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54.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Slides/notesSlide30.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notesSlides/notesSlide27.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8" r:id="rId2"/>
    <p:sldId id="259" r:id="rId3"/>
    <p:sldId id="260" r:id="rId4"/>
    <p:sldId id="300" r:id="rId5"/>
    <p:sldId id="303" r:id="rId6"/>
    <p:sldId id="280" r:id="rId7"/>
    <p:sldId id="281" r:id="rId8"/>
    <p:sldId id="282" r:id="rId9"/>
    <p:sldId id="283" r:id="rId10"/>
    <p:sldId id="302" r:id="rId11"/>
    <p:sldId id="261" r:id="rId12"/>
    <p:sldId id="262" r:id="rId13"/>
    <p:sldId id="263" r:id="rId14"/>
    <p:sldId id="284" r:id="rId15"/>
    <p:sldId id="264" r:id="rId16"/>
    <p:sldId id="342" r:id="rId17"/>
    <p:sldId id="285" r:id="rId18"/>
    <p:sldId id="288" r:id="rId19"/>
    <p:sldId id="304" r:id="rId20"/>
    <p:sldId id="306" r:id="rId21"/>
    <p:sldId id="344" r:id="rId22"/>
    <p:sldId id="343" r:id="rId23"/>
    <p:sldId id="356" r:id="rId24"/>
    <p:sldId id="267" r:id="rId25"/>
    <p:sldId id="289" r:id="rId26"/>
    <p:sldId id="291" r:id="rId27"/>
    <p:sldId id="268" r:id="rId28"/>
    <p:sldId id="345" r:id="rId29"/>
    <p:sldId id="346" r:id="rId30"/>
    <p:sldId id="292" r:id="rId31"/>
    <p:sldId id="293" r:id="rId32"/>
    <p:sldId id="348" r:id="rId33"/>
    <p:sldId id="349" r:id="rId34"/>
    <p:sldId id="308" r:id="rId35"/>
    <p:sldId id="277" r:id="rId36"/>
    <p:sldId id="322" r:id="rId37"/>
    <p:sldId id="321" r:id="rId38"/>
    <p:sldId id="333" r:id="rId39"/>
    <p:sldId id="335" r:id="rId40"/>
    <p:sldId id="336" r:id="rId41"/>
    <p:sldId id="337" r:id="rId42"/>
    <p:sldId id="338" r:id="rId43"/>
    <p:sldId id="339" r:id="rId44"/>
    <p:sldId id="332" r:id="rId45"/>
    <p:sldId id="295" r:id="rId46"/>
    <p:sldId id="309" r:id="rId47"/>
    <p:sldId id="310" r:id="rId48"/>
    <p:sldId id="269" r:id="rId49"/>
    <p:sldId id="334" r:id="rId50"/>
    <p:sldId id="271" r:id="rId51"/>
    <p:sldId id="297" r:id="rId52"/>
    <p:sldId id="326" r:id="rId53"/>
    <p:sldId id="314" r:id="rId54"/>
    <p:sldId id="340" r:id="rId55"/>
    <p:sldId id="270" r:id="rId56"/>
    <p:sldId id="341" r:id="rId57"/>
    <p:sldId id="272" r:id="rId58"/>
    <p:sldId id="357" r:id="rId59"/>
    <p:sldId id="354" r:id="rId60"/>
    <p:sldId id="352" r:id="rId61"/>
    <p:sldId id="273" r:id="rId62"/>
    <p:sldId id="355" r:id="rId63"/>
    <p:sldId id="327" r:id="rId64"/>
    <p:sldId id="315" r:id="rId65"/>
    <p:sldId id="325" r:id="rId66"/>
    <p:sldId id="324" r:id="rId67"/>
    <p:sldId id="278" r:id="rId68"/>
    <p:sldId id="276" r:id="rId69"/>
    <p:sldId id="358" r:id="rId70"/>
    <p:sldId id="329" r:id="rId7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CCFF"/>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73098" autoAdjust="0"/>
  </p:normalViewPr>
  <p:slideViewPr>
    <p:cSldViewPr snapToGrid="0">
      <p:cViewPr varScale="1">
        <p:scale>
          <a:sx n="81" d="100"/>
          <a:sy n="81" d="100"/>
        </p:scale>
        <p:origin x="90" y="708"/>
      </p:cViewPr>
      <p:guideLst/>
    </p:cSldViewPr>
  </p:slideViewPr>
  <p:outlineViewPr>
    <p:cViewPr>
      <p:scale>
        <a:sx n="33" d="100"/>
        <a:sy n="33" d="100"/>
      </p:scale>
      <p:origin x="0" y="-3114"/>
    </p:cViewPr>
  </p:outlin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E8148-4044-4739-BD31-4F13A506471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CBE39B4-640B-4642-A165-AC549F9ED66B}">
      <dgm:prSet phldrT="[Text]" custT="1"/>
      <dgm:spPr/>
      <dgm:t>
        <a:bodyPr/>
        <a:lstStyle/>
        <a:p>
          <a:r>
            <a:rPr lang="en-US" sz="3200" b="1" dirty="0">
              <a:effectLst/>
              <a:latin typeface="+mn-lt"/>
              <a:ea typeface="Calibri" panose="020F0502020204030204" pitchFamily="34" charset="0"/>
              <a:cs typeface="Times New Roman" panose="02020603050405020304" pitchFamily="18" charset="0"/>
            </a:rPr>
            <a:t>Behavioral Beliefs </a:t>
          </a:r>
          <a:endParaRPr lang="en-US" sz="3200" dirty="0">
            <a:latin typeface="+mn-lt"/>
          </a:endParaRPr>
        </a:p>
      </dgm:t>
    </dgm:pt>
    <dgm:pt modelId="{60BD0450-64D0-4691-A95F-70EA720B4E44}" type="parTrans" cxnId="{24E0156B-534B-48C1-812C-1F383F481EE0}">
      <dgm:prSet/>
      <dgm:spPr/>
      <dgm:t>
        <a:bodyPr/>
        <a:lstStyle/>
        <a:p>
          <a:endParaRPr lang="en-US"/>
        </a:p>
      </dgm:t>
    </dgm:pt>
    <dgm:pt modelId="{84E22BCC-964E-4A56-BDD8-57F841E098AC}" type="sibTrans" cxnId="{24E0156B-534B-48C1-812C-1F383F481EE0}">
      <dgm:prSet/>
      <dgm:spPr/>
      <dgm:t>
        <a:bodyPr/>
        <a:lstStyle/>
        <a:p>
          <a:endParaRPr lang="en-US"/>
        </a:p>
      </dgm:t>
    </dgm:pt>
    <dgm:pt modelId="{295C5FE3-D03C-4C8D-BD70-67DF68535DC0}">
      <dgm:prSet phldrT="[Text]" custT="1"/>
      <dgm:spPr/>
      <dgm:t>
        <a:bodyPr/>
        <a:lstStyle/>
        <a:p>
          <a:pPr algn="l">
            <a:buFont typeface="Symbol" panose="05050102010706020507" pitchFamily="18" charset="2"/>
            <a:buChar char=""/>
          </a:pPr>
          <a:r>
            <a:rPr lang="en-US" sz="2400" dirty="0">
              <a:effectLst/>
              <a:latin typeface="+mn-lt"/>
              <a:ea typeface="Calibri" panose="020F0502020204030204" pitchFamily="34" charset="0"/>
              <a:cs typeface="Times New Roman" panose="02020603050405020304" pitchFamily="18" charset="0"/>
            </a:rPr>
            <a:t>Identifies an individual’s </a:t>
          </a:r>
          <a:r>
            <a:rPr lang="en-US" sz="2400" u="sng" dirty="0">
              <a:effectLst/>
              <a:latin typeface="+mn-lt"/>
              <a:ea typeface="Calibri" panose="020F0502020204030204" pitchFamily="34" charset="0"/>
              <a:cs typeface="Times New Roman" panose="02020603050405020304" pitchFamily="18" charset="0"/>
            </a:rPr>
            <a:t>Attitude</a:t>
          </a:r>
          <a:r>
            <a:rPr lang="en-US" sz="2400" dirty="0">
              <a:effectLst/>
              <a:latin typeface="+mn-lt"/>
              <a:ea typeface="Calibri" panose="020F0502020204030204" pitchFamily="34" charset="0"/>
              <a:cs typeface="Times New Roman" panose="02020603050405020304" pitchFamily="18" charset="0"/>
            </a:rPr>
            <a:t> as reflected in beliefs regarding the degree to which a </a:t>
          </a:r>
          <a:r>
            <a:rPr lang="en-US" sz="2400" u="none" dirty="0">
              <a:effectLst/>
              <a:latin typeface="+mn-lt"/>
              <a:ea typeface="Calibri" panose="020F0502020204030204" pitchFamily="34" charset="0"/>
              <a:cs typeface="Times New Roman" panose="02020603050405020304" pitchFamily="18" charset="0"/>
            </a:rPr>
            <a:t>positive or negative </a:t>
          </a:r>
          <a:r>
            <a:rPr lang="en-US" sz="2400" dirty="0">
              <a:effectLst/>
              <a:latin typeface="+mn-lt"/>
              <a:ea typeface="Calibri" panose="020F0502020204030204" pitchFamily="34" charset="0"/>
              <a:cs typeface="Times New Roman" panose="02020603050405020304" pitchFamily="18" charset="0"/>
            </a:rPr>
            <a:t>value is placed on the behavior.  </a:t>
          </a:r>
          <a:endParaRPr lang="en-US" sz="2400" dirty="0">
            <a:latin typeface="+mn-lt"/>
          </a:endParaRPr>
        </a:p>
      </dgm:t>
    </dgm:pt>
    <dgm:pt modelId="{72B5AA18-FD20-494B-BC80-BE583E8DDC57}" type="parTrans" cxnId="{9ED69F2F-14A9-4605-ACFF-06C265632412}">
      <dgm:prSet/>
      <dgm:spPr/>
      <dgm:t>
        <a:bodyPr/>
        <a:lstStyle/>
        <a:p>
          <a:endParaRPr lang="en-US"/>
        </a:p>
      </dgm:t>
    </dgm:pt>
    <dgm:pt modelId="{1436922A-8E43-4AA8-AFD0-03406225200A}" type="sibTrans" cxnId="{9ED69F2F-14A9-4605-ACFF-06C265632412}">
      <dgm:prSet/>
      <dgm:spPr/>
      <dgm:t>
        <a:bodyPr/>
        <a:lstStyle/>
        <a:p>
          <a:endParaRPr lang="en-US"/>
        </a:p>
      </dgm:t>
    </dgm:pt>
    <dgm:pt modelId="{B2E5059F-55FC-4582-8468-BFC05588EC12}">
      <dgm:prSet phldrT="[Text]" custT="1"/>
      <dgm:spPr/>
      <dgm:t>
        <a:bodyPr/>
        <a:lstStyle/>
        <a:p>
          <a:r>
            <a:rPr lang="en-US" sz="3200" b="1" dirty="0">
              <a:effectLst/>
              <a:latin typeface="+mn-lt"/>
              <a:ea typeface="Calibri" panose="020F0502020204030204" pitchFamily="34" charset="0"/>
              <a:cs typeface="Times New Roman" panose="02020603050405020304" pitchFamily="18" charset="0"/>
            </a:rPr>
            <a:t>Normative Beliefs </a:t>
          </a:r>
          <a:endParaRPr lang="en-US" sz="3200" dirty="0">
            <a:latin typeface="+mn-lt"/>
          </a:endParaRPr>
        </a:p>
      </dgm:t>
    </dgm:pt>
    <dgm:pt modelId="{2F8365AA-0F82-4BC7-AF23-12C39D61C740}" type="parTrans" cxnId="{E41B4EFE-E504-4C92-A904-138690A1F00D}">
      <dgm:prSet/>
      <dgm:spPr/>
      <dgm:t>
        <a:bodyPr/>
        <a:lstStyle/>
        <a:p>
          <a:endParaRPr lang="en-US"/>
        </a:p>
      </dgm:t>
    </dgm:pt>
    <dgm:pt modelId="{F9468A7A-9322-44F4-B7A7-54D97B96714D}" type="sibTrans" cxnId="{E41B4EFE-E504-4C92-A904-138690A1F00D}">
      <dgm:prSet/>
      <dgm:spPr/>
      <dgm:t>
        <a:bodyPr/>
        <a:lstStyle/>
        <a:p>
          <a:endParaRPr lang="en-US"/>
        </a:p>
      </dgm:t>
    </dgm:pt>
    <dgm:pt modelId="{5129AA7D-6641-4950-A080-00AB604D770F}">
      <dgm:prSet phldrT="[Text]" custT="1"/>
      <dgm:spPr/>
      <dgm:t>
        <a:bodyPr/>
        <a:lstStyle/>
        <a:p>
          <a:pPr algn="l"/>
          <a:r>
            <a:rPr lang="en-US" sz="2400" dirty="0">
              <a:effectLst/>
              <a:latin typeface="+mn-lt"/>
              <a:ea typeface="Calibri" panose="020F0502020204030204" pitchFamily="34" charset="0"/>
              <a:cs typeface="Times New Roman" panose="02020603050405020304" pitchFamily="18" charset="0"/>
            </a:rPr>
            <a:t>Influence </a:t>
          </a:r>
          <a:r>
            <a:rPr lang="en-US" sz="2400" u="sng" dirty="0">
              <a:effectLst/>
              <a:latin typeface="+mn-lt"/>
              <a:ea typeface="Calibri" panose="020F0502020204030204" pitchFamily="34" charset="0"/>
              <a:cs typeface="Times New Roman" panose="02020603050405020304" pitchFamily="18" charset="0"/>
            </a:rPr>
            <a:t>Subjective Norms</a:t>
          </a:r>
          <a:r>
            <a:rPr lang="en-US" sz="2400" dirty="0">
              <a:effectLst/>
              <a:latin typeface="+mn-lt"/>
              <a:ea typeface="Calibri" panose="020F0502020204030204" pitchFamily="34" charset="0"/>
              <a:cs typeface="Times New Roman" panose="02020603050405020304" pitchFamily="18" charset="0"/>
            </a:rPr>
            <a:t> and refers to a person’s belief that peers or significant </a:t>
          </a:r>
          <a:r>
            <a:rPr lang="en-US" sz="2400" u="none" dirty="0">
              <a:effectLst/>
              <a:latin typeface="+mn-lt"/>
              <a:ea typeface="Calibri" panose="020F0502020204030204" pitchFamily="34" charset="0"/>
              <a:cs typeface="Times New Roman" panose="02020603050405020304" pitchFamily="18" charset="0"/>
            </a:rPr>
            <a:t>others</a:t>
          </a:r>
          <a:r>
            <a:rPr lang="en-US" sz="2400" dirty="0">
              <a:effectLst/>
              <a:latin typeface="+mn-lt"/>
              <a:ea typeface="Calibri" panose="020F0502020204030204" pitchFamily="34" charset="0"/>
              <a:cs typeface="Times New Roman" panose="02020603050405020304" pitchFamily="18" charset="0"/>
            </a:rPr>
            <a:t> will approve or disapprove the behavior. </a:t>
          </a:r>
          <a:endParaRPr lang="en-US" sz="2400" dirty="0">
            <a:latin typeface="+mn-lt"/>
          </a:endParaRPr>
        </a:p>
      </dgm:t>
    </dgm:pt>
    <dgm:pt modelId="{3CE8EF19-00A3-4509-908D-515008F34FF1}" type="parTrans" cxnId="{A2F401E3-27FC-4046-9651-215F035A5C1A}">
      <dgm:prSet/>
      <dgm:spPr/>
      <dgm:t>
        <a:bodyPr/>
        <a:lstStyle/>
        <a:p>
          <a:endParaRPr lang="en-US"/>
        </a:p>
      </dgm:t>
    </dgm:pt>
    <dgm:pt modelId="{1A712812-32C6-4F49-A2C7-9E2EB3557CDA}" type="sibTrans" cxnId="{A2F401E3-27FC-4046-9651-215F035A5C1A}">
      <dgm:prSet/>
      <dgm:spPr/>
      <dgm:t>
        <a:bodyPr/>
        <a:lstStyle/>
        <a:p>
          <a:endParaRPr lang="en-US"/>
        </a:p>
      </dgm:t>
    </dgm:pt>
    <dgm:pt modelId="{E5432453-BCF8-4E22-A52B-8E7A9F2304D6}">
      <dgm:prSet phldrT="[Text]" custT="1"/>
      <dgm:spPr/>
      <dgm:t>
        <a:bodyPr/>
        <a:lstStyle/>
        <a:p>
          <a:r>
            <a:rPr lang="en-US" sz="3200" b="1" dirty="0">
              <a:effectLst/>
              <a:latin typeface="+mn-lt"/>
              <a:ea typeface="Calibri" panose="020F0502020204030204" pitchFamily="34" charset="0"/>
              <a:cs typeface="Times New Roman" panose="02020603050405020304" pitchFamily="18" charset="0"/>
            </a:rPr>
            <a:t>Control Beliefs </a:t>
          </a:r>
          <a:endParaRPr lang="en-US" sz="3200" dirty="0">
            <a:latin typeface="+mn-lt"/>
          </a:endParaRPr>
        </a:p>
      </dgm:t>
    </dgm:pt>
    <dgm:pt modelId="{5886E6F3-0A68-45D8-8B73-87AD1FF228E4}" type="parTrans" cxnId="{44532FF2-BDE6-47C0-8B95-DE3EF88C73BF}">
      <dgm:prSet/>
      <dgm:spPr/>
      <dgm:t>
        <a:bodyPr/>
        <a:lstStyle/>
        <a:p>
          <a:endParaRPr lang="en-US"/>
        </a:p>
      </dgm:t>
    </dgm:pt>
    <dgm:pt modelId="{31A9662E-C089-479C-8FB1-DDBFD3351D23}" type="sibTrans" cxnId="{44532FF2-BDE6-47C0-8B95-DE3EF88C73BF}">
      <dgm:prSet/>
      <dgm:spPr/>
      <dgm:t>
        <a:bodyPr/>
        <a:lstStyle/>
        <a:p>
          <a:endParaRPr lang="en-US"/>
        </a:p>
      </dgm:t>
    </dgm:pt>
    <dgm:pt modelId="{7958A4EF-2AF8-4D5E-B9AD-02ACD1E7DB8B}">
      <dgm:prSet phldrT="[Text]" custT="1"/>
      <dgm:spPr/>
      <dgm:t>
        <a:bodyPr/>
        <a:lstStyle/>
        <a:p>
          <a:pPr algn="l">
            <a:buFont typeface="Symbol" panose="05050102010706020507" pitchFamily="18" charset="2"/>
            <a:buChar char=""/>
          </a:pPr>
          <a:r>
            <a:rPr lang="en-US" sz="2400" dirty="0">
              <a:effectLst/>
              <a:latin typeface="+mn-lt"/>
              <a:ea typeface="Calibri" panose="020F0502020204030204" pitchFamily="34" charset="0"/>
              <a:cs typeface="Times New Roman" panose="02020603050405020304" pitchFamily="18" charset="0"/>
            </a:rPr>
            <a:t>Refers to a person’s belief of their ability (ease/difficulty) to perform a given behavior (</a:t>
          </a:r>
          <a:r>
            <a:rPr lang="en-US" sz="2400" u="sng" dirty="0">
              <a:effectLst/>
              <a:latin typeface="+mn-lt"/>
              <a:ea typeface="Calibri" panose="020F0502020204030204" pitchFamily="34" charset="0"/>
              <a:cs typeface="Times New Roman" panose="02020603050405020304" pitchFamily="18" charset="0"/>
            </a:rPr>
            <a:t>Perceived Behavioral Control</a:t>
          </a:r>
          <a:r>
            <a:rPr lang="en-US" sz="2400" dirty="0">
              <a:effectLst/>
              <a:latin typeface="+mn-lt"/>
              <a:ea typeface="Calibri" panose="020F0502020204030204" pitchFamily="34" charset="0"/>
              <a:cs typeface="Times New Roman" panose="02020603050405020304" pitchFamily="18" charset="0"/>
            </a:rPr>
            <a:t>). </a:t>
          </a:r>
          <a:endParaRPr lang="en-US" sz="2400" dirty="0">
            <a:latin typeface="+mn-lt"/>
          </a:endParaRPr>
        </a:p>
      </dgm:t>
    </dgm:pt>
    <dgm:pt modelId="{DFEDDF4B-210D-4474-B67A-C46E51B9E0E9}" type="parTrans" cxnId="{03840837-7963-4053-B196-F7CEE3B723D7}">
      <dgm:prSet/>
      <dgm:spPr/>
      <dgm:t>
        <a:bodyPr/>
        <a:lstStyle/>
        <a:p>
          <a:endParaRPr lang="en-US"/>
        </a:p>
      </dgm:t>
    </dgm:pt>
    <dgm:pt modelId="{88BDC5AC-4755-40DC-BC3D-097098E4E376}" type="sibTrans" cxnId="{03840837-7963-4053-B196-F7CEE3B723D7}">
      <dgm:prSet/>
      <dgm:spPr/>
      <dgm:t>
        <a:bodyPr/>
        <a:lstStyle/>
        <a:p>
          <a:endParaRPr lang="en-US"/>
        </a:p>
      </dgm:t>
    </dgm:pt>
    <dgm:pt modelId="{2458449B-8322-4E99-A3F4-2FD5CFCC6035}">
      <dgm:prSet phldrT="[Text]" custT="1"/>
      <dgm:spPr/>
      <dgm:t>
        <a:bodyPr/>
        <a:lstStyle/>
        <a:p>
          <a:pPr algn="ctr">
            <a:buFont typeface="Symbol" panose="05050102010706020507" pitchFamily="18" charset="2"/>
            <a:buNone/>
          </a:pPr>
          <a:r>
            <a:rPr lang="en-US" sz="2800" b="1" dirty="0">
              <a:solidFill>
                <a:srgbClr val="FF0000"/>
              </a:solidFill>
              <a:effectLst/>
              <a:latin typeface="+mn-lt"/>
              <a:ea typeface="Calibri" panose="020F0502020204030204" pitchFamily="34" charset="0"/>
              <a:cs typeface="Times New Roman" panose="02020603050405020304" pitchFamily="18" charset="0"/>
            </a:rPr>
            <a:t>“What do I think about the behavior?”</a:t>
          </a:r>
          <a:endParaRPr lang="en-US" sz="2800" b="1" dirty="0">
            <a:solidFill>
              <a:srgbClr val="FF0000"/>
            </a:solidFill>
            <a:latin typeface="+mn-lt"/>
          </a:endParaRPr>
        </a:p>
      </dgm:t>
    </dgm:pt>
    <dgm:pt modelId="{5D5EB5DD-9EBC-43B0-A141-927AF4988895}" type="parTrans" cxnId="{42B7BB54-5404-4464-BDDE-452D024878FC}">
      <dgm:prSet/>
      <dgm:spPr/>
      <dgm:t>
        <a:bodyPr/>
        <a:lstStyle/>
        <a:p>
          <a:endParaRPr lang="en-US"/>
        </a:p>
      </dgm:t>
    </dgm:pt>
    <dgm:pt modelId="{E7FCE2BD-CFB3-4C14-B0B7-9D39736F3DD2}" type="sibTrans" cxnId="{42B7BB54-5404-4464-BDDE-452D024878FC}">
      <dgm:prSet/>
      <dgm:spPr/>
      <dgm:t>
        <a:bodyPr/>
        <a:lstStyle/>
        <a:p>
          <a:endParaRPr lang="en-US"/>
        </a:p>
      </dgm:t>
    </dgm:pt>
    <dgm:pt modelId="{049439CA-3F04-4DBA-8110-3D2A59F24B78}">
      <dgm:prSet phldrT="[Text]" custT="1"/>
      <dgm:spPr/>
      <dgm:t>
        <a:bodyPr/>
        <a:lstStyle/>
        <a:p>
          <a:pPr algn="l">
            <a:buFont typeface="Symbol" panose="05050102010706020507" pitchFamily="18" charset="2"/>
            <a:buChar char=""/>
          </a:pPr>
          <a:r>
            <a:rPr lang="en-US" sz="2400" dirty="0">
              <a:effectLst/>
              <a:latin typeface="+mn-lt"/>
              <a:ea typeface="Calibri" panose="020F0502020204030204" pitchFamily="34" charset="0"/>
              <a:cs typeface="Times New Roman" panose="02020603050405020304" pitchFamily="18" charset="0"/>
            </a:rPr>
            <a:t>Conceptually related to the concepts of self-efficacy or self-confidence.</a:t>
          </a:r>
          <a:endParaRPr lang="en-US" sz="2400" dirty="0">
            <a:latin typeface="+mn-lt"/>
          </a:endParaRPr>
        </a:p>
      </dgm:t>
    </dgm:pt>
    <dgm:pt modelId="{987B63E7-9F2C-49B7-B82E-8C225E8F6A49}" type="parTrans" cxnId="{2F9087B7-C950-4914-BEEB-BE1B66D66ECB}">
      <dgm:prSet/>
      <dgm:spPr/>
      <dgm:t>
        <a:bodyPr/>
        <a:lstStyle/>
        <a:p>
          <a:endParaRPr lang="en-US"/>
        </a:p>
      </dgm:t>
    </dgm:pt>
    <dgm:pt modelId="{51EACB84-3CDE-4FDD-BF88-E3BF2362200E}" type="sibTrans" cxnId="{2F9087B7-C950-4914-BEEB-BE1B66D66ECB}">
      <dgm:prSet/>
      <dgm:spPr/>
      <dgm:t>
        <a:bodyPr/>
        <a:lstStyle/>
        <a:p>
          <a:endParaRPr lang="en-US"/>
        </a:p>
      </dgm:t>
    </dgm:pt>
    <dgm:pt modelId="{79534AB3-4E57-4520-988D-75EC8DB0FFF2}">
      <dgm:prSet phldrT="[Text]" custT="1"/>
      <dgm:spPr/>
      <dgm:t>
        <a:bodyPr/>
        <a:lstStyle/>
        <a:p>
          <a:pPr algn="ctr">
            <a:buFontTx/>
            <a:buNone/>
          </a:pPr>
          <a:r>
            <a:rPr lang="en-US" sz="2800" b="1" dirty="0">
              <a:solidFill>
                <a:srgbClr val="FF0000"/>
              </a:solidFill>
              <a:effectLst/>
              <a:latin typeface="+mn-lt"/>
              <a:ea typeface="Calibri" panose="020F0502020204030204" pitchFamily="34" charset="0"/>
              <a:cs typeface="Times New Roman" panose="02020603050405020304" pitchFamily="18" charset="0"/>
            </a:rPr>
            <a:t>“What do others think about the behavior?” </a:t>
          </a:r>
          <a:endParaRPr lang="en-US" sz="2800" dirty="0">
            <a:solidFill>
              <a:srgbClr val="FF0000"/>
            </a:solidFill>
            <a:latin typeface="+mn-lt"/>
          </a:endParaRPr>
        </a:p>
      </dgm:t>
    </dgm:pt>
    <dgm:pt modelId="{F3DE0502-47DC-4981-ACE5-3588A89D2A7D}" type="parTrans" cxnId="{E4430D40-C3F0-4B8B-A7A0-3AE5EDC8040F}">
      <dgm:prSet/>
      <dgm:spPr/>
      <dgm:t>
        <a:bodyPr/>
        <a:lstStyle/>
        <a:p>
          <a:endParaRPr lang="en-US"/>
        </a:p>
      </dgm:t>
    </dgm:pt>
    <dgm:pt modelId="{7C307297-E92D-48CA-AA41-6F4C035FD5AC}" type="sibTrans" cxnId="{E4430D40-C3F0-4B8B-A7A0-3AE5EDC8040F}">
      <dgm:prSet/>
      <dgm:spPr/>
      <dgm:t>
        <a:bodyPr/>
        <a:lstStyle/>
        <a:p>
          <a:endParaRPr lang="en-US"/>
        </a:p>
      </dgm:t>
    </dgm:pt>
    <dgm:pt modelId="{F0F54BB4-F9DC-43ED-A977-97758AA043C7}">
      <dgm:prSet phldrT="[Text]" custT="1"/>
      <dgm:spPr/>
      <dgm:t>
        <a:bodyPr/>
        <a:lstStyle/>
        <a:p>
          <a:pPr algn="ctr">
            <a:buFont typeface="Symbol" panose="05050102010706020507" pitchFamily="18" charset="2"/>
            <a:buNone/>
          </a:pPr>
          <a:r>
            <a:rPr lang="en-US" sz="2800" b="1" dirty="0">
              <a:solidFill>
                <a:srgbClr val="FF0000"/>
              </a:solidFill>
              <a:effectLst/>
              <a:latin typeface="+mn-lt"/>
              <a:ea typeface="Calibri" panose="020F0502020204030204" pitchFamily="34" charset="0"/>
              <a:cs typeface="Times New Roman" panose="02020603050405020304" pitchFamily="18" charset="0"/>
            </a:rPr>
            <a:t>“Can I do it?”</a:t>
          </a:r>
          <a:endParaRPr lang="en-US" sz="2800" dirty="0">
            <a:latin typeface="+mn-lt"/>
          </a:endParaRPr>
        </a:p>
      </dgm:t>
    </dgm:pt>
    <dgm:pt modelId="{511086CE-2F3C-4B55-8BFA-12B8A92E584C}" type="parTrans" cxnId="{587F5D95-97C2-44EF-A303-3153C01007E2}">
      <dgm:prSet/>
      <dgm:spPr/>
      <dgm:t>
        <a:bodyPr/>
        <a:lstStyle/>
        <a:p>
          <a:endParaRPr lang="en-US"/>
        </a:p>
      </dgm:t>
    </dgm:pt>
    <dgm:pt modelId="{72360B9C-A98E-41F6-BB2E-4E5BDE9F6AEB}" type="sibTrans" cxnId="{587F5D95-97C2-44EF-A303-3153C01007E2}">
      <dgm:prSet/>
      <dgm:spPr/>
      <dgm:t>
        <a:bodyPr/>
        <a:lstStyle/>
        <a:p>
          <a:endParaRPr lang="en-US"/>
        </a:p>
      </dgm:t>
    </dgm:pt>
    <dgm:pt modelId="{793107BD-0D3E-4197-B215-0EFC2A002F55}" type="pres">
      <dgm:prSet presAssocID="{E1FE8148-4044-4739-BD31-4F13A506471F}" presName="Name0" presStyleCnt="0">
        <dgm:presLayoutVars>
          <dgm:dir/>
          <dgm:animLvl val="lvl"/>
          <dgm:resizeHandles val="exact"/>
        </dgm:presLayoutVars>
      </dgm:prSet>
      <dgm:spPr/>
      <dgm:t>
        <a:bodyPr/>
        <a:lstStyle/>
        <a:p>
          <a:endParaRPr lang="en-US"/>
        </a:p>
      </dgm:t>
    </dgm:pt>
    <dgm:pt modelId="{D9935C4A-112F-4534-BBBB-7B29982DD756}" type="pres">
      <dgm:prSet presAssocID="{5CBE39B4-640B-4642-A165-AC549F9ED66B}" presName="linNode" presStyleCnt="0"/>
      <dgm:spPr/>
    </dgm:pt>
    <dgm:pt modelId="{8E6D31BA-F2A5-4F60-8170-D986CE711BFD}" type="pres">
      <dgm:prSet presAssocID="{5CBE39B4-640B-4642-A165-AC549F9ED66B}" presName="parentText" presStyleLbl="node1" presStyleIdx="0" presStyleCnt="3" custScaleX="66591" custScaleY="84826">
        <dgm:presLayoutVars>
          <dgm:chMax val="1"/>
          <dgm:bulletEnabled val="1"/>
        </dgm:presLayoutVars>
      </dgm:prSet>
      <dgm:spPr/>
      <dgm:t>
        <a:bodyPr/>
        <a:lstStyle/>
        <a:p>
          <a:endParaRPr lang="en-US"/>
        </a:p>
      </dgm:t>
    </dgm:pt>
    <dgm:pt modelId="{5E58B630-F613-47CD-936D-60621CC21AA6}" type="pres">
      <dgm:prSet presAssocID="{5CBE39B4-640B-4642-A165-AC549F9ED66B}" presName="descendantText" presStyleLbl="alignAccFollowNode1" presStyleIdx="0" presStyleCnt="3" custScaleX="121635">
        <dgm:presLayoutVars>
          <dgm:bulletEnabled val="1"/>
        </dgm:presLayoutVars>
      </dgm:prSet>
      <dgm:spPr/>
      <dgm:t>
        <a:bodyPr/>
        <a:lstStyle/>
        <a:p>
          <a:endParaRPr lang="en-US"/>
        </a:p>
      </dgm:t>
    </dgm:pt>
    <dgm:pt modelId="{42A23DD7-2E9F-4CB1-8387-65880EE1A25C}" type="pres">
      <dgm:prSet presAssocID="{84E22BCC-964E-4A56-BDD8-57F841E098AC}" presName="sp" presStyleCnt="0"/>
      <dgm:spPr/>
    </dgm:pt>
    <dgm:pt modelId="{997B504E-A7EC-4522-8D64-AD659373FE68}" type="pres">
      <dgm:prSet presAssocID="{B2E5059F-55FC-4582-8468-BFC05588EC12}" presName="linNode" presStyleCnt="0"/>
      <dgm:spPr/>
    </dgm:pt>
    <dgm:pt modelId="{10018334-A65A-4C53-8FBE-F65F3BCB8E5B}" type="pres">
      <dgm:prSet presAssocID="{B2E5059F-55FC-4582-8468-BFC05588EC12}" presName="parentText" presStyleLbl="node1" presStyleIdx="1" presStyleCnt="3" custScaleX="78564">
        <dgm:presLayoutVars>
          <dgm:chMax val="1"/>
          <dgm:bulletEnabled val="1"/>
        </dgm:presLayoutVars>
      </dgm:prSet>
      <dgm:spPr/>
      <dgm:t>
        <a:bodyPr/>
        <a:lstStyle/>
        <a:p>
          <a:endParaRPr lang="en-US"/>
        </a:p>
      </dgm:t>
    </dgm:pt>
    <dgm:pt modelId="{BF107523-BEC2-4F8B-BC3B-A2297EBCF04C}" type="pres">
      <dgm:prSet presAssocID="{B2E5059F-55FC-4582-8468-BFC05588EC12}" presName="descendantText" presStyleLbl="alignAccFollowNode1" presStyleIdx="1" presStyleCnt="3" custScaleX="137511">
        <dgm:presLayoutVars>
          <dgm:bulletEnabled val="1"/>
        </dgm:presLayoutVars>
      </dgm:prSet>
      <dgm:spPr/>
      <dgm:t>
        <a:bodyPr/>
        <a:lstStyle/>
        <a:p>
          <a:endParaRPr lang="en-US"/>
        </a:p>
      </dgm:t>
    </dgm:pt>
    <dgm:pt modelId="{1BE843A4-33E8-4A64-95B2-F45AAE6ED13D}" type="pres">
      <dgm:prSet presAssocID="{F9468A7A-9322-44F4-B7A7-54D97B96714D}" presName="sp" presStyleCnt="0"/>
      <dgm:spPr/>
    </dgm:pt>
    <dgm:pt modelId="{6528D060-2E1D-40BE-96FC-CE21947F3397}" type="pres">
      <dgm:prSet presAssocID="{E5432453-BCF8-4E22-A52B-8E7A9F2304D6}" presName="linNode" presStyleCnt="0"/>
      <dgm:spPr/>
    </dgm:pt>
    <dgm:pt modelId="{21F322D2-0085-4441-AB03-E8331FE615A3}" type="pres">
      <dgm:prSet presAssocID="{E5432453-BCF8-4E22-A52B-8E7A9F2304D6}" presName="parentText" presStyleLbl="node1" presStyleIdx="2" presStyleCnt="3" custScaleX="71013">
        <dgm:presLayoutVars>
          <dgm:chMax val="1"/>
          <dgm:bulletEnabled val="1"/>
        </dgm:presLayoutVars>
      </dgm:prSet>
      <dgm:spPr/>
      <dgm:t>
        <a:bodyPr/>
        <a:lstStyle/>
        <a:p>
          <a:endParaRPr lang="en-US"/>
        </a:p>
      </dgm:t>
    </dgm:pt>
    <dgm:pt modelId="{ACE58666-11E8-4A58-8C81-11CE79CE7D16}" type="pres">
      <dgm:prSet presAssocID="{E5432453-BCF8-4E22-A52B-8E7A9F2304D6}" presName="descendantText" presStyleLbl="alignAccFollowNode1" presStyleIdx="2" presStyleCnt="3" custScaleX="128992" custScaleY="125581">
        <dgm:presLayoutVars>
          <dgm:bulletEnabled val="1"/>
        </dgm:presLayoutVars>
      </dgm:prSet>
      <dgm:spPr/>
      <dgm:t>
        <a:bodyPr/>
        <a:lstStyle/>
        <a:p>
          <a:endParaRPr lang="en-US"/>
        </a:p>
      </dgm:t>
    </dgm:pt>
  </dgm:ptLst>
  <dgm:cxnLst>
    <dgm:cxn modelId="{42B7BB54-5404-4464-BDDE-452D024878FC}" srcId="{5CBE39B4-640B-4642-A165-AC549F9ED66B}" destId="{2458449B-8322-4E99-A3F4-2FD5CFCC6035}" srcOrd="1" destOrd="0" parTransId="{5D5EB5DD-9EBC-43B0-A141-927AF4988895}" sibTransId="{E7FCE2BD-CFB3-4C14-B0B7-9D39736F3DD2}"/>
    <dgm:cxn modelId="{04FA4852-F8CE-43FC-943F-478A30AEFAE0}" type="presOf" srcId="{049439CA-3F04-4DBA-8110-3D2A59F24B78}" destId="{ACE58666-11E8-4A58-8C81-11CE79CE7D16}" srcOrd="0" destOrd="1" presId="urn:microsoft.com/office/officeart/2005/8/layout/vList5"/>
    <dgm:cxn modelId="{9ED69F2F-14A9-4605-ACFF-06C265632412}" srcId="{5CBE39B4-640B-4642-A165-AC549F9ED66B}" destId="{295C5FE3-D03C-4C8D-BD70-67DF68535DC0}" srcOrd="0" destOrd="0" parTransId="{72B5AA18-FD20-494B-BC80-BE583E8DDC57}" sibTransId="{1436922A-8E43-4AA8-AFD0-03406225200A}"/>
    <dgm:cxn modelId="{E41B4EFE-E504-4C92-A904-138690A1F00D}" srcId="{E1FE8148-4044-4739-BD31-4F13A506471F}" destId="{B2E5059F-55FC-4582-8468-BFC05588EC12}" srcOrd="1" destOrd="0" parTransId="{2F8365AA-0F82-4BC7-AF23-12C39D61C740}" sibTransId="{F9468A7A-9322-44F4-B7A7-54D97B96714D}"/>
    <dgm:cxn modelId="{54EAB245-6FBC-48F0-B552-B504D02640BB}" type="presOf" srcId="{2458449B-8322-4E99-A3F4-2FD5CFCC6035}" destId="{5E58B630-F613-47CD-936D-60621CC21AA6}" srcOrd="0" destOrd="1" presId="urn:microsoft.com/office/officeart/2005/8/layout/vList5"/>
    <dgm:cxn modelId="{BC3C3AEF-4241-4DAC-98AB-840FB17D190E}" type="presOf" srcId="{5129AA7D-6641-4950-A080-00AB604D770F}" destId="{BF107523-BEC2-4F8B-BC3B-A2297EBCF04C}" srcOrd="0" destOrd="0" presId="urn:microsoft.com/office/officeart/2005/8/layout/vList5"/>
    <dgm:cxn modelId="{44532FF2-BDE6-47C0-8B95-DE3EF88C73BF}" srcId="{E1FE8148-4044-4739-BD31-4F13A506471F}" destId="{E5432453-BCF8-4E22-A52B-8E7A9F2304D6}" srcOrd="2" destOrd="0" parTransId="{5886E6F3-0A68-45D8-8B73-87AD1FF228E4}" sibTransId="{31A9662E-C089-479C-8FB1-DDBFD3351D23}"/>
    <dgm:cxn modelId="{36188644-162E-4A58-84DB-C3D9F2E837D0}" type="presOf" srcId="{E1FE8148-4044-4739-BD31-4F13A506471F}" destId="{793107BD-0D3E-4197-B215-0EFC2A002F55}" srcOrd="0" destOrd="0" presId="urn:microsoft.com/office/officeart/2005/8/layout/vList5"/>
    <dgm:cxn modelId="{587F5D95-97C2-44EF-A303-3153C01007E2}" srcId="{E5432453-BCF8-4E22-A52B-8E7A9F2304D6}" destId="{F0F54BB4-F9DC-43ED-A977-97758AA043C7}" srcOrd="2" destOrd="0" parTransId="{511086CE-2F3C-4B55-8BFA-12B8A92E584C}" sibTransId="{72360B9C-A98E-41F6-BB2E-4E5BDE9F6AEB}"/>
    <dgm:cxn modelId="{C429F1EA-A8B8-48C2-980A-86FAE3E510BE}" type="presOf" srcId="{F0F54BB4-F9DC-43ED-A977-97758AA043C7}" destId="{ACE58666-11E8-4A58-8C81-11CE79CE7D16}" srcOrd="0" destOrd="2" presId="urn:microsoft.com/office/officeart/2005/8/layout/vList5"/>
    <dgm:cxn modelId="{03A0CC21-79C5-4A0A-B52F-80DAE3E8357C}" type="presOf" srcId="{295C5FE3-D03C-4C8D-BD70-67DF68535DC0}" destId="{5E58B630-F613-47CD-936D-60621CC21AA6}" srcOrd="0" destOrd="0" presId="urn:microsoft.com/office/officeart/2005/8/layout/vList5"/>
    <dgm:cxn modelId="{03840837-7963-4053-B196-F7CEE3B723D7}" srcId="{E5432453-BCF8-4E22-A52B-8E7A9F2304D6}" destId="{7958A4EF-2AF8-4D5E-B9AD-02ACD1E7DB8B}" srcOrd="0" destOrd="0" parTransId="{DFEDDF4B-210D-4474-B67A-C46E51B9E0E9}" sibTransId="{88BDC5AC-4755-40DC-BC3D-097098E4E376}"/>
    <dgm:cxn modelId="{2F9087B7-C950-4914-BEEB-BE1B66D66ECB}" srcId="{E5432453-BCF8-4E22-A52B-8E7A9F2304D6}" destId="{049439CA-3F04-4DBA-8110-3D2A59F24B78}" srcOrd="1" destOrd="0" parTransId="{987B63E7-9F2C-49B7-B82E-8C225E8F6A49}" sibTransId="{51EACB84-3CDE-4FDD-BF88-E3BF2362200E}"/>
    <dgm:cxn modelId="{24E0156B-534B-48C1-812C-1F383F481EE0}" srcId="{E1FE8148-4044-4739-BD31-4F13A506471F}" destId="{5CBE39B4-640B-4642-A165-AC549F9ED66B}" srcOrd="0" destOrd="0" parTransId="{60BD0450-64D0-4691-A95F-70EA720B4E44}" sibTransId="{84E22BCC-964E-4A56-BDD8-57F841E098AC}"/>
    <dgm:cxn modelId="{2870A337-D5BC-4FE1-8709-00CF755707AF}" type="presOf" srcId="{79534AB3-4E57-4520-988D-75EC8DB0FFF2}" destId="{BF107523-BEC2-4F8B-BC3B-A2297EBCF04C}" srcOrd="0" destOrd="1" presId="urn:microsoft.com/office/officeart/2005/8/layout/vList5"/>
    <dgm:cxn modelId="{3DCBFB79-4D73-402A-9F6C-ACCE30AA3DE7}" type="presOf" srcId="{E5432453-BCF8-4E22-A52B-8E7A9F2304D6}" destId="{21F322D2-0085-4441-AB03-E8331FE615A3}" srcOrd="0" destOrd="0" presId="urn:microsoft.com/office/officeart/2005/8/layout/vList5"/>
    <dgm:cxn modelId="{E4430D40-C3F0-4B8B-A7A0-3AE5EDC8040F}" srcId="{B2E5059F-55FC-4582-8468-BFC05588EC12}" destId="{79534AB3-4E57-4520-988D-75EC8DB0FFF2}" srcOrd="1" destOrd="0" parTransId="{F3DE0502-47DC-4981-ACE5-3588A89D2A7D}" sibTransId="{7C307297-E92D-48CA-AA41-6F4C035FD5AC}"/>
    <dgm:cxn modelId="{A2F401E3-27FC-4046-9651-215F035A5C1A}" srcId="{B2E5059F-55FC-4582-8468-BFC05588EC12}" destId="{5129AA7D-6641-4950-A080-00AB604D770F}" srcOrd="0" destOrd="0" parTransId="{3CE8EF19-00A3-4509-908D-515008F34FF1}" sibTransId="{1A712812-32C6-4F49-A2C7-9E2EB3557CDA}"/>
    <dgm:cxn modelId="{2A99851D-3684-4CA2-B47F-407E5512A422}" type="presOf" srcId="{5CBE39B4-640B-4642-A165-AC549F9ED66B}" destId="{8E6D31BA-F2A5-4F60-8170-D986CE711BFD}" srcOrd="0" destOrd="0" presId="urn:microsoft.com/office/officeart/2005/8/layout/vList5"/>
    <dgm:cxn modelId="{F0A595B3-2FD5-4FA8-AE2D-EA8771696CC4}" type="presOf" srcId="{B2E5059F-55FC-4582-8468-BFC05588EC12}" destId="{10018334-A65A-4C53-8FBE-F65F3BCB8E5B}" srcOrd="0" destOrd="0" presId="urn:microsoft.com/office/officeart/2005/8/layout/vList5"/>
    <dgm:cxn modelId="{AA12D0C6-25A3-4ED5-A12F-068C05AD1E4F}" type="presOf" srcId="{7958A4EF-2AF8-4D5E-B9AD-02ACD1E7DB8B}" destId="{ACE58666-11E8-4A58-8C81-11CE79CE7D16}" srcOrd="0" destOrd="0" presId="urn:microsoft.com/office/officeart/2005/8/layout/vList5"/>
    <dgm:cxn modelId="{69BC67CC-3DAA-41F1-B887-9763194DB657}" type="presParOf" srcId="{793107BD-0D3E-4197-B215-0EFC2A002F55}" destId="{D9935C4A-112F-4534-BBBB-7B29982DD756}" srcOrd="0" destOrd="0" presId="urn:microsoft.com/office/officeart/2005/8/layout/vList5"/>
    <dgm:cxn modelId="{F7B66B3E-E309-41A4-A1AE-C44554706DA6}" type="presParOf" srcId="{D9935C4A-112F-4534-BBBB-7B29982DD756}" destId="{8E6D31BA-F2A5-4F60-8170-D986CE711BFD}" srcOrd="0" destOrd="0" presId="urn:microsoft.com/office/officeart/2005/8/layout/vList5"/>
    <dgm:cxn modelId="{BBFC27CB-AC11-484B-8068-62D769E19211}" type="presParOf" srcId="{D9935C4A-112F-4534-BBBB-7B29982DD756}" destId="{5E58B630-F613-47CD-936D-60621CC21AA6}" srcOrd="1" destOrd="0" presId="urn:microsoft.com/office/officeart/2005/8/layout/vList5"/>
    <dgm:cxn modelId="{B94A0E7F-E244-431E-8C75-27EB2CD91966}" type="presParOf" srcId="{793107BD-0D3E-4197-B215-0EFC2A002F55}" destId="{42A23DD7-2E9F-4CB1-8387-65880EE1A25C}" srcOrd="1" destOrd="0" presId="urn:microsoft.com/office/officeart/2005/8/layout/vList5"/>
    <dgm:cxn modelId="{1577FD61-C32D-41F1-B1B0-72FC2CE4C2B1}" type="presParOf" srcId="{793107BD-0D3E-4197-B215-0EFC2A002F55}" destId="{997B504E-A7EC-4522-8D64-AD659373FE68}" srcOrd="2" destOrd="0" presId="urn:microsoft.com/office/officeart/2005/8/layout/vList5"/>
    <dgm:cxn modelId="{C2BA92A2-782E-451D-B8AA-7C983D2B8DFB}" type="presParOf" srcId="{997B504E-A7EC-4522-8D64-AD659373FE68}" destId="{10018334-A65A-4C53-8FBE-F65F3BCB8E5B}" srcOrd="0" destOrd="0" presId="urn:microsoft.com/office/officeart/2005/8/layout/vList5"/>
    <dgm:cxn modelId="{F0E27730-639C-438E-A5BF-0422115D084F}" type="presParOf" srcId="{997B504E-A7EC-4522-8D64-AD659373FE68}" destId="{BF107523-BEC2-4F8B-BC3B-A2297EBCF04C}" srcOrd="1" destOrd="0" presId="urn:microsoft.com/office/officeart/2005/8/layout/vList5"/>
    <dgm:cxn modelId="{A49F0820-1335-4065-94CA-5E2EDA68D1C7}" type="presParOf" srcId="{793107BD-0D3E-4197-B215-0EFC2A002F55}" destId="{1BE843A4-33E8-4A64-95B2-F45AAE6ED13D}" srcOrd="3" destOrd="0" presId="urn:microsoft.com/office/officeart/2005/8/layout/vList5"/>
    <dgm:cxn modelId="{B996D9FA-9857-4361-B291-1AFAF663B981}" type="presParOf" srcId="{793107BD-0D3E-4197-B215-0EFC2A002F55}" destId="{6528D060-2E1D-40BE-96FC-CE21947F3397}" srcOrd="4" destOrd="0" presId="urn:microsoft.com/office/officeart/2005/8/layout/vList5"/>
    <dgm:cxn modelId="{BBDA3168-387F-42E3-8B3C-EDC5517CDB20}" type="presParOf" srcId="{6528D060-2E1D-40BE-96FC-CE21947F3397}" destId="{21F322D2-0085-4441-AB03-E8331FE615A3}" srcOrd="0" destOrd="0" presId="urn:microsoft.com/office/officeart/2005/8/layout/vList5"/>
    <dgm:cxn modelId="{27F2845C-C13D-4F80-BCA5-20417B82BFB0}" type="presParOf" srcId="{6528D060-2E1D-40BE-96FC-CE21947F3397}" destId="{ACE58666-11E8-4A58-8C81-11CE79CE7D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411188-C74D-4FB6-B9DF-29F5459FAA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7AC1488-4759-4671-8298-6CFB30804EDC}">
      <dgm:prSet phldrT="[Text]" custT="1"/>
      <dgm:spPr/>
      <dgm:t>
        <a:bodyPr/>
        <a:lstStyle/>
        <a:p>
          <a:r>
            <a:rPr lang="en-US" sz="3200" b="1" dirty="0">
              <a:effectLst/>
              <a:latin typeface="+mn-lt"/>
              <a:ea typeface="Calibri" panose="020F0502020204030204" pitchFamily="34" charset="0"/>
              <a:cs typeface="Times New Roman" panose="02020603050405020304" pitchFamily="18" charset="0"/>
            </a:rPr>
            <a:t>Actual Behavioral Control </a:t>
          </a:r>
          <a:endParaRPr lang="en-US" sz="3200" dirty="0">
            <a:latin typeface="+mn-lt"/>
          </a:endParaRPr>
        </a:p>
      </dgm:t>
    </dgm:pt>
    <dgm:pt modelId="{53A3D5FA-2398-4104-AD5D-C436BC02CAAC}" type="parTrans" cxnId="{9BA86A36-FC43-45F0-B439-7FBC519F3B10}">
      <dgm:prSet/>
      <dgm:spPr/>
      <dgm:t>
        <a:bodyPr/>
        <a:lstStyle/>
        <a:p>
          <a:endParaRPr lang="en-US"/>
        </a:p>
      </dgm:t>
    </dgm:pt>
    <dgm:pt modelId="{ED3239A9-719C-4188-BDC3-2FBE1960852C}" type="sibTrans" cxnId="{9BA86A36-FC43-45F0-B439-7FBC519F3B10}">
      <dgm:prSet/>
      <dgm:spPr/>
      <dgm:t>
        <a:bodyPr/>
        <a:lstStyle/>
        <a:p>
          <a:endParaRPr lang="en-US"/>
        </a:p>
      </dgm:t>
    </dgm:pt>
    <dgm:pt modelId="{C4B4D8B5-E5E3-49F2-8902-4437FC614C53}">
      <dgm:prSet phldrT="[Text]" custT="1"/>
      <dgm:spPr/>
      <dgm:t>
        <a:bodyPr/>
        <a:lstStyle/>
        <a:p>
          <a:pPr algn="l"/>
          <a:r>
            <a:rPr lang="en-US" sz="2400" dirty="0">
              <a:effectLst/>
              <a:latin typeface="+mn-lt"/>
              <a:ea typeface="Calibri" panose="020F0502020204030204" pitchFamily="34" charset="0"/>
              <a:cs typeface="Times New Roman" panose="02020603050405020304" pitchFamily="18" charset="0"/>
            </a:rPr>
            <a:t>Refers to the extent to which a person has the skills and resources necessary to perform the behavior in question and elicits the self-confidence that:</a:t>
          </a:r>
          <a:endParaRPr lang="en-US" sz="2400" dirty="0">
            <a:latin typeface="+mn-lt"/>
          </a:endParaRPr>
        </a:p>
      </dgm:t>
    </dgm:pt>
    <dgm:pt modelId="{97D35C7B-C490-4B4D-A90E-5A5BB41F5FE4}" type="parTrans" cxnId="{DE48C47B-8D25-44FC-80F2-F5B3582FB16D}">
      <dgm:prSet/>
      <dgm:spPr/>
      <dgm:t>
        <a:bodyPr/>
        <a:lstStyle/>
        <a:p>
          <a:endParaRPr lang="en-US"/>
        </a:p>
      </dgm:t>
    </dgm:pt>
    <dgm:pt modelId="{BB686546-DAF8-425B-9720-ECDFEF5521BB}" type="sibTrans" cxnId="{DE48C47B-8D25-44FC-80F2-F5B3582FB16D}">
      <dgm:prSet/>
      <dgm:spPr/>
      <dgm:t>
        <a:bodyPr/>
        <a:lstStyle/>
        <a:p>
          <a:endParaRPr lang="en-US"/>
        </a:p>
      </dgm:t>
    </dgm:pt>
    <dgm:pt modelId="{4A91B9E7-2CC3-49EC-A504-655808726FD4}">
      <dgm:prSet phldrT="[Text]" custT="1"/>
      <dgm:spPr/>
      <dgm:t>
        <a:bodyPr/>
        <a:lstStyle/>
        <a:p>
          <a:pPr algn="ctr">
            <a:buFontTx/>
            <a:buNone/>
          </a:pPr>
          <a:r>
            <a:rPr lang="en-US" sz="3600" b="1" dirty="0">
              <a:solidFill>
                <a:srgbClr val="FF0000"/>
              </a:solidFill>
              <a:effectLst/>
              <a:latin typeface="+mn-lt"/>
              <a:ea typeface="Calibri" panose="020F0502020204030204" pitchFamily="34" charset="0"/>
              <a:cs typeface="Times New Roman" panose="02020603050405020304" pitchFamily="18" charset="0"/>
            </a:rPr>
            <a:t>“I can do it”</a:t>
          </a:r>
          <a:endParaRPr lang="en-US" sz="3600" dirty="0">
            <a:solidFill>
              <a:srgbClr val="FF0000"/>
            </a:solidFill>
            <a:latin typeface="+mn-lt"/>
          </a:endParaRPr>
        </a:p>
      </dgm:t>
    </dgm:pt>
    <dgm:pt modelId="{4D341F37-C53A-46D1-BC1A-4516E2F68C4E}" type="parTrans" cxnId="{947DA41A-8334-4452-B2C9-5211E65198CC}">
      <dgm:prSet/>
      <dgm:spPr/>
      <dgm:t>
        <a:bodyPr/>
        <a:lstStyle/>
        <a:p>
          <a:endParaRPr lang="en-US"/>
        </a:p>
      </dgm:t>
    </dgm:pt>
    <dgm:pt modelId="{C0235D88-1BFF-4187-8A8E-3D152026BA03}" type="sibTrans" cxnId="{947DA41A-8334-4452-B2C9-5211E65198CC}">
      <dgm:prSet/>
      <dgm:spPr/>
      <dgm:t>
        <a:bodyPr/>
        <a:lstStyle/>
        <a:p>
          <a:endParaRPr lang="en-US"/>
        </a:p>
      </dgm:t>
    </dgm:pt>
    <dgm:pt modelId="{CF352C9F-B751-44B9-853D-3A019DA444B7}" type="pres">
      <dgm:prSet presAssocID="{05411188-C74D-4FB6-B9DF-29F5459FAA0F}" presName="Name0" presStyleCnt="0">
        <dgm:presLayoutVars>
          <dgm:dir/>
          <dgm:animLvl val="lvl"/>
          <dgm:resizeHandles val="exact"/>
        </dgm:presLayoutVars>
      </dgm:prSet>
      <dgm:spPr/>
      <dgm:t>
        <a:bodyPr/>
        <a:lstStyle/>
        <a:p>
          <a:endParaRPr lang="en-US"/>
        </a:p>
      </dgm:t>
    </dgm:pt>
    <dgm:pt modelId="{62F45350-0488-49AC-87C9-F2EC5A986741}" type="pres">
      <dgm:prSet presAssocID="{67AC1488-4759-4671-8298-6CFB30804EDC}" presName="linNode" presStyleCnt="0"/>
      <dgm:spPr/>
    </dgm:pt>
    <dgm:pt modelId="{366D807D-5E6C-42BE-BCFD-F0B54ECC1090}" type="pres">
      <dgm:prSet presAssocID="{67AC1488-4759-4671-8298-6CFB30804EDC}" presName="parentText" presStyleLbl="node1" presStyleIdx="0" presStyleCnt="1" custScaleX="61658">
        <dgm:presLayoutVars>
          <dgm:chMax val="1"/>
          <dgm:bulletEnabled val="1"/>
        </dgm:presLayoutVars>
      </dgm:prSet>
      <dgm:spPr/>
      <dgm:t>
        <a:bodyPr/>
        <a:lstStyle/>
        <a:p>
          <a:endParaRPr lang="en-US"/>
        </a:p>
      </dgm:t>
    </dgm:pt>
    <dgm:pt modelId="{DFEBAFD0-5D8E-4FD0-8363-8BD5DEE158AE}" type="pres">
      <dgm:prSet presAssocID="{67AC1488-4759-4671-8298-6CFB30804EDC}" presName="descendantText" presStyleLbl="alignAccFollowNode1" presStyleIdx="0" presStyleCnt="1" custScaleX="122878">
        <dgm:presLayoutVars>
          <dgm:bulletEnabled val="1"/>
        </dgm:presLayoutVars>
      </dgm:prSet>
      <dgm:spPr/>
      <dgm:t>
        <a:bodyPr/>
        <a:lstStyle/>
        <a:p>
          <a:endParaRPr lang="en-US"/>
        </a:p>
      </dgm:t>
    </dgm:pt>
  </dgm:ptLst>
  <dgm:cxnLst>
    <dgm:cxn modelId="{6C2551EC-B08A-4E71-A273-B9E315077965}" type="presOf" srcId="{05411188-C74D-4FB6-B9DF-29F5459FAA0F}" destId="{CF352C9F-B751-44B9-853D-3A019DA444B7}" srcOrd="0" destOrd="0" presId="urn:microsoft.com/office/officeart/2005/8/layout/vList5"/>
    <dgm:cxn modelId="{947DA41A-8334-4452-B2C9-5211E65198CC}" srcId="{67AC1488-4759-4671-8298-6CFB30804EDC}" destId="{4A91B9E7-2CC3-49EC-A504-655808726FD4}" srcOrd="1" destOrd="0" parTransId="{4D341F37-C53A-46D1-BC1A-4516E2F68C4E}" sibTransId="{C0235D88-1BFF-4187-8A8E-3D152026BA03}"/>
    <dgm:cxn modelId="{9BA86A36-FC43-45F0-B439-7FBC519F3B10}" srcId="{05411188-C74D-4FB6-B9DF-29F5459FAA0F}" destId="{67AC1488-4759-4671-8298-6CFB30804EDC}" srcOrd="0" destOrd="0" parTransId="{53A3D5FA-2398-4104-AD5D-C436BC02CAAC}" sibTransId="{ED3239A9-719C-4188-BDC3-2FBE1960852C}"/>
    <dgm:cxn modelId="{38E309EB-C262-4840-AA38-B11F64951C14}" type="presOf" srcId="{67AC1488-4759-4671-8298-6CFB30804EDC}" destId="{366D807D-5E6C-42BE-BCFD-F0B54ECC1090}" srcOrd="0" destOrd="0" presId="urn:microsoft.com/office/officeart/2005/8/layout/vList5"/>
    <dgm:cxn modelId="{D2FC0C99-3171-45E9-9E7C-BCB315728B13}" type="presOf" srcId="{C4B4D8B5-E5E3-49F2-8902-4437FC614C53}" destId="{DFEBAFD0-5D8E-4FD0-8363-8BD5DEE158AE}" srcOrd="0" destOrd="0" presId="urn:microsoft.com/office/officeart/2005/8/layout/vList5"/>
    <dgm:cxn modelId="{20B66408-1ED0-4322-996D-7819435CB9B7}" type="presOf" srcId="{4A91B9E7-2CC3-49EC-A504-655808726FD4}" destId="{DFEBAFD0-5D8E-4FD0-8363-8BD5DEE158AE}" srcOrd="0" destOrd="1" presId="urn:microsoft.com/office/officeart/2005/8/layout/vList5"/>
    <dgm:cxn modelId="{DE48C47B-8D25-44FC-80F2-F5B3582FB16D}" srcId="{67AC1488-4759-4671-8298-6CFB30804EDC}" destId="{C4B4D8B5-E5E3-49F2-8902-4437FC614C53}" srcOrd="0" destOrd="0" parTransId="{97D35C7B-C490-4B4D-A90E-5A5BB41F5FE4}" sibTransId="{BB686546-DAF8-425B-9720-ECDFEF5521BB}"/>
    <dgm:cxn modelId="{D49E6E1B-9452-42A9-9461-F3AE6A802E38}" type="presParOf" srcId="{CF352C9F-B751-44B9-853D-3A019DA444B7}" destId="{62F45350-0488-49AC-87C9-F2EC5A986741}" srcOrd="0" destOrd="0" presId="urn:microsoft.com/office/officeart/2005/8/layout/vList5"/>
    <dgm:cxn modelId="{01D78519-F808-4E06-875B-84CD7A0453FD}" type="presParOf" srcId="{62F45350-0488-49AC-87C9-F2EC5A986741}" destId="{366D807D-5E6C-42BE-BCFD-F0B54ECC1090}" srcOrd="0" destOrd="0" presId="urn:microsoft.com/office/officeart/2005/8/layout/vList5"/>
    <dgm:cxn modelId="{78071F61-3BCA-4AE3-9A22-8D83900CFD41}" type="presParOf" srcId="{62F45350-0488-49AC-87C9-F2EC5A986741}" destId="{DFEBAFD0-5D8E-4FD0-8363-8BD5DEE158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BB3F2014-2195-4D24-8940-6E26C7FE8334}" type="datetimeFigureOut">
              <a:rPr lang="en-US" smtClean="0"/>
              <a:t>11/30/2020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8388AC6D-038E-4192-897D-B9455329442A}" type="slidenum">
              <a:rPr lang="en-US" smtClean="0"/>
              <a:t>‹#›</a:t>
            </a:fld>
            <a:endParaRPr lang="en-US"/>
          </a:p>
        </p:txBody>
      </p:sp>
    </p:spTree>
    <p:extLst>
      <p:ext uri="{BB962C8B-B14F-4D97-AF65-F5344CB8AC3E}">
        <p14:creationId xmlns:p14="http://schemas.microsoft.com/office/powerpoint/2010/main" val="132082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2</a:t>
            </a:fld>
            <a:endParaRPr lang="en-US"/>
          </a:p>
        </p:txBody>
      </p:sp>
    </p:spTree>
    <p:extLst>
      <p:ext uri="{BB962C8B-B14F-4D97-AF65-F5344CB8AC3E}">
        <p14:creationId xmlns:p14="http://schemas.microsoft.com/office/powerpoint/2010/main" val="8914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3" indent="-176673" defTabSz="942253">
              <a:buFont typeface="Arial" panose="020B0604020202020204" pitchFamily="34" charset="0"/>
              <a:buChar char="•"/>
            </a:pPr>
            <a:r>
              <a:rPr lang="en-US" sz="1300" dirty="0">
                <a:latin typeface="Times New Roman" panose="02020603050405020304" pitchFamily="18" charset="0"/>
                <a:ea typeface="Calibri" panose="020F0502020204030204" pitchFamily="34" charset="0"/>
                <a:cs typeface="Times New Roman" panose="02020603050405020304" pitchFamily="18" charset="0"/>
              </a:rPr>
              <a:t>The Labor and Delivery nurse incorporates decision making into birth experiences with every mother. </a:t>
            </a:r>
          </a:p>
          <a:p>
            <a:pPr marL="176673" indent="-176673" defTabSz="942253">
              <a:buFont typeface="Arial" panose="020B0604020202020204" pitchFamily="34" charset="0"/>
              <a:buChar char="•"/>
            </a:pPr>
            <a:r>
              <a:rPr lang="en-US" sz="1300" dirty="0">
                <a:latin typeface="Times New Roman" panose="02020603050405020304" pitchFamily="18" charset="0"/>
                <a:ea typeface="Calibri" panose="020F0502020204030204" pitchFamily="34" charset="0"/>
                <a:cs typeface="Times New Roman" panose="02020603050405020304" pitchFamily="18" charset="0"/>
              </a:rPr>
              <a:t>Guiding each decision is a set of beliefs related to birth practice, which if identified, may lead to improvement in subsequent birth practice and improved maternal/fetal outcomes. (Adams and Sauls, 2014)</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17</a:t>
            </a:fld>
            <a:endParaRPr lang="en-US"/>
          </a:p>
        </p:txBody>
      </p:sp>
    </p:spTree>
    <p:extLst>
      <p:ext uri="{BB962C8B-B14F-4D97-AF65-F5344CB8AC3E}">
        <p14:creationId xmlns:p14="http://schemas.microsoft.com/office/powerpoint/2010/main" val="2846559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3" indent="-176673" defTabSz="942253">
              <a:buFont typeface="Arial" panose="020B0604020202020204" pitchFamily="34" charset="0"/>
              <a:buChar char="•"/>
            </a:pPr>
            <a:r>
              <a:rPr lang="en-US" b="1" dirty="0"/>
              <a:t>Behavioral Beliefs: </a:t>
            </a:r>
            <a:r>
              <a:rPr lang="en-US" dirty="0">
                <a:effectLst/>
                <a:latin typeface="Times New Roman" panose="02020603050405020304" pitchFamily="18" charset="0"/>
                <a:ea typeface="Calibri" panose="020F0502020204030204" pitchFamily="34" charset="0"/>
                <a:cs typeface="Times New Roman" panose="02020603050405020304" pitchFamily="18" charset="0"/>
              </a:rPr>
              <a:t>For example, a Labor and Delivery nurse may choose to incorporate upright positioning during labor because of the belief regarding the physiologic benefits of gravity to aid in fetal decent</a:t>
            </a:r>
            <a:endParaRPr lang="en-US" dirty="0"/>
          </a:p>
          <a:p>
            <a:pPr marL="176673" indent="-176673" defTabSz="942253">
              <a:buFont typeface="Arial" panose="020B0604020202020204" pitchFamily="34" charset="0"/>
              <a:buChar char="•"/>
            </a:pPr>
            <a:r>
              <a:rPr lang="en-US" b="1" dirty="0"/>
              <a:t>Normative Beliefs:</a:t>
            </a:r>
            <a:r>
              <a:rPr lang="en-US" dirty="0"/>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For example, when incorporating upright positioning to enhance the physiologic benefits of gravity, the labor and delivery nurse may suggest ambulation. However, past negative experiences with colleagues not approving out-of-bed positions may cause doubt in one's personal beliefs. </a:t>
            </a:r>
            <a:endParaRPr lang="en-US" dirty="0"/>
          </a:p>
          <a:p>
            <a:pPr marL="176673" indent="-176673" defTabSz="942253">
              <a:buFont typeface="Arial" panose="020B0604020202020204" pitchFamily="34" charset="0"/>
              <a:buChar char="•"/>
            </a:pPr>
            <a:r>
              <a:rPr lang="en-US" b="1" dirty="0"/>
              <a:t>Control Beliefs: </a:t>
            </a:r>
            <a:r>
              <a:rPr lang="en-US" dirty="0">
                <a:effectLst/>
                <a:latin typeface="Times New Roman" panose="02020603050405020304" pitchFamily="18" charset="0"/>
                <a:ea typeface="Calibri" panose="020F0502020204030204" pitchFamily="34" charset="0"/>
                <a:cs typeface="Times New Roman" panose="02020603050405020304" pitchFamily="18" charset="0"/>
              </a:rPr>
              <a:t>For example, the Labor and Delivery nurse must have a strong sense of self-confidence when incorporating ambulation as an upright position during labor. </a:t>
            </a:r>
            <a:endParaRPr lang="en-US" dirty="0"/>
          </a:p>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19</a:t>
            </a:fld>
            <a:endParaRPr lang="en-US"/>
          </a:p>
        </p:txBody>
      </p:sp>
    </p:spTree>
    <p:extLst>
      <p:ext uri="{BB962C8B-B14F-4D97-AF65-F5344CB8AC3E}">
        <p14:creationId xmlns:p14="http://schemas.microsoft.com/office/powerpoint/2010/main" val="231398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23</a:t>
            </a:fld>
            <a:endParaRPr lang="en-US"/>
          </a:p>
        </p:txBody>
      </p:sp>
    </p:spTree>
    <p:extLst>
      <p:ext uri="{BB962C8B-B14F-4D97-AF65-F5344CB8AC3E}">
        <p14:creationId xmlns:p14="http://schemas.microsoft.com/office/powerpoint/2010/main" val="237961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Formula: Number of cesarean sections divided by total number of births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Formula: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Number of NTSV cesarean sections divided by the total number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NTSVs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24</a:t>
            </a:fld>
            <a:endParaRPr lang="en-US"/>
          </a:p>
        </p:txBody>
      </p:sp>
    </p:spTree>
    <p:extLst>
      <p:ext uri="{BB962C8B-B14F-4D97-AF65-F5344CB8AC3E}">
        <p14:creationId xmlns:p14="http://schemas.microsoft.com/office/powerpoint/2010/main" val="4276010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26</a:t>
            </a:fld>
            <a:endParaRPr lang="en-US"/>
          </a:p>
        </p:txBody>
      </p:sp>
    </p:spTree>
    <p:extLst>
      <p:ext uri="{BB962C8B-B14F-4D97-AF65-F5344CB8AC3E}">
        <p14:creationId xmlns:p14="http://schemas.microsoft.com/office/powerpoint/2010/main" val="423630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32</a:t>
            </a:fld>
            <a:endParaRPr lang="en-US"/>
          </a:p>
        </p:txBody>
      </p:sp>
    </p:spTree>
    <p:extLst>
      <p:ext uri="{BB962C8B-B14F-4D97-AF65-F5344CB8AC3E}">
        <p14:creationId xmlns:p14="http://schemas.microsoft.com/office/powerpoint/2010/main" val="4095666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Kinesthetic Learning</a:t>
            </a:r>
          </a:p>
        </p:txBody>
      </p:sp>
      <p:sp>
        <p:nvSpPr>
          <p:cNvPr id="4" name="Slide Number Placeholder 3"/>
          <p:cNvSpPr>
            <a:spLocks noGrp="1"/>
          </p:cNvSpPr>
          <p:nvPr>
            <p:ph type="sldNum" sz="quarter" idx="5"/>
          </p:nvPr>
        </p:nvSpPr>
        <p:spPr/>
        <p:txBody>
          <a:bodyPr/>
          <a:lstStyle/>
          <a:p>
            <a:fld id="{8388AC6D-038E-4192-897D-B9455329442A}" type="slidenum">
              <a:rPr lang="en-US" smtClean="0"/>
              <a:t>34</a:t>
            </a:fld>
            <a:endParaRPr lang="en-US"/>
          </a:p>
        </p:txBody>
      </p:sp>
    </p:spTree>
    <p:extLst>
      <p:ext uri="{BB962C8B-B14F-4D97-AF65-F5344CB8AC3E}">
        <p14:creationId xmlns:p14="http://schemas.microsoft.com/office/powerpoint/2010/main" val="245697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46</a:t>
            </a:fld>
            <a:endParaRPr lang="en-US"/>
          </a:p>
        </p:txBody>
      </p:sp>
    </p:spTree>
    <p:extLst>
      <p:ext uri="{BB962C8B-B14F-4D97-AF65-F5344CB8AC3E}">
        <p14:creationId xmlns:p14="http://schemas.microsoft.com/office/powerpoint/2010/main" val="2281228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b="1" dirty="0">
                <a:latin typeface="Times New Roman" panose="02020603050405020304" pitchFamily="18" charset="0"/>
                <a:ea typeface="Calibri" panose="020F0502020204030204" pitchFamily="34" charset="0"/>
                <a:cs typeface="Times New Roman" panose="02020603050405020304" pitchFamily="18" charset="0"/>
              </a:rPr>
              <a:t>Tool Range: </a:t>
            </a:r>
            <a:r>
              <a:rPr lang="en-US" sz="1900" dirty="0">
                <a:solidFill>
                  <a:srgbClr val="000000"/>
                </a:solidFill>
                <a:latin typeface="Calibri" panose="020F0502020204030204" pitchFamily="34" charset="0"/>
                <a:ea typeface="Calibri" panose="020F0502020204030204" pitchFamily="34" charset="0"/>
              </a:rPr>
              <a:t>For scoring, items indicating medicalized birth beliefs must be reversed. The range of possible scores is 28-168.</a:t>
            </a:r>
            <a:endParaRPr lang="en-US" altLang="en-US" sz="13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z="1300" b="1" dirty="0">
              <a:latin typeface="Times New Roman" panose="02020603050405020304" pitchFamily="18" charset="0"/>
              <a:ea typeface="Calibri" panose="020F0502020204030204" pitchFamily="34" charset="0"/>
              <a:cs typeface="Times New Roman" panose="02020603050405020304" pitchFamily="18" charset="0"/>
            </a:endParaRPr>
          </a:p>
          <a:p>
            <a:r>
              <a:rPr lang="en-US" altLang="en-US" sz="1300" b="1" dirty="0">
                <a:latin typeface="Times New Roman" panose="02020603050405020304" pitchFamily="18" charset="0"/>
                <a:ea typeface="Calibri" panose="020F0502020204030204" pitchFamily="34" charset="0"/>
                <a:cs typeface="Times New Roman" panose="02020603050405020304" pitchFamily="18" charset="0"/>
              </a:rPr>
              <a:t>Medicalized birth beliefs</a:t>
            </a:r>
          </a:p>
          <a:p>
            <a:pPr marL="176673" indent="-176673" defTabSz="942253">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Tool Range:  </a:t>
            </a:r>
            <a:r>
              <a:rPr lang="en-US" sz="1900" dirty="0">
                <a:solidFill>
                  <a:srgbClr val="000000"/>
                </a:solidFill>
                <a:latin typeface="Calibri" panose="020F0502020204030204" pitchFamily="34" charset="0"/>
                <a:ea typeface="Calibri" panose="020F0502020204030204" pitchFamily="34" charset="0"/>
              </a:rPr>
              <a:t>For the sub- scale of birth beliefs related to medicalized birth, a score ranging from 11-66 is possible.  </a:t>
            </a:r>
            <a:endParaRPr lang="en-US" altLang="en-US" sz="1300" dirty="0">
              <a:latin typeface="Times New Roman" panose="02020603050405020304" pitchFamily="18" charset="0"/>
              <a:ea typeface="Calibri" panose="020F0502020204030204" pitchFamily="34" charset="0"/>
              <a:cs typeface="Times New Roman" panose="02020603050405020304" pitchFamily="18" charset="0"/>
            </a:endParaRPr>
          </a:p>
          <a:p>
            <a:pPr marL="176673" indent="-176673">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Pre:  </a:t>
            </a:r>
            <a:r>
              <a:rPr lang="en-US" altLang="en-US" sz="1300" b="1" dirty="0">
                <a:latin typeface="Times New Roman" panose="02020603050405020304" pitchFamily="18" charset="0"/>
                <a:ea typeface="Calibri" panose="020F0502020204030204" pitchFamily="34" charset="0"/>
                <a:cs typeface="Times New Roman" panose="02020603050405020304" pitchFamily="18" charset="0"/>
              </a:rPr>
              <a:t>50.59</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with a participant range of 33-66. This is above tool range for medicalized birth beliefs.</a:t>
            </a:r>
          </a:p>
          <a:p>
            <a:pPr marL="176673" indent="-176673">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Post:  </a:t>
            </a:r>
            <a:r>
              <a:rPr lang="en-US" altLang="en-US" sz="1300" b="1" dirty="0">
                <a:latin typeface="Times New Roman" panose="02020603050405020304" pitchFamily="18" charset="0"/>
                <a:ea typeface="Calibri" panose="020F0502020204030204" pitchFamily="34" charset="0"/>
                <a:cs typeface="Times New Roman" panose="02020603050405020304" pitchFamily="18" charset="0"/>
              </a:rPr>
              <a:t>47.62</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with a range of 30-65. This is </a:t>
            </a:r>
            <a:r>
              <a:rPr lang="en-US" altLang="en-US" sz="1300" u="sng" dirty="0">
                <a:latin typeface="Times New Roman" panose="02020603050405020304" pitchFamily="18" charset="0"/>
                <a:ea typeface="Calibri" panose="020F0502020204030204" pitchFamily="34" charset="0"/>
                <a:cs typeface="Times New Roman" panose="02020603050405020304" pitchFamily="18" charset="0"/>
              </a:rPr>
              <a:t>mostly</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above tool range for medicalized birth beliefs.</a:t>
            </a:r>
          </a:p>
          <a:p>
            <a:pPr marL="176673" indent="-176673">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Post intervention, the average score goes down slightly for medicalized birth beliefs to. </a:t>
            </a:r>
          </a:p>
          <a:p>
            <a:pPr marL="176673" indent="-176673">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The difference between the pre- and post-intervention is </a:t>
            </a:r>
            <a:r>
              <a:rPr kumimoji="0" lang="en-US" altLang="en-US" b="1" i="1" u="none" strike="noStrike" cap="none" normalizeH="0" baseline="0" dirty="0">
                <a:ln>
                  <a:noFill/>
                </a:ln>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marginally significant</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a:t>
            </a:r>
          </a:p>
          <a:p>
            <a:pPr marL="176673" indent="-176673">
              <a:buFont typeface="Arial" panose="020B0604020202020204" pitchFamily="34" charset="0"/>
              <a:buChar char="•"/>
            </a:pPr>
            <a:endParaRPr lang="en-US" altLang="en-US" sz="1300" dirty="0">
              <a:latin typeface="Times New Roman" panose="02020603050405020304" pitchFamily="18" charset="0"/>
              <a:cs typeface="Times New Roman" panose="02020603050405020304" pitchFamily="18" charset="0"/>
            </a:endParaRPr>
          </a:p>
          <a:p>
            <a:r>
              <a:rPr lang="en-US" altLang="en-US" sz="1300" b="1" dirty="0">
                <a:latin typeface="Times New Roman" panose="02020603050405020304" pitchFamily="18" charset="0"/>
                <a:cs typeface="Times New Roman" panose="02020603050405020304" pitchFamily="18" charset="0"/>
              </a:rPr>
              <a:t>Normal Birth</a:t>
            </a:r>
          </a:p>
          <a:p>
            <a:pPr marL="176673" indent="-176673">
              <a:buFont typeface="Arial" panose="020B0604020202020204" pitchFamily="34" charset="0"/>
              <a:buChar char="•"/>
            </a:pPr>
            <a:r>
              <a:rPr lang="en-US" altLang="en-US" sz="1300" b="1" dirty="0"/>
              <a:t>Tool Range: </a:t>
            </a:r>
            <a:r>
              <a:rPr lang="en-US" sz="1900" dirty="0">
                <a:solidFill>
                  <a:srgbClr val="000000"/>
                </a:solidFill>
                <a:latin typeface="Calibri" panose="020F0502020204030204" pitchFamily="34" charset="0"/>
                <a:ea typeface="Calibri" panose="020F0502020204030204" pitchFamily="34" charset="0"/>
              </a:rPr>
              <a:t>68-102 </a:t>
            </a:r>
            <a:endParaRPr lang="en-US" altLang="en-US" sz="1300" b="1" dirty="0"/>
          </a:p>
          <a:p>
            <a:pPr marL="294454" indent="-294454" defTabSz="942253" eaLnBrk="0" fontAlgn="base" hangingPunct="0">
              <a:spcBef>
                <a:spcPct val="0"/>
              </a:spcBef>
              <a:spcAft>
                <a:spcPct val="0"/>
              </a:spcAft>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The average score goes slightly up from pre (84.13) to post (86.06).</a:t>
            </a:r>
          </a:p>
          <a:p>
            <a:pPr marL="294454" indent="-294454" defTabSz="942253" eaLnBrk="0" fontAlgn="base" hangingPunct="0">
              <a:spcBef>
                <a:spcPct val="0"/>
              </a:spcBef>
              <a:spcAft>
                <a:spcPct val="0"/>
              </a:spcAft>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A big change in the range from pre (29-102) to post (73-100).</a:t>
            </a:r>
          </a:p>
          <a:p>
            <a:pPr marL="176673" indent="-176673">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48</a:t>
            </a:fld>
            <a:endParaRPr lang="en-US"/>
          </a:p>
        </p:txBody>
      </p:sp>
    </p:spTree>
    <p:extLst>
      <p:ext uri="{BB962C8B-B14F-4D97-AF65-F5344CB8AC3E}">
        <p14:creationId xmlns:p14="http://schemas.microsoft.com/office/powerpoint/2010/main" val="3810419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49</a:t>
            </a:fld>
            <a:endParaRPr lang="en-US"/>
          </a:p>
        </p:txBody>
      </p:sp>
    </p:spTree>
    <p:extLst>
      <p:ext uri="{BB962C8B-B14F-4D97-AF65-F5344CB8AC3E}">
        <p14:creationId xmlns:p14="http://schemas.microsoft.com/office/powerpoint/2010/main" val="413842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r>
              <a:rPr lang="en-US" sz="1300" dirty="0">
                <a:latin typeface="Times New Roman" panose="02020603050405020304" pitchFamily="18" charset="0"/>
                <a:ea typeface="Calibri" panose="020F0502020204030204" pitchFamily="34" charset="0"/>
              </a:rPr>
              <a:t>No “ideal” cesarean section rate, yet there are Organizational and </a:t>
            </a:r>
            <a:r>
              <a:rPr lang="en-US" sz="1300">
                <a:latin typeface="Times New Roman" panose="02020603050405020304" pitchFamily="18" charset="0"/>
                <a:ea typeface="Calibri" panose="020F0502020204030204" pitchFamily="34" charset="0"/>
              </a:rPr>
              <a:t>Regulatory Targets</a:t>
            </a:r>
            <a:endParaRPr lang="en-US" sz="1300" dirty="0">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3</a:t>
            </a:fld>
            <a:endParaRPr lang="en-US"/>
          </a:p>
        </p:txBody>
      </p:sp>
    </p:spTree>
    <p:extLst>
      <p:ext uri="{BB962C8B-B14F-4D97-AF65-F5344CB8AC3E}">
        <p14:creationId xmlns:p14="http://schemas.microsoft.com/office/powerpoint/2010/main" val="2079993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Font typeface="+mj-lt"/>
              <a:buNone/>
            </a:pPr>
            <a:r>
              <a:rPr lang="en-US" sz="1200" dirty="0">
                <a:latin typeface="Times New Roman" panose="02020603050405020304" pitchFamily="18" charset="0"/>
                <a:ea typeface="Arial" panose="020B0604020202020204" pitchFamily="34" charset="0"/>
                <a:cs typeface="Times New Roman" panose="02020603050405020304" pitchFamily="18" charset="0"/>
              </a:rPr>
              <a:t>Qualitative Questions</a:t>
            </a:r>
          </a:p>
          <a:p>
            <a:pPr marL="342900" indent="-342900">
              <a:lnSpc>
                <a:spcPct val="107000"/>
              </a:lnSpc>
              <a:buFont typeface="+mj-lt"/>
              <a:buAutoNum type="arabicPeriod"/>
            </a:pPr>
            <a:r>
              <a:rPr lang="en-US" sz="1200" dirty="0">
                <a:latin typeface="Times New Roman" panose="02020603050405020304" pitchFamily="18" charset="0"/>
                <a:ea typeface="Arial" panose="020B0604020202020204" pitchFamily="34" charset="0"/>
                <a:cs typeface="Times New Roman" panose="02020603050405020304" pitchFamily="18" charset="0"/>
              </a:rPr>
              <a:t>According to my birth beliefs related to birth practice, the birth process is:</a:t>
            </a:r>
          </a:p>
          <a:p>
            <a:pPr marL="342900" indent="-342900">
              <a:lnSpc>
                <a:spcPct val="107000"/>
              </a:lnSpc>
              <a:buFont typeface="+mj-lt"/>
              <a:buAutoNum type="arabicPeriod"/>
            </a:pPr>
            <a:r>
              <a:rPr lang="en-US" sz="1200" dirty="0">
                <a:effectLst/>
                <a:latin typeface="Times New Roman" panose="02020603050405020304" pitchFamily="18" charset="0"/>
                <a:ea typeface="Arial" panose="020B0604020202020204" pitchFamily="34" charset="0"/>
                <a:cs typeface="Times New Roman" panose="02020603050405020304" pitchFamily="18" charset="0"/>
              </a:rPr>
              <a:t>According to my birth beliefs related to birth practice, my role as an intrapartum nurse in the birth process is:</a:t>
            </a:r>
          </a:p>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50</a:t>
            </a:fld>
            <a:endParaRPr lang="en-US"/>
          </a:p>
        </p:txBody>
      </p:sp>
    </p:spTree>
    <p:extLst>
      <p:ext uri="{BB962C8B-B14F-4D97-AF65-F5344CB8AC3E}">
        <p14:creationId xmlns:p14="http://schemas.microsoft.com/office/powerpoint/2010/main" val="68824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51</a:t>
            </a:fld>
            <a:endParaRPr lang="en-US"/>
          </a:p>
        </p:txBody>
      </p:sp>
    </p:spTree>
    <p:extLst>
      <p:ext uri="{BB962C8B-B14F-4D97-AF65-F5344CB8AC3E}">
        <p14:creationId xmlns:p14="http://schemas.microsoft.com/office/powerpoint/2010/main" val="2679035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55</a:t>
            </a:fld>
            <a:endParaRPr lang="en-US"/>
          </a:p>
        </p:txBody>
      </p:sp>
    </p:spTree>
    <p:extLst>
      <p:ext uri="{BB962C8B-B14F-4D97-AF65-F5344CB8AC3E}">
        <p14:creationId xmlns:p14="http://schemas.microsoft.com/office/powerpoint/2010/main" val="3501433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difference between the pre- and post- intervention is marginally significant for medicalized birth. </a:t>
            </a:r>
          </a:p>
          <a:p>
            <a:pPr>
              <a:lnSpc>
                <a:spcPct val="120000"/>
              </a:lnSpc>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range DOES NOT  indicate that the intrapartum (L&amp;D) nurse’s beliefs are more closely associated with the elements of a medicalized birth.</a:t>
            </a:r>
          </a:p>
          <a:p>
            <a:pPr indent="-91440">
              <a:lnSpc>
                <a:spcPct val="120000"/>
              </a:lnSpc>
            </a:pPr>
            <a:endParaRPr kumimoji="0" lang="en-US"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91440">
              <a:lnSpc>
                <a:spcPct val="120000"/>
              </a:lnSpc>
            </a:pPr>
            <a:r>
              <a:rPr kumimoji="0" lang="en-US"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comparison to pre-survey responses, the </a:t>
            </a:r>
            <a:r>
              <a:rPr lang="en-US" altLang="en-US" sz="1800" dirty="0">
                <a:latin typeface="Times New Roman" panose="02020603050405020304" pitchFamily="18" charset="0"/>
                <a:ea typeface="Calibri" panose="020F0502020204030204" pitchFamily="34" charset="0"/>
                <a:cs typeface="Times New Roman" panose="02020603050405020304" pitchFamily="18" charset="0"/>
              </a:rPr>
              <a:t>scores for normal birth significantly changed to focus as all scores were within the range for close association with </a:t>
            </a:r>
            <a:r>
              <a:rPr lang="en-US" altLang="en-US" sz="1800" i="1" dirty="0">
                <a:latin typeface="Times New Roman" panose="02020603050405020304" pitchFamily="18" charset="0"/>
                <a:ea typeface="Calibri" panose="020F0502020204030204" pitchFamily="34" charset="0"/>
                <a:cs typeface="Times New Roman" panose="02020603050405020304" pitchFamily="18" charset="0"/>
              </a:rPr>
              <a:t>normal birth</a:t>
            </a:r>
            <a:r>
              <a:rPr lang="en-US" altLang="en-US" sz="1800" dirty="0">
                <a:latin typeface="Times New Roman" panose="02020603050405020304" pitchFamily="18" charset="0"/>
                <a:ea typeface="Calibri" panose="020F0502020204030204" pitchFamily="34" charset="0"/>
                <a:cs typeface="Times New Roman" panose="02020603050405020304" pitchFamily="18" charset="0"/>
              </a:rPr>
              <a:t>.</a:t>
            </a:r>
          </a:p>
          <a:p>
            <a:pPr indent="-91440">
              <a:lnSpc>
                <a:spcPct val="120000"/>
              </a:lnSpc>
            </a:pPr>
            <a:endParaRPr lang="en-US" altLang="en-US" sz="1800" dirty="0">
              <a:latin typeface="Times New Roman" panose="02020603050405020304" pitchFamily="18" charset="0"/>
              <a:ea typeface="Calibri" panose="020F0502020204030204" pitchFamily="34" charset="0"/>
              <a:cs typeface="Times New Roman" panose="02020603050405020304" pitchFamily="18" charset="0"/>
            </a:endParaRPr>
          </a:p>
          <a:p>
            <a:endParaRPr kumimoji="0" lang="en-US" altLang="en-US" sz="1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57</a:t>
            </a:fld>
            <a:endParaRPr lang="en-US"/>
          </a:p>
        </p:txBody>
      </p:sp>
    </p:spTree>
    <p:extLst>
      <p:ext uri="{BB962C8B-B14F-4D97-AF65-F5344CB8AC3E}">
        <p14:creationId xmlns:p14="http://schemas.microsoft.com/office/powerpoint/2010/main" val="3995594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b="1" dirty="0">
                <a:latin typeface="Times New Roman" panose="02020603050405020304" pitchFamily="18" charset="0"/>
                <a:ea typeface="Calibri" panose="020F0502020204030204" pitchFamily="34" charset="0"/>
                <a:cs typeface="Times New Roman" panose="02020603050405020304" pitchFamily="18" charset="0"/>
              </a:rPr>
              <a:t>Tool Range: </a:t>
            </a:r>
            <a:r>
              <a:rPr lang="en-US" sz="1900" dirty="0">
                <a:solidFill>
                  <a:srgbClr val="000000"/>
                </a:solidFill>
                <a:latin typeface="Calibri" panose="020F0502020204030204" pitchFamily="34" charset="0"/>
                <a:ea typeface="Calibri" panose="020F0502020204030204" pitchFamily="34" charset="0"/>
              </a:rPr>
              <a:t>For scoring, items indicating medicalized birth beliefs must be reversed. The range of possible scores is 28-168.</a:t>
            </a:r>
            <a:endParaRPr lang="en-US" altLang="en-US" sz="13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z="1300" b="1" dirty="0">
              <a:latin typeface="Times New Roman" panose="02020603050405020304" pitchFamily="18" charset="0"/>
              <a:ea typeface="Calibri" panose="020F0502020204030204" pitchFamily="34" charset="0"/>
              <a:cs typeface="Times New Roman" panose="02020603050405020304" pitchFamily="18" charset="0"/>
            </a:endParaRPr>
          </a:p>
          <a:p>
            <a:r>
              <a:rPr lang="en-US" altLang="en-US" sz="1300" b="1" dirty="0">
                <a:latin typeface="Times New Roman" panose="02020603050405020304" pitchFamily="18" charset="0"/>
                <a:ea typeface="Calibri" panose="020F0502020204030204" pitchFamily="34" charset="0"/>
                <a:cs typeface="Times New Roman" panose="02020603050405020304" pitchFamily="18" charset="0"/>
              </a:rPr>
              <a:t>Medicalized birth beliefs</a:t>
            </a:r>
          </a:p>
          <a:p>
            <a:pPr marL="176673" indent="-176673" defTabSz="942253">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Tool Range:  </a:t>
            </a:r>
            <a:r>
              <a:rPr lang="en-US" sz="1900" dirty="0">
                <a:solidFill>
                  <a:srgbClr val="000000"/>
                </a:solidFill>
                <a:latin typeface="Calibri" panose="020F0502020204030204" pitchFamily="34" charset="0"/>
                <a:ea typeface="Calibri" panose="020F0502020204030204" pitchFamily="34" charset="0"/>
              </a:rPr>
              <a:t>For the sub- scale of birth beliefs related to medicalized birth, a score ranging from 11-66 is possible.  </a:t>
            </a:r>
            <a:endParaRPr lang="en-US" altLang="en-US" sz="1300" dirty="0">
              <a:latin typeface="Times New Roman" panose="02020603050405020304" pitchFamily="18" charset="0"/>
              <a:ea typeface="Calibri" panose="020F0502020204030204" pitchFamily="34" charset="0"/>
              <a:cs typeface="Times New Roman" panose="02020603050405020304" pitchFamily="18" charset="0"/>
            </a:endParaRPr>
          </a:p>
          <a:p>
            <a:pPr marL="176673" indent="-176673">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Pre:  </a:t>
            </a:r>
            <a:r>
              <a:rPr lang="en-US" altLang="en-US" sz="1300" b="1" dirty="0">
                <a:latin typeface="Times New Roman" panose="02020603050405020304" pitchFamily="18" charset="0"/>
                <a:ea typeface="Calibri" panose="020F0502020204030204" pitchFamily="34" charset="0"/>
                <a:cs typeface="Times New Roman" panose="02020603050405020304" pitchFamily="18" charset="0"/>
              </a:rPr>
              <a:t>50.59</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with a participant range of 33-66. This is above tool range for medicalized birth beliefs.</a:t>
            </a:r>
          </a:p>
          <a:p>
            <a:pPr marL="176673" indent="-176673">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Post:  </a:t>
            </a:r>
            <a:r>
              <a:rPr lang="en-US" altLang="en-US" sz="1300" b="1" dirty="0">
                <a:latin typeface="Times New Roman" panose="02020603050405020304" pitchFamily="18" charset="0"/>
                <a:ea typeface="Calibri" panose="020F0502020204030204" pitchFamily="34" charset="0"/>
                <a:cs typeface="Times New Roman" panose="02020603050405020304" pitchFamily="18" charset="0"/>
              </a:rPr>
              <a:t>47.62</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with a range of 30-65. This is </a:t>
            </a:r>
            <a:r>
              <a:rPr lang="en-US" altLang="en-US" sz="1300" u="sng" dirty="0">
                <a:latin typeface="Times New Roman" panose="02020603050405020304" pitchFamily="18" charset="0"/>
                <a:ea typeface="Calibri" panose="020F0502020204030204" pitchFamily="34" charset="0"/>
                <a:cs typeface="Times New Roman" panose="02020603050405020304" pitchFamily="18" charset="0"/>
              </a:rPr>
              <a:t>mostly</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above tool range for medicalized birth beliefs.</a:t>
            </a:r>
          </a:p>
          <a:p>
            <a:pPr marL="176673" indent="-176673">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Post intervention, the average score goes down slightly for medicalized birth beliefs to. </a:t>
            </a:r>
          </a:p>
          <a:p>
            <a:pPr marL="176673" indent="-176673">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The difference between the pre- and post-intervention is </a:t>
            </a:r>
            <a:r>
              <a:rPr kumimoji="0" lang="en-US" altLang="en-US" b="1" i="1" u="none" strike="noStrike" cap="none" normalizeH="0" baseline="0" dirty="0">
                <a:ln>
                  <a:noFill/>
                </a:ln>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marginally significant</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a:t>
            </a:r>
          </a:p>
          <a:p>
            <a:pPr marL="176673" indent="-176673">
              <a:buFont typeface="Arial" panose="020B0604020202020204" pitchFamily="34" charset="0"/>
              <a:buChar char="•"/>
            </a:pPr>
            <a:endParaRPr lang="en-US" altLang="en-US" sz="1300" dirty="0">
              <a:latin typeface="Times New Roman" panose="02020603050405020304" pitchFamily="18" charset="0"/>
              <a:cs typeface="Times New Roman" panose="02020603050405020304" pitchFamily="18" charset="0"/>
            </a:endParaRPr>
          </a:p>
          <a:p>
            <a:r>
              <a:rPr lang="en-US" altLang="en-US" sz="1300" b="1" dirty="0">
                <a:latin typeface="Times New Roman" panose="02020603050405020304" pitchFamily="18" charset="0"/>
                <a:cs typeface="Times New Roman" panose="02020603050405020304" pitchFamily="18" charset="0"/>
              </a:rPr>
              <a:t>Normal Birth</a:t>
            </a:r>
          </a:p>
          <a:p>
            <a:pPr marL="176673" indent="-176673">
              <a:buFont typeface="Arial" panose="020B0604020202020204" pitchFamily="34" charset="0"/>
              <a:buChar char="•"/>
            </a:pPr>
            <a:r>
              <a:rPr lang="en-US" altLang="en-US" sz="1300" b="1" dirty="0"/>
              <a:t>Tool Range: </a:t>
            </a:r>
            <a:r>
              <a:rPr lang="en-US" sz="1900" dirty="0">
                <a:solidFill>
                  <a:srgbClr val="000000"/>
                </a:solidFill>
                <a:latin typeface="Calibri" panose="020F0502020204030204" pitchFamily="34" charset="0"/>
                <a:ea typeface="Calibri" panose="020F0502020204030204" pitchFamily="34" charset="0"/>
              </a:rPr>
              <a:t>68-102 </a:t>
            </a:r>
            <a:endParaRPr lang="en-US" altLang="en-US" sz="1300" b="1" dirty="0"/>
          </a:p>
          <a:p>
            <a:pPr marL="294454" indent="-294454" defTabSz="942253" eaLnBrk="0" fontAlgn="base" hangingPunct="0">
              <a:spcBef>
                <a:spcPct val="0"/>
              </a:spcBef>
              <a:spcAft>
                <a:spcPct val="0"/>
              </a:spcAft>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The average score goes slightly up from pre (84.13) to post (86.06).</a:t>
            </a:r>
          </a:p>
          <a:p>
            <a:pPr marL="294454" indent="-294454" defTabSz="942253" eaLnBrk="0" fontAlgn="base" hangingPunct="0">
              <a:spcBef>
                <a:spcPct val="0"/>
              </a:spcBef>
              <a:spcAft>
                <a:spcPct val="0"/>
              </a:spcAft>
              <a:buFont typeface="Arial" panose="020B0604020202020204" pitchFamily="34" charset="0"/>
              <a:buChar char="•"/>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A big change in the range from pre (29-102) to post (73-100).</a:t>
            </a:r>
          </a:p>
          <a:p>
            <a:pPr marL="176673" indent="-176673">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58</a:t>
            </a:fld>
            <a:endParaRPr lang="en-US"/>
          </a:p>
        </p:txBody>
      </p:sp>
    </p:spTree>
    <p:extLst>
      <p:ext uri="{BB962C8B-B14F-4D97-AF65-F5344CB8AC3E}">
        <p14:creationId xmlns:p14="http://schemas.microsoft.com/office/powerpoint/2010/main" val="401831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91440">
              <a:lnSpc>
                <a:spcPct val="120000"/>
              </a:lnSpc>
            </a:pP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Variables relate to the experiences of the IP nurse more closely aligned with labor support techniques show an increase in of approximately 4% (range: 2.73%-5.8%) in comparison of pre- and post-intervention. </a:t>
            </a:r>
          </a:p>
          <a:p>
            <a:pPr indent="-91440">
              <a:lnSpc>
                <a:spcPct val="120000"/>
              </a:lnSpc>
            </a:pPr>
            <a:endParaRPr lang="en-US" altLang="en-US" sz="1200" dirty="0">
              <a:latin typeface="Times New Roman" panose="02020603050405020304" pitchFamily="18" charset="0"/>
              <a:ea typeface="Calibri" panose="020F0502020204030204" pitchFamily="34" charset="0"/>
              <a:cs typeface="Times New Roman" panose="02020603050405020304" pitchFamily="18" charset="0"/>
            </a:endParaRPr>
          </a:p>
          <a:p>
            <a:pPr indent="-91440">
              <a:lnSpc>
                <a:spcPct val="120000"/>
              </a:lnSpc>
            </a:pP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Unmedicated vaginal birth, ambulation in labor, intermittent fetal monitoring, laboring down (same), use of breathing &amp; relaxation techniques, hydrotherapy, encouraging upright positioning during labor &amp; birth.</a:t>
            </a:r>
          </a:p>
          <a:p>
            <a:r>
              <a:rPr lang="en-US" altLang="en-US" sz="1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Answer PICO questions more formally?</a:t>
            </a:r>
          </a:p>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59</a:t>
            </a:fld>
            <a:endParaRPr lang="en-US"/>
          </a:p>
        </p:txBody>
      </p:sp>
    </p:spTree>
    <p:extLst>
      <p:ext uri="{BB962C8B-B14F-4D97-AF65-F5344CB8AC3E}">
        <p14:creationId xmlns:p14="http://schemas.microsoft.com/office/powerpoint/2010/main" val="2261135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Aggregate data collection</a:t>
            </a:r>
          </a:p>
          <a:p>
            <a:r>
              <a:rPr lang="en-US" dirty="0"/>
              <a:t>Tool can be used either way</a:t>
            </a:r>
          </a:p>
        </p:txBody>
      </p:sp>
      <p:sp>
        <p:nvSpPr>
          <p:cNvPr id="4" name="Slide Number Placeholder 3"/>
          <p:cNvSpPr>
            <a:spLocks noGrp="1"/>
          </p:cNvSpPr>
          <p:nvPr>
            <p:ph type="sldNum" sz="quarter" idx="5"/>
          </p:nvPr>
        </p:nvSpPr>
        <p:spPr/>
        <p:txBody>
          <a:bodyPr/>
          <a:lstStyle/>
          <a:p>
            <a:fld id="{8388AC6D-038E-4192-897D-B9455329442A}" type="slidenum">
              <a:rPr lang="en-US" smtClean="0"/>
              <a:t>61</a:t>
            </a:fld>
            <a:endParaRPr lang="en-US"/>
          </a:p>
        </p:txBody>
      </p:sp>
    </p:spTree>
    <p:extLst>
      <p:ext uri="{BB962C8B-B14F-4D97-AF65-F5344CB8AC3E}">
        <p14:creationId xmlns:p14="http://schemas.microsoft.com/office/powerpoint/2010/main" val="3487292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65</a:t>
            </a:fld>
            <a:endParaRPr lang="en-US"/>
          </a:p>
        </p:txBody>
      </p:sp>
    </p:spTree>
    <p:extLst>
      <p:ext uri="{BB962C8B-B14F-4D97-AF65-F5344CB8AC3E}">
        <p14:creationId xmlns:p14="http://schemas.microsoft.com/office/powerpoint/2010/main" val="254684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67</a:t>
            </a:fld>
            <a:endParaRPr lang="en-US"/>
          </a:p>
        </p:txBody>
      </p:sp>
    </p:spTree>
    <p:extLst>
      <p:ext uri="{BB962C8B-B14F-4D97-AF65-F5344CB8AC3E}">
        <p14:creationId xmlns:p14="http://schemas.microsoft.com/office/powerpoint/2010/main" val="788431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68</a:t>
            </a:fld>
            <a:endParaRPr lang="en-US"/>
          </a:p>
        </p:txBody>
      </p:sp>
    </p:spTree>
    <p:extLst>
      <p:ext uri="{BB962C8B-B14F-4D97-AF65-F5344CB8AC3E}">
        <p14:creationId xmlns:p14="http://schemas.microsoft.com/office/powerpoint/2010/main" val="56111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r>
              <a:rPr lang="en-US" sz="1300" dirty="0">
                <a:latin typeface="Times New Roman" panose="02020603050405020304" pitchFamily="18" charset="0"/>
                <a:ea typeface="Calibri" panose="020F0502020204030204" pitchFamily="34" charset="0"/>
              </a:rPr>
              <a:t>This speaks to the interventions used in nursing practice and the unique role of nurses in supporting women in labor.</a:t>
            </a:r>
          </a:p>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4</a:t>
            </a:fld>
            <a:endParaRPr lang="en-US"/>
          </a:p>
        </p:txBody>
      </p:sp>
    </p:spTree>
    <p:extLst>
      <p:ext uri="{BB962C8B-B14F-4D97-AF65-F5344CB8AC3E}">
        <p14:creationId xmlns:p14="http://schemas.microsoft.com/office/powerpoint/2010/main" val="3218623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70</a:t>
            </a:fld>
            <a:endParaRPr lang="en-US"/>
          </a:p>
        </p:txBody>
      </p:sp>
    </p:spTree>
    <p:extLst>
      <p:ext uri="{BB962C8B-B14F-4D97-AF65-F5344CB8AC3E}">
        <p14:creationId xmlns:p14="http://schemas.microsoft.com/office/powerpoint/2010/main" val="44444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FDBDA3-3314-43F1-A345-F498B0EFEBBA}" type="slidenum">
              <a:rPr lang="en-US" smtClean="0"/>
              <a:t>6</a:t>
            </a:fld>
            <a:endParaRPr lang="en-US"/>
          </a:p>
        </p:txBody>
      </p:sp>
    </p:spTree>
    <p:extLst>
      <p:ext uri="{BB962C8B-B14F-4D97-AF65-F5344CB8AC3E}">
        <p14:creationId xmlns:p14="http://schemas.microsoft.com/office/powerpoint/2010/main" val="161525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7</a:t>
            </a:fld>
            <a:endParaRPr lang="en-US"/>
          </a:p>
        </p:txBody>
      </p:sp>
    </p:spTree>
    <p:extLst>
      <p:ext uri="{BB962C8B-B14F-4D97-AF65-F5344CB8AC3E}">
        <p14:creationId xmlns:p14="http://schemas.microsoft.com/office/powerpoint/2010/main" val="104750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8</a:t>
            </a:fld>
            <a:endParaRPr lang="en-US"/>
          </a:p>
        </p:txBody>
      </p:sp>
    </p:spTree>
    <p:extLst>
      <p:ext uri="{BB962C8B-B14F-4D97-AF65-F5344CB8AC3E}">
        <p14:creationId xmlns:p14="http://schemas.microsoft.com/office/powerpoint/2010/main" val="101401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54" indent="-294454">
              <a:buFont typeface="Arial" panose="020B0604020202020204" pitchFamily="34" charset="0"/>
              <a:buChar char="•"/>
            </a:pPr>
            <a:r>
              <a:rPr lang="en-US" sz="1300" dirty="0">
                <a:latin typeface="Times New Roman" panose="02020603050405020304" pitchFamily="18" charset="0"/>
                <a:ea typeface="Calibri" panose="020F0502020204030204" pitchFamily="34" charset="0"/>
              </a:rPr>
              <a:t>In the hospital setting, the average length of stay is 24-48 hours for a vaginal birth, and 36-96 hours for a cesarean birth. </a:t>
            </a:r>
          </a:p>
          <a:p>
            <a:pPr marL="294454" indent="-294454">
              <a:buFont typeface="Arial" panose="020B0604020202020204" pitchFamily="34" charset="0"/>
              <a:buChar char="•"/>
            </a:pPr>
            <a:r>
              <a:rPr lang="en-US" sz="1300" dirty="0">
                <a:latin typeface="Times New Roman" panose="02020603050405020304" pitchFamily="18" charset="0"/>
                <a:ea typeface="Calibri" panose="020F0502020204030204" pitchFamily="34" charset="0"/>
              </a:rPr>
              <a:t>The cost associated with each is not only reflected in the length of stay, yet also in the associated elements from the route of birth (i.e., daily room charges, medications, supplies, clinical staff, etc.). </a:t>
            </a:r>
          </a:p>
          <a:p>
            <a:pPr marL="294454" indent="-294454">
              <a:buFont typeface="Arial" panose="020B0604020202020204" pitchFamily="34" charset="0"/>
              <a:buChar char="•"/>
            </a:pPr>
            <a:r>
              <a:rPr lang="en-US" sz="1300" dirty="0">
                <a:latin typeface="Times New Roman" panose="02020603050405020304" pitchFamily="18" charset="0"/>
                <a:ea typeface="Calibri" panose="020F0502020204030204" pitchFamily="34" charset="0"/>
              </a:rPr>
              <a:t>Many insurance companies utilize a global billing system that pays the hospital one set amount to cover birth expenses (vaginal or cesarean). </a:t>
            </a:r>
          </a:p>
          <a:p>
            <a:pPr marL="294454" indent="-294454">
              <a:buFont typeface="Arial" panose="020B0604020202020204" pitchFamily="34" charset="0"/>
              <a:buChar char="•"/>
            </a:pPr>
            <a:r>
              <a:rPr lang="en-US" sz="1300" dirty="0">
                <a:latin typeface="Times New Roman" panose="02020603050405020304" pitchFamily="18" charset="0"/>
                <a:ea typeface="Calibri" panose="020F0502020204030204" pitchFamily="34" charset="0"/>
              </a:rPr>
              <a:t>Cost savings occur when appropriate care is provided, and the total amount of individually allocated patient global billing funds were not all utilized.  </a:t>
            </a:r>
          </a:p>
          <a:p>
            <a:pPr marL="294454" indent="-294454">
              <a:buFont typeface="Arial" panose="020B0604020202020204" pitchFamily="34" charset="0"/>
              <a:buChar char="•"/>
            </a:pPr>
            <a:r>
              <a:rPr lang="en-US" sz="1300" dirty="0">
                <a:latin typeface="Times New Roman" panose="02020603050405020304" pitchFamily="18" charset="0"/>
                <a:ea typeface="Calibri" panose="020F0502020204030204" pitchFamily="34" charset="0"/>
              </a:rPr>
              <a:t>More cost is associated with cesarean birth by the nature of the clinical procedure; thus, cost savings occur with vaginal births.</a:t>
            </a:r>
            <a:endParaRPr lang="en-US" sz="1300" dirty="0"/>
          </a:p>
        </p:txBody>
      </p:sp>
      <p:sp>
        <p:nvSpPr>
          <p:cNvPr id="4" name="Slide Number Placeholder 3"/>
          <p:cNvSpPr>
            <a:spLocks noGrp="1"/>
          </p:cNvSpPr>
          <p:nvPr>
            <p:ph type="sldNum" sz="quarter" idx="5"/>
          </p:nvPr>
        </p:nvSpPr>
        <p:spPr/>
        <p:txBody>
          <a:bodyPr/>
          <a:lstStyle/>
          <a:p>
            <a:fld id="{8388AC6D-038E-4192-897D-B9455329442A}" type="slidenum">
              <a:rPr lang="en-US" smtClean="0"/>
              <a:t>9</a:t>
            </a:fld>
            <a:endParaRPr lang="en-US"/>
          </a:p>
        </p:txBody>
      </p:sp>
    </p:spTree>
    <p:extLst>
      <p:ext uri="{BB962C8B-B14F-4D97-AF65-F5344CB8AC3E}">
        <p14:creationId xmlns:p14="http://schemas.microsoft.com/office/powerpoint/2010/main" val="118779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10</a:t>
            </a:fld>
            <a:endParaRPr lang="en-US"/>
          </a:p>
        </p:txBody>
      </p:sp>
    </p:spTree>
    <p:extLst>
      <p:ext uri="{BB962C8B-B14F-4D97-AF65-F5344CB8AC3E}">
        <p14:creationId xmlns:p14="http://schemas.microsoft.com/office/powerpoint/2010/main" val="862921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8AC6D-038E-4192-897D-B9455329442A}" type="slidenum">
              <a:rPr lang="en-US" smtClean="0"/>
              <a:t>12</a:t>
            </a:fld>
            <a:endParaRPr lang="en-US"/>
          </a:p>
        </p:txBody>
      </p:sp>
    </p:spTree>
    <p:extLst>
      <p:ext uri="{BB962C8B-B14F-4D97-AF65-F5344CB8AC3E}">
        <p14:creationId xmlns:p14="http://schemas.microsoft.com/office/powerpoint/2010/main" val="284868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7CB43-80DC-4F4B-ABAC-57A56F9979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E50CD69-87AE-4D37-A87F-F69D7AC53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865F694-2C37-4873-8862-DC16DF3B235A}"/>
              </a:ext>
            </a:extLst>
          </p:cNvPr>
          <p:cNvSpPr>
            <a:spLocks noGrp="1"/>
          </p:cNvSpPr>
          <p:nvPr>
            <p:ph type="dt" sz="half" idx="10"/>
          </p:nvPr>
        </p:nvSpPr>
        <p:spPr/>
        <p:txBody>
          <a:bodyPr/>
          <a:lstStyle/>
          <a:p>
            <a:fld id="{83420350-B0AF-4670-819E-88C4ADA1A351}" type="datetimeFigureOut">
              <a:rPr lang="en-US" smtClean="0"/>
              <a:t>11/30/2020</a:t>
            </a:fld>
            <a:endParaRPr lang="en-US"/>
          </a:p>
        </p:txBody>
      </p:sp>
      <p:sp>
        <p:nvSpPr>
          <p:cNvPr id="5" name="Footer Placeholder 4">
            <a:extLst>
              <a:ext uri="{FF2B5EF4-FFF2-40B4-BE49-F238E27FC236}">
                <a16:creationId xmlns:a16="http://schemas.microsoft.com/office/drawing/2014/main" xmlns="" id="{7C8BD274-D41C-4813-BEFD-2F80694BB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B739B0-3B2A-47BC-81B2-1F4C882148FF}"/>
              </a:ext>
            </a:extLst>
          </p:cNvPr>
          <p:cNvSpPr>
            <a:spLocks noGrp="1"/>
          </p:cNvSpPr>
          <p:nvPr>
            <p:ph type="sldNum" sz="quarter" idx="12"/>
          </p:nvPr>
        </p:nvSpPr>
        <p:spPr/>
        <p:txBody>
          <a:bodyPr/>
          <a:lstStyle/>
          <a:p>
            <a:fld id="{511A786F-667D-4CA8-B99F-CAB1981AF0FC}" type="slidenum">
              <a:rPr lang="en-US" smtClean="0"/>
              <a:t>‹#›</a:t>
            </a:fld>
            <a:endParaRPr lang="en-US"/>
          </a:p>
        </p:txBody>
      </p:sp>
    </p:spTree>
    <p:extLst>
      <p:ext uri="{BB962C8B-B14F-4D97-AF65-F5344CB8AC3E}">
        <p14:creationId xmlns:p14="http://schemas.microsoft.com/office/powerpoint/2010/main" val="355266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647B6-B701-48A5-85A1-D791E58415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C90ED7-AA21-415B-8402-09727E708C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389A75-886E-40CF-946B-A6F2686C897F}"/>
              </a:ext>
            </a:extLst>
          </p:cNvPr>
          <p:cNvSpPr>
            <a:spLocks noGrp="1"/>
          </p:cNvSpPr>
          <p:nvPr>
            <p:ph type="dt" sz="half" idx="10"/>
          </p:nvPr>
        </p:nvSpPr>
        <p:spPr/>
        <p:txBody>
          <a:bodyPr/>
          <a:lstStyle/>
          <a:p>
            <a:fld id="{83420350-B0AF-4670-819E-88C4ADA1A351}" type="datetimeFigureOut">
              <a:rPr lang="en-US" smtClean="0"/>
              <a:t>11/30/2020</a:t>
            </a:fld>
            <a:endParaRPr lang="en-US"/>
          </a:p>
        </p:txBody>
      </p:sp>
      <p:sp>
        <p:nvSpPr>
          <p:cNvPr id="5" name="Footer Placeholder 4">
            <a:extLst>
              <a:ext uri="{FF2B5EF4-FFF2-40B4-BE49-F238E27FC236}">
                <a16:creationId xmlns:a16="http://schemas.microsoft.com/office/drawing/2014/main" xmlns="" id="{EB747C63-67D8-4A80-B6B3-3B73A81A6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D1C07F-6DE5-4614-AC87-BB2F23D1BD70}"/>
              </a:ext>
            </a:extLst>
          </p:cNvPr>
          <p:cNvSpPr>
            <a:spLocks noGrp="1"/>
          </p:cNvSpPr>
          <p:nvPr>
            <p:ph type="sldNum" sz="quarter" idx="12"/>
          </p:nvPr>
        </p:nvSpPr>
        <p:spPr/>
        <p:txBody>
          <a:bodyPr/>
          <a:lstStyle/>
          <a:p>
            <a:fld id="{511A786F-667D-4CA8-B99F-CAB1981AF0FC}" type="slidenum">
              <a:rPr lang="en-US" smtClean="0"/>
              <a:t>‹#›</a:t>
            </a:fld>
            <a:endParaRPr lang="en-US"/>
          </a:p>
        </p:txBody>
      </p:sp>
    </p:spTree>
    <p:extLst>
      <p:ext uri="{BB962C8B-B14F-4D97-AF65-F5344CB8AC3E}">
        <p14:creationId xmlns:p14="http://schemas.microsoft.com/office/powerpoint/2010/main" val="24317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5176534-3F74-4191-A185-BBF9860C61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89DF267-5370-4A77-881C-A3F976CCB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1289AA-BFA6-4BFE-8497-CA2A81CDF1C8}"/>
              </a:ext>
            </a:extLst>
          </p:cNvPr>
          <p:cNvSpPr>
            <a:spLocks noGrp="1"/>
          </p:cNvSpPr>
          <p:nvPr>
            <p:ph type="dt" sz="half" idx="10"/>
          </p:nvPr>
        </p:nvSpPr>
        <p:spPr/>
        <p:txBody>
          <a:bodyPr/>
          <a:lstStyle/>
          <a:p>
            <a:fld id="{83420350-B0AF-4670-819E-88C4ADA1A351}" type="datetimeFigureOut">
              <a:rPr lang="en-US" smtClean="0"/>
              <a:t>11/30/2020</a:t>
            </a:fld>
            <a:endParaRPr lang="en-US"/>
          </a:p>
        </p:txBody>
      </p:sp>
      <p:sp>
        <p:nvSpPr>
          <p:cNvPr id="5" name="Footer Placeholder 4">
            <a:extLst>
              <a:ext uri="{FF2B5EF4-FFF2-40B4-BE49-F238E27FC236}">
                <a16:creationId xmlns:a16="http://schemas.microsoft.com/office/drawing/2014/main" xmlns="" id="{98C50AA6-372C-45BC-A542-86F6EB798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8A75CE-8C04-4807-A30B-20555573C268}"/>
              </a:ext>
            </a:extLst>
          </p:cNvPr>
          <p:cNvSpPr>
            <a:spLocks noGrp="1"/>
          </p:cNvSpPr>
          <p:nvPr>
            <p:ph type="sldNum" sz="quarter" idx="12"/>
          </p:nvPr>
        </p:nvSpPr>
        <p:spPr/>
        <p:txBody>
          <a:bodyPr/>
          <a:lstStyle/>
          <a:p>
            <a:fld id="{511A786F-667D-4CA8-B99F-CAB1981AF0FC}" type="slidenum">
              <a:rPr lang="en-US" smtClean="0"/>
              <a:t>‹#›</a:t>
            </a:fld>
            <a:endParaRPr lang="en-US"/>
          </a:p>
        </p:txBody>
      </p:sp>
    </p:spTree>
    <p:extLst>
      <p:ext uri="{BB962C8B-B14F-4D97-AF65-F5344CB8AC3E}">
        <p14:creationId xmlns:p14="http://schemas.microsoft.com/office/powerpoint/2010/main" val="2132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7B4299-1035-4FDA-9134-D5915BE43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D9AE5F-4C4C-419A-9ADE-1497D89CCE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0F95B3-DFFD-4248-A1AE-6D22ECA01CC4}"/>
              </a:ext>
            </a:extLst>
          </p:cNvPr>
          <p:cNvSpPr>
            <a:spLocks noGrp="1"/>
          </p:cNvSpPr>
          <p:nvPr>
            <p:ph type="dt" sz="half" idx="10"/>
          </p:nvPr>
        </p:nvSpPr>
        <p:spPr/>
        <p:txBody>
          <a:bodyPr/>
          <a:lstStyle/>
          <a:p>
            <a:fld id="{83420350-B0AF-4670-819E-88C4ADA1A351}" type="datetimeFigureOut">
              <a:rPr lang="en-US" smtClean="0"/>
              <a:t>11/30/2020</a:t>
            </a:fld>
            <a:endParaRPr lang="en-US"/>
          </a:p>
        </p:txBody>
      </p:sp>
      <p:sp>
        <p:nvSpPr>
          <p:cNvPr id="5" name="Footer Placeholder 4">
            <a:extLst>
              <a:ext uri="{FF2B5EF4-FFF2-40B4-BE49-F238E27FC236}">
                <a16:creationId xmlns:a16="http://schemas.microsoft.com/office/drawing/2014/main" xmlns="" id="{7A52A532-1C3C-473D-869F-105D51512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BF5966-F0E6-4917-8FC1-0FA31B0F6B11}"/>
              </a:ext>
            </a:extLst>
          </p:cNvPr>
          <p:cNvSpPr>
            <a:spLocks noGrp="1"/>
          </p:cNvSpPr>
          <p:nvPr>
            <p:ph type="sldNum" sz="quarter" idx="12"/>
          </p:nvPr>
        </p:nvSpPr>
        <p:spPr/>
        <p:txBody>
          <a:bodyPr/>
          <a:lstStyle/>
          <a:p>
            <a:fld id="{511A786F-667D-4CA8-B99F-CAB1981AF0FC}" type="slidenum">
              <a:rPr lang="en-US" smtClean="0"/>
              <a:t>‹#›</a:t>
            </a:fld>
            <a:endParaRPr lang="en-US"/>
          </a:p>
        </p:txBody>
      </p:sp>
    </p:spTree>
    <p:extLst>
      <p:ext uri="{BB962C8B-B14F-4D97-AF65-F5344CB8AC3E}">
        <p14:creationId xmlns:p14="http://schemas.microsoft.com/office/powerpoint/2010/main" val="388527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8D377E-852E-4031-8ADC-635E3651E3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DA85ABD-196E-4E76-876A-3604F685D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5A4ED80-5BE0-4AE9-98A4-03D8717499D6}"/>
              </a:ext>
            </a:extLst>
          </p:cNvPr>
          <p:cNvSpPr>
            <a:spLocks noGrp="1"/>
          </p:cNvSpPr>
          <p:nvPr>
            <p:ph type="dt" sz="half" idx="10"/>
          </p:nvPr>
        </p:nvSpPr>
        <p:spPr/>
        <p:txBody>
          <a:bodyPr/>
          <a:lstStyle/>
          <a:p>
            <a:fld id="{83420350-B0AF-4670-819E-88C4ADA1A351}" type="datetimeFigureOut">
              <a:rPr lang="en-US" smtClean="0"/>
              <a:t>11/30/2020</a:t>
            </a:fld>
            <a:endParaRPr lang="en-US"/>
          </a:p>
        </p:txBody>
      </p:sp>
      <p:sp>
        <p:nvSpPr>
          <p:cNvPr id="5" name="Footer Placeholder 4">
            <a:extLst>
              <a:ext uri="{FF2B5EF4-FFF2-40B4-BE49-F238E27FC236}">
                <a16:creationId xmlns:a16="http://schemas.microsoft.com/office/drawing/2014/main" xmlns="" id="{1363ADF2-8485-4867-AA54-205B6AEA1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1F3291-B588-402B-9951-DB672D9796CF}"/>
              </a:ext>
            </a:extLst>
          </p:cNvPr>
          <p:cNvSpPr>
            <a:spLocks noGrp="1"/>
          </p:cNvSpPr>
          <p:nvPr>
            <p:ph type="sldNum" sz="quarter" idx="12"/>
          </p:nvPr>
        </p:nvSpPr>
        <p:spPr/>
        <p:txBody>
          <a:bodyPr/>
          <a:lstStyle/>
          <a:p>
            <a:fld id="{511A786F-667D-4CA8-B99F-CAB1981AF0FC}" type="slidenum">
              <a:rPr lang="en-US" smtClean="0"/>
              <a:t>‹#›</a:t>
            </a:fld>
            <a:endParaRPr lang="en-US"/>
          </a:p>
        </p:txBody>
      </p:sp>
    </p:spTree>
    <p:extLst>
      <p:ext uri="{BB962C8B-B14F-4D97-AF65-F5344CB8AC3E}">
        <p14:creationId xmlns:p14="http://schemas.microsoft.com/office/powerpoint/2010/main" val="6434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EC512-1C47-45F1-B70A-262C63CE3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B0B29E1-ADE1-4684-B0F7-7FF4AB829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BCEE176-C4C5-4716-9895-75709B470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0D22AC4-9F90-4C96-BF05-29BC6357A896}"/>
              </a:ext>
            </a:extLst>
          </p:cNvPr>
          <p:cNvSpPr>
            <a:spLocks noGrp="1"/>
          </p:cNvSpPr>
          <p:nvPr>
            <p:ph type="dt" sz="half" idx="10"/>
          </p:nvPr>
        </p:nvSpPr>
        <p:spPr/>
        <p:txBody>
          <a:bodyPr/>
          <a:lstStyle/>
          <a:p>
            <a:fld id="{83420350-B0AF-4670-819E-88C4ADA1A351}" type="datetimeFigureOut">
              <a:rPr lang="en-US" smtClean="0"/>
              <a:t>11/30/2020</a:t>
            </a:fld>
            <a:endParaRPr lang="en-US"/>
          </a:p>
        </p:txBody>
      </p:sp>
      <p:sp>
        <p:nvSpPr>
          <p:cNvPr id="6" name="Footer Placeholder 5">
            <a:extLst>
              <a:ext uri="{FF2B5EF4-FFF2-40B4-BE49-F238E27FC236}">
                <a16:creationId xmlns:a16="http://schemas.microsoft.com/office/drawing/2014/main" xmlns="" id="{7EDA644B-7E5A-4628-92F4-DEFBD9B6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660097-6985-41A1-BA88-3C50FF275F43}"/>
              </a:ext>
            </a:extLst>
          </p:cNvPr>
          <p:cNvSpPr>
            <a:spLocks noGrp="1"/>
          </p:cNvSpPr>
          <p:nvPr>
            <p:ph type="sldNum" sz="quarter" idx="12"/>
          </p:nvPr>
        </p:nvSpPr>
        <p:spPr/>
        <p:txBody>
          <a:bodyPr/>
          <a:lstStyle/>
          <a:p>
            <a:fld id="{511A786F-667D-4CA8-B99F-CAB1981AF0FC}" type="slidenum">
              <a:rPr lang="en-US" smtClean="0"/>
              <a:t>‹#›</a:t>
            </a:fld>
            <a:endParaRPr lang="en-US"/>
          </a:p>
        </p:txBody>
      </p:sp>
    </p:spTree>
    <p:extLst>
      <p:ext uri="{BB962C8B-B14F-4D97-AF65-F5344CB8AC3E}">
        <p14:creationId xmlns:p14="http://schemas.microsoft.com/office/powerpoint/2010/main" val="69131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FCDAC-8F57-41CF-8B72-D404FBAF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673D00D-A681-4AA2-8788-7B2A75A05F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EBEFF12-A1FE-41F0-8AAB-B4E6A22C55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95E8F34-09CF-40A6-A8D1-25AE0F4D8E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B2E89DF-121A-44CA-A999-233E6B9B85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51EB6AA-966B-4A61-90FC-9F7E374F7FB7}"/>
              </a:ext>
            </a:extLst>
          </p:cNvPr>
          <p:cNvSpPr>
            <a:spLocks noGrp="1"/>
          </p:cNvSpPr>
          <p:nvPr>
            <p:ph type="dt" sz="half" idx="10"/>
          </p:nvPr>
        </p:nvSpPr>
        <p:spPr/>
        <p:txBody>
          <a:bodyPr/>
          <a:lstStyle/>
          <a:p>
            <a:fld id="{83420350-B0AF-4670-819E-88C4ADA1A351}" type="datetimeFigureOut">
              <a:rPr lang="en-US" smtClean="0"/>
              <a:t>11/30/2020</a:t>
            </a:fld>
            <a:endParaRPr lang="en-US"/>
          </a:p>
        </p:txBody>
      </p:sp>
      <p:sp>
        <p:nvSpPr>
          <p:cNvPr id="8" name="Footer Placeholder 7">
            <a:extLst>
              <a:ext uri="{FF2B5EF4-FFF2-40B4-BE49-F238E27FC236}">
                <a16:creationId xmlns:a16="http://schemas.microsoft.com/office/drawing/2014/main" xmlns="" id="{11C874DC-D892-4949-A63C-811DC11110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7803EF8-672C-4C3A-9627-20EA641E78C9}"/>
              </a:ext>
            </a:extLst>
          </p:cNvPr>
          <p:cNvSpPr>
            <a:spLocks noGrp="1"/>
          </p:cNvSpPr>
          <p:nvPr>
            <p:ph type="sldNum" sz="quarter" idx="12"/>
          </p:nvPr>
        </p:nvSpPr>
        <p:spPr/>
        <p:txBody>
          <a:bodyPr/>
          <a:lstStyle/>
          <a:p>
            <a:fld id="{511A786F-667D-4CA8-B99F-CAB1981AF0FC}" type="slidenum">
              <a:rPr lang="en-US" smtClean="0"/>
              <a:t>‹#›</a:t>
            </a:fld>
            <a:endParaRPr lang="en-US"/>
          </a:p>
        </p:txBody>
      </p:sp>
    </p:spTree>
    <p:extLst>
      <p:ext uri="{BB962C8B-B14F-4D97-AF65-F5344CB8AC3E}">
        <p14:creationId xmlns:p14="http://schemas.microsoft.com/office/powerpoint/2010/main" val="357034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9E57A7-D0D2-4428-A9BF-FEBA8F1CE3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A989A6E-AF03-456E-9F55-98326A90DB89}"/>
              </a:ext>
            </a:extLst>
          </p:cNvPr>
          <p:cNvSpPr>
            <a:spLocks noGrp="1"/>
          </p:cNvSpPr>
          <p:nvPr>
            <p:ph type="dt" sz="half" idx="10"/>
          </p:nvPr>
        </p:nvSpPr>
        <p:spPr/>
        <p:txBody>
          <a:bodyPr/>
          <a:lstStyle/>
          <a:p>
            <a:fld id="{83420350-B0AF-4670-819E-88C4ADA1A351}" type="datetimeFigureOut">
              <a:rPr lang="en-US" smtClean="0"/>
              <a:t>11/30/2020</a:t>
            </a:fld>
            <a:endParaRPr lang="en-US"/>
          </a:p>
        </p:txBody>
      </p:sp>
      <p:sp>
        <p:nvSpPr>
          <p:cNvPr id="4" name="Footer Placeholder 3">
            <a:extLst>
              <a:ext uri="{FF2B5EF4-FFF2-40B4-BE49-F238E27FC236}">
                <a16:creationId xmlns:a16="http://schemas.microsoft.com/office/drawing/2014/main" xmlns="" id="{A49B67D0-0922-44FD-BB65-3BCDCEB661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CB25896-6737-4CB9-A214-9B972C9833B5}"/>
              </a:ext>
            </a:extLst>
          </p:cNvPr>
          <p:cNvSpPr>
            <a:spLocks noGrp="1"/>
          </p:cNvSpPr>
          <p:nvPr>
            <p:ph type="sldNum" sz="quarter" idx="12"/>
          </p:nvPr>
        </p:nvSpPr>
        <p:spPr/>
        <p:txBody>
          <a:bodyPr/>
          <a:lstStyle/>
          <a:p>
            <a:fld id="{511A786F-667D-4CA8-B99F-CAB1981AF0FC}" type="slidenum">
              <a:rPr lang="en-US" smtClean="0"/>
              <a:t>‹#›</a:t>
            </a:fld>
            <a:endParaRPr lang="en-US"/>
          </a:p>
        </p:txBody>
      </p:sp>
    </p:spTree>
    <p:extLst>
      <p:ext uri="{BB962C8B-B14F-4D97-AF65-F5344CB8AC3E}">
        <p14:creationId xmlns:p14="http://schemas.microsoft.com/office/powerpoint/2010/main" val="42077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C33623-B252-49AD-A9C5-82638890C125}"/>
              </a:ext>
            </a:extLst>
          </p:cNvPr>
          <p:cNvSpPr>
            <a:spLocks noGrp="1"/>
          </p:cNvSpPr>
          <p:nvPr>
            <p:ph type="dt" sz="half" idx="10"/>
          </p:nvPr>
        </p:nvSpPr>
        <p:spPr/>
        <p:txBody>
          <a:bodyPr/>
          <a:lstStyle/>
          <a:p>
            <a:fld id="{83420350-B0AF-4670-819E-88C4ADA1A351}" type="datetimeFigureOut">
              <a:rPr lang="en-US" smtClean="0"/>
              <a:t>11/30/2020</a:t>
            </a:fld>
            <a:endParaRPr lang="en-US"/>
          </a:p>
        </p:txBody>
      </p:sp>
      <p:sp>
        <p:nvSpPr>
          <p:cNvPr id="3" name="Footer Placeholder 2">
            <a:extLst>
              <a:ext uri="{FF2B5EF4-FFF2-40B4-BE49-F238E27FC236}">
                <a16:creationId xmlns:a16="http://schemas.microsoft.com/office/drawing/2014/main" xmlns="" id="{366AF979-FD6F-4B7B-8A44-E183809A69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2F4DC3-40F8-47AE-85D4-3FC2A1EF3EB7}"/>
              </a:ext>
            </a:extLst>
          </p:cNvPr>
          <p:cNvSpPr>
            <a:spLocks noGrp="1"/>
          </p:cNvSpPr>
          <p:nvPr>
            <p:ph type="sldNum" sz="quarter" idx="12"/>
          </p:nvPr>
        </p:nvSpPr>
        <p:spPr/>
        <p:txBody>
          <a:bodyPr/>
          <a:lstStyle/>
          <a:p>
            <a:fld id="{511A786F-667D-4CA8-B99F-CAB1981AF0FC}" type="slidenum">
              <a:rPr lang="en-US" smtClean="0"/>
              <a:t>‹#›</a:t>
            </a:fld>
            <a:endParaRPr lang="en-US"/>
          </a:p>
        </p:txBody>
      </p:sp>
    </p:spTree>
    <p:extLst>
      <p:ext uri="{BB962C8B-B14F-4D97-AF65-F5344CB8AC3E}">
        <p14:creationId xmlns:p14="http://schemas.microsoft.com/office/powerpoint/2010/main" val="272242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B50F4-132A-416F-935F-D4C065A8F9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389DFAF-A183-4E4F-83FC-4DC5D9AAA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FC76D2-4424-4E57-A3A9-D02D3256A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6F504F-7391-471E-9709-C0C52A5D913F}"/>
              </a:ext>
            </a:extLst>
          </p:cNvPr>
          <p:cNvSpPr>
            <a:spLocks noGrp="1"/>
          </p:cNvSpPr>
          <p:nvPr>
            <p:ph type="dt" sz="half" idx="10"/>
          </p:nvPr>
        </p:nvSpPr>
        <p:spPr/>
        <p:txBody>
          <a:bodyPr/>
          <a:lstStyle/>
          <a:p>
            <a:fld id="{83420350-B0AF-4670-819E-88C4ADA1A351}" type="datetimeFigureOut">
              <a:rPr lang="en-US" smtClean="0"/>
              <a:t>11/30/2020</a:t>
            </a:fld>
            <a:endParaRPr lang="en-US"/>
          </a:p>
        </p:txBody>
      </p:sp>
      <p:sp>
        <p:nvSpPr>
          <p:cNvPr id="6" name="Footer Placeholder 5">
            <a:extLst>
              <a:ext uri="{FF2B5EF4-FFF2-40B4-BE49-F238E27FC236}">
                <a16:creationId xmlns:a16="http://schemas.microsoft.com/office/drawing/2014/main" xmlns="" id="{D78A7271-D4E1-4186-AA71-89FFBCE93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4527F16-D487-41F3-9EB4-BA586E58FC5C}"/>
              </a:ext>
            </a:extLst>
          </p:cNvPr>
          <p:cNvSpPr>
            <a:spLocks noGrp="1"/>
          </p:cNvSpPr>
          <p:nvPr>
            <p:ph type="sldNum" sz="quarter" idx="12"/>
          </p:nvPr>
        </p:nvSpPr>
        <p:spPr/>
        <p:txBody>
          <a:bodyPr/>
          <a:lstStyle/>
          <a:p>
            <a:fld id="{511A786F-667D-4CA8-B99F-CAB1981AF0FC}" type="slidenum">
              <a:rPr lang="en-US" smtClean="0"/>
              <a:t>‹#›</a:t>
            </a:fld>
            <a:endParaRPr lang="en-US"/>
          </a:p>
        </p:txBody>
      </p:sp>
    </p:spTree>
    <p:extLst>
      <p:ext uri="{BB962C8B-B14F-4D97-AF65-F5344CB8AC3E}">
        <p14:creationId xmlns:p14="http://schemas.microsoft.com/office/powerpoint/2010/main" val="267590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4F56A-C582-4C6D-9480-F5E42623F5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2BFF1E1-F699-4122-A979-B397D56D3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FF8048F-C059-4E45-B8B1-B3B0460A1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CE852AC-3224-4920-BB3D-D2353F112D6F}"/>
              </a:ext>
            </a:extLst>
          </p:cNvPr>
          <p:cNvSpPr>
            <a:spLocks noGrp="1"/>
          </p:cNvSpPr>
          <p:nvPr>
            <p:ph type="dt" sz="half" idx="10"/>
          </p:nvPr>
        </p:nvSpPr>
        <p:spPr/>
        <p:txBody>
          <a:bodyPr/>
          <a:lstStyle/>
          <a:p>
            <a:fld id="{83420350-B0AF-4670-819E-88C4ADA1A351}" type="datetimeFigureOut">
              <a:rPr lang="en-US" smtClean="0"/>
              <a:t>11/30/2020</a:t>
            </a:fld>
            <a:endParaRPr lang="en-US"/>
          </a:p>
        </p:txBody>
      </p:sp>
      <p:sp>
        <p:nvSpPr>
          <p:cNvPr id="6" name="Footer Placeholder 5">
            <a:extLst>
              <a:ext uri="{FF2B5EF4-FFF2-40B4-BE49-F238E27FC236}">
                <a16:creationId xmlns:a16="http://schemas.microsoft.com/office/drawing/2014/main" xmlns="" id="{9FF735A2-224F-44EE-97A6-5B6633282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3B73025-7C1B-4ABD-B5FB-97F0ACF709B5}"/>
              </a:ext>
            </a:extLst>
          </p:cNvPr>
          <p:cNvSpPr>
            <a:spLocks noGrp="1"/>
          </p:cNvSpPr>
          <p:nvPr>
            <p:ph type="sldNum" sz="quarter" idx="12"/>
          </p:nvPr>
        </p:nvSpPr>
        <p:spPr/>
        <p:txBody>
          <a:bodyPr/>
          <a:lstStyle/>
          <a:p>
            <a:fld id="{511A786F-667D-4CA8-B99F-CAB1981AF0FC}" type="slidenum">
              <a:rPr lang="en-US" smtClean="0"/>
              <a:t>‹#›</a:t>
            </a:fld>
            <a:endParaRPr lang="en-US"/>
          </a:p>
        </p:txBody>
      </p:sp>
    </p:spTree>
    <p:extLst>
      <p:ext uri="{BB962C8B-B14F-4D97-AF65-F5344CB8AC3E}">
        <p14:creationId xmlns:p14="http://schemas.microsoft.com/office/powerpoint/2010/main" val="62263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 up of a device&#10;&#10;Description automatically generated">
            <a:extLst>
              <a:ext uri="{FF2B5EF4-FFF2-40B4-BE49-F238E27FC236}">
                <a16:creationId xmlns:a16="http://schemas.microsoft.com/office/drawing/2014/main" xmlns="" id="{4540A82D-31FC-4173-A04F-6D06BF73CE3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8AC894EC-D92D-43BB-84FC-8C1DC2524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2A67DA-3548-4CB5-BAF8-F6F01DDFC7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A6D196-0A8B-4C40-81A7-F52FDAB28A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20350-B0AF-4670-819E-88C4ADA1A351}" type="datetimeFigureOut">
              <a:rPr lang="en-US" smtClean="0"/>
              <a:t>11/30/2020</a:t>
            </a:fld>
            <a:endParaRPr lang="en-US"/>
          </a:p>
        </p:txBody>
      </p:sp>
      <p:sp>
        <p:nvSpPr>
          <p:cNvPr id="5" name="Footer Placeholder 4">
            <a:extLst>
              <a:ext uri="{FF2B5EF4-FFF2-40B4-BE49-F238E27FC236}">
                <a16:creationId xmlns:a16="http://schemas.microsoft.com/office/drawing/2014/main" xmlns="" id="{82421379-37D1-4EF2-8F92-8A7EC75590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39EA2CF-9023-4214-9CBD-6E5E3CDD6C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A786F-667D-4CA8-B99F-CAB1981AF0FC}" type="slidenum">
              <a:rPr lang="en-US" smtClean="0"/>
              <a:t>‹#›</a:t>
            </a:fld>
            <a:endParaRPr lang="en-US"/>
          </a:p>
        </p:txBody>
      </p:sp>
    </p:spTree>
    <p:extLst>
      <p:ext uri="{BB962C8B-B14F-4D97-AF65-F5344CB8AC3E}">
        <p14:creationId xmlns:p14="http://schemas.microsoft.com/office/powerpoint/2010/main" val="2081869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 Id="rId9" Type="http://schemas.openxmlformats.org/officeDocument/2006/relationships/image" Target="../media/image46.JPG"/></Relationships>
</file>

<file path=ppt/slides/_rels/slide66.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eg"/><Relationship Id="rId4" Type="http://schemas.openxmlformats.org/officeDocument/2006/relationships/image" Target="../media/image49.JPG"/></Relationships>
</file>

<file path=ppt/slides/_rels/slide67.xml.rels><?xml version="1.0" encoding="UTF-8" standalone="yes"?>
<Relationships xmlns="http://schemas.openxmlformats.org/package/2006/relationships"><Relationship Id="rId3" Type="http://schemas.openxmlformats.org/officeDocument/2006/relationships/hyperlink" Target="http://www.jointcommission.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who.co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6773A-3E15-408C-B1A3-A2AF379884E8}"/>
              </a:ext>
            </a:extLst>
          </p:cNvPr>
          <p:cNvSpPr>
            <a:spLocks noGrp="1"/>
          </p:cNvSpPr>
          <p:nvPr>
            <p:ph type="ctrTitle"/>
          </p:nvPr>
        </p:nvSpPr>
        <p:spPr>
          <a:xfrm>
            <a:off x="1809924" y="2217078"/>
            <a:ext cx="10149144" cy="1655763"/>
          </a:xfrm>
        </p:spPr>
        <p:txBody>
          <a:bodyPr>
            <a:noAutofit/>
          </a:bodyPr>
          <a:lstStyle/>
          <a:p>
            <a:pPr marL="0" marR="0">
              <a:lnSpc>
                <a:spcPct val="100000"/>
              </a:lnSpc>
              <a:spcBef>
                <a:spcPts val="0"/>
              </a:spcBef>
              <a:spcAft>
                <a:spcPts val="800"/>
              </a:spcAft>
            </a:pPr>
            <a:r>
              <a:rPr lang="en-US" sz="4800" b="1" dirty="0">
                <a:solidFill>
                  <a:srgbClr val="0000CC"/>
                </a:solidFill>
                <a:effectLst/>
                <a:latin typeface="+mn-lt"/>
                <a:ea typeface="Calibri" panose="020F0502020204030204" pitchFamily="34" charset="0"/>
                <a:cs typeface="Times New Roman" panose="02020603050405020304" pitchFamily="18" charset="0"/>
              </a:rPr>
              <a:t>The Influence of Nursing Labor Support on the Reduction of Cesarean Sections</a:t>
            </a:r>
            <a:endParaRPr lang="en-US" sz="4800" dirty="0">
              <a:solidFill>
                <a:srgbClr val="0000CC"/>
              </a:solidFill>
              <a:latin typeface="+mn-lt"/>
            </a:endParaRPr>
          </a:p>
        </p:txBody>
      </p:sp>
      <p:sp>
        <p:nvSpPr>
          <p:cNvPr id="3" name="Subtitle 2">
            <a:extLst>
              <a:ext uri="{FF2B5EF4-FFF2-40B4-BE49-F238E27FC236}">
                <a16:creationId xmlns:a16="http://schemas.microsoft.com/office/drawing/2014/main" xmlns="" id="{B51219CE-C81C-429C-A04A-12BE78FD5414}"/>
              </a:ext>
            </a:extLst>
          </p:cNvPr>
          <p:cNvSpPr>
            <a:spLocks noGrp="1"/>
          </p:cNvSpPr>
          <p:nvPr>
            <p:ph type="subTitle" idx="1"/>
          </p:nvPr>
        </p:nvSpPr>
        <p:spPr>
          <a:xfrm>
            <a:off x="2253878" y="4747667"/>
            <a:ext cx="9144000" cy="1655762"/>
          </a:xfrm>
        </p:spPr>
        <p:txBody>
          <a:bodyPr>
            <a:normAutofit/>
          </a:bodyPr>
          <a:lstStyle/>
          <a:p>
            <a:pPr>
              <a:lnSpc>
                <a:spcPct val="100000"/>
              </a:lnSpc>
              <a:spcBef>
                <a:spcPts val="0"/>
              </a:spcBef>
            </a:pPr>
            <a:r>
              <a:rPr lang="en-US" sz="3200" b="1" dirty="0">
                <a:solidFill>
                  <a:srgbClr val="0000CC"/>
                </a:solidFill>
                <a:effectLst/>
                <a:ea typeface="Calibri" panose="020F0502020204030204" pitchFamily="34" charset="0"/>
                <a:cs typeface="Times New Roman" panose="02020603050405020304" pitchFamily="18" charset="0"/>
              </a:rPr>
              <a:t>Cheryl Larry-Osman, </a:t>
            </a:r>
            <a:r>
              <a:rPr lang="en-US" sz="3200" b="1" dirty="0" smtClean="0">
                <a:solidFill>
                  <a:srgbClr val="0000CC"/>
                </a:solidFill>
                <a:effectLst/>
                <a:ea typeface="Calibri" panose="020F0502020204030204" pitchFamily="34" charset="0"/>
                <a:cs typeface="Times New Roman" panose="02020603050405020304" pitchFamily="18" charset="0"/>
              </a:rPr>
              <a:t>MS</a:t>
            </a:r>
            <a:r>
              <a:rPr lang="en-US" sz="3200" b="1" dirty="0">
                <a:solidFill>
                  <a:srgbClr val="0000CC"/>
                </a:solidFill>
                <a:effectLst/>
                <a:ea typeface="Calibri" panose="020F0502020204030204" pitchFamily="34" charset="0"/>
                <a:cs typeface="Times New Roman" panose="02020603050405020304" pitchFamily="18" charset="0"/>
              </a:rPr>
              <a:t>, RN, CNM, CNS-C</a:t>
            </a:r>
          </a:p>
          <a:p>
            <a:pPr>
              <a:lnSpc>
                <a:spcPct val="100000"/>
              </a:lnSpc>
              <a:spcBef>
                <a:spcPts val="0"/>
              </a:spcBef>
            </a:pPr>
            <a:r>
              <a:rPr lang="en-US" sz="3200" dirty="0">
                <a:solidFill>
                  <a:srgbClr val="0000CC"/>
                </a:solidFill>
                <a:effectLst/>
                <a:ea typeface="Calibri" panose="020F0502020204030204" pitchFamily="34" charset="0"/>
                <a:cs typeface="Times New Roman" panose="02020603050405020304" pitchFamily="18" charset="0"/>
              </a:rPr>
              <a:t>University of Detroit Mercy</a:t>
            </a:r>
          </a:p>
          <a:p>
            <a:pPr>
              <a:lnSpc>
                <a:spcPct val="100000"/>
              </a:lnSpc>
              <a:spcBef>
                <a:spcPts val="0"/>
              </a:spcBef>
            </a:pPr>
            <a:r>
              <a:rPr lang="en-US" sz="3200" dirty="0">
                <a:solidFill>
                  <a:srgbClr val="0000CC"/>
                </a:solidFill>
                <a:cs typeface="Times New Roman" panose="02020603050405020304" pitchFamily="18" charset="0"/>
              </a:rPr>
              <a:t>November 12, 2020</a:t>
            </a:r>
            <a:endParaRPr lang="en-US" sz="3200" dirty="0">
              <a:solidFill>
                <a:srgbClr val="0000CC"/>
              </a:solidFill>
            </a:endParaRPr>
          </a:p>
        </p:txBody>
      </p:sp>
      <p:pic>
        <p:nvPicPr>
          <p:cNvPr id="7" name="Picture 6">
            <a:extLst>
              <a:ext uri="{FF2B5EF4-FFF2-40B4-BE49-F238E27FC236}">
                <a16:creationId xmlns:a16="http://schemas.microsoft.com/office/drawing/2014/main" xmlns="" id="{CB5E7BFB-778F-406A-AF44-7F71621ED7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804"/>
          <a:stretch/>
        </p:blipFill>
        <p:spPr bwMode="auto">
          <a:xfrm>
            <a:off x="232932" y="3588859"/>
            <a:ext cx="1122380" cy="1158808"/>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EB31E460-5B5F-4E1A-A518-DD7DE2FC3AFB}"/>
              </a:ext>
            </a:extLst>
          </p:cNvPr>
          <p:cNvPicPr>
            <a:picLocks noChangeAspect="1"/>
          </p:cNvPicPr>
          <p:nvPr/>
        </p:nvPicPr>
        <p:blipFill rotWithShape="1">
          <a:blip r:embed="rId3"/>
          <a:srcRect l="35859" t="34784" r="18672" b="17693"/>
          <a:stretch/>
        </p:blipFill>
        <p:spPr>
          <a:xfrm>
            <a:off x="5417026" y="0"/>
            <a:ext cx="2817703" cy="1655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8801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B83A9-F30B-4F27-A87D-3C534DB68579}"/>
              </a:ext>
            </a:extLst>
          </p:cNvPr>
          <p:cNvSpPr>
            <a:spLocks noGrp="1"/>
          </p:cNvSpPr>
          <p:nvPr>
            <p:ph type="title"/>
          </p:nvPr>
        </p:nvSpPr>
        <p:spPr>
          <a:xfrm>
            <a:off x="1669774" y="163648"/>
            <a:ext cx="9529043" cy="671239"/>
          </a:xfrm>
        </p:spPr>
        <p:txBody>
          <a:bodyPr>
            <a:normAutofit fontScale="90000"/>
          </a:bodyPr>
          <a:lstStyle/>
          <a:p>
            <a:r>
              <a:rPr lang="en-US" b="1" dirty="0">
                <a:latin typeface="+mn-lt"/>
                <a:cs typeface="Times New Roman" panose="02020603050405020304" pitchFamily="18" charset="0"/>
              </a:rPr>
              <a:t>Why?</a:t>
            </a:r>
          </a:p>
        </p:txBody>
      </p:sp>
      <p:sp>
        <p:nvSpPr>
          <p:cNvPr id="3" name="Content Placeholder 2">
            <a:extLst>
              <a:ext uri="{FF2B5EF4-FFF2-40B4-BE49-F238E27FC236}">
                <a16:creationId xmlns:a16="http://schemas.microsoft.com/office/drawing/2014/main" xmlns="" id="{C7DC5783-D28C-463E-8E0E-23A57A372F30}"/>
              </a:ext>
            </a:extLst>
          </p:cNvPr>
          <p:cNvSpPr>
            <a:spLocks noGrp="1"/>
          </p:cNvSpPr>
          <p:nvPr>
            <p:ph idx="1"/>
          </p:nvPr>
        </p:nvSpPr>
        <p:spPr>
          <a:xfrm>
            <a:off x="1669774" y="1008842"/>
            <a:ext cx="10255154" cy="5849158"/>
          </a:xfrm>
        </p:spPr>
        <p:txBody>
          <a:bodyPr>
            <a:normAutofit fontScale="85000" lnSpcReduction="20000"/>
          </a:bodyPr>
          <a:lstStyle/>
          <a:p>
            <a:pPr>
              <a:lnSpc>
                <a:spcPct val="110000"/>
              </a:lnSpc>
            </a:pPr>
            <a:r>
              <a:rPr lang="en-US" sz="3500" dirty="0">
                <a:effectLst/>
                <a:ea typeface="Calibri" panose="020F0502020204030204" pitchFamily="34" charset="0"/>
              </a:rPr>
              <a:t>The opportunity for the labor nurse to impact birth outcomes have both patient (mom/baby dyad) and financial implications.</a:t>
            </a:r>
            <a:endParaRPr lang="en-US" sz="3500" dirty="0">
              <a:effectLst/>
              <a:ea typeface="Calibri" panose="020F0502020204030204" pitchFamily="34" charset="0"/>
              <a:cs typeface="Times New Roman" panose="02020603050405020304" pitchFamily="18" charset="0"/>
            </a:endParaRPr>
          </a:p>
          <a:p>
            <a:pPr lvl="1">
              <a:lnSpc>
                <a:spcPct val="110000"/>
              </a:lnSpc>
            </a:pPr>
            <a:r>
              <a:rPr lang="en-US" sz="2900" dirty="0">
                <a:effectLst/>
                <a:ea typeface="Calibri" panose="020F0502020204030204" pitchFamily="34" charset="0"/>
                <a:cs typeface="Times New Roman" panose="02020603050405020304" pitchFamily="18" charset="0"/>
              </a:rPr>
              <a:t>In </a:t>
            </a:r>
            <a:r>
              <a:rPr lang="en-US" sz="2900" b="1" dirty="0">
                <a:solidFill>
                  <a:srgbClr val="0000CC"/>
                </a:solidFill>
                <a:effectLst/>
                <a:ea typeface="Calibri" panose="020F0502020204030204" pitchFamily="34" charset="0"/>
                <a:cs typeface="Times New Roman" panose="02020603050405020304" pitchFamily="18" charset="0"/>
              </a:rPr>
              <a:t>2018</a:t>
            </a:r>
            <a:r>
              <a:rPr lang="en-US" sz="2900" dirty="0">
                <a:effectLst/>
                <a:ea typeface="Calibri" panose="020F0502020204030204" pitchFamily="34" charset="0"/>
                <a:cs typeface="Times New Roman" panose="02020603050405020304" pitchFamily="18" charset="0"/>
              </a:rPr>
              <a:t>, there were </a:t>
            </a:r>
            <a:r>
              <a:rPr lang="en-US" sz="2900" b="1" dirty="0">
                <a:solidFill>
                  <a:srgbClr val="0000CC"/>
                </a:solidFill>
                <a:effectLst/>
                <a:ea typeface="Calibri" panose="020F0502020204030204" pitchFamily="34" charset="0"/>
                <a:cs typeface="Times New Roman" panose="02020603050405020304" pitchFamily="18" charset="0"/>
              </a:rPr>
              <a:t>2617 </a:t>
            </a:r>
            <a:r>
              <a:rPr lang="en-US" sz="2900" dirty="0">
                <a:effectLst/>
                <a:ea typeface="Calibri" panose="020F0502020204030204" pitchFamily="34" charset="0"/>
                <a:cs typeface="Times New Roman" panose="02020603050405020304" pitchFamily="18" charset="0"/>
              </a:rPr>
              <a:t>babies born at Henry Ford Hospital </a:t>
            </a:r>
          </a:p>
          <a:p>
            <a:pPr lvl="1">
              <a:lnSpc>
                <a:spcPct val="110000"/>
              </a:lnSpc>
            </a:pPr>
            <a:r>
              <a:rPr lang="en-US" sz="2900" dirty="0">
                <a:effectLst/>
                <a:ea typeface="Calibri" panose="020F0502020204030204" pitchFamily="34" charset="0"/>
                <a:cs typeface="Times New Roman" panose="02020603050405020304" pitchFamily="18" charset="0"/>
              </a:rPr>
              <a:t>Total </a:t>
            </a:r>
            <a:r>
              <a:rPr lang="en-US" sz="2900" dirty="0">
                <a:ea typeface="Calibri" panose="020F0502020204030204" pitchFamily="34" charset="0"/>
                <a:cs typeface="Times New Roman" panose="02020603050405020304" pitchFamily="18" charset="0"/>
              </a:rPr>
              <a:t>C</a:t>
            </a:r>
            <a:r>
              <a:rPr lang="en-US" sz="2900" dirty="0">
                <a:effectLst/>
                <a:ea typeface="Calibri" panose="020F0502020204030204" pitchFamily="34" charset="0"/>
                <a:cs typeface="Times New Roman" panose="02020603050405020304" pitchFamily="18" charset="0"/>
              </a:rPr>
              <a:t>esarean </a:t>
            </a:r>
            <a:r>
              <a:rPr lang="en-US" sz="2900" dirty="0">
                <a:ea typeface="Calibri" panose="020F0502020204030204" pitchFamily="34" charset="0"/>
                <a:cs typeface="Times New Roman" panose="02020603050405020304" pitchFamily="18" charset="0"/>
              </a:rPr>
              <a:t>S</a:t>
            </a:r>
            <a:r>
              <a:rPr lang="en-US" sz="2900" dirty="0">
                <a:effectLst/>
                <a:ea typeface="Calibri" panose="020F0502020204030204" pitchFamily="34" charset="0"/>
                <a:cs typeface="Times New Roman" panose="02020603050405020304" pitchFamily="18" charset="0"/>
              </a:rPr>
              <a:t>ection Rate:  </a:t>
            </a:r>
            <a:r>
              <a:rPr lang="en-US" sz="2900" b="1" dirty="0">
                <a:solidFill>
                  <a:srgbClr val="0000CC"/>
                </a:solidFill>
                <a:effectLst/>
                <a:ea typeface="Calibri" panose="020F0502020204030204" pitchFamily="34" charset="0"/>
                <a:cs typeface="Times New Roman" panose="02020603050405020304" pitchFamily="18" charset="0"/>
              </a:rPr>
              <a:t>27.5%</a:t>
            </a:r>
          </a:p>
          <a:p>
            <a:pPr lvl="1">
              <a:lnSpc>
                <a:spcPct val="110000"/>
              </a:lnSpc>
            </a:pPr>
            <a:r>
              <a:rPr lang="en-US" sz="2900" dirty="0">
                <a:effectLst/>
                <a:ea typeface="Calibri" panose="020F0502020204030204" pitchFamily="34" charset="0"/>
                <a:cs typeface="Times New Roman" panose="02020603050405020304" pitchFamily="18" charset="0"/>
              </a:rPr>
              <a:t>Nulliparous, Term, Singleton, Vertex (NTSV) Cesarean </a:t>
            </a:r>
            <a:r>
              <a:rPr lang="en-US" sz="2900" dirty="0">
                <a:ea typeface="Calibri" panose="020F0502020204030204" pitchFamily="34" charset="0"/>
                <a:cs typeface="Times New Roman" panose="02020603050405020304" pitchFamily="18" charset="0"/>
              </a:rPr>
              <a:t>B</a:t>
            </a:r>
            <a:r>
              <a:rPr lang="en-US" sz="2900" dirty="0">
                <a:effectLst/>
                <a:ea typeface="Calibri" panose="020F0502020204030204" pitchFamily="34" charset="0"/>
                <a:cs typeface="Times New Roman" panose="02020603050405020304" pitchFamily="18" charset="0"/>
              </a:rPr>
              <a:t>irth Rate:  </a:t>
            </a:r>
            <a:r>
              <a:rPr lang="en-US" sz="2900" b="1" dirty="0">
                <a:solidFill>
                  <a:srgbClr val="0000CC"/>
                </a:solidFill>
                <a:effectLst/>
                <a:ea typeface="Calibri" panose="020F0502020204030204" pitchFamily="34" charset="0"/>
                <a:cs typeface="Times New Roman" panose="02020603050405020304" pitchFamily="18" charset="0"/>
              </a:rPr>
              <a:t>24% </a:t>
            </a:r>
          </a:p>
          <a:p>
            <a:pPr>
              <a:lnSpc>
                <a:spcPct val="110000"/>
              </a:lnSpc>
            </a:pPr>
            <a:r>
              <a:rPr lang="en-US" sz="3500" dirty="0">
                <a:effectLst/>
                <a:ea typeface="Calibri" panose="020F0502020204030204" pitchFamily="34" charset="0"/>
                <a:cs typeface="Times New Roman" panose="02020603050405020304" pitchFamily="18" charset="0"/>
              </a:rPr>
              <a:t>Implementation of a project to increase the skill set and use of labor support techniques by the labor and delivery nurses presents an opportunity to:</a:t>
            </a:r>
          </a:p>
          <a:p>
            <a:pPr lvl="1">
              <a:lnSpc>
                <a:spcPct val="110000"/>
              </a:lnSpc>
            </a:pPr>
            <a:r>
              <a:rPr lang="en-US" sz="2900" dirty="0">
                <a:effectLst/>
                <a:ea typeface="Calibri" panose="020F0502020204030204" pitchFamily="34" charset="0"/>
                <a:cs typeface="Times New Roman" panose="02020603050405020304" pitchFamily="18" charset="0"/>
              </a:rPr>
              <a:t>reduce the NTSV </a:t>
            </a:r>
            <a:r>
              <a:rPr lang="en-US" sz="2900" dirty="0">
                <a:ea typeface="Calibri" panose="020F0502020204030204" pitchFamily="34" charset="0"/>
                <a:cs typeface="Times New Roman" panose="02020603050405020304" pitchFamily="18" charset="0"/>
              </a:rPr>
              <a:t>cesarean birth rate &amp; </a:t>
            </a:r>
            <a:r>
              <a:rPr lang="en-US" sz="2900" dirty="0">
                <a:effectLst/>
                <a:ea typeface="Calibri" panose="020F0502020204030204" pitchFamily="34" charset="0"/>
                <a:cs typeface="Times New Roman" panose="02020603050405020304" pitchFamily="18" charset="0"/>
              </a:rPr>
              <a:t>cesarean section rate</a:t>
            </a:r>
          </a:p>
          <a:p>
            <a:pPr lvl="1">
              <a:lnSpc>
                <a:spcPct val="110000"/>
              </a:lnSpc>
            </a:pPr>
            <a:r>
              <a:rPr lang="en-US" sz="2900" dirty="0">
                <a:effectLst/>
                <a:ea typeface="Calibri" panose="020F0502020204030204" pitchFamily="34" charset="0"/>
                <a:cs typeface="Times New Roman" panose="02020603050405020304" pitchFamily="18" charset="0"/>
              </a:rPr>
              <a:t>reduce costs</a:t>
            </a:r>
          </a:p>
          <a:p>
            <a:pPr lvl="1">
              <a:lnSpc>
                <a:spcPct val="110000"/>
              </a:lnSpc>
            </a:pPr>
            <a:r>
              <a:rPr lang="en-US" sz="2900" dirty="0">
                <a:effectLst/>
                <a:ea typeface="Calibri" panose="020F0502020204030204" pitchFamily="34" charset="0"/>
                <a:cs typeface="Times New Roman" panose="02020603050405020304" pitchFamily="18" charset="0"/>
              </a:rPr>
              <a:t>assess the influence </a:t>
            </a:r>
            <a:r>
              <a:rPr lang="en-US" sz="2900" dirty="0">
                <a:effectLst/>
                <a:ea typeface="Arial" panose="020B0604020202020204" pitchFamily="34" charset="0"/>
                <a:cs typeface="Times New Roman" panose="02020603050405020304" pitchFamily="18" charset="0"/>
              </a:rPr>
              <a:t>birth beliefs related to birth</a:t>
            </a:r>
          </a:p>
          <a:p>
            <a:pPr lvl="1">
              <a:lnSpc>
                <a:spcPct val="110000"/>
              </a:lnSpc>
            </a:pPr>
            <a:r>
              <a:rPr lang="en-US" sz="2900" dirty="0">
                <a:effectLst/>
                <a:ea typeface="Calibri" panose="020F0502020204030204" pitchFamily="34" charset="0"/>
                <a:cs typeface="Times New Roman" panose="02020603050405020304" pitchFamily="18" charset="0"/>
              </a:rPr>
              <a:t>impact medical benefits for the maternal-newborn dyad</a:t>
            </a:r>
          </a:p>
          <a:p>
            <a:pPr lvl="1">
              <a:lnSpc>
                <a:spcPct val="110000"/>
              </a:lnSpc>
            </a:pPr>
            <a:r>
              <a:rPr lang="en-US" sz="2900" dirty="0">
                <a:effectLst/>
                <a:ea typeface="Calibri" panose="020F0502020204030204" pitchFamily="34" charset="0"/>
                <a:cs typeface="Times New Roman" panose="02020603050405020304" pitchFamily="18" charset="0"/>
              </a:rPr>
              <a:t>improve the maternal birth experience &amp; overall outcomes</a:t>
            </a:r>
          </a:p>
          <a:p>
            <a:pPr lvl="1"/>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1226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C5812-9A9F-4864-9A11-DB01485C2B14}"/>
              </a:ext>
            </a:extLst>
          </p:cNvPr>
          <p:cNvSpPr>
            <a:spLocks noGrp="1"/>
          </p:cNvSpPr>
          <p:nvPr>
            <p:ph type="title"/>
          </p:nvPr>
        </p:nvSpPr>
        <p:spPr>
          <a:xfrm>
            <a:off x="1586520" y="82677"/>
            <a:ext cx="9617990" cy="925029"/>
          </a:xfrm>
        </p:spPr>
        <p:txBody>
          <a:bodyPr/>
          <a:lstStyle/>
          <a:p>
            <a:r>
              <a:rPr lang="en-US" sz="4400" b="1" dirty="0">
                <a:effectLst/>
                <a:latin typeface="+mn-lt"/>
                <a:ea typeface="Calibri" panose="020F0502020204030204" pitchFamily="34" charset="0"/>
                <a:cs typeface="Times New Roman" panose="02020603050405020304" pitchFamily="18" charset="0"/>
              </a:rPr>
              <a:t>Clinical Questions</a:t>
            </a:r>
            <a:endParaRPr lang="en-US" b="1" dirty="0">
              <a:latin typeface="+mn-lt"/>
            </a:endParaRPr>
          </a:p>
        </p:txBody>
      </p:sp>
      <p:sp>
        <p:nvSpPr>
          <p:cNvPr id="3" name="Content Placeholder 2">
            <a:extLst>
              <a:ext uri="{FF2B5EF4-FFF2-40B4-BE49-F238E27FC236}">
                <a16:creationId xmlns:a16="http://schemas.microsoft.com/office/drawing/2014/main" xmlns="" id="{03D9D281-608A-46A6-AE92-CF530D1A13BA}"/>
              </a:ext>
            </a:extLst>
          </p:cNvPr>
          <p:cNvSpPr>
            <a:spLocks noGrp="1"/>
          </p:cNvSpPr>
          <p:nvPr>
            <p:ph idx="1"/>
          </p:nvPr>
        </p:nvSpPr>
        <p:spPr>
          <a:xfrm>
            <a:off x="1735810" y="1007706"/>
            <a:ext cx="10151390" cy="5635690"/>
          </a:xfrm>
        </p:spPr>
        <p:txBody>
          <a:bodyPr>
            <a:normAutofit fontScale="70000" lnSpcReduction="20000"/>
          </a:bodyPr>
          <a:lstStyle/>
          <a:p>
            <a:pPr marL="0" marR="0" lvl="0" indent="0">
              <a:lnSpc>
                <a:spcPct val="110000"/>
              </a:lnSpc>
              <a:spcBef>
                <a:spcPts val="0"/>
              </a:spcBef>
              <a:spcAft>
                <a:spcPts val="0"/>
              </a:spcAft>
              <a:buNone/>
              <a:tabLst>
                <a:tab pos="457200" algn="l"/>
                <a:tab pos="3568700" algn="l"/>
              </a:tabLst>
            </a:pPr>
            <a:r>
              <a:rPr lang="en-US" sz="4100" b="1" dirty="0">
                <a:solidFill>
                  <a:srgbClr val="0000CC"/>
                </a:solidFill>
                <a:ea typeface="Calibri" panose="020F0502020204030204" pitchFamily="34" charset="0"/>
                <a:cs typeface="Times New Roman" panose="02020603050405020304" pitchFamily="18" charset="0"/>
              </a:rPr>
              <a:t>P</a:t>
            </a:r>
            <a:r>
              <a:rPr lang="en-US" sz="4100" dirty="0">
                <a:ea typeface="Calibri" panose="020F0502020204030204" pitchFamily="34" charset="0"/>
                <a:cs typeface="Times New Roman" panose="02020603050405020304" pitchFamily="18" charset="0"/>
              </a:rPr>
              <a:t>opulation</a:t>
            </a:r>
          </a:p>
          <a:p>
            <a:pPr marL="0" marR="0" lvl="0" indent="0">
              <a:lnSpc>
                <a:spcPct val="110000"/>
              </a:lnSpc>
              <a:spcBef>
                <a:spcPts val="0"/>
              </a:spcBef>
              <a:spcAft>
                <a:spcPts val="0"/>
              </a:spcAft>
              <a:buNone/>
              <a:tabLst>
                <a:tab pos="457200" algn="l"/>
                <a:tab pos="3568700" algn="l"/>
              </a:tabLst>
            </a:pPr>
            <a:r>
              <a:rPr lang="en-US" sz="4100" b="1" dirty="0">
                <a:solidFill>
                  <a:srgbClr val="0000CC"/>
                </a:solidFill>
                <a:ea typeface="Calibri" panose="020F0502020204030204" pitchFamily="34" charset="0"/>
                <a:cs typeface="Times New Roman" panose="02020603050405020304" pitchFamily="18" charset="0"/>
              </a:rPr>
              <a:t>I</a:t>
            </a:r>
            <a:r>
              <a:rPr lang="en-US" sz="4100" dirty="0">
                <a:ea typeface="Calibri" panose="020F0502020204030204" pitchFamily="34" charset="0"/>
                <a:cs typeface="Times New Roman" panose="02020603050405020304" pitchFamily="18" charset="0"/>
              </a:rPr>
              <a:t>ntervention</a:t>
            </a:r>
          </a:p>
          <a:p>
            <a:pPr marL="0" marR="0" lvl="0" indent="0">
              <a:lnSpc>
                <a:spcPct val="110000"/>
              </a:lnSpc>
              <a:spcBef>
                <a:spcPts val="0"/>
              </a:spcBef>
              <a:spcAft>
                <a:spcPts val="0"/>
              </a:spcAft>
              <a:buNone/>
              <a:tabLst>
                <a:tab pos="457200" algn="l"/>
                <a:tab pos="3568700" algn="l"/>
              </a:tabLst>
            </a:pPr>
            <a:r>
              <a:rPr lang="en-US" sz="4100" b="1" dirty="0">
                <a:solidFill>
                  <a:srgbClr val="0000CC"/>
                </a:solidFill>
                <a:ea typeface="Calibri" panose="020F0502020204030204" pitchFamily="34" charset="0"/>
                <a:cs typeface="Times New Roman" panose="02020603050405020304" pitchFamily="18" charset="0"/>
              </a:rPr>
              <a:t>C</a:t>
            </a:r>
            <a:r>
              <a:rPr lang="en-US" sz="4100" dirty="0">
                <a:ea typeface="Calibri" panose="020F0502020204030204" pitchFamily="34" charset="0"/>
                <a:cs typeface="Times New Roman" panose="02020603050405020304" pitchFamily="18" charset="0"/>
              </a:rPr>
              <a:t>omparison</a:t>
            </a:r>
          </a:p>
          <a:p>
            <a:pPr marL="0" marR="0" lvl="0" indent="0">
              <a:lnSpc>
                <a:spcPct val="110000"/>
              </a:lnSpc>
              <a:spcBef>
                <a:spcPts val="0"/>
              </a:spcBef>
              <a:spcAft>
                <a:spcPts val="0"/>
              </a:spcAft>
              <a:buNone/>
              <a:tabLst>
                <a:tab pos="457200" algn="l"/>
                <a:tab pos="3568700" algn="l"/>
              </a:tabLst>
            </a:pPr>
            <a:r>
              <a:rPr lang="en-US" sz="4100" b="1" dirty="0">
                <a:solidFill>
                  <a:srgbClr val="0000CC"/>
                </a:solidFill>
                <a:ea typeface="Calibri" panose="020F0502020204030204" pitchFamily="34" charset="0"/>
                <a:cs typeface="Times New Roman" panose="02020603050405020304" pitchFamily="18" charset="0"/>
              </a:rPr>
              <a:t>O</a:t>
            </a:r>
            <a:r>
              <a:rPr lang="en-US" sz="4100" dirty="0">
                <a:ea typeface="Calibri" panose="020F0502020204030204" pitchFamily="34" charset="0"/>
                <a:cs typeface="Times New Roman" panose="02020603050405020304" pitchFamily="18" charset="0"/>
              </a:rPr>
              <a:t>utcome</a:t>
            </a:r>
          </a:p>
          <a:p>
            <a:pPr marL="342900" marR="0" lvl="0" indent="-342900">
              <a:lnSpc>
                <a:spcPct val="110000"/>
              </a:lnSpc>
              <a:spcBef>
                <a:spcPts val="0"/>
              </a:spcBef>
              <a:spcAft>
                <a:spcPts val="0"/>
              </a:spcAft>
              <a:buFont typeface="+mj-lt"/>
              <a:buAutoNum type="arabicPeriod"/>
              <a:tabLst>
                <a:tab pos="457200" algn="l"/>
                <a:tab pos="3568700" algn="l"/>
              </a:tabLst>
            </a:pPr>
            <a:endParaRPr lang="en-US" sz="3800" dirty="0">
              <a:effectLst/>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tabLst>
                <a:tab pos="457200" algn="l"/>
                <a:tab pos="3568700" algn="l"/>
              </a:tabLst>
            </a:pPr>
            <a:r>
              <a:rPr lang="en-US" sz="4100" dirty="0">
                <a:effectLst/>
                <a:ea typeface="Calibri" panose="020F0502020204030204" pitchFamily="34" charset="0"/>
                <a:cs typeface="Times New Roman" panose="02020603050405020304" pitchFamily="18" charset="0"/>
              </a:rPr>
              <a:t>In labor nurses </a:t>
            </a:r>
            <a:r>
              <a:rPr lang="en-US" sz="4100" dirty="0">
                <a:solidFill>
                  <a:srgbClr val="0000CC"/>
                </a:solidFill>
                <a:effectLst/>
                <a:ea typeface="Calibri" panose="020F0502020204030204" pitchFamily="34" charset="0"/>
                <a:cs typeface="Times New Roman" panose="02020603050405020304" pitchFamily="18" charset="0"/>
              </a:rPr>
              <a:t>(P)</a:t>
            </a:r>
            <a:r>
              <a:rPr lang="en-US" sz="4100" dirty="0">
                <a:effectLst/>
                <a:ea typeface="Calibri" panose="020F0502020204030204" pitchFamily="34" charset="0"/>
                <a:cs typeface="Times New Roman" panose="02020603050405020304" pitchFamily="18" charset="0"/>
              </a:rPr>
              <a:t>, how would increasing the knowledge of labor support skills </a:t>
            </a:r>
            <a:r>
              <a:rPr lang="en-US" sz="4100" dirty="0">
                <a:solidFill>
                  <a:srgbClr val="0000CC"/>
                </a:solidFill>
                <a:effectLst/>
                <a:ea typeface="Calibri" panose="020F0502020204030204" pitchFamily="34" charset="0"/>
                <a:cs typeface="Times New Roman" panose="02020603050405020304" pitchFamily="18" charset="0"/>
              </a:rPr>
              <a:t>(I) </a:t>
            </a:r>
            <a:r>
              <a:rPr lang="en-US" sz="4100" dirty="0">
                <a:effectLst/>
                <a:ea typeface="Calibri" panose="020F0502020204030204" pitchFamily="34" charset="0"/>
                <a:cs typeface="Times New Roman" panose="02020603050405020304" pitchFamily="18" charset="0"/>
              </a:rPr>
              <a:t>compared to traditional skills </a:t>
            </a:r>
            <a:r>
              <a:rPr lang="en-US" sz="4100" dirty="0">
                <a:solidFill>
                  <a:srgbClr val="0000CC"/>
                </a:solidFill>
                <a:effectLst/>
                <a:ea typeface="Calibri" panose="020F0502020204030204" pitchFamily="34" charset="0"/>
                <a:cs typeface="Times New Roman" panose="02020603050405020304" pitchFamily="18" charset="0"/>
              </a:rPr>
              <a:t>(C) </a:t>
            </a:r>
            <a:r>
              <a:rPr lang="en-US" sz="4100" dirty="0">
                <a:effectLst/>
                <a:ea typeface="Calibri" panose="020F0502020204030204" pitchFamily="34" charset="0"/>
                <a:cs typeface="Times New Roman" panose="02020603050405020304" pitchFamily="18" charset="0"/>
              </a:rPr>
              <a:t>influence the Nulliparous, Term, Singleton, Vertex (NTSV) &amp; Total Cesarean </a:t>
            </a:r>
            <a:r>
              <a:rPr lang="en-US" sz="4100" dirty="0">
                <a:ea typeface="Calibri" panose="020F0502020204030204" pitchFamily="34" charset="0"/>
                <a:cs typeface="Times New Roman" panose="02020603050405020304" pitchFamily="18" charset="0"/>
              </a:rPr>
              <a:t>S</a:t>
            </a:r>
            <a:r>
              <a:rPr lang="en-US" sz="4100" dirty="0">
                <a:effectLst/>
                <a:ea typeface="Calibri" panose="020F0502020204030204" pitchFamily="34" charset="0"/>
                <a:cs typeface="Times New Roman" panose="02020603050405020304" pitchFamily="18" charset="0"/>
              </a:rPr>
              <a:t>ection </a:t>
            </a:r>
            <a:r>
              <a:rPr lang="en-US" sz="4100" dirty="0">
                <a:ea typeface="Calibri" panose="020F0502020204030204" pitchFamily="34" charset="0"/>
                <a:cs typeface="Times New Roman" panose="02020603050405020304" pitchFamily="18" charset="0"/>
              </a:rPr>
              <a:t>R</a:t>
            </a:r>
            <a:r>
              <a:rPr lang="en-US" sz="4100" dirty="0">
                <a:effectLst/>
                <a:ea typeface="Calibri" panose="020F0502020204030204" pitchFamily="34" charset="0"/>
                <a:cs typeface="Times New Roman" panose="02020603050405020304" pitchFamily="18" charset="0"/>
              </a:rPr>
              <a:t>ate </a:t>
            </a:r>
            <a:r>
              <a:rPr lang="en-US" sz="4100" dirty="0">
                <a:solidFill>
                  <a:srgbClr val="0000CC"/>
                </a:solidFill>
                <a:effectLst/>
                <a:ea typeface="Calibri" panose="020F0502020204030204" pitchFamily="34" charset="0"/>
                <a:cs typeface="Times New Roman" panose="02020603050405020304" pitchFamily="18" charset="0"/>
              </a:rPr>
              <a:t>(O)</a:t>
            </a:r>
            <a:r>
              <a:rPr lang="en-US" sz="4100" dirty="0">
                <a:effectLst/>
                <a:ea typeface="Calibri" panose="020F0502020204030204" pitchFamily="34" charset="0"/>
                <a:cs typeface="Times New Roman" panose="02020603050405020304" pitchFamily="18" charset="0"/>
              </a:rPr>
              <a:t>?</a:t>
            </a:r>
          </a:p>
          <a:p>
            <a:pPr marL="342900" marR="0" lvl="0" indent="-342900">
              <a:lnSpc>
                <a:spcPct val="110000"/>
              </a:lnSpc>
              <a:spcBef>
                <a:spcPts val="0"/>
              </a:spcBef>
              <a:spcAft>
                <a:spcPts val="0"/>
              </a:spcAft>
              <a:buFont typeface="+mj-lt"/>
              <a:buAutoNum type="arabicPeriod"/>
              <a:tabLst>
                <a:tab pos="457200" algn="l"/>
                <a:tab pos="3568700" algn="l"/>
              </a:tabLst>
            </a:pPr>
            <a:endParaRPr lang="en-US" sz="4100" dirty="0">
              <a:effectLst/>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tabLst>
                <a:tab pos="457200" algn="l"/>
                <a:tab pos="3568700" algn="l"/>
              </a:tabLst>
            </a:pPr>
            <a:r>
              <a:rPr lang="en-US" sz="4100" dirty="0">
                <a:effectLst/>
                <a:ea typeface="Calibri" panose="020F0502020204030204" pitchFamily="34" charset="0"/>
                <a:cs typeface="Times New Roman" panose="02020603050405020304" pitchFamily="18" charset="0"/>
              </a:rPr>
              <a:t>In labor nurses </a:t>
            </a:r>
            <a:r>
              <a:rPr lang="en-US" sz="4100" dirty="0">
                <a:solidFill>
                  <a:srgbClr val="0000CC"/>
                </a:solidFill>
                <a:effectLst/>
                <a:ea typeface="Calibri" panose="020F0502020204030204" pitchFamily="34" charset="0"/>
                <a:cs typeface="Times New Roman" panose="02020603050405020304" pitchFamily="18" charset="0"/>
              </a:rPr>
              <a:t>(P)</a:t>
            </a:r>
            <a:r>
              <a:rPr lang="en-US" sz="4100" dirty="0">
                <a:effectLst/>
                <a:ea typeface="Calibri" panose="020F0502020204030204" pitchFamily="34" charset="0"/>
                <a:cs typeface="Times New Roman" panose="02020603050405020304" pitchFamily="18" charset="0"/>
              </a:rPr>
              <a:t>, how would increasing the knowledge of labor support skills </a:t>
            </a:r>
            <a:r>
              <a:rPr lang="en-US" sz="4100" dirty="0">
                <a:solidFill>
                  <a:srgbClr val="0000CC"/>
                </a:solidFill>
                <a:effectLst/>
                <a:ea typeface="Calibri" panose="020F0502020204030204" pitchFamily="34" charset="0"/>
                <a:cs typeface="Times New Roman" panose="02020603050405020304" pitchFamily="18" charset="0"/>
              </a:rPr>
              <a:t>(I)</a:t>
            </a:r>
            <a:r>
              <a:rPr lang="en-US" sz="4100" dirty="0">
                <a:effectLst/>
                <a:ea typeface="Calibri" panose="020F0502020204030204" pitchFamily="34" charset="0"/>
                <a:cs typeface="Times New Roman" panose="02020603050405020304" pitchFamily="18" charset="0"/>
              </a:rPr>
              <a:t> compared to traditional skills </a:t>
            </a:r>
            <a:r>
              <a:rPr lang="en-US" sz="4100" dirty="0">
                <a:solidFill>
                  <a:srgbClr val="0000CC"/>
                </a:solidFill>
                <a:effectLst/>
                <a:ea typeface="Calibri" panose="020F0502020204030204" pitchFamily="34" charset="0"/>
                <a:cs typeface="Times New Roman" panose="02020603050405020304" pitchFamily="18" charset="0"/>
              </a:rPr>
              <a:t>(C) </a:t>
            </a:r>
            <a:r>
              <a:rPr lang="en-US" sz="4100" dirty="0">
                <a:effectLst/>
                <a:ea typeface="Calibri" panose="020F0502020204030204" pitchFamily="34" charset="0"/>
                <a:cs typeface="Times New Roman" panose="02020603050405020304" pitchFamily="18" charset="0"/>
              </a:rPr>
              <a:t>influence </a:t>
            </a:r>
            <a:r>
              <a:rPr lang="en-US" sz="4100" dirty="0">
                <a:effectLst/>
                <a:ea typeface="Arial" panose="020B0604020202020204" pitchFamily="34" charset="0"/>
                <a:cs typeface="Times New Roman" panose="02020603050405020304" pitchFamily="18" charset="0"/>
              </a:rPr>
              <a:t>birth beliefs related to birth practice </a:t>
            </a:r>
            <a:r>
              <a:rPr lang="en-US" sz="4100" dirty="0">
                <a:solidFill>
                  <a:srgbClr val="0000CC"/>
                </a:solidFill>
                <a:effectLst/>
                <a:ea typeface="Arial" panose="020B0604020202020204" pitchFamily="34" charset="0"/>
                <a:cs typeface="Times New Roman" panose="02020603050405020304" pitchFamily="18" charset="0"/>
              </a:rPr>
              <a:t>(O)</a:t>
            </a:r>
            <a:r>
              <a:rPr lang="en-US" sz="4100" dirty="0">
                <a:effectLst/>
                <a:ea typeface="Arial" panose="020B0604020202020204" pitchFamily="34" charset="0"/>
                <a:cs typeface="Times New Roman" panose="02020603050405020304" pitchFamily="18" charset="0"/>
              </a:rPr>
              <a:t>?</a:t>
            </a:r>
            <a:endParaRPr lang="en-US" sz="4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9725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57D9F-A535-4FFD-B714-4B97EB60B863}"/>
              </a:ext>
            </a:extLst>
          </p:cNvPr>
          <p:cNvSpPr>
            <a:spLocks noGrp="1"/>
          </p:cNvSpPr>
          <p:nvPr>
            <p:ph type="title"/>
          </p:nvPr>
        </p:nvSpPr>
        <p:spPr>
          <a:xfrm>
            <a:off x="1588168" y="144628"/>
            <a:ext cx="9765632" cy="998454"/>
          </a:xfrm>
        </p:spPr>
        <p:txBody>
          <a:bodyPr/>
          <a:lstStyle/>
          <a:p>
            <a:r>
              <a:rPr lang="en-US" sz="4400" b="1" dirty="0">
                <a:effectLst/>
                <a:latin typeface="+mn-lt"/>
                <a:ea typeface="Calibri" panose="020F0502020204030204" pitchFamily="34" charset="0"/>
                <a:cs typeface="Times New Roman" panose="02020603050405020304" pitchFamily="18" charset="0"/>
              </a:rPr>
              <a:t>Literature Review</a:t>
            </a:r>
            <a:endParaRPr lang="en-US" b="1" dirty="0">
              <a:latin typeface="+mn-lt"/>
            </a:endParaRPr>
          </a:p>
        </p:txBody>
      </p:sp>
      <p:sp>
        <p:nvSpPr>
          <p:cNvPr id="3" name="Content Placeholder 2">
            <a:extLst>
              <a:ext uri="{FF2B5EF4-FFF2-40B4-BE49-F238E27FC236}">
                <a16:creationId xmlns:a16="http://schemas.microsoft.com/office/drawing/2014/main" xmlns="" id="{6167FE33-41E3-4F20-B658-F054A8E894E9}"/>
              </a:ext>
            </a:extLst>
          </p:cNvPr>
          <p:cNvSpPr>
            <a:spLocks noGrp="1"/>
          </p:cNvSpPr>
          <p:nvPr>
            <p:ph idx="1"/>
          </p:nvPr>
        </p:nvSpPr>
        <p:spPr>
          <a:xfrm>
            <a:off x="1748589" y="1143082"/>
            <a:ext cx="10045305" cy="4351338"/>
          </a:xfrm>
        </p:spPr>
        <p:txBody>
          <a:bodyPr/>
          <a:lstStyle/>
          <a:p>
            <a:r>
              <a:rPr lang="en-US" sz="3200" dirty="0">
                <a:effectLst/>
                <a:ea typeface="Calibri" panose="020F0502020204030204" pitchFamily="34" charset="0"/>
                <a:cs typeface="Times New Roman" panose="02020603050405020304" pitchFamily="18" charset="0"/>
              </a:rPr>
              <a:t>Quantitative and qualitative studies, labor and delivery units in hospital settings, labor nurses included in the discussion, and women having a cesarean birth. </a:t>
            </a:r>
          </a:p>
          <a:p>
            <a:pPr marL="0" indent="0">
              <a:buNone/>
            </a:pPr>
            <a:endParaRPr lang="en-US" sz="3200" dirty="0">
              <a:effectLst/>
              <a:ea typeface="Calibri" panose="020F0502020204030204" pitchFamily="34" charset="0"/>
              <a:cs typeface="Times New Roman" panose="02020603050405020304" pitchFamily="18" charset="0"/>
            </a:endParaRPr>
          </a:p>
          <a:p>
            <a:r>
              <a:rPr lang="en-US" sz="3200" dirty="0">
                <a:effectLst/>
                <a:ea typeface="Calibri" panose="020F0502020204030204" pitchFamily="34" charset="0"/>
                <a:cs typeface="Times New Roman" panose="02020603050405020304" pitchFamily="18" charset="0"/>
              </a:rPr>
              <a:t>The literature revealed that labor nurses not only believe they can influence birth outcomes, also suggests that the use of labor support techniques can influence vaginal and cesarean birth. </a:t>
            </a:r>
          </a:p>
          <a:p>
            <a:endParaRPr lang="en-US" dirty="0"/>
          </a:p>
        </p:txBody>
      </p:sp>
      <p:sp>
        <p:nvSpPr>
          <p:cNvPr id="5" name="TextBox 4">
            <a:extLst>
              <a:ext uri="{FF2B5EF4-FFF2-40B4-BE49-F238E27FC236}">
                <a16:creationId xmlns:a16="http://schemas.microsoft.com/office/drawing/2014/main" xmlns="" id="{5324F7AE-E43F-43F6-BDD8-6BD0400F5408}"/>
              </a:ext>
            </a:extLst>
          </p:cNvPr>
          <p:cNvSpPr txBox="1"/>
          <p:nvPr/>
        </p:nvSpPr>
        <p:spPr>
          <a:xfrm>
            <a:off x="5747657" y="6354375"/>
            <a:ext cx="6562653" cy="307777"/>
          </a:xfrm>
          <a:prstGeom prst="rect">
            <a:avLst/>
          </a:prstGeom>
          <a:noFill/>
        </p:spPr>
        <p:txBody>
          <a:bodyPr wrap="square">
            <a:spAutoFit/>
          </a:bodyPr>
          <a:lstStyle/>
          <a:p>
            <a:r>
              <a:rPr lang="en-US" sz="1400" dirty="0">
                <a:effectLst/>
                <a:ea typeface="Calibri" panose="020F0502020204030204" pitchFamily="34" charset="0"/>
                <a:cs typeface="Times New Roman" panose="02020603050405020304" pitchFamily="18" charset="0"/>
              </a:rPr>
              <a:t>Aschenbrenner, et. al. (2016), Simpson and Lyndon, (2017); Edmonds and Jones, (2013)</a:t>
            </a:r>
            <a:endParaRPr lang="en-US" sz="1400" dirty="0"/>
          </a:p>
        </p:txBody>
      </p:sp>
    </p:spTree>
    <p:extLst>
      <p:ext uri="{BB962C8B-B14F-4D97-AF65-F5344CB8AC3E}">
        <p14:creationId xmlns:p14="http://schemas.microsoft.com/office/powerpoint/2010/main" val="49109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E6510-2579-4F88-ABF0-3285E6B698E8}"/>
              </a:ext>
            </a:extLst>
          </p:cNvPr>
          <p:cNvSpPr>
            <a:spLocks noGrp="1"/>
          </p:cNvSpPr>
          <p:nvPr>
            <p:ph type="title"/>
          </p:nvPr>
        </p:nvSpPr>
        <p:spPr>
          <a:xfrm>
            <a:off x="1690001" y="0"/>
            <a:ext cx="9460832" cy="805949"/>
          </a:xfrm>
        </p:spPr>
        <p:txBody>
          <a:bodyPr/>
          <a:lstStyle/>
          <a:p>
            <a:r>
              <a:rPr lang="en-US" sz="4400" b="1" dirty="0">
                <a:effectLst/>
                <a:latin typeface="+mn-lt"/>
                <a:ea typeface="Calibri" panose="020F0502020204030204" pitchFamily="34" charset="0"/>
                <a:cs typeface="Times New Roman" panose="02020603050405020304" pitchFamily="18" charset="0"/>
              </a:rPr>
              <a:t>Project Purpose</a:t>
            </a:r>
            <a:endParaRPr lang="en-US" b="1" dirty="0">
              <a:latin typeface="+mn-lt"/>
            </a:endParaRPr>
          </a:p>
        </p:txBody>
      </p:sp>
      <p:sp>
        <p:nvSpPr>
          <p:cNvPr id="3" name="Content Placeholder 2">
            <a:extLst>
              <a:ext uri="{FF2B5EF4-FFF2-40B4-BE49-F238E27FC236}">
                <a16:creationId xmlns:a16="http://schemas.microsoft.com/office/drawing/2014/main" xmlns="" id="{59902C79-36E3-4AAC-AC08-73F19F4E5D55}"/>
              </a:ext>
            </a:extLst>
          </p:cNvPr>
          <p:cNvSpPr>
            <a:spLocks noGrp="1"/>
          </p:cNvSpPr>
          <p:nvPr>
            <p:ph idx="1"/>
          </p:nvPr>
        </p:nvSpPr>
        <p:spPr>
          <a:xfrm>
            <a:off x="1792531" y="992518"/>
            <a:ext cx="9865894" cy="5083301"/>
          </a:xfrm>
        </p:spPr>
        <p:txBody>
          <a:bodyPr>
            <a:normAutofit/>
          </a:bodyPr>
          <a:lstStyle/>
          <a:p>
            <a:pPr marL="0" indent="0">
              <a:buNone/>
            </a:pPr>
            <a:r>
              <a:rPr lang="en-US" sz="3200" b="1" dirty="0">
                <a:solidFill>
                  <a:srgbClr val="0000CC"/>
                </a:solidFill>
                <a:ea typeface="Calibri" panose="020F0502020204030204" pitchFamily="34" charset="0"/>
                <a:cs typeface="Times New Roman" panose="02020603050405020304" pitchFamily="18" charset="0"/>
              </a:rPr>
              <a:t>P</a:t>
            </a:r>
            <a:r>
              <a:rPr lang="en-US" sz="3200" b="1" dirty="0">
                <a:solidFill>
                  <a:srgbClr val="0000CC"/>
                </a:solidFill>
                <a:effectLst/>
                <a:ea typeface="Calibri" panose="020F0502020204030204" pitchFamily="34" charset="0"/>
                <a:cs typeface="Times New Roman" panose="02020603050405020304" pitchFamily="18" charset="0"/>
              </a:rPr>
              <a:t>rimary Objective:</a:t>
            </a:r>
          </a:p>
          <a:p>
            <a:pPr lvl="1"/>
            <a:r>
              <a:rPr lang="en-US" sz="2800" dirty="0">
                <a:effectLst/>
                <a:ea typeface="Calibri" panose="020F0502020204030204" pitchFamily="34" charset="0"/>
                <a:cs typeface="Times New Roman" panose="02020603050405020304" pitchFamily="18" charset="0"/>
              </a:rPr>
              <a:t>Incorporate a Hands-On Labor Support Class for Labor &amp; Delivery nurses</a:t>
            </a:r>
            <a:r>
              <a:rPr lang="en-US" sz="2800" dirty="0">
                <a:ea typeface="Calibri" panose="020F0502020204030204" pitchFamily="34" charset="0"/>
                <a:cs typeface="Times New Roman" panose="02020603050405020304" pitchFamily="18" charset="0"/>
              </a:rPr>
              <a:t> to:</a:t>
            </a:r>
          </a:p>
          <a:p>
            <a:pPr lvl="2"/>
            <a:r>
              <a:rPr lang="en-US" sz="2800" dirty="0">
                <a:ea typeface="Calibri" panose="020F0502020204030204" pitchFamily="34" charset="0"/>
                <a:cs typeface="Times New Roman" panose="02020603050405020304" pitchFamily="18" charset="0"/>
              </a:rPr>
              <a:t>Enhance</a:t>
            </a:r>
            <a:r>
              <a:rPr lang="en-US" sz="2800" dirty="0">
                <a:effectLst/>
                <a:ea typeface="Calibri" panose="020F0502020204030204" pitchFamily="34" charset="0"/>
                <a:cs typeface="Times New Roman" panose="02020603050405020304" pitchFamily="18" charset="0"/>
              </a:rPr>
              <a:t> skills and knowledge of labor support techniques utilized during the first and second stage of labor.</a:t>
            </a:r>
            <a:endParaRPr lang="en-US" sz="2800" dirty="0">
              <a:highlight>
                <a:srgbClr val="FFFF00"/>
              </a:highlight>
              <a:ea typeface="Calibri" panose="020F0502020204030204" pitchFamily="34" charset="0"/>
              <a:cs typeface="Times New Roman" panose="02020603050405020304" pitchFamily="18" charset="0"/>
            </a:endParaRPr>
          </a:p>
          <a:p>
            <a:pPr lvl="2"/>
            <a:r>
              <a:rPr lang="en-US" sz="2800" dirty="0">
                <a:ea typeface="Calibri" panose="020F0502020204030204" pitchFamily="34" charset="0"/>
                <a:cs typeface="Times New Roman" panose="02020603050405020304" pitchFamily="18" charset="0"/>
              </a:rPr>
              <a:t>Reduce NTSV cesarean birth rate.</a:t>
            </a:r>
          </a:p>
          <a:p>
            <a:pPr lvl="2"/>
            <a:r>
              <a:rPr lang="en-US" sz="2800" dirty="0">
                <a:ea typeface="Calibri" panose="020F0502020204030204" pitchFamily="34" charset="0"/>
                <a:cs typeface="Times New Roman" panose="02020603050405020304" pitchFamily="18" charset="0"/>
              </a:rPr>
              <a:t>Reduce Total cesarean section rate</a:t>
            </a:r>
            <a:endParaRPr lang="en-US" sz="2800" dirty="0">
              <a:effectLst/>
              <a:ea typeface="Calibri" panose="020F0502020204030204" pitchFamily="34" charset="0"/>
              <a:cs typeface="Times New Roman" panose="02020603050405020304" pitchFamily="18" charset="0"/>
            </a:endParaRPr>
          </a:p>
          <a:p>
            <a:pPr marL="0" indent="0">
              <a:buNone/>
            </a:pPr>
            <a:r>
              <a:rPr lang="en-US" sz="3200" b="1" dirty="0">
                <a:solidFill>
                  <a:srgbClr val="0000CC"/>
                </a:solidFill>
                <a:effectLst/>
                <a:ea typeface="Calibri" panose="020F0502020204030204" pitchFamily="34" charset="0"/>
                <a:cs typeface="Times New Roman" panose="02020603050405020304" pitchFamily="18" charset="0"/>
              </a:rPr>
              <a:t>Secondary Objective:</a:t>
            </a:r>
          </a:p>
          <a:p>
            <a:pPr lvl="1"/>
            <a:r>
              <a:rPr lang="en-US" sz="2800" dirty="0">
                <a:ea typeface="Calibri" panose="020F0502020204030204" pitchFamily="34" charset="0"/>
                <a:cs typeface="Times New Roman" panose="02020603050405020304" pitchFamily="18" charset="0"/>
              </a:rPr>
              <a:t>T</a:t>
            </a:r>
            <a:r>
              <a:rPr lang="en-US" sz="2800" dirty="0">
                <a:effectLst/>
                <a:ea typeface="Calibri" panose="020F0502020204030204" pitchFamily="34" charset="0"/>
                <a:cs typeface="Times New Roman" panose="02020603050405020304" pitchFamily="18" charset="0"/>
              </a:rPr>
              <a:t>o compare birth beliefs of L&amp;D nurses related to birth practice before and after attending the hands-on Labor Support Class.</a:t>
            </a:r>
            <a:endParaRPr lang="en-US" sz="2800" dirty="0"/>
          </a:p>
        </p:txBody>
      </p:sp>
    </p:spTree>
    <p:extLst>
      <p:ext uri="{BB962C8B-B14F-4D97-AF65-F5344CB8AC3E}">
        <p14:creationId xmlns:p14="http://schemas.microsoft.com/office/powerpoint/2010/main" val="21221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5D580E-E8D7-4E46-80D5-63A8CF043A21}"/>
              </a:ext>
            </a:extLst>
          </p:cNvPr>
          <p:cNvSpPr>
            <a:spLocks noGrp="1"/>
          </p:cNvSpPr>
          <p:nvPr>
            <p:ph type="title"/>
          </p:nvPr>
        </p:nvSpPr>
        <p:spPr>
          <a:xfrm>
            <a:off x="1716503" y="236789"/>
            <a:ext cx="9637295" cy="773864"/>
          </a:xfrm>
        </p:spPr>
        <p:txBody>
          <a:bodyPr/>
          <a:lstStyle/>
          <a:p>
            <a:r>
              <a:rPr lang="en-US" b="1" dirty="0">
                <a:latin typeface="+mn-lt"/>
                <a:ea typeface="Calibri" panose="020F0502020204030204" pitchFamily="34" charset="0"/>
                <a:cs typeface="Times New Roman" panose="02020603050405020304" pitchFamily="18" charset="0"/>
              </a:rPr>
              <a:t>A</a:t>
            </a:r>
            <a:r>
              <a:rPr lang="en-US" sz="4400" b="1" dirty="0">
                <a:effectLst/>
                <a:latin typeface="+mn-lt"/>
                <a:ea typeface="Calibri" panose="020F0502020204030204" pitchFamily="34" charset="0"/>
                <a:cs typeface="Times New Roman" panose="02020603050405020304" pitchFamily="18" charset="0"/>
              </a:rPr>
              <a:t>nticipated </a:t>
            </a:r>
            <a:r>
              <a:rPr lang="en-US" b="1" dirty="0">
                <a:latin typeface="+mn-lt"/>
                <a:ea typeface="Calibri" panose="020F0502020204030204" pitchFamily="34" charset="0"/>
                <a:cs typeface="Times New Roman" panose="02020603050405020304" pitchFamily="18" charset="0"/>
              </a:rPr>
              <a:t>B</a:t>
            </a:r>
            <a:r>
              <a:rPr lang="en-US" sz="4400" b="1" dirty="0">
                <a:effectLst/>
                <a:latin typeface="+mn-lt"/>
                <a:ea typeface="Calibri" panose="020F0502020204030204" pitchFamily="34" charset="0"/>
                <a:cs typeface="Times New Roman" panose="02020603050405020304" pitchFamily="18" charset="0"/>
              </a:rPr>
              <a:t>enefits</a:t>
            </a:r>
            <a:endParaRPr lang="en-US" b="1" dirty="0">
              <a:latin typeface="+mn-lt"/>
            </a:endParaRPr>
          </a:p>
        </p:txBody>
      </p:sp>
      <p:sp>
        <p:nvSpPr>
          <p:cNvPr id="5" name="TextBox 4">
            <a:extLst>
              <a:ext uri="{FF2B5EF4-FFF2-40B4-BE49-F238E27FC236}">
                <a16:creationId xmlns:a16="http://schemas.microsoft.com/office/drawing/2014/main" xmlns="" id="{85A77BA2-3B34-43E9-B58D-71873F03B4BF}"/>
              </a:ext>
            </a:extLst>
          </p:cNvPr>
          <p:cNvSpPr txBox="1"/>
          <p:nvPr/>
        </p:nvSpPr>
        <p:spPr>
          <a:xfrm>
            <a:off x="6096000" y="6159546"/>
            <a:ext cx="6096000" cy="461665"/>
          </a:xfrm>
          <a:prstGeom prst="rect">
            <a:avLst/>
          </a:prstGeom>
          <a:noFill/>
        </p:spPr>
        <p:txBody>
          <a:bodyPr wrap="square">
            <a:spAutoFit/>
          </a:bodyPr>
          <a:lstStyle/>
          <a:p>
            <a:r>
              <a:rPr lang="en-US" sz="1200" dirty="0">
                <a:effectLst/>
                <a:ea typeface="Calibri" panose="020F0502020204030204" pitchFamily="34" charset="0"/>
                <a:cs typeface="Times New Roman" panose="02020603050405020304" pitchFamily="18" charset="0"/>
              </a:rPr>
              <a:t>Consensus, 2016; </a:t>
            </a:r>
            <a:r>
              <a:rPr lang="en-US" sz="1200" kern="1200" dirty="0">
                <a:effectLst/>
                <a:ea typeface="Times New Roman" panose="02020603050405020304" pitchFamily="18" charset="0"/>
                <a:cs typeface="Times New Roman" panose="02020603050405020304" pitchFamily="18" charset="0"/>
              </a:rPr>
              <a:t>Bell, Joy, Gullo, Higgins, and Stevenson, 2017;</a:t>
            </a:r>
            <a:r>
              <a:rPr lang="en-US" sz="1200" dirty="0">
                <a:effectLst/>
                <a:ea typeface="Calibri" panose="020F0502020204030204" pitchFamily="34" charset="0"/>
                <a:cs typeface="Times New Roman" panose="02020603050405020304" pitchFamily="18" charset="0"/>
              </a:rPr>
              <a:t> Aschenbrenner, et al., 2013; </a:t>
            </a:r>
            <a:r>
              <a:rPr lang="en-US" sz="1200" kern="1200" dirty="0">
                <a:effectLst/>
                <a:ea typeface="Times New Roman" panose="02020603050405020304" pitchFamily="18" charset="0"/>
                <a:cs typeface="Times New Roman" panose="02020603050405020304" pitchFamily="18" charset="0"/>
              </a:rPr>
              <a:t>Bell, Joy, Gullo, Higgins, and Stevenson, 2017</a:t>
            </a:r>
            <a:r>
              <a:rPr lang="en-US" sz="1200" dirty="0">
                <a:effectLst/>
                <a:ea typeface="Calibri" panose="020F0502020204030204" pitchFamily="34" charset="0"/>
                <a:cs typeface="Times New Roman" panose="02020603050405020304" pitchFamily="18" charset="0"/>
              </a:rPr>
              <a:t>; CMQCC, 2016; Concensus, 2016</a:t>
            </a:r>
            <a:endParaRPr lang="en-US" sz="1200" dirty="0"/>
          </a:p>
        </p:txBody>
      </p:sp>
      <p:graphicFrame>
        <p:nvGraphicFramePr>
          <p:cNvPr id="10" name="Table 4">
            <a:extLst>
              <a:ext uri="{FF2B5EF4-FFF2-40B4-BE49-F238E27FC236}">
                <a16:creationId xmlns:a16="http://schemas.microsoft.com/office/drawing/2014/main" xmlns="" id="{DCD2C66D-CB03-48E4-BA8E-5F80D39358C0}"/>
              </a:ext>
            </a:extLst>
          </p:cNvPr>
          <p:cNvGraphicFramePr>
            <a:graphicFrameLocks noGrp="1"/>
          </p:cNvGraphicFramePr>
          <p:nvPr>
            <p:extLst>
              <p:ext uri="{D42A27DB-BD31-4B8C-83A1-F6EECF244321}">
                <p14:modId xmlns:p14="http://schemas.microsoft.com/office/powerpoint/2010/main" val="3662763401"/>
              </p:ext>
            </p:extLst>
          </p:nvPr>
        </p:nvGraphicFramePr>
        <p:xfrm>
          <a:off x="1764629" y="1126156"/>
          <a:ext cx="9935411" cy="4632960"/>
        </p:xfrm>
        <a:graphic>
          <a:graphicData uri="http://schemas.openxmlformats.org/drawingml/2006/table">
            <a:tbl>
              <a:tblPr firstRow="1" bandRow="1">
                <a:tableStyleId>{5C22544A-7EE6-4342-B048-85BDC9FD1C3A}</a:tableStyleId>
              </a:tblPr>
              <a:tblGrid>
                <a:gridCol w="1604703">
                  <a:extLst>
                    <a:ext uri="{9D8B030D-6E8A-4147-A177-3AD203B41FA5}">
                      <a16:colId xmlns:a16="http://schemas.microsoft.com/office/drawing/2014/main" xmlns="" val="1139867510"/>
                    </a:ext>
                  </a:extLst>
                </a:gridCol>
                <a:gridCol w="8330708">
                  <a:extLst>
                    <a:ext uri="{9D8B030D-6E8A-4147-A177-3AD203B41FA5}">
                      <a16:colId xmlns:a16="http://schemas.microsoft.com/office/drawing/2014/main" xmlns="" val="4170870410"/>
                    </a:ext>
                  </a:extLst>
                </a:gridCol>
              </a:tblGrid>
              <a:tr h="370840">
                <a:tc>
                  <a:txBody>
                    <a:bodyPr/>
                    <a:lstStyle/>
                    <a:p>
                      <a:r>
                        <a:rPr lang="en-US" sz="3200" b="1" dirty="0">
                          <a:solidFill>
                            <a:schemeClr val="tx1"/>
                          </a:solidFill>
                          <a:effectLst/>
                          <a:latin typeface="+mn-lt"/>
                          <a:ea typeface="Calibri" panose="020F0502020204030204" pitchFamily="34" charset="0"/>
                          <a:cs typeface="Times New Roman" panose="02020603050405020304" pitchFamily="18" charset="0"/>
                        </a:rPr>
                        <a:t>Patient </a:t>
                      </a:r>
                      <a:endParaRPr lang="en-US" sz="3200" b="1" dirty="0">
                        <a:solidFill>
                          <a:schemeClr val="tx1"/>
                        </a:solidFill>
                        <a:latin typeface="+mn-lt"/>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effectLst/>
                          <a:latin typeface="+mn-lt"/>
                          <a:ea typeface="Calibri" panose="020F0502020204030204" pitchFamily="34" charset="0"/>
                          <a:cs typeface="Times New Roman" panose="02020603050405020304" pitchFamily="18" charset="0"/>
                        </a:rPr>
                        <a:t>Enhanced birth experience using labor support techniques and having a vaginal birth in the presence of non- clinical factors</a:t>
                      </a:r>
                      <a:r>
                        <a:rPr lang="en-US" sz="2800" b="0" kern="1200" dirty="0">
                          <a:solidFill>
                            <a:schemeClr val="tx1"/>
                          </a:solidFill>
                          <a:effectLst/>
                          <a:latin typeface="+mn-lt"/>
                          <a:ea typeface="Times New Roman" panose="02020603050405020304" pitchFamily="18" charset="0"/>
                          <a:cs typeface="Times New Roman" panose="02020603050405020304" pitchFamily="18" charset="0"/>
                        </a:rPr>
                        <a:t>. </a:t>
                      </a:r>
                    </a:p>
                  </a:txBody>
                  <a:tcPr>
                    <a:solidFill>
                      <a:schemeClr val="accent1">
                        <a:lumMod val="40000"/>
                        <a:lumOff val="60000"/>
                      </a:schemeClr>
                    </a:solidFill>
                  </a:tcPr>
                </a:tc>
                <a:extLst>
                  <a:ext uri="{0D108BD9-81ED-4DB2-BD59-A6C34878D82A}">
                    <a16:rowId xmlns:a16="http://schemas.microsoft.com/office/drawing/2014/main" xmlns="" val="950504353"/>
                  </a:ext>
                </a:extLst>
              </a:tr>
              <a:tr h="370840">
                <a:tc>
                  <a:txBody>
                    <a:bodyPr/>
                    <a:lstStyle/>
                    <a:p>
                      <a:r>
                        <a:rPr lang="en-US" sz="3200" b="1" dirty="0">
                          <a:solidFill>
                            <a:schemeClr val="tx1"/>
                          </a:solidFill>
                          <a:effectLst/>
                          <a:latin typeface="+mn-lt"/>
                          <a:ea typeface="Calibri" panose="020F0502020204030204" pitchFamily="34" charset="0"/>
                          <a:cs typeface="Times New Roman" panose="02020603050405020304" pitchFamily="18" charset="0"/>
                        </a:rPr>
                        <a:t>Nurse</a:t>
                      </a:r>
                      <a:endParaRPr lang="en-US" sz="3200" b="1" dirty="0">
                        <a:solidFill>
                          <a:schemeClr val="tx1"/>
                        </a:solidFill>
                        <a:latin typeface="+mn-lt"/>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latin typeface="+mn-lt"/>
                          <a:ea typeface="Calibri" panose="020F0502020204030204" pitchFamily="34" charset="0"/>
                          <a:cs typeface="Times New Roman" panose="02020603050405020304" pitchFamily="18" charset="0"/>
                        </a:rPr>
                        <a:t>Increased knowledge of labor support techniques, improved communication with patients, providers, and peers. </a:t>
                      </a:r>
                    </a:p>
                  </a:txBody>
                  <a:tcPr>
                    <a:solidFill>
                      <a:schemeClr val="bg1">
                        <a:lumMod val="75000"/>
                      </a:schemeClr>
                    </a:solidFill>
                  </a:tcPr>
                </a:tc>
                <a:extLst>
                  <a:ext uri="{0D108BD9-81ED-4DB2-BD59-A6C34878D82A}">
                    <a16:rowId xmlns:a16="http://schemas.microsoft.com/office/drawing/2014/main" xmlns="" val="2778521258"/>
                  </a:ext>
                </a:extLst>
              </a:tr>
              <a:tr h="370840">
                <a:tc>
                  <a:txBody>
                    <a:bodyPr/>
                    <a:lstStyle/>
                    <a:p>
                      <a:r>
                        <a:rPr lang="en-US" sz="3200" b="1" dirty="0">
                          <a:solidFill>
                            <a:schemeClr val="tx1"/>
                          </a:solidFill>
                          <a:effectLst/>
                          <a:latin typeface="+mn-lt"/>
                          <a:ea typeface="Calibri" panose="020F0502020204030204" pitchFamily="34" charset="0"/>
                          <a:cs typeface="Times New Roman" panose="02020603050405020304" pitchFamily="18" charset="0"/>
                        </a:rPr>
                        <a:t>Hospital </a:t>
                      </a:r>
                      <a:endParaRPr lang="en-US" sz="3200" b="1" dirty="0">
                        <a:solidFill>
                          <a:schemeClr val="tx1"/>
                        </a:solidFill>
                        <a:latin typeface="+mn-lt"/>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latin typeface="+mn-lt"/>
                          <a:ea typeface="Calibri" panose="020F0502020204030204" pitchFamily="34" charset="0"/>
                          <a:cs typeface="Times New Roman" panose="02020603050405020304" pitchFamily="18" charset="0"/>
                        </a:rPr>
                        <a:t>Cost savings related to billing for a vaginal birth versus cesarean birth. </a:t>
                      </a:r>
                    </a:p>
                  </a:txBody>
                  <a:tcPr>
                    <a:solidFill>
                      <a:schemeClr val="accent1">
                        <a:lumMod val="40000"/>
                        <a:lumOff val="60000"/>
                      </a:schemeClr>
                    </a:solidFill>
                  </a:tcPr>
                </a:tc>
                <a:extLst>
                  <a:ext uri="{0D108BD9-81ED-4DB2-BD59-A6C34878D82A}">
                    <a16:rowId xmlns:a16="http://schemas.microsoft.com/office/drawing/2014/main" xmlns="" val="1614856093"/>
                  </a:ext>
                </a:extLst>
              </a:tr>
              <a:tr h="370840">
                <a:tc>
                  <a:txBody>
                    <a:bodyPr/>
                    <a:lstStyle/>
                    <a:p>
                      <a:r>
                        <a:rPr lang="en-US" sz="3200" b="1" dirty="0">
                          <a:solidFill>
                            <a:schemeClr val="tx1"/>
                          </a:solidFill>
                          <a:latin typeface="+mn-lt"/>
                          <a:ea typeface="Calibri" panose="020F0502020204030204" pitchFamily="34" charset="0"/>
                          <a:cs typeface="Times New Roman" panose="02020603050405020304" pitchFamily="18" charset="0"/>
                        </a:rPr>
                        <a:t>O</a:t>
                      </a:r>
                      <a:r>
                        <a:rPr lang="en-US" sz="3200" b="1" dirty="0">
                          <a:solidFill>
                            <a:schemeClr val="tx1"/>
                          </a:solidFill>
                          <a:effectLst/>
                          <a:latin typeface="+mn-lt"/>
                          <a:ea typeface="Calibri" panose="020F0502020204030204" pitchFamily="34" charset="0"/>
                          <a:cs typeface="Times New Roman" panose="02020603050405020304" pitchFamily="18" charset="0"/>
                        </a:rPr>
                        <a:t>verall </a:t>
                      </a:r>
                      <a:endParaRPr lang="en-US" sz="3200" b="1" dirty="0">
                        <a:solidFill>
                          <a:schemeClr val="tx1"/>
                        </a:solidFill>
                        <a:latin typeface="+mn-lt"/>
                      </a:endParaRPr>
                    </a:p>
                  </a:txBody>
                  <a:tcPr>
                    <a:solidFill>
                      <a:schemeClr val="bg1">
                        <a:lumMod val="75000"/>
                      </a:schemeClr>
                    </a:solidFill>
                  </a:tcPr>
                </a:tc>
                <a:tc>
                  <a:txBody>
                    <a:bodyPr/>
                    <a:lstStyle/>
                    <a:p>
                      <a:r>
                        <a:rPr lang="en-US" sz="2800" dirty="0">
                          <a:solidFill>
                            <a:schemeClr val="tx1"/>
                          </a:solidFill>
                          <a:effectLst/>
                          <a:latin typeface="+mn-lt"/>
                          <a:ea typeface="Calibri" panose="020F0502020204030204" pitchFamily="34" charset="0"/>
                          <a:cs typeface="Times New Roman" panose="02020603050405020304" pitchFamily="18" charset="0"/>
                        </a:rPr>
                        <a:t>To enhance the maternal, newborn, family, and clinician birth experience and outcomes. </a:t>
                      </a:r>
                      <a:endParaRPr lang="en-US" sz="2800" dirty="0">
                        <a:solidFill>
                          <a:schemeClr val="tx1"/>
                        </a:solidFill>
                        <a:latin typeface="+mn-lt"/>
                      </a:endParaRPr>
                    </a:p>
                  </a:txBody>
                  <a:tcPr>
                    <a:solidFill>
                      <a:schemeClr val="bg1">
                        <a:lumMod val="75000"/>
                      </a:schemeClr>
                    </a:solidFill>
                  </a:tcPr>
                </a:tc>
                <a:extLst>
                  <a:ext uri="{0D108BD9-81ED-4DB2-BD59-A6C34878D82A}">
                    <a16:rowId xmlns:a16="http://schemas.microsoft.com/office/drawing/2014/main" xmlns="" val="1076761808"/>
                  </a:ext>
                </a:extLst>
              </a:tr>
            </a:tbl>
          </a:graphicData>
        </a:graphic>
      </p:graphicFrame>
    </p:spTree>
    <p:extLst>
      <p:ext uri="{BB962C8B-B14F-4D97-AF65-F5344CB8AC3E}">
        <p14:creationId xmlns:p14="http://schemas.microsoft.com/office/powerpoint/2010/main" val="123216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C6D33C-6939-4931-961A-D8A4D4FBABC5}"/>
              </a:ext>
            </a:extLst>
          </p:cNvPr>
          <p:cNvSpPr>
            <a:spLocks noGrp="1"/>
          </p:cNvSpPr>
          <p:nvPr>
            <p:ph type="title"/>
          </p:nvPr>
        </p:nvSpPr>
        <p:spPr>
          <a:xfrm>
            <a:off x="1716505" y="140537"/>
            <a:ext cx="9637295" cy="1046580"/>
          </a:xfrm>
        </p:spPr>
        <p:txBody>
          <a:bodyPr/>
          <a:lstStyle/>
          <a:p>
            <a:r>
              <a:rPr lang="en-US" sz="4400" b="1" dirty="0">
                <a:effectLst/>
                <a:latin typeface="+mn-lt"/>
                <a:ea typeface="Calibri" panose="020F0502020204030204" pitchFamily="34" charset="0"/>
                <a:cs typeface="Times New Roman" panose="02020603050405020304" pitchFamily="18" charset="0"/>
              </a:rPr>
              <a:t>Theoretical Framework</a:t>
            </a:r>
            <a:endParaRPr lang="en-US" b="1" dirty="0">
              <a:latin typeface="+mn-lt"/>
            </a:endParaRPr>
          </a:p>
        </p:txBody>
      </p:sp>
      <p:sp>
        <p:nvSpPr>
          <p:cNvPr id="3" name="Content Placeholder 2">
            <a:extLst>
              <a:ext uri="{FF2B5EF4-FFF2-40B4-BE49-F238E27FC236}">
                <a16:creationId xmlns:a16="http://schemas.microsoft.com/office/drawing/2014/main" xmlns="" id="{581D6679-169B-4174-B2E2-02EE632942AF}"/>
              </a:ext>
            </a:extLst>
          </p:cNvPr>
          <p:cNvSpPr>
            <a:spLocks noGrp="1"/>
          </p:cNvSpPr>
          <p:nvPr>
            <p:ph idx="1"/>
          </p:nvPr>
        </p:nvSpPr>
        <p:spPr>
          <a:xfrm>
            <a:off x="1716504" y="1424573"/>
            <a:ext cx="10202780" cy="4478922"/>
          </a:xfrm>
        </p:spPr>
        <p:txBody>
          <a:bodyPr>
            <a:normAutofit/>
          </a:bodyPr>
          <a:lstStyle/>
          <a:p>
            <a:pPr>
              <a:lnSpc>
                <a:spcPct val="110000"/>
              </a:lnSpc>
            </a:pPr>
            <a:r>
              <a:rPr lang="en-US" sz="3200" dirty="0">
                <a:effectLst/>
                <a:ea typeface="Calibri" panose="020F0502020204030204" pitchFamily="34" charset="0"/>
                <a:cs typeface="Times New Roman" panose="02020603050405020304" pitchFamily="18" charset="0"/>
              </a:rPr>
              <a:t>The Theory of Planned Behavior (TPB) was selected to explore the links between beliefs of labor nurses and their birth practice behavior</a:t>
            </a:r>
          </a:p>
          <a:p>
            <a:pPr>
              <a:lnSpc>
                <a:spcPct val="110000"/>
              </a:lnSpc>
            </a:pPr>
            <a:r>
              <a:rPr lang="en-US" sz="3200" dirty="0">
                <a:effectLst/>
                <a:ea typeface="Calibri" panose="020F0502020204030204" pitchFamily="34" charset="0"/>
                <a:cs typeface="Times New Roman" panose="02020603050405020304" pitchFamily="18" charset="0"/>
              </a:rPr>
              <a:t>TPB is a social behavior theory developed by Icek Ajzen in 1985. </a:t>
            </a:r>
          </a:p>
          <a:p>
            <a:endParaRPr lang="en-US" dirty="0"/>
          </a:p>
        </p:txBody>
      </p:sp>
    </p:spTree>
    <p:extLst>
      <p:ext uri="{BB962C8B-B14F-4D97-AF65-F5344CB8AC3E}">
        <p14:creationId xmlns:p14="http://schemas.microsoft.com/office/powerpoint/2010/main" val="1098921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D12B1-9352-446A-A5AE-B1250016E8F5}"/>
              </a:ext>
            </a:extLst>
          </p:cNvPr>
          <p:cNvSpPr>
            <a:spLocks noGrp="1"/>
          </p:cNvSpPr>
          <p:nvPr>
            <p:ph type="title"/>
          </p:nvPr>
        </p:nvSpPr>
        <p:spPr>
          <a:xfrm>
            <a:off x="1789043" y="234121"/>
            <a:ext cx="9564757" cy="893832"/>
          </a:xfrm>
        </p:spPr>
        <p:txBody>
          <a:bodyPr/>
          <a:lstStyle/>
          <a:p>
            <a:r>
              <a:rPr lang="en-US" b="1" dirty="0">
                <a:latin typeface="+mn-lt"/>
                <a:cs typeface="Times New Roman" panose="02020603050405020304" pitchFamily="18" charset="0"/>
              </a:rPr>
              <a:t>Theoretical Framework</a:t>
            </a:r>
          </a:p>
        </p:txBody>
      </p:sp>
      <p:sp>
        <p:nvSpPr>
          <p:cNvPr id="3" name="Content Placeholder 2">
            <a:extLst>
              <a:ext uri="{FF2B5EF4-FFF2-40B4-BE49-F238E27FC236}">
                <a16:creationId xmlns:a16="http://schemas.microsoft.com/office/drawing/2014/main" xmlns="" id="{A1D8BEEC-A2B6-40D5-8507-000A52BFEA65}"/>
              </a:ext>
            </a:extLst>
          </p:cNvPr>
          <p:cNvSpPr>
            <a:spLocks noGrp="1"/>
          </p:cNvSpPr>
          <p:nvPr>
            <p:ph idx="1"/>
          </p:nvPr>
        </p:nvSpPr>
        <p:spPr>
          <a:xfrm>
            <a:off x="2054087" y="1378226"/>
            <a:ext cx="9851773" cy="4798737"/>
          </a:xfrm>
        </p:spPr>
        <p:txBody>
          <a:bodyPr/>
          <a:lstStyle/>
          <a:p>
            <a:r>
              <a:rPr lang="en-US" sz="3200" dirty="0">
                <a:cs typeface="Times New Roman" panose="02020603050405020304" pitchFamily="18" charset="0"/>
              </a:rPr>
              <a:t>Improved on the Theory of Reasoned Action (TRA) Ajzen co-developed with Martin Fishbein in 1980. </a:t>
            </a:r>
          </a:p>
          <a:p>
            <a:r>
              <a:rPr lang="en-US" sz="3200" dirty="0">
                <a:cs typeface="Times New Roman" panose="02020603050405020304" pitchFamily="18" charset="0"/>
              </a:rPr>
              <a:t>TRA predicts an individual’s intention to engage in a behavior based on the concepts of attitude and subjective norms.</a:t>
            </a:r>
          </a:p>
          <a:p>
            <a:r>
              <a:rPr lang="en-US" sz="3200" dirty="0">
                <a:cs typeface="Times New Roman" panose="02020603050405020304" pitchFamily="18" charset="0"/>
              </a:rPr>
              <a:t>TPB  adds a 3rd influencing factor called the </a:t>
            </a:r>
            <a:r>
              <a:rPr lang="en-US" sz="3200" b="1" dirty="0">
                <a:solidFill>
                  <a:srgbClr val="0000CC"/>
                </a:solidFill>
                <a:cs typeface="Times New Roman" panose="02020603050405020304" pitchFamily="18" charset="0"/>
              </a:rPr>
              <a:t>perceived behavioral control</a:t>
            </a:r>
            <a:r>
              <a:rPr lang="en-US" sz="3200" dirty="0">
                <a:cs typeface="Times New Roman" panose="02020603050405020304" pitchFamily="18" charset="0"/>
              </a:rPr>
              <a:t>, which improved the predictability of the model.</a:t>
            </a:r>
          </a:p>
          <a:p>
            <a:endParaRPr lang="en-US" dirty="0"/>
          </a:p>
        </p:txBody>
      </p:sp>
    </p:spTree>
    <p:extLst>
      <p:ext uri="{BB962C8B-B14F-4D97-AF65-F5344CB8AC3E}">
        <p14:creationId xmlns:p14="http://schemas.microsoft.com/office/powerpoint/2010/main" val="61094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6E41A9-AF8E-4A05-9199-6E485E729D3B}"/>
              </a:ext>
            </a:extLst>
          </p:cNvPr>
          <p:cNvSpPr>
            <a:spLocks noGrp="1"/>
          </p:cNvSpPr>
          <p:nvPr>
            <p:ph type="title"/>
          </p:nvPr>
        </p:nvSpPr>
        <p:spPr>
          <a:xfrm>
            <a:off x="1652336" y="220746"/>
            <a:ext cx="9428747" cy="902201"/>
          </a:xfrm>
        </p:spPr>
        <p:txBody>
          <a:bodyPr/>
          <a:lstStyle/>
          <a:p>
            <a:r>
              <a:rPr lang="en-US" sz="4400" b="1" dirty="0">
                <a:effectLst/>
                <a:latin typeface="+mn-lt"/>
                <a:ea typeface="Calibri" panose="020F0502020204030204" pitchFamily="34" charset="0"/>
                <a:cs typeface="Times New Roman" panose="02020603050405020304" pitchFamily="18" charset="0"/>
              </a:rPr>
              <a:t>Theory of Planned Behavior (TPB)</a:t>
            </a:r>
            <a:endParaRPr lang="en-US" b="1" dirty="0">
              <a:latin typeface="+mn-lt"/>
            </a:endParaRPr>
          </a:p>
        </p:txBody>
      </p:sp>
      <p:sp>
        <p:nvSpPr>
          <p:cNvPr id="3" name="Content Placeholder 2">
            <a:extLst>
              <a:ext uri="{FF2B5EF4-FFF2-40B4-BE49-F238E27FC236}">
                <a16:creationId xmlns:a16="http://schemas.microsoft.com/office/drawing/2014/main" xmlns="" id="{4BD4D81F-DF07-4C05-9EFD-A209CC7CCDF2}"/>
              </a:ext>
            </a:extLst>
          </p:cNvPr>
          <p:cNvSpPr>
            <a:spLocks noGrp="1"/>
          </p:cNvSpPr>
          <p:nvPr>
            <p:ph idx="1"/>
          </p:nvPr>
        </p:nvSpPr>
        <p:spPr>
          <a:xfrm>
            <a:off x="1540041" y="1253330"/>
            <a:ext cx="10651959" cy="5280089"/>
          </a:xfrm>
        </p:spPr>
        <p:txBody>
          <a:bodyPr>
            <a:normAutofit/>
          </a:bodyPr>
          <a:lstStyle/>
          <a:p>
            <a:r>
              <a:rPr lang="en-US" sz="3200" dirty="0">
                <a:effectLst/>
                <a:ea typeface="Calibri" panose="020F0502020204030204" pitchFamily="34" charset="0"/>
                <a:cs typeface="Times New Roman" panose="02020603050405020304" pitchFamily="18" charset="0"/>
              </a:rPr>
              <a:t>The cornerstone of TPB is on the relationship between behavior and beliefs, attitudes, subjective norms, and intentions. </a:t>
            </a:r>
          </a:p>
          <a:p>
            <a:r>
              <a:rPr lang="en-US" sz="3200" b="1" u="sng" dirty="0">
                <a:ea typeface="Calibri" panose="020F0502020204030204" pitchFamily="34" charset="0"/>
              </a:rPr>
              <a:t>B</a:t>
            </a:r>
            <a:r>
              <a:rPr lang="en-US" sz="3200" b="1" u="sng" dirty="0">
                <a:effectLst/>
                <a:ea typeface="Calibri" panose="020F0502020204030204" pitchFamily="34" charset="0"/>
              </a:rPr>
              <a:t>eliefs</a:t>
            </a:r>
            <a:r>
              <a:rPr lang="en-US" sz="3200" dirty="0">
                <a:effectLst/>
                <a:ea typeface="Calibri" panose="020F0502020204030204" pitchFamily="34" charset="0"/>
              </a:rPr>
              <a:t> about any given behavior are the prevailing determinants about of a person’s </a:t>
            </a:r>
            <a:r>
              <a:rPr lang="en-US" sz="3200" b="1" u="sng" dirty="0">
                <a:effectLst/>
                <a:ea typeface="Calibri" panose="020F0502020204030204" pitchFamily="34" charset="0"/>
              </a:rPr>
              <a:t>intentions</a:t>
            </a:r>
            <a:r>
              <a:rPr lang="en-US" sz="3200" b="1" dirty="0">
                <a:effectLst/>
                <a:ea typeface="Calibri" panose="020F0502020204030204" pitchFamily="34" charset="0"/>
              </a:rPr>
              <a:t> </a:t>
            </a:r>
            <a:r>
              <a:rPr lang="en-US" sz="3200" dirty="0">
                <a:effectLst/>
                <a:ea typeface="Calibri" panose="020F0502020204030204" pitchFamily="34" charset="0"/>
              </a:rPr>
              <a:t>and </a:t>
            </a:r>
            <a:r>
              <a:rPr lang="en-US" sz="3200" b="1" u="sng" dirty="0">
                <a:effectLst/>
                <a:ea typeface="Calibri" panose="020F0502020204030204" pitchFamily="34" charset="0"/>
              </a:rPr>
              <a:t>actions</a:t>
            </a:r>
            <a:r>
              <a:rPr lang="en-US" sz="3200" dirty="0">
                <a:effectLst/>
                <a:ea typeface="Calibri" panose="020F0502020204030204" pitchFamily="34" charset="0"/>
              </a:rPr>
              <a:t>.</a:t>
            </a:r>
          </a:p>
          <a:p>
            <a:r>
              <a:rPr lang="en-US" sz="3200" dirty="0">
                <a:effectLst/>
                <a:ea typeface="Calibri" panose="020F0502020204030204" pitchFamily="34" charset="0"/>
                <a:cs typeface="Times New Roman" panose="02020603050405020304" pitchFamily="18" charset="0"/>
              </a:rPr>
              <a:t>Links an individual’s personal beliefs as predictors of their behavior, and answers the question</a:t>
            </a:r>
            <a:r>
              <a:rPr lang="en-US" sz="3200" dirty="0">
                <a:ea typeface="Calibri" panose="020F0502020204030204" pitchFamily="34" charset="0"/>
                <a:cs typeface="Times New Roman" panose="02020603050405020304" pitchFamily="18" charset="0"/>
              </a:rPr>
              <a:t>:</a:t>
            </a:r>
          </a:p>
          <a:p>
            <a:endParaRPr lang="en-US" sz="1000" dirty="0">
              <a:effectLst/>
              <a:ea typeface="Calibri" panose="020F0502020204030204" pitchFamily="34" charset="0"/>
              <a:cs typeface="Times New Roman" panose="02020603050405020304" pitchFamily="18" charset="0"/>
            </a:endParaRPr>
          </a:p>
          <a:p>
            <a:pPr marL="0" indent="0" algn="ctr">
              <a:buNone/>
            </a:pPr>
            <a:r>
              <a:rPr lang="en-US" sz="3600" b="1" dirty="0">
                <a:solidFill>
                  <a:srgbClr val="FF0000"/>
                </a:solidFill>
                <a:effectLst/>
                <a:ea typeface="Calibri" panose="020F0502020204030204" pitchFamily="34" charset="0"/>
                <a:cs typeface="Times New Roman" panose="02020603050405020304" pitchFamily="18" charset="0"/>
              </a:rPr>
              <a:t>“Why do we do what we do and act the way we act?”</a:t>
            </a:r>
          </a:p>
          <a:p>
            <a:endParaRPr lang="en-US" sz="3600" dirty="0">
              <a:ea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xmlns="" id="{89ACDA40-84CC-4D46-A349-D2EBF51ED246}"/>
              </a:ext>
            </a:extLst>
          </p:cNvPr>
          <p:cNvSpPr txBox="1"/>
          <p:nvPr/>
        </p:nvSpPr>
        <p:spPr>
          <a:xfrm>
            <a:off x="10924674" y="6256421"/>
            <a:ext cx="1138988" cy="307777"/>
          </a:xfrm>
          <a:prstGeom prst="rect">
            <a:avLst/>
          </a:prstGeom>
          <a:noFill/>
        </p:spPr>
        <p:txBody>
          <a:bodyPr wrap="square">
            <a:spAutoFit/>
          </a:bodyPr>
          <a:lstStyle/>
          <a:p>
            <a:r>
              <a:rPr lang="en-US" sz="1400" dirty="0">
                <a:effectLst/>
                <a:ea typeface="Calibri" panose="020F0502020204030204" pitchFamily="34" charset="0"/>
                <a:cs typeface="Times New Roman" panose="02020603050405020304" pitchFamily="18" charset="0"/>
              </a:rPr>
              <a:t>Ajzen, 1991</a:t>
            </a:r>
            <a:endParaRPr lang="en-US" sz="1400" dirty="0"/>
          </a:p>
        </p:txBody>
      </p:sp>
    </p:spTree>
    <p:extLst>
      <p:ext uri="{BB962C8B-B14F-4D97-AF65-F5344CB8AC3E}">
        <p14:creationId xmlns:p14="http://schemas.microsoft.com/office/powerpoint/2010/main" val="397413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392AF-F904-405E-8ABF-1A78B35D5705}"/>
              </a:ext>
            </a:extLst>
          </p:cNvPr>
          <p:cNvSpPr>
            <a:spLocks noGrp="1"/>
          </p:cNvSpPr>
          <p:nvPr>
            <p:ph type="title"/>
          </p:nvPr>
        </p:nvSpPr>
        <p:spPr>
          <a:xfrm>
            <a:off x="1748588" y="140535"/>
            <a:ext cx="9637295" cy="838033"/>
          </a:xfrm>
        </p:spPr>
        <p:txBody>
          <a:bodyPr/>
          <a:lstStyle/>
          <a:p>
            <a:r>
              <a:rPr lang="en-US" sz="4400" b="1" dirty="0">
                <a:effectLst/>
                <a:latin typeface="+mn-lt"/>
                <a:ea typeface="Calibri" panose="020F0502020204030204" pitchFamily="34" charset="0"/>
                <a:cs typeface="Times New Roman" panose="02020603050405020304" pitchFamily="18" charset="0"/>
              </a:rPr>
              <a:t>Theory of Planned Behavior</a:t>
            </a:r>
            <a:endParaRPr lang="en-US" b="1" dirty="0">
              <a:latin typeface="+mn-lt"/>
            </a:endParaRPr>
          </a:p>
        </p:txBody>
      </p:sp>
      <p:pic>
        <p:nvPicPr>
          <p:cNvPr id="4" name="Content Placeholder 3" descr="See the source image">
            <a:extLst>
              <a:ext uri="{FF2B5EF4-FFF2-40B4-BE49-F238E27FC236}">
                <a16:creationId xmlns:a16="http://schemas.microsoft.com/office/drawing/2014/main" xmlns="" id="{FE344811-1153-4A7C-98D2-45D3B393D4AB}"/>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60884" y="978568"/>
            <a:ext cx="10070431" cy="5879432"/>
          </a:xfrm>
          <a:prstGeom prst="rect">
            <a:avLst/>
          </a:prstGeom>
          <a:noFill/>
          <a:ln>
            <a:noFill/>
          </a:ln>
        </p:spPr>
      </p:pic>
      <p:sp>
        <p:nvSpPr>
          <p:cNvPr id="3" name="TextBox 2">
            <a:extLst>
              <a:ext uri="{FF2B5EF4-FFF2-40B4-BE49-F238E27FC236}">
                <a16:creationId xmlns:a16="http://schemas.microsoft.com/office/drawing/2014/main" xmlns="" id="{60935F00-F51E-4593-96DC-F029060946CD}"/>
              </a:ext>
            </a:extLst>
          </p:cNvPr>
          <p:cNvSpPr txBox="1"/>
          <p:nvPr/>
        </p:nvSpPr>
        <p:spPr>
          <a:xfrm>
            <a:off x="11020926" y="6529137"/>
            <a:ext cx="1223209" cy="307777"/>
          </a:xfrm>
          <a:prstGeom prst="rect">
            <a:avLst/>
          </a:prstGeom>
          <a:noFill/>
        </p:spPr>
        <p:txBody>
          <a:bodyPr wrap="square">
            <a:spAutoFit/>
          </a:bodyPr>
          <a:lstStyle/>
          <a:p>
            <a:r>
              <a:rPr lang="en-US" sz="1400" dirty="0">
                <a:effectLst/>
                <a:ea typeface="Calibri" panose="020F0502020204030204" pitchFamily="34" charset="0"/>
                <a:cs typeface="Times New Roman" panose="02020603050405020304" pitchFamily="18" charset="0"/>
              </a:rPr>
              <a:t>Ajzen, 1991</a:t>
            </a:r>
            <a:endParaRPr lang="en-US" sz="1400" dirty="0"/>
          </a:p>
        </p:txBody>
      </p:sp>
    </p:spTree>
    <p:extLst>
      <p:ext uri="{BB962C8B-B14F-4D97-AF65-F5344CB8AC3E}">
        <p14:creationId xmlns:p14="http://schemas.microsoft.com/office/powerpoint/2010/main" val="2395235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4131E7-9687-4DB8-9F67-8B58AA4BB458}"/>
              </a:ext>
            </a:extLst>
          </p:cNvPr>
          <p:cNvSpPr>
            <a:spLocks noGrp="1"/>
          </p:cNvSpPr>
          <p:nvPr>
            <p:ph type="title"/>
          </p:nvPr>
        </p:nvSpPr>
        <p:spPr>
          <a:xfrm>
            <a:off x="1604209" y="18255"/>
            <a:ext cx="9605211" cy="896145"/>
          </a:xfrm>
        </p:spPr>
        <p:txBody>
          <a:bodyPr/>
          <a:lstStyle/>
          <a:p>
            <a:r>
              <a:rPr lang="en-US" sz="4400" b="1" dirty="0">
                <a:effectLst/>
                <a:latin typeface="+mn-lt"/>
                <a:ea typeface="Calibri" panose="020F0502020204030204" pitchFamily="34" charset="0"/>
              </a:rPr>
              <a:t>TPB Concepts</a:t>
            </a:r>
            <a:endParaRPr lang="en-US" b="1" dirty="0">
              <a:latin typeface="+mn-lt"/>
            </a:endParaRPr>
          </a:p>
        </p:txBody>
      </p:sp>
      <p:graphicFrame>
        <p:nvGraphicFramePr>
          <p:cNvPr id="4" name="Diagram 3">
            <a:extLst>
              <a:ext uri="{FF2B5EF4-FFF2-40B4-BE49-F238E27FC236}">
                <a16:creationId xmlns:a16="http://schemas.microsoft.com/office/drawing/2014/main" xmlns="" id="{8134AE58-C66D-44C6-9769-138E0292A2E7}"/>
              </a:ext>
            </a:extLst>
          </p:cNvPr>
          <p:cNvGraphicFramePr/>
          <p:nvPr>
            <p:extLst>
              <p:ext uri="{D42A27DB-BD31-4B8C-83A1-F6EECF244321}">
                <p14:modId xmlns:p14="http://schemas.microsoft.com/office/powerpoint/2010/main" val="150052732"/>
              </p:ext>
            </p:extLst>
          </p:nvPr>
        </p:nvGraphicFramePr>
        <p:xfrm>
          <a:off x="1604208" y="727788"/>
          <a:ext cx="10587791" cy="5896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540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88F8E2-BB7B-4BCB-961F-4BCF87F43A64}"/>
              </a:ext>
            </a:extLst>
          </p:cNvPr>
          <p:cNvSpPr>
            <a:spLocks noGrp="1"/>
          </p:cNvSpPr>
          <p:nvPr>
            <p:ph type="title"/>
          </p:nvPr>
        </p:nvSpPr>
        <p:spPr>
          <a:xfrm>
            <a:off x="1648408" y="81672"/>
            <a:ext cx="9471992" cy="1325563"/>
          </a:xfrm>
        </p:spPr>
        <p:txBody>
          <a:bodyPr/>
          <a:lstStyle/>
          <a:p>
            <a:r>
              <a:rPr lang="en-US" b="1" dirty="0">
                <a:latin typeface="+mn-lt"/>
                <a:cs typeface="Times New Roman" panose="02020603050405020304" pitchFamily="18" charset="0"/>
              </a:rPr>
              <a:t>Project Committee</a:t>
            </a:r>
          </a:p>
        </p:txBody>
      </p:sp>
      <p:sp>
        <p:nvSpPr>
          <p:cNvPr id="3" name="Content Placeholder 2">
            <a:extLst>
              <a:ext uri="{FF2B5EF4-FFF2-40B4-BE49-F238E27FC236}">
                <a16:creationId xmlns:a16="http://schemas.microsoft.com/office/drawing/2014/main" xmlns="" id="{7C73014A-C70D-467E-9D15-758050492CF7}"/>
              </a:ext>
            </a:extLst>
          </p:cNvPr>
          <p:cNvSpPr>
            <a:spLocks noGrp="1"/>
          </p:cNvSpPr>
          <p:nvPr>
            <p:ph idx="1"/>
          </p:nvPr>
        </p:nvSpPr>
        <p:spPr>
          <a:xfrm>
            <a:off x="1648408" y="1352938"/>
            <a:ext cx="9471992" cy="5092193"/>
          </a:xfrm>
        </p:spPr>
        <p:txBody>
          <a:bodyPr>
            <a:normAutofit fontScale="92500" lnSpcReduction="20000"/>
          </a:bodyPr>
          <a:lstStyle/>
          <a:p>
            <a:pPr marL="0" indent="0">
              <a:lnSpc>
                <a:spcPct val="100000"/>
              </a:lnSpc>
              <a:buNone/>
            </a:pPr>
            <a:r>
              <a:rPr lang="en-US" sz="3500" b="1" dirty="0">
                <a:solidFill>
                  <a:srgbClr val="0000CC"/>
                </a:solidFill>
                <a:cs typeface="Times New Roman" panose="02020603050405020304" pitchFamily="18" charset="0"/>
              </a:rPr>
              <a:t>Committee Chair</a:t>
            </a:r>
          </a:p>
          <a:p>
            <a:pPr marL="457200" lvl="1" indent="0">
              <a:lnSpc>
                <a:spcPct val="110000"/>
              </a:lnSpc>
              <a:buNone/>
            </a:pPr>
            <a:r>
              <a:rPr lang="en-US" sz="3500" dirty="0">
                <a:cs typeface="Times New Roman" panose="02020603050405020304" pitchFamily="18" charset="0"/>
              </a:rPr>
              <a:t>Dr. Lori Glenn, DNP, CNM, RN</a:t>
            </a:r>
          </a:p>
          <a:p>
            <a:pPr marL="457200" lvl="1" indent="0">
              <a:lnSpc>
                <a:spcPct val="110000"/>
              </a:lnSpc>
              <a:buNone/>
            </a:pPr>
            <a:r>
              <a:rPr lang="en-US" sz="3500" dirty="0">
                <a:cs typeface="Times New Roman" panose="02020603050405020304" pitchFamily="18" charset="0"/>
              </a:rPr>
              <a:t>University of Detroit Mercy</a:t>
            </a:r>
          </a:p>
          <a:p>
            <a:pPr marL="457200" lvl="1" indent="0">
              <a:lnSpc>
                <a:spcPct val="110000"/>
              </a:lnSpc>
              <a:buNone/>
            </a:pPr>
            <a:r>
              <a:rPr lang="en-US" sz="3500" dirty="0">
                <a:cs typeface="Times New Roman" panose="02020603050405020304" pitchFamily="18" charset="0"/>
              </a:rPr>
              <a:t>McAuley School of Nursing</a:t>
            </a:r>
          </a:p>
          <a:p>
            <a:pPr marL="457200" lvl="1" indent="0">
              <a:lnSpc>
                <a:spcPct val="110000"/>
              </a:lnSpc>
              <a:buNone/>
            </a:pPr>
            <a:r>
              <a:rPr lang="en-US" sz="3500" dirty="0">
                <a:cs typeface="Times New Roman" panose="02020603050405020304" pitchFamily="18" charset="0"/>
              </a:rPr>
              <a:t>Associate Professor</a:t>
            </a:r>
          </a:p>
          <a:p>
            <a:pPr marL="457200" lvl="1" indent="0">
              <a:lnSpc>
                <a:spcPct val="100000"/>
              </a:lnSpc>
              <a:buNone/>
            </a:pPr>
            <a:endParaRPr lang="en-US" sz="3500" dirty="0">
              <a:cs typeface="Times New Roman" panose="02020603050405020304" pitchFamily="18" charset="0"/>
            </a:endParaRPr>
          </a:p>
          <a:p>
            <a:pPr marL="0" indent="0">
              <a:lnSpc>
                <a:spcPct val="100000"/>
              </a:lnSpc>
              <a:buNone/>
            </a:pPr>
            <a:r>
              <a:rPr lang="en-US" sz="3500" b="1" dirty="0">
                <a:solidFill>
                  <a:srgbClr val="0000CC"/>
                </a:solidFill>
                <a:cs typeface="Times New Roman" panose="02020603050405020304" pitchFamily="18" charset="0"/>
              </a:rPr>
              <a:t>Organizational Committee Member</a:t>
            </a:r>
            <a:endParaRPr lang="en-US" sz="3500" dirty="0">
              <a:solidFill>
                <a:srgbClr val="0000CC"/>
              </a:solidFill>
              <a:cs typeface="Times New Roman" panose="02020603050405020304" pitchFamily="18" charset="0"/>
            </a:endParaRPr>
          </a:p>
          <a:p>
            <a:pPr marL="457200" lvl="1" indent="0">
              <a:lnSpc>
                <a:spcPct val="100000"/>
              </a:lnSpc>
              <a:buNone/>
            </a:pPr>
            <a:r>
              <a:rPr lang="en-US" sz="3500" dirty="0" err="1">
                <a:cs typeface="Times New Roman" panose="02020603050405020304" pitchFamily="18" charset="0"/>
              </a:rPr>
              <a:t>Elikem</a:t>
            </a:r>
            <a:r>
              <a:rPr lang="en-US" sz="3500" dirty="0">
                <a:cs typeface="Times New Roman" panose="02020603050405020304" pitchFamily="18" charset="0"/>
              </a:rPr>
              <a:t> </a:t>
            </a:r>
            <a:r>
              <a:rPr lang="en-US" sz="3500" dirty="0" err="1">
                <a:cs typeface="Times New Roman" panose="02020603050405020304" pitchFamily="18" charset="0"/>
              </a:rPr>
              <a:t>Amable</a:t>
            </a:r>
            <a:r>
              <a:rPr lang="en-US" sz="3500" dirty="0">
                <a:cs typeface="Times New Roman" panose="02020603050405020304" pitchFamily="18" charset="0"/>
              </a:rPr>
              <a:t>, CNM</a:t>
            </a:r>
          </a:p>
          <a:p>
            <a:pPr marL="457200" lvl="1" indent="0">
              <a:lnSpc>
                <a:spcPct val="100000"/>
              </a:lnSpc>
              <a:buNone/>
            </a:pPr>
            <a:r>
              <a:rPr lang="en-US" sz="3500" dirty="0">
                <a:cs typeface="Times New Roman" panose="02020603050405020304" pitchFamily="18" charset="0"/>
              </a:rPr>
              <a:t>Henry Ford Hospital</a:t>
            </a:r>
          </a:p>
          <a:p>
            <a:pPr marL="457200" lvl="1" indent="0">
              <a:lnSpc>
                <a:spcPct val="100000"/>
              </a:lnSpc>
              <a:buNone/>
            </a:pPr>
            <a:r>
              <a:rPr lang="en-US" sz="3500" dirty="0">
                <a:cs typeface="Times New Roman" panose="02020603050405020304" pitchFamily="18" charset="0"/>
              </a:rPr>
              <a:t>Detroit, Michigan</a:t>
            </a:r>
          </a:p>
          <a:p>
            <a:endParaRPr lang="en-US" dirty="0"/>
          </a:p>
        </p:txBody>
      </p:sp>
      <p:pic>
        <p:nvPicPr>
          <p:cNvPr id="1026" name="Picture 2">
            <a:extLst>
              <a:ext uri="{FF2B5EF4-FFF2-40B4-BE49-F238E27FC236}">
                <a16:creationId xmlns:a16="http://schemas.microsoft.com/office/drawing/2014/main" xmlns="" id="{53AF00E0-B21B-4D8D-9C68-B2B4076F9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280" y="4013665"/>
            <a:ext cx="2559030" cy="1579896"/>
          </a:xfrm>
          <a:prstGeom prst="rect">
            <a:avLst/>
          </a:prstGeom>
          <a:ln w="127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xmlns="" id="{828C78C3-CF06-4EDA-B115-F4DBF975F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545" y="1833020"/>
            <a:ext cx="3624499" cy="13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741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A328B-A405-46CD-BBA7-E7F50BB379E9}"/>
              </a:ext>
            </a:extLst>
          </p:cNvPr>
          <p:cNvSpPr>
            <a:spLocks noGrp="1"/>
          </p:cNvSpPr>
          <p:nvPr>
            <p:ph type="title"/>
          </p:nvPr>
        </p:nvSpPr>
        <p:spPr>
          <a:xfrm>
            <a:off x="1778000" y="18256"/>
            <a:ext cx="9575800" cy="794808"/>
          </a:xfrm>
        </p:spPr>
        <p:txBody>
          <a:bodyPr/>
          <a:lstStyle/>
          <a:p>
            <a:r>
              <a:rPr lang="en-US" b="1" dirty="0">
                <a:effectLst/>
                <a:latin typeface="+mn-lt"/>
                <a:ea typeface="Calibri" panose="020F0502020204030204" pitchFamily="34" charset="0"/>
              </a:rPr>
              <a:t>TPB Concepts</a:t>
            </a:r>
            <a:endParaRPr lang="en-US" dirty="0">
              <a:latin typeface="+mn-lt"/>
            </a:endParaRPr>
          </a:p>
        </p:txBody>
      </p:sp>
      <p:graphicFrame>
        <p:nvGraphicFramePr>
          <p:cNvPr id="4" name="Content Placeholder 3">
            <a:extLst>
              <a:ext uri="{FF2B5EF4-FFF2-40B4-BE49-F238E27FC236}">
                <a16:creationId xmlns:a16="http://schemas.microsoft.com/office/drawing/2014/main" xmlns="" id="{D15A2B24-ECBB-452B-B0E0-FAA7A8DD1CC3}"/>
              </a:ext>
            </a:extLst>
          </p:cNvPr>
          <p:cNvGraphicFramePr>
            <a:graphicFrameLocks noGrp="1"/>
          </p:cNvGraphicFramePr>
          <p:nvPr>
            <p:ph idx="1"/>
            <p:extLst>
              <p:ext uri="{D42A27DB-BD31-4B8C-83A1-F6EECF244321}">
                <p14:modId xmlns:p14="http://schemas.microsoft.com/office/powerpoint/2010/main" val="723815957"/>
              </p:ext>
            </p:extLst>
          </p:nvPr>
        </p:nvGraphicFramePr>
        <p:xfrm>
          <a:off x="1676400" y="813064"/>
          <a:ext cx="10515600" cy="2014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3" descr="See the source image">
            <a:extLst>
              <a:ext uri="{FF2B5EF4-FFF2-40B4-BE49-F238E27FC236}">
                <a16:creationId xmlns:a16="http://schemas.microsoft.com/office/drawing/2014/main" xmlns="" id="{48821A01-F865-42F2-A579-0C5C84FFB63A}"/>
              </a:ext>
            </a:extLst>
          </p:cNvPr>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3262" y="2956708"/>
            <a:ext cx="7697538" cy="4030133"/>
          </a:xfrm>
          <a:prstGeom prst="rect">
            <a:avLst/>
          </a:prstGeom>
          <a:noFill/>
          <a:ln>
            <a:noFill/>
          </a:ln>
        </p:spPr>
      </p:pic>
      <p:sp>
        <p:nvSpPr>
          <p:cNvPr id="7" name="Star: 5 Points 6">
            <a:extLst>
              <a:ext uri="{FF2B5EF4-FFF2-40B4-BE49-F238E27FC236}">
                <a16:creationId xmlns:a16="http://schemas.microsoft.com/office/drawing/2014/main" xmlns="" id="{3CBE5641-3E84-49E7-9D1E-51241F640530}"/>
              </a:ext>
            </a:extLst>
          </p:cNvPr>
          <p:cNvSpPr/>
          <p:nvPr/>
        </p:nvSpPr>
        <p:spPr>
          <a:xfrm rot="1012226" flipV="1">
            <a:off x="9382537" y="3754343"/>
            <a:ext cx="1053548" cy="98549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extLst>
      <p:ext uri="{BB962C8B-B14F-4D97-AF65-F5344CB8AC3E}">
        <p14:creationId xmlns:p14="http://schemas.microsoft.com/office/powerpoint/2010/main" val="257381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E02C3-742C-41AF-B40B-71E3C664AFDF}"/>
              </a:ext>
            </a:extLst>
          </p:cNvPr>
          <p:cNvSpPr>
            <a:spLocks noGrp="1"/>
          </p:cNvSpPr>
          <p:nvPr>
            <p:ph type="title"/>
          </p:nvPr>
        </p:nvSpPr>
        <p:spPr>
          <a:xfrm>
            <a:off x="1669773" y="313093"/>
            <a:ext cx="9684027" cy="735887"/>
          </a:xfrm>
        </p:spPr>
        <p:txBody>
          <a:bodyPr/>
          <a:lstStyle/>
          <a:p>
            <a:r>
              <a:rPr lang="en-US" b="1" kern="1200" dirty="0">
                <a:solidFill>
                  <a:schemeClr val="tx1"/>
                </a:solidFill>
                <a:effectLst/>
                <a:latin typeface="+mn-lt"/>
                <a:ea typeface="+mj-ea"/>
                <a:cs typeface="+mj-cs"/>
              </a:rPr>
              <a:t>Organizational Assessment</a:t>
            </a:r>
            <a:endParaRPr lang="en-US" dirty="0">
              <a:latin typeface="+mn-lt"/>
            </a:endParaRPr>
          </a:p>
        </p:txBody>
      </p:sp>
      <p:sp>
        <p:nvSpPr>
          <p:cNvPr id="3" name="Content Placeholder 2">
            <a:extLst>
              <a:ext uri="{FF2B5EF4-FFF2-40B4-BE49-F238E27FC236}">
                <a16:creationId xmlns:a16="http://schemas.microsoft.com/office/drawing/2014/main" xmlns="" id="{EB13C0A8-FB6B-432E-A807-4A9F7852C77D}"/>
              </a:ext>
            </a:extLst>
          </p:cNvPr>
          <p:cNvSpPr>
            <a:spLocks noGrp="1"/>
          </p:cNvSpPr>
          <p:nvPr>
            <p:ph idx="1"/>
          </p:nvPr>
        </p:nvSpPr>
        <p:spPr>
          <a:xfrm>
            <a:off x="1669773" y="1324947"/>
            <a:ext cx="10198765" cy="5219960"/>
          </a:xfrm>
        </p:spPr>
        <p:txBody>
          <a:bodyPr>
            <a:normAutofit fontScale="85000" lnSpcReduction="20000"/>
          </a:bodyPr>
          <a:lstStyle/>
          <a:p>
            <a:pPr marL="285750" indent="-228600">
              <a:lnSpc>
                <a:spcPct val="90000"/>
              </a:lnSpc>
              <a:spcAft>
                <a:spcPts val="600"/>
              </a:spcAft>
              <a:buFont typeface="Arial" panose="020B0604020202020204" pitchFamily="34" charset="0"/>
              <a:buChar char="•"/>
            </a:pPr>
            <a:r>
              <a:rPr lang="en-US" sz="3500" b="1" dirty="0">
                <a:effectLst/>
                <a:latin typeface="+mj-lt"/>
              </a:rPr>
              <a:t>Patient Volume: </a:t>
            </a:r>
            <a:r>
              <a:rPr lang="en-US" sz="3500" dirty="0">
                <a:effectLst/>
                <a:latin typeface="+mj-lt"/>
              </a:rPr>
              <a:t>Approximately 9900+ pregnant patients present annually to Henry Ford Hospital Labor and Delivery: 1/3 are admitted for birth (~2600/</a:t>
            </a:r>
            <a:r>
              <a:rPr lang="en-US" sz="3500" dirty="0" err="1">
                <a:effectLst/>
                <a:latin typeface="+mj-lt"/>
              </a:rPr>
              <a:t>yr</a:t>
            </a:r>
            <a:r>
              <a:rPr lang="en-US" sz="3500" dirty="0">
                <a:effectLst/>
                <a:latin typeface="+mj-lt"/>
              </a:rPr>
              <a:t>) after being evaluated in Triage, and the remaining 2/3 are discharged. </a:t>
            </a:r>
            <a:r>
              <a:rPr lang="en-US" sz="3500" dirty="0">
                <a:effectLst/>
                <a:highlight>
                  <a:srgbClr val="FFFF00"/>
                </a:highlight>
                <a:latin typeface="+mj-lt"/>
              </a:rPr>
              <a:t> </a:t>
            </a:r>
          </a:p>
          <a:p>
            <a:pPr marL="285750" indent="-228600">
              <a:lnSpc>
                <a:spcPct val="90000"/>
              </a:lnSpc>
              <a:spcAft>
                <a:spcPts val="600"/>
              </a:spcAft>
              <a:buFont typeface="Arial" panose="020B0604020202020204" pitchFamily="34" charset="0"/>
              <a:buChar char="•"/>
            </a:pPr>
            <a:r>
              <a:rPr lang="en-US" sz="3500" b="1" dirty="0">
                <a:effectLst/>
                <a:latin typeface="+mj-lt"/>
              </a:rPr>
              <a:t>Unit Design:</a:t>
            </a:r>
            <a:r>
              <a:rPr lang="en-US" sz="3500" dirty="0">
                <a:effectLst/>
                <a:latin typeface="+mj-lt"/>
              </a:rPr>
              <a:t> 12 Labor, Delivery, Recovery beds (LDR), 5-bed triage, 2 operating rooms, 2-bed recovery room. </a:t>
            </a:r>
          </a:p>
          <a:p>
            <a:pPr marL="285750" indent="-228600">
              <a:lnSpc>
                <a:spcPct val="90000"/>
              </a:lnSpc>
              <a:spcAft>
                <a:spcPts val="600"/>
              </a:spcAft>
              <a:buFont typeface="Arial" panose="020B0604020202020204" pitchFamily="34" charset="0"/>
              <a:buChar char="•"/>
            </a:pPr>
            <a:r>
              <a:rPr lang="en-US" sz="3500" b="1" dirty="0">
                <a:effectLst/>
                <a:latin typeface="+mj-lt"/>
              </a:rPr>
              <a:t>Patients:</a:t>
            </a:r>
            <a:r>
              <a:rPr lang="en-US" sz="3500" dirty="0">
                <a:effectLst/>
                <a:latin typeface="+mj-lt"/>
              </a:rPr>
              <a:t> Normal/low-risk pregnancies, as well as with complex/high-risk maternal and fetal conditions.</a:t>
            </a:r>
            <a:endParaRPr lang="en-US" sz="3500" dirty="0">
              <a:latin typeface="+mj-lt"/>
            </a:endParaRPr>
          </a:p>
          <a:p>
            <a:pPr marL="285750" indent="-228600">
              <a:lnSpc>
                <a:spcPct val="90000"/>
              </a:lnSpc>
              <a:spcAft>
                <a:spcPts val="600"/>
              </a:spcAft>
              <a:buFont typeface="Arial" panose="020B0604020202020204" pitchFamily="34" charset="0"/>
              <a:buChar char="•"/>
            </a:pPr>
            <a:r>
              <a:rPr lang="en-US" sz="3500" b="1" dirty="0">
                <a:latin typeface="+mj-lt"/>
              </a:rPr>
              <a:t>P</a:t>
            </a:r>
            <a:r>
              <a:rPr lang="en-US" sz="3500" b="1" dirty="0">
                <a:effectLst/>
                <a:latin typeface="+mj-lt"/>
              </a:rPr>
              <a:t>atient population:</a:t>
            </a:r>
            <a:r>
              <a:rPr lang="en-US" sz="3500" dirty="0">
                <a:effectLst/>
                <a:latin typeface="+mj-lt"/>
              </a:rPr>
              <a:t> drawn largely from the surrounding urban geographical location and consists of African American, Hispanic, Caucasian, Middle Eastern (primarily Arab and Bengali). </a:t>
            </a:r>
          </a:p>
          <a:p>
            <a:pPr marL="742950" lvl="1">
              <a:spcAft>
                <a:spcPts val="600"/>
              </a:spcAft>
            </a:pPr>
            <a:r>
              <a:rPr lang="en-US" sz="3100" dirty="0">
                <a:effectLst/>
                <a:latin typeface="+mj-lt"/>
              </a:rPr>
              <a:t>Language access services available. </a:t>
            </a:r>
            <a:endParaRPr lang="en-US" sz="3100" dirty="0">
              <a:highlight>
                <a:srgbClr val="FFFF00"/>
              </a:highlight>
              <a:latin typeface="+mj-lt"/>
            </a:endParaRPr>
          </a:p>
          <a:p>
            <a:endParaRPr lang="en-US" dirty="0"/>
          </a:p>
        </p:txBody>
      </p:sp>
    </p:spTree>
    <p:extLst>
      <p:ext uri="{BB962C8B-B14F-4D97-AF65-F5344CB8AC3E}">
        <p14:creationId xmlns:p14="http://schemas.microsoft.com/office/powerpoint/2010/main" val="3191138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311CE8D-2174-4AB3-8761-E518BE034EDE}"/>
              </a:ext>
            </a:extLst>
          </p:cNvPr>
          <p:cNvPicPr/>
          <p:nvPr/>
        </p:nvPicPr>
        <p:blipFill rotWithShape="1">
          <a:blip r:embed="rId2"/>
          <a:srcRect l="32836" t="23293" r="34144" b="9024"/>
          <a:stretch/>
        </p:blipFill>
        <p:spPr bwMode="auto">
          <a:xfrm>
            <a:off x="3495629" y="0"/>
            <a:ext cx="6383867"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219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21B24-AE54-4425-AC13-0462F1BF27CC}"/>
              </a:ext>
            </a:extLst>
          </p:cNvPr>
          <p:cNvSpPr>
            <a:spLocks noGrp="1"/>
          </p:cNvSpPr>
          <p:nvPr>
            <p:ph type="title"/>
          </p:nvPr>
        </p:nvSpPr>
        <p:spPr>
          <a:xfrm>
            <a:off x="1659465" y="1"/>
            <a:ext cx="9795933" cy="858416"/>
          </a:xfrm>
          <a:noFill/>
        </p:spPr>
        <p:txBody>
          <a:bodyPr/>
          <a:lstStyle/>
          <a:p>
            <a:r>
              <a:rPr lang="en-US" b="1" dirty="0">
                <a:latin typeface="+mn-lt"/>
                <a:cs typeface="Times New Roman" panose="02020603050405020304" pitchFamily="18" charset="0"/>
              </a:rPr>
              <a:t>Project Description</a:t>
            </a:r>
          </a:p>
        </p:txBody>
      </p:sp>
      <p:sp>
        <p:nvSpPr>
          <p:cNvPr id="3" name="Content Placeholder 2">
            <a:extLst>
              <a:ext uri="{FF2B5EF4-FFF2-40B4-BE49-F238E27FC236}">
                <a16:creationId xmlns:a16="http://schemas.microsoft.com/office/drawing/2014/main" xmlns="" id="{3B4D3D21-333D-47F5-A898-CA1A5EFCAF38}"/>
              </a:ext>
            </a:extLst>
          </p:cNvPr>
          <p:cNvSpPr>
            <a:spLocks noGrp="1"/>
          </p:cNvSpPr>
          <p:nvPr>
            <p:ph idx="1"/>
          </p:nvPr>
        </p:nvSpPr>
        <p:spPr>
          <a:xfrm>
            <a:off x="1537252" y="1029397"/>
            <a:ext cx="10654747" cy="5828602"/>
          </a:xfrm>
        </p:spPr>
        <p:txBody>
          <a:bodyPr>
            <a:normAutofit/>
          </a:bodyPr>
          <a:lstStyle/>
          <a:p>
            <a:r>
              <a:rPr lang="en-US" sz="3200" dirty="0">
                <a:effectLst/>
                <a:ea typeface="Calibri" panose="020F0502020204030204" pitchFamily="34" charset="0"/>
                <a:cs typeface="Times New Roman" panose="02020603050405020304" pitchFamily="18" charset="0"/>
              </a:rPr>
              <a:t>The method will be an interactive hands-on labor support class aimed at merging:</a:t>
            </a:r>
          </a:p>
          <a:p>
            <a:pPr lvl="1"/>
            <a:r>
              <a:rPr lang="en-US" sz="2800" b="1" dirty="0">
                <a:solidFill>
                  <a:srgbClr val="0000CC"/>
                </a:solidFill>
                <a:ea typeface="Calibri" panose="020F0502020204030204" pitchFamily="34" charset="0"/>
                <a:cs typeface="Times New Roman" panose="02020603050405020304" pitchFamily="18" charset="0"/>
              </a:rPr>
              <a:t>C</a:t>
            </a:r>
            <a:r>
              <a:rPr lang="en-US" sz="2800" b="1" dirty="0">
                <a:solidFill>
                  <a:srgbClr val="0000CC"/>
                </a:solidFill>
                <a:effectLst/>
                <a:ea typeface="Calibri" panose="020F0502020204030204" pitchFamily="34" charset="0"/>
                <a:cs typeface="Times New Roman" panose="02020603050405020304" pitchFamily="18" charset="0"/>
              </a:rPr>
              <a:t>ontextual (mind) learning focusing on “why” </a:t>
            </a:r>
            <a:r>
              <a:rPr lang="en-US" sz="2800" b="1" dirty="0">
                <a:solidFill>
                  <a:srgbClr val="0000CC"/>
                </a:solidFill>
                <a:ea typeface="Calibri" panose="020F0502020204030204" pitchFamily="34" charset="0"/>
                <a:cs typeface="Times New Roman" panose="02020603050405020304" pitchFamily="18" charset="0"/>
              </a:rPr>
              <a:t>&amp;</a:t>
            </a:r>
            <a:r>
              <a:rPr lang="en-US" sz="2800" b="1" dirty="0">
                <a:solidFill>
                  <a:srgbClr val="0000CC"/>
                </a:solidFill>
                <a:effectLst/>
                <a:ea typeface="Calibri" panose="020F0502020204030204" pitchFamily="34" charset="0"/>
                <a:cs typeface="Times New Roman" panose="02020603050405020304" pitchFamily="18" charset="0"/>
              </a:rPr>
              <a:t> “when”. </a:t>
            </a:r>
          </a:p>
          <a:p>
            <a:pPr lvl="1"/>
            <a:r>
              <a:rPr lang="en-US" sz="2800" b="1" dirty="0">
                <a:solidFill>
                  <a:srgbClr val="0000CC"/>
                </a:solidFill>
                <a:ea typeface="Calibri" panose="020F0502020204030204" pitchFamily="34" charset="0"/>
                <a:cs typeface="Times New Roman" panose="02020603050405020304" pitchFamily="18" charset="0"/>
              </a:rPr>
              <a:t>K</a:t>
            </a:r>
            <a:r>
              <a:rPr lang="en-US" sz="2800" b="1" dirty="0">
                <a:solidFill>
                  <a:srgbClr val="0000CC"/>
                </a:solidFill>
                <a:effectLst/>
                <a:ea typeface="Calibri" panose="020F0502020204030204" pitchFamily="34" charset="0"/>
                <a:cs typeface="Times New Roman" panose="02020603050405020304" pitchFamily="18" charset="0"/>
              </a:rPr>
              <a:t>inesthetic (hand/body) learning focusing on “what” </a:t>
            </a:r>
            <a:r>
              <a:rPr lang="en-US" sz="2800" b="1" dirty="0">
                <a:solidFill>
                  <a:srgbClr val="0000CC"/>
                </a:solidFill>
                <a:ea typeface="Calibri" panose="020F0502020204030204" pitchFamily="34" charset="0"/>
                <a:cs typeface="Times New Roman" panose="02020603050405020304" pitchFamily="18" charset="0"/>
              </a:rPr>
              <a:t>&amp;</a:t>
            </a:r>
            <a:r>
              <a:rPr lang="en-US" sz="2800" b="1" dirty="0">
                <a:solidFill>
                  <a:srgbClr val="0000CC"/>
                </a:solidFill>
                <a:effectLst/>
                <a:ea typeface="Calibri" panose="020F0502020204030204" pitchFamily="34" charset="0"/>
                <a:cs typeface="Times New Roman" panose="02020603050405020304" pitchFamily="18" charset="0"/>
              </a:rPr>
              <a:t> “how”.</a:t>
            </a:r>
          </a:p>
          <a:p>
            <a:r>
              <a:rPr lang="en-US" sz="3200" dirty="0">
                <a:effectLst/>
                <a:ea typeface="Calibri" panose="020F0502020204030204" pitchFamily="34" charset="0"/>
                <a:cs typeface="Times New Roman" panose="02020603050405020304" pitchFamily="18" charset="0"/>
              </a:rPr>
              <a:t>The overall all process improvement strategies will enhance/clarify current knowledge, develop new techniques, provide latest information, and increase confidence in the care of laboring women thus influencing birth outcomes and impacting:</a:t>
            </a:r>
          </a:p>
          <a:p>
            <a:pPr marL="971550" lvl="1" indent="-514350">
              <a:buFont typeface="+mj-lt"/>
              <a:buAutoNum type="arabicPeriod"/>
            </a:pPr>
            <a:r>
              <a:rPr lang="en-US" sz="2800" b="1" dirty="0">
                <a:ea typeface="Calibri" panose="020F0502020204030204" pitchFamily="34" charset="0"/>
                <a:cs typeface="Times New Roman" panose="02020603050405020304" pitchFamily="18" charset="0"/>
              </a:rPr>
              <a:t>N</a:t>
            </a:r>
            <a:r>
              <a:rPr lang="en-US" sz="2800" b="1" dirty="0">
                <a:effectLst/>
                <a:ea typeface="Calibri" panose="020F0502020204030204" pitchFamily="34" charset="0"/>
                <a:cs typeface="Times New Roman" panose="02020603050405020304" pitchFamily="18" charset="0"/>
              </a:rPr>
              <a:t>ulliparous, Term, Singleton, Vertex (NTSV) Cesarean Birth Rate</a:t>
            </a:r>
          </a:p>
          <a:p>
            <a:pPr marL="971550" lvl="1" indent="-514350">
              <a:buFont typeface="+mj-lt"/>
              <a:buAutoNum type="arabicPeriod"/>
            </a:pPr>
            <a:r>
              <a:rPr lang="en-US" sz="2800" b="1" dirty="0">
                <a:effectLst/>
                <a:ea typeface="Calibri" panose="020F0502020204030204" pitchFamily="34" charset="0"/>
                <a:cs typeface="Times New Roman" panose="02020603050405020304" pitchFamily="18" charset="0"/>
              </a:rPr>
              <a:t>Total Cesarean Section Rate</a:t>
            </a:r>
          </a:p>
          <a:p>
            <a:pPr lvl="1"/>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170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1AA44E-E0E8-4A81-BC0C-5BE2B1202AA9}"/>
              </a:ext>
            </a:extLst>
          </p:cNvPr>
          <p:cNvSpPr>
            <a:spLocks noGrp="1"/>
          </p:cNvSpPr>
          <p:nvPr>
            <p:ph type="title"/>
          </p:nvPr>
        </p:nvSpPr>
        <p:spPr>
          <a:xfrm>
            <a:off x="1693332" y="203200"/>
            <a:ext cx="9365607" cy="734805"/>
          </a:xfrm>
        </p:spPr>
        <p:txBody>
          <a:bodyPr/>
          <a:lstStyle/>
          <a:p>
            <a:r>
              <a:rPr lang="en-US" sz="4400" b="1" dirty="0">
                <a:effectLst/>
                <a:latin typeface="+mn-lt"/>
                <a:ea typeface="Calibri" panose="020F0502020204030204" pitchFamily="34" charset="0"/>
                <a:cs typeface="Times New Roman" panose="02020603050405020304" pitchFamily="18" charset="0"/>
              </a:rPr>
              <a:t>Project Design</a:t>
            </a:r>
            <a:endParaRPr lang="en-US" b="1" dirty="0">
              <a:latin typeface="+mn-lt"/>
            </a:endParaRPr>
          </a:p>
        </p:txBody>
      </p:sp>
      <p:sp>
        <p:nvSpPr>
          <p:cNvPr id="7" name="Content Placeholder 6">
            <a:extLst>
              <a:ext uri="{FF2B5EF4-FFF2-40B4-BE49-F238E27FC236}">
                <a16:creationId xmlns:a16="http://schemas.microsoft.com/office/drawing/2014/main" xmlns="" id="{DCD802A6-45B4-4D4B-BADC-123F52C89123}"/>
              </a:ext>
            </a:extLst>
          </p:cNvPr>
          <p:cNvSpPr txBox="1">
            <a:spLocks noGrp="1"/>
          </p:cNvSpPr>
          <p:nvPr>
            <p:ph idx="1"/>
          </p:nvPr>
        </p:nvSpPr>
        <p:spPr>
          <a:xfrm>
            <a:off x="1693332" y="965221"/>
            <a:ext cx="10329334" cy="6093271"/>
          </a:xfrm>
          <a:prstGeom prst="rect">
            <a:avLst/>
          </a:prstGeom>
          <a:noFill/>
        </p:spPr>
        <p:txBody>
          <a:bodyPr wrap="square">
            <a:spAutoFit/>
          </a:bodyPr>
          <a:lstStyle/>
          <a:p>
            <a:pPr marL="0" marR="0" indent="0">
              <a:lnSpc>
                <a:spcPts val="2400"/>
              </a:lnSpc>
              <a:spcBef>
                <a:spcPts val="0"/>
              </a:spcBef>
              <a:spcAft>
                <a:spcPts val="1200"/>
              </a:spcAft>
              <a:buNone/>
            </a:pPr>
            <a:r>
              <a:rPr lang="en-US" dirty="0">
                <a:solidFill>
                  <a:srgbClr val="111111"/>
                </a:solidFill>
                <a:effectLst/>
                <a:ea typeface="Calibri" panose="020F0502020204030204" pitchFamily="34" charset="0"/>
                <a:cs typeface="Times New Roman" panose="02020603050405020304" pitchFamily="18" charset="0"/>
              </a:rPr>
              <a:t>The project will be of a descriptive mixed-method design.  </a:t>
            </a:r>
            <a:endParaRPr lang="en-US" dirty="0">
              <a:effectLst/>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1200"/>
              </a:spcAft>
              <a:buFont typeface="+mj-lt"/>
              <a:buAutoNum type="arabicPeriod"/>
            </a:pPr>
            <a:r>
              <a:rPr lang="en-US" dirty="0">
                <a:solidFill>
                  <a:srgbClr val="111111"/>
                </a:solidFill>
                <a:effectLst/>
                <a:ea typeface="Calibri" panose="020F0502020204030204" pitchFamily="34" charset="0"/>
                <a:cs typeface="Times New Roman" panose="02020603050405020304" pitchFamily="18" charset="0"/>
              </a:rPr>
              <a:t>Quantitative outcomes will include the following pre- and post-information:</a:t>
            </a:r>
            <a:endParaRPr lang="en-US" dirty="0">
              <a:effectLst/>
              <a:ea typeface="Calibri" panose="020F0502020204030204" pitchFamily="34" charset="0"/>
              <a:cs typeface="Times New Roman" panose="02020603050405020304" pitchFamily="18" charset="0"/>
            </a:endParaRPr>
          </a:p>
          <a:p>
            <a:pPr marL="914400" lvl="1" indent="-457200">
              <a:lnSpc>
                <a:spcPct val="100000"/>
              </a:lnSpc>
              <a:spcBef>
                <a:spcPts val="0"/>
              </a:spcBef>
              <a:spcAft>
                <a:spcPts val="1200"/>
              </a:spcAft>
              <a:buFont typeface="+mj-lt"/>
              <a:buAutoNum type="alphaLcParenR"/>
            </a:pPr>
            <a:r>
              <a:rPr lang="en-US" sz="2800" b="1" dirty="0">
                <a:solidFill>
                  <a:srgbClr val="111111"/>
                </a:solidFill>
                <a:effectLst/>
                <a:ea typeface="Calibri" panose="020F0502020204030204" pitchFamily="34" charset="0"/>
                <a:cs typeface="Times New Roman" panose="02020603050405020304" pitchFamily="18" charset="0"/>
              </a:rPr>
              <a:t>Data x 2-months of the total cesarean section rates.</a:t>
            </a:r>
          </a:p>
          <a:p>
            <a:pPr marL="914400" lvl="1" indent="-457200">
              <a:lnSpc>
                <a:spcPct val="100000"/>
              </a:lnSpc>
              <a:spcBef>
                <a:spcPts val="0"/>
              </a:spcBef>
              <a:spcAft>
                <a:spcPts val="1200"/>
              </a:spcAft>
              <a:buFont typeface="+mj-lt"/>
              <a:buAutoNum type="alphaLcParenR"/>
            </a:pPr>
            <a:r>
              <a:rPr lang="en-US" sz="2800" b="1" dirty="0">
                <a:solidFill>
                  <a:srgbClr val="111111"/>
                </a:solidFill>
                <a:effectLst/>
                <a:ea typeface="Calibri" panose="020F0502020204030204" pitchFamily="34" charset="0"/>
                <a:cs typeface="Times New Roman" panose="02020603050405020304" pitchFamily="18" charset="0"/>
              </a:rPr>
              <a:t>Date x 2-months of the </a:t>
            </a:r>
            <a:r>
              <a:rPr lang="en-US" sz="2800" b="1" dirty="0">
                <a:effectLst/>
                <a:ea typeface="Calibri" panose="020F0502020204030204" pitchFamily="34" charset="0"/>
                <a:cs typeface="Times New Roman" panose="02020603050405020304" pitchFamily="18" charset="0"/>
              </a:rPr>
              <a:t>nulliparous, term, singleton, vertex (NTSV) </a:t>
            </a:r>
            <a:r>
              <a:rPr lang="en-US" sz="2800" b="1" dirty="0">
                <a:ea typeface="Calibri" panose="020F0502020204030204" pitchFamily="34" charset="0"/>
                <a:cs typeface="Times New Roman" panose="02020603050405020304" pitchFamily="18" charset="0"/>
              </a:rPr>
              <a:t>cesarean birth </a:t>
            </a:r>
            <a:r>
              <a:rPr lang="en-US" sz="2800" b="1" dirty="0">
                <a:effectLst/>
                <a:ea typeface="Calibri" panose="020F0502020204030204" pitchFamily="34" charset="0"/>
                <a:cs typeface="Times New Roman" panose="02020603050405020304" pitchFamily="18" charset="0"/>
              </a:rPr>
              <a:t>rate.</a:t>
            </a:r>
          </a:p>
          <a:p>
            <a:pPr marL="914400" lvl="1" indent="-457200">
              <a:lnSpc>
                <a:spcPct val="100000"/>
              </a:lnSpc>
              <a:spcBef>
                <a:spcPts val="0"/>
              </a:spcBef>
              <a:spcAft>
                <a:spcPts val="1200"/>
              </a:spcAft>
              <a:buFont typeface="+mj-lt"/>
              <a:buAutoNum type="alphaLcParenR"/>
            </a:pPr>
            <a:r>
              <a:rPr lang="en-US" sz="2800" b="1" dirty="0">
                <a:effectLst/>
                <a:ea typeface="Calibri" panose="020F0502020204030204" pitchFamily="34" charset="0"/>
                <a:cs typeface="Times New Roman" panose="02020603050405020304" pitchFamily="18" charset="0"/>
              </a:rPr>
              <a:t>28 items from the survey tool titled “</a:t>
            </a:r>
            <a:r>
              <a:rPr lang="en-US" sz="2800" b="1" dirty="0">
                <a:effectLst/>
                <a:ea typeface="Calibri" panose="020F0502020204030204" pitchFamily="34" charset="0"/>
              </a:rPr>
              <a:t>Intrapartum Nurse’s Beliefs Related to Birth Practice” (IPNBBP).</a:t>
            </a:r>
          </a:p>
          <a:p>
            <a:pPr marL="285750" indent="-285750">
              <a:lnSpc>
                <a:spcPct val="100000"/>
              </a:lnSpc>
              <a:spcBef>
                <a:spcPts val="0"/>
              </a:spcBef>
              <a:spcAft>
                <a:spcPts val="1200"/>
              </a:spcAft>
              <a:buFont typeface="+mj-lt"/>
              <a:buAutoNum type="arabicPeriod"/>
            </a:pPr>
            <a:r>
              <a:rPr lang="en-US" dirty="0">
                <a:effectLst/>
                <a:ea typeface="Calibri" panose="020F0502020204030204" pitchFamily="34" charset="0"/>
                <a:cs typeface="Times New Roman" panose="02020603050405020304" pitchFamily="18" charset="0"/>
              </a:rPr>
              <a:t>Qualitative measures from the IPNBBP tool include 2-</a:t>
            </a:r>
            <a:r>
              <a:rPr lang="en-US" dirty="0">
                <a:effectLst/>
                <a:ea typeface="Arial" panose="020B0604020202020204" pitchFamily="34" charset="0"/>
                <a:cs typeface="Times New Roman" panose="02020603050405020304" pitchFamily="18" charset="0"/>
              </a:rPr>
              <a:t>open ended questions about the individual nurses’ beliefs related birth practice</a:t>
            </a:r>
            <a:r>
              <a:rPr lang="en-US" dirty="0">
                <a:effectLst/>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285750" indent="-285750">
              <a:lnSpc>
                <a:spcPct val="100000"/>
              </a:lnSpc>
              <a:spcBef>
                <a:spcPts val="0"/>
              </a:spcBef>
              <a:spcAft>
                <a:spcPts val="1200"/>
              </a:spcAft>
              <a:buFont typeface="+mj-lt"/>
              <a:buAutoNum type="arabicPeriod"/>
            </a:pPr>
            <a:r>
              <a:rPr lang="en-US" dirty="0">
                <a:effectLst/>
                <a:ea typeface="Calibri" panose="020F0502020204030204" pitchFamily="34" charset="0"/>
                <a:cs typeface="Times New Roman" panose="02020603050405020304" pitchFamily="18" charset="0"/>
              </a:rPr>
              <a:t>Anova repeated measures for </a:t>
            </a:r>
            <a:r>
              <a:rPr lang="en-US" dirty="0">
                <a:ea typeface="Calibri" panose="020F0502020204030204" pitchFamily="34" charset="0"/>
                <a:cs typeface="Times New Roman" panose="02020603050405020304" pitchFamily="18" charset="0"/>
              </a:rPr>
              <a:t>C/S and NTSV R</a:t>
            </a:r>
            <a:r>
              <a:rPr lang="en-US" dirty="0">
                <a:effectLst/>
                <a:ea typeface="Calibri" panose="020F0502020204030204" pitchFamily="34" charset="0"/>
                <a:cs typeface="Times New Roman" panose="02020603050405020304" pitchFamily="18" charset="0"/>
              </a:rPr>
              <a:t>ates</a:t>
            </a:r>
          </a:p>
          <a:p>
            <a:pPr marL="0" indent="0">
              <a:lnSpc>
                <a:spcPct val="107000"/>
              </a:lnSpc>
              <a:spcBef>
                <a:spcPts val="0"/>
              </a:spcBef>
              <a:spcAft>
                <a:spcPts val="120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7143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21B24-AE54-4425-AC13-0462F1BF27CC}"/>
              </a:ext>
            </a:extLst>
          </p:cNvPr>
          <p:cNvSpPr>
            <a:spLocks noGrp="1"/>
          </p:cNvSpPr>
          <p:nvPr>
            <p:ph type="title"/>
          </p:nvPr>
        </p:nvSpPr>
        <p:spPr>
          <a:xfrm>
            <a:off x="1659465" y="0"/>
            <a:ext cx="9795933" cy="1325563"/>
          </a:xfrm>
          <a:noFill/>
        </p:spPr>
        <p:txBody>
          <a:bodyPr/>
          <a:lstStyle/>
          <a:p>
            <a:r>
              <a:rPr lang="en-US" b="1" dirty="0">
                <a:latin typeface="+mn-lt"/>
                <a:cs typeface="Times New Roman" panose="02020603050405020304" pitchFamily="18" charset="0"/>
              </a:rPr>
              <a:t>Outcome Measures</a:t>
            </a:r>
          </a:p>
        </p:txBody>
      </p:sp>
      <p:sp>
        <p:nvSpPr>
          <p:cNvPr id="3" name="Content Placeholder 2">
            <a:extLst>
              <a:ext uri="{FF2B5EF4-FFF2-40B4-BE49-F238E27FC236}">
                <a16:creationId xmlns:a16="http://schemas.microsoft.com/office/drawing/2014/main" xmlns="" id="{3B4D3D21-333D-47F5-A898-CA1A5EFCAF38}"/>
              </a:ext>
            </a:extLst>
          </p:cNvPr>
          <p:cNvSpPr>
            <a:spLocks noGrp="1"/>
          </p:cNvSpPr>
          <p:nvPr>
            <p:ph idx="1"/>
          </p:nvPr>
        </p:nvSpPr>
        <p:spPr>
          <a:xfrm>
            <a:off x="1659465" y="1325563"/>
            <a:ext cx="6113493" cy="4723399"/>
          </a:xfrm>
        </p:spPr>
        <p:txBody>
          <a:bodyPr>
            <a:normAutofit/>
          </a:bodyPr>
          <a:lstStyle/>
          <a:p>
            <a:pPr>
              <a:lnSpc>
                <a:spcPct val="107000"/>
              </a:lnSpc>
              <a:spcBef>
                <a:spcPts val="0"/>
              </a:spcBef>
            </a:pPr>
            <a:r>
              <a:rPr lang="en-US" sz="3200" dirty="0">
                <a:effectLst/>
                <a:ea typeface="Calibri" panose="020F0502020204030204" pitchFamily="34" charset="0"/>
                <a:cs typeface="Times New Roman" panose="02020603050405020304" pitchFamily="18" charset="0"/>
              </a:rPr>
              <a:t>After the labor </a:t>
            </a:r>
            <a:r>
              <a:rPr lang="en-US" sz="3200" dirty="0">
                <a:ea typeface="Calibri" panose="020F0502020204030204" pitchFamily="34" charset="0"/>
                <a:cs typeface="Times New Roman" panose="02020603050405020304" pitchFamily="18" charset="0"/>
              </a:rPr>
              <a:t>s</a:t>
            </a:r>
            <a:r>
              <a:rPr lang="en-US" sz="3200" dirty="0">
                <a:effectLst/>
                <a:ea typeface="Calibri" panose="020F0502020204030204" pitchFamily="34" charset="0"/>
                <a:cs typeface="Times New Roman" panose="02020603050405020304" pitchFamily="18" charset="0"/>
              </a:rPr>
              <a:t>upport class intervention evaluate:</a:t>
            </a:r>
          </a:p>
          <a:p>
            <a:pPr marL="971550" lvl="1" indent="-514350">
              <a:lnSpc>
                <a:spcPct val="107000"/>
              </a:lnSpc>
              <a:spcBef>
                <a:spcPts val="0"/>
              </a:spcBef>
              <a:buFont typeface="+mj-lt"/>
              <a:buAutoNum type="arabicPeriod"/>
            </a:pPr>
            <a:r>
              <a:rPr lang="en-US" sz="3200" dirty="0">
                <a:ea typeface="Calibri" panose="020F0502020204030204" pitchFamily="34" charset="0"/>
                <a:cs typeface="Times New Roman" panose="02020603050405020304" pitchFamily="18" charset="0"/>
              </a:rPr>
              <a:t>NTSV C/S rate. </a:t>
            </a:r>
          </a:p>
          <a:p>
            <a:pPr marL="971550" lvl="1" indent="-514350">
              <a:lnSpc>
                <a:spcPct val="107000"/>
              </a:lnSpc>
              <a:spcBef>
                <a:spcPts val="0"/>
              </a:spcBef>
              <a:buFont typeface="+mj-lt"/>
              <a:buAutoNum type="arabicPeriod"/>
            </a:pPr>
            <a:r>
              <a:rPr lang="en-US" sz="3200" dirty="0">
                <a:ea typeface="Calibri" panose="020F0502020204030204" pitchFamily="34" charset="0"/>
                <a:cs typeface="Times New Roman" panose="02020603050405020304" pitchFamily="18" charset="0"/>
              </a:rPr>
              <a:t>Total C/S </a:t>
            </a:r>
            <a:r>
              <a:rPr lang="en-US" sz="3200" dirty="0">
                <a:effectLst/>
                <a:ea typeface="Calibri" panose="020F0502020204030204" pitchFamily="34" charset="0"/>
                <a:cs typeface="Times New Roman" panose="02020603050405020304" pitchFamily="18" charset="0"/>
              </a:rPr>
              <a:t>rate.</a:t>
            </a:r>
          </a:p>
          <a:p>
            <a:pPr marL="971550" lvl="1" indent="-514350">
              <a:lnSpc>
                <a:spcPct val="107000"/>
              </a:lnSpc>
              <a:spcBef>
                <a:spcPts val="0"/>
              </a:spcBef>
              <a:buFont typeface="+mj-lt"/>
              <a:buAutoNum type="arabicPeriod"/>
            </a:pPr>
            <a:r>
              <a:rPr lang="en-US" sz="3200" dirty="0">
                <a:effectLst/>
                <a:ea typeface="Calibri" panose="020F0502020204030204" pitchFamily="34" charset="0"/>
                <a:cs typeface="Times New Roman" panose="02020603050405020304" pitchFamily="18" charset="0"/>
              </a:rPr>
              <a:t>Nurse beliefs related  to normal birth in comparison to medicalized birth.</a:t>
            </a:r>
          </a:p>
          <a:p>
            <a:endParaRPr lang="en-US" dirty="0"/>
          </a:p>
        </p:txBody>
      </p:sp>
      <p:pic>
        <p:nvPicPr>
          <p:cNvPr id="1026" name="Picture 2">
            <a:extLst>
              <a:ext uri="{FF2B5EF4-FFF2-40B4-BE49-F238E27FC236}">
                <a16:creationId xmlns:a16="http://schemas.microsoft.com/office/drawing/2014/main" xmlns="" id="{2F26CF84-E8C3-49DA-B3E5-71061C19F2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7078" y="470408"/>
            <a:ext cx="3997386" cy="5796280"/>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1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0DC2B-D9A3-442D-B9DA-5733B622B300}"/>
              </a:ext>
            </a:extLst>
          </p:cNvPr>
          <p:cNvSpPr>
            <a:spLocks noGrp="1"/>
          </p:cNvSpPr>
          <p:nvPr>
            <p:ph type="title"/>
          </p:nvPr>
        </p:nvSpPr>
        <p:spPr>
          <a:xfrm>
            <a:off x="1643270" y="0"/>
            <a:ext cx="9893301" cy="1325563"/>
          </a:xfrm>
        </p:spPr>
        <p:txBody>
          <a:bodyPr>
            <a:normAutofit/>
          </a:bodyPr>
          <a:lstStyle/>
          <a:p>
            <a:r>
              <a:rPr lang="en-US" sz="4400" b="1" dirty="0">
                <a:effectLst/>
                <a:latin typeface="+mn-lt"/>
                <a:ea typeface="Calibri" panose="020F0502020204030204" pitchFamily="34" charset="0"/>
              </a:rPr>
              <a:t>Survey Tool:  </a:t>
            </a:r>
            <a:r>
              <a:rPr lang="en-US" sz="4000" b="1" dirty="0">
                <a:effectLst/>
                <a:latin typeface="+mn-lt"/>
                <a:ea typeface="Calibri" panose="020F0502020204030204" pitchFamily="34" charset="0"/>
              </a:rPr>
              <a:t>Intrapartum Nurse’s Beliefs Related to Birth Practice</a:t>
            </a:r>
            <a:endParaRPr lang="en-US" sz="4000" b="1" dirty="0">
              <a:latin typeface="+mn-lt"/>
            </a:endParaRPr>
          </a:p>
        </p:txBody>
      </p:sp>
      <p:sp>
        <p:nvSpPr>
          <p:cNvPr id="3" name="Content Placeholder 2">
            <a:extLst>
              <a:ext uri="{FF2B5EF4-FFF2-40B4-BE49-F238E27FC236}">
                <a16:creationId xmlns:a16="http://schemas.microsoft.com/office/drawing/2014/main" xmlns="" id="{0D806139-411E-484F-B663-056C63AB96EC}"/>
              </a:ext>
            </a:extLst>
          </p:cNvPr>
          <p:cNvSpPr>
            <a:spLocks noGrp="1"/>
          </p:cNvSpPr>
          <p:nvPr>
            <p:ph idx="1"/>
          </p:nvPr>
        </p:nvSpPr>
        <p:spPr>
          <a:xfrm>
            <a:off x="1460498" y="1828801"/>
            <a:ext cx="10210800" cy="4809067"/>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Table 4">
            <a:extLst>
              <a:ext uri="{FF2B5EF4-FFF2-40B4-BE49-F238E27FC236}">
                <a16:creationId xmlns:a16="http://schemas.microsoft.com/office/drawing/2014/main" xmlns="" id="{5B594462-5105-4EF2-8F6F-34F2DB5AF428}"/>
              </a:ext>
            </a:extLst>
          </p:cNvPr>
          <p:cNvGraphicFramePr>
            <a:graphicFrameLocks noGrp="1"/>
          </p:cNvGraphicFramePr>
          <p:nvPr>
            <p:extLst>
              <p:ext uri="{D42A27DB-BD31-4B8C-83A1-F6EECF244321}">
                <p14:modId xmlns:p14="http://schemas.microsoft.com/office/powerpoint/2010/main" val="3493059366"/>
              </p:ext>
            </p:extLst>
          </p:nvPr>
        </p:nvGraphicFramePr>
        <p:xfrm>
          <a:off x="1643270" y="1283462"/>
          <a:ext cx="10548730" cy="5354406"/>
        </p:xfrm>
        <a:graphic>
          <a:graphicData uri="http://schemas.openxmlformats.org/drawingml/2006/table">
            <a:tbl>
              <a:tblPr firstRow="1" bandRow="1">
                <a:tableStyleId>{5C22544A-7EE6-4342-B048-85BDC9FD1C3A}</a:tableStyleId>
              </a:tblPr>
              <a:tblGrid>
                <a:gridCol w="1454583">
                  <a:extLst>
                    <a:ext uri="{9D8B030D-6E8A-4147-A177-3AD203B41FA5}">
                      <a16:colId xmlns:a16="http://schemas.microsoft.com/office/drawing/2014/main" xmlns="" val="2017870121"/>
                    </a:ext>
                  </a:extLst>
                </a:gridCol>
                <a:gridCol w="9094147">
                  <a:extLst>
                    <a:ext uri="{9D8B030D-6E8A-4147-A177-3AD203B41FA5}">
                      <a16:colId xmlns:a16="http://schemas.microsoft.com/office/drawing/2014/main" xmlns="" val="966455804"/>
                    </a:ext>
                  </a:extLst>
                </a:gridCol>
              </a:tblGrid>
              <a:tr h="922080">
                <a:tc gridSpan="2">
                  <a:txBody>
                    <a:bodyPr/>
                    <a:lstStyle/>
                    <a:p>
                      <a:pPr>
                        <a:lnSpc>
                          <a:spcPct val="100000"/>
                        </a:lnSpc>
                        <a:spcBef>
                          <a:spcPts val="0"/>
                        </a:spcBef>
                        <a:spcAft>
                          <a:spcPts val="0"/>
                        </a:spcAft>
                      </a:pPr>
                      <a:r>
                        <a:rPr lang="en-US" sz="2400" dirty="0">
                          <a:solidFill>
                            <a:schemeClr val="tx1"/>
                          </a:solidFill>
                          <a:effectLst/>
                          <a:latin typeface="+mn-lt"/>
                          <a:ea typeface="Calibri" panose="020F0502020204030204" pitchFamily="34" charset="0"/>
                        </a:rPr>
                        <a:t>Author </a:t>
                      </a:r>
                      <a:r>
                        <a:rPr lang="en-US" sz="2400" dirty="0" err="1">
                          <a:solidFill>
                            <a:schemeClr val="tx1"/>
                          </a:solidFill>
                          <a:effectLst/>
                          <a:latin typeface="+mn-lt"/>
                          <a:ea typeface="Calibri" panose="020F0502020204030204" pitchFamily="34" charset="0"/>
                        </a:rPr>
                        <a:t>Ellise</a:t>
                      </a:r>
                      <a:r>
                        <a:rPr lang="en-US" sz="2400" dirty="0">
                          <a:solidFill>
                            <a:schemeClr val="tx1"/>
                          </a:solidFill>
                          <a:effectLst/>
                          <a:latin typeface="+mn-lt"/>
                          <a:ea typeface="Calibri" panose="020F0502020204030204" pitchFamily="34" charset="0"/>
                        </a:rPr>
                        <a:t> D. Adams, PhD, CNM </a:t>
                      </a:r>
                      <a:r>
                        <a:rPr lang="en-US" sz="2000" b="0" dirty="0">
                          <a:solidFill>
                            <a:schemeClr val="tx1"/>
                          </a:solidFill>
                          <a:effectLst/>
                          <a:latin typeface="+mn-lt"/>
                          <a:ea typeface="Calibri" panose="020F0502020204030204" pitchFamily="34" charset="0"/>
                        </a:rPr>
                        <a:t>(Permission granted 6/3/2019)</a:t>
                      </a:r>
                    </a:p>
                    <a:p>
                      <a:pPr>
                        <a:lnSpc>
                          <a:spcPct val="100000"/>
                        </a:lnSpc>
                        <a:spcBef>
                          <a:spcPts val="0"/>
                        </a:spcBef>
                        <a:spcAft>
                          <a:spcPts val="0"/>
                        </a:spcAft>
                      </a:pPr>
                      <a:r>
                        <a:rPr lang="en-US" sz="2400" dirty="0">
                          <a:solidFill>
                            <a:schemeClr val="tx1"/>
                          </a:solidFill>
                          <a:latin typeface="+mn-lt"/>
                          <a:ea typeface="Calibri" panose="020F0502020204030204" pitchFamily="34" charset="0"/>
                        </a:rPr>
                        <a:t>Compares m</a:t>
                      </a:r>
                      <a:r>
                        <a:rPr lang="en-US" sz="2400" dirty="0">
                          <a:solidFill>
                            <a:schemeClr val="tx1"/>
                          </a:solidFill>
                          <a:effectLst/>
                          <a:latin typeface="+mn-lt"/>
                          <a:ea typeface="Calibri" panose="020F0502020204030204" pitchFamily="34" charset="0"/>
                        </a:rPr>
                        <a:t>edicalized birth and normal birth beliefs. </a:t>
                      </a:r>
                      <a:r>
                        <a:rPr lang="en-US" sz="2000" b="0" dirty="0">
                          <a:solidFill>
                            <a:schemeClr val="tx1"/>
                          </a:solidFill>
                          <a:effectLst/>
                          <a:latin typeface="+mn-lt"/>
                          <a:ea typeface="Calibri" panose="020F0502020204030204" pitchFamily="34" charset="0"/>
                        </a:rPr>
                        <a:t>(~15 mins to complete)</a:t>
                      </a:r>
                    </a:p>
                  </a:txBody>
                  <a:tcPr>
                    <a:solidFill>
                      <a:schemeClr val="accent5">
                        <a:lumMod val="60000"/>
                        <a:lumOff val="40000"/>
                      </a:schemeClr>
                    </a:solidFill>
                  </a:tcPr>
                </a:tc>
                <a:tc hMerge="1">
                  <a:txBody>
                    <a:bodyPr/>
                    <a:lstStyle/>
                    <a:p>
                      <a:endParaRPr lang="en-US" dirty="0"/>
                    </a:p>
                  </a:txBody>
                  <a:tcPr/>
                </a:tc>
                <a:extLst>
                  <a:ext uri="{0D108BD9-81ED-4DB2-BD59-A6C34878D82A}">
                    <a16:rowId xmlns:a16="http://schemas.microsoft.com/office/drawing/2014/main" xmlns="" val="263533826"/>
                  </a:ext>
                </a:extLst>
              </a:tr>
              <a:tr h="857561">
                <a:tc>
                  <a:txBody>
                    <a:bodyPr/>
                    <a:lstStyle/>
                    <a:p>
                      <a:r>
                        <a:rPr lang="en-US" sz="2400" b="1" dirty="0">
                          <a:effectLst/>
                          <a:latin typeface="+mn-lt"/>
                          <a:ea typeface="Arial" panose="020B0604020202020204" pitchFamily="34" charset="0"/>
                          <a:cs typeface="Times New Roman" panose="02020603050405020304" pitchFamily="18" charset="0"/>
                        </a:rPr>
                        <a:t>Section 1</a:t>
                      </a:r>
                      <a:endParaRPr lang="en-US" sz="24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Arial" panose="020B0604020202020204" pitchFamily="34" charset="0"/>
                          <a:cs typeface="Times New Roman" panose="02020603050405020304" pitchFamily="18" charset="0"/>
                        </a:rPr>
                        <a:t>Includes non-identifiable demographics, nursing education and certification, intrapartum nurse experience, &amp; current work environment.</a:t>
                      </a:r>
                      <a:endParaRPr lang="en-US" sz="20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996096075"/>
                  </a:ext>
                </a:extLst>
              </a:tr>
              <a:tr h="1289634">
                <a:tc>
                  <a:txBody>
                    <a:bodyPr/>
                    <a:lstStyle/>
                    <a:p>
                      <a:r>
                        <a:rPr lang="en-US" sz="2400" b="1" dirty="0">
                          <a:effectLst/>
                          <a:latin typeface="+mn-lt"/>
                          <a:ea typeface="Arial" panose="020B0604020202020204" pitchFamily="34" charset="0"/>
                          <a:cs typeface="Times New Roman" panose="02020603050405020304" pitchFamily="18" charset="0"/>
                        </a:rPr>
                        <a:t>Section 2</a:t>
                      </a:r>
                      <a:endParaRPr lang="en-US" sz="2400" b="1" dirty="0">
                        <a:latin typeface="+mn-lt"/>
                      </a:endParaRPr>
                    </a:p>
                  </a:txBody>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a:effectLst/>
                          <a:latin typeface="+mn-lt"/>
                          <a:ea typeface="Arial" panose="020B0604020202020204" pitchFamily="34" charset="0"/>
                          <a:cs typeface="Times New Roman" panose="02020603050405020304" pitchFamily="18" charset="0"/>
                        </a:rPr>
                        <a:t>Includes </a:t>
                      </a:r>
                      <a:r>
                        <a:rPr lang="en-US" sz="2000" b="1" dirty="0">
                          <a:effectLst/>
                          <a:latin typeface="+mn-lt"/>
                          <a:ea typeface="Arial" panose="020B0604020202020204" pitchFamily="34" charset="0"/>
                          <a:cs typeface="Times New Roman" panose="02020603050405020304" pitchFamily="18" charset="0"/>
                        </a:rPr>
                        <a:t>28 quantitative </a:t>
                      </a:r>
                      <a:r>
                        <a:rPr lang="en-US" sz="2000" dirty="0">
                          <a:effectLst/>
                          <a:latin typeface="+mn-lt"/>
                          <a:ea typeface="Arial" panose="020B0604020202020204" pitchFamily="34" charset="0"/>
                          <a:cs typeface="Times New Roman" panose="02020603050405020304" pitchFamily="18" charset="0"/>
                        </a:rPr>
                        <a:t>items with two Sub-Scales which identify birth beliefs R/T: </a:t>
                      </a:r>
                      <a:endParaRPr lang="en-US" sz="2000" dirty="0">
                        <a:effectLst/>
                        <a:latin typeface="+mn-lt"/>
                        <a:ea typeface="Calibri" panose="020F0502020204030204" pitchFamily="34" charset="0"/>
                        <a:cs typeface="Times New Roman" panose="02020603050405020304" pitchFamily="18" charset="0"/>
                      </a:endParaRPr>
                    </a:p>
                    <a:p>
                      <a:pPr marL="800100" lvl="1" indent="-342900">
                        <a:lnSpc>
                          <a:spcPct val="107000"/>
                        </a:lnSpc>
                        <a:spcBef>
                          <a:spcPts val="0"/>
                        </a:spcBef>
                        <a:buSzPct val="113000"/>
                        <a:buFont typeface="Arial" panose="020B0604020202020204" pitchFamily="34" charset="0"/>
                        <a:buChar char="•"/>
                      </a:pPr>
                      <a:r>
                        <a:rPr lang="en-US" sz="2000" dirty="0">
                          <a:solidFill>
                            <a:srgbClr val="0000CC"/>
                          </a:solidFill>
                          <a:effectLst/>
                          <a:latin typeface="+mn-lt"/>
                          <a:ea typeface="Arial" panose="020B0604020202020204" pitchFamily="34" charset="0"/>
                          <a:cs typeface="Times New Roman" panose="02020603050405020304" pitchFamily="18" charset="0"/>
                        </a:rPr>
                        <a:t>Medicalized Birth:  11 items measuring the concept. </a:t>
                      </a:r>
                      <a:r>
                        <a:rPr lang="en-US" sz="2000" b="1" dirty="0">
                          <a:solidFill>
                            <a:srgbClr val="0000CC"/>
                          </a:solidFill>
                          <a:effectLst/>
                          <a:latin typeface="+mn-lt"/>
                          <a:ea typeface="Arial" panose="020B0604020202020204" pitchFamily="34" charset="0"/>
                          <a:cs typeface="Times New Roman" panose="02020603050405020304" pitchFamily="18" charset="0"/>
                        </a:rPr>
                        <a:t>(Score range 11-33)</a:t>
                      </a:r>
                      <a:endParaRPr lang="en-US" sz="2000" b="1" dirty="0">
                        <a:solidFill>
                          <a:srgbClr val="0000CC"/>
                        </a:solidFill>
                        <a:effectLst/>
                        <a:latin typeface="+mn-lt"/>
                        <a:ea typeface="Calibri" panose="020F0502020204030204" pitchFamily="34" charset="0"/>
                        <a:cs typeface="Times New Roman" panose="02020603050405020304" pitchFamily="18" charset="0"/>
                      </a:endParaRPr>
                    </a:p>
                    <a:p>
                      <a:pPr marL="800100" lvl="1" indent="-342900">
                        <a:lnSpc>
                          <a:spcPct val="107000"/>
                        </a:lnSpc>
                        <a:spcBef>
                          <a:spcPts val="0"/>
                        </a:spcBef>
                        <a:buSzPct val="113000"/>
                        <a:buFont typeface="Arial" panose="020B0604020202020204" pitchFamily="34" charset="0"/>
                        <a:buChar char="•"/>
                      </a:pPr>
                      <a:r>
                        <a:rPr lang="en-US" sz="2000" dirty="0">
                          <a:solidFill>
                            <a:srgbClr val="0000CC"/>
                          </a:solidFill>
                          <a:effectLst/>
                          <a:latin typeface="+mn-lt"/>
                          <a:ea typeface="Arial" panose="020B0604020202020204" pitchFamily="34" charset="0"/>
                          <a:cs typeface="Times New Roman" panose="02020603050405020304" pitchFamily="18" charset="0"/>
                        </a:rPr>
                        <a:t>Normal Birth:  17 items measuring the concept.</a:t>
                      </a:r>
                      <a:r>
                        <a:rPr lang="en-US" sz="2000" b="1" kern="1200" dirty="0">
                          <a:solidFill>
                            <a:srgbClr val="0000CC"/>
                          </a:solidFill>
                          <a:effectLst/>
                          <a:latin typeface="+mn-lt"/>
                          <a:ea typeface="+mn-ea"/>
                          <a:cs typeface="Times New Roman" panose="02020603050405020304" pitchFamily="18" charset="0"/>
                        </a:rPr>
                        <a:t> (Score range 68-102)</a:t>
                      </a:r>
                      <a:endParaRPr lang="en-US" sz="2000" b="1" dirty="0">
                        <a:solidFill>
                          <a:srgbClr val="0000CC"/>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350139252"/>
                  </a:ext>
                </a:extLst>
              </a:tr>
              <a:tr h="2285131">
                <a:tc>
                  <a:txBody>
                    <a:bodyPr/>
                    <a:lstStyle/>
                    <a:p>
                      <a:r>
                        <a:rPr lang="en-US" sz="2400" b="1" dirty="0">
                          <a:effectLst/>
                          <a:latin typeface="+mn-lt"/>
                          <a:ea typeface="Arial" panose="020B0604020202020204" pitchFamily="34" charset="0"/>
                          <a:cs typeface="Times New Roman" panose="02020603050405020304" pitchFamily="18" charset="0"/>
                        </a:rPr>
                        <a:t>Section 3 </a:t>
                      </a:r>
                      <a:endParaRPr lang="en-US" sz="2400" b="1" dirty="0">
                        <a:latin typeface="+mn-lt"/>
                      </a:endParaRPr>
                    </a:p>
                  </a:txBody>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a:effectLst/>
                          <a:latin typeface="+mn-lt"/>
                          <a:ea typeface="Arial" panose="020B0604020202020204" pitchFamily="34" charset="0"/>
                          <a:cs typeface="Times New Roman" panose="02020603050405020304" pitchFamily="18" charset="0"/>
                        </a:rPr>
                        <a:t>Includes </a:t>
                      </a:r>
                      <a:r>
                        <a:rPr lang="en-US" sz="2000" b="1" dirty="0">
                          <a:effectLst/>
                          <a:latin typeface="+mn-lt"/>
                          <a:ea typeface="Arial" panose="020B0604020202020204" pitchFamily="34" charset="0"/>
                          <a:cs typeface="Times New Roman" panose="02020603050405020304" pitchFamily="18" charset="0"/>
                        </a:rPr>
                        <a:t>2 qualitative </a:t>
                      </a:r>
                      <a:r>
                        <a:rPr lang="en-US" sz="2000" dirty="0">
                          <a:effectLst/>
                          <a:latin typeface="+mn-lt"/>
                          <a:ea typeface="Arial" panose="020B0604020202020204" pitchFamily="34" charset="0"/>
                          <a:cs typeface="Times New Roman" panose="02020603050405020304" pitchFamily="18" charset="0"/>
                        </a:rPr>
                        <a:t>items consisting of open-ended questions to allow the labor nurse to express their beliefs related to birth</a:t>
                      </a:r>
                      <a:r>
                        <a:rPr lang="en-US" sz="2000" dirty="0">
                          <a:latin typeface="+mn-lt"/>
                          <a:ea typeface="Arial" panose="020B0604020202020204" pitchFamily="34" charset="0"/>
                          <a:cs typeface="Times New Roman" panose="02020603050405020304" pitchFamily="18" charset="0"/>
                        </a:rPr>
                        <a:t> </a:t>
                      </a:r>
                      <a:r>
                        <a:rPr lang="en-US" sz="2000" dirty="0">
                          <a:effectLst/>
                          <a:latin typeface="+mn-lt"/>
                          <a:ea typeface="Arial" panose="020B0604020202020204" pitchFamily="34" charset="0"/>
                          <a:cs typeface="Times New Roman" panose="02020603050405020304" pitchFamily="18" charset="0"/>
                        </a:rPr>
                        <a:t>practice in a narrative manner.</a:t>
                      </a:r>
                    </a:p>
                    <a:p>
                      <a:pPr marL="800100" lvl="1" indent="-342900">
                        <a:lnSpc>
                          <a:spcPct val="107000"/>
                        </a:lnSpc>
                        <a:spcBef>
                          <a:spcPts val="0"/>
                        </a:spcBef>
                        <a:buFont typeface="Symbol" panose="05050102010706020507" pitchFamily="18" charset="2"/>
                        <a:buChar char=""/>
                      </a:pPr>
                      <a:r>
                        <a:rPr lang="en-US" sz="2000" dirty="0">
                          <a:latin typeface="+mn-lt"/>
                          <a:ea typeface="Arial" panose="020B0604020202020204" pitchFamily="34" charset="0"/>
                          <a:cs typeface="Times New Roman" panose="02020603050405020304" pitchFamily="18" charset="0"/>
                        </a:rPr>
                        <a:t>According to my birth beliefs related to birth practice, the birth process is...</a:t>
                      </a:r>
                    </a:p>
                    <a:p>
                      <a:pPr marL="800100" lvl="1" indent="-342900">
                        <a:lnSpc>
                          <a:spcPct val="107000"/>
                        </a:lnSpc>
                        <a:spcBef>
                          <a:spcPts val="0"/>
                        </a:spcBef>
                        <a:buFont typeface="Symbol" panose="05050102010706020507" pitchFamily="18" charset="2"/>
                        <a:buChar char=""/>
                      </a:pPr>
                      <a:r>
                        <a:rPr lang="en-US" sz="2000" dirty="0">
                          <a:effectLst/>
                          <a:latin typeface="+mn-lt"/>
                          <a:ea typeface="Arial" panose="020B0604020202020204" pitchFamily="34" charset="0"/>
                          <a:cs typeface="Times New Roman" panose="02020603050405020304" pitchFamily="18" charset="0"/>
                        </a:rPr>
                        <a:t>According to my birth beliefs related to birth practice, my role as an intrapartum nurse in the birth process is…</a:t>
                      </a:r>
                    </a:p>
                    <a:p>
                      <a:endParaRPr lang="en-US" sz="2000" dirty="0">
                        <a:latin typeface="+mn-lt"/>
                      </a:endParaRPr>
                    </a:p>
                  </a:txBody>
                  <a:tcPr/>
                </a:tc>
                <a:extLst>
                  <a:ext uri="{0D108BD9-81ED-4DB2-BD59-A6C34878D82A}">
                    <a16:rowId xmlns:a16="http://schemas.microsoft.com/office/drawing/2014/main" xmlns="" val="869345796"/>
                  </a:ext>
                </a:extLst>
              </a:tr>
            </a:tbl>
          </a:graphicData>
        </a:graphic>
      </p:graphicFrame>
    </p:spTree>
    <p:extLst>
      <p:ext uri="{BB962C8B-B14F-4D97-AF65-F5344CB8AC3E}">
        <p14:creationId xmlns:p14="http://schemas.microsoft.com/office/powerpoint/2010/main" val="1694251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F019A-08F3-4D62-9528-00CBBA732BEC}"/>
              </a:ext>
            </a:extLst>
          </p:cNvPr>
          <p:cNvSpPr>
            <a:spLocks noGrp="1"/>
          </p:cNvSpPr>
          <p:nvPr>
            <p:ph type="title"/>
          </p:nvPr>
        </p:nvSpPr>
        <p:spPr>
          <a:xfrm>
            <a:off x="1569670" y="18033"/>
            <a:ext cx="9541933" cy="952352"/>
          </a:xfrm>
        </p:spPr>
        <p:txBody>
          <a:bodyPr/>
          <a:lstStyle/>
          <a:p>
            <a:r>
              <a:rPr lang="en-US" sz="4400" b="1" dirty="0">
                <a:effectLst/>
                <a:latin typeface="+mn-lt"/>
                <a:ea typeface="Calibri" panose="020F0502020204030204" pitchFamily="34" charset="0"/>
                <a:cs typeface="Times New Roman" panose="02020603050405020304" pitchFamily="18" charset="0"/>
              </a:rPr>
              <a:t>Data Collection &amp; Tools/Instrument</a:t>
            </a:r>
            <a:endParaRPr lang="en-US" b="1" dirty="0">
              <a:latin typeface="+mn-lt"/>
            </a:endParaRPr>
          </a:p>
        </p:txBody>
      </p:sp>
      <p:sp>
        <p:nvSpPr>
          <p:cNvPr id="3" name="Content Placeholder 2">
            <a:extLst>
              <a:ext uri="{FF2B5EF4-FFF2-40B4-BE49-F238E27FC236}">
                <a16:creationId xmlns:a16="http://schemas.microsoft.com/office/drawing/2014/main" xmlns="" id="{C044DDF6-8200-494B-A5DA-6D45B023C468}"/>
              </a:ext>
            </a:extLst>
          </p:cNvPr>
          <p:cNvSpPr>
            <a:spLocks noGrp="1"/>
          </p:cNvSpPr>
          <p:nvPr>
            <p:ph idx="1"/>
          </p:nvPr>
        </p:nvSpPr>
        <p:spPr>
          <a:xfrm>
            <a:off x="1642188" y="970384"/>
            <a:ext cx="10414344" cy="5670470"/>
          </a:xfrm>
        </p:spPr>
        <p:txBody>
          <a:bodyPr>
            <a:normAutofit fontScale="62500" lnSpcReduction="20000"/>
          </a:bodyPr>
          <a:lstStyle/>
          <a:p>
            <a:pPr marL="0" marR="0">
              <a:lnSpc>
                <a:spcPct val="107000"/>
              </a:lnSpc>
              <a:spcBef>
                <a:spcPts val="0"/>
              </a:spcBef>
              <a:spcAft>
                <a:spcPts val="0"/>
              </a:spcAft>
            </a:pPr>
            <a:r>
              <a:rPr lang="en-US" sz="3600" b="1" dirty="0">
                <a:ea typeface="Calibri" panose="020F0502020204030204" pitchFamily="34" charset="0"/>
                <a:cs typeface="Times New Roman" panose="02020603050405020304" pitchFamily="18" charset="0"/>
              </a:rPr>
              <a:t>Survey Tool</a:t>
            </a:r>
            <a:r>
              <a:rPr lang="en-US" sz="3600" dirty="0">
                <a:ea typeface="Calibri" panose="020F0502020204030204" pitchFamily="34" charset="0"/>
                <a:cs typeface="Times New Roman" panose="02020603050405020304" pitchFamily="18" charset="0"/>
              </a:rPr>
              <a:t>:  </a:t>
            </a:r>
          </a:p>
          <a:p>
            <a:pPr marL="457200" lvl="1">
              <a:lnSpc>
                <a:spcPct val="107000"/>
              </a:lnSpc>
              <a:spcBef>
                <a:spcPts val="0"/>
              </a:spcBef>
            </a:pPr>
            <a:r>
              <a:rPr lang="en-US" sz="3600" dirty="0">
                <a:effectLst/>
                <a:ea typeface="Calibri" panose="020F0502020204030204" pitchFamily="34" charset="0"/>
                <a:cs typeface="Times New Roman" panose="02020603050405020304" pitchFamily="18" charset="0"/>
              </a:rPr>
              <a:t>Intrapartum Nurse’s Beliefs Related to Birth Practice (IPNBBP)</a:t>
            </a:r>
          </a:p>
          <a:p>
            <a:pPr marL="457200" lvl="1">
              <a:lnSpc>
                <a:spcPct val="107000"/>
              </a:lnSpc>
              <a:spcBef>
                <a:spcPts val="0"/>
              </a:spcBef>
            </a:pPr>
            <a:r>
              <a:rPr lang="en-US" sz="3600" dirty="0">
                <a:effectLst/>
                <a:ea typeface="Calibri" panose="020F0502020204030204" pitchFamily="34" charset="0"/>
                <a:cs typeface="Times New Roman" panose="02020603050405020304" pitchFamily="18" charset="0"/>
              </a:rPr>
              <a:t>Author, </a:t>
            </a:r>
            <a:r>
              <a:rPr lang="en-US" sz="3600" dirty="0" err="1">
                <a:effectLst/>
                <a:ea typeface="Calibri" panose="020F0502020204030204" pitchFamily="34" charset="0"/>
                <a:cs typeface="Times New Roman" panose="02020603050405020304" pitchFamily="18" charset="0"/>
              </a:rPr>
              <a:t>Ellise</a:t>
            </a:r>
            <a:r>
              <a:rPr lang="en-US" sz="3600" dirty="0">
                <a:effectLst/>
                <a:ea typeface="Calibri" panose="020F0502020204030204" pitchFamily="34" charset="0"/>
                <a:cs typeface="Times New Roman" panose="02020603050405020304" pitchFamily="18" charset="0"/>
              </a:rPr>
              <a:t> D. Adams, PhD, CNM</a:t>
            </a:r>
          </a:p>
          <a:p>
            <a:pPr marL="457200" lvl="1">
              <a:lnSpc>
                <a:spcPct val="107000"/>
              </a:lnSpc>
              <a:spcBef>
                <a:spcPts val="0"/>
              </a:spcBef>
            </a:pPr>
            <a:r>
              <a:rPr lang="en-US" sz="3600" dirty="0">
                <a:ea typeface="Calibri" panose="020F0502020204030204" pitchFamily="34" charset="0"/>
                <a:cs typeface="Times New Roman" panose="02020603050405020304" pitchFamily="18" charset="0"/>
              </a:rPr>
              <a:t>Compares:</a:t>
            </a:r>
          </a:p>
          <a:p>
            <a:pPr marL="914400" lvl="2">
              <a:lnSpc>
                <a:spcPct val="107000"/>
              </a:lnSpc>
              <a:spcBef>
                <a:spcPts val="0"/>
              </a:spcBef>
            </a:pPr>
            <a:r>
              <a:rPr lang="en-US" sz="3200" b="1" dirty="0">
                <a:solidFill>
                  <a:srgbClr val="0000CC"/>
                </a:solidFill>
                <a:effectLst/>
                <a:ea typeface="Calibri" panose="020F0502020204030204" pitchFamily="34" charset="0"/>
                <a:cs typeface="Times New Roman" panose="02020603050405020304" pitchFamily="18" charset="0"/>
              </a:rPr>
              <a:t>Medicalized birth beliefs: </a:t>
            </a:r>
            <a:r>
              <a:rPr lang="en-US" sz="3200" dirty="0">
                <a:solidFill>
                  <a:srgbClr val="0000CC"/>
                </a:solidFill>
                <a:effectLst/>
                <a:ea typeface="Calibri" panose="020F0502020204030204" pitchFamily="34" charset="0"/>
                <a:cs typeface="Times New Roman" panose="02020603050405020304" pitchFamily="18" charset="0"/>
              </a:rPr>
              <a:t>labor &amp; birth must occur in </a:t>
            </a:r>
            <a:r>
              <a:rPr lang="en-US" sz="3200" dirty="0">
                <a:solidFill>
                  <a:srgbClr val="0000CC"/>
                </a:solidFill>
                <a:ea typeface="Calibri" panose="020F0502020204030204" pitchFamily="34" charset="0"/>
                <a:cs typeface="Times New Roman" panose="02020603050405020304" pitchFamily="18" charset="0"/>
              </a:rPr>
              <a:t>a clinical setting, c</a:t>
            </a:r>
            <a:r>
              <a:rPr lang="en-US" sz="3200" dirty="0">
                <a:solidFill>
                  <a:srgbClr val="0000CC"/>
                </a:solidFill>
                <a:effectLst/>
                <a:ea typeface="Calibri" panose="020F0502020204030204" pitchFamily="34" charset="0"/>
                <a:cs typeface="Times New Roman" panose="02020603050405020304" pitchFamily="18" charset="0"/>
              </a:rPr>
              <a:t>ontinuous fetal/uterine monitoring, birth is a pathological process where complication can be catastrophic &amp; interventions needed to prevent them.</a:t>
            </a:r>
          </a:p>
          <a:p>
            <a:pPr marL="914400" lvl="2">
              <a:lnSpc>
                <a:spcPct val="107000"/>
              </a:lnSpc>
              <a:spcBef>
                <a:spcPts val="0"/>
              </a:spcBef>
            </a:pPr>
            <a:r>
              <a:rPr lang="en-US" sz="3200" b="1" dirty="0">
                <a:solidFill>
                  <a:srgbClr val="0000CC"/>
                </a:solidFill>
                <a:ea typeface="Calibri" panose="020F0502020204030204" pitchFamily="34" charset="0"/>
                <a:cs typeface="Times New Roman" panose="02020603050405020304" pitchFamily="18" charset="0"/>
              </a:rPr>
              <a:t>N</a:t>
            </a:r>
            <a:r>
              <a:rPr lang="en-US" sz="3200" b="1" dirty="0">
                <a:solidFill>
                  <a:srgbClr val="0000CC"/>
                </a:solidFill>
                <a:effectLst/>
                <a:ea typeface="Calibri" panose="020F0502020204030204" pitchFamily="34" charset="0"/>
                <a:cs typeface="Times New Roman" panose="02020603050405020304" pitchFamily="18" charset="0"/>
              </a:rPr>
              <a:t>ormal birth beliefs: </a:t>
            </a:r>
            <a:r>
              <a:rPr lang="en-US" sz="3200" dirty="0">
                <a:solidFill>
                  <a:srgbClr val="0000CC"/>
                </a:solidFill>
                <a:effectLst/>
                <a:ea typeface="Calibri" panose="020F0502020204030204" pitchFamily="34" charset="0"/>
                <a:cs typeface="Times New Roman" panose="02020603050405020304" pitchFamily="18" charset="0"/>
              </a:rPr>
              <a:t>birth is a physiologic life event &amp; unique to each laboring woman, process not bound by time &amp; parameters, variety of setting (birth center/home), can be spontaneous, variety of birth attendants, supportive environment, trust birth process, promote normal birth, technology not always necessary, use liberal labor support techniques.</a:t>
            </a:r>
            <a:endParaRPr lang="en-US" sz="3600" b="1" dirty="0">
              <a:solidFill>
                <a:srgbClr val="0000CC"/>
              </a:solidFill>
              <a:effectLst/>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3600" b="1" dirty="0">
                <a:effectLst/>
                <a:ea typeface="Arial" panose="020B0604020202020204" pitchFamily="34" charset="0"/>
                <a:cs typeface="Times New Roman" panose="02020603050405020304" pitchFamily="18" charset="0"/>
              </a:rPr>
              <a:t>Funding Source</a:t>
            </a:r>
            <a:r>
              <a:rPr lang="en-US" sz="3600" dirty="0">
                <a:effectLst/>
                <a:ea typeface="Arial" panose="020B0604020202020204" pitchFamily="34" charset="0"/>
                <a:cs typeface="Times New Roman" panose="02020603050405020304" pitchFamily="18" charset="0"/>
              </a:rPr>
              <a:t>: </a:t>
            </a:r>
          </a:p>
          <a:p>
            <a:pPr marL="457200" lvl="1">
              <a:lnSpc>
                <a:spcPct val="107000"/>
              </a:lnSpc>
              <a:spcBef>
                <a:spcPts val="0"/>
              </a:spcBef>
            </a:pPr>
            <a:r>
              <a:rPr lang="en-US" sz="3600" dirty="0">
                <a:effectLst/>
                <a:ea typeface="Calibri" panose="020F0502020204030204" pitchFamily="34" charset="0"/>
                <a:cs typeface="Times New Roman" panose="02020603050405020304" pitchFamily="18" charset="0"/>
              </a:rPr>
              <a:t>2018-2019: Henry Ford Hospital Nurses’ Research Grant Award, $900 </a:t>
            </a:r>
          </a:p>
          <a:p>
            <a:pPr marL="457200" lvl="1">
              <a:lnSpc>
                <a:spcPct val="107000"/>
              </a:lnSpc>
              <a:spcBef>
                <a:spcPts val="0"/>
              </a:spcBef>
            </a:pPr>
            <a:r>
              <a:rPr lang="en-US" sz="3600" dirty="0">
                <a:effectLst/>
                <a:ea typeface="Calibri" panose="020F0502020204030204" pitchFamily="34" charset="0"/>
                <a:cs typeface="Times New Roman" panose="02020603050405020304" pitchFamily="18" charset="0"/>
              </a:rPr>
              <a:t>Supplies: Birth balls, peanut balls, </a:t>
            </a:r>
            <a:r>
              <a:rPr lang="en-US" sz="3600" dirty="0" err="1">
                <a:effectLst/>
                <a:ea typeface="Calibri" panose="020F0502020204030204" pitchFamily="34" charset="0"/>
                <a:cs typeface="Times New Roman" panose="02020603050405020304" pitchFamily="18" charset="0"/>
              </a:rPr>
              <a:t>robozo</a:t>
            </a:r>
            <a:r>
              <a:rPr lang="en-US" sz="3600" dirty="0">
                <a:effectLst/>
                <a:ea typeface="Calibri" panose="020F0502020204030204" pitchFamily="34" charset="0"/>
                <a:cs typeface="Times New Roman" panose="02020603050405020304" pitchFamily="18" charset="0"/>
              </a:rPr>
              <a:t>, labor support training</a:t>
            </a:r>
          </a:p>
          <a:p>
            <a:pPr marL="0" marR="0">
              <a:lnSpc>
                <a:spcPct val="107000"/>
              </a:lnSpc>
              <a:spcBef>
                <a:spcPts val="0"/>
              </a:spcBef>
              <a:spcAft>
                <a:spcPts val="0"/>
              </a:spcAft>
            </a:pPr>
            <a:endParaRPr lang="en-US" sz="36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dirty="0">
                <a:effectLst/>
                <a:ea typeface="Calibri" panose="020F0502020204030204" pitchFamily="34" charset="0"/>
                <a:cs typeface="Times New Roman" panose="02020603050405020304" pitchFamily="18" charset="0"/>
              </a:rPr>
              <a:t>Incentive to Participate</a:t>
            </a:r>
            <a:endParaRPr lang="en-US" sz="3600" dirty="0">
              <a:effectLst/>
              <a:ea typeface="Calibri" panose="020F0502020204030204" pitchFamily="34" charset="0"/>
              <a:cs typeface="Times New Roman" panose="02020603050405020304" pitchFamily="18" charset="0"/>
            </a:endParaRPr>
          </a:p>
          <a:p>
            <a:pPr lvl="1">
              <a:lnSpc>
                <a:spcPct val="107000"/>
              </a:lnSpc>
              <a:spcBef>
                <a:spcPts val="0"/>
              </a:spcBef>
            </a:pPr>
            <a:r>
              <a:rPr lang="en-US" sz="3600" dirty="0">
                <a:effectLst/>
                <a:ea typeface="Calibri" panose="020F0502020204030204" pitchFamily="34" charset="0"/>
                <a:cs typeface="Times New Roman" panose="02020603050405020304" pitchFamily="18" charset="0"/>
              </a:rPr>
              <a:t>Labor nurses were offered the option to enter a drawing for a $25 Visa  gift card.</a:t>
            </a:r>
            <a:endParaRPr lang="en-US" sz="3600" dirty="0">
              <a:ea typeface="Calibri" panose="020F0502020204030204" pitchFamily="34" charset="0"/>
              <a:cs typeface="Times New Roman" panose="02020603050405020304" pitchFamily="18" charset="0"/>
            </a:endParaRPr>
          </a:p>
          <a:p>
            <a:pPr lvl="1">
              <a:lnSpc>
                <a:spcPct val="107000"/>
              </a:lnSpc>
              <a:spcBef>
                <a:spcPts val="0"/>
              </a:spcBef>
            </a:pPr>
            <a:r>
              <a:rPr lang="en-US" sz="3600" dirty="0">
                <a:effectLst/>
                <a:ea typeface="Calibri" panose="020F0502020204030204" pitchFamily="34" charset="0"/>
                <a:cs typeface="Times New Roman" panose="02020603050405020304" pitchFamily="18" charset="0"/>
              </a:rPr>
              <a:t>A total of eight $25 gift cards were awarded during the study period.</a:t>
            </a:r>
            <a:r>
              <a:rPr lang="en-US" sz="3300" dirty="0">
                <a:effectLst/>
                <a:ea typeface="Calibri" panose="020F0502020204030204" pitchFamily="34" charset="0"/>
                <a:cs typeface="Times New Roman" panose="02020603050405020304" pitchFamily="18" charset="0"/>
              </a:rPr>
              <a:t> </a:t>
            </a:r>
          </a:p>
        </p:txBody>
      </p:sp>
      <p:pic>
        <p:nvPicPr>
          <p:cNvPr id="4098" name="Picture 2" descr="See the source image">
            <a:extLst>
              <a:ext uri="{FF2B5EF4-FFF2-40B4-BE49-F238E27FC236}">
                <a16:creationId xmlns:a16="http://schemas.microsoft.com/office/drawing/2014/main" xmlns="" id="{C35AB550-CB98-4BF8-90AD-E0CAF0EA86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8547" y="217146"/>
            <a:ext cx="1550503" cy="1386367"/>
          </a:xfrm>
          <a:prstGeom prst="roundRect">
            <a:avLst>
              <a:gd name="adj" fmla="val 16667"/>
            </a:avLst>
          </a:prstGeom>
          <a:ln>
            <a:solidFill>
              <a:srgbClr val="0000CC"/>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699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3449F-A55C-485B-A6BB-2FABF4F45412}"/>
              </a:ext>
            </a:extLst>
          </p:cNvPr>
          <p:cNvSpPr>
            <a:spLocks noGrp="1"/>
          </p:cNvSpPr>
          <p:nvPr>
            <p:ph type="title"/>
          </p:nvPr>
        </p:nvSpPr>
        <p:spPr>
          <a:xfrm>
            <a:off x="1710811" y="18256"/>
            <a:ext cx="9642988" cy="914806"/>
          </a:xfrm>
        </p:spPr>
        <p:txBody>
          <a:bodyPr/>
          <a:lstStyle/>
          <a:p>
            <a:r>
              <a:rPr lang="en-US" sz="4400" b="1" dirty="0">
                <a:effectLst/>
                <a:latin typeface="+mn-lt"/>
                <a:ea typeface="Calibri" panose="020F0502020204030204" pitchFamily="34" charset="0"/>
                <a:cs typeface="Times New Roman" panose="02020603050405020304" pitchFamily="18" charset="0"/>
              </a:rPr>
              <a:t>IPNBBP Survey Tool</a:t>
            </a:r>
            <a:endParaRPr lang="en-US" dirty="0">
              <a:latin typeface="+mn-lt"/>
            </a:endParaRPr>
          </a:p>
        </p:txBody>
      </p:sp>
      <p:sp>
        <p:nvSpPr>
          <p:cNvPr id="3" name="Content Placeholder 2">
            <a:extLst>
              <a:ext uri="{FF2B5EF4-FFF2-40B4-BE49-F238E27FC236}">
                <a16:creationId xmlns:a16="http://schemas.microsoft.com/office/drawing/2014/main" xmlns="" id="{7D3A1C18-4866-4094-AEA4-FEB8E4EA5767}"/>
              </a:ext>
            </a:extLst>
          </p:cNvPr>
          <p:cNvSpPr>
            <a:spLocks noGrp="1"/>
          </p:cNvSpPr>
          <p:nvPr>
            <p:ph idx="1"/>
          </p:nvPr>
        </p:nvSpPr>
        <p:spPr>
          <a:xfrm>
            <a:off x="1710811" y="933062"/>
            <a:ext cx="10157728" cy="5728995"/>
          </a:xfrm>
        </p:spPr>
        <p:txBody>
          <a:bodyPr>
            <a:normAutofit fontScale="70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4000" b="1" dirty="0">
                <a:effectLst/>
                <a:ea typeface="Calibri" panose="020F0502020204030204" pitchFamily="34" charset="0"/>
                <a:cs typeface="Times New Roman" panose="02020603050405020304" pitchFamily="18" charset="0"/>
              </a:rPr>
              <a:t>Setting</a:t>
            </a:r>
            <a:r>
              <a:rPr lang="en-US" sz="4000" dirty="0">
                <a:effectLst/>
                <a:ea typeface="Calibri" panose="020F0502020204030204" pitchFamily="34" charset="0"/>
                <a:cs typeface="Times New Roman" panose="02020603050405020304" pitchFamily="18" charset="0"/>
              </a:rPr>
              <a:t>: </a:t>
            </a:r>
          </a:p>
          <a:p>
            <a:pPr marL="800100" lvl="1" indent="-342900">
              <a:lnSpc>
                <a:spcPct val="107000"/>
              </a:lnSpc>
              <a:spcBef>
                <a:spcPts val="0"/>
              </a:spcBef>
              <a:buFont typeface="Symbol" panose="05050102010706020507" pitchFamily="18" charset="2"/>
              <a:buChar char=""/>
            </a:pPr>
            <a:r>
              <a:rPr lang="en-US" sz="4000" dirty="0">
                <a:effectLst/>
                <a:ea typeface="Calibri" panose="020F0502020204030204" pitchFamily="34" charset="0"/>
                <a:cs typeface="Times New Roman" panose="02020603050405020304" pitchFamily="18" charset="0"/>
              </a:rPr>
              <a:t>Pre-survey: </a:t>
            </a:r>
            <a:r>
              <a:rPr lang="en-US" sz="4000" dirty="0">
                <a:ea typeface="Calibri" panose="020F0502020204030204" pitchFamily="34" charset="0"/>
                <a:cs typeface="Times New Roman" panose="02020603050405020304" pitchFamily="18" charset="0"/>
              </a:rPr>
              <a:t>   </a:t>
            </a:r>
            <a:r>
              <a:rPr lang="en-US" sz="4000" dirty="0">
                <a:effectLst/>
                <a:ea typeface="Calibri" panose="020F0502020204030204" pitchFamily="34" charset="0"/>
                <a:cs typeface="Times New Roman" panose="02020603050405020304" pitchFamily="18" charset="0"/>
              </a:rPr>
              <a:t>Henry Ford Health System Simulation Center, Detroit, Michigan </a:t>
            </a:r>
            <a:r>
              <a:rPr lang="en-US" sz="2900" dirty="0">
                <a:solidFill>
                  <a:srgbClr val="0000CC"/>
                </a:solidFill>
                <a:effectLst/>
                <a:ea typeface="Calibri" panose="020F0502020204030204" pitchFamily="34" charset="0"/>
                <a:cs typeface="Times New Roman" panose="02020603050405020304" pitchFamily="18" charset="0"/>
              </a:rPr>
              <a:t>(prior to labor support class)</a:t>
            </a:r>
          </a:p>
          <a:p>
            <a:pPr marL="800100" lvl="1" indent="-342900">
              <a:lnSpc>
                <a:spcPct val="107000"/>
              </a:lnSpc>
              <a:spcBef>
                <a:spcPts val="0"/>
              </a:spcBef>
              <a:buFont typeface="Symbol" panose="05050102010706020507" pitchFamily="18" charset="2"/>
              <a:buChar char=""/>
            </a:pPr>
            <a:r>
              <a:rPr lang="en-US" sz="4000" dirty="0">
                <a:effectLst/>
                <a:ea typeface="Times New Roman" panose="02020603050405020304" pitchFamily="18" charset="0"/>
                <a:cs typeface="Times New Roman" panose="02020603050405020304" pitchFamily="18" charset="0"/>
              </a:rPr>
              <a:t>Post-survey:  Henry Ford Hospital, Labor and Delivery Unit and the High-Risk Pregnancy Unit, Detroit, Michigan </a:t>
            </a:r>
            <a:r>
              <a:rPr lang="en-US" sz="2900" dirty="0">
                <a:solidFill>
                  <a:srgbClr val="0000CC"/>
                </a:solidFill>
                <a:effectLst/>
                <a:ea typeface="Times New Roman" panose="02020603050405020304" pitchFamily="18" charset="0"/>
                <a:cs typeface="Times New Roman" panose="02020603050405020304" pitchFamily="18" charset="0"/>
              </a:rPr>
              <a:t>(durin</a:t>
            </a:r>
            <a:r>
              <a:rPr lang="en-US" sz="2900" dirty="0">
                <a:solidFill>
                  <a:srgbClr val="0000CC"/>
                </a:solidFill>
                <a:ea typeface="Times New Roman" panose="02020603050405020304" pitchFamily="18" charset="0"/>
                <a:cs typeface="Times New Roman" panose="02020603050405020304" pitchFamily="18" charset="0"/>
              </a:rPr>
              <a:t>g shift)</a:t>
            </a:r>
            <a:endParaRPr lang="en-US" sz="2900" dirty="0">
              <a:solidFill>
                <a:srgbClr val="0000CC"/>
              </a:solidFill>
              <a:effectLst/>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000" b="1" dirty="0">
                <a:effectLst/>
                <a:ea typeface="Calibri" panose="020F0502020204030204" pitchFamily="34" charset="0"/>
                <a:cs typeface="Times New Roman" panose="02020603050405020304" pitchFamily="18" charset="0"/>
              </a:rPr>
              <a:t>Sample: </a:t>
            </a:r>
          </a:p>
          <a:p>
            <a:pPr marL="800100" lvl="1" indent="-342900">
              <a:lnSpc>
                <a:spcPct val="107000"/>
              </a:lnSpc>
              <a:spcBef>
                <a:spcPts val="0"/>
              </a:spcBef>
              <a:buFont typeface="Symbol" panose="05050102010706020507" pitchFamily="18" charset="2"/>
              <a:buChar char=""/>
            </a:pPr>
            <a:r>
              <a:rPr lang="en-US" sz="4000" dirty="0">
                <a:effectLst/>
                <a:ea typeface="Calibri" panose="020F0502020204030204" pitchFamily="34" charset="0"/>
                <a:cs typeface="Times New Roman" panose="02020603050405020304" pitchFamily="18" charset="0"/>
              </a:rPr>
              <a:t>Convenience sample of 75 Labor &amp; Delivery RNs at Henry Ford </a:t>
            </a:r>
            <a:endParaRPr lang="en-US" sz="4000" dirty="0">
              <a:ea typeface="Calibri" panose="020F0502020204030204" pitchFamily="34" charset="0"/>
              <a:cs typeface="Times New Roman" panose="02020603050405020304" pitchFamily="18" charset="0"/>
            </a:endParaRPr>
          </a:p>
          <a:p>
            <a:pPr marL="800100" lvl="1" indent="-342900">
              <a:lnSpc>
                <a:spcPct val="107000"/>
              </a:lnSpc>
              <a:spcBef>
                <a:spcPts val="0"/>
              </a:spcBef>
              <a:buFont typeface="Symbol" panose="05050102010706020507" pitchFamily="18" charset="2"/>
              <a:buChar char=""/>
            </a:pPr>
            <a:r>
              <a:rPr lang="en-US" sz="4000" dirty="0">
                <a:effectLst/>
                <a:ea typeface="Calibri" panose="020F0502020204030204" pitchFamily="34" charset="0"/>
                <a:cs typeface="Times New Roman" panose="02020603050405020304" pitchFamily="18" charset="0"/>
              </a:rPr>
              <a:t>Hospital who attended a labor support class during the study period.</a:t>
            </a:r>
          </a:p>
          <a:p>
            <a:pPr marL="0" marR="0" indent="0">
              <a:lnSpc>
                <a:spcPct val="107000"/>
              </a:lnSpc>
              <a:spcBef>
                <a:spcPts val="0"/>
              </a:spcBef>
              <a:spcAft>
                <a:spcPts val="0"/>
              </a:spcAft>
              <a:buNone/>
            </a:pP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000" b="1" dirty="0">
                <a:effectLst/>
                <a:ea typeface="Arial" panose="020B0604020202020204" pitchFamily="34" charset="0"/>
                <a:cs typeface="Times New Roman" panose="02020603050405020304" pitchFamily="18" charset="0"/>
              </a:rPr>
              <a:t>Sample Period:	</a:t>
            </a:r>
          </a:p>
          <a:p>
            <a:pPr marL="800100" lvl="1" indent="-342900">
              <a:lnSpc>
                <a:spcPct val="107000"/>
              </a:lnSpc>
              <a:spcBef>
                <a:spcPts val="0"/>
              </a:spcBef>
              <a:buFont typeface="Symbol" panose="05050102010706020507" pitchFamily="18" charset="2"/>
              <a:buChar char=""/>
            </a:pPr>
            <a:r>
              <a:rPr lang="en-US" sz="4000" dirty="0">
                <a:effectLst/>
                <a:ea typeface="Arial" panose="020B0604020202020204" pitchFamily="34" charset="0"/>
                <a:cs typeface="Times New Roman" panose="02020603050405020304" pitchFamily="18" charset="0"/>
              </a:rPr>
              <a:t>Pre-intervention: </a:t>
            </a:r>
            <a:r>
              <a:rPr lang="en-US" sz="4000" dirty="0">
                <a:effectLst/>
                <a:ea typeface="Calibri" panose="020F0502020204030204" pitchFamily="34" charset="0"/>
                <a:cs typeface="Times New Roman" panose="02020603050405020304" pitchFamily="18" charset="0"/>
              </a:rPr>
              <a:t>6/25/2019, 7/2/2019, 7/9/2019, 7/23/2019, 8/20/2019, 12/10/2019 </a:t>
            </a:r>
            <a:r>
              <a:rPr lang="en-US" sz="4000" dirty="0">
                <a:solidFill>
                  <a:srgbClr val="0000CC"/>
                </a:solidFill>
                <a:effectLst/>
                <a:ea typeface="Calibri" panose="020F0502020204030204" pitchFamily="34" charset="0"/>
                <a:cs typeface="Times New Roman" panose="02020603050405020304" pitchFamily="18" charset="0"/>
              </a:rPr>
              <a:t>(6-classes)</a:t>
            </a:r>
          </a:p>
          <a:p>
            <a:pPr marL="800100" lvl="1" indent="-342900">
              <a:lnSpc>
                <a:spcPct val="107000"/>
              </a:lnSpc>
              <a:spcBef>
                <a:spcPts val="0"/>
              </a:spcBef>
              <a:buFont typeface="Symbol" panose="05050102010706020507" pitchFamily="18" charset="2"/>
              <a:buChar char=""/>
            </a:pPr>
            <a:r>
              <a:rPr lang="en-US" sz="4000" dirty="0">
                <a:effectLst/>
                <a:ea typeface="Calibri" panose="020F0502020204030204" pitchFamily="34" charset="0"/>
                <a:cs typeface="Times New Roman" panose="02020603050405020304" pitchFamily="18" charset="0"/>
              </a:rPr>
              <a:t>Post-intervention: March 1, 2020 – March 31, 2020</a:t>
            </a:r>
          </a:p>
          <a:p>
            <a:endParaRPr lang="en-US" dirty="0"/>
          </a:p>
        </p:txBody>
      </p:sp>
    </p:spTree>
    <p:extLst>
      <p:ext uri="{BB962C8B-B14F-4D97-AF65-F5344CB8AC3E}">
        <p14:creationId xmlns:p14="http://schemas.microsoft.com/office/powerpoint/2010/main" val="1103311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B9062-413D-427A-834E-521AA6E5CA4F}"/>
              </a:ext>
            </a:extLst>
          </p:cNvPr>
          <p:cNvSpPr>
            <a:spLocks noGrp="1"/>
          </p:cNvSpPr>
          <p:nvPr>
            <p:ph type="title"/>
          </p:nvPr>
        </p:nvSpPr>
        <p:spPr>
          <a:xfrm>
            <a:off x="1504335" y="18255"/>
            <a:ext cx="9849465" cy="802839"/>
          </a:xfrm>
        </p:spPr>
        <p:txBody>
          <a:bodyPr/>
          <a:lstStyle/>
          <a:p>
            <a:r>
              <a:rPr lang="en-US" sz="4400" b="1" dirty="0">
                <a:effectLst/>
                <a:latin typeface="+mn-lt"/>
                <a:ea typeface="Calibri" panose="020F0502020204030204" pitchFamily="34" charset="0"/>
                <a:cs typeface="Times New Roman" panose="02020603050405020304" pitchFamily="18" charset="0"/>
              </a:rPr>
              <a:t>IPNBBP Survey Tool</a:t>
            </a:r>
            <a:endParaRPr lang="en-US" dirty="0">
              <a:latin typeface="+mn-lt"/>
            </a:endParaRPr>
          </a:p>
        </p:txBody>
      </p:sp>
      <p:sp>
        <p:nvSpPr>
          <p:cNvPr id="3" name="Content Placeholder 2">
            <a:extLst>
              <a:ext uri="{FF2B5EF4-FFF2-40B4-BE49-F238E27FC236}">
                <a16:creationId xmlns:a16="http://schemas.microsoft.com/office/drawing/2014/main" xmlns="" id="{1226F658-9A68-4FCB-973A-AD0128F2422C}"/>
              </a:ext>
            </a:extLst>
          </p:cNvPr>
          <p:cNvSpPr>
            <a:spLocks noGrp="1"/>
          </p:cNvSpPr>
          <p:nvPr>
            <p:ph idx="1"/>
          </p:nvPr>
        </p:nvSpPr>
        <p:spPr>
          <a:xfrm>
            <a:off x="1666567" y="989046"/>
            <a:ext cx="10201971" cy="5691672"/>
          </a:xfrm>
        </p:spPr>
        <p:txBody>
          <a:bodyPr>
            <a:normAutofit fontScale="8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3300" b="1" dirty="0">
                <a:effectLst/>
                <a:ea typeface="Arial" panose="020B0604020202020204" pitchFamily="34" charset="0"/>
                <a:cs typeface="Times New Roman" panose="02020603050405020304" pitchFamily="18" charset="0"/>
              </a:rPr>
              <a:t>Inclusion Criteria: </a:t>
            </a:r>
            <a:r>
              <a:rPr lang="en-US" sz="3300" dirty="0">
                <a:effectLst/>
                <a:ea typeface="Arial" panose="020B0604020202020204" pitchFamily="34" charset="0"/>
                <a:cs typeface="Times New Roman" panose="02020603050405020304" pitchFamily="18" charset="0"/>
              </a:rPr>
              <a:t>	</a:t>
            </a:r>
          </a:p>
          <a:p>
            <a:pPr marL="800100" lvl="1" indent="-342900">
              <a:lnSpc>
                <a:spcPct val="107000"/>
              </a:lnSpc>
              <a:spcBef>
                <a:spcPts val="0"/>
              </a:spcBef>
              <a:buFont typeface="Symbol" panose="05050102010706020507" pitchFamily="18" charset="2"/>
              <a:buChar char=""/>
            </a:pPr>
            <a:r>
              <a:rPr lang="en-US" sz="3300" dirty="0">
                <a:effectLst/>
                <a:ea typeface="Arial" panose="020B0604020202020204" pitchFamily="34" charset="0"/>
                <a:cs typeface="Times New Roman" panose="02020603050405020304" pitchFamily="18" charset="0"/>
              </a:rPr>
              <a:t>HFH L&amp;D RNs who attended a Labor Support Class.</a:t>
            </a:r>
          </a:p>
          <a:p>
            <a:pPr marL="0" marR="0" lvl="0" indent="0">
              <a:lnSpc>
                <a:spcPct val="107000"/>
              </a:lnSpc>
              <a:spcBef>
                <a:spcPts val="0"/>
              </a:spcBef>
              <a:spcAft>
                <a:spcPts val="0"/>
              </a:spcAft>
              <a:buNone/>
            </a:pPr>
            <a:endParaRPr lang="en-US" sz="33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300" b="1" dirty="0">
                <a:effectLst/>
                <a:ea typeface="Arial" panose="020B0604020202020204" pitchFamily="34" charset="0"/>
                <a:cs typeface="Times New Roman" panose="02020603050405020304" pitchFamily="18" charset="0"/>
              </a:rPr>
              <a:t>Exclusion Criteria: </a:t>
            </a:r>
            <a:r>
              <a:rPr lang="en-US" sz="3300" dirty="0">
                <a:effectLst/>
                <a:ea typeface="Arial" panose="020B0604020202020204" pitchFamily="34" charset="0"/>
                <a:cs typeface="Times New Roman" panose="02020603050405020304" pitchFamily="18" charset="0"/>
              </a:rPr>
              <a:t>	</a:t>
            </a:r>
          </a:p>
          <a:p>
            <a:pPr marL="800100" lvl="1" indent="-342900">
              <a:lnSpc>
                <a:spcPct val="107000"/>
              </a:lnSpc>
              <a:spcBef>
                <a:spcPts val="0"/>
              </a:spcBef>
              <a:buFont typeface="Symbol" panose="05050102010706020507" pitchFamily="18" charset="2"/>
              <a:buChar char=""/>
            </a:pPr>
            <a:r>
              <a:rPr lang="en-US" sz="3300" dirty="0">
                <a:effectLst/>
                <a:ea typeface="Arial" panose="020B0604020202020204" pitchFamily="34" charset="0"/>
                <a:cs typeface="Times New Roman" panose="02020603050405020304" pitchFamily="18" charset="0"/>
              </a:rPr>
              <a:t>HFH L&amp;D RNs who did not attend a Labor Support Class.</a:t>
            </a:r>
          </a:p>
          <a:p>
            <a:pPr marL="0" marR="0" lvl="0" indent="0">
              <a:lnSpc>
                <a:spcPct val="107000"/>
              </a:lnSpc>
              <a:spcBef>
                <a:spcPts val="0"/>
              </a:spcBef>
              <a:spcAft>
                <a:spcPts val="0"/>
              </a:spcAft>
              <a:buNone/>
            </a:pPr>
            <a:endParaRPr lang="en-US" sz="33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300" b="1" dirty="0">
                <a:effectLst/>
                <a:ea typeface="Arial" panose="020B0604020202020204" pitchFamily="34" charset="0"/>
                <a:cs typeface="Times New Roman" panose="02020603050405020304" pitchFamily="18" charset="0"/>
              </a:rPr>
              <a:t>Participation: </a:t>
            </a:r>
            <a:r>
              <a:rPr lang="en-US" sz="3300" dirty="0">
                <a:effectLst/>
                <a:ea typeface="Arial" panose="020B0604020202020204" pitchFamily="34" charset="0"/>
                <a:cs typeface="Times New Roman" panose="02020603050405020304" pitchFamily="18" charset="0"/>
              </a:rPr>
              <a:t>	</a:t>
            </a:r>
          </a:p>
          <a:p>
            <a:pPr marL="800100" lvl="1" indent="-342900">
              <a:lnSpc>
                <a:spcPct val="107000"/>
              </a:lnSpc>
              <a:spcBef>
                <a:spcPts val="0"/>
              </a:spcBef>
              <a:buFont typeface="Symbol" panose="05050102010706020507" pitchFamily="18" charset="2"/>
              <a:buChar char=""/>
            </a:pPr>
            <a:r>
              <a:rPr lang="en-US" sz="3300" dirty="0">
                <a:effectLst/>
                <a:ea typeface="Arial" panose="020B0604020202020204" pitchFamily="34" charset="0"/>
                <a:cs typeface="Times New Roman" panose="02020603050405020304" pitchFamily="18" charset="0"/>
              </a:rPr>
              <a:t>Voluntary participation by completion of the survey. </a:t>
            </a:r>
          </a:p>
          <a:p>
            <a:pPr marL="800100" lvl="1" indent="-342900">
              <a:lnSpc>
                <a:spcPct val="107000"/>
              </a:lnSpc>
              <a:spcBef>
                <a:spcPts val="0"/>
              </a:spcBef>
              <a:buFont typeface="Symbol" panose="05050102010706020507" pitchFamily="18" charset="2"/>
              <a:buChar char=""/>
            </a:pPr>
            <a:r>
              <a:rPr lang="en-US" sz="3300" dirty="0">
                <a:effectLst/>
                <a:ea typeface="Arial" panose="020B0604020202020204" pitchFamily="34" charset="0"/>
                <a:cs typeface="Times New Roman" panose="02020603050405020304" pitchFamily="18" charset="0"/>
              </a:rPr>
              <a:t>Completion of the survey is considered agreement to participate.</a:t>
            </a:r>
          </a:p>
          <a:p>
            <a:pPr marL="0" marR="0" lvl="0" indent="0">
              <a:lnSpc>
                <a:spcPct val="107000"/>
              </a:lnSpc>
              <a:spcBef>
                <a:spcPts val="0"/>
              </a:spcBef>
              <a:spcAft>
                <a:spcPts val="0"/>
              </a:spcAft>
              <a:buNone/>
            </a:pPr>
            <a:endParaRPr lang="en-US" sz="33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300" b="1" dirty="0">
                <a:effectLst/>
                <a:ea typeface="Arial" panose="020B0604020202020204" pitchFamily="34" charset="0"/>
                <a:cs typeface="Times New Roman" panose="02020603050405020304" pitchFamily="18" charset="0"/>
              </a:rPr>
              <a:t>Opt-Out:  </a:t>
            </a:r>
            <a:r>
              <a:rPr lang="en-US" sz="3300" dirty="0">
                <a:effectLst/>
                <a:ea typeface="Arial" panose="020B0604020202020204" pitchFamily="34" charset="0"/>
                <a:cs typeface="Times New Roman" panose="02020603050405020304" pitchFamily="18" charset="0"/>
              </a:rPr>
              <a:t>		</a:t>
            </a:r>
          </a:p>
          <a:p>
            <a:pPr marL="800100" lvl="1" indent="-342900">
              <a:lnSpc>
                <a:spcPct val="107000"/>
              </a:lnSpc>
              <a:spcBef>
                <a:spcPts val="0"/>
              </a:spcBef>
              <a:buFont typeface="Symbol" panose="05050102010706020507" pitchFamily="18" charset="2"/>
              <a:buChar char=""/>
            </a:pPr>
            <a:r>
              <a:rPr lang="en-US" sz="3300" dirty="0">
                <a:effectLst/>
                <a:ea typeface="Arial" panose="020B0604020202020204" pitchFamily="34" charset="0"/>
                <a:cs typeface="Times New Roman" panose="02020603050405020304" pitchFamily="18" charset="0"/>
              </a:rPr>
              <a:t>Participants could opt-out at any time without repercussions nor impact on employment status.</a:t>
            </a:r>
            <a:endParaRPr lang="en-US" sz="33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1558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6F163B-4CF3-4A02-B6E3-885125D950D1}"/>
              </a:ext>
            </a:extLst>
          </p:cNvPr>
          <p:cNvSpPr>
            <a:spLocks noGrp="1"/>
          </p:cNvSpPr>
          <p:nvPr>
            <p:ph type="title"/>
          </p:nvPr>
        </p:nvSpPr>
        <p:spPr>
          <a:xfrm>
            <a:off x="1669772" y="113335"/>
            <a:ext cx="9578010" cy="933588"/>
          </a:xfrm>
        </p:spPr>
        <p:txBody>
          <a:bodyPr/>
          <a:lstStyle/>
          <a:p>
            <a:r>
              <a:rPr lang="en-US" b="1" dirty="0">
                <a:latin typeface="+mn-lt"/>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xmlns="" id="{B748C5F2-E778-4C6A-8745-B78210297F28}"/>
              </a:ext>
            </a:extLst>
          </p:cNvPr>
          <p:cNvSpPr>
            <a:spLocks noGrp="1"/>
          </p:cNvSpPr>
          <p:nvPr>
            <p:ph idx="1"/>
          </p:nvPr>
        </p:nvSpPr>
        <p:spPr>
          <a:xfrm>
            <a:off x="1866121" y="924476"/>
            <a:ext cx="10325879" cy="5662936"/>
          </a:xfrm>
        </p:spPr>
        <p:txBody>
          <a:bodyPr>
            <a:normAutofit/>
          </a:bodyPr>
          <a:lstStyle/>
          <a:p>
            <a:r>
              <a:rPr lang="en-US" sz="3200" dirty="0">
                <a:effectLst/>
                <a:ea typeface="Calibri" panose="020F0502020204030204" pitchFamily="34" charset="0"/>
                <a:cs typeface="Times New Roman" panose="02020603050405020304" pitchFamily="18" charset="0"/>
              </a:rPr>
              <a:t>In the United States, childbirth is the leading reason for hospitalization, with approximately 4 million women    giving birth annually the majority of whom will receive care and support from a nurse. </a:t>
            </a:r>
          </a:p>
          <a:p>
            <a:r>
              <a:rPr lang="en-US" sz="3200" dirty="0">
                <a:effectLst/>
                <a:ea typeface="Calibri" panose="020F0502020204030204" pitchFamily="34" charset="0"/>
              </a:rPr>
              <a:t>Cesarean sections: Most common surgical procedure in US. </a:t>
            </a:r>
          </a:p>
          <a:p>
            <a:pPr lvl="1"/>
            <a:r>
              <a:rPr lang="en-US" b="1" dirty="0">
                <a:solidFill>
                  <a:srgbClr val="0000CC"/>
                </a:solidFill>
                <a:effectLst/>
                <a:ea typeface="Calibri" panose="020F0502020204030204" pitchFamily="34" charset="0"/>
              </a:rPr>
              <a:t>~</a:t>
            </a:r>
            <a:r>
              <a:rPr lang="en-US" sz="2800" b="1" dirty="0">
                <a:solidFill>
                  <a:srgbClr val="0000CC"/>
                </a:solidFill>
                <a:effectLst/>
                <a:ea typeface="Calibri" panose="020F0502020204030204" pitchFamily="34" charset="0"/>
              </a:rPr>
              <a:t>33% of births in 2013 </a:t>
            </a:r>
          </a:p>
          <a:p>
            <a:pPr lvl="1"/>
            <a:r>
              <a:rPr lang="en-US" sz="2800" b="1" dirty="0">
                <a:solidFill>
                  <a:srgbClr val="0000CC"/>
                </a:solidFill>
                <a:effectLst/>
                <a:ea typeface="Calibri" panose="020F0502020204030204" pitchFamily="34" charset="0"/>
              </a:rPr>
              <a:t>1 in every 3 women</a:t>
            </a:r>
            <a:endParaRPr lang="en-US" sz="2800" b="1" dirty="0">
              <a:solidFill>
                <a:srgbClr val="0000CC"/>
              </a:solidFill>
              <a:effectLst/>
              <a:ea typeface="Calibri" panose="020F0502020204030204" pitchFamily="34" charset="0"/>
              <a:cs typeface="Times New Roman" panose="02020603050405020304" pitchFamily="18" charset="0"/>
            </a:endParaRPr>
          </a:p>
          <a:p>
            <a:r>
              <a:rPr lang="en-US" sz="3200" dirty="0">
                <a:ea typeface="Calibri" panose="020F0502020204030204" pitchFamily="34" charset="0"/>
              </a:rPr>
              <a:t>Organizational and Regulatory Targets for C/S:</a:t>
            </a:r>
          </a:p>
          <a:p>
            <a:pPr lvl="1"/>
            <a:r>
              <a:rPr lang="en-US" sz="2800" dirty="0">
                <a:effectLst/>
                <a:ea typeface="Calibri" panose="020F0502020204030204" pitchFamily="34" charset="0"/>
              </a:rPr>
              <a:t>10% (Healthy People 2020)</a:t>
            </a:r>
          </a:p>
          <a:p>
            <a:pPr lvl="1"/>
            <a:r>
              <a:rPr lang="en-US" sz="2800" dirty="0">
                <a:effectLst/>
                <a:ea typeface="Calibri" panose="020F0502020204030204" pitchFamily="34" charset="0"/>
              </a:rPr>
              <a:t>15% per the World Health Organization (WHO)</a:t>
            </a:r>
          </a:p>
          <a:p>
            <a:pPr lvl="1"/>
            <a:r>
              <a:rPr lang="en-US" sz="2800" dirty="0">
                <a:effectLst/>
                <a:ea typeface="Calibri" panose="020F0502020204030204" pitchFamily="34" charset="0"/>
              </a:rPr>
              <a:t>26.2 % (California Maternal Quality Care Collaborative). </a:t>
            </a:r>
          </a:p>
        </p:txBody>
      </p:sp>
      <p:sp>
        <p:nvSpPr>
          <p:cNvPr id="5" name="TextBox 4">
            <a:extLst>
              <a:ext uri="{FF2B5EF4-FFF2-40B4-BE49-F238E27FC236}">
                <a16:creationId xmlns:a16="http://schemas.microsoft.com/office/drawing/2014/main" xmlns="" id="{EC69418D-0869-42E6-9618-1AC7F6797B79}"/>
              </a:ext>
            </a:extLst>
          </p:cNvPr>
          <p:cNvSpPr txBox="1"/>
          <p:nvPr/>
        </p:nvSpPr>
        <p:spPr>
          <a:xfrm>
            <a:off x="6270171" y="6310413"/>
            <a:ext cx="5709793" cy="307777"/>
          </a:xfrm>
          <a:prstGeom prst="rect">
            <a:avLst/>
          </a:prstGeom>
          <a:noFill/>
        </p:spPr>
        <p:txBody>
          <a:bodyPr wrap="square">
            <a:spAutoFit/>
          </a:bodyPr>
          <a:lstStyle/>
          <a:p>
            <a:pPr algn="r"/>
            <a:r>
              <a:rPr lang="en-US" sz="1400" dirty="0">
                <a:effectLst/>
                <a:ea typeface="Calibri" panose="020F0502020204030204" pitchFamily="34" charset="0"/>
                <a:cs typeface="Times New Roman" panose="02020603050405020304" pitchFamily="18" charset="0"/>
              </a:rPr>
              <a:t>Lyndon, Simpson, Spetz, 2017; </a:t>
            </a:r>
            <a:r>
              <a:rPr lang="en-US" sz="1400" kern="1200" dirty="0">
                <a:effectLst/>
                <a:ea typeface="Times New Roman" panose="02020603050405020304" pitchFamily="18" charset="0"/>
              </a:rPr>
              <a:t>Bell, Joy, Gullo, Higgins, and Stevenson, 2017</a:t>
            </a:r>
            <a:endParaRPr lang="en-US" sz="1400" dirty="0"/>
          </a:p>
        </p:txBody>
      </p:sp>
    </p:spTree>
    <p:extLst>
      <p:ext uri="{BB962C8B-B14F-4D97-AF65-F5344CB8AC3E}">
        <p14:creationId xmlns:p14="http://schemas.microsoft.com/office/powerpoint/2010/main" val="3477758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0A7C12-3DC5-4A41-A986-647B82E4BBF7}"/>
              </a:ext>
            </a:extLst>
          </p:cNvPr>
          <p:cNvSpPr>
            <a:spLocks noGrp="1"/>
          </p:cNvSpPr>
          <p:nvPr>
            <p:ph type="title"/>
          </p:nvPr>
        </p:nvSpPr>
        <p:spPr>
          <a:xfrm>
            <a:off x="1727200" y="365125"/>
            <a:ext cx="9626600" cy="1325563"/>
          </a:xfrm>
        </p:spPr>
        <p:txBody>
          <a:bodyPr>
            <a:noAutofit/>
          </a:bodyPr>
          <a:lstStyle/>
          <a:p>
            <a:r>
              <a:rPr lang="en-US" b="1" dirty="0">
                <a:effectLst/>
                <a:latin typeface="+mn-lt"/>
                <a:ea typeface="Calibri" panose="020F0502020204030204" pitchFamily="34" charset="0"/>
                <a:cs typeface="Times New Roman" panose="02020603050405020304" pitchFamily="18" charset="0"/>
              </a:rPr>
              <a:t>Additional Maternal Child Health Labor Support Presentations</a:t>
            </a:r>
            <a:r>
              <a:rPr lang="en-US" dirty="0">
                <a:effectLst/>
                <a:latin typeface="+mn-lt"/>
                <a:ea typeface="Calibri" panose="020F0502020204030204" pitchFamily="34" charset="0"/>
                <a:cs typeface="Times New Roman" panose="02020603050405020304" pitchFamily="18" charset="0"/>
              </a:rPr>
              <a:t/>
            </a:r>
            <a:br>
              <a:rPr lang="en-US" dirty="0">
                <a:effectLst/>
                <a:latin typeface="+mn-lt"/>
                <a:ea typeface="Calibri" panose="020F0502020204030204" pitchFamily="34" charset="0"/>
                <a:cs typeface="Times New Roman" panose="02020603050405020304" pitchFamily="18" charset="0"/>
              </a:rPr>
            </a:br>
            <a:endParaRPr lang="en-US" dirty="0">
              <a:latin typeface="+mn-lt"/>
            </a:endParaRPr>
          </a:p>
        </p:txBody>
      </p:sp>
      <p:sp>
        <p:nvSpPr>
          <p:cNvPr id="3" name="Content Placeholder 2">
            <a:extLst>
              <a:ext uri="{FF2B5EF4-FFF2-40B4-BE49-F238E27FC236}">
                <a16:creationId xmlns:a16="http://schemas.microsoft.com/office/drawing/2014/main" xmlns="" id="{F579B641-3A23-4977-9664-E60257710755}"/>
              </a:ext>
            </a:extLst>
          </p:cNvPr>
          <p:cNvSpPr>
            <a:spLocks noGrp="1"/>
          </p:cNvSpPr>
          <p:nvPr>
            <p:ph idx="1"/>
          </p:nvPr>
        </p:nvSpPr>
        <p:spPr>
          <a:xfrm>
            <a:off x="2006599" y="1571625"/>
            <a:ext cx="10185401" cy="4921250"/>
          </a:xfrm>
        </p:spPr>
        <p:txBody>
          <a:bodyPr/>
          <a:lstStyle/>
          <a:p>
            <a:pPr marL="457200" marR="0" lvl="0" indent="-457200">
              <a:lnSpc>
                <a:spcPct val="107000"/>
              </a:lnSpc>
              <a:spcBef>
                <a:spcPts val="0"/>
              </a:spcBef>
              <a:spcAft>
                <a:spcPts val="0"/>
              </a:spcAft>
              <a:buFont typeface="+mj-lt"/>
              <a:buAutoNum type="arabicPeriod"/>
            </a:pPr>
            <a:r>
              <a:rPr lang="en-US" sz="3200" dirty="0">
                <a:effectLst/>
                <a:ea typeface="Calibri" panose="020F0502020204030204" pitchFamily="34" charset="0"/>
                <a:cs typeface="Times New Roman" panose="02020603050405020304" pitchFamily="18" charset="0"/>
              </a:rPr>
              <a:t>OBGYN Senior Staff Meeting, Henry Ford Hospital (20 minutes)</a:t>
            </a:r>
          </a:p>
          <a:p>
            <a:pPr marL="457200" marR="0" lvl="0" indent="-457200">
              <a:lnSpc>
                <a:spcPct val="107000"/>
              </a:lnSpc>
              <a:spcBef>
                <a:spcPts val="0"/>
              </a:spcBef>
              <a:spcAft>
                <a:spcPts val="0"/>
              </a:spcAft>
              <a:buFont typeface="+mj-lt"/>
              <a:buAutoNum type="arabicPeriod"/>
            </a:pPr>
            <a:r>
              <a:rPr lang="en-US" sz="3200" dirty="0">
                <a:effectLst/>
                <a:ea typeface="Calibri" panose="020F0502020204030204" pitchFamily="34" charset="0"/>
                <a:cs typeface="Times New Roman" panose="02020603050405020304" pitchFamily="18" charset="0"/>
              </a:rPr>
              <a:t>OBGYN Resident Education</a:t>
            </a:r>
            <a:r>
              <a:rPr lang="en-US" sz="3200" dirty="0">
                <a:ea typeface="Calibri" panose="020F0502020204030204" pitchFamily="34" charset="0"/>
                <a:cs typeface="Times New Roman" panose="02020603050405020304" pitchFamily="18" charset="0"/>
              </a:rPr>
              <a:t>, HFH, </a:t>
            </a:r>
            <a:r>
              <a:rPr lang="en-US" sz="3200" dirty="0">
                <a:effectLst/>
                <a:ea typeface="Calibri" panose="020F0502020204030204" pitchFamily="34" charset="0"/>
                <a:cs typeface="Times New Roman" panose="02020603050405020304" pitchFamily="18" charset="0"/>
              </a:rPr>
              <a:t>8/28/2019 (30 minutes) </a:t>
            </a:r>
          </a:p>
          <a:p>
            <a:pPr marL="457200" marR="0" lvl="0" indent="-457200">
              <a:lnSpc>
                <a:spcPct val="107000"/>
              </a:lnSpc>
              <a:spcBef>
                <a:spcPts val="0"/>
              </a:spcBef>
              <a:spcAft>
                <a:spcPts val="0"/>
              </a:spcAft>
              <a:buFont typeface="+mj-lt"/>
              <a:buAutoNum type="arabicPeriod"/>
            </a:pPr>
            <a:r>
              <a:rPr lang="en-US" sz="3200" dirty="0">
                <a:effectLst/>
                <a:ea typeface="Calibri" panose="020F0502020204030204" pitchFamily="34" charset="0"/>
                <a:cs typeface="Times New Roman" panose="02020603050405020304" pitchFamily="18" charset="0"/>
              </a:rPr>
              <a:t>Obstetric Technician Education, 11/26/2019, 30-minutes.</a:t>
            </a:r>
            <a:endParaRPr lang="en-US" sz="3200" dirty="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a:pPr>
            <a:r>
              <a:rPr lang="en-US" sz="3200" dirty="0">
                <a:effectLst/>
                <a:ea typeface="Calibri" panose="020F0502020204030204" pitchFamily="34" charset="0"/>
                <a:cs typeface="Times New Roman" panose="02020603050405020304" pitchFamily="18" charset="0"/>
              </a:rPr>
              <a:t>Women’s Health Services Grand Rounds, Henry Ford Hospital, One Ford Place: MD/DO/CNM/RN, 12/4/2019 (15 minutes)</a:t>
            </a:r>
          </a:p>
          <a:p>
            <a:endParaRPr lang="en-US" dirty="0"/>
          </a:p>
        </p:txBody>
      </p:sp>
    </p:spTree>
    <p:extLst>
      <p:ext uri="{BB962C8B-B14F-4D97-AF65-F5344CB8AC3E}">
        <p14:creationId xmlns:p14="http://schemas.microsoft.com/office/powerpoint/2010/main" val="238549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4C00E-79C5-42CA-892E-91C1D45622D6}"/>
              </a:ext>
            </a:extLst>
          </p:cNvPr>
          <p:cNvSpPr>
            <a:spLocks noGrp="1"/>
          </p:cNvSpPr>
          <p:nvPr>
            <p:ph type="title"/>
          </p:nvPr>
        </p:nvSpPr>
        <p:spPr>
          <a:xfrm>
            <a:off x="1625600" y="508690"/>
            <a:ext cx="10363202" cy="803275"/>
          </a:xfrm>
        </p:spPr>
        <p:txBody>
          <a:bodyPr>
            <a:noAutofit/>
          </a:bodyPr>
          <a:lstStyle/>
          <a:p>
            <a:r>
              <a:rPr lang="en-US" b="1" dirty="0">
                <a:effectLst/>
                <a:latin typeface="+mn-lt"/>
                <a:ea typeface="Calibri" panose="020F0502020204030204" pitchFamily="34" charset="0"/>
                <a:cs typeface="Times New Roman" panose="02020603050405020304" pitchFamily="18" charset="0"/>
              </a:rPr>
              <a:t>Intervention:  </a:t>
            </a:r>
            <a:br>
              <a:rPr lang="en-US" b="1" dirty="0">
                <a:effectLst/>
                <a:latin typeface="+mn-lt"/>
                <a:ea typeface="Calibri" panose="020F0502020204030204" pitchFamily="34" charset="0"/>
                <a:cs typeface="Times New Roman" panose="02020603050405020304" pitchFamily="18" charset="0"/>
              </a:rPr>
            </a:br>
            <a:r>
              <a:rPr lang="en-US" b="1" dirty="0">
                <a:effectLst/>
                <a:latin typeface="+mn-lt"/>
                <a:ea typeface="Calibri" panose="020F0502020204030204" pitchFamily="34" charset="0"/>
                <a:cs typeface="Times New Roman" panose="02020603050405020304" pitchFamily="18" charset="0"/>
              </a:rPr>
              <a:t>Interactive Hands-on Labor Support Class </a:t>
            </a:r>
            <a:r>
              <a:rPr lang="en-US" dirty="0">
                <a:effectLst/>
                <a:latin typeface="+mn-lt"/>
                <a:ea typeface="Calibri" panose="020F0502020204030204" pitchFamily="34" charset="0"/>
                <a:cs typeface="Times New Roman" panose="02020603050405020304" pitchFamily="18" charset="0"/>
              </a:rPr>
              <a:t/>
            </a:r>
            <a:br>
              <a:rPr lang="en-US" dirty="0">
                <a:effectLst/>
                <a:latin typeface="+mn-lt"/>
                <a:ea typeface="Calibri" panose="020F0502020204030204" pitchFamily="34" charset="0"/>
                <a:cs typeface="Times New Roman" panose="02020603050405020304" pitchFamily="18" charset="0"/>
              </a:rPr>
            </a:br>
            <a:endParaRPr lang="en-US" dirty="0">
              <a:latin typeface="+mn-lt"/>
            </a:endParaRPr>
          </a:p>
        </p:txBody>
      </p:sp>
      <p:sp>
        <p:nvSpPr>
          <p:cNvPr id="3" name="Content Placeholder 2">
            <a:extLst>
              <a:ext uri="{FF2B5EF4-FFF2-40B4-BE49-F238E27FC236}">
                <a16:creationId xmlns:a16="http://schemas.microsoft.com/office/drawing/2014/main" xmlns="" id="{33C0785B-F375-4257-A42A-5B2E58A32869}"/>
              </a:ext>
            </a:extLst>
          </p:cNvPr>
          <p:cNvSpPr>
            <a:spLocks noGrp="1"/>
          </p:cNvSpPr>
          <p:nvPr>
            <p:ph idx="1"/>
          </p:nvPr>
        </p:nvSpPr>
        <p:spPr>
          <a:xfrm>
            <a:off x="1625600" y="1311965"/>
            <a:ext cx="10363202" cy="5353878"/>
          </a:xfrm>
        </p:spPr>
        <p:txBody>
          <a:bodyPr>
            <a:normAutofit/>
          </a:bodyPr>
          <a:lstStyle/>
          <a:p>
            <a:pPr marL="0" marR="0" lvl="0" indent="0">
              <a:lnSpc>
                <a:spcPct val="107000"/>
              </a:lnSpc>
              <a:spcBef>
                <a:spcPts val="0"/>
              </a:spcBef>
              <a:spcAft>
                <a:spcPts val="0"/>
              </a:spcAft>
              <a:buNone/>
            </a:pPr>
            <a:r>
              <a:rPr lang="en-US" b="1" dirty="0">
                <a:effectLst/>
                <a:ea typeface="Calibri" panose="020F0502020204030204" pitchFamily="34" charset="0"/>
                <a:cs typeface="Times New Roman" panose="02020603050405020304" pitchFamily="18" charset="0"/>
              </a:rPr>
              <a:t>Primary Facilitator:</a:t>
            </a:r>
          </a:p>
          <a:p>
            <a:pPr marL="342900" indent="-342900">
              <a:lnSpc>
                <a:spcPct val="107000"/>
              </a:lnSpc>
              <a:spcBef>
                <a:spcPts val="0"/>
              </a:spcBef>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PI-primary content developer/instructor/facilitator (Author: Cheryl Larry-Osman, MS, RN, CNM, CNS)</a:t>
            </a:r>
          </a:p>
          <a:p>
            <a:pPr marL="0" marR="0" lvl="0" indent="0">
              <a:lnSpc>
                <a:spcPct val="107000"/>
              </a:lnSpc>
              <a:spcBef>
                <a:spcPts val="0"/>
              </a:spcBef>
              <a:spcAft>
                <a:spcPts val="0"/>
              </a:spcAft>
              <a:buNone/>
            </a:pPr>
            <a:endParaRPr lang="en-US" sz="1200" dirty="0">
              <a:effectLst/>
              <a:ea typeface="Calibri" panose="020F0502020204030204" pitchFamily="34" charset="0"/>
              <a:cs typeface="Times New Roman" panose="02020603050405020304" pitchFamily="18" charset="0"/>
            </a:endParaRPr>
          </a:p>
          <a:p>
            <a:pPr marL="0" indent="0">
              <a:lnSpc>
                <a:spcPct val="107000"/>
              </a:lnSpc>
              <a:spcBef>
                <a:spcPts val="0"/>
              </a:spcBef>
              <a:buNone/>
            </a:pPr>
            <a:r>
              <a:rPr lang="en-US" b="1" dirty="0">
                <a:effectLst/>
                <a:ea typeface="Calibri" panose="020F0502020204030204" pitchFamily="34" charset="0"/>
                <a:cs typeface="Times New Roman" panose="02020603050405020304" pitchFamily="18" charset="0"/>
              </a:rPr>
              <a:t>Co-facilitators: </a:t>
            </a:r>
          </a:p>
          <a:p>
            <a:pPr>
              <a:lnSpc>
                <a:spcPct val="107000"/>
              </a:lnSpc>
              <a:spcBef>
                <a:spcPts val="0"/>
              </a:spcBef>
              <a:buSzPct val="110000"/>
            </a:pPr>
            <a:r>
              <a:rPr lang="en-US" dirty="0">
                <a:effectLst/>
                <a:ea typeface="Calibri" panose="020F0502020204030204" pitchFamily="34" charset="0"/>
                <a:cs typeface="Times New Roman" panose="02020603050405020304" pitchFamily="18" charset="0"/>
              </a:rPr>
              <a:t>Wendy Mackenzie, </a:t>
            </a:r>
            <a:r>
              <a:rPr lang="en-US" dirty="0" err="1">
                <a:effectLst/>
                <a:ea typeface="Calibri" panose="020F0502020204030204" pitchFamily="34" charset="0"/>
                <a:cs typeface="Times New Roman" panose="02020603050405020304" pitchFamily="18" charset="0"/>
              </a:rPr>
              <a:t>MScN</a:t>
            </a:r>
            <a:r>
              <a:rPr lang="en-US" dirty="0">
                <a:effectLst/>
                <a:ea typeface="Calibri" panose="020F0502020204030204" pitchFamily="34" charset="0"/>
                <a:cs typeface="Times New Roman" panose="02020603050405020304" pitchFamily="18" charset="0"/>
              </a:rPr>
              <a:t>, RNC, Unit Educator, Labor &amp; Delivery Unit</a:t>
            </a:r>
          </a:p>
          <a:p>
            <a:pPr>
              <a:lnSpc>
                <a:spcPct val="107000"/>
              </a:lnSpc>
              <a:spcBef>
                <a:spcPts val="0"/>
              </a:spcBef>
              <a:buSzPct val="110000"/>
            </a:pPr>
            <a:r>
              <a:rPr lang="en-US" dirty="0">
                <a:effectLst/>
                <a:ea typeface="Calibri" panose="020F0502020204030204" pitchFamily="34" charset="0"/>
                <a:cs typeface="Times New Roman" panose="02020603050405020304" pitchFamily="18" charset="0"/>
              </a:rPr>
              <a:t>Mesha Farrington, BSN, RNC-MNN, Unit Educator, Mother Baby Unit</a:t>
            </a:r>
          </a:p>
          <a:p>
            <a:pPr>
              <a:lnSpc>
                <a:spcPct val="107000"/>
              </a:lnSpc>
              <a:spcBef>
                <a:spcPts val="0"/>
              </a:spcBef>
              <a:buSzPct val="110000"/>
            </a:pPr>
            <a:r>
              <a:rPr lang="en-US" dirty="0">
                <a:effectLst/>
                <a:ea typeface="Calibri" panose="020F0502020204030204" pitchFamily="34" charset="0"/>
                <a:cs typeface="Times New Roman" panose="02020603050405020304" pitchFamily="18" charset="0"/>
              </a:rPr>
              <a:t>Katherine Balten, MSN, RN, AGCNS-BC, HN-BC, Clinical Nurse Specialist, Mother Baby Unit</a:t>
            </a:r>
          </a:p>
          <a:p>
            <a:pPr marL="342900" marR="0" lvl="0" indent="-342900">
              <a:lnSpc>
                <a:spcPct val="107000"/>
              </a:lnSpc>
              <a:spcBef>
                <a:spcPts val="0"/>
              </a:spcBef>
              <a:spcAft>
                <a:spcPts val="0"/>
              </a:spcAft>
              <a:buFont typeface="Symbol" panose="05050102010706020507" pitchFamily="18" charset="2"/>
              <a:buChar char=""/>
            </a:pPr>
            <a:endParaRPr lang="en-US" sz="1100"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b="1" dirty="0">
                <a:effectLst/>
                <a:ea typeface="Calibri" panose="020F0502020204030204" pitchFamily="34" charset="0"/>
                <a:cs typeface="Times New Roman" panose="02020603050405020304" pitchFamily="18" charset="0"/>
              </a:rPr>
              <a:t>Class Format: </a:t>
            </a:r>
          </a:p>
          <a:p>
            <a:pPr>
              <a:lnSpc>
                <a:spcPct val="107000"/>
              </a:lnSpc>
              <a:spcBef>
                <a:spcPts val="0"/>
              </a:spcBef>
            </a:pPr>
            <a:r>
              <a:rPr lang="en-US" dirty="0">
                <a:effectLst/>
                <a:ea typeface="Calibri" panose="020F0502020204030204" pitchFamily="34" charset="0"/>
                <a:cs typeface="Times New Roman" panose="02020603050405020304" pitchFamily="18" charset="0"/>
              </a:rPr>
              <a:t>Bridge kinesthetic and contextual learning.</a:t>
            </a:r>
          </a:p>
          <a:p>
            <a:pPr marL="342900" marR="0" lvl="0" indent="-342900">
              <a:lnSpc>
                <a:spcPct val="107000"/>
              </a:lnSpc>
              <a:spcBef>
                <a:spcPts val="0"/>
              </a:spcBef>
              <a:spcAft>
                <a:spcPts val="0"/>
              </a:spcAft>
              <a:buFont typeface="Symbol" panose="05050102010706020507" pitchFamily="18" charset="2"/>
              <a:buChar char=""/>
            </a:pPr>
            <a:endParaRPr lang="en-US" u="sng" dirty="0">
              <a:solidFill>
                <a:srgbClr val="000000"/>
              </a:solidFill>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88894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F17279-1215-4267-8EBB-892503BBB0B4}"/>
              </a:ext>
            </a:extLst>
          </p:cNvPr>
          <p:cNvSpPr>
            <a:spLocks noGrp="1"/>
          </p:cNvSpPr>
          <p:nvPr>
            <p:ph type="title"/>
          </p:nvPr>
        </p:nvSpPr>
        <p:spPr>
          <a:xfrm>
            <a:off x="1791477" y="29223"/>
            <a:ext cx="10207689" cy="1325563"/>
          </a:xfrm>
        </p:spPr>
        <p:txBody>
          <a:bodyPr>
            <a:noAutofit/>
          </a:bodyPr>
          <a:lstStyle/>
          <a:p>
            <a:r>
              <a:rPr lang="en-US" b="1" dirty="0">
                <a:effectLst/>
                <a:latin typeface="+mn-lt"/>
                <a:ea typeface="Calibri" panose="020F0502020204030204" pitchFamily="34" charset="0"/>
                <a:cs typeface="Times New Roman" panose="02020603050405020304" pitchFamily="18" charset="0"/>
              </a:rPr>
              <a:t>Intervention:  </a:t>
            </a:r>
            <a:br>
              <a:rPr lang="en-US" b="1" dirty="0">
                <a:effectLst/>
                <a:latin typeface="+mn-lt"/>
                <a:ea typeface="Calibri" panose="020F0502020204030204" pitchFamily="34" charset="0"/>
                <a:cs typeface="Times New Roman" panose="02020603050405020304" pitchFamily="18" charset="0"/>
              </a:rPr>
            </a:br>
            <a:r>
              <a:rPr lang="en-US" b="1" dirty="0">
                <a:effectLst/>
                <a:latin typeface="+mn-lt"/>
                <a:ea typeface="Calibri" panose="020F0502020204030204" pitchFamily="34" charset="0"/>
                <a:cs typeface="Times New Roman" panose="02020603050405020304" pitchFamily="18" charset="0"/>
              </a:rPr>
              <a:t>Interactive Hands-on Labor Support Class </a:t>
            </a:r>
            <a:endParaRPr lang="en-US" dirty="0">
              <a:latin typeface="+mn-lt"/>
            </a:endParaRPr>
          </a:p>
        </p:txBody>
      </p:sp>
      <p:sp>
        <p:nvSpPr>
          <p:cNvPr id="3" name="Content Placeholder 2">
            <a:extLst>
              <a:ext uri="{FF2B5EF4-FFF2-40B4-BE49-F238E27FC236}">
                <a16:creationId xmlns:a16="http://schemas.microsoft.com/office/drawing/2014/main" xmlns="" id="{2B84D022-13D6-4876-B718-D50677C1FB97}"/>
              </a:ext>
            </a:extLst>
          </p:cNvPr>
          <p:cNvSpPr>
            <a:spLocks noGrp="1"/>
          </p:cNvSpPr>
          <p:nvPr>
            <p:ph idx="1"/>
          </p:nvPr>
        </p:nvSpPr>
        <p:spPr>
          <a:xfrm>
            <a:off x="1791478" y="1354786"/>
            <a:ext cx="10400522" cy="5473991"/>
          </a:xfrm>
        </p:spPr>
        <p:txBody>
          <a:bodyPr>
            <a:normAutofit fontScale="40000" lnSpcReduction="20000"/>
          </a:bodyPr>
          <a:lstStyle/>
          <a:p>
            <a:pPr>
              <a:lnSpc>
                <a:spcPct val="120000"/>
              </a:lnSpc>
            </a:pPr>
            <a:r>
              <a:rPr lang="en-US" sz="5800" b="1" dirty="0">
                <a:solidFill>
                  <a:srgbClr val="0000CC"/>
                </a:solidFill>
                <a:cs typeface="Times New Roman" panose="02020603050405020304" pitchFamily="18" charset="0"/>
              </a:rPr>
              <a:t>RN Goal: </a:t>
            </a:r>
          </a:p>
          <a:p>
            <a:pPr lvl="1">
              <a:lnSpc>
                <a:spcPct val="120000"/>
              </a:lnSpc>
            </a:pPr>
            <a:r>
              <a:rPr lang="en-US" sz="5800" dirty="0">
                <a:cs typeface="Times New Roman" panose="02020603050405020304" pitchFamily="18" charset="0"/>
              </a:rPr>
              <a:t>To enhance the knowledge &amp; confidence of labor and delivery nurses performing labor support </a:t>
            </a:r>
          </a:p>
          <a:p>
            <a:pPr lvl="1">
              <a:lnSpc>
                <a:spcPct val="120000"/>
              </a:lnSpc>
            </a:pPr>
            <a:r>
              <a:rPr lang="en-US" sz="5800" dirty="0">
                <a:cs typeface="Times New Roman" panose="02020603050405020304" pitchFamily="18" charset="0"/>
              </a:rPr>
              <a:t>To increase nursing satisfaction in the care of laboring women.  </a:t>
            </a:r>
          </a:p>
          <a:p>
            <a:pPr lvl="1">
              <a:lnSpc>
                <a:spcPct val="120000"/>
              </a:lnSpc>
            </a:pPr>
            <a:r>
              <a:rPr lang="en-US" sz="5800" dirty="0">
                <a:cs typeface="Times New Roman" panose="02020603050405020304" pitchFamily="18" charset="0"/>
              </a:rPr>
              <a:t>To strengthen labor nurses as the primary “staff-person” influencers incorporating labor support techniques into care during childbirth. </a:t>
            </a:r>
          </a:p>
          <a:p>
            <a:pPr lvl="1">
              <a:lnSpc>
                <a:spcPct val="120000"/>
              </a:lnSpc>
            </a:pPr>
            <a:r>
              <a:rPr lang="en-US" sz="5800" dirty="0">
                <a:cs typeface="Times New Roman" panose="02020603050405020304" pitchFamily="18" charset="0"/>
              </a:rPr>
              <a:t>To enhance labor support techniques that impact nurse-patient communication, nurse-provider communication, and nurse-nurse communication.</a:t>
            </a:r>
          </a:p>
          <a:p>
            <a:pPr>
              <a:lnSpc>
                <a:spcPct val="120000"/>
              </a:lnSpc>
            </a:pPr>
            <a:r>
              <a:rPr lang="en-US" sz="5800" b="1" dirty="0">
                <a:solidFill>
                  <a:srgbClr val="0000CC"/>
                </a:solidFill>
                <a:cs typeface="Times New Roman" panose="02020603050405020304" pitchFamily="18" charset="0"/>
              </a:rPr>
              <a:t>Patient Goal: </a:t>
            </a:r>
          </a:p>
          <a:p>
            <a:pPr lvl="1">
              <a:lnSpc>
                <a:spcPct val="120000"/>
              </a:lnSpc>
            </a:pPr>
            <a:r>
              <a:rPr lang="en-US" sz="5800" dirty="0">
                <a:cs typeface="Times New Roman" panose="02020603050405020304" pitchFamily="18" charset="0"/>
              </a:rPr>
              <a:t>To increase the woman’s access to nonmedical interventions during labor, as provided by continuous labor and delivery support</a:t>
            </a:r>
          </a:p>
          <a:p>
            <a:pPr lvl="1">
              <a:lnSpc>
                <a:spcPct val="120000"/>
              </a:lnSpc>
            </a:pPr>
            <a:r>
              <a:rPr lang="en-US" sz="5800" dirty="0">
                <a:cs typeface="Times New Roman" panose="02020603050405020304" pitchFamily="18" charset="0"/>
              </a:rPr>
              <a:t>To reduce the risk of a cesarean birth.</a:t>
            </a:r>
          </a:p>
          <a:p>
            <a:pPr lvl="1">
              <a:lnSpc>
                <a:spcPct val="120000"/>
              </a:lnSpc>
            </a:pPr>
            <a:r>
              <a:rPr lang="en-US" sz="5800" dirty="0">
                <a:cs typeface="Times New Roman" panose="02020603050405020304" pitchFamily="18" charset="0"/>
              </a:rPr>
              <a:t>To increase patient satisfaction in the birth experience.</a:t>
            </a:r>
          </a:p>
          <a:p>
            <a:endParaRPr lang="en-US" dirty="0"/>
          </a:p>
        </p:txBody>
      </p:sp>
    </p:spTree>
    <p:extLst>
      <p:ext uri="{BB962C8B-B14F-4D97-AF65-F5344CB8AC3E}">
        <p14:creationId xmlns:p14="http://schemas.microsoft.com/office/powerpoint/2010/main" val="120772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C97AC2-01BC-4033-8624-7AA9441C1506}"/>
              </a:ext>
            </a:extLst>
          </p:cNvPr>
          <p:cNvSpPr>
            <a:spLocks noGrp="1"/>
          </p:cNvSpPr>
          <p:nvPr>
            <p:ph type="title"/>
          </p:nvPr>
        </p:nvSpPr>
        <p:spPr>
          <a:xfrm>
            <a:off x="1755058" y="197175"/>
            <a:ext cx="9598742" cy="717226"/>
          </a:xfrm>
        </p:spPr>
        <p:txBody>
          <a:bodyPr/>
          <a:lstStyle/>
          <a:p>
            <a:r>
              <a:rPr lang="en-US" sz="4400" b="1" dirty="0">
                <a:effectLst/>
                <a:latin typeface="+mn-lt"/>
                <a:ea typeface="Calibri" panose="020F0502020204030204" pitchFamily="34" charset="0"/>
                <a:cs typeface="Times New Roman" panose="02020603050405020304" pitchFamily="18" charset="0"/>
              </a:rPr>
              <a:t>Labor Support Class Content</a:t>
            </a:r>
            <a:endParaRPr lang="en-US" dirty="0">
              <a:latin typeface="+mn-lt"/>
            </a:endParaRPr>
          </a:p>
        </p:txBody>
      </p:sp>
      <p:sp>
        <p:nvSpPr>
          <p:cNvPr id="3" name="Content Placeholder 2">
            <a:extLst>
              <a:ext uri="{FF2B5EF4-FFF2-40B4-BE49-F238E27FC236}">
                <a16:creationId xmlns:a16="http://schemas.microsoft.com/office/drawing/2014/main" xmlns="" id="{FA369FC5-4BC5-4116-B5E6-938FB3806CB8}"/>
              </a:ext>
            </a:extLst>
          </p:cNvPr>
          <p:cNvSpPr>
            <a:spLocks noGrp="1"/>
          </p:cNvSpPr>
          <p:nvPr>
            <p:ph idx="1"/>
          </p:nvPr>
        </p:nvSpPr>
        <p:spPr>
          <a:xfrm>
            <a:off x="1922105" y="914402"/>
            <a:ext cx="10133045" cy="5943598"/>
          </a:xfrm>
        </p:spPr>
        <p:txBody>
          <a:bodyPr>
            <a:normAutofit fontScale="92500" lnSpcReduction="20000"/>
          </a:bodyPr>
          <a:lstStyle/>
          <a:p>
            <a:pPr marL="274320" indent="-274320">
              <a:lnSpc>
                <a:spcPct val="107000"/>
              </a:lnSpc>
              <a:spcBef>
                <a:spcPts val="0"/>
              </a:spcBef>
              <a:buFont typeface="+mj-lt"/>
              <a:buAutoNum type="arabicPeriod"/>
            </a:pPr>
            <a:r>
              <a:rPr lang="en-US" sz="2500" dirty="0">
                <a:effectLst/>
                <a:ea typeface="Calibri" panose="020F0502020204030204" pitchFamily="34" charset="0"/>
                <a:cs typeface="Times New Roman" panose="02020603050405020304" pitchFamily="18" charset="0"/>
              </a:rPr>
              <a:t>8-hour paid workday for </a:t>
            </a:r>
            <a:r>
              <a:rPr lang="en-US" sz="2500" dirty="0">
                <a:ea typeface="Calibri" panose="020F0502020204030204" pitchFamily="34" charset="0"/>
                <a:cs typeface="Times New Roman" panose="02020603050405020304" pitchFamily="18" charset="0"/>
              </a:rPr>
              <a:t>RN attendance at labor support class. </a:t>
            </a:r>
          </a:p>
          <a:p>
            <a:pPr lvl="1">
              <a:lnSpc>
                <a:spcPct val="107000"/>
              </a:lnSpc>
              <a:spcBef>
                <a:spcPts val="0"/>
              </a:spcBef>
            </a:pPr>
            <a:r>
              <a:rPr lang="en-US" sz="2500" b="1" dirty="0">
                <a:ea typeface="Calibri" panose="020F0502020204030204" pitchFamily="34" charset="0"/>
                <a:cs typeface="Times New Roman" panose="02020603050405020304" pitchFamily="18" charset="0"/>
              </a:rPr>
              <a:t>Hospital financial investment</a:t>
            </a:r>
          </a:p>
          <a:p>
            <a:pPr marL="274320" indent="-274320">
              <a:lnSpc>
                <a:spcPct val="107000"/>
              </a:lnSpc>
              <a:spcBef>
                <a:spcPts val="0"/>
              </a:spcBef>
              <a:buFont typeface="+mj-lt"/>
              <a:buAutoNum type="arabicPeriod"/>
            </a:pPr>
            <a:r>
              <a:rPr lang="en-US" sz="2500" dirty="0">
                <a:ea typeface="Calibri" panose="020F0502020204030204" pitchFamily="34" charset="0"/>
                <a:cs typeface="Times New Roman" panose="02020603050405020304" pitchFamily="18" charset="0"/>
              </a:rPr>
              <a:t>Staff survey: Intrapartum Nurse’s Beliefs Related to Birth Practice</a:t>
            </a:r>
            <a:endParaRPr lang="en-US" sz="2500" dirty="0">
              <a:effectLst/>
              <a:ea typeface="Calibri" panose="020F0502020204030204" pitchFamily="34" charset="0"/>
              <a:cs typeface="Times New Roman" panose="02020603050405020304" pitchFamily="18" charset="0"/>
            </a:endParaRPr>
          </a:p>
          <a:p>
            <a:pPr marL="274320" indent="-274320">
              <a:lnSpc>
                <a:spcPct val="107000"/>
              </a:lnSpc>
              <a:spcBef>
                <a:spcPts val="0"/>
              </a:spcBef>
              <a:buFont typeface="+mj-lt"/>
              <a:buAutoNum type="arabicPeriod"/>
            </a:pPr>
            <a:r>
              <a:rPr lang="en-US" sz="2500" dirty="0">
                <a:effectLst/>
                <a:ea typeface="Calibri" panose="020F0502020204030204" pitchFamily="34" charset="0"/>
                <a:cs typeface="Times New Roman" panose="02020603050405020304" pitchFamily="18" charset="0"/>
              </a:rPr>
              <a:t>Labor Support and Management Lecture </a:t>
            </a:r>
          </a:p>
          <a:p>
            <a:pPr lvl="1">
              <a:lnSpc>
                <a:spcPct val="107000"/>
              </a:lnSpc>
              <a:spcBef>
                <a:spcPts val="0"/>
              </a:spcBef>
            </a:pPr>
            <a:r>
              <a:rPr lang="en-US" sz="2500" dirty="0">
                <a:ea typeface="Calibri" panose="020F0502020204030204" pitchFamily="34" charset="0"/>
                <a:cs typeface="Times New Roman" panose="02020603050405020304" pitchFamily="18" charset="0"/>
              </a:rPr>
              <a:t>Define labor management &amp; communication</a:t>
            </a:r>
          </a:p>
          <a:p>
            <a:pPr lvl="1">
              <a:lnSpc>
                <a:spcPct val="107000"/>
              </a:lnSpc>
              <a:spcBef>
                <a:spcPts val="0"/>
              </a:spcBef>
            </a:pPr>
            <a:r>
              <a:rPr lang="en-US" sz="2500" dirty="0">
                <a:ea typeface="Calibri" panose="020F0502020204030204" pitchFamily="34" charset="0"/>
                <a:cs typeface="Times New Roman" panose="02020603050405020304" pitchFamily="18" charset="0"/>
              </a:rPr>
              <a:t>Discuss approaches to supporting women in labor</a:t>
            </a:r>
          </a:p>
          <a:p>
            <a:pPr lvl="1">
              <a:lnSpc>
                <a:spcPct val="107000"/>
              </a:lnSpc>
              <a:spcBef>
                <a:spcPts val="0"/>
              </a:spcBef>
            </a:pPr>
            <a:r>
              <a:rPr lang="en-US" sz="2500" dirty="0">
                <a:ea typeface="Calibri" panose="020F0502020204030204" pitchFamily="34" charset="0"/>
                <a:cs typeface="Times New Roman" panose="02020603050405020304" pitchFamily="18" charset="0"/>
              </a:rPr>
              <a:t>Discuss alternative/complementary therapies for pregnancy and childbirth.</a:t>
            </a:r>
          </a:p>
          <a:p>
            <a:pPr marL="274320" indent="-274320">
              <a:lnSpc>
                <a:spcPct val="107000"/>
              </a:lnSpc>
              <a:spcBef>
                <a:spcPts val="0"/>
              </a:spcBef>
              <a:buFont typeface="+mj-lt"/>
              <a:buAutoNum type="arabicPeriod"/>
            </a:pPr>
            <a:r>
              <a:rPr lang="en-US" sz="2500" dirty="0">
                <a:effectLst/>
                <a:ea typeface="Calibri" panose="020F0502020204030204" pitchFamily="34" charset="0"/>
                <a:cs typeface="Times New Roman" panose="02020603050405020304" pitchFamily="18" charset="0"/>
              </a:rPr>
              <a:t>Video: Hill Rom Birth Bed Positioning </a:t>
            </a:r>
          </a:p>
          <a:p>
            <a:pPr marL="274320" indent="-274320">
              <a:lnSpc>
                <a:spcPct val="107000"/>
              </a:lnSpc>
              <a:spcBef>
                <a:spcPts val="0"/>
              </a:spcBef>
              <a:buFont typeface="+mj-lt"/>
              <a:buAutoNum type="arabicPeriod"/>
            </a:pPr>
            <a:r>
              <a:rPr lang="en-US" sz="2500" dirty="0">
                <a:effectLst/>
                <a:ea typeface="Calibri" panose="020F0502020204030204" pitchFamily="34" charset="0"/>
                <a:cs typeface="Times New Roman" panose="02020603050405020304" pitchFamily="18" charset="0"/>
              </a:rPr>
              <a:t>HFH Comfort Menu Lecture </a:t>
            </a:r>
          </a:p>
          <a:p>
            <a:pPr lvl="1">
              <a:lnSpc>
                <a:spcPct val="107000"/>
              </a:lnSpc>
              <a:spcBef>
                <a:spcPts val="0"/>
              </a:spcBef>
            </a:pPr>
            <a:r>
              <a:rPr lang="en-US" sz="2500" dirty="0">
                <a:effectLst/>
                <a:ea typeface="Calibri" panose="020F0502020204030204" pitchFamily="34" charset="0"/>
                <a:cs typeface="Times New Roman" panose="02020603050405020304" pitchFamily="18" charset="0"/>
              </a:rPr>
              <a:t>Aromatherapy, music therapy, coloring, books, playing cards, essential oils, spiritual care, pet therapy, ear plugs/eye masks, heat/cold, personal care items</a:t>
            </a:r>
          </a:p>
          <a:p>
            <a:pPr marL="274320" indent="-274320">
              <a:lnSpc>
                <a:spcPct val="107000"/>
              </a:lnSpc>
              <a:spcBef>
                <a:spcPts val="0"/>
              </a:spcBef>
              <a:buFont typeface="+mj-lt"/>
              <a:buAutoNum type="arabicPeriod"/>
            </a:pPr>
            <a:r>
              <a:rPr lang="en-US" sz="2500" dirty="0">
                <a:effectLst/>
                <a:ea typeface="Calibri" panose="020F0502020204030204" pitchFamily="34" charset="0"/>
                <a:cs typeface="Times New Roman" panose="02020603050405020304" pitchFamily="18" charset="0"/>
              </a:rPr>
              <a:t>Coping Scale Lecture </a:t>
            </a:r>
          </a:p>
          <a:p>
            <a:pPr marL="274320" indent="-274320">
              <a:lnSpc>
                <a:spcPct val="107000"/>
              </a:lnSpc>
              <a:spcBef>
                <a:spcPts val="0"/>
              </a:spcBef>
              <a:buFont typeface="+mj-lt"/>
              <a:buAutoNum type="arabicPeriod"/>
            </a:pPr>
            <a:r>
              <a:rPr lang="en-US" sz="2500" dirty="0">
                <a:effectLst/>
                <a:ea typeface="Calibri" panose="020F0502020204030204" pitchFamily="34" charset="0"/>
                <a:cs typeface="Times New Roman" panose="02020603050405020304" pitchFamily="18" charset="0"/>
              </a:rPr>
              <a:t>Handouts</a:t>
            </a:r>
          </a:p>
          <a:p>
            <a:pPr lvl="1">
              <a:lnSpc>
                <a:spcPct val="107000"/>
              </a:lnSpc>
              <a:spcBef>
                <a:spcPts val="0"/>
              </a:spcBef>
            </a:pPr>
            <a:r>
              <a:rPr lang="en-US" sz="2500" dirty="0">
                <a:effectLst/>
                <a:ea typeface="Calibri" panose="020F0502020204030204" pitchFamily="34" charset="0"/>
                <a:cs typeface="Times New Roman" panose="02020603050405020304" pitchFamily="18" charset="0"/>
              </a:rPr>
              <a:t>AWHONN Continuous Labor Support</a:t>
            </a:r>
          </a:p>
          <a:p>
            <a:pPr lvl="1">
              <a:lnSpc>
                <a:spcPct val="107000"/>
              </a:lnSpc>
              <a:spcBef>
                <a:spcPts val="0"/>
              </a:spcBef>
            </a:pPr>
            <a:r>
              <a:rPr lang="en-US" sz="2500" dirty="0">
                <a:ea typeface="Calibri" panose="020F0502020204030204" pitchFamily="34" charset="0"/>
                <a:cs typeface="Times New Roman" panose="02020603050405020304" pitchFamily="18" charset="0"/>
              </a:rPr>
              <a:t>Positions for laboring out of bed</a:t>
            </a:r>
            <a:endParaRPr lang="en-US" sz="2500" dirty="0">
              <a:effectLst/>
              <a:ea typeface="Calibri" panose="020F0502020204030204" pitchFamily="34" charset="0"/>
              <a:cs typeface="Times New Roman" panose="02020603050405020304" pitchFamily="18" charset="0"/>
            </a:endParaRPr>
          </a:p>
          <a:p>
            <a:pPr lvl="1">
              <a:lnSpc>
                <a:spcPct val="107000"/>
              </a:lnSpc>
              <a:spcBef>
                <a:spcPts val="0"/>
              </a:spcBef>
            </a:pPr>
            <a:r>
              <a:rPr lang="en-US" sz="2500" dirty="0">
                <a:effectLst/>
                <a:ea typeface="Calibri" panose="020F0502020204030204" pitchFamily="34" charset="0"/>
                <a:cs typeface="Times New Roman" panose="02020603050405020304" pitchFamily="18" charset="0"/>
              </a:rPr>
              <a:t>Birth positions</a:t>
            </a:r>
          </a:p>
          <a:p>
            <a:pPr lvl="1">
              <a:lnSpc>
                <a:spcPct val="107000"/>
              </a:lnSpc>
              <a:spcBef>
                <a:spcPts val="0"/>
              </a:spcBef>
            </a:pPr>
            <a:r>
              <a:rPr lang="en-US" sz="2500" dirty="0">
                <a:ea typeface="Calibri" panose="020F0502020204030204" pitchFamily="34" charset="0"/>
                <a:cs typeface="Times New Roman" panose="02020603050405020304" pitchFamily="18" charset="0"/>
              </a:rPr>
              <a:t>Respectful maternity care</a:t>
            </a:r>
          </a:p>
          <a:p>
            <a:pPr lvl="1">
              <a:lnSpc>
                <a:spcPct val="107000"/>
              </a:lnSpc>
              <a:spcBef>
                <a:spcPts val="0"/>
              </a:spcBef>
            </a:pPr>
            <a:r>
              <a:rPr lang="en-US" sz="2500" dirty="0">
                <a:ea typeface="Calibri" panose="020F0502020204030204" pitchFamily="34" charset="0"/>
                <a:cs typeface="Times New Roman" panose="02020603050405020304" pitchFamily="18" charset="0"/>
              </a:rPr>
              <a:t>Labor Support articles</a:t>
            </a:r>
          </a:p>
          <a:p>
            <a:pPr lvl="1">
              <a:lnSpc>
                <a:spcPct val="107000"/>
              </a:lnSpc>
              <a:spcBef>
                <a:spcPts val="0"/>
              </a:spcBef>
            </a:pP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033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 calcmode="lin" valueType="num">
                                      <p:cBhvr additive="base">
                                        <p:cTn id="7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
                                            <p:txEl>
                                              <p:pRg st="16" end="16"/>
                                            </p:txEl>
                                          </p:spTgt>
                                        </p:tgtEl>
                                        <p:attrNameLst>
                                          <p:attrName>style.visibility</p:attrName>
                                        </p:attrNameLst>
                                      </p:cBhvr>
                                      <p:to>
                                        <p:strVal val="visible"/>
                                      </p:to>
                                    </p:set>
                                    <p:anim calcmode="lin" valueType="num">
                                      <p:cBhvr additive="base">
                                        <p:cTn id="8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6A853C-098D-48B2-ABB0-B43062FB0D9C}"/>
              </a:ext>
            </a:extLst>
          </p:cNvPr>
          <p:cNvSpPr>
            <a:spLocks noGrp="1"/>
          </p:cNvSpPr>
          <p:nvPr>
            <p:ph type="title"/>
          </p:nvPr>
        </p:nvSpPr>
        <p:spPr>
          <a:xfrm>
            <a:off x="1676401" y="147936"/>
            <a:ext cx="9677400" cy="803275"/>
          </a:xfrm>
        </p:spPr>
        <p:txBody>
          <a:bodyPr>
            <a:normAutofit/>
          </a:bodyPr>
          <a:lstStyle/>
          <a:p>
            <a:r>
              <a:rPr lang="en-US" sz="4400" b="1" dirty="0">
                <a:effectLst/>
                <a:latin typeface="+mn-lt"/>
                <a:ea typeface="Calibri" panose="020F0502020204030204" pitchFamily="34" charset="0"/>
                <a:cs typeface="Times New Roman" panose="02020603050405020304" pitchFamily="18" charset="0"/>
              </a:rPr>
              <a:t>Hands-on Techniques</a:t>
            </a:r>
            <a:endParaRPr lang="en-US" b="1" dirty="0">
              <a:latin typeface="+mn-lt"/>
            </a:endParaRPr>
          </a:p>
        </p:txBody>
      </p:sp>
      <p:sp>
        <p:nvSpPr>
          <p:cNvPr id="3" name="Content Placeholder 2">
            <a:extLst>
              <a:ext uri="{FF2B5EF4-FFF2-40B4-BE49-F238E27FC236}">
                <a16:creationId xmlns:a16="http://schemas.microsoft.com/office/drawing/2014/main" xmlns="" id="{CDE40976-A93C-4406-A6F7-46FD9AEA9C71}"/>
              </a:ext>
            </a:extLst>
          </p:cNvPr>
          <p:cNvSpPr>
            <a:spLocks noGrp="1"/>
          </p:cNvSpPr>
          <p:nvPr>
            <p:ph idx="1"/>
          </p:nvPr>
        </p:nvSpPr>
        <p:spPr>
          <a:xfrm>
            <a:off x="1879601" y="1081051"/>
            <a:ext cx="9474200" cy="5324211"/>
          </a:xfrm>
        </p:spPr>
        <p:txBody>
          <a:bodyPr>
            <a:normAutofit fontScale="85000" lnSpcReduction="20000"/>
          </a:bodyPr>
          <a:lstStyle/>
          <a:p>
            <a:pPr marL="514350" indent="-514350">
              <a:lnSpc>
                <a:spcPct val="107000"/>
              </a:lnSpc>
              <a:spcBef>
                <a:spcPts val="0"/>
              </a:spcBef>
              <a:buFont typeface="+mj-lt"/>
              <a:buAutoNum type="arabicPeriod"/>
            </a:pPr>
            <a:r>
              <a:rPr lang="en-US" sz="3300" kern="1200" dirty="0">
                <a:solidFill>
                  <a:srgbClr val="000000"/>
                </a:solidFill>
                <a:effectLst/>
                <a:ea typeface="Times New Roman" panose="02020603050405020304" pitchFamily="18" charset="0"/>
                <a:cs typeface="Times New Roman" panose="02020603050405020304" pitchFamily="18" charset="0"/>
              </a:rPr>
              <a:t>Maternal positioning </a:t>
            </a:r>
            <a:r>
              <a:rPr lang="en-US" sz="3300" kern="1200" dirty="0">
                <a:effectLst/>
                <a:ea typeface="Times New Roman" panose="02020603050405020304" pitchFamily="18" charset="0"/>
                <a:cs typeface="Times New Roman" panose="02020603050405020304" pitchFamily="18" charset="0"/>
              </a:rPr>
              <a:t>in and out of birthing bed</a:t>
            </a:r>
          </a:p>
          <a:p>
            <a:pPr marL="514350" indent="-514350">
              <a:lnSpc>
                <a:spcPct val="107000"/>
              </a:lnSpc>
              <a:spcBef>
                <a:spcPts val="0"/>
              </a:spcBef>
              <a:buFont typeface="+mj-lt"/>
              <a:buAutoNum type="arabicPeriod"/>
            </a:pPr>
            <a:r>
              <a:rPr lang="en-US" sz="3300" dirty="0">
                <a:ea typeface="Times New Roman" panose="02020603050405020304" pitchFamily="18" charset="0"/>
                <a:cs typeface="Times New Roman" panose="02020603050405020304" pitchFamily="18" charset="0"/>
              </a:rPr>
              <a:t>B</a:t>
            </a:r>
            <a:r>
              <a:rPr lang="en-US" sz="3300" kern="1200" dirty="0">
                <a:effectLst/>
                <a:ea typeface="Times New Roman" panose="02020603050405020304" pitchFamily="18" charset="0"/>
                <a:cs typeface="Times New Roman" panose="02020603050405020304" pitchFamily="18" charset="0"/>
              </a:rPr>
              <a:t>reathing techniques</a:t>
            </a:r>
          </a:p>
          <a:p>
            <a:pPr marL="514350" indent="-514350">
              <a:lnSpc>
                <a:spcPct val="107000"/>
              </a:lnSpc>
              <a:spcBef>
                <a:spcPts val="0"/>
              </a:spcBef>
              <a:buFont typeface="+mj-lt"/>
              <a:buAutoNum type="arabicPeriod"/>
            </a:pPr>
            <a:r>
              <a:rPr lang="en-US" sz="3300" kern="1200" dirty="0">
                <a:effectLst/>
                <a:ea typeface="Times New Roman" panose="02020603050405020304" pitchFamily="18" charset="0"/>
                <a:cs typeface="Times New Roman" panose="02020603050405020304" pitchFamily="18" charset="0"/>
              </a:rPr>
              <a:t>Peanut balls</a:t>
            </a:r>
          </a:p>
          <a:p>
            <a:pPr marL="514350" indent="-514350">
              <a:lnSpc>
                <a:spcPct val="107000"/>
              </a:lnSpc>
              <a:spcBef>
                <a:spcPts val="0"/>
              </a:spcBef>
              <a:buFont typeface="+mj-lt"/>
              <a:buAutoNum type="arabicPeriod"/>
            </a:pPr>
            <a:r>
              <a:rPr lang="en-US" sz="3300" kern="1200" dirty="0">
                <a:effectLst/>
                <a:ea typeface="Times New Roman" panose="02020603050405020304" pitchFamily="18" charset="0"/>
                <a:cs typeface="Times New Roman" panose="02020603050405020304" pitchFamily="18" charset="0"/>
              </a:rPr>
              <a:t>Birthing balls</a:t>
            </a:r>
          </a:p>
          <a:p>
            <a:pPr marL="514350" indent="-514350">
              <a:lnSpc>
                <a:spcPct val="107000"/>
              </a:lnSpc>
              <a:spcBef>
                <a:spcPts val="0"/>
              </a:spcBef>
              <a:buFont typeface="+mj-lt"/>
              <a:buAutoNum type="arabicPeriod"/>
            </a:pPr>
            <a:r>
              <a:rPr lang="en-US" sz="3300" kern="1200" dirty="0">
                <a:effectLst/>
                <a:ea typeface="Times New Roman" panose="02020603050405020304" pitchFamily="18" charset="0"/>
                <a:cs typeface="Times New Roman" panose="02020603050405020304" pitchFamily="18" charset="0"/>
              </a:rPr>
              <a:t>Aromatherapy (4-essential oils)</a:t>
            </a:r>
          </a:p>
          <a:p>
            <a:pPr marL="514350" indent="-514350">
              <a:lnSpc>
                <a:spcPct val="107000"/>
              </a:lnSpc>
              <a:spcBef>
                <a:spcPts val="0"/>
              </a:spcBef>
              <a:buFont typeface="+mj-lt"/>
              <a:buAutoNum type="arabicPeriod"/>
            </a:pPr>
            <a:r>
              <a:rPr lang="en-US" sz="3300" dirty="0">
                <a:ea typeface="Times New Roman" panose="02020603050405020304" pitchFamily="18" charset="0"/>
                <a:cs typeface="Times New Roman" panose="02020603050405020304" pitchFamily="18" charset="0"/>
              </a:rPr>
              <a:t>M</a:t>
            </a:r>
            <a:r>
              <a:rPr lang="en-US" sz="3300" kern="1200" dirty="0">
                <a:effectLst/>
                <a:ea typeface="Times New Roman" panose="02020603050405020304" pitchFamily="18" charset="0"/>
                <a:cs typeface="Times New Roman" panose="02020603050405020304" pitchFamily="18" charset="0"/>
              </a:rPr>
              <a:t>usic therapy</a:t>
            </a:r>
          </a:p>
          <a:p>
            <a:pPr marL="514350" indent="-514350">
              <a:lnSpc>
                <a:spcPct val="107000"/>
              </a:lnSpc>
              <a:spcBef>
                <a:spcPts val="0"/>
              </a:spcBef>
              <a:buFont typeface="+mj-lt"/>
              <a:buAutoNum type="arabicPeriod"/>
            </a:pPr>
            <a:r>
              <a:rPr lang="en-US" sz="3300" dirty="0">
                <a:ea typeface="Times New Roman" panose="02020603050405020304" pitchFamily="18" charset="0"/>
                <a:cs typeface="Times New Roman" panose="02020603050405020304" pitchFamily="18" charset="0"/>
              </a:rPr>
              <a:t>M</a:t>
            </a:r>
            <a:r>
              <a:rPr lang="en-US" sz="3300" kern="1200" dirty="0">
                <a:effectLst/>
                <a:ea typeface="Times New Roman" panose="02020603050405020304" pitchFamily="18" charset="0"/>
                <a:cs typeface="Times New Roman" panose="02020603050405020304" pitchFamily="18" charset="0"/>
              </a:rPr>
              <a:t>assage</a:t>
            </a:r>
          </a:p>
          <a:p>
            <a:pPr marL="514350" indent="-514350">
              <a:lnSpc>
                <a:spcPct val="107000"/>
              </a:lnSpc>
              <a:spcBef>
                <a:spcPts val="0"/>
              </a:spcBef>
              <a:buFont typeface="+mj-lt"/>
              <a:buAutoNum type="arabicPeriod"/>
            </a:pPr>
            <a:r>
              <a:rPr lang="en-US" sz="3300" kern="1200" dirty="0">
                <a:effectLst/>
                <a:ea typeface="Times New Roman" panose="02020603050405020304" pitchFamily="18" charset="0"/>
                <a:cs typeface="Times New Roman" panose="02020603050405020304" pitchFamily="18" charset="0"/>
              </a:rPr>
              <a:t>Ambulation</a:t>
            </a:r>
          </a:p>
          <a:p>
            <a:pPr marL="514350" indent="-514350">
              <a:lnSpc>
                <a:spcPct val="107000"/>
              </a:lnSpc>
              <a:spcBef>
                <a:spcPts val="0"/>
              </a:spcBef>
              <a:buFont typeface="+mj-lt"/>
              <a:buAutoNum type="arabicPeriod"/>
            </a:pPr>
            <a:r>
              <a:rPr lang="en-US" sz="3300" kern="1200" dirty="0">
                <a:effectLst/>
                <a:ea typeface="Times New Roman" panose="02020603050405020304" pitchFamily="18" charset="0"/>
                <a:cs typeface="Times New Roman" panose="02020603050405020304" pitchFamily="18" charset="0"/>
              </a:rPr>
              <a:t>Hydrotherapy (shower/tub)</a:t>
            </a:r>
          </a:p>
          <a:p>
            <a:pPr marL="514350" indent="-514350">
              <a:lnSpc>
                <a:spcPct val="107000"/>
              </a:lnSpc>
              <a:spcBef>
                <a:spcPts val="0"/>
              </a:spcBef>
              <a:buFont typeface="+mj-lt"/>
              <a:buAutoNum type="arabicPeriod"/>
            </a:pPr>
            <a:r>
              <a:rPr lang="en-US" sz="3300" dirty="0" err="1">
                <a:ea typeface="Times New Roman" panose="02020603050405020304" pitchFamily="18" charset="0"/>
                <a:cs typeface="Times New Roman" panose="02020603050405020304" pitchFamily="18" charset="0"/>
              </a:rPr>
              <a:t>Robozo</a:t>
            </a:r>
            <a:endParaRPr lang="en-US" sz="3300" kern="1200" dirty="0">
              <a:effectLst/>
              <a:ea typeface="Times New Roman" panose="02020603050405020304" pitchFamily="18" charset="0"/>
              <a:cs typeface="Times New Roman" panose="02020603050405020304" pitchFamily="18" charset="0"/>
            </a:endParaRPr>
          </a:p>
          <a:p>
            <a:pPr marL="514350" indent="-514350">
              <a:lnSpc>
                <a:spcPct val="107000"/>
              </a:lnSpc>
              <a:spcBef>
                <a:spcPts val="0"/>
              </a:spcBef>
              <a:buFont typeface="+mj-lt"/>
              <a:buAutoNum type="arabicPeriod"/>
            </a:pPr>
            <a:r>
              <a:rPr lang="en-US" sz="3300" kern="1200" dirty="0">
                <a:effectLst/>
                <a:ea typeface="Times New Roman" panose="02020603050405020304" pitchFamily="18" charset="0"/>
                <a:cs typeface="Times New Roman" panose="02020603050405020304" pitchFamily="18" charset="0"/>
              </a:rPr>
              <a:t>Delayed pushing in the second stage of labor</a:t>
            </a:r>
          </a:p>
          <a:p>
            <a:pPr marL="514350" indent="-514350">
              <a:lnSpc>
                <a:spcPct val="107000"/>
              </a:lnSpc>
              <a:spcBef>
                <a:spcPts val="0"/>
              </a:spcBef>
              <a:buFont typeface="+mj-lt"/>
              <a:buAutoNum type="arabicPeriod"/>
            </a:pPr>
            <a:r>
              <a:rPr lang="en-US" sz="3300" kern="1200" dirty="0">
                <a:effectLst/>
                <a:ea typeface="Times New Roman" panose="02020603050405020304" pitchFamily="18" charset="0"/>
                <a:cs typeface="Times New Roman" panose="02020603050405020304" pitchFamily="18" charset="0"/>
              </a:rPr>
              <a:t>Use of the coping scale in assessing discomfort in labor</a:t>
            </a:r>
          </a:p>
          <a:p>
            <a:pPr marL="514350" indent="-514350">
              <a:lnSpc>
                <a:spcPct val="107000"/>
              </a:lnSpc>
              <a:spcBef>
                <a:spcPts val="0"/>
              </a:spcBef>
              <a:buFont typeface="+mj-lt"/>
              <a:buAutoNum type="arabicPeriod"/>
            </a:pPr>
            <a:r>
              <a:rPr lang="en-US" sz="3300" dirty="0">
                <a:ea typeface="Times New Roman" panose="02020603050405020304" pitchFamily="18" charset="0"/>
                <a:cs typeface="Times New Roman" panose="02020603050405020304" pitchFamily="18" charset="0"/>
              </a:rPr>
              <a:t>B</a:t>
            </a:r>
            <a:r>
              <a:rPr lang="en-US" sz="3300" kern="1200" dirty="0">
                <a:effectLst/>
                <a:ea typeface="Times New Roman" panose="02020603050405020304" pitchFamily="18" charset="0"/>
                <a:cs typeface="Times New Roman" panose="02020603050405020304" pitchFamily="18" charset="0"/>
              </a:rPr>
              <a:t>irth Affirmations</a:t>
            </a:r>
          </a:p>
          <a:p>
            <a:pPr marL="514350" indent="-514350">
              <a:lnSpc>
                <a:spcPct val="107000"/>
              </a:lnSpc>
              <a:spcBef>
                <a:spcPts val="0"/>
              </a:spcBef>
              <a:buFont typeface="+mj-lt"/>
              <a:buAutoNum type="arabicPeriod"/>
            </a:pPr>
            <a:r>
              <a:rPr lang="en-US" sz="3300" b="1" dirty="0">
                <a:solidFill>
                  <a:srgbClr val="0000CC"/>
                </a:solidFill>
                <a:ea typeface="Calibri" panose="020F0502020204030204" pitchFamily="34" charset="0"/>
                <a:cs typeface="Times New Roman" panose="02020603050405020304" pitchFamily="18" charset="0"/>
              </a:rPr>
              <a:t>What is YOUR</a:t>
            </a:r>
            <a:r>
              <a:rPr lang="en-US" sz="3300" dirty="0">
                <a:ea typeface="Calibri" panose="020F0502020204030204" pitchFamily="34" charset="0"/>
                <a:cs typeface="Times New Roman" panose="02020603050405020304" pitchFamily="18" charset="0"/>
              </a:rPr>
              <a:t> </a:t>
            </a:r>
            <a:r>
              <a:rPr lang="en-US" sz="3300" b="1" dirty="0">
                <a:solidFill>
                  <a:srgbClr val="0000CC"/>
                </a:solidFill>
                <a:ea typeface="Calibri" panose="020F0502020204030204" pitchFamily="34" charset="0"/>
                <a:cs typeface="Times New Roman" panose="02020603050405020304" pitchFamily="18" charset="0"/>
              </a:rPr>
              <a:t>WHY</a:t>
            </a:r>
            <a:r>
              <a:rPr lang="en-US" sz="3300" dirty="0">
                <a:ea typeface="Calibri" panose="020F0502020204030204" pitchFamily="34" charset="0"/>
                <a:cs typeface="Times New Roman" panose="02020603050405020304" pitchFamily="18" charset="0"/>
              </a:rPr>
              <a:t>?</a:t>
            </a:r>
            <a:endParaRPr lang="en-US" sz="3300" dirty="0">
              <a:effectLst/>
              <a:ea typeface="Calibri" panose="020F0502020204030204" pitchFamily="34" charset="0"/>
              <a:cs typeface="Times New Roman" panose="02020603050405020304" pitchFamily="18" charset="0"/>
            </a:endParaRPr>
          </a:p>
          <a:p>
            <a:endParaRPr lang="en-US" dirty="0"/>
          </a:p>
        </p:txBody>
      </p:sp>
      <p:pic>
        <p:nvPicPr>
          <p:cNvPr id="2050" name="Picture 2" descr="See the source image">
            <a:extLst>
              <a:ext uri="{FF2B5EF4-FFF2-40B4-BE49-F238E27FC236}">
                <a16:creationId xmlns:a16="http://schemas.microsoft.com/office/drawing/2014/main" xmlns="" id="{CE5C85C7-DC23-41EC-9E80-455491F2E7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7805">
            <a:off x="9633021" y="235032"/>
            <a:ext cx="2164773" cy="1432358"/>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xmlns="" id="{D20C86D3-7064-48C2-9BD0-91D014C5D2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3" t="6371" r="9606" b="21412"/>
          <a:stretch/>
        </p:blipFill>
        <p:spPr bwMode="auto">
          <a:xfrm rot="912834">
            <a:off x="8395382" y="2466897"/>
            <a:ext cx="2076605" cy="1404861"/>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xmlns="" id="{94D2C474-888E-4270-B6C8-D58AD60A6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31349">
            <a:off x="9639403" y="1685858"/>
            <a:ext cx="1782784" cy="1394570"/>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pic>
        <p:nvPicPr>
          <p:cNvPr id="4" name="Picture 5" descr="shower_light">
            <a:extLst>
              <a:ext uri="{FF2B5EF4-FFF2-40B4-BE49-F238E27FC236}">
                <a16:creationId xmlns:a16="http://schemas.microsoft.com/office/drawing/2014/main" xmlns="" id="{5F20DB83-99A3-4FB2-AA7C-3A3C13143AD6}"/>
              </a:ext>
            </a:extLst>
          </p:cNvPr>
          <p:cNvPicPr>
            <a:picLocks noChangeAspect="1" noChangeArrowheads="1" noCrop="1"/>
          </p:cNvPicPr>
          <p:nvPr/>
        </p:nvPicPr>
        <p:blipFill>
          <a:blip r:embed="rId6"/>
          <a:srcRect/>
          <a:stretch>
            <a:fillRect/>
          </a:stretch>
        </p:blipFill>
        <p:spPr bwMode="auto">
          <a:xfrm rot="372047">
            <a:off x="10721138" y="2373060"/>
            <a:ext cx="1285259" cy="1943562"/>
          </a:xfrm>
          <a:prstGeom prst="rect">
            <a:avLst/>
          </a:prstGeom>
          <a:ln w="3175" cap="sq">
            <a:solidFill>
              <a:srgbClr val="0000CC"/>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effleurage">
            <a:extLst>
              <a:ext uri="{FF2B5EF4-FFF2-40B4-BE49-F238E27FC236}">
                <a16:creationId xmlns:a16="http://schemas.microsoft.com/office/drawing/2014/main" xmlns="" id="{B7AACA00-048D-4097-9A18-5047C3C800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33930">
            <a:off x="10315289" y="3875901"/>
            <a:ext cx="1474138" cy="1227581"/>
          </a:xfrm>
          <a:prstGeom prst="rect">
            <a:avLst/>
          </a:prstGeom>
          <a:ln w="9525">
            <a:solidFill>
              <a:srgbClr val="0000CC"/>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6" descr="aromatherapy">
            <a:extLst>
              <a:ext uri="{FF2B5EF4-FFF2-40B4-BE49-F238E27FC236}">
                <a16:creationId xmlns:a16="http://schemas.microsoft.com/office/drawing/2014/main" xmlns="" id="{D8563E5D-4D24-43B2-9FF6-2EF031BB8DC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6796"/>
          <a:stretch/>
        </p:blipFill>
        <p:spPr bwMode="auto">
          <a:xfrm rot="342523">
            <a:off x="10432204" y="5133645"/>
            <a:ext cx="1495164" cy="1549182"/>
          </a:xfrm>
          <a:prstGeom prst="rect">
            <a:avLst/>
          </a:prstGeom>
          <a:ln w="9525">
            <a:solidFill>
              <a:srgbClr val="0000CC"/>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5B265292-9FB9-4133-B8A5-E1090059517E}"/>
              </a:ext>
            </a:extLst>
          </p:cNvPr>
          <p:cNvSpPr txBox="1"/>
          <p:nvPr/>
        </p:nvSpPr>
        <p:spPr>
          <a:xfrm rot="16200000">
            <a:off x="-321887" y="3228945"/>
            <a:ext cx="4188020" cy="400110"/>
          </a:xfrm>
          <a:prstGeom prst="rect">
            <a:avLst/>
          </a:prstGeom>
          <a:noFill/>
        </p:spPr>
        <p:txBody>
          <a:bodyPr wrap="square">
            <a:spAutoFit/>
          </a:bodyPr>
          <a:lstStyle/>
          <a:p>
            <a:r>
              <a:rPr lang="en-US" sz="2000" b="1" dirty="0">
                <a:solidFill>
                  <a:srgbClr val="FF0000"/>
                </a:solidFill>
                <a:latin typeface="Arial Black" panose="020B0A04020102020204" pitchFamily="34" charset="0"/>
              </a:rPr>
              <a:t>KINESTHETIC LEARNING</a:t>
            </a:r>
          </a:p>
        </p:txBody>
      </p:sp>
    </p:spTree>
    <p:extLst>
      <p:ext uri="{BB962C8B-B14F-4D97-AF65-F5344CB8AC3E}">
        <p14:creationId xmlns:p14="http://schemas.microsoft.com/office/powerpoint/2010/main" val="270471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1000" fill="hold"/>
                                        <p:tgtEl>
                                          <p:spTgt spid="13"/>
                                        </p:tgtEl>
                                        <p:attrNameLst>
                                          <p:attrName>ppt_w</p:attrName>
                                        </p:attrNameLst>
                                      </p:cBhvr>
                                      <p:tavLst>
                                        <p:tav tm="0">
                                          <p:val>
                                            <p:fltVal val="0"/>
                                          </p:val>
                                        </p:tav>
                                        <p:tav tm="100000">
                                          <p:val>
                                            <p:strVal val="#ppt_w"/>
                                          </p:val>
                                        </p:tav>
                                      </p:tavLst>
                                    </p:anim>
                                    <p:anim calcmode="lin" valueType="num">
                                      <p:cBhvr>
                                        <p:cTn id="92" dur="1000" fill="hold"/>
                                        <p:tgtEl>
                                          <p:spTgt spid="13"/>
                                        </p:tgtEl>
                                        <p:attrNameLst>
                                          <p:attrName>ppt_h</p:attrName>
                                        </p:attrNameLst>
                                      </p:cBhvr>
                                      <p:tavLst>
                                        <p:tav tm="0">
                                          <p:val>
                                            <p:fltVal val="0"/>
                                          </p:val>
                                        </p:tav>
                                        <p:tav tm="100000">
                                          <p:val>
                                            <p:strVal val="#ppt_h"/>
                                          </p:val>
                                        </p:tav>
                                      </p:tavLst>
                                    </p:anim>
                                    <p:anim calcmode="lin" valueType="num">
                                      <p:cBhvr>
                                        <p:cTn id="93" dur="1000" fill="hold"/>
                                        <p:tgtEl>
                                          <p:spTgt spid="13"/>
                                        </p:tgtEl>
                                        <p:attrNameLst>
                                          <p:attrName>style.rotation</p:attrName>
                                        </p:attrNameLst>
                                      </p:cBhvr>
                                      <p:tavLst>
                                        <p:tav tm="0">
                                          <p:val>
                                            <p:fltVal val="90"/>
                                          </p:val>
                                        </p:tav>
                                        <p:tav tm="100000">
                                          <p:val>
                                            <p:fltVal val="0"/>
                                          </p:val>
                                        </p:tav>
                                      </p:tavLst>
                                    </p:anim>
                                    <p:animEffect transition="in" filter="fade">
                                      <p:cBhvr>
                                        <p:cTn id="9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xmlns="" id="{E6F01E9F-6B0E-4CF9-87AF-27ECD8D460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0D811094-0663-4588-9BA5-246B74929544}"/>
              </a:ext>
            </a:extLst>
          </p:cNvPr>
          <p:cNvPicPr/>
          <p:nvPr/>
        </p:nvPicPr>
        <p:blipFill rotWithShape="1">
          <a:blip r:embed="rId2">
            <a:extLst>
              <a:ext uri="{28A0092B-C50C-407E-A947-70E740481C1C}">
                <a14:useLocalDpi xmlns:a14="http://schemas.microsoft.com/office/drawing/2010/main" val="0"/>
              </a:ext>
            </a:extLst>
          </a:blip>
          <a:srcRect t="28760" r="3" b="15762"/>
          <a:stretch/>
        </p:blipFill>
        <p:spPr bwMode="auto">
          <a:xfrm>
            <a:off x="20" y="10"/>
            <a:ext cx="4635480" cy="3428986"/>
          </a:xfrm>
          <a:prstGeom prst="rect">
            <a:avLst/>
          </a:prstGeom>
          <a:noFill/>
          <a:extLst>
            <a:ext uri="{53640926-AAD7-44D8-BBD7-CCE9431645EC}">
              <a14:shadowObscured xmlns:a14="http://schemas.microsoft.com/office/drawing/2010/main"/>
            </a:ext>
          </a:extLst>
        </p:spPr>
      </p:pic>
      <p:pic>
        <p:nvPicPr>
          <p:cNvPr id="4" name="Picture 3" descr="A picture containing person, sitting, person, person&#10;&#10;Description automatically generated">
            <a:extLst>
              <a:ext uri="{FF2B5EF4-FFF2-40B4-BE49-F238E27FC236}">
                <a16:creationId xmlns:a16="http://schemas.microsoft.com/office/drawing/2014/main" xmlns="" id="{0D18A9E1-8B74-450F-8D00-CBA8D49752C5}"/>
              </a:ext>
            </a:extLst>
          </p:cNvPr>
          <p:cNvPicPr>
            <a:picLocks noChangeAspect="1"/>
          </p:cNvPicPr>
          <p:nvPr/>
        </p:nvPicPr>
        <p:blipFill rotWithShape="1">
          <a:blip r:embed="rId3">
            <a:extLst>
              <a:ext uri="{28A0092B-C50C-407E-A947-70E740481C1C}">
                <a14:useLocalDpi xmlns:a14="http://schemas.microsoft.com/office/drawing/2010/main" val="0"/>
              </a:ext>
            </a:extLst>
          </a:blip>
          <a:srcRect l="17230" r="38263" b="-2"/>
          <a:stretch/>
        </p:blipFill>
        <p:spPr>
          <a:xfrm rot="5400000">
            <a:off x="6254073" y="-1515114"/>
            <a:ext cx="4422811" cy="7453039"/>
          </a:xfrm>
          <a:prstGeom prst="rect">
            <a:avLst/>
          </a:prstGeom>
        </p:spPr>
      </p:pic>
      <p:pic>
        <p:nvPicPr>
          <p:cNvPr id="15" name="Picture 14" descr="A picture containing person, indoor, person, holding&#10;&#10;Description automatically generated">
            <a:extLst>
              <a:ext uri="{FF2B5EF4-FFF2-40B4-BE49-F238E27FC236}">
                <a16:creationId xmlns:a16="http://schemas.microsoft.com/office/drawing/2014/main" xmlns="" id="{07095CB9-FDA6-48D4-9224-FEEA279AB747}"/>
              </a:ext>
            </a:extLst>
          </p:cNvPr>
          <p:cNvPicPr>
            <a:picLocks noChangeAspect="1"/>
          </p:cNvPicPr>
          <p:nvPr/>
        </p:nvPicPr>
        <p:blipFill rotWithShape="1">
          <a:blip r:embed="rId4">
            <a:extLst>
              <a:ext uri="{28A0092B-C50C-407E-A947-70E740481C1C}">
                <a14:useLocalDpi xmlns:a14="http://schemas.microsoft.com/office/drawing/2010/main" val="0"/>
              </a:ext>
            </a:extLst>
          </a:blip>
          <a:srcRect l="17491" t="36037" r="37355" b="2"/>
          <a:stretch/>
        </p:blipFill>
        <p:spPr>
          <a:xfrm rot="5400000">
            <a:off x="7326301" y="4486058"/>
            <a:ext cx="2331725" cy="2412159"/>
          </a:xfrm>
          <a:prstGeom prst="rect">
            <a:avLst/>
          </a:prstGeom>
        </p:spPr>
      </p:pic>
      <p:pic>
        <p:nvPicPr>
          <p:cNvPr id="11" name="Picture 10" descr="A picture containing indoor, window, table, chair&#10;&#10;Description automatically generated">
            <a:extLst>
              <a:ext uri="{FF2B5EF4-FFF2-40B4-BE49-F238E27FC236}">
                <a16:creationId xmlns:a16="http://schemas.microsoft.com/office/drawing/2014/main" xmlns="" id="{9CE2ED8A-400C-473E-852C-6D64A52F2866}"/>
              </a:ext>
            </a:extLst>
          </p:cNvPr>
          <p:cNvPicPr>
            <a:picLocks noChangeAspect="1"/>
          </p:cNvPicPr>
          <p:nvPr/>
        </p:nvPicPr>
        <p:blipFill rotWithShape="1">
          <a:blip r:embed="rId5">
            <a:extLst>
              <a:ext uri="{28A0092B-C50C-407E-A947-70E740481C1C}">
                <a14:useLocalDpi xmlns:a14="http://schemas.microsoft.com/office/drawing/2010/main" val="0"/>
              </a:ext>
            </a:extLst>
          </a:blip>
          <a:srcRect r="28060" b="11896"/>
          <a:stretch/>
        </p:blipFill>
        <p:spPr>
          <a:xfrm rot="5400000">
            <a:off x="4794918" y="4486061"/>
            <a:ext cx="2331725" cy="2412158"/>
          </a:xfrm>
          <a:prstGeom prst="rect">
            <a:avLst/>
          </a:prstGeom>
        </p:spPr>
      </p:pic>
      <p:pic>
        <p:nvPicPr>
          <p:cNvPr id="13" name="Picture 12" descr="A picture containing person, person, holding, young&#10;&#10;Description automatically generated">
            <a:extLst>
              <a:ext uri="{FF2B5EF4-FFF2-40B4-BE49-F238E27FC236}">
                <a16:creationId xmlns:a16="http://schemas.microsoft.com/office/drawing/2014/main" xmlns="" id="{4BA97E0A-4554-497B-A520-2B67E8ED3D8B}"/>
              </a:ext>
            </a:extLst>
          </p:cNvPr>
          <p:cNvPicPr>
            <a:picLocks noChangeAspect="1"/>
          </p:cNvPicPr>
          <p:nvPr/>
        </p:nvPicPr>
        <p:blipFill rotWithShape="1">
          <a:blip r:embed="rId6">
            <a:extLst>
              <a:ext uri="{28A0092B-C50C-407E-A947-70E740481C1C}">
                <a14:useLocalDpi xmlns:a14="http://schemas.microsoft.com/office/drawing/2010/main" val="0"/>
              </a:ext>
            </a:extLst>
          </a:blip>
          <a:srcRect t="10752" r="27505" b="6"/>
          <a:stretch/>
        </p:blipFill>
        <p:spPr>
          <a:xfrm rot="5400000">
            <a:off x="652697" y="2836292"/>
            <a:ext cx="3330079" cy="4635478"/>
          </a:xfrm>
          <a:prstGeom prst="rect">
            <a:avLst/>
          </a:prstGeom>
        </p:spPr>
      </p:pic>
      <p:pic>
        <p:nvPicPr>
          <p:cNvPr id="9" name="Picture 8" descr="A person sitting in a room&#10;&#10;Description automatically generated">
            <a:extLst>
              <a:ext uri="{FF2B5EF4-FFF2-40B4-BE49-F238E27FC236}">
                <a16:creationId xmlns:a16="http://schemas.microsoft.com/office/drawing/2014/main" xmlns="" id="{BDE2A29A-DA3E-4B0C-AB44-51115C6A54FA}"/>
              </a:ext>
            </a:extLst>
          </p:cNvPr>
          <p:cNvPicPr>
            <a:picLocks noChangeAspect="1"/>
          </p:cNvPicPr>
          <p:nvPr/>
        </p:nvPicPr>
        <p:blipFill rotWithShape="1">
          <a:blip r:embed="rId7">
            <a:extLst>
              <a:ext uri="{28A0092B-C50C-407E-A947-70E740481C1C}">
                <a14:useLocalDpi xmlns:a14="http://schemas.microsoft.com/office/drawing/2010/main" val="0"/>
              </a:ext>
            </a:extLst>
          </a:blip>
          <a:srcRect r="27505" b="6"/>
          <a:stretch/>
        </p:blipFill>
        <p:spPr>
          <a:xfrm rot="5400000">
            <a:off x="9820051" y="4486058"/>
            <a:ext cx="2331726" cy="2412157"/>
          </a:xfrm>
          <a:prstGeom prst="rect">
            <a:avLst/>
          </a:prstGeom>
        </p:spPr>
      </p:pic>
    </p:spTree>
    <p:extLst>
      <p:ext uri="{BB962C8B-B14F-4D97-AF65-F5344CB8AC3E}">
        <p14:creationId xmlns:p14="http://schemas.microsoft.com/office/powerpoint/2010/main" val="1999649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E1A92768-C90D-4200-8975-84CC4D4BC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ceiling, sitting, room&#10;&#10;Description automatically generated">
            <a:extLst>
              <a:ext uri="{FF2B5EF4-FFF2-40B4-BE49-F238E27FC236}">
                <a16:creationId xmlns:a16="http://schemas.microsoft.com/office/drawing/2014/main" xmlns="" id="{9A0DD2E0-4E4C-4060-AC00-F39639ED70D1}"/>
              </a:ext>
            </a:extLst>
          </p:cNvPr>
          <p:cNvPicPr>
            <a:picLocks noChangeAspect="1"/>
          </p:cNvPicPr>
          <p:nvPr/>
        </p:nvPicPr>
        <p:blipFill rotWithShape="1">
          <a:blip r:embed="rId2">
            <a:extLst>
              <a:ext uri="{28A0092B-C50C-407E-A947-70E740481C1C}">
                <a14:useLocalDpi xmlns:a14="http://schemas.microsoft.com/office/drawing/2010/main" val="0"/>
              </a:ext>
            </a:extLst>
          </a:blip>
          <a:srcRect t="23344" r="-3" b="13161"/>
          <a:stretch/>
        </p:blipFill>
        <p:spPr>
          <a:xfrm>
            <a:off x="20" y="265976"/>
            <a:ext cx="4003019" cy="3388883"/>
          </a:xfrm>
          <a:prstGeom prst="rect">
            <a:avLst/>
          </a:prstGeom>
        </p:spPr>
      </p:pic>
      <p:pic>
        <p:nvPicPr>
          <p:cNvPr id="6" name="Picture 5" descr="A picture containing person, indoor, person, kitchen&#10;&#10;Description automatically generated">
            <a:extLst>
              <a:ext uri="{FF2B5EF4-FFF2-40B4-BE49-F238E27FC236}">
                <a16:creationId xmlns:a16="http://schemas.microsoft.com/office/drawing/2014/main" xmlns="" id="{9311F52B-3BE7-46DF-9BEE-0DAE6941A719}"/>
              </a:ext>
            </a:extLst>
          </p:cNvPr>
          <p:cNvPicPr>
            <a:picLocks noChangeAspect="1"/>
          </p:cNvPicPr>
          <p:nvPr/>
        </p:nvPicPr>
        <p:blipFill rotWithShape="1">
          <a:blip r:embed="rId3">
            <a:extLst>
              <a:ext uri="{28A0092B-C50C-407E-A947-70E740481C1C}">
                <a14:useLocalDpi xmlns:a14="http://schemas.microsoft.com/office/drawing/2010/main" val="0"/>
              </a:ext>
            </a:extLst>
          </a:blip>
          <a:srcRect l="19229" r="17556" b="-1"/>
          <a:stretch/>
        </p:blipFill>
        <p:spPr>
          <a:xfrm rot="5400000">
            <a:off x="4409862" y="-315383"/>
            <a:ext cx="3383280" cy="4014047"/>
          </a:xfrm>
          <a:prstGeom prst="rect">
            <a:avLst/>
          </a:prstGeom>
        </p:spPr>
      </p:pic>
      <p:pic>
        <p:nvPicPr>
          <p:cNvPr id="12" name="Picture 11" descr="A group of people sitting at a desk&#10;&#10;Description automatically generated">
            <a:extLst>
              <a:ext uri="{FF2B5EF4-FFF2-40B4-BE49-F238E27FC236}">
                <a16:creationId xmlns:a16="http://schemas.microsoft.com/office/drawing/2014/main" xmlns="" id="{05696C9F-C9ED-4A34-9F0A-06CDF3EDC8CB}"/>
              </a:ext>
            </a:extLst>
          </p:cNvPr>
          <p:cNvPicPr>
            <a:picLocks noChangeAspect="1"/>
          </p:cNvPicPr>
          <p:nvPr/>
        </p:nvPicPr>
        <p:blipFill rotWithShape="1">
          <a:blip r:embed="rId4">
            <a:extLst>
              <a:ext uri="{28A0092B-C50C-407E-A947-70E740481C1C}">
                <a14:useLocalDpi xmlns:a14="http://schemas.microsoft.com/office/drawing/2010/main" val="0"/>
              </a:ext>
            </a:extLst>
          </a:blip>
          <a:srcRect l="2314" r="8950" b="4"/>
          <a:stretch/>
        </p:blipFill>
        <p:spPr>
          <a:xfrm>
            <a:off x="8188960" y="10"/>
            <a:ext cx="4003039" cy="3383270"/>
          </a:xfrm>
          <a:prstGeom prst="rect">
            <a:avLst/>
          </a:prstGeom>
        </p:spPr>
      </p:pic>
      <p:pic>
        <p:nvPicPr>
          <p:cNvPr id="2" name="Picture 1">
            <a:extLst>
              <a:ext uri="{FF2B5EF4-FFF2-40B4-BE49-F238E27FC236}">
                <a16:creationId xmlns:a16="http://schemas.microsoft.com/office/drawing/2014/main" xmlns="" id="{3504F938-B76D-46B4-B8AB-17733AD2EACC}"/>
              </a:ext>
            </a:extLst>
          </p:cNvPr>
          <p:cNvPicPr/>
          <p:nvPr/>
        </p:nvPicPr>
        <p:blipFill rotWithShape="1">
          <a:blip r:embed="rId5">
            <a:extLst>
              <a:ext uri="{28A0092B-C50C-407E-A947-70E740481C1C}">
                <a14:useLocalDpi xmlns:a14="http://schemas.microsoft.com/office/drawing/2010/main" val="0"/>
              </a:ext>
            </a:extLst>
          </a:blip>
          <a:srcRect t="34664" r="2" b="34712"/>
          <a:stretch/>
        </p:blipFill>
        <p:spPr bwMode="auto">
          <a:xfrm>
            <a:off x="20" y="3802743"/>
            <a:ext cx="4003019" cy="2931886"/>
          </a:xfrm>
          <a:prstGeom prst="rect">
            <a:avLst/>
          </a:prstGeom>
          <a:noFill/>
          <a:extLst>
            <a:ext uri="{53640926-AAD7-44D8-BBD7-CCE9431645EC}">
              <a14:shadowObscured xmlns:a14="http://schemas.microsoft.com/office/drawing/2010/main"/>
            </a:ext>
          </a:extLst>
        </p:spPr>
      </p:pic>
      <p:pic>
        <p:nvPicPr>
          <p:cNvPr id="10" name="Picture 9" descr="A group of people posing for the camera&#10;&#10;Description automatically generated">
            <a:extLst>
              <a:ext uri="{FF2B5EF4-FFF2-40B4-BE49-F238E27FC236}">
                <a16:creationId xmlns:a16="http://schemas.microsoft.com/office/drawing/2014/main" xmlns="" id="{1A245CB8-53D9-427B-82EC-7D426F07138E}"/>
              </a:ext>
            </a:extLst>
          </p:cNvPr>
          <p:cNvPicPr>
            <a:picLocks noChangeAspect="1"/>
          </p:cNvPicPr>
          <p:nvPr/>
        </p:nvPicPr>
        <p:blipFill rotWithShape="1">
          <a:blip r:embed="rId6">
            <a:extLst>
              <a:ext uri="{28A0092B-C50C-407E-A947-70E740481C1C}">
                <a14:useLocalDpi xmlns:a14="http://schemas.microsoft.com/office/drawing/2010/main" val="0"/>
              </a:ext>
            </a:extLst>
          </a:blip>
          <a:srcRect t="33892" r="2" b="2684"/>
          <a:stretch/>
        </p:blipFill>
        <p:spPr>
          <a:xfrm>
            <a:off x="4094479" y="3469102"/>
            <a:ext cx="4014047" cy="3383280"/>
          </a:xfrm>
          <a:prstGeom prst="rect">
            <a:avLst/>
          </a:prstGeom>
        </p:spPr>
      </p:pic>
      <p:pic>
        <p:nvPicPr>
          <p:cNvPr id="3" name="Picture 2" descr="A picture containing person, indoor, person, person&#10;&#10;Description automatically generated">
            <a:extLst>
              <a:ext uri="{FF2B5EF4-FFF2-40B4-BE49-F238E27FC236}">
                <a16:creationId xmlns:a16="http://schemas.microsoft.com/office/drawing/2014/main" xmlns="" id="{33ED8686-941D-4D85-859B-6996700EF78F}"/>
              </a:ext>
            </a:extLst>
          </p:cNvPr>
          <p:cNvPicPr>
            <a:picLocks noChangeAspect="1"/>
          </p:cNvPicPr>
          <p:nvPr/>
        </p:nvPicPr>
        <p:blipFill rotWithShape="1">
          <a:blip r:embed="rId7">
            <a:extLst>
              <a:ext uri="{28A0092B-C50C-407E-A947-70E740481C1C}">
                <a14:useLocalDpi xmlns:a14="http://schemas.microsoft.com/office/drawing/2010/main" val="0"/>
              </a:ext>
            </a:extLst>
          </a:blip>
          <a:srcRect l="2400" r="33932" b="2"/>
          <a:stretch/>
        </p:blipFill>
        <p:spPr>
          <a:xfrm rot="5400000">
            <a:off x="8501536" y="3167531"/>
            <a:ext cx="3388893" cy="3992034"/>
          </a:xfrm>
          <a:prstGeom prst="rect">
            <a:avLst/>
          </a:prstGeom>
        </p:spPr>
      </p:pic>
    </p:spTree>
    <p:extLst>
      <p:ext uri="{BB962C8B-B14F-4D97-AF65-F5344CB8AC3E}">
        <p14:creationId xmlns:p14="http://schemas.microsoft.com/office/powerpoint/2010/main" val="2912103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E6F01E9F-6B0E-4CF9-87AF-27ECD8D460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erson, indoor, young, person&#10;&#10;Description automatically generated">
            <a:extLst>
              <a:ext uri="{FF2B5EF4-FFF2-40B4-BE49-F238E27FC236}">
                <a16:creationId xmlns:a16="http://schemas.microsoft.com/office/drawing/2014/main" xmlns="" id="{4B1F1570-171E-4BDA-9D9A-54FA6A2A7933}"/>
              </a:ext>
            </a:extLst>
          </p:cNvPr>
          <p:cNvPicPr>
            <a:picLocks noChangeAspect="1"/>
          </p:cNvPicPr>
          <p:nvPr/>
        </p:nvPicPr>
        <p:blipFill rotWithShape="1">
          <a:blip r:embed="rId2">
            <a:extLst>
              <a:ext uri="{28A0092B-C50C-407E-A947-70E740481C1C}">
                <a14:useLocalDpi xmlns:a14="http://schemas.microsoft.com/office/drawing/2010/main" val="0"/>
              </a:ext>
            </a:extLst>
          </a:blip>
          <a:srcRect l="14507" r="30015" b="2"/>
          <a:stretch/>
        </p:blipFill>
        <p:spPr>
          <a:xfrm rot="5400000">
            <a:off x="603252" y="-603252"/>
            <a:ext cx="3428996" cy="4635500"/>
          </a:xfrm>
          <a:prstGeom prst="rect">
            <a:avLst/>
          </a:prstGeom>
        </p:spPr>
      </p:pic>
      <p:pic>
        <p:nvPicPr>
          <p:cNvPr id="8" name="Picture 7" descr="A group of people in a room&#10;&#10;Description automatically generated">
            <a:extLst>
              <a:ext uri="{FF2B5EF4-FFF2-40B4-BE49-F238E27FC236}">
                <a16:creationId xmlns:a16="http://schemas.microsoft.com/office/drawing/2014/main" xmlns="" id="{45E0BF3E-4104-4690-A746-1F4D0E030255}"/>
              </a:ext>
            </a:extLst>
          </p:cNvPr>
          <p:cNvPicPr>
            <a:picLocks noChangeAspect="1"/>
          </p:cNvPicPr>
          <p:nvPr/>
        </p:nvPicPr>
        <p:blipFill rotWithShape="1">
          <a:blip r:embed="rId3">
            <a:extLst>
              <a:ext uri="{28A0092B-C50C-407E-A947-70E740481C1C}">
                <a14:useLocalDpi xmlns:a14="http://schemas.microsoft.com/office/drawing/2010/main" val="0"/>
              </a:ext>
            </a:extLst>
          </a:blip>
          <a:srcRect r="46463" b="2"/>
          <a:stretch/>
        </p:blipFill>
        <p:spPr>
          <a:xfrm rot="5400000">
            <a:off x="663244" y="2885742"/>
            <a:ext cx="3309011" cy="4635500"/>
          </a:xfrm>
          <a:prstGeom prst="rect">
            <a:avLst/>
          </a:prstGeom>
        </p:spPr>
      </p:pic>
      <p:pic>
        <p:nvPicPr>
          <p:cNvPr id="10" name="Picture 9" descr="A picture containing person, indoor, table, person&#10;&#10;Description automatically generated">
            <a:extLst>
              <a:ext uri="{FF2B5EF4-FFF2-40B4-BE49-F238E27FC236}">
                <a16:creationId xmlns:a16="http://schemas.microsoft.com/office/drawing/2014/main" xmlns="" id="{834D69BE-08A6-49F2-BA8D-4612C81C3D69}"/>
              </a:ext>
            </a:extLst>
          </p:cNvPr>
          <p:cNvPicPr>
            <a:picLocks noChangeAspect="1"/>
          </p:cNvPicPr>
          <p:nvPr/>
        </p:nvPicPr>
        <p:blipFill rotWithShape="1">
          <a:blip r:embed="rId4">
            <a:extLst>
              <a:ext uri="{28A0092B-C50C-407E-A947-70E740481C1C}">
                <a14:useLocalDpi xmlns:a14="http://schemas.microsoft.com/office/drawing/2010/main" val="0"/>
              </a:ext>
            </a:extLst>
          </a:blip>
          <a:srcRect l="11027" r="44466" b="-2"/>
          <a:stretch/>
        </p:blipFill>
        <p:spPr>
          <a:xfrm rot="5400000">
            <a:off x="6254073" y="-1515114"/>
            <a:ext cx="4422811" cy="7453039"/>
          </a:xfrm>
          <a:prstGeom prst="rect">
            <a:avLst/>
          </a:prstGeom>
        </p:spPr>
      </p:pic>
      <p:pic>
        <p:nvPicPr>
          <p:cNvPr id="6" name="Picture 5" descr="A person standing in a room&#10;&#10;Description automatically generated">
            <a:extLst>
              <a:ext uri="{FF2B5EF4-FFF2-40B4-BE49-F238E27FC236}">
                <a16:creationId xmlns:a16="http://schemas.microsoft.com/office/drawing/2014/main" xmlns="" id="{424C14D1-B0D0-4FF2-9610-07CB2B67E052}"/>
              </a:ext>
            </a:extLst>
          </p:cNvPr>
          <p:cNvPicPr>
            <a:picLocks noChangeAspect="1"/>
          </p:cNvPicPr>
          <p:nvPr/>
        </p:nvPicPr>
        <p:blipFill rotWithShape="1">
          <a:blip r:embed="rId5">
            <a:extLst>
              <a:ext uri="{28A0092B-C50C-407E-A947-70E740481C1C}">
                <a14:useLocalDpi xmlns:a14="http://schemas.microsoft.com/office/drawing/2010/main" val="0"/>
              </a:ext>
            </a:extLst>
          </a:blip>
          <a:srcRect r="28060" b="-2"/>
          <a:stretch/>
        </p:blipFill>
        <p:spPr>
          <a:xfrm rot="5400000">
            <a:off x="4785524" y="4476664"/>
            <a:ext cx="2331725" cy="2430949"/>
          </a:xfrm>
          <a:prstGeom prst="rect">
            <a:avLst/>
          </a:prstGeom>
        </p:spPr>
      </p:pic>
      <p:pic>
        <p:nvPicPr>
          <p:cNvPr id="12" name="Picture 11" descr="A picture containing person, indoor, person, board&#10;&#10;Description automatically generated">
            <a:extLst>
              <a:ext uri="{FF2B5EF4-FFF2-40B4-BE49-F238E27FC236}">
                <a16:creationId xmlns:a16="http://schemas.microsoft.com/office/drawing/2014/main" xmlns="" id="{15578C0C-41F9-4C93-BCEC-D54537574283}"/>
              </a:ext>
            </a:extLst>
          </p:cNvPr>
          <p:cNvPicPr>
            <a:picLocks noChangeAspect="1"/>
          </p:cNvPicPr>
          <p:nvPr/>
        </p:nvPicPr>
        <p:blipFill rotWithShape="1">
          <a:blip r:embed="rId6">
            <a:extLst>
              <a:ext uri="{28A0092B-C50C-407E-A947-70E740481C1C}">
                <a14:useLocalDpi xmlns:a14="http://schemas.microsoft.com/office/drawing/2010/main" val="0"/>
              </a:ext>
            </a:extLst>
          </a:blip>
          <a:srcRect l="2502" r="25003" b="6"/>
          <a:stretch/>
        </p:blipFill>
        <p:spPr>
          <a:xfrm rot="5400000">
            <a:off x="7307488" y="4486060"/>
            <a:ext cx="2331725" cy="2412157"/>
          </a:xfrm>
          <a:prstGeom prst="rect">
            <a:avLst/>
          </a:prstGeom>
        </p:spPr>
      </p:pic>
      <p:pic>
        <p:nvPicPr>
          <p:cNvPr id="4" name="Picture 3" descr="A picture containing indoor, table, food, small&#10;&#10;Description automatically generated">
            <a:extLst>
              <a:ext uri="{FF2B5EF4-FFF2-40B4-BE49-F238E27FC236}">
                <a16:creationId xmlns:a16="http://schemas.microsoft.com/office/drawing/2014/main" xmlns="" id="{A9BFE3C3-B643-408A-8ED0-F740277B5AD5}"/>
              </a:ext>
            </a:extLst>
          </p:cNvPr>
          <p:cNvPicPr>
            <a:picLocks noChangeAspect="1"/>
          </p:cNvPicPr>
          <p:nvPr/>
        </p:nvPicPr>
        <p:blipFill rotWithShape="1">
          <a:blip r:embed="rId7">
            <a:extLst>
              <a:ext uri="{28A0092B-C50C-407E-A947-70E740481C1C}">
                <a14:useLocalDpi xmlns:a14="http://schemas.microsoft.com/office/drawing/2010/main" val="0"/>
              </a:ext>
            </a:extLst>
          </a:blip>
          <a:srcRect l="7065" r="20440" b="6"/>
          <a:stretch/>
        </p:blipFill>
        <p:spPr>
          <a:xfrm rot="5400000">
            <a:off x="9820051" y="4486058"/>
            <a:ext cx="2331726" cy="2412157"/>
          </a:xfrm>
          <a:prstGeom prst="rect">
            <a:avLst/>
          </a:prstGeom>
        </p:spPr>
      </p:pic>
    </p:spTree>
    <p:extLst>
      <p:ext uri="{BB962C8B-B14F-4D97-AF65-F5344CB8AC3E}">
        <p14:creationId xmlns:p14="http://schemas.microsoft.com/office/powerpoint/2010/main" val="1748756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6">
            <a:extLst>
              <a:ext uri="{FF2B5EF4-FFF2-40B4-BE49-F238E27FC236}">
                <a16:creationId xmlns:a16="http://schemas.microsoft.com/office/drawing/2014/main" xmlns="" id="{EE39DFCF-9247-4DE5-BB93-074BFAF07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8">
            <a:extLst>
              <a:ext uri="{FF2B5EF4-FFF2-40B4-BE49-F238E27FC236}">
                <a16:creationId xmlns:a16="http://schemas.microsoft.com/office/drawing/2014/main" xmlns="" id="{442B652E-D499-4CDA-8F7A-60469EDBC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0">
            <a:extLst>
              <a:ext uri="{FF2B5EF4-FFF2-40B4-BE49-F238E27FC236}">
                <a16:creationId xmlns:a16="http://schemas.microsoft.com/office/drawing/2014/main" xmlns="" id="{484A22B8-F5B6-47C2-B88E-DADAF37913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Isosceles Triangle 12">
            <a:extLst>
              <a:ext uri="{FF2B5EF4-FFF2-40B4-BE49-F238E27FC236}">
                <a16:creationId xmlns:a16="http://schemas.microsoft.com/office/drawing/2014/main" xmlns="" id="{A987C18C-164D-4263-B486-4647A98E8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14">
            <a:extLst>
              <a:ext uri="{FF2B5EF4-FFF2-40B4-BE49-F238E27FC236}">
                <a16:creationId xmlns:a16="http://schemas.microsoft.com/office/drawing/2014/main" xmlns="" id="{E7E98B39-04C6-408B-92FD-7686287406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6">
            <a:extLst>
              <a:ext uri="{FF2B5EF4-FFF2-40B4-BE49-F238E27FC236}">
                <a16:creationId xmlns:a16="http://schemas.microsoft.com/office/drawing/2014/main" xmlns="" id="{981C8C27-2457-421F-BDC4-7B4EA3C7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18">
            <a:extLst>
              <a:ext uri="{FF2B5EF4-FFF2-40B4-BE49-F238E27FC236}">
                <a16:creationId xmlns:a16="http://schemas.microsoft.com/office/drawing/2014/main" xmlns="" id="{CEA13C66-82C1-44AF-972B-8F5CCA41B6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0">
            <a:extLst>
              <a:ext uri="{FF2B5EF4-FFF2-40B4-BE49-F238E27FC236}">
                <a16:creationId xmlns:a16="http://schemas.microsoft.com/office/drawing/2014/main" xmlns="" id="{9DB36437-FE59-457E-91A7-396BBD3C9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xmlns="" id="{F7728808-9A8C-42AC-9CB7-9D72D540E5BD}"/>
              </a:ext>
            </a:extLst>
          </p:cNvPr>
          <p:cNvSpPr>
            <a:spLocks noGrp="1"/>
          </p:cNvSpPr>
          <p:nvPr>
            <p:ph type="title"/>
          </p:nvPr>
        </p:nvSpPr>
        <p:spPr>
          <a:xfrm>
            <a:off x="3204642" y="2353641"/>
            <a:ext cx="5782716" cy="2150719"/>
          </a:xfrm>
          <a:noFill/>
        </p:spPr>
        <p:txBody>
          <a:bodyPr vert="horz" lIns="91440" tIns="45720" rIns="91440" bIns="45720" rtlCol="0" anchor="ctr">
            <a:noAutofit/>
          </a:bodyPr>
          <a:lstStyle/>
          <a:p>
            <a:pPr algn="ctr"/>
            <a:r>
              <a:rPr lang="en-US" sz="5400" b="1" kern="1200" dirty="0">
                <a:solidFill>
                  <a:srgbClr val="0000CC"/>
                </a:solidFill>
                <a:latin typeface="+mn-lt"/>
                <a:cs typeface="Times New Roman" panose="02020603050405020304" pitchFamily="18" charset="0"/>
              </a:rPr>
              <a:t>Results: Section 1</a:t>
            </a:r>
            <a:br>
              <a:rPr lang="en-US" sz="5400" b="1" kern="1200" dirty="0">
                <a:solidFill>
                  <a:srgbClr val="0000CC"/>
                </a:solidFill>
                <a:latin typeface="+mn-lt"/>
                <a:cs typeface="Times New Roman" panose="02020603050405020304" pitchFamily="18" charset="0"/>
              </a:rPr>
            </a:br>
            <a:r>
              <a:rPr lang="en-US" sz="5400" b="1" kern="1200" dirty="0">
                <a:solidFill>
                  <a:srgbClr val="0000CC"/>
                </a:solidFill>
                <a:latin typeface="+mn-lt"/>
                <a:cs typeface="Times New Roman" panose="02020603050405020304" pitchFamily="18" charset="0"/>
              </a:rPr>
              <a:t>IPNBBP Survey</a:t>
            </a:r>
            <a:br>
              <a:rPr lang="en-US" sz="5400" b="1" kern="1200" dirty="0">
                <a:solidFill>
                  <a:srgbClr val="0000CC"/>
                </a:solidFill>
                <a:latin typeface="+mn-lt"/>
                <a:cs typeface="Times New Roman" panose="02020603050405020304" pitchFamily="18" charset="0"/>
              </a:rPr>
            </a:br>
            <a:r>
              <a:rPr lang="en-US" sz="5400" b="1" kern="1200" dirty="0" smtClean="0">
                <a:solidFill>
                  <a:srgbClr val="0000CC"/>
                </a:solidFill>
                <a:latin typeface="+mn-lt"/>
                <a:cs typeface="Times New Roman" panose="02020603050405020304" pitchFamily="18" charset="0"/>
              </a:rPr>
              <a:t>Quantitative </a:t>
            </a:r>
            <a:r>
              <a:rPr lang="en-US" sz="5400" b="1" kern="1200" dirty="0">
                <a:solidFill>
                  <a:srgbClr val="0000CC"/>
                </a:solidFill>
                <a:latin typeface="+mn-lt"/>
                <a:cs typeface="Times New Roman" panose="02020603050405020304" pitchFamily="18" charset="0"/>
              </a:rPr>
              <a:t>Data</a:t>
            </a:r>
            <a:endParaRPr lang="en-US" sz="5400" kern="1200" dirty="0">
              <a:solidFill>
                <a:srgbClr val="0000CC"/>
              </a:solidFill>
              <a:latin typeface="+mn-lt"/>
              <a:cs typeface="Times New Roman" panose="02020603050405020304" pitchFamily="18" charset="0"/>
            </a:endParaRPr>
          </a:p>
        </p:txBody>
      </p:sp>
      <p:sp>
        <p:nvSpPr>
          <p:cNvPr id="37" name="Rectangle 22">
            <a:extLst>
              <a:ext uri="{FF2B5EF4-FFF2-40B4-BE49-F238E27FC236}">
                <a16:creationId xmlns:a16="http://schemas.microsoft.com/office/drawing/2014/main" xmlns="" id="{844D3693-2EFE-4667-89D5-47E2D59209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4">
            <a:extLst>
              <a:ext uri="{FF2B5EF4-FFF2-40B4-BE49-F238E27FC236}">
                <a16:creationId xmlns:a16="http://schemas.microsoft.com/office/drawing/2014/main" xmlns="" id="{C21FD796-9CD0-404D-8DF5-5274C0BCC7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8390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8DF82-8C62-494C-BCAF-8804A099D0A6}"/>
              </a:ext>
            </a:extLst>
          </p:cNvPr>
          <p:cNvSpPr>
            <a:spLocks noGrp="1"/>
          </p:cNvSpPr>
          <p:nvPr>
            <p:ph type="title"/>
          </p:nvPr>
        </p:nvSpPr>
        <p:spPr>
          <a:xfrm>
            <a:off x="1696278" y="-18841"/>
            <a:ext cx="9657522" cy="648762"/>
          </a:xfrm>
        </p:spPr>
        <p:txBody>
          <a:bodyPr>
            <a:noAutofit/>
          </a:bodyPr>
          <a:lstStyle/>
          <a:p>
            <a:r>
              <a:rPr lang="en-US" sz="3600" b="1" dirty="0">
                <a:latin typeface="+mn-lt"/>
                <a:cs typeface="Times New Roman" panose="02020603050405020304" pitchFamily="18" charset="0"/>
              </a:rPr>
              <a:t>Demographics</a:t>
            </a:r>
          </a:p>
        </p:txBody>
      </p:sp>
      <p:graphicFrame>
        <p:nvGraphicFramePr>
          <p:cNvPr id="5" name="Table 5">
            <a:extLst>
              <a:ext uri="{FF2B5EF4-FFF2-40B4-BE49-F238E27FC236}">
                <a16:creationId xmlns:a16="http://schemas.microsoft.com/office/drawing/2014/main" xmlns="" id="{5F2FFA6F-55DE-4C69-97CC-139ED2C3C86E}"/>
              </a:ext>
            </a:extLst>
          </p:cNvPr>
          <p:cNvGraphicFramePr>
            <a:graphicFrameLocks noGrp="1"/>
          </p:cNvGraphicFramePr>
          <p:nvPr>
            <p:extLst>
              <p:ext uri="{D42A27DB-BD31-4B8C-83A1-F6EECF244321}">
                <p14:modId xmlns:p14="http://schemas.microsoft.com/office/powerpoint/2010/main" val="1183328861"/>
              </p:ext>
            </p:extLst>
          </p:nvPr>
        </p:nvGraphicFramePr>
        <p:xfrm>
          <a:off x="1696278" y="592111"/>
          <a:ext cx="10376451" cy="6265889"/>
        </p:xfrm>
        <a:graphic>
          <a:graphicData uri="http://schemas.openxmlformats.org/drawingml/2006/table">
            <a:tbl>
              <a:tblPr firstRow="1" bandRow="1">
                <a:tableStyleId>{5C22544A-7EE6-4342-B048-85BDC9FD1C3A}</a:tableStyleId>
              </a:tblPr>
              <a:tblGrid>
                <a:gridCol w="1816888">
                  <a:extLst>
                    <a:ext uri="{9D8B030D-6E8A-4147-A177-3AD203B41FA5}">
                      <a16:colId xmlns:a16="http://schemas.microsoft.com/office/drawing/2014/main" xmlns="" val="106489741"/>
                    </a:ext>
                  </a:extLst>
                </a:gridCol>
                <a:gridCol w="2257634">
                  <a:extLst>
                    <a:ext uri="{9D8B030D-6E8A-4147-A177-3AD203B41FA5}">
                      <a16:colId xmlns:a16="http://schemas.microsoft.com/office/drawing/2014/main" xmlns="" val="1053286821"/>
                    </a:ext>
                  </a:extLst>
                </a:gridCol>
                <a:gridCol w="2831796">
                  <a:extLst>
                    <a:ext uri="{9D8B030D-6E8A-4147-A177-3AD203B41FA5}">
                      <a16:colId xmlns:a16="http://schemas.microsoft.com/office/drawing/2014/main" xmlns="" val="12265605"/>
                    </a:ext>
                  </a:extLst>
                </a:gridCol>
                <a:gridCol w="3470133">
                  <a:extLst>
                    <a:ext uri="{9D8B030D-6E8A-4147-A177-3AD203B41FA5}">
                      <a16:colId xmlns:a16="http://schemas.microsoft.com/office/drawing/2014/main" xmlns="" val="1811033321"/>
                    </a:ext>
                  </a:extLst>
                </a:gridCol>
              </a:tblGrid>
              <a:tr h="471125">
                <a:tc>
                  <a:txBody>
                    <a:bodyPr/>
                    <a:lstStyle/>
                    <a:p>
                      <a:r>
                        <a:rPr lang="en-US" sz="2400" dirty="0">
                          <a:latin typeface="+mn-lt"/>
                          <a:cs typeface="Times New Roman" panose="02020603050405020304" pitchFamily="18" charset="0"/>
                        </a:rPr>
                        <a:t>Variable</a:t>
                      </a:r>
                    </a:p>
                  </a:txBody>
                  <a:tcPr/>
                </a:tc>
                <a:tc>
                  <a:txBody>
                    <a:bodyPr/>
                    <a:lstStyle/>
                    <a:p>
                      <a:endParaRPr lang="en-US" sz="2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cs typeface="Times New Roman" panose="02020603050405020304" pitchFamily="18" charset="0"/>
                        </a:rPr>
                        <a:t>Pre (N=69)</a:t>
                      </a:r>
                    </a:p>
                  </a:txBody>
                  <a:tcPr/>
                </a:tc>
                <a:tc>
                  <a:txBody>
                    <a:bodyPr/>
                    <a:lstStyle/>
                    <a:p>
                      <a:r>
                        <a:rPr lang="en-US" sz="2400" dirty="0">
                          <a:latin typeface="+mn-lt"/>
                          <a:cs typeface="Times New Roman" panose="02020603050405020304" pitchFamily="18" charset="0"/>
                        </a:rPr>
                        <a:t>Post (N=34)</a:t>
                      </a:r>
                    </a:p>
                  </a:txBody>
                  <a:tcPr/>
                </a:tc>
                <a:extLst>
                  <a:ext uri="{0D108BD9-81ED-4DB2-BD59-A6C34878D82A}">
                    <a16:rowId xmlns:a16="http://schemas.microsoft.com/office/drawing/2014/main" xmlns="" val="2849887818"/>
                  </a:ext>
                </a:extLst>
              </a:tr>
              <a:tr h="439717">
                <a:tc>
                  <a:txBody>
                    <a:bodyPr/>
                    <a:lstStyle/>
                    <a:p>
                      <a:r>
                        <a:rPr lang="en-US" sz="2800" b="1" dirty="0">
                          <a:latin typeface="+mn-lt"/>
                          <a:cs typeface="Times New Roman" panose="02020603050405020304" pitchFamily="18" charset="0"/>
                        </a:rPr>
                        <a:t>Age</a:t>
                      </a:r>
                    </a:p>
                  </a:txBody>
                  <a:tcPr>
                    <a:solidFill>
                      <a:schemeClr val="accent6">
                        <a:lumMod val="20000"/>
                        <a:lumOff val="80000"/>
                      </a:schemeClr>
                    </a:solidFill>
                  </a:tcPr>
                </a:tc>
                <a:tc>
                  <a:txBody>
                    <a:bodyPr/>
                    <a:lstStyle/>
                    <a:p>
                      <a:r>
                        <a:rPr lang="en-US" sz="2200" b="1" dirty="0">
                          <a:latin typeface="+mn-lt"/>
                          <a:cs typeface="Times New Roman" panose="02020603050405020304" pitchFamily="18" charset="0"/>
                        </a:rPr>
                        <a:t>(20-69 years)</a:t>
                      </a:r>
                    </a:p>
                  </a:txBody>
                  <a:tcPr>
                    <a:solidFill>
                      <a:schemeClr val="accent6">
                        <a:lumMod val="20000"/>
                        <a:lumOff val="80000"/>
                      </a:schemeClr>
                    </a:solidFill>
                  </a:tcPr>
                </a:tc>
                <a:tc>
                  <a:txBody>
                    <a:bodyPr/>
                    <a:lstStyle/>
                    <a:p>
                      <a:r>
                        <a:rPr lang="en-US" sz="2200" b="1" dirty="0">
                          <a:latin typeface="+mn-lt"/>
                          <a:cs typeface="Times New Roman" panose="02020603050405020304" pitchFamily="18" charset="0"/>
                        </a:rPr>
                        <a:t>37.93</a:t>
                      </a:r>
                    </a:p>
                  </a:txBody>
                  <a:tcPr>
                    <a:solidFill>
                      <a:schemeClr val="accent6">
                        <a:lumMod val="20000"/>
                        <a:lumOff val="80000"/>
                      </a:schemeClr>
                    </a:solidFill>
                  </a:tcPr>
                </a:tc>
                <a:tc>
                  <a:txBody>
                    <a:bodyPr/>
                    <a:lstStyle/>
                    <a:p>
                      <a:r>
                        <a:rPr lang="en-US" sz="2200" b="1" dirty="0">
                          <a:latin typeface="+mn-lt"/>
                          <a:cs typeface="Times New Roman" panose="02020603050405020304" pitchFamily="18" charset="0"/>
                        </a:rPr>
                        <a:t>37.15</a:t>
                      </a:r>
                    </a:p>
                  </a:txBody>
                  <a:tcPr>
                    <a:solidFill>
                      <a:schemeClr val="accent6">
                        <a:lumMod val="20000"/>
                        <a:lumOff val="80000"/>
                      </a:schemeClr>
                    </a:solidFill>
                  </a:tcPr>
                </a:tc>
                <a:extLst>
                  <a:ext uri="{0D108BD9-81ED-4DB2-BD59-A6C34878D82A}">
                    <a16:rowId xmlns:a16="http://schemas.microsoft.com/office/drawing/2014/main" xmlns="" val="360576661"/>
                  </a:ext>
                </a:extLst>
              </a:tr>
              <a:tr h="439717">
                <a:tc rowSpan="7">
                  <a:txBody>
                    <a:bodyPr/>
                    <a:lstStyle/>
                    <a:p>
                      <a:r>
                        <a:rPr lang="en-US" sz="2800" b="1" dirty="0">
                          <a:latin typeface="+mn-lt"/>
                          <a:cs typeface="Times New Roman" panose="02020603050405020304" pitchFamily="18" charset="0"/>
                        </a:rPr>
                        <a:t>Race</a:t>
                      </a:r>
                    </a:p>
                  </a:txBody>
                  <a:tcPr>
                    <a:solidFill>
                      <a:schemeClr val="bg1">
                        <a:lumMod val="75000"/>
                      </a:schemeClr>
                    </a:solidFill>
                  </a:tcPr>
                </a:tc>
                <a:tc>
                  <a:txBody>
                    <a:bodyPr/>
                    <a:lstStyle/>
                    <a:p>
                      <a:r>
                        <a:rPr lang="en-US" sz="2200" dirty="0">
                          <a:latin typeface="+mn-lt"/>
                          <a:cs typeface="Times New Roman" panose="02020603050405020304" pitchFamily="18" charset="0"/>
                        </a:rPr>
                        <a:t>White</a:t>
                      </a:r>
                    </a:p>
                  </a:txBody>
                  <a:tcPr>
                    <a:solidFill>
                      <a:schemeClr val="bg1">
                        <a:lumMod val="75000"/>
                      </a:schemeClr>
                    </a:solidFill>
                  </a:tcPr>
                </a:tc>
                <a:tc>
                  <a:txBody>
                    <a:bodyPr/>
                    <a:lstStyle/>
                    <a:p>
                      <a:r>
                        <a:rPr lang="en-US" sz="2200" dirty="0">
                          <a:latin typeface="+mn-lt"/>
                          <a:cs typeface="Times New Roman" panose="02020603050405020304" pitchFamily="18" charset="0"/>
                        </a:rPr>
                        <a:t>44 (63.77%)</a:t>
                      </a:r>
                    </a:p>
                  </a:txBody>
                  <a:tcPr>
                    <a:solidFill>
                      <a:schemeClr val="bg1">
                        <a:lumMod val="75000"/>
                      </a:schemeClr>
                    </a:solidFill>
                  </a:tcPr>
                </a:tc>
                <a:tc>
                  <a:txBody>
                    <a:bodyPr/>
                    <a:lstStyle/>
                    <a:p>
                      <a:r>
                        <a:rPr lang="en-US" sz="2200" dirty="0">
                          <a:latin typeface="+mn-lt"/>
                          <a:cs typeface="Times New Roman" panose="02020603050405020304" pitchFamily="18" charset="0"/>
                        </a:rPr>
                        <a:t>23 (67.65%)</a:t>
                      </a:r>
                    </a:p>
                  </a:txBody>
                  <a:tcPr>
                    <a:solidFill>
                      <a:schemeClr val="bg1">
                        <a:lumMod val="75000"/>
                      </a:schemeClr>
                    </a:solidFill>
                  </a:tcPr>
                </a:tc>
                <a:extLst>
                  <a:ext uri="{0D108BD9-81ED-4DB2-BD59-A6C34878D82A}">
                    <a16:rowId xmlns:a16="http://schemas.microsoft.com/office/drawing/2014/main" xmlns="" val="333411633"/>
                  </a:ext>
                </a:extLst>
              </a:tr>
              <a:tr h="439717">
                <a:tc vMerge="1">
                  <a:txBody>
                    <a:bodyPr/>
                    <a:lstStyle/>
                    <a:p>
                      <a:endParaRPr lang="en-US" sz="2200" b="1" dirty="0">
                        <a:latin typeface="Times New Roman" panose="02020603050405020304" pitchFamily="18" charset="0"/>
                        <a:cs typeface="Times New Roman" panose="02020603050405020304" pitchFamily="18" charset="0"/>
                      </a:endParaRPr>
                    </a:p>
                  </a:txBody>
                  <a:tcPr>
                    <a:solidFill>
                      <a:schemeClr val="bg1">
                        <a:lumMod val="75000"/>
                      </a:schemeClr>
                    </a:solidFill>
                  </a:tcPr>
                </a:tc>
                <a:tc>
                  <a:txBody>
                    <a:bodyPr/>
                    <a:lstStyle/>
                    <a:p>
                      <a:r>
                        <a:rPr lang="en-US" sz="2200" dirty="0">
                          <a:latin typeface="+mn-lt"/>
                          <a:cs typeface="Times New Roman" panose="02020603050405020304" pitchFamily="18" charset="0"/>
                        </a:rPr>
                        <a:t>Black</a:t>
                      </a:r>
                    </a:p>
                  </a:txBody>
                  <a:tcPr>
                    <a:solidFill>
                      <a:schemeClr val="bg1">
                        <a:lumMod val="75000"/>
                      </a:schemeClr>
                    </a:solidFill>
                  </a:tcPr>
                </a:tc>
                <a:tc>
                  <a:txBody>
                    <a:bodyPr/>
                    <a:lstStyle/>
                    <a:p>
                      <a:r>
                        <a:rPr lang="en-US" sz="2200" dirty="0">
                          <a:latin typeface="+mn-lt"/>
                          <a:cs typeface="Times New Roman" panose="02020603050405020304" pitchFamily="18" charset="0"/>
                        </a:rPr>
                        <a:t>15 (21.74%)</a:t>
                      </a:r>
                    </a:p>
                  </a:txBody>
                  <a:tcPr>
                    <a:solidFill>
                      <a:schemeClr val="bg1">
                        <a:lumMod val="75000"/>
                      </a:schemeClr>
                    </a:solidFill>
                  </a:tcPr>
                </a:tc>
                <a:tc>
                  <a:txBody>
                    <a:bodyPr/>
                    <a:lstStyle/>
                    <a:p>
                      <a:r>
                        <a:rPr lang="en-US" sz="2200" dirty="0">
                          <a:latin typeface="+mn-lt"/>
                          <a:cs typeface="Times New Roman" panose="02020603050405020304" pitchFamily="18" charset="0"/>
                        </a:rPr>
                        <a:t>7 (20.59%)</a:t>
                      </a:r>
                    </a:p>
                  </a:txBody>
                  <a:tcPr>
                    <a:solidFill>
                      <a:schemeClr val="bg1">
                        <a:lumMod val="75000"/>
                      </a:schemeClr>
                    </a:solidFill>
                  </a:tcPr>
                </a:tc>
                <a:extLst>
                  <a:ext uri="{0D108BD9-81ED-4DB2-BD59-A6C34878D82A}">
                    <a16:rowId xmlns:a16="http://schemas.microsoft.com/office/drawing/2014/main" xmlns="" val="888026905"/>
                  </a:ext>
                </a:extLst>
              </a:tr>
              <a:tr h="439717">
                <a:tc vMerge="1">
                  <a:txBody>
                    <a:bodyPr/>
                    <a:lstStyle/>
                    <a:p>
                      <a:endParaRPr lang="en-US" sz="2200" b="1" dirty="0">
                        <a:latin typeface="Times New Roman" panose="02020603050405020304" pitchFamily="18" charset="0"/>
                        <a:cs typeface="Times New Roman" panose="02020603050405020304" pitchFamily="18" charset="0"/>
                      </a:endParaRPr>
                    </a:p>
                  </a:txBody>
                  <a:tcPr>
                    <a:solidFill>
                      <a:schemeClr val="bg1">
                        <a:lumMod val="75000"/>
                      </a:schemeClr>
                    </a:solidFill>
                  </a:tcPr>
                </a:tc>
                <a:tc>
                  <a:txBody>
                    <a:bodyPr/>
                    <a:lstStyle/>
                    <a:p>
                      <a:r>
                        <a:rPr lang="en-US" sz="2200" dirty="0">
                          <a:latin typeface="+mn-lt"/>
                          <a:cs typeface="Times New Roman" panose="02020603050405020304" pitchFamily="18" charset="0"/>
                        </a:rPr>
                        <a:t>Hispanic</a:t>
                      </a:r>
                    </a:p>
                  </a:txBody>
                  <a:tcPr>
                    <a:solidFill>
                      <a:schemeClr val="bg1">
                        <a:lumMod val="75000"/>
                      </a:schemeClr>
                    </a:solidFill>
                  </a:tcPr>
                </a:tc>
                <a:tc>
                  <a:txBody>
                    <a:bodyPr/>
                    <a:lstStyle/>
                    <a:p>
                      <a:r>
                        <a:rPr lang="en-US" sz="2200" dirty="0">
                          <a:latin typeface="+mn-lt"/>
                          <a:cs typeface="Times New Roman" panose="02020603050405020304" pitchFamily="18" charset="0"/>
                        </a:rPr>
                        <a:t>0</a:t>
                      </a:r>
                    </a:p>
                  </a:txBody>
                  <a:tcPr>
                    <a:solidFill>
                      <a:schemeClr val="bg1">
                        <a:lumMod val="75000"/>
                      </a:schemeClr>
                    </a:solidFill>
                  </a:tcPr>
                </a:tc>
                <a:tc>
                  <a:txBody>
                    <a:bodyPr/>
                    <a:lstStyle/>
                    <a:p>
                      <a:r>
                        <a:rPr lang="en-US" sz="2200" dirty="0">
                          <a:latin typeface="+mn-lt"/>
                          <a:cs typeface="Times New Roman" panose="02020603050405020304" pitchFamily="18" charset="0"/>
                        </a:rPr>
                        <a:t>0</a:t>
                      </a:r>
                    </a:p>
                  </a:txBody>
                  <a:tcPr>
                    <a:solidFill>
                      <a:schemeClr val="bg1">
                        <a:lumMod val="75000"/>
                      </a:schemeClr>
                    </a:solidFill>
                  </a:tcPr>
                </a:tc>
                <a:extLst>
                  <a:ext uri="{0D108BD9-81ED-4DB2-BD59-A6C34878D82A}">
                    <a16:rowId xmlns:a16="http://schemas.microsoft.com/office/drawing/2014/main" xmlns="" val="2985514973"/>
                  </a:ext>
                </a:extLst>
              </a:tr>
              <a:tr h="439717">
                <a:tc vMerge="1">
                  <a:txBody>
                    <a:bodyPr/>
                    <a:lstStyle/>
                    <a:p>
                      <a:endParaRPr lang="en-US" sz="2200" b="1" dirty="0">
                        <a:latin typeface="Times New Roman" panose="02020603050405020304" pitchFamily="18" charset="0"/>
                        <a:cs typeface="Times New Roman" panose="02020603050405020304" pitchFamily="18" charset="0"/>
                      </a:endParaRPr>
                    </a:p>
                  </a:txBody>
                  <a:tcPr>
                    <a:solidFill>
                      <a:schemeClr val="bg1">
                        <a:lumMod val="75000"/>
                      </a:schemeClr>
                    </a:solidFill>
                  </a:tcPr>
                </a:tc>
                <a:tc>
                  <a:txBody>
                    <a:bodyPr/>
                    <a:lstStyle/>
                    <a:p>
                      <a:r>
                        <a:rPr lang="en-US" sz="2200" dirty="0">
                          <a:latin typeface="+mn-lt"/>
                          <a:cs typeface="Times New Roman" panose="02020603050405020304" pitchFamily="18" charset="0"/>
                        </a:rPr>
                        <a:t>American Indian</a:t>
                      </a:r>
                    </a:p>
                  </a:txBody>
                  <a:tcPr>
                    <a:solidFill>
                      <a:schemeClr val="bg1">
                        <a:lumMod val="75000"/>
                      </a:schemeClr>
                    </a:solidFill>
                  </a:tcPr>
                </a:tc>
                <a:tc>
                  <a:txBody>
                    <a:bodyPr/>
                    <a:lstStyle/>
                    <a:p>
                      <a:r>
                        <a:rPr lang="en-US" sz="2200" dirty="0">
                          <a:latin typeface="+mn-lt"/>
                          <a:cs typeface="Times New Roman" panose="02020603050405020304" pitchFamily="18" charset="0"/>
                        </a:rPr>
                        <a:t>1 (1.45%)</a:t>
                      </a:r>
                    </a:p>
                  </a:txBody>
                  <a:tcPr>
                    <a:solidFill>
                      <a:schemeClr val="bg1">
                        <a:lumMod val="75000"/>
                      </a:schemeClr>
                    </a:solidFill>
                  </a:tcPr>
                </a:tc>
                <a:tc>
                  <a:txBody>
                    <a:bodyPr/>
                    <a:lstStyle/>
                    <a:p>
                      <a:r>
                        <a:rPr lang="en-US" sz="2200" dirty="0">
                          <a:latin typeface="+mn-lt"/>
                          <a:cs typeface="Times New Roman" panose="02020603050405020304" pitchFamily="18" charset="0"/>
                        </a:rPr>
                        <a:t>0</a:t>
                      </a:r>
                    </a:p>
                  </a:txBody>
                  <a:tcPr>
                    <a:solidFill>
                      <a:schemeClr val="bg1">
                        <a:lumMod val="75000"/>
                      </a:schemeClr>
                    </a:solidFill>
                  </a:tcPr>
                </a:tc>
                <a:extLst>
                  <a:ext uri="{0D108BD9-81ED-4DB2-BD59-A6C34878D82A}">
                    <a16:rowId xmlns:a16="http://schemas.microsoft.com/office/drawing/2014/main" xmlns="" val="3485278247"/>
                  </a:ext>
                </a:extLst>
              </a:tr>
              <a:tr h="439717">
                <a:tc vMerge="1">
                  <a:txBody>
                    <a:bodyPr/>
                    <a:lstStyle/>
                    <a:p>
                      <a:endParaRPr lang="en-US" sz="2200" b="1" dirty="0">
                        <a:latin typeface="Times New Roman" panose="02020603050405020304" pitchFamily="18" charset="0"/>
                        <a:cs typeface="Times New Roman" panose="02020603050405020304" pitchFamily="18" charset="0"/>
                      </a:endParaRPr>
                    </a:p>
                  </a:txBody>
                  <a:tcPr>
                    <a:solidFill>
                      <a:schemeClr val="bg1">
                        <a:lumMod val="75000"/>
                      </a:schemeClr>
                    </a:solidFill>
                  </a:tcPr>
                </a:tc>
                <a:tc>
                  <a:txBody>
                    <a:bodyPr/>
                    <a:lstStyle/>
                    <a:p>
                      <a:r>
                        <a:rPr lang="en-US" sz="2200" dirty="0">
                          <a:latin typeface="+mn-lt"/>
                          <a:cs typeface="Times New Roman" panose="02020603050405020304" pitchFamily="18" charset="0"/>
                        </a:rPr>
                        <a:t>Pacific</a:t>
                      </a:r>
                    </a:p>
                  </a:txBody>
                  <a:tcPr>
                    <a:solidFill>
                      <a:schemeClr val="bg1">
                        <a:lumMod val="75000"/>
                      </a:schemeClr>
                    </a:solidFill>
                  </a:tcPr>
                </a:tc>
                <a:tc>
                  <a:txBody>
                    <a:bodyPr/>
                    <a:lstStyle/>
                    <a:p>
                      <a:r>
                        <a:rPr lang="en-US" sz="2200" dirty="0">
                          <a:latin typeface="+mn-lt"/>
                          <a:cs typeface="Times New Roman" panose="02020603050405020304" pitchFamily="18" charset="0"/>
                        </a:rPr>
                        <a:t>1 (1.45%)</a:t>
                      </a:r>
                    </a:p>
                  </a:txBody>
                  <a:tcPr>
                    <a:solidFill>
                      <a:schemeClr val="bg1">
                        <a:lumMod val="75000"/>
                      </a:schemeClr>
                    </a:solidFill>
                  </a:tcPr>
                </a:tc>
                <a:tc>
                  <a:txBody>
                    <a:bodyPr/>
                    <a:lstStyle/>
                    <a:p>
                      <a:r>
                        <a:rPr lang="en-US" sz="2200" dirty="0">
                          <a:latin typeface="+mn-lt"/>
                          <a:cs typeface="Times New Roman" panose="02020603050405020304" pitchFamily="18" charset="0"/>
                        </a:rPr>
                        <a:t>0</a:t>
                      </a:r>
                    </a:p>
                  </a:txBody>
                  <a:tcPr>
                    <a:solidFill>
                      <a:schemeClr val="bg1">
                        <a:lumMod val="75000"/>
                      </a:schemeClr>
                    </a:solidFill>
                  </a:tcPr>
                </a:tc>
                <a:extLst>
                  <a:ext uri="{0D108BD9-81ED-4DB2-BD59-A6C34878D82A}">
                    <a16:rowId xmlns:a16="http://schemas.microsoft.com/office/drawing/2014/main" xmlns="" val="554602340"/>
                  </a:ext>
                </a:extLst>
              </a:tr>
              <a:tr h="439717">
                <a:tc vMerge="1">
                  <a:txBody>
                    <a:bodyPr/>
                    <a:lstStyle/>
                    <a:p>
                      <a:endParaRPr lang="en-US" sz="2200" b="1" dirty="0">
                        <a:latin typeface="Times New Roman" panose="02020603050405020304" pitchFamily="18" charset="0"/>
                        <a:cs typeface="Times New Roman" panose="02020603050405020304" pitchFamily="18" charset="0"/>
                      </a:endParaRPr>
                    </a:p>
                  </a:txBody>
                  <a:tcPr>
                    <a:solidFill>
                      <a:schemeClr val="bg1">
                        <a:lumMod val="75000"/>
                      </a:schemeClr>
                    </a:solidFill>
                  </a:tcPr>
                </a:tc>
                <a:tc>
                  <a:txBody>
                    <a:bodyPr/>
                    <a:lstStyle/>
                    <a:p>
                      <a:r>
                        <a:rPr lang="en-US" sz="2200" dirty="0">
                          <a:latin typeface="+mn-lt"/>
                          <a:cs typeface="Times New Roman" panose="02020603050405020304" pitchFamily="18" charset="0"/>
                        </a:rPr>
                        <a:t>Two or More</a:t>
                      </a:r>
                    </a:p>
                  </a:txBody>
                  <a:tcPr>
                    <a:solidFill>
                      <a:schemeClr val="bg1">
                        <a:lumMod val="75000"/>
                      </a:schemeClr>
                    </a:solidFill>
                  </a:tcPr>
                </a:tc>
                <a:tc>
                  <a:txBody>
                    <a:bodyPr/>
                    <a:lstStyle/>
                    <a:p>
                      <a:r>
                        <a:rPr lang="en-US" sz="2200" dirty="0">
                          <a:latin typeface="+mn-lt"/>
                          <a:cs typeface="Times New Roman" panose="02020603050405020304" pitchFamily="18" charset="0"/>
                        </a:rPr>
                        <a:t>3 (4.35%)</a:t>
                      </a:r>
                    </a:p>
                  </a:txBody>
                  <a:tcPr>
                    <a:solidFill>
                      <a:schemeClr val="bg1">
                        <a:lumMod val="75000"/>
                      </a:schemeClr>
                    </a:solidFill>
                  </a:tcPr>
                </a:tc>
                <a:tc>
                  <a:txBody>
                    <a:bodyPr/>
                    <a:lstStyle/>
                    <a:p>
                      <a:r>
                        <a:rPr lang="en-US" sz="2200" dirty="0">
                          <a:latin typeface="+mn-lt"/>
                          <a:cs typeface="Times New Roman" panose="02020603050405020304" pitchFamily="18" charset="0"/>
                        </a:rPr>
                        <a:t>2 (5.88%)</a:t>
                      </a:r>
                    </a:p>
                  </a:txBody>
                  <a:tcPr>
                    <a:solidFill>
                      <a:schemeClr val="bg1">
                        <a:lumMod val="75000"/>
                      </a:schemeClr>
                    </a:solidFill>
                  </a:tcPr>
                </a:tc>
                <a:extLst>
                  <a:ext uri="{0D108BD9-81ED-4DB2-BD59-A6C34878D82A}">
                    <a16:rowId xmlns:a16="http://schemas.microsoft.com/office/drawing/2014/main" xmlns="" val="985712078"/>
                  </a:ext>
                </a:extLst>
              </a:tr>
              <a:tr h="439717">
                <a:tc vMerge="1">
                  <a:txBody>
                    <a:bodyPr/>
                    <a:lstStyle/>
                    <a:p>
                      <a:endParaRPr lang="en-US" sz="2200" b="1" dirty="0">
                        <a:latin typeface="Times New Roman" panose="02020603050405020304" pitchFamily="18" charset="0"/>
                        <a:cs typeface="Times New Roman" panose="02020603050405020304" pitchFamily="18" charset="0"/>
                      </a:endParaRPr>
                    </a:p>
                  </a:txBody>
                  <a:tcPr>
                    <a:solidFill>
                      <a:schemeClr val="bg1">
                        <a:lumMod val="75000"/>
                      </a:schemeClr>
                    </a:solidFill>
                  </a:tcPr>
                </a:tc>
                <a:tc>
                  <a:txBody>
                    <a:bodyPr/>
                    <a:lstStyle/>
                    <a:p>
                      <a:r>
                        <a:rPr lang="en-US" sz="2200" dirty="0">
                          <a:latin typeface="+mn-lt"/>
                          <a:cs typeface="Times New Roman" panose="02020603050405020304" pitchFamily="18" charset="0"/>
                        </a:rPr>
                        <a:t>Other</a:t>
                      </a:r>
                    </a:p>
                  </a:txBody>
                  <a:tcPr>
                    <a:solidFill>
                      <a:schemeClr val="bg1">
                        <a:lumMod val="75000"/>
                      </a:schemeClr>
                    </a:solidFill>
                  </a:tcPr>
                </a:tc>
                <a:tc>
                  <a:txBody>
                    <a:bodyPr/>
                    <a:lstStyle/>
                    <a:p>
                      <a:r>
                        <a:rPr lang="en-US" sz="2200" dirty="0">
                          <a:latin typeface="+mn-lt"/>
                          <a:cs typeface="Times New Roman" panose="02020603050405020304" pitchFamily="18" charset="0"/>
                        </a:rPr>
                        <a:t>4 (5.80%)</a:t>
                      </a:r>
                    </a:p>
                  </a:txBody>
                  <a:tcPr>
                    <a:solidFill>
                      <a:schemeClr val="bg1">
                        <a:lumMod val="75000"/>
                      </a:schemeClr>
                    </a:solidFill>
                  </a:tcPr>
                </a:tc>
                <a:tc>
                  <a:txBody>
                    <a:bodyPr/>
                    <a:lstStyle/>
                    <a:p>
                      <a:r>
                        <a:rPr lang="en-US" sz="2200" dirty="0">
                          <a:latin typeface="+mn-lt"/>
                          <a:cs typeface="Times New Roman" panose="02020603050405020304" pitchFamily="18" charset="0"/>
                        </a:rPr>
                        <a:t>5 (5.88%)</a:t>
                      </a:r>
                    </a:p>
                  </a:txBody>
                  <a:tcPr>
                    <a:solidFill>
                      <a:schemeClr val="bg1">
                        <a:lumMod val="75000"/>
                      </a:schemeClr>
                    </a:solidFill>
                  </a:tcPr>
                </a:tc>
                <a:extLst>
                  <a:ext uri="{0D108BD9-81ED-4DB2-BD59-A6C34878D82A}">
                    <a16:rowId xmlns:a16="http://schemas.microsoft.com/office/drawing/2014/main" xmlns="" val="1392326350"/>
                  </a:ext>
                </a:extLst>
              </a:tr>
              <a:tr h="439717">
                <a:tc rowSpan="5">
                  <a:txBody>
                    <a:bodyPr/>
                    <a:lstStyle/>
                    <a:p>
                      <a:r>
                        <a:rPr lang="en-US" sz="2800" b="1" dirty="0">
                          <a:latin typeface="+mn-lt"/>
                          <a:cs typeface="Times New Roman" panose="02020603050405020304" pitchFamily="18" charset="0"/>
                        </a:rPr>
                        <a:t>Method of Birth</a:t>
                      </a:r>
                    </a:p>
                  </a:txBody>
                  <a:tcPr>
                    <a:solidFill>
                      <a:schemeClr val="accent5">
                        <a:lumMod val="60000"/>
                        <a:lumOff val="40000"/>
                      </a:schemeClr>
                    </a:solidFill>
                  </a:tcPr>
                </a:tc>
                <a:tc>
                  <a:txBody>
                    <a:bodyPr/>
                    <a:lstStyle/>
                    <a:p>
                      <a:r>
                        <a:rPr lang="en-US" sz="2200" dirty="0">
                          <a:latin typeface="+mn-lt"/>
                          <a:cs typeface="Times New Roman" panose="02020603050405020304" pitchFamily="18" charset="0"/>
                        </a:rPr>
                        <a:t>Vaginal</a:t>
                      </a:r>
                    </a:p>
                  </a:txBody>
                  <a:tcPr>
                    <a:solidFill>
                      <a:schemeClr val="accent5">
                        <a:lumMod val="60000"/>
                        <a:lumOff val="40000"/>
                      </a:schemeClr>
                    </a:solidFill>
                  </a:tcPr>
                </a:tc>
                <a:tc>
                  <a:txBody>
                    <a:bodyPr/>
                    <a:lstStyle/>
                    <a:p>
                      <a:r>
                        <a:rPr lang="en-US" sz="2200" dirty="0">
                          <a:latin typeface="+mn-lt"/>
                          <a:cs typeface="Times New Roman" panose="02020603050405020304" pitchFamily="18" charset="0"/>
                        </a:rPr>
                        <a:t>34 (49.28%)</a:t>
                      </a:r>
                    </a:p>
                  </a:txBody>
                  <a:tcPr>
                    <a:solidFill>
                      <a:schemeClr val="accent5">
                        <a:lumMod val="60000"/>
                        <a:lumOff val="40000"/>
                      </a:schemeClr>
                    </a:solidFill>
                  </a:tcPr>
                </a:tc>
                <a:tc>
                  <a:txBody>
                    <a:bodyPr/>
                    <a:lstStyle/>
                    <a:p>
                      <a:r>
                        <a:rPr lang="en-US" sz="2200" dirty="0">
                          <a:latin typeface="+mn-lt"/>
                          <a:cs typeface="Times New Roman" panose="02020603050405020304" pitchFamily="18" charset="0"/>
                        </a:rPr>
                        <a:t>17 (50%)</a:t>
                      </a:r>
                    </a:p>
                  </a:txBody>
                  <a:tcPr>
                    <a:solidFill>
                      <a:schemeClr val="accent5">
                        <a:lumMod val="60000"/>
                        <a:lumOff val="40000"/>
                      </a:schemeClr>
                    </a:solidFill>
                  </a:tcPr>
                </a:tc>
                <a:extLst>
                  <a:ext uri="{0D108BD9-81ED-4DB2-BD59-A6C34878D82A}">
                    <a16:rowId xmlns:a16="http://schemas.microsoft.com/office/drawing/2014/main" xmlns="" val="4102631377"/>
                  </a:ext>
                </a:extLst>
              </a:tr>
              <a:tr h="439717">
                <a:tc vMerge="1">
                  <a:txBody>
                    <a:bodyPr/>
                    <a:lstStyle/>
                    <a:p>
                      <a:endParaRPr lang="en-US" sz="2200" b="1"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r>
                        <a:rPr lang="en-US" sz="2200" dirty="0">
                          <a:latin typeface="+mn-lt"/>
                          <a:cs typeface="Times New Roman" panose="02020603050405020304" pitchFamily="18" charset="0"/>
                        </a:rPr>
                        <a:t>Cesarean Section</a:t>
                      </a:r>
                    </a:p>
                  </a:txBody>
                  <a:tcPr>
                    <a:solidFill>
                      <a:schemeClr val="accent5">
                        <a:lumMod val="60000"/>
                        <a:lumOff val="40000"/>
                      </a:schemeClr>
                    </a:solidFill>
                  </a:tcPr>
                </a:tc>
                <a:tc>
                  <a:txBody>
                    <a:bodyPr/>
                    <a:lstStyle/>
                    <a:p>
                      <a:r>
                        <a:rPr lang="en-US" sz="2200" dirty="0">
                          <a:latin typeface="+mn-lt"/>
                          <a:cs typeface="Times New Roman" panose="02020603050405020304" pitchFamily="18" charset="0"/>
                        </a:rPr>
                        <a:t>9 (13.04%)</a:t>
                      </a:r>
                    </a:p>
                  </a:txBody>
                  <a:tcPr>
                    <a:solidFill>
                      <a:schemeClr val="accent5">
                        <a:lumMod val="60000"/>
                        <a:lumOff val="40000"/>
                      </a:schemeClr>
                    </a:solidFill>
                  </a:tcPr>
                </a:tc>
                <a:tc>
                  <a:txBody>
                    <a:bodyPr/>
                    <a:lstStyle/>
                    <a:p>
                      <a:r>
                        <a:rPr lang="en-US" sz="2200" dirty="0">
                          <a:latin typeface="+mn-lt"/>
                          <a:cs typeface="Times New Roman" panose="02020603050405020304" pitchFamily="18" charset="0"/>
                        </a:rPr>
                        <a:t>6 (17.65%)</a:t>
                      </a:r>
                    </a:p>
                  </a:txBody>
                  <a:tcPr>
                    <a:solidFill>
                      <a:schemeClr val="accent5">
                        <a:lumMod val="60000"/>
                        <a:lumOff val="40000"/>
                      </a:schemeClr>
                    </a:solidFill>
                  </a:tcPr>
                </a:tc>
                <a:extLst>
                  <a:ext uri="{0D108BD9-81ED-4DB2-BD59-A6C34878D82A}">
                    <a16:rowId xmlns:a16="http://schemas.microsoft.com/office/drawing/2014/main" xmlns="" val="3185902555"/>
                  </a:ext>
                </a:extLst>
              </a:tr>
              <a:tr h="439717">
                <a:tc vMerge="1">
                  <a:txBody>
                    <a:bodyPr/>
                    <a:lstStyle/>
                    <a:p>
                      <a:endParaRPr lang="en-US" sz="2200" b="1"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r>
                        <a:rPr lang="en-US" sz="2200" dirty="0">
                          <a:latin typeface="+mn-lt"/>
                          <a:cs typeface="Times New Roman" panose="02020603050405020304" pitchFamily="18" charset="0"/>
                        </a:rPr>
                        <a:t>Forceps</a:t>
                      </a:r>
                    </a:p>
                  </a:txBody>
                  <a:tcPr>
                    <a:solidFill>
                      <a:schemeClr val="accent5">
                        <a:lumMod val="60000"/>
                        <a:lumOff val="40000"/>
                      </a:schemeClr>
                    </a:solidFill>
                  </a:tcPr>
                </a:tc>
                <a:tc>
                  <a:txBody>
                    <a:bodyPr/>
                    <a:lstStyle/>
                    <a:p>
                      <a:r>
                        <a:rPr lang="en-US" sz="2200" dirty="0">
                          <a:latin typeface="+mn-lt"/>
                          <a:cs typeface="Times New Roman" panose="02020603050405020304" pitchFamily="18" charset="0"/>
                        </a:rPr>
                        <a:t>2 (2.90%)</a:t>
                      </a:r>
                    </a:p>
                  </a:txBody>
                  <a:tcPr>
                    <a:solidFill>
                      <a:schemeClr val="accent5">
                        <a:lumMod val="60000"/>
                        <a:lumOff val="40000"/>
                      </a:schemeClr>
                    </a:solidFill>
                  </a:tcPr>
                </a:tc>
                <a:tc>
                  <a:txBody>
                    <a:bodyPr/>
                    <a:lstStyle/>
                    <a:p>
                      <a:r>
                        <a:rPr lang="en-US" sz="2200" dirty="0">
                          <a:latin typeface="+mn-lt"/>
                          <a:cs typeface="Times New Roman" panose="02020603050405020304" pitchFamily="18" charset="0"/>
                        </a:rPr>
                        <a:t>1 (2.94%)</a:t>
                      </a:r>
                    </a:p>
                  </a:txBody>
                  <a:tcPr>
                    <a:solidFill>
                      <a:schemeClr val="accent5">
                        <a:lumMod val="60000"/>
                        <a:lumOff val="40000"/>
                      </a:schemeClr>
                    </a:solidFill>
                  </a:tcPr>
                </a:tc>
                <a:extLst>
                  <a:ext uri="{0D108BD9-81ED-4DB2-BD59-A6C34878D82A}">
                    <a16:rowId xmlns:a16="http://schemas.microsoft.com/office/drawing/2014/main" xmlns="" val="2797815599"/>
                  </a:ext>
                </a:extLst>
              </a:tr>
              <a:tr h="439717">
                <a:tc vMerge="1">
                  <a:txBody>
                    <a:bodyPr/>
                    <a:lstStyle/>
                    <a:p>
                      <a:endParaRPr lang="en-US" sz="2200" b="1"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r>
                        <a:rPr lang="en-US" sz="2200" dirty="0">
                          <a:latin typeface="+mn-lt"/>
                          <a:cs typeface="Times New Roman" panose="02020603050405020304" pitchFamily="18" charset="0"/>
                        </a:rPr>
                        <a:t>Vacuum</a:t>
                      </a: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cs typeface="Times New Roman" panose="02020603050405020304" pitchFamily="18" charset="0"/>
                        </a:rPr>
                        <a:t>2 (2.90%)</a:t>
                      </a:r>
                    </a:p>
                  </a:txBody>
                  <a:tcPr>
                    <a:solidFill>
                      <a:schemeClr val="accent5">
                        <a:lumMod val="60000"/>
                        <a:lumOff val="40000"/>
                      </a:schemeClr>
                    </a:solidFill>
                  </a:tcPr>
                </a:tc>
                <a:tc>
                  <a:txBody>
                    <a:bodyPr/>
                    <a:lstStyle/>
                    <a:p>
                      <a:r>
                        <a:rPr lang="en-US" sz="2200" dirty="0">
                          <a:latin typeface="+mn-lt"/>
                          <a:cs typeface="Times New Roman" panose="02020603050405020304" pitchFamily="18" charset="0"/>
                        </a:rPr>
                        <a:t>0</a:t>
                      </a:r>
                    </a:p>
                  </a:txBody>
                  <a:tcPr>
                    <a:solidFill>
                      <a:schemeClr val="accent5">
                        <a:lumMod val="60000"/>
                        <a:lumOff val="40000"/>
                      </a:schemeClr>
                    </a:solidFill>
                  </a:tcPr>
                </a:tc>
                <a:extLst>
                  <a:ext uri="{0D108BD9-81ED-4DB2-BD59-A6C34878D82A}">
                    <a16:rowId xmlns:a16="http://schemas.microsoft.com/office/drawing/2014/main" xmlns="" val="3052817330"/>
                  </a:ext>
                </a:extLst>
              </a:tr>
              <a:tr h="439717">
                <a:tc vMerge="1">
                  <a:txBody>
                    <a:bodyPr/>
                    <a:lstStyle/>
                    <a:p>
                      <a:endParaRPr lang="en-US" sz="22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r>
                        <a:rPr lang="en-US" sz="2200" dirty="0">
                          <a:latin typeface="+mn-lt"/>
                          <a:cs typeface="Times New Roman" panose="02020603050405020304" pitchFamily="18" charset="0"/>
                        </a:rPr>
                        <a:t>N/A</a:t>
                      </a:r>
                    </a:p>
                  </a:txBody>
                  <a:tcPr>
                    <a:solidFill>
                      <a:schemeClr val="accent5">
                        <a:lumMod val="60000"/>
                        <a:lumOff val="40000"/>
                      </a:schemeClr>
                    </a:solidFill>
                  </a:tcPr>
                </a:tc>
                <a:tc>
                  <a:txBody>
                    <a:bodyPr/>
                    <a:lstStyle/>
                    <a:p>
                      <a:r>
                        <a:rPr lang="en-US" sz="2200" dirty="0">
                          <a:latin typeface="+mn-lt"/>
                          <a:cs typeface="Times New Roman" panose="02020603050405020304" pitchFamily="18" charset="0"/>
                        </a:rPr>
                        <a:t>27 (39.13%)</a:t>
                      </a:r>
                    </a:p>
                  </a:txBody>
                  <a:tcPr>
                    <a:solidFill>
                      <a:schemeClr val="accent5">
                        <a:lumMod val="60000"/>
                        <a:lumOff val="40000"/>
                      </a:schemeClr>
                    </a:solidFill>
                  </a:tcPr>
                </a:tc>
                <a:tc>
                  <a:txBody>
                    <a:bodyPr/>
                    <a:lstStyle/>
                    <a:p>
                      <a:r>
                        <a:rPr lang="en-US" sz="2200" dirty="0">
                          <a:latin typeface="+mn-lt"/>
                          <a:cs typeface="Times New Roman" panose="02020603050405020304" pitchFamily="18" charset="0"/>
                        </a:rPr>
                        <a:t>14 (41.18%)</a:t>
                      </a:r>
                    </a:p>
                  </a:txBody>
                  <a:tcPr>
                    <a:solidFill>
                      <a:schemeClr val="accent5">
                        <a:lumMod val="60000"/>
                        <a:lumOff val="40000"/>
                      </a:schemeClr>
                    </a:solidFill>
                  </a:tcPr>
                </a:tc>
                <a:extLst>
                  <a:ext uri="{0D108BD9-81ED-4DB2-BD59-A6C34878D82A}">
                    <a16:rowId xmlns:a16="http://schemas.microsoft.com/office/drawing/2014/main" xmlns="" val="3685084600"/>
                  </a:ext>
                </a:extLst>
              </a:tr>
            </a:tbl>
          </a:graphicData>
        </a:graphic>
      </p:graphicFrame>
    </p:spTree>
    <p:extLst>
      <p:ext uri="{BB962C8B-B14F-4D97-AF65-F5344CB8AC3E}">
        <p14:creationId xmlns:p14="http://schemas.microsoft.com/office/powerpoint/2010/main" val="169183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F85169-5296-45BA-80C6-728BFD44B359}"/>
              </a:ext>
            </a:extLst>
          </p:cNvPr>
          <p:cNvSpPr>
            <a:spLocks noGrp="1"/>
          </p:cNvSpPr>
          <p:nvPr>
            <p:ph type="title"/>
          </p:nvPr>
        </p:nvSpPr>
        <p:spPr>
          <a:xfrm>
            <a:off x="1704813" y="0"/>
            <a:ext cx="9648987" cy="1119673"/>
          </a:xfrm>
        </p:spPr>
        <p:txBody>
          <a:bodyPr/>
          <a:lstStyle/>
          <a:p>
            <a:r>
              <a:rPr lang="en-US" b="1" dirty="0">
                <a:latin typeface="+mn-lt"/>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xmlns="" id="{140A4D99-7CF2-4D55-956B-D7BC3B2D67D6}"/>
              </a:ext>
            </a:extLst>
          </p:cNvPr>
          <p:cNvSpPr>
            <a:spLocks noGrp="1"/>
          </p:cNvSpPr>
          <p:nvPr>
            <p:ph idx="1"/>
          </p:nvPr>
        </p:nvSpPr>
        <p:spPr>
          <a:xfrm>
            <a:off x="1704813" y="1119673"/>
            <a:ext cx="10244379" cy="4914994"/>
          </a:xfrm>
        </p:spPr>
        <p:txBody>
          <a:bodyPr>
            <a:normAutofit/>
          </a:bodyPr>
          <a:lstStyle/>
          <a:p>
            <a:r>
              <a:rPr lang="en-US" sz="3200" dirty="0">
                <a:effectLst/>
                <a:ea typeface="Calibri" panose="020F0502020204030204" pitchFamily="34" charset="0"/>
              </a:rPr>
              <a:t>One of the approaches to reduce cesarean birth rates is to increase the woman’s access to nonmedical interventions during labor, such as continuous labor and delivery support.</a:t>
            </a:r>
          </a:p>
          <a:p>
            <a:r>
              <a:rPr lang="en-US" sz="3200" dirty="0">
                <a:effectLst/>
                <a:ea typeface="Calibri" panose="020F0502020204030204" pitchFamily="34" charset="0"/>
              </a:rPr>
              <a:t>Labor support has a patient-centered focus of treating the laboring women with:</a:t>
            </a:r>
          </a:p>
          <a:p>
            <a:pPr lvl="1"/>
            <a:r>
              <a:rPr lang="en-US" sz="3200" dirty="0">
                <a:effectLst/>
                <a:ea typeface="Calibri" panose="020F0502020204030204" pitchFamily="34" charset="0"/>
              </a:rPr>
              <a:t>Kindness</a:t>
            </a:r>
          </a:p>
          <a:p>
            <a:pPr lvl="1"/>
            <a:r>
              <a:rPr lang="en-US" sz="3200" dirty="0">
                <a:effectLst/>
                <a:ea typeface="Calibri" panose="020F0502020204030204" pitchFamily="34" charset="0"/>
              </a:rPr>
              <a:t>Respect</a:t>
            </a:r>
          </a:p>
          <a:p>
            <a:pPr lvl="1"/>
            <a:r>
              <a:rPr lang="en-US" sz="3200" dirty="0">
                <a:effectLst/>
                <a:ea typeface="Calibri" panose="020F0502020204030204" pitchFamily="34" charset="0"/>
              </a:rPr>
              <a:t>Dignity</a:t>
            </a:r>
          </a:p>
          <a:p>
            <a:pPr lvl="1"/>
            <a:r>
              <a:rPr lang="en-US" sz="3200" dirty="0">
                <a:ea typeface="Calibri" panose="020F0502020204030204" pitchFamily="34" charset="0"/>
              </a:rPr>
              <a:t>C</a:t>
            </a:r>
            <a:r>
              <a:rPr lang="en-US" sz="3200" dirty="0">
                <a:effectLst/>
                <a:ea typeface="Calibri" panose="020F0502020204030204" pitchFamily="34" charset="0"/>
              </a:rPr>
              <a:t>ultural sensitivity</a:t>
            </a:r>
            <a:r>
              <a:rPr lang="en-US" sz="2800" dirty="0">
                <a:effectLst/>
                <a:latin typeface="Times New Roman" panose="02020603050405020304" pitchFamily="18" charset="0"/>
                <a:ea typeface="Calibri" panose="020F0502020204030204" pitchFamily="34" charset="0"/>
              </a:rPr>
              <a:t> </a:t>
            </a:r>
            <a:endParaRPr lang="en-US" sz="2800" dirty="0">
              <a:solidFill>
                <a:srgbClr val="FF0000"/>
              </a:solidFill>
              <a:highlight>
                <a:srgbClr val="FFFF00"/>
              </a:highlight>
              <a:latin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xmlns="" id="{B0890402-4AAD-44EE-A4F7-CB4744B11CA1}"/>
              </a:ext>
            </a:extLst>
          </p:cNvPr>
          <p:cNvSpPr txBox="1"/>
          <p:nvPr/>
        </p:nvSpPr>
        <p:spPr>
          <a:xfrm>
            <a:off x="6606073" y="6400799"/>
            <a:ext cx="5585927" cy="307777"/>
          </a:xfrm>
          <a:prstGeom prst="rect">
            <a:avLst/>
          </a:prstGeom>
          <a:noFill/>
        </p:spPr>
        <p:txBody>
          <a:bodyPr wrap="square">
            <a:spAutoFit/>
          </a:bodyPr>
          <a:lstStyle/>
          <a:p>
            <a:r>
              <a:rPr lang="en-US" sz="1400" dirty="0">
                <a:effectLst/>
                <a:ea typeface="Calibri" panose="020F0502020204030204" pitchFamily="34" charset="0"/>
              </a:rPr>
              <a:t>Obstetric Care Concensus No. 1, 2014; Sauls, 2004; </a:t>
            </a:r>
            <a:r>
              <a:rPr lang="en-US" sz="1400" kern="1200" dirty="0">
                <a:effectLst/>
                <a:ea typeface="Times New Roman" panose="02020603050405020304" pitchFamily="18" charset="0"/>
              </a:rPr>
              <a:t>Lawrence, et. al. (2012</a:t>
            </a:r>
            <a:endParaRPr lang="en-US" sz="1400" dirty="0"/>
          </a:p>
        </p:txBody>
      </p:sp>
    </p:spTree>
    <p:extLst>
      <p:ext uri="{BB962C8B-B14F-4D97-AF65-F5344CB8AC3E}">
        <p14:creationId xmlns:p14="http://schemas.microsoft.com/office/powerpoint/2010/main" val="255130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1F4125-A999-4298-807C-1B927BA21E29}"/>
              </a:ext>
            </a:extLst>
          </p:cNvPr>
          <p:cNvSpPr>
            <a:spLocks noGrp="1"/>
          </p:cNvSpPr>
          <p:nvPr>
            <p:ph type="title"/>
          </p:nvPr>
        </p:nvSpPr>
        <p:spPr>
          <a:xfrm>
            <a:off x="1537251" y="1"/>
            <a:ext cx="9790043" cy="636103"/>
          </a:xfrm>
        </p:spPr>
        <p:txBody>
          <a:bodyPr>
            <a:normAutofit fontScale="90000"/>
          </a:bodyPr>
          <a:lstStyle/>
          <a:p>
            <a:r>
              <a:rPr lang="en-US" sz="4400" b="1" dirty="0">
                <a:latin typeface="+mn-lt"/>
                <a:cs typeface="Times New Roman" panose="02020603050405020304" pitchFamily="18" charset="0"/>
              </a:rPr>
              <a:t>Demographics</a:t>
            </a:r>
            <a:endParaRPr lang="en-US" dirty="0">
              <a:latin typeface="+mn-lt"/>
            </a:endParaRPr>
          </a:p>
        </p:txBody>
      </p:sp>
      <p:graphicFrame>
        <p:nvGraphicFramePr>
          <p:cNvPr id="4" name="Table 4">
            <a:extLst>
              <a:ext uri="{FF2B5EF4-FFF2-40B4-BE49-F238E27FC236}">
                <a16:creationId xmlns:a16="http://schemas.microsoft.com/office/drawing/2014/main" xmlns="" id="{E63699E4-70E8-487D-86D1-36E5E4588B8B}"/>
              </a:ext>
            </a:extLst>
          </p:cNvPr>
          <p:cNvGraphicFramePr>
            <a:graphicFrameLocks noGrp="1"/>
          </p:cNvGraphicFramePr>
          <p:nvPr>
            <p:extLst>
              <p:ext uri="{D42A27DB-BD31-4B8C-83A1-F6EECF244321}">
                <p14:modId xmlns:p14="http://schemas.microsoft.com/office/powerpoint/2010/main" val="768691088"/>
              </p:ext>
            </p:extLst>
          </p:nvPr>
        </p:nvGraphicFramePr>
        <p:xfrm>
          <a:off x="1802296" y="556383"/>
          <a:ext cx="10234196" cy="6301616"/>
        </p:xfrm>
        <a:graphic>
          <a:graphicData uri="http://schemas.openxmlformats.org/drawingml/2006/table">
            <a:tbl>
              <a:tblPr firstRow="1" bandRow="1">
                <a:tableStyleId>{5C22544A-7EE6-4342-B048-85BDC9FD1C3A}</a:tableStyleId>
              </a:tblPr>
              <a:tblGrid>
                <a:gridCol w="2558549">
                  <a:extLst>
                    <a:ext uri="{9D8B030D-6E8A-4147-A177-3AD203B41FA5}">
                      <a16:colId xmlns:a16="http://schemas.microsoft.com/office/drawing/2014/main" xmlns="" val="813318789"/>
                    </a:ext>
                  </a:extLst>
                </a:gridCol>
                <a:gridCol w="2558549">
                  <a:extLst>
                    <a:ext uri="{9D8B030D-6E8A-4147-A177-3AD203B41FA5}">
                      <a16:colId xmlns:a16="http://schemas.microsoft.com/office/drawing/2014/main" xmlns="" val="873056970"/>
                    </a:ext>
                  </a:extLst>
                </a:gridCol>
                <a:gridCol w="2558549">
                  <a:extLst>
                    <a:ext uri="{9D8B030D-6E8A-4147-A177-3AD203B41FA5}">
                      <a16:colId xmlns:a16="http://schemas.microsoft.com/office/drawing/2014/main" xmlns="" val="624177574"/>
                    </a:ext>
                  </a:extLst>
                </a:gridCol>
                <a:gridCol w="2558549">
                  <a:extLst>
                    <a:ext uri="{9D8B030D-6E8A-4147-A177-3AD203B41FA5}">
                      <a16:colId xmlns:a16="http://schemas.microsoft.com/office/drawing/2014/main" xmlns="" val="1902682493"/>
                    </a:ext>
                  </a:extLst>
                </a:gridCol>
              </a:tblGrid>
              <a:tr h="482007">
                <a:tc>
                  <a:txBody>
                    <a:bodyPr/>
                    <a:lstStyle/>
                    <a:p>
                      <a:r>
                        <a:rPr lang="en-US" sz="2800" dirty="0">
                          <a:latin typeface="+mn-lt"/>
                          <a:cs typeface="Times New Roman" panose="02020603050405020304" pitchFamily="18" charset="0"/>
                        </a:rPr>
                        <a:t>Variable</a:t>
                      </a:r>
                    </a:p>
                  </a:txBody>
                  <a:tcPr/>
                </a:tc>
                <a:tc>
                  <a:txBody>
                    <a:bodyPr/>
                    <a:lstStyle/>
                    <a:p>
                      <a:endParaRPr lang="en-US" sz="2800" dirty="0">
                        <a:latin typeface="+mn-lt"/>
                        <a:cs typeface="Times New Roman" panose="02020603050405020304" pitchFamily="18" charset="0"/>
                      </a:endParaRPr>
                    </a:p>
                  </a:txBody>
                  <a:tcPr/>
                </a:tc>
                <a:tc>
                  <a:txBody>
                    <a:bodyPr/>
                    <a:lstStyle/>
                    <a:p>
                      <a:r>
                        <a:rPr lang="en-US" sz="2800" dirty="0">
                          <a:latin typeface="+mn-lt"/>
                          <a:cs typeface="Times New Roman" panose="02020603050405020304" pitchFamily="18" charset="0"/>
                        </a:rPr>
                        <a:t>Pre (N=69)</a:t>
                      </a:r>
                    </a:p>
                  </a:txBody>
                  <a:tcPr/>
                </a:tc>
                <a:tc>
                  <a:txBody>
                    <a:bodyPr/>
                    <a:lstStyle/>
                    <a:p>
                      <a:r>
                        <a:rPr lang="en-US" sz="2800" dirty="0">
                          <a:latin typeface="+mn-lt"/>
                          <a:cs typeface="Times New Roman" panose="02020603050405020304" pitchFamily="18" charset="0"/>
                        </a:rPr>
                        <a:t>Post (N=34)</a:t>
                      </a:r>
                    </a:p>
                  </a:txBody>
                  <a:tcPr/>
                </a:tc>
                <a:extLst>
                  <a:ext uri="{0D108BD9-81ED-4DB2-BD59-A6C34878D82A}">
                    <a16:rowId xmlns:a16="http://schemas.microsoft.com/office/drawing/2014/main" xmlns="" val="2962499761"/>
                  </a:ext>
                </a:extLst>
              </a:tr>
              <a:tr h="475404">
                <a:tc rowSpan="5">
                  <a:txBody>
                    <a:bodyPr/>
                    <a:lstStyle/>
                    <a:p>
                      <a:r>
                        <a:rPr lang="en-US" sz="2800" b="1" dirty="0">
                          <a:latin typeface="+mn-lt"/>
                          <a:cs typeface="Times New Roman" panose="02020603050405020304" pitchFamily="18" charset="0"/>
                        </a:rPr>
                        <a:t>Location </a:t>
                      </a:r>
                    </a:p>
                    <a:p>
                      <a:r>
                        <a:rPr lang="en-US" sz="2800" b="1" dirty="0">
                          <a:latin typeface="+mn-lt"/>
                          <a:cs typeface="Times New Roman" panose="02020603050405020304" pitchFamily="18" charset="0"/>
                        </a:rPr>
                        <a:t>of Birth</a:t>
                      </a:r>
                    </a:p>
                  </a:txBody>
                  <a:tcPr>
                    <a:solidFill>
                      <a:schemeClr val="accent6">
                        <a:lumMod val="60000"/>
                        <a:lumOff val="40000"/>
                      </a:schemeClr>
                    </a:solidFill>
                  </a:tcPr>
                </a:tc>
                <a:tc>
                  <a:txBody>
                    <a:bodyPr/>
                    <a:lstStyle/>
                    <a:p>
                      <a:r>
                        <a:rPr lang="en-US" sz="2200" dirty="0">
                          <a:latin typeface="+mn-lt"/>
                          <a:cs typeface="Times New Roman" panose="02020603050405020304" pitchFamily="18" charset="0"/>
                        </a:rPr>
                        <a:t>Home</a:t>
                      </a:r>
                    </a:p>
                  </a:txBody>
                  <a:tcPr>
                    <a:solidFill>
                      <a:schemeClr val="accent6">
                        <a:lumMod val="60000"/>
                        <a:lumOff val="40000"/>
                      </a:schemeClr>
                    </a:solidFill>
                  </a:tcPr>
                </a:tc>
                <a:tc>
                  <a:txBody>
                    <a:bodyPr/>
                    <a:lstStyle/>
                    <a:p>
                      <a:r>
                        <a:rPr lang="en-US" sz="2200" dirty="0">
                          <a:latin typeface="+mn-lt"/>
                          <a:cs typeface="Times New Roman" panose="02020603050405020304" pitchFamily="18" charset="0"/>
                        </a:rPr>
                        <a:t>2 (2.9%)</a:t>
                      </a:r>
                    </a:p>
                  </a:txBody>
                  <a:tcPr>
                    <a:solidFill>
                      <a:schemeClr val="accent6">
                        <a:lumMod val="60000"/>
                        <a:lumOff val="40000"/>
                      </a:schemeClr>
                    </a:solidFill>
                  </a:tcPr>
                </a:tc>
                <a:tc>
                  <a:txBody>
                    <a:bodyPr/>
                    <a:lstStyle/>
                    <a:p>
                      <a:r>
                        <a:rPr lang="en-US" sz="2200" dirty="0">
                          <a:latin typeface="+mn-lt"/>
                          <a:cs typeface="Times New Roman" panose="02020603050405020304" pitchFamily="18" charset="0"/>
                        </a:rPr>
                        <a:t>0</a:t>
                      </a:r>
                    </a:p>
                  </a:txBody>
                  <a:tcPr>
                    <a:solidFill>
                      <a:schemeClr val="accent6">
                        <a:lumMod val="60000"/>
                        <a:lumOff val="40000"/>
                      </a:schemeClr>
                    </a:solidFill>
                  </a:tcPr>
                </a:tc>
                <a:extLst>
                  <a:ext uri="{0D108BD9-81ED-4DB2-BD59-A6C34878D82A}">
                    <a16:rowId xmlns:a16="http://schemas.microsoft.com/office/drawing/2014/main" xmlns="" val="898128775"/>
                  </a:ext>
                </a:extLst>
              </a:tr>
              <a:tr h="482007">
                <a:tc vMerge="1">
                  <a:txBody>
                    <a:bodyPr/>
                    <a:lstStyle/>
                    <a:p>
                      <a:endParaRPr lang="en-US" dirty="0"/>
                    </a:p>
                  </a:txBody>
                  <a:tcPr/>
                </a:tc>
                <a:tc>
                  <a:txBody>
                    <a:bodyPr/>
                    <a:lstStyle/>
                    <a:p>
                      <a:r>
                        <a:rPr lang="en-US" sz="2200" dirty="0">
                          <a:latin typeface="+mn-lt"/>
                          <a:cs typeface="Times New Roman" panose="02020603050405020304" pitchFamily="18" charset="0"/>
                        </a:rPr>
                        <a:t>Hospital</a:t>
                      </a:r>
                    </a:p>
                  </a:txBody>
                  <a:tcPr>
                    <a:solidFill>
                      <a:schemeClr val="accent6">
                        <a:lumMod val="60000"/>
                        <a:lumOff val="40000"/>
                      </a:schemeClr>
                    </a:solidFill>
                  </a:tcPr>
                </a:tc>
                <a:tc>
                  <a:txBody>
                    <a:bodyPr/>
                    <a:lstStyle/>
                    <a:p>
                      <a:r>
                        <a:rPr lang="en-US" sz="2200" dirty="0">
                          <a:latin typeface="+mn-lt"/>
                          <a:cs typeface="Times New Roman" panose="02020603050405020304" pitchFamily="18" charset="0"/>
                        </a:rPr>
                        <a:t>39 (56.52%)</a:t>
                      </a:r>
                    </a:p>
                  </a:txBody>
                  <a:tcPr>
                    <a:solidFill>
                      <a:schemeClr val="accent6">
                        <a:lumMod val="60000"/>
                        <a:lumOff val="40000"/>
                      </a:schemeClr>
                    </a:solidFill>
                  </a:tcPr>
                </a:tc>
                <a:tc>
                  <a:txBody>
                    <a:bodyPr/>
                    <a:lstStyle/>
                    <a:p>
                      <a:r>
                        <a:rPr lang="en-US" sz="2200" dirty="0">
                          <a:latin typeface="+mn-lt"/>
                          <a:cs typeface="Times New Roman" panose="02020603050405020304" pitchFamily="18" charset="0"/>
                        </a:rPr>
                        <a:t>20 (58.82%)</a:t>
                      </a:r>
                    </a:p>
                  </a:txBody>
                  <a:tcPr>
                    <a:solidFill>
                      <a:schemeClr val="accent6">
                        <a:lumMod val="60000"/>
                        <a:lumOff val="40000"/>
                      </a:schemeClr>
                    </a:solidFill>
                  </a:tcPr>
                </a:tc>
                <a:extLst>
                  <a:ext uri="{0D108BD9-81ED-4DB2-BD59-A6C34878D82A}">
                    <a16:rowId xmlns:a16="http://schemas.microsoft.com/office/drawing/2014/main" xmlns="" val="1331895515"/>
                  </a:ext>
                </a:extLst>
              </a:tr>
              <a:tr h="482007">
                <a:tc vMerge="1">
                  <a:txBody>
                    <a:bodyPr/>
                    <a:lstStyle/>
                    <a:p>
                      <a:endParaRPr lang="en-US" dirty="0"/>
                    </a:p>
                  </a:txBody>
                  <a:tcPr/>
                </a:tc>
                <a:tc>
                  <a:txBody>
                    <a:bodyPr/>
                    <a:lstStyle/>
                    <a:p>
                      <a:r>
                        <a:rPr lang="en-US" sz="2200" dirty="0">
                          <a:latin typeface="+mn-lt"/>
                          <a:cs typeface="Times New Roman" panose="02020603050405020304" pitchFamily="18" charset="0"/>
                        </a:rPr>
                        <a:t>Birth Center</a:t>
                      </a:r>
                    </a:p>
                  </a:txBody>
                  <a:tcPr>
                    <a:solidFill>
                      <a:schemeClr val="accent6">
                        <a:lumMod val="60000"/>
                        <a:lumOff val="40000"/>
                      </a:schemeClr>
                    </a:solidFill>
                  </a:tcPr>
                </a:tc>
                <a:tc>
                  <a:txBody>
                    <a:bodyPr/>
                    <a:lstStyle/>
                    <a:p>
                      <a:r>
                        <a:rPr lang="en-US" sz="2200" dirty="0">
                          <a:latin typeface="+mn-lt"/>
                          <a:cs typeface="Times New Roman" panose="02020603050405020304" pitchFamily="18" charset="0"/>
                        </a:rPr>
                        <a:t>2 (2.90%)</a:t>
                      </a:r>
                    </a:p>
                  </a:txBody>
                  <a:tcPr>
                    <a:solidFill>
                      <a:schemeClr val="accent6">
                        <a:lumMod val="60000"/>
                        <a:lumOff val="40000"/>
                      </a:schemeClr>
                    </a:solidFill>
                  </a:tcPr>
                </a:tc>
                <a:tc>
                  <a:txBody>
                    <a:bodyPr/>
                    <a:lstStyle/>
                    <a:p>
                      <a:r>
                        <a:rPr lang="en-US" sz="2200" dirty="0">
                          <a:latin typeface="+mn-lt"/>
                          <a:cs typeface="Times New Roman" panose="02020603050405020304" pitchFamily="18" charset="0"/>
                        </a:rPr>
                        <a:t>0</a:t>
                      </a:r>
                    </a:p>
                  </a:txBody>
                  <a:tcPr>
                    <a:solidFill>
                      <a:schemeClr val="accent6">
                        <a:lumMod val="60000"/>
                        <a:lumOff val="40000"/>
                      </a:schemeClr>
                    </a:solidFill>
                  </a:tcPr>
                </a:tc>
                <a:extLst>
                  <a:ext uri="{0D108BD9-81ED-4DB2-BD59-A6C34878D82A}">
                    <a16:rowId xmlns:a16="http://schemas.microsoft.com/office/drawing/2014/main" xmlns="" val="1400430699"/>
                  </a:ext>
                </a:extLst>
              </a:tr>
              <a:tr h="482007">
                <a:tc vMerge="1">
                  <a:txBody>
                    <a:bodyPr/>
                    <a:lstStyle/>
                    <a:p>
                      <a:endParaRPr lang="en-US" dirty="0"/>
                    </a:p>
                  </a:txBody>
                  <a:tcPr/>
                </a:tc>
                <a:tc>
                  <a:txBody>
                    <a:bodyPr/>
                    <a:lstStyle/>
                    <a:p>
                      <a:r>
                        <a:rPr lang="en-US" sz="2200" dirty="0">
                          <a:latin typeface="+mn-lt"/>
                          <a:cs typeface="Times New Roman" panose="02020603050405020304" pitchFamily="18" charset="0"/>
                        </a:rPr>
                        <a:t>N/A</a:t>
                      </a:r>
                    </a:p>
                  </a:txBody>
                  <a:tcPr>
                    <a:solidFill>
                      <a:schemeClr val="accent6">
                        <a:lumMod val="60000"/>
                        <a:lumOff val="40000"/>
                      </a:schemeClr>
                    </a:solidFill>
                  </a:tcPr>
                </a:tc>
                <a:tc>
                  <a:txBody>
                    <a:bodyPr/>
                    <a:lstStyle/>
                    <a:p>
                      <a:r>
                        <a:rPr lang="en-US" sz="2200" dirty="0">
                          <a:latin typeface="+mn-lt"/>
                          <a:cs typeface="Times New Roman" panose="02020603050405020304" pitchFamily="18" charset="0"/>
                        </a:rPr>
                        <a:t>26 (37.68%)</a:t>
                      </a:r>
                    </a:p>
                  </a:txBody>
                  <a:tcPr>
                    <a:solidFill>
                      <a:schemeClr val="accent6">
                        <a:lumMod val="60000"/>
                        <a:lumOff val="40000"/>
                      </a:schemeClr>
                    </a:solidFill>
                  </a:tcPr>
                </a:tc>
                <a:tc>
                  <a:txBody>
                    <a:bodyPr/>
                    <a:lstStyle/>
                    <a:p>
                      <a:r>
                        <a:rPr lang="en-US" sz="2200" dirty="0">
                          <a:latin typeface="+mn-lt"/>
                          <a:cs typeface="Times New Roman" panose="02020603050405020304" pitchFamily="18" charset="0"/>
                        </a:rPr>
                        <a:t>14 (41.18%)</a:t>
                      </a:r>
                    </a:p>
                  </a:txBody>
                  <a:tcPr>
                    <a:solidFill>
                      <a:schemeClr val="accent6">
                        <a:lumMod val="60000"/>
                        <a:lumOff val="40000"/>
                      </a:schemeClr>
                    </a:solidFill>
                  </a:tcPr>
                </a:tc>
                <a:extLst>
                  <a:ext uri="{0D108BD9-81ED-4DB2-BD59-A6C34878D82A}">
                    <a16:rowId xmlns:a16="http://schemas.microsoft.com/office/drawing/2014/main" xmlns="" val="1301291947"/>
                  </a:ext>
                </a:extLst>
              </a:tr>
              <a:tr h="482007">
                <a:tc vMerge="1">
                  <a:txBody>
                    <a:bodyPr/>
                    <a:lstStyle/>
                    <a:p>
                      <a:endParaRPr lang="en-US" dirty="0"/>
                    </a:p>
                  </a:txBody>
                  <a:tcPr/>
                </a:tc>
                <a:tc>
                  <a:txBody>
                    <a:bodyPr/>
                    <a:lstStyle/>
                    <a:p>
                      <a:r>
                        <a:rPr lang="en-US" sz="2200" dirty="0">
                          <a:latin typeface="+mn-lt"/>
                          <a:cs typeface="Times New Roman" panose="02020603050405020304" pitchFamily="18" charset="0"/>
                        </a:rPr>
                        <a:t>Other</a:t>
                      </a:r>
                    </a:p>
                  </a:txBody>
                  <a:tcPr>
                    <a:solidFill>
                      <a:schemeClr val="accent6">
                        <a:lumMod val="60000"/>
                        <a:lumOff val="40000"/>
                      </a:schemeClr>
                    </a:solidFill>
                  </a:tcPr>
                </a:tc>
                <a:tc>
                  <a:txBody>
                    <a:bodyPr/>
                    <a:lstStyle/>
                    <a:p>
                      <a:r>
                        <a:rPr lang="en-US" sz="2200" dirty="0">
                          <a:latin typeface="+mn-lt"/>
                          <a:cs typeface="Times New Roman" panose="02020603050405020304" pitchFamily="18" charset="0"/>
                        </a:rPr>
                        <a:t>0</a:t>
                      </a:r>
                    </a:p>
                  </a:txBody>
                  <a:tcPr>
                    <a:solidFill>
                      <a:schemeClr val="accent6">
                        <a:lumMod val="60000"/>
                        <a:lumOff val="40000"/>
                      </a:schemeClr>
                    </a:solidFill>
                  </a:tcPr>
                </a:tc>
                <a:tc>
                  <a:txBody>
                    <a:bodyPr/>
                    <a:lstStyle/>
                    <a:p>
                      <a:r>
                        <a:rPr lang="en-US" sz="2200" dirty="0">
                          <a:latin typeface="+mn-lt"/>
                          <a:cs typeface="Times New Roman" panose="02020603050405020304" pitchFamily="18" charset="0"/>
                        </a:rPr>
                        <a:t>0</a:t>
                      </a:r>
                    </a:p>
                  </a:txBody>
                  <a:tcPr>
                    <a:solidFill>
                      <a:schemeClr val="accent6">
                        <a:lumMod val="60000"/>
                        <a:lumOff val="40000"/>
                      </a:schemeClr>
                    </a:solidFill>
                  </a:tcPr>
                </a:tc>
                <a:extLst>
                  <a:ext uri="{0D108BD9-81ED-4DB2-BD59-A6C34878D82A}">
                    <a16:rowId xmlns:a16="http://schemas.microsoft.com/office/drawing/2014/main" xmlns="" val="3605197870"/>
                  </a:ext>
                </a:extLst>
              </a:tr>
              <a:tr h="507116">
                <a:tc rowSpan="5">
                  <a:txBody>
                    <a:bodyPr/>
                    <a:lstStyle/>
                    <a:p>
                      <a:r>
                        <a:rPr lang="en-US" sz="2800" b="1" dirty="0">
                          <a:latin typeface="+mn-lt"/>
                          <a:cs typeface="Times New Roman" panose="02020603050405020304" pitchFamily="18" charset="0"/>
                        </a:rPr>
                        <a:t>Opinion of Birth Experience</a:t>
                      </a:r>
                    </a:p>
                  </a:txBody>
                  <a:tcPr>
                    <a:solidFill>
                      <a:schemeClr val="accent1">
                        <a:lumMod val="60000"/>
                        <a:lumOff val="40000"/>
                      </a:schemeClr>
                    </a:solidFill>
                  </a:tcPr>
                </a:tc>
                <a:tc>
                  <a:txBody>
                    <a:bodyPr/>
                    <a:lstStyle/>
                    <a:p>
                      <a:r>
                        <a:rPr lang="en-US" sz="2200" dirty="0">
                          <a:latin typeface="+mn-lt"/>
                          <a:cs typeface="Times New Roman" panose="02020603050405020304" pitchFamily="18" charset="0"/>
                        </a:rPr>
                        <a:t>Positive</a:t>
                      </a:r>
                    </a:p>
                  </a:txBody>
                  <a:tcPr>
                    <a:solidFill>
                      <a:schemeClr val="accent1">
                        <a:lumMod val="60000"/>
                        <a:lumOff val="40000"/>
                      </a:schemeClr>
                    </a:solidFill>
                  </a:tcPr>
                </a:tc>
                <a:tc>
                  <a:txBody>
                    <a:bodyPr/>
                    <a:lstStyle/>
                    <a:p>
                      <a:r>
                        <a:rPr lang="en-US" sz="2200" dirty="0">
                          <a:latin typeface="+mn-lt"/>
                          <a:cs typeface="Times New Roman" panose="02020603050405020304" pitchFamily="18" charset="0"/>
                        </a:rPr>
                        <a:t>35 (50.72%)</a:t>
                      </a:r>
                    </a:p>
                  </a:txBody>
                  <a:tcPr>
                    <a:solidFill>
                      <a:schemeClr val="accent1">
                        <a:lumMod val="60000"/>
                        <a:lumOff val="40000"/>
                      </a:schemeClr>
                    </a:solidFill>
                  </a:tcPr>
                </a:tc>
                <a:tc>
                  <a:txBody>
                    <a:bodyPr/>
                    <a:lstStyle/>
                    <a:p>
                      <a:r>
                        <a:rPr lang="en-US" sz="2200" dirty="0">
                          <a:latin typeface="+mn-lt"/>
                          <a:cs typeface="Times New Roman" panose="02020603050405020304" pitchFamily="18" charset="0"/>
                        </a:rPr>
                        <a:t>15 (44.12%)</a:t>
                      </a:r>
                    </a:p>
                  </a:txBody>
                  <a:tcPr>
                    <a:solidFill>
                      <a:schemeClr val="accent1">
                        <a:lumMod val="60000"/>
                        <a:lumOff val="40000"/>
                      </a:schemeClr>
                    </a:solidFill>
                  </a:tcPr>
                </a:tc>
                <a:extLst>
                  <a:ext uri="{0D108BD9-81ED-4DB2-BD59-A6C34878D82A}">
                    <a16:rowId xmlns:a16="http://schemas.microsoft.com/office/drawing/2014/main" xmlns="" val="496967631"/>
                  </a:ext>
                </a:extLst>
              </a:tr>
              <a:tr h="482007">
                <a:tc vMerge="1">
                  <a:txBody>
                    <a:bodyPr/>
                    <a:lstStyle/>
                    <a:p>
                      <a:endParaRPr lang="en-US" dirty="0"/>
                    </a:p>
                  </a:txBody>
                  <a:tcPr/>
                </a:tc>
                <a:tc>
                  <a:txBody>
                    <a:bodyPr/>
                    <a:lstStyle/>
                    <a:p>
                      <a:r>
                        <a:rPr lang="en-US" sz="2200" dirty="0">
                          <a:latin typeface="+mn-lt"/>
                          <a:cs typeface="Times New Roman" panose="02020603050405020304" pitchFamily="18" charset="0"/>
                        </a:rPr>
                        <a:t>Negative</a:t>
                      </a:r>
                    </a:p>
                  </a:txBody>
                  <a:tcPr>
                    <a:solidFill>
                      <a:schemeClr val="accent1">
                        <a:lumMod val="60000"/>
                        <a:lumOff val="40000"/>
                      </a:schemeClr>
                    </a:solidFill>
                  </a:tcPr>
                </a:tc>
                <a:tc>
                  <a:txBody>
                    <a:bodyPr/>
                    <a:lstStyle/>
                    <a:p>
                      <a:r>
                        <a:rPr lang="en-US" sz="2200" dirty="0">
                          <a:latin typeface="+mn-lt"/>
                          <a:cs typeface="Times New Roman" panose="02020603050405020304" pitchFamily="18" charset="0"/>
                        </a:rPr>
                        <a:t>13 (18.84%)</a:t>
                      </a:r>
                    </a:p>
                  </a:txBody>
                  <a:tcPr>
                    <a:solidFill>
                      <a:schemeClr val="accent1">
                        <a:lumMod val="60000"/>
                        <a:lumOff val="40000"/>
                      </a:schemeClr>
                    </a:solidFill>
                  </a:tcPr>
                </a:tc>
                <a:tc>
                  <a:txBody>
                    <a:bodyPr/>
                    <a:lstStyle/>
                    <a:p>
                      <a:r>
                        <a:rPr lang="en-US" sz="2200" dirty="0">
                          <a:latin typeface="+mn-lt"/>
                          <a:cs typeface="Times New Roman" panose="02020603050405020304" pitchFamily="18" charset="0"/>
                        </a:rPr>
                        <a:t>6 (17.65%)</a:t>
                      </a:r>
                    </a:p>
                  </a:txBody>
                  <a:tcPr>
                    <a:solidFill>
                      <a:schemeClr val="accent1">
                        <a:lumMod val="60000"/>
                        <a:lumOff val="40000"/>
                      </a:schemeClr>
                    </a:solidFill>
                  </a:tcPr>
                </a:tc>
                <a:extLst>
                  <a:ext uri="{0D108BD9-81ED-4DB2-BD59-A6C34878D82A}">
                    <a16:rowId xmlns:a16="http://schemas.microsoft.com/office/drawing/2014/main" xmlns="" val="4151483854"/>
                  </a:ext>
                </a:extLst>
              </a:tr>
              <a:tr h="482007">
                <a:tc vMerge="1">
                  <a:txBody>
                    <a:bodyPr/>
                    <a:lstStyle/>
                    <a:p>
                      <a:endParaRPr lang="en-US" dirty="0"/>
                    </a:p>
                  </a:txBody>
                  <a:tcPr/>
                </a:tc>
                <a:tc>
                  <a:txBody>
                    <a:bodyPr/>
                    <a:lstStyle/>
                    <a:p>
                      <a:r>
                        <a:rPr lang="en-US" sz="2200" dirty="0">
                          <a:latin typeface="+mn-lt"/>
                          <a:cs typeface="Times New Roman" panose="02020603050405020304" pitchFamily="18" charset="0"/>
                        </a:rPr>
                        <a:t>No Opinion</a:t>
                      </a:r>
                    </a:p>
                  </a:txBody>
                  <a:tcPr>
                    <a:solidFill>
                      <a:schemeClr val="accent1">
                        <a:lumMod val="60000"/>
                        <a:lumOff val="40000"/>
                      </a:schemeClr>
                    </a:solidFill>
                  </a:tcPr>
                </a:tc>
                <a:tc>
                  <a:txBody>
                    <a:bodyPr/>
                    <a:lstStyle/>
                    <a:p>
                      <a:r>
                        <a:rPr lang="en-US" sz="2200" dirty="0">
                          <a:latin typeface="+mn-lt"/>
                          <a:cs typeface="Times New Roman" panose="02020603050405020304" pitchFamily="18" charset="0"/>
                        </a:rPr>
                        <a:t>1 (1.45%)</a:t>
                      </a:r>
                    </a:p>
                  </a:txBody>
                  <a:tcPr>
                    <a:solidFill>
                      <a:schemeClr val="accent1">
                        <a:lumMod val="60000"/>
                        <a:lumOff val="40000"/>
                      </a:schemeClr>
                    </a:solidFill>
                  </a:tcPr>
                </a:tc>
                <a:tc>
                  <a:txBody>
                    <a:bodyPr/>
                    <a:lstStyle/>
                    <a:p>
                      <a:r>
                        <a:rPr lang="en-US" sz="2200" dirty="0">
                          <a:latin typeface="+mn-lt"/>
                          <a:cs typeface="Times New Roman" panose="02020603050405020304" pitchFamily="18" charset="0"/>
                        </a:rPr>
                        <a:t>0</a:t>
                      </a:r>
                    </a:p>
                  </a:txBody>
                  <a:tcPr>
                    <a:solidFill>
                      <a:schemeClr val="accent1">
                        <a:lumMod val="60000"/>
                        <a:lumOff val="40000"/>
                      </a:schemeClr>
                    </a:solidFill>
                  </a:tcPr>
                </a:tc>
                <a:extLst>
                  <a:ext uri="{0D108BD9-81ED-4DB2-BD59-A6C34878D82A}">
                    <a16:rowId xmlns:a16="http://schemas.microsoft.com/office/drawing/2014/main" xmlns="" val="1654238946"/>
                  </a:ext>
                </a:extLst>
              </a:tr>
              <a:tr h="482007">
                <a:tc vMerge="1">
                  <a:txBody>
                    <a:bodyPr/>
                    <a:lstStyle/>
                    <a:p>
                      <a:endParaRPr lang="en-US" dirty="0"/>
                    </a:p>
                  </a:txBody>
                  <a:tcPr/>
                </a:tc>
                <a:tc>
                  <a:txBody>
                    <a:bodyPr/>
                    <a:lstStyle/>
                    <a:p>
                      <a:r>
                        <a:rPr lang="en-US" sz="2200" dirty="0">
                          <a:latin typeface="+mn-lt"/>
                          <a:cs typeface="Times New Roman" panose="02020603050405020304" pitchFamily="18" charset="0"/>
                        </a:rPr>
                        <a:t>N/A</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cs typeface="Times New Roman" panose="02020603050405020304" pitchFamily="18" charset="0"/>
                        </a:rPr>
                        <a:t>26 (37.68%)</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cs typeface="Times New Roman" panose="02020603050405020304" pitchFamily="18" charset="0"/>
                        </a:rPr>
                        <a:t>15 (44.12%)</a:t>
                      </a:r>
                    </a:p>
                  </a:txBody>
                  <a:tcPr>
                    <a:solidFill>
                      <a:schemeClr val="accent1">
                        <a:lumMod val="60000"/>
                        <a:lumOff val="40000"/>
                      </a:schemeClr>
                    </a:solidFill>
                  </a:tcPr>
                </a:tc>
                <a:extLst>
                  <a:ext uri="{0D108BD9-81ED-4DB2-BD59-A6C34878D82A}">
                    <a16:rowId xmlns:a16="http://schemas.microsoft.com/office/drawing/2014/main" xmlns="" val="484324241"/>
                  </a:ext>
                </a:extLst>
              </a:tr>
              <a:tr h="482007">
                <a:tc vMerge="1">
                  <a:txBody>
                    <a:bodyPr/>
                    <a:lstStyle/>
                    <a:p>
                      <a:endParaRPr lang="en-US" dirty="0"/>
                    </a:p>
                  </a:txBody>
                  <a:tcPr/>
                </a:tc>
                <a:tc>
                  <a:txBody>
                    <a:bodyPr/>
                    <a:lstStyle/>
                    <a:p>
                      <a:r>
                        <a:rPr lang="en-US" sz="2200" dirty="0">
                          <a:latin typeface="+mn-lt"/>
                          <a:cs typeface="Times New Roman" panose="02020603050405020304" pitchFamily="18" charset="0"/>
                        </a:rPr>
                        <a:t>Other</a:t>
                      </a:r>
                    </a:p>
                  </a:txBody>
                  <a:tcPr>
                    <a:solidFill>
                      <a:schemeClr val="accent1">
                        <a:lumMod val="60000"/>
                        <a:lumOff val="40000"/>
                      </a:schemeClr>
                    </a:solidFill>
                  </a:tcPr>
                </a:tc>
                <a:tc>
                  <a:txBody>
                    <a:bodyPr/>
                    <a:lstStyle/>
                    <a:p>
                      <a:r>
                        <a:rPr lang="en-US" sz="2200" dirty="0">
                          <a:latin typeface="+mn-lt"/>
                          <a:cs typeface="Times New Roman" panose="02020603050405020304" pitchFamily="18" charset="0"/>
                        </a:rPr>
                        <a:t>1 (1.45%)</a:t>
                      </a:r>
                    </a:p>
                  </a:txBody>
                  <a:tcPr>
                    <a:solidFill>
                      <a:schemeClr val="accent1">
                        <a:lumMod val="60000"/>
                        <a:lumOff val="40000"/>
                      </a:schemeClr>
                    </a:solidFill>
                  </a:tcPr>
                </a:tc>
                <a:tc>
                  <a:txBody>
                    <a:bodyPr/>
                    <a:lstStyle/>
                    <a:p>
                      <a:r>
                        <a:rPr lang="en-US" sz="2200" dirty="0">
                          <a:latin typeface="+mn-lt"/>
                          <a:cs typeface="Times New Roman" panose="02020603050405020304" pitchFamily="18" charset="0"/>
                        </a:rPr>
                        <a:t>0</a:t>
                      </a:r>
                    </a:p>
                  </a:txBody>
                  <a:tcPr>
                    <a:solidFill>
                      <a:schemeClr val="accent1">
                        <a:lumMod val="60000"/>
                        <a:lumOff val="40000"/>
                      </a:schemeClr>
                    </a:solidFill>
                  </a:tcPr>
                </a:tc>
                <a:extLst>
                  <a:ext uri="{0D108BD9-81ED-4DB2-BD59-A6C34878D82A}">
                    <a16:rowId xmlns:a16="http://schemas.microsoft.com/office/drawing/2014/main" xmlns="" val="1136124468"/>
                  </a:ext>
                </a:extLst>
              </a:tr>
              <a:tr h="482007">
                <a:tc>
                  <a:txBody>
                    <a:bodyPr/>
                    <a:lstStyle/>
                    <a:p>
                      <a:r>
                        <a:rPr lang="en-US" sz="2800" b="1" dirty="0">
                          <a:latin typeface="+mn-lt"/>
                          <a:cs typeface="Times New Roman" panose="02020603050405020304" pitchFamily="18" charset="0"/>
                        </a:rPr>
                        <a:t>Years as Labor Nurse</a:t>
                      </a:r>
                    </a:p>
                  </a:txBody>
                  <a:tcPr>
                    <a:solidFill>
                      <a:schemeClr val="accent5">
                        <a:lumMod val="40000"/>
                        <a:lumOff val="60000"/>
                      </a:schemeClr>
                    </a:solidFill>
                  </a:tcPr>
                </a:tc>
                <a:tc>
                  <a:txBody>
                    <a:bodyPr/>
                    <a:lstStyle/>
                    <a:p>
                      <a:r>
                        <a:rPr lang="en-US" sz="2200" b="1" dirty="0">
                          <a:latin typeface="+mn-lt"/>
                          <a:cs typeface="Times New Roman" panose="02020603050405020304" pitchFamily="18" charset="0"/>
                        </a:rPr>
                        <a:t>( 1month-45 years)</a:t>
                      </a:r>
                    </a:p>
                  </a:txBody>
                  <a:tcPr>
                    <a:solidFill>
                      <a:schemeClr val="accent5">
                        <a:lumMod val="40000"/>
                        <a:lumOff val="60000"/>
                      </a:schemeClr>
                    </a:solidFill>
                  </a:tcPr>
                </a:tc>
                <a:tc>
                  <a:txBody>
                    <a:bodyPr/>
                    <a:lstStyle/>
                    <a:p>
                      <a:r>
                        <a:rPr lang="en-US" sz="2200" b="1" dirty="0">
                          <a:latin typeface="+mn-lt"/>
                          <a:cs typeface="Times New Roman" panose="02020603050405020304" pitchFamily="18" charset="0"/>
                        </a:rPr>
                        <a:t>7.53</a:t>
                      </a:r>
                    </a:p>
                  </a:txBody>
                  <a:tcPr>
                    <a:solidFill>
                      <a:schemeClr val="accent5">
                        <a:lumMod val="40000"/>
                        <a:lumOff val="60000"/>
                      </a:schemeClr>
                    </a:solidFill>
                  </a:tcPr>
                </a:tc>
                <a:tc>
                  <a:txBody>
                    <a:bodyPr/>
                    <a:lstStyle/>
                    <a:p>
                      <a:r>
                        <a:rPr lang="en-US" sz="2200" b="1" dirty="0">
                          <a:latin typeface="+mn-lt"/>
                          <a:cs typeface="Times New Roman" panose="02020603050405020304" pitchFamily="18" charset="0"/>
                        </a:rPr>
                        <a:t>8.52</a:t>
                      </a:r>
                    </a:p>
                  </a:txBody>
                  <a:tcPr>
                    <a:solidFill>
                      <a:schemeClr val="accent5">
                        <a:lumMod val="40000"/>
                        <a:lumOff val="60000"/>
                      </a:schemeClr>
                    </a:solidFill>
                  </a:tcPr>
                </a:tc>
                <a:extLst>
                  <a:ext uri="{0D108BD9-81ED-4DB2-BD59-A6C34878D82A}">
                    <a16:rowId xmlns:a16="http://schemas.microsoft.com/office/drawing/2014/main" xmlns="" val="3891732007"/>
                  </a:ext>
                </a:extLst>
              </a:tr>
            </a:tbl>
          </a:graphicData>
        </a:graphic>
      </p:graphicFrame>
    </p:spTree>
    <p:extLst>
      <p:ext uri="{BB962C8B-B14F-4D97-AF65-F5344CB8AC3E}">
        <p14:creationId xmlns:p14="http://schemas.microsoft.com/office/powerpoint/2010/main" val="2551473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0B56BA-2F75-4502-ABED-235D897D9413}"/>
              </a:ext>
            </a:extLst>
          </p:cNvPr>
          <p:cNvSpPr>
            <a:spLocks noGrp="1"/>
          </p:cNvSpPr>
          <p:nvPr>
            <p:ph type="title"/>
          </p:nvPr>
        </p:nvSpPr>
        <p:spPr>
          <a:xfrm>
            <a:off x="1590260" y="0"/>
            <a:ext cx="9617765" cy="507631"/>
          </a:xfrm>
        </p:spPr>
        <p:txBody>
          <a:bodyPr>
            <a:noAutofit/>
          </a:bodyPr>
          <a:lstStyle/>
          <a:p>
            <a:r>
              <a:rPr lang="en-US" sz="3600" b="1" dirty="0">
                <a:latin typeface="+mn-lt"/>
                <a:cs typeface="Times New Roman" panose="02020603050405020304" pitchFamily="18" charset="0"/>
              </a:rPr>
              <a:t>Demographics</a:t>
            </a:r>
          </a:p>
        </p:txBody>
      </p:sp>
      <p:graphicFrame>
        <p:nvGraphicFramePr>
          <p:cNvPr id="4" name="Table 4">
            <a:extLst>
              <a:ext uri="{FF2B5EF4-FFF2-40B4-BE49-F238E27FC236}">
                <a16:creationId xmlns:a16="http://schemas.microsoft.com/office/drawing/2014/main" xmlns="" id="{FE6554F3-68B1-44CD-84CF-948EA842A0E9}"/>
              </a:ext>
            </a:extLst>
          </p:cNvPr>
          <p:cNvGraphicFramePr>
            <a:graphicFrameLocks noGrp="1"/>
          </p:cNvGraphicFramePr>
          <p:nvPr>
            <p:extLst>
              <p:ext uri="{D42A27DB-BD31-4B8C-83A1-F6EECF244321}">
                <p14:modId xmlns:p14="http://schemas.microsoft.com/office/powerpoint/2010/main" val="3889111898"/>
              </p:ext>
            </p:extLst>
          </p:nvPr>
        </p:nvGraphicFramePr>
        <p:xfrm>
          <a:off x="1724224" y="423655"/>
          <a:ext cx="10305776" cy="6400800"/>
        </p:xfrm>
        <a:graphic>
          <a:graphicData uri="http://schemas.openxmlformats.org/drawingml/2006/table">
            <a:tbl>
              <a:tblPr firstRow="1" bandRow="1">
                <a:tableStyleId>{5C22544A-7EE6-4342-B048-85BDC9FD1C3A}</a:tableStyleId>
              </a:tblPr>
              <a:tblGrid>
                <a:gridCol w="2576444">
                  <a:extLst>
                    <a:ext uri="{9D8B030D-6E8A-4147-A177-3AD203B41FA5}">
                      <a16:colId xmlns:a16="http://schemas.microsoft.com/office/drawing/2014/main" xmlns="" val="322112220"/>
                    </a:ext>
                  </a:extLst>
                </a:gridCol>
                <a:gridCol w="2576444">
                  <a:extLst>
                    <a:ext uri="{9D8B030D-6E8A-4147-A177-3AD203B41FA5}">
                      <a16:colId xmlns:a16="http://schemas.microsoft.com/office/drawing/2014/main" xmlns="" val="635040110"/>
                    </a:ext>
                  </a:extLst>
                </a:gridCol>
                <a:gridCol w="2576444">
                  <a:extLst>
                    <a:ext uri="{9D8B030D-6E8A-4147-A177-3AD203B41FA5}">
                      <a16:colId xmlns:a16="http://schemas.microsoft.com/office/drawing/2014/main" xmlns="" val="2600185213"/>
                    </a:ext>
                  </a:extLst>
                </a:gridCol>
                <a:gridCol w="2576444">
                  <a:extLst>
                    <a:ext uri="{9D8B030D-6E8A-4147-A177-3AD203B41FA5}">
                      <a16:colId xmlns:a16="http://schemas.microsoft.com/office/drawing/2014/main" xmlns="" val="978311196"/>
                    </a:ext>
                  </a:extLst>
                </a:gridCol>
              </a:tblGrid>
              <a:tr h="370840">
                <a:tc>
                  <a:txBody>
                    <a:bodyPr/>
                    <a:lstStyle/>
                    <a:p>
                      <a:r>
                        <a:rPr lang="en-US" sz="2400" dirty="0">
                          <a:latin typeface="+mn-lt"/>
                          <a:cs typeface="Times New Roman" panose="02020603050405020304" pitchFamily="18" charset="0"/>
                        </a:rPr>
                        <a:t>Variable</a:t>
                      </a:r>
                    </a:p>
                  </a:txBody>
                  <a:tcPr/>
                </a:tc>
                <a:tc>
                  <a:txBody>
                    <a:bodyPr/>
                    <a:lstStyle/>
                    <a:p>
                      <a:endParaRPr lang="en-US" sz="2400" dirty="0">
                        <a:latin typeface="+mn-lt"/>
                        <a:cs typeface="Times New Roman" panose="02020603050405020304" pitchFamily="18" charset="0"/>
                      </a:endParaRPr>
                    </a:p>
                  </a:txBody>
                  <a:tcPr/>
                </a:tc>
                <a:tc>
                  <a:txBody>
                    <a:bodyPr/>
                    <a:lstStyle/>
                    <a:p>
                      <a:r>
                        <a:rPr lang="en-US" sz="2400" dirty="0">
                          <a:latin typeface="+mn-lt"/>
                          <a:cs typeface="Times New Roman" panose="02020603050405020304" pitchFamily="18" charset="0"/>
                        </a:rPr>
                        <a:t>Pre (N=69)</a:t>
                      </a:r>
                    </a:p>
                  </a:txBody>
                  <a:tcPr/>
                </a:tc>
                <a:tc>
                  <a:txBody>
                    <a:bodyPr/>
                    <a:lstStyle/>
                    <a:p>
                      <a:r>
                        <a:rPr lang="en-US" sz="2400" dirty="0">
                          <a:latin typeface="+mn-lt"/>
                          <a:cs typeface="Times New Roman" panose="02020603050405020304" pitchFamily="18" charset="0"/>
                        </a:rPr>
                        <a:t>Post (N=34)</a:t>
                      </a:r>
                    </a:p>
                  </a:txBody>
                  <a:tcPr/>
                </a:tc>
                <a:extLst>
                  <a:ext uri="{0D108BD9-81ED-4DB2-BD59-A6C34878D82A}">
                    <a16:rowId xmlns:a16="http://schemas.microsoft.com/office/drawing/2014/main" xmlns="" val="2779331873"/>
                  </a:ext>
                </a:extLst>
              </a:tr>
              <a:tr h="370840">
                <a:tc rowSpan="7">
                  <a:txBody>
                    <a:bodyPr/>
                    <a:lstStyle/>
                    <a:p>
                      <a:r>
                        <a:rPr lang="en-US" sz="3200" b="1" dirty="0">
                          <a:latin typeface="+mn-lt"/>
                          <a:cs typeface="Times New Roman" panose="02020603050405020304" pitchFamily="18" charset="0"/>
                        </a:rPr>
                        <a:t>Education</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PhD/DNP/Doc </a:t>
                      </a:r>
                      <a:r>
                        <a:rPr lang="en-US" sz="2000" dirty="0" err="1">
                          <a:latin typeface="+mn-lt"/>
                          <a:cs typeface="Times New Roman" panose="02020603050405020304" pitchFamily="18" charset="0"/>
                        </a:rPr>
                        <a:t>Prac</a:t>
                      </a:r>
                      <a:endParaRPr lang="en-US" sz="2000" dirty="0">
                        <a:latin typeface="+mn-lt"/>
                        <a:cs typeface="Times New Roman" panose="02020603050405020304" pitchFamily="18" charset="0"/>
                      </a:endParaRP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0</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0</a:t>
                      </a:r>
                    </a:p>
                  </a:txBody>
                  <a:tcPr>
                    <a:solidFill>
                      <a:schemeClr val="accent6">
                        <a:lumMod val="40000"/>
                        <a:lumOff val="60000"/>
                      </a:schemeClr>
                    </a:solidFill>
                  </a:tcPr>
                </a:tc>
                <a:extLst>
                  <a:ext uri="{0D108BD9-81ED-4DB2-BD59-A6C34878D82A}">
                    <a16:rowId xmlns:a16="http://schemas.microsoft.com/office/drawing/2014/main" xmlns="" val="1789055883"/>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MSN</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3 (4.35%)</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3 (3.82%)</a:t>
                      </a:r>
                    </a:p>
                  </a:txBody>
                  <a:tcPr>
                    <a:solidFill>
                      <a:schemeClr val="accent6">
                        <a:lumMod val="40000"/>
                        <a:lumOff val="60000"/>
                      </a:schemeClr>
                    </a:solidFill>
                  </a:tcPr>
                </a:tc>
                <a:extLst>
                  <a:ext uri="{0D108BD9-81ED-4DB2-BD59-A6C34878D82A}">
                    <a16:rowId xmlns:a16="http://schemas.microsoft.com/office/drawing/2014/main" xmlns="" val="4009235235"/>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Masters</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 1 (1.45%)</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1 (2.94%)</a:t>
                      </a:r>
                    </a:p>
                  </a:txBody>
                  <a:tcPr>
                    <a:solidFill>
                      <a:schemeClr val="accent6">
                        <a:lumMod val="40000"/>
                        <a:lumOff val="60000"/>
                      </a:schemeClr>
                    </a:solidFill>
                  </a:tcPr>
                </a:tc>
                <a:extLst>
                  <a:ext uri="{0D108BD9-81ED-4DB2-BD59-A6C34878D82A}">
                    <a16:rowId xmlns:a16="http://schemas.microsoft.com/office/drawing/2014/main" xmlns="" val="494582837"/>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BSN</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45 (65.22%)</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26 (76.47%)</a:t>
                      </a:r>
                    </a:p>
                  </a:txBody>
                  <a:tcPr>
                    <a:solidFill>
                      <a:schemeClr val="accent6">
                        <a:lumMod val="40000"/>
                        <a:lumOff val="60000"/>
                      </a:schemeClr>
                    </a:solidFill>
                  </a:tcPr>
                </a:tc>
                <a:extLst>
                  <a:ext uri="{0D108BD9-81ED-4DB2-BD59-A6C34878D82A}">
                    <a16:rowId xmlns:a16="http://schemas.microsoft.com/office/drawing/2014/main" xmlns="" val="1391860174"/>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Associates</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22 (31.88%)</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8 (23.53%)</a:t>
                      </a:r>
                    </a:p>
                  </a:txBody>
                  <a:tcPr>
                    <a:solidFill>
                      <a:schemeClr val="accent6">
                        <a:lumMod val="40000"/>
                        <a:lumOff val="60000"/>
                      </a:schemeClr>
                    </a:solidFill>
                  </a:tcPr>
                </a:tc>
                <a:extLst>
                  <a:ext uri="{0D108BD9-81ED-4DB2-BD59-A6C34878D82A}">
                    <a16:rowId xmlns:a16="http://schemas.microsoft.com/office/drawing/2014/main" xmlns="" val="2524209359"/>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Diploma</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4 (5.80%)</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0</a:t>
                      </a:r>
                    </a:p>
                  </a:txBody>
                  <a:tcPr>
                    <a:solidFill>
                      <a:schemeClr val="accent6">
                        <a:lumMod val="40000"/>
                        <a:lumOff val="60000"/>
                      </a:schemeClr>
                    </a:solidFill>
                  </a:tcPr>
                </a:tc>
                <a:extLst>
                  <a:ext uri="{0D108BD9-81ED-4DB2-BD59-A6C34878D82A}">
                    <a16:rowId xmlns:a16="http://schemas.microsoft.com/office/drawing/2014/main" xmlns="" val="3594327103"/>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Other</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2 (2.90%)</a:t>
                      </a:r>
                    </a:p>
                  </a:txBody>
                  <a:tcPr>
                    <a:solidFill>
                      <a:schemeClr val="accent6">
                        <a:lumMod val="40000"/>
                        <a:lumOff val="60000"/>
                      </a:schemeClr>
                    </a:solidFill>
                  </a:tcPr>
                </a:tc>
                <a:tc>
                  <a:txBody>
                    <a:bodyPr/>
                    <a:lstStyle/>
                    <a:p>
                      <a:r>
                        <a:rPr lang="en-US" sz="2000" dirty="0">
                          <a:latin typeface="+mn-lt"/>
                          <a:cs typeface="Times New Roman" panose="02020603050405020304" pitchFamily="18" charset="0"/>
                        </a:rPr>
                        <a:t>0</a:t>
                      </a:r>
                    </a:p>
                  </a:txBody>
                  <a:tcPr>
                    <a:solidFill>
                      <a:schemeClr val="accent6">
                        <a:lumMod val="40000"/>
                        <a:lumOff val="60000"/>
                      </a:schemeClr>
                    </a:solidFill>
                  </a:tcPr>
                </a:tc>
                <a:extLst>
                  <a:ext uri="{0D108BD9-81ED-4DB2-BD59-A6C34878D82A}">
                    <a16:rowId xmlns:a16="http://schemas.microsoft.com/office/drawing/2014/main" xmlns="" val="2683309435"/>
                  </a:ext>
                </a:extLst>
              </a:tr>
              <a:tr h="370840">
                <a:tc rowSpan="8">
                  <a:txBody>
                    <a:bodyPr/>
                    <a:lstStyle/>
                    <a:p>
                      <a:r>
                        <a:rPr lang="en-US" sz="3200" b="1" dirty="0">
                          <a:latin typeface="+mn-lt"/>
                          <a:cs typeface="Times New Roman" panose="02020603050405020304" pitchFamily="18" charset="0"/>
                        </a:rPr>
                        <a:t>Certifications</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EFM</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32 (46.38%)</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20 (58.82%)</a:t>
                      </a:r>
                    </a:p>
                  </a:txBody>
                  <a:tcPr>
                    <a:solidFill>
                      <a:schemeClr val="accent1">
                        <a:lumMod val="60000"/>
                        <a:lumOff val="40000"/>
                      </a:schemeClr>
                    </a:solidFill>
                  </a:tcPr>
                </a:tc>
                <a:extLst>
                  <a:ext uri="{0D108BD9-81ED-4DB2-BD59-A6C34878D82A}">
                    <a16:rowId xmlns:a16="http://schemas.microsoft.com/office/drawing/2014/main" xmlns="" val="519678129"/>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Intrapartum</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15 (21.74%)</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6 (17.65%)</a:t>
                      </a:r>
                    </a:p>
                  </a:txBody>
                  <a:tcPr>
                    <a:solidFill>
                      <a:schemeClr val="accent1">
                        <a:lumMod val="60000"/>
                        <a:lumOff val="40000"/>
                      </a:schemeClr>
                    </a:solidFill>
                  </a:tcPr>
                </a:tc>
                <a:extLst>
                  <a:ext uri="{0D108BD9-81ED-4DB2-BD59-A6C34878D82A}">
                    <a16:rowId xmlns:a16="http://schemas.microsoft.com/office/drawing/2014/main" xmlns="" val="3345345713"/>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Birth Education</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8 (11.60%)</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1 (2.94%)</a:t>
                      </a:r>
                    </a:p>
                  </a:txBody>
                  <a:tcPr>
                    <a:solidFill>
                      <a:schemeClr val="accent1">
                        <a:lumMod val="60000"/>
                        <a:lumOff val="40000"/>
                      </a:schemeClr>
                    </a:solidFill>
                  </a:tcPr>
                </a:tc>
                <a:extLst>
                  <a:ext uri="{0D108BD9-81ED-4DB2-BD59-A6C34878D82A}">
                    <a16:rowId xmlns:a16="http://schemas.microsoft.com/office/drawing/2014/main" xmlns="" val="1640336585"/>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Midwifery</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1 (1.45%)</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1 (2.94%)</a:t>
                      </a:r>
                    </a:p>
                  </a:txBody>
                  <a:tcPr>
                    <a:solidFill>
                      <a:schemeClr val="accent1">
                        <a:lumMod val="60000"/>
                        <a:lumOff val="40000"/>
                      </a:schemeClr>
                    </a:solidFill>
                  </a:tcPr>
                </a:tc>
                <a:extLst>
                  <a:ext uri="{0D108BD9-81ED-4DB2-BD59-A6C34878D82A}">
                    <a16:rowId xmlns:a16="http://schemas.microsoft.com/office/drawing/2014/main" xmlns="" val="1272526173"/>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CNS/CNP</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0</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0</a:t>
                      </a:r>
                    </a:p>
                  </a:txBody>
                  <a:tcPr>
                    <a:solidFill>
                      <a:schemeClr val="accent1">
                        <a:lumMod val="60000"/>
                        <a:lumOff val="40000"/>
                      </a:schemeClr>
                    </a:solidFill>
                  </a:tcPr>
                </a:tc>
                <a:extLst>
                  <a:ext uri="{0D108BD9-81ED-4DB2-BD59-A6C34878D82A}">
                    <a16:rowId xmlns:a16="http://schemas.microsoft.com/office/drawing/2014/main" xmlns="" val="2115215729"/>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Doula</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1 (1.45%)</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0</a:t>
                      </a:r>
                    </a:p>
                  </a:txBody>
                  <a:tcPr>
                    <a:solidFill>
                      <a:schemeClr val="accent1">
                        <a:lumMod val="60000"/>
                        <a:lumOff val="40000"/>
                      </a:schemeClr>
                    </a:solidFill>
                  </a:tcPr>
                </a:tc>
                <a:extLst>
                  <a:ext uri="{0D108BD9-81ED-4DB2-BD59-A6C34878D82A}">
                    <a16:rowId xmlns:a16="http://schemas.microsoft.com/office/drawing/2014/main" xmlns="" val="4080195870"/>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Certified NA</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14 (20.29%)</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0</a:t>
                      </a:r>
                    </a:p>
                  </a:txBody>
                  <a:tcPr>
                    <a:solidFill>
                      <a:schemeClr val="accent1">
                        <a:lumMod val="60000"/>
                        <a:lumOff val="40000"/>
                      </a:schemeClr>
                    </a:solidFill>
                  </a:tcPr>
                </a:tc>
                <a:extLst>
                  <a:ext uri="{0D108BD9-81ED-4DB2-BD59-A6C34878D82A}">
                    <a16:rowId xmlns:a16="http://schemas.microsoft.com/office/drawing/2014/main" xmlns="" val="1866599865"/>
                  </a:ext>
                </a:extLst>
              </a:tr>
              <a:tr h="370840">
                <a:tc vMerge="1">
                  <a:txBody>
                    <a:bodyPr/>
                    <a:lstStyle/>
                    <a:p>
                      <a:endParaRPr lang="en-US" dirty="0"/>
                    </a:p>
                  </a:txBody>
                  <a:tcPr/>
                </a:tc>
                <a:tc>
                  <a:txBody>
                    <a:bodyPr/>
                    <a:lstStyle/>
                    <a:p>
                      <a:r>
                        <a:rPr lang="en-US" sz="2000" dirty="0">
                          <a:latin typeface="+mn-lt"/>
                          <a:cs typeface="Times New Roman" panose="02020603050405020304" pitchFamily="18" charset="0"/>
                        </a:rPr>
                        <a:t>Certification Other</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2 (2.90%)</a:t>
                      </a:r>
                    </a:p>
                  </a:txBody>
                  <a:tcPr>
                    <a:solidFill>
                      <a:schemeClr val="accent1">
                        <a:lumMod val="60000"/>
                        <a:lumOff val="40000"/>
                      </a:schemeClr>
                    </a:solidFill>
                  </a:tcPr>
                </a:tc>
                <a:tc>
                  <a:txBody>
                    <a:bodyPr/>
                    <a:lstStyle/>
                    <a:p>
                      <a:r>
                        <a:rPr lang="en-US" sz="2000" dirty="0">
                          <a:latin typeface="+mn-lt"/>
                          <a:cs typeface="Times New Roman" panose="02020603050405020304" pitchFamily="18" charset="0"/>
                        </a:rPr>
                        <a:t>0</a:t>
                      </a:r>
                    </a:p>
                  </a:txBody>
                  <a:tcPr>
                    <a:solidFill>
                      <a:schemeClr val="accent1">
                        <a:lumMod val="60000"/>
                        <a:lumOff val="40000"/>
                      </a:schemeClr>
                    </a:solidFill>
                  </a:tcPr>
                </a:tc>
                <a:extLst>
                  <a:ext uri="{0D108BD9-81ED-4DB2-BD59-A6C34878D82A}">
                    <a16:rowId xmlns:a16="http://schemas.microsoft.com/office/drawing/2014/main" xmlns="" val="682030405"/>
                  </a:ext>
                </a:extLst>
              </a:tr>
            </a:tbl>
          </a:graphicData>
        </a:graphic>
      </p:graphicFrame>
    </p:spTree>
    <p:extLst>
      <p:ext uri="{BB962C8B-B14F-4D97-AF65-F5344CB8AC3E}">
        <p14:creationId xmlns:p14="http://schemas.microsoft.com/office/powerpoint/2010/main" val="1093820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D00E6-CD54-4212-A975-42ED78D70CBF}"/>
              </a:ext>
            </a:extLst>
          </p:cNvPr>
          <p:cNvSpPr>
            <a:spLocks noGrp="1"/>
          </p:cNvSpPr>
          <p:nvPr>
            <p:ph type="title"/>
          </p:nvPr>
        </p:nvSpPr>
        <p:spPr>
          <a:xfrm>
            <a:off x="0" y="0"/>
            <a:ext cx="10515600" cy="690271"/>
          </a:xfrm>
        </p:spPr>
        <p:txBody>
          <a:bodyPr>
            <a:normAutofit/>
          </a:bodyPr>
          <a:lstStyle/>
          <a:p>
            <a:r>
              <a:rPr lang="en-US" sz="3600" b="1" dirty="0">
                <a:latin typeface="+mn-lt"/>
                <a:cs typeface="Times New Roman" panose="02020603050405020304" pitchFamily="18" charset="0"/>
              </a:rPr>
              <a:t>Intrapartum Nurse Experience </a:t>
            </a:r>
            <a:r>
              <a:rPr lang="en-US" sz="2000" b="1" dirty="0">
                <a:latin typeface="+mn-lt"/>
                <a:cs typeface="Times New Roman" panose="02020603050405020304" pitchFamily="18" charset="0"/>
              </a:rPr>
              <a:t>(30 elements)</a:t>
            </a:r>
          </a:p>
        </p:txBody>
      </p:sp>
      <p:graphicFrame>
        <p:nvGraphicFramePr>
          <p:cNvPr id="5" name="Table 4">
            <a:extLst>
              <a:ext uri="{FF2B5EF4-FFF2-40B4-BE49-F238E27FC236}">
                <a16:creationId xmlns:a16="http://schemas.microsoft.com/office/drawing/2014/main" xmlns="" id="{14BD111B-011E-47E7-AB5D-775A294D87C0}"/>
              </a:ext>
            </a:extLst>
          </p:cNvPr>
          <p:cNvGraphicFramePr>
            <a:graphicFrameLocks noGrp="1"/>
          </p:cNvGraphicFramePr>
          <p:nvPr>
            <p:extLst>
              <p:ext uri="{D42A27DB-BD31-4B8C-83A1-F6EECF244321}">
                <p14:modId xmlns:p14="http://schemas.microsoft.com/office/powerpoint/2010/main" val="2090151177"/>
              </p:ext>
            </p:extLst>
          </p:nvPr>
        </p:nvGraphicFramePr>
        <p:xfrm>
          <a:off x="133348" y="938512"/>
          <a:ext cx="5829301" cy="5633738"/>
        </p:xfrm>
        <a:graphic>
          <a:graphicData uri="http://schemas.openxmlformats.org/drawingml/2006/table">
            <a:tbl>
              <a:tblPr firstRow="1" firstCol="1" bandRow="1"/>
              <a:tblGrid>
                <a:gridCol w="5829301">
                  <a:extLst>
                    <a:ext uri="{9D8B030D-6E8A-4147-A177-3AD203B41FA5}">
                      <a16:colId xmlns:a16="http://schemas.microsoft.com/office/drawing/2014/main" xmlns="" val="3022276740"/>
                    </a:ext>
                  </a:extLst>
                </a:gridCol>
              </a:tblGrid>
              <a:tr h="348205">
                <a:tc>
                  <a:txBody>
                    <a:bodyPr/>
                    <a:lstStyle/>
                    <a:p>
                      <a:pPr marL="0" marR="0">
                        <a:lnSpc>
                          <a:spcPct val="107000"/>
                        </a:lnSpc>
                        <a:spcBef>
                          <a:spcPts val="0"/>
                        </a:spcBef>
                        <a:spcAft>
                          <a:spcPts val="0"/>
                        </a:spcAft>
                      </a:pPr>
                      <a:r>
                        <a:rPr lang="en-US" sz="2000" dirty="0">
                          <a:effectLst/>
                        </a:rPr>
                        <a:t>Elective inductions of labor</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591397886"/>
                  </a:ext>
                </a:extLst>
              </a:tr>
              <a:tr h="348205">
                <a:tc>
                  <a:txBody>
                    <a:bodyPr/>
                    <a:lstStyle/>
                    <a:p>
                      <a:pPr marL="0" marR="0">
                        <a:lnSpc>
                          <a:spcPct val="107000"/>
                        </a:lnSpc>
                        <a:spcBef>
                          <a:spcPts val="0"/>
                        </a:spcBef>
                        <a:spcAft>
                          <a:spcPts val="0"/>
                        </a:spcAft>
                      </a:pPr>
                      <a:r>
                        <a:rPr lang="en-US" sz="2000" dirty="0">
                          <a:effectLst/>
                        </a:rPr>
                        <a:t>Augmented labors</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447869607"/>
                  </a:ext>
                </a:extLst>
              </a:tr>
              <a:tr h="348205">
                <a:tc>
                  <a:txBody>
                    <a:bodyPr/>
                    <a:lstStyle/>
                    <a:p>
                      <a:pPr marL="0" marR="0">
                        <a:lnSpc>
                          <a:spcPct val="107000"/>
                        </a:lnSpc>
                        <a:spcBef>
                          <a:spcPts val="0"/>
                        </a:spcBef>
                        <a:spcAft>
                          <a:spcPts val="0"/>
                        </a:spcAft>
                      </a:pPr>
                      <a:r>
                        <a:rPr lang="en-US" sz="2000" dirty="0">
                          <a:effectLst/>
                        </a:rPr>
                        <a:t>Cesarean birth</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111664383"/>
                  </a:ext>
                </a:extLst>
              </a:tr>
              <a:tr h="348205">
                <a:tc>
                  <a:txBody>
                    <a:bodyPr/>
                    <a:lstStyle/>
                    <a:p>
                      <a:pPr marL="0" marR="0">
                        <a:lnSpc>
                          <a:spcPct val="107000"/>
                        </a:lnSpc>
                        <a:spcBef>
                          <a:spcPts val="0"/>
                        </a:spcBef>
                        <a:spcAft>
                          <a:spcPts val="0"/>
                        </a:spcAft>
                      </a:pPr>
                      <a:r>
                        <a:rPr lang="en-US" sz="2000" dirty="0">
                          <a:effectLst/>
                        </a:rPr>
                        <a:t>Elective cesarean birth</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4119418292"/>
                  </a:ext>
                </a:extLst>
              </a:tr>
              <a:tr h="348205">
                <a:tc>
                  <a:txBody>
                    <a:bodyPr/>
                    <a:lstStyle/>
                    <a:p>
                      <a:pPr marL="0" marR="0">
                        <a:lnSpc>
                          <a:spcPct val="107000"/>
                        </a:lnSpc>
                        <a:spcBef>
                          <a:spcPts val="0"/>
                        </a:spcBef>
                        <a:spcAft>
                          <a:spcPts val="0"/>
                        </a:spcAft>
                      </a:pPr>
                      <a:r>
                        <a:rPr lang="en-US" sz="2000" dirty="0">
                          <a:effectLst/>
                        </a:rPr>
                        <a:t>Epidural anesthesia</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863242602"/>
                  </a:ext>
                </a:extLst>
              </a:tr>
              <a:tr h="348205">
                <a:tc>
                  <a:txBody>
                    <a:bodyPr/>
                    <a:lstStyle/>
                    <a:p>
                      <a:pPr marL="0" marR="0">
                        <a:lnSpc>
                          <a:spcPct val="107000"/>
                        </a:lnSpc>
                        <a:spcBef>
                          <a:spcPts val="0"/>
                        </a:spcBef>
                        <a:spcAft>
                          <a:spcPts val="0"/>
                        </a:spcAft>
                      </a:pPr>
                      <a:r>
                        <a:rPr lang="en-US" sz="2000" dirty="0">
                          <a:effectLst/>
                        </a:rPr>
                        <a:t>Unmedicated vaginal birth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437186133"/>
                  </a:ext>
                </a:extLst>
              </a:tr>
              <a:tr h="348205">
                <a:tc>
                  <a:txBody>
                    <a:bodyPr/>
                    <a:lstStyle/>
                    <a:p>
                      <a:pPr marL="0" marR="0">
                        <a:lnSpc>
                          <a:spcPct val="107000"/>
                        </a:lnSpc>
                        <a:spcBef>
                          <a:spcPts val="0"/>
                        </a:spcBef>
                        <a:spcAft>
                          <a:spcPts val="0"/>
                        </a:spcAft>
                      </a:pPr>
                      <a:r>
                        <a:rPr lang="en-US" sz="2000" dirty="0">
                          <a:effectLst/>
                        </a:rPr>
                        <a:t>Forceps delivery</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613330358"/>
                  </a:ext>
                </a:extLst>
              </a:tr>
              <a:tr h="348205">
                <a:tc>
                  <a:txBody>
                    <a:bodyPr/>
                    <a:lstStyle/>
                    <a:p>
                      <a:pPr marL="0" marR="0">
                        <a:lnSpc>
                          <a:spcPct val="107000"/>
                        </a:lnSpc>
                        <a:spcBef>
                          <a:spcPts val="0"/>
                        </a:spcBef>
                        <a:spcAft>
                          <a:spcPts val="0"/>
                        </a:spcAft>
                      </a:pPr>
                      <a:r>
                        <a:rPr lang="en-US" sz="2000" dirty="0">
                          <a:effectLst/>
                        </a:rPr>
                        <a:t>Vacuum extraction</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25897947"/>
                  </a:ext>
                </a:extLst>
              </a:tr>
              <a:tr h="348205">
                <a:tc>
                  <a:txBody>
                    <a:bodyPr/>
                    <a:lstStyle/>
                    <a:p>
                      <a:pPr marL="0" marR="0">
                        <a:lnSpc>
                          <a:spcPct val="107000"/>
                        </a:lnSpc>
                        <a:spcBef>
                          <a:spcPts val="0"/>
                        </a:spcBef>
                        <a:spcAft>
                          <a:spcPts val="0"/>
                        </a:spcAft>
                      </a:pPr>
                      <a:r>
                        <a:rPr lang="en-US" sz="2000" dirty="0">
                          <a:effectLst/>
                        </a:rPr>
                        <a:t>Episiotomy</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171955913"/>
                  </a:ext>
                </a:extLst>
              </a:tr>
              <a:tr h="348205">
                <a:tc>
                  <a:txBody>
                    <a:bodyPr/>
                    <a:lstStyle/>
                    <a:p>
                      <a:pPr marL="0" marR="0">
                        <a:lnSpc>
                          <a:spcPct val="107000"/>
                        </a:lnSpc>
                        <a:spcBef>
                          <a:spcPts val="0"/>
                        </a:spcBef>
                        <a:spcAft>
                          <a:spcPts val="0"/>
                        </a:spcAft>
                      </a:pPr>
                      <a:r>
                        <a:rPr lang="en-US" sz="2000" dirty="0">
                          <a:effectLst/>
                        </a:rPr>
                        <a:t>Ambulation for labor</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1832695415"/>
                  </a:ext>
                </a:extLst>
              </a:tr>
              <a:tr h="348205">
                <a:tc>
                  <a:txBody>
                    <a:bodyPr/>
                    <a:lstStyle/>
                    <a:p>
                      <a:pPr marL="0" marR="0">
                        <a:lnSpc>
                          <a:spcPct val="107000"/>
                        </a:lnSpc>
                        <a:spcBef>
                          <a:spcPts val="0"/>
                        </a:spcBef>
                        <a:spcAft>
                          <a:spcPts val="0"/>
                        </a:spcAft>
                      </a:pPr>
                      <a:r>
                        <a:rPr lang="en-US" sz="2000" dirty="0">
                          <a:effectLst/>
                        </a:rPr>
                        <a:t>Continuous fetal monitoring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2528314795"/>
                  </a:ext>
                </a:extLst>
              </a:tr>
              <a:tr h="348205">
                <a:tc>
                  <a:txBody>
                    <a:bodyPr/>
                    <a:lstStyle/>
                    <a:p>
                      <a:pPr marL="0" marR="0">
                        <a:lnSpc>
                          <a:spcPct val="107000"/>
                        </a:lnSpc>
                        <a:spcBef>
                          <a:spcPts val="0"/>
                        </a:spcBef>
                        <a:spcAft>
                          <a:spcPts val="0"/>
                        </a:spcAft>
                      </a:pPr>
                      <a:r>
                        <a:rPr lang="en-US" sz="2000" dirty="0">
                          <a:effectLst/>
                        </a:rPr>
                        <a:t>Intermittent fetal monitoring</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053580346"/>
                  </a:ext>
                </a:extLst>
              </a:tr>
              <a:tr h="348205">
                <a:tc>
                  <a:txBody>
                    <a:bodyPr/>
                    <a:lstStyle/>
                    <a:p>
                      <a:pPr marL="0" marR="0">
                        <a:lnSpc>
                          <a:spcPct val="107000"/>
                        </a:lnSpc>
                        <a:spcBef>
                          <a:spcPts val="0"/>
                        </a:spcBef>
                        <a:spcAft>
                          <a:spcPts val="0"/>
                        </a:spcAft>
                      </a:pPr>
                      <a:r>
                        <a:rPr lang="en-US" sz="2000" dirty="0">
                          <a:effectLst/>
                        </a:rPr>
                        <a:t>Laboring down</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695651674"/>
                  </a:ext>
                </a:extLst>
              </a:tr>
              <a:tr h="348205">
                <a:tc>
                  <a:txBody>
                    <a:bodyPr/>
                    <a:lstStyle/>
                    <a:p>
                      <a:pPr marL="0" marR="0">
                        <a:lnSpc>
                          <a:spcPct val="107000"/>
                        </a:lnSpc>
                        <a:spcBef>
                          <a:spcPts val="0"/>
                        </a:spcBef>
                        <a:spcAft>
                          <a:spcPts val="0"/>
                        </a:spcAft>
                      </a:pPr>
                      <a:r>
                        <a:rPr lang="en-US" sz="2000" dirty="0">
                          <a:effectLst/>
                        </a:rPr>
                        <a:t>Birth plans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174402181"/>
                  </a:ext>
                </a:extLst>
              </a:tr>
              <a:tr h="348205">
                <a:tc>
                  <a:txBody>
                    <a:bodyPr/>
                    <a:lstStyle/>
                    <a:p>
                      <a:pPr marL="0" marR="0">
                        <a:lnSpc>
                          <a:spcPct val="107000"/>
                        </a:lnSpc>
                        <a:spcBef>
                          <a:spcPts val="0"/>
                        </a:spcBef>
                        <a:spcAft>
                          <a:spcPts val="0"/>
                        </a:spcAft>
                      </a:pPr>
                      <a:r>
                        <a:rPr lang="en-US" sz="2000" dirty="0">
                          <a:effectLst/>
                        </a:rPr>
                        <a:t>Use of closed glottis pushing</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117958561"/>
                  </a:ext>
                </a:extLst>
              </a:tr>
              <a:tr h="410663">
                <a:tc>
                  <a:txBody>
                    <a:bodyPr/>
                    <a:lstStyle/>
                    <a:p>
                      <a:pPr marL="0" marR="0">
                        <a:lnSpc>
                          <a:spcPct val="107000"/>
                        </a:lnSpc>
                        <a:spcBef>
                          <a:spcPts val="0"/>
                        </a:spcBef>
                        <a:spcAft>
                          <a:spcPts val="0"/>
                        </a:spcAft>
                      </a:pPr>
                      <a:r>
                        <a:rPr lang="en-US" sz="2000" dirty="0">
                          <a:effectLst/>
                        </a:rPr>
                        <a:t>Use of open glottis pushing</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2989412419"/>
                  </a:ext>
                </a:extLst>
              </a:tr>
            </a:tbl>
          </a:graphicData>
        </a:graphic>
      </p:graphicFrame>
      <p:graphicFrame>
        <p:nvGraphicFramePr>
          <p:cNvPr id="6" name="Table 5">
            <a:extLst>
              <a:ext uri="{FF2B5EF4-FFF2-40B4-BE49-F238E27FC236}">
                <a16:creationId xmlns:a16="http://schemas.microsoft.com/office/drawing/2014/main" xmlns="" id="{FF10A8A7-754C-4C5A-9668-220AD6113E81}"/>
              </a:ext>
            </a:extLst>
          </p:cNvPr>
          <p:cNvGraphicFramePr>
            <a:graphicFrameLocks noGrp="1"/>
          </p:cNvGraphicFramePr>
          <p:nvPr>
            <p:extLst>
              <p:ext uri="{D42A27DB-BD31-4B8C-83A1-F6EECF244321}">
                <p14:modId xmlns:p14="http://schemas.microsoft.com/office/powerpoint/2010/main" val="4071931834"/>
              </p:ext>
            </p:extLst>
          </p:nvPr>
        </p:nvGraphicFramePr>
        <p:xfrm>
          <a:off x="6096000" y="938511"/>
          <a:ext cx="5962651" cy="5633739"/>
        </p:xfrm>
        <a:graphic>
          <a:graphicData uri="http://schemas.openxmlformats.org/drawingml/2006/table">
            <a:tbl>
              <a:tblPr firstRow="1" firstCol="1" bandRow="1"/>
              <a:tblGrid>
                <a:gridCol w="5962651">
                  <a:extLst>
                    <a:ext uri="{9D8B030D-6E8A-4147-A177-3AD203B41FA5}">
                      <a16:colId xmlns:a16="http://schemas.microsoft.com/office/drawing/2014/main" xmlns="" val="138891298"/>
                    </a:ext>
                  </a:extLst>
                </a:gridCol>
              </a:tblGrid>
              <a:tr h="364464">
                <a:tc>
                  <a:txBody>
                    <a:bodyPr/>
                    <a:lstStyle/>
                    <a:p>
                      <a:pPr marL="0" marR="0">
                        <a:lnSpc>
                          <a:spcPct val="107000"/>
                        </a:lnSpc>
                        <a:spcBef>
                          <a:spcPts val="0"/>
                        </a:spcBef>
                        <a:spcAft>
                          <a:spcPts val="0"/>
                        </a:spcAft>
                      </a:pPr>
                      <a:r>
                        <a:rPr lang="en-US" sz="2000" dirty="0">
                          <a:effectLst/>
                        </a:rPr>
                        <a:t>Doulas</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2911215508"/>
                  </a:ext>
                </a:extLst>
              </a:tr>
              <a:tr h="364464">
                <a:tc>
                  <a:txBody>
                    <a:bodyPr/>
                    <a:lstStyle/>
                    <a:p>
                      <a:pPr marL="0" marR="0">
                        <a:lnSpc>
                          <a:spcPct val="107000"/>
                        </a:lnSpc>
                        <a:spcBef>
                          <a:spcPts val="0"/>
                        </a:spcBef>
                        <a:spcAft>
                          <a:spcPts val="0"/>
                        </a:spcAft>
                      </a:pPr>
                      <a:r>
                        <a:rPr lang="en-US" sz="2000" dirty="0">
                          <a:effectLst/>
                        </a:rPr>
                        <a:t>Use of breathing &amp; relaxation techniques</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2766360769"/>
                  </a:ext>
                </a:extLst>
              </a:tr>
              <a:tr h="455821">
                <a:tc>
                  <a:txBody>
                    <a:bodyPr/>
                    <a:lstStyle/>
                    <a:p>
                      <a:pPr marL="0" marR="0">
                        <a:lnSpc>
                          <a:spcPct val="107000"/>
                        </a:lnSpc>
                        <a:spcBef>
                          <a:spcPts val="0"/>
                        </a:spcBef>
                        <a:spcAft>
                          <a:spcPts val="0"/>
                        </a:spcAft>
                      </a:pPr>
                      <a:r>
                        <a:rPr lang="en-US" sz="2000" dirty="0">
                          <a:effectLst/>
                        </a:rPr>
                        <a:t>Hydrotherapy</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724053713"/>
                  </a:ext>
                </a:extLst>
              </a:tr>
              <a:tr h="315854">
                <a:tc>
                  <a:txBody>
                    <a:bodyPr/>
                    <a:lstStyle/>
                    <a:p>
                      <a:pPr marL="0" marR="0">
                        <a:lnSpc>
                          <a:spcPct val="107000"/>
                        </a:lnSpc>
                        <a:spcBef>
                          <a:spcPts val="0"/>
                        </a:spcBef>
                        <a:spcAft>
                          <a:spcPts val="0"/>
                        </a:spcAft>
                      </a:pPr>
                      <a:r>
                        <a:rPr lang="en-US" sz="2000" dirty="0">
                          <a:effectLst/>
                        </a:rPr>
                        <a:t>Water birth</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348767229"/>
                  </a:ext>
                </a:extLst>
              </a:tr>
              <a:tr h="406687">
                <a:tc>
                  <a:txBody>
                    <a:bodyPr/>
                    <a:lstStyle/>
                    <a:p>
                      <a:pPr marL="0" marR="0">
                        <a:lnSpc>
                          <a:spcPct val="107000"/>
                        </a:lnSpc>
                        <a:spcBef>
                          <a:spcPts val="0"/>
                        </a:spcBef>
                        <a:spcAft>
                          <a:spcPts val="0"/>
                        </a:spcAft>
                      </a:pPr>
                      <a:r>
                        <a:rPr lang="en-US" sz="2000" dirty="0">
                          <a:effectLst/>
                        </a:rPr>
                        <a:t>Encouraging upright positioning during labor &amp; birth</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1759315698"/>
                  </a:ext>
                </a:extLst>
              </a:tr>
              <a:tr h="455821">
                <a:tc>
                  <a:txBody>
                    <a:bodyPr/>
                    <a:lstStyle/>
                    <a:p>
                      <a:pPr marL="0" marR="0">
                        <a:lnSpc>
                          <a:spcPct val="107000"/>
                        </a:lnSpc>
                        <a:spcBef>
                          <a:spcPts val="0"/>
                        </a:spcBef>
                        <a:spcAft>
                          <a:spcPts val="0"/>
                        </a:spcAft>
                      </a:pPr>
                      <a:r>
                        <a:rPr lang="en-US" sz="2000" dirty="0">
                          <a:effectLst/>
                        </a:rPr>
                        <a:t>Certified nurse midwives</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957529059"/>
                  </a:ext>
                </a:extLst>
              </a:tr>
              <a:tr h="455821">
                <a:tc>
                  <a:txBody>
                    <a:bodyPr/>
                    <a:lstStyle/>
                    <a:p>
                      <a:pPr marL="0" marR="0">
                        <a:lnSpc>
                          <a:spcPct val="107000"/>
                        </a:lnSpc>
                        <a:spcBef>
                          <a:spcPts val="0"/>
                        </a:spcBef>
                        <a:spcAft>
                          <a:spcPts val="0"/>
                        </a:spcAft>
                      </a:pPr>
                      <a:r>
                        <a:rPr lang="en-US" sz="2000" dirty="0">
                          <a:effectLst/>
                        </a:rPr>
                        <a:t>Certified midwives</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556445246"/>
                  </a:ext>
                </a:extLst>
              </a:tr>
              <a:tr h="332558">
                <a:tc>
                  <a:txBody>
                    <a:bodyPr/>
                    <a:lstStyle/>
                    <a:p>
                      <a:pPr marL="0" marR="0">
                        <a:lnSpc>
                          <a:spcPct val="107000"/>
                        </a:lnSpc>
                        <a:spcBef>
                          <a:spcPts val="0"/>
                        </a:spcBef>
                        <a:spcAft>
                          <a:spcPts val="0"/>
                        </a:spcAft>
                      </a:pPr>
                      <a:r>
                        <a:rPr lang="en-US" sz="2000" dirty="0">
                          <a:effectLst/>
                        </a:rPr>
                        <a:t>Certified professional midwives</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963863136"/>
                  </a:ext>
                </a:extLst>
              </a:tr>
              <a:tr h="397739">
                <a:tc>
                  <a:txBody>
                    <a:bodyPr/>
                    <a:lstStyle/>
                    <a:p>
                      <a:pPr marL="0" marR="0">
                        <a:lnSpc>
                          <a:spcPct val="107000"/>
                        </a:lnSpc>
                        <a:spcBef>
                          <a:spcPts val="0"/>
                        </a:spcBef>
                        <a:spcAft>
                          <a:spcPts val="0"/>
                        </a:spcAft>
                      </a:pPr>
                      <a:r>
                        <a:rPr lang="en-US" sz="2000" dirty="0">
                          <a:effectLst/>
                        </a:rPr>
                        <a:t>Lay midwives</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2594211855"/>
                  </a:ext>
                </a:extLst>
              </a:tr>
              <a:tr h="403465">
                <a:tc>
                  <a:txBody>
                    <a:bodyPr/>
                    <a:lstStyle/>
                    <a:p>
                      <a:pPr marL="0" marR="0">
                        <a:lnSpc>
                          <a:spcPct val="107000"/>
                        </a:lnSpc>
                        <a:spcBef>
                          <a:spcPts val="0"/>
                        </a:spcBef>
                        <a:spcAft>
                          <a:spcPts val="0"/>
                        </a:spcAft>
                      </a:pPr>
                      <a:r>
                        <a:rPr lang="en-US" sz="2000" dirty="0">
                          <a:effectLst/>
                        </a:rPr>
                        <a:t>Obstetricians</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231424870"/>
                  </a:ext>
                </a:extLst>
              </a:tr>
              <a:tr h="432284">
                <a:tc>
                  <a:txBody>
                    <a:bodyPr/>
                    <a:lstStyle/>
                    <a:p>
                      <a:pPr marL="0" marR="0">
                        <a:lnSpc>
                          <a:spcPct val="107000"/>
                        </a:lnSpc>
                        <a:spcBef>
                          <a:spcPts val="0"/>
                        </a:spcBef>
                        <a:spcAft>
                          <a:spcPts val="0"/>
                        </a:spcAft>
                      </a:pPr>
                      <a:r>
                        <a:rPr lang="en-US" sz="2000" dirty="0">
                          <a:effectLst/>
                        </a:rPr>
                        <a:t>Family physicians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540320617"/>
                  </a:ext>
                </a:extLst>
              </a:tr>
              <a:tr h="376778">
                <a:tc>
                  <a:txBody>
                    <a:bodyPr/>
                    <a:lstStyle/>
                    <a:p>
                      <a:pPr marL="0" marR="0">
                        <a:lnSpc>
                          <a:spcPct val="107000"/>
                        </a:lnSpc>
                        <a:spcBef>
                          <a:spcPts val="0"/>
                        </a:spcBef>
                        <a:spcAft>
                          <a:spcPts val="0"/>
                        </a:spcAft>
                      </a:pPr>
                      <a:r>
                        <a:rPr lang="en-US" sz="2000" dirty="0">
                          <a:effectLst/>
                        </a:rPr>
                        <a:t>OB medical students &amp; residents</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2795423077"/>
                  </a:ext>
                </a:extLst>
              </a:tr>
              <a:tr h="416162">
                <a:tc>
                  <a:txBody>
                    <a:bodyPr/>
                    <a:lstStyle/>
                    <a:p>
                      <a:pPr marL="0" marR="0">
                        <a:lnSpc>
                          <a:spcPct val="107000"/>
                        </a:lnSpc>
                        <a:spcBef>
                          <a:spcPts val="0"/>
                        </a:spcBef>
                        <a:spcAft>
                          <a:spcPts val="0"/>
                        </a:spcAft>
                      </a:pPr>
                      <a:r>
                        <a:rPr lang="en-US" sz="2000" dirty="0">
                          <a:effectLst/>
                        </a:rPr>
                        <a:t>Freestanding birth centers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986554473"/>
                  </a:ext>
                </a:extLst>
              </a:tr>
              <a:tr h="455821">
                <a:tc>
                  <a:txBody>
                    <a:bodyPr/>
                    <a:lstStyle/>
                    <a:p>
                      <a:pPr marL="0" marR="0">
                        <a:lnSpc>
                          <a:spcPct val="107000"/>
                        </a:lnSpc>
                        <a:spcBef>
                          <a:spcPts val="0"/>
                        </a:spcBef>
                        <a:spcAft>
                          <a:spcPts val="0"/>
                        </a:spcAft>
                      </a:pPr>
                      <a:r>
                        <a:rPr lang="en-US" sz="2000" dirty="0">
                          <a:effectLst/>
                        </a:rPr>
                        <a:t>Home birth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204" marR="48204" marT="0" marB="0">
                    <a:solidFill>
                      <a:schemeClr val="accent1">
                        <a:lumMod val="40000"/>
                        <a:lumOff val="60000"/>
                      </a:schemeClr>
                    </a:solidFill>
                  </a:tcPr>
                </a:tc>
                <a:extLst>
                  <a:ext uri="{0D108BD9-81ED-4DB2-BD59-A6C34878D82A}">
                    <a16:rowId xmlns:a16="http://schemas.microsoft.com/office/drawing/2014/main" xmlns="" val="3698472654"/>
                  </a:ext>
                </a:extLst>
              </a:tr>
            </a:tbl>
          </a:graphicData>
        </a:graphic>
      </p:graphicFrame>
    </p:spTree>
    <p:extLst>
      <p:ext uri="{BB962C8B-B14F-4D97-AF65-F5344CB8AC3E}">
        <p14:creationId xmlns:p14="http://schemas.microsoft.com/office/powerpoint/2010/main" val="740104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73937E-B05F-482A-B6D1-776D80E1E006}"/>
              </a:ext>
            </a:extLst>
          </p:cNvPr>
          <p:cNvSpPr>
            <a:spLocks noGrp="1"/>
          </p:cNvSpPr>
          <p:nvPr>
            <p:ph type="title"/>
          </p:nvPr>
        </p:nvSpPr>
        <p:spPr>
          <a:xfrm>
            <a:off x="1685925" y="0"/>
            <a:ext cx="9667875" cy="749300"/>
          </a:xfrm>
        </p:spPr>
        <p:txBody>
          <a:bodyPr/>
          <a:lstStyle/>
          <a:p>
            <a:r>
              <a:rPr lang="en-US" sz="4400" b="1" dirty="0">
                <a:latin typeface="+mn-lt"/>
                <a:cs typeface="Times New Roman" panose="02020603050405020304" pitchFamily="18" charset="0"/>
              </a:rPr>
              <a:t>Intrapartum Nurse Experience</a:t>
            </a:r>
            <a:endParaRPr lang="en-US" dirty="0">
              <a:latin typeface="+mn-lt"/>
            </a:endParaRPr>
          </a:p>
        </p:txBody>
      </p:sp>
      <p:graphicFrame>
        <p:nvGraphicFramePr>
          <p:cNvPr id="4" name="Table 4">
            <a:extLst>
              <a:ext uri="{FF2B5EF4-FFF2-40B4-BE49-F238E27FC236}">
                <a16:creationId xmlns:a16="http://schemas.microsoft.com/office/drawing/2014/main" xmlns="" id="{7C8767E2-C552-44A1-B2C6-116C592825E2}"/>
              </a:ext>
            </a:extLst>
          </p:cNvPr>
          <p:cNvGraphicFramePr>
            <a:graphicFrameLocks noGrp="1"/>
          </p:cNvGraphicFramePr>
          <p:nvPr>
            <p:extLst>
              <p:ext uri="{D42A27DB-BD31-4B8C-83A1-F6EECF244321}">
                <p14:modId xmlns:p14="http://schemas.microsoft.com/office/powerpoint/2010/main" val="270570829"/>
              </p:ext>
            </p:extLst>
          </p:nvPr>
        </p:nvGraphicFramePr>
        <p:xfrm>
          <a:off x="1685923" y="719665"/>
          <a:ext cx="8648978" cy="5838297"/>
        </p:xfrm>
        <a:graphic>
          <a:graphicData uri="http://schemas.openxmlformats.org/drawingml/2006/table">
            <a:tbl>
              <a:tblPr firstRow="1" bandRow="1">
                <a:tableStyleId>{5C22544A-7EE6-4342-B048-85BDC9FD1C3A}</a:tableStyleId>
              </a:tblPr>
              <a:tblGrid>
                <a:gridCol w="645769">
                  <a:extLst>
                    <a:ext uri="{9D8B030D-6E8A-4147-A177-3AD203B41FA5}">
                      <a16:colId xmlns:a16="http://schemas.microsoft.com/office/drawing/2014/main" xmlns="" val="3685478551"/>
                    </a:ext>
                  </a:extLst>
                </a:gridCol>
                <a:gridCol w="4154341">
                  <a:extLst>
                    <a:ext uri="{9D8B030D-6E8A-4147-A177-3AD203B41FA5}">
                      <a16:colId xmlns:a16="http://schemas.microsoft.com/office/drawing/2014/main" xmlns="" val="3279531542"/>
                    </a:ext>
                  </a:extLst>
                </a:gridCol>
                <a:gridCol w="1990289">
                  <a:extLst>
                    <a:ext uri="{9D8B030D-6E8A-4147-A177-3AD203B41FA5}">
                      <a16:colId xmlns:a16="http://schemas.microsoft.com/office/drawing/2014/main" xmlns="" val="891089454"/>
                    </a:ext>
                  </a:extLst>
                </a:gridCol>
                <a:gridCol w="1858579">
                  <a:extLst>
                    <a:ext uri="{9D8B030D-6E8A-4147-A177-3AD203B41FA5}">
                      <a16:colId xmlns:a16="http://schemas.microsoft.com/office/drawing/2014/main" xmlns="" val="1196705905"/>
                    </a:ext>
                  </a:extLst>
                </a:gridCol>
              </a:tblGrid>
              <a:tr h="724262">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mn-lt"/>
                          <a:cs typeface="Times New Roman" panose="02020603050405020304" pitchFamily="18" charset="0"/>
                        </a:rPr>
                        <a:t>Labor Support Class Items</a:t>
                      </a:r>
                    </a:p>
                  </a:txBody>
                  <a:tcPr/>
                </a:tc>
                <a:tc>
                  <a:txBody>
                    <a:bodyPr/>
                    <a:lstStyle/>
                    <a:p>
                      <a:r>
                        <a:rPr lang="en-US" sz="2800" dirty="0">
                          <a:latin typeface="+mn-lt"/>
                          <a:cs typeface="Times New Roman" panose="02020603050405020304" pitchFamily="18" charset="0"/>
                        </a:rPr>
                        <a:t>Pre (N-69)</a:t>
                      </a:r>
                    </a:p>
                  </a:txBody>
                  <a:tcPr/>
                </a:tc>
                <a:tc>
                  <a:txBody>
                    <a:bodyPr/>
                    <a:lstStyle/>
                    <a:p>
                      <a:r>
                        <a:rPr lang="en-US" sz="2800" dirty="0">
                          <a:latin typeface="+mn-lt"/>
                          <a:cs typeface="Times New Roman" panose="02020603050405020304" pitchFamily="18" charset="0"/>
                        </a:rPr>
                        <a:t>Post (N-34)</a:t>
                      </a:r>
                    </a:p>
                  </a:txBody>
                  <a:tcPr/>
                </a:tc>
                <a:extLst>
                  <a:ext uri="{0D108BD9-81ED-4DB2-BD59-A6C34878D82A}">
                    <a16:rowId xmlns:a16="http://schemas.microsoft.com/office/drawing/2014/main" xmlns="" val="621798035"/>
                  </a:ext>
                </a:extLst>
              </a:tr>
              <a:tr h="724262">
                <a:tc>
                  <a:txBody>
                    <a:bodyPr/>
                    <a:lstStyle/>
                    <a:p>
                      <a:pPr algn="ctr"/>
                      <a:r>
                        <a:rPr lang="en-US" sz="2800" b="1" dirty="0">
                          <a:latin typeface="+mn-lt"/>
                          <a:cs typeface="Times New Roman" panose="02020603050405020304" pitchFamily="18" charset="0"/>
                        </a:rPr>
                        <a:t>1.</a:t>
                      </a:r>
                    </a:p>
                  </a:txBody>
                  <a:tcPr/>
                </a:tc>
                <a:tc>
                  <a:txBody>
                    <a:bodyPr/>
                    <a:lstStyle/>
                    <a:p>
                      <a:r>
                        <a:rPr lang="en-US" sz="2000" b="1" dirty="0">
                          <a:latin typeface="+mn-lt"/>
                          <a:cs typeface="Times New Roman" panose="02020603050405020304" pitchFamily="18" charset="0"/>
                        </a:rPr>
                        <a:t>Unmedicated Vaginal Birth</a:t>
                      </a:r>
                    </a:p>
                  </a:txBody>
                  <a:tcPr/>
                </a:tc>
                <a:tc>
                  <a:txBody>
                    <a:bodyPr/>
                    <a:lstStyle/>
                    <a:p>
                      <a:r>
                        <a:rPr lang="en-US" sz="2000" dirty="0">
                          <a:latin typeface="+mn-lt"/>
                          <a:cs typeface="Times New Roman" panose="02020603050405020304" pitchFamily="18" charset="0"/>
                        </a:rPr>
                        <a:t>67 (97.10%)</a:t>
                      </a:r>
                    </a:p>
                  </a:txBody>
                  <a:tcPr/>
                </a:tc>
                <a:tc>
                  <a:txBody>
                    <a:bodyPr/>
                    <a:lstStyle/>
                    <a:p>
                      <a:r>
                        <a:rPr lang="en-US" sz="2000" dirty="0">
                          <a:latin typeface="+mn-lt"/>
                          <a:cs typeface="Times New Roman" panose="02020603050405020304" pitchFamily="18" charset="0"/>
                        </a:rPr>
                        <a:t>34 (100%)</a:t>
                      </a:r>
                    </a:p>
                  </a:txBody>
                  <a:tcPr/>
                </a:tc>
                <a:extLst>
                  <a:ext uri="{0D108BD9-81ED-4DB2-BD59-A6C34878D82A}">
                    <a16:rowId xmlns:a16="http://schemas.microsoft.com/office/drawing/2014/main" xmlns="" val="300569360"/>
                  </a:ext>
                </a:extLst>
              </a:tr>
              <a:tr h="634030">
                <a:tc>
                  <a:txBody>
                    <a:bodyPr/>
                    <a:lstStyle/>
                    <a:p>
                      <a:pPr algn="ctr"/>
                      <a:r>
                        <a:rPr lang="en-US" sz="2800" b="1" dirty="0">
                          <a:latin typeface="+mn-lt"/>
                          <a:cs typeface="Times New Roman" panose="02020603050405020304" pitchFamily="18" charset="0"/>
                        </a:rPr>
                        <a:t>2.</a:t>
                      </a:r>
                    </a:p>
                  </a:txBody>
                  <a:tcPr/>
                </a:tc>
                <a:tc>
                  <a:txBody>
                    <a:bodyPr/>
                    <a:lstStyle/>
                    <a:p>
                      <a:r>
                        <a:rPr lang="en-US" sz="2000" b="1" dirty="0">
                          <a:latin typeface="+mn-lt"/>
                          <a:cs typeface="Times New Roman" panose="02020603050405020304" pitchFamily="18" charset="0"/>
                        </a:rPr>
                        <a:t>Ambulation for Labor</a:t>
                      </a:r>
                    </a:p>
                  </a:txBody>
                  <a:tcPr/>
                </a:tc>
                <a:tc>
                  <a:txBody>
                    <a:bodyPr/>
                    <a:lstStyle/>
                    <a:p>
                      <a:r>
                        <a:rPr lang="en-US" sz="2000" dirty="0">
                          <a:latin typeface="+mn-lt"/>
                          <a:cs typeface="Times New Roman" panose="02020603050405020304" pitchFamily="18" charset="0"/>
                        </a:rPr>
                        <a:t>65 (94.2%)</a:t>
                      </a:r>
                    </a:p>
                  </a:txBody>
                  <a:tcPr/>
                </a:tc>
                <a:tc>
                  <a:txBody>
                    <a:bodyPr/>
                    <a:lstStyle/>
                    <a:p>
                      <a:r>
                        <a:rPr lang="en-US" sz="2000" dirty="0">
                          <a:latin typeface="+mn-lt"/>
                          <a:cs typeface="Times New Roman" panose="02020603050405020304" pitchFamily="18" charset="0"/>
                        </a:rPr>
                        <a:t>33 (97.06%)</a:t>
                      </a:r>
                    </a:p>
                  </a:txBody>
                  <a:tcPr/>
                </a:tc>
                <a:extLst>
                  <a:ext uri="{0D108BD9-81ED-4DB2-BD59-A6C34878D82A}">
                    <a16:rowId xmlns:a16="http://schemas.microsoft.com/office/drawing/2014/main" xmlns="" val="3336242107"/>
                  </a:ext>
                </a:extLst>
              </a:tr>
              <a:tr h="724262">
                <a:tc>
                  <a:txBody>
                    <a:bodyPr/>
                    <a:lstStyle/>
                    <a:p>
                      <a:pPr algn="ctr"/>
                      <a:r>
                        <a:rPr lang="en-US" sz="2800" b="1" dirty="0">
                          <a:latin typeface="+mn-lt"/>
                          <a:cs typeface="Times New Roman" panose="02020603050405020304" pitchFamily="18" charset="0"/>
                        </a:rPr>
                        <a:t>3.</a:t>
                      </a:r>
                    </a:p>
                  </a:txBody>
                  <a:tcPr/>
                </a:tc>
                <a:tc>
                  <a:txBody>
                    <a:bodyPr/>
                    <a:lstStyle/>
                    <a:p>
                      <a:r>
                        <a:rPr lang="en-US" sz="2000" b="1" dirty="0">
                          <a:latin typeface="+mn-lt"/>
                          <a:cs typeface="Times New Roman" panose="02020603050405020304" pitchFamily="18" charset="0"/>
                        </a:rPr>
                        <a:t>Intermittent fetal monitoring</a:t>
                      </a:r>
                    </a:p>
                  </a:txBody>
                  <a:tcPr/>
                </a:tc>
                <a:tc>
                  <a:txBody>
                    <a:bodyPr/>
                    <a:lstStyle/>
                    <a:p>
                      <a:r>
                        <a:rPr lang="en-US" sz="2000" dirty="0">
                          <a:latin typeface="+mn-lt"/>
                          <a:cs typeface="Times New Roman" panose="02020603050405020304" pitchFamily="18" charset="0"/>
                        </a:rPr>
                        <a:t>66 (95.65%) </a:t>
                      </a:r>
                    </a:p>
                  </a:txBody>
                  <a:tcPr/>
                </a:tc>
                <a:tc>
                  <a:txBody>
                    <a:bodyPr/>
                    <a:lstStyle/>
                    <a:p>
                      <a:r>
                        <a:rPr lang="en-US" sz="2000" dirty="0">
                          <a:latin typeface="+mn-lt"/>
                          <a:cs typeface="Times New Roman" panose="02020603050405020304" pitchFamily="18" charset="0"/>
                        </a:rPr>
                        <a:t>34 (100%)</a:t>
                      </a:r>
                    </a:p>
                  </a:txBody>
                  <a:tcPr/>
                </a:tc>
                <a:extLst>
                  <a:ext uri="{0D108BD9-81ED-4DB2-BD59-A6C34878D82A}">
                    <a16:rowId xmlns:a16="http://schemas.microsoft.com/office/drawing/2014/main" xmlns="" val="2426124266"/>
                  </a:ext>
                </a:extLst>
              </a:tr>
              <a:tr h="634030">
                <a:tc>
                  <a:txBody>
                    <a:bodyPr/>
                    <a:lstStyle/>
                    <a:p>
                      <a:pPr algn="ctr"/>
                      <a:r>
                        <a:rPr lang="en-US" sz="2800" b="1" dirty="0">
                          <a:latin typeface="+mn-lt"/>
                          <a:cs typeface="Times New Roman" panose="02020603050405020304" pitchFamily="18" charset="0"/>
                        </a:rPr>
                        <a:t>4.</a:t>
                      </a:r>
                    </a:p>
                  </a:txBody>
                  <a:tcPr/>
                </a:tc>
                <a:tc>
                  <a:txBody>
                    <a:bodyPr/>
                    <a:lstStyle/>
                    <a:p>
                      <a:r>
                        <a:rPr lang="en-US" sz="2000" b="1" dirty="0">
                          <a:latin typeface="+mn-lt"/>
                          <a:cs typeface="Times New Roman" panose="02020603050405020304" pitchFamily="18" charset="0"/>
                        </a:rPr>
                        <a:t>Laboring Down</a:t>
                      </a:r>
                    </a:p>
                  </a:txBody>
                  <a:tcPr/>
                </a:tc>
                <a:tc>
                  <a:txBody>
                    <a:bodyPr/>
                    <a:lstStyle/>
                    <a:p>
                      <a:r>
                        <a:rPr lang="en-US" sz="2000" dirty="0">
                          <a:latin typeface="+mn-lt"/>
                          <a:cs typeface="Times New Roman" panose="02020603050405020304" pitchFamily="18" charset="0"/>
                        </a:rPr>
                        <a:t>69 (100%)</a:t>
                      </a:r>
                    </a:p>
                  </a:txBody>
                  <a:tcPr/>
                </a:tc>
                <a:tc>
                  <a:txBody>
                    <a:bodyPr/>
                    <a:lstStyle/>
                    <a:p>
                      <a:r>
                        <a:rPr lang="en-US" sz="2000" dirty="0">
                          <a:latin typeface="+mn-lt"/>
                          <a:cs typeface="Times New Roman" panose="02020603050405020304" pitchFamily="18" charset="0"/>
                        </a:rPr>
                        <a:t>34 (100%)</a:t>
                      </a:r>
                    </a:p>
                  </a:txBody>
                  <a:tcPr/>
                </a:tc>
                <a:extLst>
                  <a:ext uri="{0D108BD9-81ED-4DB2-BD59-A6C34878D82A}">
                    <a16:rowId xmlns:a16="http://schemas.microsoft.com/office/drawing/2014/main" xmlns="" val="1367206221"/>
                  </a:ext>
                </a:extLst>
              </a:tr>
              <a:tr h="724262">
                <a:tc>
                  <a:txBody>
                    <a:bodyPr/>
                    <a:lstStyle/>
                    <a:p>
                      <a:pPr algn="ctr"/>
                      <a:r>
                        <a:rPr lang="en-US" sz="2800" b="1" dirty="0">
                          <a:latin typeface="+mn-lt"/>
                          <a:cs typeface="Times New Roman" panose="02020603050405020304" pitchFamily="18" charset="0"/>
                        </a:rPr>
                        <a:t>5.</a:t>
                      </a:r>
                    </a:p>
                  </a:txBody>
                  <a:tcPr/>
                </a:tc>
                <a:tc>
                  <a:txBody>
                    <a:bodyPr/>
                    <a:lstStyle/>
                    <a:p>
                      <a:r>
                        <a:rPr lang="en-US" sz="2000" b="1" dirty="0">
                          <a:latin typeface="+mn-lt"/>
                          <a:cs typeface="Times New Roman" panose="02020603050405020304" pitchFamily="18" charset="0"/>
                        </a:rPr>
                        <a:t>Use of breathing &amp; relaxation techniques</a:t>
                      </a:r>
                    </a:p>
                  </a:txBody>
                  <a:tcPr/>
                </a:tc>
                <a:tc>
                  <a:txBody>
                    <a:bodyPr/>
                    <a:lstStyle/>
                    <a:p>
                      <a:r>
                        <a:rPr lang="en-US" sz="2000" dirty="0">
                          <a:latin typeface="+mn-lt"/>
                          <a:cs typeface="Times New Roman" panose="02020603050405020304" pitchFamily="18" charset="0"/>
                        </a:rPr>
                        <a:t>65 (94.2%)</a:t>
                      </a:r>
                    </a:p>
                  </a:txBody>
                  <a:tcPr/>
                </a:tc>
                <a:tc>
                  <a:txBody>
                    <a:bodyPr/>
                    <a:lstStyle/>
                    <a:p>
                      <a:r>
                        <a:rPr lang="en-US" sz="2000" dirty="0">
                          <a:latin typeface="+mn-lt"/>
                          <a:cs typeface="Times New Roman" panose="02020603050405020304" pitchFamily="18" charset="0"/>
                        </a:rPr>
                        <a:t>34 (100%)</a:t>
                      </a:r>
                    </a:p>
                  </a:txBody>
                  <a:tcPr/>
                </a:tc>
                <a:extLst>
                  <a:ext uri="{0D108BD9-81ED-4DB2-BD59-A6C34878D82A}">
                    <a16:rowId xmlns:a16="http://schemas.microsoft.com/office/drawing/2014/main" xmlns="" val="242341070"/>
                  </a:ext>
                </a:extLst>
              </a:tr>
              <a:tr h="634030">
                <a:tc>
                  <a:txBody>
                    <a:bodyPr/>
                    <a:lstStyle/>
                    <a:p>
                      <a:pPr algn="ctr"/>
                      <a:r>
                        <a:rPr lang="en-US" sz="2800" b="1" dirty="0">
                          <a:latin typeface="+mn-lt"/>
                          <a:cs typeface="Times New Roman" panose="02020603050405020304" pitchFamily="18" charset="0"/>
                        </a:rPr>
                        <a:t>6.</a:t>
                      </a:r>
                    </a:p>
                  </a:txBody>
                  <a:tcPr/>
                </a:tc>
                <a:tc>
                  <a:txBody>
                    <a:bodyPr/>
                    <a:lstStyle/>
                    <a:p>
                      <a:r>
                        <a:rPr lang="en-US" sz="2000" b="1" dirty="0">
                          <a:latin typeface="+mn-lt"/>
                          <a:cs typeface="Times New Roman" panose="02020603050405020304" pitchFamily="18" charset="0"/>
                        </a:rPr>
                        <a:t>Hydrotherapy</a:t>
                      </a:r>
                    </a:p>
                  </a:txBody>
                  <a:tcPr/>
                </a:tc>
                <a:tc>
                  <a:txBody>
                    <a:bodyPr/>
                    <a:lstStyle/>
                    <a:p>
                      <a:r>
                        <a:rPr lang="en-US" sz="2000" dirty="0">
                          <a:latin typeface="+mn-lt"/>
                          <a:cs typeface="Times New Roman" panose="02020603050405020304" pitchFamily="18" charset="0"/>
                        </a:rPr>
                        <a:t>26 (37.68%</a:t>
                      </a:r>
                    </a:p>
                  </a:txBody>
                  <a:tcPr/>
                </a:tc>
                <a:tc>
                  <a:txBody>
                    <a:bodyPr/>
                    <a:lstStyle/>
                    <a:p>
                      <a:r>
                        <a:rPr lang="en-US" sz="2000" dirty="0">
                          <a:latin typeface="+mn-lt"/>
                          <a:cs typeface="Times New Roman" panose="02020603050405020304" pitchFamily="18" charset="0"/>
                        </a:rPr>
                        <a:t>14 (41.18%)</a:t>
                      </a:r>
                    </a:p>
                  </a:txBody>
                  <a:tcPr/>
                </a:tc>
                <a:extLst>
                  <a:ext uri="{0D108BD9-81ED-4DB2-BD59-A6C34878D82A}">
                    <a16:rowId xmlns:a16="http://schemas.microsoft.com/office/drawing/2014/main" xmlns="" val="1272547153"/>
                  </a:ext>
                </a:extLst>
              </a:tr>
              <a:tr h="1039159">
                <a:tc>
                  <a:txBody>
                    <a:bodyPr/>
                    <a:lstStyle/>
                    <a:p>
                      <a:pPr algn="ctr"/>
                      <a:r>
                        <a:rPr lang="en-US" sz="2800" b="1" dirty="0">
                          <a:latin typeface="+mn-lt"/>
                          <a:cs typeface="Times New Roman" panose="02020603050405020304" pitchFamily="18" charset="0"/>
                        </a:rPr>
                        <a:t>7.</a:t>
                      </a:r>
                    </a:p>
                  </a:txBody>
                  <a:tcPr/>
                </a:tc>
                <a:tc>
                  <a:txBody>
                    <a:bodyPr/>
                    <a:lstStyle/>
                    <a:p>
                      <a:r>
                        <a:rPr lang="en-US" sz="2000" b="1" dirty="0">
                          <a:latin typeface="+mn-lt"/>
                          <a:cs typeface="Times New Roman" panose="02020603050405020304" pitchFamily="18" charset="0"/>
                        </a:rPr>
                        <a:t>Encouraging upright positioning during labor &amp; birth</a:t>
                      </a:r>
                    </a:p>
                  </a:txBody>
                  <a:tcPr/>
                </a:tc>
                <a:tc>
                  <a:txBody>
                    <a:bodyPr/>
                    <a:lstStyle/>
                    <a:p>
                      <a:r>
                        <a:rPr lang="en-US" sz="2000" dirty="0">
                          <a:latin typeface="+mn-lt"/>
                          <a:cs typeface="Times New Roman" panose="02020603050405020304" pitchFamily="18" charset="0"/>
                        </a:rPr>
                        <a:t>59 (85.51%)</a:t>
                      </a:r>
                    </a:p>
                  </a:txBody>
                  <a:tcPr/>
                </a:tc>
                <a:tc>
                  <a:txBody>
                    <a:bodyPr/>
                    <a:lstStyle/>
                    <a:p>
                      <a:r>
                        <a:rPr lang="en-US" sz="2000" dirty="0">
                          <a:latin typeface="+mn-lt"/>
                          <a:cs typeface="Times New Roman" panose="02020603050405020304" pitchFamily="18" charset="0"/>
                        </a:rPr>
                        <a:t>30 (88.24%)</a:t>
                      </a:r>
                    </a:p>
                  </a:txBody>
                  <a:tcPr/>
                </a:tc>
                <a:extLst>
                  <a:ext uri="{0D108BD9-81ED-4DB2-BD59-A6C34878D82A}">
                    <a16:rowId xmlns:a16="http://schemas.microsoft.com/office/drawing/2014/main" xmlns="" val="3852518148"/>
                  </a:ext>
                </a:extLst>
              </a:tr>
            </a:tbl>
          </a:graphicData>
        </a:graphic>
      </p:graphicFrame>
      <p:graphicFrame>
        <p:nvGraphicFramePr>
          <p:cNvPr id="6" name="Table 3">
            <a:extLst>
              <a:ext uri="{FF2B5EF4-FFF2-40B4-BE49-F238E27FC236}">
                <a16:creationId xmlns:a16="http://schemas.microsoft.com/office/drawing/2014/main" xmlns="" id="{9A909D83-D6D5-46DE-8816-313703B6545A}"/>
              </a:ext>
            </a:extLst>
          </p:cNvPr>
          <p:cNvGraphicFramePr>
            <a:graphicFrameLocks noGrp="1"/>
          </p:cNvGraphicFramePr>
          <p:nvPr>
            <p:extLst>
              <p:ext uri="{D42A27DB-BD31-4B8C-83A1-F6EECF244321}">
                <p14:modId xmlns:p14="http://schemas.microsoft.com/office/powerpoint/2010/main" val="1624091845"/>
              </p:ext>
            </p:extLst>
          </p:nvPr>
        </p:nvGraphicFramePr>
        <p:xfrm>
          <a:off x="10506075" y="482746"/>
          <a:ext cx="1684819" cy="6031576"/>
        </p:xfrm>
        <a:graphic>
          <a:graphicData uri="http://schemas.openxmlformats.org/drawingml/2006/table">
            <a:tbl>
              <a:tblPr firstRow="1" bandRow="1">
                <a:tableStyleId>{5C22544A-7EE6-4342-B048-85BDC9FD1C3A}</a:tableStyleId>
              </a:tblPr>
              <a:tblGrid>
                <a:gridCol w="1684819">
                  <a:extLst>
                    <a:ext uri="{9D8B030D-6E8A-4147-A177-3AD203B41FA5}">
                      <a16:colId xmlns:a16="http://schemas.microsoft.com/office/drawing/2014/main" xmlns="" val="2394899821"/>
                    </a:ext>
                  </a:extLst>
                </a:gridCol>
              </a:tblGrid>
              <a:tr h="726033">
                <a:tc>
                  <a:txBody>
                    <a:bodyPr/>
                    <a:lstStyle/>
                    <a:p>
                      <a:pPr algn="ctr"/>
                      <a:r>
                        <a:rPr lang="en-US" sz="2800" dirty="0">
                          <a:solidFill>
                            <a:srgbClr val="FFFF00"/>
                          </a:solidFill>
                          <a:latin typeface="+mn-lt"/>
                          <a:cs typeface="Times New Roman" panose="02020603050405020304" pitchFamily="18" charset="0"/>
                        </a:rPr>
                        <a:t>%    Increase</a:t>
                      </a:r>
                    </a:p>
                  </a:txBody>
                  <a:tcPr/>
                </a:tc>
                <a:extLst>
                  <a:ext uri="{0D108BD9-81ED-4DB2-BD59-A6C34878D82A}">
                    <a16:rowId xmlns:a16="http://schemas.microsoft.com/office/drawing/2014/main" xmlns="" val="3255661864"/>
                  </a:ext>
                </a:extLst>
              </a:tr>
              <a:tr h="6997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0000CC"/>
                          </a:solidFill>
                          <a:latin typeface="+mn-lt"/>
                          <a:cs typeface="Times New Roman" panose="02020603050405020304" pitchFamily="18" charset="0"/>
                        </a:rPr>
                        <a:t>2.9%</a:t>
                      </a:r>
                    </a:p>
                  </a:txBody>
                  <a:tcPr/>
                </a:tc>
                <a:extLst>
                  <a:ext uri="{0D108BD9-81ED-4DB2-BD59-A6C34878D82A}">
                    <a16:rowId xmlns:a16="http://schemas.microsoft.com/office/drawing/2014/main" xmlns="" val="3916925922"/>
                  </a:ext>
                </a:extLst>
              </a:tr>
              <a:tr h="709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0000CC"/>
                          </a:solidFill>
                          <a:latin typeface="+mn-lt"/>
                          <a:cs typeface="Times New Roman" panose="02020603050405020304" pitchFamily="18" charset="0"/>
                        </a:rPr>
                        <a:t>2.86%</a:t>
                      </a:r>
                    </a:p>
                  </a:txBody>
                  <a:tcPr/>
                </a:tc>
                <a:extLst>
                  <a:ext uri="{0D108BD9-81ED-4DB2-BD59-A6C34878D82A}">
                    <a16:rowId xmlns:a16="http://schemas.microsoft.com/office/drawing/2014/main" xmlns="" val="612024904"/>
                  </a:ext>
                </a:extLst>
              </a:tr>
              <a:tr h="709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0000CC"/>
                          </a:solidFill>
                          <a:latin typeface="+mn-lt"/>
                          <a:cs typeface="Times New Roman" panose="02020603050405020304" pitchFamily="18" charset="0"/>
                        </a:rPr>
                        <a:t>4.35%</a:t>
                      </a:r>
                    </a:p>
                  </a:txBody>
                  <a:tcPr/>
                </a:tc>
                <a:extLst>
                  <a:ext uri="{0D108BD9-81ED-4DB2-BD59-A6C34878D82A}">
                    <a16:rowId xmlns:a16="http://schemas.microsoft.com/office/drawing/2014/main" xmlns="" val="2848421655"/>
                  </a:ext>
                </a:extLst>
              </a:tr>
              <a:tr h="616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0000CC"/>
                          </a:solidFill>
                          <a:latin typeface="+mn-lt"/>
                          <a:cs typeface="Times New Roman" panose="02020603050405020304" pitchFamily="18" charset="0"/>
                        </a:rPr>
                        <a:t>=</a:t>
                      </a:r>
                    </a:p>
                  </a:txBody>
                  <a:tcPr/>
                </a:tc>
                <a:extLst>
                  <a:ext uri="{0D108BD9-81ED-4DB2-BD59-A6C34878D82A}">
                    <a16:rowId xmlns:a16="http://schemas.microsoft.com/office/drawing/2014/main" xmlns="" val="1371374167"/>
                  </a:ext>
                </a:extLst>
              </a:tr>
              <a:tr h="7462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0000CC"/>
                          </a:solidFill>
                          <a:latin typeface="+mn-lt"/>
                          <a:cs typeface="Times New Roman" panose="02020603050405020304" pitchFamily="18" charset="0"/>
                        </a:rPr>
                        <a:t>5.8%</a:t>
                      </a:r>
                    </a:p>
                  </a:txBody>
                  <a:tcPr/>
                </a:tc>
                <a:extLst>
                  <a:ext uri="{0D108BD9-81ED-4DB2-BD59-A6C34878D82A}">
                    <a16:rowId xmlns:a16="http://schemas.microsoft.com/office/drawing/2014/main" xmlns="" val="1833688960"/>
                  </a:ext>
                </a:extLst>
              </a:tr>
              <a:tr h="6158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0000CC"/>
                          </a:solidFill>
                          <a:latin typeface="+mn-lt"/>
                          <a:cs typeface="Times New Roman" panose="02020603050405020304" pitchFamily="18" charset="0"/>
                        </a:rPr>
                        <a:t>3.5%</a:t>
                      </a:r>
                    </a:p>
                  </a:txBody>
                  <a:tcPr/>
                </a:tc>
                <a:extLst>
                  <a:ext uri="{0D108BD9-81ED-4DB2-BD59-A6C34878D82A}">
                    <a16:rowId xmlns:a16="http://schemas.microsoft.com/office/drawing/2014/main" xmlns="" val="4160141962"/>
                  </a:ext>
                </a:extLst>
              </a:tr>
              <a:tr h="8262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0000CC"/>
                          </a:solidFill>
                          <a:latin typeface="+mn-lt"/>
                          <a:cs typeface="Times New Roman" panose="02020603050405020304" pitchFamily="18" charset="0"/>
                        </a:rPr>
                        <a:t>2.73%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 b="1" i="0" dirty="0">
                        <a:solidFill>
                          <a:srgbClr val="0000CC"/>
                        </a:solidFill>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i="0" dirty="0">
                        <a:solidFill>
                          <a:srgbClr val="0000CC"/>
                        </a:solidFill>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i="0" dirty="0">
                        <a:solidFill>
                          <a:srgbClr val="0000CC"/>
                        </a:solidFill>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i="0" dirty="0">
                        <a:solidFill>
                          <a:srgbClr val="0000CC"/>
                        </a:solidFill>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i="0" dirty="0">
                        <a:solidFill>
                          <a:srgbClr val="0000CC"/>
                        </a:solidFill>
                        <a:latin typeface="+mn-lt"/>
                        <a:cs typeface="Times New Roman" panose="02020603050405020304" pitchFamily="18" charset="0"/>
                      </a:endParaRPr>
                    </a:p>
                  </a:txBody>
                  <a:tcPr/>
                </a:tc>
                <a:extLst>
                  <a:ext uri="{0D108BD9-81ED-4DB2-BD59-A6C34878D82A}">
                    <a16:rowId xmlns:a16="http://schemas.microsoft.com/office/drawing/2014/main" xmlns="" val="2876990677"/>
                  </a:ext>
                </a:extLst>
              </a:tr>
            </a:tbl>
          </a:graphicData>
        </a:graphic>
      </p:graphicFrame>
    </p:spTree>
    <p:extLst>
      <p:ext uri="{BB962C8B-B14F-4D97-AF65-F5344CB8AC3E}">
        <p14:creationId xmlns:p14="http://schemas.microsoft.com/office/powerpoint/2010/main" val="377893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6">
            <a:extLst>
              <a:ext uri="{FF2B5EF4-FFF2-40B4-BE49-F238E27FC236}">
                <a16:creationId xmlns:a16="http://schemas.microsoft.com/office/drawing/2014/main" xmlns="" id="{EE39DFCF-9247-4DE5-BB93-074BFAF07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8">
            <a:extLst>
              <a:ext uri="{FF2B5EF4-FFF2-40B4-BE49-F238E27FC236}">
                <a16:creationId xmlns:a16="http://schemas.microsoft.com/office/drawing/2014/main" xmlns="" id="{442B652E-D499-4CDA-8F7A-60469EDBC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0">
            <a:extLst>
              <a:ext uri="{FF2B5EF4-FFF2-40B4-BE49-F238E27FC236}">
                <a16:creationId xmlns:a16="http://schemas.microsoft.com/office/drawing/2014/main" xmlns="" id="{484A22B8-F5B6-47C2-B88E-DADAF37913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Isosceles Triangle 12">
            <a:extLst>
              <a:ext uri="{FF2B5EF4-FFF2-40B4-BE49-F238E27FC236}">
                <a16:creationId xmlns:a16="http://schemas.microsoft.com/office/drawing/2014/main" xmlns="" id="{A987C18C-164D-4263-B486-4647A98E8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14">
            <a:extLst>
              <a:ext uri="{FF2B5EF4-FFF2-40B4-BE49-F238E27FC236}">
                <a16:creationId xmlns:a16="http://schemas.microsoft.com/office/drawing/2014/main" xmlns="" id="{E7E98B39-04C6-408B-92FD-7686287406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6">
            <a:extLst>
              <a:ext uri="{FF2B5EF4-FFF2-40B4-BE49-F238E27FC236}">
                <a16:creationId xmlns:a16="http://schemas.microsoft.com/office/drawing/2014/main" xmlns="" id="{981C8C27-2457-421F-BDC4-7B4EA3C7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18">
            <a:extLst>
              <a:ext uri="{FF2B5EF4-FFF2-40B4-BE49-F238E27FC236}">
                <a16:creationId xmlns:a16="http://schemas.microsoft.com/office/drawing/2014/main" xmlns="" id="{CEA13C66-82C1-44AF-972B-8F5CCA41B6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0">
            <a:extLst>
              <a:ext uri="{FF2B5EF4-FFF2-40B4-BE49-F238E27FC236}">
                <a16:creationId xmlns:a16="http://schemas.microsoft.com/office/drawing/2014/main" xmlns="" id="{9DB36437-FE59-457E-91A7-396BBD3C9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xmlns="" id="{F7728808-9A8C-42AC-9CB7-9D72D540E5BD}"/>
              </a:ext>
            </a:extLst>
          </p:cNvPr>
          <p:cNvSpPr>
            <a:spLocks noGrp="1"/>
          </p:cNvSpPr>
          <p:nvPr>
            <p:ph type="title"/>
          </p:nvPr>
        </p:nvSpPr>
        <p:spPr>
          <a:xfrm>
            <a:off x="3204642" y="2353641"/>
            <a:ext cx="5782716" cy="2150719"/>
          </a:xfrm>
          <a:noFill/>
        </p:spPr>
        <p:txBody>
          <a:bodyPr vert="horz" lIns="91440" tIns="45720" rIns="91440" bIns="45720" rtlCol="0" anchor="ctr">
            <a:noAutofit/>
          </a:bodyPr>
          <a:lstStyle/>
          <a:p>
            <a:pPr algn="ctr"/>
            <a:r>
              <a:rPr lang="en-US" sz="5400" b="1" kern="1200" dirty="0">
                <a:solidFill>
                  <a:srgbClr val="0000CC"/>
                </a:solidFill>
                <a:latin typeface="+mn-lt"/>
                <a:cs typeface="Times New Roman" panose="02020603050405020304" pitchFamily="18" charset="0"/>
              </a:rPr>
              <a:t>Results: Section 2</a:t>
            </a:r>
            <a:br>
              <a:rPr lang="en-US" sz="5400" b="1" kern="1200" dirty="0">
                <a:solidFill>
                  <a:srgbClr val="0000CC"/>
                </a:solidFill>
                <a:latin typeface="+mn-lt"/>
                <a:cs typeface="Times New Roman" panose="02020603050405020304" pitchFamily="18" charset="0"/>
              </a:rPr>
            </a:br>
            <a:r>
              <a:rPr lang="en-US" sz="5400" b="1" kern="1200" dirty="0">
                <a:solidFill>
                  <a:srgbClr val="0000CC"/>
                </a:solidFill>
                <a:latin typeface="+mn-lt"/>
                <a:cs typeface="Times New Roman" panose="02020603050405020304" pitchFamily="18" charset="0"/>
              </a:rPr>
              <a:t>IPNBBP Survey</a:t>
            </a:r>
            <a:br>
              <a:rPr lang="en-US" sz="5400" b="1" kern="1200" dirty="0">
                <a:solidFill>
                  <a:srgbClr val="0000CC"/>
                </a:solidFill>
                <a:latin typeface="+mn-lt"/>
                <a:cs typeface="Times New Roman" panose="02020603050405020304" pitchFamily="18" charset="0"/>
              </a:rPr>
            </a:br>
            <a:r>
              <a:rPr lang="en-US" sz="5400" b="1" kern="1200" dirty="0">
                <a:solidFill>
                  <a:srgbClr val="0000CC"/>
                </a:solidFill>
                <a:latin typeface="+mn-lt"/>
                <a:cs typeface="Times New Roman" panose="02020603050405020304" pitchFamily="18" charset="0"/>
              </a:rPr>
              <a:t>Quantitative Data</a:t>
            </a:r>
            <a:endParaRPr lang="en-US" sz="5400" kern="1200" dirty="0">
              <a:solidFill>
                <a:srgbClr val="0000CC"/>
              </a:solidFill>
              <a:latin typeface="+mn-lt"/>
              <a:cs typeface="Times New Roman" panose="02020603050405020304" pitchFamily="18" charset="0"/>
            </a:endParaRPr>
          </a:p>
        </p:txBody>
      </p:sp>
      <p:sp>
        <p:nvSpPr>
          <p:cNvPr id="37" name="Rectangle 22">
            <a:extLst>
              <a:ext uri="{FF2B5EF4-FFF2-40B4-BE49-F238E27FC236}">
                <a16:creationId xmlns:a16="http://schemas.microsoft.com/office/drawing/2014/main" xmlns="" id="{844D3693-2EFE-4667-89D5-47E2D59209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4">
            <a:extLst>
              <a:ext uri="{FF2B5EF4-FFF2-40B4-BE49-F238E27FC236}">
                <a16:creationId xmlns:a16="http://schemas.microsoft.com/office/drawing/2014/main" xmlns="" id="{C21FD796-9CD0-404D-8DF5-5274C0BCC7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93268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B884A-694B-418A-9D5A-775F563AE876}"/>
              </a:ext>
            </a:extLst>
          </p:cNvPr>
          <p:cNvSpPr>
            <a:spLocks noGrp="1"/>
          </p:cNvSpPr>
          <p:nvPr>
            <p:ph type="title"/>
          </p:nvPr>
        </p:nvSpPr>
        <p:spPr>
          <a:xfrm>
            <a:off x="1794932" y="286364"/>
            <a:ext cx="9423400" cy="600075"/>
          </a:xfrm>
        </p:spPr>
        <p:txBody>
          <a:bodyPr>
            <a:noAutofit/>
          </a:bodyPr>
          <a:lstStyle/>
          <a:p>
            <a:r>
              <a:rPr lang="en-US" b="1" dirty="0">
                <a:latin typeface="+mn-lt"/>
                <a:cs typeface="Times New Roman" panose="02020603050405020304" pitchFamily="18" charset="0"/>
              </a:rPr>
              <a:t>Quantitative IPNBBP Survey</a:t>
            </a:r>
          </a:p>
        </p:txBody>
      </p:sp>
      <p:graphicFrame>
        <p:nvGraphicFramePr>
          <p:cNvPr id="6" name="Content Placeholder 5">
            <a:extLst>
              <a:ext uri="{FF2B5EF4-FFF2-40B4-BE49-F238E27FC236}">
                <a16:creationId xmlns:a16="http://schemas.microsoft.com/office/drawing/2014/main" xmlns="" id="{23A9843A-86FF-430B-AB83-BC7E4C6FC36E}"/>
              </a:ext>
            </a:extLst>
          </p:cNvPr>
          <p:cNvGraphicFramePr>
            <a:graphicFrameLocks noGrp="1"/>
          </p:cNvGraphicFramePr>
          <p:nvPr>
            <p:ph idx="1"/>
            <p:extLst>
              <p:ext uri="{D42A27DB-BD31-4B8C-83A1-F6EECF244321}">
                <p14:modId xmlns:p14="http://schemas.microsoft.com/office/powerpoint/2010/main" val="2833591006"/>
              </p:ext>
            </p:extLst>
          </p:nvPr>
        </p:nvGraphicFramePr>
        <p:xfrm>
          <a:off x="1794932" y="1306376"/>
          <a:ext cx="10193868" cy="3732519"/>
        </p:xfrm>
        <a:graphic>
          <a:graphicData uri="http://schemas.openxmlformats.org/drawingml/2006/table">
            <a:tbl>
              <a:tblPr firstRow="1" firstCol="1" bandRow="1">
                <a:tableStyleId>{5C22544A-7EE6-4342-B048-85BDC9FD1C3A}</a:tableStyleId>
              </a:tblPr>
              <a:tblGrid>
                <a:gridCol w="3206276">
                  <a:extLst>
                    <a:ext uri="{9D8B030D-6E8A-4147-A177-3AD203B41FA5}">
                      <a16:colId xmlns:a16="http://schemas.microsoft.com/office/drawing/2014/main" xmlns="" val="867284357"/>
                    </a:ext>
                  </a:extLst>
                </a:gridCol>
                <a:gridCol w="1996751">
                  <a:extLst>
                    <a:ext uri="{9D8B030D-6E8A-4147-A177-3AD203B41FA5}">
                      <a16:colId xmlns:a16="http://schemas.microsoft.com/office/drawing/2014/main" xmlns="" val="2265425964"/>
                    </a:ext>
                  </a:extLst>
                </a:gridCol>
                <a:gridCol w="4990841">
                  <a:extLst>
                    <a:ext uri="{9D8B030D-6E8A-4147-A177-3AD203B41FA5}">
                      <a16:colId xmlns:a16="http://schemas.microsoft.com/office/drawing/2014/main" xmlns="" val="3176684124"/>
                    </a:ext>
                  </a:extLst>
                </a:gridCol>
              </a:tblGrid>
              <a:tr h="535175">
                <a:tc>
                  <a:txBody>
                    <a:bodyPr/>
                    <a:lstStyle/>
                    <a:p>
                      <a:pPr marL="0" marR="0" algn="ctr">
                        <a:lnSpc>
                          <a:spcPct val="107000"/>
                        </a:lnSpc>
                        <a:spcBef>
                          <a:spcPts val="0"/>
                        </a:spcBef>
                        <a:spcAft>
                          <a:spcPts val="0"/>
                        </a:spcAft>
                      </a:pPr>
                      <a:r>
                        <a:rPr lang="en-US" sz="2800" dirty="0">
                          <a:effectLst/>
                          <a:latin typeface="+mn-lt"/>
                          <a:cs typeface="Times New Roman" panose="02020603050405020304" pitchFamily="18" charset="0"/>
                        </a:rPr>
                        <a:t>Variable</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latin typeface="+mn-lt"/>
                          <a:cs typeface="Times New Roman" panose="02020603050405020304" pitchFamily="18" charset="0"/>
                        </a:rPr>
                        <a:t>P-value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latin typeface="+mn-lt"/>
                          <a:cs typeface="Times New Roman" panose="02020603050405020304" pitchFamily="18"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70244720"/>
                  </a:ext>
                </a:extLst>
              </a:tr>
              <a:tr h="361245">
                <a:tc>
                  <a:txBody>
                    <a:bodyPr/>
                    <a:lstStyle/>
                    <a:p>
                      <a:pPr marL="0" marR="0" algn="l">
                        <a:lnSpc>
                          <a:spcPct val="107000"/>
                        </a:lnSpc>
                        <a:spcBef>
                          <a:spcPts val="0"/>
                        </a:spcBef>
                        <a:spcAft>
                          <a:spcPts val="0"/>
                        </a:spcAft>
                      </a:pPr>
                      <a:r>
                        <a:rPr lang="en-US" sz="2800" dirty="0">
                          <a:effectLst/>
                          <a:latin typeface="+mn-lt"/>
                          <a:cs typeface="Times New Roman" panose="02020603050405020304" pitchFamily="18" charset="0"/>
                        </a:rPr>
                        <a:t>Total Score</a:t>
                      </a:r>
                    </a:p>
                    <a:p>
                      <a:pPr marL="0" marR="0" algn="l">
                        <a:lnSpc>
                          <a:spcPct val="107000"/>
                        </a:lnSpc>
                        <a:spcBef>
                          <a:spcPts val="0"/>
                        </a:spcBef>
                        <a:spcAft>
                          <a:spcPts val="0"/>
                        </a:spcAft>
                      </a:pPr>
                      <a:endParaRPr lang="en-US"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latin typeface="+mn-lt"/>
                          <a:cs typeface="Times New Roman" panose="02020603050405020304" pitchFamily="18" charset="0"/>
                        </a:rPr>
                        <a:t>0.3209</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mn-lt"/>
                          <a:cs typeface="Times New Roman" panose="02020603050405020304" pitchFamily="18" charset="0"/>
                        </a:rPr>
                        <a:t> </a:t>
                      </a:r>
                    </a:p>
                    <a:p>
                      <a:pPr marL="0" marR="0" algn="ctr">
                        <a:lnSpc>
                          <a:spcPct val="107000"/>
                        </a:lnSpc>
                        <a:spcBef>
                          <a:spcPts val="0"/>
                        </a:spcBef>
                        <a:spcAft>
                          <a:spcPts val="0"/>
                        </a:spcAft>
                      </a:pPr>
                      <a:r>
                        <a:rPr lang="en-US" sz="2400" dirty="0">
                          <a:effectLst/>
                          <a:latin typeface="+mn-lt"/>
                          <a:cs typeface="Times New Roman" panose="02020603050405020304" pitchFamily="18" charset="0"/>
                        </a:rPr>
                        <a:t>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10426463"/>
                  </a:ext>
                </a:extLst>
              </a:tr>
              <a:tr h="1082539">
                <a:tc>
                  <a:txBody>
                    <a:bodyPr/>
                    <a:lstStyle/>
                    <a:p>
                      <a:pPr marL="0" marR="0" algn="l">
                        <a:lnSpc>
                          <a:spcPct val="107000"/>
                        </a:lnSpc>
                        <a:spcBef>
                          <a:spcPts val="0"/>
                        </a:spcBef>
                        <a:spcAft>
                          <a:spcPts val="0"/>
                        </a:spcAft>
                      </a:pPr>
                      <a:r>
                        <a:rPr lang="en-US" sz="2800" dirty="0">
                          <a:effectLst/>
                          <a:latin typeface="+mn-lt"/>
                          <a:cs typeface="Times New Roman" panose="02020603050405020304" pitchFamily="18" charset="0"/>
                        </a:rPr>
                        <a:t>Medicalized Birth Scores</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latin typeface="+mn-lt"/>
                          <a:cs typeface="Times New Roman" panose="02020603050405020304" pitchFamily="18" charset="0"/>
                        </a:rPr>
                        <a:t>0.0510</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latin typeface="+mn-lt"/>
                          <a:cs typeface="Times New Roman" panose="02020603050405020304" pitchFamily="18" charset="0"/>
                        </a:rPr>
                        <a:t>No significant statistical difference</a:t>
                      </a:r>
                    </a:p>
                    <a:p>
                      <a:pPr marL="0" marR="0" algn="ctr">
                        <a:lnSpc>
                          <a:spcPct val="107000"/>
                        </a:lnSpc>
                        <a:spcBef>
                          <a:spcPts val="0"/>
                        </a:spcBef>
                        <a:spcAft>
                          <a:spcPts val="0"/>
                        </a:spcAft>
                      </a:pPr>
                      <a:r>
                        <a:rPr lang="en-US" sz="2800" b="1" dirty="0">
                          <a:solidFill>
                            <a:srgbClr val="0000CC"/>
                          </a:solidFill>
                          <a:effectLst/>
                          <a:latin typeface="+mn-lt"/>
                          <a:cs typeface="Times New Roman" panose="02020603050405020304" pitchFamily="18" charset="0"/>
                        </a:rPr>
                        <a:t>(marginal significance noted)</a:t>
                      </a:r>
                    </a:p>
                    <a:p>
                      <a:pPr marL="0" marR="0" algn="ctr">
                        <a:lnSpc>
                          <a:spcPct val="107000"/>
                        </a:lnSpc>
                        <a:spcBef>
                          <a:spcPts val="0"/>
                        </a:spcBef>
                        <a:spcAft>
                          <a:spcPts val="0"/>
                        </a:spcAft>
                      </a:pPr>
                      <a:r>
                        <a:rPr lang="en-US" sz="2400" b="1" dirty="0">
                          <a:effectLst/>
                          <a:latin typeface="+mn-lt"/>
                          <a:cs typeface="Times New Roman" panose="02020603050405020304" pitchFamily="18" charset="0"/>
                        </a:rPr>
                        <a:t> </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60485878"/>
                  </a:ext>
                </a:extLst>
              </a:tr>
              <a:tr h="1082539">
                <a:tc>
                  <a:txBody>
                    <a:bodyPr/>
                    <a:lstStyle/>
                    <a:p>
                      <a:pPr marL="0" marR="0" algn="l">
                        <a:lnSpc>
                          <a:spcPct val="107000"/>
                        </a:lnSpc>
                        <a:spcBef>
                          <a:spcPts val="0"/>
                        </a:spcBef>
                        <a:spcAft>
                          <a:spcPts val="0"/>
                        </a:spcAft>
                      </a:pPr>
                      <a:r>
                        <a:rPr lang="en-US" sz="2800" dirty="0">
                          <a:effectLst/>
                          <a:latin typeface="+mn-lt"/>
                          <a:cs typeface="Times New Roman" panose="02020603050405020304" pitchFamily="18" charset="0"/>
                        </a:rPr>
                        <a:t>Normal Birth Scores</a:t>
                      </a:r>
                    </a:p>
                    <a:p>
                      <a:pPr marL="0" marR="0" algn="l">
                        <a:lnSpc>
                          <a:spcPct val="107000"/>
                        </a:lnSpc>
                        <a:spcBef>
                          <a:spcPts val="0"/>
                        </a:spcBef>
                        <a:spcAft>
                          <a:spcPts val="0"/>
                        </a:spcAft>
                      </a:pPr>
                      <a:r>
                        <a:rPr lang="en-US" sz="2800" dirty="0">
                          <a:effectLst/>
                          <a:latin typeface="+mn-lt"/>
                          <a:cs typeface="Times New Roman" panose="02020603050405020304" pitchFamily="18"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latin typeface="+mn-lt"/>
                          <a:cs typeface="Times New Roman" panose="02020603050405020304" pitchFamily="18" charset="0"/>
                        </a:rPr>
                        <a:t>0.5439</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latin typeface="+mn-lt"/>
                          <a:cs typeface="Times New Roman" panose="02020603050405020304" pitchFamily="18" charset="0"/>
                        </a:rPr>
                        <a:t>No significant statistical difference</a:t>
                      </a:r>
                    </a:p>
                    <a:p>
                      <a:pPr marL="0" marR="0" algn="ctr">
                        <a:lnSpc>
                          <a:spcPct val="107000"/>
                        </a:lnSpc>
                        <a:spcBef>
                          <a:spcPts val="0"/>
                        </a:spcBef>
                        <a:spcAft>
                          <a:spcPts val="0"/>
                        </a:spcAft>
                      </a:pPr>
                      <a:r>
                        <a:rPr lang="en-US" sz="2400" b="1" dirty="0">
                          <a:effectLst/>
                          <a:latin typeface="+mn-lt"/>
                          <a:cs typeface="Times New Roman" panose="02020603050405020304" pitchFamily="18" charset="0"/>
                        </a:rPr>
                        <a:t> </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96304005"/>
                  </a:ext>
                </a:extLst>
              </a:tr>
            </a:tbl>
          </a:graphicData>
        </a:graphic>
      </p:graphicFrame>
    </p:spTree>
    <p:extLst>
      <p:ext uri="{BB962C8B-B14F-4D97-AF65-F5344CB8AC3E}">
        <p14:creationId xmlns:p14="http://schemas.microsoft.com/office/powerpoint/2010/main" val="3680859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EA293-B97E-4632-9F25-89B2D3BFE8AD}"/>
              </a:ext>
            </a:extLst>
          </p:cNvPr>
          <p:cNvSpPr>
            <a:spLocks noGrp="1"/>
          </p:cNvSpPr>
          <p:nvPr>
            <p:ph type="title"/>
          </p:nvPr>
        </p:nvSpPr>
        <p:spPr>
          <a:xfrm>
            <a:off x="152399" y="321733"/>
            <a:ext cx="11514667" cy="683949"/>
          </a:xfrm>
        </p:spPr>
        <p:txBody>
          <a:bodyPr>
            <a:noAutofit/>
          </a:bodyPr>
          <a:lstStyle/>
          <a:p>
            <a:r>
              <a:rPr kumimoji="0" lang="en-US" altLang="en-US" b="1" i="0" u="none" strike="noStrike" cap="none" normalizeH="0" baseline="0" dirty="0">
                <a:ln>
                  <a:noFill/>
                </a:ln>
                <a:effectLst/>
                <a:latin typeface="+mn-lt"/>
                <a:ea typeface="Calibri" panose="020F0502020204030204" pitchFamily="34" charset="0"/>
                <a:cs typeface="Times New Roman" panose="02020603050405020304" pitchFamily="18" charset="0"/>
              </a:rPr>
              <a:t>Score Distribution: </a:t>
            </a:r>
            <a:r>
              <a:rPr kumimoji="0" lang="en-US" altLang="en-US" b="1" u="none" strike="noStrike" cap="none" normalizeH="0" baseline="0" dirty="0">
                <a:ln>
                  <a:noFill/>
                </a:ln>
                <a:solidFill>
                  <a:srgbClr val="0000CC"/>
                </a:solidFill>
                <a:effectLst/>
                <a:latin typeface="+mn-lt"/>
                <a:ea typeface="Calibri" panose="020F0502020204030204" pitchFamily="34" charset="0"/>
                <a:cs typeface="Times New Roman" panose="02020603050405020304" pitchFamily="18" charset="0"/>
              </a:rPr>
              <a:t>Medicalized</a:t>
            </a:r>
            <a:r>
              <a:rPr kumimoji="0" lang="en-US" altLang="en-US" b="1" u="none" strike="noStrike" cap="none" normalizeH="0" baseline="0" dirty="0">
                <a:ln>
                  <a:noFill/>
                </a:ln>
                <a:effectLst/>
                <a:latin typeface="+mn-lt"/>
                <a:ea typeface="Calibri" panose="020F0502020204030204" pitchFamily="34" charset="0"/>
                <a:cs typeface="Times New Roman" panose="02020603050405020304" pitchFamily="18" charset="0"/>
              </a:rPr>
              <a:t> </a:t>
            </a:r>
            <a:r>
              <a:rPr kumimoji="0" lang="en-US" altLang="en-US" b="1" i="0" u="none" strike="noStrike" cap="none" normalizeH="0" baseline="0" dirty="0">
                <a:ln>
                  <a:noFill/>
                </a:ln>
                <a:effectLst/>
                <a:latin typeface="+mn-lt"/>
                <a:ea typeface="Calibri" panose="020F0502020204030204" pitchFamily="34" charset="0"/>
                <a:cs typeface="Times New Roman" panose="02020603050405020304" pitchFamily="18" charset="0"/>
              </a:rPr>
              <a:t>Birth Beliefs</a:t>
            </a:r>
            <a:r>
              <a:rPr kumimoji="0" lang="en-US" altLang="en-US" b="0" i="0" u="none" strike="noStrike" cap="none" normalizeH="0" baseline="0" dirty="0">
                <a:ln>
                  <a:noFill/>
                </a:ln>
                <a:solidFill>
                  <a:schemeClr val="tx1"/>
                </a:solidFill>
                <a:effectLst/>
                <a:latin typeface="+mn-lt"/>
              </a:rPr>
              <a:t/>
            </a:r>
            <a:br>
              <a:rPr kumimoji="0" lang="en-US" altLang="en-US" b="0" i="0" u="none" strike="noStrike" cap="none" normalizeH="0" baseline="0" dirty="0">
                <a:ln>
                  <a:noFill/>
                </a:ln>
                <a:solidFill>
                  <a:schemeClr val="tx1"/>
                </a:solidFill>
                <a:effectLst/>
                <a:latin typeface="+mn-lt"/>
              </a:rPr>
            </a:br>
            <a:endParaRPr lang="en-US" dirty="0">
              <a:latin typeface="+mn-lt"/>
            </a:endParaRPr>
          </a:p>
        </p:txBody>
      </p:sp>
      <p:sp>
        <p:nvSpPr>
          <p:cNvPr id="3" name="Content Placeholder 2">
            <a:extLst>
              <a:ext uri="{FF2B5EF4-FFF2-40B4-BE49-F238E27FC236}">
                <a16:creationId xmlns:a16="http://schemas.microsoft.com/office/drawing/2014/main" xmlns="" id="{479A1DE7-629F-4549-82B3-8F011E6820FA}"/>
              </a:ext>
            </a:extLst>
          </p:cNvPr>
          <p:cNvSpPr>
            <a:spLocks noGrp="1"/>
          </p:cNvSpPr>
          <p:nvPr>
            <p:ph idx="1"/>
          </p:nvPr>
        </p:nvSpPr>
        <p:spPr>
          <a:xfrm>
            <a:off x="152398" y="4128658"/>
            <a:ext cx="11938001" cy="2407609"/>
          </a:xfrm>
        </p:spPr>
        <p:txBody>
          <a:bodyPr>
            <a:normAutofit lnSpcReduction="10000"/>
          </a:bodyPr>
          <a:lstStyle/>
          <a:p>
            <a:pPr eaLnBrk="0" fontAlgn="base" hangingPunct="0">
              <a:lnSpc>
                <a:spcPct val="100000"/>
              </a:lnSpc>
              <a:spcBef>
                <a:spcPct val="0"/>
              </a:spcBef>
              <a:spcAft>
                <a:spcPct val="0"/>
              </a:spcAft>
            </a:pPr>
            <a:r>
              <a:rPr lang="en-US" sz="2400" b="1" dirty="0">
                <a:solidFill>
                  <a:srgbClr val="0000CC"/>
                </a:solidFill>
                <a:ea typeface="Calibri" panose="020F0502020204030204" pitchFamily="34" charset="0"/>
                <a:cs typeface="Times New Roman" panose="02020603050405020304" pitchFamily="18" charset="0"/>
              </a:rPr>
              <a:t>Medicalized Birth Beliefs score range for IPNBBP tool (11-33)</a:t>
            </a:r>
          </a:p>
          <a:p>
            <a:pPr eaLnBrk="0" fontAlgn="base" hangingPunct="0">
              <a:lnSpc>
                <a:spcPct val="100000"/>
              </a:lnSpc>
              <a:spcBef>
                <a:spcPct val="0"/>
              </a:spcBef>
              <a:spcAft>
                <a:spcPct val="0"/>
              </a:spcAft>
            </a:pPr>
            <a:r>
              <a:rPr lang="en-US" sz="2400" dirty="0">
                <a:ea typeface="Calibri" panose="020F0502020204030204" pitchFamily="34" charset="0"/>
                <a:cs typeface="Times New Roman" panose="02020603050405020304" pitchFamily="18" charset="0"/>
              </a:rPr>
              <a:t>P</a:t>
            </a:r>
            <a:r>
              <a:rPr lang="en-US" sz="2400" dirty="0">
                <a:effectLst/>
                <a:ea typeface="Calibri" panose="020F0502020204030204" pitchFamily="34" charset="0"/>
                <a:cs typeface="Times New Roman" panose="02020603050405020304" pitchFamily="18" charset="0"/>
              </a:rPr>
              <a:t>re-intervention average score for medicalized birth beliefs is </a:t>
            </a:r>
            <a:r>
              <a:rPr lang="en-US" sz="2400" b="1" dirty="0">
                <a:solidFill>
                  <a:srgbClr val="0000CC"/>
                </a:solidFill>
                <a:effectLst/>
                <a:ea typeface="Calibri" panose="020F0502020204030204" pitchFamily="34" charset="0"/>
                <a:cs typeface="Times New Roman" panose="02020603050405020304" pitchFamily="18" charset="0"/>
              </a:rPr>
              <a:t>50.59</a:t>
            </a:r>
            <a:r>
              <a:rPr lang="en-US" sz="2400" dirty="0">
                <a:effectLst/>
                <a:ea typeface="Calibri" panose="020F0502020204030204" pitchFamily="34" charset="0"/>
                <a:cs typeface="Times New Roman" panose="02020603050405020304" pitchFamily="18" charset="0"/>
              </a:rPr>
              <a:t>, with a range of 33-66. </a:t>
            </a:r>
          </a:p>
          <a:p>
            <a:pPr eaLnBrk="0" fontAlgn="base" hangingPunct="0">
              <a:lnSpc>
                <a:spcPct val="100000"/>
              </a:lnSpc>
              <a:spcBef>
                <a:spcPct val="0"/>
              </a:spcBef>
              <a:spcAft>
                <a:spcPct val="0"/>
              </a:spcAft>
            </a:pPr>
            <a:r>
              <a:rPr lang="en-US" sz="2400" dirty="0">
                <a:effectLst/>
                <a:ea typeface="Calibri" panose="020F0502020204030204" pitchFamily="34" charset="0"/>
                <a:cs typeface="Times New Roman" panose="02020603050405020304" pitchFamily="18" charset="0"/>
              </a:rPr>
              <a:t>Based on the labor support tool, this range </a:t>
            </a:r>
            <a:r>
              <a:rPr lang="en-US" sz="2400" b="1" dirty="0">
                <a:solidFill>
                  <a:srgbClr val="0000CC"/>
                </a:solidFill>
                <a:effectLst/>
                <a:ea typeface="Calibri" panose="020F0502020204030204" pitchFamily="34" charset="0"/>
                <a:cs typeface="Times New Roman" panose="02020603050405020304" pitchFamily="18" charset="0"/>
              </a:rPr>
              <a:t>does not </a:t>
            </a:r>
            <a:r>
              <a:rPr lang="en-US" sz="2400" dirty="0">
                <a:effectLst/>
                <a:ea typeface="Calibri" panose="020F0502020204030204" pitchFamily="34" charset="0"/>
                <a:cs typeface="Times New Roman" panose="02020603050405020304" pitchFamily="18" charset="0"/>
              </a:rPr>
              <a:t>indicate that the IP nurse’s beliefs are more closely associated with the elements of medicalized birth. </a:t>
            </a:r>
          </a:p>
          <a:p>
            <a:pPr eaLnBrk="0" fontAlgn="base" hangingPunct="0">
              <a:lnSpc>
                <a:spcPct val="100000"/>
              </a:lnSpc>
              <a:spcBef>
                <a:spcPct val="0"/>
              </a:spcBef>
              <a:spcAft>
                <a:spcPct val="0"/>
              </a:spcAft>
            </a:pPr>
            <a:r>
              <a:rPr lang="en-US" sz="2400" dirty="0">
                <a:solidFill>
                  <a:srgbClr val="0000CC"/>
                </a:solidFill>
                <a:effectLst/>
                <a:ea typeface="Calibri" panose="020F0502020204030204" pitchFamily="34" charset="0"/>
                <a:cs typeface="Times New Roman" panose="02020603050405020304" pitchFamily="18" charset="0"/>
              </a:rPr>
              <a:t>Post intervention</a:t>
            </a:r>
            <a:r>
              <a:rPr lang="en-US" sz="2400" dirty="0">
                <a:effectLst/>
                <a:ea typeface="Calibri" panose="020F0502020204030204" pitchFamily="34" charset="0"/>
                <a:cs typeface="Times New Roman" panose="02020603050405020304" pitchFamily="18" charset="0"/>
              </a:rPr>
              <a:t>, the average score </a:t>
            </a:r>
            <a:r>
              <a:rPr lang="en-US" sz="2400" dirty="0">
                <a:solidFill>
                  <a:srgbClr val="0000CC"/>
                </a:solidFill>
                <a:effectLst/>
                <a:ea typeface="Calibri" panose="020F0502020204030204" pitchFamily="34" charset="0"/>
                <a:cs typeface="Times New Roman" panose="02020603050405020304" pitchFamily="18" charset="0"/>
              </a:rPr>
              <a:t>goes down slightly</a:t>
            </a:r>
            <a:r>
              <a:rPr lang="en-US" sz="2400" dirty="0">
                <a:effectLst/>
                <a:ea typeface="Calibri" panose="020F0502020204030204" pitchFamily="34" charset="0"/>
                <a:cs typeface="Times New Roman" panose="02020603050405020304" pitchFamily="18" charset="0"/>
              </a:rPr>
              <a:t> for medicalized birth beliefs, with a range of 30-65. </a:t>
            </a:r>
          </a:p>
          <a:p>
            <a:pPr eaLnBrk="0" fontAlgn="base" hangingPunct="0">
              <a:lnSpc>
                <a:spcPct val="100000"/>
              </a:lnSpc>
              <a:spcBef>
                <a:spcPct val="0"/>
              </a:spcBef>
              <a:spcAft>
                <a:spcPct val="0"/>
              </a:spcAft>
            </a:pPr>
            <a:r>
              <a:rPr lang="en-US" sz="2400" b="1" dirty="0">
                <a:solidFill>
                  <a:srgbClr val="0000CC"/>
                </a:solidFill>
                <a:effectLst/>
                <a:ea typeface="Calibri" panose="020F0502020204030204" pitchFamily="34" charset="0"/>
                <a:cs typeface="Times New Roman" panose="02020603050405020304" pitchFamily="18" charset="0"/>
              </a:rPr>
              <a:t>The difference between the pre- and post-intervention is marginally significant. </a:t>
            </a:r>
          </a:p>
          <a:p>
            <a:pPr eaLnBrk="0" fontAlgn="base" hangingPunct="0">
              <a:lnSpc>
                <a:spcPct val="100000"/>
              </a:lnSpc>
              <a:spcBef>
                <a:spcPct val="0"/>
              </a:spcBef>
              <a:spcAft>
                <a:spcPct val="0"/>
              </a:spcAft>
            </a:pPr>
            <a:endParaRPr lang="en-US" alt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xmlns="" id="{706382C7-5861-4169-8CA6-777C4ABBDA5B}"/>
              </a:ext>
            </a:extLst>
          </p:cNvPr>
          <p:cNvGraphicFramePr>
            <a:graphicFrameLocks noGrp="1"/>
          </p:cNvGraphicFramePr>
          <p:nvPr>
            <p:extLst>
              <p:ext uri="{D42A27DB-BD31-4B8C-83A1-F6EECF244321}">
                <p14:modId xmlns:p14="http://schemas.microsoft.com/office/powerpoint/2010/main" val="3434014457"/>
              </p:ext>
            </p:extLst>
          </p:nvPr>
        </p:nvGraphicFramePr>
        <p:xfrm>
          <a:off x="152399" y="771140"/>
          <a:ext cx="11938001" cy="2031810"/>
        </p:xfrm>
        <a:graphic>
          <a:graphicData uri="http://schemas.openxmlformats.org/drawingml/2006/table">
            <a:tbl>
              <a:tblPr>
                <a:tableStyleId>{5C22544A-7EE6-4342-B048-85BDC9FD1C3A}</a:tableStyleId>
              </a:tblPr>
              <a:tblGrid>
                <a:gridCol w="2572140">
                  <a:extLst>
                    <a:ext uri="{9D8B030D-6E8A-4147-A177-3AD203B41FA5}">
                      <a16:colId xmlns:a16="http://schemas.microsoft.com/office/drawing/2014/main" xmlns="" val="1469978800"/>
                    </a:ext>
                  </a:extLst>
                </a:gridCol>
                <a:gridCol w="2573563">
                  <a:extLst>
                    <a:ext uri="{9D8B030D-6E8A-4147-A177-3AD203B41FA5}">
                      <a16:colId xmlns:a16="http://schemas.microsoft.com/office/drawing/2014/main" xmlns="" val="1810591350"/>
                    </a:ext>
                  </a:extLst>
                </a:gridCol>
                <a:gridCol w="885953">
                  <a:extLst>
                    <a:ext uri="{9D8B030D-6E8A-4147-A177-3AD203B41FA5}">
                      <a16:colId xmlns:a16="http://schemas.microsoft.com/office/drawing/2014/main" xmlns="" val="579005990"/>
                    </a:ext>
                  </a:extLst>
                </a:gridCol>
                <a:gridCol w="1610822">
                  <a:extLst>
                    <a:ext uri="{9D8B030D-6E8A-4147-A177-3AD203B41FA5}">
                      <a16:colId xmlns:a16="http://schemas.microsoft.com/office/drawing/2014/main" xmlns="" val="4201069150"/>
                    </a:ext>
                  </a:extLst>
                </a:gridCol>
                <a:gridCol w="2073933">
                  <a:extLst>
                    <a:ext uri="{9D8B030D-6E8A-4147-A177-3AD203B41FA5}">
                      <a16:colId xmlns:a16="http://schemas.microsoft.com/office/drawing/2014/main" xmlns="" val="2697707029"/>
                    </a:ext>
                  </a:extLst>
                </a:gridCol>
                <a:gridCol w="2221590">
                  <a:extLst>
                    <a:ext uri="{9D8B030D-6E8A-4147-A177-3AD203B41FA5}">
                      <a16:colId xmlns:a16="http://schemas.microsoft.com/office/drawing/2014/main" xmlns="" val="1426885307"/>
                    </a:ext>
                  </a:extLst>
                </a:gridCol>
              </a:tblGrid>
              <a:tr h="549333">
                <a:tc>
                  <a:txBody>
                    <a:bodyPr/>
                    <a:lstStyle/>
                    <a:p>
                      <a:pPr marL="0" marR="0" algn="r">
                        <a:lnSpc>
                          <a:spcPct val="107000"/>
                        </a:lnSpc>
                        <a:spcBef>
                          <a:spcPts val="300"/>
                        </a:spcBef>
                        <a:spcAft>
                          <a:spcPts val="300"/>
                        </a:spcAft>
                      </a:pPr>
                      <a:r>
                        <a:rPr lang="en-US" sz="2400" b="1" dirty="0">
                          <a:effectLst/>
                          <a:latin typeface="+mn-lt"/>
                          <a:cs typeface="Times New Roman" panose="02020603050405020304" pitchFamily="18" charset="0"/>
                        </a:rPr>
                        <a:t> </a:t>
                      </a:r>
                      <a:endParaRPr lang="en-US" sz="24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tc>
                  <a:txBody>
                    <a:bodyPr/>
                    <a:lstStyle/>
                    <a:p>
                      <a:pPr marL="0" marR="0">
                        <a:lnSpc>
                          <a:spcPct val="107000"/>
                        </a:lnSpc>
                        <a:spcBef>
                          <a:spcPts val="300"/>
                        </a:spcBef>
                        <a:spcAft>
                          <a:spcPts val="300"/>
                        </a:spcAft>
                      </a:pPr>
                      <a:r>
                        <a:rPr lang="en-US" sz="2400" b="1" dirty="0">
                          <a:effectLst/>
                          <a:latin typeface="+mn-lt"/>
                          <a:cs typeface="Times New Roman" panose="02020603050405020304" pitchFamily="18" charset="0"/>
                        </a:rPr>
                        <a:t>Variable</a:t>
                      </a:r>
                    </a:p>
                    <a:p>
                      <a:pPr marL="0" marR="0">
                        <a:lnSpc>
                          <a:spcPct val="107000"/>
                        </a:lnSpc>
                        <a:spcBef>
                          <a:spcPts val="300"/>
                        </a:spcBef>
                        <a:spcAft>
                          <a:spcPts val="300"/>
                        </a:spcAft>
                      </a:pPr>
                      <a:endParaRPr lang="en-US" sz="8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tc>
                  <a:txBody>
                    <a:bodyPr/>
                    <a:lstStyle/>
                    <a:p>
                      <a:pPr marL="0" marR="0" algn="r">
                        <a:lnSpc>
                          <a:spcPct val="107000"/>
                        </a:lnSpc>
                        <a:spcBef>
                          <a:spcPts val="300"/>
                        </a:spcBef>
                        <a:spcAft>
                          <a:spcPts val="300"/>
                        </a:spcAft>
                      </a:pPr>
                      <a:r>
                        <a:rPr lang="en-US" sz="2400" b="1" dirty="0">
                          <a:effectLst/>
                          <a:latin typeface="+mn-lt"/>
                          <a:cs typeface="Times New Roman" panose="02020603050405020304" pitchFamily="18" charset="0"/>
                        </a:rPr>
                        <a:t>N</a:t>
                      </a:r>
                    </a:p>
                    <a:p>
                      <a:pPr marL="0" marR="0" algn="r">
                        <a:lnSpc>
                          <a:spcPct val="107000"/>
                        </a:lnSpc>
                        <a:spcBef>
                          <a:spcPts val="300"/>
                        </a:spcBef>
                        <a:spcAft>
                          <a:spcPts val="300"/>
                        </a:spcAft>
                      </a:pPr>
                      <a:r>
                        <a:rPr lang="en-US" sz="2400" b="1" dirty="0" err="1">
                          <a:effectLst/>
                          <a:latin typeface="+mn-lt"/>
                          <a:cs typeface="Times New Roman" panose="02020603050405020304" pitchFamily="18" charset="0"/>
                        </a:rPr>
                        <a:t>Obs</a:t>
                      </a:r>
                      <a:endParaRPr lang="en-US" sz="2400" b="1" dirty="0">
                        <a:effectLst/>
                        <a:latin typeface="+mn-lt"/>
                        <a:cs typeface="Times New Roman" panose="02020603050405020304" pitchFamily="18" charset="0"/>
                      </a:endParaRPr>
                    </a:p>
                    <a:p>
                      <a:pPr marL="0" marR="0" algn="r">
                        <a:lnSpc>
                          <a:spcPct val="107000"/>
                        </a:lnSpc>
                        <a:spcBef>
                          <a:spcPts val="300"/>
                        </a:spcBef>
                        <a:spcAft>
                          <a:spcPts val="300"/>
                        </a:spcAft>
                      </a:pPr>
                      <a:endParaRPr lang="en-US" sz="8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tc>
                  <a:txBody>
                    <a:bodyPr/>
                    <a:lstStyle/>
                    <a:p>
                      <a:pPr marL="0" marR="0" algn="r">
                        <a:lnSpc>
                          <a:spcPct val="107000"/>
                        </a:lnSpc>
                        <a:spcBef>
                          <a:spcPts val="300"/>
                        </a:spcBef>
                        <a:spcAft>
                          <a:spcPts val="300"/>
                        </a:spcAft>
                      </a:pPr>
                      <a:r>
                        <a:rPr lang="en-US" sz="2400" b="1" dirty="0">
                          <a:effectLst/>
                          <a:latin typeface="+mn-lt"/>
                          <a:cs typeface="Times New Roman" panose="02020603050405020304" pitchFamily="18" charset="0"/>
                        </a:rPr>
                        <a:t>Mean</a:t>
                      </a:r>
                    </a:p>
                    <a:p>
                      <a:pPr marL="0" marR="0" algn="r">
                        <a:lnSpc>
                          <a:spcPct val="107000"/>
                        </a:lnSpc>
                        <a:spcBef>
                          <a:spcPts val="300"/>
                        </a:spcBef>
                        <a:spcAft>
                          <a:spcPts val="300"/>
                        </a:spcAft>
                      </a:pPr>
                      <a:endParaRPr lang="en-US" sz="8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tc>
                  <a:txBody>
                    <a:bodyPr/>
                    <a:lstStyle/>
                    <a:p>
                      <a:pPr marL="0" marR="0" algn="r">
                        <a:lnSpc>
                          <a:spcPct val="107000"/>
                        </a:lnSpc>
                        <a:spcBef>
                          <a:spcPts val="300"/>
                        </a:spcBef>
                        <a:spcAft>
                          <a:spcPts val="300"/>
                        </a:spcAft>
                      </a:pPr>
                      <a:r>
                        <a:rPr lang="en-US" sz="2400" b="1" dirty="0">
                          <a:effectLst/>
                          <a:latin typeface="+mn-lt"/>
                          <a:cs typeface="Times New Roman" panose="02020603050405020304" pitchFamily="18" charset="0"/>
                        </a:rPr>
                        <a:t>Minimum</a:t>
                      </a:r>
                    </a:p>
                    <a:p>
                      <a:pPr marL="0" marR="0" algn="r">
                        <a:lnSpc>
                          <a:spcPct val="107000"/>
                        </a:lnSpc>
                        <a:spcBef>
                          <a:spcPts val="300"/>
                        </a:spcBef>
                        <a:spcAft>
                          <a:spcPts val="300"/>
                        </a:spcAft>
                      </a:pPr>
                      <a:endParaRPr lang="en-US" sz="8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tc>
                  <a:txBody>
                    <a:bodyPr/>
                    <a:lstStyle/>
                    <a:p>
                      <a:pPr marL="0" marR="0" algn="r">
                        <a:lnSpc>
                          <a:spcPct val="107000"/>
                        </a:lnSpc>
                        <a:spcBef>
                          <a:spcPts val="300"/>
                        </a:spcBef>
                        <a:spcAft>
                          <a:spcPts val="300"/>
                        </a:spcAft>
                      </a:pPr>
                      <a:r>
                        <a:rPr lang="en-US" sz="2400" b="1" dirty="0">
                          <a:effectLst/>
                          <a:latin typeface="+mn-lt"/>
                          <a:cs typeface="Times New Roman" panose="02020603050405020304" pitchFamily="18" charset="0"/>
                        </a:rPr>
                        <a:t>Maximum</a:t>
                      </a:r>
                    </a:p>
                    <a:p>
                      <a:pPr marL="0" marR="0" algn="r">
                        <a:lnSpc>
                          <a:spcPct val="107000"/>
                        </a:lnSpc>
                        <a:spcBef>
                          <a:spcPts val="300"/>
                        </a:spcBef>
                        <a:spcAft>
                          <a:spcPts val="300"/>
                        </a:spcAft>
                      </a:pPr>
                      <a:endParaRPr lang="en-US" sz="8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extLst>
                  <a:ext uri="{0D108BD9-81ED-4DB2-BD59-A6C34878D82A}">
                    <a16:rowId xmlns:a16="http://schemas.microsoft.com/office/drawing/2014/main" xmlns="" val="2355505531"/>
                  </a:ext>
                </a:extLst>
              </a:tr>
              <a:tr h="897795">
                <a:tc>
                  <a:txBody>
                    <a:bodyPr/>
                    <a:lstStyle/>
                    <a:p>
                      <a:pPr marL="0" marR="0" algn="r">
                        <a:lnSpc>
                          <a:spcPct val="107000"/>
                        </a:lnSpc>
                        <a:spcBef>
                          <a:spcPts val="300"/>
                        </a:spcBef>
                        <a:spcAft>
                          <a:spcPts val="300"/>
                        </a:spcAft>
                      </a:pPr>
                      <a:endParaRPr lang="en-US" sz="800" b="1" dirty="0">
                        <a:effectLst/>
                        <a:latin typeface="+mn-lt"/>
                        <a:cs typeface="Times New Roman" panose="02020603050405020304" pitchFamily="18" charset="0"/>
                      </a:endParaRPr>
                    </a:p>
                    <a:p>
                      <a:pPr marL="0" marR="0" algn="l">
                        <a:lnSpc>
                          <a:spcPct val="107000"/>
                        </a:lnSpc>
                        <a:spcBef>
                          <a:spcPts val="300"/>
                        </a:spcBef>
                        <a:spcAft>
                          <a:spcPts val="300"/>
                        </a:spcAft>
                      </a:pPr>
                      <a:r>
                        <a:rPr lang="en-US" sz="2600" b="1" dirty="0">
                          <a:effectLst/>
                          <a:latin typeface="+mn-lt"/>
                          <a:cs typeface="Times New Roman" panose="02020603050405020304" pitchFamily="18" charset="0"/>
                        </a:rPr>
                        <a:t>Pre-Intervention</a:t>
                      </a:r>
                      <a:endParaRPr lang="en-US" sz="2600" b="1" dirty="0">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tc>
                  <a:txBody>
                    <a:bodyPr/>
                    <a:lstStyle/>
                    <a:p>
                      <a:pPr marL="0" marR="0">
                        <a:lnSpc>
                          <a:spcPct val="107000"/>
                        </a:lnSpc>
                        <a:spcBef>
                          <a:spcPts val="300"/>
                        </a:spcBef>
                        <a:spcAft>
                          <a:spcPts val="300"/>
                        </a:spcAft>
                      </a:pPr>
                      <a:endParaRPr lang="en-US" sz="800" b="1" dirty="0">
                        <a:effectLst/>
                        <a:latin typeface="+mn-lt"/>
                        <a:cs typeface="Times New Roman" panose="02020603050405020304" pitchFamily="18" charset="0"/>
                      </a:endParaRPr>
                    </a:p>
                    <a:p>
                      <a:pPr marL="0" marR="0">
                        <a:lnSpc>
                          <a:spcPct val="107000"/>
                        </a:lnSpc>
                        <a:spcBef>
                          <a:spcPts val="300"/>
                        </a:spcBef>
                        <a:spcAft>
                          <a:spcPts val="300"/>
                        </a:spcAft>
                      </a:pPr>
                      <a:r>
                        <a:rPr lang="en-US" sz="2400" b="1" dirty="0">
                          <a:effectLst/>
                          <a:latin typeface="+mn-lt"/>
                          <a:cs typeface="Times New Roman" panose="02020603050405020304" pitchFamily="18" charset="0"/>
                        </a:rPr>
                        <a:t>Medicalized </a:t>
                      </a:r>
                      <a:br>
                        <a:rPr lang="en-US" sz="2400" b="1" dirty="0">
                          <a:effectLst/>
                          <a:latin typeface="+mn-lt"/>
                          <a:cs typeface="Times New Roman" panose="02020603050405020304" pitchFamily="18" charset="0"/>
                        </a:rPr>
                      </a:br>
                      <a:endParaRPr lang="en-US" sz="2400" b="1" dirty="0">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tc>
                  <a:txBody>
                    <a:bodyPr/>
                    <a:lstStyle/>
                    <a:p>
                      <a:pPr marL="0" marR="0" algn="r">
                        <a:lnSpc>
                          <a:spcPct val="107000"/>
                        </a:lnSpc>
                        <a:spcBef>
                          <a:spcPts val="300"/>
                        </a:spcBef>
                        <a:spcAft>
                          <a:spcPts val="300"/>
                        </a:spcAft>
                      </a:pPr>
                      <a:endParaRPr lang="en-US" sz="800" dirty="0">
                        <a:effectLst/>
                        <a:latin typeface="+mn-lt"/>
                        <a:cs typeface="Times New Roman" panose="02020603050405020304" pitchFamily="18" charset="0"/>
                      </a:endParaRPr>
                    </a:p>
                    <a:p>
                      <a:pPr marL="0" marR="0" algn="r">
                        <a:lnSpc>
                          <a:spcPct val="107000"/>
                        </a:lnSpc>
                        <a:spcBef>
                          <a:spcPts val="300"/>
                        </a:spcBef>
                        <a:spcAft>
                          <a:spcPts val="300"/>
                        </a:spcAft>
                      </a:pPr>
                      <a:r>
                        <a:rPr lang="en-US" sz="2400" dirty="0">
                          <a:effectLst/>
                          <a:latin typeface="+mn-lt"/>
                          <a:cs typeface="Times New Roman" panose="02020603050405020304" pitchFamily="18" charset="0"/>
                        </a:rPr>
                        <a:t>69</a:t>
                      </a:r>
                      <a:endParaRPr lang="en-US" sz="2400" dirty="0">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tc>
                  <a:txBody>
                    <a:bodyPr/>
                    <a:lstStyle/>
                    <a:p>
                      <a:pPr marL="0" marR="0" algn="r">
                        <a:lnSpc>
                          <a:spcPct val="107000"/>
                        </a:lnSpc>
                        <a:spcBef>
                          <a:spcPts val="300"/>
                        </a:spcBef>
                        <a:spcAft>
                          <a:spcPts val="300"/>
                        </a:spcAft>
                      </a:pPr>
                      <a:endParaRPr lang="en-US" sz="800" b="0" i="0" dirty="0">
                        <a:solidFill>
                          <a:schemeClr val="tx1"/>
                        </a:solidFill>
                        <a:effectLst/>
                        <a:latin typeface="+mn-lt"/>
                        <a:cs typeface="Times New Roman" panose="02020603050405020304" pitchFamily="18" charset="0"/>
                      </a:endParaRPr>
                    </a:p>
                    <a:p>
                      <a:pPr marL="0" marR="0" algn="r">
                        <a:lnSpc>
                          <a:spcPct val="107000"/>
                        </a:lnSpc>
                        <a:spcBef>
                          <a:spcPts val="300"/>
                        </a:spcBef>
                        <a:spcAft>
                          <a:spcPts val="300"/>
                        </a:spcAft>
                      </a:pPr>
                      <a:r>
                        <a:rPr lang="en-US" sz="2400" b="1" i="0" dirty="0">
                          <a:solidFill>
                            <a:srgbClr val="0000CC"/>
                          </a:solidFill>
                          <a:effectLst/>
                          <a:latin typeface="+mn-lt"/>
                          <a:cs typeface="Times New Roman" panose="02020603050405020304" pitchFamily="18" charset="0"/>
                        </a:rPr>
                        <a:t>50.59</a:t>
                      </a:r>
                      <a:r>
                        <a:rPr lang="en-US" sz="2400" b="0" i="0" dirty="0">
                          <a:solidFill>
                            <a:srgbClr val="0000CC"/>
                          </a:solidFill>
                          <a:effectLst/>
                          <a:latin typeface="+mn-lt"/>
                          <a:cs typeface="Times New Roman" panose="02020603050405020304" pitchFamily="18" charset="0"/>
                        </a:rPr>
                        <a:t/>
                      </a:r>
                      <a:br>
                        <a:rPr lang="en-US" sz="2400" b="0" i="0" dirty="0">
                          <a:solidFill>
                            <a:srgbClr val="0000CC"/>
                          </a:solidFill>
                          <a:effectLst/>
                          <a:latin typeface="+mn-lt"/>
                          <a:cs typeface="Times New Roman" panose="02020603050405020304" pitchFamily="18" charset="0"/>
                        </a:rPr>
                      </a:br>
                      <a:endParaRPr lang="en-US" sz="2400" b="0" i="0" dirty="0">
                        <a:solidFill>
                          <a:srgbClr val="0000CC"/>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tc>
                  <a:txBody>
                    <a:bodyPr/>
                    <a:lstStyle/>
                    <a:p>
                      <a:pPr marL="0" marR="0" algn="r">
                        <a:lnSpc>
                          <a:spcPct val="107000"/>
                        </a:lnSpc>
                        <a:spcBef>
                          <a:spcPts val="300"/>
                        </a:spcBef>
                        <a:spcAft>
                          <a:spcPts val="300"/>
                        </a:spcAft>
                      </a:pPr>
                      <a:endParaRPr lang="en-US" sz="800" b="0" i="0" dirty="0">
                        <a:solidFill>
                          <a:schemeClr val="tx1"/>
                        </a:solidFill>
                        <a:effectLst/>
                        <a:latin typeface="+mn-lt"/>
                        <a:cs typeface="Times New Roman" panose="02020603050405020304" pitchFamily="18" charset="0"/>
                      </a:endParaRPr>
                    </a:p>
                    <a:p>
                      <a:pPr marL="0" marR="0" algn="r">
                        <a:lnSpc>
                          <a:spcPct val="107000"/>
                        </a:lnSpc>
                        <a:spcBef>
                          <a:spcPts val="300"/>
                        </a:spcBef>
                        <a:spcAft>
                          <a:spcPts val="300"/>
                        </a:spcAft>
                      </a:pPr>
                      <a:r>
                        <a:rPr lang="en-US" sz="2400" b="0" i="0" dirty="0">
                          <a:solidFill>
                            <a:schemeClr val="tx1"/>
                          </a:solidFill>
                          <a:effectLst/>
                          <a:latin typeface="+mn-lt"/>
                          <a:cs typeface="Times New Roman" panose="02020603050405020304" pitchFamily="18" charset="0"/>
                        </a:rPr>
                        <a:t>33.00</a:t>
                      </a:r>
                      <a:br>
                        <a:rPr lang="en-US" sz="2400" b="0" i="0" dirty="0">
                          <a:solidFill>
                            <a:schemeClr val="tx1"/>
                          </a:solidFill>
                          <a:effectLst/>
                          <a:latin typeface="+mn-lt"/>
                          <a:cs typeface="Times New Roman" panose="02020603050405020304" pitchFamily="18" charset="0"/>
                        </a:rPr>
                      </a:br>
                      <a:endParaRPr lang="en-US" sz="2400" b="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tc>
                  <a:txBody>
                    <a:bodyPr/>
                    <a:lstStyle/>
                    <a:p>
                      <a:pPr marL="0" marR="0" algn="r">
                        <a:lnSpc>
                          <a:spcPct val="107000"/>
                        </a:lnSpc>
                        <a:spcBef>
                          <a:spcPts val="300"/>
                        </a:spcBef>
                        <a:spcAft>
                          <a:spcPts val="300"/>
                        </a:spcAft>
                      </a:pPr>
                      <a:endParaRPr lang="en-US" sz="800" b="0" i="0" dirty="0">
                        <a:solidFill>
                          <a:schemeClr val="tx1"/>
                        </a:solidFill>
                        <a:effectLst/>
                        <a:latin typeface="+mn-lt"/>
                        <a:cs typeface="Times New Roman" panose="02020603050405020304" pitchFamily="18" charset="0"/>
                      </a:endParaRPr>
                    </a:p>
                    <a:p>
                      <a:pPr marL="0" marR="0" algn="r">
                        <a:lnSpc>
                          <a:spcPct val="107000"/>
                        </a:lnSpc>
                        <a:spcBef>
                          <a:spcPts val="300"/>
                        </a:spcBef>
                        <a:spcAft>
                          <a:spcPts val="300"/>
                        </a:spcAft>
                      </a:pPr>
                      <a:r>
                        <a:rPr lang="en-US" sz="2400" b="0" i="0" dirty="0">
                          <a:solidFill>
                            <a:schemeClr val="tx1"/>
                          </a:solidFill>
                          <a:effectLst/>
                          <a:latin typeface="+mn-lt"/>
                          <a:cs typeface="Times New Roman" panose="02020603050405020304" pitchFamily="18" charset="0"/>
                        </a:rPr>
                        <a:t>66.00</a:t>
                      </a:r>
                      <a:br>
                        <a:rPr lang="en-US" sz="2400" b="0" i="0" dirty="0">
                          <a:solidFill>
                            <a:schemeClr val="tx1"/>
                          </a:solidFill>
                          <a:effectLst/>
                          <a:latin typeface="+mn-lt"/>
                          <a:cs typeface="Times New Roman" panose="02020603050405020304" pitchFamily="18" charset="0"/>
                        </a:rPr>
                      </a:br>
                      <a:endParaRPr lang="en-US" sz="2400" b="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extLst>
                  <a:ext uri="{0D108BD9-81ED-4DB2-BD59-A6C34878D82A}">
                    <a16:rowId xmlns:a16="http://schemas.microsoft.com/office/drawing/2014/main" xmlns="" val="3371586961"/>
                  </a:ext>
                </a:extLst>
              </a:tr>
            </a:tbl>
          </a:graphicData>
        </a:graphic>
      </p:graphicFrame>
      <p:graphicFrame>
        <p:nvGraphicFramePr>
          <p:cNvPr id="5" name="Table 4">
            <a:extLst>
              <a:ext uri="{FF2B5EF4-FFF2-40B4-BE49-F238E27FC236}">
                <a16:creationId xmlns:a16="http://schemas.microsoft.com/office/drawing/2014/main" xmlns="" id="{508FA7FB-FFFD-42C5-8FFD-946C94D03939}"/>
              </a:ext>
            </a:extLst>
          </p:cNvPr>
          <p:cNvGraphicFramePr>
            <a:graphicFrameLocks noGrp="1"/>
          </p:cNvGraphicFramePr>
          <p:nvPr>
            <p:extLst>
              <p:ext uri="{D42A27DB-BD31-4B8C-83A1-F6EECF244321}">
                <p14:modId xmlns:p14="http://schemas.microsoft.com/office/powerpoint/2010/main" val="870487785"/>
              </p:ext>
            </p:extLst>
          </p:nvPr>
        </p:nvGraphicFramePr>
        <p:xfrm>
          <a:off x="152398" y="2795797"/>
          <a:ext cx="11938001" cy="1156716"/>
        </p:xfrm>
        <a:graphic>
          <a:graphicData uri="http://schemas.openxmlformats.org/drawingml/2006/table">
            <a:tbl>
              <a:tblPr>
                <a:tableStyleId>{5C22544A-7EE6-4342-B048-85BDC9FD1C3A}</a:tableStyleId>
              </a:tblPr>
              <a:tblGrid>
                <a:gridCol w="2583472">
                  <a:extLst>
                    <a:ext uri="{9D8B030D-6E8A-4147-A177-3AD203B41FA5}">
                      <a16:colId xmlns:a16="http://schemas.microsoft.com/office/drawing/2014/main" xmlns="" val="3032113752"/>
                    </a:ext>
                  </a:extLst>
                </a:gridCol>
                <a:gridCol w="2562231">
                  <a:extLst>
                    <a:ext uri="{9D8B030D-6E8A-4147-A177-3AD203B41FA5}">
                      <a16:colId xmlns:a16="http://schemas.microsoft.com/office/drawing/2014/main" xmlns="" val="1892082982"/>
                    </a:ext>
                  </a:extLst>
                </a:gridCol>
                <a:gridCol w="885953">
                  <a:extLst>
                    <a:ext uri="{9D8B030D-6E8A-4147-A177-3AD203B41FA5}">
                      <a16:colId xmlns:a16="http://schemas.microsoft.com/office/drawing/2014/main" xmlns="" val="4005694967"/>
                    </a:ext>
                  </a:extLst>
                </a:gridCol>
                <a:gridCol w="1610821">
                  <a:extLst>
                    <a:ext uri="{9D8B030D-6E8A-4147-A177-3AD203B41FA5}">
                      <a16:colId xmlns:a16="http://schemas.microsoft.com/office/drawing/2014/main" xmlns="" val="3224888129"/>
                    </a:ext>
                  </a:extLst>
                </a:gridCol>
                <a:gridCol w="2073934">
                  <a:extLst>
                    <a:ext uri="{9D8B030D-6E8A-4147-A177-3AD203B41FA5}">
                      <a16:colId xmlns:a16="http://schemas.microsoft.com/office/drawing/2014/main" xmlns="" val="1952661850"/>
                    </a:ext>
                  </a:extLst>
                </a:gridCol>
                <a:gridCol w="2221590">
                  <a:extLst>
                    <a:ext uri="{9D8B030D-6E8A-4147-A177-3AD203B41FA5}">
                      <a16:colId xmlns:a16="http://schemas.microsoft.com/office/drawing/2014/main" xmlns="" val="1936862208"/>
                    </a:ext>
                  </a:extLst>
                </a:gridCol>
              </a:tblGrid>
              <a:tr h="185553">
                <a:tc>
                  <a:txBody>
                    <a:bodyPr/>
                    <a:lstStyle/>
                    <a:p>
                      <a:pPr marL="0" marR="0" algn="r">
                        <a:lnSpc>
                          <a:spcPct val="107000"/>
                        </a:lnSpc>
                        <a:spcBef>
                          <a:spcPts val="300"/>
                        </a:spcBef>
                        <a:spcAft>
                          <a:spcPts val="300"/>
                        </a:spcAft>
                      </a:pPr>
                      <a:endParaRPr lang="en-US" sz="800" b="1" dirty="0">
                        <a:effectLst/>
                        <a:latin typeface="+mn-lt"/>
                        <a:cs typeface="Times New Roman" panose="02020603050405020304" pitchFamily="18" charset="0"/>
                      </a:endParaRPr>
                    </a:p>
                    <a:p>
                      <a:pPr marL="0" marR="0" algn="l">
                        <a:lnSpc>
                          <a:spcPct val="107000"/>
                        </a:lnSpc>
                        <a:spcBef>
                          <a:spcPts val="300"/>
                        </a:spcBef>
                        <a:spcAft>
                          <a:spcPts val="300"/>
                        </a:spcAft>
                      </a:pPr>
                      <a:r>
                        <a:rPr lang="en-US" sz="2600" b="1" dirty="0">
                          <a:effectLst/>
                          <a:latin typeface="+mn-lt"/>
                          <a:cs typeface="Times New Roman" panose="02020603050405020304" pitchFamily="18" charset="0"/>
                        </a:rPr>
                        <a:t>Post-Intervention</a:t>
                      </a:r>
                      <a:endParaRPr lang="en-US" sz="2600" b="1" dirty="0">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tc>
                  <a:txBody>
                    <a:bodyPr/>
                    <a:lstStyle/>
                    <a:p>
                      <a:pPr marL="0" marR="0">
                        <a:lnSpc>
                          <a:spcPct val="107000"/>
                        </a:lnSpc>
                        <a:spcBef>
                          <a:spcPts val="300"/>
                        </a:spcBef>
                        <a:spcAft>
                          <a:spcPts val="300"/>
                        </a:spcAft>
                      </a:pPr>
                      <a:endParaRPr lang="en-US" sz="800" b="1" dirty="0">
                        <a:effectLst/>
                        <a:latin typeface="+mn-lt"/>
                        <a:cs typeface="Times New Roman" panose="02020603050405020304" pitchFamily="18" charset="0"/>
                      </a:endParaRPr>
                    </a:p>
                    <a:p>
                      <a:pPr marL="0" marR="0">
                        <a:lnSpc>
                          <a:spcPct val="107000"/>
                        </a:lnSpc>
                        <a:spcBef>
                          <a:spcPts val="300"/>
                        </a:spcBef>
                        <a:spcAft>
                          <a:spcPts val="300"/>
                        </a:spcAft>
                      </a:pPr>
                      <a:r>
                        <a:rPr lang="en-US" sz="2400" b="1" dirty="0">
                          <a:effectLst/>
                          <a:latin typeface="+mn-lt"/>
                          <a:cs typeface="Times New Roman" panose="02020603050405020304" pitchFamily="18" charset="0"/>
                        </a:rPr>
                        <a:t>Medicalized</a:t>
                      </a:r>
                      <a:br>
                        <a:rPr lang="en-US" sz="2400" b="1" dirty="0">
                          <a:effectLst/>
                          <a:latin typeface="+mn-lt"/>
                          <a:cs typeface="Times New Roman" panose="02020603050405020304" pitchFamily="18" charset="0"/>
                        </a:rPr>
                      </a:br>
                      <a:endParaRPr lang="en-US" sz="2400" b="1" dirty="0">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tc>
                  <a:txBody>
                    <a:bodyPr/>
                    <a:lstStyle/>
                    <a:p>
                      <a:pPr marL="0" marR="0" algn="r">
                        <a:lnSpc>
                          <a:spcPct val="107000"/>
                        </a:lnSpc>
                        <a:spcBef>
                          <a:spcPts val="300"/>
                        </a:spcBef>
                        <a:spcAft>
                          <a:spcPts val="300"/>
                        </a:spcAft>
                      </a:pPr>
                      <a:r>
                        <a:rPr lang="en-US" sz="2400" dirty="0">
                          <a:effectLst/>
                          <a:latin typeface="+mn-lt"/>
                          <a:cs typeface="Times New Roman" panose="02020603050405020304" pitchFamily="18" charset="0"/>
                        </a:rPr>
                        <a:t/>
                      </a:r>
                      <a:br>
                        <a:rPr lang="en-US" sz="2400" dirty="0">
                          <a:effectLst/>
                          <a:latin typeface="+mn-lt"/>
                          <a:cs typeface="Times New Roman" panose="02020603050405020304" pitchFamily="18" charset="0"/>
                        </a:rPr>
                      </a:br>
                      <a:r>
                        <a:rPr lang="en-US" sz="2400" dirty="0">
                          <a:effectLst/>
                          <a:latin typeface="+mn-lt"/>
                          <a:cs typeface="Times New Roman" panose="02020603050405020304" pitchFamily="18" charset="0"/>
                        </a:rPr>
                        <a:t>34</a:t>
                      </a:r>
                      <a:br>
                        <a:rPr lang="en-US" sz="2400" dirty="0">
                          <a:effectLst/>
                          <a:latin typeface="+mn-lt"/>
                          <a:cs typeface="Times New Roman" panose="02020603050405020304" pitchFamily="18" charset="0"/>
                        </a:rPr>
                      </a:br>
                      <a:endParaRPr lang="en-US" sz="2400" dirty="0">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tc>
                  <a:txBody>
                    <a:bodyPr/>
                    <a:lstStyle/>
                    <a:p>
                      <a:pPr marL="0" marR="0" algn="r">
                        <a:lnSpc>
                          <a:spcPct val="107000"/>
                        </a:lnSpc>
                        <a:spcBef>
                          <a:spcPts val="300"/>
                        </a:spcBef>
                        <a:spcAft>
                          <a:spcPts val="300"/>
                        </a:spcAft>
                      </a:pPr>
                      <a:r>
                        <a:rPr lang="en-US" sz="2400" b="0" dirty="0">
                          <a:solidFill>
                            <a:schemeClr val="tx1"/>
                          </a:solidFill>
                          <a:effectLst/>
                          <a:latin typeface="+mn-lt"/>
                          <a:cs typeface="Times New Roman" panose="02020603050405020304" pitchFamily="18" charset="0"/>
                        </a:rPr>
                        <a:t/>
                      </a:r>
                      <a:br>
                        <a:rPr lang="en-US" sz="2400" b="0" dirty="0">
                          <a:solidFill>
                            <a:schemeClr val="tx1"/>
                          </a:solidFill>
                          <a:effectLst/>
                          <a:latin typeface="+mn-lt"/>
                          <a:cs typeface="Times New Roman" panose="02020603050405020304" pitchFamily="18" charset="0"/>
                        </a:rPr>
                      </a:br>
                      <a:r>
                        <a:rPr lang="en-US" sz="2400" b="1" dirty="0">
                          <a:solidFill>
                            <a:srgbClr val="0000CC"/>
                          </a:solidFill>
                          <a:effectLst/>
                          <a:latin typeface="+mn-lt"/>
                          <a:cs typeface="Times New Roman" panose="02020603050405020304" pitchFamily="18" charset="0"/>
                        </a:rPr>
                        <a:t>47.62</a:t>
                      </a:r>
                      <a:r>
                        <a:rPr lang="en-US" sz="2400" b="0" dirty="0">
                          <a:solidFill>
                            <a:schemeClr val="tx1"/>
                          </a:solidFill>
                          <a:effectLst/>
                          <a:latin typeface="+mn-lt"/>
                          <a:cs typeface="Times New Roman" panose="02020603050405020304" pitchFamily="18" charset="0"/>
                        </a:rPr>
                        <a:t/>
                      </a:r>
                      <a:br>
                        <a:rPr lang="en-US" sz="2400" b="0" dirty="0">
                          <a:solidFill>
                            <a:schemeClr val="tx1"/>
                          </a:solidFill>
                          <a:effectLst/>
                          <a:latin typeface="+mn-lt"/>
                          <a:cs typeface="Times New Roman" panose="02020603050405020304" pitchFamily="18" charset="0"/>
                        </a:rPr>
                      </a:br>
                      <a:endParaRPr lang="en-US" sz="2400" b="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tc>
                  <a:txBody>
                    <a:bodyPr/>
                    <a:lstStyle/>
                    <a:p>
                      <a:pPr marL="0" marR="0" algn="r">
                        <a:lnSpc>
                          <a:spcPct val="107000"/>
                        </a:lnSpc>
                        <a:spcBef>
                          <a:spcPts val="300"/>
                        </a:spcBef>
                        <a:spcAft>
                          <a:spcPts val="300"/>
                        </a:spcAft>
                      </a:pPr>
                      <a:r>
                        <a:rPr lang="en-US" sz="2400" b="0" i="0" dirty="0">
                          <a:solidFill>
                            <a:schemeClr val="tx1"/>
                          </a:solidFill>
                          <a:effectLst/>
                          <a:latin typeface="+mn-lt"/>
                          <a:cs typeface="Times New Roman" panose="02020603050405020304" pitchFamily="18" charset="0"/>
                        </a:rPr>
                        <a:t/>
                      </a:r>
                      <a:br>
                        <a:rPr lang="en-US" sz="2400" b="0" i="0" dirty="0">
                          <a:solidFill>
                            <a:schemeClr val="tx1"/>
                          </a:solidFill>
                          <a:effectLst/>
                          <a:latin typeface="+mn-lt"/>
                          <a:cs typeface="Times New Roman" panose="02020603050405020304" pitchFamily="18" charset="0"/>
                        </a:rPr>
                      </a:br>
                      <a:r>
                        <a:rPr lang="en-US" sz="2400" b="0" i="0" dirty="0">
                          <a:solidFill>
                            <a:schemeClr val="tx1"/>
                          </a:solidFill>
                          <a:effectLst/>
                          <a:latin typeface="+mn-lt"/>
                          <a:cs typeface="Times New Roman" panose="02020603050405020304" pitchFamily="18" charset="0"/>
                        </a:rPr>
                        <a:t>30.00</a:t>
                      </a:r>
                      <a:br>
                        <a:rPr lang="en-US" sz="2400" b="0" i="0" dirty="0">
                          <a:solidFill>
                            <a:schemeClr val="tx1"/>
                          </a:solidFill>
                          <a:effectLst/>
                          <a:latin typeface="+mn-lt"/>
                          <a:cs typeface="Times New Roman" panose="02020603050405020304" pitchFamily="18" charset="0"/>
                        </a:rPr>
                      </a:br>
                      <a:endParaRPr lang="en-US" sz="2400" b="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tc>
                  <a:txBody>
                    <a:bodyPr/>
                    <a:lstStyle/>
                    <a:p>
                      <a:pPr marL="0" marR="0" algn="r">
                        <a:lnSpc>
                          <a:spcPct val="107000"/>
                        </a:lnSpc>
                        <a:spcBef>
                          <a:spcPts val="300"/>
                        </a:spcBef>
                        <a:spcAft>
                          <a:spcPts val="300"/>
                        </a:spcAft>
                      </a:pPr>
                      <a:r>
                        <a:rPr lang="en-US" sz="2400" b="0" i="0" dirty="0">
                          <a:solidFill>
                            <a:schemeClr val="tx1"/>
                          </a:solidFill>
                          <a:effectLst/>
                          <a:latin typeface="+mn-lt"/>
                          <a:cs typeface="Times New Roman" panose="02020603050405020304" pitchFamily="18" charset="0"/>
                        </a:rPr>
                        <a:t/>
                      </a:r>
                      <a:br>
                        <a:rPr lang="en-US" sz="2400" b="0" i="0" dirty="0">
                          <a:solidFill>
                            <a:schemeClr val="tx1"/>
                          </a:solidFill>
                          <a:effectLst/>
                          <a:latin typeface="+mn-lt"/>
                          <a:cs typeface="Times New Roman" panose="02020603050405020304" pitchFamily="18" charset="0"/>
                        </a:rPr>
                      </a:br>
                      <a:r>
                        <a:rPr lang="en-US" sz="2400" b="0" i="0" dirty="0">
                          <a:solidFill>
                            <a:schemeClr val="tx1"/>
                          </a:solidFill>
                          <a:effectLst/>
                          <a:latin typeface="+mn-lt"/>
                          <a:cs typeface="Times New Roman" panose="02020603050405020304" pitchFamily="18" charset="0"/>
                        </a:rPr>
                        <a:t>65.00</a:t>
                      </a:r>
                      <a:br>
                        <a:rPr lang="en-US" sz="2400" b="0" i="0" dirty="0">
                          <a:solidFill>
                            <a:schemeClr val="tx1"/>
                          </a:solidFill>
                          <a:effectLst/>
                          <a:latin typeface="+mn-lt"/>
                          <a:cs typeface="Times New Roman" panose="02020603050405020304" pitchFamily="18" charset="0"/>
                        </a:rPr>
                      </a:br>
                      <a:endParaRPr lang="en-US" sz="2400" b="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extLst>
                  <a:ext uri="{0D108BD9-81ED-4DB2-BD59-A6C34878D82A}">
                    <a16:rowId xmlns:a16="http://schemas.microsoft.com/office/drawing/2014/main" xmlns="" val="2135044409"/>
                  </a:ext>
                </a:extLst>
              </a:tr>
            </a:tbl>
          </a:graphicData>
        </a:graphic>
      </p:graphicFrame>
    </p:spTree>
    <p:extLst>
      <p:ext uri="{BB962C8B-B14F-4D97-AF65-F5344CB8AC3E}">
        <p14:creationId xmlns:p14="http://schemas.microsoft.com/office/powerpoint/2010/main" val="3779606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03F655D2-926B-481C-8FF6-D31243DB51B0}"/>
              </a:ext>
            </a:extLst>
          </p:cNvPr>
          <p:cNvGraphicFramePr>
            <a:graphicFrameLocks noGrp="1"/>
          </p:cNvGraphicFramePr>
          <p:nvPr>
            <p:extLst>
              <p:ext uri="{D42A27DB-BD31-4B8C-83A1-F6EECF244321}">
                <p14:modId xmlns:p14="http://schemas.microsoft.com/office/powerpoint/2010/main" val="2503232504"/>
              </p:ext>
            </p:extLst>
          </p:nvPr>
        </p:nvGraphicFramePr>
        <p:xfrm>
          <a:off x="194733" y="820737"/>
          <a:ext cx="11745475" cy="2959397"/>
        </p:xfrm>
        <a:graphic>
          <a:graphicData uri="http://schemas.openxmlformats.org/drawingml/2006/table">
            <a:tbl>
              <a:tblPr>
                <a:tableStyleId>{5C22544A-7EE6-4342-B048-85BDC9FD1C3A}</a:tableStyleId>
              </a:tblPr>
              <a:tblGrid>
                <a:gridCol w="2507156">
                  <a:extLst>
                    <a:ext uri="{9D8B030D-6E8A-4147-A177-3AD203B41FA5}">
                      <a16:colId xmlns:a16="http://schemas.microsoft.com/office/drawing/2014/main" xmlns="" val="2635622999"/>
                    </a:ext>
                  </a:extLst>
                </a:gridCol>
                <a:gridCol w="2555561">
                  <a:extLst>
                    <a:ext uri="{9D8B030D-6E8A-4147-A177-3AD203B41FA5}">
                      <a16:colId xmlns:a16="http://schemas.microsoft.com/office/drawing/2014/main" xmlns="" val="4083340527"/>
                    </a:ext>
                  </a:extLst>
                </a:gridCol>
                <a:gridCol w="871665">
                  <a:extLst>
                    <a:ext uri="{9D8B030D-6E8A-4147-A177-3AD203B41FA5}">
                      <a16:colId xmlns:a16="http://schemas.microsoft.com/office/drawing/2014/main" xmlns="" val="3655966622"/>
                    </a:ext>
                  </a:extLst>
                </a:gridCol>
                <a:gridCol w="1584843">
                  <a:extLst>
                    <a:ext uri="{9D8B030D-6E8A-4147-A177-3AD203B41FA5}">
                      <a16:colId xmlns:a16="http://schemas.microsoft.com/office/drawing/2014/main" xmlns="" val="1436050086"/>
                    </a:ext>
                  </a:extLst>
                </a:gridCol>
                <a:gridCol w="2040488">
                  <a:extLst>
                    <a:ext uri="{9D8B030D-6E8A-4147-A177-3AD203B41FA5}">
                      <a16:colId xmlns:a16="http://schemas.microsoft.com/office/drawing/2014/main" xmlns="" val="1765375113"/>
                    </a:ext>
                  </a:extLst>
                </a:gridCol>
                <a:gridCol w="2185762">
                  <a:extLst>
                    <a:ext uri="{9D8B030D-6E8A-4147-A177-3AD203B41FA5}">
                      <a16:colId xmlns:a16="http://schemas.microsoft.com/office/drawing/2014/main" xmlns="" val="1674965924"/>
                    </a:ext>
                  </a:extLst>
                </a:gridCol>
              </a:tblGrid>
              <a:tr h="671385">
                <a:tc>
                  <a:txBody>
                    <a:bodyPr/>
                    <a:lstStyle/>
                    <a:p>
                      <a:pPr marL="0" marR="0" algn="r">
                        <a:lnSpc>
                          <a:spcPct val="107000"/>
                        </a:lnSpc>
                        <a:spcBef>
                          <a:spcPts val="300"/>
                        </a:spcBef>
                        <a:spcAft>
                          <a:spcPts val="300"/>
                        </a:spcAft>
                      </a:pPr>
                      <a:r>
                        <a:rPr lang="en-US" sz="2400" b="1" dirty="0">
                          <a:effectLst/>
                          <a:latin typeface="+mn-lt"/>
                          <a:cs typeface="Times New Roman" panose="02020603050405020304" pitchFamily="18" charset="0"/>
                        </a:rPr>
                        <a:t> </a:t>
                      </a:r>
                      <a:endParaRPr lang="en-US" sz="24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tc>
                  <a:txBody>
                    <a:bodyPr/>
                    <a:lstStyle/>
                    <a:p>
                      <a:pPr marL="0" marR="0">
                        <a:lnSpc>
                          <a:spcPct val="107000"/>
                        </a:lnSpc>
                        <a:spcBef>
                          <a:spcPts val="300"/>
                        </a:spcBef>
                        <a:spcAft>
                          <a:spcPts val="300"/>
                        </a:spcAft>
                      </a:pPr>
                      <a:r>
                        <a:rPr lang="en-US" sz="2400" b="1" dirty="0">
                          <a:effectLst/>
                          <a:latin typeface="+mn-lt"/>
                          <a:cs typeface="Times New Roman" panose="02020603050405020304" pitchFamily="18" charset="0"/>
                        </a:rPr>
                        <a:t>Variable</a:t>
                      </a:r>
                      <a:endParaRPr lang="en-US" sz="24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tc>
                  <a:txBody>
                    <a:bodyPr/>
                    <a:lstStyle/>
                    <a:p>
                      <a:pPr marL="0" marR="0" algn="r">
                        <a:lnSpc>
                          <a:spcPct val="107000"/>
                        </a:lnSpc>
                        <a:spcBef>
                          <a:spcPts val="300"/>
                        </a:spcBef>
                        <a:spcAft>
                          <a:spcPts val="300"/>
                        </a:spcAft>
                      </a:pPr>
                      <a:r>
                        <a:rPr lang="en-US" sz="2400" b="1" dirty="0">
                          <a:effectLst/>
                          <a:latin typeface="+mn-lt"/>
                          <a:cs typeface="Times New Roman" panose="02020603050405020304" pitchFamily="18" charset="0"/>
                        </a:rPr>
                        <a:t>N</a:t>
                      </a:r>
                      <a:endParaRPr lang="en-US" sz="24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tc>
                  <a:txBody>
                    <a:bodyPr/>
                    <a:lstStyle/>
                    <a:p>
                      <a:pPr marL="0" marR="0" algn="r">
                        <a:lnSpc>
                          <a:spcPct val="107000"/>
                        </a:lnSpc>
                        <a:spcBef>
                          <a:spcPts val="300"/>
                        </a:spcBef>
                        <a:spcAft>
                          <a:spcPts val="300"/>
                        </a:spcAft>
                      </a:pPr>
                      <a:r>
                        <a:rPr lang="en-US" sz="2400" b="1" dirty="0">
                          <a:effectLst/>
                          <a:latin typeface="+mn-lt"/>
                          <a:cs typeface="Times New Roman" panose="02020603050405020304" pitchFamily="18" charset="0"/>
                        </a:rPr>
                        <a:t>Mean</a:t>
                      </a:r>
                      <a:endParaRPr lang="en-US" sz="24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tc>
                  <a:txBody>
                    <a:bodyPr/>
                    <a:lstStyle/>
                    <a:p>
                      <a:pPr marL="0" marR="0" algn="r">
                        <a:lnSpc>
                          <a:spcPct val="107000"/>
                        </a:lnSpc>
                        <a:spcBef>
                          <a:spcPts val="300"/>
                        </a:spcBef>
                        <a:spcAft>
                          <a:spcPts val="300"/>
                        </a:spcAft>
                      </a:pPr>
                      <a:r>
                        <a:rPr lang="en-US" sz="2400" b="1" dirty="0">
                          <a:effectLst/>
                          <a:latin typeface="+mn-lt"/>
                          <a:cs typeface="Times New Roman" panose="02020603050405020304" pitchFamily="18" charset="0"/>
                        </a:rPr>
                        <a:t>Minimum</a:t>
                      </a:r>
                      <a:endParaRPr lang="en-US" sz="24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tc>
                  <a:txBody>
                    <a:bodyPr/>
                    <a:lstStyle/>
                    <a:p>
                      <a:pPr marL="0" marR="0" algn="r">
                        <a:lnSpc>
                          <a:spcPct val="107000"/>
                        </a:lnSpc>
                        <a:spcBef>
                          <a:spcPts val="300"/>
                        </a:spcBef>
                        <a:spcAft>
                          <a:spcPts val="300"/>
                        </a:spcAft>
                      </a:pPr>
                      <a:r>
                        <a:rPr lang="en-US" sz="2400" b="1" dirty="0">
                          <a:effectLst/>
                          <a:latin typeface="+mn-lt"/>
                          <a:cs typeface="Times New Roman" panose="02020603050405020304" pitchFamily="18" charset="0"/>
                        </a:rPr>
                        <a:t>Maximum</a:t>
                      </a:r>
                      <a:endParaRPr lang="en-US" sz="2400" b="1" dirty="0">
                        <a:effectLst/>
                        <a:latin typeface="+mn-lt"/>
                        <a:ea typeface="Calibri" panose="020F0502020204030204" pitchFamily="34" charset="0"/>
                        <a:cs typeface="Times New Roman" panose="02020603050405020304" pitchFamily="18" charset="0"/>
                      </a:endParaRPr>
                    </a:p>
                  </a:txBody>
                  <a:tcPr marL="38100" marR="38100" marT="0" marB="0" anchor="b">
                    <a:solidFill>
                      <a:schemeClr val="bg1">
                        <a:lumMod val="75000"/>
                      </a:schemeClr>
                    </a:solidFill>
                  </a:tcPr>
                </a:tc>
                <a:extLst>
                  <a:ext uri="{0D108BD9-81ED-4DB2-BD59-A6C34878D82A}">
                    <a16:rowId xmlns:a16="http://schemas.microsoft.com/office/drawing/2014/main" xmlns="" val="1314568524"/>
                  </a:ext>
                </a:extLst>
              </a:tr>
              <a:tr h="940192">
                <a:tc>
                  <a:txBody>
                    <a:bodyPr/>
                    <a:lstStyle/>
                    <a:p>
                      <a:pPr marL="0" marR="0" algn="l">
                        <a:lnSpc>
                          <a:spcPct val="107000"/>
                        </a:lnSpc>
                        <a:spcBef>
                          <a:spcPts val="300"/>
                        </a:spcBef>
                        <a:spcAft>
                          <a:spcPts val="300"/>
                        </a:spcAft>
                      </a:pPr>
                      <a:endParaRPr lang="en-US" sz="2600" b="1" dirty="0">
                        <a:effectLst/>
                        <a:latin typeface="+mn-lt"/>
                        <a:cs typeface="Times New Roman" panose="02020603050405020304" pitchFamily="18" charset="0"/>
                      </a:endParaRPr>
                    </a:p>
                    <a:p>
                      <a:pPr marL="0" marR="0" algn="l">
                        <a:lnSpc>
                          <a:spcPct val="107000"/>
                        </a:lnSpc>
                        <a:spcBef>
                          <a:spcPts val="300"/>
                        </a:spcBef>
                        <a:spcAft>
                          <a:spcPts val="300"/>
                        </a:spcAft>
                      </a:pPr>
                      <a:r>
                        <a:rPr lang="en-US" sz="2600" b="1" dirty="0">
                          <a:effectLst/>
                          <a:latin typeface="+mn-lt"/>
                          <a:cs typeface="Times New Roman" panose="02020603050405020304" pitchFamily="18" charset="0"/>
                        </a:rPr>
                        <a:t>Pre-Intervention</a:t>
                      </a:r>
                      <a:endParaRPr lang="en-US" sz="2600" b="1" dirty="0">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tc>
                  <a:txBody>
                    <a:bodyPr/>
                    <a:lstStyle/>
                    <a:p>
                      <a:pPr marL="0" marR="0">
                        <a:lnSpc>
                          <a:spcPct val="107000"/>
                        </a:lnSpc>
                        <a:spcBef>
                          <a:spcPts val="300"/>
                        </a:spcBef>
                        <a:spcAft>
                          <a:spcPts val="300"/>
                        </a:spcAft>
                      </a:pPr>
                      <a:endParaRPr lang="en-US" sz="2600" b="1" dirty="0">
                        <a:effectLst/>
                        <a:latin typeface="+mn-lt"/>
                        <a:cs typeface="Times New Roman" panose="02020603050405020304" pitchFamily="18" charset="0"/>
                      </a:endParaRPr>
                    </a:p>
                    <a:p>
                      <a:pPr marL="0" marR="0">
                        <a:lnSpc>
                          <a:spcPct val="107000"/>
                        </a:lnSpc>
                        <a:spcBef>
                          <a:spcPts val="300"/>
                        </a:spcBef>
                        <a:spcAft>
                          <a:spcPts val="300"/>
                        </a:spcAft>
                      </a:pPr>
                      <a:r>
                        <a:rPr lang="en-US" sz="2600" b="1" dirty="0">
                          <a:effectLst/>
                          <a:latin typeface="+mn-lt"/>
                          <a:cs typeface="Times New Roman" panose="02020603050405020304" pitchFamily="18" charset="0"/>
                        </a:rPr>
                        <a:t>Normal</a:t>
                      </a:r>
                      <a:endParaRPr lang="en-US" sz="2600" b="1" dirty="0">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tc>
                  <a:txBody>
                    <a:bodyPr/>
                    <a:lstStyle/>
                    <a:p>
                      <a:pPr marL="0" marR="0" algn="r">
                        <a:lnSpc>
                          <a:spcPct val="107000"/>
                        </a:lnSpc>
                        <a:spcBef>
                          <a:spcPts val="300"/>
                        </a:spcBef>
                        <a:spcAft>
                          <a:spcPts val="300"/>
                        </a:spcAft>
                      </a:pPr>
                      <a:endParaRPr lang="en-US" sz="2600" dirty="0">
                        <a:effectLst/>
                        <a:latin typeface="+mn-lt"/>
                        <a:cs typeface="Times New Roman" panose="02020603050405020304" pitchFamily="18" charset="0"/>
                      </a:endParaRPr>
                    </a:p>
                    <a:p>
                      <a:pPr marL="0" marR="0" algn="r">
                        <a:lnSpc>
                          <a:spcPct val="107000"/>
                        </a:lnSpc>
                        <a:spcBef>
                          <a:spcPts val="300"/>
                        </a:spcBef>
                        <a:spcAft>
                          <a:spcPts val="300"/>
                        </a:spcAft>
                      </a:pPr>
                      <a:r>
                        <a:rPr lang="en-US" sz="2600" dirty="0">
                          <a:effectLst/>
                          <a:latin typeface="+mn-lt"/>
                          <a:cs typeface="Times New Roman" panose="02020603050405020304" pitchFamily="18" charset="0"/>
                        </a:rPr>
                        <a:t>69</a:t>
                      </a:r>
                      <a:endParaRPr lang="en-US" sz="2600" dirty="0">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tc>
                  <a:txBody>
                    <a:bodyPr/>
                    <a:lstStyle/>
                    <a:p>
                      <a:pPr marL="0" marR="0" algn="r">
                        <a:lnSpc>
                          <a:spcPct val="107000"/>
                        </a:lnSpc>
                        <a:spcBef>
                          <a:spcPts val="300"/>
                        </a:spcBef>
                        <a:spcAft>
                          <a:spcPts val="300"/>
                        </a:spcAft>
                      </a:pPr>
                      <a:endParaRPr lang="en-US" sz="2600" dirty="0">
                        <a:solidFill>
                          <a:schemeClr val="tx1"/>
                        </a:solidFill>
                        <a:effectLst/>
                        <a:latin typeface="+mn-lt"/>
                        <a:cs typeface="Times New Roman" panose="02020603050405020304" pitchFamily="18" charset="0"/>
                      </a:endParaRPr>
                    </a:p>
                    <a:p>
                      <a:pPr marL="0" marR="0" algn="r">
                        <a:lnSpc>
                          <a:spcPct val="107000"/>
                        </a:lnSpc>
                        <a:spcBef>
                          <a:spcPts val="300"/>
                        </a:spcBef>
                        <a:spcAft>
                          <a:spcPts val="300"/>
                        </a:spcAft>
                      </a:pPr>
                      <a:r>
                        <a:rPr lang="en-US" sz="2600" b="1" dirty="0">
                          <a:solidFill>
                            <a:srgbClr val="0000CC"/>
                          </a:solidFill>
                          <a:effectLst/>
                          <a:latin typeface="+mn-lt"/>
                          <a:cs typeface="Times New Roman" panose="02020603050405020304" pitchFamily="18" charset="0"/>
                        </a:rPr>
                        <a:t>84.13</a:t>
                      </a:r>
                      <a:endParaRPr lang="en-US" sz="2600" b="1" dirty="0">
                        <a:solidFill>
                          <a:srgbClr val="0000CC"/>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tc>
                  <a:txBody>
                    <a:bodyPr/>
                    <a:lstStyle/>
                    <a:p>
                      <a:pPr marL="0" marR="0" algn="r">
                        <a:lnSpc>
                          <a:spcPct val="107000"/>
                        </a:lnSpc>
                        <a:spcBef>
                          <a:spcPts val="300"/>
                        </a:spcBef>
                        <a:spcAft>
                          <a:spcPts val="300"/>
                        </a:spcAft>
                      </a:pPr>
                      <a:endParaRPr lang="en-US" sz="2600" i="0" dirty="0">
                        <a:solidFill>
                          <a:schemeClr val="tx1"/>
                        </a:solidFill>
                        <a:effectLst/>
                        <a:latin typeface="+mn-lt"/>
                        <a:cs typeface="Times New Roman" panose="02020603050405020304" pitchFamily="18" charset="0"/>
                      </a:endParaRPr>
                    </a:p>
                    <a:p>
                      <a:pPr marL="0" marR="0" algn="r">
                        <a:lnSpc>
                          <a:spcPct val="107000"/>
                        </a:lnSpc>
                        <a:spcBef>
                          <a:spcPts val="300"/>
                        </a:spcBef>
                        <a:spcAft>
                          <a:spcPts val="300"/>
                        </a:spcAft>
                      </a:pPr>
                      <a:r>
                        <a:rPr lang="en-US" sz="2600" i="0" dirty="0">
                          <a:solidFill>
                            <a:schemeClr val="tx1"/>
                          </a:solidFill>
                          <a:effectLst/>
                          <a:latin typeface="+mn-lt"/>
                          <a:cs typeface="Times New Roman" panose="02020603050405020304" pitchFamily="18" charset="0"/>
                        </a:rPr>
                        <a:t>29.00</a:t>
                      </a:r>
                      <a:endParaRPr lang="en-US" sz="260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tc>
                  <a:txBody>
                    <a:bodyPr/>
                    <a:lstStyle/>
                    <a:p>
                      <a:pPr marL="0" marR="0" algn="r">
                        <a:lnSpc>
                          <a:spcPct val="107000"/>
                        </a:lnSpc>
                        <a:spcBef>
                          <a:spcPts val="300"/>
                        </a:spcBef>
                        <a:spcAft>
                          <a:spcPts val="300"/>
                        </a:spcAft>
                      </a:pPr>
                      <a:endParaRPr lang="en-US" sz="2600" i="0" dirty="0">
                        <a:solidFill>
                          <a:schemeClr val="tx1"/>
                        </a:solidFill>
                        <a:effectLst/>
                        <a:latin typeface="+mn-lt"/>
                        <a:cs typeface="Times New Roman" panose="02020603050405020304" pitchFamily="18" charset="0"/>
                      </a:endParaRPr>
                    </a:p>
                    <a:p>
                      <a:pPr marL="0" marR="0" algn="r">
                        <a:lnSpc>
                          <a:spcPct val="107000"/>
                        </a:lnSpc>
                        <a:spcBef>
                          <a:spcPts val="300"/>
                        </a:spcBef>
                        <a:spcAft>
                          <a:spcPts val="300"/>
                        </a:spcAft>
                      </a:pPr>
                      <a:r>
                        <a:rPr lang="en-US" sz="2600" i="0" dirty="0">
                          <a:solidFill>
                            <a:schemeClr val="tx1"/>
                          </a:solidFill>
                          <a:effectLst/>
                          <a:latin typeface="+mn-lt"/>
                          <a:cs typeface="Times New Roman" panose="02020603050405020304" pitchFamily="18" charset="0"/>
                        </a:rPr>
                        <a:t>102.00</a:t>
                      </a:r>
                      <a:endParaRPr lang="en-US" sz="260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5">
                        <a:lumMod val="40000"/>
                        <a:lumOff val="60000"/>
                      </a:schemeClr>
                    </a:solidFill>
                  </a:tcPr>
                </a:tc>
                <a:extLst>
                  <a:ext uri="{0D108BD9-81ED-4DB2-BD59-A6C34878D82A}">
                    <a16:rowId xmlns:a16="http://schemas.microsoft.com/office/drawing/2014/main" xmlns="" val="426485015"/>
                  </a:ext>
                </a:extLst>
              </a:tr>
              <a:tr h="1347820">
                <a:tc>
                  <a:txBody>
                    <a:bodyPr/>
                    <a:lstStyle/>
                    <a:p>
                      <a:pPr marL="0" marR="0" algn="l">
                        <a:lnSpc>
                          <a:spcPct val="107000"/>
                        </a:lnSpc>
                        <a:spcBef>
                          <a:spcPts val="300"/>
                        </a:spcBef>
                        <a:spcAft>
                          <a:spcPts val="300"/>
                        </a:spcAft>
                      </a:pPr>
                      <a:endParaRPr lang="en-US" sz="2600" b="1" dirty="0">
                        <a:effectLst/>
                        <a:latin typeface="+mn-lt"/>
                        <a:cs typeface="Times New Roman" panose="02020603050405020304" pitchFamily="18" charset="0"/>
                      </a:endParaRPr>
                    </a:p>
                    <a:p>
                      <a:pPr marL="0" marR="0" algn="l">
                        <a:lnSpc>
                          <a:spcPct val="107000"/>
                        </a:lnSpc>
                        <a:spcBef>
                          <a:spcPts val="300"/>
                        </a:spcBef>
                        <a:spcAft>
                          <a:spcPts val="300"/>
                        </a:spcAft>
                      </a:pPr>
                      <a:r>
                        <a:rPr lang="en-US" sz="2600" b="1" dirty="0">
                          <a:effectLst/>
                          <a:latin typeface="+mn-lt"/>
                          <a:cs typeface="Times New Roman" panose="02020603050405020304" pitchFamily="18" charset="0"/>
                        </a:rPr>
                        <a:t>Post-Intervention</a:t>
                      </a:r>
                      <a:endParaRPr lang="en-US" sz="2600" b="1" dirty="0">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tc>
                  <a:txBody>
                    <a:bodyPr/>
                    <a:lstStyle/>
                    <a:p>
                      <a:pPr marL="0" marR="0">
                        <a:lnSpc>
                          <a:spcPct val="107000"/>
                        </a:lnSpc>
                        <a:spcBef>
                          <a:spcPts val="300"/>
                        </a:spcBef>
                        <a:spcAft>
                          <a:spcPts val="300"/>
                        </a:spcAft>
                      </a:pPr>
                      <a:endParaRPr lang="en-US" sz="2600" b="1" dirty="0">
                        <a:effectLst/>
                        <a:latin typeface="+mn-lt"/>
                        <a:cs typeface="Times New Roman" panose="02020603050405020304" pitchFamily="18" charset="0"/>
                      </a:endParaRPr>
                    </a:p>
                    <a:p>
                      <a:pPr marL="0" marR="0">
                        <a:lnSpc>
                          <a:spcPct val="107000"/>
                        </a:lnSpc>
                        <a:spcBef>
                          <a:spcPts val="300"/>
                        </a:spcBef>
                        <a:spcAft>
                          <a:spcPts val="300"/>
                        </a:spcAft>
                      </a:pPr>
                      <a:r>
                        <a:rPr lang="en-US" sz="2600" b="1" dirty="0">
                          <a:effectLst/>
                          <a:latin typeface="+mn-lt"/>
                          <a:cs typeface="Times New Roman" panose="02020603050405020304" pitchFamily="18" charset="0"/>
                        </a:rPr>
                        <a:t>Normal</a:t>
                      </a:r>
                      <a:endParaRPr lang="en-US" sz="2600" b="1" dirty="0">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tc>
                  <a:txBody>
                    <a:bodyPr/>
                    <a:lstStyle/>
                    <a:p>
                      <a:pPr marL="0" marR="0" algn="r">
                        <a:lnSpc>
                          <a:spcPct val="107000"/>
                        </a:lnSpc>
                        <a:spcBef>
                          <a:spcPts val="300"/>
                        </a:spcBef>
                        <a:spcAft>
                          <a:spcPts val="300"/>
                        </a:spcAft>
                      </a:pPr>
                      <a:endParaRPr lang="en-US" sz="2600" dirty="0">
                        <a:effectLst/>
                        <a:latin typeface="+mn-lt"/>
                        <a:cs typeface="Times New Roman" panose="02020603050405020304" pitchFamily="18" charset="0"/>
                      </a:endParaRPr>
                    </a:p>
                    <a:p>
                      <a:pPr marL="0" marR="0" algn="r">
                        <a:lnSpc>
                          <a:spcPct val="107000"/>
                        </a:lnSpc>
                        <a:spcBef>
                          <a:spcPts val="300"/>
                        </a:spcBef>
                        <a:spcAft>
                          <a:spcPts val="300"/>
                        </a:spcAft>
                      </a:pPr>
                      <a:r>
                        <a:rPr lang="en-US" sz="2600" dirty="0">
                          <a:effectLst/>
                          <a:latin typeface="+mn-lt"/>
                          <a:cs typeface="Times New Roman" panose="02020603050405020304" pitchFamily="18" charset="0"/>
                        </a:rPr>
                        <a:t>34</a:t>
                      </a:r>
                      <a:endParaRPr lang="en-US" sz="2600" dirty="0">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tc>
                  <a:txBody>
                    <a:bodyPr/>
                    <a:lstStyle/>
                    <a:p>
                      <a:pPr marL="0" marR="0" algn="r">
                        <a:lnSpc>
                          <a:spcPct val="107000"/>
                        </a:lnSpc>
                        <a:spcBef>
                          <a:spcPts val="300"/>
                        </a:spcBef>
                        <a:spcAft>
                          <a:spcPts val="300"/>
                        </a:spcAft>
                      </a:pPr>
                      <a:endParaRPr lang="en-US" sz="2600" dirty="0">
                        <a:solidFill>
                          <a:schemeClr val="tx1"/>
                        </a:solidFill>
                        <a:effectLst/>
                        <a:latin typeface="+mn-lt"/>
                        <a:cs typeface="Times New Roman" panose="02020603050405020304" pitchFamily="18" charset="0"/>
                      </a:endParaRPr>
                    </a:p>
                    <a:p>
                      <a:pPr marL="0" marR="0" algn="r">
                        <a:lnSpc>
                          <a:spcPct val="107000"/>
                        </a:lnSpc>
                        <a:spcBef>
                          <a:spcPts val="300"/>
                        </a:spcBef>
                        <a:spcAft>
                          <a:spcPts val="300"/>
                        </a:spcAft>
                      </a:pPr>
                      <a:r>
                        <a:rPr lang="en-US" sz="2600" b="1" dirty="0">
                          <a:solidFill>
                            <a:srgbClr val="0000CC"/>
                          </a:solidFill>
                          <a:effectLst/>
                          <a:latin typeface="+mn-lt"/>
                          <a:cs typeface="Times New Roman" panose="02020603050405020304" pitchFamily="18" charset="0"/>
                        </a:rPr>
                        <a:t>86.06</a:t>
                      </a:r>
                      <a:endParaRPr lang="en-US" sz="2600" b="1" dirty="0">
                        <a:solidFill>
                          <a:srgbClr val="0000CC"/>
                        </a:solidFill>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tc>
                  <a:txBody>
                    <a:bodyPr/>
                    <a:lstStyle/>
                    <a:p>
                      <a:pPr marL="0" marR="0" algn="r">
                        <a:lnSpc>
                          <a:spcPct val="107000"/>
                        </a:lnSpc>
                        <a:spcBef>
                          <a:spcPts val="300"/>
                        </a:spcBef>
                        <a:spcAft>
                          <a:spcPts val="300"/>
                        </a:spcAft>
                      </a:pPr>
                      <a:endParaRPr lang="en-US" sz="2600" b="0" i="0" dirty="0">
                        <a:solidFill>
                          <a:schemeClr val="tx1"/>
                        </a:solidFill>
                        <a:effectLst/>
                        <a:latin typeface="+mn-lt"/>
                        <a:cs typeface="Times New Roman" panose="02020603050405020304" pitchFamily="18" charset="0"/>
                      </a:endParaRPr>
                    </a:p>
                    <a:p>
                      <a:pPr marL="0" marR="0" algn="r">
                        <a:lnSpc>
                          <a:spcPct val="107000"/>
                        </a:lnSpc>
                        <a:spcBef>
                          <a:spcPts val="300"/>
                        </a:spcBef>
                        <a:spcAft>
                          <a:spcPts val="300"/>
                        </a:spcAft>
                      </a:pPr>
                      <a:r>
                        <a:rPr lang="en-US" sz="2600" b="0" i="0" dirty="0">
                          <a:solidFill>
                            <a:schemeClr val="tx1"/>
                          </a:solidFill>
                          <a:effectLst/>
                          <a:latin typeface="+mn-lt"/>
                          <a:cs typeface="Times New Roman" panose="02020603050405020304" pitchFamily="18" charset="0"/>
                        </a:rPr>
                        <a:t>73.00</a:t>
                      </a:r>
                      <a:endParaRPr lang="en-US" sz="2600" b="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tc>
                  <a:txBody>
                    <a:bodyPr/>
                    <a:lstStyle/>
                    <a:p>
                      <a:pPr marL="0" marR="0" algn="r">
                        <a:lnSpc>
                          <a:spcPct val="107000"/>
                        </a:lnSpc>
                        <a:spcBef>
                          <a:spcPts val="300"/>
                        </a:spcBef>
                        <a:spcAft>
                          <a:spcPts val="300"/>
                        </a:spcAft>
                      </a:pPr>
                      <a:endParaRPr lang="en-US" sz="2600" b="0" i="0" dirty="0">
                        <a:solidFill>
                          <a:schemeClr val="tx1"/>
                        </a:solidFill>
                        <a:effectLst/>
                        <a:latin typeface="+mn-lt"/>
                        <a:cs typeface="Times New Roman" panose="02020603050405020304" pitchFamily="18" charset="0"/>
                      </a:endParaRPr>
                    </a:p>
                    <a:p>
                      <a:pPr marL="0" marR="0" algn="r">
                        <a:lnSpc>
                          <a:spcPct val="107000"/>
                        </a:lnSpc>
                        <a:spcBef>
                          <a:spcPts val="300"/>
                        </a:spcBef>
                        <a:spcAft>
                          <a:spcPts val="300"/>
                        </a:spcAft>
                      </a:pPr>
                      <a:r>
                        <a:rPr lang="en-US" sz="2600" b="0" i="0" dirty="0">
                          <a:solidFill>
                            <a:schemeClr val="tx1"/>
                          </a:solidFill>
                          <a:effectLst/>
                          <a:latin typeface="+mn-lt"/>
                          <a:cs typeface="Times New Roman" panose="02020603050405020304" pitchFamily="18" charset="0"/>
                        </a:rPr>
                        <a:t>100.00</a:t>
                      </a:r>
                      <a:endParaRPr lang="en-US" sz="2600" b="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0" marB="0">
                    <a:solidFill>
                      <a:srgbClr val="00B0F0"/>
                    </a:solidFill>
                  </a:tcPr>
                </a:tc>
                <a:extLst>
                  <a:ext uri="{0D108BD9-81ED-4DB2-BD59-A6C34878D82A}">
                    <a16:rowId xmlns:a16="http://schemas.microsoft.com/office/drawing/2014/main" xmlns="" val="2685709272"/>
                  </a:ext>
                </a:extLst>
              </a:tr>
            </a:tbl>
          </a:graphicData>
        </a:graphic>
      </p:graphicFrame>
      <p:sp>
        <p:nvSpPr>
          <p:cNvPr id="5" name="Title 1">
            <a:extLst>
              <a:ext uri="{FF2B5EF4-FFF2-40B4-BE49-F238E27FC236}">
                <a16:creationId xmlns:a16="http://schemas.microsoft.com/office/drawing/2014/main" xmlns="" id="{39DBA84F-B592-4BA6-916B-7BE41A5AAA1B}"/>
              </a:ext>
            </a:extLst>
          </p:cNvPr>
          <p:cNvSpPr>
            <a:spLocks noGrp="1"/>
          </p:cNvSpPr>
          <p:nvPr>
            <p:ph type="title"/>
          </p:nvPr>
        </p:nvSpPr>
        <p:spPr>
          <a:xfrm>
            <a:off x="0" y="0"/>
            <a:ext cx="10515600" cy="791369"/>
          </a:xfrm>
        </p:spPr>
        <p:txBody>
          <a:bodyPr>
            <a:normAutofit/>
          </a:bodyPr>
          <a:lstStyle/>
          <a:p>
            <a:r>
              <a:rPr kumimoji="0" lang="en-US" altLang="en-US" sz="4400" b="1" i="0" u="none" strike="noStrike" cap="none" normalizeH="0" baseline="0" dirty="0">
                <a:ln>
                  <a:noFill/>
                </a:ln>
                <a:effectLst/>
                <a:latin typeface="+mn-lt"/>
                <a:ea typeface="Calibri" panose="020F0502020204030204" pitchFamily="34" charset="0"/>
                <a:cs typeface="Times New Roman" panose="02020603050405020304" pitchFamily="18" charset="0"/>
              </a:rPr>
              <a:t>Score Distribution: </a:t>
            </a:r>
            <a:r>
              <a:rPr kumimoji="0" lang="en-US" altLang="en-US" sz="4400" b="1" u="none" strike="noStrike" cap="none" normalizeH="0" baseline="0" dirty="0">
                <a:ln>
                  <a:noFill/>
                </a:ln>
                <a:solidFill>
                  <a:srgbClr val="0000CC"/>
                </a:solidFill>
                <a:effectLst/>
                <a:latin typeface="+mn-lt"/>
                <a:ea typeface="Calibri" panose="020F0502020204030204" pitchFamily="34" charset="0"/>
                <a:cs typeface="Times New Roman" panose="02020603050405020304" pitchFamily="18" charset="0"/>
              </a:rPr>
              <a:t>Normal</a:t>
            </a:r>
            <a:r>
              <a:rPr kumimoji="0" lang="en-US" altLang="en-US" sz="4400" b="1" u="none" strike="noStrike" cap="none" normalizeH="0" baseline="0" dirty="0">
                <a:ln>
                  <a:noFill/>
                </a:ln>
                <a:effectLst/>
                <a:latin typeface="+mn-lt"/>
                <a:ea typeface="Calibri" panose="020F0502020204030204" pitchFamily="34" charset="0"/>
                <a:cs typeface="Times New Roman" panose="02020603050405020304" pitchFamily="18" charset="0"/>
              </a:rPr>
              <a:t> </a:t>
            </a:r>
            <a:r>
              <a:rPr kumimoji="0" lang="en-US" altLang="en-US" sz="4400" b="1" i="0" u="none" strike="noStrike" cap="none" normalizeH="0" baseline="0" dirty="0">
                <a:ln>
                  <a:noFill/>
                </a:ln>
                <a:effectLst/>
                <a:latin typeface="+mn-lt"/>
                <a:ea typeface="Calibri" panose="020F0502020204030204" pitchFamily="34" charset="0"/>
                <a:cs typeface="Times New Roman" panose="02020603050405020304" pitchFamily="18" charset="0"/>
              </a:rPr>
              <a:t>Birth Beliefs</a:t>
            </a:r>
            <a:endParaRPr lang="en-US" dirty="0">
              <a:latin typeface="+mn-lt"/>
            </a:endParaRPr>
          </a:p>
        </p:txBody>
      </p:sp>
      <p:sp>
        <p:nvSpPr>
          <p:cNvPr id="7" name="TextBox 6">
            <a:extLst>
              <a:ext uri="{FF2B5EF4-FFF2-40B4-BE49-F238E27FC236}">
                <a16:creationId xmlns:a16="http://schemas.microsoft.com/office/drawing/2014/main" xmlns="" id="{D187A479-BBEA-48B7-9E85-5E1085428D8C}"/>
              </a:ext>
            </a:extLst>
          </p:cNvPr>
          <p:cNvSpPr txBox="1"/>
          <p:nvPr/>
        </p:nvSpPr>
        <p:spPr>
          <a:xfrm>
            <a:off x="368300" y="3865775"/>
            <a:ext cx="11571908" cy="1938992"/>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3200" b="1" kern="1200" dirty="0">
                <a:solidFill>
                  <a:srgbClr val="0000CC"/>
                </a:solidFill>
                <a:effectLst/>
                <a:latin typeface="+mn-lt"/>
                <a:ea typeface="+mn-ea"/>
                <a:cs typeface="Times New Roman" panose="02020603050405020304" pitchFamily="18" charset="0"/>
              </a:rPr>
              <a:t>Normal Birth Belief score range </a:t>
            </a:r>
            <a:r>
              <a:rPr lang="en-US" sz="3200" b="1" dirty="0">
                <a:solidFill>
                  <a:srgbClr val="0000CC"/>
                </a:solidFill>
                <a:cs typeface="Times New Roman" panose="02020603050405020304" pitchFamily="18" charset="0"/>
              </a:rPr>
              <a:t>for IPNBBP </a:t>
            </a:r>
            <a:r>
              <a:rPr lang="en-US" sz="3200" b="1" kern="1200" dirty="0">
                <a:solidFill>
                  <a:srgbClr val="0000CC"/>
                </a:solidFill>
                <a:effectLst/>
                <a:latin typeface="+mn-lt"/>
                <a:ea typeface="+mn-ea"/>
                <a:cs typeface="Times New Roman" panose="02020603050405020304" pitchFamily="18" charset="0"/>
              </a:rPr>
              <a:t>tool 68-102.</a:t>
            </a:r>
            <a:endParaRPr lang="en-US" altLang="en-US" sz="3200" b="1" dirty="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3200" dirty="0">
                <a:ea typeface="Calibri" panose="020F0502020204030204" pitchFamily="34" charset="0"/>
                <a:cs typeface="Times New Roman" panose="02020603050405020304" pitchFamily="18" charset="0"/>
              </a:rPr>
              <a:t>T</a:t>
            </a:r>
            <a:r>
              <a:rPr kumimoji="0" lang="en-US" altLang="en-US" sz="3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he average score goes </a:t>
            </a:r>
            <a:r>
              <a:rPr kumimoji="0" lang="en-US" altLang="en-US" sz="3200" b="0" i="0" u="sng" strike="noStrike" cap="none" normalizeH="0" baseline="0" dirty="0">
                <a:ln>
                  <a:noFill/>
                </a:ln>
                <a:solidFill>
                  <a:schemeClr val="tx1"/>
                </a:solidFill>
                <a:effectLst/>
                <a:ea typeface="Calibri" panose="020F0502020204030204" pitchFamily="34" charset="0"/>
                <a:cs typeface="Times New Roman" panose="02020603050405020304" pitchFamily="18" charset="0"/>
              </a:rPr>
              <a:t>slightly up </a:t>
            </a:r>
            <a:r>
              <a:rPr kumimoji="0" lang="en-US" altLang="en-US" sz="3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from pre </a:t>
            </a:r>
            <a:r>
              <a:rPr kumimoji="0" lang="en-US" altLang="en-US" sz="3200" b="1" i="0" u="none" strike="noStrike" cap="none" normalizeH="0" baseline="0" dirty="0">
                <a:ln>
                  <a:noFill/>
                </a:ln>
                <a:solidFill>
                  <a:srgbClr val="0000CC"/>
                </a:solidFill>
                <a:effectLst/>
                <a:ea typeface="Calibri" panose="020F0502020204030204" pitchFamily="34" charset="0"/>
                <a:cs typeface="Times New Roman" panose="02020603050405020304" pitchFamily="18" charset="0"/>
              </a:rPr>
              <a:t>(84.13) </a:t>
            </a:r>
            <a:r>
              <a:rPr kumimoji="0" lang="en-US" altLang="en-US" sz="3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to post </a:t>
            </a:r>
            <a:r>
              <a:rPr kumimoji="0" lang="en-US" altLang="en-US" sz="3200" b="1" i="0" u="none" strike="noStrike" cap="none" normalizeH="0" baseline="0" dirty="0">
                <a:ln>
                  <a:noFill/>
                </a:ln>
                <a:solidFill>
                  <a:srgbClr val="0000CC"/>
                </a:solidFill>
                <a:effectLst/>
                <a:ea typeface="Calibri" panose="020F0502020204030204" pitchFamily="34" charset="0"/>
                <a:cs typeface="Times New Roman" panose="02020603050405020304" pitchFamily="18" charset="0"/>
              </a:rPr>
              <a:t>(86.06)</a:t>
            </a:r>
            <a:r>
              <a:rPr kumimoji="0" lang="en-US" altLang="en-US" sz="3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 big change in the range from pre (29-102) to post (73-100).</a:t>
            </a:r>
          </a:p>
          <a:p>
            <a:pPr marR="0" lvl="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24148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E0CDC-7770-408B-B31B-909FC1FFE579}"/>
              </a:ext>
            </a:extLst>
          </p:cNvPr>
          <p:cNvSpPr>
            <a:spLocks noGrp="1"/>
          </p:cNvSpPr>
          <p:nvPr>
            <p:ph type="title"/>
          </p:nvPr>
        </p:nvSpPr>
        <p:spPr>
          <a:xfrm>
            <a:off x="0" y="184073"/>
            <a:ext cx="2478157" cy="1119794"/>
          </a:xfrm>
        </p:spPr>
        <p:txBody>
          <a:bodyPr>
            <a:noAutofit/>
          </a:bodyPr>
          <a:lstStyle/>
          <a:p>
            <a:r>
              <a:rPr lang="en-US" sz="2200" b="1" dirty="0">
                <a:effectLst/>
                <a:latin typeface="+mn-lt"/>
                <a:ea typeface="Calibri" panose="020F0502020204030204" pitchFamily="34" charset="0"/>
                <a:cs typeface="Times New Roman" panose="02020603050405020304" pitchFamily="18" charset="0"/>
              </a:rPr>
              <a:t>Data Analysis</a:t>
            </a:r>
            <a:br>
              <a:rPr lang="en-US" sz="2200" b="1" dirty="0">
                <a:effectLst/>
                <a:latin typeface="+mn-lt"/>
                <a:ea typeface="Calibri" panose="020F0502020204030204" pitchFamily="34" charset="0"/>
                <a:cs typeface="Times New Roman" panose="02020603050405020304" pitchFamily="18" charset="0"/>
              </a:rPr>
            </a:br>
            <a:r>
              <a:rPr lang="en-US" sz="2200" b="1" dirty="0">
                <a:effectLst/>
                <a:latin typeface="+mn-lt"/>
                <a:ea typeface="Calibri" panose="020F0502020204030204" pitchFamily="34" charset="0"/>
                <a:cs typeface="Times New Roman" panose="02020603050405020304" pitchFamily="18" charset="0"/>
              </a:rPr>
              <a:t>Results</a:t>
            </a:r>
            <a:br>
              <a:rPr lang="en-US" sz="2200" b="1" dirty="0">
                <a:effectLst/>
                <a:latin typeface="+mn-lt"/>
                <a:ea typeface="Calibri" panose="020F0502020204030204" pitchFamily="34" charset="0"/>
                <a:cs typeface="Times New Roman" panose="02020603050405020304" pitchFamily="18" charset="0"/>
              </a:rPr>
            </a:br>
            <a:r>
              <a:rPr lang="en-US" sz="2200" b="1" dirty="0">
                <a:effectLst/>
                <a:latin typeface="+mn-lt"/>
                <a:ea typeface="Calibri" panose="020F0502020204030204" pitchFamily="34" charset="0"/>
                <a:cs typeface="Times New Roman" panose="02020603050405020304" pitchFamily="18" charset="0"/>
              </a:rPr>
              <a:t>Quantitative Score Distribution</a:t>
            </a:r>
            <a:endParaRPr lang="en-US" sz="2200" b="1" dirty="0">
              <a:latin typeface="+mn-lt"/>
            </a:endParaRPr>
          </a:p>
        </p:txBody>
      </p:sp>
      <p:pic>
        <p:nvPicPr>
          <p:cNvPr id="6" name="Content Placeholder 5">
            <a:extLst>
              <a:ext uri="{FF2B5EF4-FFF2-40B4-BE49-F238E27FC236}">
                <a16:creationId xmlns:a16="http://schemas.microsoft.com/office/drawing/2014/main" xmlns="" id="{FBC62EBA-B9EF-4777-BFAC-84FEB9D5AA29}"/>
              </a:ext>
            </a:extLst>
          </p:cNvPr>
          <p:cNvPicPr>
            <a:picLocks noGrp="1" noChangeAspect="1"/>
          </p:cNvPicPr>
          <p:nvPr>
            <p:ph idx="1"/>
          </p:nvPr>
        </p:nvPicPr>
        <p:blipFill rotWithShape="1">
          <a:blip r:embed="rId3"/>
          <a:srcRect l="21855" t="25323" r="26802" b="10796"/>
          <a:stretch/>
        </p:blipFill>
        <p:spPr>
          <a:xfrm>
            <a:off x="2365734" y="1"/>
            <a:ext cx="9826265" cy="68580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xmlns="" id="{92247ED7-5592-48D8-942E-1621092CB5D4}"/>
              </a:ext>
            </a:extLst>
          </p:cNvPr>
          <p:cNvSpPr/>
          <p:nvPr/>
        </p:nvSpPr>
        <p:spPr>
          <a:xfrm>
            <a:off x="0" y="1736540"/>
            <a:ext cx="643467" cy="653838"/>
          </a:xfrm>
          <a:prstGeom prst="rect">
            <a:avLst/>
          </a:prstGeom>
          <a:pattFill prst="wdDnDiag">
            <a:fgClr>
              <a:srgbClr val="00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xmlns="" id="{7ED71BB4-C55A-4613-BE05-199562A78B0C}"/>
              </a:ext>
            </a:extLst>
          </p:cNvPr>
          <p:cNvSpPr/>
          <p:nvPr/>
        </p:nvSpPr>
        <p:spPr>
          <a:xfrm>
            <a:off x="-2" y="3627705"/>
            <a:ext cx="643467" cy="6240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582A9C7-6008-4974-AFC9-F53A48C9E6D1}"/>
              </a:ext>
            </a:extLst>
          </p:cNvPr>
          <p:cNvSpPr/>
          <p:nvPr/>
        </p:nvSpPr>
        <p:spPr>
          <a:xfrm>
            <a:off x="0" y="2660824"/>
            <a:ext cx="643467" cy="653837"/>
          </a:xfrm>
          <a:prstGeom prst="rect">
            <a:avLst/>
          </a:prstGeom>
          <a:pattFill prst="wdDn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xmlns="" id="{999E6022-7840-4580-B040-F95FC4C01444}"/>
              </a:ext>
            </a:extLst>
          </p:cNvPr>
          <p:cNvSpPr/>
          <p:nvPr/>
        </p:nvSpPr>
        <p:spPr>
          <a:xfrm>
            <a:off x="160866" y="4745721"/>
            <a:ext cx="321733"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9FAD9BA0-7FF7-4804-B541-E354CDFC9FAE}"/>
              </a:ext>
            </a:extLst>
          </p:cNvPr>
          <p:cNvSpPr txBox="1"/>
          <p:nvPr/>
        </p:nvSpPr>
        <p:spPr>
          <a:xfrm>
            <a:off x="643468" y="1681600"/>
            <a:ext cx="1690044" cy="830997"/>
          </a:xfrm>
          <a:prstGeom prst="rect">
            <a:avLst/>
          </a:prstGeom>
          <a:noFill/>
        </p:spPr>
        <p:txBody>
          <a:bodyPr wrap="square" rtlCol="0">
            <a:spAutoFit/>
          </a:bodyPr>
          <a:lstStyle/>
          <a:p>
            <a:r>
              <a:rPr lang="en-US" sz="1600" b="1" dirty="0">
                <a:cs typeface="Times New Roman" panose="02020603050405020304" pitchFamily="18" charset="0"/>
              </a:rPr>
              <a:t>Tool Range</a:t>
            </a:r>
          </a:p>
          <a:p>
            <a:r>
              <a:rPr lang="en-US" sz="1600" b="1" dirty="0">
                <a:cs typeface="Times New Roman" panose="02020603050405020304" pitchFamily="18" charset="0"/>
              </a:rPr>
              <a:t>Normal Birth</a:t>
            </a:r>
          </a:p>
          <a:p>
            <a:r>
              <a:rPr lang="en-US" sz="1600" b="1" dirty="0">
                <a:cs typeface="Times New Roman" panose="02020603050405020304" pitchFamily="18" charset="0"/>
              </a:rPr>
              <a:t>68-102</a:t>
            </a:r>
          </a:p>
        </p:txBody>
      </p:sp>
      <p:sp>
        <p:nvSpPr>
          <p:cNvPr id="12" name="TextBox 11">
            <a:extLst>
              <a:ext uri="{FF2B5EF4-FFF2-40B4-BE49-F238E27FC236}">
                <a16:creationId xmlns:a16="http://schemas.microsoft.com/office/drawing/2014/main" xmlns="" id="{DC9782B7-6A2F-4C8F-AFC2-2722603D0F78}"/>
              </a:ext>
            </a:extLst>
          </p:cNvPr>
          <p:cNvSpPr txBox="1"/>
          <p:nvPr/>
        </p:nvSpPr>
        <p:spPr>
          <a:xfrm>
            <a:off x="643467" y="2593543"/>
            <a:ext cx="1690044" cy="830997"/>
          </a:xfrm>
          <a:prstGeom prst="rect">
            <a:avLst/>
          </a:prstGeom>
          <a:noFill/>
        </p:spPr>
        <p:txBody>
          <a:bodyPr wrap="square" rtlCol="0">
            <a:spAutoFit/>
          </a:bodyPr>
          <a:lstStyle/>
          <a:p>
            <a:r>
              <a:rPr lang="en-US" sz="1600" b="1" dirty="0">
                <a:cs typeface="Times New Roman" panose="02020603050405020304" pitchFamily="18" charset="0"/>
              </a:rPr>
              <a:t>Tool Range</a:t>
            </a:r>
          </a:p>
          <a:p>
            <a:r>
              <a:rPr lang="en-US" sz="1600" b="1" dirty="0">
                <a:cs typeface="Times New Roman" panose="02020603050405020304" pitchFamily="18" charset="0"/>
              </a:rPr>
              <a:t>Medicalized Birth</a:t>
            </a:r>
          </a:p>
          <a:p>
            <a:r>
              <a:rPr lang="en-US" sz="1600" b="1" dirty="0">
                <a:cs typeface="Times New Roman" panose="02020603050405020304" pitchFamily="18" charset="0"/>
              </a:rPr>
              <a:t>11-33</a:t>
            </a:r>
          </a:p>
        </p:txBody>
      </p:sp>
      <p:sp>
        <p:nvSpPr>
          <p:cNvPr id="14" name="TextBox 13">
            <a:extLst>
              <a:ext uri="{FF2B5EF4-FFF2-40B4-BE49-F238E27FC236}">
                <a16:creationId xmlns:a16="http://schemas.microsoft.com/office/drawing/2014/main" xmlns="" id="{7BAEBA39-701F-4D79-BB84-97639C5914AB}"/>
              </a:ext>
            </a:extLst>
          </p:cNvPr>
          <p:cNvSpPr txBox="1"/>
          <p:nvPr/>
        </p:nvSpPr>
        <p:spPr>
          <a:xfrm>
            <a:off x="659579" y="3597810"/>
            <a:ext cx="1690044" cy="584775"/>
          </a:xfrm>
          <a:prstGeom prst="rect">
            <a:avLst/>
          </a:prstGeom>
          <a:noFill/>
        </p:spPr>
        <p:txBody>
          <a:bodyPr wrap="square" rtlCol="0">
            <a:spAutoFit/>
          </a:bodyPr>
          <a:lstStyle/>
          <a:p>
            <a:r>
              <a:rPr lang="en-US" sz="1600" b="1" dirty="0">
                <a:cs typeface="Times New Roman" panose="02020603050405020304" pitchFamily="18" charset="0"/>
              </a:rPr>
              <a:t>Participant</a:t>
            </a:r>
          </a:p>
          <a:p>
            <a:r>
              <a:rPr lang="en-US" sz="1600" b="1" dirty="0">
                <a:cs typeface="Times New Roman" panose="02020603050405020304" pitchFamily="18" charset="0"/>
              </a:rPr>
              <a:t>Range</a:t>
            </a:r>
          </a:p>
        </p:txBody>
      </p:sp>
      <p:sp>
        <p:nvSpPr>
          <p:cNvPr id="16" name="TextBox 15">
            <a:extLst>
              <a:ext uri="{FF2B5EF4-FFF2-40B4-BE49-F238E27FC236}">
                <a16:creationId xmlns:a16="http://schemas.microsoft.com/office/drawing/2014/main" xmlns="" id="{D67E027C-D56E-4A41-85E2-552B476F3C22}"/>
              </a:ext>
            </a:extLst>
          </p:cNvPr>
          <p:cNvSpPr txBox="1"/>
          <p:nvPr/>
        </p:nvSpPr>
        <p:spPr>
          <a:xfrm>
            <a:off x="675690" y="4661867"/>
            <a:ext cx="1690044" cy="584775"/>
          </a:xfrm>
          <a:prstGeom prst="rect">
            <a:avLst/>
          </a:prstGeom>
          <a:noFill/>
        </p:spPr>
        <p:txBody>
          <a:bodyPr wrap="square" rtlCol="0">
            <a:spAutoFit/>
          </a:bodyPr>
          <a:lstStyle/>
          <a:p>
            <a:r>
              <a:rPr lang="en-US" sz="1600" b="1" dirty="0">
                <a:cs typeface="Times New Roman" panose="02020603050405020304" pitchFamily="18" charset="0"/>
              </a:rPr>
              <a:t>Participant </a:t>
            </a:r>
          </a:p>
          <a:p>
            <a:r>
              <a:rPr lang="en-US" sz="1600" b="1" dirty="0">
                <a:cs typeface="Times New Roman" panose="02020603050405020304" pitchFamily="18" charset="0"/>
              </a:rPr>
              <a:t>Mean score</a:t>
            </a:r>
          </a:p>
        </p:txBody>
      </p:sp>
    </p:spTree>
    <p:extLst>
      <p:ext uri="{BB962C8B-B14F-4D97-AF65-F5344CB8AC3E}">
        <p14:creationId xmlns:p14="http://schemas.microsoft.com/office/powerpoint/2010/main" val="4054370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E39DFCF-9247-4DE5-BB93-074BFAF07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442B652E-D499-4CDA-8F7A-60469EDBC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484A22B8-F5B6-47C2-B88E-DADAF37913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Isosceles Triangle 12">
            <a:extLst>
              <a:ext uri="{FF2B5EF4-FFF2-40B4-BE49-F238E27FC236}">
                <a16:creationId xmlns:a16="http://schemas.microsoft.com/office/drawing/2014/main" xmlns="" id="{A987C18C-164D-4263-B486-4647A98E8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E7E98B39-04C6-408B-92FD-7686287406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981C8C27-2457-421F-BDC4-7B4EA3C7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xmlns="" id="{CEA13C66-82C1-44AF-972B-8F5CCA41B6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9DB36437-FE59-457E-91A7-396BBD3C9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xmlns="" id="{F7728808-9A8C-42AC-9CB7-9D72D540E5BD}"/>
              </a:ext>
            </a:extLst>
          </p:cNvPr>
          <p:cNvSpPr>
            <a:spLocks noGrp="1"/>
          </p:cNvSpPr>
          <p:nvPr>
            <p:ph type="title"/>
          </p:nvPr>
        </p:nvSpPr>
        <p:spPr>
          <a:xfrm>
            <a:off x="3204642" y="2353641"/>
            <a:ext cx="5782716" cy="2150719"/>
          </a:xfrm>
          <a:noFill/>
        </p:spPr>
        <p:txBody>
          <a:bodyPr vert="horz" lIns="91440" tIns="45720" rIns="91440" bIns="45720" rtlCol="0" anchor="ctr">
            <a:noAutofit/>
          </a:bodyPr>
          <a:lstStyle/>
          <a:p>
            <a:pPr algn="ctr"/>
            <a:r>
              <a:rPr lang="en-US" sz="5400" b="1" kern="1200" dirty="0">
                <a:solidFill>
                  <a:srgbClr val="0000CC"/>
                </a:solidFill>
                <a:latin typeface="+mn-lt"/>
                <a:cs typeface="Times New Roman" panose="02020603050405020304" pitchFamily="18" charset="0"/>
              </a:rPr>
              <a:t>Results: Section 3</a:t>
            </a:r>
            <a:br>
              <a:rPr lang="en-US" sz="5400" b="1" kern="1200" dirty="0">
                <a:solidFill>
                  <a:srgbClr val="0000CC"/>
                </a:solidFill>
                <a:latin typeface="+mn-lt"/>
                <a:cs typeface="Times New Roman" panose="02020603050405020304" pitchFamily="18" charset="0"/>
              </a:rPr>
            </a:br>
            <a:r>
              <a:rPr lang="en-US" sz="5400" b="1" kern="1200" dirty="0">
                <a:solidFill>
                  <a:srgbClr val="0000CC"/>
                </a:solidFill>
                <a:latin typeface="+mn-lt"/>
                <a:cs typeface="Times New Roman" panose="02020603050405020304" pitchFamily="18" charset="0"/>
              </a:rPr>
              <a:t>IPNBBP Survey</a:t>
            </a:r>
            <a:br>
              <a:rPr lang="en-US" sz="5400" b="1" kern="1200" dirty="0">
                <a:solidFill>
                  <a:srgbClr val="0000CC"/>
                </a:solidFill>
                <a:latin typeface="+mn-lt"/>
                <a:cs typeface="Times New Roman" panose="02020603050405020304" pitchFamily="18" charset="0"/>
              </a:rPr>
            </a:br>
            <a:r>
              <a:rPr lang="en-US" sz="5400" b="1" kern="1200" dirty="0">
                <a:solidFill>
                  <a:srgbClr val="0000CC"/>
                </a:solidFill>
                <a:latin typeface="+mn-lt"/>
                <a:cs typeface="Times New Roman" panose="02020603050405020304" pitchFamily="18" charset="0"/>
              </a:rPr>
              <a:t>Qualitative Data</a:t>
            </a:r>
            <a:br>
              <a:rPr lang="en-US" sz="5400" b="1" kern="1200" dirty="0">
                <a:solidFill>
                  <a:srgbClr val="0000CC"/>
                </a:solidFill>
                <a:latin typeface="+mn-lt"/>
                <a:cs typeface="Times New Roman" panose="02020603050405020304" pitchFamily="18" charset="0"/>
              </a:rPr>
            </a:br>
            <a:endParaRPr lang="en-US" sz="2000" kern="1200" dirty="0">
              <a:solidFill>
                <a:srgbClr val="0000CC"/>
              </a:solidFill>
              <a:latin typeface="+mn-lt"/>
              <a:cs typeface="Times New Roman" panose="02020603050405020304" pitchFamily="18" charset="0"/>
            </a:endParaRPr>
          </a:p>
        </p:txBody>
      </p:sp>
      <p:sp>
        <p:nvSpPr>
          <p:cNvPr id="23" name="Rectangle 22">
            <a:extLst>
              <a:ext uri="{FF2B5EF4-FFF2-40B4-BE49-F238E27FC236}">
                <a16:creationId xmlns:a16="http://schemas.microsoft.com/office/drawing/2014/main" xmlns="" id="{844D3693-2EFE-4667-89D5-47E2D59209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C21FD796-9CD0-404D-8DF5-5274C0BCC7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xmlns="" id="{78F4F1E3-3C1E-40F4-ADE1-1A58D11B65CD}"/>
              </a:ext>
            </a:extLst>
          </p:cNvPr>
          <p:cNvSpPr txBox="1"/>
          <p:nvPr/>
        </p:nvSpPr>
        <p:spPr>
          <a:xfrm>
            <a:off x="20266" y="5213612"/>
            <a:ext cx="12192000" cy="1649811"/>
          </a:xfrm>
          <a:prstGeom prst="rect">
            <a:avLst/>
          </a:prstGeom>
          <a:solidFill>
            <a:srgbClr val="CCCCFF"/>
          </a:solidFill>
        </p:spPr>
        <p:txBody>
          <a:bodyPr wrap="square" rtlCol="0">
            <a:spAutoFit/>
          </a:bodyPr>
          <a:lstStyle/>
          <a:p>
            <a:pPr marL="342900" indent="-342900">
              <a:lnSpc>
                <a:spcPct val="107000"/>
              </a:lnSpc>
              <a:buFont typeface="+mj-lt"/>
              <a:buAutoNum type="arabicPeriod"/>
            </a:pPr>
            <a:r>
              <a:rPr lang="en-US" sz="3200" b="1" dirty="0">
                <a:solidFill>
                  <a:srgbClr val="0000CC"/>
                </a:solidFill>
                <a:ea typeface="Arial" panose="020B0604020202020204" pitchFamily="34" charset="0"/>
                <a:cs typeface="Times New Roman" panose="02020603050405020304" pitchFamily="18" charset="0"/>
              </a:rPr>
              <a:t>According to my birth beliefs r/t birth practice, the birth process is:</a:t>
            </a:r>
          </a:p>
          <a:p>
            <a:pPr marL="342900" indent="-342900">
              <a:lnSpc>
                <a:spcPct val="107000"/>
              </a:lnSpc>
              <a:buFont typeface="+mj-lt"/>
              <a:buAutoNum type="arabicPeriod"/>
            </a:pPr>
            <a:r>
              <a:rPr lang="en-US" sz="3200" b="1" dirty="0">
                <a:solidFill>
                  <a:srgbClr val="0000CC"/>
                </a:solidFill>
                <a:effectLst/>
                <a:ea typeface="Arial" panose="020B0604020202020204" pitchFamily="34" charset="0"/>
                <a:cs typeface="Times New Roman" panose="02020603050405020304" pitchFamily="18" charset="0"/>
              </a:rPr>
              <a:t>According to my birth beliefs r/t birth practice, my role as an intrapartum nurse in the birth process is:</a:t>
            </a:r>
          </a:p>
        </p:txBody>
      </p:sp>
    </p:spTree>
    <p:extLst>
      <p:ext uri="{BB962C8B-B14F-4D97-AF65-F5344CB8AC3E}">
        <p14:creationId xmlns:p14="http://schemas.microsoft.com/office/powerpoint/2010/main" val="33164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4B959-4B53-44E6-9793-DDFC26B3765C}"/>
              </a:ext>
            </a:extLst>
          </p:cNvPr>
          <p:cNvSpPr>
            <a:spLocks noGrp="1"/>
          </p:cNvSpPr>
          <p:nvPr>
            <p:ph type="title"/>
          </p:nvPr>
        </p:nvSpPr>
        <p:spPr>
          <a:xfrm>
            <a:off x="1813301" y="221217"/>
            <a:ext cx="9540498" cy="1325563"/>
          </a:xfrm>
        </p:spPr>
        <p:txBody>
          <a:bodyPr/>
          <a:lstStyle/>
          <a:p>
            <a:r>
              <a:rPr lang="en-US" sz="4400" b="1" dirty="0">
                <a:effectLst/>
                <a:latin typeface="+mn-lt"/>
                <a:ea typeface="Calibri" panose="020F0502020204030204" pitchFamily="34" charset="0"/>
                <a:cs typeface="Times New Roman" panose="02020603050405020304" pitchFamily="18" charset="0"/>
              </a:rPr>
              <a:t>Benefits of Normal </a:t>
            </a:r>
            <a:r>
              <a:rPr lang="en-US" sz="4400" b="1" dirty="0">
                <a:latin typeface="+mn-lt"/>
                <a:ea typeface="Calibri" panose="020F0502020204030204" pitchFamily="34" charset="0"/>
                <a:cs typeface="Times New Roman" panose="02020603050405020304" pitchFamily="18" charset="0"/>
              </a:rPr>
              <a:t>P</a:t>
            </a:r>
            <a:r>
              <a:rPr lang="en-US" sz="4400" b="1" dirty="0">
                <a:effectLst/>
                <a:latin typeface="+mn-lt"/>
                <a:ea typeface="Calibri" panose="020F0502020204030204" pitchFamily="34" charset="0"/>
                <a:cs typeface="Times New Roman" panose="02020603050405020304" pitchFamily="18" charset="0"/>
              </a:rPr>
              <a:t>hysiologic </a:t>
            </a:r>
            <a:r>
              <a:rPr lang="en-US" sz="4400" b="1" dirty="0">
                <a:latin typeface="+mn-lt"/>
                <a:ea typeface="Calibri" panose="020F0502020204030204" pitchFamily="34" charset="0"/>
                <a:cs typeface="Times New Roman" panose="02020603050405020304" pitchFamily="18" charset="0"/>
              </a:rPr>
              <a:t>B</a:t>
            </a:r>
            <a:r>
              <a:rPr lang="en-US" sz="4400" b="1" dirty="0">
                <a:effectLst/>
                <a:latin typeface="+mn-lt"/>
                <a:ea typeface="Calibri" panose="020F0502020204030204" pitchFamily="34" charset="0"/>
                <a:cs typeface="Times New Roman" panose="02020603050405020304" pitchFamily="18" charset="0"/>
              </a:rPr>
              <a:t>irth</a:t>
            </a:r>
            <a:br>
              <a:rPr lang="en-US" sz="4400" b="1" dirty="0">
                <a:effectLst/>
                <a:latin typeface="+mn-lt"/>
                <a:ea typeface="Calibri" panose="020F0502020204030204" pitchFamily="34" charset="0"/>
                <a:cs typeface="Times New Roman" panose="02020603050405020304" pitchFamily="18" charset="0"/>
              </a:rPr>
            </a:br>
            <a:endParaRPr lang="en-US" b="1" dirty="0">
              <a:latin typeface="+mn-lt"/>
            </a:endParaRPr>
          </a:p>
        </p:txBody>
      </p:sp>
      <p:sp>
        <p:nvSpPr>
          <p:cNvPr id="3" name="Content Placeholder 2">
            <a:extLst>
              <a:ext uri="{FF2B5EF4-FFF2-40B4-BE49-F238E27FC236}">
                <a16:creationId xmlns:a16="http://schemas.microsoft.com/office/drawing/2014/main" xmlns="" id="{68F61A91-C378-4513-A1FE-321618EB0C5F}"/>
              </a:ext>
            </a:extLst>
          </p:cNvPr>
          <p:cNvSpPr>
            <a:spLocks noGrp="1"/>
          </p:cNvSpPr>
          <p:nvPr>
            <p:ph idx="1"/>
          </p:nvPr>
        </p:nvSpPr>
        <p:spPr>
          <a:xfrm>
            <a:off x="1813301" y="1138335"/>
            <a:ext cx="10113655" cy="5169874"/>
          </a:xfrm>
        </p:spPr>
        <p:txBody>
          <a:bodyPr>
            <a:normAutofit/>
          </a:bodyPr>
          <a:lstStyle/>
          <a:p>
            <a:r>
              <a:rPr lang="en-US" sz="3200" b="1" dirty="0">
                <a:ea typeface="Calibri" panose="020F0502020204030204" pitchFamily="34" charset="0"/>
                <a:cs typeface="Times New Roman" panose="02020603050405020304" pitchFamily="18" charset="0"/>
              </a:rPr>
              <a:t>S</a:t>
            </a:r>
            <a:r>
              <a:rPr lang="en-US" sz="3200" b="1" dirty="0">
                <a:effectLst/>
                <a:ea typeface="Calibri" panose="020F0502020204030204" pitchFamily="34" charset="0"/>
                <a:cs typeface="Times New Roman" panose="02020603050405020304" pitchFamily="18" charset="0"/>
              </a:rPr>
              <a:t>hort-term:</a:t>
            </a:r>
            <a:r>
              <a:rPr lang="en-US" sz="3200" dirty="0">
                <a:effectLst/>
                <a:ea typeface="Calibri" panose="020F0502020204030204" pitchFamily="34" charset="0"/>
                <a:cs typeface="Times New Roman" panose="02020603050405020304" pitchFamily="18" charset="0"/>
              </a:rPr>
              <a:t> </a:t>
            </a:r>
          </a:p>
          <a:p>
            <a:pPr lvl="1"/>
            <a:r>
              <a:rPr lang="en-US" sz="2800" dirty="0">
                <a:ea typeface="Calibri" panose="020F0502020204030204" pitchFamily="34" charset="0"/>
                <a:cs typeface="Times New Roman" panose="02020603050405020304" pitchFamily="18" charset="0"/>
              </a:rPr>
              <a:t>E</a:t>
            </a:r>
            <a:r>
              <a:rPr lang="en-US" sz="2800" dirty="0">
                <a:effectLst/>
                <a:ea typeface="Calibri" panose="020F0502020204030204" pitchFamily="34" charset="0"/>
                <a:cs typeface="Times New Roman" panose="02020603050405020304" pitchFamily="18" charset="0"/>
              </a:rPr>
              <a:t>merging from childbirth feeling physically and emotionally healthy and powerful as mothers. </a:t>
            </a:r>
          </a:p>
          <a:p>
            <a:r>
              <a:rPr lang="en-US" sz="3200" b="1" dirty="0">
                <a:effectLst/>
                <a:ea typeface="Calibri" panose="020F0502020204030204" pitchFamily="34" charset="0"/>
                <a:cs typeface="Times New Roman" panose="02020603050405020304" pitchFamily="18" charset="0"/>
              </a:rPr>
              <a:t>Long-term</a:t>
            </a:r>
            <a:r>
              <a:rPr lang="en-US" b="1" dirty="0">
                <a:effectLst/>
                <a:ea typeface="Calibri" panose="020F0502020204030204" pitchFamily="34" charset="0"/>
                <a:cs typeface="Times New Roman" panose="02020603050405020304" pitchFamily="18" charset="0"/>
              </a:rPr>
              <a:t>: </a:t>
            </a:r>
          </a:p>
          <a:p>
            <a:pPr lvl="1"/>
            <a:r>
              <a:rPr lang="en-US" sz="2800" dirty="0">
                <a:ea typeface="Calibri" panose="020F0502020204030204" pitchFamily="34" charset="0"/>
                <a:cs typeface="Times New Roman" panose="02020603050405020304" pitchFamily="18" charset="0"/>
              </a:rPr>
              <a:t>B</a:t>
            </a:r>
            <a:r>
              <a:rPr lang="en-US" sz="2800" dirty="0">
                <a:effectLst/>
                <a:ea typeface="Calibri" panose="020F0502020204030204" pitchFamily="34" charset="0"/>
                <a:cs typeface="Times New Roman" panose="02020603050405020304" pitchFamily="18" charset="0"/>
              </a:rPr>
              <a:t>eneficial side effects for the woman’s physical and mental health and capacity to mother her child/children. </a:t>
            </a:r>
          </a:p>
          <a:p>
            <a:pPr lvl="1"/>
            <a:r>
              <a:rPr lang="en-US" sz="2800" dirty="0">
                <a:ea typeface="Calibri" panose="020F0502020204030204" pitchFamily="34" charset="0"/>
                <a:cs typeface="Times New Roman" panose="02020603050405020304" pitchFamily="18" charset="0"/>
              </a:rPr>
              <a:t>E</a:t>
            </a:r>
            <a:r>
              <a:rPr lang="en-US" sz="2800" dirty="0">
                <a:effectLst/>
                <a:ea typeface="Calibri" panose="020F0502020204030204" pitchFamily="34" charset="0"/>
                <a:cs typeface="Times New Roman" panose="02020603050405020304" pitchFamily="18" charset="0"/>
              </a:rPr>
              <a:t>nhanced infant growth and development</a:t>
            </a:r>
          </a:p>
          <a:p>
            <a:pPr lvl="1"/>
            <a:r>
              <a:rPr lang="en-US" sz="2800" dirty="0">
                <a:ea typeface="Calibri" panose="020F0502020204030204" pitchFamily="34" charset="0"/>
                <a:cs typeface="Times New Roman" panose="02020603050405020304" pitchFamily="18" charset="0"/>
              </a:rPr>
              <a:t>P</a:t>
            </a:r>
            <a:r>
              <a:rPr lang="en-US" sz="2800" dirty="0">
                <a:effectLst/>
                <a:ea typeface="Calibri" panose="020F0502020204030204" pitchFamily="34" charset="0"/>
                <a:cs typeface="Times New Roman" panose="02020603050405020304" pitchFamily="18" charset="0"/>
              </a:rPr>
              <a:t>otentially diminished incidence of chronic disease. </a:t>
            </a:r>
          </a:p>
          <a:p>
            <a:r>
              <a:rPr lang="en-US" sz="3200" b="1" dirty="0">
                <a:effectLst/>
                <a:ea typeface="Calibri" panose="020F0502020204030204" pitchFamily="34" charset="0"/>
                <a:cs typeface="Times New Roman" panose="02020603050405020304" pitchFamily="18" charset="0"/>
              </a:rPr>
              <a:t>Combined (short/long term):</a:t>
            </a:r>
          </a:p>
          <a:p>
            <a:pPr lvl="1"/>
            <a:r>
              <a:rPr lang="en-US" sz="2800" dirty="0">
                <a:effectLst/>
                <a:ea typeface="Calibri" panose="020F0502020204030204" pitchFamily="34" charset="0"/>
                <a:cs typeface="Times New Roman" panose="02020603050405020304" pitchFamily="18" charset="0"/>
              </a:rPr>
              <a:t>Beneficial to the family and society through enhanced family functioning and cost-effective care.</a:t>
            </a:r>
          </a:p>
          <a:p>
            <a:endParaRPr lang="en-US" dirty="0"/>
          </a:p>
        </p:txBody>
      </p:sp>
      <p:sp>
        <p:nvSpPr>
          <p:cNvPr id="5" name="TextBox 4">
            <a:extLst>
              <a:ext uri="{FF2B5EF4-FFF2-40B4-BE49-F238E27FC236}">
                <a16:creationId xmlns:a16="http://schemas.microsoft.com/office/drawing/2014/main" xmlns="" id="{B4B664BC-24D3-4CAF-A858-6E466B9D380F}"/>
              </a:ext>
            </a:extLst>
          </p:cNvPr>
          <p:cNvSpPr txBox="1"/>
          <p:nvPr/>
        </p:nvSpPr>
        <p:spPr>
          <a:xfrm>
            <a:off x="9780103" y="6308209"/>
            <a:ext cx="2252645" cy="369332"/>
          </a:xfrm>
          <a:prstGeom prst="rect">
            <a:avLst/>
          </a:prstGeom>
          <a:noFill/>
        </p:spPr>
        <p:txBody>
          <a:bodyPr wrap="square">
            <a:spAutoFit/>
          </a:bodyPr>
          <a:lstStyle/>
          <a:p>
            <a:r>
              <a:rPr lang="en-US" dirty="0">
                <a:effectLst/>
                <a:ea typeface="Calibri" panose="020F0502020204030204" pitchFamily="34" charset="0"/>
                <a:cs typeface="Times New Roman" panose="02020603050405020304" pitchFamily="18" charset="0"/>
              </a:rPr>
              <a:t>Consensus, 2013</a:t>
            </a:r>
            <a:endParaRPr lang="en-US" dirty="0"/>
          </a:p>
        </p:txBody>
      </p:sp>
    </p:spTree>
    <p:extLst>
      <p:ext uri="{BB962C8B-B14F-4D97-AF65-F5344CB8AC3E}">
        <p14:creationId xmlns:p14="http://schemas.microsoft.com/office/powerpoint/2010/main" val="3758548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E5E17-D4B5-4207-9892-B1B2B8480F16}"/>
              </a:ext>
            </a:extLst>
          </p:cNvPr>
          <p:cNvSpPr>
            <a:spLocks noGrp="1"/>
          </p:cNvSpPr>
          <p:nvPr>
            <p:ph type="title"/>
          </p:nvPr>
        </p:nvSpPr>
        <p:spPr>
          <a:xfrm>
            <a:off x="97822" y="121615"/>
            <a:ext cx="6728839" cy="1521655"/>
          </a:xfrm>
        </p:spPr>
        <p:txBody>
          <a:bodyPr>
            <a:normAutofit/>
          </a:bodyPr>
          <a:lstStyle/>
          <a:p>
            <a:r>
              <a:rPr lang="en-US" sz="3600" b="1" dirty="0">
                <a:effectLst/>
                <a:latin typeface="+mn-lt"/>
                <a:ea typeface="Calibri" panose="020F0502020204030204" pitchFamily="34" charset="0"/>
                <a:cs typeface="Times New Roman" panose="02020603050405020304" pitchFamily="18" charset="0"/>
              </a:rPr>
              <a:t>Results Section 3</a:t>
            </a:r>
            <a:br>
              <a:rPr lang="en-US" sz="3600" b="1" dirty="0">
                <a:effectLst/>
                <a:latin typeface="+mn-lt"/>
                <a:ea typeface="Calibri" panose="020F0502020204030204" pitchFamily="34" charset="0"/>
                <a:cs typeface="Times New Roman" panose="02020603050405020304" pitchFamily="18" charset="0"/>
              </a:rPr>
            </a:br>
            <a:r>
              <a:rPr lang="en-US" sz="3600" b="1" dirty="0">
                <a:latin typeface="+mn-lt"/>
                <a:cs typeface="Times New Roman" panose="02020603050405020304" pitchFamily="18" charset="0"/>
              </a:rPr>
              <a:t>IPNBBP </a:t>
            </a:r>
            <a:r>
              <a:rPr lang="en-US" sz="3600" b="1" dirty="0">
                <a:solidFill>
                  <a:srgbClr val="0000CC"/>
                </a:solidFill>
                <a:latin typeface="+mn-lt"/>
                <a:cs typeface="Times New Roman" panose="02020603050405020304" pitchFamily="18" charset="0"/>
              </a:rPr>
              <a:t>PRE</a:t>
            </a:r>
            <a:r>
              <a:rPr lang="en-US" sz="3600" b="1" dirty="0">
                <a:latin typeface="+mn-lt"/>
                <a:cs typeface="Times New Roman" panose="02020603050405020304" pitchFamily="18" charset="0"/>
              </a:rPr>
              <a:t>-Survey Data </a:t>
            </a:r>
            <a:br>
              <a:rPr lang="en-US" sz="3600" b="1" dirty="0">
                <a:latin typeface="+mn-lt"/>
                <a:cs typeface="Times New Roman" panose="02020603050405020304" pitchFamily="18" charset="0"/>
              </a:rPr>
            </a:br>
            <a:r>
              <a:rPr lang="en-US" sz="2400" b="1" dirty="0">
                <a:latin typeface="+mn-lt"/>
                <a:cs typeface="Times New Roman" panose="02020603050405020304" pitchFamily="18" charset="0"/>
              </a:rPr>
              <a:t>Qualitative Data Responses Questions</a:t>
            </a:r>
            <a:endParaRPr lang="en-US" sz="2400" b="1" i="1"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F6A7E27-5BB5-4363-B118-B5042240BBE2}"/>
              </a:ext>
            </a:extLst>
          </p:cNvPr>
          <p:cNvSpPr>
            <a:spLocks noGrp="1"/>
          </p:cNvSpPr>
          <p:nvPr>
            <p:ph idx="1"/>
          </p:nvPr>
        </p:nvSpPr>
        <p:spPr>
          <a:xfrm>
            <a:off x="97822" y="2015808"/>
            <a:ext cx="6191011" cy="2826383"/>
          </a:xfrm>
        </p:spPr>
        <p:txBody>
          <a:bodyPr>
            <a:noAutofit/>
          </a:bodyPr>
          <a:lstStyle/>
          <a:p>
            <a:pPr marL="0" indent="0">
              <a:lnSpc>
                <a:spcPct val="100000"/>
              </a:lnSpc>
              <a:spcBef>
                <a:spcPts val="0"/>
              </a:spcBef>
              <a:buNone/>
            </a:pPr>
            <a:r>
              <a:rPr lang="en-US" sz="3200" b="1" dirty="0">
                <a:solidFill>
                  <a:srgbClr val="0000CC"/>
                </a:solidFill>
                <a:effectLst/>
                <a:ea typeface="Calibri" panose="020F0502020204030204" pitchFamily="34" charset="0"/>
                <a:cs typeface="Times New Roman" panose="02020603050405020304" pitchFamily="18" charset="0"/>
              </a:rPr>
              <a:t>Top 5 Themes:</a:t>
            </a:r>
          </a:p>
          <a:p>
            <a:pPr marL="514350" indent="-274320">
              <a:lnSpc>
                <a:spcPct val="100000"/>
              </a:lnSpc>
              <a:spcBef>
                <a:spcPts val="0"/>
              </a:spcBef>
              <a:buFont typeface="+mj-lt"/>
              <a:buAutoNum type="arabicPeriod"/>
            </a:pPr>
            <a:r>
              <a:rPr lang="en-US" sz="3200" dirty="0">
                <a:ea typeface="Calibri" panose="020F0502020204030204" pitchFamily="34" charset="0"/>
                <a:cs typeface="Times New Roman" panose="02020603050405020304" pitchFamily="18" charset="0"/>
              </a:rPr>
              <a:t>Support</a:t>
            </a:r>
          </a:p>
          <a:p>
            <a:pPr marL="514350" indent="-274320">
              <a:lnSpc>
                <a:spcPct val="100000"/>
              </a:lnSpc>
              <a:spcBef>
                <a:spcPts val="0"/>
              </a:spcBef>
              <a:buFont typeface="+mj-lt"/>
              <a:buAutoNum type="arabicPeriod"/>
            </a:pPr>
            <a:r>
              <a:rPr lang="en-US" sz="3200" dirty="0">
                <a:effectLst/>
                <a:ea typeface="Calibri" panose="020F0502020204030204" pitchFamily="34" charset="0"/>
                <a:cs typeface="Times New Roman" panose="02020603050405020304" pitchFamily="18" charset="0"/>
              </a:rPr>
              <a:t>Safety</a:t>
            </a:r>
          </a:p>
          <a:p>
            <a:pPr marL="514350" indent="-274320">
              <a:lnSpc>
                <a:spcPct val="100000"/>
              </a:lnSpc>
              <a:spcBef>
                <a:spcPts val="0"/>
              </a:spcBef>
              <a:buFont typeface="+mj-lt"/>
              <a:buAutoNum type="arabicPeriod"/>
            </a:pPr>
            <a:r>
              <a:rPr lang="en-US" sz="3200" dirty="0">
                <a:ea typeface="Calibri" panose="020F0502020204030204" pitchFamily="34" charset="0"/>
                <a:cs typeface="Times New Roman" panose="02020603050405020304" pitchFamily="18" charset="0"/>
              </a:rPr>
              <a:t>Normal/Natural Birth/Teach/Educate</a:t>
            </a:r>
          </a:p>
          <a:p>
            <a:pPr marL="514350" indent="-274320">
              <a:lnSpc>
                <a:spcPct val="100000"/>
              </a:lnSpc>
              <a:spcBef>
                <a:spcPts val="0"/>
              </a:spcBef>
              <a:buFont typeface="+mj-lt"/>
              <a:buAutoNum type="arabicPeriod"/>
            </a:pPr>
            <a:r>
              <a:rPr lang="en-US" sz="3200" dirty="0">
                <a:effectLst/>
                <a:ea typeface="Calibri" panose="020F0502020204030204" pitchFamily="34" charset="0"/>
                <a:cs typeface="Times New Roman" panose="02020603050405020304" pitchFamily="18" charset="0"/>
              </a:rPr>
              <a:t>Families</a:t>
            </a:r>
          </a:p>
          <a:p>
            <a:pPr marL="514350" indent="-274320">
              <a:lnSpc>
                <a:spcPct val="100000"/>
              </a:lnSpc>
              <a:spcBef>
                <a:spcPts val="0"/>
              </a:spcBef>
              <a:buFont typeface="+mj-lt"/>
              <a:buAutoNum type="arabicPeriod"/>
            </a:pPr>
            <a:r>
              <a:rPr lang="en-US" sz="3200" dirty="0">
                <a:ea typeface="Calibri" panose="020F0502020204030204" pitchFamily="34" charset="0"/>
                <a:cs typeface="Times New Roman" panose="02020603050405020304" pitchFamily="18" charset="0"/>
              </a:rPr>
              <a:t>Advocacy</a:t>
            </a:r>
            <a:endParaRPr lang="en-US" sz="3200" dirty="0"/>
          </a:p>
        </p:txBody>
      </p:sp>
      <p:pic>
        <p:nvPicPr>
          <p:cNvPr id="7" name="Picture 6">
            <a:extLst>
              <a:ext uri="{FF2B5EF4-FFF2-40B4-BE49-F238E27FC236}">
                <a16:creationId xmlns:a16="http://schemas.microsoft.com/office/drawing/2014/main" xmlns="" id="{65540D71-A7D3-40EE-B79E-6DCD230E918A}"/>
              </a:ext>
            </a:extLst>
          </p:cNvPr>
          <p:cNvPicPr/>
          <p:nvPr/>
        </p:nvPicPr>
        <p:blipFill rotWithShape="1">
          <a:blip r:embed="rId3"/>
          <a:srcRect l="35518" t="25497" r="39745" b="12451"/>
          <a:stretch/>
        </p:blipFill>
        <p:spPr bwMode="auto">
          <a:xfrm>
            <a:off x="6453808" y="0"/>
            <a:ext cx="5738192"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7410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919553-CBF1-49D8-95B1-C859E74917CE}"/>
              </a:ext>
            </a:extLst>
          </p:cNvPr>
          <p:cNvSpPr>
            <a:spLocks noGrp="1"/>
          </p:cNvSpPr>
          <p:nvPr>
            <p:ph type="title"/>
          </p:nvPr>
        </p:nvSpPr>
        <p:spPr>
          <a:xfrm>
            <a:off x="118533" y="160599"/>
            <a:ext cx="9694333" cy="1325563"/>
          </a:xfrm>
        </p:spPr>
        <p:txBody>
          <a:bodyPr>
            <a:normAutofit fontScale="90000"/>
          </a:bodyPr>
          <a:lstStyle/>
          <a:p>
            <a:r>
              <a:rPr lang="en-US" sz="4400" b="1" dirty="0">
                <a:effectLst/>
                <a:latin typeface="+mn-lt"/>
                <a:ea typeface="Calibri" panose="020F0502020204030204" pitchFamily="34" charset="0"/>
                <a:cs typeface="Times New Roman" panose="02020603050405020304" pitchFamily="18" charset="0"/>
              </a:rPr>
              <a:t>Results Section 3</a:t>
            </a:r>
            <a:br>
              <a:rPr lang="en-US" sz="4400" b="1" dirty="0">
                <a:effectLst/>
                <a:latin typeface="+mn-lt"/>
                <a:ea typeface="Calibri" panose="020F0502020204030204" pitchFamily="34" charset="0"/>
                <a:cs typeface="Times New Roman" panose="02020603050405020304" pitchFamily="18" charset="0"/>
              </a:rPr>
            </a:br>
            <a:r>
              <a:rPr lang="en-US" sz="4400" b="1" dirty="0">
                <a:latin typeface="+mn-lt"/>
                <a:cs typeface="Times New Roman" panose="02020603050405020304" pitchFamily="18" charset="0"/>
              </a:rPr>
              <a:t>IPNBBP </a:t>
            </a:r>
            <a:r>
              <a:rPr lang="en-US" sz="4400" b="1" dirty="0">
                <a:solidFill>
                  <a:srgbClr val="0000CC"/>
                </a:solidFill>
                <a:latin typeface="+mn-lt"/>
                <a:cs typeface="Times New Roman" panose="02020603050405020304" pitchFamily="18" charset="0"/>
              </a:rPr>
              <a:t>POST</a:t>
            </a:r>
            <a:r>
              <a:rPr lang="en-US" sz="4400" b="1" dirty="0">
                <a:latin typeface="+mn-lt"/>
                <a:cs typeface="Times New Roman" panose="02020603050405020304" pitchFamily="18" charset="0"/>
              </a:rPr>
              <a:t>-Survey Data </a:t>
            </a:r>
            <a:br>
              <a:rPr lang="en-US" sz="4400" b="1" dirty="0">
                <a:latin typeface="+mn-lt"/>
                <a:cs typeface="Times New Roman" panose="02020603050405020304" pitchFamily="18" charset="0"/>
              </a:rPr>
            </a:br>
            <a:r>
              <a:rPr lang="en-US" sz="2700" b="1" dirty="0">
                <a:latin typeface="+mn-lt"/>
                <a:cs typeface="Times New Roman" panose="02020603050405020304" pitchFamily="18" charset="0"/>
              </a:rPr>
              <a:t>Qualitative Data Responses Questions</a:t>
            </a:r>
            <a:endParaRPr lang="en-US" sz="2700" b="1" i="1"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2EB2B7E-FC89-4721-A092-7CF7B96B8444}"/>
              </a:ext>
            </a:extLst>
          </p:cNvPr>
          <p:cNvSpPr>
            <a:spLocks noGrp="1"/>
          </p:cNvSpPr>
          <p:nvPr>
            <p:ph idx="1"/>
          </p:nvPr>
        </p:nvSpPr>
        <p:spPr>
          <a:xfrm>
            <a:off x="118533" y="1920234"/>
            <a:ext cx="4926864" cy="2532340"/>
          </a:xfrm>
        </p:spPr>
        <p:txBody>
          <a:bodyPr>
            <a:noAutofit/>
          </a:bodyPr>
          <a:lstStyle/>
          <a:p>
            <a:pPr marL="0" indent="0">
              <a:buNone/>
            </a:pPr>
            <a:r>
              <a:rPr lang="en-US" sz="3200" b="1" dirty="0">
                <a:solidFill>
                  <a:srgbClr val="0000CC"/>
                </a:solidFill>
                <a:effectLst/>
                <a:ea typeface="Calibri" panose="020F0502020204030204" pitchFamily="34" charset="0"/>
                <a:cs typeface="Times New Roman" panose="02020603050405020304" pitchFamily="18" charset="0"/>
              </a:rPr>
              <a:t>Top 5 Themes:</a:t>
            </a:r>
          </a:p>
          <a:p>
            <a:pPr marL="514350" indent="-274320">
              <a:buFont typeface="+mj-lt"/>
              <a:buAutoNum type="arabicPeriod"/>
            </a:pPr>
            <a:r>
              <a:rPr lang="en-US" sz="3200" dirty="0">
                <a:cs typeface="Times New Roman" panose="02020603050405020304" pitchFamily="18" charset="0"/>
              </a:rPr>
              <a:t>Safety</a:t>
            </a:r>
          </a:p>
          <a:p>
            <a:pPr marL="514350" indent="-274320">
              <a:buFont typeface="+mj-lt"/>
              <a:buAutoNum type="arabicPeriod"/>
            </a:pPr>
            <a:r>
              <a:rPr lang="en-US" sz="3200" dirty="0">
                <a:cs typeface="Times New Roman" panose="02020603050405020304" pitchFamily="18" charset="0"/>
              </a:rPr>
              <a:t>Support</a:t>
            </a:r>
          </a:p>
          <a:p>
            <a:pPr marL="514350" indent="-274320">
              <a:buFont typeface="+mj-lt"/>
              <a:buAutoNum type="arabicPeriod"/>
            </a:pPr>
            <a:r>
              <a:rPr lang="en-US" sz="3200" dirty="0">
                <a:cs typeface="Times New Roman" panose="02020603050405020304" pitchFamily="18" charset="0"/>
              </a:rPr>
              <a:t>Helping</a:t>
            </a:r>
          </a:p>
          <a:p>
            <a:pPr marL="514350" indent="-274320">
              <a:buFont typeface="+mj-lt"/>
              <a:buAutoNum type="arabicPeriod"/>
            </a:pPr>
            <a:r>
              <a:rPr lang="en-US" sz="3200" dirty="0">
                <a:cs typeface="Times New Roman" panose="02020603050405020304" pitchFamily="18" charset="0"/>
              </a:rPr>
              <a:t>Normal/Natural Birth</a:t>
            </a:r>
          </a:p>
          <a:p>
            <a:pPr marL="514350" indent="-274320">
              <a:buFont typeface="+mj-lt"/>
              <a:buAutoNum type="arabicPeriod"/>
            </a:pPr>
            <a:r>
              <a:rPr lang="en-US" sz="3200" dirty="0">
                <a:cs typeface="Times New Roman" panose="02020603050405020304" pitchFamily="18" charset="0"/>
              </a:rPr>
              <a:t>Teach/Educate</a:t>
            </a:r>
          </a:p>
        </p:txBody>
      </p:sp>
      <p:pic>
        <p:nvPicPr>
          <p:cNvPr id="6" name="Picture 5">
            <a:extLst>
              <a:ext uri="{FF2B5EF4-FFF2-40B4-BE49-F238E27FC236}">
                <a16:creationId xmlns:a16="http://schemas.microsoft.com/office/drawing/2014/main" xmlns="" id="{4EBD1B20-88D6-466E-9042-F48E9D4C6A3D}"/>
              </a:ext>
            </a:extLst>
          </p:cNvPr>
          <p:cNvPicPr/>
          <p:nvPr/>
        </p:nvPicPr>
        <p:blipFill rotWithShape="1">
          <a:blip r:embed="rId3"/>
          <a:srcRect l="35327" t="22580" r="38865" b="12751"/>
          <a:stretch/>
        </p:blipFill>
        <p:spPr bwMode="auto">
          <a:xfrm>
            <a:off x="6665843" y="0"/>
            <a:ext cx="5526157"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3461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xmlns="" id="{73C89D8E-6CC6-42FA-BC41-E12383607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545" y="174566"/>
            <a:ext cx="7481455" cy="6508867"/>
          </a:xfrm>
          <a:prstGeom prst="rect">
            <a:avLst/>
          </a:prstGeom>
          <a:ln>
            <a:solidFill>
              <a:srgbClr val="0000CC"/>
            </a:solidFill>
          </a:ln>
        </p:spPr>
      </p:pic>
      <p:sp>
        <p:nvSpPr>
          <p:cNvPr id="5" name="TextBox 4">
            <a:extLst>
              <a:ext uri="{FF2B5EF4-FFF2-40B4-BE49-F238E27FC236}">
                <a16:creationId xmlns:a16="http://schemas.microsoft.com/office/drawing/2014/main" xmlns="" id="{41266C8A-DD16-4F30-AB2D-988A8B80E2EA}"/>
              </a:ext>
            </a:extLst>
          </p:cNvPr>
          <p:cNvSpPr txBox="1"/>
          <p:nvPr/>
        </p:nvSpPr>
        <p:spPr>
          <a:xfrm>
            <a:off x="1707273" y="785521"/>
            <a:ext cx="2924670" cy="1938992"/>
          </a:xfrm>
          <a:prstGeom prst="rect">
            <a:avLst/>
          </a:prstGeom>
          <a:noFill/>
        </p:spPr>
        <p:txBody>
          <a:bodyPr wrap="square" rtlCol="0">
            <a:spAutoFit/>
          </a:bodyPr>
          <a:lstStyle/>
          <a:p>
            <a:pPr marL="182880" indent="-182880">
              <a:buFont typeface="+mj-lt"/>
              <a:buAutoNum type="arabicPeriod"/>
            </a:pPr>
            <a:r>
              <a:rPr lang="en-US" sz="2400" dirty="0">
                <a:cs typeface="Times New Roman" panose="02020603050405020304" pitchFamily="18" charset="0"/>
              </a:rPr>
              <a:t>Support (89)</a:t>
            </a:r>
          </a:p>
          <a:p>
            <a:pPr marL="182880" indent="-182880">
              <a:buFont typeface="+mj-lt"/>
              <a:buAutoNum type="arabicPeriod"/>
            </a:pPr>
            <a:r>
              <a:rPr lang="en-US" sz="2400" dirty="0">
                <a:cs typeface="Times New Roman" panose="02020603050405020304" pitchFamily="18" charset="0"/>
              </a:rPr>
              <a:t>Safety (73)</a:t>
            </a:r>
          </a:p>
          <a:p>
            <a:pPr marL="182880" indent="-182880">
              <a:buFont typeface="+mj-lt"/>
              <a:buAutoNum type="arabicPeriod"/>
            </a:pPr>
            <a:r>
              <a:rPr lang="en-US" sz="2400" dirty="0">
                <a:cs typeface="Times New Roman" panose="02020603050405020304" pitchFamily="18" charset="0"/>
              </a:rPr>
              <a:t>Natural/normal (48)</a:t>
            </a:r>
          </a:p>
          <a:p>
            <a:pPr marL="182880" indent="-182880">
              <a:buFont typeface="+mj-lt"/>
              <a:buAutoNum type="arabicPeriod"/>
            </a:pPr>
            <a:r>
              <a:rPr lang="en-US" sz="2400" dirty="0">
                <a:cs typeface="Times New Roman" panose="02020603050405020304" pitchFamily="18" charset="0"/>
              </a:rPr>
              <a:t>Teach/educate (47)</a:t>
            </a:r>
          </a:p>
          <a:p>
            <a:pPr marL="182880" indent="-182880">
              <a:buFont typeface="+mj-lt"/>
              <a:buAutoNum type="arabicPeriod"/>
            </a:pPr>
            <a:r>
              <a:rPr lang="en-US" sz="2400" dirty="0">
                <a:cs typeface="Times New Roman" panose="02020603050405020304" pitchFamily="18" charset="0"/>
              </a:rPr>
              <a:t>Helping (35)</a:t>
            </a:r>
          </a:p>
        </p:txBody>
      </p:sp>
      <p:sp>
        <p:nvSpPr>
          <p:cNvPr id="2" name="TextBox 1">
            <a:extLst>
              <a:ext uri="{FF2B5EF4-FFF2-40B4-BE49-F238E27FC236}">
                <a16:creationId xmlns:a16="http://schemas.microsoft.com/office/drawing/2014/main" xmlns="" id="{1A972B5F-DA1B-4040-87D1-54DE74EDE04D}"/>
              </a:ext>
            </a:extLst>
          </p:cNvPr>
          <p:cNvSpPr txBox="1"/>
          <p:nvPr/>
        </p:nvSpPr>
        <p:spPr>
          <a:xfrm>
            <a:off x="1628670" y="323856"/>
            <a:ext cx="3484506" cy="461665"/>
          </a:xfrm>
          <a:prstGeom prst="rect">
            <a:avLst/>
          </a:prstGeom>
          <a:noFill/>
        </p:spPr>
        <p:txBody>
          <a:bodyPr wrap="square" rtlCol="0">
            <a:spAutoFit/>
          </a:bodyPr>
          <a:lstStyle/>
          <a:p>
            <a:r>
              <a:rPr lang="en-US" sz="2400" b="1" dirty="0">
                <a:cs typeface="Times New Roman" panose="02020603050405020304" pitchFamily="18" charset="0"/>
              </a:rPr>
              <a:t>Top 5 Pre/Post Themes</a:t>
            </a:r>
          </a:p>
        </p:txBody>
      </p:sp>
    </p:spTree>
    <p:extLst>
      <p:ext uri="{BB962C8B-B14F-4D97-AF65-F5344CB8AC3E}">
        <p14:creationId xmlns:p14="http://schemas.microsoft.com/office/powerpoint/2010/main" val="7302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82091D-C0D9-4E12-A709-9BFBE3CC5FC5}"/>
              </a:ext>
            </a:extLst>
          </p:cNvPr>
          <p:cNvSpPr>
            <a:spLocks noGrp="1"/>
          </p:cNvSpPr>
          <p:nvPr>
            <p:ph type="title"/>
          </p:nvPr>
        </p:nvSpPr>
        <p:spPr>
          <a:xfrm>
            <a:off x="1693332" y="-210609"/>
            <a:ext cx="9541933" cy="1226609"/>
          </a:xfrm>
        </p:spPr>
        <p:txBody>
          <a:bodyPr/>
          <a:lstStyle/>
          <a:p>
            <a:r>
              <a:rPr lang="en-US" b="1" dirty="0">
                <a:latin typeface="+mn-lt"/>
                <a:cs typeface="Times New Roman" panose="02020603050405020304" pitchFamily="18" charset="0"/>
              </a:rPr>
              <a:t>Staff Responses About Birth</a:t>
            </a:r>
          </a:p>
        </p:txBody>
      </p:sp>
      <p:sp>
        <p:nvSpPr>
          <p:cNvPr id="3" name="Content Placeholder 2">
            <a:extLst>
              <a:ext uri="{FF2B5EF4-FFF2-40B4-BE49-F238E27FC236}">
                <a16:creationId xmlns:a16="http://schemas.microsoft.com/office/drawing/2014/main" xmlns="" id="{63134A69-2783-44DF-97BB-D01F53AD37E7}"/>
              </a:ext>
            </a:extLst>
          </p:cNvPr>
          <p:cNvSpPr>
            <a:spLocks noGrp="1"/>
          </p:cNvSpPr>
          <p:nvPr>
            <p:ph idx="1"/>
          </p:nvPr>
        </p:nvSpPr>
        <p:spPr>
          <a:xfrm>
            <a:off x="1557866" y="1015999"/>
            <a:ext cx="10196812" cy="5596836"/>
          </a:xfrm>
        </p:spPr>
        <p:txBody>
          <a:bodyPr>
            <a:normAutofit fontScale="92500" lnSpcReduction="10000"/>
          </a:bodyPr>
          <a:lstStyle/>
          <a:p>
            <a:r>
              <a:rPr lang="en-US" sz="3000" b="1" dirty="0">
                <a:solidFill>
                  <a:srgbClr val="0000CC"/>
                </a:solidFill>
                <a:effectLst/>
                <a:ea typeface="Calibri" panose="020F0502020204030204" pitchFamily="34" charset="0"/>
                <a:cs typeface="Times New Roman" panose="02020603050405020304" pitchFamily="18" charset="0"/>
              </a:rPr>
              <a:t>“Coach, encourage, educate, support and advocate for the safety and well being of both mom and baby”.</a:t>
            </a:r>
          </a:p>
          <a:p>
            <a:pPr marL="0" indent="0">
              <a:buNone/>
            </a:pPr>
            <a:endParaRPr lang="en-US" sz="900" dirty="0">
              <a:effectLst/>
              <a:ea typeface="Calibri" panose="020F0502020204030204" pitchFamily="34" charset="0"/>
              <a:cs typeface="Times New Roman" panose="02020603050405020304" pitchFamily="18" charset="0"/>
            </a:endParaRPr>
          </a:p>
          <a:p>
            <a:r>
              <a:rPr lang="en-US" sz="3000" b="1" dirty="0">
                <a:solidFill>
                  <a:schemeClr val="accent6">
                    <a:lumMod val="75000"/>
                  </a:schemeClr>
                </a:solidFill>
                <a:effectLst/>
                <a:ea typeface="Calibri" panose="020F0502020204030204" pitchFamily="34" charset="0"/>
                <a:cs typeface="Times New Roman" panose="02020603050405020304" pitchFamily="18" charset="0"/>
              </a:rPr>
              <a:t>“Be flexible, understanding, and supportive since each birth process is unique, you must be able to adopt with patient’s needs/preferences while keeping both the mother and baby’s safety your first priority”.</a:t>
            </a:r>
          </a:p>
          <a:p>
            <a:pPr marL="0" indent="0">
              <a:buNone/>
            </a:pPr>
            <a:endParaRPr lang="en-US" sz="900" dirty="0">
              <a:effectLst/>
              <a:ea typeface="Calibri" panose="020F0502020204030204" pitchFamily="34" charset="0"/>
              <a:cs typeface="Times New Roman" panose="02020603050405020304" pitchFamily="18" charset="0"/>
            </a:endParaRPr>
          </a:p>
          <a:p>
            <a:r>
              <a:rPr lang="en-US" sz="3000" b="1" dirty="0">
                <a:solidFill>
                  <a:srgbClr val="FF0000"/>
                </a:solidFill>
                <a:effectLst/>
                <a:ea typeface="Calibri" panose="020F0502020204030204" pitchFamily="34" charset="0"/>
                <a:cs typeface="Times New Roman" panose="02020603050405020304" pitchFamily="18" charset="0"/>
              </a:rPr>
              <a:t>“They should be treated with the same kindness and compassion that a loved one would be treated with and creativity must be used to facilitate interventions that will aid the birthing process”.</a:t>
            </a:r>
          </a:p>
          <a:p>
            <a:pPr marL="0" indent="0">
              <a:buNone/>
            </a:pPr>
            <a:endParaRPr lang="en-US" sz="900" dirty="0">
              <a:effectLst/>
              <a:ea typeface="Calibri" panose="020F0502020204030204" pitchFamily="34" charset="0"/>
              <a:cs typeface="Times New Roman" panose="02020603050405020304" pitchFamily="18" charset="0"/>
            </a:endParaRPr>
          </a:p>
          <a:p>
            <a:r>
              <a:rPr lang="en-US" sz="3000" b="1" dirty="0">
                <a:solidFill>
                  <a:srgbClr val="7030A0"/>
                </a:solidFill>
                <a:effectLst/>
                <a:ea typeface="Calibri" panose="020F0502020204030204" pitchFamily="34" charset="0"/>
                <a:cs typeface="Times New Roman" panose="02020603050405020304" pitchFamily="18" charset="0"/>
              </a:rPr>
              <a:t>“To support, care, educate, counsel, help, do anything I can to make this (labor, birth, recovery) process as easy, understandable”.</a:t>
            </a:r>
          </a:p>
          <a:p>
            <a:endParaRPr lang="en-US" dirty="0"/>
          </a:p>
        </p:txBody>
      </p:sp>
    </p:spTree>
    <p:extLst>
      <p:ext uri="{BB962C8B-B14F-4D97-AF65-F5344CB8AC3E}">
        <p14:creationId xmlns:p14="http://schemas.microsoft.com/office/powerpoint/2010/main" val="236316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E39DFCF-9247-4DE5-BB93-074BFAF07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442B652E-D499-4CDA-8F7A-60469EDBC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484A22B8-F5B6-47C2-B88E-DADAF37913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Isosceles Triangle 12">
            <a:extLst>
              <a:ext uri="{FF2B5EF4-FFF2-40B4-BE49-F238E27FC236}">
                <a16:creationId xmlns:a16="http://schemas.microsoft.com/office/drawing/2014/main" xmlns="" id="{A987C18C-164D-4263-B486-4647A98E8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E7E98B39-04C6-408B-92FD-7686287406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981C8C27-2457-421F-BDC4-7B4EA3C7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xmlns="" id="{CEA13C66-82C1-44AF-972B-8F5CCA41B6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9DB36437-FE59-457E-91A7-396BBD3C9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xmlns="" id="{F7728808-9A8C-42AC-9CB7-9D72D540E5BD}"/>
              </a:ext>
            </a:extLst>
          </p:cNvPr>
          <p:cNvSpPr>
            <a:spLocks noGrp="1"/>
          </p:cNvSpPr>
          <p:nvPr>
            <p:ph type="title"/>
          </p:nvPr>
        </p:nvSpPr>
        <p:spPr>
          <a:xfrm>
            <a:off x="1850663" y="1947725"/>
            <a:ext cx="8961413" cy="2150719"/>
          </a:xfrm>
          <a:noFill/>
        </p:spPr>
        <p:txBody>
          <a:bodyPr vert="horz" lIns="91440" tIns="45720" rIns="91440" bIns="45720" rtlCol="0" anchor="ctr">
            <a:noAutofit/>
          </a:bodyPr>
          <a:lstStyle/>
          <a:p>
            <a:pPr algn="ctr"/>
            <a:r>
              <a:rPr lang="en-US" sz="5400" b="1" kern="1200" dirty="0">
                <a:solidFill>
                  <a:srgbClr val="0000CC"/>
                </a:solidFill>
                <a:latin typeface="+mn-lt"/>
                <a:cs typeface="Times New Roman" panose="02020603050405020304" pitchFamily="18" charset="0"/>
              </a:rPr>
              <a:t>Results: </a:t>
            </a:r>
            <a:r>
              <a:rPr lang="en-US" sz="5400" b="1" kern="1200" dirty="0" smtClean="0">
                <a:solidFill>
                  <a:srgbClr val="0000CC"/>
                </a:solidFill>
                <a:latin typeface="+mn-lt"/>
                <a:cs typeface="Times New Roman" panose="02020603050405020304" pitchFamily="18" charset="0"/>
              </a:rPr>
              <a:t>Quantitative</a:t>
            </a:r>
            <a:r>
              <a:rPr lang="en-US" sz="5400" b="1" kern="1200" dirty="0">
                <a:solidFill>
                  <a:srgbClr val="0000CC"/>
                </a:solidFill>
                <a:latin typeface="+mn-lt"/>
                <a:cs typeface="Times New Roman" panose="02020603050405020304" pitchFamily="18" charset="0"/>
              </a:rPr>
              <a:t/>
            </a:r>
            <a:br>
              <a:rPr lang="en-US" sz="5400" b="1" kern="1200" dirty="0">
                <a:solidFill>
                  <a:srgbClr val="0000CC"/>
                </a:solidFill>
                <a:latin typeface="+mn-lt"/>
                <a:cs typeface="Times New Roman" panose="02020603050405020304" pitchFamily="18" charset="0"/>
              </a:rPr>
            </a:br>
            <a:r>
              <a:rPr lang="en-US" sz="5400" b="1" kern="1200" dirty="0">
                <a:solidFill>
                  <a:srgbClr val="0000CC"/>
                </a:solidFill>
                <a:latin typeface="+mn-lt"/>
                <a:cs typeface="Times New Roman" panose="02020603050405020304" pitchFamily="18" charset="0"/>
              </a:rPr>
              <a:t>Total Cesarean Section Rate NTSV Cesarean Section Rate</a:t>
            </a:r>
            <a:endParaRPr lang="en-US" sz="5400" kern="1200" dirty="0">
              <a:solidFill>
                <a:srgbClr val="0000CC"/>
              </a:solidFill>
              <a:latin typeface="+mn-lt"/>
              <a:cs typeface="Times New Roman" panose="02020603050405020304" pitchFamily="18" charset="0"/>
            </a:endParaRPr>
          </a:p>
        </p:txBody>
      </p:sp>
      <p:sp>
        <p:nvSpPr>
          <p:cNvPr id="23" name="Rectangle 22">
            <a:extLst>
              <a:ext uri="{FF2B5EF4-FFF2-40B4-BE49-F238E27FC236}">
                <a16:creationId xmlns:a16="http://schemas.microsoft.com/office/drawing/2014/main" xmlns="" id="{844D3693-2EFE-4667-89D5-47E2D59209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C21FD796-9CD0-404D-8DF5-5274C0BCC7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41567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2CB94-C3FC-4698-8BF0-065B01B10FC9}"/>
              </a:ext>
            </a:extLst>
          </p:cNvPr>
          <p:cNvSpPr>
            <a:spLocks noGrp="1"/>
          </p:cNvSpPr>
          <p:nvPr>
            <p:ph type="title"/>
          </p:nvPr>
        </p:nvSpPr>
        <p:spPr>
          <a:xfrm>
            <a:off x="135470" y="0"/>
            <a:ext cx="11667063" cy="954157"/>
          </a:xfrm>
        </p:spPr>
        <p:txBody>
          <a:bodyPr/>
          <a:lstStyle/>
          <a:p>
            <a:r>
              <a:rPr lang="en-US" sz="4400" b="1" dirty="0">
                <a:effectLst/>
                <a:latin typeface="+mn-lt"/>
                <a:ea typeface="Calibri" panose="020F0502020204030204" pitchFamily="34" charset="0"/>
                <a:cs typeface="Times New Roman" panose="02020603050405020304" pitchFamily="18" charset="0"/>
              </a:rPr>
              <a:t>Results-Quantitative </a:t>
            </a:r>
            <a:r>
              <a:rPr lang="en-US" b="1" dirty="0">
                <a:latin typeface="+mn-lt"/>
                <a:ea typeface="Calibri" panose="020F0502020204030204" pitchFamily="34" charset="0"/>
                <a:cs typeface="Times New Roman" panose="02020603050405020304" pitchFamily="18" charset="0"/>
              </a:rPr>
              <a:t>Total C/S &amp; NTSV C/S</a:t>
            </a:r>
            <a:r>
              <a:rPr lang="en-US" sz="4400" b="1" dirty="0">
                <a:effectLst/>
                <a:latin typeface="+mn-lt"/>
                <a:ea typeface="Calibri" panose="020F0502020204030204" pitchFamily="34" charset="0"/>
                <a:cs typeface="Times New Roman" panose="02020603050405020304" pitchFamily="18" charset="0"/>
              </a:rPr>
              <a:t> Rate</a:t>
            </a:r>
            <a:endParaRPr lang="en-US" dirty="0">
              <a:highlight>
                <a:srgbClr val="FFFF00"/>
              </a:highlight>
              <a:latin typeface="+mn-lt"/>
            </a:endParaRPr>
          </a:p>
        </p:txBody>
      </p:sp>
      <p:graphicFrame>
        <p:nvGraphicFramePr>
          <p:cNvPr id="4" name="Table 4">
            <a:extLst>
              <a:ext uri="{FF2B5EF4-FFF2-40B4-BE49-F238E27FC236}">
                <a16:creationId xmlns:a16="http://schemas.microsoft.com/office/drawing/2014/main" xmlns="" id="{8F3CA112-BBFE-452A-B298-48D743915875}"/>
              </a:ext>
            </a:extLst>
          </p:cNvPr>
          <p:cNvGraphicFramePr>
            <a:graphicFrameLocks noGrp="1"/>
          </p:cNvGraphicFramePr>
          <p:nvPr>
            <p:extLst>
              <p:ext uri="{D42A27DB-BD31-4B8C-83A1-F6EECF244321}">
                <p14:modId xmlns:p14="http://schemas.microsoft.com/office/powerpoint/2010/main" val="233064377"/>
              </p:ext>
            </p:extLst>
          </p:nvPr>
        </p:nvGraphicFramePr>
        <p:xfrm>
          <a:off x="135470" y="1557867"/>
          <a:ext cx="10187973" cy="3501775"/>
        </p:xfrm>
        <a:graphic>
          <a:graphicData uri="http://schemas.openxmlformats.org/drawingml/2006/table">
            <a:tbl>
              <a:tblPr firstRow="1" bandRow="1"/>
              <a:tblGrid>
                <a:gridCol w="2846269">
                  <a:extLst>
                    <a:ext uri="{9D8B030D-6E8A-4147-A177-3AD203B41FA5}">
                      <a16:colId xmlns:a16="http://schemas.microsoft.com/office/drawing/2014/main" xmlns="" val="3066424334"/>
                    </a:ext>
                  </a:extLst>
                </a:gridCol>
                <a:gridCol w="1851518">
                  <a:extLst>
                    <a:ext uri="{9D8B030D-6E8A-4147-A177-3AD203B41FA5}">
                      <a16:colId xmlns:a16="http://schemas.microsoft.com/office/drawing/2014/main" xmlns="" val="1961927115"/>
                    </a:ext>
                  </a:extLst>
                </a:gridCol>
                <a:gridCol w="1978090">
                  <a:extLst>
                    <a:ext uri="{9D8B030D-6E8A-4147-A177-3AD203B41FA5}">
                      <a16:colId xmlns:a16="http://schemas.microsoft.com/office/drawing/2014/main" xmlns="" val="1535884778"/>
                    </a:ext>
                  </a:extLst>
                </a:gridCol>
                <a:gridCol w="1698171">
                  <a:extLst>
                    <a:ext uri="{9D8B030D-6E8A-4147-A177-3AD203B41FA5}">
                      <a16:colId xmlns:a16="http://schemas.microsoft.com/office/drawing/2014/main" xmlns="" val="3482241272"/>
                    </a:ext>
                  </a:extLst>
                </a:gridCol>
                <a:gridCol w="1813925">
                  <a:extLst>
                    <a:ext uri="{9D8B030D-6E8A-4147-A177-3AD203B41FA5}">
                      <a16:colId xmlns:a16="http://schemas.microsoft.com/office/drawing/2014/main" xmlns="" val="2147146669"/>
                    </a:ext>
                  </a:extLst>
                </a:gridCol>
              </a:tblGrid>
              <a:tr h="490367">
                <a:tc rowSpan="2">
                  <a:txBody>
                    <a:bodyPr/>
                    <a:lstStyle/>
                    <a:p>
                      <a:endParaRPr lang="en-US" sz="2400" b="1" dirty="0">
                        <a:solidFill>
                          <a:schemeClr val="tx1"/>
                        </a:solidFill>
                        <a:latin typeface="+mn-lt"/>
                        <a:cs typeface="Times New Roman" panose="02020603050405020304" pitchFamily="18" charset="0"/>
                      </a:endParaRPr>
                    </a:p>
                  </a:txBody>
                  <a:tcPr>
                    <a:solidFill>
                      <a:schemeClr val="bg1">
                        <a:lumMod val="75000"/>
                      </a:schemeClr>
                    </a:solidFill>
                  </a:tcPr>
                </a:tc>
                <a:tc gridSpan="2">
                  <a:txBody>
                    <a:bodyPr/>
                    <a:lstStyle/>
                    <a:p>
                      <a:pPr algn="ctr"/>
                      <a:r>
                        <a:rPr lang="en-US" sz="2400" b="1" dirty="0">
                          <a:latin typeface="Arial Black" panose="020B0A04020102020204" pitchFamily="34" charset="0"/>
                          <a:cs typeface="Times New Roman" panose="02020603050405020304" pitchFamily="18" charset="0"/>
                        </a:rPr>
                        <a:t>Pre-Intervention</a:t>
                      </a:r>
                      <a:endParaRPr lang="en-US" sz="2400" b="1" dirty="0">
                        <a:solidFill>
                          <a:schemeClr val="tx1"/>
                        </a:solidFill>
                        <a:latin typeface="Arial Black" panose="020B0A04020102020204" pitchFamily="34" charset="0"/>
                        <a:cs typeface="Times New Roman" panose="02020603050405020304" pitchFamily="18" charset="0"/>
                      </a:endParaRPr>
                    </a:p>
                  </a:txBody>
                  <a:tcPr>
                    <a:solidFill>
                      <a:schemeClr val="accent6">
                        <a:lumMod val="40000"/>
                        <a:lumOff val="60000"/>
                      </a:schemeClr>
                    </a:solidFill>
                  </a:tcPr>
                </a:tc>
                <a:tc hMerge="1">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en-US" sz="2400" b="1" dirty="0">
                          <a:latin typeface="Arial Black" panose="020B0A04020102020204" pitchFamily="34" charset="0"/>
                          <a:cs typeface="Times New Roman" panose="02020603050405020304" pitchFamily="18" charset="0"/>
                        </a:rPr>
                        <a:t>Post-Intervention</a:t>
                      </a:r>
                      <a:endParaRPr lang="en-US" sz="2400" b="1" dirty="0">
                        <a:solidFill>
                          <a:schemeClr val="tx1"/>
                        </a:solidFill>
                        <a:latin typeface="Arial Black" panose="020B0A04020102020204" pitchFamily="34" charset="0"/>
                        <a:cs typeface="Times New Roman" panose="02020603050405020304" pitchFamily="18" charset="0"/>
                      </a:endParaRPr>
                    </a:p>
                  </a:txBody>
                  <a:tcPr>
                    <a:solidFill>
                      <a:schemeClr val="accent5">
                        <a:lumMod val="60000"/>
                        <a:lumOff val="40000"/>
                      </a:schemeClr>
                    </a:solidFill>
                  </a:tcPr>
                </a:tc>
                <a:tc hMerge="1">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72337317"/>
                  </a:ext>
                </a:extLst>
              </a:tr>
              <a:tr h="490367">
                <a:tc vMerge="1">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solidFill>
                      <a:schemeClr val="bg1">
                        <a:lumMod val="65000"/>
                      </a:schemeClr>
                    </a:solidFill>
                  </a:tcPr>
                </a:tc>
                <a:tc>
                  <a:txBody>
                    <a:bodyPr/>
                    <a:lstStyle/>
                    <a:p>
                      <a:r>
                        <a:rPr lang="en-US" sz="2000" b="1" dirty="0">
                          <a:solidFill>
                            <a:srgbClr val="0000CC"/>
                          </a:solidFill>
                          <a:latin typeface="+mn-lt"/>
                          <a:cs typeface="Times New Roman" panose="02020603050405020304" pitchFamily="18" charset="0"/>
                        </a:rPr>
                        <a:t>April 2019</a:t>
                      </a:r>
                    </a:p>
                  </a:txBody>
                  <a:tcPr>
                    <a:solidFill>
                      <a:schemeClr val="accent6">
                        <a:lumMod val="40000"/>
                        <a:lumOff val="60000"/>
                      </a:schemeClr>
                    </a:solidFill>
                  </a:tcPr>
                </a:tc>
                <a:tc>
                  <a:txBody>
                    <a:bodyPr/>
                    <a:lstStyle/>
                    <a:p>
                      <a:r>
                        <a:rPr lang="en-US" sz="2000" b="1" dirty="0">
                          <a:solidFill>
                            <a:srgbClr val="0000CC"/>
                          </a:solidFill>
                          <a:latin typeface="+mn-lt"/>
                          <a:cs typeface="Times New Roman" panose="02020603050405020304" pitchFamily="18" charset="0"/>
                        </a:rPr>
                        <a:t>May 2019</a:t>
                      </a:r>
                    </a:p>
                  </a:txBody>
                  <a:tcPr>
                    <a:solidFill>
                      <a:schemeClr val="accent6">
                        <a:lumMod val="40000"/>
                        <a:lumOff val="60000"/>
                      </a:schemeClr>
                    </a:solidFill>
                  </a:tcPr>
                </a:tc>
                <a:tc>
                  <a:txBody>
                    <a:bodyPr/>
                    <a:lstStyle/>
                    <a:p>
                      <a:r>
                        <a:rPr lang="en-US" sz="2000" b="1" dirty="0">
                          <a:solidFill>
                            <a:srgbClr val="0000CC"/>
                          </a:solidFill>
                          <a:latin typeface="+mn-lt"/>
                          <a:cs typeface="Times New Roman" panose="02020603050405020304" pitchFamily="18" charset="0"/>
                        </a:rPr>
                        <a:t>Jan 2020</a:t>
                      </a:r>
                    </a:p>
                  </a:txBody>
                  <a:tcPr>
                    <a:solidFill>
                      <a:schemeClr val="accent5">
                        <a:lumMod val="60000"/>
                        <a:lumOff val="40000"/>
                      </a:schemeClr>
                    </a:solidFill>
                  </a:tcPr>
                </a:tc>
                <a:tc>
                  <a:txBody>
                    <a:bodyPr/>
                    <a:lstStyle/>
                    <a:p>
                      <a:r>
                        <a:rPr lang="en-US" sz="2000" b="1" dirty="0">
                          <a:solidFill>
                            <a:srgbClr val="0000CC"/>
                          </a:solidFill>
                          <a:latin typeface="+mn-lt"/>
                          <a:cs typeface="Times New Roman" panose="02020603050405020304" pitchFamily="18" charset="0"/>
                        </a:rPr>
                        <a:t>February 2020</a:t>
                      </a:r>
                    </a:p>
                  </a:txBody>
                  <a:tcPr>
                    <a:solidFill>
                      <a:schemeClr val="accent5">
                        <a:lumMod val="60000"/>
                        <a:lumOff val="40000"/>
                      </a:schemeClr>
                    </a:solidFill>
                  </a:tcPr>
                </a:tc>
                <a:extLst>
                  <a:ext uri="{0D108BD9-81ED-4DB2-BD59-A6C34878D82A}">
                    <a16:rowId xmlns:a16="http://schemas.microsoft.com/office/drawing/2014/main" xmlns="" val="497275164"/>
                  </a:ext>
                </a:extLst>
              </a:tr>
              <a:tr h="490367">
                <a:tc>
                  <a:txBody>
                    <a:bodyPr/>
                    <a:lstStyle/>
                    <a:p>
                      <a:r>
                        <a:rPr lang="en-US" sz="2400" b="1" dirty="0">
                          <a:latin typeface="+mn-lt"/>
                          <a:cs typeface="Times New Roman" panose="02020603050405020304" pitchFamily="18" charset="0"/>
                        </a:rPr>
                        <a:t>Total Deliveries</a:t>
                      </a:r>
                      <a:endParaRPr lang="en-US" sz="2400" b="1" dirty="0">
                        <a:solidFill>
                          <a:schemeClr val="tx1"/>
                        </a:solidFill>
                        <a:latin typeface="+mn-lt"/>
                        <a:cs typeface="Times New Roman" panose="02020603050405020304" pitchFamily="18" charset="0"/>
                      </a:endParaRPr>
                    </a:p>
                  </a:txBody>
                  <a:tcPr>
                    <a:solidFill>
                      <a:schemeClr val="bg1">
                        <a:lumMod val="75000"/>
                      </a:schemeClr>
                    </a:solidFill>
                  </a:tcPr>
                </a:tc>
                <a:tc>
                  <a:txBody>
                    <a:bodyPr/>
                    <a:lstStyle/>
                    <a:p>
                      <a:r>
                        <a:rPr lang="en-US" sz="2000" b="1" dirty="0">
                          <a:latin typeface="+mn-lt"/>
                          <a:cs typeface="Times New Roman" panose="02020603050405020304" pitchFamily="18" charset="0"/>
                        </a:rPr>
                        <a:t>197</a:t>
                      </a:r>
                      <a:endParaRPr lang="en-US" sz="2000" b="1" dirty="0">
                        <a:solidFill>
                          <a:schemeClr val="tx1"/>
                        </a:solidFill>
                        <a:latin typeface="+mn-lt"/>
                        <a:cs typeface="Times New Roman" panose="02020603050405020304" pitchFamily="18" charset="0"/>
                      </a:endParaRPr>
                    </a:p>
                  </a:txBody>
                  <a:tcPr>
                    <a:solidFill>
                      <a:schemeClr val="accent6">
                        <a:lumMod val="40000"/>
                        <a:lumOff val="60000"/>
                      </a:schemeClr>
                    </a:solidFill>
                  </a:tcPr>
                </a:tc>
                <a:tc>
                  <a:txBody>
                    <a:bodyPr/>
                    <a:lstStyle/>
                    <a:p>
                      <a:r>
                        <a:rPr lang="en-US" sz="2000" b="1" dirty="0">
                          <a:latin typeface="+mn-lt"/>
                          <a:cs typeface="Times New Roman" panose="02020603050405020304" pitchFamily="18" charset="0"/>
                        </a:rPr>
                        <a:t>250</a:t>
                      </a:r>
                      <a:endParaRPr lang="en-US" sz="2000" b="1" dirty="0">
                        <a:solidFill>
                          <a:schemeClr val="tx1"/>
                        </a:solidFill>
                        <a:latin typeface="+mn-lt"/>
                        <a:cs typeface="Times New Roman" panose="02020603050405020304" pitchFamily="18" charset="0"/>
                      </a:endParaRPr>
                    </a:p>
                  </a:txBody>
                  <a:tcPr>
                    <a:solidFill>
                      <a:schemeClr val="accent6">
                        <a:lumMod val="40000"/>
                        <a:lumOff val="60000"/>
                      </a:schemeClr>
                    </a:solidFill>
                  </a:tcPr>
                </a:tc>
                <a:tc>
                  <a:txBody>
                    <a:bodyPr/>
                    <a:lstStyle/>
                    <a:p>
                      <a:r>
                        <a:rPr lang="en-US" sz="2400" b="1" dirty="0">
                          <a:latin typeface="+mn-lt"/>
                          <a:cs typeface="Times New Roman" panose="02020603050405020304" pitchFamily="18" charset="0"/>
                        </a:rPr>
                        <a:t>218</a:t>
                      </a:r>
                      <a:endParaRPr lang="en-US" sz="2400" b="1" dirty="0">
                        <a:solidFill>
                          <a:schemeClr val="tx1"/>
                        </a:solidFill>
                        <a:latin typeface="+mn-lt"/>
                        <a:cs typeface="Times New Roman" panose="02020603050405020304" pitchFamily="18" charset="0"/>
                      </a:endParaRPr>
                    </a:p>
                  </a:txBody>
                  <a:tcPr>
                    <a:solidFill>
                      <a:schemeClr val="accent5">
                        <a:lumMod val="60000"/>
                        <a:lumOff val="40000"/>
                      </a:schemeClr>
                    </a:solidFill>
                  </a:tcPr>
                </a:tc>
                <a:tc>
                  <a:txBody>
                    <a:bodyPr/>
                    <a:lstStyle/>
                    <a:p>
                      <a:r>
                        <a:rPr lang="en-US" sz="2400" b="1">
                          <a:latin typeface="+mn-lt"/>
                          <a:cs typeface="Times New Roman" panose="02020603050405020304" pitchFamily="18" charset="0"/>
                        </a:rPr>
                        <a:t>201</a:t>
                      </a:r>
                      <a:endParaRPr lang="en-US" sz="2400" b="1" dirty="0">
                        <a:solidFill>
                          <a:schemeClr val="tx1"/>
                        </a:solidFill>
                        <a:latin typeface="+mn-lt"/>
                        <a:cs typeface="Times New Roman" panose="02020603050405020304" pitchFamily="18" charset="0"/>
                      </a:endParaRPr>
                    </a:p>
                  </a:txBody>
                  <a:tcPr>
                    <a:solidFill>
                      <a:schemeClr val="accent5">
                        <a:lumMod val="60000"/>
                        <a:lumOff val="40000"/>
                      </a:schemeClr>
                    </a:solidFill>
                  </a:tcPr>
                </a:tc>
                <a:extLst>
                  <a:ext uri="{0D108BD9-81ED-4DB2-BD59-A6C34878D82A}">
                    <a16:rowId xmlns:a16="http://schemas.microsoft.com/office/drawing/2014/main" xmlns="" val="3275658108"/>
                  </a:ext>
                </a:extLst>
              </a:tr>
              <a:tr h="497177">
                <a:tc>
                  <a:txBody>
                    <a:bodyPr/>
                    <a:lstStyle/>
                    <a:p>
                      <a:r>
                        <a:rPr lang="en-US" sz="2400" b="1" dirty="0">
                          <a:latin typeface="+mn-lt"/>
                          <a:cs typeface="Times New Roman" panose="02020603050405020304" pitchFamily="18" charset="0"/>
                        </a:rPr>
                        <a:t>Total C/S Rate</a:t>
                      </a:r>
                      <a:endParaRPr lang="en-US" sz="2400" b="1" dirty="0">
                        <a:solidFill>
                          <a:schemeClr val="tx1"/>
                        </a:solidFill>
                        <a:latin typeface="+mn-lt"/>
                        <a:cs typeface="Times New Roman" panose="02020603050405020304" pitchFamily="18" charset="0"/>
                      </a:endParaRPr>
                    </a:p>
                  </a:txBody>
                  <a:tcPr>
                    <a:solidFill>
                      <a:schemeClr val="bg1">
                        <a:lumMod val="75000"/>
                      </a:schemeClr>
                    </a:solidFill>
                  </a:tcPr>
                </a:tc>
                <a:tc>
                  <a:txBody>
                    <a:bodyPr/>
                    <a:lstStyle/>
                    <a:p>
                      <a:r>
                        <a:rPr lang="en-US" sz="2400" b="0" dirty="0">
                          <a:latin typeface="+mn-lt"/>
                          <a:cs typeface="Times New Roman" panose="02020603050405020304" pitchFamily="18" charset="0"/>
                        </a:rPr>
                        <a:t>27.9%(n=55)</a:t>
                      </a:r>
                      <a:endParaRPr lang="en-US" sz="2400" b="0" dirty="0">
                        <a:solidFill>
                          <a:schemeClr val="tx1"/>
                        </a:solidFill>
                        <a:latin typeface="+mn-lt"/>
                        <a:cs typeface="Times New Roman" panose="02020603050405020304" pitchFamily="18" charset="0"/>
                      </a:endParaRPr>
                    </a:p>
                  </a:txBody>
                  <a:tcPr>
                    <a:solidFill>
                      <a:schemeClr val="accent6">
                        <a:lumMod val="40000"/>
                        <a:lumOff val="60000"/>
                      </a:schemeClr>
                    </a:solidFill>
                  </a:tcPr>
                </a:tc>
                <a:tc>
                  <a:txBody>
                    <a:bodyPr/>
                    <a:lstStyle/>
                    <a:p>
                      <a:r>
                        <a:rPr lang="en-US" sz="2400" b="0" dirty="0">
                          <a:latin typeface="+mn-lt"/>
                          <a:cs typeface="Times New Roman" panose="02020603050405020304" pitchFamily="18" charset="0"/>
                        </a:rPr>
                        <a:t>29.2% (n=73)</a:t>
                      </a:r>
                      <a:endParaRPr lang="en-US" sz="2400" b="0" dirty="0">
                        <a:solidFill>
                          <a:schemeClr val="tx1"/>
                        </a:solidFill>
                        <a:latin typeface="+mn-lt"/>
                        <a:cs typeface="Times New Roman" panose="02020603050405020304" pitchFamily="18" charset="0"/>
                      </a:endParaRPr>
                    </a:p>
                  </a:txBody>
                  <a:tcPr>
                    <a:solidFill>
                      <a:schemeClr val="accent6">
                        <a:lumMod val="40000"/>
                        <a:lumOff val="60000"/>
                      </a:schemeClr>
                    </a:solidFill>
                  </a:tcPr>
                </a:tc>
                <a:tc>
                  <a:txBody>
                    <a:bodyPr/>
                    <a:lstStyle/>
                    <a:p>
                      <a:r>
                        <a:rPr lang="en-US" sz="2400" b="0" dirty="0">
                          <a:latin typeface="+mn-lt"/>
                          <a:cs typeface="Times New Roman" panose="02020603050405020304" pitchFamily="18" charset="0"/>
                        </a:rPr>
                        <a:t>26.1% (57)</a:t>
                      </a:r>
                      <a:endParaRPr lang="en-US" sz="2400" b="0" dirty="0">
                        <a:solidFill>
                          <a:schemeClr val="tx1"/>
                        </a:solidFill>
                        <a:latin typeface="+mn-lt"/>
                        <a:cs typeface="Times New Roman" panose="02020603050405020304" pitchFamily="18" charset="0"/>
                      </a:endParaRPr>
                    </a:p>
                  </a:txBody>
                  <a:tcPr>
                    <a:solidFill>
                      <a:schemeClr val="accent5">
                        <a:lumMod val="60000"/>
                        <a:lumOff val="40000"/>
                      </a:schemeClr>
                    </a:solidFill>
                  </a:tcPr>
                </a:tc>
                <a:tc>
                  <a:txBody>
                    <a:bodyPr/>
                    <a:lstStyle/>
                    <a:p>
                      <a:r>
                        <a:rPr lang="en-US" sz="2400" b="0" dirty="0">
                          <a:latin typeface="+mn-lt"/>
                          <a:cs typeface="Times New Roman" panose="02020603050405020304" pitchFamily="18" charset="0"/>
                        </a:rPr>
                        <a:t>32.8% (66)</a:t>
                      </a:r>
                      <a:endParaRPr lang="en-US" sz="2400" b="0" dirty="0">
                        <a:solidFill>
                          <a:schemeClr val="tx1"/>
                        </a:solidFill>
                        <a:latin typeface="+mn-lt"/>
                        <a:cs typeface="Times New Roman" panose="02020603050405020304" pitchFamily="18" charset="0"/>
                      </a:endParaRPr>
                    </a:p>
                  </a:txBody>
                  <a:tcPr>
                    <a:solidFill>
                      <a:schemeClr val="accent5">
                        <a:lumMod val="60000"/>
                        <a:lumOff val="40000"/>
                      </a:schemeClr>
                    </a:solidFill>
                  </a:tcPr>
                </a:tc>
                <a:extLst>
                  <a:ext uri="{0D108BD9-81ED-4DB2-BD59-A6C34878D82A}">
                    <a16:rowId xmlns:a16="http://schemas.microsoft.com/office/drawing/2014/main" xmlns="" val="1922896916"/>
                  </a:ext>
                </a:extLst>
              </a:tr>
              <a:tr h="341353">
                <a:tc>
                  <a:txBody>
                    <a:bodyPr/>
                    <a:lstStyle/>
                    <a:p>
                      <a:r>
                        <a:rPr lang="en-US" sz="2400" b="1" dirty="0">
                          <a:latin typeface="+mn-lt"/>
                          <a:cs typeface="Times New Roman" panose="02020603050405020304" pitchFamily="18" charset="0"/>
                        </a:rPr>
                        <a:t>Average C/S Rate</a:t>
                      </a:r>
                      <a:endParaRPr lang="en-US" sz="2400" b="1" dirty="0">
                        <a:solidFill>
                          <a:schemeClr val="tx1"/>
                        </a:solidFill>
                        <a:latin typeface="+mn-lt"/>
                        <a:cs typeface="Times New Roman" panose="02020603050405020304" pitchFamily="18" charset="0"/>
                      </a:endParaRPr>
                    </a:p>
                  </a:txBody>
                  <a:tcPr>
                    <a:solidFill>
                      <a:schemeClr val="bg1">
                        <a:lumMod val="75000"/>
                      </a:schemeClr>
                    </a:solidFill>
                  </a:tcPr>
                </a:tc>
                <a:tc gridSpan="2">
                  <a:txBody>
                    <a:bodyPr/>
                    <a:lstStyle/>
                    <a:p>
                      <a:pPr algn="ctr"/>
                      <a:r>
                        <a:rPr lang="en-US" sz="2800" b="1" dirty="0">
                          <a:solidFill>
                            <a:srgbClr val="0000CC"/>
                          </a:solidFill>
                          <a:latin typeface="+mn-lt"/>
                          <a:cs typeface="Times New Roman" panose="02020603050405020304" pitchFamily="18" charset="0"/>
                        </a:rPr>
                        <a:t>28.55%</a:t>
                      </a:r>
                    </a:p>
                  </a:txBody>
                  <a:tcPr>
                    <a:solidFill>
                      <a:schemeClr val="accent6">
                        <a:lumMod val="40000"/>
                        <a:lumOff val="60000"/>
                      </a:schemeClr>
                    </a:solidFill>
                  </a:tcPr>
                </a:tc>
                <a:tc hMerge="1">
                  <a:txBody>
                    <a:bodyPr/>
                    <a:lstStyle/>
                    <a:p>
                      <a:pPr algn="ctr"/>
                      <a:endParaRPr lang="en-US" sz="2800" b="1" dirty="0">
                        <a:solidFill>
                          <a:srgbClr val="0000CC"/>
                        </a:solidFill>
                        <a:latin typeface="Times New Roman" panose="02020603050405020304" pitchFamily="18" charset="0"/>
                        <a:cs typeface="Times New Roman" panose="02020603050405020304" pitchFamily="18" charset="0"/>
                      </a:endParaRPr>
                    </a:p>
                  </a:txBody>
                  <a:tcPr/>
                </a:tc>
                <a:tc gridSpan="2">
                  <a:txBody>
                    <a:bodyPr/>
                    <a:lstStyle/>
                    <a:p>
                      <a:pPr algn="ctr"/>
                      <a:r>
                        <a:rPr lang="en-US" sz="2800" b="1" dirty="0">
                          <a:solidFill>
                            <a:srgbClr val="0000CC"/>
                          </a:solidFill>
                          <a:latin typeface="+mn-lt"/>
                          <a:cs typeface="Times New Roman" panose="02020603050405020304" pitchFamily="18" charset="0"/>
                        </a:rPr>
                        <a:t>32.45%</a:t>
                      </a:r>
                    </a:p>
                  </a:txBody>
                  <a:tcPr>
                    <a:solidFill>
                      <a:schemeClr val="accent5">
                        <a:lumMod val="60000"/>
                        <a:lumOff val="40000"/>
                      </a:schemeClr>
                    </a:solidFill>
                  </a:tcPr>
                </a:tc>
                <a:tc hMerge="1">
                  <a:txBody>
                    <a:bodyPr/>
                    <a:lstStyle/>
                    <a:p>
                      <a:pPr algn="ctr"/>
                      <a:endParaRPr lang="en-US" sz="28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17271530"/>
                  </a:ext>
                </a:extLst>
              </a:tr>
              <a:tr h="497177">
                <a:tc>
                  <a:txBody>
                    <a:bodyPr/>
                    <a:lstStyle/>
                    <a:p>
                      <a:r>
                        <a:rPr lang="en-US" sz="2400" b="1" dirty="0">
                          <a:latin typeface="+mn-lt"/>
                          <a:cs typeface="Times New Roman" panose="02020603050405020304" pitchFamily="18" charset="0"/>
                        </a:rPr>
                        <a:t>NTSV  C/S Rate</a:t>
                      </a:r>
                      <a:endParaRPr lang="en-US" sz="2400" b="1" dirty="0">
                        <a:solidFill>
                          <a:schemeClr val="tx1"/>
                        </a:solidFill>
                        <a:latin typeface="+mn-lt"/>
                        <a:cs typeface="Times New Roman" panose="02020603050405020304" pitchFamily="18" charset="0"/>
                      </a:endParaRPr>
                    </a:p>
                  </a:txBody>
                  <a:tcPr>
                    <a:solidFill>
                      <a:schemeClr val="bg1">
                        <a:lumMod val="75000"/>
                      </a:schemeClr>
                    </a:solidFill>
                  </a:tcPr>
                </a:tc>
                <a:tc>
                  <a:txBody>
                    <a:bodyPr/>
                    <a:lstStyle/>
                    <a:p>
                      <a:r>
                        <a:rPr lang="en-US" sz="2400" b="0" dirty="0">
                          <a:latin typeface="+mn-lt"/>
                          <a:cs typeface="Times New Roman" panose="02020603050405020304" pitchFamily="18" charset="0"/>
                        </a:rPr>
                        <a:t>24%</a:t>
                      </a:r>
                      <a:endParaRPr lang="en-US" sz="2400" b="0" dirty="0">
                        <a:solidFill>
                          <a:schemeClr val="tx1"/>
                        </a:solidFill>
                        <a:latin typeface="+mn-lt"/>
                        <a:cs typeface="Times New Roman" panose="02020603050405020304" pitchFamily="18" charset="0"/>
                      </a:endParaRPr>
                    </a:p>
                  </a:txBody>
                  <a:tcPr>
                    <a:solidFill>
                      <a:schemeClr val="accent6">
                        <a:lumMod val="40000"/>
                        <a:lumOff val="60000"/>
                      </a:schemeClr>
                    </a:solidFill>
                  </a:tcPr>
                </a:tc>
                <a:tc>
                  <a:txBody>
                    <a:bodyPr/>
                    <a:lstStyle/>
                    <a:p>
                      <a:r>
                        <a:rPr lang="en-US" sz="2400" b="0" dirty="0">
                          <a:latin typeface="+mn-lt"/>
                          <a:cs typeface="Times New Roman" panose="02020603050405020304" pitchFamily="18" charset="0"/>
                        </a:rPr>
                        <a:t>19%</a:t>
                      </a:r>
                      <a:endParaRPr lang="en-US" sz="2000" b="1" dirty="0">
                        <a:solidFill>
                          <a:schemeClr val="tx1"/>
                        </a:solidFill>
                        <a:latin typeface="+mn-lt"/>
                        <a:cs typeface="Times New Roman" panose="02020603050405020304" pitchFamily="18" charset="0"/>
                      </a:endParaRPr>
                    </a:p>
                  </a:txBody>
                  <a:tcPr>
                    <a:solidFill>
                      <a:schemeClr val="accent6">
                        <a:lumMod val="40000"/>
                        <a:lumOff val="60000"/>
                      </a:schemeClr>
                    </a:solidFill>
                  </a:tcPr>
                </a:tc>
                <a:tc>
                  <a:txBody>
                    <a:bodyPr/>
                    <a:lstStyle/>
                    <a:p>
                      <a:r>
                        <a:rPr lang="en-US" sz="2400" b="0" dirty="0">
                          <a:latin typeface="+mn-lt"/>
                          <a:cs typeface="Times New Roman" panose="02020603050405020304" pitchFamily="18" charset="0"/>
                        </a:rPr>
                        <a:t>29% </a:t>
                      </a:r>
                      <a:endParaRPr lang="en-US" sz="2400" b="0" dirty="0">
                        <a:solidFill>
                          <a:schemeClr val="tx1"/>
                        </a:solidFill>
                        <a:latin typeface="+mn-lt"/>
                        <a:cs typeface="Times New Roman" panose="02020603050405020304" pitchFamily="18" charset="0"/>
                      </a:endParaRPr>
                    </a:p>
                  </a:txBody>
                  <a:tcPr>
                    <a:solidFill>
                      <a:schemeClr val="accent5">
                        <a:lumMod val="60000"/>
                        <a:lumOff val="40000"/>
                      </a:schemeClr>
                    </a:solidFill>
                  </a:tcPr>
                </a:tc>
                <a:tc>
                  <a:txBody>
                    <a:bodyPr/>
                    <a:lstStyle/>
                    <a:p>
                      <a:r>
                        <a:rPr lang="en-US" sz="2400" b="0" dirty="0">
                          <a:latin typeface="+mn-lt"/>
                          <a:cs typeface="Times New Roman" panose="02020603050405020304" pitchFamily="18" charset="0"/>
                        </a:rPr>
                        <a:t>12% </a:t>
                      </a:r>
                      <a:endParaRPr lang="en-US" sz="2400" b="1" dirty="0">
                        <a:solidFill>
                          <a:schemeClr val="tx1"/>
                        </a:solidFill>
                        <a:latin typeface="+mn-lt"/>
                        <a:cs typeface="Times New Roman" panose="02020603050405020304" pitchFamily="18" charset="0"/>
                      </a:endParaRPr>
                    </a:p>
                  </a:txBody>
                  <a:tcPr>
                    <a:solidFill>
                      <a:schemeClr val="accent5">
                        <a:lumMod val="60000"/>
                        <a:lumOff val="40000"/>
                      </a:schemeClr>
                    </a:solidFill>
                  </a:tcPr>
                </a:tc>
                <a:extLst>
                  <a:ext uri="{0D108BD9-81ED-4DB2-BD59-A6C34878D82A}">
                    <a16:rowId xmlns:a16="http://schemas.microsoft.com/office/drawing/2014/main" xmlns="" val="760294028"/>
                  </a:ext>
                </a:extLst>
              </a:tr>
              <a:tr h="497177">
                <a:tc>
                  <a:txBody>
                    <a:bodyPr/>
                    <a:lstStyle/>
                    <a:p>
                      <a:r>
                        <a:rPr lang="en-US" sz="2400" b="1" dirty="0">
                          <a:latin typeface="+mn-lt"/>
                          <a:cs typeface="Times New Roman" panose="02020603050405020304" pitchFamily="18" charset="0"/>
                        </a:rPr>
                        <a:t>Average NTSV Rate</a:t>
                      </a:r>
                      <a:endParaRPr lang="en-US" sz="2400" b="1" dirty="0">
                        <a:solidFill>
                          <a:schemeClr val="tx1"/>
                        </a:solidFill>
                        <a:latin typeface="+mn-lt"/>
                        <a:cs typeface="Times New Roman" panose="02020603050405020304" pitchFamily="18" charset="0"/>
                      </a:endParaRPr>
                    </a:p>
                  </a:txBody>
                  <a:tcPr>
                    <a:solidFill>
                      <a:schemeClr val="bg1">
                        <a:lumMod val="75000"/>
                      </a:schemeClr>
                    </a:solidFill>
                  </a:tcPr>
                </a:tc>
                <a:tc gridSpan="2">
                  <a:txBody>
                    <a:bodyPr/>
                    <a:lstStyle/>
                    <a:p>
                      <a:pPr algn="ctr"/>
                      <a:r>
                        <a:rPr lang="en-US" sz="2800" b="1" dirty="0">
                          <a:solidFill>
                            <a:srgbClr val="0000CC"/>
                          </a:solidFill>
                          <a:latin typeface="+mn-lt"/>
                          <a:cs typeface="Times New Roman" panose="02020603050405020304" pitchFamily="18" charset="0"/>
                        </a:rPr>
                        <a:t>21.5%</a:t>
                      </a:r>
                    </a:p>
                  </a:txBody>
                  <a:tcPr>
                    <a:solidFill>
                      <a:schemeClr val="accent6">
                        <a:lumMod val="40000"/>
                        <a:lumOff val="60000"/>
                      </a:schemeClr>
                    </a:solidFill>
                  </a:tcPr>
                </a:tc>
                <a:tc hMerge="1">
                  <a:txBody>
                    <a:bodyPr/>
                    <a:lstStyle/>
                    <a:p>
                      <a:pPr algn="ctr"/>
                      <a:endParaRPr lang="en-US" sz="2800" b="1" dirty="0">
                        <a:solidFill>
                          <a:srgbClr val="0000CC"/>
                        </a:solidFill>
                        <a:latin typeface="Times New Roman" panose="02020603050405020304" pitchFamily="18" charset="0"/>
                        <a:cs typeface="Times New Roman" panose="02020603050405020304" pitchFamily="18" charset="0"/>
                      </a:endParaRPr>
                    </a:p>
                  </a:txBody>
                  <a:tcPr/>
                </a:tc>
                <a:tc gridSpan="2">
                  <a:txBody>
                    <a:bodyPr/>
                    <a:lstStyle/>
                    <a:p>
                      <a:pPr algn="ctr"/>
                      <a:r>
                        <a:rPr lang="en-US" sz="2800" b="1" dirty="0">
                          <a:solidFill>
                            <a:srgbClr val="0000CC"/>
                          </a:solidFill>
                          <a:latin typeface="+mn-lt"/>
                          <a:cs typeface="Times New Roman" panose="02020603050405020304" pitchFamily="18" charset="0"/>
                        </a:rPr>
                        <a:t>20.5%</a:t>
                      </a:r>
                    </a:p>
                  </a:txBody>
                  <a:tcPr>
                    <a:solidFill>
                      <a:schemeClr val="accent5">
                        <a:lumMod val="60000"/>
                        <a:lumOff val="40000"/>
                      </a:schemeClr>
                    </a:solidFill>
                  </a:tcPr>
                </a:tc>
                <a:tc hMerge="1">
                  <a:txBody>
                    <a:bodyPr/>
                    <a:lstStyle/>
                    <a:p>
                      <a:pPr algn="ctr"/>
                      <a:endParaRPr lang="en-US" sz="28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04506137"/>
                  </a:ext>
                </a:extLst>
              </a:tr>
            </a:tbl>
          </a:graphicData>
        </a:graphic>
      </p:graphicFrame>
      <p:graphicFrame>
        <p:nvGraphicFramePr>
          <p:cNvPr id="3" name="Table 4">
            <a:extLst>
              <a:ext uri="{FF2B5EF4-FFF2-40B4-BE49-F238E27FC236}">
                <a16:creationId xmlns:a16="http://schemas.microsoft.com/office/drawing/2014/main" xmlns="" id="{263362B3-712E-41ED-820F-983EC6A48D66}"/>
              </a:ext>
            </a:extLst>
          </p:cNvPr>
          <p:cNvGraphicFramePr>
            <a:graphicFrameLocks noGrp="1"/>
          </p:cNvGraphicFramePr>
          <p:nvPr>
            <p:extLst>
              <p:ext uri="{D42A27DB-BD31-4B8C-83A1-F6EECF244321}">
                <p14:modId xmlns:p14="http://schemas.microsoft.com/office/powerpoint/2010/main" val="1336980036"/>
              </p:ext>
            </p:extLst>
          </p:nvPr>
        </p:nvGraphicFramePr>
        <p:xfrm>
          <a:off x="10323443" y="877078"/>
          <a:ext cx="1868557" cy="4221026"/>
        </p:xfrm>
        <a:graphic>
          <a:graphicData uri="http://schemas.openxmlformats.org/drawingml/2006/table">
            <a:tbl>
              <a:tblPr firstRow="1" bandRow="1"/>
              <a:tblGrid>
                <a:gridCol w="1868557">
                  <a:extLst>
                    <a:ext uri="{9D8B030D-6E8A-4147-A177-3AD203B41FA5}">
                      <a16:colId xmlns:a16="http://schemas.microsoft.com/office/drawing/2014/main" xmlns="" val="1638641250"/>
                    </a:ext>
                  </a:extLst>
                </a:gridCol>
              </a:tblGrid>
              <a:tr h="1241698">
                <a:tc>
                  <a:txBody>
                    <a:bodyPr/>
                    <a:lstStyle/>
                    <a:p>
                      <a:pPr algn="ctr"/>
                      <a:r>
                        <a:rPr lang="en-US" sz="2600" b="1" dirty="0">
                          <a:solidFill>
                            <a:srgbClr val="0000CC"/>
                          </a:solidFill>
                        </a:rPr>
                        <a:t>% Difference</a:t>
                      </a:r>
                    </a:p>
                    <a:p>
                      <a:pPr algn="ctr"/>
                      <a:r>
                        <a:rPr lang="en-US" sz="2600" b="1" dirty="0">
                          <a:solidFill>
                            <a:srgbClr val="0000CC"/>
                          </a:solidFill>
                        </a:rPr>
                        <a:t>Pre-Post</a:t>
                      </a:r>
                      <a:endParaRPr lang="en-US" sz="2600" b="1" dirty="0">
                        <a:solidFill>
                          <a:srgbClr val="0000CC"/>
                        </a:solidFill>
                        <a:latin typeface="+mn-lt"/>
                        <a:cs typeface="Times New Roman" panose="02020603050405020304" pitchFamily="18" charset="0"/>
                      </a:endParaRPr>
                    </a:p>
                  </a:txBody>
                  <a:tcPr>
                    <a:solidFill>
                      <a:srgbClr val="FFFF00"/>
                    </a:solidFill>
                  </a:tcPr>
                </a:tc>
                <a:extLst>
                  <a:ext uri="{0D108BD9-81ED-4DB2-BD59-A6C34878D82A}">
                    <a16:rowId xmlns:a16="http://schemas.microsoft.com/office/drawing/2014/main" xmlns="" val="57133037"/>
                  </a:ext>
                </a:extLst>
              </a:tr>
              <a:tr h="2940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0000CC"/>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solidFill>
                            <a:srgbClr val="0000CC"/>
                          </a:solidFill>
                        </a:rPr>
                        <a:t>Total C/S 3.9% higher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b="1" dirty="0">
                        <a:solidFill>
                          <a:srgbClr val="0000CC"/>
                        </a:solidFill>
                      </a:endParaRPr>
                    </a:p>
                    <a:p>
                      <a:pPr algn="ctr"/>
                      <a:r>
                        <a:rPr lang="en-US" sz="2600" b="1" dirty="0">
                          <a:solidFill>
                            <a:srgbClr val="0000CC"/>
                          </a:solidFill>
                        </a:rPr>
                        <a:t>NTSV C/S  1% Lower</a:t>
                      </a:r>
                      <a:endParaRPr lang="en-US" sz="2600" b="1" dirty="0">
                        <a:solidFill>
                          <a:srgbClr val="0000CC"/>
                        </a:solidFill>
                        <a:latin typeface="+mn-lt"/>
                        <a:cs typeface="Times New Roman" panose="02020603050405020304" pitchFamily="18" charset="0"/>
                      </a:endParaRPr>
                    </a:p>
                  </a:txBody>
                  <a:tcPr>
                    <a:solidFill>
                      <a:srgbClr val="FFFF00"/>
                    </a:solidFill>
                  </a:tcPr>
                </a:tc>
                <a:extLst>
                  <a:ext uri="{0D108BD9-81ED-4DB2-BD59-A6C34878D82A}">
                    <a16:rowId xmlns:a16="http://schemas.microsoft.com/office/drawing/2014/main" xmlns="" val="307719732"/>
                  </a:ext>
                </a:extLst>
              </a:tr>
            </a:tbl>
          </a:graphicData>
        </a:graphic>
      </p:graphicFrame>
    </p:spTree>
    <p:extLst>
      <p:ext uri="{BB962C8B-B14F-4D97-AF65-F5344CB8AC3E}">
        <p14:creationId xmlns:p14="http://schemas.microsoft.com/office/powerpoint/2010/main" val="36815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E39DFCF-9247-4DE5-BB93-074BFAF07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442B652E-D499-4CDA-8F7A-60469EDBC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484A22B8-F5B6-47C2-B88E-DADAF37913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Isosceles Triangle 12">
            <a:extLst>
              <a:ext uri="{FF2B5EF4-FFF2-40B4-BE49-F238E27FC236}">
                <a16:creationId xmlns:a16="http://schemas.microsoft.com/office/drawing/2014/main" xmlns="" id="{A987C18C-164D-4263-B486-4647A98E8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E7E98B39-04C6-408B-92FD-7686287406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981C8C27-2457-421F-BDC4-7B4EA3C7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xmlns="" id="{CEA13C66-82C1-44AF-972B-8F5CCA41B6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9DB36437-FE59-457E-91A7-396BBD3C9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xmlns="" id="{F7728808-9A8C-42AC-9CB7-9D72D540E5BD}"/>
              </a:ext>
            </a:extLst>
          </p:cNvPr>
          <p:cNvSpPr>
            <a:spLocks noGrp="1"/>
          </p:cNvSpPr>
          <p:nvPr>
            <p:ph type="title"/>
          </p:nvPr>
        </p:nvSpPr>
        <p:spPr>
          <a:xfrm>
            <a:off x="3204642" y="2353641"/>
            <a:ext cx="5782716" cy="2150719"/>
          </a:xfrm>
          <a:noFill/>
        </p:spPr>
        <p:txBody>
          <a:bodyPr vert="horz" lIns="91440" tIns="45720" rIns="91440" bIns="45720" rtlCol="0" anchor="ctr">
            <a:noAutofit/>
          </a:bodyPr>
          <a:lstStyle/>
          <a:p>
            <a:pPr algn="ctr"/>
            <a:r>
              <a:rPr lang="en-US" sz="5400" b="1" kern="1200" dirty="0">
                <a:solidFill>
                  <a:srgbClr val="0000CC"/>
                </a:solidFill>
                <a:latin typeface="+mn-lt"/>
                <a:cs typeface="Times New Roman" panose="02020603050405020304" pitchFamily="18" charset="0"/>
              </a:rPr>
              <a:t>Clinical Implication</a:t>
            </a:r>
            <a:br>
              <a:rPr lang="en-US" sz="5400" b="1" kern="1200" dirty="0">
                <a:solidFill>
                  <a:srgbClr val="0000CC"/>
                </a:solidFill>
                <a:latin typeface="+mn-lt"/>
                <a:cs typeface="Times New Roman" panose="02020603050405020304" pitchFamily="18" charset="0"/>
              </a:rPr>
            </a:br>
            <a:r>
              <a:rPr lang="en-US" sz="5400" b="1" kern="1200" dirty="0">
                <a:solidFill>
                  <a:srgbClr val="0000CC"/>
                </a:solidFill>
                <a:latin typeface="+mn-lt"/>
                <a:cs typeface="Times New Roman" panose="02020603050405020304" pitchFamily="18" charset="0"/>
              </a:rPr>
              <a:t>Barriers</a:t>
            </a:r>
            <a:br>
              <a:rPr lang="en-US" sz="5400" b="1" kern="1200" dirty="0">
                <a:solidFill>
                  <a:srgbClr val="0000CC"/>
                </a:solidFill>
                <a:latin typeface="+mn-lt"/>
                <a:cs typeface="Times New Roman" panose="02020603050405020304" pitchFamily="18" charset="0"/>
              </a:rPr>
            </a:br>
            <a:r>
              <a:rPr lang="en-US" sz="5400" b="1" kern="1200" dirty="0">
                <a:solidFill>
                  <a:srgbClr val="0000CC"/>
                </a:solidFill>
                <a:latin typeface="+mn-lt"/>
                <a:cs typeface="Times New Roman" panose="02020603050405020304" pitchFamily="18" charset="0"/>
              </a:rPr>
              <a:t>Sustainability</a:t>
            </a:r>
            <a:br>
              <a:rPr lang="en-US" sz="5400" b="1" kern="1200" dirty="0">
                <a:solidFill>
                  <a:srgbClr val="0000CC"/>
                </a:solidFill>
                <a:latin typeface="+mn-lt"/>
                <a:cs typeface="Times New Roman" panose="02020603050405020304" pitchFamily="18" charset="0"/>
              </a:rPr>
            </a:br>
            <a:r>
              <a:rPr lang="en-US" sz="5400" b="1" kern="1200" dirty="0">
                <a:solidFill>
                  <a:srgbClr val="0000CC"/>
                </a:solidFill>
                <a:latin typeface="+mn-lt"/>
                <a:cs typeface="Times New Roman" panose="02020603050405020304" pitchFamily="18" charset="0"/>
              </a:rPr>
              <a:t>Conclusion</a:t>
            </a:r>
            <a:br>
              <a:rPr lang="en-US" sz="5400" b="1" kern="1200" dirty="0">
                <a:solidFill>
                  <a:srgbClr val="0000CC"/>
                </a:solidFill>
                <a:latin typeface="+mn-lt"/>
                <a:cs typeface="Times New Roman" panose="02020603050405020304" pitchFamily="18" charset="0"/>
              </a:rPr>
            </a:br>
            <a:endParaRPr lang="en-US" sz="5400" kern="1200" dirty="0">
              <a:solidFill>
                <a:srgbClr val="0000CC"/>
              </a:solidFill>
              <a:latin typeface="+mn-lt"/>
              <a:cs typeface="Times New Roman" panose="02020603050405020304" pitchFamily="18" charset="0"/>
            </a:endParaRPr>
          </a:p>
        </p:txBody>
      </p:sp>
      <p:sp>
        <p:nvSpPr>
          <p:cNvPr id="23" name="Rectangle 22">
            <a:extLst>
              <a:ext uri="{FF2B5EF4-FFF2-40B4-BE49-F238E27FC236}">
                <a16:creationId xmlns:a16="http://schemas.microsoft.com/office/drawing/2014/main" xmlns="" id="{844D3693-2EFE-4667-89D5-47E2D59209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C21FD796-9CD0-404D-8DF5-5274C0BCC7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55873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DDA17-FB45-4587-B276-462AB57448C8}"/>
              </a:ext>
            </a:extLst>
          </p:cNvPr>
          <p:cNvSpPr>
            <a:spLocks noGrp="1"/>
          </p:cNvSpPr>
          <p:nvPr>
            <p:ph type="title"/>
          </p:nvPr>
        </p:nvSpPr>
        <p:spPr>
          <a:xfrm>
            <a:off x="1540930" y="153091"/>
            <a:ext cx="9812867" cy="735542"/>
          </a:xfrm>
        </p:spPr>
        <p:txBody>
          <a:bodyPr>
            <a:normAutofit/>
          </a:bodyPr>
          <a:lstStyle/>
          <a:p>
            <a:r>
              <a:rPr lang="en-US" sz="4400" b="1" dirty="0">
                <a:effectLst/>
                <a:latin typeface="+mn-lt"/>
                <a:ea typeface="Calibri" panose="020F0502020204030204" pitchFamily="34" charset="0"/>
                <a:cs typeface="Times New Roman" panose="02020603050405020304" pitchFamily="18" charset="0"/>
              </a:rPr>
              <a:t>Clinical Implications: Survey</a:t>
            </a:r>
            <a:endParaRPr lang="en-US" b="1" dirty="0">
              <a:latin typeface="+mn-lt"/>
            </a:endParaRPr>
          </a:p>
        </p:txBody>
      </p:sp>
      <p:sp>
        <p:nvSpPr>
          <p:cNvPr id="3" name="Content Placeholder 2">
            <a:extLst>
              <a:ext uri="{FF2B5EF4-FFF2-40B4-BE49-F238E27FC236}">
                <a16:creationId xmlns:a16="http://schemas.microsoft.com/office/drawing/2014/main" xmlns="" id="{BD8222FF-7560-4C31-AD41-54004D9D4FC4}"/>
              </a:ext>
            </a:extLst>
          </p:cNvPr>
          <p:cNvSpPr>
            <a:spLocks noGrp="1"/>
          </p:cNvSpPr>
          <p:nvPr>
            <p:ph idx="1"/>
          </p:nvPr>
        </p:nvSpPr>
        <p:spPr>
          <a:xfrm>
            <a:off x="1540930" y="888633"/>
            <a:ext cx="10031896" cy="5473147"/>
          </a:xfrm>
        </p:spPr>
        <p:txBody>
          <a:bodyPr>
            <a:normAutofit fontScale="92500" lnSpcReduction="10000"/>
          </a:bodyPr>
          <a:lstStyle/>
          <a:p>
            <a:pPr>
              <a:lnSpc>
                <a:spcPct val="120000"/>
              </a:lnSpc>
            </a:pPr>
            <a:r>
              <a:rPr lang="en-US" sz="3000" b="1" dirty="0">
                <a:solidFill>
                  <a:srgbClr val="0000CC"/>
                </a:solidFill>
                <a:effectLst/>
                <a:ea typeface="Calibri" panose="020F0502020204030204" pitchFamily="34" charset="0"/>
                <a:cs typeface="Times New Roman" panose="02020603050405020304" pitchFamily="18" charset="0"/>
              </a:rPr>
              <a:t>Medicalized </a:t>
            </a:r>
            <a:r>
              <a:rPr lang="en-US" sz="3000" b="1" dirty="0">
                <a:solidFill>
                  <a:srgbClr val="0000CC"/>
                </a:solidFill>
                <a:ea typeface="Calibri" panose="020F0502020204030204" pitchFamily="34" charset="0"/>
                <a:cs typeface="Times New Roman" panose="02020603050405020304" pitchFamily="18" charset="0"/>
              </a:rPr>
              <a:t>Birth:</a:t>
            </a:r>
          </a:p>
          <a:p>
            <a:pPr lvl="1">
              <a:lnSpc>
                <a:spcPct val="120000"/>
              </a:lnSpc>
            </a:pPr>
            <a:r>
              <a:rPr lang="en-US" sz="2800" dirty="0">
                <a:ea typeface="Calibri" panose="020F0502020204030204" pitchFamily="34" charset="0"/>
                <a:cs typeface="Times New Roman" panose="02020603050405020304" pitchFamily="18" charset="0"/>
              </a:rPr>
              <a:t>The difference between the pre- and post- intervention is marginally significant for medicalized birth. </a:t>
            </a:r>
          </a:p>
          <a:p>
            <a:pPr lvl="1">
              <a:lnSpc>
                <a:spcPct val="120000"/>
              </a:lnSpc>
            </a:pPr>
            <a:r>
              <a:rPr lang="en-US" sz="2800" dirty="0">
                <a:ea typeface="Calibri" panose="020F0502020204030204" pitchFamily="34" charset="0"/>
                <a:cs typeface="Times New Roman" panose="02020603050405020304" pitchFamily="18" charset="0"/>
              </a:rPr>
              <a:t>The range DOES NOT  indicate that the intrapartum (L&amp;D) nurse’s beliefs are more closely associated with the elements of a medicalized birth.</a:t>
            </a:r>
            <a:endParaRPr lang="en-US" sz="2800" dirty="0">
              <a:effectLst/>
              <a:ea typeface="Calibri" panose="020F0502020204030204" pitchFamily="34" charset="0"/>
              <a:cs typeface="Times New Roman" panose="02020603050405020304" pitchFamily="18" charset="0"/>
            </a:endParaRPr>
          </a:p>
          <a:p>
            <a:pPr indent="-91440">
              <a:lnSpc>
                <a:spcPct val="120000"/>
              </a:lnSpc>
            </a:pPr>
            <a:r>
              <a:rPr kumimoji="0" lang="en-US" altLang="en-US" sz="3000" b="1" i="0" u="none" strike="noStrike" cap="none" normalizeH="0" baseline="0" dirty="0">
                <a:ln>
                  <a:noFill/>
                </a:ln>
                <a:solidFill>
                  <a:srgbClr val="0000CC"/>
                </a:solidFill>
                <a:effectLst/>
                <a:ea typeface="Calibri" panose="020F0502020204030204" pitchFamily="34" charset="0"/>
                <a:cs typeface="Times New Roman" panose="02020603050405020304" pitchFamily="18" charset="0"/>
              </a:rPr>
              <a:t>Normal Birth:</a:t>
            </a:r>
          </a:p>
          <a:p>
            <a:pPr lvl="1" indent="-91440">
              <a:lnSpc>
                <a:spcPct val="120000"/>
              </a:lnSpc>
            </a:pPr>
            <a:r>
              <a:rPr kumimoji="0" lang="en-US" altLang="en-US" sz="3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Overall, the nurses beliefs</a:t>
            </a:r>
            <a:r>
              <a:rPr kumimoji="0" lang="en-US" altLang="en-US" sz="3000" b="0" i="0" u="none" strike="noStrike" cap="none" normalizeH="0" dirty="0">
                <a:ln>
                  <a:noFill/>
                </a:ln>
                <a:solidFill>
                  <a:schemeClr val="tx1"/>
                </a:solidFill>
                <a:effectLst/>
                <a:ea typeface="Calibri" panose="020F0502020204030204" pitchFamily="34" charset="0"/>
                <a:cs typeface="Times New Roman" panose="02020603050405020304" pitchFamily="18" charset="0"/>
              </a:rPr>
              <a:t> (pre &amp; post) are more closely associated with elements of a normal birth.</a:t>
            </a:r>
            <a:endParaRPr kumimoji="0" lang="en-US" altLang="en-US" sz="3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lvl="1" indent="-91440">
              <a:lnSpc>
                <a:spcPct val="120000"/>
              </a:lnSpc>
            </a:pPr>
            <a:r>
              <a:rPr kumimoji="0" lang="en-US" altLang="en-US" sz="3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The post survey results</a:t>
            </a:r>
            <a:r>
              <a:rPr lang="en-US" altLang="en-US" sz="3000" dirty="0">
                <a:ea typeface="Calibri" panose="020F0502020204030204" pitchFamily="34" charset="0"/>
                <a:cs typeface="Times New Roman" panose="02020603050405020304" pitchFamily="18" charset="0"/>
              </a:rPr>
              <a:t> significantly changed to fall more narrowly within the range of normal birth.</a:t>
            </a:r>
          </a:p>
          <a:p>
            <a:pPr lvl="1" indent="-91440">
              <a:lnSpc>
                <a:spcPct val="120000"/>
              </a:lnSpc>
            </a:pPr>
            <a:endParaRPr lang="en-US" altLang="en-US" sz="3200" dirty="0">
              <a:latin typeface="Times New Roman" panose="02020603050405020304" pitchFamily="18" charset="0"/>
              <a:ea typeface="Calibri" panose="020F0502020204030204" pitchFamily="34" charset="0"/>
              <a:cs typeface="Times New Roman" panose="02020603050405020304" pitchFamily="18" charset="0"/>
            </a:endParaRPr>
          </a:p>
          <a:p>
            <a:endParaRPr kumimoji="0" lang="en-US" altLang="en-US"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lvl="1"/>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52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E0CDC-7770-408B-B31B-909FC1FFE579}"/>
              </a:ext>
            </a:extLst>
          </p:cNvPr>
          <p:cNvSpPr>
            <a:spLocks noGrp="1"/>
          </p:cNvSpPr>
          <p:nvPr>
            <p:ph type="title"/>
          </p:nvPr>
        </p:nvSpPr>
        <p:spPr>
          <a:xfrm>
            <a:off x="0" y="184073"/>
            <a:ext cx="2478157" cy="1119794"/>
          </a:xfrm>
        </p:spPr>
        <p:txBody>
          <a:bodyPr>
            <a:noAutofit/>
          </a:bodyPr>
          <a:lstStyle/>
          <a:p>
            <a:r>
              <a:rPr lang="en-US" sz="2200" b="1" dirty="0">
                <a:effectLst/>
                <a:latin typeface="+mn-lt"/>
                <a:ea typeface="Calibri" panose="020F0502020204030204" pitchFamily="34" charset="0"/>
                <a:cs typeface="Times New Roman" panose="02020603050405020304" pitchFamily="18" charset="0"/>
              </a:rPr>
              <a:t>Data Analysis</a:t>
            </a:r>
            <a:br>
              <a:rPr lang="en-US" sz="2200" b="1" dirty="0">
                <a:effectLst/>
                <a:latin typeface="+mn-lt"/>
                <a:ea typeface="Calibri" panose="020F0502020204030204" pitchFamily="34" charset="0"/>
                <a:cs typeface="Times New Roman" panose="02020603050405020304" pitchFamily="18" charset="0"/>
              </a:rPr>
            </a:br>
            <a:r>
              <a:rPr lang="en-US" sz="2200" b="1" dirty="0">
                <a:effectLst/>
                <a:latin typeface="+mn-lt"/>
                <a:ea typeface="Calibri" panose="020F0502020204030204" pitchFamily="34" charset="0"/>
                <a:cs typeface="Times New Roman" panose="02020603050405020304" pitchFamily="18" charset="0"/>
              </a:rPr>
              <a:t>Results</a:t>
            </a:r>
            <a:br>
              <a:rPr lang="en-US" sz="2200" b="1" dirty="0">
                <a:effectLst/>
                <a:latin typeface="+mn-lt"/>
                <a:ea typeface="Calibri" panose="020F0502020204030204" pitchFamily="34" charset="0"/>
                <a:cs typeface="Times New Roman" panose="02020603050405020304" pitchFamily="18" charset="0"/>
              </a:rPr>
            </a:br>
            <a:r>
              <a:rPr lang="en-US" sz="2200" b="1" dirty="0">
                <a:effectLst/>
                <a:latin typeface="+mn-lt"/>
                <a:ea typeface="Calibri" panose="020F0502020204030204" pitchFamily="34" charset="0"/>
                <a:cs typeface="Times New Roman" panose="02020603050405020304" pitchFamily="18" charset="0"/>
              </a:rPr>
              <a:t>Quantitative Score Distribution</a:t>
            </a:r>
            <a:endParaRPr lang="en-US" sz="2200" b="1" dirty="0">
              <a:latin typeface="+mn-lt"/>
            </a:endParaRPr>
          </a:p>
        </p:txBody>
      </p:sp>
      <p:pic>
        <p:nvPicPr>
          <p:cNvPr id="6" name="Content Placeholder 5">
            <a:extLst>
              <a:ext uri="{FF2B5EF4-FFF2-40B4-BE49-F238E27FC236}">
                <a16:creationId xmlns:a16="http://schemas.microsoft.com/office/drawing/2014/main" xmlns="" id="{FBC62EBA-B9EF-4777-BFAC-84FEB9D5AA29}"/>
              </a:ext>
            </a:extLst>
          </p:cNvPr>
          <p:cNvPicPr>
            <a:picLocks noGrp="1" noChangeAspect="1"/>
          </p:cNvPicPr>
          <p:nvPr>
            <p:ph idx="1"/>
          </p:nvPr>
        </p:nvPicPr>
        <p:blipFill rotWithShape="1">
          <a:blip r:embed="rId3"/>
          <a:srcRect l="21855" t="25323" r="26802" b="10796"/>
          <a:stretch/>
        </p:blipFill>
        <p:spPr>
          <a:xfrm>
            <a:off x="2365734" y="1"/>
            <a:ext cx="9826265" cy="68580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xmlns="" id="{92247ED7-5592-48D8-942E-1621092CB5D4}"/>
              </a:ext>
            </a:extLst>
          </p:cNvPr>
          <p:cNvSpPr/>
          <p:nvPr/>
        </p:nvSpPr>
        <p:spPr>
          <a:xfrm>
            <a:off x="0" y="1736540"/>
            <a:ext cx="643467" cy="653838"/>
          </a:xfrm>
          <a:prstGeom prst="rect">
            <a:avLst/>
          </a:prstGeom>
          <a:pattFill prst="wdDnDiag">
            <a:fgClr>
              <a:srgbClr val="00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xmlns="" id="{7ED71BB4-C55A-4613-BE05-199562A78B0C}"/>
              </a:ext>
            </a:extLst>
          </p:cNvPr>
          <p:cNvSpPr/>
          <p:nvPr/>
        </p:nvSpPr>
        <p:spPr>
          <a:xfrm>
            <a:off x="-2" y="3627705"/>
            <a:ext cx="643467" cy="6240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582A9C7-6008-4974-AFC9-F53A48C9E6D1}"/>
              </a:ext>
            </a:extLst>
          </p:cNvPr>
          <p:cNvSpPr/>
          <p:nvPr/>
        </p:nvSpPr>
        <p:spPr>
          <a:xfrm>
            <a:off x="0" y="2660824"/>
            <a:ext cx="643467" cy="653837"/>
          </a:xfrm>
          <a:prstGeom prst="rect">
            <a:avLst/>
          </a:prstGeom>
          <a:pattFill prst="wdDn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xmlns="" id="{999E6022-7840-4580-B040-F95FC4C01444}"/>
              </a:ext>
            </a:extLst>
          </p:cNvPr>
          <p:cNvSpPr/>
          <p:nvPr/>
        </p:nvSpPr>
        <p:spPr>
          <a:xfrm>
            <a:off x="160866" y="4745721"/>
            <a:ext cx="321733"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9FAD9BA0-7FF7-4804-B541-E354CDFC9FAE}"/>
              </a:ext>
            </a:extLst>
          </p:cNvPr>
          <p:cNvSpPr txBox="1"/>
          <p:nvPr/>
        </p:nvSpPr>
        <p:spPr>
          <a:xfrm>
            <a:off x="643468" y="1681600"/>
            <a:ext cx="1690044" cy="830997"/>
          </a:xfrm>
          <a:prstGeom prst="rect">
            <a:avLst/>
          </a:prstGeom>
          <a:noFill/>
        </p:spPr>
        <p:txBody>
          <a:bodyPr wrap="square" rtlCol="0">
            <a:spAutoFit/>
          </a:bodyPr>
          <a:lstStyle/>
          <a:p>
            <a:r>
              <a:rPr lang="en-US" sz="1600" b="1" dirty="0">
                <a:cs typeface="Times New Roman" panose="02020603050405020304" pitchFamily="18" charset="0"/>
              </a:rPr>
              <a:t>Tool Range</a:t>
            </a:r>
          </a:p>
          <a:p>
            <a:r>
              <a:rPr lang="en-US" sz="1600" b="1" dirty="0">
                <a:cs typeface="Times New Roman" panose="02020603050405020304" pitchFamily="18" charset="0"/>
              </a:rPr>
              <a:t>Normal Birth</a:t>
            </a:r>
          </a:p>
          <a:p>
            <a:r>
              <a:rPr lang="en-US" sz="1600" b="1" dirty="0">
                <a:cs typeface="Times New Roman" panose="02020603050405020304" pitchFamily="18" charset="0"/>
              </a:rPr>
              <a:t>68-102</a:t>
            </a:r>
          </a:p>
        </p:txBody>
      </p:sp>
      <p:sp>
        <p:nvSpPr>
          <p:cNvPr id="12" name="TextBox 11">
            <a:extLst>
              <a:ext uri="{FF2B5EF4-FFF2-40B4-BE49-F238E27FC236}">
                <a16:creationId xmlns:a16="http://schemas.microsoft.com/office/drawing/2014/main" xmlns="" id="{DC9782B7-6A2F-4C8F-AFC2-2722603D0F78}"/>
              </a:ext>
            </a:extLst>
          </p:cNvPr>
          <p:cNvSpPr txBox="1"/>
          <p:nvPr/>
        </p:nvSpPr>
        <p:spPr>
          <a:xfrm>
            <a:off x="643467" y="2593543"/>
            <a:ext cx="1690044" cy="830997"/>
          </a:xfrm>
          <a:prstGeom prst="rect">
            <a:avLst/>
          </a:prstGeom>
          <a:noFill/>
        </p:spPr>
        <p:txBody>
          <a:bodyPr wrap="square" rtlCol="0">
            <a:spAutoFit/>
          </a:bodyPr>
          <a:lstStyle/>
          <a:p>
            <a:r>
              <a:rPr lang="en-US" sz="1600" b="1" dirty="0">
                <a:cs typeface="Times New Roman" panose="02020603050405020304" pitchFamily="18" charset="0"/>
              </a:rPr>
              <a:t>Tool Range</a:t>
            </a:r>
          </a:p>
          <a:p>
            <a:r>
              <a:rPr lang="en-US" sz="1600" b="1" dirty="0">
                <a:cs typeface="Times New Roman" panose="02020603050405020304" pitchFamily="18" charset="0"/>
              </a:rPr>
              <a:t>Medicalized Birth</a:t>
            </a:r>
          </a:p>
          <a:p>
            <a:r>
              <a:rPr lang="en-US" sz="1600" b="1" dirty="0">
                <a:cs typeface="Times New Roman" panose="02020603050405020304" pitchFamily="18" charset="0"/>
              </a:rPr>
              <a:t>11-33</a:t>
            </a:r>
          </a:p>
        </p:txBody>
      </p:sp>
      <p:sp>
        <p:nvSpPr>
          <p:cNvPr id="14" name="TextBox 13">
            <a:extLst>
              <a:ext uri="{FF2B5EF4-FFF2-40B4-BE49-F238E27FC236}">
                <a16:creationId xmlns:a16="http://schemas.microsoft.com/office/drawing/2014/main" xmlns="" id="{7BAEBA39-701F-4D79-BB84-97639C5914AB}"/>
              </a:ext>
            </a:extLst>
          </p:cNvPr>
          <p:cNvSpPr txBox="1"/>
          <p:nvPr/>
        </p:nvSpPr>
        <p:spPr>
          <a:xfrm>
            <a:off x="659579" y="3597810"/>
            <a:ext cx="1690044" cy="584775"/>
          </a:xfrm>
          <a:prstGeom prst="rect">
            <a:avLst/>
          </a:prstGeom>
          <a:noFill/>
        </p:spPr>
        <p:txBody>
          <a:bodyPr wrap="square" rtlCol="0">
            <a:spAutoFit/>
          </a:bodyPr>
          <a:lstStyle/>
          <a:p>
            <a:r>
              <a:rPr lang="en-US" sz="1600" b="1" dirty="0">
                <a:cs typeface="Times New Roman" panose="02020603050405020304" pitchFamily="18" charset="0"/>
              </a:rPr>
              <a:t>Participant</a:t>
            </a:r>
          </a:p>
          <a:p>
            <a:r>
              <a:rPr lang="en-US" sz="1600" b="1" dirty="0">
                <a:cs typeface="Times New Roman" panose="02020603050405020304" pitchFamily="18" charset="0"/>
              </a:rPr>
              <a:t>Range</a:t>
            </a:r>
          </a:p>
        </p:txBody>
      </p:sp>
      <p:sp>
        <p:nvSpPr>
          <p:cNvPr id="16" name="TextBox 15">
            <a:extLst>
              <a:ext uri="{FF2B5EF4-FFF2-40B4-BE49-F238E27FC236}">
                <a16:creationId xmlns:a16="http://schemas.microsoft.com/office/drawing/2014/main" xmlns="" id="{D67E027C-D56E-4A41-85E2-552B476F3C22}"/>
              </a:ext>
            </a:extLst>
          </p:cNvPr>
          <p:cNvSpPr txBox="1"/>
          <p:nvPr/>
        </p:nvSpPr>
        <p:spPr>
          <a:xfrm>
            <a:off x="675690" y="4661867"/>
            <a:ext cx="1690044" cy="584775"/>
          </a:xfrm>
          <a:prstGeom prst="rect">
            <a:avLst/>
          </a:prstGeom>
          <a:noFill/>
        </p:spPr>
        <p:txBody>
          <a:bodyPr wrap="square" rtlCol="0">
            <a:spAutoFit/>
          </a:bodyPr>
          <a:lstStyle/>
          <a:p>
            <a:r>
              <a:rPr lang="en-US" sz="1600" b="1" dirty="0">
                <a:cs typeface="Times New Roman" panose="02020603050405020304" pitchFamily="18" charset="0"/>
              </a:rPr>
              <a:t>Participant </a:t>
            </a:r>
          </a:p>
          <a:p>
            <a:r>
              <a:rPr lang="en-US" sz="1600" b="1" dirty="0">
                <a:cs typeface="Times New Roman" panose="02020603050405020304" pitchFamily="18" charset="0"/>
              </a:rPr>
              <a:t>Mean score</a:t>
            </a:r>
          </a:p>
        </p:txBody>
      </p:sp>
      <p:sp>
        <p:nvSpPr>
          <p:cNvPr id="13" name="TextBox 12">
            <a:extLst>
              <a:ext uri="{FF2B5EF4-FFF2-40B4-BE49-F238E27FC236}">
                <a16:creationId xmlns:a16="http://schemas.microsoft.com/office/drawing/2014/main" xmlns="" id="{7AE24F4A-D42A-4750-A374-D06EEAEFE4F8}"/>
              </a:ext>
            </a:extLst>
          </p:cNvPr>
          <p:cNvSpPr txBox="1"/>
          <p:nvPr/>
        </p:nvSpPr>
        <p:spPr>
          <a:xfrm>
            <a:off x="5645426" y="5367130"/>
            <a:ext cx="503584" cy="400110"/>
          </a:xfrm>
          <a:prstGeom prst="rect">
            <a:avLst/>
          </a:prstGeom>
          <a:solidFill>
            <a:schemeClr val="bg1">
              <a:lumMod val="85000"/>
            </a:schemeClr>
          </a:solidFill>
          <a:ln>
            <a:solidFill>
              <a:srgbClr val="0000CC"/>
            </a:solidFill>
          </a:ln>
        </p:spPr>
        <p:txBody>
          <a:bodyPr wrap="square" rtlCol="0">
            <a:spAutoFit/>
          </a:bodyPr>
          <a:lstStyle/>
          <a:p>
            <a:pPr algn="ctr"/>
            <a:r>
              <a:rPr lang="en-US" sz="2000" b="1" dirty="0">
                <a:solidFill>
                  <a:srgbClr val="0000CC"/>
                </a:solidFill>
              </a:rPr>
              <a:t>29</a:t>
            </a:r>
          </a:p>
        </p:txBody>
      </p:sp>
      <p:sp>
        <p:nvSpPr>
          <p:cNvPr id="15" name="TextBox 14">
            <a:extLst>
              <a:ext uri="{FF2B5EF4-FFF2-40B4-BE49-F238E27FC236}">
                <a16:creationId xmlns:a16="http://schemas.microsoft.com/office/drawing/2014/main" xmlns="" id="{71FA5550-A5B8-41DD-BBBF-2287C9D75F26}"/>
              </a:ext>
            </a:extLst>
          </p:cNvPr>
          <p:cNvSpPr txBox="1"/>
          <p:nvPr/>
        </p:nvSpPr>
        <p:spPr>
          <a:xfrm>
            <a:off x="5565913" y="924324"/>
            <a:ext cx="622853" cy="400110"/>
          </a:xfrm>
          <a:prstGeom prst="rect">
            <a:avLst/>
          </a:prstGeom>
          <a:solidFill>
            <a:schemeClr val="bg1">
              <a:lumMod val="85000"/>
            </a:schemeClr>
          </a:solidFill>
          <a:ln>
            <a:solidFill>
              <a:srgbClr val="0000CC"/>
            </a:solidFill>
          </a:ln>
        </p:spPr>
        <p:txBody>
          <a:bodyPr wrap="square" rtlCol="0">
            <a:spAutoFit/>
          </a:bodyPr>
          <a:lstStyle/>
          <a:p>
            <a:pPr algn="ctr"/>
            <a:r>
              <a:rPr lang="en-US" sz="2000" b="1" dirty="0">
                <a:solidFill>
                  <a:srgbClr val="0000CC"/>
                </a:solidFill>
              </a:rPr>
              <a:t>102</a:t>
            </a:r>
          </a:p>
        </p:txBody>
      </p:sp>
      <p:sp>
        <p:nvSpPr>
          <p:cNvPr id="17" name="TextBox 16">
            <a:extLst>
              <a:ext uri="{FF2B5EF4-FFF2-40B4-BE49-F238E27FC236}">
                <a16:creationId xmlns:a16="http://schemas.microsoft.com/office/drawing/2014/main" xmlns="" id="{C188224F-A613-40E8-A0FA-F1C782E00810}"/>
              </a:ext>
            </a:extLst>
          </p:cNvPr>
          <p:cNvSpPr txBox="1"/>
          <p:nvPr/>
        </p:nvSpPr>
        <p:spPr>
          <a:xfrm>
            <a:off x="10893287" y="3224485"/>
            <a:ext cx="503584" cy="400110"/>
          </a:xfrm>
          <a:prstGeom prst="rect">
            <a:avLst/>
          </a:prstGeom>
          <a:solidFill>
            <a:schemeClr val="bg1">
              <a:lumMod val="85000"/>
            </a:schemeClr>
          </a:solidFill>
          <a:ln>
            <a:solidFill>
              <a:srgbClr val="0000CC"/>
            </a:solidFill>
          </a:ln>
        </p:spPr>
        <p:txBody>
          <a:bodyPr wrap="square" rtlCol="0">
            <a:spAutoFit/>
          </a:bodyPr>
          <a:lstStyle/>
          <a:p>
            <a:pPr algn="ctr"/>
            <a:r>
              <a:rPr lang="en-US" sz="2000" b="1" dirty="0">
                <a:solidFill>
                  <a:srgbClr val="0000CC"/>
                </a:solidFill>
              </a:rPr>
              <a:t>73</a:t>
            </a:r>
          </a:p>
        </p:txBody>
      </p:sp>
      <p:sp>
        <p:nvSpPr>
          <p:cNvPr id="18" name="TextBox 17">
            <a:extLst>
              <a:ext uri="{FF2B5EF4-FFF2-40B4-BE49-F238E27FC236}">
                <a16:creationId xmlns:a16="http://schemas.microsoft.com/office/drawing/2014/main" xmlns="" id="{A5EA04C7-36E9-45E4-9B30-7B3220552942}"/>
              </a:ext>
            </a:extLst>
          </p:cNvPr>
          <p:cNvSpPr txBox="1"/>
          <p:nvPr/>
        </p:nvSpPr>
        <p:spPr>
          <a:xfrm>
            <a:off x="10774018" y="924324"/>
            <a:ext cx="622853" cy="400110"/>
          </a:xfrm>
          <a:prstGeom prst="rect">
            <a:avLst/>
          </a:prstGeom>
          <a:solidFill>
            <a:schemeClr val="bg1">
              <a:lumMod val="85000"/>
            </a:schemeClr>
          </a:solidFill>
          <a:ln>
            <a:solidFill>
              <a:srgbClr val="0000CC"/>
            </a:solidFill>
          </a:ln>
        </p:spPr>
        <p:txBody>
          <a:bodyPr wrap="square" rtlCol="0">
            <a:spAutoFit/>
          </a:bodyPr>
          <a:lstStyle/>
          <a:p>
            <a:pPr algn="ctr"/>
            <a:r>
              <a:rPr lang="en-US" sz="2000" b="1" dirty="0">
                <a:solidFill>
                  <a:srgbClr val="0000CC"/>
                </a:solidFill>
              </a:rPr>
              <a:t>100</a:t>
            </a:r>
          </a:p>
        </p:txBody>
      </p:sp>
    </p:spTree>
    <p:extLst>
      <p:ext uri="{BB962C8B-B14F-4D97-AF65-F5344CB8AC3E}">
        <p14:creationId xmlns:p14="http://schemas.microsoft.com/office/powerpoint/2010/main" val="29049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C70FB-43B9-4275-A92C-8000094F56EC}"/>
              </a:ext>
            </a:extLst>
          </p:cNvPr>
          <p:cNvSpPr>
            <a:spLocks noGrp="1"/>
          </p:cNvSpPr>
          <p:nvPr>
            <p:ph type="title"/>
          </p:nvPr>
        </p:nvSpPr>
        <p:spPr>
          <a:xfrm>
            <a:off x="1623526" y="186612"/>
            <a:ext cx="9506339" cy="866514"/>
          </a:xfrm>
        </p:spPr>
        <p:txBody>
          <a:bodyPr>
            <a:normAutofit fontScale="90000"/>
          </a:bodyPr>
          <a:lstStyle/>
          <a:p>
            <a:r>
              <a:rPr lang="en-US" sz="4400" b="1" dirty="0">
                <a:latin typeface="+mn-lt"/>
                <a:cs typeface="Times New Roman" panose="02020603050405020304" pitchFamily="18" charset="0"/>
              </a:rPr>
              <a:t>Clinical Implications:</a:t>
            </a:r>
            <a:br>
              <a:rPr lang="en-US" sz="4400" b="1" dirty="0">
                <a:latin typeface="+mn-lt"/>
                <a:cs typeface="Times New Roman" panose="02020603050405020304" pitchFamily="18" charset="0"/>
              </a:rPr>
            </a:br>
            <a:r>
              <a:rPr lang="en-US" sz="4400" b="1" dirty="0">
                <a:latin typeface="+mn-lt"/>
                <a:cs typeface="Times New Roman" panose="02020603050405020304" pitchFamily="18" charset="0"/>
              </a:rPr>
              <a:t>Intrapartum Nurse Experience Results</a:t>
            </a:r>
            <a:endParaRPr lang="en-US" dirty="0">
              <a:latin typeface="+mn-lt"/>
            </a:endParaRPr>
          </a:p>
        </p:txBody>
      </p:sp>
      <p:sp>
        <p:nvSpPr>
          <p:cNvPr id="3" name="Content Placeholder 2">
            <a:extLst>
              <a:ext uri="{FF2B5EF4-FFF2-40B4-BE49-F238E27FC236}">
                <a16:creationId xmlns:a16="http://schemas.microsoft.com/office/drawing/2014/main" xmlns="" id="{AEBAEA49-5BE0-4A2D-8A79-9892740F7216}"/>
              </a:ext>
            </a:extLst>
          </p:cNvPr>
          <p:cNvSpPr>
            <a:spLocks noGrp="1"/>
          </p:cNvSpPr>
          <p:nvPr>
            <p:ph idx="1"/>
          </p:nvPr>
        </p:nvSpPr>
        <p:spPr>
          <a:xfrm>
            <a:off x="1623526" y="1071787"/>
            <a:ext cx="10412964" cy="5991486"/>
          </a:xfrm>
        </p:spPr>
        <p:txBody>
          <a:bodyPr>
            <a:normAutofit fontScale="92500"/>
          </a:bodyPr>
          <a:lstStyle/>
          <a:p>
            <a:pPr indent="-91440">
              <a:lnSpc>
                <a:spcPct val="120000"/>
              </a:lnSpc>
            </a:pPr>
            <a:r>
              <a:rPr lang="en-US" altLang="en-US" b="1" dirty="0">
                <a:solidFill>
                  <a:srgbClr val="0000CC"/>
                </a:solidFill>
                <a:ea typeface="Calibri" panose="020F0502020204030204" pitchFamily="34" charset="0"/>
                <a:cs typeface="Times New Roman" panose="02020603050405020304" pitchFamily="18" charset="0"/>
              </a:rPr>
              <a:t>Items included in the INPBBP Tool &amp; Labor Support Class</a:t>
            </a:r>
          </a:p>
          <a:p>
            <a:pPr marL="1108710" lvl="1" indent="-514350">
              <a:lnSpc>
                <a:spcPct val="120000"/>
              </a:lnSpc>
              <a:buFont typeface="+mj-lt"/>
              <a:buAutoNum type="arabicPeriod"/>
            </a:pPr>
            <a:r>
              <a:rPr lang="en-US" altLang="en-US" sz="2800" dirty="0">
                <a:ea typeface="Calibri" panose="020F0502020204030204" pitchFamily="34" charset="0"/>
                <a:cs typeface="Times New Roman" panose="02020603050405020304" pitchFamily="18" charset="0"/>
              </a:rPr>
              <a:t>Unmedicated vaginal birth </a:t>
            </a:r>
          </a:p>
          <a:p>
            <a:pPr marL="1108710" lvl="1" indent="-514350">
              <a:lnSpc>
                <a:spcPct val="120000"/>
              </a:lnSpc>
              <a:buFont typeface="+mj-lt"/>
              <a:buAutoNum type="arabicPeriod"/>
            </a:pPr>
            <a:r>
              <a:rPr lang="en-US" altLang="en-US" sz="2800" dirty="0">
                <a:ea typeface="Calibri" panose="020F0502020204030204" pitchFamily="34" charset="0"/>
                <a:cs typeface="Times New Roman" panose="02020603050405020304" pitchFamily="18" charset="0"/>
              </a:rPr>
              <a:t>Ambulation in labor</a:t>
            </a:r>
          </a:p>
          <a:p>
            <a:pPr marL="1108710" lvl="1" indent="-514350">
              <a:lnSpc>
                <a:spcPct val="120000"/>
              </a:lnSpc>
              <a:buFont typeface="+mj-lt"/>
              <a:buAutoNum type="arabicPeriod"/>
            </a:pPr>
            <a:r>
              <a:rPr lang="en-US" altLang="en-US" sz="2800" dirty="0">
                <a:ea typeface="Calibri" panose="020F0502020204030204" pitchFamily="34" charset="0"/>
                <a:cs typeface="Times New Roman" panose="02020603050405020304" pitchFamily="18" charset="0"/>
              </a:rPr>
              <a:t>Intermittent fetal monitoring</a:t>
            </a:r>
          </a:p>
          <a:p>
            <a:pPr marL="1108710" lvl="1" indent="-514350">
              <a:lnSpc>
                <a:spcPct val="120000"/>
              </a:lnSpc>
              <a:buFont typeface="+mj-lt"/>
              <a:buAutoNum type="arabicPeriod"/>
            </a:pPr>
            <a:r>
              <a:rPr lang="en-US" altLang="en-US" sz="2800" dirty="0">
                <a:ea typeface="Calibri" panose="020F0502020204030204" pitchFamily="34" charset="0"/>
                <a:cs typeface="Times New Roman" panose="02020603050405020304" pitchFamily="18" charset="0"/>
              </a:rPr>
              <a:t>Laboring down </a:t>
            </a:r>
          </a:p>
          <a:p>
            <a:pPr marL="1108710" lvl="1" indent="-514350">
              <a:lnSpc>
                <a:spcPct val="120000"/>
              </a:lnSpc>
              <a:buFont typeface="+mj-lt"/>
              <a:buAutoNum type="arabicPeriod"/>
            </a:pPr>
            <a:r>
              <a:rPr lang="en-US" altLang="en-US" sz="2800" dirty="0">
                <a:ea typeface="Calibri" panose="020F0502020204030204" pitchFamily="34" charset="0"/>
                <a:cs typeface="Times New Roman" panose="02020603050405020304" pitchFamily="18" charset="0"/>
              </a:rPr>
              <a:t>Use of breathing &amp; relaxation techniques </a:t>
            </a:r>
          </a:p>
          <a:p>
            <a:pPr marL="1108710" lvl="1" indent="-514350">
              <a:lnSpc>
                <a:spcPct val="120000"/>
              </a:lnSpc>
              <a:buFont typeface="+mj-lt"/>
              <a:buAutoNum type="arabicPeriod"/>
            </a:pPr>
            <a:r>
              <a:rPr lang="en-US" altLang="en-US" sz="2800" dirty="0">
                <a:ea typeface="Calibri" panose="020F0502020204030204" pitchFamily="34" charset="0"/>
                <a:cs typeface="Times New Roman" panose="02020603050405020304" pitchFamily="18" charset="0"/>
              </a:rPr>
              <a:t>Hydrotherapy</a:t>
            </a:r>
          </a:p>
          <a:p>
            <a:pPr marL="1108710" lvl="1" indent="-514350">
              <a:lnSpc>
                <a:spcPct val="120000"/>
              </a:lnSpc>
              <a:buFont typeface="+mj-lt"/>
              <a:buAutoNum type="arabicPeriod"/>
            </a:pPr>
            <a:r>
              <a:rPr lang="en-US" altLang="en-US" sz="2800" dirty="0">
                <a:ea typeface="Calibri" panose="020F0502020204030204" pitchFamily="34" charset="0"/>
                <a:cs typeface="Times New Roman" panose="02020603050405020304" pitchFamily="18" charset="0"/>
              </a:rPr>
              <a:t>Encouraging upright positioning during labor &amp; birth.</a:t>
            </a:r>
          </a:p>
          <a:p>
            <a:pPr indent="-91440">
              <a:lnSpc>
                <a:spcPct val="120000"/>
              </a:lnSpc>
            </a:pPr>
            <a:r>
              <a:rPr lang="en-US" altLang="en-US" sz="3200" b="1" dirty="0">
                <a:ea typeface="Calibri" panose="020F0502020204030204" pitchFamily="34" charset="0"/>
                <a:cs typeface="Times New Roman" panose="02020603050405020304" pitchFamily="18" charset="0"/>
              </a:rPr>
              <a:t>Experience with all items, except for laboring down, increased </a:t>
            </a:r>
            <a:r>
              <a:rPr lang="en-US" altLang="en-US" sz="3200" b="1" dirty="0">
                <a:solidFill>
                  <a:srgbClr val="0000CC"/>
                </a:solidFill>
                <a:ea typeface="Calibri" panose="020F0502020204030204" pitchFamily="34" charset="0"/>
                <a:cs typeface="Times New Roman" panose="02020603050405020304" pitchFamily="18" charset="0"/>
              </a:rPr>
              <a:t>2.73%-5.8% </a:t>
            </a:r>
            <a:r>
              <a:rPr lang="en-US" altLang="en-US" sz="3200" b="1" dirty="0">
                <a:ea typeface="Calibri" panose="020F0502020204030204" pitchFamily="34" charset="0"/>
                <a:cs typeface="Times New Roman" panose="02020603050405020304" pitchFamily="18" charset="0"/>
              </a:rPr>
              <a:t>comparing pre- and post-intervention. </a:t>
            </a:r>
          </a:p>
          <a:p>
            <a:endParaRPr lang="en-US" dirty="0"/>
          </a:p>
        </p:txBody>
      </p:sp>
    </p:spTree>
    <p:extLst>
      <p:ext uri="{BB962C8B-B14F-4D97-AF65-F5344CB8AC3E}">
        <p14:creationId xmlns:p14="http://schemas.microsoft.com/office/powerpoint/2010/main" val="22106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11A221-E596-49AE-B331-414E07D1DAA9}"/>
              </a:ext>
            </a:extLst>
          </p:cNvPr>
          <p:cNvSpPr>
            <a:spLocks noGrp="1"/>
          </p:cNvSpPr>
          <p:nvPr>
            <p:ph type="title"/>
          </p:nvPr>
        </p:nvSpPr>
        <p:spPr>
          <a:xfrm>
            <a:off x="1673815" y="17874"/>
            <a:ext cx="9525001" cy="865530"/>
          </a:xfrm>
        </p:spPr>
        <p:txBody>
          <a:bodyPr/>
          <a:lstStyle/>
          <a:p>
            <a:r>
              <a:rPr lang="en-US" b="1" dirty="0">
                <a:latin typeface="+mn-lt"/>
                <a:cs typeface="Times New Roman" panose="02020603050405020304" pitchFamily="18" charset="0"/>
              </a:rPr>
              <a:t>What is Labor Support?</a:t>
            </a:r>
          </a:p>
        </p:txBody>
      </p:sp>
      <p:sp>
        <p:nvSpPr>
          <p:cNvPr id="3" name="Content Placeholder 2">
            <a:extLst>
              <a:ext uri="{FF2B5EF4-FFF2-40B4-BE49-F238E27FC236}">
                <a16:creationId xmlns:a16="http://schemas.microsoft.com/office/drawing/2014/main" xmlns="" id="{131192B5-C84F-42F3-A90A-64DFA2B16817}"/>
              </a:ext>
            </a:extLst>
          </p:cNvPr>
          <p:cNvSpPr>
            <a:spLocks noGrp="1"/>
          </p:cNvSpPr>
          <p:nvPr>
            <p:ph idx="1"/>
          </p:nvPr>
        </p:nvSpPr>
        <p:spPr>
          <a:xfrm>
            <a:off x="1792632" y="883404"/>
            <a:ext cx="5391939" cy="4901394"/>
          </a:xfrm>
        </p:spPr>
        <p:txBody>
          <a:bodyPr>
            <a:noAutofit/>
          </a:bodyPr>
          <a:lstStyle/>
          <a:p>
            <a:r>
              <a:rPr lang="en-US" sz="3200" dirty="0">
                <a:effectLst/>
                <a:ea typeface="Calibri" panose="020F0502020204030204" pitchFamily="34" charset="0"/>
                <a:cs typeface="Times New Roman" panose="02020603050405020304" pitchFamily="18" charset="0"/>
              </a:rPr>
              <a:t>The intentional human interaction between a perinatal nurse and the laboring woman that assists with positive coping during the process of labor </a:t>
            </a:r>
            <a:r>
              <a:rPr lang="en-US" sz="3200" dirty="0">
                <a:ea typeface="Calibri" panose="020F0502020204030204" pitchFamily="34" charset="0"/>
                <a:cs typeface="Times New Roman" panose="02020603050405020304" pitchFamily="18" charset="0"/>
              </a:rPr>
              <a:t>&amp;</a:t>
            </a:r>
            <a:r>
              <a:rPr lang="en-US" sz="3200" dirty="0">
                <a:effectLst/>
                <a:ea typeface="Calibri" panose="020F0502020204030204" pitchFamily="34" charset="0"/>
                <a:cs typeface="Times New Roman" panose="02020603050405020304" pitchFamily="18" charset="0"/>
              </a:rPr>
              <a:t> birth. </a:t>
            </a:r>
          </a:p>
          <a:p>
            <a:r>
              <a:rPr lang="en-US" sz="3200" dirty="0">
                <a:effectLst/>
                <a:ea typeface="Calibri" panose="020F0502020204030204" pitchFamily="34" charset="0"/>
                <a:cs typeface="Times New Roman" panose="02020603050405020304" pitchFamily="18" charset="0"/>
              </a:rPr>
              <a:t>Recorded events in nearly all societies throughout the ages, display laboring women being helped </a:t>
            </a:r>
            <a:r>
              <a:rPr lang="en-US" sz="3200" dirty="0">
                <a:ea typeface="Calibri" panose="020F0502020204030204" pitchFamily="34" charset="0"/>
                <a:cs typeface="Times New Roman" panose="02020603050405020304" pitchFamily="18" charset="0"/>
              </a:rPr>
              <a:t>&amp;</a:t>
            </a:r>
            <a:r>
              <a:rPr lang="en-US" sz="3200" dirty="0">
                <a:effectLst/>
                <a:ea typeface="Calibri" panose="020F0502020204030204" pitchFamily="34" charset="0"/>
                <a:cs typeface="Times New Roman" panose="02020603050405020304" pitchFamily="18" charset="0"/>
              </a:rPr>
              <a:t> comforted, in a manner often referred to as </a:t>
            </a:r>
            <a:r>
              <a:rPr lang="en-US" sz="3200" b="1" dirty="0">
                <a:solidFill>
                  <a:srgbClr val="0000CC"/>
                </a:solidFill>
                <a:effectLst/>
                <a:ea typeface="Calibri" panose="020F0502020204030204" pitchFamily="34" charset="0"/>
                <a:cs typeface="Times New Roman" panose="02020603050405020304" pitchFamily="18" charset="0"/>
              </a:rPr>
              <a:t>“mothering the mother”</a:t>
            </a:r>
            <a:r>
              <a:rPr lang="en-US" sz="3200" dirty="0">
                <a:effectLst/>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xmlns="" id="{FCF25757-AC15-40D6-85D2-738330E714F4}"/>
              </a:ext>
            </a:extLst>
          </p:cNvPr>
          <p:cNvSpPr txBox="1"/>
          <p:nvPr/>
        </p:nvSpPr>
        <p:spPr>
          <a:xfrm>
            <a:off x="8710048" y="6129176"/>
            <a:ext cx="3119032" cy="307777"/>
          </a:xfrm>
          <a:prstGeom prst="rect">
            <a:avLst/>
          </a:prstGeom>
          <a:noFill/>
        </p:spPr>
        <p:txBody>
          <a:bodyPr wrap="square">
            <a:spAutoFit/>
          </a:bodyPr>
          <a:lstStyle/>
          <a:p>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Adams and Sauls, 2014; Sauls, 2004</a:t>
            </a:r>
            <a:endParaRPr lang="en-US" sz="1400" dirty="0"/>
          </a:p>
        </p:txBody>
      </p:sp>
      <p:pic>
        <p:nvPicPr>
          <p:cNvPr id="2054" name="Picture 6" descr="See the source image">
            <a:extLst>
              <a:ext uri="{FF2B5EF4-FFF2-40B4-BE49-F238E27FC236}">
                <a16:creationId xmlns:a16="http://schemas.microsoft.com/office/drawing/2014/main" xmlns="" id="{08E21EE9-A323-47F6-A9CB-4621800B0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71" y="2324399"/>
            <a:ext cx="4737314" cy="2484605"/>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3089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DCADF-27D4-4B7F-A9BA-A7F1166FABA1}"/>
              </a:ext>
            </a:extLst>
          </p:cNvPr>
          <p:cNvSpPr>
            <a:spLocks noGrp="1"/>
          </p:cNvSpPr>
          <p:nvPr>
            <p:ph type="title"/>
          </p:nvPr>
        </p:nvSpPr>
        <p:spPr>
          <a:xfrm>
            <a:off x="1600952" y="451940"/>
            <a:ext cx="10348452" cy="978483"/>
          </a:xfrm>
        </p:spPr>
        <p:txBody>
          <a:bodyPr>
            <a:noAutofit/>
          </a:bodyPr>
          <a:lstStyle/>
          <a:p>
            <a:r>
              <a:rPr lang="en-US" sz="4000" b="1" dirty="0">
                <a:latin typeface="+mn-lt"/>
                <a:cs typeface="Times New Roman" panose="02020603050405020304" pitchFamily="18" charset="0"/>
              </a:rPr>
              <a:t>Clinical Implications: </a:t>
            </a:r>
            <a:br>
              <a:rPr lang="en-US" sz="4000" b="1" dirty="0">
                <a:latin typeface="+mn-lt"/>
                <a:cs typeface="Times New Roman" panose="02020603050405020304" pitchFamily="18" charset="0"/>
              </a:rPr>
            </a:br>
            <a:r>
              <a:rPr lang="en-US" sz="4000" b="1" dirty="0">
                <a:latin typeface="+mn-lt"/>
                <a:cs typeface="Times New Roman" panose="02020603050405020304" pitchFamily="18" charset="0"/>
              </a:rPr>
              <a:t>NTSV Cesarean Birth &amp; Total Cesarean Section Rate</a:t>
            </a:r>
          </a:p>
        </p:txBody>
      </p:sp>
      <p:sp>
        <p:nvSpPr>
          <p:cNvPr id="3" name="Content Placeholder 2">
            <a:extLst>
              <a:ext uri="{FF2B5EF4-FFF2-40B4-BE49-F238E27FC236}">
                <a16:creationId xmlns:a16="http://schemas.microsoft.com/office/drawing/2014/main" xmlns="" id="{C58BA75E-EAC4-4F52-9B3B-10F576E17253}"/>
              </a:ext>
            </a:extLst>
          </p:cNvPr>
          <p:cNvSpPr>
            <a:spLocks noGrp="1"/>
          </p:cNvSpPr>
          <p:nvPr>
            <p:ph idx="1"/>
          </p:nvPr>
        </p:nvSpPr>
        <p:spPr>
          <a:xfrm>
            <a:off x="1843547" y="1799479"/>
            <a:ext cx="10105857" cy="4805363"/>
          </a:xfrm>
        </p:spPr>
        <p:txBody>
          <a:bodyPr/>
          <a:lstStyle/>
          <a:p>
            <a:pPr>
              <a:lnSpc>
                <a:spcPct val="120000"/>
              </a:lnSpc>
            </a:pPr>
            <a:r>
              <a:rPr lang="en-US" sz="3200" dirty="0">
                <a:cs typeface="Times New Roman" panose="02020603050405020304" pitchFamily="18" charset="0"/>
              </a:rPr>
              <a:t>NTSV cesarean rate decreased by 1%</a:t>
            </a:r>
          </a:p>
          <a:p>
            <a:pPr>
              <a:lnSpc>
                <a:spcPct val="120000"/>
              </a:lnSpc>
            </a:pPr>
            <a:r>
              <a:rPr lang="en-US" sz="3200" dirty="0">
                <a:ea typeface="Calibri" panose="020F0502020204030204" pitchFamily="34" charset="0"/>
                <a:cs typeface="Times New Roman" panose="02020603050405020304" pitchFamily="18" charset="0"/>
              </a:rPr>
              <a:t>Total C/S rate increased by 3.9%</a:t>
            </a:r>
            <a:endParaRPr lang="en-US" sz="3200" dirty="0">
              <a:cs typeface="Times New Roman" panose="02020603050405020304" pitchFamily="18" charset="0"/>
            </a:endParaRPr>
          </a:p>
          <a:p>
            <a:pPr>
              <a:lnSpc>
                <a:spcPct val="120000"/>
              </a:lnSpc>
            </a:pPr>
            <a:r>
              <a:rPr lang="en-US" sz="3200" dirty="0">
                <a:cs typeface="Times New Roman" panose="02020603050405020304" pitchFamily="18" charset="0"/>
              </a:rPr>
              <a:t>It takes time &amp; continued evaluation to see changes.</a:t>
            </a:r>
          </a:p>
          <a:p>
            <a:pPr>
              <a:lnSpc>
                <a:spcPct val="120000"/>
              </a:lnSpc>
            </a:pPr>
            <a:r>
              <a:rPr lang="en-US" sz="3200" dirty="0">
                <a:cs typeface="Times New Roman" panose="02020603050405020304" pitchFamily="18" charset="0"/>
              </a:rPr>
              <a:t>Ongoing education of entire clinical team.</a:t>
            </a:r>
          </a:p>
          <a:p>
            <a:pPr>
              <a:lnSpc>
                <a:spcPct val="120000"/>
              </a:lnSpc>
            </a:pPr>
            <a:endParaRPr lang="en-US" sz="3200" dirty="0">
              <a:cs typeface="Times New Roman" panose="02020603050405020304" pitchFamily="18" charset="0"/>
            </a:endParaRPr>
          </a:p>
          <a:p>
            <a:pPr>
              <a:lnSpc>
                <a:spcPct val="120000"/>
              </a:lnSpc>
            </a:pPr>
            <a:endParaRPr lang="en-US" sz="3200" dirty="0">
              <a:cs typeface="Times New Roman" panose="02020603050405020304" pitchFamily="18" charset="0"/>
            </a:endParaRPr>
          </a:p>
          <a:p>
            <a:endParaRPr lang="en-US" dirty="0"/>
          </a:p>
        </p:txBody>
      </p:sp>
    </p:spTree>
    <p:extLst>
      <p:ext uri="{BB962C8B-B14F-4D97-AF65-F5344CB8AC3E}">
        <p14:creationId xmlns:p14="http://schemas.microsoft.com/office/powerpoint/2010/main" val="4643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61AF4-8AE1-4EF5-98C7-7CEDBE4572B6}"/>
              </a:ext>
            </a:extLst>
          </p:cNvPr>
          <p:cNvSpPr>
            <a:spLocks noGrp="1"/>
          </p:cNvSpPr>
          <p:nvPr>
            <p:ph type="title"/>
          </p:nvPr>
        </p:nvSpPr>
        <p:spPr>
          <a:xfrm>
            <a:off x="1677780" y="70347"/>
            <a:ext cx="9508067" cy="891115"/>
          </a:xfrm>
        </p:spPr>
        <p:txBody>
          <a:bodyPr/>
          <a:lstStyle/>
          <a:p>
            <a:r>
              <a:rPr lang="en-US" sz="4400" b="1" dirty="0">
                <a:effectLst/>
                <a:latin typeface="+mn-lt"/>
                <a:ea typeface="Calibri" panose="020F0502020204030204" pitchFamily="34" charset="0"/>
                <a:cs typeface="Times New Roman" panose="02020603050405020304" pitchFamily="18" charset="0"/>
              </a:rPr>
              <a:t>Barriers/Limitations</a:t>
            </a:r>
            <a:endParaRPr lang="en-US" b="1" dirty="0">
              <a:latin typeface="+mn-lt"/>
            </a:endParaRPr>
          </a:p>
        </p:txBody>
      </p:sp>
      <p:sp>
        <p:nvSpPr>
          <p:cNvPr id="3" name="Content Placeholder 2">
            <a:extLst>
              <a:ext uri="{FF2B5EF4-FFF2-40B4-BE49-F238E27FC236}">
                <a16:creationId xmlns:a16="http://schemas.microsoft.com/office/drawing/2014/main" xmlns="" id="{59541BCA-E073-4C8F-B55B-83E4C429D862}"/>
              </a:ext>
            </a:extLst>
          </p:cNvPr>
          <p:cNvSpPr>
            <a:spLocks noGrp="1"/>
          </p:cNvSpPr>
          <p:nvPr>
            <p:ph idx="1"/>
          </p:nvPr>
        </p:nvSpPr>
        <p:spPr>
          <a:xfrm>
            <a:off x="1845731" y="1036107"/>
            <a:ext cx="10041468" cy="5184791"/>
          </a:xfrm>
        </p:spPr>
        <p:txBody>
          <a:bodyPr>
            <a:normAutofit/>
          </a:bodyPr>
          <a:lstStyle/>
          <a:p>
            <a:r>
              <a:rPr lang="en-US" sz="3200" dirty="0">
                <a:ea typeface="Calibri" panose="020F0502020204030204" pitchFamily="34" charset="0"/>
                <a:cs typeface="Times New Roman" panose="02020603050405020304" pitchFamily="18" charset="0"/>
              </a:rPr>
              <a:t>COVID-19 Impact</a:t>
            </a:r>
          </a:p>
          <a:p>
            <a:pPr lvl="1"/>
            <a:r>
              <a:rPr lang="en-US" sz="3200" dirty="0">
                <a:ea typeface="Calibri" panose="020F0502020204030204" pitchFamily="34" charset="0"/>
                <a:cs typeface="Times New Roman" panose="02020603050405020304" pitchFamily="18" charset="0"/>
              </a:rPr>
              <a:t>P</a:t>
            </a:r>
            <a:r>
              <a:rPr lang="en-US" sz="3200" dirty="0">
                <a:effectLst/>
                <a:ea typeface="Calibri" panose="020F0502020204030204" pitchFamily="34" charset="0"/>
                <a:cs typeface="Times New Roman" panose="02020603050405020304" pitchFamily="18" charset="0"/>
              </a:rPr>
              <a:t>ost intervention survey </a:t>
            </a:r>
            <a:endParaRPr lang="en-US" sz="3200" dirty="0">
              <a:ea typeface="Calibri" panose="020F0502020204030204" pitchFamily="34" charset="0"/>
              <a:cs typeface="Times New Roman" panose="02020603050405020304" pitchFamily="18" charset="0"/>
            </a:endParaRPr>
          </a:p>
          <a:p>
            <a:pPr lvl="1"/>
            <a:r>
              <a:rPr lang="en-US" sz="3200" dirty="0">
                <a:ea typeface="Calibri" panose="020F0502020204030204" pitchFamily="34" charset="0"/>
                <a:cs typeface="Times New Roman" panose="02020603050405020304" pitchFamily="18" charset="0"/>
              </a:rPr>
              <a:t>C/S</a:t>
            </a:r>
            <a:r>
              <a:rPr lang="en-US" sz="3200" dirty="0">
                <a:effectLst/>
                <a:ea typeface="Calibri" panose="020F0502020204030204" pitchFamily="34" charset="0"/>
                <a:cs typeface="Times New Roman" panose="02020603050405020304" pitchFamily="18" charset="0"/>
              </a:rPr>
              <a:t> data collection </a:t>
            </a:r>
          </a:p>
          <a:p>
            <a:pPr lvl="1"/>
            <a:r>
              <a:rPr lang="en-US" sz="3200" dirty="0">
                <a:effectLst/>
                <a:ea typeface="Calibri" panose="020F0502020204030204" pitchFamily="34" charset="0"/>
                <a:cs typeface="Times New Roman" panose="02020603050405020304" pitchFamily="18" charset="0"/>
              </a:rPr>
              <a:t>NTSV cesarean birth data collection</a:t>
            </a:r>
          </a:p>
          <a:p>
            <a:pPr lvl="1"/>
            <a:r>
              <a:rPr lang="en-US" sz="3200" dirty="0">
                <a:cs typeface="Times New Roman" panose="02020603050405020304" pitchFamily="18" charset="0"/>
              </a:rPr>
              <a:t>Data analysis pause due to biostats critical focus on COVID-19 research</a:t>
            </a:r>
          </a:p>
          <a:p>
            <a:r>
              <a:rPr lang="en-US" sz="3200" dirty="0">
                <a:cs typeface="Times New Roman" panose="02020603050405020304" pitchFamily="18" charset="0"/>
              </a:rPr>
              <a:t>Length of time to complete survey </a:t>
            </a:r>
          </a:p>
          <a:p>
            <a:r>
              <a:rPr lang="en-US" sz="3200" dirty="0">
                <a:cs typeface="Times New Roman" panose="02020603050405020304" pitchFamily="18" charset="0"/>
              </a:rPr>
              <a:t>Inability to provide an electronic survey (IT barriers)</a:t>
            </a:r>
          </a:p>
          <a:p>
            <a:r>
              <a:rPr lang="en-US" sz="3200" dirty="0">
                <a:ea typeface="Calibri" panose="020F0502020204030204" pitchFamily="34" charset="0"/>
                <a:cs typeface="Times New Roman" panose="02020603050405020304" pitchFamily="18" charset="0"/>
              </a:rPr>
              <a:t>Pre &amp; post participation as aggregate data (</a:t>
            </a:r>
            <a:r>
              <a:rPr lang="en-US" sz="3200" b="1" dirty="0">
                <a:effectLst/>
                <a:ea typeface="Calibri" panose="020F0502020204030204" pitchFamily="34" charset="0"/>
                <a:cs typeface="Times New Roman" panose="02020603050405020304" pitchFamily="18" charset="0"/>
              </a:rPr>
              <a:t>Limitations)</a:t>
            </a:r>
            <a:endParaRPr lang="en-US" sz="3200" dirty="0">
              <a:effectLst/>
              <a:ea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50039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158CC-CEB0-459C-8B0A-D8588BDB276B}"/>
              </a:ext>
            </a:extLst>
          </p:cNvPr>
          <p:cNvSpPr>
            <a:spLocks noGrp="1"/>
          </p:cNvSpPr>
          <p:nvPr>
            <p:ph type="title"/>
          </p:nvPr>
        </p:nvSpPr>
        <p:spPr>
          <a:xfrm>
            <a:off x="1598645" y="139960"/>
            <a:ext cx="9748935" cy="755780"/>
          </a:xfrm>
        </p:spPr>
        <p:txBody>
          <a:bodyPr/>
          <a:lstStyle/>
          <a:p>
            <a:r>
              <a:rPr lang="en-US" sz="4400" b="1" dirty="0">
                <a:effectLst/>
                <a:latin typeface="+mn-lt"/>
                <a:ea typeface="Calibri" panose="020F0502020204030204" pitchFamily="34" charset="0"/>
                <a:cs typeface="Times New Roman" panose="02020603050405020304" pitchFamily="18" charset="0"/>
              </a:rPr>
              <a:t>Sustainability</a:t>
            </a:r>
            <a:endParaRPr lang="en-US" dirty="0">
              <a:latin typeface="+mn-lt"/>
            </a:endParaRPr>
          </a:p>
        </p:txBody>
      </p:sp>
      <p:sp>
        <p:nvSpPr>
          <p:cNvPr id="3" name="Content Placeholder 2">
            <a:extLst>
              <a:ext uri="{FF2B5EF4-FFF2-40B4-BE49-F238E27FC236}">
                <a16:creationId xmlns:a16="http://schemas.microsoft.com/office/drawing/2014/main" xmlns="" id="{E0703E5A-0E5C-4608-956C-1D37881382AF}"/>
              </a:ext>
            </a:extLst>
          </p:cNvPr>
          <p:cNvSpPr>
            <a:spLocks noGrp="1"/>
          </p:cNvSpPr>
          <p:nvPr>
            <p:ph idx="1"/>
          </p:nvPr>
        </p:nvSpPr>
        <p:spPr>
          <a:xfrm>
            <a:off x="1598645" y="895740"/>
            <a:ext cx="10593355" cy="5822301"/>
          </a:xfrm>
        </p:spPr>
        <p:txBody>
          <a:bodyPr>
            <a:normAutofit fontScale="62500" lnSpcReduction="20000"/>
          </a:bodyPr>
          <a:lstStyle/>
          <a:p>
            <a:pPr>
              <a:lnSpc>
                <a:spcPct val="120000"/>
              </a:lnSpc>
              <a:spcBef>
                <a:spcPts val="0"/>
              </a:spcBef>
              <a:spcAft>
                <a:spcPts val="1200"/>
              </a:spcAft>
            </a:pPr>
            <a:r>
              <a:rPr lang="en-US" sz="3400" b="1" dirty="0">
                <a:solidFill>
                  <a:srgbClr val="111111"/>
                </a:solidFill>
                <a:ea typeface="Times New Roman" panose="02020603050405020304" pitchFamily="18" charset="0"/>
              </a:rPr>
              <a:t>Continuing to track total C/S and NTSV cesarean birth rates</a:t>
            </a:r>
            <a:endParaRPr lang="en-US" sz="3400" b="1" dirty="0">
              <a:solidFill>
                <a:srgbClr val="111111"/>
              </a:solidFill>
              <a:effectLst/>
              <a:ea typeface="Times New Roman" panose="02020603050405020304" pitchFamily="18" charset="0"/>
            </a:endParaRPr>
          </a:p>
          <a:p>
            <a:pPr>
              <a:lnSpc>
                <a:spcPct val="120000"/>
              </a:lnSpc>
              <a:spcBef>
                <a:spcPts val="0"/>
              </a:spcBef>
              <a:spcAft>
                <a:spcPts val="1200"/>
              </a:spcAft>
            </a:pPr>
            <a:r>
              <a:rPr lang="en-US" sz="3400" b="1" dirty="0">
                <a:solidFill>
                  <a:srgbClr val="111111"/>
                </a:solidFill>
                <a:effectLst/>
                <a:ea typeface="Times New Roman" panose="02020603050405020304" pitchFamily="18" charset="0"/>
              </a:rPr>
              <a:t>Annual RN Staff </a:t>
            </a:r>
            <a:r>
              <a:rPr lang="en-US" sz="3400" b="1" dirty="0">
                <a:solidFill>
                  <a:srgbClr val="111111"/>
                </a:solidFill>
                <a:ea typeface="Times New Roman" panose="02020603050405020304" pitchFamily="18" charset="0"/>
              </a:rPr>
              <a:t>E</a:t>
            </a:r>
            <a:r>
              <a:rPr lang="en-US" sz="3400" b="1" dirty="0">
                <a:solidFill>
                  <a:srgbClr val="111111"/>
                </a:solidFill>
                <a:effectLst/>
                <a:ea typeface="Times New Roman" panose="02020603050405020304" pitchFamily="18" charset="0"/>
              </a:rPr>
              <a:t>ducation: </a:t>
            </a:r>
            <a:r>
              <a:rPr lang="en-US" sz="3400" dirty="0">
                <a:solidFill>
                  <a:srgbClr val="111111"/>
                </a:solidFill>
                <a:effectLst/>
                <a:ea typeface="Times New Roman" panose="02020603050405020304" pitchFamily="18" charset="0"/>
              </a:rPr>
              <a:t>The plan is to use the content of the labor support course for future annual nursing skills fairs </a:t>
            </a:r>
          </a:p>
          <a:p>
            <a:pPr>
              <a:lnSpc>
                <a:spcPct val="120000"/>
              </a:lnSpc>
              <a:spcBef>
                <a:spcPts val="0"/>
              </a:spcBef>
              <a:spcAft>
                <a:spcPts val="1200"/>
              </a:spcAft>
            </a:pPr>
            <a:r>
              <a:rPr lang="en-US" sz="3400" b="1" dirty="0">
                <a:solidFill>
                  <a:srgbClr val="111111"/>
                </a:solidFill>
                <a:effectLst/>
                <a:ea typeface="Times New Roman" panose="02020603050405020304" pitchFamily="18" charset="0"/>
              </a:rPr>
              <a:t>New Hire Orientation</a:t>
            </a:r>
            <a:r>
              <a:rPr lang="en-US" sz="3400" dirty="0">
                <a:solidFill>
                  <a:srgbClr val="111111"/>
                </a:solidFill>
                <a:effectLst/>
                <a:ea typeface="Times New Roman" panose="02020603050405020304" pitchFamily="18" charset="0"/>
              </a:rPr>
              <a:t>: Include the updated information from the project in new hire RN orientation classes for Henry Ford Health System labor nurses.</a:t>
            </a:r>
          </a:p>
          <a:p>
            <a:pPr>
              <a:lnSpc>
                <a:spcPct val="120000"/>
              </a:lnSpc>
              <a:spcBef>
                <a:spcPts val="0"/>
              </a:spcBef>
              <a:spcAft>
                <a:spcPts val="1200"/>
              </a:spcAft>
            </a:pPr>
            <a:r>
              <a:rPr lang="en-US" sz="3400" b="1" dirty="0">
                <a:solidFill>
                  <a:srgbClr val="111111"/>
                </a:solidFill>
                <a:effectLst/>
                <a:ea typeface="Times New Roman" panose="02020603050405020304" pitchFamily="18" charset="0"/>
              </a:rPr>
              <a:t>Childbirth Education (CBE) Class Instructors:  </a:t>
            </a:r>
            <a:r>
              <a:rPr lang="en-US" sz="3400" dirty="0">
                <a:solidFill>
                  <a:srgbClr val="111111"/>
                </a:solidFill>
                <a:effectLst/>
                <a:ea typeface="Times New Roman" panose="02020603050405020304" pitchFamily="18" charset="0"/>
              </a:rPr>
              <a:t>The instructors for the HFHS Childbirth Education Classes are some of the labor nurses included in the project. The labor support techniques taught in the class can be utilized to enhance the education provided to parents in the CBE Class.</a:t>
            </a:r>
            <a:endParaRPr lang="en-US" sz="3400" dirty="0">
              <a:ea typeface="Times New Roman" panose="02020603050405020304" pitchFamily="18" charset="0"/>
            </a:endParaRPr>
          </a:p>
          <a:p>
            <a:pPr>
              <a:lnSpc>
                <a:spcPct val="120000"/>
              </a:lnSpc>
              <a:spcBef>
                <a:spcPts val="0"/>
              </a:spcBef>
              <a:spcAft>
                <a:spcPts val="1200"/>
              </a:spcAft>
            </a:pPr>
            <a:r>
              <a:rPr lang="en-US" sz="3400" b="1" dirty="0">
                <a:solidFill>
                  <a:srgbClr val="111111"/>
                </a:solidFill>
                <a:effectLst/>
                <a:ea typeface="Times New Roman" panose="02020603050405020304" pitchFamily="18" charset="0"/>
              </a:rPr>
              <a:t>Labor Support Grant: Modeled after the authors project, </a:t>
            </a:r>
            <a:r>
              <a:rPr lang="en-US" sz="3400" dirty="0">
                <a:solidFill>
                  <a:srgbClr val="111111"/>
                </a:solidFill>
                <a:effectLst/>
                <a:ea typeface="Times New Roman" panose="02020603050405020304" pitchFamily="18" charset="0"/>
              </a:rPr>
              <a:t>HFHS received a $5000 grant from the Obstetrics Initiative (OBI) to provide labor support education/training for the health system. </a:t>
            </a:r>
          </a:p>
          <a:p>
            <a:pPr>
              <a:lnSpc>
                <a:spcPct val="120000"/>
              </a:lnSpc>
              <a:spcBef>
                <a:spcPts val="0"/>
              </a:spcBef>
              <a:spcAft>
                <a:spcPts val="1200"/>
              </a:spcAft>
            </a:pPr>
            <a:r>
              <a:rPr lang="en-US" sz="3400" b="1" dirty="0">
                <a:solidFill>
                  <a:srgbClr val="111111"/>
                </a:solidFill>
                <a:ea typeface="Times New Roman" panose="02020603050405020304" pitchFamily="18" charset="0"/>
              </a:rPr>
              <a:t>Conference presentations</a:t>
            </a:r>
            <a:endParaRPr lang="en-US" sz="3400" b="1" dirty="0">
              <a:solidFill>
                <a:srgbClr val="111111"/>
              </a:solidFill>
              <a:effectLst/>
              <a:ea typeface="Times New Roman" panose="02020603050405020304" pitchFamily="18" charset="0"/>
            </a:endParaRPr>
          </a:p>
          <a:p>
            <a:pPr>
              <a:lnSpc>
                <a:spcPct val="120000"/>
              </a:lnSpc>
              <a:spcBef>
                <a:spcPts val="0"/>
              </a:spcBef>
              <a:spcAft>
                <a:spcPts val="1200"/>
              </a:spcAft>
            </a:pPr>
            <a:r>
              <a:rPr lang="en-US" sz="3400" b="1" dirty="0">
                <a:solidFill>
                  <a:srgbClr val="111111"/>
                </a:solidFill>
                <a:effectLst/>
                <a:ea typeface="Times New Roman" panose="02020603050405020304" pitchFamily="18" charset="0"/>
              </a:rPr>
              <a:t>Journal Publication </a:t>
            </a:r>
          </a:p>
          <a:p>
            <a:endParaRPr lang="en-US" dirty="0"/>
          </a:p>
        </p:txBody>
      </p:sp>
    </p:spTree>
    <p:extLst>
      <p:ext uri="{BB962C8B-B14F-4D97-AF65-F5344CB8AC3E}">
        <p14:creationId xmlns:p14="http://schemas.microsoft.com/office/powerpoint/2010/main" val="4313495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F365E7-4C5F-4A54-9C61-73E14D44F04D}"/>
              </a:ext>
            </a:extLst>
          </p:cNvPr>
          <p:cNvSpPr>
            <a:spLocks noGrp="1"/>
          </p:cNvSpPr>
          <p:nvPr>
            <p:ph type="title"/>
          </p:nvPr>
        </p:nvSpPr>
        <p:spPr>
          <a:xfrm>
            <a:off x="1620982" y="129598"/>
            <a:ext cx="9732818" cy="701676"/>
          </a:xfrm>
        </p:spPr>
        <p:txBody>
          <a:bodyPr/>
          <a:lstStyle/>
          <a:p>
            <a:r>
              <a:rPr lang="en-US" sz="4400" b="1" dirty="0">
                <a:effectLst/>
                <a:latin typeface="+mn-lt"/>
                <a:ea typeface="Calibri" panose="020F0502020204030204" pitchFamily="34" charset="0"/>
                <a:cs typeface="Times New Roman" panose="02020603050405020304" pitchFamily="18" charset="0"/>
              </a:rPr>
              <a:t>Impact</a:t>
            </a:r>
            <a:endParaRPr lang="en-US" dirty="0">
              <a:latin typeface="+mn-lt"/>
            </a:endParaRPr>
          </a:p>
        </p:txBody>
      </p:sp>
      <p:sp>
        <p:nvSpPr>
          <p:cNvPr id="4" name="Content Placeholder 3">
            <a:extLst>
              <a:ext uri="{FF2B5EF4-FFF2-40B4-BE49-F238E27FC236}">
                <a16:creationId xmlns:a16="http://schemas.microsoft.com/office/drawing/2014/main" xmlns="" id="{BB739E79-A03F-40EC-ACBD-91C05F046E89}"/>
              </a:ext>
            </a:extLst>
          </p:cNvPr>
          <p:cNvSpPr>
            <a:spLocks noGrp="1"/>
          </p:cNvSpPr>
          <p:nvPr>
            <p:ph idx="1"/>
          </p:nvPr>
        </p:nvSpPr>
        <p:spPr>
          <a:xfrm>
            <a:off x="1524000" y="831274"/>
            <a:ext cx="10668000" cy="5647746"/>
          </a:xfrm>
          <a:noFill/>
        </p:spPr>
        <p:txBody>
          <a:bodyPr>
            <a:normAutofit fontScale="25000" lnSpcReduction="20000"/>
          </a:bodyPr>
          <a:lstStyle/>
          <a:p>
            <a:pPr>
              <a:lnSpc>
                <a:spcPct val="120000"/>
              </a:lnSpc>
            </a:pPr>
            <a:r>
              <a:rPr lang="en-US" sz="11200" b="1" i="0" dirty="0">
                <a:solidFill>
                  <a:srgbClr val="0000CC"/>
                </a:solidFill>
                <a:effectLst/>
                <a:cs typeface="Times New Roman" panose="02020603050405020304" pitchFamily="18" charset="0"/>
              </a:rPr>
              <a:t>Obstetrics Initiative (OBI)</a:t>
            </a:r>
            <a:r>
              <a:rPr lang="en-US" sz="9600" b="0" i="0" dirty="0">
                <a:effectLst/>
                <a:cs typeface="Times New Roman" panose="02020603050405020304" pitchFamily="18" charset="0"/>
              </a:rPr>
              <a:t> is a Collaborative Quality Initiative (CQI) funded by Blue Cross Blue Shield of Michigan/Blue Care Network. It is comprised of 75 Michigan maternity hospitals. </a:t>
            </a:r>
          </a:p>
          <a:p>
            <a:pPr>
              <a:lnSpc>
                <a:spcPct val="120000"/>
              </a:lnSpc>
            </a:pPr>
            <a:r>
              <a:rPr lang="en-US" sz="9600" b="0" i="0" dirty="0">
                <a:effectLst/>
                <a:cs typeface="Times New Roman" panose="02020603050405020304" pitchFamily="18" charset="0"/>
              </a:rPr>
              <a:t>The first initiative is supporting physiologic vaginal birth and safely lowering the cesarean delivery rate among low-risk (for cesarean delivery) patients. </a:t>
            </a:r>
            <a:endParaRPr lang="en-US" sz="9600" b="1" dirty="0">
              <a:solidFill>
                <a:srgbClr val="111111"/>
              </a:solidFill>
              <a:effectLst/>
              <a:ea typeface="Times New Roman" panose="02020603050405020304" pitchFamily="18" charset="0"/>
            </a:endParaRPr>
          </a:p>
          <a:p>
            <a:pPr>
              <a:lnSpc>
                <a:spcPct val="120000"/>
              </a:lnSpc>
            </a:pPr>
            <a:r>
              <a:rPr lang="en-US" sz="9600" dirty="0">
                <a:solidFill>
                  <a:srgbClr val="111111"/>
                </a:solidFill>
                <a:ea typeface="Times New Roman" panose="02020603050405020304" pitchFamily="18" charset="0"/>
              </a:rPr>
              <a:t>The </a:t>
            </a:r>
            <a:r>
              <a:rPr lang="en-US" sz="9600" dirty="0">
                <a:solidFill>
                  <a:srgbClr val="111111"/>
                </a:solidFill>
                <a:effectLst/>
                <a:ea typeface="Times New Roman" panose="02020603050405020304" pitchFamily="18" charset="0"/>
              </a:rPr>
              <a:t>author’s project is </a:t>
            </a:r>
            <a:r>
              <a:rPr lang="en-US" sz="9600" dirty="0">
                <a:solidFill>
                  <a:srgbClr val="111111"/>
                </a:solidFill>
                <a:ea typeface="Times New Roman" panose="02020603050405020304" pitchFamily="18" charset="0"/>
              </a:rPr>
              <a:t>being used as the foundation to develop </a:t>
            </a:r>
            <a:r>
              <a:rPr lang="en-US" sz="9600" b="1" dirty="0">
                <a:solidFill>
                  <a:srgbClr val="0000CC"/>
                </a:solidFill>
                <a:ea typeface="Times New Roman" panose="02020603050405020304" pitchFamily="18" charset="0"/>
              </a:rPr>
              <a:t>Labor Support Toolkit</a:t>
            </a:r>
            <a:r>
              <a:rPr lang="en-US" sz="9600" dirty="0">
                <a:solidFill>
                  <a:srgbClr val="111111"/>
                </a:solidFill>
                <a:effectLst/>
                <a:ea typeface="Times New Roman" panose="02020603050405020304" pitchFamily="18" charset="0"/>
              </a:rPr>
              <a:t> for the 75-participating birthing in the state of Michigan. </a:t>
            </a:r>
          </a:p>
          <a:p>
            <a:pPr lvl="1">
              <a:lnSpc>
                <a:spcPct val="120000"/>
              </a:lnSpc>
              <a:spcBef>
                <a:spcPts val="0"/>
              </a:spcBef>
              <a:spcAft>
                <a:spcPts val="1200"/>
              </a:spcAft>
            </a:pPr>
            <a:r>
              <a:rPr lang="en-US" sz="8000" dirty="0">
                <a:solidFill>
                  <a:srgbClr val="111111"/>
                </a:solidFill>
                <a:effectLst/>
                <a:ea typeface="Times New Roman" panose="02020603050405020304" pitchFamily="18" charset="0"/>
              </a:rPr>
              <a:t>Planning/Development: Q3/Q4</a:t>
            </a:r>
            <a:r>
              <a:rPr lang="en-US" sz="8000" baseline="30000" dirty="0">
                <a:solidFill>
                  <a:srgbClr val="111111"/>
                </a:solidFill>
                <a:effectLst/>
                <a:ea typeface="Times New Roman" panose="02020603050405020304" pitchFamily="18" charset="0"/>
              </a:rPr>
              <a:t> </a:t>
            </a:r>
            <a:r>
              <a:rPr lang="en-US" sz="8000" dirty="0">
                <a:solidFill>
                  <a:srgbClr val="111111"/>
                </a:solidFill>
                <a:effectLst/>
                <a:ea typeface="Times New Roman" panose="02020603050405020304" pitchFamily="18" charset="0"/>
              </a:rPr>
              <a:t> 2020</a:t>
            </a:r>
          </a:p>
          <a:p>
            <a:pPr lvl="1">
              <a:lnSpc>
                <a:spcPct val="120000"/>
              </a:lnSpc>
              <a:spcBef>
                <a:spcPts val="0"/>
              </a:spcBef>
              <a:spcAft>
                <a:spcPts val="1200"/>
              </a:spcAft>
            </a:pPr>
            <a:r>
              <a:rPr lang="en-US" sz="8000" dirty="0">
                <a:solidFill>
                  <a:srgbClr val="111111"/>
                </a:solidFill>
                <a:effectLst/>
                <a:ea typeface="Times New Roman" panose="02020603050405020304" pitchFamily="18" charset="0"/>
              </a:rPr>
              <a:t>Go-live, Q1</a:t>
            </a:r>
            <a:r>
              <a:rPr lang="en-US" sz="8000" baseline="30000" dirty="0">
                <a:solidFill>
                  <a:srgbClr val="111111"/>
                </a:solidFill>
                <a:ea typeface="Times New Roman" panose="02020603050405020304" pitchFamily="18" charset="0"/>
              </a:rPr>
              <a:t> </a:t>
            </a:r>
            <a:r>
              <a:rPr lang="en-US" sz="8000" dirty="0">
                <a:solidFill>
                  <a:srgbClr val="111111"/>
                </a:solidFill>
                <a:effectLst/>
                <a:ea typeface="Times New Roman" panose="02020603050405020304" pitchFamily="18" charset="0"/>
              </a:rPr>
              <a:t>2021</a:t>
            </a:r>
          </a:p>
          <a:p>
            <a:pPr lvl="1">
              <a:lnSpc>
                <a:spcPct val="120000"/>
              </a:lnSpc>
              <a:spcBef>
                <a:spcPts val="0"/>
              </a:spcBef>
              <a:spcAft>
                <a:spcPts val="1200"/>
              </a:spcAft>
            </a:pPr>
            <a:r>
              <a:rPr lang="en-US" sz="8000" dirty="0">
                <a:solidFill>
                  <a:srgbClr val="111111"/>
                </a:solidFill>
                <a:ea typeface="Times New Roman" panose="02020603050405020304" pitchFamily="18" charset="0"/>
              </a:rPr>
              <a:t>Train the trainer (CNS’s, Educators, Childbirth Instructors, Experienced RNs, etc.)</a:t>
            </a:r>
          </a:p>
          <a:p>
            <a:pPr lvl="1">
              <a:lnSpc>
                <a:spcPct val="120000"/>
              </a:lnSpc>
              <a:spcBef>
                <a:spcPts val="0"/>
              </a:spcBef>
              <a:spcAft>
                <a:spcPts val="1200"/>
              </a:spcAft>
            </a:pPr>
            <a:r>
              <a:rPr lang="en-US" sz="8000" dirty="0">
                <a:solidFill>
                  <a:srgbClr val="111111"/>
                </a:solidFill>
                <a:effectLst/>
                <a:ea typeface="Times New Roman" panose="02020603050405020304" pitchFamily="18" charset="0"/>
              </a:rPr>
              <a:t>Exploring use of dat</a:t>
            </a:r>
            <a:r>
              <a:rPr lang="en-US" sz="8000" dirty="0">
                <a:solidFill>
                  <a:srgbClr val="111111"/>
                </a:solidFill>
                <a:ea typeface="Times New Roman" panose="02020603050405020304" pitchFamily="18" charset="0"/>
              </a:rPr>
              <a:t>a collection tool, such as </a:t>
            </a:r>
            <a:r>
              <a:rPr lang="en-US" sz="8000" dirty="0">
                <a:solidFill>
                  <a:srgbClr val="111111"/>
                </a:solidFill>
                <a:effectLst/>
                <a:ea typeface="Times New Roman" panose="02020603050405020304" pitchFamily="18" charset="0"/>
              </a:rPr>
              <a:t>INPBBP Survey (undecided)</a:t>
            </a:r>
          </a:p>
          <a:p>
            <a:pPr lvl="1">
              <a:lnSpc>
                <a:spcPct val="120000"/>
              </a:lnSpc>
              <a:spcBef>
                <a:spcPts val="0"/>
              </a:spcBef>
              <a:spcAft>
                <a:spcPts val="1200"/>
              </a:spcAft>
            </a:pPr>
            <a:r>
              <a:rPr lang="en-US" sz="8000" b="1" dirty="0">
                <a:solidFill>
                  <a:srgbClr val="0000CC"/>
                </a:solidFill>
                <a:effectLst/>
                <a:ea typeface="Times New Roman" panose="02020603050405020304" pitchFamily="18" charset="0"/>
              </a:rPr>
              <a:t>Phase 1</a:t>
            </a:r>
            <a:r>
              <a:rPr lang="en-US" sz="8000" dirty="0">
                <a:solidFill>
                  <a:srgbClr val="0000CC"/>
                </a:solidFill>
                <a:effectLst/>
                <a:ea typeface="Times New Roman" panose="02020603050405020304" pitchFamily="18" charset="0"/>
              </a:rPr>
              <a:t>:</a:t>
            </a:r>
            <a:r>
              <a:rPr lang="en-US" sz="8000" dirty="0">
                <a:solidFill>
                  <a:srgbClr val="111111"/>
                </a:solidFill>
                <a:effectLst/>
                <a:ea typeface="Times New Roman" panose="02020603050405020304" pitchFamily="18" charset="0"/>
              </a:rPr>
              <a:t> Pre-learning: What is Labor Support/RN Role? (self directed learning)</a:t>
            </a:r>
          </a:p>
          <a:p>
            <a:pPr lvl="1">
              <a:lnSpc>
                <a:spcPct val="120000"/>
              </a:lnSpc>
              <a:spcBef>
                <a:spcPts val="0"/>
              </a:spcBef>
              <a:spcAft>
                <a:spcPts val="1200"/>
              </a:spcAft>
            </a:pPr>
            <a:r>
              <a:rPr lang="en-US" sz="8000" b="1" dirty="0">
                <a:solidFill>
                  <a:srgbClr val="0000CC"/>
                </a:solidFill>
                <a:effectLst/>
                <a:ea typeface="Times New Roman" panose="02020603050405020304" pitchFamily="18" charset="0"/>
              </a:rPr>
              <a:t>Phase 2:</a:t>
            </a:r>
            <a:r>
              <a:rPr lang="en-US" sz="8000" dirty="0">
                <a:solidFill>
                  <a:srgbClr val="111111"/>
                </a:solidFill>
                <a:effectLst/>
                <a:ea typeface="Times New Roman" panose="02020603050405020304" pitchFamily="18" charset="0"/>
              </a:rPr>
              <a:t> Facilitated virtual  class: What/Why Labor Support?</a:t>
            </a:r>
          </a:p>
          <a:p>
            <a:pPr lvl="1">
              <a:lnSpc>
                <a:spcPct val="120000"/>
              </a:lnSpc>
              <a:spcBef>
                <a:spcPts val="0"/>
              </a:spcBef>
              <a:spcAft>
                <a:spcPts val="1200"/>
              </a:spcAft>
            </a:pPr>
            <a:r>
              <a:rPr lang="en-US" sz="8000" b="1" dirty="0">
                <a:solidFill>
                  <a:srgbClr val="0000CC"/>
                </a:solidFill>
                <a:effectLst/>
                <a:ea typeface="Times New Roman" panose="02020603050405020304" pitchFamily="18" charset="0"/>
              </a:rPr>
              <a:t>Phase 3</a:t>
            </a:r>
            <a:r>
              <a:rPr lang="en-US" sz="8000" dirty="0">
                <a:solidFill>
                  <a:srgbClr val="0000CC"/>
                </a:solidFill>
                <a:effectLst/>
                <a:ea typeface="Times New Roman" panose="02020603050405020304" pitchFamily="18" charset="0"/>
              </a:rPr>
              <a:t>: </a:t>
            </a:r>
            <a:r>
              <a:rPr lang="en-US" sz="8000" dirty="0">
                <a:solidFill>
                  <a:srgbClr val="111111"/>
                </a:solidFill>
                <a:effectLst/>
                <a:ea typeface="Times New Roman" panose="02020603050405020304" pitchFamily="18" charset="0"/>
              </a:rPr>
              <a:t>Facilitated Hands-on Labor Support Techniques at individual sites: How?</a:t>
            </a:r>
          </a:p>
          <a:p>
            <a:pPr lvl="1">
              <a:lnSpc>
                <a:spcPct val="120000"/>
              </a:lnSpc>
              <a:spcBef>
                <a:spcPts val="0"/>
              </a:spcBef>
              <a:spcAft>
                <a:spcPts val="1200"/>
              </a:spcAft>
            </a:pPr>
            <a:endParaRPr lang="en-US" sz="9600" dirty="0">
              <a:solidFill>
                <a:srgbClr val="111111"/>
              </a:solidFill>
              <a:ea typeface="Times New Roman" panose="02020603050405020304" pitchFamily="18" charset="0"/>
            </a:endParaRPr>
          </a:p>
          <a:p>
            <a:endParaRPr lang="en-US" dirty="0"/>
          </a:p>
        </p:txBody>
      </p:sp>
    </p:spTree>
    <p:extLst>
      <p:ext uri="{BB962C8B-B14F-4D97-AF65-F5344CB8AC3E}">
        <p14:creationId xmlns:p14="http://schemas.microsoft.com/office/powerpoint/2010/main" val="289750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8B6F2-99E0-4D29-B82F-E005C95401EF}"/>
              </a:ext>
            </a:extLst>
          </p:cNvPr>
          <p:cNvSpPr>
            <a:spLocks noGrp="1"/>
          </p:cNvSpPr>
          <p:nvPr>
            <p:ph type="title"/>
          </p:nvPr>
        </p:nvSpPr>
        <p:spPr>
          <a:xfrm>
            <a:off x="1693332" y="18256"/>
            <a:ext cx="9660467" cy="760678"/>
          </a:xfrm>
        </p:spPr>
        <p:txBody>
          <a:bodyPr/>
          <a:lstStyle/>
          <a:p>
            <a:r>
              <a:rPr lang="en-US" b="1" dirty="0">
                <a:latin typeface="+mn-lt"/>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xmlns="" id="{EEEC9C60-D8B4-45C5-B2F8-4F2F4A037620}"/>
              </a:ext>
            </a:extLst>
          </p:cNvPr>
          <p:cNvSpPr>
            <a:spLocks noGrp="1"/>
          </p:cNvSpPr>
          <p:nvPr>
            <p:ph idx="1"/>
          </p:nvPr>
        </p:nvSpPr>
        <p:spPr>
          <a:xfrm>
            <a:off x="1693332" y="1016132"/>
            <a:ext cx="9973735" cy="4825736"/>
          </a:xfrm>
        </p:spPr>
        <p:txBody>
          <a:bodyPr>
            <a:normAutofit/>
          </a:bodyPr>
          <a:lstStyle/>
          <a:p>
            <a:r>
              <a:rPr lang="en-US" sz="3200" dirty="0">
                <a:effectLst/>
                <a:ea typeface="Calibri" panose="020F0502020204030204" pitchFamily="34" charset="0"/>
              </a:rPr>
              <a:t>A personal set of beliefs related to birth practice establishes accountability to peers, patients, and society at large while also providing meaning to the work of the perinatal nurse within the context of the birth environment. </a:t>
            </a:r>
          </a:p>
          <a:p>
            <a:r>
              <a:rPr lang="en-US" sz="3200" dirty="0">
                <a:effectLst/>
                <a:ea typeface="Calibri" panose="020F0502020204030204" pitchFamily="34" charset="0"/>
                <a:cs typeface="Times New Roman" panose="02020603050405020304" pitchFamily="18" charset="0"/>
              </a:rPr>
              <a:t>Labor support education and training can: </a:t>
            </a:r>
          </a:p>
          <a:p>
            <a:pPr lvl="1"/>
            <a:r>
              <a:rPr lang="en-US" sz="3200" dirty="0">
                <a:effectLst/>
                <a:ea typeface="Calibri" panose="020F0502020204030204" pitchFamily="34" charset="0"/>
                <a:cs typeface="Times New Roman" panose="02020603050405020304" pitchFamily="18" charset="0"/>
              </a:rPr>
              <a:t>increase nurse beliefs related to normal birth in comparison to medicalized birth.</a:t>
            </a:r>
          </a:p>
          <a:p>
            <a:pPr lvl="1"/>
            <a:r>
              <a:rPr lang="en-US" sz="3200" dirty="0">
                <a:solidFill>
                  <a:schemeClr val="tx1"/>
                </a:solidFill>
                <a:effectLst/>
                <a:ea typeface="Calibri" panose="020F0502020204030204" pitchFamily="34" charset="0"/>
                <a:cs typeface="Times New Roman" panose="02020603050405020304" pitchFamily="18" charset="0"/>
              </a:rPr>
              <a:t>enhance the maternal, newborn, family, and clinician birth experience and outcomes. </a:t>
            </a:r>
            <a:endParaRPr lang="en-US" sz="3200" dirty="0">
              <a:solidFill>
                <a:schemeClr val="tx1"/>
              </a:solidFill>
            </a:endParaRPr>
          </a:p>
          <a:p>
            <a:endParaRPr lang="en-US" sz="2400" dirty="0">
              <a:effectLst/>
              <a:latin typeface="Times New Roman" panose="02020603050405020304" pitchFamily="18" charset="0"/>
              <a:ea typeface="Calibri" panose="020F0502020204030204" pitchFamily="34" charset="0"/>
            </a:endParaRPr>
          </a:p>
          <a:p>
            <a:endParaRPr lang="en-US" sz="2400" dirty="0"/>
          </a:p>
        </p:txBody>
      </p:sp>
    </p:spTree>
    <p:extLst>
      <p:ext uri="{BB962C8B-B14F-4D97-AF65-F5344CB8AC3E}">
        <p14:creationId xmlns:p14="http://schemas.microsoft.com/office/powerpoint/2010/main" val="4179940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indoor, refrigerator, person, cabinet&#10;&#10;Description automatically generated">
            <a:extLst>
              <a:ext uri="{FF2B5EF4-FFF2-40B4-BE49-F238E27FC236}">
                <a16:creationId xmlns:a16="http://schemas.microsoft.com/office/drawing/2014/main" xmlns="" id="{0805C8B0-20B8-4F31-BFB3-EC6D89301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1450" y="184150"/>
            <a:ext cx="3937000" cy="3898900"/>
          </a:xfrm>
          <a:prstGeom prst="rect">
            <a:avLst/>
          </a:prstGeom>
        </p:spPr>
      </p:pic>
      <p:pic>
        <p:nvPicPr>
          <p:cNvPr id="11" name="Picture 10" descr="A group of people posing for the camera&#10;&#10;Description automatically generated">
            <a:extLst>
              <a:ext uri="{FF2B5EF4-FFF2-40B4-BE49-F238E27FC236}">
                <a16:creationId xmlns:a16="http://schemas.microsoft.com/office/drawing/2014/main" xmlns="" id="{CD0BA7B9-9A0A-4B00-9240-7C02D51D7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8300" y="165100"/>
            <a:ext cx="3175000" cy="1587500"/>
          </a:xfrm>
          <a:prstGeom prst="rect">
            <a:avLst/>
          </a:prstGeom>
        </p:spPr>
      </p:pic>
      <p:pic>
        <p:nvPicPr>
          <p:cNvPr id="5" name="Picture 4" descr="A person sitting in a room&#10;&#10;Description automatically generated">
            <a:extLst>
              <a:ext uri="{FF2B5EF4-FFF2-40B4-BE49-F238E27FC236}">
                <a16:creationId xmlns:a16="http://schemas.microsoft.com/office/drawing/2014/main" xmlns="" id="{E8D6C90D-6B81-44A6-81D8-4C3775AAF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635500" y="1384300"/>
            <a:ext cx="2260600" cy="3175000"/>
          </a:xfrm>
          <a:prstGeom prst="rect">
            <a:avLst/>
          </a:prstGeom>
        </p:spPr>
      </p:pic>
      <p:pic>
        <p:nvPicPr>
          <p:cNvPr id="7" name="Picture 6" descr="A picture containing indoor, person, cabinet, kitchen&#10;&#10;Description automatically generated">
            <a:extLst>
              <a:ext uri="{FF2B5EF4-FFF2-40B4-BE49-F238E27FC236}">
                <a16:creationId xmlns:a16="http://schemas.microsoft.com/office/drawing/2014/main" xmlns="" id="{9E17CD76-E197-4055-899C-CD2A44D9AA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49300" y="3619500"/>
            <a:ext cx="2463800" cy="3581400"/>
          </a:xfrm>
          <a:prstGeom prst="rect">
            <a:avLst/>
          </a:prstGeom>
        </p:spPr>
      </p:pic>
      <p:pic>
        <p:nvPicPr>
          <p:cNvPr id="9" name="Picture 8" descr="A picture containing indoor, table, blue, sitting&#10;&#10;Description automatically generated">
            <a:extLst>
              <a:ext uri="{FF2B5EF4-FFF2-40B4-BE49-F238E27FC236}">
                <a16:creationId xmlns:a16="http://schemas.microsoft.com/office/drawing/2014/main" xmlns="" id="{41451DFF-2946-4E26-A868-D1D66B31BF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368800" y="3657600"/>
            <a:ext cx="2463800" cy="3505200"/>
          </a:xfrm>
          <a:prstGeom prst="rect">
            <a:avLst/>
          </a:prstGeom>
        </p:spPr>
      </p:pic>
      <p:pic>
        <p:nvPicPr>
          <p:cNvPr id="13" name="Picture 12" descr="A group of people standing in a room&#10;&#10;Description automatically generated">
            <a:extLst>
              <a:ext uri="{FF2B5EF4-FFF2-40B4-BE49-F238E27FC236}">
                <a16:creationId xmlns:a16="http://schemas.microsoft.com/office/drawing/2014/main" xmlns="" id="{235681CA-1879-4AFB-85FB-8CBB9BAB7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9500" y="165100"/>
            <a:ext cx="4546600" cy="3200400"/>
          </a:xfrm>
          <a:prstGeom prst="rect">
            <a:avLst/>
          </a:prstGeom>
        </p:spPr>
      </p:pic>
      <p:pic>
        <p:nvPicPr>
          <p:cNvPr id="15" name="Picture 14" descr="A picture containing person, indoor, person, person&#10;&#10;Description automatically generated">
            <a:extLst>
              <a:ext uri="{FF2B5EF4-FFF2-40B4-BE49-F238E27FC236}">
                <a16:creationId xmlns:a16="http://schemas.microsoft.com/office/drawing/2014/main" xmlns="" id="{C5CEE874-94EB-443D-8F4B-C5EE0F668D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8102600" y="2768600"/>
            <a:ext cx="3200400" cy="4546600"/>
          </a:xfrm>
          <a:prstGeom prst="rect">
            <a:avLst/>
          </a:prstGeom>
        </p:spPr>
      </p:pic>
    </p:spTree>
    <p:extLst>
      <p:ext uri="{BB962C8B-B14F-4D97-AF65-F5344CB8AC3E}">
        <p14:creationId xmlns:p14="http://schemas.microsoft.com/office/powerpoint/2010/main" val="1500365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2705E2BE-5F47-4B94-B624-7B4D140495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indoor, person, person, person&#10;&#10;Description automatically generated">
            <a:extLst>
              <a:ext uri="{FF2B5EF4-FFF2-40B4-BE49-F238E27FC236}">
                <a16:creationId xmlns:a16="http://schemas.microsoft.com/office/drawing/2014/main" xmlns="" id="{0ACF71F7-486E-4047-949B-135A4401FD84}"/>
              </a:ext>
            </a:extLst>
          </p:cNvPr>
          <p:cNvPicPr>
            <a:picLocks noChangeAspect="1"/>
          </p:cNvPicPr>
          <p:nvPr/>
        </p:nvPicPr>
        <p:blipFill rotWithShape="1">
          <a:blip r:embed="rId2">
            <a:extLst>
              <a:ext uri="{28A0092B-C50C-407E-A947-70E740481C1C}">
                <a14:useLocalDpi xmlns:a14="http://schemas.microsoft.com/office/drawing/2010/main" val="0"/>
              </a:ext>
            </a:extLst>
          </a:blip>
          <a:srcRect r="32260" b="3"/>
          <a:stretch/>
        </p:blipFill>
        <p:spPr>
          <a:xfrm rot="5400000">
            <a:off x="541203" y="98879"/>
            <a:ext cx="4128360" cy="4570678"/>
          </a:xfrm>
          <a:prstGeom prst="rect">
            <a:avLst/>
          </a:prstGeom>
        </p:spPr>
      </p:pic>
      <p:pic>
        <p:nvPicPr>
          <p:cNvPr id="11" name="Picture 10" descr="A picture containing person, indoor, person, young&#10;&#10;Description automatically generated">
            <a:extLst>
              <a:ext uri="{FF2B5EF4-FFF2-40B4-BE49-F238E27FC236}">
                <a16:creationId xmlns:a16="http://schemas.microsoft.com/office/drawing/2014/main" xmlns="" id="{443A3C35-F7FA-4EEF-BBD9-01720421F6EC}"/>
              </a:ext>
            </a:extLst>
          </p:cNvPr>
          <p:cNvPicPr>
            <a:picLocks noChangeAspect="1"/>
          </p:cNvPicPr>
          <p:nvPr/>
        </p:nvPicPr>
        <p:blipFill rotWithShape="1">
          <a:blip r:embed="rId3">
            <a:extLst>
              <a:ext uri="{28A0092B-C50C-407E-A947-70E740481C1C}">
                <a14:useLocalDpi xmlns:a14="http://schemas.microsoft.com/office/drawing/2010/main" val="0"/>
              </a:ext>
            </a:extLst>
          </a:blip>
          <a:srcRect t="13788" r="-1" b="13787"/>
          <a:stretch/>
        </p:blipFill>
        <p:spPr>
          <a:xfrm rot="5400000">
            <a:off x="4022345" y="1253069"/>
            <a:ext cx="4141235" cy="2249424"/>
          </a:xfrm>
          <a:prstGeom prst="rect">
            <a:avLst/>
          </a:prstGeom>
        </p:spPr>
      </p:pic>
      <p:pic>
        <p:nvPicPr>
          <p:cNvPr id="5" name="Picture 4" descr="A group of people in a room&#10;&#10;Description automatically generated">
            <a:extLst>
              <a:ext uri="{FF2B5EF4-FFF2-40B4-BE49-F238E27FC236}">
                <a16:creationId xmlns:a16="http://schemas.microsoft.com/office/drawing/2014/main" xmlns="" id="{A418C17F-44D3-4AA6-BC26-E9A2AFB5ED0C}"/>
              </a:ext>
            </a:extLst>
          </p:cNvPr>
          <p:cNvPicPr>
            <a:picLocks noChangeAspect="1"/>
          </p:cNvPicPr>
          <p:nvPr/>
        </p:nvPicPr>
        <p:blipFill rotWithShape="1">
          <a:blip r:embed="rId4">
            <a:extLst>
              <a:ext uri="{28A0092B-C50C-407E-A947-70E740481C1C}">
                <a14:useLocalDpi xmlns:a14="http://schemas.microsoft.com/office/drawing/2010/main" val="0"/>
              </a:ext>
            </a:extLst>
          </a:blip>
          <a:srcRect t="6111" r="-3" b="34801"/>
          <a:stretch/>
        </p:blipFill>
        <p:spPr>
          <a:xfrm>
            <a:off x="7295204" y="320040"/>
            <a:ext cx="4565343" cy="2023111"/>
          </a:xfrm>
          <a:prstGeom prst="rect">
            <a:avLst/>
          </a:prstGeom>
        </p:spPr>
      </p:pic>
      <p:pic>
        <p:nvPicPr>
          <p:cNvPr id="7" name="Picture 6" descr="A group of people standing in a room&#10;&#10;Description automatically generated">
            <a:extLst>
              <a:ext uri="{FF2B5EF4-FFF2-40B4-BE49-F238E27FC236}">
                <a16:creationId xmlns:a16="http://schemas.microsoft.com/office/drawing/2014/main" xmlns="" id="{DBC3C516-1883-4A5C-BD97-39CF06BFCD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79" r="3" b="3"/>
          <a:stretch/>
        </p:blipFill>
        <p:spPr>
          <a:xfrm>
            <a:off x="320044" y="4540159"/>
            <a:ext cx="2249424" cy="1760648"/>
          </a:xfrm>
          <a:prstGeom prst="rect">
            <a:avLst/>
          </a:prstGeom>
        </p:spPr>
      </p:pic>
      <p:pic>
        <p:nvPicPr>
          <p:cNvPr id="3" name="Picture 2" descr="A picture containing person, indoor, young, person&#10;&#10;Description automatically generated">
            <a:extLst>
              <a:ext uri="{FF2B5EF4-FFF2-40B4-BE49-F238E27FC236}">
                <a16:creationId xmlns:a16="http://schemas.microsoft.com/office/drawing/2014/main" xmlns="" id="{FA2BDE1E-4D3D-4C3A-8653-626F0DCB0633}"/>
              </a:ext>
            </a:extLst>
          </p:cNvPr>
          <p:cNvPicPr>
            <a:picLocks noChangeAspect="1"/>
          </p:cNvPicPr>
          <p:nvPr/>
        </p:nvPicPr>
        <p:blipFill rotWithShape="1">
          <a:blip r:embed="rId6">
            <a:extLst>
              <a:ext uri="{28A0092B-C50C-407E-A947-70E740481C1C}">
                <a14:useLocalDpi xmlns:a14="http://schemas.microsoft.com/office/drawing/2010/main" val="0"/>
              </a:ext>
            </a:extLst>
          </a:blip>
          <a:srcRect l="26692" r="44430" b="-1"/>
          <a:stretch/>
        </p:blipFill>
        <p:spPr>
          <a:xfrm rot="5400000">
            <a:off x="4051040" y="3134167"/>
            <a:ext cx="1760642" cy="4572626"/>
          </a:xfrm>
          <a:prstGeom prst="rect">
            <a:avLst/>
          </a:prstGeom>
        </p:spPr>
      </p:pic>
      <p:pic>
        <p:nvPicPr>
          <p:cNvPr id="9" name="Picture 8" descr="A picture containing person, indoor, person, playing&#10;&#10;Description automatically generated">
            <a:extLst>
              <a:ext uri="{FF2B5EF4-FFF2-40B4-BE49-F238E27FC236}">
                <a16:creationId xmlns:a16="http://schemas.microsoft.com/office/drawing/2014/main" xmlns="" id="{F5FDA624-17FE-4911-9959-3ECB13C3FD73}"/>
              </a:ext>
            </a:extLst>
          </p:cNvPr>
          <p:cNvPicPr>
            <a:picLocks noChangeAspect="1"/>
          </p:cNvPicPr>
          <p:nvPr/>
        </p:nvPicPr>
        <p:blipFill rotWithShape="1">
          <a:blip r:embed="rId7">
            <a:extLst>
              <a:ext uri="{28A0092B-C50C-407E-A947-70E740481C1C}">
                <a14:useLocalDpi xmlns:a14="http://schemas.microsoft.com/office/drawing/2010/main" val="0"/>
              </a:ext>
            </a:extLst>
          </a:blip>
          <a:srcRect l="6457" r="29848" b="-1"/>
          <a:stretch/>
        </p:blipFill>
        <p:spPr>
          <a:xfrm rot="5400000">
            <a:off x="7632556" y="2072811"/>
            <a:ext cx="3883354" cy="4572626"/>
          </a:xfrm>
          <a:prstGeom prst="rect">
            <a:avLst/>
          </a:prstGeom>
        </p:spPr>
      </p:pic>
    </p:spTree>
    <p:extLst>
      <p:ext uri="{BB962C8B-B14F-4D97-AF65-F5344CB8AC3E}">
        <p14:creationId xmlns:p14="http://schemas.microsoft.com/office/powerpoint/2010/main" val="4911435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A59E3-DC69-4F72-AF3F-D76CE7E2EEAD}"/>
              </a:ext>
            </a:extLst>
          </p:cNvPr>
          <p:cNvSpPr>
            <a:spLocks noGrp="1"/>
          </p:cNvSpPr>
          <p:nvPr>
            <p:ph type="title"/>
          </p:nvPr>
        </p:nvSpPr>
        <p:spPr>
          <a:xfrm>
            <a:off x="1619710" y="139839"/>
            <a:ext cx="9389533" cy="541198"/>
          </a:xfrm>
        </p:spPr>
        <p:txBody>
          <a:bodyPr>
            <a:normAutofit fontScale="90000"/>
          </a:bodyPr>
          <a:lstStyle/>
          <a:p>
            <a:r>
              <a:rPr lang="en-US" sz="4400" b="1" dirty="0">
                <a:effectLst/>
                <a:latin typeface="+mn-lt"/>
                <a:ea typeface="Calibri" panose="020F0502020204030204" pitchFamily="34" charset="0"/>
                <a:cs typeface="Times New Roman" panose="02020603050405020304" pitchFamily="18" charset="0"/>
              </a:rPr>
              <a:t>References</a:t>
            </a:r>
            <a:endParaRPr lang="en-US" b="1" dirty="0">
              <a:latin typeface="+mn-lt"/>
            </a:endParaRPr>
          </a:p>
        </p:txBody>
      </p:sp>
      <p:sp>
        <p:nvSpPr>
          <p:cNvPr id="3" name="Content Placeholder 2">
            <a:extLst>
              <a:ext uri="{FF2B5EF4-FFF2-40B4-BE49-F238E27FC236}">
                <a16:creationId xmlns:a16="http://schemas.microsoft.com/office/drawing/2014/main" xmlns="" id="{1B9439D9-8247-460D-9040-D49FAEEFD076}"/>
              </a:ext>
            </a:extLst>
          </p:cNvPr>
          <p:cNvSpPr>
            <a:spLocks noGrp="1"/>
          </p:cNvSpPr>
          <p:nvPr>
            <p:ph idx="1"/>
          </p:nvPr>
        </p:nvSpPr>
        <p:spPr/>
        <p:txBody>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xmlns="" id="{2570A984-2E96-4450-A064-27932C3815B5}"/>
              </a:ext>
            </a:extLst>
          </p:cNvPr>
          <p:cNvSpPr txBox="1"/>
          <p:nvPr/>
        </p:nvSpPr>
        <p:spPr>
          <a:xfrm>
            <a:off x="1619710" y="681037"/>
            <a:ext cx="10342135" cy="5331781"/>
          </a:xfrm>
          <a:prstGeom prst="rect">
            <a:avLst/>
          </a:prstGeom>
          <a:noFill/>
        </p:spPr>
        <p:txBody>
          <a:bodyPr wrap="square">
            <a:spAutoFit/>
          </a:bodyPr>
          <a:lstStyle/>
          <a:p>
            <a:pPr marL="171450" marR="0" lvl="0" indent="-17145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Adams, E. (2017). Workplace challenges: the impact of personal beliefs and the birth environment. JPNN, 31 (1), 20-31.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Adams, E., and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Sauls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D. (2014). Reliability and validity of an instrument to measure the beliefs of intrapartum nurses. JPNN, 28(2), 127-134.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Adams, E., and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Sauls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D. (2014). Development of the intrapartum nurses’ beliefs related to birth practice scale. J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Nurs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Meas., 22, 1-10.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Ajzen, I. (1991). The theory of planned behavior. Organizational behavior and human decision processes, 50, 179-211.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Aschenbrenner, A.P., Hanson, L, Johnson, T. S.,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Kelber</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S.T.  (2016). Nurses’ own birth experiences influence labor support attitudes and behaviors. JOGNN, 45, 491-501.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solidFill>
                  <a:srgbClr val="211D1E"/>
                </a:solidFill>
                <a:effectLst/>
                <a:latin typeface="Times New Roman" panose="02020603050405020304" pitchFamily="18" charset="0"/>
                <a:ea typeface="Calibri" panose="020F0502020204030204" pitchFamily="34" charset="0"/>
                <a:cs typeface="Minion Pro"/>
              </a:rPr>
              <a:t>Association of Women’s Health, Obstetric and Neonatal Nurses. (2018). Position statement: c</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ontinuous labor support for every woman. JOGNN, 47, 73-74.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solidFill>
                  <a:srgbClr val="211D1E"/>
                </a:solidFill>
                <a:effectLst/>
                <a:latin typeface="Times New Roman" panose="02020603050405020304" pitchFamily="18" charset="0"/>
                <a:ea typeface="Calibri" panose="020F0502020204030204" pitchFamily="34" charset="0"/>
                <a:cs typeface="Minion Pro"/>
              </a:rPr>
              <a:t>Association of Women’s Health, Obstetric and Neonatal Nurses. (2019). Standards for professional nursing practice in the care of women and newborns (8th ed.). Washington, DC: Author.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Bell, D. B., Joy, S., Gullo, S., Higgins, R., and Stevenson, E. (2017). Implementing a Systematic Approach to Reduce Cesarean Birth Rated in Nulliparous Women. Obstetrics and Gynecology, 130 (5), 1082-1089.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Butts, J., and Rich, K. (2020). Nursing ethics: across the curriculum and into practice. (5</a:t>
            </a:r>
            <a:r>
              <a:rPr lang="en-US" sz="10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Ed). Jones and Bartlett.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California Maternal Quality Care Collaborative (CMQCC): Toolkit to support vaginal birth and Reduce Primary Cesarean. (2016).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Center for Disease Control and Prevention (CDC), National Vital Statistics Reports, Volume 63, Number 1, </a:t>
            </a:r>
            <a:r>
              <a:rPr lang="en-US" sz="1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Primary Cesarean Delivery Rates, by State: Results from Revised Birth Certificate, 2006-20012. 1/23/2014</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DiGiovanni, L. (2010). Ethical issues in obstetrics.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Obstet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Gynecol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Clin N Am, 37, 345-357.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Edmonds, J.K., and Jones, E.J. (2013). Intrapartum nurses’ perceived influence on delivery mode decisions and outcomes. JOGNN, 42, 3-11.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Gams, B.,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Neerland</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C., Kennedy, S. (2018). Reducing primary cesareans: an innovative multipronged approach to supporting physiologic labor and vaginal birth. JPNN, 33 (1), 52-60.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Glenn, L., Stocker-Schnieder, J., McCune, R., McClelland, M., and King, D. (2014). Caring nurse practice in the intrapartum setting: nurse’s perspectives on complexity, relationships and safety. JAN, 70 (9), 2019-2030.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Lawrence. H., </a:t>
            </a: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Copel</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J., O’Keeffe, D., Bradford, W., </a:t>
            </a: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Scarrow</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P., Kennedy, H., Grobman, W., Johnson, C., Simpson, K., Lyndon, A., Wade, K., </a:t>
            </a: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Peddicord</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K., Bingham, D., and Olden, C. (2012). Patient Safety Series. Quality patient care in labor and delivery: a call to action. AJOG.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Lyndon, A., Simpson, K., Spetz, J. (2017). The analysis of US stakeholder views on the influence of </a:t>
            </a: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labour</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nurses’ care on birth outcomes. BMJ Qual </a:t>
            </a: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Saf</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26, 824-831.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Northhouse</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P.G. (2016) Leadership: Theory and Practice (7</a:t>
            </a:r>
            <a:r>
              <a:rPr lang="en-US" sz="1000" kern="1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ed). Thousand Oaks, CA: Sage Publications.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Peters, R., and, Templin, T. (2010). Theory of planned behavior, self-care motivation, and blood pressure self-care. Res Theory </a:t>
            </a: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Nurs</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Pract</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24(3), 172-186.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Safe Prevention of the primary cesarean delivery. (2014). Obstetric Care Concensus No1. American College of Obstetrician and Gynecologists. Obstetrics and Gynecology, 123, 693-711.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spcBef>
                <a:spcPts val="0"/>
              </a:spcBef>
              <a:spcAft>
                <a:spcPts val="0"/>
              </a:spcAft>
              <a:buSzPct val="106000"/>
              <a:buFont typeface="Arial" panose="020B0604020202020204" pitchFamily="34" charset="0"/>
              <a:buChar char="•"/>
            </a:pPr>
            <a:r>
              <a:rPr lang="en-US" sz="1000" dirty="0" err="1">
                <a:effectLst/>
                <a:latin typeface="Times New Roman" panose="02020603050405020304" pitchFamily="18" charset="0"/>
                <a:ea typeface="Times New Roman" panose="02020603050405020304" pitchFamily="18" charset="0"/>
              </a:rPr>
              <a:t>Sauls</a:t>
            </a:r>
            <a:r>
              <a:rPr lang="en-US" sz="1000" dirty="0">
                <a:effectLst/>
                <a:latin typeface="Times New Roman" panose="02020603050405020304" pitchFamily="18" charset="0"/>
                <a:ea typeface="Times New Roman" panose="02020603050405020304" pitchFamily="18" charset="0"/>
              </a:rPr>
              <a:t>, D. The labor support questionnaire: development and psychometric analysis. (2004). J </a:t>
            </a:r>
            <a:r>
              <a:rPr lang="en-US" sz="1000" dirty="0" err="1">
                <a:effectLst/>
                <a:latin typeface="Times New Roman" panose="02020603050405020304" pitchFamily="18" charset="0"/>
                <a:ea typeface="Times New Roman" panose="02020603050405020304" pitchFamily="18" charset="0"/>
              </a:rPr>
              <a:t>Nurs</a:t>
            </a:r>
            <a:r>
              <a:rPr lang="en-US" sz="1000" dirty="0">
                <a:effectLst/>
                <a:latin typeface="Times New Roman" panose="02020603050405020304" pitchFamily="18" charset="0"/>
                <a:ea typeface="Times New Roman" panose="02020603050405020304" pitchFamily="18" charset="0"/>
              </a:rPr>
              <a:t> Meas., 12 (2), 123-132.</a:t>
            </a:r>
          </a:p>
          <a:p>
            <a:pPr marL="182880" marR="0" lvl="0" indent="-182880">
              <a:spcBef>
                <a:spcPts val="0"/>
              </a:spcBef>
              <a:spcAft>
                <a:spcPts val="0"/>
              </a:spcAft>
              <a:buSzPct val="106000"/>
              <a:buFont typeface="Arial" panose="020B0604020202020204" pitchFamily="34" charset="0"/>
              <a:buChar char="•"/>
            </a:pPr>
            <a:r>
              <a:rPr lang="en-US" sz="1000" dirty="0">
                <a:effectLst/>
                <a:latin typeface="Times New Roman" panose="02020603050405020304" pitchFamily="18" charset="0"/>
                <a:ea typeface="Times New Roman" panose="02020603050405020304" pitchFamily="18" charset="0"/>
              </a:rPr>
              <a:t>Simpson, K. R., and Lyndon A. Labor nurses’ views of their influence on cesarean birth. (2017). MCN, pg. 81-87.</a:t>
            </a:r>
          </a:p>
          <a:p>
            <a:pPr marL="182880" marR="0" lvl="0" indent="-182880">
              <a:lnSpc>
                <a:spcPct val="107000"/>
              </a:lnSpc>
              <a:spcBef>
                <a:spcPts val="0"/>
              </a:spcBef>
              <a:spcAft>
                <a:spcPts val="0"/>
              </a:spcAft>
              <a:buSzPct val="106000"/>
              <a:buFont typeface="Arial" panose="020B0604020202020204" pitchFamily="34" charset="0"/>
              <a:buChar char="•"/>
            </a:pP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Simkin, P. (2014). Preventing Primary Cesareans: Implications for Laboring Women, Their Partners, Nurses, Educators, and Doulas. BIRTH, 41(3), 220-222.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Simpkin, P., and Bolding, A. (2004). Update on nonpharmacologic approaches to relieve labor pain and prevent suffering. J Midwifery </a:t>
            </a: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Womens</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Health, 49, 489-504.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Wilson-</a:t>
            </a: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Leedy</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J.G., </a:t>
            </a: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DiSilvestro</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A. J., </a:t>
            </a:r>
            <a:r>
              <a:rPr lang="en-US" sz="1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Repke</a:t>
            </a: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 J.T., and Pauli, J.M. (2016). Reduction in the Cesarean Delivery Rate After Obstetric Care Concensus Guideline Information. Obstetrics and Gynecology, 128 (1), 145-152.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The Joint Commission: Cesarean Sections. </a:t>
            </a:r>
            <a:r>
              <a:rPr lang="en-US" sz="1000" u="sng"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www.jointcommission.org</a:t>
            </a:r>
            <a:endParaRPr lang="en-US" sz="10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marL="182880" marR="0" lvl="0" indent="-182880">
              <a:lnSpc>
                <a:spcPct val="107000"/>
              </a:lnSpc>
              <a:spcBef>
                <a:spcPts val="0"/>
              </a:spcBef>
              <a:spcAft>
                <a:spcPts val="0"/>
              </a:spcAft>
              <a:buSzPct val="106000"/>
              <a:buFont typeface="Arial" panose="020B0604020202020204" pitchFamily="34" charset="0"/>
              <a:buChar char="•"/>
            </a:pPr>
            <a:r>
              <a:rPr lang="en-US" sz="1000" kern="1200" dirty="0">
                <a:effectLst/>
                <a:latin typeface="Times New Roman" panose="02020603050405020304" pitchFamily="18" charset="0"/>
                <a:ea typeface="Times New Roman" panose="02020603050405020304" pitchFamily="18" charset="0"/>
                <a:cs typeface="Times New Roman" panose="02020603050405020304" pitchFamily="18" charset="0"/>
              </a:rPr>
              <a:t>World Health Organization (WHO). Cesarean Section Rates. </a:t>
            </a:r>
            <a:r>
              <a:rPr lang="en-US" sz="1000" u="sng"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www.who.com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5858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6A36DF-25C3-4E25-BC46-AEEBFB3AC715}"/>
              </a:ext>
            </a:extLst>
          </p:cNvPr>
          <p:cNvSpPr>
            <a:spLocks noGrp="1"/>
          </p:cNvSpPr>
          <p:nvPr>
            <p:ph type="title"/>
          </p:nvPr>
        </p:nvSpPr>
        <p:spPr>
          <a:xfrm>
            <a:off x="1548882" y="18255"/>
            <a:ext cx="10103498" cy="662781"/>
          </a:xfrm>
          <a:noFill/>
        </p:spPr>
        <p:txBody>
          <a:bodyPr>
            <a:normAutofit fontScale="90000"/>
          </a:bodyPr>
          <a:lstStyle/>
          <a:p>
            <a:r>
              <a:rPr lang="en-US" sz="4400" b="1" dirty="0">
                <a:effectLst/>
                <a:latin typeface="+mn-lt"/>
                <a:ea typeface="Calibri" panose="020F0502020204030204" pitchFamily="34" charset="0"/>
                <a:cs typeface="Times New Roman" panose="02020603050405020304" pitchFamily="18" charset="0"/>
              </a:rPr>
              <a:t>Acknowledgements</a:t>
            </a:r>
            <a:endParaRPr lang="en-US" b="1" dirty="0">
              <a:latin typeface="+mn-lt"/>
            </a:endParaRPr>
          </a:p>
        </p:txBody>
      </p:sp>
      <p:sp>
        <p:nvSpPr>
          <p:cNvPr id="3" name="Content Placeholder 2">
            <a:extLst>
              <a:ext uri="{FF2B5EF4-FFF2-40B4-BE49-F238E27FC236}">
                <a16:creationId xmlns:a16="http://schemas.microsoft.com/office/drawing/2014/main" xmlns="" id="{4D144603-E8A3-4635-87A0-274FF267CFDD}"/>
              </a:ext>
            </a:extLst>
          </p:cNvPr>
          <p:cNvSpPr>
            <a:spLocks noGrp="1"/>
          </p:cNvSpPr>
          <p:nvPr>
            <p:ph sz="half" idx="1"/>
          </p:nvPr>
        </p:nvSpPr>
        <p:spPr>
          <a:xfrm>
            <a:off x="1548882" y="821094"/>
            <a:ext cx="4623320" cy="5355870"/>
          </a:xfrm>
        </p:spPr>
        <p:txBody>
          <a:bodyPr>
            <a:noAutofit/>
          </a:bodyPr>
          <a:lstStyle/>
          <a:p>
            <a:r>
              <a:rPr lang="en-US" sz="2300" dirty="0">
                <a:effectLst/>
                <a:latin typeface="Calibri" panose="020F0502020204030204" pitchFamily="34" charset="0"/>
                <a:ea typeface="Calibri" panose="020F0502020204030204" pitchFamily="34" charset="0"/>
                <a:cs typeface="Times New Roman" panose="02020603050405020304" pitchFamily="18" charset="0"/>
              </a:rPr>
              <a:t>Dr. Glenn/</a:t>
            </a:r>
            <a:r>
              <a:rPr lang="en-US" sz="2300" dirty="0" err="1">
                <a:effectLst/>
                <a:latin typeface="Calibri" panose="020F0502020204030204" pitchFamily="34" charset="0"/>
                <a:ea typeface="Calibri" panose="020F0502020204030204" pitchFamily="34" charset="0"/>
                <a:cs typeface="Times New Roman" panose="02020603050405020304" pitchFamily="18" charset="0"/>
              </a:rPr>
              <a:t>Elikem</a:t>
            </a:r>
            <a:r>
              <a:rPr lang="en-US" sz="2300" dirty="0">
                <a:effectLst/>
                <a:latin typeface="Calibri" panose="020F0502020204030204" pitchFamily="34" charset="0"/>
                <a:ea typeface="Calibri" panose="020F0502020204030204" pitchFamily="34" charset="0"/>
                <a:cs typeface="Times New Roman" panose="02020603050405020304" pitchFamily="18" charset="0"/>
              </a:rPr>
              <a:t> </a:t>
            </a:r>
            <a:r>
              <a:rPr lang="en-US" sz="2300" dirty="0" err="1">
                <a:effectLst/>
                <a:latin typeface="Calibri" panose="020F0502020204030204" pitchFamily="34" charset="0"/>
                <a:ea typeface="Calibri" panose="020F0502020204030204" pitchFamily="34" charset="0"/>
                <a:cs typeface="Times New Roman" panose="02020603050405020304" pitchFamily="18" charset="0"/>
              </a:rPr>
              <a:t>Amable</a:t>
            </a:r>
            <a:r>
              <a:rPr lang="en-US" sz="2300" dirty="0">
                <a:latin typeface="Calibri" panose="020F0502020204030204" pitchFamily="34" charset="0"/>
                <a:ea typeface="Calibri" panose="020F0502020204030204" pitchFamily="34" charset="0"/>
                <a:cs typeface="Times New Roman" panose="02020603050405020304" pitchFamily="18" charset="0"/>
              </a:rPr>
              <a:t>, CNM</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HFH Labor &amp; Delivery Nurses</a:t>
            </a:r>
          </a:p>
          <a:p>
            <a:r>
              <a:rPr lang="en-US" sz="2300" dirty="0">
                <a:latin typeface="Calibri" panose="020F0502020204030204" pitchFamily="34" charset="0"/>
                <a:ea typeface="Calibri" panose="020F0502020204030204" pitchFamily="34" charset="0"/>
                <a:cs typeface="Times New Roman" panose="02020603050405020304" pitchFamily="18" charset="0"/>
              </a:rPr>
              <a:t>HFH &amp; HFHS Nursing Leadership &amp; </a:t>
            </a:r>
            <a:r>
              <a:rPr lang="en-US" sz="2300" dirty="0">
                <a:effectLst/>
                <a:latin typeface="Calibri" panose="020F0502020204030204" pitchFamily="34" charset="0"/>
                <a:ea typeface="Calibri" panose="020F0502020204030204" pitchFamily="34" charset="0"/>
                <a:cs typeface="Times New Roman" panose="02020603050405020304" pitchFamily="18" charset="0"/>
              </a:rPr>
              <a:t> </a:t>
            </a:r>
            <a:r>
              <a:rPr lang="en-US" sz="2300" dirty="0">
                <a:latin typeface="Calibri" panose="020F0502020204030204" pitchFamily="34" charset="0"/>
                <a:ea typeface="Calibri" panose="020F0502020204030204" pitchFamily="34" charset="0"/>
                <a:cs typeface="Times New Roman" panose="02020603050405020304" pitchFamily="18" charset="0"/>
              </a:rPr>
              <a:t> Providers</a:t>
            </a:r>
          </a:p>
          <a:p>
            <a:r>
              <a:rPr lang="en-US" sz="2300" dirty="0">
                <a:latin typeface="Calibri" panose="020F0502020204030204" pitchFamily="34" charset="0"/>
                <a:ea typeface="Calibri" panose="020F0502020204030204" pitchFamily="34" charset="0"/>
                <a:cs typeface="Times New Roman" panose="02020603050405020304" pitchFamily="18" charset="0"/>
              </a:rPr>
              <a:t>Co-facilitators </a:t>
            </a:r>
            <a:r>
              <a:rPr lang="en-US" sz="2000" dirty="0">
                <a:latin typeface="Calibri" panose="020F0502020204030204" pitchFamily="34" charset="0"/>
                <a:ea typeface="Calibri" panose="020F0502020204030204" pitchFamily="34" charset="0"/>
                <a:cs typeface="Times New Roman" panose="02020603050405020304" pitchFamily="18" charset="0"/>
              </a:rPr>
              <a:t>(Wendy, Mesha, Kate)</a:t>
            </a:r>
          </a:p>
          <a:p>
            <a:r>
              <a:rPr lang="en-US" sz="2300" dirty="0">
                <a:effectLst/>
                <a:latin typeface="Calibri" panose="020F0502020204030204" pitchFamily="34" charset="0"/>
                <a:ea typeface="Calibri" panose="020F0502020204030204" pitchFamily="34" charset="0"/>
                <a:cs typeface="Times New Roman" panose="02020603050405020304" pitchFamily="18" charset="0"/>
              </a:rPr>
              <a:t>HFH Biostatistics (Ed Peterson &amp; Kylie Springer)</a:t>
            </a:r>
          </a:p>
          <a:p>
            <a:r>
              <a:rPr lang="en-US" sz="2300" dirty="0">
                <a:latin typeface="Calibri" panose="020F0502020204030204" pitchFamily="34" charset="0"/>
                <a:ea typeface="Calibri" panose="020F0502020204030204" pitchFamily="34" charset="0"/>
                <a:cs typeface="Times New Roman" panose="02020603050405020304" pitchFamily="18" charset="0"/>
              </a:rPr>
              <a:t>UDM-DNP Faculty (Dr. </a:t>
            </a:r>
            <a:r>
              <a:rPr lang="en-US" sz="2300" dirty="0" err="1">
                <a:latin typeface="Calibri" panose="020F0502020204030204" pitchFamily="34" charset="0"/>
                <a:ea typeface="Calibri" panose="020F0502020204030204" pitchFamily="34" charset="0"/>
                <a:cs typeface="Times New Roman" panose="02020603050405020304" pitchFamily="18" charset="0"/>
              </a:rPr>
              <a:t>Burson</a:t>
            </a:r>
            <a:r>
              <a:rPr lang="en-US" sz="2300" dirty="0">
                <a:latin typeface="Calibri" panose="020F0502020204030204" pitchFamily="34" charset="0"/>
                <a:ea typeface="Calibri" panose="020F0502020204030204" pitchFamily="34" charset="0"/>
                <a:cs typeface="Times New Roman" panose="02020603050405020304" pitchFamily="18" charset="0"/>
              </a:rPr>
              <a:t>, Dr. Rouen, &amp; all instructors)</a:t>
            </a:r>
          </a:p>
          <a:p>
            <a:r>
              <a:rPr lang="en-US" sz="2300" dirty="0">
                <a:latin typeface="Calibri" panose="020F0502020204030204" pitchFamily="34" charset="0"/>
                <a:ea typeface="Calibri" panose="020F0502020204030204" pitchFamily="34" charset="0"/>
                <a:cs typeface="Times New Roman" panose="02020603050405020304" pitchFamily="18" charset="0"/>
              </a:rPr>
              <a:t>HFHS DNP Cohort (#WGT):           Dr. Edith Combs, Dr. Mary Echols, Dr. Cathy </a:t>
            </a:r>
            <a:r>
              <a:rPr lang="en-US" sz="2300" dirty="0" err="1">
                <a:latin typeface="Calibri" panose="020F0502020204030204" pitchFamily="34" charset="0"/>
                <a:ea typeface="Calibri" panose="020F0502020204030204" pitchFamily="34" charset="0"/>
                <a:cs typeface="Times New Roman" panose="02020603050405020304" pitchFamily="18" charset="0"/>
              </a:rPr>
              <a:t>Draus</a:t>
            </a:r>
            <a:r>
              <a:rPr lang="en-US" sz="2300" dirty="0">
                <a:latin typeface="Calibri" panose="020F0502020204030204" pitchFamily="34" charset="0"/>
                <a:ea typeface="Calibri" panose="020F0502020204030204" pitchFamily="34" charset="0"/>
                <a:cs typeface="Times New Roman" panose="02020603050405020304" pitchFamily="18" charset="0"/>
              </a:rPr>
              <a:t>, Dr. Jeanette </a:t>
            </a:r>
            <a:r>
              <a:rPr lang="en-US" sz="2300" dirty="0" err="1">
                <a:latin typeface="Calibri" panose="020F0502020204030204" pitchFamily="34" charset="0"/>
                <a:ea typeface="Calibri" panose="020F0502020204030204" pitchFamily="34" charset="0"/>
                <a:cs typeface="Times New Roman" panose="02020603050405020304" pitchFamily="18" charset="0"/>
              </a:rPr>
              <a:t>Tanafranca</a:t>
            </a:r>
            <a:r>
              <a:rPr lang="en-US" sz="2300" dirty="0">
                <a:latin typeface="Calibri" panose="020F0502020204030204" pitchFamily="34" charset="0"/>
                <a:ea typeface="Calibri" panose="020F0502020204030204" pitchFamily="34" charset="0"/>
                <a:cs typeface="Times New Roman" panose="02020603050405020304" pitchFamily="18" charset="0"/>
              </a:rPr>
              <a:t>, Dr. Noel Koller-Ditto, Dr. Taylor Brazelton, Gina Aquino</a:t>
            </a:r>
          </a:p>
          <a:p>
            <a:r>
              <a:rPr lang="en-US" sz="2300" dirty="0">
                <a:latin typeface="Calibri" panose="020F0502020204030204" pitchFamily="34" charset="0"/>
                <a:ea typeface="Calibri" panose="020F0502020204030204" pitchFamily="34" charset="0"/>
                <a:cs typeface="Times New Roman" panose="02020603050405020304" pitchFamily="18" charset="0"/>
              </a:rPr>
              <a:t>Nursing Colleagues</a:t>
            </a:r>
          </a:p>
        </p:txBody>
      </p:sp>
      <p:pic>
        <p:nvPicPr>
          <p:cNvPr id="5" name="Picture 4">
            <a:extLst>
              <a:ext uri="{FF2B5EF4-FFF2-40B4-BE49-F238E27FC236}">
                <a16:creationId xmlns:a16="http://schemas.microsoft.com/office/drawing/2014/main" xmlns="" id="{FFBA1367-316D-4C08-947B-8CCA9187D59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804"/>
          <a:stretch/>
        </p:blipFill>
        <p:spPr bwMode="auto">
          <a:xfrm>
            <a:off x="232932" y="3588859"/>
            <a:ext cx="1122380" cy="1158808"/>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sp>
        <p:nvSpPr>
          <p:cNvPr id="4" name="Heart 3">
            <a:extLst>
              <a:ext uri="{FF2B5EF4-FFF2-40B4-BE49-F238E27FC236}">
                <a16:creationId xmlns:a16="http://schemas.microsoft.com/office/drawing/2014/main" xmlns="" id="{DC0A75E0-8FB2-4F1D-8C9E-FEEDE8A984F4}"/>
              </a:ext>
            </a:extLst>
          </p:cNvPr>
          <p:cNvSpPr/>
          <p:nvPr/>
        </p:nvSpPr>
        <p:spPr>
          <a:xfrm>
            <a:off x="6365772" y="821094"/>
            <a:ext cx="5202384" cy="4461165"/>
          </a:xfrm>
          <a:prstGeom prst="heart">
            <a:avLst/>
          </a:prstGeom>
          <a:solidFill>
            <a:srgbClr val="00B0F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a:p>
            <a:pPr algn="ctr"/>
            <a:r>
              <a:rPr lang="en-US" sz="2400" b="1" dirty="0">
                <a:solidFill>
                  <a:schemeClr val="tx1"/>
                </a:solidFill>
              </a:rPr>
              <a:t>Mom (</a:t>
            </a:r>
            <a:r>
              <a:rPr lang="en-US" sz="2400" b="1" dirty="0" err="1">
                <a:solidFill>
                  <a:schemeClr val="tx1"/>
                </a:solidFill>
              </a:rPr>
              <a:t>Cherrye</a:t>
            </a:r>
            <a:r>
              <a:rPr lang="en-US" sz="2400" b="1" dirty="0">
                <a:solidFill>
                  <a:schemeClr val="tx1"/>
                </a:solidFill>
              </a:rPr>
              <a:t> Larry, RN)</a:t>
            </a:r>
          </a:p>
          <a:p>
            <a:pPr algn="ctr"/>
            <a:r>
              <a:rPr lang="en-US" sz="2400" b="1" dirty="0">
                <a:solidFill>
                  <a:schemeClr val="tx1"/>
                </a:solidFill>
              </a:rPr>
              <a:t>Dad (Luckett Larry)</a:t>
            </a:r>
          </a:p>
          <a:p>
            <a:pPr algn="ctr"/>
            <a:r>
              <a:rPr lang="en-US" sz="2400" b="1" dirty="0">
                <a:solidFill>
                  <a:schemeClr val="tx1"/>
                </a:solidFill>
              </a:rPr>
              <a:t>Rodney</a:t>
            </a:r>
          </a:p>
          <a:p>
            <a:pPr algn="ctr"/>
            <a:r>
              <a:rPr lang="en-US" sz="2400" b="1" dirty="0">
                <a:solidFill>
                  <a:schemeClr val="tx1"/>
                </a:solidFill>
              </a:rPr>
              <a:t>Ali &amp; Sarene, Katia, Khari</a:t>
            </a:r>
          </a:p>
          <a:p>
            <a:pPr algn="ctr"/>
            <a:r>
              <a:rPr lang="en-US" sz="2400" b="1" dirty="0">
                <a:solidFill>
                  <a:schemeClr val="tx1"/>
                </a:solidFill>
              </a:rPr>
              <a:t>Siblings </a:t>
            </a:r>
          </a:p>
          <a:p>
            <a:pPr algn="ctr"/>
            <a:r>
              <a:rPr lang="en-US" sz="2400" b="1" dirty="0">
                <a:solidFill>
                  <a:schemeClr val="tx1"/>
                </a:solidFill>
              </a:rPr>
              <a:t>Nieces/Nephews</a:t>
            </a:r>
          </a:p>
          <a:p>
            <a:pPr algn="ctr"/>
            <a:r>
              <a:rPr lang="en-US" sz="2400" b="1" dirty="0">
                <a:solidFill>
                  <a:schemeClr val="tx1"/>
                </a:solidFill>
              </a:rPr>
              <a:t>Family/Friends</a:t>
            </a:r>
          </a:p>
        </p:txBody>
      </p:sp>
    </p:spTree>
    <p:extLst>
      <p:ext uri="{BB962C8B-B14F-4D97-AF65-F5344CB8AC3E}">
        <p14:creationId xmlns:p14="http://schemas.microsoft.com/office/powerpoint/2010/main" val="332323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D167BDC-228F-4CFE-A10D-2A9A6860092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57950" y="254635"/>
            <a:ext cx="5734050" cy="5967730"/>
          </a:xfrm>
          <a:prstGeom prst="roundRect">
            <a:avLst>
              <a:gd name="adj" fmla="val 16667"/>
            </a:avLst>
          </a:prstGeom>
          <a:ln>
            <a:solidFill>
              <a:srgbClr val="0000CC"/>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xmlns="" id="{24A7019D-9B16-4A3D-A6DF-36FF93710C38}"/>
              </a:ext>
            </a:extLst>
          </p:cNvPr>
          <p:cNvPicPr/>
          <p:nvPr/>
        </p:nvPicPr>
        <p:blipFill rotWithShape="1">
          <a:blip r:embed="rId3">
            <a:extLst>
              <a:ext uri="{28A0092B-C50C-407E-A947-70E740481C1C}">
                <a14:useLocalDpi xmlns:a14="http://schemas.microsoft.com/office/drawing/2010/main" val="0"/>
              </a:ext>
            </a:extLst>
          </a:blip>
          <a:srcRect t="13125" b="29532"/>
          <a:stretch/>
        </p:blipFill>
        <p:spPr bwMode="auto">
          <a:xfrm>
            <a:off x="1352550" y="1595331"/>
            <a:ext cx="5105400" cy="3667337"/>
          </a:xfrm>
          <a:prstGeom prst="roundRect">
            <a:avLst>
              <a:gd name="adj" fmla="val 16667"/>
            </a:avLst>
          </a:prstGeom>
          <a:ln w="38100">
            <a:solidFill>
              <a:srgbClr val="0000CC"/>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5" name="Heart 4">
            <a:extLst>
              <a:ext uri="{FF2B5EF4-FFF2-40B4-BE49-F238E27FC236}">
                <a16:creationId xmlns:a16="http://schemas.microsoft.com/office/drawing/2014/main" xmlns="" id="{9590FB56-CB71-4392-940A-E110F09156A9}"/>
              </a:ext>
            </a:extLst>
          </p:cNvPr>
          <p:cNvSpPr/>
          <p:nvPr/>
        </p:nvSpPr>
        <p:spPr>
          <a:xfrm>
            <a:off x="3255818" y="467783"/>
            <a:ext cx="914400" cy="914400"/>
          </a:xfrm>
          <a:prstGeom prst="hear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43611C35-CA79-45CC-85FC-6AF305A50322}"/>
              </a:ext>
            </a:extLst>
          </p:cNvPr>
          <p:cNvSpPr txBox="1"/>
          <p:nvPr/>
        </p:nvSpPr>
        <p:spPr>
          <a:xfrm>
            <a:off x="2744983" y="5853033"/>
            <a:ext cx="2569101" cy="369332"/>
          </a:xfrm>
          <a:prstGeom prst="rect">
            <a:avLst/>
          </a:prstGeom>
          <a:noFill/>
          <a:ln>
            <a:solidFill>
              <a:srgbClr val="0000CC"/>
            </a:solidFill>
          </a:ln>
        </p:spPr>
        <p:txBody>
          <a:bodyPr wrap="none" rtlCol="0">
            <a:spAutoFit/>
          </a:bodyPr>
          <a:lstStyle/>
          <a:p>
            <a:r>
              <a:rPr lang="en-US" b="1" dirty="0">
                <a:solidFill>
                  <a:srgbClr val="0000CC"/>
                </a:solidFill>
              </a:rPr>
              <a:t>DNP Studies on the Road</a:t>
            </a:r>
          </a:p>
        </p:txBody>
      </p:sp>
    </p:spTree>
    <p:extLst>
      <p:ext uri="{BB962C8B-B14F-4D97-AF65-F5344CB8AC3E}">
        <p14:creationId xmlns:p14="http://schemas.microsoft.com/office/powerpoint/2010/main" val="64026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60CF8-0791-4772-9DF4-CACC899598F7}"/>
              </a:ext>
            </a:extLst>
          </p:cNvPr>
          <p:cNvSpPr>
            <a:spLocks noGrp="1"/>
          </p:cNvSpPr>
          <p:nvPr>
            <p:ph type="title"/>
          </p:nvPr>
        </p:nvSpPr>
        <p:spPr>
          <a:xfrm>
            <a:off x="1580827" y="127308"/>
            <a:ext cx="9246031" cy="749766"/>
          </a:xfrm>
        </p:spPr>
        <p:txBody>
          <a:bodyPr>
            <a:normAutofit/>
          </a:bodyPr>
          <a:lstStyle/>
          <a:p>
            <a:r>
              <a:rPr lang="en-US" b="1" dirty="0">
                <a:effectLst/>
                <a:latin typeface="+mn-lt"/>
                <a:ea typeface="Calibri" panose="020F0502020204030204" pitchFamily="34" charset="0"/>
              </a:rPr>
              <a:t>Dimensions of Labo</a:t>
            </a:r>
            <a:r>
              <a:rPr lang="en-US" b="1" dirty="0">
                <a:latin typeface="+mn-lt"/>
                <a:ea typeface="Calibri" panose="020F0502020204030204" pitchFamily="34" charset="0"/>
              </a:rPr>
              <a:t>r Support</a:t>
            </a:r>
            <a:endParaRPr lang="en-US" b="1" dirty="0">
              <a:solidFill>
                <a:srgbClr val="FF0000"/>
              </a:solidFill>
              <a:latin typeface="+mn-lt"/>
            </a:endParaRPr>
          </a:p>
        </p:txBody>
      </p:sp>
      <p:sp>
        <p:nvSpPr>
          <p:cNvPr id="5" name="TextBox 4">
            <a:extLst>
              <a:ext uri="{FF2B5EF4-FFF2-40B4-BE49-F238E27FC236}">
                <a16:creationId xmlns:a16="http://schemas.microsoft.com/office/drawing/2014/main" xmlns="" id="{240246DC-FBAB-414F-A09B-B0EE032971D5}"/>
              </a:ext>
            </a:extLst>
          </p:cNvPr>
          <p:cNvSpPr txBox="1"/>
          <p:nvPr/>
        </p:nvSpPr>
        <p:spPr>
          <a:xfrm>
            <a:off x="6904653" y="6550223"/>
            <a:ext cx="5287347" cy="307777"/>
          </a:xfrm>
          <a:prstGeom prst="rect">
            <a:avLst/>
          </a:prstGeom>
          <a:noFill/>
        </p:spPr>
        <p:txBody>
          <a:bodyPr wrap="square">
            <a:spAutoFit/>
          </a:bodyPr>
          <a:lstStyle/>
          <a:p>
            <a:r>
              <a:rPr lang="en-US" sz="1400" dirty="0">
                <a:effectLst/>
                <a:latin typeface="Times New Roman" panose="02020603050405020304" pitchFamily="18" charset="0"/>
                <a:ea typeface="Calibri" panose="020F0502020204030204" pitchFamily="34" charset="0"/>
              </a:rPr>
              <a:t>Sauls, 2004; Simpkin, 2004; Butts and Rich, 2020; AWHONN, 2019</a:t>
            </a:r>
            <a:endParaRPr lang="en-US" sz="1400" dirty="0"/>
          </a:p>
        </p:txBody>
      </p:sp>
      <p:graphicFrame>
        <p:nvGraphicFramePr>
          <p:cNvPr id="6" name="Table 6">
            <a:extLst>
              <a:ext uri="{FF2B5EF4-FFF2-40B4-BE49-F238E27FC236}">
                <a16:creationId xmlns:a16="http://schemas.microsoft.com/office/drawing/2014/main" xmlns="" id="{FE5F7E0C-05C7-4ABE-B88D-FC44077C6500}"/>
              </a:ext>
            </a:extLst>
          </p:cNvPr>
          <p:cNvGraphicFramePr>
            <a:graphicFrameLocks noGrp="1"/>
          </p:cNvGraphicFramePr>
          <p:nvPr>
            <p:extLst>
              <p:ext uri="{D42A27DB-BD31-4B8C-83A1-F6EECF244321}">
                <p14:modId xmlns:p14="http://schemas.microsoft.com/office/powerpoint/2010/main" val="776291611"/>
              </p:ext>
            </p:extLst>
          </p:nvPr>
        </p:nvGraphicFramePr>
        <p:xfrm>
          <a:off x="1699647" y="877074"/>
          <a:ext cx="10492353" cy="5551239"/>
        </p:xfrm>
        <a:graphic>
          <a:graphicData uri="http://schemas.openxmlformats.org/drawingml/2006/table">
            <a:tbl>
              <a:tblPr firstRow="1" bandRow="1">
                <a:tableStyleId>{5C22544A-7EE6-4342-B048-85BDC9FD1C3A}</a:tableStyleId>
              </a:tblPr>
              <a:tblGrid>
                <a:gridCol w="3252430">
                  <a:extLst>
                    <a:ext uri="{9D8B030D-6E8A-4147-A177-3AD203B41FA5}">
                      <a16:colId xmlns:a16="http://schemas.microsoft.com/office/drawing/2014/main" xmlns="" val="3473270759"/>
                    </a:ext>
                  </a:extLst>
                </a:gridCol>
                <a:gridCol w="7239923">
                  <a:extLst>
                    <a:ext uri="{9D8B030D-6E8A-4147-A177-3AD203B41FA5}">
                      <a16:colId xmlns:a16="http://schemas.microsoft.com/office/drawing/2014/main" xmlns="" val="870865672"/>
                    </a:ext>
                  </a:extLst>
                </a:gridCol>
              </a:tblGrid>
              <a:tr h="762447">
                <a:tc>
                  <a:txBody>
                    <a:bodyPr/>
                    <a:lstStyle/>
                    <a:p>
                      <a:r>
                        <a:rPr lang="en-US" sz="3200" b="1" dirty="0">
                          <a:solidFill>
                            <a:schemeClr val="tx1"/>
                          </a:solidFill>
                          <a:effectLst/>
                          <a:latin typeface="+mn-lt"/>
                          <a:ea typeface="Calibri" panose="020F0502020204030204" pitchFamily="34" charset="0"/>
                          <a:cs typeface="Times New Roman" panose="02020603050405020304" pitchFamily="18" charset="0"/>
                        </a:rPr>
                        <a:t>Emotional Support</a:t>
                      </a:r>
                      <a:r>
                        <a:rPr lang="en-US" sz="3200" dirty="0">
                          <a:solidFill>
                            <a:schemeClr val="tx1"/>
                          </a:solidFill>
                          <a:effectLst/>
                          <a:latin typeface="+mn-lt"/>
                          <a:ea typeface="Calibri" panose="020F0502020204030204" pitchFamily="34" charset="0"/>
                          <a:cs typeface="Times New Roman" panose="02020603050405020304" pitchFamily="18" charset="0"/>
                        </a:rPr>
                        <a:t> </a:t>
                      </a:r>
                      <a:endParaRPr lang="en-US" sz="3200" dirty="0">
                        <a:solidFill>
                          <a:schemeClr val="tx1"/>
                        </a:solidFill>
                        <a:latin typeface="+mn-lt"/>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mn-lt"/>
                          <a:ea typeface="Calibri" panose="020F0502020204030204" pitchFamily="34" charset="0"/>
                          <a:cs typeface="Times New Roman" panose="02020603050405020304" pitchFamily="18" charset="0"/>
                        </a:rPr>
                        <a:t>The ability to subjectively participate and share in the laboring client’s feelings (reassurance, encouragement, and guidance).</a:t>
                      </a:r>
                    </a:p>
                    <a:p>
                      <a:endParaRPr lang="en-US" sz="2200"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xmlns="" val="2219653242"/>
                  </a:ext>
                </a:extLst>
              </a:tr>
              <a:tr h="1075775">
                <a:tc>
                  <a:txBody>
                    <a:bodyPr/>
                    <a:lstStyle/>
                    <a:p>
                      <a:r>
                        <a:rPr lang="en-US" sz="3200" b="1" dirty="0">
                          <a:effectLst/>
                          <a:latin typeface="+mn-lt"/>
                          <a:ea typeface="Calibri" panose="020F0502020204030204" pitchFamily="34" charset="0"/>
                          <a:cs typeface="Times New Roman" panose="02020603050405020304" pitchFamily="18" charset="0"/>
                        </a:rPr>
                        <a:t>Tangible/Physical Support</a:t>
                      </a:r>
                      <a:endParaRPr lang="en-US" sz="3200" dirty="0">
                        <a:latin typeface="+mn-lt"/>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effectLst/>
                          <a:latin typeface="+mn-lt"/>
                          <a:ea typeface="Calibri" panose="020F0502020204030204" pitchFamily="34" charset="0"/>
                          <a:cs typeface="Times New Roman" panose="02020603050405020304" pitchFamily="18" charset="0"/>
                        </a:rPr>
                        <a:t>The performance of tasks to meet the physical needs of the laboring client (coping techniques, use of touch, massage, heat and cold, hydrotherapy, positioning and movement).</a:t>
                      </a:r>
                    </a:p>
                  </a:txBody>
                  <a:tcPr>
                    <a:solidFill>
                      <a:schemeClr val="accent1">
                        <a:lumMod val="20000"/>
                        <a:lumOff val="80000"/>
                      </a:schemeClr>
                    </a:solidFill>
                  </a:tcPr>
                </a:tc>
                <a:extLst>
                  <a:ext uri="{0D108BD9-81ED-4DB2-BD59-A6C34878D82A}">
                    <a16:rowId xmlns:a16="http://schemas.microsoft.com/office/drawing/2014/main" xmlns="" val="1804273035"/>
                  </a:ext>
                </a:extLst>
              </a:tr>
              <a:tr h="1253559">
                <a:tc>
                  <a:txBody>
                    <a:bodyPr/>
                    <a:lstStyle/>
                    <a:p>
                      <a:r>
                        <a:rPr lang="en-US" sz="3200" b="1" dirty="0">
                          <a:effectLst/>
                          <a:latin typeface="+mn-lt"/>
                          <a:ea typeface="Calibri" panose="020F0502020204030204" pitchFamily="34" charset="0"/>
                          <a:cs typeface="Times New Roman" panose="02020603050405020304" pitchFamily="18" charset="0"/>
                        </a:rPr>
                        <a:t>Informational Support</a:t>
                      </a:r>
                      <a:endParaRPr lang="en-US" sz="3200" dirty="0">
                        <a:latin typeface="+mn-lt"/>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effectLst/>
                          <a:latin typeface="+mn-lt"/>
                          <a:ea typeface="Calibri" panose="020F0502020204030204" pitchFamily="34" charset="0"/>
                          <a:cs typeface="Times New Roman" panose="02020603050405020304" pitchFamily="18" charset="0"/>
                        </a:rPr>
                        <a:t>A process of exchanging information to meet the learning and knowledge needs of the laboring client (childbirth educator, explanation of procedures, and shared decision making).</a:t>
                      </a:r>
                    </a:p>
                  </a:txBody>
                  <a:tcPr>
                    <a:solidFill>
                      <a:schemeClr val="accent1">
                        <a:lumMod val="40000"/>
                        <a:lumOff val="60000"/>
                      </a:schemeClr>
                    </a:solidFill>
                  </a:tcPr>
                </a:tc>
                <a:extLst>
                  <a:ext uri="{0D108BD9-81ED-4DB2-BD59-A6C34878D82A}">
                    <a16:rowId xmlns:a16="http://schemas.microsoft.com/office/drawing/2014/main" xmlns="" val="197543510"/>
                  </a:ext>
                </a:extLst>
              </a:tr>
              <a:tr h="1832125">
                <a:tc>
                  <a:txBody>
                    <a:bodyPr/>
                    <a:lstStyle/>
                    <a:p>
                      <a:r>
                        <a:rPr lang="en-US" sz="3200" b="1" dirty="0">
                          <a:effectLst/>
                          <a:latin typeface="+mn-lt"/>
                          <a:ea typeface="Calibri" panose="020F0502020204030204" pitchFamily="34" charset="0"/>
                          <a:cs typeface="Times New Roman" panose="02020603050405020304" pitchFamily="18" charset="0"/>
                        </a:rPr>
                        <a:t>Advocacy</a:t>
                      </a:r>
                      <a:endParaRPr lang="en-US" sz="3200" dirty="0">
                        <a:latin typeface="+mn-lt"/>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effectLst/>
                          <a:latin typeface="+mn-lt"/>
                          <a:ea typeface="Calibri" panose="020F0502020204030204" pitchFamily="34" charset="0"/>
                          <a:cs typeface="Times New Roman" panose="02020603050405020304" pitchFamily="18" charset="0"/>
                        </a:rPr>
                        <a:t>The process of interpreting the woman’s wishes during the intrapartum period and acting on her behalf to ensure the centrality of her role in decisions about her care (advocates for the mothers’ rights for health and safety through informed decision-making, self-determination, self-advocacy, anticipatory guidance, advice, and support).</a:t>
                      </a:r>
                    </a:p>
                  </a:txBody>
                  <a:tcPr>
                    <a:solidFill>
                      <a:schemeClr val="accent1">
                        <a:lumMod val="20000"/>
                        <a:lumOff val="80000"/>
                      </a:schemeClr>
                    </a:solidFill>
                  </a:tcPr>
                </a:tc>
                <a:extLst>
                  <a:ext uri="{0D108BD9-81ED-4DB2-BD59-A6C34878D82A}">
                    <a16:rowId xmlns:a16="http://schemas.microsoft.com/office/drawing/2014/main" xmlns="" val="2504174413"/>
                  </a:ext>
                </a:extLst>
              </a:tr>
            </a:tbl>
          </a:graphicData>
        </a:graphic>
      </p:graphicFrame>
    </p:spTree>
    <p:extLst>
      <p:ext uri="{BB962C8B-B14F-4D97-AF65-F5344CB8AC3E}">
        <p14:creationId xmlns:p14="http://schemas.microsoft.com/office/powerpoint/2010/main" val="1140895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standing in a room&#10;&#10;Description automatically generated">
            <a:extLst>
              <a:ext uri="{FF2B5EF4-FFF2-40B4-BE49-F238E27FC236}">
                <a16:creationId xmlns:a16="http://schemas.microsoft.com/office/drawing/2014/main" xmlns="" id="{0CC7D87B-3A96-4DC1-91FD-4677FB58D4CC}"/>
              </a:ext>
            </a:extLst>
          </p:cNvPr>
          <p:cNvPicPr>
            <a:picLocks noChangeAspect="1"/>
          </p:cNvPicPr>
          <p:nvPr/>
        </p:nvPicPr>
        <p:blipFill rotWithShape="1">
          <a:blip r:embed="rId3">
            <a:extLst>
              <a:ext uri="{28A0092B-C50C-407E-A947-70E740481C1C}">
                <a14:useLocalDpi xmlns:a14="http://schemas.microsoft.com/office/drawing/2010/main" val="0"/>
              </a:ext>
            </a:extLst>
          </a:blip>
          <a:srcRect r="10735" b="-2"/>
          <a:stretch/>
        </p:blipFill>
        <p:spPr>
          <a:xfrm>
            <a:off x="1729257" y="643467"/>
            <a:ext cx="4114800" cy="5571066"/>
          </a:xfrm>
          <a:prstGeom prst="rect">
            <a:avLst/>
          </a:prstGeom>
          <a:ln w="76200">
            <a:solidFill>
              <a:srgbClr val="0000CC"/>
            </a:solidFill>
          </a:ln>
        </p:spPr>
      </p:pic>
      <p:pic>
        <p:nvPicPr>
          <p:cNvPr id="5" name="Content Placeholder 4" descr="A picture containing indoor, ceiling, table, computer&#10;&#10;Description automatically generated">
            <a:extLst>
              <a:ext uri="{FF2B5EF4-FFF2-40B4-BE49-F238E27FC236}">
                <a16:creationId xmlns:a16="http://schemas.microsoft.com/office/drawing/2014/main" xmlns="" id="{BAF5CD7A-30FE-4838-9F05-DE0BD09CBA2C}"/>
              </a:ext>
            </a:extLst>
          </p:cNvPr>
          <p:cNvPicPr>
            <a:picLocks noChangeAspect="1"/>
          </p:cNvPicPr>
          <p:nvPr/>
        </p:nvPicPr>
        <p:blipFill rotWithShape="1">
          <a:blip r:embed="rId4">
            <a:extLst>
              <a:ext uri="{28A0092B-C50C-407E-A947-70E740481C1C}">
                <a14:useLocalDpi xmlns:a14="http://schemas.microsoft.com/office/drawing/2010/main" val="0"/>
              </a:ext>
            </a:extLst>
          </a:blip>
          <a:srcRect l="6239" t="9134" r="3925" b="9139"/>
          <a:stretch/>
        </p:blipFill>
        <p:spPr>
          <a:xfrm>
            <a:off x="5950525" y="656569"/>
            <a:ext cx="5985165" cy="3061855"/>
          </a:xfrm>
          <a:prstGeom prst="rect">
            <a:avLst/>
          </a:prstGeom>
          <a:ln w="76200">
            <a:solidFill>
              <a:srgbClr val="0000CC"/>
            </a:solidFill>
          </a:ln>
        </p:spPr>
      </p:pic>
      <p:sp>
        <p:nvSpPr>
          <p:cNvPr id="6" name="TextBox 5">
            <a:extLst>
              <a:ext uri="{FF2B5EF4-FFF2-40B4-BE49-F238E27FC236}">
                <a16:creationId xmlns:a16="http://schemas.microsoft.com/office/drawing/2014/main" xmlns="" id="{03710D95-6774-4B97-A17E-88CDD42A1A21}"/>
              </a:ext>
            </a:extLst>
          </p:cNvPr>
          <p:cNvSpPr txBox="1"/>
          <p:nvPr/>
        </p:nvSpPr>
        <p:spPr>
          <a:xfrm>
            <a:off x="5950524" y="3706154"/>
            <a:ext cx="5985165" cy="2554545"/>
          </a:xfrm>
          <a:prstGeom prst="rect">
            <a:avLst/>
          </a:prstGeom>
          <a:solidFill>
            <a:schemeClr val="bg1">
              <a:lumMod val="75000"/>
            </a:schemeClr>
          </a:solidFill>
          <a:ln w="76200">
            <a:solidFill>
              <a:srgbClr val="0000CC"/>
            </a:solidFill>
          </a:ln>
        </p:spPr>
        <p:txBody>
          <a:bodyPr wrap="square" rtlCol="0">
            <a:spAutoFit/>
          </a:bodyPr>
          <a:lstStyle/>
          <a:p>
            <a:pPr algn="ctr"/>
            <a:endParaRPr lang="en-US" sz="800" b="1" dirty="0">
              <a:solidFill>
                <a:srgbClr val="0000CC"/>
              </a:solidFill>
              <a:latin typeface="Times New Roman" panose="02020603050405020304" pitchFamily="18" charset="0"/>
              <a:cs typeface="Times New Roman" panose="02020603050405020304" pitchFamily="18" charset="0"/>
            </a:endParaRPr>
          </a:p>
          <a:p>
            <a:pPr algn="ctr"/>
            <a:endParaRPr lang="en-US" sz="800" b="1" dirty="0">
              <a:solidFill>
                <a:srgbClr val="0000CC"/>
              </a:solidFill>
              <a:latin typeface="Times New Roman" panose="02020603050405020304" pitchFamily="18" charset="0"/>
              <a:cs typeface="Times New Roman" panose="02020603050405020304" pitchFamily="18" charset="0"/>
            </a:endParaRPr>
          </a:p>
          <a:p>
            <a:pPr algn="ctr"/>
            <a:r>
              <a:rPr lang="en-US" sz="5400" b="1" dirty="0">
                <a:solidFill>
                  <a:srgbClr val="0000CC"/>
                </a:solidFill>
                <a:cs typeface="Times New Roman" panose="02020603050405020304" pitchFamily="18" charset="0"/>
              </a:rPr>
              <a:t>Thank You!</a:t>
            </a:r>
          </a:p>
          <a:p>
            <a:pPr algn="ctr"/>
            <a:r>
              <a:rPr lang="en-US" sz="5400" b="1" dirty="0">
                <a:solidFill>
                  <a:srgbClr val="0000CC"/>
                </a:solidFill>
                <a:cs typeface="Times New Roman" panose="02020603050405020304" pitchFamily="18" charset="0"/>
              </a:rPr>
              <a:t>Questions?</a:t>
            </a:r>
          </a:p>
          <a:p>
            <a:endParaRPr lang="en-US" sz="300" b="1" dirty="0">
              <a:solidFill>
                <a:srgbClr val="0000CC"/>
              </a:solidFill>
              <a:cs typeface="Times New Roman" panose="02020603050405020304" pitchFamily="18" charset="0"/>
            </a:endParaRPr>
          </a:p>
          <a:p>
            <a:endParaRPr lang="en-US" sz="300" b="1" dirty="0">
              <a:solidFill>
                <a:srgbClr val="0000CC"/>
              </a:solidFill>
              <a:cs typeface="Times New Roman" panose="02020603050405020304" pitchFamily="18" charset="0"/>
            </a:endParaRPr>
          </a:p>
          <a:p>
            <a:endParaRPr lang="en-US" sz="300" b="1" dirty="0">
              <a:solidFill>
                <a:srgbClr val="0000CC"/>
              </a:solidFill>
              <a:cs typeface="Times New Roman" panose="02020603050405020304" pitchFamily="18" charset="0"/>
            </a:endParaRPr>
          </a:p>
          <a:p>
            <a:endParaRPr lang="en-US" sz="300" b="1" dirty="0">
              <a:solidFill>
                <a:srgbClr val="0000CC"/>
              </a:solidFill>
              <a:cs typeface="Times New Roman" panose="02020603050405020304" pitchFamily="18" charset="0"/>
            </a:endParaRPr>
          </a:p>
          <a:p>
            <a:endParaRPr lang="en-US" sz="800" b="1" dirty="0">
              <a:solidFill>
                <a:srgbClr val="0000CC"/>
              </a:solidFill>
              <a:cs typeface="Times New Roman" panose="02020603050405020304" pitchFamily="18" charset="0"/>
            </a:endParaRPr>
          </a:p>
          <a:p>
            <a:endParaRPr lang="en-US" sz="800" b="1" dirty="0">
              <a:solidFill>
                <a:srgbClr val="0000CC"/>
              </a:solidFill>
              <a:cs typeface="Times New Roman" panose="02020603050405020304" pitchFamily="18" charset="0"/>
            </a:endParaRPr>
          </a:p>
          <a:p>
            <a:endParaRPr lang="en-US" sz="800" b="1" dirty="0">
              <a:solidFill>
                <a:srgbClr val="0000CC"/>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95D48315-9DFE-4BCC-B7CB-171C613FDFA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804"/>
          <a:stretch/>
        </p:blipFill>
        <p:spPr bwMode="auto">
          <a:xfrm>
            <a:off x="232932" y="3588859"/>
            <a:ext cx="1122380" cy="1158808"/>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4B8932-BE38-48AF-A07B-187B5853E47B}"/>
              </a:ext>
            </a:extLst>
          </p:cNvPr>
          <p:cNvSpPr>
            <a:spLocks noGrp="1"/>
          </p:cNvSpPr>
          <p:nvPr>
            <p:ph type="title"/>
          </p:nvPr>
        </p:nvSpPr>
        <p:spPr>
          <a:xfrm>
            <a:off x="1720310" y="0"/>
            <a:ext cx="9432011" cy="802433"/>
          </a:xfrm>
        </p:spPr>
        <p:txBody>
          <a:bodyPr/>
          <a:lstStyle/>
          <a:p>
            <a:r>
              <a:rPr lang="en-US" b="1" dirty="0">
                <a:latin typeface="+mn-lt"/>
                <a:ea typeface="Calibri" panose="020F0502020204030204" pitchFamily="34" charset="0"/>
                <a:cs typeface="Times New Roman" panose="02020603050405020304" pitchFamily="18" charset="0"/>
              </a:rPr>
              <a:t>B</a:t>
            </a:r>
            <a:r>
              <a:rPr lang="en-US" sz="4400" b="1" dirty="0">
                <a:effectLst/>
                <a:latin typeface="+mn-lt"/>
                <a:ea typeface="Calibri" panose="020F0502020204030204" pitchFamily="34" charset="0"/>
                <a:cs typeface="Times New Roman" panose="02020603050405020304" pitchFamily="18" charset="0"/>
              </a:rPr>
              <a:t>enefits of Continuous Labor </a:t>
            </a:r>
            <a:r>
              <a:rPr lang="en-US" b="1" dirty="0">
                <a:latin typeface="+mn-lt"/>
                <a:ea typeface="Calibri" panose="020F0502020204030204" pitchFamily="34" charset="0"/>
                <a:cs typeface="Times New Roman" panose="02020603050405020304" pitchFamily="18" charset="0"/>
              </a:rPr>
              <a:t>S</a:t>
            </a:r>
            <a:r>
              <a:rPr lang="en-US" sz="4400" b="1" dirty="0">
                <a:effectLst/>
                <a:latin typeface="+mn-lt"/>
                <a:ea typeface="Calibri" panose="020F0502020204030204" pitchFamily="34" charset="0"/>
                <a:cs typeface="Times New Roman" panose="02020603050405020304" pitchFamily="18" charset="0"/>
              </a:rPr>
              <a:t>upport</a:t>
            </a:r>
            <a:endParaRPr lang="en-US" b="1" dirty="0">
              <a:latin typeface="+mn-lt"/>
            </a:endParaRPr>
          </a:p>
        </p:txBody>
      </p:sp>
      <p:sp>
        <p:nvSpPr>
          <p:cNvPr id="3" name="Content Placeholder 2">
            <a:extLst>
              <a:ext uri="{FF2B5EF4-FFF2-40B4-BE49-F238E27FC236}">
                <a16:creationId xmlns:a16="http://schemas.microsoft.com/office/drawing/2014/main" xmlns="" id="{0E3D5E97-995D-4FD2-8D77-862E910CBA37}"/>
              </a:ext>
            </a:extLst>
          </p:cNvPr>
          <p:cNvSpPr>
            <a:spLocks noGrp="1"/>
          </p:cNvSpPr>
          <p:nvPr>
            <p:ph idx="1"/>
          </p:nvPr>
        </p:nvSpPr>
        <p:spPr>
          <a:xfrm>
            <a:off x="1720310" y="802432"/>
            <a:ext cx="10042901" cy="6055567"/>
          </a:xfrm>
        </p:spPr>
        <p:txBody>
          <a:bodyPr>
            <a:normAutofit/>
          </a:bodyPr>
          <a:lstStyle/>
          <a:p>
            <a:pPr marL="342900" marR="0" lvl="0" indent="-342900">
              <a:lnSpc>
                <a:spcPct val="110000"/>
              </a:lnSpc>
              <a:spcBef>
                <a:spcPts val="0"/>
              </a:spcBef>
              <a:spcAft>
                <a:spcPts val="0"/>
              </a:spcAft>
              <a:buFont typeface="Symbol" panose="05050102010706020507" pitchFamily="18" charset="2"/>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Less likely to:</a:t>
            </a:r>
          </a:p>
          <a:p>
            <a:pPr marL="800100" lvl="1" indent="-342900">
              <a:lnSpc>
                <a:spcPct val="110000"/>
              </a:lnSpc>
              <a:spcBef>
                <a:spcPts val="0"/>
              </a:spcBef>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have an epidural or other “regional” analgesia.</a:t>
            </a:r>
          </a:p>
          <a:p>
            <a:pPr marL="800100" lvl="1" indent="-342900">
              <a:lnSpc>
                <a:spcPct val="110000"/>
              </a:lnSpc>
              <a:spcBef>
                <a:spcPts val="0"/>
              </a:spcBef>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use any type of pain medication (including narcotics).</a:t>
            </a:r>
          </a:p>
          <a:p>
            <a:pPr marL="800100" lvl="1" indent="-342900">
              <a:lnSpc>
                <a:spcPct val="110000"/>
              </a:lnSpc>
              <a:spcBef>
                <a:spcPts val="0"/>
              </a:spcBef>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give birth by cesarean section.</a:t>
            </a:r>
          </a:p>
          <a:p>
            <a:pPr marL="800100" lvl="1" indent="-342900">
              <a:lnSpc>
                <a:spcPct val="110000"/>
              </a:lnSpc>
              <a:spcBef>
                <a:spcPts val="0"/>
              </a:spcBef>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give birth by vacuum extraction or forceps.</a:t>
            </a:r>
          </a:p>
          <a:p>
            <a:pPr marL="800100" lvl="1" indent="-342900">
              <a:lnSpc>
                <a:spcPct val="110000"/>
              </a:lnSpc>
              <a:spcBef>
                <a:spcPts val="0"/>
              </a:spcBef>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be dissatisfied with or give a negative rating to their childbirth experience.</a:t>
            </a:r>
          </a:p>
          <a:p>
            <a:pPr marL="342900" indent="-342900">
              <a:lnSpc>
                <a:spcPct val="110000"/>
              </a:lnSpc>
              <a:spcBef>
                <a:spcPts val="0"/>
              </a:spcBef>
              <a:buFont typeface="Symbol" panose="05050102010706020507" pitchFamily="18" charset="2"/>
              <a:buChar char=""/>
            </a:pPr>
            <a:r>
              <a:rPr lang="en-US" sz="3200" b="1" dirty="0">
                <a:latin typeface="Times New Roman" panose="02020603050405020304" pitchFamily="18" charset="0"/>
                <a:ea typeface="Calibri" panose="020F0502020204030204" pitchFamily="34" charset="0"/>
                <a:cs typeface="Times New Roman" panose="02020603050405020304" pitchFamily="18" charset="0"/>
              </a:rPr>
              <a:t>Benefits of:</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0000"/>
              </a:lnSpc>
              <a:spcBef>
                <a:spcPts val="0"/>
              </a:spcBef>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s</a:t>
            </a:r>
            <a:r>
              <a:rPr lang="en-US" sz="2800" kern="1200" dirty="0">
                <a:effectLst/>
                <a:latin typeface="Times New Roman" panose="02020603050405020304" pitchFamily="18" charset="0"/>
                <a:ea typeface="Times New Roman" panose="02020603050405020304" pitchFamily="18" charset="0"/>
                <a:cs typeface="Times New Roman" panose="02020603050405020304" pitchFamily="18" charset="0"/>
              </a:rPr>
              <a:t>light reduction in the length of labor.</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0000"/>
              </a:lnSpc>
              <a:spcBef>
                <a:spcPts val="0"/>
              </a:spcBef>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2800" kern="1200" dirty="0">
                <a:effectLst/>
                <a:latin typeface="Times New Roman" panose="02020603050405020304" pitchFamily="18" charset="0"/>
                <a:ea typeface="Times New Roman" panose="02020603050405020304" pitchFamily="18" charset="0"/>
                <a:cs typeface="Times New Roman" panose="02020603050405020304" pitchFamily="18" charset="0"/>
              </a:rPr>
              <a:t>mproved maternal satisfaction </a:t>
            </a:r>
            <a:r>
              <a:rPr lang="en-US" kern="1200" dirty="0">
                <a:effectLst/>
                <a:latin typeface="Times New Roman" panose="02020603050405020304" pitchFamily="18" charset="0"/>
                <a:ea typeface="Times New Roman" panose="02020603050405020304" pitchFamily="18" charset="0"/>
                <a:cs typeface="Times New Roman" panose="02020603050405020304" pitchFamily="18" charset="0"/>
              </a:rPr>
              <a:t>(coping during labor </a:t>
            </a:r>
            <a:r>
              <a:rPr lang="en-US" dirty="0">
                <a:latin typeface="Times New Roman" panose="02020603050405020304" pitchFamily="18" charset="0"/>
                <a:ea typeface="Times New Roman" panose="02020603050405020304" pitchFamily="18" charset="0"/>
                <a:cs typeface="Times New Roman" panose="02020603050405020304" pitchFamily="18" charset="0"/>
              </a:rPr>
              <a:t>&amp;</a:t>
            </a:r>
            <a:r>
              <a:rPr lang="en-US" kern="1200" dirty="0">
                <a:effectLst/>
                <a:latin typeface="Times New Roman" panose="02020603050405020304" pitchFamily="18" charset="0"/>
                <a:ea typeface="Times New Roman" panose="02020603050405020304" pitchFamily="18" charset="0"/>
                <a:cs typeface="Times New Roman" panose="02020603050405020304" pitchFamily="18" charset="0"/>
              </a:rPr>
              <a:t> level of personal control during childbirth).</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0000"/>
              </a:lnSpc>
              <a:spcBef>
                <a:spcPts val="0"/>
              </a:spcBef>
              <a:spcAft>
                <a:spcPts val="80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m</a:t>
            </a:r>
            <a:r>
              <a:rPr lang="en-US" sz="2800" kern="1200" dirty="0">
                <a:effectLst/>
                <a:latin typeface="Times New Roman" panose="02020603050405020304" pitchFamily="18" charset="0"/>
                <a:ea typeface="Times New Roman" panose="02020603050405020304" pitchFamily="18" charset="0"/>
                <a:cs typeface="Times New Roman" panose="02020603050405020304" pitchFamily="18" charset="0"/>
              </a:rPr>
              <a:t>edical benefits for both mom and baby.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0DB6D6E4-AEB4-4AA4-98CF-87E5550EC763}"/>
              </a:ext>
            </a:extLst>
          </p:cNvPr>
          <p:cNvSpPr txBox="1"/>
          <p:nvPr/>
        </p:nvSpPr>
        <p:spPr>
          <a:xfrm>
            <a:off x="7412682" y="6581000"/>
            <a:ext cx="5080860"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AWHONN, 2018; CMQCC, 2016); </a:t>
            </a: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Obstetric Care Concensus No. 1, 2014</a:t>
            </a:r>
            <a:endParaRPr lang="en-US" sz="1200" dirty="0"/>
          </a:p>
        </p:txBody>
      </p:sp>
    </p:spTree>
    <p:extLst>
      <p:ext uri="{BB962C8B-B14F-4D97-AF65-F5344CB8AC3E}">
        <p14:creationId xmlns:p14="http://schemas.microsoft.com/office/powerpoint/2010/main" val="370509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5D476-098B-47C1-8F84-3BB28B8206B2}"/>
              </a:ext>
            </a:extLst>
          </p:cNvPr>
          <p:cNvSpPr>
            <a:spLocks noGrp="1"/>
          </p:cNvSpPr>
          <p:nvPr>
            <p:ph type="title"/>
          </p:nvPr>
        </p:nvSpPr>
        <p:spPr>
          <a:xfrm>
            <a:off x="1596325" y="218661"/>
            <a:ext cx="9171066" cy="815009"/>
          </a:xfrm>
        </p:spPr>
        <p:txBody>
          <a:bodyPr/>
          <a:lstStyle/>
          <a:p>
            <a:r>
              <a:rPr lang="en-US" b="1" dirty="0">
                <a:latin typeface="+mn-lt"/>
                <a:cs typeface="Times New Roman" panose="02020603050405020304" pitchFamily="18" charset="0"/>
              </a:rPr>
              <a:t>Background &amp; Significance</a:t>
            </a:r>
          </a:p>
        </p:txBody>
      </p:sp>
      <p:sp>
        <p:nvSpPr>
          <p:cNvPr id="3" name="Content Placeholder 2">
            <a:extLst>
              <a:ext uri="{FF2B5EF4-FFF2-40B4-BE49-F238E27FC236}">
                <a16:creationId xmlns:a16="http://schemas.microsoft.com/office/drawing/2014/main" xmlns="" id="{275253E6-8C9F-4377-93A9-6F1155097FCC}"/>
              </a:ext>
            </a:extLst>
          </p:cNvPr>
          <p:cNvSpPr>
            <a:spLocks noGrp="1"/>
          </p:cNvSpPr>
          <p:nvPr>
            <p:ph idx="1"/>
          </p:nvPr>
        </p:nvSpPr>
        <p:spPr>
          <a:xfrm>
            <a:off x="1693389" y="1083982"/>
            <a:ext cx="10352667" cy="5693856"/>
          </a:xfrm>
        </p:spPr>
        <p:txBody>
          <a:bodyPr>
            <a:normAutofit lnSpcReduction="10000"/>
          </a:bodyPr>
          <a:lstStyle/>
          <a:p>
            <a:pPr marL="0" indent="0">
              <a:buNone/>
            </a:pPr>
            <a:r>
              <a:rPr lang="en-US" sz="3500" b="1" dirty="0">
                <a:solidFill>
                  <a:srgbClr val="0000CC"/>
                </a:solidFill>
                <a:ea typeface="Calibri" panose="020F0502020204030204" pitchFamily="34" charset="0"/>
              </a:rPr>
              <a:t>Cesarean Section</a:t>
            </a:r>
          </a:p>
          <a:p>
            <a:pPr lvl="1"/>
            <a:r>
              <a:rPr lang="en-US" b="1" dirty="0">
                <a:ea typeface="Calibri" panose="020F0502020204030204" pitchFamily="34" charset="0"/>
              </a:rPr>
              <a:t>M</a:t>
            </a:r>
            <a:r>
              <a:rPr lang="en-US" b="1" dirty="0">
                <a:effectLst/>
                <a:ea typeface="Calibri" panose="020F0502020204030204" pitchFamily="34" charset="0"/>
              </a:rPr>
              <a:t>ajor abdominal surgery.  </a:t>
            </a:r>
          </a:p>
          <a:p>
            <a:pPr lvl="1"/>
            <a:r>
              <a:rPr lang="en-US" b="1" dirty="0">
                <a:effectLst/>
                <a:ea typeface="Calibri" panose="020F0502020204030204" pitchFamily="34" charset="0"/>
                <a:cs typeface="Times New Roman" panose="02020603050405020304" pitchFamily="18" charset="0"/>
              </a:rPr>
              <a:t>Risks and benefits:</a:t>
            </a:r>
          </a:p>
          <a:p>
            <a:pPr lvl="2"/>
            <a:r>
              <a:rPr lang="en-US" sz="2400" dirty="0">
                <a:ea typeface="Calibri" panose="020F0502020204030204" pitchFamily="34" charset="0"/>
                <a:cs typeface="Times New Roman" panose="02020603050405020304" pitchFamily="18" charset="0"/>
              </a:rPr>
              <a:t>S</a:t>
            </a:r>
            <a:r>
              <a:rPr lang="en-US" sz="2400" dirty="0">
                <a:effectLst/>
                <a:ea typeface="Calibri" panose="020F0502020204030204" pitchFamily="34" charset="0"/>
                <a:cs typeface="Times New Roman" panose="02020603050405020304" pitchFamily="18" charset="0"/>
              </a:rPr>
              <a:t>afest route of delivery for certain complex                                	  conditions (</a:t>
            </a:r>
            <a:r>
              <a:rPr lang="en-US" sz="2400" dirty="0" err="1">
                <a:effectLst/>
                <a:ea typeface="Calibri" panose="020F0502020204030204" pitchFamily="34" charset="0"/>
                <a:cs typeface="Times New Roman" panose="02020603050405020304" pitchFamily="18" charset="0"/>
              </a:rPr>
              <a:t>ie</a:t>
            </a:r>
            <a:r>
              <a:rPr lang="en-US" sz="2400" dirty="0">
                <a:effectLst/>
                <a:ea typeface="Calibri" panose="020F0502020204030204" pitchFamily="34" charset="0"/>
                <a:cs typeface="Times New Roman" panose="02020603050405020304" pitchFamily="18" charset="0"/>
              </a:rPr>
              <a:t>.,placenta previa </a:t>
            </a:r>
            <a:r>
              <a:rPr lang="en-US" sz="2400" dirty="0">
                <a:ea typeface="Calibri" panose="020F0502020204030204" pitchFamily="34" charset="0"/>
                <a:cs typeface="Times New Roman" panose="02020603050405020304" pitchFamily="18" charset="0"/>
              </a:rPr>
              <a:t>&amp; </a:t>
            </a:r>
            <a:r>
              <a:rPr lang="en-US" sz="2400" dirty="0">
                <a:effectLst/>
                <a:ea typeface="Calibri" panose="020F0502020204030204" pitchFamily="34" charset="0"/>
                <a:cs typeface="Times New Roman" panose="02020603050405020304" pitchFamily="18" charset="0"/>
              </a:rPr>
              <a:t>uterine rupture).  </a:t>
            </a:r>
          </a:p>
          <a:p>
            <a:pPr lvl="1"/>
            <a:r>
              <a:rPr lang="en-US" b="1" dirty="0">
                <a:ea typeface="Calibri" panose="020F0502020204030204" pitchFamily="34" charset="0"/>
                <a:cs typeface="Times New Roman" panose="02020603050405020304" pitchFamily="18" charset="0"/>
              </a:rPr>
              <a:t>P</a:t>
            </a:r>
            <a:r>
              <a:rPr lang="en-US" b="1" dirty="0">
                <a:effectLst/>
                <a:ea typeface="Calibri" panose="020F0502020204030204" pitchFamily="34" charset="0"/>
                <a:cs typeface="Times New Roman" panose="02020603050405020304" pitchFamily="18" charset="0"/>
              </a:rPr>
              <a:t>otential consequences:</a:t>
            </a:r>
          </a:p>
          <a:p>
            <a:pPr lvl="2"/>
            <a:r>
              <a:rPr lang="en-US" sz="2400" dirty="0">
                <a:ea typeface="Calibri" panose="020F0502020204030204" pitchFamily="34" charset="0"/>
                <a:cs typeface="Times New Roman" panose="02020603050405020304" pitchFamily="18" charset="0"/>
              </a:rPr>
              <a:t>S</a:t>
            </a:r>
            <a:r>
              <a:rPr lang="en-US" sz="2400" dirty="0">
                <a:effectLst/>
                <a:ea typeface="Calibri" panose="020F0502020204030204" pitchFamily="34" charset="0"/>
                <a:cs typeface="Times New Roman" panose="02020603050405020304" pitchFamily="18" charset="0"/>
              </a:rPr>
              <a:t>urgical complications</a:t>
            </a:r>
          </a:p>
          <a:p>
            <a:pPr lvl="2"/>
            <a:r>
              <a:rPr lang="en-US" sz="2400" dirty="0">
                <a:ea typeface="Calibri" panose="020F0502020204030204" pitchFamily="34" charset="0"/>
                <a:cs typeface="Times New Roman" panose="02020603050405020304" pitchFamily="18" charset="0"/>
              </a:rPr>
              <a:t>Surgical site infections</a:t>
            </a:r>
            <a:endParaRPr lang="en-US" sz="2400" dirty="0">
              <a:effectLst/>
              <a:ea typeface="Calibri" panose="020F0502020204030204" pitchFamily="34" charset="0"/>
              <a:cs typeface="Times New Roman" panose="02020603050405020304" pitchFamily="18" charset="0"/>
            </a:endParaRPr>
          </a:p>
          <a:p>
            <a:pPr lvl="2"/>
            <a:r>
              <a:rPr lang="en-US" sz="2400" dirty="0">
                <a:ea typeface="Calibri" panose="020F0502020204030204" pitchFamily="34" charset="0"/>
                <a:cs typeface="Times New Roman" panose="02020603050405020304" pitchFamily="18" charset="0"/>
              </a:rPr>
              <a:t>Newborn a</a:t>
            </a:r>
            <a:r>
              <a:rPr lang="en-US" sz="2400" dirty="0">
                <a:effectLst/>
                <a:ea typeface="Calibri" panose="020F0502020204030204" pitchFamily="34" charset="0"/>
                <a:cs typeface="Times New Roman" panose="02020603050405020304" pitchFamily="18" charset="0"/>
              </a:rPr>
              <a:t>dmission to neonatal intensive care</a:t>
            </a:r>
          </a:p>
          <a:p>
            <a:pPr lvl="1"/>
            <a:r>
              <a:rPr lang="en-US" b="1" dirty="0">
                <a:ea typeface="Calibri" panose="020F0502020204030204" pitchFamily="34" charset="0"/>
                <a:cs typeface="Times New Roman" panose="02020603050405020304" pitchFamily="18" charset="0"/>
              </a:rPr>
              <a:t>H</a:t>
            </a:r>
            <a:r>
              <a:rPr lang="en-US" b="1" dirty="0">
                <a:effectLst/>
                <a:ea typeface="Calibri" panose="020F0502020204030204" pitchFamily="34" charset="0"/>
                <a:cs typeface="Times New Roman" panose="02020603050405020304" pitchFamily="18" charset="0"/>
              </a:rPr>
              <a:t>igher costs compared to vaginal birth. </a:t>
            </a:r>
          </a:p>
          <a:p>
            <a:pPr lvl="2"/>
            <a:r>
              <a:rPr lang="en-US" sz="2400" dirty="0">
                <a:effectLst/>
                <a:ea typeface="Calibri" panose="020F0502020204030204" pitchFamily="34" charset="0"/>
                <a:cs typeface="Times New Roman" panose="02020603050405020304" pitchFamily="18" charset="0"/>
              </a:rPr>
              <a:t>Longer length of stay</a:t>
            </a:r>
          </a:p>
          <a:p>
            <a:pPr lvl="2"/>
            <a:r>
              <a:rPr lang="en-US" sz="2400" dirty="0">
                <a:ea typeface="Calibri" panose="020F0502020204030204" pitchFamily="34" charset="0"/>
              </a:rPr>
              <a:t>A</a:t>
            </a:r>
            <a:r>
              <a:rPr lang="en-US" sz="2400" dirty="0">
                <a:effectLst/>
                <a:ea typeface="Calibri" panose="020F0502020204030204" pitchFamily="34" charset="0"/>
              </a:rPr>
              <a:t>ssociated elements from the route of birth (i.e., daily room charges, medications, supplies, clinical staff, </a:t>
            </a:r>
            <a:r>
              <a:rPr lang="en-US" sz="2400" dirty="0" err="1">
                <a:effectLst/>
                <a:ea typeface="Calibri" panose="020F0502020204030204" pitchFamily="34" charset="0"/>
              </a:rPr>
              <a:t>etc</a:t>
            </a:r>
            <a:endParaRPr lang="en-US" sz="2400" dirty="0">
              <a:effectLst/>
              <a:ea typeface="Calibri" panose="020F0502020204030204" pitchFamily="34" charset="0"/>
              <a:cs typeface="Times New Roman" panose="02020603050405020304" pitchFamily="18" charset="0"/>
            </a:endParaRPr>
          </a:p>
          <a:p>
            <a:pPr lvl="2"/>
            <a:r>
              <a:rPr lang="en-US" sz="2400" dirty="0">
                <a:effectLst/>
                <a:ea typeface="Calibri" panose="020F0502020204030204" pitchFamily="34" charset="0"/>
              </a:rPr>
              <a:t>More cost by the nature of the clinical procedure; thus, cost savings occur with vaginal births</a:t>
            </a:r>
            <a:endParaRPr lang="en-US" sz="2400" dirty="0">
              <a:effectLst/>
              <a:ea typeface="Calibri" panose="020F0502020204030204" pitchFamily="34" charset="0"/>
              <a:cs typeface="Times New Roman" panose="02020603050405020304" pitchFamily="18" charset="0"/>
            </a:endParaRPr>
          </a:p>
          <a:p>
            <a:pPr marL="457200" lvl="1"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1E1CBDD5-8D30-4096-972C-24F95946D780}"/>
              </a:ext>
            </a:extLst>
          </p:cNvPr>
          <p:cNvSpPr txBox="1"/>
          <p:nvPr/>
        </p:nvSpPr>
        <p:spPr>
          <a:xfrm>
            <a:off x="7609667" y="6500839"/>
            <a:ext cx="4436389"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CDC, National Vital Statistics Reports, 63, Number 1, 1/23/2014</a:t>
            </a:r>
            <a:endParaRPr lang="en-US" sz="1200" dirty="0"/>
          </a:p>
        </p:txBody>
      </p:sp>
      <p:pic>
        <p:nvPicPr>
          <p:cNvPr id="3074" name="Picture 2" descr="See the source image">
            <a:extLst>
              <a:ext uri="{FF2B5EF4-FFF2-40B4-BE49-F238E27FC236}">
                <a16:creationId xmlns:a16="http://schemas.microsoft.com/office/drawing/2014/main" xmlns="" id="{D5E2CD5B-990F-4480-923E-D5F000F0F9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8085" y="218661"/>
            <a:ext cx="3115179" cy="2967135"/>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106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5" ma:contentTypeDescription="Create a new document." ma:contentTypeScope="" ma:versionID="1335db49cd6b8e279797a499bcce3f09">
  <xsd:schema xmlns:xsd="http://www.w3.org/2001/XMLSchema" xmlns:xs="http://www.w3.org/2001/XMLSchema" xmlns:p="http://schemas.microsoft.com/office/2006/metadata/properties" xmlns:ns2="2d26433f-30ea-466d-b9f4-087c63903acc" targetNamespace="http://schemas.microsoft.com/office/2006/metadata/properties" ma:root="true" ma:fieldsID="4b47f54f74b570a4cd70ee6a531974a0" ns2:_="">
    <xsd:import namespace="2d26433f-30ea-466d-b9f4-087c63903a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8146AD-2418-42A6-9237-FFB92CC627DB}"/>
</file>

<file path=customXml/itemProps2.xml><?xml version="1.0" encoding="utf-8"?>
<ds:datastoreItem xmlns:ds="http://schemas.openxmlformats.org/officeDocument/2006/customXml" ds:itemID="{A7887891-3A78-40E5-B3FB-2ACBB81D749E}"/>
</file>

<file path=customXml/itemProps3.xml><?xml version="1.0" encoding="utf-8"?>
<ds:datastoreItem xmlns:ds="http://schemas.openxmlformats.org/officeDocument/2006/customXml" ds:itemID="{71585B22-5834-4EE7-A26C-49C2875C2641}"/>
</file>

<file path=docProps/app.xml><?xml version="1.0" encoding="utf-8"?>
<Properties xmlns="http://schemas.openxmlformats.org/officeDocument/2006/extended-properties" xmlns:vt="http://schemas.openxmlformats.org/officeDocument/2006/docPropsVTypes">
  <TotalTime>2718</TotalTime>
  <Words>6197</Words>
  <Application>Microsoft Office PowerPoint</Application>
  <PresentationFormat>Widescreen</PresentationFormat>
  <Paragraphs>891</Paragraphs>
  <Slides>70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Arial Black</vt:lpstr>
      <vt:lpstr>Calibri</vt:lpstr>
      <vt:lpstr>Calibri Light</vt:lpstr>
      <vt:lpstr>Minion Pro</vt:lpstr>
      <vt:lpstr>Symbol</vt:lpstr>
      <vt:lpstr>Times New Roman</vt:lpstr>
      <vt:lpstr>Office Theme</vt:lpstr>
      <vt:lpstr>The Influence of Nursing Labor Support on the Reduction of Cesarean Sections</vt:lpstr>
      <vt:lpstr>Project Committee</vt:lpstr>
      <vt:lpstr>Introduction</vt:lpstr>
      <vt:lpstr>Introduction</vt:lpstr>
      <vt:lpstr>Benefits of Normal Physiologic Birth </vt:lpstr>
      <vt:lpstr>What is Labor Support?</vt:lpstr>
      <vt:lpstr>Dimensions of Labor Support</vt:lpstr>
      <vt:lpstr>Benefits of Continuous Labor Support</vt:lpstr>
      <vt:lpstr>Background &amp; Significance</vt:lpstr>
      <vt:lpstr>Why?</vt:lpstr>
      <vt:lpstr>Clinical Questions</vt:lpstr>
      <vt:lpstr>Literature Review</vt:lpstr>
      <vt:lpstr>Project Purpose</vt:lpstr>
      <vt:lpstr>Anticipated Benefits</vt:lpstr>
      <vt:lpstr>Theoretical Framework</vt:lpstr>
      <vt:lpstr>Theoretical Framework</vt:lpstr>
      <vt:lpstr>Theory of Planned Behavior (TPB)</vt:lpstr>
      <vt:lpstr>Theory of Planned Behavior</vt:lpstr>
      <vt:lpstr>TPB Concepts</vt:lpstr>
      <vt:lpstr>TPB Concepts</vt:lpstr>
      <vt:lpstr>Organizational Assessment</vt:lpstr>
      <vt:lpstr>PowerPoint Presentation</vt:lpstr>
      <vt:lpstr>Project Description</vt:lpstr>
      <vt:lpstr>Project Design</vt:lpstr>
      <vt:lpstr>Outcome Measures</vt:lpstr>
      <vt:lpstr>Survey Tool:  Intrapartum Nurse’s Beliefs Related to Birth Practice</vt:lpstr>
      <vt:lpstr>Data Collection &amp; Tools/Instrument</vt:lpstr>
      <vt:lpstr>IPNBBP Survey Tool</vt:lpstr>
      <vt:lpstr>IPNBBP Survey Tool</vt:lpstr>
      <vt:lpstr>Additional Maternal Child Health Labor Support Presentations </vt:lpstr>
      <vt:lpstr>Intervention:   Interactive Hands-on Labor Support Class  </vt:lpstr>
      <vt:lpstr>Intervention:   Interactive Hands-on Labor Support Class </vt:lpstr>
      <vt:lpstr>Labor Support Class Content</vt:lpstr>
      <vt:lpstr>Hands-on Techniques</vt:lpstr>
      <vt:lpstr>PowerPoint Presentation</vt:lpstr>
      <vt:lpstr>PowerPoint Presentation</vt:lpstr>
      <vt:lpstr>PowerPoint Presentation</vt:lpstr>
      <vt:lpstr>Results: Section 1 IPNBBP Survey Quantitative Data</vt:lpstr>
      <vt:lpstr>Demographics</vt:lpstr>
      <vt:lpstr>Demographics</vt:lpstr>
      <vt:lpstr>Demographics</vt:lpstr>
      <vt:lpstr>Intrapartum Nurse Experience (30 elements)</vt:lpstr>
      <vt:lpstr>Intrapartum Nurse Experience</vt:lpstr>
      <vt:lpstr>Results: Section 2 IPNBBP Survey Quantitative Data</vt:lpstr>
      <vt:lpstr>Quantitative IPNBBP Survey</vt:lpstr>
      <vt:lpstr>Score Distribution: Medicalized Birth Beliefs </vt:lpstr>
      <vt:lpstr>Score Distribution: Normal Birth Beliefs</vt:lpstr>
      <vt:lpstr>Data Analysis Results Quantitative Score Distribution</vt:lpstr>
      <vt:lpstr>Results: Section 3 IPNBBP Survey Qualitative Data </vt:lpstr>
      <vt:lpstr>Results Section 3 IPNBBP PRE-Survey Data  Qualitative Data Responses Questions</vt:lpstr>
      <vt:lpstr>Results Section 3 IPNBBP POST-Survey Data  Qualitative Data Responses Questions</vt:lpstr>
      <vt:lpstr>PowerPoint Presentation</vt:lpstr>
      <vt:lpstr>Staff Responses About Birth</vt:lpstr>
      <vt:lpstr>Results: Quantitative Total Cesarean Section Rate NTSV Cesarean Section Rate</vt:lpstr>
      <vt:lpstr>Results-Quantitative Total C/S &amp; NTSV C/S Rate</vt:lpstr>
      <vt:lpstr>Clinical Implication Barriers Sustainability Conclusion </vt:lpstr>
      <vt:lpstr>Clinical Implications: Survey</vt:lpstr>
      <vt:lpstr>Data Analysis Results Quantitative Score Distribution</vt:lpstr>
      <vt:lpstr>Clinical Implications: Intrapartum Nurse Experience Results</vt:lpstr>
      <vt:lpstr>Clinical Implications:  NTSV Cesarean Birth &amp; Total Cesarean Section Rate</vt:lpstr>
      <vt:lpstr>Barriers/Limitations</vt:lpstr>
      <vt:lpstr>Sustainability</vt:lpstr>
      <vt:lpstr>Impact</vt:lpstr>
      <vt:lpstr>Conclusion</vt:lpstr>
      <vt:lpstr>PowerPoint Presentation</vt:lpstr>
      <vt:lpstr>PowerPoint Presentation</vt:lpstr>
      <vt:lpstr>References</vt:lpstr>
      <vt:lpstr>Acknowledgements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Influence of Nursing Labor Support on the Reduction of Cesarean Sections</dc:title>
  <dc:creator>ali osman</dc:creator>
  <cp:lastModifiedBy>Larry-Osman, Cheryl</cp:lastModifiedBy>
  <cp:revision>82</cp:revision>
  <dcterms:created xsi:type="dcterms:W3CDTF">2020-11-09T21:10:29Z</dcterms:created>
  <dcterms:modified xsi:type="dcterms:W3CDTF">2020-12-01T00:26:13Z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