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notesSlides/notesSlide1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layout2.xml" ContentType="application/vnd.openxmlformats-officedocument.drawingml.diagramLayout+xml"/>
  <Override PartName="/ppt/diagrams/colors1.xml" ContentType="application/vnd.openxmlformats-officedocument.drawingml.diagramColors+xml"/>
  <Override PartName="/ppt/diagrams/drawing1.xml" ContentType="application/vnd.ms-office.drawingml.diagramDrawing+xml"/>
  <Override PartName="/ppt/diagrams/layout3.xml" ContentType="application/vnd.openxmlformats-officedocument.drawingml.diagramLayout+xml"/>
  <Override PartName="/ppt/diagrams/colors2.xml" ContentType="application/vnd.openxmlformats-officedocument.drawingml.diagramColors+xml"/>
  <Override PartName="/ppt/diagrams/drawing3.xml" ContentType="application/vnd.ms-office.drawingml.diagramDrawing+xml"/>
  <Override PartName="/ppt/diagrams/drawing2.xml" ContentType="application/vnd.ms-office.drawingml.diagramDrawing+xml"/>
  <Override PartName="/ppt/diagrams/quickStyle3.xml" ContentType="application/vnd.openxmlformats-officedocument.drawingml.diagramStyle+xml"/>
  <Override PartName="/ppt/diagrams/colors3.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8" r:id="rId2"/>
    <p:sldId id="259" r:id="rId3"/>
    <p:sldId id="260" r:id="rId4"/>
    <p:sldId id="261" r:id="rId5"/>
    <p:sldId id="273" r:id="rId6"/>
    <p:sldId id="262" r:id="rId7"/>
    <p:sldId id="263" r:id="rId8"/>
    <p:sldId id="264" r:id="rId9"/>
    <p:sldId id="265" r:id="rId10"/>
    <p:sldId id="266" r:id="rId11"/>
    <p:sldId id="267" r:id="rId12"/>
    <p:sldId id="270" r:id="rId13"/>
    <p:sldId id="268" r:id="rId14"/>
    <p:sldId id="269"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822F97-7DF5-4729-AE06-C7BB9EB5639D}"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2BDA9454-F4A0-40EC-BD6A-1C7A8E9E48E7}">
      <dgm:prSet phldrT="[Text]" custT="1"/>
      <dgm:spPr/>
      <dgm:t>
        <a:bodyPr/>
        <a:lstStyle/>
        <a:p>
          <a:r>
            <a:rPr lang="en-US" sz="3200">
              <a:latin typeface="Times New Roman" panose="02020603050405020304" pitchFamily="18" charset="0"/>
              <a:cs typeface="Times New Roman" panose="02020603050405020304" pitchFamily="18" charset="0"/>
            </a:rPr>
            <a:t>Phase 1</a:t>
          </a:r>
        </a:p>
      </dgm:t>
    </dgm:pt>
    <dgm:pt modelId="{95692C88-1C1F-47CC-8746-1275FCFAC1B4}" type="parTrans" cxnId="{28705370-922D-4C0B-B104-799A2DF9CDAF}">
      <dgm:prSet/>
      <dgm:spPr/>
      <dgm:t>
        <a:bodyPr/>
        <a:lstStyle/>
        <a:p>
          <a:endParaRPr lang="en-US"/>
        </a:p>
      </dgm:t>
    </dgm:pt>
    <dgm:pt modelId="{BDDC313D-D57D-4CA2-A259-35202FB40682}" type="sibTrans" cxnId="{28705370-922D-4C0B-B104-799A2DF9CDAF}">
      <dgm:prSet/>
      <dgm:spPr/>
      <dgm:t>
        <a:bodyPr/>
        <a:lstStyle/>
        <a:p>
          <a:endParaRPr lang="en-US"/>
        </a:p>
      </dgm:t>
    </dgm:pt>
    <dgm:pt modelId="{F198ABC2-7E1E-4F7C-9C4F-A866D43FF7D9}">
      <dgm:prSet phldrT="[Text]" custT="1"/>
      <dgm:spPr/>
      <dgm:t>
        <a:bodyPr/>
        <a:lstStyle/>
        <a:p>
          <a:r>
            <a:rPr lang="en-US" sz="1200" dirty="0">
              <a:latin typeface="Times New Roman" panose="02020603050405020304" pitchFamily="18" charset="0"/>
              <a:cs typeface="Times New Roman" panose="02020603050405020304" pitchFamily="18" charset="0"/>
            </a:rPr>
            <a:t>Form the team</a:t>
          </a:r>
        </a:p>
      </dgm:t>
    </dgm:pt>
    <dgm:pt modelId="{06558EED-CB19-4AC4-B76B-42CC4724E2FF}" type="parTrans" cxnId="{15A970B4-5092-47C3-A1A5-23C07BF93696}">
      <dgm:prSet/>
      <dgm:spPr/>
      <dgm:t>
        <a:bodyPr/>
        <a:lstStyle/>
        <a:p>
          <a:endParaRPr lang="en-US"/>
        </a:p>
      </dgm:t>
    </dgm:pt>
    <dgm:pt modelId="{D635EA11-FFA7-440E-B0B9-A7F2CAD48AF0}" type="sibTrans" cxnId="{15A970B4-5092-47C3-A1A5-23C07BF93696}">
      <dgm:prSet/>
      <dgm:spPr/>
      <dgm:t>
        <a:bodyPr/>
        <a:lstStyle/>
        <a:p>
          <a:endParaRPr lang="en-US"/>
        </a:p>
      </dgm:t>
    </dgm:pt>
    <dgm:pt modelId="{84A9BAA5-E309-4664-B0DB-DF1720B27DB3}">
      <dgm:prSet phldrT="[Text]" custT="1"/>
      <dgm:spPr/>
      <dgm:t>
        <a:bodyPr/>
        <a:lstStyle/>
        <a:p>
          <a:r>
            <a:rPr lang="en-US" sz="1200">
              <a:latin typeface="Times New Roman" panose="02020603050405020304" pitchFamily="18" charset="0"/>
              <a:cs typeface="Times New Roman" panose="02020603050405020304" pitchFamily="18" charset="0"/>
            </a:rPr>
            <a:t>Self-assessment of current policies, procedures, practices, and environment against UCA accreditation standards</a:t>
          </a:r>
        </a:p>
      </dgm:t>
    </dgm:pt>
    <dgm:pt modelId="{F9C5C85C-B01E-4D1B-B074-103FC6B11B92}" type="parTrans" cxnId="{D5E64013-E2BE-456A-BDA6-F1A0AA673381}">
      <dgm:prSet/>
      <dgm:spPr/>
      <dgm:t>
        <a:bodyPr/>
        <a:lstStyle/>
        <a:p>
          <a:endParaRPr lang="en-US"/>
        </a:p>
      </dgm:t>
    </dgm:pt>
    <dgm:pt modelId="{C626CCFA-09F3-4001-9B09-1039CAB0961F}" type="sibTrans" cxnId="{D5E64013-E2BE-456A-BDA6-F1A0AA673381}">
      <dgm:prSet/>
      <dgm:spPr/>
      <dgm:t>
        <a:bodyPr/>
        <a:lstStyle/>
        <a:p>
          <a:endParaRPr lang="en-US"/>
        </a:p>
      </dgm:t>
    </dgm:pt>
    <dgm:pt modelId="{9E9E9725-1111-4EBA-9A8D-090C268F6043}">
      <dgm:prSet phldrT="[Text]" custT="1"/>
      <dgm:spPr/>
      <dgm:t>
        <a:bodyPr/>
        <a:lstStyle/>
        <a:p>
          <a:r>
            <a:rPr lang="en-US" sz="3200">
              <a:latin typeface="Times New Roman" panose="02020603050405020304" pitchFamily="18" charset="0"/>
              <a:cs typeface="Times New Roman" panose="02020603050405020304" pitchFamily="18" charset="0"/>
            </a:rPr>
            <a:t>Phase 2</a:t>
          </a:r>
        </a:p>
      </dgm:t>
    </dgm:pt>
    <dgm:pt modelId="{1B7611C0-F351-4CE4-9C85-E7F9DD63CE40}" type="parTrans" cxnId="{F2B24B42-F781-405A-A282-CFCBB3905DF7}">
      <dgm:prSet/>
      <dgm:spPr/>
      <dgm:t>
        <a:bodyPr/>
        <a:lstStyle/>
        <a:p>
          <a:endParaRPr lang="en-US"/>
        </a:p>
      </dgm:t>
    </dgm:pt>
    <dgm:pt modelId="{E46A502B-8359-4112-A613-480C0B96AE02}" type="sibTrans" cxnId="{F2B24B42-F781-405A-A282-CFCBB3905DF7}">
      <dgm:prSet/>
      <dgm:spPr/>
      <dgm:t>
        <a:bodyPr/>
        <a:lstStyle/>
        <a:p>
          <a:endParaRPr lang="en-US"/>
        </a:p>
      </dgm:t>
    </dgm:pt>
    <dgm:pt modelId="{6A4BD7B5-65C4-4C87-9E96-E40F12FD7C9A}">
      <dgm:prSet phldrT="[Text]" custT="1"/>
      <dgm:spPr/>
      <dgm:t>
        <a:bodyPr/>
        <a:lstStyle/>
        <a:p>
          <a:r>
            <a:rPr lang="en-US" sz="1200">
              <a:latin typeface="Times New Roman" panose="02020603050405020304" pitchFamily="18" charset="0"/>
              <a:cs typeface="Times New Roman" panose="02020603050405020304" pitchFamily="18" charset="0"/>
            </a:rPr>
            <a:t>Perform gap analysis</a:t>
          </a:r>
        </a:p>
      </dgm:t>
    </dgm:pt>
    <dgm:pt modelId="{71926E33-C0B4-4421-A655-97A200626120}" type="parTrans" cxnId="{F0763539-1311-4D48-871B-F396EBCCA465}">
      <dgm:prSet/>
      <dgm:spPr/>
      <dgm:t>
        <a:bodyPr/>
        <a:lstStyle/>
        <a:p>
          <a:endParaRPr lang="en-US"/>
        </a:p>
      </dgm:t>
    </dgm:pt>
    <dgm:pt modelId="{D783ECED-B3DB-43CD-BC03-5E92DAA22D6E}" type="sibTrans" cxnId="{F0763539-1311-4D48-871B-F396EBCCA465}">
      <dgm:prSet/>
      <dgm:spPr/>
      <dgm:t>
        <a:bodyPr/>
        <a:lstStyle/>
        <a:p>
          <a:endParaRPr lang="en-US"/>
        </a:p>
      </dgm:t>
    </dgm:pt>
    <dgm:pt modelId="{855BA9F3-FC81-4325-A816-70D58A72644F}">
      <dgm:prSet phldrT="[Text]" custT="1"/>
      <dgm:spPr/>
      <dgm:t>
        <a:bodyPr/>
        <a:lstStyle/>
        <a:p>
          <a:r>
            <a:rPr lang="en-US" sz="3200">
              <a:latin typeface="Times New Roman" panose="02020603050405020304" pitchFamily="18" charset="0"/>
              <a:cs typeface="Times New Roman" panose="02020603050405020304" pitchFamily="18" charset="0"/>
            </a:rPr>
            <a:t>Phase 3</a:t>
          </a:r>
        </a:p>
      </dgm:t>
    </dgm:pt>
    <dgm:pt modelId="{0640C774-565D-4192-9611-B09942B22817}" type="parTrans" cxnId="{7243E644-EC50-4F60-B661-5297C9C95939}">
      <dgm:prSet/>
      <dgm:spPr/>
      <dgm:t>
        <a:bodyPr/>
        <a:lstStyle/>
        <a:p>
          <a:endParaRPr lang="en-US"/>
        </a:p>
      </dgm:t>
    </dgm:pt>
    <dgm:pt modelId="{45E9AAEE-7F3B-460C-B01B-DCA2E4A0786D}" type="sibTrans" cxnId="{7243E644-EC50-4F60-B661-5297C9C95939}">
      <dgm:prSet/>
      <dgm:spPr/>
      <dgm:t>
        <a:bodyPr/>
        <a:lstStyle/>
        <a:p>
          <a:endParaRPr lang="en-US"/>
        </a:p>
      </dgm:t>
    </dgm:pt>
    <dgm:pt modelId="{9F5F0D66-DE81-41BB-9D94-FA29235766BE}">
      <dgm:prSet phldrT="[Text]" custT="1"/>
      <dgm:spPr/>
      <dgm:t>
        <a:bodyPr/>
        <a:lstStyle/>
        <a:p>
          <a:r>
            <a:rPr lang="en-US" sz="1200">
              <a:latin typeface="Times New Roman" panose="02020603050405020304" pitchFamily="18" charset="0"/>
              <a:cs typeface="Times New Roman" panose="02020603050405020304" pitchFamily="18" charset="0"/>
            </a:rPr>
            <a:t>Evaluate readiness for application for accreditation</a:t>
          </a:r>
        </a:p>
      </dgm:t>
    </dgm:pt>
    <dgm:pt modelId="{D4B89D9E-2C2A-46FE-8925-D262E9CD7756}" type="parTrans" cxnId="{65A637C4-20A5-4F4C-8B75-ADE286DFB165}">
      <dgm:prSet/>
      <dgm:spPr/>
      <dgm:t>
        <a:bodyPr/>
        <a:lstStyle/>
        <a:p>
          <a:endParaRPr lang="en-US"/>
        </a:p>
      </dgm:t>
    </dgm:pt>
    <dgm:pt modelId="{2F3C1529-207A-4FB6-AA67-A90D6C0DF1B5}" type="sibTrans" cxnId="{65A637C4-20A5-4F4C-8B75-ADE286DFB165}">
      <dgm:prSet/>
      <dgm:spPr/>
      <dgm:t>
        <a:bodyPr/>
        <a:lstStyle/>
        <a:p>
          <a:endParaRPr lang="en-US"/>
        </a:p>
      </dgm:t>
    </dgm:pt>
    <dgm:pt modelId="{5B21E263-324C-4E29-8B0D-8B5AB6C2BBA8}">
      <dgm:prSet phldrT="[Text]" custT="1"/>
      <dgm:spPr/>
      <dgm:t>
        <a:bodyPr/>
        <a:lstStyle/>
        <a:p>
          <a:r>
            <a:rPr lang="en-US" sz="1200" dirty="0">
              <a:latin typeface="Times New Roman" panose="02020603050405020304" pitchFamily="18" charset="0"/>
              <a:cs typeface="Times New Roman" panose="02020603050405020304" pitchFamily="18" charset="0"/>
            </a:rPr>
            <a:t>Two months</a:t>
          </a:r>
        </a:p>
      </dgm:t>
    </dgm:pt>
    <dgm:pt modelId="{27ABADC6-D996-4F39-9D04-2173E88DD193}" type="parTrans" cxnId="{CABD7795-5697-41E0-82EC-CDC422890B07}">
      <dgm:prSet/>
      <dgm:spPr/>
      <dgm:t>
        <a:bodyPr/>
        <a:lstStyle/>
        <a:p>
          <a:endParaRPr lang="en-US"/>
        </a:p>
      </dgm:t>
    </dgm:pt>
    <dgm:pt modelId="{22A9862C-6456-4C2A-8C00-4E52F6E13196}" type="sibTrans" cxnId="{CABD7795-5697-41E0-82EC-CDC422890B07}">
      <dgm:prSet/>
      <dgm:spPr/>
      <dgm:t>
        <a:bodyPr/>
        <a:lstStyle/>
        <a:p>
          <a:endParaRPr lang="en-US"/>
        </a:p>
      </dgm:t>
    </dgm:pt>
    <dgm:pt modelId="{6A4E625D-5002-400C-9E0C-77742FF4F373}">
      <dgm:prSet phldrT="[Text]" custT="1"/>
      <dgm:spPr/>
      <dgm:t>
        <a:bodyPr/>
        <a:lstStyle/>
        <a:p>
          <a:r>
            <a:rPr lang="en-US" sz="1200">
              <a:latin typeface="Times New Roman" panose="02020603050405020304" pitchFamily="18" charset="0"/>
              <a:cs typeface="Times New Roman" panose="02020603050405020304" pitchFamily="18" charset="0"/>
            </a:rPr>
            <a:t>One month</a:t>
          </a:r>
        </a:p>
      </dgm:t>
    </dgm:pt>
    <dgm:pt modelId="{EB588BC3-1B5B-48B5-BAE9-72500E2EBB70}" type="parTrans" cxnId="{0053655E-616C-453E-B8B0-97A2529989CE}">
      <dgm:prSet/>
      <dgm:spPr/>
      <dgm:t>
        <a:bodyPr/>
        <a:lstStyle/>
        <a:p>
          <a:endParaRPr lang="en-US"/>
        </a:p>
      </dgm:t>
    </dgm:pt>
    <dgm:pt modelId="{F9907ECD-D210-47EB-9E8F-BBF4C7260DB2}" type="sibTrans" cxnId="{0053655E-616C-453E-B8B0-97A2529989CE}">
      <dgm:prSet/>
      <dgm:spPr/>
      <dgm:t>
        <a:bodyPr/>
        <a:lstStyle/>
        <a:p>
          <a:endParaRPr lang="en-US"/>
        </a:p>
      </dgm:t>
    </dgm:pt>
    <dgm:pt modelId="{B3572467-5FAE-4FF3-B43A-7614BFB5E9D7}">
      <dgm:prSet phldrT="[Text]" custT="1"/>
      <dgm:spPr/>
      <dgm:t>
        <a:bodyPr/>
        <a:lstStyle/>
        <a:p>
          <a:r>
            <a:rPr lang="en-US" sz="1200">
              <a:latin typeface="Times New Roman" panose="02020603050405020304" pitchFamily="18" charset="0"/>
              <a:cs typeface="Times New Roman" panose="02020603050405020304" pitchFamily="18" charset="0"/>
            </a:rPr>
            <a:t>Set aims	</a:t>
          </a:r>
        </a:p>
      </dgm:t>
    </dgm:pt>
    <dgm:pt modelId="{6EE47CD4-8686-4981-AB39-0BEC813B44EF}" type="parTrans" cxnId="{EB821FF6-0639-4CF5-9A2D-C3FCC31C26C2}">
      <dgm:prSet/>
      <dgm:spPr/>
      <dgm:t>
        <a:bodyPr/>
        <a:lstStyle/>
        <a:p>
          <a:endParaRPr lang="en-US"/>
        </a:p>
      </dgm:t>
    </dgm:pt>
    <dgm:pt modelId="{EFFCB479-8AB9-400B-8D1F-517ECBA1F20F}" type="sibTrans" cxnId="{EB821FF6-0639-4CF5-9A2D-C3FCC31C26C2}">
      <dgm:prSet/>
      <dgm:spPr/>
      <dgm:t>
        <a:bodyPr/>
        <a:lstStyle/>
        <a:p>
          <a:endParaRPr lang="en-US"/>
        </a:p>
      </dgm:t>
    </dgm:pt>
    <dgm:pt modelId="{F4160C8E-A7A5-498B-98DB-CBD5E82DEF11}">
      <dgm:prSet phldrT="[Text]" custT="1"/>
      <dgm:spPr/>
      <dgm:t>
        <a:bodyPr/>
        <a:lstStyle/>
        <a:p>
          <a:r>
            <a:rPr lang="en-US" sz="3200">
              <a:latin typeface="Times New Roman" panose="02020603050405020304" pitchFamily="18" charset="0"/>
              <a:cs typeface="Times New Roman" panose="02020603050405020304" pitchFamily="18" charset="0"/>
            </a:rPr>
            <a:t>Phase 4</a:t>
          </a:r>
        </a:p>
      </dgm:t>
    </dgm:pt>
    <dgm:pt modelId="{25337E35-15DB-4CB1-B810-C4898ABC4DCF}" type="parTrans" cxnId="{E4754A81-6EC7-441E-8385-4B5DAEDBCA01}">
      <dgm:prSet/>
      <dgm:spPr/>
      <dgm:t>
        <a:bodyPr/>
        <a:lstStyle/>
        <a:p>
          <a:endParaRPr lang="en-US"/>
        </a:p>
      </dgm:t>
    </dgm:pt>
    <dgm:pt modelId="{6ACA2371-0A0B-4EE9-A339-9821685F2A7C}" type="sibTrans" cxnId="{E4754A81-6EC7-441E-8385-4B5DAEDBCA01}">
      <dgm:prSet/>
      <dgm:spPr/>
      <dgm:t>
        <a:bodyPr/>
        <a:lstStyle/>
        <a:p>
          <a:endParaRPr lang="en-US"/>
        </a:p>
      </dgm:t>
    </dgm:pt>
    <dgm:pt modelId="{018D90D8-809D-45EA-ADFA-84C767AE78EC}">
      <dgm:prSet phldrT="[Text]" custT="1"/>
      <dgm:spPr/>
      <dgm:t>
        <a:bodyPr/>
        <a:lstStyle/>
        <a:p>
          <a:r>
            <a:rPr lang="en-US" sz="1200" dirty="0">
              <a:latin typeface="Times New Roman" panose="02020603050405020304" pitchFamily="18" charset="0"/>
              <a:cs typeface="Times New Roman" panose="02020603050405020304" pitchFamily="18" charset="0"/>
            </a:rPr>
            <a:t>Decide whether or not to pursue </a:t>
          </a:r>
          <a:r>
            <a:rPr lang="en-US" sz="1200" dirty="0" err="1">
              <a:latin typeface="Times New Roman" panose="02020603050405020304" pitchFamily="18" charset="0"/>
              <a:cs typeface="Times New Roman" panose="02020603050405020304" pitchFamily="18" charset="0"/>
            </a:rPr>
            <a:t>accreditaion</a:t>
          </a:r>
          <a:r>
            <a:rPr lang="en-US" sz="1200" dirty="0">
              <a:latin typeface="Times New Roman" panose="02020603050405020304" pitchFamily="18" charset="0"/>
              <a:cs typeface="Times New Roman" panose="02020603050405020304" pitchFamily="18" charset="0"/>
            </a:rPr>
            <a:t> at this time</a:t>
          </a:r>
        </a:p>
      </dgm:t>
    </dgm:pt>
    <dgm:pt modelId="{E5735F22-E4E2-4525-958C-0758707176B8}" type="parTrans" cxnId="{EAA12364-94C4-459C-8972-5463038ABAC5}">
      <dgm:prSet/>
      <dgm:spPr/>
      <dgm:t>
        <a:bodyPr/>
        <a:lstStyle/>
        <a:p>
          <a:endParaRPr lang="en-US"/>
        </a:p>
      </dgm:t>
    </dgm:pt>
    <dgm:pt modelId="{76D96386-8E39-4372-A212-FD60E0E7624D}" type="sibTrans" cxnId="{EAA12364-94C4-459C-8972-5463038ABAC5}">
      <dgm:prSet/>
      <dgm:spPr/>
      <dgm:t>
        <a:bodyPr/>
        <a:lstStyle/>
        <a:p>
          <a:endParaRPr lang="en-US"/>
        </a:p>
      </dgm:t>
    </dgm:pt>
    <dgm:pt modelId="{42615AD0-DCF9-4EF1-9799-516D728EAB0E}">
      <dgm:prSet custT="1"/>
      <dgm:spPr/>
      <dgm:t>
        <a:bodyPr/>
        <a:lstStyle/>
        <a:p>
          <a:r>
            <a:rPr lang="en-US" sz="1200">
              <a:latin typeface="Times New Roman" panose="02020603050405020304" pitchFamily="18" charset="0"/>
              <a:cs typeface="Times New Roman" panose="02020603050405020304" pitchFamily="18" charset="0"/>
            </a:rPr>
            <a:t>Develop accreditation toolkit</a:t>
          </a:r>
          <a:endParaRPr lang="en-US" sz="1200"/>
        </a:p>
      </dgm:t>
    </dgm:pt>
    <dgm:pt modelId="{E7F3306E-D733-404B-9170-E9096B70329D}" type="parTrans" cxnId="{AB808D42-8BA5-4B39-BBB5-E55FBAE69B6A}">
      <dgm:prSet/>
      <dgm:spPr/>
      <dgm:t>
        <a:bodyPr/>
        <a:lstStyle/>
        <a:p>
          <a:endParaRPr lang="en-US"/>
        </a:p>
      </dgm:t>
    </dgm:pt>
    <dgm:pt modelId="{11E12C25-046A-484A-A104-ACCD32EB2285}" type="sibTrans" cxnId="{AB808D42-8BA5-4B39-BBB5-E55FBAE69B6A}">
      <dgm:prSet/>
      <dgm:spPr/>
      <dgm:t>
        <a:bodyPr/>
        <a:lstStyle/>
        <a:p>
          <a:endParaRPr lang="en-US"/>
        </a:p>
      </dgm:t>
    </dgm:pt>
    <dgm:pt modelId="{ACF1B797-8ADF-45BA-B7B8-DC7345E3C38A}">
      <dgm:prSet phldrT="[Text]" custT="1"/>
      <dgm:spPr/>
      <dgm:t>
        <a:bodyPr/>
        <a:lstStyle/>
        <a:p>
          <a:r>
            <a:rPr lang="en-US" sz="1200">
              <a:latin typeface="Times New Roman" panose="02020603050405020304" pitchFamily="18" charset="0"/>
              <a:cs typeface="Times New Roman" panose="02020603050405020304" pitchFamily="18" charset="0"/>
            </a:rPr>
            <a:t>Two weeks</a:t>
          </a:r>
        </a:p>
      </dgm:t>
    </dgm:pt>
    <dgm:pt modelId="{EE59DA46-897C-4671-AD41-66A96394EC69}" type="parTrans" cxnId="{AE826F94-EC46-4CFF-BB31-F17467E974E0}">
      <dgm:prSet/>
      <dgm:spPr/>
      <dgm:t>
        <a:bodyPr/>
        <a:lstStyle/>
        <a:p>
          <a:endParaRPr lang="en-US"/>
        </a:p>
      </dgm:t>
    </dgm:pt>
    <dgm:pt modelId="{292C47AF-F570-4C41-B8A4-7AB29DDDFD25}" type="sibTrans" cxnId="{AE826F94-EC46-4CFF-BB31-F17467E974E0}">
      <dgm:prSet/>
      <dgm:spPr/>
      <dgm:t>
        <a:bodyPr/>
        <a:lstStyle/>
        <a:p>
          <a:endParaRPr lang="en-US"/>
        </a:p>
      </dgm:t>
    </dgm:pt>
    <dgm:pt modelId="{3E222B3C-DF06-43C5-AE4B-F3E7135D5B11}">
      <dgm:prSet custT="1"/>
      <dgm:spPr/>
      <dgm:t>
        <a:bodyPr/>
        <a:lstStyle/>
        <a:p>
          <a:r>
            <a:rPr lang="en-US" sz="1200">
              <a:latin typeface="Times New Roman" panose="02020603050405020304" pitchFamily="18" charset="0"/>
              <a:cs typeface="Times New Roman" panose="02020603050405020304" pitchFamily="18" charset="0"/>
            </a:rPr>
            <a:t>One month</a:t>
          </a:r>
        </a:p>
      </dgm:t>
    </dgm:pt>
    <dgm:pt modelId="{F28915DD-F043-4CD8-8DA0-725F055332EF}" type="parTrans" cxnId="{6E8D70DA-CA36-4FFB-8A96-D8DF90672BDE}">
      <dgm:prSet/>
      <dgm:spPr/>
      <dgm:t>
        <a:bodyPr/>
        <a:lstStyle/>
        <a:p>
          <a:endParaRPr lang="en-US"/>
        </a:p>
      </dgm:t>
    </dgm:pt>
    <dgm:pt modelId="{71A23D23-6551-488D-ACCF-1C7E30BA6884}" type="sibTrans" cxnId="{6E8D70DA-CA36-4FFB-8A96-D8DF90672BDE}">
      <dgm:prSet/>
      <dgm:spPr/>
      <dgm:t>
        <a:bodyPr/>
        <a:lstStyle/>
        <a:p>
          <a:endParaRPr lang="en-US"/>
        </a:p>
      </dgm:t>
    </dgm:pt>
    <dgm:pt modelId="{AB9AAA95-3105-4C36-A9AB-2FB1F456ADE3}">
      <dgm:prSet phldrT="[Text]" custT="1"/>
      <dgm:spPr/>
      <dgm:t>
        <a:bodyPr/>
        <a:lstStyle/>
        <a:p>
          <a:r>
            <a:rPr lang="en-US" sz="1200">
              <a:latin typeface="Times New Roman" panose="02020603050405020304" pitchFamily="18" charset="0"/>
              <a:cs typeface="Times New Roman" panose="02020603050405020304" pitchFamily="18" charset="0"/>
            </a:rPr>
            <a:t>Establish a timeline and set up meeting times for future discussions</a:t>
          </a:r>
        </a:p>
      </dgm:t>
    </dgm:pt>
    <dgm:pt modelId="{55F7A770-DBD2-4403-BCE6-8A94473A3E73}" type="parTrans" cxnId="{211FE5E5-022C-44BC-94D6-D0B9E8F77635}">
      <dgm:prSet/>
      <dgm:spPr/>
      <dgm:t>
        <a:bodyPr/>
        <a:lstStyle/>
        <a:p>
          <a:endParaRPr lang="en-US"/>
        </a:p>
      </dgm:t>
    </dgm:pt>
    <dgm:pt modelId="{30D26AF4-29AA-4C4D-B9B7-5C9F8F8E1FBC}" type="sibTrans" cxnId="{211FE5E5-022C-44BC-94D6-D0B9E8F77635}">
      <dgm:prSet/>
      <dgm:spPr/>
      <dgm:t>
        <a:bodyPr/>
        <a:lstStyle/>
        <a:p>
          <a:endParaRPr lang="en-US"/>
        </a:p>
      </dgm:t>
    </dgm:pt>
    <dgm:pt modelId="{5C74C0D6-ED67-4A89-AAC8-642EF19B8772}" type="pres">
      <dgm:prSet presAssocID="{5A822F97-7DF5-4729-AE06-C7BB9EB5639D}" presName="linearFlow" presStyleCnt="0">
        <dgm:presLayoutVars>
          <dgm:dir/>
          <dgm:animLvl val="lvl"/>
          <dgm:resizeHandles val="exact"/>
        </dgm:presLayoutVars>
      </dgm:prSet>
      <dgm:spPr/>
    </dgm:pt>
    <dgm:pt modelId="{D89ADF36-59EF-4014-BB45-3771569BFFDD}" type="pres">
      <dgm:prSet presAssocID="{2BDA9454-F4A0-40EC-BD6A-1C7A8E9E48E7}" presName="composite" presStyleCnt="0"/>
      <dgm:spPr/>
    </dgm:pt>
    <dgm:pt modelId="{333F2383-8881-47AC-92CE-18DB88428FD1}" type="pres">
      <dgm:prSet presAssocID="{2BDA9454-F4A0-40EC-BD6A-1C7A8E9E48E7}" presName="parentText" presStyleLbl="alignNode1" presStyleIdx="0" presStyleCnt="4">
        <dgm:presLayoutVars>
          <dgm:chMax val="1"/>
          <dgm:bulletEnabled val="1"/>
        </dgm:presLayoutVars>
      </dgm:prSet>
      <dgm:spPr/>
    </dgm:pt>
    <dgm:pt modelId="{58F48C93-E33A-482A-B4EC-3AA0F5081CA3}" type="pres">
      <dgm:prSet presAssocID="{2BDA9454-F4A0-40EC-BD6A-1C7A8E9E48E7}" presName="descendantText" presStyleLbl="alignAcc1" presStyleIdx="0" presStyleCnt="4" custLinFactNeighborX="520" custLinFactNeighborY="2215">
        <dgm:presLayoutVars>
          <dgm:bulletEnabled val="1"/>
        </dgm:presLayoutVars>
      </dgm:prSet>
      <dgm:spPr/>
    </dgm:pt>
    <dgm:pt modelId="{A6A13456-9646-4599-9493-B3082500352F}" type="pres">
      <dgm:prSet presAssocID="{BDDC313D-D57D-4CA2-A259-35202FB40682}" presName="sp" presStyleCnt="0"/>
      <dgm:spPr/>
    </dgm:pt>
    <dgm:pt modelId="{AEE157F1-72E3-4A8F-882C-50B5C9AF06D7}" type="pres">
      <dgm:prSet presAssocID="{9E9E9725-1111-4EBA-9A8D-090C268F6043}" presName="composite" presStyleCnt="0"/>
      <dgm:spPr/>
    </dgm:pt>
    <dgm:pt modelId="{C9D9E028-906E-4858-BF9F-59910F1F3CD1}" type="pres">
      <dgm:prSet presAssocID="{9E9E9725-1111-4EBA-9A8D-090C268F6043}" presName="parentText" presStyleLbl="alignNode1" presStyleIdx="1" presStyleCnt="4">
        <dgm:presLayoutVars>
          <dgm:chMax val="1"/>
          <dgm:bulletEnabled val="1"/>
        </dgm:presLayoutVars>
      </dgm:prSet>
      <dgm:spPr/>
    </dgm:pt>
    <dgm:pt modelId="{8867FAB8-00F5-4EDF-B933-AF84469C6A64}" type="pres">
      <dgm:prSet presAssocID="{9E9E9725-1111-4EBA-9A8D-090C268F6043}" presName="descendantText" presStyleLbl="alignAcc1" presStyleIdx="1" presStyleCnt="4">
        <dgm:presLayoutVars>
          <dgm:bulletEnabled val="1"/>
        </dgm:presLayoutVars>
      </dgm:prSet>
      <dgm:spPr/>
    </dgm:pt>
    <dgm:pt modelId="{84749253-B190-4354-A12D-61D8CF09C731}" type="pres">
      <dgm:prSet presAssocID="{E46A502B-8359-4112-A613-480C0B96AE02}" presName="sp" presStyleCnt="0"/>
      <dgm:spPr/>
    </dgm:pt>
    <dgm:pt modelId="{EC45DD1C-EABB-481E-83CD-1EE0A82F2E49}" type="pres">
      <dgm:prSet presAssocID="{855BA9F3-FC81-4325-A816-70D58A72644F}" presName="composite" presStyleCnt="0"/>
      <dgm:spPr/>
    </dgm:pt>
    <dgm:pt modelId="{08BEB95C-0347-44A5-BF47-1CA693CA3473}" type="pres">
      <dgm:prSet presAssocID="{855BA9F3-FC81-4325-A816-70D58A72644F}" presName="parentText" presStyleLbl="alignNode1" presStyleIdx="2" presStyleCnt="4">
        <dgm:presLayoutVars>
          <dgm:chMax val="1"/>
          <dgm:bulletEnabled val="1"/>
        </dgm:presLayoutVars>
      </dgm:prSet>
      <dgm:spPr/>
    </dgm:pt>
    <dgm:pt modelId="{DEB81350-29BB-480C-BFBC-FF7D02479045}" type="pres">
      <dgm:prSet presAssocID="{855BA9F3-FC81-4325-A816-70D58A72644F}" presName="descendantText" presStyleLbl="alignAcc1" presStyleIdx="2" presStyleCnt="4">
        <dgm:presLayoutVars>
          <dgm:bulletEnabled val="1"/>
        </dgm:presLayoutVars>
      </dgm:prSet>
      <dgm:spPr/>
    </dgm:pt>
    <dgm:pt modelId="{4ED8909E-3ACB-4A28-8924-4685DF906BCC}" type="pres">
      <dgm:prSet presAssocID="{45E9AAEE-7F3B-460C-B01B-DCA2E4A0786D}" presName="sp" presStyleCnt="0"/>
      <dgm:spPr/>
    </dgm:pt>
    <dgm:pt modelId="{956EFBE3-B49A-4D55-AB73-42361F76595D}" type="pres">
      <dgm:prSet presAssocID="{F4160C8E-A7A5-498B-98DB-CBD5E82DEF11}" presName="composite" presStyleCnt="0"/>
      <dgm:spPr/>
    </dgm:pt>
    <dgm:pt modelId="{9781C169-4C80-4B58-B77A-828D703E639D}" type="pres">
      <dgm:prSet presAssocID="{F4160C8E-A7A5-498B-98DB-CBD5E82DEF11}" presName="parentText" presStyleLbl="alignNode1" presStyleIdx="3" presStyleCnt="4">
        <dgm:presLayoutVars>
          <dgm:chMax val="1"/>
          <dgm:bulletEnabled val="1"/>
        </dgm:presLayoutVars>
      </dgm:prSet>
      <dgm:spPr/>
    </dgm:pt>
    <dgm:pt modelId="{2B7D3C47-F838-44E9-B9D8-449A538A8CBE}" type="pres">
      <dgm:prSet presAssocID="{F4160C8E-A7A5-498B-98DB-CBD5E82DEF11}" presName="descendantText" presStyleLbl="alignAcc1" presStyleIdx="3" presStyleCnt="4">
        <dgm:presLayoutVars>
          <dgm:bulletEnabled val="1"/>
        </dgm:presLayoutVars>
      </dgm:prSet>
      <dgm:spPr/>
    </dgm:pt>
  </dgm:ptLst>
  <dgm:cxnLst>
    <dgm:cxn modelId="{D5E64013-E2BE-456A-BDA6-F1A0AA673381}" srcId="{2BDA9454-F4A0-40EC-BD6A-1C7A8E9E48E7}" destId="{84A9BAA5-E309-4664-B0DB-DF1720B27DB3}" srcOrd="3" destOrd="0" parTransId="{F9C5C85C-B01E-4D1B-B074-103FC6B11B92}" sibTransId="{C626CCFA-09F3-4001-9B09-1039CAB0961F}"/>
    <dgm:cxn modelId="{09554E14-15DB-42FD-B885-217452F7CA77}" type="presOf" srcId="{AB9AAA95-3105-4C36-A9AB-2FB1F456ADE3}" destId="{58F48C93-E33A-482A-B4EC-3AA0F5081CA3}" srcOrd="0" destOrd="1" presId="urn:microsoft.com/office/officeart/2005/8/layout/chevron2"/>
    <dgm:cxn modelId="{E793C620-033B-493F-91E5-9F426CCF34A5}" type="presOf" srcId="{2BDA9454-F4A0-40EC-BD6A-1C7A8E9E48E7}" destId="{333F2383-8881-47AC-92CE-18DB88428FD1}" srcOrd="0" destOrd="0" presId="urn:microsoft.com/office/officeart/2005/8/layout/chevron2"/>
    <dgm:cxn modelId="{7CA74929-5D04-4C04-A67E-3404CD0E9839}" type="presOf" srcId="{9F5F0D66-DE81-41BB-9D94-FA29235766BE}" destId="{DEB81350-29BB-480C-BFBC-FF7D02479045}" srcOrd="0" destOrd="0" presId="urn:microsoft.com/office/officeart/2005/8/layout/chevron2"/>
    <dgm:cxn modelId="{F3F5822E-2C6C-4F68-A380-0CC2150F8F51}" type="presOf" srcId="{6A4E625D-5002-400C-9E0C-77742FF4F373}" destId="{8867FAB8-00F5-4EDF-B933-AF84469C6A64}" srcOrd="0" destOrd="1" presId="urn:microsoft.com/office/officeart/2005/8/layout/chevron2"/>
    <dgm:cxn modelId="{8C5E0B33-9DDC-45F9-8361-201808059A3A}" type="presOf" srcId="{ACF1B797-8ADF-45BA-B7B8-DC7345E3C38A}" destId="{DEB81350-29BB-480C-BFBC-FF7D02479045}" srcOrd="0" destOrd="2" presId="urn:microsoft.com/office/officeart/2005/8/layout/chevron2"/>
    <dgm:cxn modelId="{67F27A33-9459-44C3-8D87-2C91932A9C71}" type="presOf" srcId="{6A4BD7B5-65C4-4C87-9E96-E40F12FD7C9A}" destId="{8867FAB8-00F5-4EDF-B933-AF84469C6A64}" srcOrd="0" destOrd="0" presId="urn:microsoft.com/office/officeart/2005/8/layout/chevron2"/>
    <dgm:cxn modelId="{16966036-2546-4B82-813E-E100EE6A30CF}" type="presOf" srcId="{42615AD0-DCF9-4EF1-9799-516D728EAB0E}" destId="{2B7D3C47-F838-44E9-B9D8-449A538A8CBE}" srcOrd="0" destOrd="0" presId="urn:microsoft.com/office/officeart/2005/8/layout/chevron2"/>
    <dgm:cxn modelId="{5DC96637-8DCD-48E7-848A-807A653277A9}" type="presOf" srcId="{B3572467-5FAE-4FF3-B43A-7614BFB5E9D7}" destId="{58F48C93-E33A-482A-B4EC-3AA0F5081CA3}" srcOrd="0" destOrd="2" presId="urn:microsoft.com/office/officeart/2005/8/layout/chevron2"/>
    <dgm:cxn modelId="{F0763539-1311-4D48-871B-F396EBCCA465}" srcId="{9E9E9725-1111-4EBA-9A8D-090C268F6043}" destId="{6A4BD7B5-65C4-4C87-9E96-E40F12FD7C9A}" srcOrd="0" destOrd="0" parTransId="{71926E33-C0B4-4421-A655-97A200626120}" sibTransId="{D783ECED-B3DB-43CD-BC03-5E92DAA22D6E}"/>
    <dgm:cxn modelId="{0053655E-616C-453E-B8B0-97A2529989CE}" srcId="{9E9E9725-1111-4EBA-9A8D-090C268F6043}" destId="{6A4E625D-5002-400C-9E0C-77742FF4F373}" srcOrd="1" destOrd="0" parTransId="{EB588BC3-1B5B-48B5-BAE9-72500E2EBB70}" sibTransId="{F9907ECD-D210-47EB-9E8F-BBF4C7260DB2}"/>
    <dgm:cxn modelId="{F2B24B42-F781-405A-A282-CFCBB3905DF7}" srcId="{5A822F97-7DF5-4729-AE06-C7BB9EB5639D}" destId="{9E9E9725-1111-4EBA-9A8D-090C268F6043}" srcOrd="1" destOrd="0" parTransId="{1B7611C0-F351-4CE4-9C85-E7F9DD63CE40}" sibTransId="{E46A502B-8359-4112-A613-480C0B96AE02}"/>
    <dgm:cxn modelId="{AB808D42-8BA5-4B39-BBB5-E55FBAE69B6A}" srcId="{F4160C8E-A7A5-498B-98DB-CBD5E82DEF11}" destId="{42615AD0-DCF9-4EF1-9799-516D728EAB0E}" srcOrd="0" destOrd="0" parTransId="{E7F3306E-D733-404B-9170-E9096B70329D}" sibTransId="{11E12C25-046A-484A-A104-ACCD32EB2285}"/>
    <dgm:cxn modelId="{EAA12364-94C4-459C-8972-5463038ABAC5}" srcId="{855BA9F3-FC81-4325-A816-70D58A72644F}" destId="{018D90D8-809D-45EA-ADFA-84C767AE78EC}" srcOrd="1" destOrd="0" parTransId="{E5735F22-E4E2-4525-958C-0758707176B8}" sibTransId="{76D96386-8E39-4372-A212-FD60E0E7624D}"/>
    <dgm:cxn modelId="{7243E644-EC50-4F60-B661-5297C9C95939}" srcId="{5A822F97-7DF5-4729-AE06-C7BB9EB5639D}" destId="{855BA9F3-FC81-4325-A816-70D58A72644F}" srcOrd="2" destOrd="0" parTransId="{0640C774-565D-4192-9611-B09942B22817}" sibTransId="{45E9AAEE-7F3B-460C-B01B-DCA2E4A0786D}"/>
    <dgm:cxn modelId="{2DE1A365-71B8-4EC7-B5F5-1550078BA058}" type="presOf" srcId="{F198ABC2-7E1E-4F7C-9C4F-A866D43FF7D9}" destId="{58F48C93-E33A-482A-B4EC-3AA0F5081CA3}" srcOrd="0" destOrd="0" presId="urn:microsoft.com/office/officeart/2005/8/layout/chevron2"/>
    <dgm:cxn modelId="{28705370-922D-4C0B-B104-799A2DF9CDAF}" srcId="{5A822F97-7DF5-4729-AE06-C7BB9EB5639D}" destId="{2BDA9454-F4A0-40EC-BD6A-1C7A8E9E48E7}" srcOrd="0" destOrd="0" parTransId="{95692C88-1C1F-47CC-8746-1275FCFAC1B4}" sibTransId="{BDDC313D-D57D-4CA2-A259-35202FB40682}"/>
    <dgm:cxn modelId="{E4754A81-6EC7-441E-8385-4B5DAEDBCA01}" srcId="{5A822F97-7DF5-4729-AE06-C7BB9EB5639D}" destId="{F4160C8E-A7A5-498B-98DB-CBD5E82DEF11}" srcOrd="3" destOrd="0" parTransId="{25337E35-15DB-4CB1-B810-C4898ABC4DCF}" sibTransId="{6ACA2371-0A0B-4EE9-A339-9821685F2A7C}"/>
    <dgm:cxn modelId="{B9057382-79EC-497D-AF7A-BB4463A877D1}" type="presOf" srcId="{855BA9F3-FC81-4325-A816-70D58A72644F}" destId="{08BEB95C-0347-44A5-BF47-1CA693CA3473}" srcOrd="0" destOrd="0" presId="urn:microsoft.com/office/officeart/2005/8/layout/chevron2"/>
    <dgm:cxn modelId="{AE826F94-EC46-4CFF-BB31-F17467E974E0}" srcId="{855BA9F3-FC81-4325-A816-70D58A72644F}" destId="{ACF1B797-8ADF-45BA-B7B8-DC7345E3C38A}" srcOrd="2" destOrd="0" parTransId="{EE59DA46-897C-4671-AD41-66A96394EC69}" sibTransId="{292C47AF-F570-4C41-B8A4-7AB29DDDFD25}"/>
    <dgm:cxn modelId="{CABD7795-5697-41E0-82EC-CDC422890B07}" srcId="{2BDA9454-F4A0-40EC-BD6A-1C7A8E9E48E7}" destId="{5B21E263-324C-4E29-8B0D-8B5AB6C2BBA8}" srcOrd="4" destOrd="0" parTransId="{27ABADC6-D996-4F39-9D04-2173E88DD193}" sibTransId="{22A9862C-6456-4C2A-8C00-4E52F6E13196}"/>
    <dgm:cxn modelId="{915AF0B0-51EC-4C8B-AB67-5F02DFF330C2}" type="presOf" srcId="{84A9BAA5-E309-4664-B0DB-DF1720B27DB3}" destId="{58F48C93-E33A-482A-B4EC-3AA0F5081CA3}" srcOrd="0" destOrd="3" presId="urn:microsoft.com/office/officeart/2005/8/layout/chevron2"/>
    <dgm:cxn modelId="{15A970B4-5092-47C3-A1A5-23C07BF93696}" srcId="{2BDA9454-F4A0-40EC-BD6A-1C7A8E9E48E7}" destId="{F198ABC2-7E1E-4F7C-9C4F-A866D43FF7D9}" srcOrd="0" destOrd="0" parTransId="{06558EED-CB19-4AC4-B76B-42CC4724E2FF}" sibTransId="{D635EA11-FFA7-440E-B0B9-A7F2CAD48AF0}"/>
    <dgm:cxn modelId="{C76983B5-9181-4F6B-9199-F683E631CD07}" type="presOf" srcId="{9E9E9725-1111-4EBA-9A8D-090C268F6043}" destId="{C9D9E028-906E-4858-BF9F-59910F1F3CD1}" srcOrd="0" destOrd="0" presId="urn:microsoft.com/office/officeart/2005/8/layout/chevron2"/>
    <dgm:cxn modelId="{1C89CAC0-7A61-4E13-96E6-0DD9813811A2}" type="presOf" srcId="{018D90D8-809D-45EA-ADFA-84C767AE78EC}" destId="{DEB81350-29BB-480C-BFBC-FF7D02479045}" srcOrd="0" destOrd="1" presId="urn:microsoft.com/office/officeart/2005/8/layout/chevron2"/>
    <dgm:cxn modelId="{65A637C4-20A5-4F4C-8B75-ADE286DFB165}" srcId="{855BA9F3-FC81-4325-A816-70D58A72644F}" destId="{9F5F0D66-DE81-41BB-9D94-FA29235766BE}" srcOrd="0" destOrd="0" parTransId="{D4B89D9E-2C2A-46FE-8925-D262E9CD7756}" sibTransId="{2F3C1529-207A-4FB6-AA67-A90D6C0DF1B5}"/>
    <dgm:cxn modelId="{C21CCBD4-971A-433E-8F94-6ED0B03CB931}" type="presOf" srcId="{F4160C8E-A7A5-498B-98DB-CBD5E82DEF11}" destId="{9781C169-4C80-4B58-B77A-828D703E639D}" srcOrd="0" destOrd="0" presId="urn:microsoft.com/office/officeart/2005/8/layout/chevron2"/>
    <dgm:cxn modelId="{D49D57D8-3E24-BD42-9384-8DD731CB5E16}" type="presOf" srcId="{5A822F97-7DF5-4729-AE06-C7BB9EB5639D}" destId="{5C74C0D6-ED67-4A89-AAC8-642EF19B8772}" srcOrd="0" destOrd="0" presId="urn:microsoft.com/office/officeart/2005/8/layout/chevron2"/>
    <dgm:cxn modelId="{6E8D70DA-CA36-4FFB-8A96-D8DF90672BDE}" srcId="{F4160C8E-A7A5-498B-98DB-CBD5E82DEF11}" destId="{3E222B3C-DF06-43C5-AE4B-F3E7135D5B11}" srcOrd="1" destOrd="0" parTransId="{F28915DD-F043-4CD8-8DA0-725F055332EF}" sibTransId="{71A23D23-6551-488D-ACCF-1C7E30BA6884}"/>
    <dgm:cxn modelId="{211FE5E5-022C-44BC-94D6-D0B9E8F77635}" srcId="{2BDA9454-F4A0-40EC-BD6A-1C7A8E9E48E7}" destId="{AB9AAA95-3105-4C36-A9AB-2FB1F456ADE3}" srcOrd="1" destOrd="0" parTransId="{55F7A770-DBD2-4403-BCE6-8A94473A3E73}" sibTransId="{30D26AF4-29AA-4C4D-B9B7-5C9F8F8E1FBC}"/>
    <dgm:cxn modelId="{54688CEA-84D0-41F6-B94A-1E9ADBF33C96}" type="presOf" srcId="{5B21E263-324C-4E29-8B0D-8B5AB6C2BBA8}" destId="{58F48C93-E33A-482A-B4EC-3AA0F5081CA3}" srcOrd="0" destOrd="4" presId="urn:microsoft.com/office/officeart/2005/8/layout/chevron2"/>
    <dgm:cxn modelId="{BA7A9CEA-5025-470E-B405-86AC4C52FC18}" type="presOf" srcId="{3E222B3C-DF06-43C5-AE4B-F3E7135D5B11}" destId="{2B7D3C47-F838-44E9-B9D8-449A538A8CBE}" srcOrd="0" destOrd="1" presId="urn:microsoft.com/office/officeart/2005/8/layout/chevron2"/>
    <dgm:cxn modelId="{EB821FF6-0639-4CF5-9A2D-C3FCC31C26C2}" srcId="{2BDA9454-F4A0-40EC-BD6A-1C7A8E9E48E7}" destId="{B3572467-5FAE-4FF3-B43A-7614BFB5E9D7}" srcOrd="2" destOrd="0" parTransId="{6EE47CD4-8686-4981-AB39-0BEC813B44EF}" sibTransId="{EFFCB479-8AB9-400B-8D1F-517ECBA1F20F}"/>
    <dgm:cxn modelId="{DE48FFF1-DFCE-46EF-BC04-775B2CDE0E98}" type="presParOf" srcId="{5C74C0D6-ED67-4A89-AAC8-642EF19B8772}" destId="{D89ADF36-59EF-4014-BB45-3771569BFFDD}" srcOrd="0" destOrd="0" presId="urn:microsoft.com/office/officeart/2005/8/layout/chevron2"/>
    <dgm:cxn modelId="{BCB647F4-369F-423E-B748-481B331A919C}" type="presParOf" srcId="{D89ADF36-59EF-4014-BB45-3771569BFFDD}" destId="{333F2383-8881-47AC-92CE-18DB88428FD1}" srcOrd="0" destOrd="0" presId="urn:microsoft.com/office/officeart/2005/8/layout/chevron2"/>
    <dgm:cxn modelId="{CBEEDD27-701C-4EFE-B798-55E820A14D6C}" type="presParOf" srcId="{D89ADF36-59EF-4014-BB45-3771569BFFDD}" destId="{58F48C93-E33A-482A-B4EC-3AA0F5081CA3}" srcOrd="1" destOrd="0" presId="urn:microsoft.com/office/officeart/2005/8/layout/chevron2"/>
    <dgm:cxn modelId="{1B3C842C-ECCD-46A1-9338-439009CAACE8}" type="presParOf" srcId="{5C74C0D6-ED67-4A89-AAC8-642EF19B8772}" destId="{A6A13456-9646-4599-9493-B3082500352F}" srcOrd="1" destOrd="0" presId="urn:microsoft.com/office/officeart/2005/8/layout/chevron2"/>
    <dgm:cxn modelId="{3CEA10D3-8A5C-486B-8982-D709D3E6627B}" type="presParOf" srcId="{5C74C0D6-ED67-4A89-AAC8-642EF19B8772}" destId="{AEE157F1-72E3-4A8F-882C-50B5C9AF06D7}" srcOrd="2" destOrd="0" presId="urn:microsoft.com/office/officeart/2005/8/layout/chevron2"/>
    <dgm:cxn modelId="{FBA1C990-BD80-417E-AAC9-883FD1F3C91E}" type="presParOf" srcId="{AEE157F1-72E3-4A8F-882C-50B5C9AF06D7}" destId="{C9D9E028-906E-4858-BF9F-59910F1F3CD1}" srcOrd="0" destOrd="0" presId="urn:microsoft.com/office/officeart/2005/8/layout/chevron2"/>
    <dgm:cxn modelId="{A9442A7C-F91C-4BFE-812E-3F0CC00388F4}" type="presParOf" srcId="{AEE157F1-72E3-4A8F-882C-50B5C9AF06D7}" destId="{8867FAB8-00F5-4EDF-B933-AF84469C6A64}" srcOrd="1" destOrd="0" presId="urn:microsoft.com/office/officeart/2005/8/layout/chevron2"/>
    <dgm:cxn modelId="{38EE1843-2FBB-46BE-8673-43E7D9B7C126}" type="presParOf" srcId="{5C74C0D6-ED67-4A89-AAC8-642EF19B8772}" destId="{84749253-B190-4354-A12D-61D8CF09C731}" srcOrd="3" destOrd="0" presId="urn:microsoft.com/office/officeart/2005/8/layout/chevron2"/>
    <dgm:cxn modelId="{E3A7D331-6590-479D-837C-6E3620D39B1A}" type="presParOf" srcId="{5C74C0D6-ED67-4A89-AAC8-642EF19B8772}" destId="{EC45DD1C-EABB-481E-83CD-1EE0A82F2E49}" srcOrd="4" destOrd="0" presId="urn:microsoft.com/office/officeart/2005/8/layout/chevron2"/>
    <dgm:cxn modelId="{80ED067C-A0EE-434D-9C0D-2DF211ED848D}" type="presParOf" srcId="{EC45DD1C-EABB-481E-83CD-1EE0A82F2E49}" destId="{08BEB95C-0347-44A5-BF47-1CA693CA3473}" srcOrd="0" destOrd="0" presId="urn:microsoft.com/office/officeart/2005/8/layout/chevron2"/>
    <dgm:cxn modelId="{B16F8150-3F13-4444-B001-F0D067B10727}" type="presParOf" srcId="{EC45DD1C-EABB-481E-83CD-1EE0A82F2E49}" destId="{DEB81350-29BB-480C-BFBC-FF7D02479045}" srcOrd="1" destOrd="0" presId="urn:microsoft.com/office/officeart/2005/8/layout/chevron2"/>
    <dgm:cxn modelId="{446B57DD-B46E-4E35-ABAB-2CF01E6ACCFF}" type="presParOf" srcId="{5C74C0D6-ED67-4A89-AAC8-642EF19B8772}" destId="{4ED8909E-3ACB-4A28-8924-4685DF906BCC}" srcOrd="5" destOrd="0" presId="urn:microsoft.com/office/officeart/2005/8/layout/chevron2"/>
    <dgm:cxn modelId="{2FA802E5-2345-485B-80D3-CDA3690B252F}" type="presParOf" srcId="{5C74C0D6-ED67-4A89-AAC8-642EF19B8772}" destId="{956EFBE3-B49A-4D55-AB73-42361F76595D}" srcOrd="6" destOrd="0" presId="urn:microsoft.com/office/officeart/2005/8/layout/chevron2"/>
    <dgm:cxn modelId="{050EAD88-BDAC-4B6C-BEA3-31118E1816AE}" type="presParOf" srcId="{956EFBE3-B49A-4D55-AB73-42361F76595D}" destId="{9781C169-4C80-4B58-B77A-828D703E639D}" srcOrd="0" destOrd="0" presId="urn:microsoft.com/office/officeart/2005/8/layout/chevron2"/>
    <dgm:cxn modelId="{8512EA97-4812-4500-90FD-283D6925D199}" type="presParOf" srcId="{956EFBE3-B49A-4D55-AB73-42361F76595D}" destId="{2B7D3C47-F838-44E9-B9D8-449A538A8CB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288A41-132B-4B25-B96C-D9255E3FBCB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2381D606-49FB-4ADA-80F0-D39939CAC551}">
      <dgm:prSet phldrT="[Text]"/>
      <dgm:spPr/>
      <dgm:t>
        <a:bodyPr/>
        <a:lstStyle/>
        <a:p>
          <a:r>
            <a:rPr lang="en-US" dirty="0"/>
            <a:t>Self-assessment thorough and complete</a:t>
          </a:r>
        </a:p>
      </dgm:t>
    </dgm:pt>
    <dgm:pt modelId="{68F68522-2E58-4F7E-9CC7-D98D485F1CD8}" type="parTrans" cxnId="{15BB4C1E-827B-4BEA-BAE1-2E5911543CEB}">
      <dgm:prSet/>
      <dgm:spPr/>
      <dgm:t>
        <a:bodyPr/>
        <a:lstStyle/>
        <a:p>
          <a:endParaRPr lang="en-US"/>
        </a:p>
      </dgm:t>
    </dgm:pt>
    <dgm:pt modelId="{6C2D2DEF-48FF-4739-B98F-1A5D2FFEC33B}" type="sibTrans" cxnId="{15BB4C1E-827B-4BEA-BAE1-2E5911543CEB}">
      <dgm:prSet/>
      <dgm:spPr/>
      <dgm:t>
        <a:bodyPr/>
        <a:lstStyle/>
        <a:p>
          <a:endParaRPr lang="en-US"/>
        </a:p>
      </dgm:t>
    </dgm:pt>
    <dgm:pt modelId="{1BE3C571-763C-42D8-B69A-C53A57F35EB4}">
      <dgm:prSet phldrT="[Text]"/>
      <dgm:spPr/>
      <dgm:t>
        <a:bodyPr/>
        <a:lstStyle/>
        <a:p>
          <a:r>
            <a:rPr lang="en-US" dirty="0"/>
            <a:t>Gap Analysis complete</a:t>
          </a:r>
        </a:p>
      </dgm:t>
    </dgm:pt>
    <dgm:pt modelId="{4DBC0398-A71E-4BD3-9D7B-4A46EF9AEAEC}" type="parTrans" cxnId="{76DE8FDD-C829-46B2-97DF-84D8EE459815}">
      <dgm:prSet/>
      <dgm:spPr/>
      <dgm:t>
        <a:bodyPr/>
        <a:lstStyle/>
        <a:p>
          <a:endParaRPr lang="en-US"/>
        </a:p>
      </dgm:t>
    </dgm:pt>
    <dgm:pt modelId="{AA6DA29B-8757-4D1E-975A-B37D89F964C7}" type="sibTrans" cxnId="{76DE8FDD-C829-46B2-97DF-84D8EE459815}">
      <dgm:prSet/>
      <dgm:spPr/>
      <dgm:t>
        <a:bodyPr/>
        <a:lstStyle/>
        <a:p>
          <a:endParaRPr lang="en-US"/>
        </a:p>
      </dgm:t>
    </dgm:pt>
    <dgm:pt modelId="{4478D94C-10B0-4065-9166-A8EB48053B31}">
      <dgm:prSet phldrT="[Text]"/>
      <dgm:spPr/>
      <dgm:t>
        <a:bodyPr/>
        <a:lstStyle/>
        <a:p>
          <a:r>
            <a:rPr lang="en-US" dirty="0"/>
            <a:t>Accreditation Toolkit created</a:t>
          </a:r>
        </a:p>
      </dgm:t>
    </dgm:pt>
    <dgm:pt modelId="{6940574E-40BE-4553-B0C0-394A1D74AD9B}" type="parTrans" cxnId="{EC548438-3E89-4A64-B7A0-F4531755F891}">
      <dgm:prSet/>
      <dgm:spPr/>
      <dgm:t>
        <a:bodyPr/>
        <a:lstStyle/>
        <a:p>
          <a:endParaRPr lang="en-US"/>
        </a:p>
      </dgm:t>
    </dgm:pt>
    <dgm:pt modelId="{A8210239-9AF4-4A67-AD3A-D72FD0F104ED}" type="sibTrans" cxnId="{EC548438-3E89-4A64-B7A0-F4531755F891}">
      <dgm:prSet/>
      <dgm:spPr/>
      <dgm:t>
        <a:bodyPr/>
        <a:lstStyle/>
        <a:p>
          <a:endParaRPr lang="en-US"/>
        </a:p>
      </dgm:t>
    </dgm:pt>
    <dgm:pt modelId="{86583782-C500-4025-A06A-4375CC25D374}" type="pres">
      <dgm:prSet presAssocID="{DE288A41-132B-4B25-B96C-D9255E3FBCB4}" presName="diagram" presStyleCnt="0">
        <dgm:presLayoutVars>
          <dgm:dir/>
          <dgm:resizeHandles val="exact"/>
        </dgm:presLayoutVars>
      </dgm:prSet>
      <dgm:spPr/>
    </dgm:pt>
    <dgm:pt modelId="{DA09ED72-E071-45F3-B9B0-C94761C7E36F}" type="pres">
      <dgm:prSet presAssocID="{2381D606-49FB-4ADA-80F0-D39939CAC551}" presName="node" presStyleLbl="node1" presStyleIdx="0" presStyleCnt="3">
        <dgm:presLayoutVars>
          <dgm:bulletEnabled val="1"/>
        </dgm:presLayoutVars>
      </dgm:prSet>
      <dgm:spPr/>
    </dgm:pt>
    <dgm:pt modelId="{FBE2AF92-B449-4A00-98BD-A50FDDF04B13}" type="pres">
      <dgm:prSet presAssocID="{6C2D2DEF-48FF-4739-B98F-1A5D2FFEC33B}" presName="sibTrans" presStyleCnt="0"/>
      <dgm:spPr/>
    </dgm:pt>
    <dgm:pt modelId="{1FAA47E5-2BC3-4816-A991-DB2696B582BA}" type="pres">
      <dgm:prSet presAssocID="{1BE3C571-763C-42D8-B69A-C53A57F35EB4}" presName="node" presStyleLbl="node1" presStyleIdx="1" presStyleCnt="3">
        <dgm:presLayoutVars>
          <dgm:bulletEnabled val="1"/>
        </dgm:presLayoutVars>
      </dgm:prSet>
      <dgm:spPr/>
    </dgm:pt>
    <dgm:pt modelId="{08E3A05F-CFAC-4FA9-8A53-0EC9B10F8C62}" type="pres">
      <dgm:prSet presAssocID="{AA6DA29B-8757-4D1E-975A-B37D89F964C7}" presName="sibTrans" presStyleCnt="0"/>
      <dgm:spPr/>
    </dgm:pt>
    <dgm:pt modelId="{76DD9663-D19B-4081-9901-0F8B4ECBD18E}" type="pres">
      <dgm:prSet presAssocID="{4478D94C-10B0-4065-9166-A8EB48053B31}" presName="node" presStyleLbl="node1" presStyleIdx="2" presStyleCnt="3" custLinFactNeighborX="13" custLinFactNeighborY="5277">
        <dgm:presLayoutVars>
          <dgm:bulletEnabled val="1"/>
        </dgm:presLayoutVars>
      </dgm:prSet>
      <dgm:spPr/>
    </dgm:pt>
  </dgm:ptLst>
  <dgm:cxnLst>
    <dgm:cxn modelId="{E0E2E009-5C11-47A4-ACC9-0EF7ECD6093C}" type="presOf" srcId="{DE288A41-132B-4B25-B96C-D9255E3FBCB4}" destId="{86583782-C500-4025-A06A-4375CC25D374}" srcOrd="0" destOrd="0" presId="urn:microsoft.com/office/officeart/2005/8/layout/default"/>
    <dgm:cxn modelId="{89D18915-AA6C-4CD7-9692-84C86D0B2C89}" type="presOf" srcId="{4478D94C-10B0-4065-9166-A8EB48053B31}" destId="{76DD9663-D19B-4081-9901-0F8B4ECBD18E}" srcOrd="0" destOrd="0" presId="urn:microsoft.com/office/officeart/2005/8/layout/default"/>
    <dgm:cxn modelId="{15BB4C1E-827B-4BEA-BAE1-2E5911543CEB}" srcId="{DE288A41-132B-4B25-B96C-D9255E3FBCB4}" destId="{2381D606-49FB-4ADA-80F0-D39939CAC551}" srcOrd="0" destOrd="0" parTransId="{68F68522-2E58-4F7E-9CC7-D98D485F1CD8}" sibTransId="{6C2D2DEF-48FF-4739-B98F-1A5D2FFEC33B}"/>
    <dgm:cxn modelId="{EC548438-3E89-4A64-B7A0-F4531755F891}" srcId="{DE288A41-132B-4B25-B96C-D9255E3FBCB4}" destId="{4478D94C-10B0-4065-9166-A8EB48053B31}" srcOrd="2" destOrd="0" parTransId="{6940574E-40BE-4553-B0C0-394A1D74AD9B}" sibTransId="{A8210239-9AF4-4A67-AD3A-D72FD0F104ED}"/>
    <dgm:cxn modelId="{A2469360-EDAB-4016-A9A2-5E3FA253E5A1}" type="presOf" srcId="{2381D606-49FB-4ADA-80F0-D39939CAC551}" destId="{DA09ED72-E071-45F3-B9B0-C94761C7E36F}" srcOrd="0" destOrd="0" presId="urn:microsoft.com/office/officeart/2005/8/layout/default"/>
    <dgm:cxn modelId="{8B1279B0-2B21-4971-92B4-1489863355E5}" type="presOf" srcId="{1BE3C571-763C-42D8-B69A-C53A57F35EB4}" destId="{1FAA47E5-2BC3-4816-A991-DB2696B582BA}" srcOrd="0" destOrd="0" presId="urn:microsoft.com/office/officeart/2005/8/layout/default"/>
    <dgm:cxn modelId="{76DE8FDD-C829-46B2-97DF-84D8EE459815}" srcId="{DE288A41-132B-4B25-B96C-D9255E3FBCB4}" destId="{1BE3C571-763C-42D8-B69A-C53A57F35EB4}" srcOrd="1" destOrd="0" parTransId="{4DBC0398-A71E-4BD3-9D7B-4A46EF9AEAEC}" sibTransId="{AA6DA29B-8757-4D1E-975A-B37D89F964C7}"/>
    <dgm:cxn modelId="{FD22F473-11DB-447B-8E44-4B12A3D4FB51}" type="presParOf" srcId="{86583782-C500-4025-A06A-4375CC25D374}" destId="{DA09ED72-E071-45F3-B9B0-C94761C7E36F}" srcOrd="0" destOrd="0" presId="urn:microsoft.com/office/officeart/2005/8/layout/default"/>
    <dgm:cxn modelId="{7BDF3A21-D56D-4DC2-BB56-2E712BE5F104}" type="presParOf" srcId="{86583782-C500-4025-A06A-4375CC25D374}" destId="{FBE2AF92-B449-4A00-98BD-A50FDDF04B13}" srcOrd="1" destOrd="0" presId="urn:microsoft.com/office/officeart/2005/8/layout/default"/>
    <dgm:cxn modelId="{58D09FB6-B5F6-4126-94DE-2C0885056947}" type="presParOf" srcId="{86583782-C500-4025-A06A-4375CC25D374}" destId="{1FAA47E5-2BC3-4816-A991-DB2696B582BA}" srcOrd="2" destOrd="0" presId="urn:microsoft.com/office/officeart/2005/8/layout/default"/>
    <dgm:cxn modelId="{A11F6857-935F-45A7-ABB0-ADBF03F664CF}" type="presParOf" srcId="{86583782-C500-4025-A06A-4375CC25D374}" destId="{08E3A05F-CFAC-4FA9-8A53-0EC9B10F8C62}" srcOrd="3" destOrd="0" presId="urn:microsoft.com/office/officeart/2005/8/layout/default"/>
    <dgm:cxn modelId="{6F85FE13-F764-43D9-BB0B-A57FD5769A9F}" type="presParOf" srcId="{86583782-C500-4025-A06A-4375CC25D374}" destId="{76DD9663-D19B-4081-9901-0F8B4ECBD18E}"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DF2C42-2A21-4BFB-83D4-3239851FEBE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4E8D24A-1517-40DF-B791-CF5004744F87}">
      <dgm:prSet phldrT="[Text]"/>
      <dgm:spPr/>
      <dgm:t>
        <a:bodyPr/>
        <a:lstStyle/>
        <a:p>
          <a:r>
            <a:rPr lang="en-US" dirty="0" err="1"/>
            <a:t>Adherance</a:t>
          </a:r>
          <a:r>
            <a:rPr lang="en-US" dirty="0"/>
            <a:t> to timeline and plan</a:t>
          </a:r>
        </a:p>
      </dgm:t>
    </dgm:pt>
    <dgm:pt modelId="{5F924253-D379-4CE6-A269-0B4941352D50}" type="parTrans" cxnId="{EE5F1D54-5CC6-4F7D-A2E4-ED210207643A}">
      <dgm:prSet/>
      <dgm:spPr/>
      <dgm:t>
        <a:bodyPr/>
        <a:lstStyle/>
        <a:p>
          <a:endParaRPr lang="en-US"/>
        </a:p>
      </dgm:t>
    </dgm:pt>
    <dgm:pt modelId="{6905CC50-EF4B-4405-A7BF-B757CDDE3010}" type="sibTrans" cxnId="{EE5F1D54-5CC6-4F7D-A2E4-ED210207643A}">
      <dgm:prSet/>
      <dgm:spPr/>
      <dgm:t>
        <a:bodyPr/>
        <a:lstStyle/>
        <a:p>
          <a:endParaRPr lang="en-US"/>
        </a:p>
      </dgm:t>
    </dgm:pt>
    <dgm:pt modelId="{399E9335-CBF3-4502-A9F5-EFD65E846058}">
      <dgm:prSet phldrT="[Text]"/>
      <dgm:spPr/>
      <dgm:t>
        <a:bodyPr/>
        <a:lstStyle/>
        <a:p>
          <a:r>
            <a:rPr lang="en-US" dirty="0"/>
            <a:t>Loss of staff engagement</a:t>
          </a:r>
        </a:p>
      </dgm:t>
    </dgm:pt>
    <dgm:pt modelId="{B957740A-D4E7-4A32-BB6B-67B354BDF649}" type="parTrans" cxnId="{42E34213-1081-4070-9E21-B06873620663}">
      <dgm:prSet/>
      <dgm:spPr/>
      <dgm:t>
        <a:bodyPr/>
        <a:lstStyle/>
        <a:p>
          <a:endParaRPr lang="en-US"/>
        </a:p>
      </dgm:t>
    </dgm:pt>
    <dgm:pt modelId="{F5F70478-052F-49A4-BEB5-500DB345C71E}" type="sibTrans" cxnId="{42E34213-1081-4070-9E21-B06873620663}">
      <dgm:prSet/>
      <dgm:spPr/>
      <dgm:t>
        <a:bodyPr/>
        <a:lstStyle/>
        <a:p>
          <a:endParaRPr lang="en-US"/>
        </a:p>
      </dgm:t>
    </dgm:pt>
    <dgm:pt modelId="{9D48A1B1-CD69-4D89-99E5-2091797F5C1F}">
      <dgm:prSet phldrT="[Text]"/>
      <dgm:spPr/>
      <dgm:t>
        <a:bodyPr/>
        <a:lstStyle/>
        <a:p>
          <a:r>
            <a:rPr lang="en-US" dirty="0"/>
            <a:t>Struggles of staff moving from unfreezing to change stage of LCT</a:t>
          </a:r>
        </a:p>
      </dgm:t>
    </dgm:pt>
    <dgm:pt modelId="{9A9B9E45-BD5B-425F-B641-70DC6AD2EF2F}" type="parTrans" cxnId="{DE66616A-87FB-49FF-A856-DD99BA910572}">
      <dgm:prSet/>
      <dgm:spPr/>
      <dgm:t>
        <a:bodyPr/>
        <a:lstStyle/>
        <a:p>
          <a:endParaRPr lang="en-US"/>
        </a:p>
      </dgm:t>
    </dgm:pt>
    <dgm:pt modelId="{73C446C5-28C8-40FA-A05B-C3470C0B5A32}" type="sibTrans" cxnId="{DE66616A-87FB-49FF-A856-DD99BA910572}">
      <dgm:prSet/>
      <dgm:spPr/>
      <dgm:t>
        <a:bodyPr/>
        <a:lstStyle/>
        <a:p>
          <a:endParaRPr lang="en-US"/>
        </a:p>
      </dgm:t>
    </dgm:pt>
    <dgm:pt modelId="{393B1976-B5C9-48C5-8450-8775B22D04CF}" type="pres">
      <dgm:prSet presAssocID="{69DF2C42-2A21-4BFB-83D4-3239851FEBE6}" presName="diagram" presStyleCnt="0">
        <dgm:presLayoutVars>
          <dgm:dir/>
          <dgm:resizeHandles val="exact"/>
        </dgm:presLayoutVars>
      </dgm:prSet>
      <dgm:spPr/>
    </dgm:pt>
    <dgm:pt modelId="{8147F9A5-2710-4149-AD5E-46919CC41B09}" type="pres">
      <dgm:prSet presAssocID="{F4E8D24A-1517-40DF-B791-CF5004744F87}" presName="node" presStyleLbl="node1" presStyleIdx="0" presStyleCnt="3">
        <dgm:presLayoutVars>
          <dgm:bulletEnabled val="1"/>
        </dgm:presLayoutVars>
      </dgm:prSet>
      <dgm:spPr/>
    </dgm:pt>
    <dgm:pt modelId="{E5A84818-8163-42F0-9584-BD3424DBB111}" type="pres">
      <dgm:prSet presAssocID="{6905CC50-EF4B-4405-A7BF-B757CDDE3010}" presName="sibTrans" presStyleCnt="0"/>
      <dgm:spPr/>
    </dgm:pt>
    <dgm:pt modelId="{555670E6-02BD-4A59-9F6B-E9FD1B64D6FB}" type="pres">
      <dgm:prSet presAssocID="{399E9335-CBF3-4502-A9F5-EFD65E846058}" presName="node" presStyleLbl="node1" presStyleIdx="1" presStyleCnt="3">
        <dgm:presLayoutVars>
          <dgm:bulletEnabled val="1"/>
        </dgm:presLayoutVars>
      </dgm:prSet>
      <dgm:spPr/>
    </dgm:pt>
    <dgm:pt modelId="{F00AE96E-CA7B-4B4B-ABB9-D205D70815DE}" type="pres">
      <dgm:prSet presAssocID="{F5F70478-052F-49A4-BEB5-500DB345C71E}" presName="sibTrans" presStyleCnt="0"/>
      <dgm:spPr/>
    </dgm:pt>
    <dgm:pt modelId="{297BE1F9-61EE-4F0E-A39A-F52D309FD885}" type="pres">
      <dgm:prSet presAssocID="{9D48A1B1-CD69-4D89-99E5-2091797F5C1F}" presName="node" presStyleLbl="node1" presStyleIdx="2" presStyleCnt="3">
        <dgm:presLayoutVars>
          <dgm:bulletEnabled val="1"/>
        </dgm:presLayoutVars>
      </dgm:prSet>
      <dgm:spPr/>
    </dgm:pt>
  </dgm:ptLst>
  <dgm:cxnLst>
    <dgm:cxn modelId="{42E34213-1081-4070-9E21-B06873620663}" srcId="{69DF2C42-2A21-4BFB-83D4-3239851FEBE6}" destId="{399E9335-CBF3-4502-A9F5-EFD65E846058}" srcOrd="1" destOrd="0" parTransId="{B957740A-D4E7-4A32-BB6B-67B354BDF649}" sibTransId="{F5F70478-052F-49A4-BEB5-500DB345C71E}"/>
    <dgm:cxn modelId="{DE66616A-87FB-49FF-A856-DD99BA910572}" srcId="{69DF2C42-2A21-4BFB-83D4-3239851FEBE6}" destId="{9D48A1B1-CD69-4D89-99E5-2091797F5C1F}" srcOrd="2" destOrd="0" parTransId="{9A9B9E45-BD5B-425F-B641-70DC6AD2EF2F}" sibTransId="{73C446C5-28C8-40FA-A05B-C3470C0B5A32}"/>
    <dgm:cxn modelId="{8B94FE6D-5F0B-47DF-B6A7-36E6AE7CE703}" type="presOf" srcId="{69DF2C42-2A21-4BFB-83D4-3239851FEBE6}" destId="{393B1976-B5C9-48C5-8450-8775B22D04CF}" srcOrd="0" destOrd="0" presId="urn:microsoft.com/office/officeart/2005/8/layout/default"/>
    <dgm:cxn modelId="{EE5F1D54-5CC6-4F7D-A2E4-ED210207643A}" srcId="{69DF2C42-2A21-4BFB-83D4-3239851FEBE6}" destId="{F4E8D24A-1517-40DF-B791-CF5004744F87}" srcOrd="0" destOrd="0" parTransId="{5F924253-D379-4CE6-A269-0B4941352D50}" sibTransId="{6905CC50-EF4B-4405-A7BF-B757CDDE3010}"/>
    <dgm:cxn modelId="{84042581-AB8A-4059-B9C5-6FD6905EF3A4}" type="presOf" srcId="{F4E8D24A-1517-40DF-B791-CF5004744F87}" destId="{8147F9A5-2710-4149-AD5E-46919CC41B09}" srcOrd="0" destOrd="0" presId="urn:microsoft.com/office/officeart/2005/8/layout/default"/>
    <dgm:cxn modelId="{07DA52AF-77D9-478C-AD94-19A55D1EAA4A}" type="presOf" srcId="{399E9335-CBF3-4502-A9F5-EFD65E846058}" destId="{555670E6-02BD-4A59-9F6B-E9FD1B64D6FB}" srcOrd="0" destOrd="0" presId="urn:microsoft.com/office/officeart/2005/8/layout/default"/>
    <dgm:cxn modelId="{764F6BE9-F50A-4AFC-84A7-4726D7A388FB}" type="presOf" srcId="{9D48A1B1-CD69-4D89-99E5-2091797F5C1F}" destId="{297BE1F9-61EE-4F0E-A39A-F52D309FD885}" srcOrd="0" destOrd="0" presId="urn:microsoft.com/office/officeart/2005/8/layout/default"/>
    <dgm:cxn modelId="{543A5E9C-D904-4A88-9AF8-20EB2C7D2BB1}" type="presParOf" srcId="{393B1976-B5C9-48C5-8450-8775B22D04CF}" destId="{8147F9A5-2710-4149-AD5E-46919CC41B09}" srcOrd="0" destOrd="0" presId="urn:microsoft.com/office/officeart/2005/8/layout/default"/>
    <dgm:cxn modelId="{78724272-3753-47E0-9711-32332565B119}" type="presParOf" srcId="{393B1976-B5C9-48C5-8450-8775B22D04CF}" destId="{E5A84818-8163-42F0-9584-BD3424DBB111}" srcOrd="1" destOrd="0" presId="urn:microsoft.com/office/officeart/2005/8/layout/default"/>
    <dgm:cxn modelId="{E9ABF841-3358-4426-A7A5-23B06F21671E}" type="presParOf" srcId="{393B1976-B5C9-48C5-8450-8775B22D04CF}" destId="{555670E6-02BD-4A59-9F6B-E9FD1B64D6FB}" srcOrd="2" destOrd="0" presId="urn:microsoft.com/office/officeart/2005/8/layout/default"/>
    <dgm:cxn modelId="{A418EC56-C08A-41D0-A2F5-5D56D3504933}" type="presParOf" srcId="{393B1976-B5C9-48C5-8450-8775B22D04CF}" destId="{F00AE96E-CA7B-4B4B-ABB9-D205D70815DE}" srcOrd="3" destOrd="0" presId="urn:microsoft.com/office/officeart/2005/8/layout/default"/>
    <dgm:cxn modelId="{FA2C8F49-D68E-4507-B7DB-B392EA1CBC5E}" type="presParOf" srcId="{393B1976-B5C9-48C5-8450-8775B22D04CF}" destId="{297BE1F9-61EE-4F0E-A39A-F52D309FD885}" srcOrd="4"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3F2383-8881-47AC-92CE-18DB88428FD1}">
      <dsp:nvSpPr>
        <dsp:cNvPr id="0" name=""/>
        <dsp:cNvSpPr/>
      </dsp:nvSpPr>
      <dsp:spPr>
        <a:xfrm rot="5400000">
          <a:off x="-221596" y="226534"/>
          <a:ext cx="1477311" cy="1034118"/>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a:latin typeface="Times New Roman" panose="02020603050405020304" pitchFamily="18" charset="0"/>
              <a:cs typeface="Times New Roman" panose="02020603050405020304" pitchFamily="18" charset="0"/>
            </a:rPr>
            <a:t>Phase 1</a:t>
          </a:r>
        </a:p>
      </dsp:txBody>
      <dsp:txXfrm rot="-5400000">
        <a:off x="1" y="521996"/>
        <a:ext cx="1034118" cy="443193"/>
      </dsp:txXfrm>
    </dsp:sp>
    <dsp:sp modelId="{58F48C93-E33A-482A-B4EC-3AA0F5081CA3}">
      <dsp:nvSpPr>
        <dsp:cNvPr id="0" name=""/>
        <dsp:cNvSpPr/>
      </dsp:nvSpPr>
      <dsp:spPr>
        <a:xfrm rot="5400000">
          <a:off x="4510255" y="-3449918"/>
          <a:ext cx="960757" cy="7913031"/>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latin typeface="Times New Roman" panose="02020603050405020304" pitchFamily="18" charset="0"/>
              <a:cs typeface="Times New Roman" panose="02020603050405020304" pitchFamily="18" charset="0"/>
            </a:rPr>
            <a:t>Form the team</a:t>
          </a:r>
        </a:p>
        <a:p>
          <a:pPr marL="114300" lvl="1" indent="-114300" algn="l" defTabSz="533400">
            <a:lnSpc>
              <a:spcPct val="90000"/>
            </a:lnSpc>
            <a:spcBef>
              <a:spcPct val="0"/>
            </a:spcBef>
            <a:spcAft>
              <a:spcPct val="15000"/>
            </a:spcAft>
            <a:buChar char="•"/>
          </a:pPr>
          <a:r>
            <a:rPr lang="en-US" sz="1200" kern="1200">
              <a:latin typeface="Times New Roman" panose="02020603050405020304" pitchFamily="18" charset="0"/>
              <a:cs typeface="Times New Roman" panose="02020603050405020304" pitchFamily="18" charset="0"/>
            </a:rPr>
            <a:t>Establish a timeline and set up meeting times for future discussions</a:t>
          </a:r>
        </a:p>
        <a:p>
          <a:pPr marL="114300" lvl="1" indent="-114300" algn="l" defTabSz="533400">
            <a:lnSpc>
              <a:spcPct val="90000"/>
            </a:lnSpc>
            <a:spcBef>
              <a:spcPct val="0"/>
            </a:spcBef>
            <a:spcAft>
              <a:spcPct val="15000"/>
            </a:spcAft>
            <a:buChar char="•"/>
          </a:pPr>
          <a:r>
            <a:rPr lang="en-US" sz="1200" kern="1200">
              <a:latin typeface="Times New Roman" panose="02020603050405020304" pitchFamily="18" charset="0"/>
              <a:cs typeface="Times New Roman" panose="02020603050405020304" pitchFamily="18" charset="0"/>
            </a:rPr>
            <a:t>Set aims	</a:t>
          </a:r>
        </a:p>
        <a:p>
          <a:pPr marL="114300" lvl="1" indent="-114300" algn="l" defTabSz="533400">
            <a:lnSpc>
              <a:spcPct val="90000"/>
            </a:lnSpc>
            <a:spcBef>
              <a:spcPct val="0"/>
            </a:spcBef>
            <a:spcAft>
              <a:spcPct val="15000"/>
            </a:spcAft>
            <a:buChar char="•"/>
          </a:pPr>
          <a:r>
            <a:rPr lang="en-US" sz="1200" kern="1200">
              <a:latin typeface="Times New Roman" panose="02020603050405020304" pitchFamily="18" charset="0"/>
              <a:cs typeface="Times New Roman" panose="02020603050405020304" pitchFamily="18" charset="0"/>
            </a:rPr>
            <a:t>Self-assessment of current policies, procedures, practices, and environment against UCA accreditation standards</a:t>
          </a:r>
        </a:p>
        <a:p>
          <a:pPr marL="114300" lvl="1" indent="-114300" algn="l" defTabSz="533400">
            <a:lnSpc>
              <a:spcPct val="90000"/>
            </a:lnSpc>
            <a:spcBef>
              <a:spcPct val="0"/>
            </a:spcBef>
            <a:spcAft>
              <a:spcPct val="15000"/>
            </a:spcAft>
            <a:buChar char="•"/>
          </a:pPr>
          <a:r>
            <a:rPr lang="en-US" sz="1200" kern="1200" dirty="0">
              <a:latin typeface="Times New Roman" panose="02020603050405020304" pitchFamily="18" charset="0"/>
              <a:cs typeface="Times New Roman" panose="02020603050405020304" pitchFamily="18" charset="0"/>
            </a:rPr>
            <a:t>Two months</a:t>
          </a:r>
        </a:p>
      </dsp:txBody>
      <dsp:txXfrm rot="-5400000">
        <a:off x="1034118" y="73119"/>
        <a:ext cx="7866131" cy="866957"/>
      </dsp:txXfrm>
    </dsp:sp>
    <dsp:sp modelId="{C9D9E028-906E-4858-BF9F-59910F1F3CD1}">
      <dsp:nvSpPr>
        <dsp:cNvPr id="0" name=""/>
        <dsp:cNvSpPr/>
      </dsp:nvSpPr>
      <dsp:spPr>
        <a:xfrm rot="5400000">
          <a:off x="-221596" y="1559605"/>
          <a:ext cx="1477311" cy="1034118"/>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a:latin typeface="Times New Roman" panose="02020603050405020304" pitchFamily="18" charset="0"/>
              <a:cs typeface="Times New Roman" panose="02020603050405020304" pitchFamily="18" charset="0"/>
            </a:rPr>
            <a:t>Phase 2</a:t>
          </a:r>
        </a:p>
      </dsp:txBody>
      <dsp:txXfrm rot="-5400000">
        <a:off x="1" y="1855067"/>
        <a:ext cx="1034118" cy="443193"/>
      </dsp:txXfrm>
    </dsp:sp>
    <dsp:sp modelId="{8867FAB8-00F5-4EDF-B933-AF84469C6A64}">
      <dsp:nvSpPr>
        <dsp:cNvPr id="0" name=""/>
        <dsp:cNvSpPr/>
      </dsp:nvSpPr>
      <dsp:spPr>
        <a:xfrm rot="5400000">
          <a:off x="4510507" y="-2138381"/>
          <a:ext cx="960252" cy="7913031"/>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a:latin typeface="Times New Roman" panose="02020603050405020304" pitchFamily="18" charset="0"/>
              <a:cs typeface="Times New Roman" panose="02020603050405020304" pitchFamily="18" charset="0"/>
            </a:rPr>
            <a:t>Perform gap analysis</a:t>
          </a:r>
        </a:p>
        <a:p>
          <a:pPr marL="114300" lvl="1" indent="-114300" algn="l" defTabSz="533400">
            <a:lnSpc>
              <a:spcPct val="90000"/>
            </a:lnSpc>
            <a:spcBef>
              <a:spcPct val="0"/>
            </a:spcBef>
            <a:spcAft>
              <a:spcPct val="15000"/>
            </a:spcAft>
            <a:buChar char="•"/>
          </a:pPr>
          <a:r>
            <a:rPr lang="en-US" sz="1200" kern="1200">
              <a:latin typeface="Times New Roman" panose="02020603050405020304" pitchFamily="18" charset="0"/>
              <a:cs typeface="Times New Roman" panose="02020603050405020304" pitchFamily="18" charset="0"/>
            </a:rPr>
            <a:t>One month</a:t>
          </a:r>
        </a:p>
      </dsp:txBody>
      <dsp:txXfrm rot="-5400000">
        <a:off x="1034118" y="1384884"/>
        <a:ext cx="7866155" cy="866500"/>
      </dsp:txXfrm>
    </dsp:sp>
    <dsp:sp modelId="{08BEB95C-0347-44A5-BF47-1CA693CA3473}">
      <dsp:nvSpPr>
        <dsp:cNvPr id="0" name=""/>
        <dsp:cNvSpPr/>
      </dsp:nvSpPr>
      <dsp:spPr>
        <a:xfrm rot="5400000">
          <a:off x="-221596" y="2892675"/>
          <a:ext cx="1477311" cy="1034118"/>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a:latin typeface="Times New Roman" panose="02020603050405020304" pitchFamily="18" charset="0"/>
              <a:cs typeface="Times New Roman" panose="02020603050405020304" pitchFamily="18" charset="0"/>
            </a:rPr>
            <a:t>Phase 3</a:t>
          </a:r>
        </a:p>
      </dsp:txBody>
      <dsp:txXfrm rot="-5400000">
        <a:off x="1" y="3188137"/>
        <a:ext cx="1034118" cy="443193"/>
      </dsp:txXfrm>
    </dsp:sp>
    <dsp:sp modelId="{DEB81350-29BB-480C-BFBC-FF7D02479045}">
      <dsp:nvSpPr>
        <dsp:cNvPr id="0" name=""/>
        <dsp:cNvSpPr/>
      </dsp:nvSpPr>
      <dsp:spPr>
        <a:xfrm rot="5400000">
          <a:off x="4510507" y="-805310"/>
          <a:ext cx="960252" cy="7913031"/>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a:latin typeface="Times New Roman" panose="02020603050405020304" pitchFamily="18" charset="0"/>
              <a:cs typeface="Times New Roman" panose="02020603050405020304" pitchFamily="18" charset="0"/>
            </a:rPr>
            <a:t>Evaluate readiness for application for accreditation</a:t>
          </a:r>
        </a:p>
        <a:p>
          <a:pPr marL="114300" lvl="1" indent="-114300" algn="l" defTabSz="533400">
            <a:lnSpc>
              <a:spcPct val="90000"/>
            </a:lnSpc>
            <a:spcBef>
              <a:spcPct val="0"/>
            </a:spcBef>
            <a:spcAft>
              <a:spcPct val="15000"/>
            </a:spcAft>
            <a:buChar char="•"/>
          </a:pPr>
          <a:r>
            <a:rPr lang="en-US" sz="1200" kern="1200" dirty="0">
              <a:latin typeface="Times New Roman" panose="02020603050405020304" pitchFamily="18" charset="0"/>
              <a:cs typeface="Times New Roman" panose="02020603050405020304" pitchFamily="18" charset="0"/>
            </a:rPr>
            <a:t>Decide whether or not to pursue </a:t>
          </a:r>
          <a:r>
            <a:rPr lang="en-US" sz="1200" kern="1200" dirty="0" err="1">
              <a:latin typeface="Times New Roman" panose="02020603050405020304" pitchFamily="18" charset="0"/>
              <a:cs typeface="Times New Roman" panose="02020603050405020304" pitchFamily="18" charset="0"/>
            </a:rPr>
            <a:t>accreditaion</a:t>
          </a:r>
          <a:r>
            <a:rPr lang="en-US" sz="1200" kern="1200" dirty="0">
              <a:latin typeface="Times New Roman" panose="02020603050405020304" pitchFamily="18" charset="0"/>
              <a:cs typeface="Times New Roman" panose="02020603050405020304" pitchFamily="18" charset="0"/>
            </a:rPr>
            <a:t> at this time</a:t>
          </a:r>
        </a:p>
        <a:p>
          <a:pPr marL="114300" lvl="1" indent="-114300" algn="l" defTabSz="533400">
            <a:lnSpc>
              <a:spcPct val="90000"/>
            </a:lnSpc>
            <a:spcBef>
              <a:spcPct val="0"/>
            </a:spcBef>
            <a:spcAft>
              <a:spcPct val="15000"/>
            </a:spcAft>
            <a:buChar char="•"/>
          </a:pPr>
          <a:r>
            <a:rPr lang="en-US" sz="1200" kern="1200">
              <a:latin typeface="Times New Roman" panose="02020603050405020304" pitchFamily="18" charset="0"/>
              <a:cs typeface="Times New Roman" panose="02020603050405020304" pitchFamily="18" charset="0"/>
            </a:rPr>
            <a:t>Two weeks</a:t>
          </a:r>
        </a:p>
      </dsp:txBody>
      <dsp:txXfrm rot="-5400000">
        <a:off x="1034118" y="2717955"/>
        <a:ext cx="7866155" cy="866500"/>
      </dsp:txXfrm>
    </dsp:sp>
    <dsp:sp modelId="{9781C169-4C80-4B58-B77A-828D703E639D}">
      <dsp:nvSpPr>
        <dsp:cNvPr id="0" name=""/>
        <dsp:cNvSpPr/>
      </dsp:nvSpPr>
      <dsp:spPr>
        <a:xfrm rot="5400000">
          <a:off x="-221596" y="4225745"/>
          <a:ext cx="1477311" cy="1034118"/>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a:latin typeface="Times New Roman" panose="02020603050405020304" pitchFamily="18" charset="0"/>
              <a:cs typeface="Times New Roman" panose="02020603050405020304" pitchFamily="18" charset="0"/>
            </a:rPr>
            <a:t>Phase 4</a:t>
          </a:r>
        </a:p>
      </dsp:txBody>
      <dsp:txXfrm rot="-5400000">
        <a:off x="1" y="4521207"/>
        <a:ext cx="1034118" cy="443193"/>
      </dsp:txXfrm>
    </dsp:sp>
    <dsp:sp modelId="{2B7D3C47-F838-44E9-B9D8-449A538A8CBE}">
      <dsp:nvSpPr>
        <dsp:cNvPr id="0" name=""/>
        <dsp:cNvSpPr/>
      </dsp:nvSpPr>
      <dsp:spPr>
        <a:xfrm rot="5400000">
          <a:off x="4510507" y="527759"/>
          <a:ext cx="960252" cy="7913031"/>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a:latin typeface="Times New Roman" panose="02020603050405020304" pitchFamily="18" charset="0"/>
              <a:cs typeface="Times New Roman" panose="02020603050405020304" pitchFamily="18" charset="0"/>
            </a:rPr>
            <a:t>Develop accreditation toolkit</a:t>
          </a:r>
          <a:endParaRPr lang="en-US" sz="1200" kern="1200"/>
        </a:p>
        <a:p>
          <a:pPr marL="114300" lvl="1" indent="-114300" algn="l" defTabSz="533400">
            <a:lnSpc>
              <a:spcPct val="90000"/>
            </a:lnSpc>
            <a:spcBef>
              <a:spcPct val="0"/>
            </a:spcBef>
            <a:spcAft>
              <a:spcPct val="15000"/>
            </a:spcAft>
            <a:buChar char="•"/>
          </a:pPr>
          <a:r>
            <a:rPr lang="en-US" sz="1200" kern="1200">
              <a:latin typeface="Times New Roman" panose="02020603050405020304" pitchFamily="18" charset="0"/>
              <a:cs typeface="Times New Roman" panose="02020603050405020304" pitchFamily="18" charset="0"/>
            </a:rPr>
            <a:t>One month</a:t>
          </a:r>
        </a:p>
      </dsp:txBody>
      <dsp:txXfrm rot="-5400000">
        <a:off x="1034118" y="4051024"/>
        <a:ext cx="7866155" cy="866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09ED72-E071-45F3-B9B0-C94761C7E36F}">
      <dsp:nvSpPr>
        <dsp:cNvPr id="0" name=""/>
        <dsp:cNvSpPr/>
      </dsp:nvSpPr>
      <dsp:spPr>
        <a:xfrm>
          <a:off x="536" y="510600"/>
          <a:ext cx="2092720" cy="12556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Self-assessment thorough and complete</a:t>
          </a:r>
        </a:p>
      </dsp:txBody>
      <dsp:txXfrm>
        <a:off x="536" y="510600"/>
        <a:ext cx="2092720" cy="1255632"/>
      </dsp:txXfrm>
    </dsp:sp>
    <dsp:sp modelId="{1FAA47E5-2BC3-4816-A991-DB2696B582BA}">
      <dsp:nvSpPr>
        <dsp:cNvPr id="0" name=""/>
        <dsp:cNvSpPr/>
      </dsp:nvSpPr>
      <dsp:spPr>
        <a:xfrm>
          <a:off x="2302529" y="510600"/>
          <a:ext cx="2092720" cy="12556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Gap Analysis complete</a:t>
          </a:r>
        </a:p>
      </dsp:txBody>
      <dsp:txXfrm>
        <a:off x="2302529" y="510600"/>
        <a:ext cx="2092720" cy="1255632"/>
      </dsp:txXfrm>
    </dsp:sp>
    <dsp:sp modelId="{76DD9663-D19B-4081-9901-0F8B4ECBD18E}">
      <dsp:nvSpPr>
        <dsp:cNvPr id="0" name=""/>
        <dsp:cNvSpPr/>
      </dsp:nvSpPr>
      <dsp:spPr>
        <a:xfrm>
          <a:off x="1151805" y="2041764"/>
          <a:ext cx="2092720" cy="12556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Accreditation Toolkit created</a:t>
          </a:r>
        </a:p>
      </dsp:txBody>
      <dsp:txXfrm>
        <a:off x="1151805" y="2041764"/>
        <a:ext cx="2092720" cy="12556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7F9A5-2710-4149-AD5E-46919CC41B09}">
      <dsp:nvSpPr>
        <dsp:cNvPr id="0" name=""/>
        <dsp:cNvSpPr/>
      </dsp:nvSpPr>
      <dsp:spPr>
        <a:xfrm>
          <a:off x="536" y="510600"/>
          <a:ext cx="2092721" cy="12556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err="1"/>
            <a:t>Adherance</a:t>
          </a:r>
          <a:r>
            <a:rPr lang="en-US" sz="1600" kern="1200" dirty="0"/>
            <a:t> to timeline and plan</a:t>
          </a:r>
        </a:p>
      </dsp:txBody>
      <dsp:txXfrm>
        <a:off x="536" y="510600"/>
        <a:ext cx="2092721" cy="1255632"/>
      </dsp:txXfrm>
    </dsp:sp>
    <dsp:sp modelId="{555670E6-02BD-4A59-9F6B-E9FD1B64D6FB}">
      <dsp:nvSpPr>
        <dsp:cNvPr id="0" name=""/>
        <dsp:cNvSpPr/>
      </dsp:nvSpPr>
      <dsp:spPr>
        <a:xfrm>
          <a:off x="2302530" y="510600"/>
          <a:ext cx="2092721" cy="12556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Loss of staff engagement</a:t>
          </a:r>
        </a:p>
      </dsp:txBody>
      <dsp:txXfrm>
        <a:off x="2302530" y="510600"/>
        <a:ext cx="2092721" cy="1255632"/>
      </dsp:txXfrm>
    </dsp:sp>
    <dsp:sp modelId="{297BE1F9-61EE-4F0E-A39A-F52D309FD885}">
      <dsp:nvSpPr>
        <dsp:cNvPr id="0" name=""/>
        <dsp:cNvSpPr/>
      </dsp:nvSpPr>
      <dsp:spPr>
        <a:xfrm>
          <a:off x="1151533" y="1975505"/>
          <a:ext cx="2092721" cy="12556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Struggles of staff moving from unfreezing to change stage of LCT</a:t>
          </a:r>
        </a:p>
      </dsp:txBody>
      <dsp:txXfrm>
        <a:off x="1151533" y="1975505"/>
        <a:ext cx="2092721" cy="125563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FFC4A0-9D42-4284-B897-BE5D0DF48B7F}" type="datetimeFigureOut">
              <a:rPr lang="en-US" smtClean="0"/>
              <a:t>9/25/2020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00021C-B2BD-406C-9BF0-E51C4A25F98D}" type="slidenum">
              <a:rPr lang="en-US" smtClean="0"/>
              <a:t>‹#›</a:t>
            </a:fld>
            <a:endParaRPr lang="en-US"/>
          </a:p>
        </p:txBody>
      </p:sp>
    </p:spTree>
    <p:extLst>
      <p:ext uri="{BB962C8B-B14F-4D97-AF65-F5344CB8AC3E}">
        <p14:creationId xmlns:p14="http://schemas.microsoft.com/office/powerpoint/2010/main" val="1496915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1</a:t>
            </a:fld>
            <a:endParaRPr lang="en-US"/>
          </a:p>
        </p:txBody>
      </p:sp>
    </p:spTree>
    <p:extLst>
      <p:ext uri="{BB962C8B-B14F-4D97-AF65-F5344CB8AC3E}">
        <p14:creationId xmlns:p14="http://schemas.microsoft.com/office/powerpoint/2010/main" val="98792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13</a:t>
            </a:fld>
            <a:endParaRPr lang="en-US"/>
          </a:p>
        </p:txBody>
      </p:sp>
    </p:spTree>
    <p:extLst>
      <p:ext uri="{BB962C8B-B14F-4D97-AF65-F5344CB8AC3E}">
        <p14:creationId xmlns:p14="http://schemas.microsoft.com/office/powerpoint/2010/main" val="1443886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14</a:t>
            </a:fld>
            <a:endParaRPr lang="en-US"/>
          </a:p>
        </p:txBody>
      </p:sp>
    </p:spTree>
    <p:extLst>
      <p:ext uri="{BB962C8B-B14F-4D97-AF65-F5344CB8AC3E}">
        <p14:creationId xmlns:p14="http://schemas.microsoft.com/office/powerpoint/2010/main" val="3204919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2</a:t>
            </a:fld>
            <a:endParaRPr lang="en-US"/>
          </a:p>
        </p:txBody>
      </p:sp>
    </p:spTree>
    <p:extLst>
      <p:ext uri="{BB962C8B-B14F-4D97-AF65-F5344CB8AC3E}">
        <p14:creationId xmlns:p14="http://schemas.microsoft.com/office/powerpoint/2010/main" val="732057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4</a:t>
            </a:fld>
            <a:endParaRPr lang="en-US"/>
          </a:p>
        </p:txBody>
      </p:sp>
    </p:spTree>
    <p:extLst>
      <p:ext uri="{BB962C8B-B14F-4D97-AF65-F5344CB8AC3E}">
        <p14:creationId xmlns:p14="http://schemas.microsoft.com/office/powerpoint/2010/main" val="3937284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6</a:t>
            </a:fld>
            <a:endParaRPr lang="en-US"/>
          </a:p>
        </p:txBody>
      </p:sp>
    </p:spTree>
    <p:extLst>
      <p:ext uri="{BB962C8B-B14F-4D97-AF65-F5344CB8AC3E}">
        <p14:creationId xmlns:p14="http://schemas.microsoft.com/office/powerpoint/2010/main" val="3822894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7</a:t>
            </a:fld>
            <a:endParaRPr lang="en-US"/>
          </a:p>
        </p:txBody>
      </p:sp>
    </p:spTree>
    <p:extLst>
      <p:ext uri="{BB962C8B-B14F-4D97-AF65-F5344CB8AC3E}">
        <p14:creationId xmlns:p14="http://schemas.microsoft.com/office/powerpoint/2010/main" val="1983063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8</a:t>
            </a:fld>
            <a:endParaRPr lang="en-US"/>
          </a:p>
        </p:txBody>
      </p:sp>
    </p:spTree>
    <p:extLst>
      <p:ext uri="{BB962C8B-B14F-4D97-AF65-F5344CB8AC3E}">
        <p14:creationId xmlns:p14="http://schemas.microsoft.com/office/powerpoint/2010/main" val="1524450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9</a:t>
            </a:fld>
            <a:endParaRPr lang="en-US"/>
          </a:p>
        </p:txBody>
      </p:sp>
    </p:spTree>
    <p:extLst>
      <p:ext uri="{BB962C8B-B14F-4D97-AF65-F5344CB8AC3E}">
        <p14:creationId xmlns:p14="http://schemas.microsoft.com/office/powerpoint/2010/main" val="2124427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3E963C-1534-4F8D-B2A7-66D81AA25953}" type="slidenum">
              <a:rPr lang="en-US" smtClean="0"/>
              <a:t>10</a:t>
            </a:fld>
            <a:endParaRPr lang="en-US"/>
          </a:p>
        </p:txBody>
      </p:sp>
    </p:spTree>
    <p:extLst>
      <p:ext uri="{BB962C8B-B14F-4D97-AF65-F5344CB8AC3E}">
        <p14:creationId xmlns:p14="http://schemas.microsoft.com/office/powerpoint/2010/main" val="1314507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11</a:t>
            </a:fld>
            <a:endParaRPr lang="en-US"/>
          </a:p>
        </p:txBody>
      </p:sp>
    </p:spTree>
    <p:extLst>
      <p:ext uri="{BB962C8B-B14F-4D97-AF65-F5344CB8AC3E}">
        <p14:creationId xmlns:p14="http://schemas.microsoft.com/office/powerpoint/2010/main" val="964181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96027F-7875-4030-9381-8BD8C4F21935}" type="datetimeFigureOut">
              <a:rPr lang="en-US" smtClean="0"/>
              <a:t>9/25/2020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96027F-7875-4030-9381-8BD8C4F21935}" type="datetimeFigureOut">
              <a:rPr lang="en-US" smtClean="0"/>
              <a:t>9/25/2020</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9/25/2020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smtClean="0"/>
              <a:t>9/25/2020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6">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5" name="Picture 14"/>
          <p:cNvPicPr>
            <a:picLocks noChangeAspect="1"/>
          </p:cNvPicPr>
          <p:nvPr userDrawn="1"/>
        </p:nvPicPr>
        <p:blipFill rotWithShape="1">
          <a:blip r:embed="rId7">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7" name="Oval 16"/>
          <p:cNvSpPr/>
          <p:nvPr userDrawn="1"/>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8" name="Picture 17"/>
          <p:cNvPicPr>
            <a:picLocks noChangeAspect="1"/>
          </p:cNvPicPr>
          <p:nvPr userDrawn="1"/>
        </p:nvPicPr>
        <p:blipFill rotWithShape="1">
          <a:blip r:embed="rId8">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9" name="Picture 18"/>
          <p:cNvPicPr>
            <a:picLocks noChangeAspect="1"/>
          </p:cNvPicPr>
          <p:nvPr userDrawn="1"/>
        </p:nvPicPr>
        <p:blipFill rotWithShape="1">
          <a:blip r:embed="rId9">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alpha val="60000"/>
                  </a:schemeClr>
                </a:solidFill>
              </a:defRPr>
            </a:lvl1pPr>
          </a:lstStyle>
          <a:p>
            <a:fld id="{4AAD347D-5ACD-4C99-B74B-A9C85AD731AF}" type="datetimeFigureOut">
              <a:rPr lang="en-US" smtClean="0"/>
              <a:pPr/>
              <a:t>9/25/2020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dirty="0"/>
              <a:t>Add a footer</a:t>
            </a:r>
          </a:p>
        </p:txBody>
      </p:sp>
      <p:sp>
        <p:nvSpPr>
          <p:cNvPr id="14" name="Rectangle 13"/>
          <p:cNvSpPr/>
          <p:nvPr userDrawn="1"/>
        </p:nvSpPr>
        <p:spPr bwMode="blackWhite">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52" r:id="rId1"/>
    <p:sldLayoutId id="2147483653" r:id="rId2"/>
    <p:sldLayoutId id="2147483650" r:id="rId3"/>
    <p:sldLayoutId id="2147483649" r:id="rId4"/>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6pPr>
      <a:lvl7pPr marL="29718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7pPr>
      <a:lvl8pPr marL="34290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8pPr>
      <a:lvl9pPr marL="38862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doi.org/10.1093/imtqhc/mzx136" TargetMode="External"/><Relationship Id="rId2" Type="http://schemas.openxmlformats.org/officeDocument/2006/relationships/hyperlink" Target="http://currentnursing.com/nursing_theory/change_theory.html" TargetMode="External"/><Relationship Id="rId1" Type="http://schemas.openxmlformats.org/officeDocument/2006/relationships/slideLayout" Target="../slideLayouts/slideLayout3.xml"/><Relationship Id="rId5" Type="http://schemas.openxmlformats.org/officeDocument/2006/relationships/hyperlink" Target="https://dx.doi.org/10.1371/journal.pone.0114045" TargetMode="External"/><Relationship Id="rId4" Type="http://schemas.openxmlformats.org/officeDocument/2006/relationships/hyperlink" Target="https://www.forbes.com/sites/brucejapsen/2018/02/23/urgent-care-industry-hits-18b-as-big-players-drive-growth/#3ad1b4b34d89"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154955" y="2080620"/>
            <a:ext cx="8825658" cy="2696761"/>
          </a:xfrm>
        </p:spPr>
        <p:txBody>
          <a:bodyPr/>
          <a:lstStyle/>
          <a:p>
            <a:pPr hangingPunct="0"/>
            <a:r>
              <a:rPr lang="en-US" sz="3600" dirty="0"/>
              <a:t>The Development of an Accreditation Toolkit: A Quality Improvement Initiative</a:t>
            </a:r>
          </a:p>
        </p:txBody>
      </p:sp>
      <p:sp>
        <p:nvSpPr>
          <p:cNvPr id="6" name="Subtitle 5"/>
          <p:cNvSpPr>
            <a:spLocks noGrp="1"/>
          </p:cNvSpPr>
          <p:nvPr>
            <p:ph type="subTitle" idx="1"/>
          </p:nvPr>
        </p:nvSpPr>
        <p:spPr/>
        <p:txBody>
          <a:bodyPr/>
          <a:lstStyle/>
          <a:p>
            <a:pPr algn="ctr"/>
            <a:r>
              <a:rPr lang="en-US" dirty="0"/>
              <a:t>Rebecca </a:t>
            </a:r>
            <a:r>
              <a:rPr lang="en-US" dirty="0" err="1"/>
              <a:t>greer</a:t>
            </a:r>
            <a:endParaRPr lang="en-US" dirty="0"/>
          </a:p>
          <a:p>
            <a:pPr algn="ctr"/>
            <a:r>
              <a:rPr lang="en-US" dirty="0"/>
              <a:t>University of Detroit mercy</a:t>
            </a:r>
          </a:p>
        </p:txBody>
      </p:sp>
    </p:spTree>
    <p:extLst>
      <p:ext uri="{BB962C8B-B14F-4D97-AF65-F5344CB8AC3E}">
        <p14:creationId xmlns:p14="http://schemas.microsoft.com/office/powerpoint/2010/main" val="3405586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Methodology</a:t>
            </a:r>
          </a:p>
        </p:txBody>
      </p:sp>
      <p:sp>
        <p:nvSpPr>
          <p:cNvPr id="2" name="Content Placeholder 1">
            <a:extLst>
              <a:ext uri="{FF2B5EF4-FFF2-40B4-BE49-F238E27FC236}">
                <a16:creationId xmlns:a16="http://schemas.microsoft.com/office/drawing/2014/main" id="{DA7A1FBE-EEAC-4F56-9018-D0C884D0FFBB}"/>
              </a:ext>
            </a:extLst>
          </p:cNvPr>
          <p:cNvSpPr>
            <a:spLocks noGrp="1"/>
          </p:cNvSpPr>
          <p:nvPr>
            <p:ph idx="1"/>
          </p:nvPr>
        </p:nvSpPr>
        <p:spPr/>
        <p:txBody>
          <a:bodyPr>
            <a:normAutofit fontScale="92500"/>
          </a:bodyPr>
          <a:lstStyle/>
          <a:p>
            <a:r>
              <a:rPr lang="en-US" dirty="0"/>
              <a:t>Setting – </a:t>
            </a:r>
            <a:r>
              <a:rPr lang="en-US" dirty="0" err="1"/>
              <a:t>Emcura</a:t>
            </a:r>
            <a:r>
              <a:rPr lang="en-US" dirty="0"/>
              <a:t> Immediate Care, Bloomfield Hills, MI</a:t>
            </a:r>
          </a:p>
          <a:p>
            <a:r>
              <a:rPr lang="en-US" dirty="0"/>
              <a:t>Participants – ‘The Team’</a:t>
            </a:r>
            <a:endParaRPr lang="en-US" b="1" dirty="0"/>
          </a:p>
          <a:p>
            <a:pPr lvl="1"/>
            <a:r>
              <a:rPr lang="en-US" dirty="0"/>
              <a:t>The project facilitator</a:t>
            </a:r>
          </a:p>
          <a:p>
            <a:pPr lvl="1"/>
            <a:r>
              <a:rPr lang="en-US" dirty="0"/>
              <a:t>Key stakeholders</a:t>
            </a:r>
          </a:p>
          <a:p>
            <a:pPr lvl="2"/>
            <a:r>
              <a:rPr lang="en-US" dirty="0"/>
              <a:t>Physician owner</a:t>
            </a:r>
          </a:p>
          <a:p>
            <a:pPr lvl="2"/>
            <a:r>
              <a:rPr lang="en-US" dirty="0"/>
              <a:t>Office manager</a:t>
            </a:r>
          </a:p>
          <a:p>
            <a:pPr lvl="2"/>
            <a:r>
              <a:rPr lang="en-US" dirty="0"/>
              <a:t>Nurse Practitioner (NP) and committee chair</a:t>
            </a:r>
          </a:p>
          <a:p>
            <a:pPr lvl="2"/>
            <a:r>
              <a:rPr lang="en-US" dirty="0"/>
              <a:t>Medical assistant (MA)</a:t>
            </a:r>
          </a:p>
          <a:p>
            <a:pPr lvl="2"/>
            <a:r>
              <a:rPr lang="en-US" dirty="0"/>
              <a:t>Registration clerk</a:t>
            </a:r>
          </a:p>
          <a:p>
            <a:r>
              <a:rPr lang="en-US" dirty="0"/>
              <a:t>Ethical Considerations – did not involve human subject research and no ethical conflicts or issues were identified. IRB review not needed. </a:t>
            </a:r>
          </a:p>
        </p:txBody>
      </p:sp>
    </p:spTree>
    <p:extLst>
      <p:ext uri="{BB962C8B-B14F-4D97-AF65-F5344CB8AC3E}">
        <p14:creationId xmlns:p14="http://schemas.microsoft.com/office/powerpoint/2010/main" val="2114842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Project Design</a:t>
            </a:r>
          </a:p>
        </p:txBody>
      </p:sp>
      <p:graphicFrame>
        <p:nvGraphicFramePr>
          <p:cNvPr id="5" name="Content Placeholder 4">
            <a:extLst>
              <a:ext uri="{FF2B5EF4-FFF2-40B4-BE49-F238E27FC236}">
                <a16:creationId xmlns:a16="http://schemas.microsoft.com/office/drawing/2014/main" id="{9125D078-F5D1-43D2-9223-5C48776D9562}"/>
              </a:ext>
            </a:extLst>
          </p:cNvPr>
          <p:cNvGraphicFramePr>
            <a:graphicFrameLocks noGrp="1"/>
          </p:cNvGraphicFramePr>
          <p:nvPr>
            <p:ph idx="1"/>
          </p:nvPr>
        </p:nvGraphicFramePr>
        <p:xfrm>
          <a:off x="1103313" y="1139483"/>
          <a:ext cx="8947150" cy="5486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93785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A41B6-2EAD-40E4-B305-B0758B5C2140}"/>
              </a:ext>
            </a:extLst>
          </p:cNvPr>
          <p:cNvSpPr>
            <a:spLocks noGrp="1"/>
          </p:cNvSpPr>
          <p:nvPr>
            <p:ph type="title"/>
          </p:nvPr>
        </p:nvSpPr>
        <p:spPr/>
        <p:txBody>
          <a:bodyPr/>
          <a:lstStyle/>
          <a:p>
            <a:r>
              <a:rPr lang="en-US" dirty="0"/>
              <a:t>Analysis/Outcomes</a:t>
            </a:r>
          </a:p>
        </p:txBody>
      </p:sp>
      <p:sp>
        <p:nvSpPr>
          <p:cNvPr id="8" name="Text Placeholder 7">
            <a:extLst>
              <a:ext uri="{FF2B5EF4-FFF2-40B4-BE49-F238E27FC236}">
                <a16:creationId xmlns:a16="http://schemas.microsoft.com/office/drawing/2014/main" id="{5B06B2AB-42FD-4016-AF16-BB9090F93CDD}"/>
              </a:ext>
            </a:extLst>
          </p:cNvPr>
          <p:cNvSpPr>
            <a:spLocks noGrp="1"/>
          </p:cNvSpPr>
          <p:nvPr>
            <p:ph type="body" idx="1"/>
          </p:nvPr>
        </p:nvSpPr>
        <p:spPr/>
        <p:txBody>
          <a:bodyPr/>
          <a:lstStyle/>
          <a:p>
            <a:pPr algn="ctr"/>
            <a:r>
              <a:rPr lang="en-US" dirty="0"/>
              <a:t>Successes</a:t>
            </a:r>
          </a:p>
        </p:txBody>
      </p:sp>
      <p:graphicFrame>
        <p:nvGraphicFramePr>
          <p:cNvPr id="6" name="Content Placeholder 5">
            <a:extLst>
              <a:ext uri="{FF2B5EF4-FFF2-40B4-BE49-F238E27FC236}">
                <a16:creationId xmlns:a16="http://schemas.microsoft.com/office/drawing/2014/main" id="{50EFEBA1-8C33-4556-9CD2-6D3080086E8E}"/>
              </a:ext>
            </a:extLst>
          </p:cNvPr>
          <p:cNvGraphicFramePr>
            <a:graphicFrameLocks noGrp="1"/>
          </p:cNvGraphicFramePr>
          <p:nvPr>
            <p:ph sz="half" idx="2"/>
            <p:extLst>
              <p:ext uri="{D42A27DB-BD31-4B8C-83A1-F6EECF244321}">
                <p14:modId xmlns:p14="http://schemas.microsoft.com/office/powerpoint/2010/main" val="3843480834"/>
              </p:ext>
            </p:extLst>
          </p:nvPr>
        </p:nvGraphicFramePr>
        <p:xfrm>
          <a:off x="1103313" y="2514600"/>
          <a:ext cx="4395787" cy="3741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 Placeholder 8">
            <a:extLst>
              <a:ext uri="{FF2B5EF4-FFF2-40B4-BE49-F238E27FC236}">
                <a16:creationId xmlns:a16="http://schemas.microsoft.com/office/drawing/2014/main" id="{B8183B67-7743-4D61-9064-6EDBD463B46E}"/>
              </a:ext>
            </a:extLst>
          </p:cNvPr>
          <p:cNvSpPr>
            <a:spLocks noGrp="1"/>
          </p:cNvSpPr>
          <p:nvPr>
            <p:ph type="body" sz="quarter" idx="3"/>
          </p:nvPr>
        </p:nvSpPr>
        <p:spPr/>
        <p:txBody>
          <a:bodyPr/>
          <a:lstStyle/>
          <a:p>
            <a:pPr algn="ctr"/>
            <a:r>
              <a:rPr lang="en-US" dirty="0"/>
              <a:t>Challenges</a:t>
            </a:r>
          </a:p>
        </p:txBody>
      </p:sp>
      <p:graphicFrame>
        <p:nvGraphicFramePr>
          <p:cNvPr id="7" name="Content Placeholder 6">
            <a:extLst>
              <a:ext uri="{FF2B5EF4-FFF2-40B4-BE49-F238E27FC236}">
                <a16:creationId xmlns:a16="http://schemas.microsoft.com/office/drawing/2014/main" id="{B855761C-08FD-48E2-8E02-6E249B2C0905}"/>
              </a:ext>
            </a:extLst>
          </p:cNvPr>
          <p:cNvGraphicFramePr>
            <a:graphicFrameLocks noGrp="1"/>
          </p:cNvGraphicFramePr>
          <p:nvPr>
            <p:ph sz="quarter" idx="4"/>
            <p:extLst>
              <p:ext uri="{D42A27DB-BD31-4B8C-83A1-F6EECF244321}">
                <p14:modId xmlns:p14="http://schemas.microsoft.com/office/powerpoint/2010/main" val="3341340874"/>
              </p:ext>
            </p:extLst>
          </p:nvPr>
        </p:nvGraphicFramePr>
        <p:xfrm>
          <a:off x="5654675" y="2514600"/>
          <a:ext cx="4395788" cy="37417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32836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Strengths and Limitations</a:t>
            </a:r>
          </a:p>
        </p:txBody>
      </p:sp>
      <p:sp>
        <p:nvSpPr>
          <p:cNvPr id="3" name="Text Placeholder 2">
            <a:extLst>
              <a:ext uri="{FF2B5EF4-FFF2-40B4-BE49-F238E27FC236}">
                <a16:creationId xmlns:a16="http://schemas.microsoft.com/office/drawing/2014/main" id="{66543CC6-3F7A-4F0C-8115-D9B224E0D653}"/>
              </a:ext>
            </a:extLst>
          </p:cNvPr>
          <p:cNvSpPr>
            <a:spLocks noGrp="1"/>
          </p:cNvSpPr>
          <p:nvPr>
            <p:ph type="body" idx="1"/>
          </p:nvPr>
        </p:nvSpPr>
        <p:spPr/>
        <p:txBody>
          <a:bodyPr/>
          <a:lstStyle/>
          <a:p>
            <a:r>
              <a:rPr lang="en-US" dirty="0"/>
              <a:t>Strengths</a:t>
            </a:r>
          </a:p>
        </p:txBody>
      </p:sp>
      <p:sp>
        <p:nvSpPr>
          <p:cNvPr id="4" name="Content Placeholder 3">
            <a:extLst>
              <a:ext uri="{FF2B5EF4-FFF2-40B4-BE49-F238E27FC236}">
                <a16:creationId xmlns:a16="http://schemas.microsoft.com/office/drawing/2014/main" id="{547A8A6A-18DB-4D90-8864-FC6248013D10}"/>
              </a:ext>
            </a:extLst>
          </p:cNvPr>
          <p:cNvSpPr>
            <a:spLocks noGrp="1"/>
          </p:cNvSpPr>
          <p:nvPr>
            <p:ph sz="half" idx="2"/>
          </p:nvPr>
        </p:nvSpPr>
        <p:spPr/>
        <p:txBody>
          <a:bodyPr>
            <a:normAutofit/>
          </a:bodyPr>
          <a:lstStyle/>
          <a:p>
            <a:r>
              <a:rPr lang="en-US" dirty="0"/>
              <a:t>The IHI MFI and LCT were helpful and accurate frameworks/theories to guide the project</a:t>
            </a:r>
          </a:p>
          <a:p>
            <a:r>
              <a:rPr lang="en-US" dirty="0"/>
              <a:t>A thorough self-assessment was completed a gap analysis was done</a:t>
            </a:r>
          </a:p>
          <a:p>
            <a:r>
              <a:rPr lang="en-US" dirty="0"/>
              <a:t>An accreditation toolkit was successfully created by the project facilitator</a:t>
            </a:r>
          </a:p>
        </p:txBody>
      </p:sp>
      <p:sp>
        <p:nvSpPr>
          <p:cNvPr id="6" name="Text Placeholder 5">
            <a:extLst>
              <a:ext uri="{FF2B5EF4-FFF2-40B4-BE49-F238E27FC236}">
                <a16:creationId xmlns:a16="http://schemas.microsoft.com/office/drawing/2014/main" id="{36200E38-1D82-4BDD-BB83-90F914F5F6F3}"/>
              </a:ext>
            </a:extLst>
          </p:cNvPr>
          <p:cNvSpPr>
            <a:spLocks noGrp="1"/>
          </p:cNvSpPr>
          <p:nvPr>
            <p:ph type="body" sz="quarter" idx="3"/>
          </p:nvPr>
        </p:nvSpPr>
        <p:spPr/>
        <p:txBody>
          <a:bodyPr/>
          <a:lstStyle/>
          <a:p>
            <a:r>
              <a:rPr lang="en-US" dirty="0"/>
              <a:t>Limitations</a:t>
            </a:r>
          </a:p>
        </p:txBody>
      </p:sp>
      <p:sp>
        <p:nvSpPr>
          <p:cNvPr id="7" name="Content Placeholder 6">
            <a:extLst>
              <a:ext uri="{FF2B5EF4-FFF2-40B4-BE49-F238E27FC236}">
                <a16:creationId xmlns:a16="http://schemas.microsoft.com/office/drawing/2014/main" id="{01992638-B692-4B17-AE39-C09AF31F4D98}"/>
              </a:ext>
            </a:extLst>
          </p:cNvPr>
          <p:cNvSpPr>
            <a:spLocks noGrp="1"/>
          </p:cNvSpPr>
          <p:nvPr>
            <p:ph sz="quarter" idx="4"/>
          </p:nvPr>
        </p:nvSpPr>
        <p:spPr/>
        <p:txBody>
          <a:bodyPr>
            <a:normAutofit/>
          </a:bodyPr>
          <a:lstStyle/>
          <a:p>
            <a:r>
              <a:rPr lang="en-US" dirty="0"/>
              <a:t>Keeping the team to the originally established timeline and plan</a:t>
            </a:r>
          </a:p>
          <a:p>
            <a:r>
              <a:rPr lang="en-US" dirty="0"/>
              <a:t>Withdrawal of team members early on lead to more work</a:t>
            </a:r>
          </a:p>
          <a:p>
            <a:r>
              <a:rPr lang="en-US" dirty="0"/>
              <a:t>During the unfreezing and moving into change stage some struggles with the uncertainty of change and the amount of changes that would need to take place</a:t>
            </a:r>
          </a:p>
        </p:txBody>
      </p:sp>
    </p:spTree>
    <p:extLst>
      <p:ext uri="{BB962C8B-B14F-4D97-AF65-F5344CB8AC3E}">
        <p14:creationId xmlns:p14="http://schemas.microsoft.com/office/powerpoint/2010/main" val="3160722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of Results on Practice</a:t>
            </a:r>
          </a:p>
        </p:txBody>
      </p:sp>
      <p:sp>
        <p:nvSpPr>
          <p:cNvPr id="5" name="Content Placeholder 4"/>
          <p:cNvSpPr>
            <a:spLocks noGrp="1"/>
          </p:cNvSpPr>
          <p:nvPr>
            <p:ph idx="1"/>
          </p:nvPr>
        </p:nvSpPr>
        <p:spPr>
          <a:xfrm>
            <a:off x="1103312" y="1510748"/>
            <a:ext cx="8946541" cy="4737651"/>
          </a:xfrm>
        </p:spPr>
        <p:txBody>
          <a:bodyPr>
            <a:normAutofit/>
          </a:bodyPr>
          <a:lstStyle/>
          <a:p>
            <a:pPr hangingPunct="0"/>
            <a:r>
              <a:rPr lang="en-US" dirty="0"/>
              <a:t>The focus of the DNP prepared APRN is to provide leadership, through application of the DNP Essentials and learned skillset, in improving healthcare outcomes through identification of gaps and implementing evidence-based solutions to fill them (Sherrod &amp; </a:t>
            </a:r>
            <a:r>
              <a:rPr lang="en-US" dirty="0" err="1"/>
              <a:t>Goda</a:t>
            </a:r>
            <a:r>
              <a:rPr lang="en-US" dirty="0"/>
              <a:t>, 2016).  </a:t>
            </a:r>
          </a:p>
          <a:p>
            <a:pPr hangingPunct="0"/>
            <a:r>
              <a:rPr lang="en-US" dirty="0"/>
              <a:t>UCCs often require leadership/guidance in the accreditation process.</a:t>
            </a:r>
          </a:p>
          <a:p>
            <a:pPr hangingPunct="0"/>
            <a:r>
              <a:rPr lang="en-US" dirty="0"/>
              <a:t>Helped </a:t>
            </a:r>
            <a:r>
              <a:rPr lang="en-US" dirty="0" err="1"/>
              <a:t>Emcura’s</a:t>
            </a:r>
            <a:r>
              <a:rPr lang="en-US" dirty="0"/>
              <a:t> leadership and staff better understand the accreditation process. Left with a toolkit for future use. </a:t>
            </a:r>
          </a:p>
          <a:p>
            <a:pPr hangingPunct="0"/>
            <a:r>
              <a:rPr lang="en-US" dirty="0"/>
              <a:t>Provided an ideal format for the project facilitator to provide the guidance and leadership </a:t>
            </a:r>
            <a:r>
              <a:rPr lang="en-US" dirty="0" err="1"/>
              <a:t>Emcura</a:t>
            </a:r>
            <a:r>
              <a:rPr lang="en-US" dirty="0"/>
              <a:t> needs in the accreditation process by utilizing the unique skillset of the DNP prepared APRN</a:t>
            </a:r>
          </a:p>
        </p:txBody>
      </p:sp>
    </p:spTree>
    <p:extLst>
      <p:ext uri="{BB962C8B-B14F-4D97-AF65-F5344CB8AC3E}">
        <p14:creationId xmlns:p14="http://schemas.microsoft.com/office/powerpoint/2010/main" val="2656730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01E84-B30C-464D-B7EC-D44582708D60}"/>
              </a:ext>
            </a:extLst>
          </p:cNvPr>
          <p:cNvSpPr>
            <a:spLocks noGrp="1"/>
          </p:cNvSpPr>
          <p:nvPr>
            <p:ph type="title"/>
          </p:nvPr>
        </p:nvSpPr>
        <p:spPr/>
        <p:txBody>
          <a:bodyPr/>
          <a:lstStyle/>
          <a:p>
            <a:r>
              <a:rPr lang="en-US" dirty="0"/>
              <a:t>Dissemination</a:t>
            </a:r>
          </a:p>
        </p:txBody>
      </p:sp>
      <p:sp>
        <p:nvSpPr>
          <p:cNvPr id="3" name="Content Placeholder 2">
            <a:extLst>
              <a:ext uri="{FF2B5EF4-FFF2-40B4-BE49-F238E27FC236}">
                <a16:creationId xmlns:a16="http://schemas.microsoft.com/office/drawing/2014/main" id="{224CE61C-B8BA-4C00-AFC3-BA1E43E900FA}"/>
              </a:ext>
            </a:extLst>
          </p:cNvPr>
          <p:cNvSpPr>
            <a:spLocks noGrp="1"/>
          </p:cNvSpPr>
          <p:nvPr>
            <p:ph idx="1"/>
          </p:nvPr>
        </p:nvSpPr>
        <p:spPr/>
        <p:txBody>
          <a:bodyPr/>
          <a:lstStyle/>
          <a:p>
            <a:r>
              <a:rPr lang="en-US" dirty="0"/>
              <a:t>Through presentation to key stakeholders, project team members, and other invited guests, such as university faculty, friends, co-workers, and family at the University of Detroit Mercy, Detroit, MI</a:t>
            </a:r>
          </a:p>
          <a:p>
            <a:endParaRPr lang="en-US" dirty="0"/>
          </a:p>
        </p:txBody>
      </p:sp>
    </p:spTree>
    <p:extLst>
      <p:ext uri="{BB962C8B-B14F-4D97-AF65-F5344CB8AC3E}">
        <p14:creationId xmlns:p14="http://schemas.microsoft.com/office/powerpoint/2010/main" val="2853668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5C30B-4FD3-44BF-9B0A-BCA4F4931D4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252AE6B-E01D-445B-B0C8-307C1FCFE44E}"/>
              </a:ext>
            </a:extLst>
          </p:cNvPr>
          <p:cNvSpPr>
            <a:spLocks noGrp="1"/>
          </p:cNvSpPr>
          <p:nvPr>
            <p:ph idx="1"/>
          </p:nvPr>
        </p:nvSpPr>
        <p:spPr>
          <a:xfrm>
            <a:off x="1103312" y="1351722"/>
            <a:ext cx="8946541" cy="4896677"/>
          </a:xfrm>
        </p:spPr>
        <p:txBody>
          <a:bodyPr>
            <a:normAutofit fontScale="47500" lnSpcReduction="20000"/>
          </a:bodyPr>
          <a:lstStyle/>
          <a:p>
            <a:pPr marL="0" indent="0" hangingPunct="0">
              <a:buNone/>
            </a:pPr>
            <a:r>
              <a:rPr lang="en-US" i="1" dirty="0"/>
              <a:t>Change Theory Kurt Lewin</a:t>
            </a:r>
            <a:r>
              <a:rPr lang="en-US" dirty="0"/>
              <a:t> (2011). Retrieved August 9, 2018 from </a:t>
            </a:r>
            <a:r>
              <a:rPr lang="en-US" u="sng" dirty="0">
                <a:hlinkClick r:id="rId2"/>
              </a:rPr>
              <a:t>http://currentnursing.com/nursing_theory/change_theory.html</a:t>
            </a:r>
            <a:endParaRPr lang="en-US" dirty="0"/>
          </a:p>
          <a:p>
            <a:pPr marL="0" indent="0" hangingPunct="0">
              <a:buNone/>
            </a:pPr>
            <a:r>
              <a:rPr lang="en-US" dirty="0" err="1"/>
              <a:t>Desveaux</a:t>
            </a:r>
            <a:r>
              <a:rPr lang="en-US" dirty="0"/>
              <a:t>, L., Mitchell, J.I., Shaw, J., &amp; </a:t>
            </a:r>
            <a:r>
              <a:rPr lang="en-US" dirty="0" err="1"/>
              <a:t>Ivers</a:t>
            </a:r>
            <a:r>
              <a:rPr lang="en-US" dirty="0"/>
              <a:t>, N.M. (2017, October). 	Understanding the impact of accreditation on quality in healthcare: A 	grounded theory approach.</a:t>
            </a:r>
            <a:r>
              <a:rPr lang="en-US" i="1" dirty="0"/>
              <a:t> International Journal for Quality in Health Care</a:t>
            </a:r>
            <a:r>
              <a:rPr lang="en-US" dirty="0"/>
              <a:t>, 29(7), 941-947. </a:t>
            </a:r>
            <a:r>
              <a:rPr lang="en-US" dirty="0">
                <a:hlinkClick r:id="rId3"/>
              </a:rPr>
              <a:t>https://doi.org/10.1093/imtqhc/mzx136</a:t>
            </a:r>
            <a:endParaRPr lang="en-US" dirty="0"/>
          </a:p>
          <a:p>
            <a:pPr marL="0" indent="0" hangingPunct="0">
              <a:buNone/>
            </a:pPr>
            <a:r>
              <a:rPr lang="en-US" dirty="0" err="1"/>
              <a:t>Devkaran</a:t>
            </a:r>
            <a:r>
              <a:rPr lang="en-US" dirty="0"/>
              <a:t>, S., &amp; O’Farrell, P. (2015, April). The impact of hospital accreditation on quality measures: An interrupted time series analysis. </a:t>
            </a:r>
            <a:r>
              <a:rPr lang="en-US" i="1" dirty="0"/>
              <a:t>BMC 	Health Services Research</a:t>
            </a:r>
            <a:r>
              <a:rPr lang="en-US" dirty="0"/>
              <a:t>, 15(1):137. https://doi.org/10.1186/s12913-015-0784-5</a:t>
            </a:r>
          </a:p>
          <a:p>
            <a:pPr marL="0" indent="0" hangingPunct="0">
              <a:buNone/>
            </a:pPr>
            <a:r>
              <a:rPr lang="en-US" dirty="0"/>
              <a:t>Find an urgent care. (n.d.). Retrieved June 22, 2020 from https://www.ucaoa.org/Resources/Find-an-Urgent-Care</a:t>
            </a:r>
          </a:p>
          <a:p>
            <a:pPr marL="0" indent="0" hangingPunct="0">
              <a:buNone/>
            </a:pPr>
            <a:r>
              <a:rPr lang="en-US" dirty="0"/>
              <a:t>Industry FAQs. (2018). Retrieved June 22, 2020 from http://www.ucaoa.org/?page=industryfaqs</a:t>
            </a:r>
          </a:p>
          <a:p>
            <a:pPr marL="0" indent="0" hangingPunct="0">
              <a:buNone/>
            </a:pPr>
            <a:r>
              <a:rPr lang="en-US" dirty="0" err="1"/>
              <a:t>Japsen</a:t>
            </a:r>
            <a:r>
              <a:rPr lang="en-US" dirty="0"/>
              <a:t>, B. (2018, February 23). Urgent care industry hits $18 billion as big players drive growth. Retrieved June 22, 2020 from 	</a:t>
            </a:r>
            <a:r>
              <a:rPr lang="en-US" dirty="0">
                <a:hlinkClick r:id="rId4"/>
              </a:rPr>
              <a:t>https://www.forbes.com/sites/brucejapsen/2018/02/23/urgent-care-industry-hits-18b-as-big-players-drive-growth/#3ad1b4b34d89</a:t>
            </a:r>
            <a:endParaRPr lang="en-US" dirty="0"/>
          </a:p>
          <a:p>
            <a:pPr marL="0" indent="0" hangingPunct="0">
              <a:buNone/>
            </a:pPr>
            <a:r>
              <a:rPr lang="en-US" dirty="0"/>
              <a:t>Michigan 611 Urgent Care Centers (n.d.). Retrieved June 22, 2020 from https://www.solvhealth.com/mi/s/michigan-urgent-care</a:t>
            </a:r>
          </a:p>
          <a:p>
            <a:pPr marL="0" indent="0" hangingPunct="0">
              <a:buNone/>
            </a:pPr>
            <a:r>
              <a:rPr lang="en-US" dirty="0"/>
              <a:t>Ng, G.K., Leung, G.K., Johnston, J.M., &amp; Cowling, B.J. (2013, October). Factors affecting implementation of accreditation </a:t>
            </a:r>
            <a:r>
              <a:rPr lang="en-US" dirty="0" err="1"/>
              <a:t>programmes</a:t>
            </a:r>
            <a:r>
              <a:rPr lang="en-US" dirty="0"/>
              <a:t> and the 	impact of the accreditation process on quality improvement in hospitals: A SWOT analysis. </a:t>
            </a:r>
            <a:r>
              <a:rPr lang="en-US" i="1" dirty="0"/>
              <a:t>Hong Kong Medical Journal</a:t>
            </a:r>
            <a:r>
              <a:rPr lang="en-US" dirty="0"/>
              <a:t>, 19(5), pg. 434-	436. https://doi.org/10.12809/hkmj134063</a:t>
            </a:r>
          </a:p>
          <a:p>
            <a:pPr marL="0" indent="0" hangingPunct="0">
              <a:buNone/>
            </a:pPr>
            <a:r>
              <a:rPr lang="en-US" dirty="0" err="1"/>
              <a:t>Nouwens</a:t>
            </a:r>
            <a:r>
              <a:rPr lang="en-US" dirty="0"/>
              <a:t>, E., van </a:t>
            </a:r>
            <a:r>
              <a:rPr lang="en-US" dirty="0" err="1"/>
              <a:t>Lieshout</a:t>
            </a:r>
            <a:r>
              <a:rPr lang="en-US" dirty="0"/>
              <a:t>, J., Bouma, M., </a:t>
            </a:r>
            <a:r>
              <a:rPr lang="en-US" dirty="0" err="1"/>
              <a:t>Braspenning</a:t>
            </a:r>
            <a:r>
              <a:rPr lang="en-US" dirty="0"/>
              <a:t>, J., &amp; </a:t>
            </a:r>
            <a:r>
              <a:rPr lang="en-US" dirty="0" err="1"/>
              <a:t>Wensing</a:t>
            </a:r>
            <a:r>
              <a:rPr lang="en-US" dirty="0"/>
              <a:t>, M. (2014, December). Effectiveness of improvement plans in primary 	care practice accreditation: A clustered randomized trial. </a:t>
            </a:r>
            <a:r>
              <a:rPr lang="en-US" i="1" dirty="0" err="1"/>
              <a:t>PloS</a:t>
            </a:r>
            <a:r>
              <a:rPr lang="en-US" i="1" dirty="0"/>
              <a:t> One</a:t>
            </a:r>
            <a:r>
              <a:rPr lang="en-US" dirty="0"/>
              <a:t>, 9(12). </a:t>
            </a:r>
            <a:r>
              <a:rPr lang="en-US" dirty="0">
                <a:hlinkClick r:id="rId5"/>
              </a:rPr>
              <a:t>https://dx.doi.org/10.1371/journal.pone.0114045</a:t>
            </a:r>
            <a:endParaRPr lang="en-US" dirty="0"/>
          </a:p>
          <a:p>
            <a:pPr marL="0" indent="0" hangingPunct="0">
              <a:buNone/>
            </a:pPr>
            <a:r>
              <a:rPr lang="en-US" i="1" dirty="0"/>
              <a:t>Science of improvement: How to improve</a:t>
            </a:r>
            <a:r>
              <a:rPr lang="en-US" dirty="0"/>
              <a:t>. (2019). Retrieved June 22, 2020 from 	http://www.ihi.org/resources/Pages/HowtoImprove/ScienceofImprovementHowtoImprove.aspx</a:t>
            </a:r>
          </a:p>
          <a:p>
            <a:pPr marL="0" indent="0" hangingPunct="0">
              <a:buNone/>
            </a:pPr>
            <a:r>
              <a:rPr lang="en-US" dirty="0"/>
              <a:t>Sherrod, B. &amp; </a:t>
            </a:r>
            <a:r>
              <a:rPr lang="en-US" dirty="0" err="1"/>
              <a:t>Goda</a:t>
            </a:r>
            <a:r>
              <a:rPr lang="en-US" dirty="0"/>
              <a:t>, T. (2016, September). DNP-prepared leaders guide healthcare system change. Nursing Management, 47(9), pg. 13-16. 	http://dx.doi.org/10.1097/01.NUMA.0000491133.06473.92</a:t>
            </a:r>
          </a:p>
          <a:p>
            <a:pPr marL="0" indent="0" hangingPunct="0">
              <a:buNone/>
            </a:pPr>
            <a:r>
              <a:rPr lang="en-US" dirty="0" err="1"/>
              <a:t>Valori</a:t>
            </a:r>
            <a:r>
              <a:rPr lang="en-US" dirty="0"/>
              <a:t>, R., Rogers, C., Johnston, D., &amp; Ingham, J. (2013, December). Developing a strategy for accreditation of clinical services. Clinical 	Medicine, 13(6), pg. 538-542. https://dx.doi.org/10.7861/clinmedicine.13-6-538</a:t>
            </a:r>
          </a:p>
          <a:p>
            <a:pPr marL="0" indent="0" hangingPunct="0">
              <a:buNone/>
            </a:pPr>
            <a:r>
              <a:rPr lang="en-US" dirty="0"/>
              <a:t>Winchester, D.E., &amp; Hendel, R.C. (2017, June). Progress through accreditation, still room for quality improvement. </a:t>
            </a:r>
            <a:r>
              <a:rPr lang="en-US" i="1" dirty="0"/>
              <a:t>Journal of Nuclear Cardiology</a:t>
            </a:r>
            <a:r>
              <a:rPr lang="en-US" dirty="0"/>
              <a:t>, 	pg. 1-3. https://dx.doi.org/10.1007/s12350-017-0964-2</a:t>
            </a:r>
          </a:p>
          <a:p>
            <a:pPr marL="0" indent="0" hangingPunct="0">
              <a:buNone/>
            </a:pPr>
            <a:r>
              <a:rPr lang="en-US" dirty="0"/>
              <a:t>Yee, T., Lechner, A. E., &amp; </a:t>
            </a:r>
            <a:r>
              <a:rPr lang="en-US" dirty="0" err="1"/>
              <a:t>Boukus</a:t>
            </a:r>
            <a:r>
              <a:rPr lang="en-US" dirty="0"/>
              <a:t>, E. R. (2013, July). The surge in urgent care centers: Emergency department alternative or costly convenience. 	</a:t>
            </a:r>
            <a:r>
              <a:rPr lang="en-US" i="1" dirty="0"/>
              <a:t>HSC Research </a:t>
            </a:r>
            <a:r>
              <a:rPr lang="en-US" dirty="0"/>
              <a:t>Brief, 26. Retrieved from http://www.ncbi.nlm.nih.gov/pubmed/24073467</a:t>
            </a:r>
          </a:p>
          <a:p>
            <a:pPr hangingPunct="0"/>
            <a:endParaRPr lang="en-US" dirty="0"/>
          </a:p>
          <a:p>
            <a:pPr hangingPunct="0"/>
            <a:endParaRPr lang="en-US" dirty="0"/>
          </a:p>
          <a:p>
            <a:pPr marL="0" indent="0" hangingPunct="0">
              <a:buNone/>
            </a:pPr>
            <a:endParaRPr lang="en-US" dirty="0"/>
          </a:p>
          <a:p>
            <a:endParaRPr lang="en-US" dirty="0"/>
          </a:p>
        </p:txBody>
      </p:sp>
    </p:spTree>
    <p:extLst>
      <p:ext uri="{BB962C8B-B14F-4D97-AF65-F5344CB8AC3E}">
        <p14:creationId xmlns:p14="http://schemas.microsoft.com/office/powerpoint/2010/main" val="2418554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Background/Significance</a:t>
            </a:r>
          </a:p>
        </p:txBody>
      </p:sp>
      <p:sp>
        <p:nvSpPr>
          <p:cNvPr id="6" name="Content Placeholder 5"/>
          <p:cNvSpPr>
            <a:spLocks noGrp="1"/>
          </p:cNvSpPr>
          <p:nvPr>
            <p:ph idx="1"/>
          </p:nvPr>
        </p:nvSpPr>
        <p:spPr>
          <a:xfrm>
            <a:off x="1103312" y="1537252"/>
            <a:ext cx="8946541" cy="4711147"/>
          </a:xfrm>
        </p:spPr>
        <p:txBody>
          <a:bodyPr>
            <a:normAutofit/>
          </a:bodyPr>
          <a:lstStyle/>
          <a:p>
            <a:r>
              <a:rPr lang="en-US" dirty="0"/>
              <a:t>Recent proliferation of Urgent Care Centers (UCCs) to meet consumer need (Yee, Lechner, &amp; </a:t>
            </a:r>
            <a:r>
              <a:rPr lang="en-US" dirty="0" err="1"/>
              <a:t>Boukus</a:t>
            </a:r>
            <a:r>
              <a:rPr lang="en-US" dirty="0"/>
              <a:t>, 2013). </a:t>
            </a:r>
          </a:p>
          <a:p>
            <a:pPr lvl="1"/>
            <a:r>
              <a:rPr lang="en-US" dirty="0"/>
              <a:t>June 2017: more than 7,639 UCCs in the United States (U.S.) (</a:t>
            </a:r>
            <a:r>
              <a:rPr lang="en-US" dirty="0" err="1"/>
              <a:t>Japsen</a:t>
            </a:r>
            <a:r>
              <a:rPr lang="en-US" dirty="0"/>
              <a:t>, 2018). </a:t>
            </a:r>
          </a:p>
          <a:p>
            <a:pPr lvl="1"/>
            <a:r>
              <a:rPr lang="en-US" dirty="0"/>
              <a:t>Growth of industry 11% from 2016 to 2017 and expected to continue growing (</a:t>
            </a:r>
            <a:r>
              <a:rPr lang="en-US" dirty="0" err="1"/>
              <a:t>Japsen</a:t>
            </a:r>
            <a:r>
              <a:rPr lang="en-US" dirty="0"/>
              <a:t>, 2018). </a:t>
            </a:r>
          </a:p>
          <a:p>
            <a:pPr lvl="1"/>
            <a:r>
              <a:rPr lang="en-US" dirty="0"/>
              <a:t>Michigan currently has 611 UCCs  (“Michigan 611 Urgent”, n.d.). </a:t>
            </a:r>
          </a:p>
          <a:p>
            <a:r>
              <a:rPr lang="en-US" dirty="0"/>
              <a:t>No regulations exist that require an UCC to be accredited or certified in any state (“Industry FAQs”, 2018).</a:t>
            </a:r>
          </a:p>
          <a:p>
            <a:r>
              <a:rPr lang="en-US" dirty="0"/>
              <a:t>Without consistent regulations and standards in place governing UCCs, the quality of care can vary from one center to another</a:t>
            </a:r>
          </a:p>
          <a:p>
            <a:r>
              <a:rPr lang="en-US" dirty="0"/>
              <a:t>Currently, only about 985 UCCs nationwide, and only two in Michigan, are accredited by the Urgent Care Association (UCA)</a:t>
            </a:r>
          </a:p>
          <a:p>
            <a:endParaRPr lang="en-US" dirty="0"/>
          </a:p>
          <a:p>
            <a:endParaRPr lang="en-US" dirty="0"/>
          </a:p>
          <a:p>
            <a:endParaRPr lang="en-US" dirty="0"/>
          </a:p>
        </p:txBody>
      </p:sp>
    </p:spTree>
    <p:extLst>
      <p:ext uri="{BB962C8B-B14F-4D97-AF65-F5344CB8AC3E}">
        <p14:creationId xmlns:p14="http://schemas.microsoft.com/office/powerpoint/2010/main" val="465571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442D4-3A9E-4AA7-8CAC-7D985B23A77D}"/>
              </a:ext>
            </a:extLst>
          </p:cNvPr>
          <p:cNvSpPr>
            <a:spLocks noGrp="1"/>
          </p:cNvSpPr>
          <p:nvPr>
            <p:ph type="title"/>
          </p:nvPr>
        </p:nvSpPr>
        <p:spPr/>
        <p:txBody>
          <a:bodyPr/>
          <a:lstStyle/>
          <a:p>
            <a:r>
              <a:rPr lang="en-US" dirty="0"/>
              <a:t>Problem</a:t>
            </a:r>
          </a:p>
        </p:txBody>
      </p:sp>
      <p:sp>
        <p:nvSpPr>
          <p:cNvPr id="3" name="Content Placeholder 2">
            <a:extLst>
              <a:ext uri="{FF2B5EF4-FFF2-40B4-BE49-F238E27FC236}">
                <a16:creationId xmlns:a16="http://schemas.microsoft.com/office/drawing/2014/main" id="{D201E50F-4961-4FED-9824-1704D51FFEC7}"/>
              </a:ext>
            </a:extLst>
          </p:cNvPr>
          <p:cNvSpPr>
            <a:spLocks noGrp="1"/>
          </p:cNvSpPr>
          <p:nvPr>
            <p:ph idx="1"/>
          </p:nvPr>
        </p:nvSpPr>
        <p:spPr/>
        <p:txBody>
          <a:bodyPr>
            <a:normAutofit/>
          </a:bodyPr>
          <a:lstStyle/>
          <a:p>
            <a:r>
              <a:rPr lang="en-US" dirty="0"/>
              <a:t>Urgent care centers (UCCs) are not required to be certified or accredited in any state</a:t>
            </a:r>
          </a:p>
          <a:p>
            <a:r>
              <a:rPr lang="en-US" dirty="0"/>
              <a:t>Accreditation is an essential measure of healthcare quality </a:t>
            </a:r>
          </a:p>
          <a:p>
            <a:pPr lvl="1"/>
            <a:r>
              <a:rPr lang="en-US" dirty="0"/>
              <a:t>Shows outside endorsement of meeting set quality and safety standards</a:t>
            </a:r>
          </a:p>
          <a:p>
            <a:r>
              <a:rPr lang="en-US" dirty="0"/>
              <a:t>Currently, few UCCs in Michigan are accredited </a:t>
            </a:r>
          </a:p>
          <a:p>
            <a:pPr lvl="1"/>
            <a:r>
              <a:rPr lang="en-US" dirty="0"/>
              <a:t>Great variations in the quality and safety of care from one center to another</a:t>
            </a:r>
          </a:p>
          <a:p>
            <a:r>
              <a:rPr lang="en-US" dirty="0" err="1"/>
              <a:t>Emcura</a:t>
            </a:r>
            <a:r>
              <a:rPr lang="en-US" dirty="0"/>
              <a:t> Immediate Care (</a:t>
            </a:r>
            <a:r>
              <a:rPr lang="en-US" dirty="0" err="1"/>
              <a:t>Emcura</a:t>
            </a:r>
            <a:r>
              <a:rPr lang="en-US" dirty="0"/>
              <a:t>) is one such UCC in Michigan that is currently not accredited but seeks accreditation to show this commitment to their patients and to stand out from other UCCs in the area as maintaining this higher standard. </a:t>
            </a:r>
          </a:p>
          <a:p>
            <a:endParaRPr lang="en-US" dirty="0"/>
          </a:p>
        </p:txBody>
      </p:sp>
    </p:spTree>
    <p:extLst>
      <p:ext uri="{BB962C8B-B14F-4D97-AF65-F5344CB8AC3E}">
        <p14:creationId xmlns:p14="http://schemas.microsoft.com/office/powerpoint/2010/main" val="287370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5" name="Content Placeholder 4"/>
          <p:cNvSpPr>
            <a:spLocks noGrp="1"/>
          </p:cNvSpPr>
          <p:nvPr>
            <p:ph idx="1"/>
          </p:nvPr>
        </p:nvSpPr>
        <p:spPr/>
        <p:txBody>
          <a:bodyPr>
            <a:normAutofit/>
          </a:bodyPr>
          <a:lstStyle/>
          <a:p>
            <a:r>
              <a:rPr lang="en-US" dirty="0"/>
              <a:t>The purpose of this DNP project is to help prepare </a:t>
            </a:r>
            <a:r>
              <a:rPr lang="en-US" dirty="0" err="1"/>
              <a:t>Emcura</a:t>
            </a:r>
            <a:r>
              <a:rPr lang="en-US" dirty="0"/>
              <a:t>, a privately owned UCC in Bloomfield Hills, MI for accreditation through self-assessment and gap analysis of the current practice environment and creation of an accreditation toolkit to guide them through the accreditation process when they are prepared. </a:t>
            </a:r>
          </a:p>
        </p:txBody>
      </p:sp>
    </p:spTree>
    <p:extLst>
      <p:ext uri="{BB962C8B-B14F-4D97-AF65-F5344CB8AC3E}">
        <p14:creationId xmlns:p14="http://schemas.microsoft.com/office/powerpoint/2010/main" val="1774902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A1B72-B050-426A-8EB0-47129CE8A8F4}"/>
              </a:ext>
            </a:extLst>
          </p:cNvPr>
          <p:cNvSpPr>
            <a:spLocks noGrp="1"/>
          </p:cNvSpPr>
          <p:nvPr>
            <p:ph type="title"/>
          </p:nvPr>
        </p:nvSpPr>
        <p:spPr/>
        <p:txBody>
          <a:bodyPr/>
          <a:lstStyle/>
          <a:p>
            <a:r>
              <a:rPr lang="en-US" dirty="0"/>
              <a:t>Aims</a:t>
            </a:r>
          </a:p>
        </p:txBody>
      </p:sp>
      <p:sp>
        <p:nvSpPr>
          <p:cNvPr id="3" name="Content Placeholder 2">
            <a:extLst>
              <a:ext uri="{FF2B5EF4-FFF2-40B4-BE49-F238E27FC236}">
                <a16:creationId xmlns:a16="http://schemas.microsoft.com/office/drawing/2014/main" id="{90A62296-53E1-4C11-8354-B2FBB2C45A24}"/>
              </a:ext>
            </a:extLst>
          </p:cNvPr>
          <p:cNvSpPr>
            <a:spLocks noGrp="1"/>
          </p:cNvSpPr>
          <p:nvPr>
            <p:ph idx="1"/>
          </p:nvPr>
        </p:nvSpPr>
        <p:spPr/>
        <p:txBody>
          <a:bodyPr/>
          <a:lstStyle/>
          <a:p>
            <a:r>
              <a:rPr lang="en-US" dirty="0"/>
              <a:t>Aims:</a:t>
            </a:r>
          </a:p>
          <a:p>
            <a:pPr lvl="1"/>
            <a:r>
              <a:rPr lang="en-US" dirty="0"/>
              <a:t>Develop a plan for how to perform a self-assessment within two weeks</a:t>
            </a:r>
          </a:p>
          <a:p>
            <a:pPr lvl="1"/>
            <a:r>
              <a:rPr lang="en-US" dirty="0"/>
              <a:t>Perform a self-assessment of the current policies, procedures, and clinical environment and subsequent gap analysis toward making changes that would result in improvement and move towards accreditation within two months</a:t>
            </a:r>
          </a:p>
          <a:p>
            <a:pPr lvl="1"/>
            <a:r>
              <a:rPr lang="en-US" dirty="0"/>
              <a:t>Determine what changes will result in an improvement and for the project facilitator to create an accreditation toolkit after the gap analysis from this comparison within one month of the gap analysis</a:t>
            </a:r>
          </a:p>
          <a:p>
            <a:pPr lvl="1"/>
            <a:r>
              <a:rPr lang="en-US" dirty="0"/>
              <a:t>Create an accreditation toolkit by end of the ‘study’ phase of project</a:t>
            </a:r>
          </a:p>
          <a:p>
            <a:pPr marL="0" indent="0">
              <a:buNone/>
            </a:pPr>
            <a:endParaRPr lang="en-US" dirty="0"/>
          </a:p>
        </p:txBody>
      </p:sp>
    </p:spTree>
    <p:extLst>
      <p:ext uri="{BB962C8B-B14F-4D97-AF65-F5344CB8AC3E}">
        <p14:creationId xmlns:p14="http://schemas.microsoft.com/office/powerpoint/2010/main" val="3115078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Questions</a:t>
            </a:r>
          </a:p>
        </p:txBody>
      </p:sp>
      <p:sp>
        <p:nvSpPr>
          <p:cNvPr id="4" name="Content Placeholder 3"/>
          <p:cNvSpPr>
            <a:spLocks noGrp="1"/>
          </p:cNvSpPr>
          <p:nvPr>
            <p:ph idx="1"/>
          </p:nvPr>
        </p:nvSpPr>
        <p:spPr/>
        <p:txBody>
          <a:bodyPr/>
          <a:lstStyle/>
          <a:p>
            <a:r>
              <a:rPr lang="en-US" dirty="0"/>
              <a:t>How can the project facilitator assist </a:t>
            </a:r>
            <a:r>
              <a:rPr lang="en-US" dirty="0" err="1"/>
              <a:t>Emcura</a:t>
            </a:r>
            <a:r>
              <a:rPr lang="en-US" dirty="0"/>
              <a:t> in performing an organizational self-assessment and gap analysis using Lewin’s Change Theory (LCT) </a:t>
            </a:r>
            <a:r>
              <a:rPr lang="en-US"/>
              <a:t>and the Institute </a:t>
            </a:r>
            <a:r>
              <a:rPr lang="en-US" dirty="0"/>
              <a:t>for Healthcare Improvement Model for </a:t>
            </a:r>
            <a:r>
              <a:rPr lang="en-US"/>
              <a:t>Improvement (IHI MFI)?</a:t>
            </a:r>
            <a:endParaRPr lang="en-US" dirty="0"/>
          </a:p>
          <a:p>
            <a:r>
              <a:rPr lang="en-US" dirty="0"/>
              <a:t>Can the information learned in the self-assessment and gap analysis be used to create an accreditation toolkit to guide </a:t>
            </a:r>
            <a:r>
              <a:rPr lang="en-US" dirty="0" err="1"/>
              <a:t>Emcura</a:t>
            </a:r>
            <a:r>
              <a:rPr lang="en-US" dirty="0"/>
              <a:t> through the accreditation process when they are ready?</a:t>
            </a:r>
          </a:p>
          <a:p>
            <a:pPr marL="0" indent="0">
              <a:buNone/>
            </a:pPr>
            <a:endParaRPr lang="en-US" dirty="0"/>
          </a:p>
        </p:txBody>
      </p:sp>
    </p:spTree>
    <p:extLst>
      <p:ext uri="{BB962C8B-B14F-4D97-AF65-F5344CB8AC3E}">
        <p14:creationId xmlns:p14="http://schemas.microsoft.com/office/powerpoint/2010/main" val="2640020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Synthesis of Evidence</a:t>
            </a:r>
          </a:p>
        </p:txBody>
      </p:sp>
      <p:sp>
        <p:nvSpPr>
          <p:cNvPr id="2" name="Text Placeholder 1">
            <a:extLst>
              <a:ext uri="{FF2B5EF4-FFF2-40B4-BE49-F238E27FC236}">
                <a16:creationId xmlns:a16="http://schemas.microsoft.com/office/drawing/2014/main" id="{87D1D436-AD75-441F-9806-EA9342C7404A}"/>
              </a:ext>
            </a:extLst>
          </p:cNvPr>
          <p:cNvSpPr>
            <a:spLocks noGrp="1"/>
          </p:cNvSpPr>
          <p:nvPr>
            <p:ph type="body" idx="1"/>
          </p:nvPr>
        </p:nvSpPr>
        <p:spPr/>
        <p:txBody>
          <a:bodyPr/>
          <a:lstStyle/>
          <a:p>
            <a:r>
              <a:rPr lang="en-US" dirty="0"/>
              <a:t>Benefits	</a:t>
            </a:r>
          </a:p>
        </p:txBody>
      </p:sp>
      <p:sp>
        <p:nvSpPr>
          <p:cNvPr id="3" name="Content Placeholder 2"/>
          <p:cNvSpPr>
            <a:spLocks noGrp="1"/>
          </p:cNvSpPr>
          <p:nvPr>
            <p:ph sz="half" idx="2"/>
          </p:nvPr>
        </p:nvSpPr>
        <p:spPr/>
        <p:txBody>
          <a:bodyPr>
            <a:normAutofit fontScale="85000" lnSpcReduction="10000"/>
          </a:bodyPr>
          <a:lstStyle/>
          <a:p>
            <a:r>
              <a:rPr lang="en-US" sz="1600" dirty="0"/>
              <a:t>Accreditation is generally considered an acceptable method to measure and improve the quality and safety of healthcare organizations (</a:t>
            </a:r>
            <a:r>
              <a:rPr lang="en-US" sz="1600" dirty="0" err="1"/>
              <a:t>Desveaux</a:t>
            </a:r>
            <a:r>
              <a:rPr lang="en-US" sz="1600" dirty="0"/>
              <a:t>, Mitchell, Shaw, &amp; </a:t>
            </a:r>
            <a:r>
              <a:rPr lang="en-US" sz="1600" dirty="0" err="1"/>
              <a:t>Ivers</a:t>
            </a:r>
            <a:r>
              <a:rPr lang="en-US" sz="1600" dirty="0"/>
              <a:t>, 2017; </a:t>
            </a:r>
            <a:r>
              <a:rPr lang="en-US" sz="1600" dirty="0" err="1"/>
              <a:t>Nouwens</a:t>
            </a:r>
            <a:r>
              <a:rPr lang="en-US" sz="1600" dirty="0"/>
              <a:t>, et al., 2014; Winchester, 2017). </a:t>
            </a:r>
          </a:p>
          <a:p>
            <a:r>
              <a:rPr lang="en-US" sz="1600" dirty="0"/>
              <a:t>However, while accreditation does provide an objective measure of quality and safety performance, research on the overall effect of the accreditation process on quality improvement is sparse (</a:t>
            </a:r>
            <a:r>
              <a:rPr lang="en-US" sz="1600" dirty="0" err="1"/>
              <a:t>Devkaran</a:t>
            </a:r>
            <a:r>
              <a:rPr lang="en-US" sz="1600" dirty="0"/>
              <a:t> &amp; O’Farrell, 2015; Ng et al., 2013; Winchester, 2017).</a:t>
            </a:r>
          </a:p>
        </p:txBody>
      </p:sp>
      <p:sp>
        <p:nvSpPr>
          <p:cNvPr id="5" name="Text Placeholder 4">
            <a:extLst>
              <a:ext uri="{FF2B5EF4-FFF2-40B4-BE49-F238E27FC236}">
                <a16:creationId xmlns:a16="http://schemas.microsoft.com/office/drawing/2014/main" id="{64B4454E-120D-4A31-92FA-D924FF3009CD}"/>
              </a:ext>
            </a:extLst>
          </p:cNvPr>
          <p:cNvSpPr>
            <a:spLocks noGrp="1"/>
          </p:cNvSpPr>
          <p:nvPr>
            <p:ph type="body" sz="quarter" idx="3"/>
          </p:nvPr>
        </p:nvSpPr>
        <p:spPr/>
        <p:txBody>
          <a:bodyPr/>
          <a:lstStyle/>
          <a:p>
            <a:r>
              <a:rPr lang="en-US" dirty="0"/>
              <a:t>Challenges</a:t>
            </a:r>
          </a:p>
        </p:txBody>
      </p:sp>
      <p:sp>
        <p:nvSpPr>
          <p:cNvPr id="6" name="Content Placeholder 5">
            <a:extLst>
              <a:ext uri="{FF2B5EF4-FFF2-40B4-BE49-F238E27FC236}">
                <a16:creationId xmlns:a16="http://schemas.microsoft.com/office/drawing/2014/main" id="{A4A9A7B9-6AF1-4C0F-B2C5-E302E55587A0}"/>
              </a:ext>
            </a:extLst>
          </p:cNvPr>
          <p:cNvSpPr>
            <a:spLocks noGrp="1"/>
          </p:cNvSpPr>
          <p:nvPr>
            <p:ph sz="quarter" idx="4"/>
          </p:nvPr>
        </p:nvSpPr>
        <p:spPr/>
        <p:txBody>
          <a:bodyPr>
            <a:normAutofit fontScale="85000" lnSpcReduction="10000"/>
          </a:bodyPr>
          <a:lstStyle/>
          <a:p>
            <a:r>
              <a:rPr lang="en-US" dirty="0"/>
              <a:t>While accreditation offers many benefits, it also presents some challenges. </a:t>
            </a:r>
            <a:r>
              <a:rPr lang="en-US" dirty="0" err="1"/>
              <a:t>Valori</a:t>
            </a:r>
            <a:r>
              <a:rPr lang="en-US" dirty="0"/>
              <a:t> et al., (2013) state that accreditation can be a burden on organizations’ undertaking it.</a:t>
            </a:r>
          </a:p>
          <a:p>
            <a:r>
              <a:rPr lang="en-US" dirty="0" err="1"/>
              <a:t>Desveaux</a:t>
            </a:r>
            <a:r>
              <a:rPr lang="en-US" dirty="0"/>
              <a:t> et al., (2017) acknowledge that accreditation is an accepted process in which to assess performance of an organization and implement quality improvement initiatives, but successful implementation of new processes during accreditation involves constant work and is influenced by internal and external factors as well as individual characteristics of those involved in the process. </a:t>
            </a:r>
          </a:p>
        </p:txBody>
      </p:sp>
    </p:spTree>
    <p:extLst>
      <p:ext uri="{BB962C8B-B14F-4D97-AF65-F5344CB8AC3E}">
        <p14:creationId xmlns:p14="http://schemas.microsoft.com/office/powerpoint/2010/main" val="928547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400530"/>
          </a:xfrm>
        </p:spPr>
        <p:txBody>
          <a:bodyPr anchor="t">
            <a:normAutofit/>
          </a:bodyPr>
          <a:lstStyle/>
          <a:p>
            <a:r>
              <a:rPr lang="en-US" dirty="0"/>
              <a:t>Conceptual Framework</a:t>
            </a:r>
          </a:p>
        </p:txBody>
      </p:sp>
      <p:pic>
        <p:nvPicPr>
          <p:cNvPr id="7" name="Picture 6" descr="A close up of text on a white background&#10;&#10;Description automatically generated">
            <a:extLst>
              <a:ext uri="{FF2B5EF4-FFF2-40B4-BE49-F238E27FC236}">
                <a16:creationId xmlns:a16="http://schemas.microsoft.com/office/drawing/2014/main" id="{1A26BE0C-F2D3-4868-A995-5929051B3457}"/>
              </a:ext>
            </a:extLst>
          </p:cNvPr>
          <p:cNvPicPr>
            <a:picLocks noChangeAspect="1"/>
          </p:cNvPicPr>
          <p:nvPr/>
        </p:nvPicPr>
        <p:blipFill>
          <a:blip r:embed="rId3"/>
          <a:stretch>
            <a:fillRect/>
          </a:stretch>
        </p:blipFill>
        <p:spPr>
          <a:xfrm>
            <a:off x="1805601" y="2060575"/>
            <a:ext cx="2991761" cy="4195763"/>
          </a:xfrm>
          <a:prstGeom prst="rect">
            <a:avLst/>
          </a:prstGeom>
          <a:noFill/>
        </p:spPr>
      </p:pic>
      <p:sp>
        <p:nvSpPr>
          <p:cNvPr id="3" name="Content Placeholder 2">
            <a:extLst>
              <a:ext uri="{FF2B5EF4-FFF2-40B4-BE49-F238E27FC236}">
                <a16:creationId xmlns:a16="http://schemas.microsoft.com/office/drawing/2014/main" id="{DCDFE706-9CBB-40ED-93C3-D2E24088A3C2}"/>
              </a:ext>
            </a:extLst>
          </p:cNvPr>
          <p:cNvSpPr>
            <a:spLocks noGrp="1"/>
          </p:cNvSpPr>
          <p:nvPr>
            <p:ph sz="half" idx="2"/>
          </p:nvPr>
        </p:nvSpPr>
        <p:spPr>
          <a:xfrm>
            <a:off x="5654493" y="2056092"/>
            <a:ext cx="4396341" cy="4200245"/>
          </a:xfrm>
        </p:spPr>
        <p:txBody>
          <a:bodyPr>
            <a:normAutofit fontScale="92500" lnSpcReduction="10000"/>
          </a:bodyPr>
          <a:lstStyle/>
          <a:p>
            <a:r>
              <a:rPr lang="en-US" dirty="0"/>
              <a:t>The Institute for Healthcare Improvement Model for Improvement (IHIMFI) </a:t>
            </a:r>
          </a:p>
          <a:p>
            <a:pPr lvl="1"/>
            <a:r>
              <a:rPr lang="en-US" dirty="0"/>
              <a:t>The model consists of two parts: three fundamental questions and Plan-Do-Study-Act (PDSA) cycles. </a:t>
            </a:r>
          </a:p>
          <a:p>
            <a:pPr lvl="1"/>
            <a:r>
              <a:rPr lang="en-US" dirty="0"/>
              <a:t>The three fundamental questions can be applied in any order.</a:t>
            </a:r>
          </a:p>
          <a:p>
            <a:r>
              <a:rPr lang="en-US" dirty="0"/>
              <a:t>IHI MFI three fundamental questions:</a:t>
            </a:r>
          </a:p>
          <a:p>
            <a:pPr lvl="1"/>
            <a:r>
              <a:rPr lang="en-US" dirty="0"/>
              <a:t>1.) How will we know a change is an improvement? </a:t>
            </a:r>
          </a:p>
          <a:p>
            <a:pPr lvl="1"/>
            <a:r>
              <a:rPr lang="en-US" dirty="0"/>
              <a:t>2.) What are we trying to accomplish? </a:t>
            </a:r>
          </a:p>
          <a:p>
            <a:pPr lvl="1"/>
            <a:r>
              <a:rPr lang="en-US" dirty="0"/>
              <a:t>3.) What change can we make that will result in improvement? </a:t>
            </a:r>
          </a:p>
          <a:p>
            <a:endParaRPr lang="en-US" dirty="0"/>
          </a:p>
          <a:p>
            <a:endParaRPr lang="en-US" dirty="0"/>
          </a:p>
        </p:txBody>
      </p:sp>
    </p:spTree>
    <p:extLst>
      <p:ext uri="{BB962C8B-B14F-4D97-AF65-F5344CB8AC3E}">
        <p14:creationId xmlns:p14="http://schemas.microsoft.com/office/powerpoint/2010/main" val="2710757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400530"/>
          </a:xfrm>
        </p:spPr>
        <p:txBody>
          <a:bodyPr anchor="t">
            <a:normAutofit/>
          </a:bodyPr>
          <a:lstStyle/>
          <a:p>
            <a:r>
              <a:rPr lang="en-US" dirty="0"/>
              <a:t>Theoretical Framework</a:t>
            </a:r>
          </a:p>
        </p:txBody>
      </p:sp>
      <p:sp>
        <p:nvSpPr>
          <p:cNvPr id="5" name="Content Placeholder 4"/>
          <p:cNvSpPr>
            <a:spLocks noGrp="1"/>
          </p:cNvSpPr>
          <p:nvPr>
            <p:ph sz="half" idx="1"/>
          </p:nvPr>
        </p:nvSpPr>
        <p:spPr>
          <a:xfrm>
            <a:off x="1103312" y="2060575"/>
            <a:ext cx="4396339" cy="4195763"/>
          </a:xfrm>
        </p:spPr>
        <p:txBody>
          <a:bodyPr>
            <a:normAutofit fontScale="85000" lnSpcReduction="20000"/>
          </a:bodyPr>
          <a:lstStyle/>
          <a:p>
            <a:r>
              <a:rPr lang="en-US" dirty="0"/>
              <a:t>Lewin’s Change Theory (LCT)</a:t>
            </a:r>
          </a:p>
          <a:p>
            <a:r>
              <a:rPr lang="en-US" dirty="0"/>
              <a:t>The three stages of his theory are: </a:t>
            </a:r>
          </a:p>
          <a:p>
            <a:pPr lvl="1"/>
            <a:r>
              <a:rPr lang="en-US" dirty="0"/>
              <a:t>1.) Unfreezing – old patterns and habits must be unlearned</a:t>
            </a:r>
          </a:p>
          <a:p>
            <a:pPr lvl="1"/>
            <a:r>
              <a:rPr lang="en-US" dirty="0"/>
              <a:t>2.) Change – changes are made to thoughts, feelings, and/or behaviors</a:t>
            </a:r>
          </a:p>
          <a:p>
            <a:pPr lvl="1"/>
            <a:r>
              <a:rPr lang="en-US" dirty="0"/>
              <a:t>3.) Refreezing – new habits are accepted over old ones as the new operating procedure</a:t>
            </a:r>
          </a:p>
          <a:p>
            <a:r>
              <a:rPr lang="en-US" dirty="0"/>
              <a:t>Three main concepts of theory:</a:t>
            </a:r>
          </a:p>
          <a:p>
            <a:pPr lvl="1"/>
            <a:r>
              <a:rPr lang="en-US" dirty="0"/>
              <a:t>Driving forces – promote and advance toward change</a:t>
            </a:r>
          </a:p>
          <a:p>
            <a:pPr lvl="1"/>
            <a:r>
              <a:rPr lang="en-US" dirty="0"/>
              <a:t>Restraining forces – work against and hinder progress toward change</a:t>
            </a:r>
          </a:p>
          <a:p>
            <a:pPr lvl="1"/>
            <a:r>
              <a:rPr lang="en-US" dirty="0"/>
              <a:t>Equilibrium – no change occurs and there is balance between driving and restraining forces</a:t>
            </a:r>
          </a:p>
          <a:p>
            <a:endParaRPr lang="en-US" dirty="0"/>
          </a:p>
          <a:p>
            <a:endParaRPr lang="en-US" dirty="0"/>
          </a:p>
        </p:txBody>
      </p:sp>
      <p:pic>
        <p:nvPicPr>
          <p:cNvPr id="1026" name="Picture 2" descr="How Kurt Lewin's theory manages Change Management in ERP Implementation |  by Baexperts | Medium">
            <a:extLst>
              <a:ext uri="{FF2B5EF4-FFF2-40B4-BE49-F238E27FC236}">
                <a16:creationId xmlns:a16="http://schemas.microsoft.com/office/drawing/2014/main" id="{3CA8F458-BC4E-46A8-9E80-2D2009F33D3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654493" y="2060575"/>
            <a:ext cx="5121359" cy="3664976"/>
          </a:xfrm>
          <a:prstGeom prst="rect">
            <a:avLst/>
          </a:prstGeom>
          <a:solidFill>
            <a:srgbClr val="FFFFFF"/>
          </a:solidFill>
        </p:spPr>
      </p:pic>
    </p:spTree>
    <p:extLst>
      <p:ext uri="{BB962C8B-B14F-4D97-AF65-F5344CB8AC3E}">
        <p14:creationId xmlns:p14="http://schemas.microsoft.com/office/powerpoint/2010/main" val="40415354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usiness Strategy">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Business plan presentation (Ion green design, widescreen).potx" id="{866C028E-10C7-4672-8238-17D4366C073A}" vid="{2A820B7E-5093-43C8-ABD0-FF5B957D5E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A67865D4423E4EA0278E641D06D2E4" ma:contentTypeVersion="5" ma:contentTypeDescription="Create a new document." ma:contentTypeScope="" ma:versionID="1335db49cd6b8e279797a499bcce3f09">
  <xsd:schema xmlns:xsd="http://www.w3.org/2001/XMLSchema" xmlns:xs="http://www.w3.org/2001/XMLSchema" xmlns:p="http://schemas.microsoft.com/office/2006/metadata/properties" xmlns:ns2="2d26433f-30ea-466d-b9f4-087c63903acc" targetNamespace="http://schemas.microsoft.com/office/2006/metadata/properties" ma:root="true" ma:fieldsID="4b47f54f74b570a4cd70ee6a531974a0" ns2:_="">
    <xsd:import namespace="2d26433f-30ea-466d-b9f4-087c63903ac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26433f-30ea-466d-b9f4-087c63903a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B036AC-8909-4CBE-9DED-BDF2CDE840A5}"/>
</file>

<file path=customXml/itemProps2.xml><?xml version="1.0" encoding="utf-8"?>
<ds:datastoreItem xmlns:ds="http://schemas.openxmlformats.org/officeDocument/2006/customXml" ds:itemID="{87F7759D-B17F-451B-917C-FC9FD7F2997B}"/>
</file>

<file path=customXml/itemProps3.xml><?xml version="1.0" encoding="utf-8"?>
<ds:datastoreItem xmlns:ds="http://schemas.openxmlformats.org/officeDocument/2006/customXml" ds:itemID="{811DA099-3919-4BF9-B186-2EC7C5A733B9}"/>
</file>

<file path=docProps/app.xml><?xml version="1.0" encoding="utf-8"?>
<Properties xmlns="http://schemas.openxmlformats.org/officeDocument/2006/extended-properties" xmlns:vt="http://schemas.openxmlformats.org/officeDocument/2006/docPropsVTypes">
  <TotalTime>4675</TotalTime>
  <Words>1902</Words>
  <Application>Microsoft Office PowerPoint</Application>
  <PresentationFormat>Widescreen</PresentationFormat>
  <Paragraphs>136</Paragraphs>
  <Slides>16</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Century Gothic</vt:lpstr>
      <vt:lpstr>Times New Roman</vt:lpstr>
      <vt:lpstr>Wingdings 3</vt:lpstr>
      <vt:lpstr>Business Strategy</vt:lpstr>
      <vt:lpstr>The Development of an Accreditation Toolkit: A Quality Improvement Initiative</vt:lpstr>
      <vt:lpstr>Background/Significance</vt:lpstr>
      <vt:lpstr>Problem</vt:lpstr>
      <vt:lpstr>Purpose</vt:lpstr>
      <vt:lpstr>Aims</vt:lpstr>
      <vt:lpstr>Clinical Questions</vt:lpstr>
      <vt:lpstr>Synthesis of Evidence</vt:lpstr>
      <vt:lpstr>Conceptual Framework</vt:lpstr>
      <vt:lpstr>Theoretical Framework</vt:lpstr>
      <vt:lpstr>Methodology</vt:lpstr>
      <vt:lpstr>Project Design</vt:lpstr>
      <vt:lpstr>Analysis/Outcomes</vt:lpstr>
      <vt:lpstr>Strengths and Limitations</vt:lpstr>
      <vt:lpstr>Impact of Results on Practice</vt:lpstr>
      <vt:lpstr>Dissemination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Development of an Accreditation Toolkit: A Quality Improvement Initiative</dc:title>
  <dc:creator>Rebecca Brink</dc:creator>
  <cp:lastModifiedBy>Rebecca Brink</cp:lastModifiedBy>
  <cp:revision>28</cp:revision>
  <dcterms:created xsi:type="dcterms:W3CDTF">2020-09-17T00:04:50Z</dcterms:created>
  <dcterms:modified xsi:type="dcterms:W3CDTF">2020-09-29T02:59:14Z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0x0101008BA67865D4423E4EA0278E641D06D2E4</vt:lpwstr>
  </property>
</Properties>
</file>