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35"/>
  </p:notesMasterIdLst>
  <p:sldIdLst>
    <p:sldId id="256" r:id="rId5"/>
    <p:sldId id="285" r:id="rId6"/>
    <p:sldId id="258" r:id="rId7"/>
    <p:sldId id="259" r:id="rId8"/>
    <p:sldId id="266" r:id="rId9"/>
    <p:sldId id="260" r:id="rId10"/>
    <p:sldId id="261" r:id="rId11"/>
    <p:sldId id="262" r:id="rId12"/>
    <p:sldId id="263" r:id="rId13"/>
    <p:sldId id="264" r:id="rId14"/>
    <p:sldId id="286" r:id="rId15"/>
    <p:sldId id="267" r:id="rId16"/>
    <p:sldId id="268" r:id="rId17"/>
    <p:sldId id="270" r:id="rId18"/>
    <p:sldId id="272" r:id="rId19"/>
    <p:sldId id="269" r:id="rId20"/>
    <p:sldId id="288" r:id="rId21"/>
    <p:sldId id="273" r:id="rId22"/>
    <p:sldId id="271" r:id="rId23"/>
    <p:sldId id="276" r:id="rId24"/>
    <p:sldId id="275" r:id="rId25"/>
    <p:sldId id="278" r:id="rId26"/>
    <p:sldId id="287" r:id="rId27"/>
    <p:sldId id="277" r:id="rId28"/>
    <p:sldId id="279" r:id="rId29"/>
    <p:sldId id="280" r:id="rId30"/>
    <p:sldId id="281" r:id="rId31"/>
    <p:sldId id="282" r:id="rId32"/>
    <p:sldId id="283"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2"/>
    <p:restoredTop sz="91461"/>
  </p:normalViewPr>
  <p:slideViewPr>
    <p:cSldViewPr snapToGrid="0" snapToObjects="1">
      <p:cViewPr varScale="1">
        <p:scale>
          <a:sx n="71" d="100"/>
          <a:sy n="71" d="100"/>
        </p:scale>
        <p:origin x="8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mtClean="0"/>
              <a:t> </a:t>
            </a:r>
            <a:r>
              <a:rPr lang="en-US"/>
              <a:t>DRH</a:t>
            </a:r>
            <a:r>
              <a:rPr lang="en-US" baseline="0"/>
              <a:t> Personal Prescribing Practices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0-25%</c:v>
                </c:pt>
              </c:strCache>
            </c:strRef>
          </c:tx>
          <c:spPr>
            <a:solidFill>
              <a:schemeClr val="accent1">
                <a:lumMod val="50000"/>
              </a:schemeClr>
            </a:solidFill>
            <a:ln>
              <a:solidFill>
                <a:schemeClr val="accent1">
                  <a:lumMod val="75000"/>
                </a:schemeClr>
              </a:solidFill>
            </a:ln>
            <a:effectLst/>
          </c:spPr>
          <c:invertIfNegative val="0"/>
          <c:cat>
            <c:strRef>
              <c:f>Sheet1!$A$2:$A$6</c:f>
              <c:strCache>
                <c:ptCount val="5"/>
                <c:pt idx="0">
                  <c:v>Renal Colic</c:v>
                </c:pt>
                <c:pt idx="1">
                  <c:v>Headache</c:v>
                </c:pt>
                <c:pt idx="2">
                  <c:v>Musculoskeletal Pain</c:v>
                </c:pt>
                <c:pt idx="3">
                  <c:v>Acute and Chronic Radicular LBP</c:v>
                </c:pt>
                <c:pt idx="4">
                  <c:v>Chronic Abdominal Pain, Gastroparesis, &amp; Cyclic Vomiting</c:v>
                </c:pt>
              </c:strCache>
            </c:strRef>
          </c:cat>
          <c:val>
            <c:numRef>
              <c:f>Sheet1!$B$2:$B$6</c:f>
              <c:numCache>
                <c:formatCode>General</c:formatCode>
                <c:ptCount val="5"/>
                <c:pt idx="0">
                  <c:v>12</c:v>
                </c:pt>
                <c:pt idx="1">
                  <c:v>33</c:v>
                </c:pt>
                <c:pt idx="2">
                  <c:v>17</c:v>
                </c:pt>
                <c:pt idx="3">
                  <c:v>23</c:v>
                </c:pt>
                <c:pt idx="4">
                  <c:v>30</c:v>
                </c:pt>
              </c:numCache>
            </c:numRef>
          </c:val>
          <c:extLst>
            <c:ext xmlns:c16="http://schemas.microsoft.com/office/drawing/2014/chart" uri="{C3380CC4-5D6E-409C-BE32-E72D297353CC}">
              <c16:uniqueId val="{00000000-DA5F-D74B-BD2F-D0BAE847964D}"/>
            </c:ext>
          </c:extLst>
        </c:ser>
        <c:ser>
          <c:idx val="1"/>
          <c:order val="1"/>
          <c:tx>
            <c:strRef>
              <c:f>Sheet1!$C$1</c:f>
              <c:strCache>
                <c:ptCount val="1"/>
                <c:pt idx="0">
                  <c:v>26%-50%</c:v>
                </c:pt>
              </c:strCache>
            </c:strRef>
          </c:tx>
          <c:spPr>
            <a:solidFill>
              <a:schemeClr val="accent1">
                <a:lumMod val="60000"/>
                <a:lumOff val="40000"/>
              </a:schemeClr>
            </a:solidFill>
            <a:ln>
              <a:noFill/>
            </a:ln>
            <a:effectLst/>
          </c:spPr>
          <c:invertIfNegative val="0"/>
          <c:cat>
            <c:strRef>
              <c:f>Sheet1!$A$2:$A$6</c:f>
              <c:strCache>
                <c:ptCount val="5"/>
                <c:pt idx="0">
                  <c:v>Renal Colic</c:v>
                </c:pt>
                <c:pt idx="1">
                  <c:v>Headache</c:v>
                </c:pt>
                <c:pt idx="2">
                  <c:v>Musculoskeletal Pain</c:v>
                </c:pt>
                <c:pt idx="3">
                  <c:v>Acute and Chronic Radicular LBP</c:v>
                </c:pt>
                <c:pt idx="4">
                  <c:v>Chronic Abdominal Pain, Gastroparesis, &amp; Cyclic Vomiting</c:v>
                </c:pt>
              </c:strCache>
            </c:strRef>
          </c:cat>
          <c:val>
            <c:numRef>
              <c:f>Sheet1!$C$2:$C$6</c:f>
              <c:numCache>
                <c:formatCode>General</c:formatCode>
                <c:ptCount val="5"/>
                <c:pt idx="0">
                  <c:v>11</c:v>
                </c:pt>
                <c:pt idx="1">
                  <c:v>1</c:v>
                </c:pt>
                <c:pt idx="2">
                  <c:v>12</c:v>
                </c:pt>
                <c:pt idx="3">
                  <c:v>6</c:v>
                </c:pt>
                <c:pt idx="4">
                  <c:v>2</c:v>
                </c:pt>
              </c:numCache>
            </c:numRef>
          </c:val>
          <c:extLst>
            <c:ext xmlns:c16="http://schemas.microsoft.com/office/drawing/2014/chart" uri="{C3380CC4-5D6E-409C-BE32-E72D297353CC}">
              <c16:uniqueId val="{00000001-DA5F-D74B-BD2F-D0BAE847964D}"/>
            </c:ext>
          </c:extLst>
        </c:ser>
        <c:ser>
          <c:idx val="2"/>
          <c:order val="2"/>
          <c:tx>
            <c:strRef>
              <c:f>Sheet1!$D$1</c:f>
              <c:strCache>
                <c:ptCount val="1"/>
                <c:pt idx="0">
                  <c:v>51%-75%</c:v>
                </c:pt>
              </c:strCache>
            </c:strRef>
          </c:tx>
          <c:spPr>
            <a:solidFill>
              <a:schemeClr val="accent1">
                <a:lumMod val="75000"/>
              </a:schemeClr>
            </a:solidFill>
            <a:ln>
              <a:noFill/>
            </a:ln>
            <a:effectLst/>
          </c:spPr>
          <c:invertIfNegative val="0"/>
          <c:cat>
            <c:strRef>
              <c:f>Sheet1!$A$2:$A$6</c:f>
              <c:strCache>
                <c:ptCount val="5"/>
                <c:pt idx="0">
                  <c:v>Renal Colic</c:v>
                </c:pt>
                <c:pt idx="1">
                  <c:v>Headache</c:v>
                </c:pt>
                <c:pt idx="2">
                  <c:v>Musculoskeletal Pain</c:v>
                </c:pt>
                <c:pt idx="3">
                  <c:v>Acute and Chronic Radicular LBP</c:v>
                </c:pt>
                <c:pt idx="4">
                  <c:v>Chronic Abdominal Pain, Gastroparesis, &amp; Cyclic Vomiting</c:v>
                </c:pt>
              </c:strCache>
            </c:strRef>
          </c:cat>
          <c:val>
            <c:numRef>
              <c:f>Sheet1!$D$2:$D$6</c:f>
              <c:numCache>
                <c:formatCode>General</c:formatCode>
                <c:ptCount val="5"/>
                <c:pt idx="0">
                  <c:v>8</c:v>
                </c:pt>
                <c:pt idx="1">
                  <c:v>0</c:v>
                </c:pt>
                <c:pt idx="2">
                  <c:v>4</c:v>
                </c:pt>
                <c:pt idx="3">
                  <c:v>5</c:v>
                </c:pt>
                <c:pt idx="4">
                  <c:v>2</c:v>
                </c:pt>
              </c:numCache>
            </c:numRef>
          </c:val>
          <c:extLst>
            <c:ext xmlns:c16="http://schemas.microsoft.com/office/drawing/2014/chart" uri="{C3380CC4-5D6E-409C-BE32-E72D297353CC}">
              <c16:uniqueId val="{00000002-DA5F-D74B-BD2F-D0BAE847964D}"/>
            </c:ext>
          </c:extLst>
        </c:ser>
        <c:ser>
          <c:idx val="3"/>
          <c:order val="3"/>
          <c:tx>
            <c:strRef>
              <c:f>Sheet1!$E$1</c:f>
              <c:strCache>
                <c:ptCount val="1"/>
                <c:pt idx="0">
                  <c:v>76%-100%</c:v>
                </c:pt>
              </c:strCache>
            </c:strRef>
          </c:tx>
          <c:spPr>
            <a:solidFill>
              <a:schemeClr val="accent1">
                <a:lumMod val="20000"/>
                <a:lumOff val="80000"/>
              </a:schemeClr>
            </a:solidFill>
            <a:ln>
              <a:noFill/>
            </a:ln>
            <a:effectLst/>
          </c:spPr>
          <c:invertIfNegative val="0"/>
          <c:cat>
            <c:strRef>
              <c:f>Sheet1!$A$2:$A$6</c:f>
              <c:strCache>
                <c:ptCount val="5"/>
                <c:pt idx="0">
                  <c:v>Renal Colic</c:v>
                </c:pt>
                <c:pt idx="1">
                  <c:v>Headache</c:v>
                </c:pt>
                <c:pt idx="2">
                  <c:v>Musculoskeletal Pain</c:v>
                </c:pt>
                <c:pt idx="3">
                  <c:v>Acute and Chronic Radicular LBP</c:v>
                </c:pt>
                <c:pt idx="4">
                  <c:v>Chronic Abdominal Pain, Gastroparesis, &amp; Cyclic Vomiting</c:v>
                </c:pt>
              </c:strCache>
            </c:strRef>
          </c:cat>
          <c:val>
            <c:numRef>
              <c:f>Sheet1!$E$2:$E$6</c:f>
              <c:numCache>
                <c:formatCode>General</c:formatCode>
                <c:ptCount val="5"/>
                <c:pt idx="0">
                  <c:v>3</c:v>
                </c:pt>
                <c:pt idx="1">
                  <c:v>0</c:v>
                </c:pt>
                <c:pt idx="2">
                  <c:v>0</c:v>
                </c:pt>
                <c:pt idx="3">
                  <c:v>0</c:v>
                </c:pt>
                <c:pt idx="4">
                  <c:v>0</c:v>
                </c:pt>
              </c:numCache>
            </c:numRef>
          </c:val>
          <c:extLst>
            <c:ext xmlns:c16="http://schemas.microsoft.com/office/drawing/2014/chart" uri="{C3380CC4-5D6E-409C-BE32-E72D297353CC}">
              <c16:uniqueId val="{00000003-DA5F-D74B-BD2F-D0BAE847964D}"/>
            </c:ext>
          </c:extLst>
        </c:ser>
        <c:dLbls>
          <c:showLegendKey val="0"/>
          <c:showVal val="0"/>
          <c:showCatName val="0"/>
          <c:showSerName val="0"/>
          <c:showPercent val="0"/>
          <c:showBubbleSize val="0"/>
        </c:dLbls>
        <c:gapWidth val="219"/>
        <c:overlap val="-27"/>
        <c:axId val="792143536"/>
        <c:axId val="792159264"/>
      </c:barChart>
      <c:catAx>
        <c:axId val="79214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2159264"/>
        <c:crosses val="autoZero"/>
        <c:auto val="1"/>
        <c:lblAlgn val="ctr"/>
        <c:lblOffset val="100"/>
        <c:noMultiLvlLbl val="0"/>
      </c:catAx>
      <c:valAx>
        <c:axId val="792159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214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D68CC-F420-A34A-A06B-4DB931A3AFE4}"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27DFD-F237-B742-B445-B27CB8393B90}" type="slidenum">
              <a:rPr lang="en-US" smtClean="0"/>
              <a:t>‹#›</a:t>
            </a:fld>
            <a:endParaRPr lang="en-US"/>
          </a:p>
        </p:txBody>
      </p:sp>
    </p:spTree>
    <p:extLst>
      <p:ext uri="{BB962C8B-B14F-4D97-AF65-F5344CB8AC3E}">
        <p14:creationId xmlns:p14="http://schemas.microsoft.com/office/powerpoint/2010/main" val="174956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it has been found that prescribing higher doses for longer periods can ultimately lead to addiction (Centers for Disease Control and Prevention, 2018). Excluding cancer patients, palliative care, and end of life care, the CDC confirms that a patient prescribed an opioid longer than seven days doubles their chances of becoming addicted (Centers for Disease Control and Prevention, 2018). </a:t>
            </a:r>
          </a:p>
          <a:p>
            <a:endParaRPr lang="en-US" sz="1200" kern="1200" dirty="0" smtClean="0">
              <a:solidFill>
                <a:schemeClr val="tx1"/>
              </a:solidFill>
              <a:effectLst/>
              <a:latin typeface="+mn-lt"/>
              <a:ea typeface="+mn-ea"/>
              <a:cs typeface="+mn-cs"/>
            </a:endParaRPr>
          </a:p>
          <a:p>
            <a:endParaRPr lang="en-US" dirty="0" smtClean="0">
              <a:effectLst/>
            </a:endParaRPr>
          </a:p>
          <a:p>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9027DFD-F237-B742-B445-B27CB8393B90}" type="slidenum">
              <a:rPr lang="en-US" smtClean="0"/>
              <a:t>2</a:t>
            </a:fld>
            <a:endParaRPr lang="en-US"/>
          </a:p>
        </p:txBody>
      </p:sp>
    </p:spTree>
    <p:extLst>
      <p:ext uri="{BB962C8B-B14F-4D97-AF65-F5344CB8AC3E}">
        <p14:creationId xmlns:p14="http://schemas.microsoft.com/office/powerpoint/2010/main" val="114646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27DFD-F237-B742-B445-B27CB8393B90}" type="slidenum">
              <a:rPr lang="en-US" smtClean="0"/>
              <a:t>23</a:t>
            </a:fld>
            <a:endParaRPr lang="en-US"/>
          </a:p>
        </p:txBody>
      </p:sp>
    </p:spTree>
    <p:extLst>
      <p:ext uri="{BB962C8B-B14F-4D97-AF65-F5344CB8AC3E}">
        <p14:creationId xmlns:p14="http://schemas.microsoft.com/office/powerpoint/2010/main" val="79393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afterwards, the Veterans Affairs health system along with the Joint Commission (TJC) embraced the “fifth vital sign” which led to an increase of opioid prescribing. Introducing the fifth vital sign required healthcare providers to address and take action when patients reported pain (Scalpel, 2016).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 time health care providers realized that they were contributing to America’s opioid epidemic and started to refrain from prescribing larger quantities. Without getting their monthly prescription of opioids, patients were forced to seek elsewhere which led to street access of prescription opioids and eventually turned to heroin (</a:t>
            </a:r>
            <a:r>
              <a:rPr lang="en-US" sz="1200" kern="1200" dirty="0" err="1" smtClean="0">
                <a:solidFill>
                  <a:schemeClr val="tx1"/>
                </a:solidFill>
                <a:effectLst/>
                <a:latin typeface="+mn-lt"/>
                <a:ea typeface="+mn-ea"/>
                <a:cs typeface="+mn-cs"/>
              </a:rPr>
              <a:t>Kolodny</a:t>
            </a:r>
            <a:r>
              <a:rPr lang="en-US" sz="1200" kern="1200" dirty="0" smtClean="0">
                <a:solidFill>
                  <a:schemeClr val="tx1"/>
                </a:solidFill>
                <a:effectLst/>
                <a:latin typeface="+mn-lt"/>
                <a:ea typeface="+mn-ea"/>
                <a:cs typeface="+mn-cs"/>
              </a:rPr>
              <a:t>, et al., 2015).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027DFD-F237-B742-B445-B27CB8393B90}" type="slidenum">
              <a:rPr lang="en-US" smtClean="0"/>
              <a:t>3</a:t>
            </a:fld>
            <a:endParaRPr lang="en-US"/>
          </a:p>
        </p:txBody>
      </p:sp>
    </p:spTree>
    <p:extLst>
      <p:ext uri="{BB962C8B-B14F-4D97-AF65-F5344CB8AC3E}">
        <p14:creationId xmlns:p14="http://schemas.microsoft.com/office/powerpoint/2010/main" val="2900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Georgia" charset="0"/>
                <a:ea typeface="Georgia" charset="0"/>
                <a:cs typeface="Georgia" charset="0"/>
              </a:rPr>
              <a:t>In 2017 the Colorado Hospital Association (CHA) and its partners developed the Colorado Opioid Safety Pilot, a study that was conducted in 10 hospital emergency departments over a six month span with a goal of reducing the administration of opioids in those emergency departments by 15 percent.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Georgia" charset="0"/>
              <a:ea typeface="Georgia" charset="0"/>
              <a:cs typeface="Georgi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Georgia" charset="0"/>
                <a:ea typeface="Georgia" charset="0"/>
                <a:cs typeface="Georgia" charset="0"/>
              </a:rPr>
              <a:t>The cohort of 10 participating sites achieved and average of 36 percent reduction in the administration of opioids during those six months as well as a 31.4 percent increase in the administration of alternative to opioids (Colorado ALTO program, 2019).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Georgia" charset="0"/>
              <a:ea typeface="Georgia" charset="0"/>
              <a:cs typeface="Georgi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Georgia" charset="0"/>
                <a:ea typeface="Georgia" charset="0"/>
                <a:cs typeface="Georgia" charset="0"/>
              </a:rPr>
              <a:t>The Colorado ALTO project (Colorado ALTO project, 2019) is broken down by chief complaint: renal colic, musculoskeletal pain, chronic abdominal pain, gastroparesis, cyclic vomiting, headache, acute or chronic radicular LBP, and acute fractures.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Georgia" charset="0"/>
              <a:ea typeface="Georgia" charset="0"/>
              <a:cs typeface="Georgia"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Georgia" charset="0"/>
              <a:ea typeface="Georgia" charset="0"/>
              <a:cs typeface="Georgia" charset="0"/>
            </a:endParaRPr>
          </a:p>
          <a:p>
            <a:endParaRPr lang="en-US" dirty="0"/>
          </a:p>
        </p:txBody>
      </p:sp>
      <p:sp>
        <p:nvSpPr>
          <p:cNvPr id="4" name="Slide Number Placeholder 3"/>
          <p:cNvSpPr>
            <a:spLocks noGrp="1"/>
          </p:cNvSpPr>
          <p:nvPr>
            <p:ph type="sldNum" sz="quarter" idx="10"/>
          </p:nvPr>
        </p:nvSpPr>
        <p:spPr/>
        <p:txBody>
          <a:bodyPr/>
          <a:lstStyle/>
          <a:p>
            <a:fld id="{49027DFD-F237-B742-B445-B27CB8393B90}" type="slidenum">
              <a:rPr lang="en-US" smtClean="0"/>
              <a:t>4</a:t>
            </a:fld>
            <a:endParaRPr lang="en-US"/>
          </a:p>
        </p:txBody>
      </p:sp>
    </p:spTree>
    <p:extLst>
      <p:ext uri="{BB962C8B-B14F-4D97-AF65-F5344CB8AC3E}">
        <p14:creationId xmlns:p14="http://schemas.microsoft.com/office/powerpoint/2010/main" val="5521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Stakeholders including lead nursing staff, pharmacists, chief residents, physician </a:t>
            </a:r>
            <a:r>
              <a:rPr lang="en-US" sz="1200" kern="1200" dirty="0" err="1" smtClean="0">
                <a:solidFill>
                  <a:schemeClr val="tx1"/>
                </a:solidFill>
                <a:effectLst/>
                <a:latin typeface="+mn-lt"/>
                <a:ea typeface="+mn-ea"/>
                <a:cs typeface="+mn-cs"/>
              </a:rPr>
              <a:t>attendings</a:t>
            </a:r>
            <a:r>
              <a:rPr lang="en-US" sz="1200" kern="1200" dirty="0" smtClean="0">
                <a:solidFill>
                  <a:schemeClr val="tx1"/>
                </a:solidFill>
                <a:effectLst/>
                <a:latin typeface="+mn-lt"/>
                <a:ea typeface="+mn-ea"/>
                <a:cs typeface="+mn-cs"/>
              </a:rPr>
              <a:t>, and advanced practice providers</a:t>
            </a:r>
            <a:endParaRPr lang="en-US" dirty="0"/>
          </a:p>
        </p:txBody>
      </p:sp>
      <p:sp>
        <p:nvSpPr>
          <p:cNvPr id="4" name="Slide Number Placeholder 3"/>
          <p:cNvSpPr>
            <a:spLocks noGrp="1"/>
          </p:cNvSpPr>
          <p:nvPr>
            <p:ph type="sldNum" sz="quarter" idx="10"/>
          </p:nvPr>
        </p:nvSpPr>
        <p:spPr/>
        <p:txBody>
          <a:bodyPr/>
          <a:lstStyle/>
          <a:p>
            <a:fld id="{49027DFD-F237-B742-B445-B27CB8393B90}" type="slidenum">
              <a:rPr lang="en-US" smtClean="0"/>
              <a:t>8</a:t>
            </a:fld>
            <a:endParaRPr lang="en-US"/>
          </a:p>
        </p:txBody>
      </p:sp>
    </p:spTree>
    <p:extLst>
      <p:ext uri="{BB962C8B-B14F-4D97-AF65-F5344CB8AC3E}">
        <p14:creationId xmlns:p14="http://schemas.microsoft.com/office/powerpoint/2010/main" val="11857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case by providing an educational intervention to the staff at DRH based on the Colorado ALTO project, we are trying to accomplish increasing knowledge, showing interest, and gaining buy-in to implement the Colorado ALTO project for the management of acute pain in the ED. How will we know that a change is an improvement will be based on the pre and post assessment surveys.  Lastly, the change that we will make resulting in this improvement will be increasing the providers knowledge on using alternative treatment options for the management of acute pain with the hope of decreasing the amount of opioids used or prescribed? in the ED for the management of acute pain. This essentially will improve America’s opioid epidemic. </a:t>
            </a:r>
            <a:endParaRPr lang="en-US" dirty="0"/>
          </a:p>
        </p:txBody>
      </p:sp>
      <p:sp>
        <p:nvSpPr>
          <p:cNvPr id="4" name="Slide Number Placeholder 3"/>
          <p:cNvSpPr>
            <a:spLocks noGrp="1"/>
          </p:cNvSpPr>
          <p:nvPr>
            <p:ph type="sldNum" sz="quarter" idx="10"/>
          </p:nvPr>
        </p:nvSpPr>
        <p:spPr/>
        <p:txBody>
          <a:bodyPr/>
          <a:lstStyle/>
          <a:p>
            <a:fld id="{49027DFD-F237-B742-B445-B27CB8393B90}" type="slidenum">
              <a:rPr lang="en-US" smtClean="0"/>
              <a:t>9</a:t>
            </a:fld>
            <a:endParaRPr lang="en-US"/>
          </a:p>
        </p:txBody>
      </p:sp>
    </p:spTree>
    <p:extLst>
      <p:ext uri="{BB962C8B-B14F-4D97-AF65-F5344CB8AC3E}">
        <p14:creationId xmlns:p14="http://schemas.microsoft.com/office/powerpoint/2010/main" val="185655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Detroit Receiving Hospital (DRH) is a level one trauma center located in Midtown, Detroit, Michigan. Detroit Receiving Hospital offers many specialty services ranging from trauma, orthopedics, neurosciences, nephrology, pulmonology, endocrine, geriatrics, urology  and emergency. </a:t>
            </a:r>
          </a:p>
          <a:p>
            <a:endParaRPr lang="en-US" dirty="0"/>
          </a:p>
        </p:txBody>
      </p:sp>
      <p:sp>
        <p:nvSpPr>
          <p:cNvPr id="4" name="Slide Number Placeholder 3"/>
          <p:cNvSpPr>
            <a:spLocks noGrp="1"/>
          </p:cNvSpPr>
          <p:nvPr>
            <p:ph type="sldNum" sz="quarter" idx="10"/>
          </p:nvPr>
        </p:nvSpPr>
        <p:spPr/>
        <p:txBody>
          <a:bodyPr/>
          <a:lstStyle/>
          <a:p>
            <a:fld id="{49027DFD-F237-B742-B445-B27CB8393B90}" type="slidenum">
              <a:rPr lang="en-US" smtClean="0"/>
              <a:t>10</a:t>
            </a:fld>
            <a:endParaRPr lang="en-US"/>
          </a:p>
        </p:txBody>
      </p:sp>
    </p:spTree>
    <p:extLst>
      <p:ext uri="{BB962C8B-B14F-4D97-AF65-F5344CB8AC3E}">
        <p14:creationId xmlns:p14="http://schemas.microsoft.com/office/powerpoint/2010/main" val="212699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of 18 pages of data</a:t>
            </a:r>
            <a:r>
              <a:rPr lang="en-US" baseline="0" dirty="0" smtClean="0"/>
              <a:t> based on the specific ICD codes with opioids used in the emergency department at DRH from February of 2020</a:t>
            </a:r>
            <a:endParaRPr lang="en-US" dirty="0" smtClean="0"/>
          </a:p>
          <a:p>
            <a:endParaRPr lang="en-US" dirty="0"/>
          </a:p>
        </p:txBody>
      </p:sp>
      <p:sp>
        <p:nvSpPr>
          <p:cNvPr id="4" name="Slide Number Placeholder 3"/>
          <p:cNvSpPr>
            <a:spLocks noGrp="1"/>
          </p:cNvSpPr>
          <p:nvPr>
            <p:ph type="sldNum" sz="quarter" idx="10"/>
          </p:nvPr>
        </p:nvSpPr>
        <p:spPr/>
        <p:txBody>
          <a:bodyPr/>
          <a:lstStyle/>
          <a:p>
            <a:fld id="{49027DFD-F237-B742-B445-B27CB8393B90}" type="slidenum">
              <a:rPr lang="en-US" smtClean="0"/>
              <a:t>13</a:t>
            </a:fld>
            <a:endParaRPr lang="en-US"/>
          </a:p>
        </p:txBody>
      </p:sp>
    </p:spTree>
    <p:extLst>
      <p:ext uri="{BB962C8B-B14F-4D97-AF65-F5344CB8AC3E}">
        <p14:creationId xmlns:p14="http://schemas.microsoft.com/office/powerpoint/2010/main" val="85197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27DFD-F237-B742-B445-B27CB8393B90}" type="slidenum">
              <a:rPr lang="en-US" smtClean="0"/>
              <a:t>18</a:t>
            </a:fld>
            <a:endParaRPr lang="en-US"/>
          </a:p>
        </p:txBody>
      </p:sp>
    </p:spTree>
    <p:extLst>
      <p:ext uri="{BB962C8B-B14F-4D97-AF65-F5344CB8AC3E}">
        <p14:creationId xmlns:p14="http://schemas.microsoft.com/office/powerpoint/2010/main" val="204895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27DFD-F237-B742-B445-B27CB8393B90}" type="slidenum">
              <a:rPr lang="en-US" smtClean="0"/>
              <a:t>22</a:t>
            </a:fld>
            <a:endParaRPr lang="en-US"/>
          </a:p>
        </p:txBody>
      </p:sp>
    </p:spTree>
    <p:extLst>
      <p:ext uri="{BB962C8B-B14F-4D97-AF65-F5344CB8AC3E}">
        <p14:creationId xmlns:p14="http://schemas.microsoft.com/office/powerpoint/2010/main" val="81968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39014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16730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55420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650340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864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492052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762577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46316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65487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1C4A-4CF7-C94E-8FC0-69798D4E9286}" type="datetimeFigureOut">
              <a:rPr lang="en-US" smtClean="0"/>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38053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0C1C4A-4CF7-C94E-8FC0-69798D4E928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28961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0C1C4A-4CF7-C94E-8FC0-69798D4E9286}" type="datetimeFigureOut">
              <a:rPr lang="en-US" smtClean="0"/>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3936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0C1C4A-4CF7-C94E-8FC0-69798D4E9286}" type="datetimeFigureOut">
              <a:rPr lang="en-US" smtClean="0"/>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0808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C1C4A-4CF7-C94E-8FC0-69798D4E9286}" type="datetimeFigureOut">
              <a:rPr lang="en-US" smtClean="0"/>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98264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C1C4A-4CF7-C94E-8FC0-69798D4E928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195381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C1C4A-4CF7-C94E-8FC0-69798D4E9286}" type="datetimeFigureOut">
              <a:rPr lang="en-US" smtClean="0"/>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18D72-F05E-E548-B1B7-70CAA0BB05BB}" type="slidenum">
              <a:rPr lang="en-US" smtClean="0"/>
              <a:t>‹#›</a:t>
            </a:fld>
            <a:endParaRPr lang="en-US"/>
          </a:p>
        </p:txBody>
      </p:sp>
    </p:spTree>
    <p:extLst>
      <p:ext uri="{BB962C8B-B14F-4D97-AF65-F5344CB8AC3E}">
        <p14:creationId xmlns:p14="http://schemas.microsoft.com/office/powerpoint/2010/main" val="53071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0C1C4A-4CF7-C94E-8FC0-69798D4E9286}" type="datetimeFigureOut">
              <a:rPr lang="en-US" smtClean="0"/>
              <a:t>6/24/2021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618D72-F05E-E548-B1B7-70CAA0BB05BB}" type="slidenum">
              <a:rPr lang="en-US" smtClean="0"/>
              <a:t>‹#›</a:t>
            </a:fld>
            <a:endParaRPr lang="en-US"/>
          </a:p>
        </p:txBody>
      </p:sp>
    </p:spTree>
    <p:extLst>
      <p:ext uri="{BB962C8B-B14F-4D97-AF65-F5344CB8AC3E}">
        <p14:creationId xmlns:p14="http://schemas.microsoft.com/office/powerpoint/2010/main" val="6496815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ha.com/opioid-safety/colorado-alto-" TargetMode="External"/><Relationship Id="rId2" Type="http://schemas.openxmlformats.org/officeDocument/2006/relationships/hyperlink" Target="http://web.b.ebscohost.com.ezproxy.libraries.udmercy.edu/ehost/pdfviewer/pdfviewer?v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hi.org/resources/Pages/HowtoImprove/ScienceofImprovementHowtoImprove" TargetMode="External"/><Relationship Id="rId2" Type="http://schemas.openxmlformats.org/officeDocument/2006/relationships/hyperlink" Target="https://www.ncbi.nlm.nih.gov/pubmed/25534654" TargetMode="External"/><Relationship Id="rId1" Type="http://schemas.openxmlformats.org/officeDocument/2006/relationships/slideLayout" Target="../slideLayouts/slideLayout2.xml"/><Relationship Id="rId5" Type="http://schemas.openxmlformats.org/officeDocument/2006/relationships/hyperlink" Target="https://search-/" TargetMode="External"/><Relationship Id="rId4" Type="http://schemas.openxmlformats.org/officeDocument/2006/relationships/hyperlink" Target="https://www.ncbi.nlm.nih.gov/pubmed/3001943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mc/articles/PMC5693816/" TargetMode="External"/><Relationship Id="rId2" Type="http://schemas.openxmlformats.org/officeDocument/2006/relationships/hyperlink" Target="https://nimhd.nih.gov/news-events/features/community-health/overdose-epidemic.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i="1" dirty="0">
                <a:latin typeface="Georgia" charset="0"/>
                <a:ea typeface="Georgia" charset="0"/>
                <a:cs typeface="Georgia" charset="0"/>
              </a:rPr>
              <a:t>Quality Improvement Project In The Emergency Department Based On The Colorado Alternative To Opioids Project </a:t>
            </a:r>
            <a:endParaRPr lang="en-US" sz="4000" dirty="0"/>
          </a:p>
        </p:txBody>
      </p:sp>
      <p:sp>
        <p:nvSpPr>
          <p:cNvPr id="3" name="Subtitle 2"/>
          <p:cNvSpPr>
            <a:spLocks noGrp="1"/>
          </p:cNvSpPr>
          <p:nvPr>
            <p:ph type="subTitle" idx="1"/>
          </p:nvPr>
        </p:nvSpPr>
        <p:spPr/>
        <p:txBody>
          <a:bodyPr/>
          <a:lstStyle/>
          <a:p>
            <a:r>
              <a:rPr lang="en-US" dirty="0" smtClean="0">
                <a:latin typeface="Georgia" charset="0"/>
                <a:ea typeface="Georgia" charset="0"/>
                <a:cs typeface="Georgia" charset="0"/>
              </a:rPr>
              <a:t>Presented by: Bianca </a:t>
            </a:r>
            <a:r>
              <a:rPr lang="en-US" dirty="0">
                <a:latin typeface="Georgia" charset="0"/>
                <a:ea typeface="Georgia" charset="0"/>
                <a:cs typeface="Georgia" charset="0"/>
              </a:rPr>
              <a:t>Skowronski MSN,FNP-BC</a:t>
            </a:r>
          </a:p>
          <a:p>
            <a:endParaRPr lang="en-US" dirty="0"/>
          </a:p>
        </p:txBody>
      </p:sp>
    </p:spTree>
    <p:extLst>
      <p:ext uri="{BB962C8B-B14F-4D97-AF65-F5344CB8AC3E}">
        <p14:creationId xmlns:p14="http://schemas.microsoft.com/office/powerpoint/2010/main" val="1345242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251200" y="2951018"/>
            <a:ext cx="8596668" cy="1320800"/>
          </a:xfrm>
        </p:spPr>
        <p:txBody>
          <a:bodyPr>
            <a:noAutofit/>
          </a:bodyPr>
          <a:lstStyle/>
          <a:p>
            <a:pPr algn="ctr"/>
            <a:r>
              <a:rPr lang="en-US" sz="4400" i="1" smtClean="0">
                <a:latin typeface="+mn-lt"/>
              </a:rPr>
              <a:t>SWOT Analysis </a:t>
            </a:r>
            <a:endParaRPr lang="en-US" sz="4400" i="1">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944102"/>
              </p:ext>
            </p:extLst>
          </p:nvPr>
        </p:nvGraphicFramePr>
        <p:xfrm>
          <a:off x="1707535" y="101441"/>
          <a:ext cx="7824392" cy="6614160"/>
        </p:xfrm>
        <a:graphic>
          <a:graphicData uri="http://schemas.openxmlformats.org/drawingml/2006/table">
            <a:tbl>
              <a:tblPr firstRow="1" firstCol="1" bandRow="1" bandCol="1">
                <a:tableStyleId>{5C22544A-7EE6-4342-B048-85BDC9FD1C3A}</a:tableStyleId>
              </a:tblPr>
              <a:tblGrid>
                <a:gridCol w="3912196">
                  <a:extLst>
                    <a:ext uri="{9D8B030D-6E8A-4147-A177-3AD203B41FA5}">
                      <a16:colId xmlns:a16="http://schemas.microsoft.com/office/drawing/2014/main" val="20000"/>
                    </a:ext>
                  </a:extLst>
                </a:gridCol>
                <a:gridCol w="3912196">
                  <a:extLst>
                    <a:ext uri="{9D8B030D-6E8A-4147-A177-3AD203B41FA5}">
                      <a16:colId xmlns:a16="http://schemas.microsoft.com/office/drawing/2014/main" val="20001"/>
                    </a:ext>
                  </a:extLst>
                </a:gridCol>
              </a:tblGrid>
              <a:tr h="2984537">
                <a:tc>
                  <a:txBody>
                    <a:bodyPr/>
                    <a:lstStyle/>
                    <a:p>
                      <a:pPr marL="0" marR="0" algn="ctr">
                        <a:spcBef>
                          <a:spcPts val="0"/>
                        </a:spcBef>
                        <a:spcAft>
                          <a:spcPts val="0"/>
                        </a:spcAft>
                      </a:pPr>
                      <a:r>
                        <a:rPr lang="en-US" sz="1400" b="1">
                          <a:solidFill>
                            <a:schemeClr val="tx1"/>
                          </a:solidFill>
                          <a:effectLst/>
                        </a:rPr>
                        <a:t>STRENGTHS</a:t>
                      </a:r>
                    </a:p>
                    <a:p>
                      <a:pPr marL="0" marR="0" algn="ctr">
                        <a:spcBef>
                          <a:spcPts val="0"/>
                        </a:spcBef>
                        <a:spcAft>
                          <a:spcPts val="0"/>
                        </a:spcAft>
                      </a:pPr>
                      <a:r>
                        <a:rPr lang="en-US" sz="1400" b="1">
                          <a:solidFill>
                            <a:schemeClr val="tx1"/>
                          </a:solidFill>
                          <a:effectLst/>
                        </a:rPr>
                        <a:t> </a:t>
                      </a:r>
                    </a:p>
                    <a:p>
                      <a:pPr marL="342900" marR="0" lvl="0" indent="-342900" algn="l">
                        <a:spcBef>
                          <a:spcPts val="0"/>
                        </a:spcBef>
                        <a:spcAft>
                          <a:spcPts val="0"/>
                        </a:spcAft>
                        <a:buFont typeface="Wingdings" charset="2"/>
                        <a:buChar char=""/>
                      </a:pPr>
                      <a:r>
                        <a:rPr lang="en-US" sz="1400" b="1">
                          <a:solidFill>
                            <a:schemeClr val="tx1"/>
                          </a:solidFill>
                          <a:effectLst/>
                        </a:rPr>
                        <a:t>Internal team and expertise (Research committee at DRH’s Emergency Department)</a:t>
                      </a:r>
                    </a:p>
                    <a:p>
                      <a:pPr marL="342900" marR="0" lvl="0" indent="-342900" algn="l">
                        <a:spcBef>
                          <a:spcPts val="0"/>
                        </a:spcBef>
                        <a:spcAft>
                          <a:spcPts val="0"/>
                        </a:spcAft>
                        <a:buFont typeface="Wingdings" charset="2"/>
                        <a:buChar char=""/>
                      </a:pPr>
                      <a:r>
                        <a:rPr lang="en-US" sz="1400" b="1">
                          <a:solidFill>
                            <a:schemeClr val="tx1"/>
                          </a:solidFill>
                          <a:effectLst/>
                        </a:rPr>
                        <a:t>Resources (personal, UDM, DMC)</a:t>
                      </a:r>
                    </a:p>
                    <a:p>
                      <a:pPr marL="342900" marR="0" lvl="0" indent="-342900" algn="l">
                        <a:spcBef>
                          <a:spcPts val="0"/>
                        </a:spcBef>
                        <a:spcAft>
                          <a:spcPts val="0"/>
                        </a:spcAft>
                        <a:buFont typeface="Wingdings" charset="2"/>
                        <a:buChar char=""/>
                      </a:pPr>
                      <a:r>
                        <a:rPr lang="en-US" sz="1400" b="1">
                          <a:solidFill>
                            <a:schemeClr val="tx1"/>
                          </a:solidFill>
                          <a:effectLst/>
                        </a:rPr>
                        <a:t>Geographic advantage </a:t>
                      </a:r>
                    </a:p>
                    <a:p>
                      <a:pPr marL="342900" marR="0" lvl="0" indent="-342900" algn="l">
                        <a:spcBef>
                          <a:spcPts val="0"/>
                        </a:spcBef>
                        <a:spcAft>
                          <a:spcPts val="0"/>
                        </a:spcAft>
                        <a:buFont typeface="Wingdings" charset="2"/>
                        <a:buChar char=""/>
                      </a:pPr>
                      <a:r>
                        <a:rPr lang="en-US" sz="1400" b="1">
                          <a:solidFill>
                            <a:schemeClr val="tx1"/>
                          </a:solidFill>
                          <a:effectLst/>
                        </a:rPr>
                        <a:t>Chronic Pain Policy </a:t>
                      </a:r>
                    </a:p>
                    <a:p>
                      <a:pPr marL="342900" marR="0" lvl="0" indent="-342900" algn="l">
                        <a:spcBef>
                          <a:spcPts val="0"/>
                        </a:spcBef>
                        <a:spcAft>
                          <a:spcPts val="0"/>
                        </a:spcAft>
                        <a:buFont typeface="Wingdings" charset="2"/>
                        <a:buChar char=""/>
                      </a:pPr>
                      <a:r>
                        <a:rPr lang="en-US" sz="1400" b="1">
                          <a:solidFill>
                            <a:schemeClr val="tx1"/>
                          </a:solidFill>
                          <a:effectLst/>
                        </a:rPr>
                        <a:t>Sickle Cell Policy </a:t>
                      </a:r>
                    </a:p>
                    <a:p>
                      <a:pPr marL="342900" marR="0" lvl="0" indent="-342900" algn="l">
                        <a:spcBef>
                          <a:spcPts val="0"/>
                        </a:spcBef>
                        <a:spcAft>
                          <a:spcPts val="0"/>
                        </a:spcAft>
                        <a:buFont typeface="Wingdings" charset="2"/>
                        <a:buChar char=""/>
                      </a:pPr>
                      <a:r>
                        <a:rPr lang="en-US" sz="1400" b="1">
                          <a:solidFill>
                            <a:schemeClr val="tx1"/>
                          </a:solidFill>
                          <a:effectLst/>
                        </a:rPr>
                        <a:t>Thirty-minute Analgesic Administration</a:t>
                      </a:r>
                    </a:p>
                    <a:p>
                      <a:pPr marL="0" marR="0" algn="l">
                        <a:spcBef>
                          <a:spcPts val="0"/>
                        </a:spcBef>
                        <a:spcAft>
                          <a:spcPts val="0"/>
                        </a:spcAft>
                      </a:pPr>
                      <a:r>
                        <a:rPr lang="en-US" sz="1400" b="1">
                          <a:solidFill>
                            <a:schemeClr val="tx1"/>
                          </a:solidFill>
                          <a:effectLst/>
                        </a:rPr>
                        <a:t> </a:t>
                      </a:r>
                    </a:p>
                    <a:p>
                      <a:pPr marL="0" marR="0" algn="l">
                        <a:spcBef>
                          <a:spcPts val="0"/>
                        </a:spcBef>
                        <a:spcAft>
                          <a:spcPts val="0"/>
                        </a:spcAft>
                      </a:pPr>
                      <a:r>
                        <a:rPr lang="en-US" sz="1400" b="1">
                          <a:solidFill>
                            <a:schemeClr val="tx1"/>
                          </a:solidFill>
                          <a:effectLst/>
                        </a:rPr>
                        <a:t> </a:t>
                      </a:r>
                      <a:endParaRPr lang="en-US" sz="1400" b="1">
                        <a:solidFill>
                          <a:schemeClr val="tx1"/>
                        </a:solidFill>
                        <a:effectLst/>
                        <a:latin typeface="Times New Roman" charset="0"/>
                        <a:ea typeface="Calibri" charset="0"/>
                      </a:endParaRPr>
                    </a:p>
                  </a:txBody>
                  <a:tcPr marL="44520" marR="44520" marT="0" marB="0">
                    <a:solidFill>
                      <a:schemeClr val="accent1">
                        <a:lumMod val="40000"/>
                        <a:lumOff val="60000"/>
                      </a:schemeClr>
                    </a:solidFill>
                  </a:tcPr>
                </a:tc>
                <a:tc>
                  <a:txBody>
                    <a:bodyPr/>
                    <a:lstStyle/>
                    <a:p>
                      <a:pPr marL="0" marR="0" algn="ctr">
                        <a:spcBef>
                          <a:spcPts val="0"/>
                        </a:spcBef>
                        <a:spcAft>
                          <a:spcPts val="0"/>
                        </a:spcAft>
                      </a:pPr>
                      <a:r>
                        <a:rPr lang="en-US" sz="1400" b="1">
                          <a:solidFill>
                            <a:schemeClr val="tx1"/>
                          </a:solidFill>
                          <a:effectLst/>
                        </a:rPr>
                        <a:t>WEAKNESS </a:t>
                      </a:r>
                    </a:p>
                    <a:p>
                      <a:pPr marL="0" marR="0" algn="ctr">
                        <a:spcBef>
                          <a:spcPts val="0"/>
                        </a:spcBef>
                        <a:spcAft>
                          <a:spcPts val="0"/>
                        </a:spcAft>
                      </a:pPr>
                      <a:r>
                        <a:rPr lang="en-US" sz="1400" b="1">
                          <a:solidFill>
                            <a:schemeClr val="tx1"/>
                          </a:solidFill>
                          <a:effectLst/>
                        </a:rPr>
                        <a:t> </a:t>
                      </a:r>
                    </a:p>
                    <a:p>
                      <a:pPr marL="342900" marR="0" lvl="0" indent="-342900" algn="l">
                        <a:spcBef>
                          <a:spcPts val="0"/>
                        </a:spcBef>
                        <a:spcAft>
                          <a:spcPts val="0"/>
                        </a:spcAft>
                        <a:buFont typeface="Wingdings" charset="2"/>
                        <a:buChar char=""/>
                      </a:pPr>
                      <a:r>
                        <a:rPr lang="en-US" sz="1400" b="1">
                          <a:solidFill>
                            <a:schemeClr val="tx1"/>
                          </a:solidFill>
                          <a:effectLst/>
                        </a:rPr>
                        <a:t>No “formal” acute pain protocol / policy for the management of acute pain in the Emergency Departments</a:t>
                      </a:r>
                    </a:p>
                    <a:p>
                      <a:pPr marL="342900" marR="0" lvl="0" indent="-342900" algn="l">
                        <a:spcBef>
                          <a:spcPts val="0"/>
                        </a:spcBef>
                        <a:spcAft>
                          <a:spcPts val="0"/>
                        </a:spcAft>
                        <a:buFont typeface="Wingdings" charset="2"/>
                        <a:buChar char=""/>
                      </a:pPr>
                      <a:r>
                        <a:rPr lang="en-US" sz="1400" b="1">
                          <a:solidFill>
                            <a:schemeClr val="tx1"/>
                          </a:solidFill>
                          <a:effectLst/>
                        </a:rPr>
                        <a:t>Extensive monitoring (moving patients)</a:t>
                      </a:r>
                    </a:p>
                    <a:p>
                      <a:pPr marL="342900" marR="0" lvl="0" indent="-342900" algn="l">
                        <a:spcBef>
                          <a:spcPts val="0"/>
                        </a:spcBef>
                        <a:spcAft>
                          <a:spcPts val="0"/>
                        </a:spcAft>
                        <a:buFont typeface="Wingdings" charset="2"/>
                        <a:buChar char=""/>
                      </a:pPr>
                      <a:r>
                        <a:rPr lang="en-US" sz="1400" b="1">
                          <a:solidFill>
                            <a:schemeClr val="tx1"/>
                          </a:solidFill>
                          <a:effectLst/>
                        </a:rPr>
                        <a:t>Cost </a:t>
                      </a:r>
                    </a:p>
                    <a:p>
                      <a:pPr marL="342900" marR="0" lvl="0" indent="-342900" algn="l">
                        <a:spcBef>
                          <a:spcPts val="0"/>
                        </a:spcBef>
                        <a:spcAft>
                          <a:spcPts val="0"/>
                        </a:spcAft>
                        <a:buFont typeface="Wingdings" charset="2"/>
                        <a:buChar char=""/>
                      </a:pPr>
                      <a:r>
                        <a:rPr lang="en-US" sz="1400" b="1">
                          <a:solidFill>
                            <a:schemeClr val="tx1"/>
                          </a:solidFill>
                          <a:effectLst/>
                        </a:rPr>
                        <a:t>Education / preference on prescribing </a:t>
                      </a:r>
                    </a:p>
                    <a:p>
                      <a:pPr marL="342900" marR="0" lvl="0" indent="-342900" algn="l">
                        <a:spcBef>
                          <a:spcPts val="0"/>
                        </a:spcBef>
                        <a:spcAft>
                          <a:spcPts val="0"/>
                        </a:spcAft>
                        <a:buFont typeface="Wingdings" charset="2"/>
                        <a:buChar char=""/>
                      </a:pPr>
                      <a:r>
                        <a:rPr lang="en-US" sz="1400" b="1">
                          <a:solidFill>
                            <a:schemeClr val="tx1"/>
                          </a:solidFill>
                          <a:effectLst/>
                        </a:rPr>
                        <a:t>Patient’s Medical History </a:t>
                      </a:r>
                    </a:p>
                    <a:p>
                      <a:pPr marL="342900" marR="0" lvl="0" indent="-342900" algn="l">
                        <a:spcBef>
                          <a:spcPts val="0"/>
                        </a:spcBef>
                        <a:spcAft>
                          <a:spcPts val="0"/>
                        </a:spcAft>
                        <a:buFont typeface="Wingdings" charset="2"/>
                        <a:buChar char=""/>
                      </a:pPr>
                      <a:r>
                        <a:rPr lang="en-US" sz="1400" b="1">
                          <a:solidFill>
                            <a:schemeClr val="tx1"/>
                          </a:solidFill>
                          <a:effectLst/>
                        </a:rPr>
                        <a:t>Legal/liability implications </a:t>
                      </a:r>
                    </a:p>
                    <a:p>
                      <a:pPr marL="342900" marR="0" lvl="0" indent="-342900" algn="l">
                        <a:spcBef>
                          <a:spcPts val="0"/>
                        </a:spcBef>
                        <a:spcAft>
                          <a:spcPts val="0"/>
                        </a:spcAft>
                        <a:buFont typeface="Wingdings" charset="2"/>
                        <a:buChar char=""/>
                      </a:pPr>
                      <a:r>
                        <a:rPr lang="en-US" sz="1400" b="1">
                          <a:solidFill>
                            <a:schemeClr val="tx1"/>
                          </a:solidFill>
                          <a:effectLst/>
                        </a:rPr>
                        <a:t>Readmission</a:t>
                      </a:r>
                    </a:p>
                    <a:p>
                      <a:pPr marL="285750" marR="0" algn="l">
                        <a:spcBef>
                          <a:spcPts val="0"/>
                        </a:spcBef>
                        <a:spcAft>
                          <a:spcPts val="0"/>
                        </a:spcAft>
                      </a:pPr>
                      <a:r>
                        <a:rPr lang="en-US" sz="1400" b="1">
                          <a:solidFill>
                            <a:schemeClr val="tx1"/>
                          </a:solidFill>
                          <a:effectLst/>
                        </a:rPr>
                        <a:t> </a:t>
                      </a:r>
                      <a:endParaRPr lang="en-US" sz="1400" b="1">
                        <a:solidFill>
                          <a:schemeClr val="tx1"/>
                        </a:solidFill>
                        <a:effectLst/>
                        <a:latin typeface="Calibri" charset="0"/>
                        <a:ea typeface="Calibri" charset="0"/>
                        <a:cs typeface="Times New Roman" charset="0"/>
                      </a:endParaRPr>
                    </a:p>
                  </a:txBody>
                  <a:tcPr marL="44520" marR="44520" marT="0" marB="0">
                    <a:solidFill>
                      <a:schemeClr val="accent1">
                        <a:lumMod val="40000"/>
                        <a:lumOff val="60000"/>
                      </a:schemeClr>
                    </a:solidFill>
                  </a:tcPr>
                </a:tc>
                <a:extLst>
                  <a:ext uri="{0D108BD9-81ED-4DB2-BD59-A6C34878D82A}">
                    <a16:rowId xmlns:a16="http://schemas.microsoft.com/office/drawing/2014/main" val="10000"/>
                  </a:ext>
                </a:extLst>
              </a:tr>
              <a:tr h="3624082">
                <a:tc>
                  <a:txBody>
                    <a:bodyPr/>
                    <a:lstStyle/>
                    <a:p>
                      <a:pPr marL="0" marR="0" algn="ctr">
                        <a:spcBef>
                          <a:spcPts val="0"/>
                        </a:spcBef>
                        <a:spcAft>
                          <a:spcPts val="0"/>
                        </a:spcAft>
                      </a:pPr>
                      <a:r>
                        <a:rPr lang="en-US" sz="1400" b="1">
                          <a:solidFill>
                            <a:schemeClr val="tx1"/>
                          </a:solidFill>
                          <a:effectLst/>
                        </a:rPr>
                        <a:t>OPPORTUNITIES </a:t>
                      </a:r>
                    </a:p>
                    <a:p>
                      <a:pPr marL="0" marR="0" algn="ctr">
                        <a:spcBef>
                          <a:spcPts val="0"/>
                        </a:spcBef>
                        <a:spcAft>
                          <a:spcPts val="0"/>
                        </a:spcAft>
                      </a:pPr>
                      <a:r>
                        <a:rPr lang="en-US" sz="1400" b="1">
                          <a:solidFill>
                            <a:schemeClr val="tx1"/>
                          </a:solidFill>
                          <a:effectLst/>
                        </a:rPr>
                        <a:t> </a:t>
                      </a:r>
                    </a:p>
                    <a:p>
                      <a:pPr marL="342900" marR="0" lvl="0" indent="-342900" algn="l">
                        <a:spcBef>
                          <a:spcPts val="0"/>
                        </a:spcBef>
                        <a:spcAft>
                          <a:spcPts val="0"/>
                        </a:spcAft>
                        <a:buFont typeface="Wingdings" charset="2"/>
                        <a:buChar char=""/>
                      </a:pPr>
                      <a:r>
                        <a:rPr lang="en-US" sz="1400" b="1">
                          <a:solidFill>
                            <a:schemeClr val="tx1"/>
                          </a:solidFill>
                          <a:effectLst/>
                        </a:rPr>
                        <a:t>Partnerships with other hospitals (Detroit Receiving, Harper / Sinai Grace / Children’s / Huron Valley Hospital)</a:t>
                      </a:r>
                    </a:p>
                    <a:p>
                      <a:pPr marL="342900" marR="0" lvl="0" indent="-342900" algn="l">
                        <a:spcBef>
                          <a:spcPts val="0"/>
                        </a:spcBef>
                        <a:spcAft>
                          <a:spcPts val="0"/>
                        </a:spcAft>
                        <a:buFont typeface="Wingdings" charset="2"/>
                        <a:buChar char=""/>
                      </a:pPr>
                      <a:r>
                        <a:rPr lang="en-US" sz="1400" b="1">
                          <a:solidFill>
                            <a:schemeClr val="tx1"/>
                          </a:solidFill>
                          <a:effectLst/>
                        </a:rPr>
                        <a:t>Need for product in hospitals, particularly ER </a:t>
                      </a:r>
                    </a:p>
                    <a:p>
                      <a:pPr marL="342900" marR="0" lvl="0" indent="-342900" algn="l">
                        <a:spcBef>
                          <a:spcPts val="0"/>
                        </a:spcBef>
                        <a:spcAft>
                          <a:spcPts val="0"/>
                        </a:spcAft>
                        <a:buFont typeface="Wingdings" charset="2"/>
                        <a:buChar char=""/>
                      </a:pPr>
                      <a:r>
                        <a:rPr lang="en-US" sz="1400" b="1">
                          <a:solidFill>
                            <a:schemeClr val="tx1"/>
                          </a:solidFill>
                          <a:effectLst/>
                        </a:rPr>
                        <a:t>Support from Emergency Attending’s, Residents, Physician Assistants, Nurse Practitioners and Pharmacists. </a:t>
                      </a:r>
                    </a:p>
                    <a:p>
                      <a:pPr marL="342900" marR="0" lvl="0" indent="-342900" algn="l">
                        <a:spcBef>
                          <a:spcPts val="0"/>
                        </a:spcBef>
                        <a:spcAft>
                          <a:spcPts val="0"/>
                        </a:spcAft>
                        <a:buFont typeface="Wingdings" charset="2"/>
                        <a:buChar char=""/>
                      </a:pPr>
                      <a:r>
                        <a:rPr lang="en-US" sz="1400" b="1">
                          <a:solidFill>
                            <a:schemeClr val="tx1"/>
                          </a:solidFill>
                          <a:effectLst/>
                        </a:rPr>
                        <a:t>Increasing patient satisfaction scores </a:t>
                      </a:r>
                    </a:p>
                    <a:p>
                      <a:pPr marL="342900" marR="0" lvl="0" indent="-342900" algn="l">
                        <a:spcBef>
                          <a:spcPts val="0"/>
                        </a:spcBef>
                        <a:spcAft>
                          <a:spcPts val="0"/>
                        </a:spcAft>
                        <a:buFont typeface="Wingdings" charset="2"/>
                        <a:buChar char=""/>
                      </a:pPr>
                      <a:r>
                        <a:rPr lang="en-US" sz="1400" b="1">
                          <a:solidFill>
                            <a:schemeClr val="tx1"/>
                          </a:solidFill>
                          <a:effectLst/>
                        </a:rPr>
                        <a:t>Reducing the exposure to opioids </a:t>
                      </a:r>
                    </a:p>
                    <a:p>
                      <a:pPr marL="342900" marR="0" lvl="0" indent="-342900" algn="l">
                        <a:spcBef>
                          <a:spcPts val="0"/>
                        </a:spcBef>
                        <a:spcAft>
                          <a:spcPts val="0"/>
                        </a:spcAft>
                        <a:buFont typeface="Wingdings" charset="2"/>
                        <a:buChar char=""/>
                      </a:pPr>
                      <a:r>
                        <a:rPr lang="en-US" sz="1400" b="1">
                          <a:solidFill>
                            <a:schemeClr val="tx1"/>
                          </a:solidFill>
                          <a:effectLst/>
                        </a:rPr>
                        <a:t>Safer/more effective patient care </a:t>
                      </a:r>
                    </a:p>
                    <a:p>
                      <a:pPr marL="342900" marR="0" lvl="0" indent="-342900" algn="l">
                        <a:spcBef>
                          <a:spcPts val="0"/>
                        </a:spcBef>
                        <a:spcAft>
                          <a:spcPts val="0"/>
                        </a:spcAft>
                        <a:buFont typeface="Wingdings" charset="2"/>
                        <a:buChar char=""/>
                      </a:pPr>
                      <a:r>
                        <a:rPr lang="en-US" sz="1400" b="1">
                          <a:solidFill>
                            <a:schemeClr val="tx1"/>
                          </a:solidFill>
                          <a:effectLst/>
                        </a:rPr>
                        <a:t>Funding: Grant/Investment </a:t>
                      </a:r>
                    </a:p>
                    <a:p>
                      <a:pPr marL="228600" marR="0" algn="l">
                        <a:spcBef>
                          <a:spcPts val="0"/>
                        </a:spcBef>
                        <a:spcAft>
                          <a:spcPts val="0"/>
                        </a:spcAft>
                      </a:pPr>
                      <a:r>
                        <a:rPr lang="en-US" sz="1400" b="1">
                          <a:solidFill>
                            <a:schemeClr val="tx1"/>
                          </a:solidFill>
                          <a:effectLst/>
                        </a:rPr>
                        <a:t> </a:t>
                      </a:r>
                    </a:p>
                    <a:p>
                      <a:pPr marL="228600" marR="0" algn="l">
                        <a:spcBef>
                          <a:spcPts val="0"/>
                        </a:spcBef>
                        <a:spcAft>
                          <a:spcPts val="0"/>
                        </a:spcAft>
                      </a:pPr>
                      <a:r>
                        <a:rPr lang="en-US" sz="1400" b="1">
                          <a:solidFill>
                            <a:schemeClr val="tx1"/>
                          </a:solidFill>
                          <a:effectLst/>
                        </a:rPr>
                        <a:t> </a:t>
                      </a:r>
                      <a:endParaRPr lang="en-US" sz="1400" b="1">
                        <a:solidFill>
                          <a:schemeClr val="tx1"/>
                        </a:solidFill>
                        <a:effectLst/>
                        <a:latin typeface="Calibri" charset="0"/>
                        <a:ea typeface="Calibri" charset="0"/>
                        <a:cs typeface="Times New Roman" charset="0"/>
                      </a:endParaRPr>
                    </a:p>
                  </a:txBody>
                  <a:tcPr marL="44520" marR="44520" marT="0" marB="0">
                    <a:solidFill>
                      <a:schemeClr val="accent1">
                        <a:lumMod val="40000"/>
                        <a:lumOff val="60000"/>
                      </a:schemeClr>
                    </a:solidFill>
                  </a:tcPr>
                </a:tc>
                <a:tc>
                  <a:txBody>
                    <a:bodyPr/>
                    <a:lstStyle/>
                    <a:p>
                      <a:pPr marL="0" marR="0" algn="ctr">
                        <a:spcBef>
                          <a:spcPts val="0"/>
                        </a:spcBef>
                        <a:spcAft>
                          <a:spcPts val="0"/>
                        </a:spcAft>
                      </a:pPr>
                      <a:r>
                        <a:rPr lang="en-US" sz="1400" b="1">
                          <a:solidFill>
                            <a:schemeClr val="tx1"/>
                          </a:solidFill>
                          <a:effectLst/>
                        </a:rPr>
                        <a:t>THREATS </a:t>
                      </a:r>
                    </a:p>
                    <a:p>
                      <a:pPr marL="0" marR="0" algn="ctr">
                        <a:spcBef>
                          <a:spcPts val="0"/>
                        </a:spcBef>
                        <a:spcAft>
                          <a:spcPts val="0"/>
                        </a:spcAft>
                      </a:pPr>
                      <a:r>
                        <a:rPr lang="en-US" sz="1400" b="1">
                          <a:solidFill>
                            <a:schemeClr val="tx1"/>
                          </a:solidFill>
                          <a:effectLst/>
                        </a:rPr>
                        <a:t> </a:t>
                      </a:r>
                    </a:p>
                    <a:p>
                      <a:pPr marL="342900" marR="0" lvl="0" indent="-342900" algn="l">
                        <a:spcBef>
                          <a:spcPts val="0"/>
                        </a:spcBef>
                        <a:spcAft>
                          <a:spcPts val="0"/>
                        </a:spcAft>
                        <a:buFont typeface="Wingdings" charset="2"/>
                        <a:buChar char=""/>
                      </a:pPr>
                      <a:r>
                        <a:rPr lang="en-US" sz="1400" b="1">
                          <a:solidFill>
                            <a:schemeClr val="tx1"/>
                          </a:solidFill>
                          <a:effectLst/>
                        </a:rPr>
                        <a:t>Health system competitors implementing new protocols</a:t>
                      </a:r>
                    </a:p>
                    <a:p>
                      <a:pPr marL="342900" marR="0" lvl="0" indent="-342900" algn="l">
                        <a:spcBef>
                          <a:spcPts val="0"/>
                        </a:spcBef>
                        <a:spcAft>
                          <a:spcPts val="0"/>
                        </a:spcAft>
                        <a:buFont typeface="Wingdings" charset="2"/>
                        <a:buChar char=""/>
                      </a:pPr>
                      <a:r>
                        <a:rPr lang="en-US" sz="1400" b="1">
                          <a:solidFill>
                            <a:schemeClr val="tx1"/>
                          </a:solidFill>
                          <a:effectLst/>
                        </a:rPr>
                        <a:t>Not being up to date on the latest research </a:t>
                      </a:r>
                    </a:p>
                    <a:p>
                      <a:pPr marL="342900" marR="0" lvl="0" indent="-342900" algn="l">
                        <a:spcBef>
                          <a:spcPts val="0"/>
                        </a:spcBef>
                        <a:spcAft>
                          <a:spcPts val="0"/>
                        </a:spcAft>
                        <a:buFont typeface="Wingdings" charset="2"/>
                        <a:buChar char=""/>
                      </a:pPr>
                      <a:r>
                        <a:rPr lang="en-US" sz="1400" b="1">
                          <a:solidFill>
                            <a:schemeClr val="tx1"/>
                          </a:solidFill>
                          <a:effectLst/>
                        </a:rPr>
                        <a:t>Recognition </a:t>
                      </a:r>
                      <a:endParaRPr lang="en-US" sz="1400" b="1">
                        <a:solidFill>
                          <a:schemeClr val="tx1"/>
                        </a:solidFill>
                        <a:effectLst/>
                        <a:latin typeface="Calibri" charset="0"/>
                        <a:ea typeface="Calibri" charset="0"/>
                        <a:cs typeface="Times New Roman" charset="0"/>
                      </a:endParaRPr>
                    </a:p>
                  </a:txBody>
                  <a:tcPr marL="44520" marR="4452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0" y="-1271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1686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895"/>
            <a:ext cx="8596668" cy="1320800"/>
          </a:xfrm>
        </p:spPr>
        <p:txBody>
          <a:bodyPr>
            <a:normAutofit/>
          </a:bodyPr>
          <a:lstStyle/>
          <a:p>
            <a:pPr algn="ctr"/>
            <a:r>
              <a:rPr lang="en-US" sz="4400" i="1" dirty="0" smtClean="0"/>
              <a:t>Methods</a:t>
            </a:r>
            <a:endParaRPr lang="en-US" sz="4400" i="1" dirty="0"/>
          </a:p>
        </p:txBody>
      </p:sp>
      <p:sp>
        <p:nvSpPr>
          <p:cNvPr id="3" name="Content Placeholder 2"/>
          <p:cNvSpPr>
            <a:spLocks noGrp="1"/>
          </p:cNvSpPr>
          <p:nvPr>
            <p:ph idx="1"/>
          </p:nvPr>
        </p:nvSpPr>
        <p:spPr>
          <a:xfrm>
            <a:off x="677334" y="1291159"/>
            <a:ext cx="8596668" cy="3880773"/>
          </a:xfrm>
        </p:spPr>
        <p:txBody>
          <a:bodyPr>
            <a:noAutofit/>
          </a:bodyPr>
          <a:lstStyle/>
          <a:p>
            <a:r>
              <a:rPr lang="en-US" sz="2800" dirty="0" smtClean="0"/>
              <a:t>DRH prescribing practices (February of 2020)</a:t>
            </a:r>
          </a:p>
          <a:p>
            <a:r>
              <a:rPr lang="en-US" sz="2800" dirty="0" smtClean="0"/>
              <a:t>Personal prescribing practices pre survey (Survey Monkey)</a:t>
            </a:r>
          </a:p>
          <a:p>
            <a:r>
              <a:rPr lang="en-US" sz="2800" dirty="0" smtClean="0"/>
              <a:t>Educational intervention (February 19</a:t>
            </a:r>
            <a:r>
              <a:rPr lang="en-US" sz="2800" baseline="30000" dirty="0" smtClean="0"/>
              <a:t>th</a:t>
            </a:r>
            <a:r>
              <a:rPr lang="en-US" sz="2800" dirty="0" smtClean="0"/>
              <a:t> 2021 @ 8:00am) </a:t>
            </a:r>
          </a:p>
          <a:p>
            <a:r>
              <a:rPr lang="en-US" sz="2800" dirty="0" smtClean="0"/>
              <a:t>DRH prescribing practices post educational intervention (February 20</a:t>
            </a:r>
            <a:r>
              <a:rPr lang="en-US" sz="2800" baseline="30000" dirty="0" smtClean="0"/>
              <a:t>th</a:t>
            </a:r>
            <a:r>
              <a:rPr lang="en-US" sz="2800" dirty="0" smtClean="0"/>
              <a:t> 2021</a:t>
            </a:r>
            <a:r>
              <a:rPr lang="mr-IN" sz="2800" dirty="0" smtClean="0"/>
              <a:t>–</a:t>
            </a:r>
            <a:r>
              <a:rPr lang="en-US" sz="2800" dirty="0" smtClean="0"/>
              <a:t> March 20</a:t>
            </a:r>
            <a:r>
              <a:rPr lang="en-US" sz="2800" baseline="30000" dirty="0" smtClean="0"/>
              <a:t>th</a:t>
            </a:r>
            <a:r>
              <a:rPr lang="en-US" sz="2800" dirty="0" smtClean="0"/>
              <a:t> 2021)</a:t>
            </a:r>
          </a:p>
          <a:p>
            <a:r>
              <a:rPr lang="en-US" sz="2800" dirty="0" smtClean="0"/>
              <a:t>Personal prescribing practices post survey (Survey Monkey) </a:t>
            </a:r>
          </a:p>
        </p:txBody>
      </p:sp>
    </p:spTree>
    <p:extLst>
      <p:ext uri="{BB962C8B-B14F-4D97-AF65-F5344CB8AC3E}">
        <p14:creationId xmlns:p14="http://schemas.microsoft.com/office/powerpoint/2010/main" val="1715202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457200"/>
            <a:ext cx="8596668" cy="1320800"/>
          </a:xfrm>
        </p:spPr>
        <p:txBody>
          <a:bodyPr>
            <a:noAutofit/>
          </a:bodyPr>
          <a:lstStyle/>
          <a:p>
            <a:pPr algn="ctr"/>
            <a:r>
              <a:rPr lang="en-US" sz="4400" i="1" dirty="0">
                <a:latin typeface="Georgia" charset="0"/>
                <a:ea typeface="Georgia" charset="0"/>
                <a:cs typeface="Georgia" charset="0"/>
              </a:rPr>
              <a:t>DRH Prescribing Practices from February of 2020</a:t>
            </a:r>
            <a:endParaRPr lang="en-US" sz="4400" dirty="0"/>
          </a:p>
        </p:txBody>
      </p:sp>
      <p:sp>
        <p:nvSpPr>
          <p:cNvPr id="3" name="Content Placeholder 2"/>
          <p:cNvSpPr>
            <a:spLocks noGrp="1"/>
          </p:cNvSpPr>
          <p:nvPr>
            <p:ph idx="1"/>
          </p:nvPr>
        </p:nvSpPr>
        <p:spPr>
          <a:xfrm>
            <a:off x="237067" y="1930401"/>
            <a:ext cx="9736666" cy="4110962"/>
          </a:xfrm>
        </p:spPr>
        <p:txBody>
          <a:bodyPr>
            <a:normAutofit lnSpcReduction="10000"/>
          </a:bodyPr>
          <a:lstStyle/>
          <a:p>
            <a:r>
              <a:rPr lang="en-US" b="1" dirty="0">
                <a:latin typeface="Georgia" charset="0"/>
                <a:ea typeface="Georgia" charset="0"/>
                <a:cs typeface="Georgia" charset="0"/>
              </a:rPr>
              <a:t>Specific ICD 10 codes based on diagnosis and chief complaint:</a:t>
            </a:r>
            <a:r>
              <a:rPr lang="en-US" dirty="0">
                <a:latin typeface="Georgia" charset="0"/>
                <a:ea typeface="Georgia" charset="0"/>
                <a:cs typeface="Georgia" charset="0"/>
              </a:rPr>
              <a:t> N20.0 (Renal colic) &amp; R10.9 (Flank pain), 10.9, Unspecified abdominal pain, K 31.84 (Gastroparesis), R11.15 (Cyclic vomiting), R11.2 (Nausea and vomiting), R51 (Headache), G43.909 (Migraine), M54.5 (Low back pain), M79.1 (Muscle pain), M54.16 (Acute or chronic radicular LBP), M79.601 / M79. 602 (Arm pain), M79.606 (Leg pain), M25.559 (Hip pain), M79.64 (Finger pain), M79.64 (Hand pain), M25.539 (Wrist pain), M25.529 (Elbow pain), M25.519 (Shoulder pain), M25.569 (Knee pain), M25.579, M25.579 (Ankle pain), M79.673 (Foot pain), M79.676 (Toe pain)</a:t>
            </a:r>
          </a:p>
          <a:p>
            <a:r>
              <a:rPr lang="en-US" dirty="0">
                <a:latin typeface="Georgia" charset="0"/>
                <a:ea typeface="Georgia" charset="0"/>
                <a:cs typeface="Georgia" charset="0"/>
              </a:rPr>
              <a:t> </a:t>
            </a:r>
            <a:r>
              <a:rPr lang="en-US" b="1" dirty="0">
                <a:latin typeface="Georgia" charset="0"/>
                <a:ea typeface="Georgia" charset="0"/>
                <a:cs typeface="Georgia" charset="0"/>
              </a:rPr>
              <a:t>Age(s):</a:t>
            </a:r>
            <a:r>
              <a:rPr lang="en-US" dirty="0">
                <a:latin typeface="Georgia" charset="0"/>
                <a:ea typeface="Georgia" charset="0"/>
                <a:cs typeface="Georgia" charset="0"/>
              </a:rPr>
              <a:t> 18-65 </a:t>
            </a:r>
          </a:p>
          <a:p>
            <a:r>
              <a:rPr lang="en-US" b="1" dirty="0">
                <a:latin typeface="Georgia" charset="0"/>
                <a:ea typeface="Georgia" charset="0"/>
                <a:cs typeface="Georgia" charset="0"/>
              </a:rPr>
              <a:t> Medications used based on chief complaint and diagnosis:</a:t>
            </a:r>
            <a:r>
              <a:rPr lang="en-US" dirty="0">
                <a:latin typeface="Georgia" charset="0"/>
                <a:ea typeface="Georgia" charset="0"/>
                <a:cs typeface="Georgia" charset="0"/>
              </a:rPr>
              <a:t> Only opioid specific medications used in the ED: Codeine, Fentanyl (</a:t>
            </a:r>
            <a:r>
              <a:rPr lang="en-US" dirty="0" err="1">
                <a:latin typeface="Georgia" charset="0"/>
                <a:ea typeface="Georgia" charset="0"/>
                <a:cs typeface="Georgia" charset="0"/>
              </a:rPr>
              <a:t>Actiq</a:t>
            </a:r>
            <a:r>
              <a:rPr lang="en-US" dirty="0">
                <a:latin typeface="Georgia" charset="0"/>
                <a:ea typeface="Georgia" charset="0"/>
                <a:cs typeface="Georgia" charset="0"/>
              </a:rPr>
              <a:t>, </a:t>
            </a:r>
            <a:r>
              <a:rPr lang="en-US" dirty="0" err="1">
                <a:latin typeface="Georgia" charset="0"/>
                <a:ea typeface="Georgia" charset="0"/>
                <a:cs typeface="Georgia" charset="0"/>
              </a:rPr>
              <a:t>Duragesic</a:t>
            </a:r>
            <a:r>
              <a:rPr lang="en-US" dirty="0">
                <a:latin typeface="Georgia" charset="0"/>
                <a:ea typeface="Georgia" charset="0"/>
                <a:cs typeface="Georgia" charset="0"/>
              </a:rPr>
              <a:t>, </a:t>
            </a:r>
            <a:r>
              <a:rPr lang="en-US" dirty="0" err="1">
                <a:latin typeface="Georgia" charset="0"/>
                <a:ea typeface="Georgia" charset="0"/>
                <a:cs typeface="Georgia" charset="0"/>
              </a:rPr>
              <a:t>Fentora</a:t>
            </a:r>
            <a:r>
              <a:rPr lang="en-US" dirty="0">
                <a:latin typeface="Georgia" charset="0"/>
                <a:ea typeface="Georgia" charset="0"/>
                <a:cs typeface="Georgia" charset="0"/>
              </a:rPr>
              <a:t>, </a:t>
            </a:r>
            <a:r>
              <a:rPr lang="en-US" dirty="0" err="1">
                <a:latin typeface="Georgia" charset="0"/>
                <a:ea typeface="Georgia" charset="0"/>
                <a:cs typeface="Georgia" charset="0"/>
              </a:rPr>
              <a:t>Abstral</a:t>
            </a:r>
            <a:r>
              <a:rPr lang="en-US" dirty="0">
                <a:latin typeface="Georgia" charset="0"/>
                <a:ea typeface="Georgia" charset="0"/>
                <a:cs typeface="Georgia" charset="0"/>
              </a:rPr>
              <a:t>, </a:t>
            </a:r>
            <a:r>
              <a:rPr lang="en-US" dirty="0" err="1">
                <a:latin typeface="Georgia" charset="0"/>
                <a:ea typeface="Georgia" charset="0"/>
                <a:cs typeface="Georgia" charset="0"/>
              </a:rPr>
              <a:t>Onsolis</a:t>
            </a:r>
            <a:r>
              <a:rPr lang="en-US" dirty="0">
                <a:latin typeface="Georgia" charset="0"/>
                <a:ea typeface="Georgia" charset="0"/>
                <a:cs typeface="Georgia" charset="0"/>
              </a:rPr>
              <a:t>), Hydrocodone &amp; </a:t>
            </a:r>
            <a:r>
              <a:rPr lang="en-US" dirty="0" err="1">
                <a:latin typeface="Georgia" charset="0"/>
                <a:ea typeface="Georgia" charset="0"/>
                <a:cs typeface="Georgia" charset="0"/>
              </a:rPr>
              <a:t>Acetminophen</a:t>
            </a:r>
            <a:r>
              <a:rPr lang="en-US" dirty="0">
                <a:latin typeface="Georgia" charset="0"/>
                <a:ea typeface="Georgia" charset="0"/>
                <a:cs typeface="Georgia" charset="0"/>
              </a:rPr>
              <a:t> (</a:t>
            </a:r>
            <a:r>
              <a:rPr lang="en-US" dirty="0" err="1">
                <a:latin typeface="Georgia" charset="0"/>
                <a:ea typeface="Georgia" charset="0"/>
                <a:cs typeface="Georgia" charset="0"/>
              </a:rPr>
              <a:t>Lorcet</a:t>
            </a:r>
            <a:r>
              <a:rPr lang="en-US" dirty="0">
                <a:latin typeface="Georgia" charset="0"/>
                <a:ea typeface="Georgia" charset="0"/>
                <a:cs typeface="Georgia" charset="0"/>
              </a:rPr>
              <a:t>, Norco, Vicodin), Hydromorphone (</a:t>
            </a:r>
            <a:r>
              <a:rPr lang="en-US" dirty="0" err="1">
                <a:latin typeface="Georgia" charset="0"/>
                <a:ea typeface="Georgia" charset="0"/>
                <a:cs typeface="Georgia" charset="0"/>
              </a:rPr>
              <a:t>Dilaudid</a:t>
            </a:r>
            <a:r>
              <a:rPr lang="en-US" dirty="0">
                <a:latin typeface="Georgia" charset="0"/>
                <a:ea typeface="Georgia" charset="0"/>
                <a:cs typeface="Georgia" charset="0"/>
              </a:rPr>
              <a:t>), Demerol, Methadone, Morphine, Oxycodone (OxyContin), Oxycodone &amp; Acetaminophen (Percocet) &amp; Tramadol</a:t>
            </a:r>
          </a:p>
          <a:p>
            <a:endParaRPr lang="en-US" dirty="0"/>
          </a:p>
        </p:txBody>
      </p:sp>
    </p:spTree>
    <p:extLst>
      <p:ext uri="{BB962C8B-B14F-4D97-AF65-F5344CB8AC3E}">
        <p14:creationId xmlns:p14="http://schemas.microsoft.com/office/powerpoint/2010/main" val="916028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i="1">
                <a:latin typeface="Georgia" charset="0"/>
                <a:ea typeface="Georgia" charset="0"/>
                <a:cs typeface="Georgia" charset="0"/>
              </a:rPr>
              <a:t>DRH Prescribing Practices from February of 2020</a:t>
            </a:r>
            <a:endParaRPr lang="en-US" sz="440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1" y="2177521"/>
            <a:ext cx="8596668" cy="4426479"/>
          </a:xfrm>
          <a:ln w="38100">
            <a:solidFill>
              <a:schemeClr val="tx1"/>
            </a:solidFill>
          </a:ln>
        </p:spPr>
      </p:pic>
    </p:spTree>
    <p:extLst>
      <p:ext uri="{BB962C8B-B14F-4D97-AF65-F5344CB8AC3E}">
        <p14:creationId xmlns:p14="http://schemas.microsoft.com/office/powerpoint/2010/main" val="837661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i="1" smtClean="0"/>
              <a:t>Personal Prescribing Practices</a:t>
            </a:r>
            <a:br>
              <a:rPr lang="en-US" sz="4400" i="1" smtClean="0"/>
            </a:br>
            <a:r>
              <a:rPr lang="en-US" sz="4400" i="1" smtClean="0"/>
              <a:t>Pre Survey </a:t>
            </a:r>
            <a:endParaRPr lang="en-US" sz="4400" i="1"/>
          </a:p>
        </p:txBody>
      </p:sp>
      <p:sp>
        <p:nvSpPr>
          <p:cNvPr id="6" name="TextBox 5"/>
          <p:cNvSpPr txBox="1"/>
          <p:nvPr/>
        </p:nvSpPr>
        <p:spPr>
          <a:xfrm>
            <a:off x="277090" y="2124363"/>
            <a:ext cx="9684327" cy="4524315"/>
          </a:xfrm>
          <a:prstGeom prst="rect">
            <a:avLst/>
          </a:prstGeom>
          <a:noFill/>
        </p:spPr>
        <p:txBody>
          <a:bodyPr wrap="square" rtlCol="0">
            <a:spAutoFit/>
          </a:bodyPr>
          <a:lstStyle/>
          <a:p>
            <a:r>
              <a:rPr lang="en-US" b="1" dirty="0" smtClean="0"/>
              <a:t>Circle the percentage group that applies to your OPIATE prescribing practices in the ED based on the chief complaints listed below: </a:t>
            </a:r>
            <a:endParaRPr lang="en-US" dirty="0" smtClean="0"/>
          </a:p>
          <a:p>
            <a:r>
              <a:rPr lang="en-US" dirty="0" smtClean="0"/>
              <a:t> </a:t>
            </a:r>
          </a:p>
          <a:p>
            <a:r>
              <a:rPr lang="en-US" b="1" dirty="0" smtClean="0"/>
              <a:t>Renal Colic:</a:t>
            </a:r>
            <a:r>
              <a:rPr lang="en-US" dirty="0" smtClean="0"/>
              <a:t>  0-25% / 26%-50% / 51%-75% / 76%-100%</a:t>
            </a:r>
          </a:p>
          <a:p>
            <a:r>
              <a:rPr lang="en-US" b="1" dirty="0" smtClean="0"/>
              <a:t> </a:t>
            </a:r>
            <a:endParaRPr lang="en-US" dirty="0" smtClean="0"/>
          </a:p>
          <a:p>
            <a:r>
              <a:rPr lang="en-US" b="1" dirty="0" smtClean="0"/>
              <a:t>Headache:</a:t>
            </a:r>
            <a:r>
              <a:rPr lang="en-US" dirty="0" smtClean="0"/>
              <a:t> 0-25% / 26%-50% / 51%-75% / 76%-100%</a:t>
            </a:r>
          </a:p>
          <a:p>
            <a:r>
              <a:rPr lang="en-US" dirty="0" smtClean="0"/>
              <a:t> </a:t>
            </a:r>
          </a:p>
          <a:p>
            <a:r>
              <a:rPr lang="en-US" b="1" dirty="0" smtClean="0"/>
              <a:t>Musculoskeletal pain:</a:t>
            </a:r>
            <a:r>
              <a:rPr lang="en-US" dirty="0" smtClean="0"/>
              <a:t> 0-25% / 26%-50% / 51%-75% / 76%-100%</a:t>
            </a:r>
          </a:p>
          <a:p>
            <a:r>
              <a:rPr lang="en-US" b="1" dirty="0" smtClean="0"/>
              <a:t> </a:t>
            </a:r>
            <a:endParaRPr lang="en-US" dirty="0" smtClean="0"/>
          </a:p>
          <a:p>
            <a:r>
              <a:rPr lang="en-US" b="1" dirty="0" smtClean="0"/>
              <a:t>Acute and Chronic Radicular Lower Back Pain:</a:t>
            </a:r>
            <a:r>
              <a:rPr lang="en-US" dirty="0" smtClean="0"/>
              <a:t> 0-25% / 26%-50% / 51%-75% / 76%-100%</a:t>
            </a:r>
          </a:p>
          <a:p>
            <a:endParaRPr lang="en-US" dirty="0" smtClean="0"/>
          </a:p>
          <a:p>
            <a:r>
              <a:rPr lang="en-US" b="1" dirty="0" smtClean="0"/>
              <a:t>Chronic abdominal pain gastroparesis, cyclic vomiting:</a:t>
            </a:r>
            <a:r>
              <a:rPr lang="en-US" dirty="0" smtClean="0"/>
              <a:t> 0-25% / 26%-50% / 51%-75% / 76%-100%</a:t>
            </a:r>
          </a:p>
          <a:p>
            <a:endParaRPr lang="en-US" dirty="0" smtClean="0"/>
          </a:p>
          <a:p>
            <a:endParaRPr lang="en-US" dirty="0"/>
          </a:p>
        </p:txBody>
      </p:sp>
    </p:spTree>
    <p:extLst>
      <p:ext uri="{BB962C8B-B14F-4D97-AF65-F5344CB8AC3E}">
        <p14:creationId xmlns:p14="http://schemas.microsoft.com/office/powerpoint/2010/main" val="1221435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i="1">
                <a:latin typeface="Georgia" charset="0"/>
                <a:ea typeface="Georgia" charset="0"/>
                <a:cs typeface="Georgia" charset="0"/>
              </a:rPr>
              <a:t>DRH Personal Prescribing Practices </a:t>
            </a:r>
            <a:br>
              <a:rPr lang="en-US" sz="4400" i="1">
                <a:latin typeface="Georgia" charset="0"/>
                <a:ea typeface="Georgia" charset="0"/>
                <a:cs typeface="Georgia" charset="0"/>
              </a:rPr>
            </a:br>
            <a:endParaRPr lang="en-US" sz="4400"/>
          </a:p>
        </p:txBody>
      </p:sp>
      <p:sp>
        <p:nvSpPr>
          <p:cNvPr id="3" name="Content Placeholder 2"/>
          <p:cNvSpPr>
            <a:spLocks noGrp="1"/>
          </p:cNvSpPr>
          <p:nvPr>
            <p:ph idx="1"/>
          </p:nvPr>
        </p:nvSpPr>
        <p:spPr>
          <a:xfrm>
            <a:off x="235527" y="2160589"/>
            <a:ext cx="9642764" cy="3880773"/>
          </a:xfrm>
        </p:spPr>
        <p:txBody>
          <a:bodyPr/>
          <a:lstStyle/>
          <a:p>
            <a:r>
              <a:rPr lang="en-US" sz="2400" dirty="0"/>
              <a:t>DRH emergency department has seventy-eight healthcare providers, specifically seventy-five attending physicians, two physician assistants and one nurse practitioner. </a:t>
            </a:r>
            <a:endParaRPr lang="en-US" sz="2400" dirty="0" smtClean="0"/>
          </a:p>
          <a:p>
            <a:r>
              <a:rPr lang="en-US" sz="2400" dirty="0" smtClean="0"/>
              <a:t>Of </a:t>
            </a:r>
            <a:r>
              <a:rPr lang="en-US" sz="2400" dirty="0"/>
              <a:t>the seventy- eight healthcare providers that are employed thirty-four health care providers completed the pre survey. Based on the questions asked, </a:t>
            </a:r>
            <a:r>
              <a:rPr lang="en-US" sz="2400" dirty="0" smtClean="0"/>
              <a:t>most </a:t>
            </a:r>
            <a:r>
              <a:rPr lang="en-US" sz="2400" dirty="0"/>
              <a:t>health care providers at DRH prescribe between 0 to 50% opioids for the management of renal colic, headache, musculoskeletal pain, acute and chronic radicular lower back pain, chronic abdominal pain, </a:t>
            </a:r>
            <a:r>
              <a:rPr lang="en-US" sz="2400" dirty="0" err="1"/>
              <a:t>gastroporesis</a:t>
            </a:r>
            <a:r>
              <a:rPr lang="en-US" sz="2400" dirty="0"/>
              <a:t>, and cyclic vomiting. </a:t>
            </a:r>
          </a:p>
          <a:p>
            <a:endParaRPr lang="en-US" dirty="0"/>
          </a:p>
        </p:txBody>
      </p:sp>
    </p:spTree>
    <p:extLst>
      <p:ext uri="{BB962C8B-B14F-4D97-AF65-F5344CB8AC3E}">
        <p14:creationId xmlns:p14="http://schemas.microsoft.com/office/powerpoint/2010/main" val="132947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i="1" smtClean="0">
                <a:latin typeface="Georgia" charset="0"/>
                <a:ea typeface="Georgia" charset="0"/>
                <a:cs typeface="Georgia" charset="0"/>
              </a:rPr>
              <a:t>DRH Personal </a:t>
            </a:r>
            <a:r>
              <a:rPr lang="en-US" sz="4400" i="1">
                <a:latin typeface="Georgia" charset="0"/>
                <a:ea typeface="Georgia" charset="0"/>
                <a:cs typeface="Georgia" charset="0"/>
              </a:rPr>
              <a:t>Prescribing Practices </a:t>
            </a:r>
            <a:br>
              <a:rPr lang="en-US" sz="4400" i="1">
                <a:latin typeface="Georgia" charset="0"/>
                <a:ea typeface="Georgia" charset="0"/>
                <a:cs typeface="Georgia" charset="0"/>
              </a:rPr>
            </a:br>
            <a:endParaRPr lang="en-US" sz="440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731490"/>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2962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13" y="2473377"/>
            <a:ext cx="9381065" cy="2773180"/>
          </a:xfrm>
        </p:spPr>
        <p:txBody>
          <a:bodyPr>
            <a:normAutofit/>
          </a:bodyPr>
          <a:lstStyle/>
          <a:p>
            <a:pPr algn="ctr"/>
            <a:r>
              <a:rPr lang="en-US" sz="4400" i="1" dirty="0"/>
              <a:t>Educational intervention </a:t>
            </a:r>
            <a:r>
              <a:rPr lang="en-US" sz="4400" i="1" dirty="0" smtClean="0"/>
              <a:t/>
            </a:r>
            <a:br>
              <a:rPr lang="en-US" sz="4400" i="1" dirty="0" smtClean="0"/>
            </a:br>
            <a:r>
              <a:rPr lang="en-US" sz="4400" i="1" dirty="0" smtClean="0"/>
              <a:t>(</a:t>
            </a:r>
            <a:r>
              <a:rPr lang="en-US" sz="4400" i="1" dirty="0"/>
              <a:t>February 19</a:t>
            </a:r>
            <a:r>
              <a:rPr lang="en-US" sz="4400" i="1" baseline="30000" dirty="0"/>
              <a:t>th</a:t>
            </a:r>
            <a:r>
              <a:rPr lang="en-US" sz="4400" i="1" dirty="0"/>
              <a:t> 2021 @ 8:00am) </a:t>
            </a:r>
            <a:r>
              <a:rPr lang="en-US" dirty="0"/>
              <a:t/>
            </a:r>
            <a:br>
              <a:rPr lang="en-US" dirty="0"/>
            </a:br>
            <a:endParaRPr lang="en-US" dirty="0"/>
          </a:p>
        </p:txBody>
      </p:sp>
    </p:spTree>
    <p:extLst>
      <p:ext uri="{BB962C8B-B14F-4D97-AF65-F5344CB8AC3E}">
        <p14:creationId xmlns:p14="http://schemas.microsoft.com/office/powerpoint/2010/main" val="121186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411903"/>
            <a:ext cx="9186513" cy="1638570"/>
          </a:xfrm>
        </p:spPr>
        <p:txBody>
          <a:bodyPr>
            <a:noAutofit/>
          </a:bodyPr>
          <a:lstStyle/>
          <a:p>
            <a:pPr algn="ctr"/>
            <a:r>
              <a:rPr lang="en-US" sz="4000" i="1">
                <a:latin typeface="Georgia" charset="0"/>
                <a:ea typeface="Georgia" charset="0"/>
                <a:cs typeface="Georgia" charset="0"/>
              </a:rPr>
              <a:t>DRH Prescribing Practices from February </a:t>
            </a:r>
            <a:r>
              <a:rPr lang="en-US" sz="4000" i="1" smtClean="0">
                <a:latin typeface="Georgia" charset="0"/>
                <a:ea typeface="Georgia" charset="0"/>
                <a:cs typeface="Georgia" charset="0"/>
              </a:rPr>
              <a:t>20th 2021 </a:t>
            </a:r>
            <a:r>
              <a:rPr lang="mr-IN" sz="4000" i="1" smtClean="0">
                <a:latin typeface="Georgia" charset="0"/>
                <a:ea typeface="Georgia" charset="0"/>
                <a:cs typeface="Georgia" charset="0"/>
              </a:rPr>
              <a:t>–</a:t>
            </a:r>
            <a:r>
              <a:rPr lang="en-US" sz="4000" i="1" smtClean="0">
                <a:latin typeface="Georgia" charset="0"/>
                <a:ea typeface="Georgia" charset="0"/>
                <a:cs typeface="Georgia" charset="0"/>
              </a:rPr>
              <a:t> March 20</a:t>
            </a:r>
            <a:r>
              <a:rPr lang="en-US" sz="4000" i="1" baseline="30000" smtClean="0">
                <a:latin typeface="Georgia" charset="0"/>
                <a:ea typeface="Georgia" charset="0"/>
                <a:cs typeface="Georgia" charset="0"/>
              </a:rPr>
              <a:t>th</a:t>
            </a:r>
            <a:r>
              <a:rPr lang="en-US" sz="4000" i="1" smtClean="0">
                <a:latin typeface="Georgia" charset="0"/>
                <a:ea typeface="Georgia" charset="0"/>
                <a:cs typeface="Georgia" charset="0"/>
              </a:rPr>
              <a:t> 2021</a:t>
            </a:r>
            <a:endParaRPr lang="en-US" sz="4000"/>
          </a:p>
        </p:txBody>
      </p:sp>
      <p:pic>
        <p:nvPicPr>
          <p:cNvPr id="5" name="Content Placeholder 4" descr="Screen%20Shot%202021-03-22%20at%203.23.04%20PM.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8764" y="1867711"/>
            <a:ext cx="9540181" cy="4810179"/>
          </a:xfrm>
          <a:prstGeom prst="rect">
            <a:avLst/>
          </a:prstGeom>
          <a:noFill/>
          <a:ln w="38100">
            <a:solidFill>
              <a:schemeClr val="tx1"/>
            </a:solidFill>
          </a:ln>
        </p:spPr>
      </p:pic>
    </p:spTree>
    <p:extLst>
      <p:ext uri="{BB962C8B-B14F-4D97-AF65-F5344CB8AC3E}">
        <p14:creationId xmlns:p14="http://schemas.microsoft.com/office/powerpoint/2010/main" val="1476373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i="1"/>
              <a:t>Personal Prescribing Practices</a:t>
            </a:r>
            <a:br>
              <a:rPr lang="en-US" sz="4400" i="1"/>
            </a:br>
            <a:r>
              <a:rPr lang="en-US" sz="4400" i="1" smtClean="0"/>
              <a:t>Post </a:t>
            </a:r>
            <a:r>
              <a:rPr lang="en-US" sz="4400" i="1"/>
              <a:t>Survey </a:t>
            </a:r>
            <a:endParaRPr lang="en-US" sz="4400"/>
          </a:p>
        </p:txBody>
      </p:sp>
      <p:sp>
        <p:nvSpPr>
          <p:cNvPr id="4" name="TextBox 3"/>
          <p:cNvSpPr txBox="1"/>
          <p:nvPr/>
        </p:nvSpPr>
        <p:spPr>
          <a:xfrm>
            <a:off x="207819" y="2341418"/>
            <a:ext cx="9919855" cy="3139321"/>
          </a:xfrm>
          <a:prstGeom prst="rect">
            <a:avLst/>
          </a:prstGeom>
          <a:noFill/>
        </p:spPr>
        <p:txBody>
          <a:bodyPr wrap="square" rtlCol="0">
            <a:spAutoFit/>
          </a:bodyPr>
          <a:lstStyle/>
          <a:p>
            <a:r>
              <a:rPr lang="en-US" b="1" dirty="0"/>
              <a:t>After listening to the presentation based on the Colorado ALTO project did the presentation increase knowledge on the topics discussed?:  Please select </a:t>
            </a:r>
            <a:r>
              <a:rPr lang="en-US" b="1" i="1" dirty="0"/>
              <a:t>YES </a:t>
            </a:r>
            <a:r>
              <a:rPr lang="en-US" b="1" dirty="0"/>
              <a:t>or </a:t>
            </a:r>
            <a:r>
              <a:rPr lang="en-US" b="1" i="1" dirty="0"/>
              <a:t>NO </a:t>
            </a:r>
            <a:endParaRPr lang="en-US" dirty="0"/>
          </a:p>
          <a:p>
            <a:pPr algn="ctr"/>
            <a:r>
              <a:rPr lang="en-US" dirty="0" smtClean="0"/>
              <a:t>Yes </a:t>
            </a:r>
            <a:r>
              <a:rPr lang="en-US" dirty="0"/>
              <a:t>or No </a:t>
            </a:r>
          </a:p>
          <a:p>
            <a:r>
              <a:rPr lang="en-US" dirty="0"/>
              <a:t> </a:t>
            </a:r>
          </a:p>
          <a:p>
            <a:r>
              <a:rPr lang="en-US" b="1" dirty="0"/>
              <a:t>After listening to the presentation based on the Colorado ALTO project what is the likeliness to implement the ALTO project into practice: Please circle either </a:t>
            </a:r>
            <a:r>
              <a:rPr lang="en-US" b="1" i="1" dirty="0"/>
              <a:t>NOT LIKELY</a:t>
            </a:r>
            <a:r>
              <a:rPr lang="en-US" b="1" dirty="0"/>
              <a:t>, </a:t>
            </a:r>
            <a:r>
              <a:rPr lang="en-US" b="1" i="1" dirty="0"/>
              <a:t>SOMEWHAT LIKELY</a:t>
            </a:r>
            <a:r>
              <a:rPr lang="en-US" b="1" dirty="0"/>
              <a:t>, or </a:t>
            </a:r>
            <a:r>
              <a:rPr lang="en-US" b="1" i="1" dirty="0"/>
              <a:t>VERY LIKELY</a:t>
            </a:r>
            <a:r>
              <a:rPr lang="en-US" b="1" dirty="0"/>
              <a:t>  </a:t>
            </a:r>
            <a:endParaRPr lang="en-US" dirty="0"/>
          </a:p>
          <a:p>
            <a:r>
              <a:rPr lang="en-US" b="1" dirty="0"/>
              <a:t> </a:t>
            </a:r>
            <a:endParaRPr lang="en-US" dirty="0"/>
          </a:p>
          <a:p>
            <a:pPr algn="ctr"/>
            <a:r>
              <a:rPr lang="en-US" dirty="0"/>
              <a:t>Not Likely / Somewhat Likely / Very Likely </a:t>
            </a:r>
          </a:p>
          <a:p>
            <a:endParaRPr lang="en-US" dirty="0"/>
          </a:p>
        </p:txBody>
      </p:sp>
    </p:spTree>
    <p:extLst>
      <p:ext uri="{BB962C8B-B14F-4D97-AF65-F5344CB8AC3E}">
        <p14:creationId xmlns:p14="http://schemas.microsoft.com/office/powerpoint/2010/main" val="76071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04" y="399737"/>
            <a:ext cx="8596668" cy="1320800"/>
          </a:xfrm>
        </p:spPr>
        <p:txBody>
          <a:bodyPr>
            <a:normAutofit/>
          </a:bodyPr>
          <a:lstStyle/>
          <a:p>
            <a:pPr algn="ctr"/>
            <a:r>
              <a:rPr lang="en-US" sz="4400" i="1" dirty="0"/>
              <a:t>Introduction </a:t>
            </a:r>
            <a:endParaRPr lang="en-US" sz="4400" dirty="0"/>
          </a:p>
        </p:txBody>
      </p:sp>
      <p:sp>
        <p:nvSpPr>
          <p:cNvPr id="3" name="Content Placeholder 2"/>
          <p:cNvSpPr>
            <a:spLocks noGrp="1"/>
          </p:cNvSpPr>
          <p:nvPr>
            <p:ph idx="1"/>
          </p:nvPr>
        </p:nvSpPr>
        <p:spPr>
          <a:xfrm>
            <a:off x="329784" y="1499017"/>
            <a:ext cx="9953468" cy="5021704"/>
          </a:xfrm>
        </p:spPr>
        <p:txBody>
          <a:bodyPr>
            <a:normAutofit lnSpcReduction="10000"/>
          </a:bodyPr>
          <a:lstStyle/>
          <a:p>
            <a:pPr lvl="0"/>
            <a:r>
              <a:rPr lang="en-US" sz="3200" dirty="0">
                <a:solidFill>
                  <a:schemeClr val="tx1"/>
                </a:solidFill>
              </a:rPr>
              <a:t>According to the Centers for Disease Control and Prevention (CDC), (2018) “in 2017, 70,000 drug overdose deaths occurred in the United States of which 68% of those deaths were from prescription opioids” (p.1). </a:t>
            </a:r>
          </a:p>
          <a:p>
            <a:r>
              <a:rPr lang="en-US" sz="3200" dirty="0">
                <a:solidFill>
                  <a:schemeClr val="tx1"/>
                </a:solidFill>
              </a:rPr>
              <a:t>Pain </a:t>
            </a:r>
          </a:p>
          <a:p>
            <a:r>
              <a:rPr lang="en-US" sz="3200" dirty="0">
                <a:solidFill>
                  <a:schemeClr val="tx1"/>
                </a:solidFill>
              </a:rPr>
              <a:t>Opioid </a:t>
            </a:r>
          </a:p>
          <a:p>
            <a:r>
              <a:rPr lang="en-US" sz="3200" dirty="0">
                <a:solidFill>
                  <a:schemeClr val="tx1"/>
                </a:solidFill>
              </a:rPr>
              <a:t>Physicians, dentists, and advanced practice providers </a:t>
            </a:r>
          </a:p>
          <a:p>
            <a:r>
              <a:rPr lang="en-US" sz="3200" dirty="0">
                <a:solidFill>
                  <a:schemeClr val="tx1"/>
                </a:solidFill>
              </a:rPr>
              <a:t>Emergency departments </a:t>
            </a:r>
            <a:r>
              <a:rPr lang="en-US" sz="3200" dirty="0" smtClean="0">
                <a:solidFill>
                  <a:schemeClr val="tx1"/>
                </a:solidFill>
              </a:rPr>
              <a:t>(ED)</a:t>
            </a:r>
          </a:p>
          <a:p>
            <a:endParaRPr lang="en-US" dirty="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pPr lvl="0"/>
            <a:endParaRPr lang="en-US" dirty="0">
              <a:solidFill>
                <a:schemeClr val="tx1"/>
              </a:solidFill>
            </a:endParaRPr>
          </a:p>
          <a:p>
            <a:endParaRPr lang="en-US" dirty="0"/>
          </a:p>
        </p:txBody>
      </p:sp>
    </p:spTree>
    <p:extLst>
      <p:ext uri="{BB962C8B-B14F-4D97-AF65-F5344CB8AC3E}">
        <p14:creationId xmlns:p14="http://schemas.microsoft.com/office/powerpoint/2010/main" val="1255103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i="1" dirty="0"/>
              <a:t>Personal Prescribing Practices</a:t>
            </a:r>
            <a:br>
              <a:rPr lang="en-US" sz="4400" i="1" dirty="0"/>
            </a:br>
            <a:r>
              <a:rPr lang="en-US" sz="4400" i="1" dirty="0"/>
              <a:t>Post Survey </a:t>
            </a:r>
            <a:endParaRPr lang="en-US" sz="4400" dirty="0"/>
          </a:p>
        </p:txBody>
      </p:sp>
      <p:sp>
        <p:nvSpPr>
          <p:cNvPr id="3" name="Content Placeholder 2"/>
          <p:cNvSpPr>
            <a:spLocks noGrp="1"/>
          </p:cNvSpPr>
          <p:nvPr>
            <p:ph idx="1"/>
          </p:nvPr>
        </p:nvSpPr>
        <p:spPr/>
        <p:txBody>
          <a:bodyPr/>
          <a:lstStyle/>
          <a:p>
            <a:r>
              <a:rPr lang="en-US" dirty="0" smtClean="0">
                <a:solidFill>
                  <a:schemeClr val="tx1"/>
                </a:solidFill>
              </a:rPr>
              <a:t>Fourteen health care providers responded of which majority of the health care providers said the educational intervention increased their knowledge on the topics discussed (85.71%). </a:t>
            </a:r>
          </a:p>
          <a:p>
            <a:endParaRPr lang="en-US" dirty="0"/>
          </a:p>
          <a:p>
            <a:endParaRPr lang="en-US" dirty="0" smtClean="0"/>
          </a:p>
          <a:p>
            <a:endParaRPr lang="en-US" dirty="0"/>
          </a:p>
          <a:p>
            <a:endParaRPr lang="en-US" dirty="0"/>
          </a:p>
        </p:txBody>
      </p:sp>
      <p:pic>
        <p:nvPicPr>
          <p:cNvPr id="5" name="Content Placeholder 3" descr="Screen%20Shot%202021-03-22%20at%204.31.52%20PM.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11677" y="3210129"/>
            <a:ext cx="8768163" cy="3647871"/>
          </a:xfrm>
          <a:prstGeom prst="rect">
            <a:avLst/>
          </a:prstGeom>
          <a:noFill/>
          <a:ln>
            <a:noFill/>
          </a:ln>
        </p:spPr>
      </p:pic>
    </p:spTree>
    <p:extLst>
      <p:ext uri="{BB962C8B-B14F-4D97-AF65-F5344CB8AC3E}">
        <p14:creationId xmlns:p14="http://schemas.microsoft.com/office/powerpoint/2010/main" val="1080109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90" y="434502"/>
            <a:ext cx="8596668" cy="1320800"/>
          </a:xfrm>
        </p:spPr>
        <p:txBody>
          <a:bodyPr>
            <a:normAutofit/>
          </a:bodyPr>
          <a:lstStyle/>
          <a:p>
            <a:pPr algn="ctr"/>
            <a:r>
              <a:rPr lang="en-US" sz="4000" i="1"/>
              <a:t>Personal Prescribing Practices</a:t>
            </a:r>
            <a:br>
              <a:rPr lang="en-US" sz="4000" i="1"/>
            </a:br>
            <a:r>
              <a:rPr lang="en-US" sz="4000" i="1"/>
              <a:t>Post Survey </a:t>
            </a:r>
            <a:endParaRPr lang="en-US" sz="4000"/>
          </a:p>
        </p:txBody>
      </p:sp>
      <p:pic>
        <p:nvPicPr>
          <p:cNvPr id="4" name="Content Placeholder 3" descr="Screen%20Shot%202021-03-22%20at%204.32.09%20PM.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6071" y="2976563"/>
            <a:ext cx="9147602" cy="3881437"/>
          </a:xfrm>
          <a:prstGeom prst="rect">
            <a:avLst/>
          </a:prstGeom>
          <a:noFill/>
          <a:ln>
            <a:noFill/>
          </a:ln>
        </p:spPr>
      </p:pic>
      <p:sp>
        <p:nvSpPr>
          <p:cNvPr id="5" name="TextBox 4"/>
          <p:cNvSpPr txBox="1"/>
          <p:nvPr/>
        </p:nvSpPr>
        <p:spPr>
          <a:xfrm>
            <a:off x="350196" y="2002719"/>
            <a:ext cx="9763477" cy="923330"/>
          </a:xfrm>
          <a:prstGeom prst="rect">
            <a:avLst/>
          </a:prstGeom>
          <a:noFill/>
        </p:spPr>
        <p:txBody>
          <a:bodyPr wrap="square" rtlCol="0">
            <a:spAutoFit/>
          </a:bodyPr>
          <a:lstStyle/>
          <a:p>
            <a:r>
              <a:rPr lang="en-US" dirty="0" smtClean="0"/>
              <a:t>Fourteen health care providers responded showed </a:t>
            </a:r>
            <a:r>
              <a:rPr lang="en-US" dirty="0"/>
              <a:t>that 100% of respondents were either in favor of “somewhat likely” or “very likely” to implement the Colorado ALTO project into practice. </a:t>
            </a:r>
            <a:r>
              <a:rPr lang="en-US" dirty="0" smtClean="0"/>
              <a:t> No </a:t>
            </a:r>
            <a:r>
              <a:rPr lang="en-US" dirty="0"/>
              <a:t>respondents responded “not likely”. </a:t>
            </a:r>
          </a:p>
        </p:txBody>
      </p:sp>
    </p:spTree>
    <p:extLst>
      <p:ext uri="{BB962C8B-B14F-4D97-AF65-F5344CB8AC3E}">
        <p14:creationId xmlns:p14="http://schemas.microsoft.com/office/powerpoint/2010/main" val="145724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smtClean="0"/>
              <a:t>Limitations</a:t>
            </a:r>
            <a:endParaRPr lang="en-US" sz="4400" i="1" dirty="0"/>
          </a:p>
        </p:txBody>
      </p:sp>
      <p:sp>
        <p:nvSpPr>
          <p:cNvPr id="3" name="Content Placeholder 2"/>
          <p:cNvSpPr>
            <a:spLocks noGrp="1"/>
          </p:cNvSpPr>
          <p:nvPr>
            <p:ph idx="1"/>
          </p:nvPr>
        </p:nvSpPr>
        <p:spPr>
          <a:xfrm>
            <a:off x="180109" y="1690255"/>
            <a:ext cx="9093893" cy="4351107"/>
          </a:xfrm>
        </p:spPr>
        <p:txBody>
          <a:bodyPr>
            <a:normAutofit/>
          </a:bodyPr>
          <a:lstStyle/>
          <a:p>
            <a:r>
              <a:rPr lang="en-US" sz="3600" dirty="0" smtClean="0">
                <a:solidFill>
                  <a:schemeClr val="tx1"/>
                </a:solidFill>
              </a:rPr>
              <a:t>Covid-19 Pandemic </a:t>
            </a:r>
          </a:p>
          <a:p>
            <a:r>
              <a:rPr lang="en-US" sz="3600" dirty="0" smtClean="0">
                <a:solidFill>
                  <a:schemeClr val="tx1"/>
                </a:solidFill>
              </a:rPr>
              <a:t>Patient’s waiting in the lobby for long periods of time </a:t>
            </a:r>
          </a:p>
          <a:p>
            <a:r>
              <a:rPr lang="en-US" sz="3600" dirty="0" smtClean="0">
                <a:solidFill>
                  <a:schemeClr val="tx1"/>
                </a:solidFill>
              </a:rPr>
              <a:t>Focused on the early initial phase of implementation</a:t>
            </a:r>
          </a:p>
          <a:p>
            <a:pPr lvl="1"/>
            <a:r>
              <a:rPr lang="en-US" sz="3400" dirty="0" smtClean="0">
                <a:solidFill>
                  <a:schemeClr val="tx1"/>
                </a:solidFill>
              </a:rPr>
              <a:t>The Colorado ALTO project was not fully implemented</a:t>
            </a:r>
            <a:endParaRPr lang="en-US" sz="3400" dirty="0">
              <a:solidFill>
                <a:schemeClr val="tx1"/>
              </a:solidFill>
            </a:endParaRPr>
          </a:p>
        </p:txBody>
      </p:sp>
    </p:spTree>
    <p:extLst>
      <p:ext uri="{BB962C8B-B14F-4D97-AF65-F5344CB8AC3E}">
        <p14:creationId xmlns:p14="http://schemas.microsoft.com/office/powerpoint/2010/main" val="295083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033736" y="2258380"/>
            <a:ext cx="5385954" cy="1738624"/>
          </a:xfrm>
        </p:spPr>
        <p:txBody>
          <a:bodyPr/>
          <a:lstStyle/>
          <a:p>
            <a:pPr algn="ctr"/>
            <a:r>
              <a:rPr lang="en-US" i="1" dirty="0" smtClean="0"/>
              <a:t>ED Provider Role </a:t>
            </a:r>
            <a:endParaRPr lang="en-US" i="1" dirty="0"/>
          </a:p>
        </p:txBody>
      </p:sp>
      <p:pic>
        <p:nvPicPr>
          <p:cNvPr id="5" name="Picture 4" descr="Screen%20Shot%202020-03-17%20at%202.32.20%20PM.png"/>
          <p:cNvPicPr/>
          <p:nvPr/>
        </p:nvPicPr>
        <p:blipFill>
          <a:blip r:embed="rId3">
            <a:extLst>
              <a:ext uri="{28A0092B-C50C-407E-A947-70E740481C1C}">
                <a14:useLocalDpi xmlns:a14="http://schemas.microsoft.com/office/drawing/2010/main" val="0"/>
              </a:ext>
            </a:extLst>
          </a:blip>
          <a:srcRect/>
          <a:stretch>
            <a:fillRect/>
          </a:stretch>
        </p:blipFill>
        <p:spPr bwMode="auto">
          <a:xfrm>
            <a:off x="2528553" y="0"/>
            <a:ext cx="5935980" cy="6858000"/>
          </a:xfrm>
          <a:prstGeom prst="rect">
            <a:avLst/>
          </a:prstGeom>
          <a:noFill/>
          <a:ln>
            <a:noFill/>
          </a:ln>
        </p:spPr>
      </p:pic>
    </p:spTree>
    <p:extLst>
      <p:ext uri="{BB962C8B-B14F-4D97-AF65-F5344CB8AC3E}">
        <p14:creationId xmlns:p14="http://schemas.microsoft.com/office/powerpoint/2010/main" val="848445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smtClean="0"/>
              <a:t>Clinical Question Answered </a:t>
            </a:r>
            <a:endParaRPr lang="en-US" sz="4400" i="1"/>
          </a:p>
        </p:txBody>
      </p:sp>
      <p:sp>
        <p:nvSpPr>
          <p:cNvPr id="3" name="Content Placeholder 2"/>
          <p:cNvSpPr>
            <a:spLocks noGrp="1"/>
          </p:cNvSpPr>
          <p:nvPr>
            <p:ph idx="1"/>
          </p:nvPr>
        </p:nvSpPr>
        <p:spPr>
          <a:xfrm>
            <a:off x="677334" y="1773383"/>
            <a:ext cx="8596668" cy="4267980"/>
          </a:xfrm>
        </p:spPr>
        <p:txBody>
          <a:bodyPr/>
          <a:lstStyle/>
          <a:p>
            <a:pPr algn="ctr"/>
            <a:r>
              <a:rPr lang="en-US" sz="2800" dirty="0" smtClean="0">
                <a:solidFill>
                  <a:schemeClr val="tx1"/>
                </a:solidFill>
              </a:rPr>
              <a:t>Providing </a:t>
            </a:r>
            <a:r>
              <a:rPr lang="en-US" sz="2800" dirty="0">
                <a:solidFill>
                  <a:schemeClr val="tx1"/>
                </a:solidFill>
              </a:rPr>
              <a:t>an educational presentation based on the quality improvement Colorado ALTO project, did increase the knowledge for the staff at DRH. The educational tool showed interest from the staff with the intent of implementing the Colorado ALTO project for the management of acute pain in the ED. </a:t>
            </a:r>
          </a:p>
          <a:p>
            <a:endParaRPr lang="en-US" dirty="0"/>
          </a:p>
        </p:txBody>
      </p:sp>
    </p:spTree>
    <p:extLst>
      <p:ext uri="{BB962C8B-B14F-4D97-AF65-F5344CB8AC3E}">
        <p14:creationId xmlns:p14="http://schemas.microsoft.com/office/powerpoint/2010/main" val="962072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68" y="564630"/>
            <a:ext cx="9006993" cy="1320800"/>
          </a:xfrm>
        </p:spPr>
        <p:txBody>
          <a:bodyPr>
            <a:noAutofit/>
          </a:bodyPr>
          <a:lstStyle/>
          <a:p>
            <a:r>
              <a:rPr lang="en-US" sz="4000" i="1" dirty="0" smtClean="0"/>
              <a:t>Recommendation &amp; Dissemination </a:t>
            </a:r>
            <a:endParaRPr lang="en-US" sz="4000" i="1" dirty="0"/>
          </a:p>
        </p:txBody>
      </p:sp>
      <p:sp>
        <p:nvSpPr>
          <p:cNvPr id="3" name="Content Placeholder 2"/>
          <p:cNvSpPr>
            <a:spLocks noGrp="1"/>
          </p:cNvSpPr>
          <p:nvPr>
            <p:ph idx="1"/>
          </p:nvPr>
        </p:nvSpPr>
        <p:spPr>
          <a:xfrm>
            <a:off x="-13263" y="1485843"/>
            <a:ext cx="10388184" cy="4600489"/>
          </a:xfrm>
        </p:spPr>
        <p:txBody>
          <a:bodyPr>
            <a:normAutofit lnSpcReduction="10000"/>
          </a:bodyPr>
          <a:lstStyle/>
          <a:p>
            <a:r>
              <a:rPr lang="en-US" sz="2800" dirty="0" smtClean="0">
                <a:solidFill>
                  <a:schemeClr val="tx1"/>
                </a:solidFill>
              </a:rPr>
              <a:t>Fully implement the Colorado ALTO project into practice </a:t>
            </a:r>
          </a:p>
          <a:p>
            <a:pPr lvl="1"/>
            <a:r>
              <a:rPr lang="en-US" sz="2800" dirty="0" smtClean="0">
                <a:solidFill>
                  <a:schemeClr val="tx1"/>
                </a:solidFill>
              </a:rPr>
              <a:t>Educating the seventy- </a:t>
            </a:r>
            <a:r>
              <a:rPr lang="en-US" sz="2800" dirty="0">
                <a:solidFill>
                  <a:schemeClr val="tx1"/>
                </a:solidFill>
              </a:rPr>
              <a:t>eight ED healthcare providers at DRH but will also educate the other ED health care providers at the various other DMC ED’s including, Huron Valley, Harper Hospital, Sinai Grace and Children’s Hospital of Michigan. </a:t>
            </a:r>
            <a:endParaRPr lang="en-US" sz="2800" dirty="0" smtClean="0">
              <a:solidFill>
                <a:schemeClr val="tx1"/>
              </a:solidFill>
            </a:endParaRPr>
          </a:p>
          <a:p>
            <a:pPr lvl="1"/>
            <a:r>
              <a:rPr lang="en-US" sz="2800" dirty="0" smtClean="0">
                <a:solidFill>
                  <a:schemeClr val="tx1"/>
                </a:solidFill>
              </a:rPr>
              <a:t>Following the completion of the fully implemented Colorado ALTO project into practice, the results will be disseminated through a peer-reviewed nursing journals in order to educate and broaden healthcare providers prescribing practices for the management of acute pain. </a:t>
            </a:r>
          </a:p>
          <a:p>
            <a:pPr lvl="1"/>
            <a:endParaRPr lang="en-US" dirty="0"/>
          </a:p>
          <a:p>
            <a:pPr lvl="1"/>
            <a:endParaRPr lang="en-US"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172718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smtClean="0"/>
              <a:t>Impact and Sustainability </a:t>
            </a:r>
            <a:endParaRPr lang="en-US" sz="4400" i="1" dirty="0"/>
          </a:p>
        </p:txBody>
      </p:sp>
      <p:sp>
        <p:nvSpPr>
          <p:cNvPr id="3" name="Content Placeholder 2"/>
          <p:cNvSpPr>
            <a:spLocks noGrp="1"/>
          </p:cNvSpPr>
          <p:nvPr>
            <p:ph idx="1"/>
          </p:nvPr>
        </p:nvSpPr>
        <p:spPr>
          <a:xfrm>
            <a:off x="359764" y="1484026"/>
            <a:ext cx="8914238" cy="5051685"/>
          </a:xfrm>
        </p:spPr>
        <p:txBody>
          <a:bodyPr>
            <a:normAutofit fontScale="62500" lnSpcReduction="20000"/>
          </a:bodyPr>
          <a:lstStyle/>
          <a:p>
            <a:pPr>
              <a:lnSpc>
                <a:spcPct val="160000"/>
              </a:lnSpc>
            </a:pPr>
            <a:r>
              <a:rPr lang="en-US" sz="5200" dirty="0" smtClean="0">
                <a:cs typeface="Times New Roman" panose="02020603050405020304" pitchFamily="18" charset="0"/>
              </a:rPr>
              <a:t>Personal impact in my own practice </a:t>
            </a:r>
            <a:endParaRPr lang="en-US" sz="5200" dirty="0">
              <a:cs typeface="Times New Roman" panose="02020603050405020304" pitchFamily="18" charset="0"/>
            </a:endParaRPr>
          </a:p>
          <a:p>
            <a:pPr>
              <a:lnSpc>
                <a:spcPct val="160000"/>
              </a:lnSpc>
            </a:pPr>
            <a:r>
              <a:rPr lang="en-US" sz="5200" dirty="0" smtClean="0">
                <a:cs typeface="Times New Roman" panose="02020603050405020304" pitchFamily="18" charset="0"/>
              </a:rPr>
              <a:t>The Colorado ALTO project will be the </a:t>
            </a:r>
            <a:r>
              <a:rPr lang="en-US" sz="5200" i="1" u="sng" dirty="0" smtClean="0">
                <a:cs typeface="Times New Roman" panose="02020603050405020304" pitchFamily="18" charset="0"/>
              </a:rPr>
              <a:t>FIRST</a:t>
            </a:r>
            <a:r>
              <a:rPr lang="en-US" sz="5200" dirty="0" smtClean="0">
                <a:cs typeface="Times New Roman" panose="02020603050405020304" pitchFamily="18" charset="0"/>
              </a:rPr>
              <a:t> ALTO project to be implemented at the DMC in Detroit, MI. </a:t>
            </a:r>
          </a:p>
          <a:p>
            <a:pPr>
              <a:lnSpc>
                <a:spcPct val="160000"/>
              </a:lnSpc>
            </a:pPr>
            <a:r>
              <a:rPr lang="en-US" sz="5200" dirty="0" smtClean="0">
                <a:cs typeface="Times New Roman" panose="02020603050405020304" pitchFamily="18" charset="0"/>
              </a:rPr>
              <a:t>Advertisement to future patients</a:t>
            </a:r>
          </a:p>
          <a:p>
            <a:pPr>
              <a:lnSpc>
                <a:spcPct val="160000"/>
              </a:lnSpc>
            </a:pPr>
            <a:r>
              <a:rPr lang="en-US" sz="5200" dirty="0" smtClean="0">
                <a:cs typeface="Times New Roman" panose="02020603050405020304" pitchFamily="18" charset="0"/>
              </a:rPr>
              <a:t>Up to date on the current knowledge </a:t>
            </a:r>
          </a:p>
          <a:p>
            <a:pPr>
              <a:lnSpc>
                <a:spcPct val="160000"/>
              </a:lnSpc>
            </a:pPr>
            <a:endParaRPr lang="en-US" dirty="0" smtClean="0">
              <a:cs typeface="Times New Roman" panose="02020603050405020304" pitchFamily="18" charset="0"/>
            </a:endParaRPr>
          </a:p>
        </p:txBody>
      </p:sp>
    </p:spTree>
    <p:extLst>
      <p:ext uri="{BB962C8B-B14F-4D97-AF65-F5344CB8AC3E}">
        <p14:creationId xmlns:p14="http://schemas.microsoft.com/office/powerpoint/2010/main" val="1068040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70" y="120375"/>
            <a:ext cx="8596668" cy="983673"/>
          </a:xfrm>
        </p:spPr>
        <p:txBody>
          <a:bodyPr>
            <a:normAutofit/>
          </a:bodyPr>
          <a:lstStyle/>
          <a:p>
            <a:pPr algn="ctr"/>
            <a:r>
              <a:rPr lang="en-US" sz="4400" i="1" dirty="0" smtClean="0"/>
              <a:t>Acknowledgements </a:t>
            </a:r>
            <a:endParaRPr lang="en-US" sz="4400" i="1" dirty="0"/>
          </a:p>
        </p:txBody>
      </p:sp>
      <p:sp>
        <p:nvSpPr>
          <p:cNvPr id="4" name="TextBox 3"/>
          <p:cNvSpPr txBox="1"/>
          <p:nvPr/>
        </p:nvSpPr>
        <p:spPr>
          <a:xfrm>
            <a:off x="284813" y="999117"/>
            <a:ext cx="9747013" cy="5447645"/>
          </a:xfrm>
          <a:prstGeom prst="rect">
            <a:avLst/>
          </a:prstGeom>
          <a:noFill/>
        </p:spPr>
        <p:txBody>
          <a:bodyPr wrap="square" rtlCol="0">
            <a:spAutoFit/>
          </a:bodyPr>
          <a:lstStyle/>
          <a:p>
            <a:r>
              <a:rPr lang="en-US" sz="2400" i="1" dirty="0" smtClean="0"/>
              <a:t>Special Thanks to... </a:t>
            </a:r>
          </a:p>
          <a:p>
            <a:endParaRPr lang="en-US" dirty="0"/>
          </a:p>
          <a:p>
            <a:r>
              <a:rPr lang="en-US" dirty="0" smtClean="0"/>
              <a:t>Jennifer </a:t>
            </a:r>
            <a:r>
              <a:rPr lang="en-US" dirty="0" err="1" smtClean="0"/>
              <a:t>Ruel</a:t>
            </a:r>
            <a:r>
              <a:rPr lang="en-US" dirty="0"/>
              <a:t> DNP, APRN, FNP-BC, ENP-BC</a:t>
            </a:r>
            <a:r>
              <a:rPr lang="en-US" dirty="0" smtClean="0"/>
              <a:t>, project chair from University of Detroit Mercy.  Thank you SO much for your guidance and commitment to this project. I am very fortunate to have had the opportunity to have you has a professor and role model through my academic career over the last 4 years. </a:t>
            </a:r>
          </a:p>
          <a:p>
            <a:endParaRPr lang="en-US" dirty="0"/>
          </a:p>
          <a:p>
            <a:r>
              <a:rPr lang="en-US" dirty="0" smtClean="0"/>
              <a:t>James Paxton </a:t>
            </a:r>
            <a:r>
              <a:rPr lang="en-US" dirty="0"/>
              <a:t>MD,MBA, FACEP FAHA, </a:t>
            </a:r>
            <a:r>
              <a:rPr lang="en-US" dirty="0" smtClean="0"/>
              <a:t>organizational chair and director </a:t>
            </a:r>
            <a:r>
              <a:rPr lang="en-US" dirty="0"/>
              <a:t>of clinical research at </a:t>
            </a:r>
            <a:r>
              <a:rPr lang="en-US" dirty="0" smtClean="0"/>
              <a:t>DRH. Thank you for giving me the opportunity to perform this project and make a difference and play an impact to the ED healthcare providers at DRH. </a:t>
            </a:r>
          </a:p>
          <a:p>
            <a:endParaRPr lang="en-US" dirty="0"/>
          </a:p>
          <a:p>
            <a:r>
              <a:rPr lang="en-US" dirty="0" smtClean="0"/>
              <a:t>Thank you to all the staff and DNP faculty at University of Detroit Mercy. It has been a privilege and amazing experience to work with all of you. </a:t>
            </a:r>
          </a:p>
          <a:p>
            <a:endParaRPr lang="en-US" dirty="0" smtClean="0"/>
          </a:p>
          <a:p>
            <a:r>
              <a:rPr lang="en-US" dirty="0" smtClean="0"/>
              <a:t>Lastly, I </a:t>
            </a:r>
            <a:r>
              <a:rPr lang="en-US" dirty="0"/>
              <a:t>would like to extend my sincere thanks to </a:t>
            </a:r>
            <a:r>
              <a:rPr lang="en-US" dirty="0" smtClean="0"/>
              <a:t>my loving parents Dr. Raymond and Mary Ann Skowronski, siblings Deanna and Raymond Skowronski, and boyfriend Nicholas </a:t>
            </a:r>
            <a:r>
              <a:rPr lang="en-US" dirty="0" err="1" smtClean="0"/>
              <a:t>Goza</a:t>
            </a:r>
            <a:r>
              <a:rPr lang="en-US" dirty="0"/>
              <a:t> </a:t>
            </a:r>
            <a:r>
              <a:rPr lang="en-US" dirty="0" smtClean="0"/>
              <a:t>for all their love and support. </a:t>
            </a:r>
            <a:r>
              <a:rPr lang="en-US" dirty="0"/>
              <a:t>Without their tremendous </a:t>
            </a:r>
            <a:r>
              <a:rPr lang="en-US" dirty="0" smtClean="0"/>
              <a:t>understanding, encouragement, and love over </a:t>
            </a:r>
            <a:r>
              <a:rPr lang="en-US" dirty="0"/>
              <a:t>the past few </a:t>
            </a:r>
            <a:r>
              <a:rPr lang="en-US" dirty="0" smtClean="0"/>
              <a:t>years it would have been impossible for me to complete this doctoral project.</a:t>
            </a:r>
          </a:p>
          <a:p>
            <a:endParaRPr lang="en-US" dirty="0"/>
          </a:p>
        </p:txBody>
      </p:sp>
    </p:spTree>
    <p:extLst>
      <p:ext uri="{BB962C8B-B14F-4D97-AF65-F5344CB8AC3E}">
        <p14:creationId xmlns:p14="http://schemas.microsoft.com/office/powerpoint/2010/main" val="258564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16" y="-1666"/>
            <a:ext cx="8596668" cy="1320800"/>
          </a:xfrm>
        </p:spPr>
        <p:txBody>
          <a:bodyPr>
            <a:normAutofit/>
          </a:bodyPr>
          <a:lstStyle/>
          <a:p>
            <a:pPr algn="ctr"/>
            <a:r>
              <a:rPr lang="en-US" sz="4400" i="1" smtClean="0"/>
              <a:t>References </a:t>
            </a:r>
            <a:endParaRPr lang="en-US" sz="4400" i="1"/>
          </a:p>
        </p:txBody>
      </p:sp>
      <p:sp>
        <p:nvSpPr>
          <p:cNvPr id="4" name="TextBox 3"/>
          <p:cNvSpPr txBox="1"/>
          <p:nvPr/>
        </p:nvSpPr>
        <p:spPr>
          <a:xfrm>
            <a:off x="209862" y="870913"/>
            <a:ext cx="11707318" cy="5986254"/>
          </a:xfrm>
          <a:prstGeom prst="rect">
            <a:avLst/>
          </a:prstGeom>
          <a:noFill/>
        </p:spPr>
        <p:txBody>
          <a:bodyPr wrap="square" rtlCol="0">
            <a:spAutoFit/>
          </a:bodyPr>
          <a:lstStyle/>
          <a:p>
            <a:r>
              <a:rPr lang="en-US" sz="1200" dirty="0"/>
              <a:t>Brooks, D. (2016). Innovative program targets five common pain syndromes with non-opioid </a:t>
            </a:r>
          </a:p>
          <a:p>
            <a:r>
              <a:rPr lang="en-US" sz="1200" dirty="0"/>
              <a:t> </a:t>
            </a:r>
          </a:p>
          <a:p>
            <a:r>
              <a:rPr lang="en-US" sz="1200" dirty="0"/>
              <a:t>	alternatives. </a:t>
            </a:r>
            <a:r>
              <a:rPr lang="en-US" sz="1200" i="1" dirty="0"/>
              <a:t>ED Management </a:t>
            </a:r>
            <a:r>
              <a:rPr lang="en-US" sz="1200" dirty="0"/>
              <a:t>, </a:t>
            </a:r>
            <a:r>
              <a:rPr lang="en-US" sz="1200" i="1" dirty="0"/>
              <a:t>28</a:t>
            </a:r>
            <a:r>
              <a:rPr lang="en-US" sz="1200" dirty="0"/>
              <a:t>(6), 61–72. Retrieved from </a:t>
            </a:r>
          </a:p>
          <a:p>
            <a:r>
              <a:rPr lang="en-US" sz="1200" dirty="0"/>
              <a:t> </a:t>
            </a:r>
          </a:p>
          <a:p>
            <a:r>
              <a:rPr lang="en-US" sz="1200" dirty="0"/>
              <a:t>	</a:t>
            </a:r>
            <a:r>
              <a:rPr lang="en-US" sz="1200" u="sng" dirty="0">
                <a:hlinkClick r:id="rId2"/>
              </a:rPr>
              <a:t>http://web.b.ebscohost.com.ezproxy.libraries.udmercy.edu/ehost/pdfviewer/pdfviewer?vi</a:t>
            </a:r>
            <a:endParaRPr lang="en-US" sz="1200" dirty="0"/>
          </a:p>
          <a:p>
            <a:r>
              <a:rPr lang="en-US" sz="1200" dirty="0"/>
              <a:t> </a:t>
            </a:r>
          </a:p>
          <a:p>
            <a:r>
              <a:rPr lang="en-US" sz="1200" dirty="0"/>
              <a:t>	d=1&amp;sid=0766aa75-e107-41a9-baad-781027675211@pdc-v-sessmgr06</a:t>
            </a:r>
          </a:p>
          <a:p>
            <a:r>
              <a:rPr lang="en-US" sz="1200" dirty="0"/>
              <a:t> </a:t>
            </a:r>
          </a:p>
          <a:p>
            <a:r>
              <a:rPr lang="en-US" sz="1200" dirty="0"/>
              <a:t>Center for Disease Control and Prevention. (2019): Opioid overdose: Retrieved from </a:t>
            </a:r>
            <a:endParaRPr lang="en-US" sz="1200" dirty="0" smtClean="0"/>
          </a:p>
          <a:p>
            <a:endParaRPr lang="en-US" sz="1200" dirty="0"/>
          </a:p>
          <a:p>
            <a:r>
              <a:rPr lang="en-US" sz="1200" dirty="0" smtClean="0"/>
              <a:t>	http://</a:t>
            </a:r>
            <a:r>
              <a:rPr lang="en-US" sz="1200" dirty="0" err="1" smtClean="0"/>
              <a:t>www.cdc.gov</a:t>
            </a:r>
            <a:r>
              <a:rPr lang="en-US" sz="1200" dirty="0" smtClean="0"/>
              <a:t>/</a:t>
            </a:r>
            <a:r>
              <a:rPr lang="en-US" sz="1200" dirty="0" err="1" smtClean="0"/>
              <a:t>drugoverdose</a:t>
            </a:r>
            <a:r>
              <a:rPr lang="en-US" sz="1200" dirty="0" smtClean="0"/>
              <a:t>/data/</a:t>
            </a:r>
            <a:r>
              <a:rPr lang="en-US" sz="1200" dirty="0" err="1" smtClean="0"/>
              <a:t>index.html</a:t>
            </a:r>
            <a:endParaRPr lang="en-US" sz="1200" dirty="0"/>
          </a:p>
          <a:p>
            <a:r>
              <a:rPr lang="en-US" sz="1200" dirty="0"/>
              <a:t> </a:t>
            </a:r>
            <a:endParaRPr lang="en-US" sz="1200" dirty="0" smtClean="0"/>
          </a:p>
          <a:p>
            <a:r>
              <a:rPr lang="en-US" sz="1200" dirty="0" smtClean="0"/>
              <a:t>Chang</a:t>
            </a:r>
            <a:r>
              <a:rPr lang="en-US" sz="1200" dirty="0"/>
              <a:t>, A. K., </a:t>
            </a:r>
            <a:r>
              <a:rPr lang="en-US" sz="1200" dirty="0" err="1"/>
              <a:t>Bijur</a:t>
            </a:r>
            <a:r>
              <a:rPr lang="en-US" sz="1200" dirty="0"/>
              <a:t>, P. E., </a:t>
            </a:r>
            <a:r>
              <a:rPr lang="en-US" sz="1200" dirty="0" err="1"/>
              <a:t>Esses</a:t>
            </a:r>
            <a:r>
              <a:rPr lang="en-US" sz="1200" dirty="0"/>
              <a:t>, D., Barnaby, D. P., &amp; Baer, J. (2017, November 7). Effect of a </a:t>
            </a:r>
          </a:p>
          <a:p>
            <a:r>
              <a:rPr lang="en-US" sz="1200" dirty="0"/>
              <a:t> </a:t>
            </a:r>
          </a:p>
          <a:p>
            <a:r>
              <a:rPr lang="en-US" sz="1200" dirty="0" smtClean="0"/>
              <a:t>	single </a:t>
            </a:r>
            <a:r>
              <a:rPr lang="en-US" sz="1200" dirty="0"/>
              <a:t>dose of oral opioid and </a:t>
            </a:r>
            <a:r>
              <a:rPr lang="en-US" sz="1200" dirty="0" err="1"/>
              <a:t>nonopioid</a:t>
            </a:r>
            <a:r>
              <a:rPr lang="en-US" sz="1200" dirty="0"/>
              <a:t> analgesics on acute extremity pain in the </a:t>
            </a:r>
          </a:p>
          <a:p>
            <a:r>
              <a:rPr lang="en-US" sz="1200" dirty="0"/>
              <a:t> </a:t>
            </a:r>
          </a:p>
          <a:p>
            <a:r>
              <a:rPr lang="en-US" sz="1200" dirty="0" smtClean="0"/>
              <a:t>	emergency </a:t>
            </a:r>
            <a:r>
              <a:rPr lang="en-US" sz="1200" dirty="0"/>
              <a:t>department: A Randomized Clinical Trial. Retrieved from </a:t>
            </a:r>
            <a:endParaRPr lang="en-US" sz="1200" dirty="0" smtClean="0"/>
          </a:p>
          <a:p>
            <a:endParaRPr lang="en-US" sz="1200" dirty="0"/>
          </a:p>
          <a:p>
            <a:r>
              <a:rPr lang="en-US" sz="1200" dirty="0" smtClean="0"/>
              <a:t>	http://</a:t>
            </a:r>
            <a:r>
              <a:rPr lang="en-US" sz="1200" dirty="0" err="1" smtClean="0"/>
              <a:t>www.ncbi.nlm.nih.gov</a:t>
            </a:r>
            <a:r>
              <a:rPr lang="en-US" sz="1200" dirty="0" smtClean="0"/>
              <a:t>/</a:t>
            </a:r>
            <a:r>
              <a:rPr lang="en-US" sz="1200" dirty="0" err="1" smtClean="0"/>
              <a:t>pubmed</a:t>
            </a:r>
            <a:r>
              <a:rPr lang="en-US" sz="1200" dirty="0" smtClean="0"/>
              <a:t>/29114833</a:t>
            </a:r>
            <a:endParaRPr lang="en-US" sz="1200" dirty="0"/>
          </a:p>
          <a:p>
            <a:r>
              <a:rPr lang="en-US" sz="1200" dirty="0"/>
              <a:t> </a:t>
            </a:r>
          </a:p>
          <a:p>
            <a:r>
              <a:rPr lang="en-US" sz="1200" dirty="0"/>
              <a:t> Cleveland Clinic. (2017). Acute pain vs. chronic pain: What it is &amp; differences. Retrieved from </a:t>
            </a:r>
          </a:p>
          <a:p>
            <a:r>
              <a:rPr lang="en-US" sz="1200" dirty="0"/>
              <a:t> </a:t>
            </a:r>
          </a:p>
          <a:p>
            <a:r>
              <a:rPr lang="en-US" sz="1200" dirty="0"/>
              <a:t>	https://</a:t>
            </a:r>
            <a:r>
              <a:rPr lang="en-US" sz="1200" dirty="0" err="1"/>
              <a:t>my.clevelandclinic.org</a:t>
            </a:r>
            <a:r>
              <a:rPr lang="en-US" sz="1200" dirty="0"/>
              <a:t>/health/articles/12051-acute-vs-chronic-pain</a:t>
            </a:r>
          </a:p>
          <a:p>
            <a:r>
              <a:rPr lang="en-US" sz="1200" dirty="0"/>
              <a:t> </a:t>
            </a:r>
          </a:p>
          <a:p>
            <a:r>
              <a:rPr lang="en-US" sz="1200" dirty="0"/>
              <a:t>Colorado ALTO Project. (2019.). Retrieved from </a:t>
            </a:r>
            <a:r>
              <a:rPr lang="en-US" sz="1200" u="sng" dirty="0">
                <a:hlinkClick r:id="rId3"/>
              </a:rPr>
              <a:t>https://cha.com/opioid-safety/colorado-alto-</a:t>
            </a:r>
            <a:endParaRPr lang="en-US" sz="1200" dirty="0"/>
          </a:p>
          <a:p>
            <a:r>
              <a:rPr lang="en-US" sz="1200" dirty="0"/>
              <a:t> </a:t>
            </a:r>
          </a:p>
          <a:p>
            <a:r>
              <a:rPr lang="en-US" sz="1200" dirty="0"/>
              <a:t>	project/  </a:t>
            </a:r>
          </a:p>
          <a:p>
            <a:r>
              <a:rPr lang="en-US" sz="1200" dirty="0"/>
              <a:t> </a:t>
            </a:r>
          </a:p>
          <a:p>
            <a:r>
              <a:rPr lang="en-US" sz="1200" dirty="0" err="1"/>
              <a:t>Gratton</a:t>
            </a:r>
            <a:r>
              <a:rPr lang="en-US" sz="1200" dirty="0"/>
              <a:t>, M. (2017). The ER doctor's role in combating the opioid epidemic. Retrieved from </a:t>
            </a:r>
          </a:p>
          <a:p>
            <a:r>
              <a:rPr lang="en-US" sz="1200" dirty="0"/>
              <a:t> </a:t>
            </a:r>
          </a:p>
          <a:p>
            <a:r>
              <a:rPr lang="en-US" sz="1200" dirty="0"/>
              <a:t>	https://</a:t>
            </a:r>
            <a:r>
              <a:rPr lang="en-US" sz="1200" dirty="0" err="1"/>
              <a:t>www.ncbi.nlm.nih.gov</a:t>
            </a:r>
            <a:r>
              <a:rPr lang="en-US" sz="1200" dirty="0"/>
              <a:t>/</a:t>
            </a:r>
            <a:r>
              <a:rPr lang="en-US" sz="1200" dirty="0" err="1"/>
              <a:t>pmc</a:t>
            </a:r>
            <a:r>
              <a:rPr lang="en-US" sz="1200" dirty="0"/>
              <a:t>/articles/PMC6140208/</a:t>
            </a:r>
          </a:p>
          <a:p>
            <a:r>
              <a:rPr lang="en-US" sz="1100" dirty="0"/>
              <a:t> </a:t>
            </a:r>
          </a:p>
        </p:txBody>
      </p:sp>
    </p:spTree>
    <p:extLst>
      <p:ext uri="{BB962C8B-B14F-4D97-AF65-F5344CB8AC3E}">
        <p14:creationId xmlns:p14="http://schemas.microsoft.com/office/powerpoint/2010/main" val="623331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44" y="114925"/>
            <a:ext cx="8596668" cy="1320800"/>
          </a:xfrm>
        </p:spPr>
        <p:txBody>
          <a:bodyPr>
            <a:normAutofit/>
          </a:bodyPr>
          <a:lstStyle/>
          <a:p>
            <a:pPr algn="ctr"/>
            <a:r>
              <a:rPr lang="en-US" sz="4400" i="1" smtClean="0"/>
              <a:t>References</a:t>
            </a:r>
            <a:endParaRPr lang="en-US" sz="4400" i="1"/>
          </a:p>
        </p:txBody>
      </p:sp>
      <p:sp>
        <p:nvSpPr>
          <p:cNvPr id="4" name="TextBox 3"/>
          <p:cNvSpPr txBox="1"/>
          <p:nvPr/>
        </p:nvSpPr>
        <p:spPr>
          <a:xfrm>
            <a:off x="434714" y="929390"/>
            <a:ext cx="11617377" cy="6093976"/>
          </a:xfrm>
          <a:prstGeom prst="rect">
            <a:avLst/>
          </a:prstGeom>
          <a:noFill/>
        </p:spPr>
        <p:txBody>
          <a:bodyPr wrap="square" rtlCol="0">
            <a:spAutoFit/>
          </a:bodyPr>
          <a:lstStyle/>
          <a:p>
            <a:r>
              <a:rPr lang="en-US" sz="1200" dirty="0" smtClean="0"/>
              <a:t>Hoppe, J. A., Kim, H., &amp; Heard, K. (2015, May). Association of emergency department opioid </a:t>
            </a:r>
          </a:p>
          <a:p>
            <a:r>
              <a:rPr lang="en-US" sz="1200" dirty="0" smtClean="0"/>
              <a:t> </a:t>
            </a:r>
          </a:p>
          <a:p>
            <a:r>
              <a:rPr lang="en-US" sz="1200" dirty="0" smtClean="0"/>
              <a:t>	initiation with recurrent opioid use. Retrieved from </a:t>
            </a:r>
            <a:r>
              <a:rPr lang="en-US" sz="1200" u="sng" dirty="0" smtClean="0">
                <a:hlinkClick r:id="rId2"/>
              </a:rPr>
              <a:t>https://www.ncbi.nlm.nih.gov/pubmed/25534654</a:t>
            </a:r>
            <a:r>
              <a:rPr lang="en-US" sz="1200" dirty="0" smtClean="0"/>
              <a:t>.</a:t>
            </a:r>
          </a:p>
          <a:p>
            <a:r>
              <a:rPr lang="en-US" sz="1200" dirty="0" smtClean="0"/>
              <a:t> </a:t>
            </a:r>
          </a:p>
          <a:p>
            <a:r>
              <a:rPr lang="en-US" sz="1200" dirty="0" smtClean="0"/>
              <a:t>IHI (2021) :Science of improvement: How to improve: Retrieved March 01, 2021, from </a:t>
            </a:r>
          </a:p>
          <a:p>
            <a:endParaRPr lang="en-US" sz="1200" dirty="0" smtClean="0"/>
          </a:p>
          <a:p>
            <a:r>
              <a:rPr lang="en-US" sz="1200" dirty="0" smtClean="0"/>
              <a:t>	</a:t>
            </a:r>
            <a:r>
              <a:rPr lang="en-US" sz="1200" u="sng" dirty="0" smtClean="0">
                <a:hlinkClick r:id="rId3"/>
              </a:rPr>
              <a:t>http://www.ihi.org/resources/Pages/HowtoImprove/ScienceofImprovementHowtoImprove</a:t>
            </a:r>
            <a:r>
              <a:rPr lang="en-US" sz="1200" dirty="0" smtClean="0"/>
              <a:t>.</a:t>
            </a:r>
          </a:p>
          <a:p>
            <a:r>
              <a:rPr lang="en-US" sz="1200" dirty="0" smtClean="0"/>
              <a:t>	</a:t>
            </a:r>
            <a:r>
              <a:rPr lang="en-US" sz="1200" dirty="0" err="1" smtClean="0"/>
              <a:t>aspx</a:t>
            </a:r>
            <a:endParaRPr lang="en-US" sz="1200" dirty="0" smtClean="0"/>
          </a:p>
          <a:p>
            <a:endParaRPr lang="en-US" sz="1200" dirty="0" smtClean="0"/>
          </a:p>
          <a:p>
            <a:r>
              <a:rPr lang="en-US" sz="1200" dirty="0" err="1"/>
              <a:t>Karlow</a:t>
            </a:r>
            <a:r>
              <a:rPr lang="en-US" sz="1200" dirty="0"/>
              <a:t>, N., </a:t>
            </a:r>
            <a:r>
              <a:rPr lang="en-US" sz="1200" dirty="0" err="1"/>
              <a:t>Schlaepfer</a:t>
            </a:r>
            <a:r>
              <a:rPr lang="en-US" sz="1200" dirty="0"/>
              <a:t>, C. H., Stoll, C. R., </a:t>
            </a:r>
            <a:r>
              <a:rPr lang="en-US" sz="1200" dirty="0" err="1"/>
              <a:t>Doering</a:t>
            </a:r>
            <a:r>
              <a:rPr lang="en-US" sz="1200" dirty="0"/>
              <a:t>, M., Carpenter, C. R., </a:t>
            </a:r>
            <a:r>
              <a:rPr lang="en-US" sz="1200" dirty="0" err="1"/>
              <a:t>Colditz</a:t>
            </a:r>
            <a:r>
              <a:rPr lang="en-US" sz="1200" dirty="0"/>
              <a:t>, G. A., . . . </a:t>
            </a:r>
          </a:p>
          <a:p>
            <a:r>
              <a:rPr lang="en-US" sz="1200" dirty="0"/>
              <a:t> </a:t>
            </a:r>
          </a:p>
          <a:p>
            <a:r>
              <a:rPr lang="en-US" sz="1200" dirty="0"/>
              <a:t>	Schwarz, E. S. (2018, October). A systematic review and meta-analysis of ketamine as </a:t>
            </a:r>
          </a:p>
          <a:p>
            <a:r>
              <a:rPr lang="en-US" sz="1200" dirty="0"/>
              <a:t> </a:t>
            </a:r>
          </a:p>
          <a:p>
            <a:r>
              <a:rPr lang="en-US" sz="1200" dirty="0"/>
              <a:t>	an alternative to opioids for acute pain in the emergency department. Retrieved from </a:t>
            </a:r>
          </a:p>
          <a:p>
            <a:r>
              <a:rPr lang="en-US" sz="1200" dirty="0"/>
              <a:t> </a:t>
            </a:r>
          </a:p>
          <a:p>
            <a:r>
              <a:rPr lang="en-US" sz="1200" dirty="0"/>
              <a:t>	</a:t>
            </a:r>
            <a:r>
              <a:rPr lang="en-US" sz="1200" u="sng" dirty="0">
                <a:hlinkClick r:id="rId4"/>
              </a:rPr>
              <a:t>https://www.ncbi.nlm.nih.gov/pubmed/30019434</a:t>
            </a:r>
            <a:endParaRPr lang="en-US" sz="1200" dirty="0"/>
          </a:p>
          <a:p>
            <a:r>
              <a:rPr lang="en-US" sz="1200" dirty="0"/>
              <a:t> </a:t>
            </a:r>
          </a:p>
          <a:p>
            <a:r>
              <a:rPr lang="en-US" sz="1200" dirty="0"/>
              <a:t>Kumar, K, and P </a:t>
            </a:r>
            <a:r>
              <a:rPr lang="en-US" sz="1200" dirty="0" err="1"/>
              <a:t>Elavarasi</a:t>
            </a:r>
            <a:r>
              <a:rPr lang="en-US" sz="1200" dirty="0"/>
              <a:t>. “Definition of pain and classification of pain disorders.” </a:t>
            </a:r>
            <a:r>
              <a:rPr lang="en-US" sz="1200" i="1" dirty="0"/>
              <a:t>Journal of </a:t>
            </a:r>
            <a:endParaRPr lang="en-US" sz="1200" dirty="0"/>
          </a:p>
          <a:p>
            <a:r>
              <a:rPr lang="en-US" sz="1200" i="1" dirty="0"/>
              <a:t> </a:t>
            </a:r>
            <a:endParaRPr lang="en-US" sz="1200" dirty="0"/>
          </a:p>
          <a:p>
            <a:r>
              <a:rPr lang="en-US" sz="1200" i="1" dirty="0"/>
              <a:t>	Advanced Clinical &amp; Research Insights</a:t>
            </a:r>
            <a:r>
              <a:rPr lang="en-US" sz="1200" dirty="0"/>
              <a:t>3 (2016.): 87–90. </a:t>
            </a:r>
          </a:p>
          <a:p>
            <a:r>
              <a:rPr lang="en-US" sz="1200" dirty="0"/>
              <a:t> </a:t>
            </a:r>
          </a:p>
          <a:p>
            <a:r>
              <a:rPr lang="en-US" sz="1200" dirty="0"/>
              <a:t>	http://</a:t>
            </a:r>
            <a:r>
              <a:rPr lang="en-US" sz="1200" dirty="0" err="1"/>
              <a:t>jcri.net</a:t>
            </a:r>
            <a:r>
              <a:rPr lang="en-US" sz="1200" dirty="0"/>
              <a:t>/</a:t>
            </a:r>
            <a:r>
              <a:rPr lang="en-US" sz="1200" dirty="0" err="1"/>
              <a:t>eJournals</a:t>
            </a:r>
            <a:r>
              <a:rPr lang="en-US" sz="1200" dirty="0"/>
              <a:t>/_</a:t>
            </a:r>
            <a:r>
              <a:rPr lang="en-US" sz="1200" dirty="0" err="1"/>
              <a:t>ejournals</a:t>
            </a:r>
            <a:r>
              <a:rPr lang="en-US" sz="1200" dirty="0"/>
              <a:t>/112_Review </a:t>
            </a:r>
            <a:r>
              <a:rPr lang="en-US" sz="1200" dirty="0" err="1"/>
              <a:t>Article.pdf</a:t>
            </a:r>
            <a:r>
              <a:rPr lang="en-US" sz="1200" dirty="0"/>
              <a:t>.</a:t>
            </a:r>
          </a:p>
          <a:p>
            <a:r>
              <a:rPr lang="en-US" sz="1200" dirty="0"/>
              <a:t> </a:t>
            </a:r>
          </a:p>
          <a:p>
            <a:r>
              <a:rPr lang="en-US" sz="1200" dirty="0"/>
              <a:t> </a:t>
            </a:r>
          </a:p>
          <a:p>
            <a:r>
              <a:rPr lang="en-US" sz="1200" dirty="0" err="1"/>
              <a:t>LaPietra</a:t>
            </a:r>
            <a:r>
              <a:rPr lang="en-US" sz="1200" dirty="0"/>
              <a:t>, A., </a:t>
            </a:r>
            <a:r>
              <a:rPr lang="en-US" sz="1200" dirty="0" err="1"/>
              <a:t>Motov</a:t>
            </a:r>
            <a:r>
              <a:rPr lang="en-US" sz="1200" dirty="0"/>
              <a:t>, &amp; Rosenberg. (2016). Alternatives to opioids for acute pain management </a:t>
            </a:r>
          </a:p>
          <a:p>
            <a:r>
              <a:rPr lang="en-US" sz="1200" dirty="0"/>
              <a:t> </a:t>
            </a:r>
          </a:p>
          <a:p>
            <a:r>
              <a:rPr lang="en-US" sz="1200" dirty="0"/>
              <a:t>	in the emergency department: Part I. </a:t>
            </a:r>
            <a:r>
              <a:rPr lang="en-US" sz="1200" i="1" dirty="0"/>
              <a:t>ProQuest</a:t>
            </a:r>
            <a:r>
              <a:rPr lang="en-US" sz="1200" dirty="0"/>
              <a:t>, </a:t>
            </a:r>
            <a:r>
              <a:rPr lang="en-US" sz="1200" i="1" dirty="0"/>
              <a:t>37</a:t>
            </a:r>
            <a:r>
              <a:rPr lang="en-US" sz="1200" dirty="0"/>
              <a:t>(19). Retrieved from </a:t>
            </a:r>
            <a:r>
              <a:rPr lang="en-US" sz="1200" u="sng" dirty="0">
                <a:hlinkClick r:id="rId5"/>
              </a:rPr>
              <a:t>https://search-</a:t>
            </a:r>
            <a:endParaRPr lang="en-US" sz="1200" dirty="0"/>
          </a:p>
          <a:p>
            <a:r>
              <a:rPr lang="en-US" sz="1200" dirty="0"/>
              <a:t> </a:t>
            </a:r>
          </a:p>
          <a:p>
            <a:r>
              <a:rPr lang="en-US" sz="1200" dirty="0" smtClean="0"/>
              <a:t>	</a:t>
            </a:r>
            <a:r>
              <a:rPr lang="en-US" sz="1200" dirty="0" err="1" smtClean="0"/>
              <a:t>proquestcom.ezproxy.libraries.udmercy.edu</a:t>
            </a:r>
            <a:r>
              <a:rPr lang="en-US" sz="1200" dirty="0" smtClean="0"/>
              <a:t>/</a:t>
            </a:r>
            <a:r>
              <a:rPr lang="en-US" sz="1200" dirty="0" err="1" smtClean="0"/>
              <a:t>docview</a:t>
            </a:r>
            <a:r>
              <a:rPr lang="en-US" sz="1200" dirty="0" smtClean="0"/>
              <a:t>/1993224917/</a:t>
            </a:r>
            <a:r>
              <a:rPr lang="en-US" sz="1200" dirty="0" err="1" smtClean="0"/>
              <a:t>fulltext</a:t>
            </a:r>
            <a:r>
              <a:rPr lang="en-US" sz="1200" dirty="0" smtClean="0"/>
              <a:t>/BF8C7B84A7</a:t>
            </a:r>
            <a:endParaRPr lang="en-US" sz="1200" dirty="0"/>
          </a:p>
          <a:p>
            <a:r>
              <a:rPr lang="en-US" sz="1200" dirty="0"/>
              <a:t> </a:t>
            </a:r>
          </a:p>
          <a:p>
            <a:r>
              <a:rPr lang="en-US" sz="1200" dirty="0" smtClean="0"/>
              <a:t>	DD4248PQ/1?accountid=28018</a:t>
            </a:r>
            <a:endParaRPr lang="en-US" sz="1200" dirty="0"/>
          </a:p>
          <a:p>
            <a:endParaRPr lang="en-US" dirty="0"/>
          </a:p>
        </p:txBody>
      </p:sp>
    </p:spTree>
    <p:extLst>
      <p:ext uri="{BB962C8B-B14F-4D97-AF65-F5344CB8AC3E}">
        <p14:creationId xmlns:p14="http://schemas.microsoft.com/office/powerpoint/2010/main" val="934991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smtClean="0"/>
              <a:t>Background &amp; Significance </a:t>
            </a:r>
            <a:endParaRPr lang="en-US" sz="4400" i="1" dirty="0"/>
          </a:p>
        </p:txBody>
      </p:sp>
      <p:sp>
        <p:nvSpPr>
          <p:cNvPr id="3" name="Content Placeholder 2"/>
          <p:cNvSpPr>
            <a:spLocks noGrp="1"/>
          </p:cNvSpPr>
          <p:nvPr>
            <p:ph idx="1"/>
          </p:nvPr>
        </p:nvSpPr>
        <p:spPr>
          <a:xfrm>
            <a:off x="180109" y="1787236"/>
            <a:ext cx="9093893" cy="4530437"/>
          </a:xfrm>
        </p:spPr>
        <p:txBody>
          <a:bodyPr>
            <a:noAutofit/>
          </a:bodyPr>
          <a:lstStyle/>
          <a:p>
            <a:r>
              <a:rPr lang="en-US" sz="3200" dirty="0">
                <a:solidFill>
                  <a:schemeClr val="tx1"/>
                </a:solidFill>
              </a:rPr>
              <a:t>“Fifth vital sign” </a:t>
            </a:r>
          </a:p>
          <a:p>
            <a:r>
              <a:rPr lang="en-US" sz="3200" dirty="0">
                <a:solidFill>
                  <a:schemeClr val="tx1"/>
                </a:solidFill>
              </a:rPr>
              <a:t>Pharmaceutical companies </a:t>
            </a:r>
          </a:p>
          <a:p>
            <a:r>
              <a:rPr lang="en-US" sz="3200" dirty="0">
                <a:solidFill>
                  <a:schemeClr val="tx1"/>
                </a:solidFill>
              </a:rPr>
              <a:t>Prescribing high dose opioids </a:t>
            </a:r>
          </a:p>
          <a:p>
            <a:r>
              <a:rPr lang="en-US" sz="3200" dirty="0">
                <a:solidFill>
                  <a:schemeClr val="tx1"/>
                </a:solidFill>
              </a:rPr>
              <a:t>ED overdose visits </a:t>
            </a:r>
            <a:endParaRPr lang="en-US" sz="3200" dirty="0" smtClean="0">
              <a:solidFill>
                <a:schemeClr val="tx1"/>
              </a:solidFill>
            </a:endParaRPr>
          </a:p>
          <a:p>
            <a:r>
              <a:rPr lang="en-US" sz="3200" dirty="0" smtClean="0">
                <a:solidFill>
                  <a:schemeClr val="tx1"/>
                </a:solidFill>
              </a:rPr>
              <a:t>Strict protocols &amp; policies in place</a:t>
            </a:r>
          </a:p>
          <a:p>
            <a:pPr lvl="1"/>
            <a:r>
              <a:rPr lang="en-US" sz="3000" dirty="0" smtClean="0">
                <a:solidFill>
                  <a:schemeClr val="tx1"/>
                </a:solidFill>
              </a:rPr>
              <a:t>Stealing family members money</a:t>
            </a:r>
          </a:p>
          <a:p>
            <a:pPr lvl="1"/>
            <a:r>
              <a:rPr lang="en-US" sz="3200" dirty="0">
                <a:solidFill>
                  <a:schemeClr val="tx1"/>
                </a:solidFill>
              </a:rPr>
              <a:t>A</a:t>
            </a:r>
            <a:r>
              <a:rPr lang="en-US" sz="3200" dirty="0" smtClean="0">
                <a:solidFill>
                  <a:schemeClr val="tx1"/>
                </a:solidFill>
              </a:rPr>
              <a:t>lternatives </a:t>
            </a:r>
            <a:r>
              <a:rPr lang="en-US" sz="3200" dirty="0">
                <a:solidFill>
                  <a:schemeClr val="tx1"/>
                </a:solidFill>
              </a:rPr>
              <a:t>for pain control and prescribe opioids as the last resort. </a:t>
            </a:r>
            <a:endParaRPr lang="en-US" sz="3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632005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smtClean="0"/>
              <a:t>References </a:t>
            </a:r>
            <a:endParaRPr lang="en-US" sz="4400" i="1"/>
          </a:p>
        </p:txBody>
      </p:sp>
      <p:sp>
        <p:nvSpPr>
          <p:cNvPr id="4" name="TextBox 3"/>
          <p:cNvSpPr txBox="1"/>
          <p:nvPr/>
        </p:nvSpPr>
        <p:spPr>
          <a:xfrm>
            <a:off x="194872" y="1499016"/>
            <a:ext cx="10658007" cy="2769989"/>
          </a:xfrm>
          <a:prstGeom prst="rect">
            <a:avLst/>
          </a:prstGeom>
          <a:noFill/>
        </p:spPr>
        <p:txBody>
          <a:bodyPr wrap="square" rtlCol="0">
            <a:spAutoFit/>
          </a:bodyPr>
          <a:lstStyle/>
          <a:p>
            <a:r>
              <a:rPr lang="en-US" sz="1200"/>
              <a:t>NIH. 2019. The drug overdose epidemic affects all U.S. communities. Retrieved from </a:t>
            </a:r>
          </a:p>
          <a:p>
            <a:r>
              <a:rPr lang="en-US" sz="1200"/>
              <a:t> </a:t>
            </a:r>
          </a:p>
          <a:p>
            <a:r>
              <a:rPr lang="en-US" sz="1200" u="sng">
                <a:hlinkClick r:id="rId2"/>
              </a:rPr>
              <a:t>https://nimhd.nih.gov/news-events/features/community-health/overdose-epidemic.html</a:t>
            </a:r>
            <a:endParaRPr lang="en-US" sz="1200"/>
          </a:p>
          <a:p>
            <a:r>
              <a:rPr lang="en-US" sz="1200"/>
              <a:t> </a:t>
            </a:r>
          </a:p>
          <a:p>
            <a:r>
              <a:rPr lang="en-US" sz="1200"/>
              <a:t>Scalpel, S. (2016). The Joint Commission deserves some blame for the opioid crisis. Retrieved </a:t>
            </a:r>
          </a:p>
          <a:p>
            <a:r>
              <a:rPr lang="en-US" sz="1200"/>
              <a:t> </a:t>
            </a:r>
          </a:p>
          <a:p>
            <a:r>
              <a:rPr lang="en-US" sz="1200"/>
              <a:t>	from https://</a:t>
            </a:r>
            <a:r>
              <a:rPr lang="en-US" sz="1200" err="1"/>
              <a:t>www.ncbi.nlm.nih.gov</a:t>
            </a:r>
            <a:r>
              <a:rPr lang="en-US" sz="1200"/>
              <a:t>/</a:t>
            </a:r>
            <a:r>
              <a:rPr lang="en-US" sz="1200" err="1"/>
              <a:t>pmc</a:t>
            </a:r>
            <a:r>
              <a:rPr lang="en-US" sz="1200"/>
              <a:t>/articles/PMC6139759/</a:t>
            </a:r>
          </a:p>
          <a:p>
            <a:r>
              <a:rPr lang="en-US" sz="1200"/>
              <a:t> </a:t>
            </a:r>
          </a:p>
          <a:p>
            <a:r>
              <a:rPr lang="en-US" sz="1200"/>
              <a:t>Todd, K. H. (2017, December). A review of current and emerging approaches to pain </a:t>
            </a:r>
          </a:p>
          <a:p>
            <a:r>
              <a:rPr lang="en-US" sz="1200"/>
              <a:t> </a:t>
            </a:r>
          </a:p>
          <a:p>
            <a:r>
              <a:rPr lang="en-US" sz="1200"/>
              <a:t>	management in the emergency department. Retrieved from </a:t>
            </a:r>
          </a:p>
          <a:p>
            <a:r>
              <a:rPr lang="en-US" sz="1200"/>
              <a:t> </a:t>
            </a:r>
          </a:p>
          <a:p>
            <a:r>
              <a:rPr lang="en-US" sz="1200"/>
              <a:t>	</a:t>
            </a:r>
            <a:r>
              <a:rPr lang="en-US" sz="1200" u="sng">
                <a:hlinkClick r:id="rId3"/>
              </a:rPr>
              <a:t>https://www.ncbi.nlm.nih.gov/pmc/articles/PMC5693816/</a:t>
            </a:r>
            <a:r>
              <a:rPr lang="en-US" sz="1200"/>
              <a:t>.</a:t>
            </a:r>
          </a:p>
          <a:p>
            <a:endParaRPr lang="en-US"/>
          </a:p>
        </p:txBody>
      </p:sp>
    </p:spTree>
    <p:extLst>
      <p:ext uri="{BB962C8B-B14F-4D97-AF65-F5344CB8AC3E}">
        <p14:creationId xmlns:p14="http://schemas.microsoft.com/office/powerpoint/2010/main" val="558404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127"/>
          </a:xfrm>
        </p:spPr>
        <p:txBody>
          <a:bodyPr>
            <a:noAutofit/>
          </a:bodyPr>
          <a:lstStyle/>
          <a:p>
            <a:pPr algn="ctr"/>
            <a:r>
              <a:rPr lang="en-US" sz="4000" i="1" dirty="0" smtClean="0">
                <a:latin typeface="Georgia" charset="0"/>
                <a:ea typeface="Georgia" charset="0"/>
                <a:cs typeface="Georgia" charset="0"/>
              </a:rPr>
              <a:t>What </a:t>
            </a:r>
            <a:r>
              <a:rPr lang="en-US" sz="4000" i="1" dirty="0">
                <a:latin typeface="Georgia" charset="0"/>
                <a:ea typeface="Georgia" charset="0"/>
                <a:cs typeface="Georgia" charset="0"/>
              </a:rPr>
              <a:t>is the Colorado ALTO Project? </a:t>
            </a:r>
            <a:endParaRPr lang="en-US" sz="4000" dirty="0"/>
          </a:p>
        </p:txBody>
      </p:sp>
      <p:sp>
        <p:nvSpPr>
          <p:cNvPr id="3" name="Content Placeholder 2"/>
          <p:cNvSpPr>
            <a:spLocks noGrp="1"/>
          </p:cNvSpPr>
          <p:nvPr>
            <p:ph idx="1"/>
          </p:nvPr>
        </p:nvSpPr>
        <p:spPr>
          <a:xfrm>
            <a:off x="299758" y="1593273"/>
            <a:ext cx="9351819" cy="4772083"/>
          </a:xfrm>
        </p:spPr>
        <p:txBody>
          <a:bodyPr>
            <a:normAutofit fontScale="92500" lnSpcReduction="20000"/>
          </a:bodyPr>
          <a:lstStyle/>
          <a:p>
            <a:r>
              <a:rPr lang="en-US" sz="3200" dirty="0" smtClean="0">
                <a:solidFill>
                  <a:schemeClr val="tx1"/>
                </a:solidFill>
                <a:latin typeface="Georgia" charset="0"/>
                <a:ea typeface="Georgia" charset="0"/>
                <a:cs typeface="Georgia" charset="0"/>
              </a:rPr>
              <a:t>2017 </a:t>
            </a:r>
            <a:r>
              <a:rPr lang="en-US" sz="3200" dirty="0">
                <a:solidFill>
                  <a:schemeClr val="tx1"/>
                </a:solidFill>
                <a:latin typeface="Georgia" charset="0"/>
                <a:ea typeface="Georgia" charset="0"/>
                <a:cs typeface="Georgia" charset="0"/>
              </a:rPr>
              <a:t>the Colorado Hospital Association (CHA) and its partners developed the Colorado Opioid Safety </a:t>
            </a:r>
            <a:r>
              <a:rPr lang="en-US" sz="3200" dirty="0" smtClean="0">
                <a:solidFill>
                  <a:schemeClr val="tx1"/>
                </a:solidFill>
                <a:latin typeface="Georgia" charset="0"/>
                <a:ea typeface="Georgia" charset="0"/>
                <a:cs typeface="Georgia" charset="0"/>
              </a:rPr>
              <a:t>Pilot</a:t>
            </a:r>
          </a:p>
          <a:p>
            <a:r>
              <a:rPr lang="en-US" sz="3200" dirty="0" smtClean="0">
                <a:solidFill>
                  <a:schemeClr val="tx1"/>
                </a:solidFill>
                <a:latin typeface="Georgia" charset="0"/>
                <a:ea typeface="Georgia" charset="0"/>
                <a:cs typeface="Georgia" charset="0"/>
              </a:rPr>
              <a:t>10 </a:t>
            </a:r>
            <a:r>
              <a:rPr lang="en-US" sz="3200" dirty="0">
                <a:solidFill>
                  <a:schemeClr val="tx1"/>
                </a:solidFill>
                <a:latin typeface="Georgia" charset="0"/>
                <a:ea typeface="Georgia" charset="0"/>
                <a:cs typeface="Georgia" charset="0"/>
              </a:rPr>
              <a:t>participating sites achieved </a:t>
            </a:r>
            <a:r>
              <a:rPr lang="en-US" sz="3200" dirty="0" smtClean="0">
                <a:solidFill>
                  <a:schemeClr val="tx1"/>
                </a:solidFill>
                <a:latin typeface="Georgia" charset="0"/>
                <a:ea typeface="Georgia" charset="0"/>
                <a:cs typeface="Georgia" charset="0"/>
              </a:rPr>
              <a:t>an </a:t>
            </a:r>
            <a:r>
              <a:rPr lang="en-US" sz="3200" dirty="0">
                <a:solidFill>
                  <a:schemeClr val="tx1"/>
                </a:solidFill>
                <a:latin typeface="Georgia" charset="0"/>
                <a:ea typeface="Georgia" charset="0"/>
                <a:cs typeface="Georgia" charset="0"/>
              </a:rPr>
              <a:t>average of 36 percent reduction </a:t>
            </a:r>
            <a:endParaRPr lang="en-US" sz="3200" dirty="0" smtClean="0">
              <a:solidFill>
                <a:schemeClr val="tx1"/>
              </a:solidFill>
              <a:latin typeface="Georgia" charset="0"/>
              <a:ea typeface="Georgia" charset="0"/>
              <a:cs typeface="Georgia" charset="0"/>
            </a:endParaRPr>
          </a:p>
          <a:p>
            <a:r>
              <a:rPr lang="en-US" sz="3200" dirty="0" smtClean="0">
                <a:solidFill>
                  <a:schemeClr val="tx1"/>
                </a:solidFill>
                <a:latin typeface="Georgia" charset="0"/>
                <a:ea typeface="Georgia" charset="0"/>
                <a:cs typeface="Georgia" charset="0"/>
              </a:rPr>
              <a:t>31.4 </a:t>
            </a:r>
            <a:r>
              <a:rPr lang="en-US" sz="3200" dirty="0">
                <a:solidFill>
                  <a:schemeClr val="tx1"/>
                </a:solidFill>
                <a:latin typeface="Georgia" charset="0"/>
                <a:ea typeface="Georgia" charset="0"/>
                <a:cs typeface="Georgia" charset="0"/>
              </a:rPr>
              <a:t>percent increase in the administration of alternative to opioids </a:t>
            </a:r>
            <a:endParaRPr lang="en-US" sz="3200" dirty="0" smtClean="0">
              <a:solidFill>
                <a:schemeClr val="tx1"/>
              </a:solidFill>
              <a:latin typeface="Georgia" charset="0"/>
              <a:ea typeface="Georgia" charset="0"/>
              <a:cs typeface="Georgia" charset="0"/>
            </a:endParaRPr>
          </a:p>
          <a:p>
            <a:r>
              <a:rPr lang="en-US" sz="3200" dirty="0">
                <a:solidFill>
                  <a:schemeClr val="tx1"/>
                </a:solidFill>
                <a:latin typeface="Georgia" charset="0"/>
                <a:ea typeface="Georgia" charset="0"/>
                <a:cs typeface="Georgia" charset="0"/>
              </a:rPr>
              <a:t>B</a:t>
            </a:r>
            <a:r>
              <a:rPr lang="en-US" sz="3200" dirty="0" smtClean="0">
                <a:solidFill>
                  <a:schemeClr val="tx1"/>
                </a:solidFill>
                <a:latin typeface="Georgia" charset="0"/>
                <a:ea typeface="Georgia" charset="0"/>
                <a:cs typeface="Georgia" charset="0"/>
              </a:rPr>
              <a:t>roken </a:t>
            </a:r>
            <a:r>
              <a:rPr lang="en-US" sz="3200" dirty="0">
                <a:solidFill>
                  <a:schemeClr val="tx1"/>
                </a:solidFill>
                <a:latin typeface="Georgia" charset="0"/>
                <a:ea typeface="Georgia" charset="0"/>
                <a:cs typeface="Georgia" charset="0"/>
              </a:rPr>
              <a:t>down by chief complaint: renal colic, musculoskeletal pain, chronic abdominal pain, gastroparesis, cyclic vomiting, headache, acute or chronic radicular LBP, and acute fractures. </a:t>
            </a:r>
          </a:p>
          <a:p>
            <a:endParaRPr lang="en-US" dirty="0"/>
          </a:p>
        </p:txBody>
      </p:sp>
    </p:spTree>
    <p:extLst>
      <p:ext uri="{BB962C8B-B14F-4D97-AF65-F5344CB8AC3E}">
        <p14:creationId xmlns:p14="http://schemas.microsoft.com/office/powerpoint/2010/main" val="1835963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28" y="151014"/>
            <a:ext cx="7342909" cy="6706986"/>
          </a:xfrm>
        </p:spPr>
      </p:pic>
      <p:sp>
        <p:nvSpPr>
          <p:cNvPr id="5" name="TextBox 4"/>
          <p:cNvSpPr txBox="1"/>
          <p:nvPr/>
        </p:nvSpPr>
        <p:spPr>
          <a:xfrm>
            <a:off x="7259783" y="3153678"/>
            <a:ext cx="2937163" cy="923330"/>
          </a:xfrm>
          <a:prstGeom prst="rect">
            <a:avLst/>
          </a:prstGeom>
          <a:noFill/>
        </p:spPr>
        <p:txBody>
          <a:bodyPr wrap="square" rtlCol="0">
            <a:spAutoFit/>
          </a:bodyPr>
          <a:lstStyle/>
          <a:p>
            <a:pPr algn="ctr"/>
            <a:r>
              <a:rPr lang="en-US" i="1" dirty="0" smtClean="0">
                <a:latin typeface="Georgia" charset="0"/>
                <a:ea typeface="Georgia" charset="0"/>
                <a:cs typeface="Georgia" charset="0"/>
              </a:rPr>
              <a:t>Template of Colorado ALTO project </a:t>
            </a:r>
          </a:p>
          <a:p>
            <a:endParaRPr lang="en-US" dirty="0"/>
          </a:p>
        </p:txBody>
      </p:sp>
    </p:spTree>
    <p:extLst>
      <p:ext uri="{BB962C8B-B14F-4D97-AF65-F5344CB8AC3E}">
        <p14:creationId xmlns:p14="http://schemas.microsoft.com/office/powerpoint/2010/main" val="53848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smtClean="0"/>
              <a:t>Clinical Question</a:t>
            </a:r>
            <a:endParaRPr lang="en-US" sz="4400" i="1"/>
          </a:p>
        </p:txBody>
      </p:sp>
      <p:sp>
        <p:nvSpPr>
          <p:cNvPr id="3" name="Content Placeholder 2"/>
          <p:cNvSpPr>
            <a:spLocks noGrp="1"/>
          </p:cNvSpPr>
          <p:nvPr>
            <p:ph idx="1"/>
          </p:nvPr>
        </p:nvSpPr>
        <p:spPr>
          <a:xfrm>
            <a:off x="677334" y="1828801"/>
            <a:ext cx="8596668" cy="4212562"/>
          </a:xfrm>
        </p:spPr>
        <p:txBody>
          <a:bodyPr/>
          <a:lstStyle/>
          <a:p>
            <a:pPr algn="ctr"/>
            <a:r>
              <a:rPr lang="en-US" sz="2400" dirty="0" smtClean="0">
                <a:solidFill>
                  <a:schemeClr val="tx1"/>
                </a:solidFill>
              </a:rPr>
              <a:t>Will </a:t>
            </a:r>
            <a:r>
              <a:rPr lang="en-US" sz="2400" dirty="0">
                <a:solidFill>
                  <a:schemeClr val="tx1"/>
                </a:solidFill>
              </a:rPr>
              <a:t>providing an </a:t>
            </a:r>
            <a:r>
              <a:rPr lang="en-US" sz="2400" dirty="0" smtClean="0">
                <a:solidFill>
                  <a:schemeClr val="tx1"/>
                </a:solidFill>
              </a:rPr>
              <a:t>educational intervention </a:t>
            </a:r>
            <a:r>
              <a:rPr lang="en-US" sz="2400" dirty="0">
                <a:solidFill>
                  <a:schemeClr val="tx1"/>
                </a:solidFill>
              </a:rPr>
              <a:t>tool based on the quality improvement Colorado ALTO project, to the emergency department staff at Detroit Receiving Hospital (DRH) increase their knowledge and show an interest in implementing the Colorado ALTO project for the management of acute pain in the DRH ED?</a:t>
            </a:r>
          </a:p>
          <a:p>
            <a:endParaRPr lang="en-US" dirty="0"/>
          </a:p>
        </p:txBody>
      </p:sp>
    </p:spTree>
    <p:extLst>
      <p:ext uri="{BB962C8B-B14F-4D97-AF65-F5344CB8AC3E}">
        <p14:creationId xmlns:p14="http://schemas.microsoft.com/office/powerpoint/2010/main" val="418821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smtClean="0"/>
              <a:t>Literature Review </a:t>
            </a:r>
            <a:endParaRPr lang="en-US" sz="4400" i="1"/>
          </a:p>
        </p:txBody>
      </p:sp>
      <p:sp>
        <p:nvSpPr>
          <p:cNvPr id="3" name="Content Placeholder 2"/>
          <p:cNvSpPr>
            <a:spLocks noGrp="1"/>
          </p:cNvSpPr>
          <p:nvPr>
            <p:ph idx="1"/>
          </p:nvPr>
        </p:nvSpPr>
        <p:spPr>
          <a:xfrm>
            <a:off x="318655" y="1593273"/>
            <a:ext cx="8955347" cy="4448090"/>
          </a:xfrm>
        </p:spPr>
        <p:txBody>
          <a:bodyPr>
            <a:normAutofit fontScale="92500" lnSpcReduction="20000"/>
          </a:bodyPr>
          <a:lstStyle/>
          <a:p>
            <a:r>
              <a:rPr lang="en-US" sz="2400" dirty="0" smtClean="0">
                <a:solidFill>
                  <a:schemeClr val="tx1"/>
                </a:solidFill>
              </a:rPr>
              <a:t>DATABASE: </a:t>
            </a:r>
            <a:r>
              <a:rPr lang="en-US" sz="2400" dirty="0" smtClean="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PubMed</a:t>
            </a:r>
            <a:r>
              <a:rPr lang="en-US" sz="2400" dirty="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 CINAHL, Cochrane, Medline through University of </a:t>
            </a:r>
            <a:r>
              <a:rPr lang="en-US" sz="2400" dirty="0" smtClean="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Detroit </a:t>
            </a:r>
            <a:r>
              <a:rPr lang="en-US" sz="2400" dirty="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Mercy Library Database </a:t>
            </a:r>
            <a:endParaRPr lang="en-US" sz="2400" dirty="0" smtClean="0">
              <a:solidFill>
                <a:schemeClr val="tx1"/>
              </a:solidFill>
              <a:latin typeface="Times New Roman" panose="02020603050405020304" pitchFamily="18" charset="0"/>
              <a:ea typeface="Lato Light" panose="020F0502020204030203" pitchFamily="34" charset="0"/>
              <a:cs typeface="Times New Roman" panose="02020603050405020304" pitchFamily="18" charset="0"/>
            </a:endParaRPr>
          </a:p>
          <a:p>
            <a:r>
              <a:rPr lang="en-US" sz="2400" dirty="0">
                <a:solidFill>
                  <a:schemeClr val="tx1"/>
                </a:solidFill>
              </a:rPr>
              <a:t>LITERATURE REVIEW </a:t>
            </a:r>
            <a:r>
              <a:rPr lang="en-US" sz="2400" dirty="0" smtClean="0">
                <a:solidFill>
                  <a:schemeClr val="tx1"/>
                </a:solidFill>
              </a:rPr>
              <a:t>RESULTS: </a:t>
            </a:r>
            <a:r>
              <a:rPr lang="en-US" sz="2400" dirty="0" smtClean="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Over 500 </a:t>
            </a:r>
            <a:r>
              <a:rPr lang="en-US" sz="2400" dirty="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articles, </a:t>
            </a:r>
            <a:r>
              <a:rPr lang="en-US" sz="2400" dirty="0" smtClean="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eight articles </a:t>
            </a:r>
            <a:r>
              <a:rPr lang="en-US" sz="2400" dirty="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utilized in literature review </a:t>
            </a:r>
            <a:endParaRPr lang="en-US" sz="2400" dirty="0" smtClean="0">
              <a:solidFill>
                <a:schemeClr val="tx1"/>
              </a:solidFill>
              <a:latin typeface="Times New Roman" panose="02020603050405020304" pitchFamily="18" charset="0"/>
              <a:ea typeface="Lato Light" panose="020F0502020204030203" pitchFamily="34" charset="0"/>
              <a:cs typeface="Times New Roman" panose="02020603050405020304" pitchFamily="18" charset="0"/>
            </a:endParaRPr>
          </a:p>
          <a:p>
            <a:pPr lvl="0"/>
            <a:r>
              <a:rPr lang="en-US" sz="2400" dirty="0">
                <a:solidFill>
                  <a:schemeClr val="tx1"/>
                </a:solidFill>
              </a:rPr>
              <a:t>INCLUSION/EXCLUSION: </a:t>
            </a:r>
            <a:r>
              <a:rPr lang="en-US" sz="2400" dirty="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English, full text, dated within 5</a:t>
            </a:r>
            <a:r>
              <a:rPr lang="en-US" sz="2400" dirty="0" smtClean="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years included in literature review. Articles that were non-English, not available for full text (without payment or membership) or dated over </a:t>
            </a:r>
            <a:r>
              <a:rPr lang="en-US" sz="2400" dirty="0" smtClean="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10 </a:t>
            </a:r>
            <a:r>
              <a:rPr lang="en-US" sz="2400" dirty="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years old excluded </a:t>
            </a:r>
          </a:p>
          <a:p>
            <a:pPr lvl="0"/>
            <a:r>
              <a:rPr lang="en-US" sz="2400" dirty="0" smtClean="0">
                <a:solidFill>
                  <a:schemeClr val="tx1"/>
                </a:solidFill>
              </a:rPr>
              <a:t>COMMON </a:t>
            </a:r>
            <a:r>
              <a:rPr lang="en-US" sz="2400" dirty="0">
                <a:solidFill>
                  <a:schemeClr val="tx1"/>
                </a:solidFill>
              </a:rPr>
              <a:t>THEMES</a:t>
            </a:r>
            <a:r>
              <a:rPr lang="en-US" sz="2400" dirty="0" smtClean="0">
                <a:solidFill>
                  <a:schemeClr val="tx1"/>
                </a:solidFill>
              </a:rPr>
              <a:t>: Alternative treatment options, acute pain, emergency department treatment options, personal </a:t>
            </a:r>
            <a:r>
              <a:rPr lang="en-US" sz="2400" dirty="0" smtClean="0">
                <a:solidFill>
                  <a:schemeClr val="tx1"/>
                </a:solidFill>
                <a:latin typeface="Times New Roman" panose="02020603050405020304" pitchFamily="18" charset="0"/>
                <a:ea typeface="Lato Light" panose="020F0502020204030203" pitchFamily="34" charset="0"/>
                <a:cs typeface="Times New Roman" panose="02020603050405020304" pitchFamily="18" charset="0"/>
              </a:rPr>
              <a:t>prescribing practices, decrease opioid epidemic, ALTO programs </a:t>
            </a:r>
          </a:p>
          <a:p>
            <a:pPr lvl="0"/>
            <a:r>
              <a:rPr lang="en-US" sz="2400" dirty="0" smtClean="0">
                <a:solidFill>
                  <a:schemeClr val="tx1"/>
                </a:solidFill>
              </a:rPr>
              <a:t>KEY </a:t>
            </a:r>
            <a:r>
              <a:rPr lang="en-US" sz="2400" dirty="0">
                <a:solidFill>
                  <a:schemeClr val="tx1"/>
                </a:solidFill>
              </a:rPr>
              <a:t>WORDS USED</a:t>
            </a:r>
            <a:r>
              <a:rPr lang="en-US" sz="2400" dirty="0" smtClean="0">
                <a:solidFill>
                  <a:schemeClr val="tx1"/>
                </a:solidFill>
              </a:rPr>
              <a:t>: Opioids, emergency department, prescribing, acute pain, ALTO, opioid epidemic, ED health care providers </a:t>
            </a:r>
            <a:endParaRPr lang="en-US" sz="2400" dirty="0">
              <a:solidFill>
                <a:schemeClr val="tx1"/>
              </a:solidFill>
              <a:latin typeface="Times New Roman" panose="02020603050405020304" pitchFamily="18" charset="0"/>
              <a:ea typeface="Lato Light" panose="020F0502020204030203" pitchFamily="34" charset="0"/>
              <a:cs typeface="Times New Roman" panose="02020603050405020304" pitchFamily="18" charset="0"/>
            </a:endParaRPr>
          </a:p>
          <a:p>
            <a:pPr lvl="0"/>
            <a:endParaRPr lang="en-US" dirty="0">
              <a:solidFill>
                <a:schemeClr val="tx2"/>
              </a:solidFill>
              <a:latin typeface="Times New Roman" panose="02020603050405020304" pitchFamily="18" charset="0"/>
              <a:ea typeface="Lato Light" panose="020F0502020204030203" pitchFamily="34" charset="0"/>
              <a:cs typeface="Times New Roman" panose="02020603050405020304" pitchFamily="18" charset="0"/>
            </a:endParaRPr>
          </a:p>
          <a:p>
            <a:endParaRPr lang="en-US" dirty="0">
              <a:solidFill>
                <a:schemeClr val="tx2"/>
              </a:solidFill>
              <a:latin typeface="Times New Roman" panose="02020603050405020304" pitchFamily="18" charset="0"/>
              <a:ea typeface="Lato Light" panose="020F0502020204030203" pitchFamily="34" charset="0"/>
              <a:cs typeface="Times New Roman" panose="02020603050405020304" pitchFamily="18" charset="0"/>
            </a:endParaRPr>
          </a:p>
          <a:p>
            <a:endParaRPr lang="en-US" dirty="0">
              <a:solidFill>
                <a:schemeClr val="tx2"/>
              </a:solidFill>
              <a:latin typeface="Times New Roman" panose="02020603050405020304" pitchFamily="18" charset="0"/>
              <a:ea typeface="Lato Light" panose="020F0502020204030203"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18753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smtClean="0"/>
              <a:t>Project Purpose </a:t>
            </a:r>
            <a:endParaRPr lang="en-US" sz="4400" i="1"/>
          </a:p>
        </p:txBody>
      </p:sp>
      <p:sp>
        <p:nvSpPr>
          <p:cNvPr id="3" name="Content Placeholder 2"/>
          <p:cNvSpPr>
            <a:spLocks noGrp="1"/>
          </p:cNvSpPr>
          <p:nvPr>
            <p:ph idx="1"/>
          </p:nvPr>
        </p:nvSpPr>
        <p:spPr>
          <a:xfrm>
            <a:off x="677334" y="1584038"/>
            <a:ext cx="8596668" cy="4110962"/>
          </a:xfrm>
        </p:spPr>
        <p:txBody>
          <a:bodyPr>
            <a:noAutofit/>
          </a:bodyPr>
          <a:lstStyle/>
          <a:p>
            <a:pPr algn="ctr"/>
            <a:r>
              <a:rPr lang="en-US" sz="2400" dirty="0">
                <a:solidFill>
                  <a:schemeClr val="tx1"/>
                </a:solidFill>
              </a:rPr>
              <a:t>It has been proven that implementing an ALTO program in the emergency department has shown a reduction in the administration of opioids and an increase in the administration of alternatives to opioids (Colorado ALTO Project, 2019).  The purpose is to complete the educational phase of the Colorado ALTO project at DRH’s ED by leading providers through an evidence-based educational intervention promoting non-opioid acute pain management strategies and to decrease opioid prescribing and gain buy-in for future implementation. </a:t>
            </a:r>
          </a:p>
        </p:txBody>
      </p:sp>
    </p:spTree>
    <p:extLst>
      <p:ext uri="{BB962C8B-B14F-4D97-AF65-F5344CB8AC3E}">
        <p14:creationId xmlns:p14="http://schemas.microsoft.com/office/powerpoint/2010/main" val="445537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3346"/>
            <a:ext cx="8596668" cy="997527"/>
          </a:xfrm>
        </p:spPr>
        <p:txBody>
          <a:bodyPr>
            <a:normAutofit/>
          </a:bodyPr>
          <a:lstStyle/>
          <a:p>
            <a:pPr algn="ctr"/>
            <a:r>
              <a:rPr lang="en-US" sz="4400" i="1" smtClean="0"/>
              <a:t>Theoretical Framework</a:t>
            </a:r>
            <a:endParaRPr lang="en-US" sz="4400" i="1"/>
          </a:p>
        </p:txBody>
      </p:sp>
      <p:pic>
        <p:nvPicPr>
          <p:cNvPr id="4" name="Content Placeholder 3" descr="A screenshot of a cell phone&#10;&#10;Description automatically generated">
            <a:extLst>
              <a:ext uri="{FF2B5EF4-FFF2-40B4-BE49-F238E27FC236}">
                <a16:creationId xmlns:a16="http://schemas.microsoft.com/office/drawing/2014/main" id="{E37BAF92-E85B-F940-A0B2-BC83C5E11D59}"/>
              </a:ext>
            </a:extLst>
          </p:cNvPr>
          <p:cNvPicPr>
            <a:picLocks noGrp="1" noChangeAspect="1"/>
          </p:cNvPicPr>
          <p:nvPr>
            <p:ph idx="1"/>
          </p:nvPr>
        </p:nvPicPr>
        <p:blipFill rotWithShape="1">
          <a:blip r:embed="rId3"/>
          <a:srcRect l="2328" t="1728" r="2067"/>
          <a:stretch/>
        </p:blipFill>
        <p:spPr>
          <a:xfrm>
            <a:off x="1330036" y="1149928"/>
            <a:ext cx="7550727" cy="5708072"/>
          </a:xfrm>
          <a:prstGeom prst="rect">
            <a:avLst/>
          </a:prstGeom>
        </p:spPr>
      </p:pic>
      <p:sp>
        <p:nvSpPr>
          <p:cNvPr id="5" name="TextBox 4"/>
          <p:cNvSpPr txBox="1"/>
          <p:nvPr/>
        </p:nvSpPr>
        <p:spPr>
          <a:xfrm rot="16200000">
            <a:off x="-746101" y="2916846"/>
            <a:ext cx="4152274" cy="1200329"/>
          </a:xfrm>
          <a:prstGeom prst="rect">
            <a:avLst/>
          </a:prstGeom>
          <a:noFill/>
        </p:spPr>
        <p:txBody>
          <a:bodyPr wrap="square" rtlCol="0">
            <a:spAutoFit/>
          </a:bodyPr>
          <a:lstStyle/>
          <a:p>
            <a:pPr algn="ctr"/>
            <a:r>
              <a:rPr lang="en-US" sz="2400" dirty="0" smtClean="0"/>
              <a:t>Model for Improvement utilizing the </a:t>
            </a:r>
            <a:r>
              <a:rPr lang="en-US" sz="2400" dirty="0"/>
              <a:t>Plan-Do-Study-Act </a:t>
            </a:r>
            <a:r>
              <a:rPr lang="en-US" sz="2400" dirty="0" smtClean="0"/>
              <a:t>cycle</a:t>
            </a:r>
            <a:endParaRPr lang="en-US" sz="2400" dirty="0"/>
          </a:p>
        </p:txBody>
      </p:sp>
    </p:spTree>
    <p:extLst>
      <p:ext uri="{BB962C8B-B14F-4D97-AF65-F5344CB8AC3E}">
        <p14:creationId xmlns:p14="http://schemas.microsoft.com/office/powerpoint/2010/main" val="1061299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5" ma:contentTypeDescription="Create a new document." ma:contentTypeScope="" ma:versionID="1335db49cd6b8e279797a499bcce3f09">
  <xsd:schema xmlns:xsd="http://www.w3.org/2001/XMLSchema" xmlns:xs="http://www.w3.org/2001/XMLSchema" xmlns:p="http://schemas.microsoft.com/office/2006/metadata/properties" xmlns:ns2="2d26433f-30ea-466d-b9f4-087c63903acc" targetNamespace="http://schemas.microsoft.com/office/2006/metadata/properties" ma:root="true" ma:fieldsID="4b47f54f74b570a4cd70ee6a531974a0" ns2:_="">
    <xsd:import namespace="2d26433f-30ea-466d-b9f4-087c63903a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67ADE8-A112-4FD9-B699-C932381796AD}">
  <ds:schemaRefs>
    <ds:schemaRef ds:uri="http://schemas.microsoft.com/sharepoint/v3/contenttype/forms"/>
  </ds:schemaRefs>
</ds:datastoreItem>
</file>

<file path=customXml/itemProps2.xml><?xml version="1.0" encoding="utf-8"?>
<ds:datastoreItem xmlns:ds="http://schemas.openxmlformats.org/officeDocument/2006/customXml" ds:itemID="{F825CEC1-42F4-4D62-8379-A4F63D1B46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E5840B-1C14-4E30-BF7E-F261C8696CDB}">
  <ds:schemaRefs>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2006/documentManagement/types"/>
    <ds:schemaRef ds:uri="2d26433f-30ea-466d-b9f4-087c63903acc"/>
  </ds:schemaRefs>
</ds:datastoreItem>
</file>

<file path=docProps/app.xml><?xml version="1.0" encoding="utf-8"?>
<Properties xmlns="http://schemas.openxmlformats.org/officeDocument/2006/extended-properties" xmlns:vt="http://schemas.openxmlformats.org/officeDocument/2006/docPropsVTypes">
  <Template>Facet</Template>
  <TotalTime>9029</TotalTime>
  <Words>1951</Words>
  <Application>Microsoft Office PowerPoint</Application>
  <PresentationFormat>Widescreen</PresentationFormat>
  <Paragraphs>258</Paragraphs>
  <Slides>30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Georgia</vt:lpstr>
      <vt:lpstr>Lato Light</vt:lpstr>
      <vt:lpstr>Mangal</vt:lpstr>
      <vt:lpstr>Times New Roman</vt:lpstr>
      <vt:lpstr>Wingdings</vt:lpstr>
      <vt:lpstr>Wingdings 3</vt:lpstr>
      <vt:lpstr>Facet</vt:lpstr>
      <vt:lpstr>Quality Improvement Project In The Emergency Department Based On The Colorado Alternative To Opioids Project </vt:lpstr>
      <vt:lpstr>Introduction </vt:lpstr>
      <vt:lpstr>Background &amp; Significance </vt:lpstr>
      <vt:lpstr>What is the Colorado ALTO Project? </vt:lpstr>
      <vt:lpstr>PowerPoint Presentation</vt:lpstr>
      <vt:lpstr>Clinical Question</vt:lpstr>
      <vt:lpstr>Literature Review </vt:lpstr>
      <vt:lpstr>Project Purpose </vt:lpstr>
      <vt:lpstr>Theoretical Framework</vt:lpstr>
      <vt:lpstr>SWOT Analysis </vt:lpstr>
      <vt:lpstr>Methods</vt:lpstr>
      <vt:lpstr>DRH Prescribing Practices from February of 2020</vt:lpstr>
      <vt:lpstr>DRH Prescribing Practices from February of 2020</vt:lpstr>
      <vt:lpstr>Personal Prescribing Practices Pre Survey </vt:lpstr>
      <vt:lpstr>DRH Personal Prescribing Practices  </vt:lpstr>
      <vt:lpstr>DRH Personal Prescribing Practices  </vt:lpstr>
      <vt:lpstr>Educational intervention  (February 19th 2021 @ 8:00am)  </vt:lpstr>
      <vt:lpstr>DRH Prescribing Practices from February 20th 2021 – March 20th 2021</vt:lpstr>
      <vt:lpstr>Personal Prescribing Practices Post Survey </vt:lpstr>
      <vt:lpstr>Personal Prescribing Practices Post Survey </vt:lpstr>
      <vt:lpstr>Personal Prescribing Practices Post Survey </vt:lpstr>
      <vt:lpstr>Limitations</vt:lpstr>
      <vt:lpstr>ED Provider Role </vt:lpstr>
      <vt:lpstr>Clinical Question Answered </vt:lpstr>
      <vt:lpstr>Recommendation &amp; Dissemination </vt:lpstr>
      <vt:lpstr>Impact and Sustainability </vt:lpstr>
      <vt:lpstr>Acknowledgements </vt:lpstr>
      <vt:lpstr>References </vt:lpstr>
      <vt:lpstr>References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Project In The Emergency Department Based On The Colorado Alternative To Opioids Project</dc:title>
  <dc:creator>Microsoft Office User</dc:creator>
  <cp:lastModifiedBy>mcnpub</cp:lastModifiedBy>
  <cp:revision>34</cp:revision>
  <dcterms:created xsi:type="dcterms:W3CDTF">2021-04-05T14:42:57Z</dcterms:created>
  <dcterms:modified xsi:type="dcterms:W3CDTF">2021-06-24T20:27:40Z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