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4"/>
  </p:sldMasterIdLst>
  <p:notesMasterIdLst>
    <p:notesMasterId r:id="rId49"/>
  </p:notesMasterIdLst>
  <p:sldIdLst>
    <p:sldId id="268" r:id="rId5"/>
    <p:sldId id="345" r:id="rId6"/>
    <p:sldId id="347" r:id="rId7"/>
    <p:sldId id="276" r:id="rId8"/>
    <p:sldId id="269" r:id="rId9"/>
    <p:sldId id="353" r:id="rId10"/>
    <p:sldId id="258" r:id="rId11"/>
    <p:sldId id="278" r:id="rId12"/>
    <p:sldId id="261" r:id="rId13"/>
    <p:sldId id="327" r:id="rId14"/>
    <p:sldId id="389" r:id="rId15"/>
    <p:sldId id="277" r:id="rId16"/>
    <p:sldId id="371" r:id="rId17"/>
    <p:sldId id="391" r:id="rId18"/>
    <p:sldId id="392" r:id="rId19"/>
    <p:sldId id="398" r:id="rId20"/>
    <p:sldId id="400" r:id="rId21"/>
    <p:sldId id="282" r:id="rId22"/>
    <p:sldId id="326" r:id="rId23"/>
    <p:sldId id="335" r:id="rId24"/>
    <p:sldId id="337" r:id="rId25"/>
    <p:sldId id="401" r:id="rId26"/>
    <p:sldId id="262" r:id="rId27"/>
    <p:sldId id="390" r:id="rId28"/>
    <p:sldId id="395" r:id="rId29"/>
    <p:sldId id="365" r:id="rId30"/>
    <p:sldId id="383" r:id="rId31"/>
    <p:sldId id="369" r:id="rId32"/>
    <p:sldId id="402" r:id="rId33"/>
    <p:sldId id="403" r:id="rId34"/>
    <p:sldId id="396" r:id="rId35"/>
    <p:sldId id="334" r:id="rId36"/>
    <p:sldId id="331" r:id="rId37"/>
    <p:sldId id="384" r:id="rId38"/>
    <p:sldId id="387" r:id="rId39"/>
    <p:sldId id="411" r:id="rId40"/>
    <p:sldId id="358" r:id="rId41"/>
    <p:sldId id="343" r:id="rId42"/>
    <p:sldId id="385" r:id="rId43"/>
    <p:sldId id="386" r:id="rId44"/>
    <p:sldId id="397" r:id="rId45"/>
    <p:sldId id="404" r:id="rId46"/>
    <p:sldId id="409" r:id="rId47"/>
    <p:sldId id="41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owoky, Mary" initials="SM" lastIdx="23" clrIdx="0">
    <p:extLst>
      <p:ext uri="{19B8F6BF-5375-455C-9EA6-DF929625EA0E}">
        <p15:presenceInfo xmlns:p15="http://schemas.microsoft.com/office/powerpoint/2012/main" userId="S::MSerowo1@HFHS.ORG::02c9bdaa-eb27-4d28-b294-85ea1d963ad1" providerId="AD"/>
      </p:ext>
    </p:extLst>
  </p:cmAuthor>
  <p:cmAuthor id="2" name="Maureen Murphy" initials="MM" lastIdx="3" clrIdx="1">
    <p:extLst>
      <p:ext uri="{19B8F6BF-5375-455C-9EA6-DF929625EA0E}">
        <p15:presenceInfo xmlns:p15="http://schemas.microsoft.com/office/powerpoint/2012/main" userId="93056320eb7c9d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67084"/>
  </p:normalViewPr>
  <p:slideViewPr>
    <p:cSldViewPr snapToGrid="0" snapToObjects="1">
      <p:cViewPr varScale="1">
        <p:scale>
          <a:sx n="76" d="100"/>
          <a:sy n="7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48E22C-123C-4245-8477-743855349EB4}" type="doc">
      <dgm:prSet loTypeId="urn:microsoft.com/office/officeart/2005/8/layout/ven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607373-06CE-194B-A24E-B72BFFADAC77}">
      <dgm:prSet phldrT="[Text]"/>
      <dgm:spPr/>
      <dgm:t>
        <a:bodyPr/>
        <a:lstStyle/>
        <a:p>
          <a:r>
            <a:rPr lang="en-US" dirty="0"/>
            <a:t>Policy</a:t>
          </a:r>
        </a:p>
      </dgm:t>
    </dgm:pt>
    <dgm:pt modelId="{4C5BC220-E9F1-9445-9A2E-10D0792E0B96}" type="parTrans" cxnId="{3F27831C-E36E-864C-A534-6A45101C6139}">
      <dgm:prSet/>
      <dgm:spPr/>
      <dgm:t>
        <a:bodyPr/>
        <a:lstStyle/>
        <a:p>
          <a:endParaRPr lang="en-US"/>
        </a:p>
      </dgm:t>
    </dgm:pt>
    <dgm:pt modelId="{BDD18E86-A998-F54E-8B9C-E775C2EAE06B}" type="sibTrans" cxnId="{3F27831C-E36E-864C-A534-6A45101C6139}">
      <dgm:prSet/>
      <dgm:spPr/>
      <dgm:t>
        <a:bodyPr/>
        <a:lstStyle/>
        <a:p>
          <a:endParaRPr lang="en-US"/>
        </a:p>
      </dgm:t>
    </dgm:pt>
    <dgm:pt modelId="{215D8C14-7DF4-2A47-AB38-DE8BB0ED37E5}">
      <dgm:prSet phldrT="[Text]"/>
      <dgm:spPr/>
      <dgm:t>
        <a:bodyPr/>
        <a:lstStyle/>
        <a:p>
          <a:r>
            <a:rPr lang="en-US" dirty="0"/>
            <a:t>Organization</a:t>
          </a:r>
        </a:p>
      </dgm:t>
    </dgm:pt>
    <dgm:pt modelId="{93F5BACD-7D43-0D48-B1DB-EA07EFC04CE5}" type="parTrans" cxnId="{C23CA4EC-FCDB-A24F-9220-EC269835D707}">
      <dgm:prSet/>
      <dgm:spPr/>
      <dgm:t>
        <a:bodyPr/>
        <a:lstStyle/>
        <a:p>
          <a:endParaRPr lang="en-US"/>
        </a:p>
      </dgm:t>
    </dgm:pt>
    <dgm:pt modelId="{CE3014D4-366F-DE4D-B771-0153B3BD281A}" type="sibTrans" cxnId="{C23CA4EC-FCDB-A24F-9220-EC269835D707}">
      <dgm:prSet/>
      <dgm:spPr/>
      <dgm:t>
        <a:bodyPr/>
        <a:lstStyle/>
        <a:p>
          <a:endParaRPr lang="en-US"/>
        </a:p>
      </dgm:t>
    </dgm:pt>
    <dgm:pt modelId="{FDD48892-FF01-7F4A-8E9A-97F2C08AFC3A}">
      <dgm:prSet phldrT="[Text]"/>
      <dgm:spPr/>
      <dgm:t>
        <a:bodyPr/>
        <a:lstStyle/>
        <a:p>
          <a:r>
            <a:rPr lang="en-US" dirty="0"/>
            <a:t>Provider</a:t>
          </a:r>
        </a:p>
      </dgm:t>
    </dgm:pt>
    <dgm:pt modelId="{9BCBFF78-DAA5-4343-B6E0-368F1D5C7D0D}" type="parTrans" cxnId="{EBAF0394-B9CD-6F42-BA13-9B82F2A4C099}">
      <dgm:prSet/>
      <dgm:spPr/>
      <dgm:t>
        <a:bodyPr/>
        <a:lstStyle/>
        <a:p>
          <a:endParaRPr lang="en-US"/>
        </a:p>
      </dgm:t>
    </dgm:pt>
    <dgm:pt modelId="{8E8BA68D-702B-7E48-98F7-654FC4AA91F3}" type="sibTrans" cxnId="{EBAF0394-B9CD-6F42-BA13-9B82F2A4C099}">
      <dgm:prSet/>
      <dgm:spPr/>
      <dgm:t>
        <a:bodyPr/>
        <a:lstStyle/>
        <a:p>
          <a:endParaRPr lang="en-US"/>
        </a:p>
      </dgm:t>
    </dgm:pt>
    <dgm:pt modelId="{C846BEB8-B866-7644-A3F5-3A5E037BF708}">
      <dgm:prSet phldrT="[Text]"/>
      <dgm:spPr/>
      <dgm:t>
        <a:bodyPr/>
        <a:lstStyle/>
        <a:p>
          <a:r>
            <a:rPr lang="en-US" dirty="0"/>
            <a:t>Person and family</a:t>
          </a:r>
        </a:p>
      </dgm:t>
    </dgm:pt>
    <dgm:pt modelId="{C65B035D-DAE0-2140-B676-BDA0511E096D}" type="parTrans" cxnId="{4E98B1D0-5578-CF4C-981E-0ED3FB855145}">
      <dgm:prSet/>
      <dgm:spPr/>
      <dgm:t>
        <a:bodyPr/>
        <a:lstStyle/>
        <a:p>
          <a:endParaRPr lang="en-US"/>
        </a:p>
      </dgm:t>
    </dgm:pt>
    <dgm:pt modelId="{FDC0A86F-10A4-0A4E-93E4-E9EBE77B4646}" type="sibTrans" cxnId="{4E98B1D0-5578-CF4C-981E-0ED3FB855145}">
      <dgm:prSet/>
      <dgm:spPr/>
      <dgm:t>
        <a:bodyPr/>
        <a:lstStyle/>
        <a:p>
          <a:endParaRPr lang="en-US"/>
        </a:p>
      </dgm:t>
    </dgm:pt>
    <dgm:pt modelId="{6A297947-A763-1249-A476-D83F3045B0AB}">
      <dgm:prSet/>
      <dgm:spPr/>
      <dgm:t>
        <a:bodyPr/>
        <a:lstStyle/>
        <a:p>
          <a:r>
            <a:rPr lang="en-US" dirty="0"/>
            <a:t>Community</a:t>
          </a:r>
        </a:p>
      </dgm:t>
    </dgm:pt>
    <dgm:pt modelId="{D1B7AAF6-E130-594B-A533-BD4B70441BD9}" type="parTrans" cxnId="{F07980FB-FB8F-C64F-9D3E-7F22369A6F8A}">
      <dgm:prSet/>
      <dgm:spPr/>
      <dgm:t>
        <a:bodyPr/>
        <a:lstStyle/>
        <a:p>
          <a:endParaRPr lang="en-US"/>
        </a:p>
      </dgm:t>
    </dgm:pt>
    <dgm:pt modelId="{B9F36C01-C718-994C-8817-B74BA8D0D86A}" type="sibTrans" cxnId="{F07980FB-FB8F-C64F-9D3E-7F22369A6F8A}">
      <dgm:prSet/>
      <dgm:spPr/>
      <dgm:t>
        <a:bodyPr/>
        <a:lstStyle/>
        <a:p>
          <a:endParaRPr lang="en-US"/>
        </a:p>
      </dgm:t>
    </dgm:pt>
    <dgm:pt modelId="{34C07E50-C333-6A4A-B213-971F95B0F70E}" type="pres">
      <dgm:prSet presAssocID="{AA48E22C-123C-4245-8477-743855349EB4}" presName="Name0" presStyleCnt="0">
        <dgm:presLayoutVars>
          <dgm:chMax val="7"/>
          <dgm:resizeHandles val="exact"/>
        </dgm:presLayoutVars>
      </dgm:prSet>
      <dgm:spPr/>
    </dgm:pt>
    <dgm:pt modelId="{E01AB554-FE6D-4B44-99C0-DF003F965E99}" type="pres">
      <dgm:prSet presAssocID="{AA48E22C-123C-4245-8477-743855349EB4}" presName="comp1" presStyleCnt="0"/>
      <dgm:spPr/>
    </dgm:pt>
    <dgm:pt modelId="{C39C90CA-CE32-0E4B-A0E7-A2C0B61F6CB6}" type="pres">
      <dgm:prSet presAssocID="{AA48E22C-123C-4245-8477-743855349EB4}" presName="circle1" presStyleLbl="node1" presStyleIdx="0" presStyleCnt="5"/>
      <dgm:spPr/>
    </dgm:pt>
    <dgm:pt modelId="{49511969-DF2D-234F-9731-D17F14F3E3DC}" type="pres">
      <dgm:prSet presAssocID="{AA48E22C-123C-4245-8477-743855349EB4}" presName="c1text" presStyleLbl="node1" presStyleIdx="0" presStyleCnt="5">
        <dgm:presLayoutVars>
          <dgm:bulletEnabled val="1"/>
        </dgm:presLayoutVars>
      </dgm:prSet>
      <dgm:spPr/>
    </dgm:pt>
    <dgm:pt modelId="{F920E3D3-A7AA-304B-A42F-35FAD49F416C}" type="pres">
      <dgm:prSet presAssocID="{AA48E22C-123C-4245-8477-743855349EB4}" presName="comp2" presStyleCnt="0"/>
      <dgm:spPr/>
    </dgm:pt>
    <dgm:pt modelId="{9B8F3745-9A86-EC4B-A2BA-14AE1AD3A1CD}" type="pres">
      <dgm:prSet presAssocID="{AA48E22C-123C-4245-8477-743855349EB4}" presName="circle2" presStyleLbl="node1" presStyleIdx="1" presStyleCnt="5" custLinFactNeighborX="0" custLinFactNeighborY="2171"/>
      <dgm:spPr/>
    </dgm:pt>
    <dgm:pt modelId="{49E63089-E821-AA45-9CB4-D831F59C2977}" type="pres">
      <dgm:prSet presAssocID="{AA48E22C-123C-4245-8477-743855349EB4}" presName="c2text" presStyleLbl="node1" presStyleIdx="1" presStyleCnt="5">
        <dgm:presLayoutVars>
          <dgm:bulletEnabled val="1"/>
        </dgm:presLayoutVars>
      </dgm:prSet>
      <dgm:spPr/>
    </dgm:pt>
    <dgm:pt modelId="{9836D221-14FA-3E40-B815-F97AF6CEE9C1}" type="pres">
      <dgm:prSet presAssocID="{AA48E22C-123C-4245-8477-743855349EB4}" presName="comp3" presStyleCnt="0"/>
      <dgm:spPr/>
    </dgm:pt>
    <dgm:pt modelId="{DE5E5313-8AFA-834A-9CF9-D64BCA59E641}" type="pres">
      <dgm:prSet presAssocID="{AA48E22C-123C-4245-8477-743855349EB4}" presName="circle3" presStyleLbl="node1" presStyleIdx="2" presStyleCnt="5"/>
      <dgm:spPr/>
    </dgm:pt>
    <dgm:pt modelId="{E74B659B-443B-8343-B950-6B8E4BB47073}" type="pres">
      <dgm:prSet presAssocID="{AA48E22C-123C-4245-8477-743855349EB4}" presName="c3text" presStyleLbl="node1" presStyleIdx="2" presStyleCnt="5">
        <dgm:presLayoutVars>
          <dgm:bulletEnabled val="1"/>
        </dgm:presLayoutVars>
      </dgm:prSet>
      <dgm:spPr/>
    </dgm:pt>
    <dgm:pt modelId="{8838FCCE-E55C-D940-A75A-029D359ECD66}" type="pres">
      <dgm:prSet presAssocID="{AA48E22C-123C-4245-8477-743855349EB4}" presName="comp4" presStyleCnt="0"/>
      <dgm:spPr/>
    </dgm:pt>
    <dgm:pt modelId="{870EB08B-03B7-9746-BC36-7890CE2885CC}" type="pres">
      <dgm:prSet presAssocID="{AA48E22C-123C-4245-8477-743855349EB4}" presName="circle4" presStyleLbl="node1" presStyleIdx="3" presStyleCnt="5"/>
      <dgm:spPr/>
    </dgm:pt>
    <dgm:pt modelId="{CB8AD7F6-EE76-C24A-99E8-E2F0DD27B644}" type="pres">
      <dgm:prSet presAssocID="{AA48E22C-123C-4245-8477-743855349EB4}" presName="c4text" presStyleLbl="node1" presStyleIdx="3" presStyleCnt="5">
        <dgm:presLayoutVars>
          <dgm:bulletEnabled val="1"/>
        </dgm:presLayoutVars>
      </dgm:prSet>
      <dgm:spPr/>
    </dgm:pt>
    <dgm:pt modelId="{EDAE9226-13AF-DB43-805D-9C707AB770C3}" type="pres">
      <dgm:prSet presAssocID="{AA48E22C-123C-4245-8477-743855349EB4}" presName="comp5" presStyleCnt="0"/>
      <dgm:spPr/>
    </dgm:pt>
    <dgm:pt modelId="{2AEF6908-F5A2-C748-B30A-B876F22C6B19}" type="pres">
      <dgm:prSet presAssocID="{AA48E22C-123C-4245-8477-743855349EB4}" presName="circle5" presStyleLbl="node1" presStyleIdx="4" presStyleCnt="5"/>
      <dgm:spPr/>
    </dgm:pt>
    <dgm:pt modelId="{8AE8BB8D-6D84-9E47-8806-E1A4C742DB60}" type="pres">
      <dgm:prSet presAssocID="{AA48E22C-123C-4245-8477-743855349EB4}" presName="c5text" presStyleLbl="node1" presStyleIdx="4" presStyleCnt="5">
        <dgm:presLayoutVars>
          <dgm:bulletEnabled val="1"/>
        </dgm:presLayoutVars>
      </dgm:prSet>
      <dgm:spPr/>
    </dgm:pt>
  </dgm:ptLst>
  <dgm:cxnLst>
    <dgm:cxn modelId="{DFCBDC00-6C98-F444-88A9-425396E3F0B1}" type="presOf" srcId="{E7607373-06CE-194B-A24E-B72BFFADAC77}" destId="{49511969-DF2D-234F-9731-D17F14F3E3DC}" srcOrd="1" destOrd="0" presId="urn:microsoft.com/office/officeart/2005/8/layout/venn2"/>
    <dgm:cxn modelId="{3C88A90D-1EFD-A848-AFD0-DB46255265B3}" type="presOf" srcId="{E7607373-06CE-194B-A24E-B72BFFADAC77}" destId="{C39C90CA-CE32-0E4B-A0E7-A2C0B61F6CB6}" srcOrd="0" destOrd="0" presId="urn:microsoft.com/office/officeart/2005/8/layout/venn2"/>
    <dgm:cxn modelId="{D66D2819-2E34-0E40-9EE6-776438D5A809}" type="presOf" srcId="{215D8C14-7DF4-2A47-AB38-DE8BB0ED37E5}" destId="{DE5E5313-8AFA-834A-9CF9-D64BCA59E641}" srcOrd="0" destOrd="0" presId="urn:microsoft.com/office/officeart/2005/8/layout/venn2"/>
    <dgm:cxn modelId="{7902D51B-14BD-0E43-A178-59EC060CDBA2}" type="presOf" srcId="{AA48E22C-123C-4245-8477-743855349EB4}" destId="{34C07E50-C333-6A4A-B213-971F95B0F70E}" srcOrd="0" destOrd="0" presId="urn:microsoft.com/office/officeart/2005/8/layout/venn2"/>
    <dgm:cxn modelId="{3F27831C-E36E-864C-A534-6A45101C6139}" srcId="{AA48E22C-123C-4245-8477-743855349EB4}" destId="{E7607373-06CE-194B-A24E-B72BFFADAC77}" srcOrd="0" destOrd="0" parTransId="{4C5BC220-E9F1-9445-9A2E-10D0792E0B96}" sibTransId="{BDD18E86-A998-F54E-8B9C-E775C2EAE06B}"/>
    <dgm:cxn modelId="{A4148C3E-B6B9-8644-81F1-C32E817D1927}" type="presOf" srcId="{6A297947-A763-1249-A476-D83F3045B0AB}" destId="{9B8F3745-9A86-EC4B-A2BA-14AE1AD3A1CD}" srcOrd="0" destOrd="0" presId="urn:microsoft.com/office/officeart/2005/8/layout/venn2"/>
    <dgm:cxn modelId="{876CDB7D-AED5-FF42-9205-3460AA53BFD4}" type="presOf" srcId="{FDD48892-FF01-7F4A-8E9A-97F2C08AFC3A}" destId="{870EB08B-03B7-9746-BC36-7890CE2885CC}" srcOrd="0" destOrd="0" presId="urn:microsoft.com/office/officeart/2005/8/layout/venn2"/>
    <dgm:cxn modelId="{1549DE92-F01B-1841-BDB2-160C9B62569C}" type="presOf" srcId="{215D8C14-7DF4-2A47-AB38-DE8BB0ED37E5}" destId="{E74B659B-443B-8343-B950-6B8E4BB47073}" srcOrd="1" destOrd="0" presId="urn:microsoft.com/office/officeart/2005/8/layout/venn2"/>
    <dgm:cxn modelId="{EBAF0394-B9CD-6F42-BA13-9B82F2A4C099}" srcId="{AA48E22C-123C-4245-8477-743855349EB4}" destId="{FDD48892-FF01-7F4A-8E9A-97F2C08AFC3A}" srcOrd="3" destOrd="0" parTransId="{9BCBFF78-DAA5-4343-B6E0-368F1D5C7D0D}" sibTransId="{8E8BA68D-702B-7E48-98F7-654FC4AA91F3}"/>
    <dgm:cxn modelId="{FA5DBAB3-B1EB-3946-AE5A-70D0328EE528}" type="presOf" srcId="{6A297947-A763-1249-A476-D83F3045B0AB}" destId="{49E63089-E821-AA45-9CB4-D831F59C2977}" srcOrd="1" destOrd="0" presId="urn:microsoft.com/office/officeart/2005/8/layout/venn2"/>
    <dgm:cxn modelId="{7853FDB7-92BF-594D-A04A-004509E1053F}" type="presOf" srcId="{C846BEB8-B866-7644-A3F5-3A5E037BF708}" destId="{2AEF6908-F5A2-C748-B30A-B876F22C6B19}" srcOrd="0" destOrd="0" presId="urn:microsoft.com/office/officeart/2005/8/layout/venn2"/>
    <dgm:cxn modelId="{4E98B1D0-5578-CF4C-981E-0ED3FB855145}" srcId="{AA48E22C-123C-4245-8477-743855349EB4}" destId="{C846BEB8-B866-7644-A3F5-3A5E037BF708}" srcOrd="4" destOrd="0" parTransId="{C65B035D-DAE0-2140-B676-BDA0511E096D}" sibTransId="{FDC0A86F-10A4-0A4E-93E4-E9EBE77B4646}"/>
    <dgm:cxn modelId="{B66B49DD-37E7-BA47-9170-9F9E4AB7B68D}" type="presOf" srcId="{C846BEB8-B866-7644-A3F5-3A5E037BF708}" destId="{8AE8BB8D-6D84-9E47-8806-E1A4C742DB60}" srcOrd="1" destOrd="0" presId="urn:microsoft.com/office/officeart/2005/8/layout/venn2"/>
    <dgm:cxn modelId="{6677C6E1-923F-0B47-8B9D-F9E1246174B0}" type="presOf" srcId="{FDD48892-FF01-7F4A-8E9A-97F2C08AFC3A}" destId="{CB8AD7F6-EE76-C24A-99E8-E2F0DD27B644}" srcOrd="1" destOrd="0" presId="urn:microsoft.com/office/officeart/2005/8/layout/venn2"/>
    <dgm:cxn modelId="{C23CA4EC-FCDB-A24F-9220-EC269835D707}" srcId="{AA48E22C-123C-4245-8477-743855349EB4}" destId="{215D8C14-7DF4-2A47-AB38-DE8BB0ED37E5}" srcOrd="2" destOrd="0" parTransId="{93F5BACD-7D43-0D48-B1DB-EA07EFC04CE5}" sibTransId="{CE3014D4-366F-DE4D-B771-0153B3BD281A}"/>
    <dgm:cxn modelId="{F07980FB-FB8F-C64F-9D3E-7F22369A6F8A}" srcId="{AA48E22C-123C-4245-8477-743855349EB4}" destId="{6A297947-A763-1249-A476-D83F3045B0AB}" srcOrd="1" destOrd="0" parTransId="{D1B7AAF6-E130-594B-A533-BD4B70441BD9}" sibTransId="{B9F36C01-C718-994C-8817-B74BA8D0D86A}"/>
    <dgm:cxn modelId="{4267F92E-A4A1-794D-A7E0-C673A4BA184D}" type="presParOf" srcId="{34C07E50-C333-6A4A-B213-971F95B0F70E}" destId="{E01AB554-FE6D-4B44-99C0-DF003F965E99}" srcOrd="0" destOrd="0" presId="urn:microsoft.com/office/officeart/2005/8/layout/venn2"/>
    <dgm:cxn modelId="{8B2671C5-8425-0545-8574-4E5387139C7A}" type="presParOf" srcId="{E01AB554-FE6D-4B44-99C0-DF003F965E99}" destId="{C39C90CA-CE32-0E4B-A0E7-A2C0B61F6CB6}" srcOrd="0" destOrd="0" presId="urn:microsoft.com/office/officeart/2005/8/layout/venn2"/>
    <dgm:cxn modelId="{25ED5BDD-4527-744A-9EB6-F3B000809317}" type="presParOf" srcId="{E01AB554-FE6D-4B44-99C0-DF003F965E99}" destId="{49511969-DF2D-234F-9731-D17F14F3E3DC}" srcOrd="1" destOrd="0" presId="urn:microsoft.com/office/officeart/2005/8/layout/venn2"/>
    <dgm:cxn modelId="{15FE67BB-1E1F-1B4E-A7CD-E81E7F565583}" type="presParOf" srcId="{34C07E50-C333-6A4A-B213-971F95B0F70E}" destId="{F920E3D3-A7AA-304B-A42F-35FAD49F416C}" srcOrd="1" destOrd="0" presId="urn:microsoft.com/office/officeart/2005/8/layout/venn2"/>
    <dgm:cxn modelId="{9DD74ADA-630D-804C-B387-B8ED61959D25}" type="presParOf" srcId="{F920E3D3-A7AA-304B-A42F-35FAD49F416C}" destId="{9B8F3745-9A86-EC4B-A2BA-14AE1AD3A1CD}" srcOrd="0" destOrd="0" presId="urn:microsoft.com/office/officeart/2005/8/layout/venn2"/>
    <dgm:cxn modelId="{1E627DF6-72B5-3F47-9164-0352FD1E8757}" type="presParOf" srcId="{F920E3D3-A7AA-304B-A42F-35FAD49F416C}" destId="{49E63089-E821-AA45-9CB4-D831F59C2977}" srcOrd="1" destOrd="0" presId="urn:microsoft.com/office/officeart/2005/8/layout/venn2"/>
    <dgm:cxn modelId="{8903D5F0-CCEE-C946-8ABC-D23A14EBF32D}" type="presParOf" srcId="{34C07E50-C333-6A4A-B213-971F95B0F70E}" destId="{9836D221-14FA-3E40-B815-F97AF6CEE9C1}" srcOrd="2" destOrd="0" presId="urn:microsoft.com/office/officeart/2005/8/layout/venn2"/>
    <dgm:cxn modelId="{2F8415CF-0DD5-D142-AA98-560B7FA150D9}" type="presParOf" srcId="{9836D221-14FA-3E40-B815-F97AF6CEE9C1}" destId="{DE5E5313-8AFA-834A-9CF9-D64BCA59E641}" srcOrd="0" destOrd="0" presId="urn:microsoft.com/office/officeart/2005/8/layout/venn2"/>
    <dgm:cxn modelId="{FCAAF9D8-0A88-0045-B6FE-F031B70FD469}" type="presParOf" srcId="{9836D221-14FA-3E40-B815-F97AF6CEE9C1}" destId="{E74B659B-443B-8343-B950-6B8E4BB47073}" srcOrd="1" destOrd="0" presId="urn:microsoft.com/office/officeart/2005/8/layout/venn2"/>
    <dgm:cxn modelId="{A6A38B6A-8964-9148-8B7A-126015AB09AB}" type="presParOf" srcId="{34C07E50-C333-6A4A-B213-971F95B0F70E}" destId="{8838FCCE-E55C-D940-A75A-029D359ECD66}" srcOrd="3" destOrd="0" presId="urn:microsoft.com/office/officeart/2005/8/layout/venn2"/>
    <dgm:cxn modelId="{0EE159F5-E191-5249-91AC-66935C8D8DD5}" type="presParOf" srcId="{8838FCCE-E55C-D940-A75A-029D359ECD66}" destId="{870EB08B-03B7-9746-BC36-7890CE2885CC}" srcOrd="0" destOrd="0" presId="urn:microsoft.com/office/officeart/2005/8/layout/venn2"/>
    <dgm:cxn modelId="{62AA7C44-44E4-B548-B27D-C5796D5D0372}" type="presParOf" srcId="{8838FCCE-E55C-D940-A75A-029D359ECD66}" destId="{CB8AD7F6-EE76-C24A-99E8-E2F0DD27B644}" srcOrd="1" destOrd="0" presId="urn:microsoft.com/office/officeart/2005/8/layout/venn2"/>
    <dgm:cxn modelId="{34B48D6A-A4F7-3E46-B5D1-02443B0B8E45}" type="presParOf" srcId="{34C07E50-C333-6A4A-B213-971F95B0F70E}" destId="{EDAE9226-13AF-DB43-805D-9C707AB770C3}" srcOrd="4" destOrd="0" presId="urn:microsoft.com/office/officeart/2005/8/layout/venn2"/>
    <dgm:cxn modelId="{2AF7283E-051A-C947-B37C-AD95541427BE}" type="presParOf" srcId="{EDAE9226-13AF-DB43-805D-9C707AB770C3}" destId="{2AEF6908-F5A2-C748-B30A-B876F22C6B19}" srcOrd="0" destOrd="0" presId="urn:microsoft.com/office/officeart/2005/8/layout/venn2"/>
    <dgm:cxn modelId="{ED1DE765-C821-2F44-8A3F-3AE0B6C14A31}" type="presParOf" srcId="{EDAE9226-13AF-DB43-805D-9C707AB770C3}" destId="{8AE8BB8D-6D84-9E47-8806-E1A4C742DB6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0503BA-E384-4884-BF39-5332C43D1CC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55C8C8-AE14-43BA-828C-6F597A50C833}">
      <dgm:prSet phldrT="[Text]"/>
      <dgm:spPr/>
      <dgm:t>
        <a:bodyPr/>
        <a:lstStyle/>
        <a:p>
          <a:pPr algn="ctr"/>
          <a:r>
            <a:rPr lang="en-US" b="1" i="1" dirty="0">
              <a:latin typeface="+mj-lt"/>
              <a:cs typeface="Times New Roman" panose="02020603050405020304" pitchFamily="18" charset="0"/>
            </a:rPr>
            <a:t>SWOT Analysis</a:t>
          </a:r>
        </a:p>
      </dgm:t>
    </dgm:pt>
    <dgm:pt modelId="{091F9AE1-AA7D-4751-B22F-9006ED81D21B}" type="parTrans" cxnId="{411C33D1-EE45-4FA5-A8D3-60BFC15EFAC5}">
      <dgm:prSet/>
      <dgm:spPr/>
      <dgm:t>
        <a:bodyPr/>
        <a:lstStyle/>
        <a:p>
          <a:pPr algn="ctr"/>
          <a:endParaRPr lang="en-US"/>
        </a:p>
      </dgm:t>
    </dgm:pt>
    <dgm:pt modelId="{304E6EAA-52D0-4485-9AB1-85CE8E3E0286}" type="sibTrans" cxnId="{411C33D1-EE45-4FA5-A8D3-60BFC15EFAC5}">
      <dgm:prSet/>
      <dgm:spPr/>
      <dgm:t>
        <a:bodyPr/>
        <a:lstStyle/>
        <a:p>
          <a:pPr algn="ctr"/>
          <a:endParaRPr lang="en-US"/>
        </a:p>
      </dgm:t>
    </dgm:pt>
    <dgm:pt modelId="{26DFAFB0-B736-4286-B116-515DCF07215D}">
      <dgm:prSet phldrT="[Text]"/>
      <dgm:spPr/>
      <dgm:t>
        <a:bodyPr/>
        <a:lstStyle/>
        <a:p>
          <a:endParaRPr lang="en-US"/>
        </a:p>
      </dgm:t>
    </dgm:pt>
    <dgm:pt modelId="{1E7F86B8-B9D2-4556-8CFB-A6BEF8FB6271}" type="parTrans" cxnId="{F5F143E3-5936-4934-BB48-F2F50D3A354E}">
      <dgm:prSet/>
      <dgm:spPr/>
      <dgm:t>
        <a:bodyPr/>
        <a:lstStyle/>
        <a:p>
          <a:pPr algn="ctr"/>
          <a:endParaRPr lang="en-US"/>
        </a:p>
      </dgm:t>
    </dgm:pt>
    <dgm:pt modelId="{DD490B2B-8E09-4AB1-95D0-A16508B1BF03}" type="sibTrans" cxnId="{F5F143E3-5936-4934-BB48-F2F50D3A354E}">
      <dgm:prSet/>
      <dgm:spPr/>
      <dgm:t>
        <a:bodyPr/>
        <a:lstStyle/>
        <a:p>
          <a:pPr algn="ctr"/>
          <a:endParaRPr lang="en-US"/>
        </a:p>
      </dgm:t>
    </dgm:pt>
    <dgm:pt modelId="{1246A159-9894-4232-8539-9D12187A593D}">
      <dgm:prSet phldrT="[Text]" custT="1"/>
      <dgm:spPr>
        <a:solidFill>
          <a:srgbClr val="0070C0"/>
        </a:solidFill>
      </dgm:spPr>
      <dgm:t>
        <a:bodyPr/>
        <a:lstStyle/>
        <a:p>
          <a:pPr algn="ctr"/>
          <a:endParaRPr lang="en-US" sz="1100" dirty="0">
            <a:latin typeface="+mj-lt"/>
          </a:endParaRPr>
        </a:p>
        <a:p>
          <a:pPr algn="l"/>
          <a:r>
            <a:rPr lang="en-US" sz="2000" b="1" i="1" dirty="0">
              <a:latin typeface="+mj-lt"/>
              <a:cs typeface="Times New Roman" panose="02020603050405020304" pitchFamily="18" charset="0"/>
            </a:rPr>
            <a:t>Strengths</a:t>
          </a:r>
        </a:p>
      </dgm:t>
    </dgm:pt>
    <dgm:pt modelId="{D285CAF7-7F18-4C72-A5D7-4394BA3A83C4}" type="sibTrans" cxnId="{C1AF819C-EB47-409F-B539-E96C1FF76C4C}">
      <dgm:prSet/>
      <dgm:spPr/>
      <dgm:t>
        <a:bodyPr/>
        <a:lstStyle/>
        <a:p>
          <a:pPr algn="ctr"/>
          <a:endParaRPr lang="en-US"/>
        </a:p>
      </dgm:t>
    </dgm:pt>
    <dgm:pt modelId="{3DCB7EB5-A2FC-492F-868B-4A7D764E85C7}" type="parTrans" cxnId="{C1AF819C-EB47-409F-B539-E96C1FF76C4C}">
      <dgm:prSet/>
      <dgm:spPr/>
      <dgm:t>
        <a:bodyPr/>
        <a:lstStyle/>
        <a:p>
          <a:pPr algn="ctr"/>
          <a:endParaRPr lang="en-US"/>
        </a:p>
      </dgm:t>
    </dgm:pt>
    <dgm:pt modelId="{93E1510B-CE04-4057-B047-5DE139BCDFC3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2000" b="1" i="1" dirty="0">
              <a:latin typeface="+mj-lt"/>
              <a:cs typeface="Times New Roman" panose="02020603050405020304" pitchFamily="18" charset="0"/>
            </a:rPr>
            <a:t>Opportunities</a:t>
          </a:r>
        </a:p>
      </dgm:t>
    </dgm:pt>
    <dgm:pt modelId="{8A548034-19CE-4423-9312-A0447E4BE98F}" type="sibTrans" cxnId="{42A6CEF9-5325-4325-A1AA-F0489B9DDD5C}">
      <dgm:prSet/>
      <dgm:spPr/>
      <dgm:t>
        <a:bodyPr/>
        <a:lstStyle/>
        <a:p>
          <a:pPr algn="ctr"/>
          <a:endParaRPr lang="en-US"/>
        </a:p>
      </dgm:t>
    </dgm:pt>
    <dgm:pt modelId="{07262F2F-56A4-4B8E-AB21-3846BC9A9682}" type="parTrans" cxnId="{42A6CEF9-5325-4325-A1AA-F0489B9DDD5C}">
      <dgm:prSet/>
      <dgm:spPr/>
      <dgm:t>
        <a:bodyPr/>
        <a:lstStyle/>
        <a:p>
          <a:pPr algn="ctr"/>
          <a:endParaRPr lang="en-US"/>
        </a:p>
      </dgm:t>
    </dgm:pt>
    <dgm:pt modelId="{3ADECAAB-CD67-B04A-BDDD-D5A9D92FDB76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Urgent community need</a:t>
          </a:r>
        </a:p>
      </dgm:t>
    </dgm:pt>
    <dgm:pt modelId="{3D566348-1D88-FD48-A1A8-9DE592780733}" type="parTrans" cxnId="{551316C5-CA3C-304E-8472-249EE832FEA9}">
      <dgm:prSet/>
      <dgm:spPr/>
      <dgm:t>
        <a:bodyPr/>
        <a:lstStyle/>
        <a:p>
          <a:pPr algn="ctr"/>
          <a:endParaRPr lang="en-US"/>
        </a:p>
      </dgm:t>
    </dgm:pt>
    <dgm:pt modelId="{0C70DF17-3FBD-654D-9F04-60A736156AAF}" type="sibTrans" cxnId="{551316C5-CA3C-304E-8472-249EE832FEA9}">
      <dgm:prSet/>
      <dgm:spPr/>
      <dgm:t>
        <a:bodyPr/>
        <a:lstStyle/>
        <a:p>
          <a:pPr algn="ctr"/>
          <a:endParaRPr lang="en-US"/>
        </a:p>
      </dgm:t>
    </dgm:pt>
    <dgm:pt modelId="{779D4645-593A-D34B-9CB8-C3CD4A93FD96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Reduces chance for illness</a:t>
          </a:r>
        </a:p>
      </dgm:t>
    </dgm:pt>
    <dgm:pt modelId="{65117A0B-F9A4-7C42-B4B5-A5915A547067}" type="parTrans" cxnId="{41F99180-3AEE-9944-9681-6F6ACF9C9043}">
      <dgm:prSet/>
      <dgm:spPr/>
      <dgm:t>
        <a:bodyPr/>
        <a:lstStyle/>
        <a:p>
          <a:pPr algn="ctr"/>
          <a:endParaRPr lang="en-US"/>
        </a:p>
      </dgm:t>
    </dgm:pt>
    <dgm:pt modelId="{4475B8DC-B45F-BF4B-A0E8-F5F72904ECE4}" type="sibTrans" cxnId="{41F99180-3AEE-9944-9681-6F6ACF9C9043}">
      <dgm:prSet/>
      <dgm:spPr/>
      <dgm:t>
        <a:bodyPr/>
        <a:lstStyle/>
        <a:p>
          <a:pPr algn="ctr"/>
          <a:endParaRPr lang="en-US"/>
        </a:p>
      </dgm:t>
    </dgm:pt>
    <dgm:pt modelId="{BDCB55B0-300C-5F4D-84F5-5C36918BD242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Trusted community clinic</a:t>
          </a:r>
        </a:p>
      </dgm:t>
    </dgm:pt>
    <dgm:pt modelId="{CD8ED999-7A2F-4148-8F5C-AC78A65CC0B6}" type="parTrans" cxnId="{0AD34F19-4491-D140-979E-F4570F48A1EF}">
      <dgm:prSet/>
      <dgm:spPr/>
      <dgm:t>
        <a:bodyPr/>
        <a:lstStyle/>
        <a:p>
          <a:pPr algn="ctr"/>
          <a:endParaRPr lang="en-US"/>
        </a:p>
      </dgm:t>
    </dgm:pt>
    <dgm:pt modelId="{76F0442B-A9E4-7846-A3A8-3BC6478FA021}" type="sibTrans" cxnId="{0AD34F19-4491-D140-979E-F4570F48A1EF}">
      <dgm:prSet/>
      <dgm:spPr/>
      <dgm:t>
        <a:bodyPr/>
        <a:lstStyle/>
        <a:p>
          <a:pPr algn="ctr"/>
          <a:endParaRPr lang="en-US"/>
        </a:p>
      </dgm:t>
    </dgm:pt>
    <dgm:pt modelId="{F42A350D-3C4F-9E41-BB60-7424D3B359F7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High staff interest/commitment</a:t>
          </a:r>
        </a:p>
      </dgm:t>
    </dgm:pt>
    <dgm:pt modelId="{D13E99A3-C3C9-BD40-940D-746DD54B856A}" type="parTrans" cxnId="{3A3F9D66-0C55-AD40-9A89-0E014084AD2A}">
      <dgm:prSet/>
      <dgm:spPr/>
      <dgm:t>
        <a:bodyPr/>
        <a:lstStyle/>
        <a:p>
          <a:pPr algn="ctr"/>
          <a:endParaRPr lang="en-US"/>
        </a:p>
      </dgm:t>
    </dgm:pt>
    <dgm:pt modelId="{EF2C5ED2-D0C7-2B4D-8A9E-FD41A6015936}" type="sibTrans" cxnId="{3A3F9D66-0C55-AD40-9A89-0E014084AD2A}">
      <dgm:prSet/>
      <dgm:spPr/>
      <dgm:t>
        <a:bodyPr/>
        <a:lstStyle/>
        <a:p>
          <a:pPr algn="ctr"/>
          <a:endParaRPr lang="en-US"/>
        </a:p>
      </dgm:t>
    </dgm:pt>
    <dgm:pt modelId="{B32C3BB0-3264-7E43-BDBE-7B3A32A9FBB0}">
      <dgm:prSet phldrT="[Text]" custT="1"/>
      <dgm:spPr>
        <a:solidFill>
          <a:schemeClr val="accent2"/>
        </a:solidFill>
      </dgm:spPr>
      <dgm:t>
        <a:bodyPr/>
        <a:lstStyle/>
        <a:p>
          <a:pPr algn="l"/>
          <a:r>
            <a:rPr lang="en-US" sz="2000" b="1" i="1" dirty="0">
              <a:latin typeface="+mj-lt"/>
              <a:cs typeface="Times New Roman" panose="02020603050405020304" pitchFamily="18" charset="0"/>
            </a:rPr>
            <a:t>Weakness</a:t>
          </a:r>
        </a:p>
      </dgm:t>
    </dgm:pt>
    <dgm:pt modelId="{B2047216-CD21-5D49-A9FA-FD0CD1773B44}" type="parTrans" cxnId="{700A2A4A-935B-F74E-811B-037BB4563077}">
      <dgm:prSet/>
      <dgm:spPr/>
      <dgm:t>
        <a:bodyPr/>
        <a:lstStyle/>
        <a:p>
          <a:pPr algn="ctr"/>
          <a:endParaRPr lang="en-US"/>
        </a:p>
      </dgm:t>
    </dgm:pt>
    <dgm:pt modelId="{D3C2AFAA-0489-BB4E-ADBB-66D0ED95774A}" type="sibTrans" cxnId="{700A2A4A-935B-F74E-811B-037BB4563077}">
      <dgm:prSet/>
      <dgm:spPr/>
      <dgm:t>
        <a:bodyPr/>
        <a:lstStyle/>
        <a:p>
          <a:pPr algn="ctr"/>
          <a:endParaRPr lang="en-US"/>
        </a:p>
      </dgm:t>
    </dgm:pt>
    <dgm:pt modelId="{04D283F5-140C-8248-BC10-E82EA6C266A8}">
      <dgm:prSet custT="1"/>
      <dgm:spPr>
        <a:solidFill>
          <a:srgbClr val="00B05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Promote wellness and prevent illness</a:t>
          </a:r>
        </a:p>
      </dgm:t>
    </dgm:pt>
    <dgm:pt modelId="{D3DC91FD-C0BC-864B-99E7-AF43F8109FF7}" type="parTrans" cxnId="{38655241-9048-FD4D-BFCC-01CF1B3862D5}">
      <dgm:prSet/>
      <dgm:spPr/>
      <dgm:t>
        <a:bodyPr/>
        <a:lstStyle/>
        <a:p>
          <a:pPr algn="ctr"/>
          <a:endParaRPr lang="en-US"/>
        </a:p>
      </dgm:t>
    </dgm:pt>
    <dgm:pt modelId="{38E2E7BC-1310-854E-84E7-667373D1CCF7}" type="sibTrans" cxnId="{38655241-9048-FD4D-BFCC-01CF1B3862D5}">
      <dgm:prSet/>
      <dgm:spPr/>
      <dgm:t>
        <a:bodyPr/>
        <a:lstStyle/>
        <a:p>
          <a:pPr algn="ctr"/>
          <a:endParaRPr lang="en-US"/>
        </a:p>
      </dgm:t>
    </dgm:pt>
    <dgm:pt modelId="{7B732744-B035-1B40-8496-94C6254EFCC1}">
      <dgm:prSet custT="1"/>
      <dgm:spPr>
        <a:solidFill>
          <a:srgbClr val="00B05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Provide easy and safe access</a:t>
          </a:r>
        </a:p>
      </dgm:t>
    </dgm:pt>
    <dgm:pt modelId="{46CEECD2-F638-8F43-894C-F4438342C2A7}" type="parTrans" cxnId="{F791BA06-12AA-9B41-BE0B-C1638A3B072B}">
      <dgm:prSet/>
      <dgm:spPr/>
      <dgm:t>
        <a:bodyPr/>
        <a:lstStyle/>
        <a:p>
          <a:pPr algn="ctr"/>
          <a:endParaRPr lang="en-US"/>
        </a:p>
      </dgm:t>
    </dgm:pt>
    <dgm:pt modelId="{E75AA785-5A4D-1F4B-8EA0-7DAFA1F40245}" type="sibTrans" cxnId="{F791BA06-12AA-9B41-BE0B-C1638A3B072B}">
      <dgm:prSet/>
      <dgm:spPr/>
      <dgm:t>
        <a:bodyPr/>
        <a:lstStyle/>
        <a:p>
          <a:pPr algn="ctr"/>
          <a:endParaRPr lang="en-US"/>
        </a:p>
      </dgm:t>
    </dgm:pt>
    <dgm:pt modelId="{EC4E7379-20F4-8E4E-A8FA-82CD0D02D070}">
      <dgm:prSet custT="1"/>
      <dgm:spPr>
        <a:solidFill>
          <a:srgbClr val="00B05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Bridge the gap of health equity</a:t>
          </a:r>
        </a:p>
      </dgm:t>
    </dgm:pt>
    <dgm:pt modelId="{344C2305-3AB7-B44F-8161-504B1684C60D}" type="parTrans" cxnId="{66621E11-0A32-064B-869A-CACB663CDE58}">
      <dgm:prSet/>
      <dgm:spPr/>
      <dgm:t>
        <a:bodyPr/>
        <a:lstStyle/>
        <a:p>
          <a:pPr algn="ctr"/>
          <a:endParaRPr lang="en-US"/>
        </a:p>
      </dgm:t>
    </dgm:pt>
    <dgm:pt modelId="{C4F8144D-2DFC-7945-A733-F6A92D19166B}" type="sibTrans" cxnId="{66621E11-0A32-064B-869A-CACB663CDE58}">
      <dgm:prSet/>
      <dgm:spPr/>
      <dgm:t>
        <a:bodyPr/>
        <a:lstStyle/>
        <a:p>
          <a:pPr algn="ctr"/>
          <a:endParaRPr lang="en-US"/>
        </a:p>
      </dgm:t>
    </dgm:pt>
    <dgm:pt modelId="{41120E3F-5B15-D147-862B-4BBE4E88776C}">
      <dgm:prSet phldrT="[Text]" custT="1"/>
      <dgm:spPr>
        <a:solidFill>
          <a:srgbClr val="00B050"/>
        </a:solidFill>
      </dgm:spPr>
      <dgm:t>
        <a:bodyPr/>
        <a:lstStyle/>
        <a:p>
          <a:pPr algn="ctr"/>
          <a:endParaRPr lang="en-US" sz="1600" dirty="0">
            <a:latin typeface="+mj-lt"/>
          </a:endParaRPr>
        </a:p>
      </dgm:t>
    </dgm:pt>
    <dgm:pt modelId="{151EF944-5A91-BB46-8102-00A5116785A8}" type="parTrans" cxnId="{AA38E81F-5B5E-1442-BC20-099F922F3CC7}">
      <dgm:prSet/>
      <dgm:spPr/>
      <dgm:t>
        <a:bodyPr/>
        <a:lstStyle/>
        <a:p>
          <a:pPr algn="ctr"/>
          <a:endParaRPr lang="en-US"/>
        </a:p>
      </dgm:t>
    </dgm:pt>
    <dgm:pt modelId="{87631880-EAB2-6748-88E5-C3B73089C82B}" type="sibTrans" cxnId="{AA38E81F-5B5E-1442-BC20-099F922F3CC7}">
      <dgm:prSet/>
      <dgm:spPr/>
      <dgm:t>
        <a:bodyPr/>
        <a:lstStyle/>
        <a:p>
          <a:pPr algn="ctr"/>
          <a:endParaRPr lang="en-US"/>
        </a:p>
      </dgm:t>
    </dgm:pt>
    <dgm:pt modelId="{70AB6C0A-E87A-3D4B-BDE6-85B85F170753}">
      <dgm:prSet phldrT="[Text]" custT="1"/>
      <dgm:spPr>
        <a:solidFill>
          <a:schemeClr val="accent2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feasibility of curbside service</a:t>
          </a:r>
        </a:p>
      </dgm:t>
    </dgm:pt>
    <dgm:pt modelId="{92D3D5F1-3DBB-634E-A2C7-1444BD64C6C0}" type="parTrans" cxnId="{EC8462F3-771F-024D-B500-3F0A8BDEFCDA}">
      <dgm:prSet/>
      <dgm:spPr/>
      <dgm:t>
        <a:bodyPr/>
        <a:lstStyle/>
        <a:p>
          <a:pPr algn="ctr"/>
          <a:endParaRPr lang="en-US"/>
        </a:p>
      </dgm:t>
    </dgm:pt>
    <dgm:pt modelId="{A21DCF22-1D72-3143-9E04-92991372041B}" type="sibTrans" cxnId="{EC8462F3-771F-024D-B500-3F0A8BDEFCDA}">
      <dgm:prSet/>
      <dgm:spPr/>
      <dgm:t>
        <a:bodyPr/>
        <a:lstStyle/>
        <a:p>
          <a:pPr algn="ctr"/>
          <a:endParaRPr lang="en-US"/>
        </a:p>
      </dgm:t>
    </dgm:pt>
    <dgm:pt modelId="{A3D995E6-0C04-4246-8788-4CAE6DCEE31B}">
      <dgm:prSet custT="1"/>
      <dgm:spPr>
        <a:solidFill>
          <a:schemeClr val="accent2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NP’s are only credentialed at their work site, and affiliated hospital</a:t>
          </a:r>
        </a:p>
      </dgm:t>
    </dgm:pt>
    <dgm:pt modelId="{418A59DD-D6E3-EF45-B568-44E29923DBE4}" type="parTrans" cxnId="{C6FDD57D-01A3-5D42-9CFF-66641AB425C2}">
      <dgm:prSet/>
      <dgm:spPr/>
      <dgm:t>
        <a:bodyPr/>
        <a:lstStyle/>
        <a:p>
          <a:pPr algn="ctr"/>
          <a:endParaRPr lang="en-US"/>
        </a:p>
      </dgm:t>
    </dgm:pt>
    <dgm:pt modelId="{15FA25D4-092F-9942-BE80-9A5DF7F98B3D}" type="sibTrans" cxnId="{C6FDD57D-01A3-5D42-9CFF-66641AB425C2}">
      <dgm:prSet/>
      <dgm:spPr/>
      <dgm:t>
        <a:bodyPr/>
        <a:lstStyle/>
        <a:p>
          <a:pPr algn="ctr"/>
          <a:endParaRPr lang="en-US"/>
        </a:p>
      </dgm:t>
    </dgm:pt>
    <dgm:pt modelId="{34C973E3-88D7-5845-BE35-10E54409AC70}">
      <dgm:prSet custT="1"/>
      <dgm:spPr>
        <a:solidFill>
          <a:schemeClr val="accent2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Need volunteers </a:t>
          </a:r>
        </a:p>
      </dgm:t>
    </dgm:pt>
    <dgm:pt modelId="{3D329C82-E272-664B-B846-FA1EED319F63}" type="parTrans" cxnId="{87DF842E-1326-2E43-953B-57E8F5D1A417}">
      <dgm:prSet/>
      <dgm:spPr/>
      <dgm:t>
        <a:bodyPr/>
        <a:lstStyle/>
        <a:p>
          <a:pPr algn="ctr"/>
          <a:endParaRPr lang="en-US"/>
        </a:p>
      </dgm:t>
    </dgm:pt>
    <dgm:pt modelId="{7E27B5B6-3CE3-8940-BDD0-E5895FC90ABF}" type="sibTrans" cxnId="{87DF842E-1326-2E43-953B-57E8F5D1A417}">
      <dgm:prSet/>
      <dgm:spPr/>
      <dgm:t>
        <a:bodyPr/>
        <a:lstStyle/>
        <a:p>
          <a:pPr algn="ctr"/>
          <a:endParaRPr lang="en-US"/>
        </a:p>
      </dgm:t>
    </dgm:pt>
    <dgm:pt modelId="{10D3A292-A655-C942-86F3-F90166EC5AF5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Administrative support</a:t>
          </a:r>
        </a:p>
      </dgm:t>
    </dgm:pt>
    <dgm:pt modelId="{39E227BA-55D0-9D43-992B-65B8EA0E4753}" type="parTrans" cxnId="{43626B3C-AD1F-9448-8A2B-FE6CED9679CB}">
      <dgm:prSet/>
      <dgm:spPr/>
      <dgm:t>
        <a:bodyPr/>
        <a:lstStyle/>
        <a:p>
          <a:endParaRPr lang="en-US"/>
        </a:p>
      </dgm:t>
    </dgm:pt>
    <dgm:pt modelId="{DB31AE4A-CC14-CB44-ADB3-52F8F2B51962}" type="sibTrans" cxnId="{43626B3C-AD1F-9448-8A2B-FE6CED9679CB}">
      <dgm:prSet/>
      <dgm:spPr/>
      <dgm:t>
        <a:bodyPr/>
        <a:lstStyle/>
        <a:p>
          <a:endParaRPr lang="en-US"/>
        </a:p>
      </dgm:t>
    </dgm:pt>
    <dgm:pt modelId="{5B2EFCCD-F950-8641-AAB7-5F7AD50B0EB4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Reduces health risk disparity</a:t>
          </a:r>
        </a:p>
      </dgm:t>
    </dgm:pt>
    <dgm:pt modelId="{B4551326-65A2-794C-B605-A0475B16F0CF}" type="parTrans" cxnId="{BB72E81C-0CBA-D24F-97A7-6B28B23D0D75}">
      <dgm:prSet/>
      <dgm:spPr/>
      <dgm:t>
        <a:bodyPr/>
        <a:lstStyle/>
        <a:p>
          <a:endParaRPr lang="en-US"/>
        </a:p>
      </dgm:t>
    </dgm:pt>
    <dgm:pt modelId="{B279E7A4-5051-0942-9F26-C3C2A9814F63}" type="sibTrans" cxnId="{BB72E81C-0CBA-D24F-97A7-6B28B23D0D75}">
      <dgm:prSet/>
      <dgm:spPr/>
      <dgm:t>
        <a:bodyPr/>
        <a:lstStyle/>
        <a:p>
          <a:endParaRPr lang="en-US"/>
        </a:p>
      </dgm:t>
    </dgm:pt>
    <dgm:pt modelId="{792ABB4E-D1F4-4B92-B79F-3F55984058DA}">
      <dgm:prSet phldrT="[Text]" custT="1"/>
      <dgm:spPr/>
      <dgm:t>
        <a:bodyPr/>
        <a:lstStyle/>
        <a:p>
          <a:pPr algn="l"/>
          <a:r>
            <a:rPr lang="en-US" sz="2000" b="1" i="1" dirty="0">
              <a:latin typeface="+mj-lt"/>
              <a:cs typeface="Times New Roman" panose="02020603050405020304" pitchFamily="18" charset="0"/>
            </a:rPr>
            <a:t>Threats</a:t>
          </a:r>
        </a:p>
      </dgm:t>
    </dgm:pt>
    <dgm:pt modelId="{7370EDB1-1F6B-4380-B5EF-B32278310022}" type="sibTrans" cxnId="{248D80E4-F613-48BF-BE7F-BF7962C67862}">
      <dgm:prSet/>
      <dgm:spPr/>
      <dgm:t>
        <a:bodyPr/>
        <a:lstStyle/>
        <a:p>
          <a:pPr algn="ctr"/>
          <a:endParaRPr lang="en-US"/>
        </a:p>
      </dgm:t>
    </dgm:pt>
    <dgm:pt modelId="{25172D51-FB6D-4DF1-A491-92F2D22DB47B}" type="parTrans" cxnId="{248D80E4-F613-48BF-BE7F-BF7962C67862}">
      <dgm:prSet/>
      <dgm:spPr/>
      <dgm:t>
        <a:bodyPr/>
        <a:lstStyle/>
        <a:p>
          <a:pPr algn="ctr"/>
          <a:endParaRPr lang="en-US"/>
        </a:p>
      </dgm:t>
    </dgm:pt>
    <dgm:pt modelId="{5098D854-DE10-DC43-93A1-6698F774A891}">
      <dgm:prSet phldrT="[Text]" custT="1"/>
      <dgm:spPr/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Staffing -most MA's had been furloughed</a:t>
          </a:r>
        </a:p>
      </dgm:t>
    </dgm:pt>
    <dgm:pt modelId="{637DDCFC-54E2-E44B-AAF8-13D12D3A8C32}" type="sibTrans" cxnId="{64E62876-BA16-0A41-9F3B-1117CD801EF0}">
      <dgm:prSet/>
      <dgm:spPr/>
      <dgm:t>
        <a:bodyPr/>
        <a:lstStyle/>
        <a:p>
          <a:pPr algn="ctr"/>
          <a:endParaRPr lang="en-US"/>
        </a:p>
      </dgm:t>
    </dgm:pt>
    <dgm:pt modelId="{4C326DA3-9DDC-3C40-A944-C478A9F3E6BB}" type="parTrans" cxnId="{64E62876-BA16-0A41-9F3B-1117CD801EF0}">
      <dgm:prSet/>
      <dgm:spPr/>
      <dgm:t>
        <a:bodyPr/>
        <a:lstStyle/>
        <a:p>
          <a:pPr algn="ctr"/>
          <a:endParaRPr lang="en-US"/>
        </a:p>
      </dgm:t>
    </dgm:pt>
    <dgm:pt modelId="{4FC65D6D-D7F4-AB44-A728-6FCE2B5A1979}">
      <dgm:prSet phldrT="[Text]" custT="1"/>
      <dgm:spPr/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Potential health department issues</a:t>
          </a:r>
        </a:p>
      </dgm:t>
    </dgm:pt>
    <dgm:pt modelId="{114E1308-36BF-214F-AC7D-1737976474BB}" type="sibTrans" cxnId="{46479117-758B-1243-A34E-9E17F08D76E8}">
      <dgm:prSet/>
      <dgm:spPr/>
      <dgm:t>
        <a:bodyPr/>
        <a:lstStyle/>
        <a:p>
          <a:endParaRPr lang="en-US"/>
        </a:p>
      </dgm:t>
    </dgm:pt>
    <dgm:pt modelId="{7B4F02C1-93C1-5C43-A78C-865E291F87CC}" type="parTrans" cxnId="{46479117-758B-1243-A34E-9E17F08D76E8}">
      <dgm:prSet/>
      <dgm:spPr/>
      <dgm:t>
        <a:bodyPr/>
        <a:lstStyle/>
        <a:p>
          <a:endParaRPr lang="en-US"/>
        </a:p>
      </dgm:t>
    </dgm:pt>
    <dgm:pt modelId="{F2A71584-3E72-BD44-AF76-DADDB8AC72F7}">
      <dgm:prSet custT="1"/>
      <dgm:spPr/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IT support &amp; unpredictable weather</a:t>
          </a:r>
        </a:p>
      </dgm:t>
    </dgm:pt>
    <dgm:pt modelId="{4F01D5E9-D7AA-514C-893B-7B888DB5E747}" type="sibTrans" cxnId="{6D73E97F-6187-2944-9B67-2BFB618A10F5}">
      <dgm:prSet/>
      <dgm:spPr/>
      <dgm:t>
        <a:bodyPr/>
        <a:lstStyle/>
        <a:p>
          <a:pPr algn="ctr"/>
          <a:endParaRPr lang="en-US"/>
        </a:p>
      </dgm:t>
    </dgm:pt>
    <dgm:pt modelId="{EF62D4B1-EFD4-C74F-8FBB-1BEA67F68D4C}" type="parTrans" cxnId="{6D73E97F-6187-2944-9B67-2BFB618A10F5}">
      <dgm:prSet/>
      <dgm:spPr/>
      <dgm:t>
        <a:bodyPr/>
        <a:lstStyle/>
        <a:p>
          <a:pPr algn="ctr"/>
          <a:endParaRPr lang="en-US"/>
        </a:p>
      </dgm:t>
    </dgm:pt>
    <dgm:pt modelId="{1FEF0CD8-58BF-7E41-8DCB-3D6FF3C81ED7}">
      <dgm:prSet custT="1"/>
      <dgm:spPr/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Insufficient time/resources for marketing to public </a:t>
          </a:r>
        </a:p>
      </dgm:t>
    </dgm:pt>
    <dgm:pt modelId="{863ED19D-D376-AC4B-8ED9-470E258BB196}" type="sibTrans" cxnId="{75F70AA9-FB73-1042-92E5-D59D4247D9C5}">
      <dgm:prSet/>
      <dgm:spPr/>
      <dgm:t>
        <a:bodyPr/>
        <a:lstStyle/>
        <a:p>
          <a:pPr algn="ctr"/>
          <a:endParaRPr lang="en-US"/>
        </a:p>
      </dgm:t>
    </dgm:pt>
    <dgm:pt modelId="{E2C4F017-CF33-B047-97A7-0AEF6F197784}" type="parTrans" cxnId="{75F70AA9-FB73-1042-92E5-D59D4247D9C5}">
      <dgm:prSet/>
      <dgm:spPr/>
      <dgm:t>
        <a:bodyPr/>
        <a:lstStyle/>
        <a:p>
          <a:pPr algn="ctr"/>
          <a:endParaRPr lang="en-US"/>
        </a:p>
      </dgm:t>
    </dgm:pt>
    <dgm:pt modelId="{D71D9959-10EC-7D49-AAF1-17E25C773289}">
      <dgm:prSet custT="1"/>
      <dgm:spPr>
        <a:solidFill>
          <a:srgbClr val="00B050"/>
        </a:solidFill>
      </dgm:spPr>
      <dgm:t>
        <a:bodyPr/>
        <a:lstStyle/>
        <a:p>
          <a:pPr algn="l"/>
          <a:r>
            <a:rPr lang="en-US" sz="2000" i="1" dirty="0">
              <a:latin typeface="+mj-lt"/>
              <a:cs typeface="Times New Roman" panose="02020603050405020304" pitchFamily="18" charset="0"/>
            </a:rPr>
            <a:t>Assist with social determinants of health</a:t>
          </a:r>
        </a:p>
      </dgm:t>
    </dgm:pt>
    <dgm:pt modelId="{CAF06B2F-FE54-C547-8844-523DF64D4EC8}" type="parTrans" cxnId="{EECC4261-28BF-8147-955D-E63F878F55D5}">
      <dgm:prSet/>
      <dgm:spPr/>
      <dgm:t>
        <a:bodyPr/>
        <a:lstStyle/>
        <a:p>
          <a:endParaRPr lang="en-US"/>
        </a:p>
      </dgm:t>
    </dgm:pt>
    <dgm:pt modelId="{8D63CD71-343B-0B44-B5E4-02EB06CF6C2B}" type="sibTrans" cxnId="{EECC4261-28BF-8147-955D-E63F878F55D5}">
      <dgm:prSet/>
      <dgm:spPr/>
      <dgm:t>
        <a:bodyPr/>
        <a:lstStyle/>
        <a:p>
          <a:endParaRPr lang="en-US"/>
        </a:p>
      </dgm:t>
    </dgm:pt>
    <dgm:pt modelId="{8B8E285D-E8B1-41AD-9CF2-E2732BD7A1DD}" type="pres">
      <dgm:prSet presAssocID="{060503BA-E384-4884-BF39-5332C43D1CC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EC4DCB0-F864-4DE5-A4F9-96E47DCC861F}" type="pres">
      <dgm:prSet presAssocID="{060503BA-E384-4884-BF39-5332C43D1CC1}" presName="matrix" presStyleCnt="0"/>
      <dgm:spPr/>
    </dgm:pt>
    <dgm:pt modelId="{A6645C8B-3A4B-49E2-A4FA-1B2E0224071B}" type="pres">
      <dgm:prSet presAssocID="{060503BA-E384-4884-BF39-5332C43D1CC1}" presName="tile1" presStyleLbl="node1" presStyleIdx="0" presStyleCnt="4" custLinFactNeighborX="-498" custLinFactNeighborY="289"/>
      <dgm:spPr/>
    </dgm:pt>
    <dgm:pt modelId="{CFAD85C6-4367-437E-9459-FC7A1E5624E1}" type="pres">
      <dgm:prSet presAssocID="{060503BA-E384-4884-BF39-5332C43D1CC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4B11F17-A97B-4434-8959-9D5E64FA6B2F}" type="pres">
      <dgm:prSet presAssocID="{060503BA-E384-4884-BF39-5332C43D1CC1}" presName="tile2" presStyleLbl="node1" presStyleIdx="1" presStyleCnt="4"/>
      <dgm:spPr/>
    </dgm:pt>
    <dgm:pt modelId="{6789AD51-5068-4DA6-8994-4CDAA99C2448}" type="pres">
      <dgm:prSet presAssocID="{060503BA-E384-4884-BF39-5332C43D1CC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48C12A-643E-4D27-8788-B1D48E29CE31}" type="pres">
      <dgm:prSet presAssocID="{060503BA-E384-4884-BF39-5332C43D1CC1}" presName="tile3" presStyleLbl="node1" presStyleIdx="2" presStyleCnt="4"/>
      <dgm:spPr/>
    </dgm:pt>
    <dgm:pt modelId="{87000434-DB38-4EAD-8837-F387203945DF}" type="pres">
      <dgm:prSet presAssocID="{060503BA-E384-4884-BF39-5332C43D1CC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CFACF91-48B6-4AA0-BF99-B93B015E50E0}" type="pres">
      <dgm:prSet presAssocID="{060503BA-E384-4884-BF39-5332C43D1CC1}" presName="tile4" presStyleLbl="node1" presStyleIdx="3" presStyleCnt="4"/>
      <dgm:spPr/>
    </dgm:pt>
    <dgm:pt modelId="{0CFB9444-674C-4804-9A00-51A481455B28}" type="pres">
      <dgm:prSet presAssocID="{060503BA-E384-4884-BF39-5332C43D1CC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2521CA8-003F-4B68-82A4-A552BF58D9A0}" type="pres">
      <dgm:prSet presAssocID="{060503BA-E384-4884-BF39-5332C43D1CC1}" presName="centerTile" presStyleLbl="fgShp" presStyleIdx="0" presStyleCnt="1" custScaleY="56870" custLinFactNeighborY="-1597">
        <dgm:presLayoutVars>
          <dgm:chMax val="0"/>
          <dgm:chPref val="0"/>
        </dgm:presLayoutVars>
      </dgm:prSet>
      <dgm:spPr/>
    </dgm:pt>
  </dgm:ptLst>
  <dgm:cxnLst>
    <dgm:cxn modelId="{7AC34C02-B57B-3F46-9FC9-A82407A25A6F}" type="presOf" srcId="{04D283F5-140C-8248-BC10-E82EA6C266A8}" destId="{7948C12A-643E-4D27-8788-B1D48E29CE31}" srcOrd="0" destOrd="1" presId="urn:microsoft.com/office/officeart/2005/8/layout/matrix1"/>
    <dgm:cxn modelId="{A24E3006-BDDA-194D-97E2-7057189B9E2C}" type="presOf" srcId="{5098D854-DE10-DC43-93A1-6698F774A891}" destId="{DCFACF91-48B6-4AA0-BF99-B93B015E50E0}" srcOrd="0" destOrd="1" presId="urn:microsoft.com/office/officeart/2005/8/layout/matrix1"/>
    <dgm:cxn modelId="{F791BA06-12AA-9B41-BE0B-C1638A3B072B}" srcId="{93E1510B-CE04-4057-B047-5DE139BCDFC3}" destId="{7B732744-B035-1B40-8496-94C6254EFCC1}" srcOrd="1" destOrd="0" parTransId="{46CEECD2-F638-8F43-894C-F4438342C2A7}" sibTransId="{E75AA785-5A4D-1F4B-8EA0-7DAFA1F40245}"/>
    <dgm:cxn modelId="{66621E11-0A32-064B-869A-CACB663CDE58}" srcId="{93E1510B-CE04-4057-B047-5DE139BCDFC3}" destId="{EC4E7379-20F4-8E4E-A8FA-82CD0D02D070}" srcOrd="2" destOrd="0" parTransId="{344C2305-3AB7-B44F-8161-504B1684C60D}" sibTransId="{C4F8144D-2DFC-7945-A733-F6A92D19166B}"/>
    <dgm:cxn modelId="{64493016-8106-734E-ABEB-5137E244CD94}" type="presOf" srcId="{779D4645-593A-D34B-9CB8-C3CD4A93FD96}" destId="{CFAD85C6-4367-437E-9459-FC7A1E5624E1}" srcOrd="1" destOrd="4" presId="urn:microsoft.com/office/officeart/2005/8/layout/matrix1"/>
    <dgm:cxn modelId="{41AD8916-C3ED-994D-B5A1-584AC254E59E}" type="presOf" srcId="{BDCB55B0-300C-5F4D-84F5-5C36918BD242}" destId="{CFAD85C6-4367-437E-9459-FC7A1E5624E1}" srcOrd="1" destOrd="5" presId="urn:microsoft.com/office/officeart/2005/8/layout/matrix1"/>
    <dgm:cxn modelId="{46479117-758B-1243-A34E-9E17F08D76E8}" srcId="{792ABB4E-D1F4-4B92-B79F-3F55984058DA}" destId="{4FC65D6D-D7F4-AB44-A728-6FCE2B5A1979}" srcOrd="1" destOrd="0" parTransId="{7B4F02C1-93C1-5C43-A78C-865E291F87CC}" sibTransId="{114E1308-36BF-214F-AC7D-1737976474BB}"/>
    <dgm:cxn modelId="{0AD34F19-4491-D140-979E-F4570F48A1EF}" srcId="{1246A159-9894-4232-8539-9D12187A593D}" destId="{BDCB55B0-300C-5F4D-84F5-5C36918BD242}" srcOrd="4" destOrd="0" parTransId="{CD8ED999-7A2F-4148-8F5C-AC78A65CC0B6}" sibTransId="{76F0442B-A9E4-7846-A3A8-3BC6478FA021}"/>
    <dgm:cxn modelId="{BB72E81C-0CBA-D24F-97A7-6B28B23D0D75}" srcId="{1246A159-9894-4232-8539-9D12187A593D}" destId="{5B2EFCCD-F950-8641-AAB7-5F7AD50B0EB4}" srcOrd="2" destOrd="0" parTransId="{B4551326-65A2-794C-B605-A0475B16F0CF}" sibTransId="{B279E7A4-5051-0942-9F26-C3C2A9814F63}"/>
    <dgm:cxn modelId="{AA38E81F-5B5E-1442-BC20-099F922F3CC7}" srcId="{93E1510B-CE04-4057-B047-5DE139BCDFC3}" destId="{41120E3F-5B15-D147-862B-4BBE4E88776C}" srcOrd="4" destOrd="0" parTransId="{151EF944-5A91-BB46-8102-00A5116785A8}" sibTransId="{87631880-EAB2-6748-88E5-C3B73089C82B}"/>
    <dgm:cxn modelId="{99A50721-AFC7-514F-813E-3DC91D3D9835}" type="presOf" srcId="{792ABB4E-D1F4-4B92-B79F-3F55984058DA}" destId="{DCFACF91-48B6-4AA0-BF99-B93B015E50E0}" srcOrd="0" destOrd="0" presId="urn:microsoft.com/office/officeart/2005/8/layout/matrix1"/>
    <dgm:cxn modelId="{94601928-266E-2F43-89C4-C9BDFA26DE3B}" type="presOf" srcId="{4FC65D6D-D7F4-AB44-A728-6FCE2B5A1979}" destId="{DCFACF91-48B6-4AA0-BF99-B93B015E50E0}" srcOrd="0" destOrd="2" presId="urn:microsoft.com/office/officeart/2005/8/layout/matrix1"/>
    <dgm:cxn modelId="{B2CBB52C-EC1E-49DD-B870-B97201563FC6}" type="presOf" srcId="{1246A159-9894-4232-8539-9D12187A593D}" destId="{A6645C8B-3A4B-49E2-A4FA-1B2E0224071B}" srcOrd="0" destOrd="0" presId="urn:microsoft.com/office/officeart/2005/8/layout/matrix1"/>
    <dgm:cxn modelId="{5104A92D-8F79-CD4F-A581-D854CE2BA6B1}" type="presOf" srcId="{D71D9959-10EC-7D49-AAF1-17E25C773289}" destId="{87000434-DB38-4EAD-8837-F387203945DF}" srcOrd="1" destOrd="4" presId="urn:microsoft.com/office/officeart/2005/8/layout/matrix1"/>
    <dgm:cxn modelId="{87DF842E-1326-2E43-953B-57E8F5D1A417}" srcId="{B32C3BB0-3264-7E43-BDBE-7B3A32A9FBB0}" destId="{34C973E3-88D7-5845-BE35-10E54409AC70}" srcOrd="2" destOrd="0" parTransId="{3D329C82-E272-664B-B846-FA1EED319F63}" sibTransId="{7E27B5B6-3CE3-8940-BDD0-E5895FC90ABF}"/>
    <dgm:cxn modelId="{F092082F-92A2-EF47-AB18-30A081BBDF11}" type="presOf" srcId="{B32C3BB0-3264-7E43-BDBE-7B3A32A9FBB0}" destId="{74B11F17-A97B-4434-8959-9D5E64FA6B2F}" srcOrd="0" destOrd="0" presId="urn:microsoft.com/office/officeart/2005/8/layout/matrix1"/>
    <dgm:cxn modelId="{DD35DE30-8E25-454C-AAEF-2D936E6FC0BE}" type="presOf" srcId="{5098D854-DE10-DC43-93A1-6698F774A891}" destId="{0CFB9444-674C-4804-9A00-51A481455B28}" srcOrd="1" destOrd="1" presId="urn:microsoft.com/office/officeart/2005/8/layout/matrix1"/>
    <dgm:cxn modelId="{258A8F33-5DC1-D14C-94A8-F7773C33ADBC}" type="presOf" srcId="{F42A350D-3C4F-9E41-BB60-7424D3B359F7}" destId="{CFAD85C6-4367-437E-9459-FC7A1E5624E1}" srcOrd="1" destOrd="6" presId="urn:microsoft.com/office/officeart/2005/8/layout/matrix1"/>
    <dgm:cxn modelId="{77000534-7810-414F-960D-4AFCE200CDFB}" type="presOf" srcId="{3ADECAAB-CD67-B04A-BDDD-D5A9D92FDB76}" destId="{A6645C8B-3A4B-49E2-A4FA-1B2E0224071B}" srcOrd="0" destOrd="1" presId="urn:microsoft.com/office/officeart/2005/8/layout/matrix1"/>
    <dgm:cxn modelId="{43626B3C-AD1F-9448-8A2B-FE6CED9679CB}" srcId="{1246A159-9894-4232-8539-9D12187A593D}" destId="{10D3A292-A655-C942-86F3-F90166EC5AF5}" srcOrd="1" destOrd="0" parTransId="{39E227BA-55D0-9D43-992B-65B8EA0E4753}" sibTransId="{DB31AE4A-CC14-CB44-ADB3-52F8F2B51962}"/>
    <dgm:cxn modelId="{4D64683D-6CE5-F040-A433-FA0FDE00824A}" type="presOf" srcId="{70AB6C0A-E87A-3D4B-BDE6-85B85F170753}" destId="{74B11F17-A97B-4434-8959-9D5E64FA6B2F}" srcOrd="0" destOrd="1" presId="urn:microsoft.com/office/officeart/2005/8/layout/matrix1"/>
    <dgm:cxn modelId="{EECC4261-28BF-8147-955D-E63F878F55D5}" srcId="{93E1510B-CE04-4057-B047-5DE139BCDFC3}" destId="{D71D9959-10EC-7D49-AAF1-17E25C773289}" srcOrd="3" destOrd="0" parTransId="{CAF06B2F-FE54-C547-8844-523DF64D4EC8}" sibTransId="{8D63CD71-343B-0B44-B5E4-02EB06CF6C2B}"/>
    <dgm:cxn modelId="{38655241-9048-FD4D-BFCC-01CF1B3862D5}" srcId="{93E1510B-CE04-4057-B047-5DE139BCDFC3}" destId="{04D283F5-140C-8248-BC10-E82EA6C266A8}" srcOrd="0" destOrd="0" parTransId="{D3DC91FD-C0BC-864B-99E7-AF43F8109FF7}" sibTransId="{38E2E7BC-1310-854E-84E7-667373D1CCF7}"/>
    <dgm:cxn modelId="{5D03D861-5CE4-0246-83E2-A13F5E7C2FD7}" type="presOf" srcId="{04D283F5-140C-8248-BC10-E82EA6C266A8}" destId="{87000434-DB38-4EAD-8837-F387203945DF}" srcOrd="1" destOrd="1" presId="urn:microsoft.com/office/officeart/2005/8/layout/matrix1"/>
    <dgm:cxn modelId="{3A3F9D66-0C55-AD40-9A89-0E014084AD2A}" srcId="{1246A159-9894-4232-8539-9D12187A593D}" destId="{F42A350D-3C4F-9E41-BB60-7424D3B359F7}" srcOrd="5" destOrd="0" parTransId="{D13E99A3-C3C9-BD40-940D-746DD54B856A}" sibTransId="{EF2C5ED2-D0C7-2B4D-8A9E-FD41A6015936}"/>
    <dgm:cxn modelId="{700A2A4A-935B-F74E-811B-037BB4563077}" srcId="{7455C8C8-AE14-43BA-828C-6F597A50C833}" destId="{B32C3BB0-3264-7E43-BDBE-7B3A32A9FBB0}" srcOrd="1" destOrd="0" parTransId="{B2047216-CD21-5D49-A9FA-FD0CD1773B44}" sibTransId="{D3C2AFAA-0489-BB4E-ADBB-66D0ED95774A}"/>
    <dgm:cxn modelId="{2562136C-B6E2-0D4F-85B5-DF27AE41C291}" type="presOf" srcId="{93E1510B-CE04-4057-B047-5DE139BCDFC3}" destId="{87000434-DB38-4EAD-8837-F387203945DF}" srcOrd="1" destOrd="0" presId="urn:microsoft.com/office/officeart/2005/8/layout/matrix1"/>
    <dgm:cxn modelId="{E7C7456C-5D4B-0546-88F3-72DF958CC27C}" type="presOf" srcId="{10D3A292-A655-C942-86F3-F90166EC5AF5}" destId="{CFAD85C6-4367-437E-9459-FC7A1E5624E1}" srcOrd="1" destOrd="2" presId="urn:microsoft.com/office/officeart/2005/8/layout/matrix1"/>
    <dgm:cxn modelId="{F291F46C-2C1C-4841-B9EB-1DFFCFF80D45}" type="presOf" srcId="{5B2EFCCD-F950-8641-AAB7-5F7AD50B0EB4}" destId="{A6645C8B-3A4B-49E2-A4FA-1B2E0224071B}" srcOrd="0" destOrd="3" presId="urn:microsoft.com/office/officeart/2005/8/layout/matrix1"/>
    <dgm:cxn modelId="{61481351-09F1-9042-B9BF-2F00C3A26017}" type="presOf" srcId="{EC4E7379-20F4-8E4E-A8FA-82CD0D02D070}" destId="{7948C12A-643E-4D27-8788-B1D48E29CE31}" srcOrd="0" destOrd="3" presId="urn:microsoft.com/office/officeart/2005/8/layout/matrix1"/>
    <dgm:cxn modelId="{0A695B52-1B23-384A-A434-586103DAAC33}" type="presOf" srcId="{EC4E7379-20F4-8E4E-A8FA-82CD0D02D070}" destId="{87000434-DB38-4EAD-8837-F387203945DF}" srcOrd="1" destOrd="3" presId="urn:microsoft.com/office/officeart/2005/8/layout/matrix1"/>
    <dgm:cxn modelId="{51F9E552-DC1A-4BA3-808F-FFF41AA087DF}" type="presOf" srcId="{7455C8C8-AE14-43BA-828C-6F597A50C833}" destId="{82521CA8-003F-4B68-82A4-A552BF58D9A0}" srcOrd="0" destOrd="0" presId="urn:microsoft.com/office/officeart/2005/8/layout/matrix1"/>
    <dgm:cxn modelId="{3390F373-664F-694B-A3BF-75667B0E7586}" type="presOf" srcId="{B32C3BB0-3264-7E43-BDBE-7B3A32A9FBB0}" destId="{6789AD51-5068-4DA6-8994-4CDAA99C2448}" srcOrd="1" destOrd="0" presId="urn:microsoft.com/office/officeart/2005/8/layout/matrix1"/>
    <dgm:cxn modelId="{64E62876-BA16-0A41-9F3B-1117CD801EF0}" srcId="{792ABB4E-D1F4-4B92-B79F-3F55984058DA}" destId="{5098D854-DE10-DC43-93A1-6698F774A891}" srcOrd="0" destOrd="0" parTransId="{4C326DA3-9DDC-3C40-A944-C478A9F3E6BB}" sibTransId="{637DDCFC-54E2-E44B-AAF8-13D12D3A8C32}"/>
    <dgm:cxn modelId="{C6FDD57D-01A3-5D42-9CFF-66641AB425C2}" srcId="{B32C3BB0-3264-7E43-BDBE-7B3A32A9FBB0}" destId="{A3D995E6-0C04-4246-8788-4CAE6DCEE31B}" srcOrd="1" destOrd="0" parTransId="{418A59DD-D6E3-EF45-B568-44E29923DBE4}" sibTransId="{15FA25D4-092F-9942-BE80-9A5DF7F98B3D}"/>
    <dgm:cxn modelId="{E0033F7F-3890-3E45-8C9C-7220F3BC170F}" type="presOf" srcId="{779D4645-593A-D34B-9CB8-C3CD4A93FD96}" destId="{A6645C8B-3A4B-49E2-A4FA-1B2E0224071B}" srcOrd="0" destOrd="4" presId="urn:microsoft.com/office/officeart/2005/8/layout/matrix1"/>
    <dgm:cxn modelId="{6D73E97F-6187-2944-9B67-2BFB618A10F5}" srcId="{792ABB4E-D1F4-4B92-B79F-3F55984058DA}" destId="{F2A71584-3E72-BD44-AF76-DADDB8AC72F7}" srcOrd="2" destOrd="0" parTransId="{EF62D4B1-EFD4-C74F-8FBB-1BEA67F68D4C}" sibTransId="{4F01D5E9-D7AA-514C-893B-7B888DB5E747}"/>
    <dgm:cxn modelId="{41F99180-3AEE-9944-9681-6F6ACF9C9043}" srcId="{1246A159-9894-4232-8539-9D12187A593D}" destId="{779D4645-593A-D34B-9CB8-C3CD4A93FD96}" srcOrd="3" destOrd="0" parTransId="{65117A0B-F9A4-7C42-B4B5-A5915A547067}" sibTransId="{4475B8DC-B45F-BF4B-A0E8-F5F72904ECE4}"/>
    <dgm:cxn modelId="{1E3A9084-C3F3-F44A-9A25-E3E736910121}" type="presOf" srcId="{7B732744-B035-1B40-8496-94C6254EFCC1}" destId="{7948C12A-643E-4D27-8788-B1D48E29CE31}" srcOrd="0" destOrd="2" presId="urn:microsoft.com/office/officeart/2005/8/layout/matrix1"/>
    <dgm:cxn modelId="{DCF7C585-46D4-AD46-B4B6-7AE9ABB0474E}" type="presOf" srcId="{70AB6C0A-E87A-3D4B-BDE6-85B85F170753}" destId="{6789AD51-5068-4DA6-8994-4CDAA99C2448}" srcOrd="1" destOrd="1" presId="urn:microsoft.com/office/officeart/2005/8/layout/matrix1"/>
    <dgm:cxn modelId="{8995D086-AC11-7147-B90B-CC6445160D52}" type="presOf" srcId="{4FC65D6D-D7F4-AB44-A728-6FCE2B5A1979}" destId="{0CFB9444-674C-4804-9A00-51A481455B28}" srcOrd="1" destOrd="2" presId="urn:microsoft.com/office/officeart/2005/8/layout/matrix1"/>
    <dgm:cxn modelId="{C519248A-B2D0-A84A-89D5-B49D9FEA6112}" type="presOf" srcId="{A3D995E6-0C04-4246-8788-4CAE6DCEE31B}" destId="{6789AD51-5068-4DA6-8994-4CDAA99C2448}" srcOrd="1" destOrd="2" presId="urn:microsoft.com/office/officeart/2005/8/layout/matrix1"/>
    <dgm:cxn modelId="{7B24808C-0631-F443-8046-0584BF5E8625}" type="presOf" srcId="{BDCB55B0-300C-5F4D-84F5-5C36918BD242}" destId="{A6645C8B-3A4B-49E2-A4FA-1B2E0224071B}" srcOrd="0" destOrd="5" presId="urn:microsoft.com/office/officeart/2005/8/layout/matrix1"/>
    <dgm:cxn modelId="{A85DA290-31E8-AD4E-B792-0535105A8C60}" type="presOf" srcId="{A3D995E6-0C04-4246-8788-4CAE6DCEE31B}" destId="{74B11F17-A97B-4434-8959-9D5E64FA6B2F}" srcOrd="0" destOrd="2" presId="urn:microsoft.com/office/officeart/2005/8/layout/matrix1"/>
    <dgm:cxn modelId="{F9326F96-7D2F-4E46-91FC-49CC89A1B1E6}" type="presOf" srcId="{34C973E3-88D7-5845-BE35-10E54409AC70}" destId="{74B11F17-A97B-4434-8959-9D5E64FA6B2F}" srcOrd="0" destOrd="3" presId="urn:microsoft.com/office/officeart/2005/8/layout/matrix1"/>
    <dgm:cxn modelId="{8EBF139A-B89E-054E-B390-60F73E8962D2}" type="presOf" srcId="{10D3A292-A655-C942-86F3-F90166EC5AF5}" destId="{A6645C8B-3A4B-49E2-A4FA-1B2E0224071B}" srcOrd="0" destOrd="2" presId="urn:microsoft.com/office/officeart/2005/8/layout/matrix1"/>
    <dgm:cxn modelId="{8DC2639A-0A57-654C-B63E-7B6154F09DC9}" type="presOf" srcId="{7B732744-B035-1B40-8496-94C6254EFCC1}" destId="{87000434-DB38-4EAD-8837-F387203945DF}" srcOrd="1" destOrd="2" presId="urn:microsoft.com/office/officeart/2005/8/layout/matrix1"/>
    <dgm:cxn modelId="{C1AF819C-EB47-409F-B539-E96C1FF76C4C}" srcId="{7455C8C8-AE14-43BA-828C-6F597A50C833}" destId="{1246A159-9894-4232-8539-9D12187A593D}" srcOrd="0" destOrd="0" parTransId="{3DCB7EB5-A2FC-492F-868B-4A7D764E85C7}" sibTransId="{D285CAF7-7F18-4C72-A5D7-4394BA3A83C4}"/>
    <dgm:cxn modelId="{75F70AA9-FB73-1042-92E5-D59D4247D9C5}" srcId="{792ABB4E-D1F4-4B92-B79F-3F55984058DA}" destId="{1FEF0CD8-58BF-7E41-8DCB-3D6FF3C81ED7}" srcOrd="3" destOrd="0" parTransId="{E2C4F017-CF33-B047-97A7-0AEF6F197784}" sibTransId="{863ED19D-D376-AC4B-8ED9-470E258BB196}"/>
    <dgm:cxn modelId="{36A58AAC-6B2D-47AD-BE3E-C93D971DB001}" type="presOf" srcId="{1246A159-9894-4232-8539-9D12187A593D}" destId="{CFAD85C6-4367-437E-9459-FC7A1E5624E1}" srcOrd="1" destOrd="0" presId="urn:microsoft.com/office/officeart/2005/8/layout/matrix1"/>
    <dgm:cxn modelId="{92FE0BAE-747C-8545-AB69-39B3CA7E34C1}" type="presOf" srcId="{41120E3F-5B15-D147-862B-4BBE4E88776C}" destId="{7948C12A-643E-4D27-8788-B1D48E29CE31}" srcOrd="0" destOrd="5" presId="urn:microsoft.com/office/officeart/2005/8/layout/matrix1"/>
    <dgm:cxn modelId="{0BA706B4-F8CB-0849-A104-06EF3292DA06}" type="presOf" srcId="{1FEF0CD8-58BF-7E41-8DCB-3D6FF3C81ED7}" destId="{0CFB9444-674C-4804-9A00-51A481455B28}" srcOrd="1" destOrd="4" presId="urn:microsoft.com/office/officeart/2005/8/layout/matrix1"/>
    <dgm:cxn modelId="{3B8DD6B4-4389-4F46-A75C-10AF01789C74}" type="presOf" srcId="{1FEF0CD8-58BF-7E41-8DCB-3D6FF3C81ED7}" destId="{DCFACF91-48B6-4AA0-BF99-B93B015E50E0}" srcOrd="0" destOrd="4" presId="urn:microsoft.com/office/officeart/2005/8/layout/matrix1"/>
    <dgm:cxn modelId="{A15F5BB6-E8D1-D84D-95E3-5421A8AC81C4}" type="presOf" srcId="{F2A71584-3E72-BD44-AF76-DADDB8AC72F7}" destId="{0CFB9444-674C-4804-9A00-51A481455B28}" srcOrd="1" destOrd="3" presId="urn:microsoft.com/office/officeart/2005/8/layout/matrix1"/>
    <dgm:cxn modelId="{F0A3B5B7-20D3-F146-ADDE-49F68F9EE189}" type="presOf" srcId="{41120E3F-5B15-D147-862B-4BBE4E88776C}" destId="{87000434-DB38-4EAD-8837-F387203945DF}" srcOrd="1" destOrd="5" presId="urn:microsoft.com/office/officeart/2005/8/layout/matrix1"/>
    <dgm:cxn modelId="{B3EBDFB7-03F1-E44D-BECE-79BB7B3B5767}" type="presOf" srcId="{F2A71584-3E72-BD44-AF76-DADDB8AC72F7}" destId="{DCFACF91-48B6-4AA0-BF99-B93B015E50E0}" srcOrd="0" destOrd="3" presId="urn:microsoft.com/office/officeart/2005/8/layout/matrix1"/>
    <dgm:cxn modelId="{961811BD-D10D-7C40-8410-93418F156258}" type="presOf" srcId="{792ABB4E-D1F4-4B92-B79F-3F55984058DA}" destId="{0CFB9444-674C-4804-9A00-51A481455B28}" srcOrd="1" destOrd="0" presId="urn:microsoft.com/office/officeart/2005/8/layout/matrix1"/>
    <dgm:cxn modelId="{551316C5-CA3C-304E-8472-249EE832FEA9}" srcId="{1246A159-9894-4232-8539-9D12187A593D}" destId="{3ADECAAB-CD67-B04A-BDDD-D5A9D92FDB76}" srcOrd="0" destOrd="0" parTransId="{3D566348-1D88-FD48-A1A8-9DE592780733}" sibTransId="{0C70DF17-3FBD-654D-9F04-60A736156AAF}"/>
    <dgm:cxn modelId="{411C33D1-EE45-4FA5-A8D3-60BFC15EFAC5}" srcId="{060503BA-E384-4884-BF39-5332C43D1CC1}" destId="{7455C8C8-AE14-43BA-828C-6F597A50C833}" srcOrd="0" destOrd="0" parTransId="{091F9AE1-AA7D-4751-B22F-9006ED81D21B}" sibTransId="{304E6EAA-52D0-4485-9AB1-85CE8E3E0286}"/>
    <dgm:cxn modelId="{DF151BD2-E582-9144-B039-8AAAFF4857B0}" type="presOf" srcId="{93E1510B-CE04-4057-B047-5DE139BCDFC3}" destId="{7948C12A-643E-4D27-8788-B1D48E29CE31}" srcOrd="0" destOrd="0" presId="urn:microsoft.com/office/officeart/2005/8/layout/matrix1"/>
    <dgm:cxn modelId="{876D2CD2-0EF4-F74D-BA0C-074FF2CAEE4D}" type="presOf" srcId="{F42A350D-3C4F-9E41-BB60-7424D3B359F7}" destId="{A6645C8B-3A4B-49E2-A4FA-1B2E0224071B}" srcOrd="0" destOrd="6" presId="urn:microsoft.com/office/officeart/2005/8/layout/matrix1"/>
    <dgm:cxn modelId="{433EE1DA-CCDD-B645-A3F0-A3809D2BE607}" type="presOf" srcId="{34C973E3-88D7-5845-BE35-10E54409AC70}" destId="{6789AD51-5068-4DA6-8994-4CDAA99C2448}" srcOrd="1" destOrd="3" presId="urn:microsoft.com/office/officeart/2005/8/layout/matrix1"/>
    <dgm:cxn modelId="{873183DB-EB6E-154D-B9AA-B8B97E858060}" type="presOf" srcId="{D71D9959-10EC-7D49-AAF1-17E25C773289}" destId="{7948C12A-643E-4D27-8788-B1D48E29CE31}" srcOrd="0" destOrd="4" presId="urn:microsoft.com/office/officeart/2005/8/layout/matrix1"/>
    <dgm:cxn modelId="{8028A0DF-D126-43DC-9E56-BD96A3BDCE40}" type="presOf" srcId="{060503BA-E384-4884-BF39-5332C43D1CC1}" destId="{8B8E285D-E8B1-41AD-9CF2-E2732BD7A1DD}" srcOrd="0" destOrd="0" presId="urn:microsoft.com/office/officeart/2005/8/layout/matrix1"/>
    <dgm:cxn modelId="{F5F143E3-5936-4934-BB48-F2F50D3A354E}" srcId="{7455C8C8-AE14-43BA-828C-6F597A50C833}" destId="{26DFAFB0-B736-4286-B116-515DCF07215D}" srcOrd="4" destOrd="0" parTransId="{1E7F86B8-B9D2-4556-8CFB-A6BEF8FB6271}" sibTransId="{DD490B2B-8E09-4AB1-95D0-A16508B1BF03}"/>
    <dgm:cxn modelId="{248D80E4-F613-48BF-BE7F-BF7962C67862}" srcId="{7455C8C8-AE14-43BA-828C-6F597A50C833}" destId="{792ABB4E-D1F4-4B92-B79F-3F55984058DA}" srcOrd="3" destOrd="0" parTransId="{25172D51-FB6D-4DF1-A491-92F2D22DB47B}" sibTransId="{7370EDB1-1F6B-4380-B5EF-B32278310022}"/>
    <dgm:cxn modelId="{CEDA5AE6-5494-1A4F-9180-B17DECC76955}" type="presOf" srcId="{5B2EFCCD-F950-8641-AAB7-5F7AD50B0EB4}" destId="{CFAD85C6-4367-437E-9459-FC7A1E5624E1}" srcOrd="1" destOrd="3" presId="urn:microsoft.com/office/officeart/2005/8/layout/matrix1"/>
    <dgm:cxn modelId="{0D7334EE-0EA8-3942-B18E-914B6A0598DA}" type="presOf" srcId="{3ADECAAB-CD67-B04A-BDDD-D5A9D92FDB76}" destId="{CFAD85C6-4367-437E-9459-FC7A1E5624E1}" srcOrd="1" destOrd="1" presId="urn:microsoft.com/office/officeart/2005/8/layout/matrix1"/>
    <dgm:cxn modelId="{EC8462F3-771F-024D-B500-3F0A8BDEFCDA}" srcId="{B32C3BB0-3264-7E43-BDBE-7B3A32A9FBB0}" destId="{70AB6C0A-E87A-3D4B-BDE6-85B85F170753}" srcOrd="0" destOrd="0" parTransId="{92D3D5F1-3DBB-634E-A2C7-1444BD64C6C0}" sibTransId="{A21DCF22-1D72-3143-9E04-92991372041B}"/>
    <dgm:cxn modelId="{42A6CEF9-5325-4325-A1AA-F0489B9DDD5C}" srcId="{7455C8C8-AE14-43BA-828C-6F597A50C833}" destId="{93E1510B-CE04-4057-B047-5DE139BCDFC3}" srcOrd="2" destOrd="0" parTransId="{07262F2F-56A4-4B8E-AB21-3846BC9A9682}" sibTransId="{8A548034-19CE-4423-9312-A0447E4BE98F}"/>
    <dgm:cxn modelId="{C765676C-0071-4E78-9EAA-2E14BA25B224}" type="presParOf" srcId="{8B8E285D-E8B1-41AD-9CF2-E2732BD7A1DD}" destId="{4EC4DCB0-F864-4DE5-A4F9-96E47DCC861F}" srcOrd="0" destOrd="0" presId="urn:microsoft.com/office/officeart/2005/8/layout/matrix1"/>
    <dgm:cxn modelId="{3D8B46C1-A788-4867-859C-BDC2370ED056}" type="presParOf" srcId="{4EC4DCB0-F864-4DE5-A4F9-96E47DCC861F}" destId="{A6645C8B-3A4B-49E2-A4FA-1B2E0224071B}" srcOrd="0" destOrd="0" presId="urn:microsoft.com/office/officeart/2005/8/layout/matrix1"/>
    <dgm:cxn modelId="{EE9ACB95-7FFF-4AC9-9271-4286C48C7B10}" type="presParOf" srcId="{4EC4DCB0-F864-4DE5-A4F9-96E47DCC861F}" destId="{CFAD85C6-4367-437E-9459-FC7A1E5624E1}" srcOrd="1" destOrd="0" presId="urn:microsoft.com/office/officeart/2005/8/layout/matrix1"/>
    <dgm:cxn modelId="{593F1B69-A098-45F5-AEAC-B9C920F64C62}" type="presParOf" srcId="{4EC4DCB0-F864-4DE5-A4F9-96E47DCC861F}" destId="{74B11F17-A97B-4434-8959-9D5E64FA6B2F}" srcOrd="2" destOrd="0" presId="urn:microsoft.com/office/officeart/2005/8/layout/matrix1"/>
    <dgm:cxn modelId="{557CA4E2-2C96-43E4-960A-413C4009A5C9}" type="presParOf" srcId="{4EC4DCB0-F864-4DE5-A4F9-96E47DCC861F}" destId="{6789AD51-5068-4DA6-8994-4CDAA99C2448}" srcOrd="3" destOrd="0" presId="urn:microsoft.com/office/officeart/2005/8/layout/matrix1"/>
    <dgm:cxn modelId="{749C4C48-EFC9-44D6-A5F1-79D23DC91826}" type="presParOf" srcId="{4EC4DCB0-F864-4DE5-A4F9-96E47DCC861F}" destId="{7948C12A-643E-4D27-8788-B1D48E29CE31}" srcOrd="4" destOrd="0" presId="urn:microsoft.com/office/officeart/2005/8/layout/matrix1"/>
    <dgm:cxn modelId="{8168C0D7-E429-47A5-A49F-D4EFE06795C0}" type="presParOf" srcId="{4EC4DCB0-F864-4DE5-A4F9-96E47DCC861F}" destId="{87000434-DB38-4EAD-8837-F387203945DF}" srcOrd="5" destOrd="0" presId="urn:microsoft.com/office/officeart/2005/8/layout/matrix1"/>
    <dgm:cxn modelId="{3FD298D8-DC4F-4DEA-A4A3-1F33846A56B4}" type="presParOf" srcId="{4EC4DCB0-F864-4DE5-A4F9-96E47DCC861F}" destId="{DCFACF91-48B6-4AA0-BF99-B93B015E50E0}" srcOrd="6" destOrd="0" presId="urn:microsoft.com/office/officeart/2005/8/layout/matrix1"/>
    <dgm:cxn modelId="{418D75F0-2A24-402B-9C01-E2822314DE70}" type="presParOf" srcId="{4EC4DCB0-F864-4DE5-A4F9-96E47DCC861F}" destId="{0CFB9444-674C-4804-9A00-51A481455B28}" srcOrd="7" destOrd="0" presId="urn:microsoft.com/office/officeart/2005/8/layout/matrix1"/>
    <dgm:cxn modelId="{B506A005-165D-4678-9C4A-14C63857C81A}" type="presParOf" srcId="{8B8E285D-E8B1-41AD-9CF2-E2732BD7A1DD}" destId="{82521CA8-003F-4B68-82A4-A552BF58D9A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3C283C-79BD-404E-ACCF-3D8F25E888D4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E23357-B5B1-7B4A-9F41-7798A10F68B9}">
      <dgm:prSet phldrT="[Text]"/>
      <dgm:spPr/>
      <dgm:t>
        <a:bodyPr/>
        <a:lstStyle/>
        <a:p>
          <a:r>
            <a:rPr lang="en-US" dirty="0">
              <a:latin typeface="+mj-lt"/>
              <a:cs typeface="Times New Roman" panose="02020603050405020304" pitchFamily="18" charset="0"/>
            </a:rPr>
            <a:t>1st lane </a:t>
          </a:r>
        </a:p>
      </dgm:t>
    </dgm:pt>
    <dgm:pt modelId="{BCE57E35-BEB1-4D43-816F-B1A37E99B6E9}" type="parTrans" cxnId="{A54C2B95-DC8F-9B4A-ADA4-8FA408B95DE1}">
      <dgm:prSet/>
      <dgm:spPr/>
      <dgm:t>
        <a:bodyPr/>
        <a:lstStyle/>
        <a:p>
          <a:endParaRPr lang="en-US"/>
        </a:p>
      </dgm:t>
    </dgm:pt>
    <dgm:pt modelId="{3CF31140-B2D2-5846-B5EE-EEE171DCBA71}" type="sibTrans" cxnId="{A54C2B95-DC8F-9B4A-ADA4-8FA408B95DE1}">
      <dgm:prSet/>
      <dgm:spPr/>
      <dgm:t>
        <a:bodyPr/>
        <a:lstStyle/>
        <a:p>
          <a:endParaRPr lang="en-US"/>
        </a:p>
      </dgm:t>
    </dgm:pt>
    <dgm:pt modelId="{0DA72335-11B5-8941-A007-07D39BE94ABB}">
      <dgm:prSet phldrT="[Text]"/>
      <dgm:spPr/>
      <dgm:t>
        <a:bodyPr/>
        <a:lstStyle/>
        <a:p>
          <a:r>
            <a:rPr lang="en-US" dirty="0">
              <a:latin typeface="+mj-lt"/>
              <a:cs typeface="Times New Roman" panose="02020603050405020304" pitchFamily="18" charset="0"/>
            </a:rPr>
            <a:t>2</a:t>
          </a:r>
          <a:r>
            <a:rPr lang="en-US" baseline="30000" dirty="0">
              <a:latin typeface="+mj-lt"/>
              <a:cs typeface="Times New Roman" panose="02020603050405020304" pitchFamily="18" charset="0"/>
            </a:rPr>
            <a:t>nd</a:t>
          </a:r>
          <a:r>
            <a:rPr lang="en-US" dirty="0">
              <a:latin typeface="+mj-lt"/>
              <a:cs typeface="Times New Roman" panose="02020603050405020304" pitchFamily="18" charset="0"/>
            </a:rPr>
            <a:t> lane</a:t>
          </a:r>
        </a:p>
      </dgm:t>
    </dgm:pt>
    <dgm:pt modelId="{0B7E298E-A35F-D741-9B96-2596E824BE31}" type="parTrans" cxnId="{1F348BC0-D2B6-914B-B3B2-933C6B6CE03E}">
      <dgm:prSet/>
      <dgm:spPr/>
      <dgm:t>
        <a:bodyPr/>
        <a:lstStyle/>
        <a:p>
          <a:endParaRPr lang="en-US"/>
        </a:p>
      </dgm:t>
    </dgm:pt>
    <dgm:pt modelId="{8B1F9217-E484-2F41-8D38-3DB68ED271BA}" type="sibTrans" cxnId="{1F348BC0-D2B6-914B-B3B2-933C6B6CE03E}">
      <dgm:prSet/>
      <dgm:spPr/>
      <dgm:t>
        <a:bodyPr/>
        <a:lstStyle/>
        <a:p>
          <a:endParaRPr lang="en-US"/>
        </a:p>
      </dgm:t>
    </dgm:pt>
    <dgm:pt modelId="{18401A89-F61D-3143-B3C7-DDA5F88EB969}">
      <dgm:prSet phldrT="[Text]"/>
      <dgm:spPr/>
      <dgm:t>
        <a:bodyPr/>
        <a:lstStyle/>
        <a:p>
          <a:r>
            <a:rPr lang="en-US" dirty="0">
              <a:latin typeface="+mj-lt"/>
              <a:cs typeface="Times New Roman" panose="02020603050405020304" pitchFamily="18" charset="0"/>
            </a:rPr>
            <a:t>3</a:t>
          </a:r>
          <a:r>
            <a:rPr lang="en-US" baseline="30000" dirty="0">
              <a:latin typeface="+mj-lt"/>
              <a:cs typeface="Times New Roman" panose="02020603050405020304" pitchFamily="18" charset="0"/>
            </a:rPr>
            <a:t>rd</a:t>
          </a:r>
          <a:r>
            <a:rPr lang="en-US" dirty="0">
              <a:latin typeface="+mj-lt"/>
              <a:cs typeface="Times New Roman" panose="02020603050405020304" pitchFamily="18" charset="0"/>
            </a:rPr>
            <a:t> lane </a:t>
          </a:r>
        </a:p>
      </dgm:t>
    </dgm:pt>
    <dgm:pt modelId="{D25A623C-6906-F647-B772-44A220CAEF24}" type="parTrans" cxnId="{88746F1B-D189-8947-A50A-5AF91D47B8B0}">
      <dgm:prSet/>
      <dgm:spPr/>
      <dgm:t>
        <a:bodyPr/>
        <a:lstStyle/>
        <a:p>
          <a:endParaRPr lang="en-US"/>
        </a:p>
      </dgm:t>
    </dgm:pt>
    <dgm:pt modelId="{396EA02A-8099-B94C-B266-BC4D6CE1BF0A}" type="sibTrans" cxnId="{88746F1B-D189-8947-A50A-5AF91D47B8B0}">
      <dgm:prSet/>
      <dgm:spPr/>
      <dgm:t>
        <a:bodyPr/>
        <a:lstStyle/>
        <a:p>
          <a:endParaRPr lang="en-US"/>
        </a:p>
      </dgm:t>
    </dgm:pt>
    <dgm:pt modelId="{55276B2E-214E-6043-8ED6-D1AACBED7B71}" type="pres">
      <dgm:prSet presAssocID="{923C283C-79BD-404E-ACCF-3D8F25E888D4}" presName="linear" presStyleCnt="0">
        <dgm:presLayoutVars>
          <dgm:dir/>
          <dgm:animLvl val="lvl"/>
          <dgm:resizeHandles val="exact"/>
        </dgm:presLayoutVars>
      </dgm:prSet>
      <dgm:spPr/>
    </dgm:pt>
    <dgm:pt modelId="{D03B76C9-0030-FA4A-A69A-6B18F7F38DCE}" type="pres">
      <dgm:prSet presAssocID="{84E23357-B5B1-7B4A-9F41-7798A10F68B9}" presName="parentLin" presStyleCnt="0"/>
      <dgm:spPr/>
    </dgm:pt>
    <dgm:pt modelId="{E7526134-E12E-3E49-933C-9E6211BB1DD0}" type="pres">
      <dgm:prSet presAssocID="{84E23357-B5B1-7B4A-9F41-7798A10F68B9}" presName="parentLeftMargin" presStyleLbl="node1" presStyleIdx="0" presStyleCnt="3"/>
      <dgm:spPr/>
    </dgm:pt>
    <dgm:pt modelId="{DB62204A-2183-C947-B307-0AE0C9254CB4}" type="pres">
      <dgm:prSet presAssocID="{84E23357-B5B1-7B4A-9F41-7798A10F68B9}" presName="parentText" presStyleLbl="node1" presStyleIdx="0" presStyleCnt="3" custLinFactNeighborX="28088" custLinFactNeighborY="-5089">
        <dgm:presLayoutVars>
          <dgm:chMax val="0"/>
          <dgm:bulletEnabled val="1"/>
        </dgm:presLayoutVars>
      </dgm:prSet>
      <dgm:spPr/>
    </dgm:pt>
    <dgm:pt modelId="{C0E55831-B858-B64D-B959-F49F302348E4}" type="pres">
      <dgm:prSet presAssocID="{84E23357-B5B1-7B4A-9F41-7798A10F68B9}" presName="negativeSpace" presStyleCnt="0"/>
      <dgm:spPr/>
    </dgm:pt>
    <dgm:pt modelId="{3163C054-477A-7A45-8342-5F206CBBBF64}" type="pres">
      <dgm:prSet presAssocID="{84E23357-B5B1-7B4A-9F41-7798A10F68B9}" presName="childText" presStyleLbl="conFgAcc1" presStyleIdx="0" presStyleCnt="3">
        <dgm:presLayoutVars>
          <dgm:bulletEnabled val="1"/>
        </dgm:presLayoutVars>
      </dgm:prSet>
      <dgm:spPr/>
    </dgm:pt>
    <dgm:pt modelId="{287F775D-9331-8A41-A749-17EEA92BB1F6}" type="pres">
      <dgm:prSet presAssocID="{3CF31140-B2D2-5846-B5EE-EEE171DCBA71}" presName="spaceBetweenRectangles" presStyleCnt="0"/>
      <dgm:spPr/>
    </dgm:pt>
    <dgm:pt modelId="{8EB9FC63-8752-414D-AFB6-45245CEAEA9F}" type="pres">
      <dgm:prSet presAssocID="{0DA72335-11B5-8941-A007-07D39BE94ABB}" presName="parentLin" presStyleCnt="0"/>
      <dgm:spPr/>
    </dgm:pt>
    <dgm:pt modelId="{DC7544E2-6148-C246-BDCD-45A425C486CE}" type="pres">
      <dgm:prSet presAssocID="{0DA72335-11B5-8941-A007-07D39BE94ABB}" presName="parentLeftMargin" presStyleLbl="node1" presStyleIdx="0" presStyleCnt="3"/>
      <dgm:spPr/>
    </dgm:pt>
    <dgm:pt modelId="{E217A1AC-9E01-8946-8CA0-66F04052BE93}" type="pres">
      <dgm:prSet presAssocID="{0DA72335-11B5-8941-A007-07D39BE94ABB}" presName="parentText" presStyleLbl="node1" presStyleIdx="1" presStyleCnt="3" custLinFactNeighborX="15812" custLinFactNeighborY="816">
        <dgm:presLayoutVars>
          <dgm:chMax val="0"/>
          <dgm:bulletEnabled val="1"/>
        </dgm:presLayoutVars>
      </dgm:prSet>
      <dgm:spPr/>
    </dgm:pt>
    <dgm:pt modelId="{5EFE7BB1-9C78-4145-8E75-1A2AB212CD7D}" type="pres">
      <dgm:prSet presAssocID="{0DA72335-11B5-8941-A007-07D39BE94ABB}" presName="negativeSpace" presStyleCnt="0"/>
      <dgm:spPr/>
    </dgm:pt>
    <dgm:pt modelId="{C9C92C41-49FC-7646-BC23-0C978E7AC974}" type="pres">
      <dgm:prSet presAssocID="{0DA72335-11B5-8941-A007-07D39BE94ABB}" presName="childText" presStyleLbl="conFgAcc1" presStyleIdx="1" presStyleCnt="3">
        <dgm:presLayoutVars>
          <dgm:bulletEnabled val="1"/>
        </dgm:presLayoutVars>
      </dgm:prSet>
      <dgm:spPr/>
    </dgm:pt>
    <dgm:pt modelId="{CDD10657-1689-0A4F-958B-8500205AC0A6}" type="pres">
      <dgm:prSet presAssocID="{8B1F9217-E484-2F41-8D38-3DB68ED271BA}" presName="spaceBetweenRectangles" presStyleCnt="0"/>
      <dgm:spPr/>
    </dgm:pt>
    <dgm:pt modelId="{DF42D6D3-06FF-6E4C-B828-2B0E02DF6FA8}" type="pres">
      <dgm:prSet presAssocID="{18401A89-F61D-3143-B3C7-DDA5F88EB969}" presName="parentLin" presStyleCnt="0"/>
      <dgm:spPr/>
    </dgm:pt>
    <dgm:pt modelId="{8F0EC9B3-A364-7240-BB02-CA23AE71CFF2}" type="pres">
      <dgm:prSet presAssocID="{18401A89-F61D-3143-B3C7-DDA5F88EB969}" presName="parentLeftMargin" presStyleLbl="node1" presStyleIdx="1" presStyleCnt="3"/>
      <dgm:spPr/>
    </dgm:pt>
    <dgm:pt modelId="{C3CD99ED-4C1D-A247-9C9D-FFFC1BCB0116}" type="pres">
      <dgm:prSet presAssocID="{18401A89-F61D-3143-B3C7-DDA5F88EB96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AD3DCCD-08D6-704C-809B-D0BC9522AAD8}" type="pres">
      <dgm:prSet presAssocID="{18401A89-F61D-3143-B3C7-DDA5F88EB969}" presName="negativeSpace" presStyleCnt="0"/>
      <dgm:spPr/>
    </dgm:pt>
    <dgm:pt modelId="{89C7FFD0-C56A-3E44-AE26-513EAB8B31F4}" type="pres">
      <dgm:prSet presAssocID="{18401A89-F61D-3143-B3C7-DDA5F88EB96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8746F1B-D189-8947-A50A-5AF91D47B8B0}" srcId="{923C283C-79BD-404E-ACCF-3D8F25E888D4}" destId="{18401A89-F61D-3143-B3C7-DDA5F88EB969}" srcOrd="2" destOrd="0" parTransId="{D25A623C-6906-F647-B772-44A220CAEF24}" sibTransId="{396EA02A-8099-B94C-B266-BC4D6CE1BF0A}"/>
    <dgm:cxn modelId="{EA49F920-DCD7-294E-AE85-98C37D74712D}" type="presOf" srcId="{18401A89-F61D-3143-B3C7-DDA5F88EB969}" destId="{8F0EC9B3-A364-7240-BB02-CA23AE71CFF2}" srcOrd="0" destOrd="0" presId="urn:microsoft.com/office/officeart/2005/8/layout/list1"/>
    <dgm:cxn modelId="{63197360-03A5-9645-B67E-2F3F6D97891D}" type="presOf" srcId="{84E23357-B5B1-7B4A-9F41-7798A10F68B9}" destId="{DB62204A-2183-C947-B307-0AE0C9254CB4}" srcOrd="1" destOrd="0" presId="urn:microsoft.com/office/officeart/2005/8/layout/list1"/>
    <dgm:cxn modelId="{315E0D45-9235-0B4E-AC1E-79FDF0992493}" type="presOf" srcId="{0DA72335-11B5-8941-A007-07D39BE94ABB}" destId="{E217A1AC-9E01-8946-8CA0-66F04052BE93}" srcOrd="1" destOrd="0" presId="urn:microsoft.com/office/officeart/2005/8/layout/list1"/>
    <dgm:cxn modelId="{5E0E4B52-880B-3448-8FCD-BA8EC5AA19E4}" type="presOf" srcId="{18401A89-F61D-3143-B3C7-DDA5F88EB969}" destId="{C3CD99ED-4C1D-A247-9C9D-FFFC1BCB0116}" srcOrd="1" destOrd="0" presId="urn:microsoft.com/office/officeart/2005/8/layout/list1"/>
    <dgm:cxn modelId="{36513181-FEAB-BB48-A5E4-0600D0F3DB16}" type="presOf" srcId="{84E23357-B5B1-7B4A-9F41-7798A10F68B9}" destId="{E7526134-E12E-3E49-933C-9E6211BB1DD0}" srcOrd="0" destOrd="0" presId="urn:microsoft.com/office/officeart/2005/8/layout/list1"/>
    <dgm:cxn modelId="{A54C2B95-DC8F-9B4A-ADA4-8FA408B95DE1}" srcId="{923C283C-79BD-404E-ACCF-3D8F25E888D4}" destId="{84E23357-B5B1-7B4A-9F41-7798A10F68B9}" srcOrd="0" destOrd="0" parTransId="{BCE57E35-BEB1-4D43-816F-B1A37E99B6E9}" sibTransId="{3CF31140-B2D2-5846-B5EE-EEE171DCBA71}"/>
    <dgm:cxn modelId="{1F348BC0-D2B6-914B-B3B2-933C6B6CE03E}" srcId="{923C283C-79BD-404E-ACCF-3D8F25E888D4}" destId="{0DA72335-11B5-8941-A007-07D39BE94ABB}" srcOrd="1" destOrd="0" parTransId="{0B7E298E-A35F-D741-9B96-2596E824BE31}" sibTransId="{8B1F9217-E484-2F41-8D38-3DB68ED271BA}"/>
    <dgm:cxn modelId="{31C988C7-B29D-2C44-8517-3FD44AB26ADB}" type="presOf" srcId="{0DA72335-11B5-8941-A007-07D39BE94ABB}" destId="{DC7544E2-6148-C246-BDCD-45A425C486CE}" srcOrd="0" destOrd="0" presId="urn:microsoft.com/office/officeart/2005/8/layout/list1"/>
    <dgm:cxn modelId="{D64A62D6-9FCB-4A4C-B8E3-F13959937FE2}" type="presOf" srcId="{923C283C-79BD-404E-ACCF-3D8F25E888D4}" destId="{55276B2E-214E-6043-8ED6-D1AACBED7B71}" srcOrd="0" destOrd="0" presId="urn:microsoft.com/office/officeart/2005/8/layout/list1"/>
    <dgm:cxn modelId="{8410E85F-0268-A54A-9D6E-201DDC608D6E}" type="presParOf" srcId="{55276B2E-214E-6043-8ED6-D1AACBED7B71}" destId="{D03B76C9-0030-FA4A-A69A-6B18F7F38DCE}" srcOrd="0" destOrd="0" presId="urn:microsoft.com/office/officeart/2005/8/layout/list1"/>
    <dgm:cxn modelId="{349EC179-A653-CD4A-90BB-DDBDB22A8B6C}" type="presParOf" srcId="{D03B76C9-0030-FA4A-A69A-6B18F7F38DCE}" destId="{E7526134-E12E-3E49-933C-9E6211BB1DD0}" srcOrd="0" destOrd="0" presId="urn:microsoft.com/office/officeart/2005/8/layout/list1"/>
    <dgm:cxn modelId="{0499E876-C968-F94D-8010-E663F14E3BBA}" type="presParOf" srcId="{D03B76C9-0030-FA4A-A69A-6B18F7F38DCE}" destId="{DB62204A-2183-C947-B307-0AE0C9254CB4}" srcOrd="1" destOrd="0" presId="urn:microsoft.com/office/officeart/2005/8/layout/list1"/>
    <dgm:cxn modelId="{950D68A3-386E-7D4A-B6E8-739CA54B6DE6}" type="presParOf" srcId="{55276B2E-214E-6043-8ED6-D1AACBED7B71}" destId="{C0E55831-B858-B64D-B959-F49F302348E4}" srcOrd="1" destOrd="0" presId="urn:microsoft.com/office/officeart/2005/8/layout/list1"/>
    <dgm:cxn modelId="{FEDCB8F2-157D-C54F-B74A-5D16AEFF38C5}" type="presParOf" srcId="{55276B2E-214E-6043-8ED6-D1AACBED7B71}" destId="{3163C054-477A-7A45-8342-5F206CBBBF64}" srcOrd="2" destOrd="0" presId="urn:microsoft.com/office/officeart/2005/8/layout/list1"/>
    <dgm:cxn modelId="{02AF3188-97C0-CF4B-B2AA-1D6F91BFD472}" type="presParOf" srcId="{55276B2E-214E-6043-8ED6-D1AACBED7B71}" destId="{287F775D-9331-8A41-A749-17EEA92BB1F6}" srcOrd="3" destOrd="0" presId="urn:microsoft.com/office/officeart/2005/8/layout/list1"/>
    <dgm:cxn modelId="{6CFFF687-38A9-FB40-AC39-51E0A89AEA71}" type="presParOf" srcId="{55276B2E-214E-6043-8ED6-D1AACBED7B71}" destId="{8EB9FC63-8752-414D-AFB6-45245CEAEA9F}" srcOrd="4" destOrd="0" presId="urn:microsoft.com/office/officeart/2005/8/layout/list1"/>
    <dgm:cxn modelId="{DCA582A8-4796-D44F-8B37-13F87F7441DE}" type="presParOf" srcId="{8EB9FC63-8752-414D-AFB6-45245CEAEA9F}" destId="{DC7544E2-6148-C246-BDCD-45A425C486CE}" srcOrd="0" destOrd="0" presId="urn:microsoft.com/office/officeart/2005/8/layout/list1"/>
    <dgm:cxn modelId="{B118608D-33B7-0247-9F11-E1B43902D67D}" type="presParOf" srcId="{8EB9FC63-8752-414D-AFB6-45245CEAEA9F}" destId="{E217A1AC-9E01-8946-8CA0-66F04052BE93}" srcOrd="1" destOrd="0" presId="urn:microsoft.com/office/officeart/2005/8/layout/list1"/>
    <dgm:cxn modelId="{E4981A46-1EC4-7E47-9C0B-DA74E2550F0C}" type="presParOf" srcId="{55276B2E-214E-6043-8ED6-D1AACBED7B71}" destId="{5EFE7BB1-9C78-4145-8E75-1A2AB212CD7D}" srcOrd="5" destOrd="0" presId="urn:microsoft.com/office/officeart/2005/8/layout/list1"/>
    <dgm:cxn modelId="{FC702422-08BB-3342-A756-03325590DF0D}" type="presParOf" srcId="{55276B2E-214E-6043-8ED6-D1AACBED7B71}" destId="{C9C92C41-49FC-7646-BC23-0C978E7AC974}" srcOrd="6" destOrd="0" presId="urn:microsoft.com/office/officeart/2005/8/layout/list1"/>
    <dgm:cxn modelId="{2562F2D6-A196-974D-939E-8120EFA3FC32}" type="presParOf" srcId="{55276B2E-214E-6043-8ED6-D1AACBED7B71}" destId="{CDD10657-1689-0A4F-958B-8500205AC0A6}" srcOrd="7" destOrd="0" presId="urn:microsoft.com/office/officeart/2005/8/layout/list1"/>
    <dgm:cxn modelId="{376487E6-01D9-C649-AAFD-D47B18A45BBE}" type="presParOf" srcId="{55276B2E-214E-6043-8ED6-D1AACBED7B71}" destId="{DF42D6D3-06FF-6E4C-B828-2B0E02DF6FA8}" srcOrd="8" destOrd="0" presId="urn:microsoft.com/office/officeart/2005/8/layout/list1"/>
    <dgm:cxn modelId="{A706ADBD-307E-0548-B48E-1A1AA99086D9}" type="presParOf" srcId="{DF42D6D3-06FF-6E4C-B828-2B0E02DF6FA8}" destId="{8F0EC9B3-A364-7240-BB02-CA23AE71CFF2}" srcOrd="0" destOrd="0" presId="urn:microsoft.com/office/officeart/2005/8/layout/list1"/>
    <dgm:cxn modelId="{D538BD80-A933-DF4A-A78D-53AC9C6DB437}" type="presParOf" srcId="{DF42D6D3-06FF-6E4C-B828-2B0E02DF6FA8}" destId="{C3CD99ED-4C1D-A247-9C9D-FFFC1BCB0116}" srcOrd="1" destOrd="0" presId="urn:microsoft.com/office/officeart/2005/8/layout/list1"/>
    <dgm:cxn modelId="{AA338882-A8AA-9643-9956-33822C95482D}" type="presParOf" srcId="{55276B2E-214E-6043-8ED6-D1AACBED7B71}" destId="{1AD3DCCD-08D6-704C-809B-D0BC9522AAD8}" srcOrd="9" destOrd="0" presId="urn:microsoft.com/office/officeart/2005/8/layout/list1"/>
    <dgm:cxn modelId="{E3C4B2FF-8AFB-184D-AB57-324DEFEB876D}" type="presParOf" srcId="{55276B2E-214E-6043-8ED6-D1AACBED7B71}" destId="{89C7FFD0-C56A-3E44-AE26-513EAB8B31F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84CA68-04FC-D047-BBDE-D8B221FAD61E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05FDEF58-975D-9244-B0B3-AD641D4CE41A}">
      <dgm:prSet phldrT="[Text]"/>
      <dgm:spPr/>
      <dgm:t>
        <a:bodyPr/>
        <a:lstStyle/>
        <a:p>
          <a:r>
            <a:rPr lang="en-US" dirty="0">
              <a:latin typeface="+mj-lt"/>
              <a:cs typeface="Times New Roman" panose="02020603050405020304" pitchFamily="18" charset="0"/>
            </a:rPr>
            <a:t>Pre-registration</a:t>
          </a:r>
        </a:p>
      </dgm:t>
    </dgm:pt>
    <dgm:pt modelId="{90254C9D-11D6-DB4A-A611-1DCF0EE9ED41}" type="parTrans" cxnId="{AF06B6AB-1276-1F47-9E0E-83C2F478A788}">
      <dgm:prSet/>
      <dgm:spPr/>
      <dgm:t>
        <a:bodyPr/>
        <a:lstStyle/>
        <a:p>
          <a:endParaRPr lang="en-US"/>
        </a:p>
      </dgm:t>
    </dgm:pt>
    <dgm:pt modelId="{29F50819-F889-784E-86CF-C8FC50775D2B}" type="sibTrans" cxnId="{AF06B6AB-1276-1F47-9E0E-83C2F478A788}">
      <dgm:prSet/>
      <dgm:spPr/>
      <dgm:t>
        <a:bodyPr/>
        <a:lstStyle/>
        <a:p>
          <a:endParaRPr lang="en-US"/>
        </a:p>
      </dgm:t>
    </dgm:pt>
    <dgm:pt modelId="{6343074D-C431-0543-8B5B-E8776BE53ACC}">
      <dgm:prSet phldrT="[Text]"/>
      <dgm:spPr/>
      <dgm:t>
        <a:bodyPr/>
        <a:lstStyle/>
        <a:p>
          <a:r>
            <a:rPr lang="en-US" dirty="0">
              <a:latin typeface="+mj-lt"/>
              <a:cs typeface="Times New Roman" panose="02020603050405020304" pitchFamily="18" charset="0"/>
            </a:rPr>
            <a:t>COVID-19 Screening before entrance</a:t>
          </a:r>
        </a:p>
      </dgm:t>
    </dgm:pt>
    <dgm:pt modelId="{B431051E-72A9-944F-A41F-C52984B8F157}" type="parTrans" cxnId="{27E12721-1A5D-6C44-B1BA-37AC49FA3480}">
      <dgm:prSet/>
      <dgm:spPr/>
      <dgm:t>
        <a:bodyPr/>
        <a:lstStyle/>
        <a:p>
          <a:endParaRPr lang="en-US"/>
        </a:p>
      </dgm:t>
    </dgm:pt>
    <dgm:pt modelId="{2C6EC932-A1B9-0240-9330-8A575745B9C3}" type="sibTrans" cxnId="{27E12721-1A5D-6C44-B1BA-37AC49FA3480}">
      <dgm:prSet/>
      <dgm:spPr/>
      <dgm:t>
        <a:bodyPr/>
        <a:lstStyle/>
        <a:p>
          <a:endParaRPr lang="en-US"/>
        </a:p>
      </dgm:t>
    </dgm:pt>
    <dgm:pt modelId="{2625A13F-2A3D-AC4B-81C2-ADC162BE499C}" type="pres">
      <dgm:prSet presAssocID="{C684CA68-04FC-D047-BBDE-D8B221FAD61E}" presName="CompostProcess" presStyleCnt="0">
        <dgm:presLayoutVars>
          <dgm:dir/>
          <dgm:resizeHandles val="exact"/>
        </dgm:presLayoutVars>
      </dgm:prSet>
      <dgm:spPr/>
    </dgm:pt>
    <dgm:pt modelId="{36BF1943-28AA-124D-8206-995B78207A2D}" type="pres">
      <dgm:prSet presAssocID="{C684CA68-04FC-D047-BBDE-D8B221FAD61E}" presName="arrow" presStyleLbl="bgShp" presStyleIdx="0" presStyleCnt="1"/>
      <dgm:spPr/>
    </dgm:pt>
    <dgm:pt modelId="{CA4237BF-78DD-4346-8F99-07CD1F399329}" type="pres">
      <dgm:prSet presAssocID="{C684CA68-04FC-D047-BBDE-D8B221FAD61E}" presName="linearProcess" presStyleCnt="0"/>
      <dgm:spPr/>
    </dgm:pt>
    <dgm:pt modelId="{E324A673-AB16-7D44-AE8B-DB869F5F51F7}" type="pres">
      <dgm:prSet presAssocID="{05FDEF58-975D-9244-B0B3-AD641D4CE41A}" presName="textNode" presStyleLbl="node1" presStyleIdx="0" presStyleCnt="2" custLinFactNeighborY="2324">
        <dgm:presLayoutVars>
          <dgm:bulletEnabled val="1"/>
        </dgm:presLayoutVars>
      </dgm:prSet>
      <dgm:spPr/>
    </dgm:pt>
    <dgm:pt modelId="{26BB7716-B4A2-0B49-A775-B9AF12CDF6B2}" type="pres">
      <dgm:prSet presAssocID="{29F50819-F889-784E-86CF-C8FC50775D2B}" presName="sibTrans" presStyleCnt="0"/>
      <dgm:spPr/>
    </dgm:pt>
    <dgm:pt modelId="{50F14556-6AEB-A243-A4F4-BF24FEF1B931}" type="pres">
      <dgm:prSet presAssocID="{6343074D-C431-0543-8B5B-E8776BE53ACC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C930761E-791D-9942-A22D-281B6A0951F5}" type="presOf" srcId="{6343074D-C431-0543-8B5B-E8776BE53ACC}" destId="{50F14556-6AEB-A243-A4F4-BF24FEF1B931}" srcOrd="0" destOrd="0" presId="urn:microsoft.com/office/officeart/2005/8/layout/hProcess9"/>
    <dgm:cxn modelId="{27E12721-1A5D-6C44-B1BA-37AC49FA3480}" srcId="{C684CA68-04FC-D047-BBDE-D8B221FAD61E}" destId="{6343074D-C431-0543-8B5B-E8776BE53ACC}" srcOrd="1" destOrd="0" parTransId="{B431051E-72A9-944F-A41F-C52984B8F157}" sibTransId="{2C6EC932-A1B9-0240-9330-8A575745B9C3}"/>
    <dgm:cxn modelId="{02D7B055-DD8C-9642-9614-A351B3AD48BD}" type="presOf" srcId="{05FDEF58-975D-9244-B0B3-AD641D4CE41A}" destId="{E324A673-AB16-7D44-AE8B-DB869F5F51F7}" srcOrd="0" destOrd="0" presId="urn:microsoft.com/office/officeart/2005/8/layout/hProcess9"/>
    <dgm:cxn modelId="{AF06B6AB-1276-1F47-9E0E-83C2F478A788}" srcId="{C684CA68-04FC-D047-BBDE-D8B221FAD61E}" destId="{05FDEF58-975D-9244-B0B3-AD641D4CE41A}" srcOrd="0" destOrd="0" parTransId="{90254C9D-11D6-DB4A-A611-1DCF0EE9ED41}" sibTransId="{29F50819-F889-784E-86CF-C8FC50775D2B}"/>
    <dgm:cxn modelId="{C0A03DF8-8A74-AF49-9874-C4E81FCD3BBB}" type="presOf" srcId="{C684CA68-04FC-D047-BBDE-D8B221FAD61E}" destId="{2625A13F-2A3D-AC4B-81C2-ADC162BE499C}" srcOrd="0" destOrd="0" presId="urn:microsoft.com/office/officeart/2005/8/layout/hProcess9"/>
    <dgm:cxn modelId="{2AD77665-607F-6D4A-8976-5F8D2D7CD7C1}" type="presParOf" srcId="{2625A13F-2A3D-AC4B-81C2-ADC162BE499C}" destId="{36BF1943-28AA-124D-8206-995B78207A2D}" srcOrd="0" destOrd="0" presId="urn:microsoft.com/office/officeart/2005/8/layout/hProcess9"/>
    <dgm:cxn modelId="{B1261E35-6046-C944-8073-644C93BDFFFC}" type="presParOf" srcId="{2625A13F-2A3D-AC4B-81C2-ADC162BE499C}" destId="{CA4237BF-78DD-4346-8F99-07CD1F399329}" srcOrd="1" destOrd="0" presId="urn:microsoft.com/office/officeart/2005/8/layout/hProcess9"/>
    <dgm:cxn modelId="{1AC6453B-0DAD-9042-9C79-FA3D76E638B3}" type="presParOf" srcId="{CA4237BF-78DD-4346-8F99-07CD1F399329}" destId="{E324A673-AB16-7D44-AE8B-DB869F5F51F7}" srcOrd="0" destOrd="0" presId="urn:microsoft.com/office/officeart/2005/8/layout/hProcess9"/>
    <dgm:cxn modelId="{BF15379A-11E9-1744-9257-FADD618A1446}" type="presParOf" srcId="{CA4237BF-78DD-4346-8F99-07CD1F399329}" destId="{26BB7716-B4A2-0B49-A775-B9AF12CDF6B2}" srcOrd="1" destOrd="0" presId="urn:microsoft.com/office/officeart/2005/8/layout/hProcess9"/>
    <dgm:cxn modelId="{2A377044-7C8D-3344-B85C-CCA8CF62DCAB}" type="presParOf" srcId="{CA4237BF-78DD-4346-8F99-07CD1F399329}" destId="{50F14556-6AEB-A243-A4F4-BF24FEF1B931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C90CA-CE32-0E4B-A0E7-A2C0B61F6CB6}">
      <dsp:nvSpPr>
        <dsp:cNvPr id="0" name=""/>
        <dsp:cNvSpPr/>
      </dsp:nvSpPr>
      <dsp:spPr>
        <a:xfrm>
          <a:off x="0" y="146518"/>
          <a:ext cx="4658716" cy="465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Policy</a:t>
          </a:r>
        </a:p>
      </dsp:txBody>
      <dsp:txXfrm>
        <a:off x="1455848" y="379454"/>
        <a:ext cx="1747018" cy="465871"/>
      </dsp:txXfrm>
    </dsp:sp>
    <dsp:sp modelId="{9B8F3745-9A86-EC4B-A2BA-14AE1AD3A1CD}">
      <dsp:nvSpPr>
        <dsp:cNvPr id="0" name=""/>
        <dsp:cNvSpPr/>
      </dsp:nvSpPr>
      <dsp:spPr>
        <a:xfrm>
          <a:off x="349403" y="931296"/>
          <a:ext cx="3959908" cy="39599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Community</a:t>
          </a:r>
        </a:p>
      </dsp:txBody>
      <dsp:txXfrm>
        <a:off x="1475502" y="1158990"/>
        <a:ext cx="1707710" cy="455389"/>
      </dsp:txXfrm>
    </dsp:sp>
    <dsp:sp modelId="{DE5E5313-8AFA-834A-9CF9-D64BCA59E641}">
      <dsp:nvSpPr>
        <dsp:cNvPr id="0" name=""/>
        <dsp:cNvSpPr/>
      </dsp:nvSpPr>
      <dsp:spPr>
        <a:xfrm>
          <a:off x="698807" y="1544133"/>
          <a:ext cx="3261101" cy="3261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Organization</a:t>
          </a:r>
        </a:p>
      </dsp:txBody>
      <dsp:txXfrm>
        <a:off x="1485548" y="1769149"/>
        <a:ext cx="1687619" cy="450031"/>
      </dsp:txXfrm>
    </dsp:sp>
    <dsp:sp modelId="{870EB08B-03B7-9746-BC36-7890CE2885CC}">
      <dsp:nvSpPr>
        <dsp:cNvPr id="0" name=""/>
        <dsp:cNvSpPr/>
      </dsp:nvSpPr>
      <dsp:spPr>
        <a:xfrm>
          <a:off x="1048211" y="2242941"/>
          <a:ext cx="2562293" cy="2562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Provider</a:t>
          </a:r>
        </a:p>
      </dsp:txBody>
      <dsp:txXfrm>
        <a:off x="1637538" y="2473547"/>
        <a:ext cx="1383638" cy="461212"/>
      </dsp:txXfrm>
    </dsp:sp>
    <dsp:sp modelId="{2AEF6908-F5A2-C748-B30A-B876F22C6B19}">
      <dsp:nvSpPr>
        <dsp:cNvPr id="0" name=""/>
        <dsp:cNvSpPr/>
      </dsp:nvSpPr>
      <dsp:spPr>
        <a:xfrm>
          <a:off x="1397614" y="2941748"/>
          <a:ext cx="1863486" cy="18634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Person and family</a:t>
          </a:r>
        </a:p>
      </dsp:txBody>
      <dsp:txXfrm>
        <a:off x="1670516" y="3407620"/>
        <a:ext cx="1317683" cy="9317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45C8B-3A4B-49E2-A4FA-1B2E0224071B}">
      <dsp:nvSpPr>
        <dsp:cNvPr id="0" name=""/>
        <dsp:cNvSpPr/>
      </dsp:nvSpPr>
      <dsp:spPr>
        <a:xfrm rot="16200000">
          <a:off x="993555" y="-984504"/>
          <a:ext cx="3131736" cy="5118847"/>
        </a:xfrm>
        <a:prstGeom prst="round1Rect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+mj-lt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>
              <a:latin typeface="+mj-lt"/>
              <a:cs typeface="Times New Roman" panose="02020603050405020304" pitchFamily="18" charset="0"/>
            </a:rPr>
            <a:t>Strengths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Urgent community need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Administrative support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Reduces health risk disparity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Reduces chance for illness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Trusted community clinic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High staff interest/commitment</a:t>
          </a:r>
        </a:p>
      </dsp:txBody>
      <dsp:txXfrm rot="5400000">
        <a:off x="0" y="9051"/>
        <a:ext cx="5118847" cy="2348802"/>
      </dsp:txXfrm>
    </dsp:sp>
    <dsp:sp modelId="{74B11F17-A97B-4434-8959-9D5E64FA6B2F}">
      <dsp:nvSpPr>
        <dsp:cNvPr id="0" name=""/>
        <dsp:cNvSpPr/>
      </dsp:nvSpPr>
      <dsp:spPr>
        <a:xfrm>
          <a:off x="5118847" y="0"/>
          <a:ext cx="5118847" cy="3131736"/>
        </a:xfrm>
        <a:prstGeom prst="round1Rect">
          <a:avLst/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>
              <a:latin typeface="+mj-lt"/>
              <a:cs typeface="Times New Roman" panose="02020603050405020304" pitchFamily="18" charset="0"/>
            </a:rPr>
            <a:t>Weakness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feasibility of curbside service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NP’s are only credentialed at their work site, and affiliated hospital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Need volunteers </a:t>
          </a:r>
        </a:p>
      </dsp:txBody>
      <dsp:txXfrm>
        <a:off x="5118847" y="0"/>
        <a:ext cx="5118847" cy="2348802"/>
      </dsp:txXfrm>
    </dsp:sp>
    <dsp:sp modelId="{7948C12A-643E-4D27-8788-B1D48E29CE31}">
      <dsp:nvSpPr>
        <dsp:cNvPr id="0" name=""/>
        <dsp:cNvSpPr/>
      </dsp:nvSpPr>
      <dsp:spPr>
        <a:xfrm rot="10800000">
          <a:off x="0" y="3131736"/>
          <a:ext cx="5118847" cy="3131736"/>
        </a:xfrm>
        <a:prstGeom prst="round1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>
              <a:latin typeface="+mj-lt"/>
              <a:cs typeface="Times New Roman" panose="02020603050405020304" pitchFamily="18" charset="0"/>
            </a:rPr>
            <a:t>Opportunities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Promote wellness and prevent illness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Provide easy and safe access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Bridge the gap of health equity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Assist with social determinants of health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latin typeface="+mj-lt"/>
          </a:endParaRPr>
        </a:p>
      </dsp:txBody>
      <dsp:txXfrm rot="10800000">
        <a:off x="0" y="3914670"/>
        <a:ext cx="5118847" cy="2348802"/>
      </dsp:txXfrm>
    </dsp:sp>
    <dsp:sp modelId="{DCFACF91-48B6-4AA0-BF99-B93B015E50E0}">
      <dsp:nvSpPr>
        <dsp:cNvPr id="0" name=""/>
        <dsp:cNvSpPr/>
      </dsp:nvSpPr>
      <dsp:spPr>
        <a:xfrm rot="5400000">
          <a:off x="6112402" y="2138180"/>
          <a:ext cx="3131736" cy="511884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>
              <a:latin typeface="+mj-lt"/>
              <a:cs typeface="Times New Roman" panose="02020603050405020304" pitchFamily="18" charset="0"/>
            </a:rPr>
            <a:t>Threats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Staffing -most MA's had been furloughed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Potential health department issues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IT support &amp; unpredictable weather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>
              <a:latin typeface="+mj-lt"/>
              <a:cs typeface="Times New Roman" panose="02020603050405020304" pitchFamily="18" charset="0"/>
            </a:rPr>
            <a:t>Insufficient time/resources for marketing to public </a:t>
          </a:r>
        </a:p>
      </dsp:txBody>
      <dsp:txXfrm rot="-5400000">
        <a:off x="5118847" y="3914669"/>
        <a:ext cx="5118847" cy="2348802"/>
      </dsp:txXfrm>
    </dsp:sp>
    <dsp:sp modelId="{82521CA8-003F-4B68-82A4-A552BF58D9A0}">
      <dsp:nvSpPr>
        <dsp:cNvPr id="0" name=""/>
        <dsp:cNvSpPr/>
      </dsp:nvSpPr>
      <dsp:spPr>
        <a:xfrm>
          <a:off x="3583192" y="2661474"/>
          <a:ext cx="3071308" cy="89050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1" kern="1200" dirty="0">
              <a:latin typeface="+mj-lt"/>
              <a:cs typeface="Times New Roman" panose="02020603050405020304" pitchFamily="18" charset="0"/>
            </a:rPr>
            <a:t>SWOT Analysis</a:t>
          </a:r>
        </a:p>
      </dsp:txBody>
      <dsp:txXfrm>
        <a:off x="3626663" y="2704945"/>
        <a:ext cx="2984366" cy="8035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3C054-477A-7A45-8342-5F206CBBBF64}">
      <dsp:nvSpPr>
        <dsp:cNvPr id="0" name=""/>
        <dsp:cNvSpPr/>
      </dsp:nvSpPr>
      <dsp:spPr>
        <a:xfrm>
          <a:off x="0" y="692034"/>
          <a:ext cx="225923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2204A-2183-C947-B307-0AE0C9254CB4}">
      <dsp:nvSpPr>
        <dsp:cNvPr id="0" name=""/>
        <dsp:cNvSpPr/>
      </dsp:nvSpPr>
      <dsp:spPr>
        <a:xfrm>
          <a:off x="144690" y="236691"/>
          <a:ext cx="158146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75" tIns="0" rIns="5977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Times New Roman" panose="02020603050405020304" pitchFamily="18" charset="0"/>
            </a:rPr>
            <a:t>1st lane </a:t>
          </a:r>
        </a:p>
      </dsp:txBody>
      <dsp:txXfrm>
        <a:off x="185039" y="277040"/>
        <a:ext cx="1500763" cy="745862"/>
      </dsp:txXfrm>
    </dsp:sp>
    <dsp:sp modelId="{C9C92C41-49FC-7646-BC23-0C978E7AC974}">
      <dsp:nvSpPr>
        <dsp:cNvPr id="0" name=""/>
        <dsp:cNvSpPr/>
      </dsp:nvSpPr>
      <dsp:spPr>
        <a:xfrm>
          <a:off x="0" y="1962114"/>
          <a:ext cx="225923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7A1AC-9E01-8946-8CA0-66F04052BE93}">
      <dsp:nvSpPr>
        <dsp:cNvPr id="0" name=""/>
        <dsp:cNvSpPr/>
      </dsp:nvSpPr>
      <dsp:spPr>
        <a:xfrm>
          <a:off x="130823" y="1555579"/>
          <a:ext cx="158146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75" tIns="0" rIns="5977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Times New Roman" panose="02020603050405020304" pitchFamily="18" charset="0"/>
            </a:rPr>
            <a:t>2</a:t>
          </a:r>
          <a:r>
            <a:rPr lang="en-US" sz="2800" kern="1200" baseline="30000" dirty="0">
              <a:latin typeface="+mj-lt"/>
              <a:cs typeface="Times New Roman" panose="02020603050405020304" pitchFamily="18" charset="0"/>
            </a:rPr>
            <a:t>nd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lane</a:t>
          </a:r>
        </a:p>
      </dsp:txBody>
      <dsp:txXfrm>
        <a:off x="171172" y="1595928"/>
        <a:ext cx="1500763" cy="745862"/>
      </dsp:txXfrm>
    </dsp:sp>
    <dsp:sp modelId="{89C7FFD0-C56A-3E44-AE26-513EAB8B31F4}">
      <dsp:nvSpPr>
        <dsp:cNvPr id="0" name=""/>
        <dsp:cNvSpPr/>
      </dsp:nvSpPr>
      <dsp:spPr>
        <a:xfrm>
          <a:off x="0" y="3232194"/>
          <a:ext cx="225923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D99ED-4C1D-A247-9C9D-FFFC1BCB0116}">
      <dsp:nvSpPr>
        <dsp:cNvPr id="0" name=""/>
        <dsp:cNvSpPr/>
      </dsp:nvSpPr>
      <dsp:spPr>
        <a:xfrm>
          <a:off x="112961" y="2818915"/>
          <a:ext cx="158146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75" tIns="0" rIns="5977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Times New Roman" panose="02020603050405020304" pitchFamily="18" charset="0"/>
            </a:rPr>
            <a:t>3</a:t>
          </a:r>
          <a:r>
            <a:rPr lang="en-US" sz="2800" kern="1200" baseline="30000" dirty="0">
              <a:latin typeface="+mj-lt"/>
              <a:cs typeface="Times New Roman" panose="02020603050405020304" pitchFamily="18" charset="0"/>
            </a:rPr>
            <a:t>rd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lane </a:t>
          </a:r>
        </a:p>
      </dsp:txBody>
      <dsp:txXfrm>
        <a:off x="153310" y="2859264"/>
        <a:ext cx="1500763" cy="745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F1943-28AA-124D-8206-995B78207A2D}">
      <dsp:nvSpPr>
        <dsp:cNvPr id="0" name=""/>
        <dsp:cNvSpPr/>
      </dsp:nvSpPr>
      <dsp:spPr>
        <a:xfrm>
          <a:off x="340056" y="0"/>
          <a:ext cx="3853973" cy="25921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4A673-AB16-7D44-AE8B-DB869F5F51F7}">
      <dsp:nvSpPr>
        <dsp:cNvPr id="0" name=""/>
        <dsp:cNvSpPr/>
      </dsp:nvSpPr>
      <dsp:spPr>
        <a:xfrm>
          <a:off x="79756" y="801729"/>
          <a:ext cx="2131995" cy="10368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  <a:cs typeface="Times New Roman" panose="02020603050405020304" pitchFamily="18" charset="0"/>
            </a:rPr>
            <a:t>Pre-registration</a:t>
          </a:r>
        </a:p>
      </dsp:txBody>
      <dsp:txXfrm>
        <a:off x="130371" y="852344"/>
        <a:ext cx="2030765" cy="935614"/>
      </dsp:txXfrm>
    </dsp:sp>
    <dsp:sp modelId="{50F14556-6AEB-A243-A4F4-BF24FEF1B931}">
      <dsp:nvSpPr>
        <dsp:cNvPr id="0" name=""/>
        <dsp:cNvSpPr/>
      </dsp:nvSpPr>
      <dsp:spPr>
        <a:xfrm>
          <a:off x="2322335" y="777633"/>
          <a:ext cx="2131995" cy="10368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  <a:cs typeface="Times New Roman" panose="02020603050405020304" pitchFamily="18" charset="0"/>
            </a:rPr>
            <a:t>COVID-19 Screening before entrance</a:t>
          </a:r>
        </a:p>
      </dsp:txBody>
      <dsp:txXfrm>
        <a:off x="2372950" y="828248"/>
        <a:ext cx="2030765" cy="935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96EEB-D857-514D-BF05-89933D5A5575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70162-3E98-8B4D-A7B0-51127EFF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1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ckondetroit.com/health/2020/07/30/beaumont-health-offers-curbside-vaccinations-to-keep-kids-up-to-date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4F8A-A86A-D24A-9307-5D9D0018E04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46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05CB8-A053-4755-A6CF-8A966ED6F6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4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63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4F8A-A86A-D24A-9307-5D9D0018E0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93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4348868-C8BA-D341-BC3E-F561377FA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07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96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16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2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05CB8-A053-4755-A6CF-8A966ED6F6E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63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5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00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05CB8-A053-4755-A6CF-8A966ED6F6E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29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68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4F8A-A86A-D24A-9307-5D9D0018E0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83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20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05CB8-A053-4755-A6CF-8A966ED6F6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8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2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05CB8-A053-4755-A6CF-8A966ED6F6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35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96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2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37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23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05CB8-A053-4755-A6CF-8A966ED6F6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9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D95EA-3AD6-4A46-83C9-93771190E7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80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7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022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469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05CB8-A053-4755-A6CF-8A966ED6F6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52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click on the TV coverage of this event because it shows a parent perspective. 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https://www.clickondetroit.com/health/2020/07/30/beaumont-health-offers-curbside-vaccinations-to-keep-kids-up-to-date/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05CB8-A053-4755-A6CF-8A966ED6F6E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43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95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7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4F8A-A86A-D24A-9307-5D9D0018E0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74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70162-3E98-8B4D-A7B0-51127EFFEE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44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4F8A-A86A-D24A-9307-5D9D0018E0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83752-971B-4E6A-8DE7-F60E89E128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02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4F8A-A86A-D24A-9307-5D9D0018E0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7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4F8A-A86A-D24A-9307-5D9D0018E0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9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4F8A-A86A-D24A-9307-5D9D0018E0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4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5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57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4183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80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1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29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47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5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051" y="1388447"/>
            <a:ext cx="11542861" cy="4193044"/>
          </a:xfrm>
        </p:spPr>
        <p:txBody>
          <a:bodyPr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1440"/>
              </a:spcBef>
              <a:buFontTx/>
              <a:buNone/>
              <a:defRPr sz="2667" cap="none" baseline="0">
                <a:solidFill>
                  <a:schemeClr val="tx1"/>
                </a:solidFill>
              </a:defRPr>
            </a:lvl2pPr>
            <a:lvl3pPr marL="304798" indent="-304798">
              <a:spcBef>
                <a:spcPts val="800"/>
              </a:spcBef>
              <a:buFont typeface="Arial"/>
              <a:buChar char="•"/>
              <a:defRPr sz="2667" cap="none" baseline="0">
                <a:solidFill>
                  <a:schemeClr val="tx1"/>
                </a:solidFill>
              </a:defRPr>
            </a:lvl3pPr>
            <a:lvl4pPr marL="670554">
              <a:spcBef>
                <a:spcPts val="800"/>
              </a:spcBef>
              <a:defRPr cap="none" baseline="0">
                <a:solidFill>
                  <a:schemeClr val="tx1"/>
                </a:solidFill>
              </a:defRPr>
            </a:lvl4pPr>
            <a:lvl5pPr marL="1036311" indent="-304798">
              <a:spcBef>
                <a:spcPts val="800"/>
              </a:spcBef>
              <a:buFont typeface="Arial"/>
              <a:buChar char="•"/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33051" y="457207"/>
            <a:ext cx="11542861" cy="689055"/>
          </a:xfrm>
        </p:spPr>
        <p:txBody>
          <a:bodyPr lIns="0" tIns="0" rIns="0" bIns="0" anchor="ctr"/>
          <a:lstStyle>
            <a:lvl1pPr>
              <a:defRPr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2233369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11985" y="2267940"/>
            <a:ext cx="5183091" cy="33579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640"/>
              </a:spcBef>
              <a:buFontTx/>
              <a:buNone/>
              <a:defRPr sz="2400" cap="none" baseline="0">
                <a:solidFill>
                  <a:schemeClr val="tx1"/>
                </a:solidFill>
              </a:defRPr>
            </a:lvl2pPr>
            <a:lvl3pPr marL="304798" indent="-304798">
              <a:spcBef>
                <a:spcPts val="640"/>
              </a:spcBef>
              <a:buFont typeface="Arial"/>
              <a:buChar char="•"/>
              <a:defRPr sz="2400" cap="none" baseline="0">
                <a:solidFill>
                  <a:schemeClr val="tx1"/>
                </a:solidFill>
              </a:defRPr>
            </a:lvl3pPr>
            <a:lvl4pPr marL="670554">
              <a:spcBef>
                <a:spcPts val="800"/>
              </a:spcBef>
              <a:defRPr sz="2133" cap="none" baseline="0">
                <a:solidFill>
                  <a:schemeClr val="tx1"/>
                </a:solidFill>
              </a:defRPr>
            </a:lvl4pPr>
            <a:lvl5pPr marL="1036311" indent="-304798">
              <a:spcBef>
                <a:spcPts val="800"/>
              </a:spcBef>
              <a:buFont typeface="Arial"/>
              <a:buChar char="•"/>
              <a:defRPr sz="2133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6356532" y="2267940"/>
            <a:ext cx="5255683" cy="33579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640"/>
              </a:spcBef>
              <a:buFontTx/>
              <a:buNone/>
              <a:defRPr sz="2400" cap="none" baseline="0">
                <a:solidFill>
                  <a:schemeClr val="tx1"/>
                </a:solidFill>
              </a:defRPr>
            </a:lvl2pPr>
            <a:lvl3pPr marL="304798" indent="-304798">
              <a:spcBef>
                <a:spcPts val="640"/>
              </a:spcBef>
              <a:buFont typeface="Arial"/>
              <a:buChar char="•"/>
              <a:defRPr sz="2400" cap="none" baseline="0">
                <a:solidFill>
                  <a:schemeClr val="tx1"/>
                </a:solidFill>
              </a:defRPr>
            </a:lvl3pPr>
            <a:lvl4pPr marL="670554">
              <a:spcBef>
                <a:spcPts val="800"/>
              </a:spcBef>
              <a:defRPr sz="2133" cap="none" baseline="0">
                <a:solidFill>
                  <a:schemeClr val="tx1"/>
                </a:solidFill>
              </a:defRPr>
            </a:lvl4pPr>
            <a:lvl5pPr marL="1036311" indent="-304798">
              <a:spcBef>
                <a:spcPts val="800"/>
              </a:spcBef>
              <a:buFont typeface="Arial"/>
              <a:buChar char="•"/>
              <a:defRPr sz="2133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3050" y="457207"/>
            <a:ext cx="11495533" cy="68905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1985" y="1391695"/>
            <a:ext cx="5183091" cy="771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None/>
              <a:defRPr sz="2667" cap="none">
                <a:solidFill>
                  <a:schemeClr val="bg1"/>
                </a:solidFill>
              </a:defRPr>
            </a:lvl1pPr>
            <a:lvl2pPr marL="948235" indent="-507983">
              <a:defRPr>
                <a:solidFill>
                  <a:schemeClr val="bg1"/>
                </a:solidFill>
              </a:defRPr>
            </a:lvl2pPr>
            <a:lvl3pPr marL="1597324" indent="-406386">
              <a:defRPr>
                <a:solidFill>
                  <a:schemeClr val="bg1"/>
                </a:solidFill>
              </a:defRPr>
            </a:lvl3pPr>
            <a:lvl4pPr marL="2235125" indent="-406386">
              <a:defRPr>
                <a:solidFill>
                  <a:schemeClr val="bg1"/>
                </a:solidFill>
              </a:defRPr>
            </a:lvl4pPr>
            <a:lvl5pPr marL="2867283" indent="-406386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3" hasCustomPrompt="1"/>
          </p:nvPr>
        </p:nvSpPr>
        <p:spPr>
          <a:xfrm>
            <a:off x="6346268" y="1391695"/>
            <a:ext cx="5255683" cy="77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356"/>
              </a:spcBef>
              <a:spcAft>
                <a:spcPts val="0"/>
              </a:spcAft>
              <a:buNone/>
              <a:defRPr sz="2933" cap="none">
                <a:solidFill>
                  <a:schemeClr val="bg1"/>
                </a:solidFill>
              </a:defRPr>
            </a:lvl1pPr>
            <a:lvl2pPr marL="948235" indent="-507983">
              <a:defRPr>
                <a:solidFill>
                  <a:schemeClr val="bg1"/>
                </a:solidFill>
              </a:defRPr>
            </a:lvl2pPr>
            <a:lvl3pPr marL="1597324" indent="-406386">
              <a:defRPr>
                <a:solidFill>
                  <a:schemeClr val="bg1"/>
                </a:solidFill>
              </a:defRPr>
            </a:lvl3pPr>
            <a:lvl4pPr marL="2235125" indent="-406386">
              <a:defRPr>
                <a:solidFill>
                  <a:schemeClr val="bg1"/>
                </a:solidFill>
              </a:defRPr>
            </a:lvl4pPr>
            <a:lvl5pPr marL="2867283" indent="-406386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37984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86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33052" y="457207"/>
            <a:ext cx="11520283" cy="689055"/>
          </a:xfrm>
        </p:spPr>
        <p:txBody>
          <a:bodyPr lIns="0" tIns="0" rIns="0" bIns="0" anchor="ctr"/>
          <a:lstStyle>
            <a:lvl1pPr>
              <a:defRPr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idx="1" hasCustomPrompt="1"/>
          </p:nvPr>
        </p:nvSpPr>
        <p:spPr>
          <a:xfrm>
            <a:off x="333051" y="1482231"/>
            <a:ext cx="11510019" cy="454939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baseline="0"/>
            </a:lvl1pPr>
            <a:lvl2pPr>
              <a:defRPr sz="3200" baseline="0"/>
            </a:lvl2pPr>
            <a:lvl3pPr>
              <a:defRPr sz="2667"/>
            </a:lvl3pPr>
          </a:lstStyle>
          <a:p>
            <a:pPr>
              <a:spcBef>
                <a:spcPts val="1200"/>
              </a:spcBef>
            </a:pPr>
            <a:r>
              <a:rPr lang="en-US" dirty="0"/>
              <a:t>Level one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Level two</a:t>
            </a:r>
          </a:p>
          <a:p>
            <a:pPr lvl="2">
              <a:spcBef>
                <a:spcPts val="1600"/>
              </a:spcBef>
            </a:pPr>
            <a:r>
              <a:rPr lang="en-US" dirty="0"/>
              <a:t>Level three</a:t>
            </a:r>
          </a:p>
        </p:txBody>
      </p:sp>
    </p:spTree>
    <p:extLst>
      <p:ext uri="{BB962C8B-B14F-4D97-AF65-F5344CB8AC3E}">
        <p14:creationId xmlns:p14="http://schemas.microsoft.com/office/powerpoint/2010/main" val="219185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6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6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6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F27D752-1EFD-9745-976F-5D12F41D0BD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3D58-1232-EE44-9904-FD2EBB94F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40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ollowmehere.com/2020/02/02/the-law-and-wuhan-coronaviru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northcarolinahealthnews.org/2012/05/18/wake-students-advocate-for-school-based-health-cente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othersociologist.com/2016/02/28/sociology-of-anti-vaccination-movement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pngall.com/road-png/download/2505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thebfd.co.nz/2020/04/05/draft-covid-19-update-26-march-202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blogdequimicaybiologia.blogspot.com/2013/02/curso-spss-para-el-analisis-de-datos-en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ffpp.commons.gc.cuny.edu/2020/01/06/plan-your-work-work-your-plan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financialaidpodcast/2838074531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mrgscience.com/ess-ia-results-analysis--conclusions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e-web.cisco.com/12xlTQ84Hrd7Wo2qFXcmrl7ZTMntjnrS8NHx76noZGQWYOHKkFUYE951hVPH0nRjG_HgFVDeiTx4RytuooUCV3HoF1fr3UkIauv1phAqRAqbsZPkU12NARPIXUdgTRrPnmsQvPN1GisMxQv5Je-9Xn-o7SI6I8lIehxZBzoCJwRqf6kveN2iRI4MdP8501Rmg6kQsfVg43x2u8DhY6xJs1oCS6TLHyWOR7miaykrj57D85j9OyhpC_XZe4zQZIXAA0sc86mJym3cdBrh9e8WmpqY3IccybIDWqHXYdvLDpqXuSZzeBzrVEpjIVdCULYy1RZ2deHLEqceK7_Pn4hAwhww7kyj8cWRWBAXwShGw-2TDHmw8lGjM_jYVgjZ921ig/http:/nikhilsheth.blogspot.com/2012/06/doesnt-everyone-have-same-problem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secure-web.cisco.com/1qxIsfF78IVy1AVZT0cRnXrSObd3F3j8jU9FMWK9TODCW-yG0rSE2q17X-L2qjVOqi_-g5CgG-lFPVZZmmZk9f_TnhaPnjaTvKn7bgE0kV-pWgkQ9RCh9J-3k9N_uaI2jb7X5vWXHiu7ITKgSRTOmvisSMjeeZVopUy0MMrlzzZW7FwvnDbRt23Q_bSGD2Z1p7GMOc6_B2b5WtzT45GTFA10_3bUzZyPzN7GSc_63pT3jkRPkoZoIZ4ux4BOakRwIgWeEY9TDmpVOvfl_Dut9tha6U7xMOrH8C9X1A0CvXbWNQNYNqkzflvdSu3I2jqgcjBbXyFtgBjhsnrEZ6QiSvNF0K_0o6QJwktsc9Oy8cgYNywGXHq6xuq8aSFbxOLYwP-X2OZDut17rwDHNlTGFKg/https:/creativecommons.org/licenses/by-sa/3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teachonline.ca/tools-trends/designs-for-teaching-in-the-digital-age/its-all-about-desig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robliano.wordpress.com/2013/04/02/can-you-feel-it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2018.igem.org/Team:Toronto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leadershipfreak.blog/2011/05/07/how-to-define-an-opportunity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clickondetroit.com/health/2020/07/30/beaumont-health-offers-curbside-vaccinations-to-keep-kids-up-to-date/" TargetMode="Externa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University_of_Detroit_Mercy_new_logo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thebluediamondgallery.com/handwriting/p/prevent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pngall.com/thank-you-pn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vi.cdc.gov/Documents/CountyMaps/2016/Michigan/Michigan2016_Wayne.pdf" TargetMode="External"/><Relationship Id="rId7" Type="http://schemas.openxmlformats.org/officeDocument/2006/relationships/hyperlink" Target="http://dx.doi.org/10.2105/AJPH.2020.305815" TargetMode="External"/><Relationship Id="rId2" Type="http://schemas.openxmlformats.org/officeDocument/2006/relationships/hyperlink" Target="https://detroitmi.gov/sites/detroitmi.localhost/files/2019-04/4pm_April11_DHD_repor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detroitmi.gov/datasets/3f782b4894ec46caa5eb76907529de83_0?geometry=-83.281%2C42.264%2C-82.909%2C42.442" TargetMode="External"/><Relationship Id="rId5" Type="http://schemas.openxmlformats.org/officeDocument/2006/relationships/hyperlink" Target="https://www.cdc.gov/vaccines/pandemic-guidance/index.html" TargetMode="External"/><Relationship Id="rId4" Type="http://schemas.openxmlformats.org/officeDocument/2006/relationships/hyperlink" Target="https://www.izsummitpartners.org/content/uploads/2017/02/NAIIS-Vaccination-Clinic-Checklist_v2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documents/lara/LARA_Safe-Start_Guidance_Outpatient_Health_Care_Facilities_-_Ambulatory_Care_Settings_05-28-2020_692225_7.pdf" TargetMode="External"/><Relationship Id="rId2" Type="http://schemas.openxmlformats.org/officeDocument/2006/relationships/hyperlink" Target="http://dx.doi.org/10.1016/j.vaccine.2017.09.048%20202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untyhealthrankings.org/sites/default/files/media/document/CHR2020_MI_v2.pdf" TargetMode="External"/><Relationship Id="rId5" Type="http://schemas.openxmlformats.org/officeDocument/2006/relationships/hyperlink" Target="https://www.clickondetroit.com/health/2020/07/30/beaumont-health-offers-curbside%20vaccinations-to-keep-kids-up-to-date/" TargetMode="External"/><Relationship Id="rId4" Type="http://schemas.openxmlformats.org/officeDocument/2006/relationships/hyperlink" Target="https://www.healthypeople.gov/2020/topics-objectives/topic/immunization-and-infectious-disease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nursing.gwu.edu/public-policy-dialogue" TargetMode="External"/><Relationship Id="rId2" Type="http://schemas.openxmlformats.org/officeDocument/2006/relationships/hyperlink" Target="https://www.bridgemi.com/michigan-health-watch/huge-drop-michigan-vaccinations-scares-experts-during-coronaviru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deviantart.com/tcop-gfx/art/Themes-Logo-17154084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Beaumont_Healt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E4FE44-5D4D-AE49-8BB6-4C611DB4F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8999"/>
            <a:ext cx="9144000" cy="172720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cs typeface="Times New Roman" panose="02020603050405020304" pitchFamily="18" charset="0"/>
              </a:rPr>
              <a:t>Program Evaluation:  School-based Clinic’s Response during the Pandemic to Enhance Immunization Uptake &amp; Assist with Social Determinants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4FBF19-A59C-1943-9F25-F98E2AB69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777" y="5150884"/>
            <a:ext cx="8825658" cy="1067835"/>
          </a:xfrm>
        </p:spPr>
        <p:txBody>
          <a:bodyPr>
            <a:normAutofit/>
          </a:bodyPr>
          <a:lstStyle/>
          <a:p>
            <a:endParaRPr lang="en-US" dirty="0"/>
          </a:p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Maureen Murphy, RN, MSN, FNP-BC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33F79-31F3-934E-BA38-51485282B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991" t="10427" r="12799" b="-1"/>
          <a:stretch/>
        </p:blipFill>
        <p:spPr>
          <a:xfrm>
            <a:off x="4701540" y="795608"/>
            <a:ext cx="27889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33DDBB-1407-F24C-9772-22FC02F2D235}"/>
              </a:ext>
            </a:extLst>
          </p:cNvPr>
          <p:cNvSpPr txBox="1"/>
          <p:nvPr/>
        </p:nvSpPr>
        <p:spPr>
          <a:xfrm>
            <a:off x="8382000" y="6497638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followmehere.com/2020/02/02/the-law-and-wuhan-coronaviru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167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8"/>
    </mc:Choice>
    <mc:Fallback xmlns="">
      <p:transition spd="slow" advTm="3692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03079-21CF-6D40-A2DD-123DB48FF1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2" y="1645920"/>
            <a:ext cx="8204578" cy="5059679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Designated medically underserved areas (River Rouge &amp; Taylor)</a:t>
            </a:r>
          </a:p>
          <a:p>
            <a:endParaRPr lang="en-US" sz="3100" dirty="0"/>
          </a:p>
          <a:p>
            <a:r>
              <a:rPr lang="en-US" sz="3100" dirty="0"/>
              <a:t>Strategically located in vulnerable populations where health equity and health disparity exist</a:t>
            </a:r>
          </a:p>
          <a:p>
            <a:pPr marL="1013454" lvl="3" indent="-342900">
              <a:buFont typeface="Wingdings" pitchFamily="2" charset="2"/>
              <a:buChar char="Ø"/>
            </a:pPr>
            <a:r>
              <a:rPr lang="en-US" sz="3100" dirty="0"/>
              <a:t>Clinics – limited staffing – an event allowed shared staffing and better outreach</a:t>
            </a:r>
          </a:p>
          <a:p>
            <a:pPr marL="3086100" lvl="5" indent="-571500"/>
            <a:endParaRPr lang="en-US" sz="3100" dirty="0"/>
          </a:p>
          <a:p>
            <a:r>
              <a:rPr lang="en-US" sz="3100" dirty="0"/>
              <a:t>Culturally competent and trusted resource in community</a:t>
            </a:r>
          </a:p>
          <a:p>
            <a:pPr lvl="4">
              <a:buFont typeface="Wingdings" pitchFamily="2" charset="2"/>
              <a:buChar char="Ø"/>
            </a:pPr>
            <a:r>
              <a:rPr lang="en-US" sz="3100" dirty="0"/>
              <a:t>Knowledgeable in the immunization process</a:t>
            </a:r>
          </a:p>
          <a:p>
            <a:pPr lvl="4">
              <a:buFont typeface="Wingdings" pitchFamily="2" charset="2"/>
              <a:buChar char="Ø"/>
            </a:pPr>
            <a:r>
              <a:rPr lang="en-US" sz="3100" dirty="0"/>
              <a:t>Certified training in Vaccination management </a:t>
            </a:r>
          </a:p>
          <a:p>
            <a:pPr lvl="4">
              <a:buFont typeface="Wingdings" pitchFamily="2" charset="2"/>
              <a:buChar char="Ø"/>
            </a:pPr>
            <a:r>
              <a:rPr lang="en-US" sz="3100" dirty="0"/>
              <a:t>Great teachers!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E597B-FC84-A840-9CF4-1294D21E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69" y="152401"/>
            <a:ext cx="11542861" cy="886139"/>
          </a:xfrm>
        </p:spPr>
        <p:txBody>
          <a:bodyPr>
            <a:noAutofit/>
          </a:bodyPr>
          <a:lstStyle/>
          <a:p>
            <a:r>
              <a:rPr lang="en-US" sz="3600" b="1" dirty="0"/>
              <a:t>Description of the Innovation:</a:t>
            </a:r>
            <a:br>
              <a:rPr lang="en-US" sz="3600" dirty="0"/>
            </a:br>
            <a:r>
              <a:rPr lang="en-US" sz="2400" b="1" dirty="0"/>
              <a:t>SETTING:  School-based Curbside Immunization Event………A perfect fit!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300F1E-DC49-5E4A-AFA4-83F2110C3369}"/>
              </a:ext>
            </a:extLst>
          </p:cNvPr>
          <p:cNvSpPr txBox="1"/>
          <p:nvPr/>
        </p:nvSpPr>
        <p:spPr>
          <a:xfrm>
            <a:off x="10097589" y="203780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2334F-0546-D14D-8E08-1810F82F23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9082" t="-15039" r="-7414" b="688"/>
          <a:stretch/>
        </p:blipFill>
        <p:spPr>
          <a:xfrm>
            <a:off x="8537630" y="1146262"/>
            <a:ext cx="3501970" cy="4280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C5A46-7B78-9145-82E4-660B180AD202}"/>
              </a:ext>
            </a:extLst>
          </p:cNvPr>
          <p:cNvSpPr txBox="1"/>
          <p:nvPr/>
        </p:nvSpPr>
        <p:spPr>
          <a:xfrm>
            <a:off x="9807388" y="493058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81248-A23F-0E43-B7CB-04ECC20F110F}"/>
              </a:ext>
            </a:extLst>
          </p:cNvPr>
          <p:cNvSpPr/>
          <p:nvPr/>
        </p:nvSpPr>
        <p:spPr>
          <a:xfrm>
            <a:off x="8763271" y="6597878"/>
            <a:ext cx="41754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/>
              <a:t>by Unknown Author is licensed under </a:t>
            </a:r>
            <a:r>
              <a:rPr lang="en-US" sz="800" dirty="0">
                <a:hlinkClick r:id="rId5" tooltip="https://creativecommons.org/licenses/by-nd/3.0/"/>
              </a:rPr>
              <a:t>CC BY-ND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704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7"/>
    </mc:Choice>
    <mc:Fallback xmlns="">
      <p:transition spd="slow" advTm="2868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1FE763-E531-0B46-BB66-94CC47134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880" y="18516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A5FA523-7CD3-EA4C-B688-002B0B6DC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505271"/>
              </p:ext>
            </p:extLst>
          </p:nvPr>
        </p:nvGraphicFramePr>
        <p:xfrm>
          <a:off x="770965" y="460057"/>
          <a:ext cx="10237694" cy="6263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535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1033F-E12B-C04C-9976-626156E0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60714"/>
          </a:xfrm>
        </p:spPr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Defining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85A9-9B67-364F-9E1D-9FA818851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57834"/>
            <a:ext cx="10748682" cy="5647765"/>
          </a:xfrm>
        </p:spPr>
        <p:txBody>
          <a:bodyPr>
            <a:normAutofit/>
          </a:bodyPr>
          <a:lstStyle/>
          <a:p>
            <a:pPr lvl="1"/>
            <a:r>
              <a:rPr lang="en-US" sz="2800" b="1" dirty="0">
                <a:cs typeface="Times New Roman" panose="02020603050405020304" pitchFamily="18" charset="0"/>
              </a:rPr>
              <a:t>A Program Evaluation using the LOGIC Model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lvl="1"/>
            <a:r>
              <a:rPr lang="en-US" sz="2400" b="1" dirty="0">
                <a:cs typeface="Times New Roman" panose="02020603050405020304" pitchFamily="18" charset="0"/>
              </a:rPr>
              <a:t>Purpose/clinical considerations/questions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lvl="2"/>
            <a:r>
              <a:rPr lang="en-US" sz="2400" dirty="0">
                <a:cs typeface="Times New Roman" panose="02020603050405020304" pitchFamily="18" charset="0"/>
              </a:rPr>
              <a:t>Overall program success</a:t>
            </a:r>
          </a:p>
          <a:p>
            <a:pPr marL="914400" lvl="2" indent="0"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lvl="2"/>
            <a:r>
              <a:rPr lang="en-US" sz="2400" dirty="0">
                <a:cs typeface="Times New Roman" panose="02020603050405020304" pitchFamily="18" charset="0"/>
              </a:rPr>
              <a:t>Parental Perception</a:t>
            </a:r>
          </a:p>
          <a:p>
            <a:pPr marL="914400" lvl="2" indent="0"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lvl="2"/>
            <a:r>
              <a:rPr lang="en-US" sz="2400" dirty="0">
                <a:cs typeface="Times New Roman" panose="02020603050405020304" pitchFamily="18" charset="0"/>
              </a:rPr>
              <a:t>Evaluate the process activities</a:t>
            </a:r>
          </a:p>
          <a:p>
            <a:pPr marL="914400" lvl="2" indent="0"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lvl="2"/>
            <a:r>
              <a:rPr lang="en-US" sz="2400" dirty="0">
                <a:cs typeface="Times New Roman" panose="02020603050405020304" pitchFamily="18" charset="0"/>
              </a:rPr>
              <a:t>Was it sustainable, – economically feasible, and replicable? </a:t>
            </a:r>
          </a:p>
          <a:p>
            <a:pPr lvl="2"/>
            <a:endParaRPr lang="en-US" sz="24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F4BE0-3D84-6C46-9BBB-8FD80437E0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9532" t="-8066" r="2958" b="-784"/>
          <a:stretch/>
        </p:blipFill>
        <p:spPr>
          <a:xfrm>
            <a:off x="8756391" y="1360714"/>
            <a:ext cx="3283209" cy="3611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50B17C-5056-5043-A944-FBFB5ABBD191}"/>
              </a:ext>
            </a:extLst>
          </p:cNvPr>
          <p:cNvSpPr txBox="1"/>
          <p:nvPr/>
        </p:nvSpPr>
        <p:spPr>
          <a:xfrm>
            <a:off x="8080310" y="6590183"/>
            <a:ext cx="41116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othersociologist.com/2016/02/28/sociology-of-anti-vaccination-movement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833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8"/>
    </mc:Choice>
    <mc:Fallback xmlns="">
      <p:transition spd="slow" advTm="3507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AD0383-85F7-3942-82D8-93A70088529F}"/>
              </a:ext>
            </a:extLst>
          </p:cNvPr>
          <p:cNvSpPr txBox="1"/>
          <p:nvPr/>
        </p:nvSpPr>
        <p:spPr>
          <a:xfrm>
            <a:off x="2428875" y="485775"/>
            <a:ext cx="732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6447DE-DBB9-2242-A42E-9F5335182E98}"/>
              </a:ext>
            </a:extLst>
          </p:cNvPr>
          <p:cNvSpPr/>
          <p:nvPr/>
        </p:nvSpPr>
        <p:spPr>
          <a:xfrm>
            <a:off x="381000" y="589830"/>
            <a:ext cx="11429999" cy="521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immunization rates within the Metro-Detroit county while assessing social determinants and providing resources 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ADFCF-4CE5-3348-8535-06DF18D10E81}"/>
              </a:ext>
            </a:extLst>
          </p:cNvPr>
          <p:cNvSpPr/>
          <p:nvPr/>
        </p:nvSpPr>
        <p:spPr>
          <a:xfrm>
            <a:off x="962419" y="1383266"/>
            <a:ext cx="2071687" cy="5474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 (resources)</a:t>
            </a:r>
          </a:p>
          <a:p>
            <a:pPr algn="ctr"/>
            <a:endParaRPr 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 tops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Stock VFC and Private Immunizations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 control mechanisms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Accessory budget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Outside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I.T.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more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 with limited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NPs with different Medical Director &amp; hospital affiliations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supply of vaccinations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BEC1D-E550-B644-8D5B-D2E742C1F5F8}"/>
              </a:ext>
            </a:extLst>
          </p:cNvPr>
          <p:cNvSpPr/>
          <p:nvPr/>
        </p:nvSpPr>
        <p:spPr>
          <a:xfrm>
            <a:off x="3763423" y="1383268"/>
            <a:ext cx="1928813" cy="5474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</a:p>
          <a:p>
            <a:pPr algn="ctr"/>
            <a:endParaRPr lang="en-US" sz="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Assurance that events were scheduled approximately one week apart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participants will: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through centralized pre-registration before arrival and will have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Reminder text or phone calls 1-2 days prior  to event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event begins: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“pop up” vaccination administration area consistent with best evidenced based practice.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design and stationing to provide social distancing and heightened attention to infection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Huddle with staff prior to start of event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arriving will drive up to Three stations COVID-19 screening, Vaccine administration,  &amp; post immunization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vaccine stations can see  up to three cars every 20 minutes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vaccine are will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and immunizations given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car will proceed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immunization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a Satisfaction survey with review of social determinants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time will be tracked  in vaccine station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Linkage to resources and Medicaid sign up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 box of food to each family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  debrief focus group before clean up at each event</a:t>
            </a:r>
          </a:p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4438B9-1A1A-3E4C-80B1-F80E4CE41226}"/>
              </a:ext>
            </a:extLst>
          </p:cNvPr>
          <p:cNvSpPr/>
          <p:nvPr/>
        </p:nvSpPr>
        <p:spPr>
          <a:xfrm>
            <a:off x="6527196" y="1383266"/>
            <a:ext cx="2038348" cy="5474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Outputs </a:t>
            </a:r>
          </a:p>
          <a:p>
            <a:pPr algn="ctr"/>
            <a:endParaRPr 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children   Immunized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immunizations given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immunization registry (MICR) and compare does administered reports from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fully “Up to date” via MICR after immunization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Typical timed visit in vaccine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which location  was most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satisfaction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how many uninsured with resource to signup with Medicaid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how many resources linked to social determinants</a:t>
            </a:r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EE4D8B-5041-C44C-8162-E5F0AF13DE20}"/>
              </a:ext>
            </a:extLst>
          </p:cNvPr>
          <p:cNvSpPr/>
          <p:nvPr/>
        </p:nvSpPr>
        <p:spPr>
          <a:xfrm>
            <a:off x="9217123" y="1421606"/>
            <a:ext cx="2071687" cy="5436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</a:t>
            </a:r>
          </a:p>
          <a:p>
            <a:pPr algn="ctr"/>
            <a:endParaRPr 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health equity by providing more access to immunizations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immunization numbers during COVID -19 pandemic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satisfaction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linkage to needs for social determinants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linkage for Medicaid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21EDB-371E-ED49-AC15-8ECA3BD13EFA}"/>
              </a:ext>
            </a:extLst>
          </p:cNvPr>
          <p:cNvSpPr txBox="1"/>
          <p:nvPr/>
        </p:nvSpPr>
        <p:spPr>
          <a:xfrm>
            <a:off x="380999" y="-56501"/>
            <a:ext cx="1142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LOGIC Model: Curbside Immunization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FC29278D-8A66-2242-B8B2-B102A88C6B21}"/>
              </a:ext>
            </a:extLst>
          </p:cNvPr>
          <p:cNvCxnSpPr>
            <a:cxnSpLocks/>
          </p:cNvCxnSpPr>
          <p:nvPr/>
        </p:nvCxnSpPr>
        <p:spPr>
          <a:xfrm>
            <a:off x="3140358" y="2776388"/>
            <a:ext cx="341281" cy="30248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9AA1729A-B9F1-6141-B369-B841A4F8B5F2}"/>
              </a:ext>
            </a:extLst>
          </p:cNvPr>
          <p:cNvCxnSpPr>
            <a:cxnSpLocks/>
          </p:cNvCxnSpPr>
          <p:nvPr/>
        </p:nvCxnSpPr>
        <p:spPr>
          <a:xfrm>
            <a:off x="5798588" y="2554929"/>
            <a:ext cx="472292" cy="442914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125E44E0-19FB-CB4B-A8C6-BA927E0D4317}"/>
              </a:ext>
            </a:extLst>
          </p:cNvPr>
          <p:cNvCxnSpPr>
            <a:cxnSpLocks/>
          </p:cNvCxnSpPr>
          <p:nvPr/>
        </p:nvCxnSpPr>
        <p:spPr>
          <a:xfrm>
            <a:off x="8669620" y="2706411"/>
            <a:ext cx="443427" cy="29143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F9FCF5-F3D8-D74D-9184-41FCB02DEC78}"/>
              </a:ext>
            </a:extLst>
          </p:cNvPr>
          <p:cNvCxnSpPr>
            <a:cxnSpLocks/>
          </p:cNvCxnSpPr>
          <p:nvPr/>
        </p:nvCxnSpPr>
        <p:spPr>
          <a:xfrm>
            <a:off x="11601450" y="1443038"/>
            <a:ext cx="0" cy="41290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E6BE4E7-C1D5-1541-968A-08F4DD0C3AA7}"/>
              </a:ext>
            </a:extLst>
          </p:cNvPr>
          <p:cNvCxnSpPr>
            <a:cxnSpLocks/>
          </p:cNvCxnSpPr>
          <p:nvPr/>
        </p:nvCxnSpPr>
        <p:spPr>
          <a:xfrm flipV="1">
            <a:off x="10327760" y="1193007"/>
            <a:ext cx="0" cy="2000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A30EE6F-C970-2A49-9BE0-AEB34F26E8FB}"/>
              </a:ext>
            </a:extLst>
          </p:cNvPr>
          <p:cNvCxnSpPr>
            <a:cxnSpLocks/>
          </p:cNvCxnSpPr>
          <p:nvPr/>
        </p:nvCxnSpPr>
        <p:spPr>
          <a:xfrm>
            <a:off x="1998262" y="1176098"/>
            <a:ext cx="0" cy="2071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AE3ED5C-57D4-F841-BA66-ED3D05EDD1F5}"/>
              </a:ext>
            </a:extLst>
          </p:cNvPr>
          <p:cNvCxnSpPr>
            <a:cxnSpLocks/>
          </p:cNvCxnSpPr>
          <p:nvPr/>
        </p:nvCxnSpPr>
        <p:spPr>
          <a:xfrm>
            <a:off x="4816066" y="1140157"/>
            <a:ext cx="6873" cy="2167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1A85971-DD90-D645-985F-FD90EE591682}"/>
              </a:ext>
            </a:extLst>
          </p:cNvPr>
          <p:cNvCxnSpPr>
            <a:cxnSpLocks/>
          </p:cNvCxnSpPr>
          <p:nvPr/>
        </p:nvCxnSpPr>
        <p:spPr>
          <a:xfrm>
            <a:off x="7743463" y="1140157"/>
            <a:ext cx="0" cy="2313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1C238FD-4F85-4C48-9937-FC34A6EC7CF7}"/>
              </a:ext>
            </a:extLst>
          </p:cNvPr>
          <p:cNvCxnSpPr>
            <a:cxnSpLocks/>
          </p:cNvCxnSpPr>
          <p:nvPr/>
        </p:nvCxnSpPr>
        <p:spPr>
          <a:xfrm flipH="1">
            <a:off x="671514" y="1383267"/>
            <a:ext cx="10137" cy="41653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0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32"/>
    </mc:Choice>
    <mc:Fallback xmlns="">
      <p:transition spd="slow" advTm="2953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ABD23-2496-084B-B819-9F6CBC10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 A Program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89E0F-3576-6746-8C63-FE87FE493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51" y="1290919"/>
            <a:ext cx="7078669" cy="4264062"/>
          </a:xfrm>
        </p:spPr>
        <p:txBody>
          <a:bodyPr>
            <a:noAutofit/>
          </a:bodyPr>
          <a:lstStyle/>
          <a:p>
            <a:r>
              <a:rPr lang="en-US" sz="2400" dirty="0"/>
              <a:t>Use LOGIC model to review all resources/constraints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Use LOGIC model to review all process and event activities 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Use LOGIC  model to review and analyze outputs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Analyze if effects/goals of  the program were met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5BDAE-E524-A049-AFAF-A0E858DCD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88960" y="1649182"/>
            <a:ext cx="3175000" cy="317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B4BF77-79EF-A042-A8AA-BFF0C0DC41D0}"/>
              </a:ext>
            </a:extLst>
          </p:cNvPr>
          <p:cNvSpPr txBox="1"/>
          <p:nvPr/>
        </p:nvSpPr>
        <p:spPr>
          <a:xfrm>
            <a:off x="8714740" y="6525260"/>
            <a:ext cx="43040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pngall.com/road-png/download/25054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582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ED29D-1BD3-C94D-B0B7-823AFA33E7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85" y="2267940"/>
            <a:ext cx="5183091" cy="459006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Dedicated staff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Lap tops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Stock VFC and Private Immunizations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Temp control mechanisms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Tent stations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Volunteers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Accessory budget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4F64D3-AE4E-F24B-8B63-46AF7D0411B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56532" y="1995055"/>
            <a:ext cx="5255683" cy="4738253"/>
          </a:xfrm>
        </p:spPr>
        <p:txBody>
          <a:bodyPr>
            <a:normAutofit fontScale="92500" lnSpcReduction="20000"/>
          </a:bodyPr>
          <a:lstStyle/>
          <a:p>
            <a:endParaRPr lang="en-US" sz="2200" dirty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3000" dirty="0">
                <a:cs typeface="Times New Roman" panose="02020603050405020304" pitchFamily="18" charset="0"/>
              </a:rPr>
              <a:t>Outside environment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3000" dirty="0">
                <a:cs typeface="Times New Roman" panose="02020603050405020304" pitchFamily="18" charset="0"/>
              </a:rPr>
              <a:t>I.T. support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3000" dirty="0">
                <a:cs typeface="Times New Roman" panose="02020603050405020304" pitchFamily="18" charset="0"/>
              </a:rPr>
              <a:t>Need more staff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3000" dirty="0">
                <a:cs typeface="Times New Roman" panose="02020603050405020304" pitchFamily="18" charset="0"/>
              </a:rPr>
              <a:t>Marketing with limited budget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3000" dirty="0">
                <a:cs typeface="Times New Roman" panose="02020603050405020304" pitchFamily="18" charset="0"/>
              </a:rPr>
              <a:t>NP’s with different Medical Director &amp; hospital affiliations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3000" dirty="0">
                <a:cs typeface="Times New Roman" panose="02020603050405020304" pitchFamily="18" charset="0"/>
              </a:rPr>
              <a:t>Insufficient supply of vaccinations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CC19B2-AC2E-784B-A5C6-1CC6D606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LOGIC Model -- Resources/Constraints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05DE20-6B96-A44F-938B-00D4805A836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b="1" dirty="0"/>
              <a:t>Resources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68F888-B1B2-0B4D-BE68-6030B521015A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r>
              <a:rPr lang="en-US" b="1" dirty="0"/>
              <a:t>Constraints </a:t>
            </a:r>
          </a:p>
        </p:txBody>
      </p:sp>
    </p:spTree>
    <p:extLst>
      <p:ext uri="{BB962C8B-B14F-4D97-AF65-F5344CB8AC3E}">
        <p14:creationId xmlns:p14="http://schemas.microsoft.com/office/powerpoint/2010/main" val="2335324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E551112-1EB2-E342-B78F-99A7F8E4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1" y="289224"/>
            <a:ext cx="9404723" cy="1021752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LOGIC Model -- Process Activities </a:t>
            </a:r>
            <a:br>
              <a:rPr lang="en-US" sz="4400" dirty="0">
                <a:solidFill>
                  <a:schemeClr val="bg1"/>
                </a:solidFill>
                <a:highlight>
                  <a:srgbClr val="FFFF00"/>
                </a:highlight>
              </a:rPr>
            </a:b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03DA457-4969-9A4C-8543-31068816A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930" y="1183341"/>
            <a:ext cx="4916721" cy="4428789"/>
          </a:xfrm>
        </p:spPr>
        <p:txBody>
          <a:bodyPr>
            <a:no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Assurance that events were scheduled approximately one week apart Each participants will:</a:t>
            </a:r>
          </a:p>
          <a:p>
            <a:pPr marL="0" indent="0"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Go through centralized pre-registration before arrival and will have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Reminder text or phone calls 1-2 days prior to event</a:t>
            </a: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A7962CE-4BBC-AE47-B18E-80B309509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183341"/>
            <a:ext cx="5665470" cy="5674659"/>
          </a:xfrm>
        </p:spPr>
        <p:txBody>
          <a:bodyPr>
            <a:norm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Before event begins: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“Pop up” vaccination administration area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Best evidenced based practice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Physical design and stationing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social distancing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 heightened attention to infection control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Huddle with staff prior to start of event 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2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9FE6CB-FC9A-4C49-911F-36E60741724F}"/>
              </a:ext>
            </a:extLst>
          </p:cNvPr>
          <p:cNvSpPr txBox="1"/>
          <p:nvPr/>
        </p:nvSpPr>
        <p:spPr>
          <a:xfrm>
            <a:off x="474661" y="6107094"/>
            <a:ext cx="11466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0000"/>
                </a:highlight>
              </a:rPr>
              <a:t>***</a:t>
            </a:r>
            <a:r>
              <a:rPr lang="en-US" sz="2400" dirty="0"/>
              <a:t>After Event </a:t>
            </a:r>
            <a:r>
              <a:rPr lang="en-US" sz="2400" dirty="0">
                <a:cs typeface="Times New Roman" panose="02020603050405020304" pitchFamily="18" charset="0"/>
              </a:rPr>
              <a:t>Staff  debrief focus group before clean up at each event</a:t>
            </a:r>
            <a:r>
              <a:rPr lang="en-US" sz="2400" dirty="0">
                <a:highlight>
                  <a:srgbClr val="FF0000"/>
                </a:highlight>
                <a:cs typeface="Times New Roman" panose="02020603050405020304" pitchFamily="18" charset="0"/>
              </a:rPr>
              <a:t>***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06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A913-3599-854D-A998-73E491D4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82881"/>
            <a:ext cx="9404723" cy="1670367"/>
          </a:xfrm>
        </p:spPr>
        <p:txBody>
          <a:bodyPr/>
          <a:lstStyle/>
          <a:p>
            <a:r>
              <a:rPr lang="en-US" b="1" dirty="0"/>
              <a:t>LOGIC Model -- Event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B7BF2-9629-2241-96F3-19EC5054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272988"/>
            <a:ext cx="4396339" cy="5402131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cs typeface="Times New Roman" panose="02020603050405020304" pitchFamily="18" charset="0"/>
              </a:rPr>
              <a:t>When arriving will drive up to Three stations:</a:t>
            </a:r>
          </a:p>
          <a:p>
            <a:r>
              <a:rPr lang="en-US" sz="3100" dirty="0">
                <a:cs typeface="Times New Roman" panose="02020603050405020304" pitchFamily="18" charset="0"/>
              </a:rPr>
              <a:t>COVID-19 screening, Vaccine administration,  &amp; Post-immunization area</a:t>
            </a:r>
          </a:p>
          <a:p>
            <a:r>
              <a:rPr lang="en-US" sz="3100" dirty="0">
                <a:cs typeface="Times New Roman" panose="02020603050405020304" pitchFamily="18" charset="0"/>
              </a:rPr>
              <a:t>The vaccine stations can see  up to three cars every 20 minutes  </a:t>
            </a:r>
          </a:p>
          <a:p>
            <a:pPr lvl="1">
              <a:buFont typeface="Wingdings" pitchFamily="2" charset="2"/>
              <a:buChar char="Ø"/>
            </a:pPr>
            <a:r>
              <a:rPr lang="en-US" sz="3100" dirty="0">
                <a:cs typeface="Times New Roman" panose="02020603050405020304" pitchFamily="18" charset="0"/>
              </a:rPr>
              <a:t>The vaccine station will include:</a:t>
            </a:r>
          </a:p>
          <a:p>
            <a:pPr lvl="2">
              <a:buFont typeface="Wingdings" pitchFamily="2" charset="2"/>
              <a:buChar char="Ø"/>
            </a:pPr>
            <a:r>
              <a:rPr lang="en-US" sz="2900" dirty="0">
                <a:cs typeface="Times New Roman" panose="02020603050405020304" pitchFamily="18" charset="0"/>
              </a:rPr>
              <a:t>Check in </a:t>
            </a:r>
          </a:p>
          <a:p>
            <a:pPr lvl="2">
              <a:buFont typeface="Wingdings" pitchFamily="2" charset="2"/>
              <a:buChar char="Ø"/>
            </a:pPr>
            <a:r>
              <a:rPr lang="en-US" sz="2900" dirty="0">
                <a:cs typeface="Times New Roman" panose="02020603050405020304" pitchFamily="18" charset="0"/>
              </a:rPr>
              <a:t>NP Review</a:t>
            </a:r>
          </a:p>
          <a:p>
            <a:pPr lvl="2">
              <a:buFont typeface="Wingdings" pitchFamily="2" charset="2"/>
              <a:buChar char="Ø"/>
            </a:pPr>
            <a:r>
              <a:rPr lang="en-US" sz="2900" dirty="0">
                <a:cs typeface="Times New Roman" panose="02020603050405020304" pitchFamily="18" charset="0"/>
              </a:rPr>
              <a:t>Teaching &amp; immunizations administration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CBD39-0E56-4146-8A83-CFADD7237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1272988"/>
            <a:ext cx="4853542" cy="5402131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Car moves to the Post Immunization area:</a:t>
            </a:r>
          </a:p>
          <a:p>
            <a:pPr marL="0" indent="0">
              <a:buNone/>
            </a:pPr>
            <a:endParaRPr lang="en-US" sz="2800" dirty="0"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Complete a Satisfaction survey with review of social determinants</a:t>
            </a:r>
          </a:p>
          <a:p>
            <a:pPr marL="457200" lvl="1" indent="0">
              <a:buNone/>
            </a:pPr>
            <a:endParaRPr lang="en-US" sz="2800" dirty="0"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Visit time will be tracked in vaccine station</a:t>
            </a:r>
          </a:p>
          <a:p>
            <a:pPr marL="457200" lvl="1" indent="0">
              <a:buNone/>
            </a:pPr>
            <a:endParaRPr lang="en-US" sz="2800" dirty="0"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Linkage to resources and Medicaid sign up</a:t>
            </a:r>
          </a:p>
          <a:p>
            <a:pPr marL="457200" lvl="1" indent="0">
              <a:buNone/>
            </a:pPr>
            <a:endParaRPr lang="en-US" sz="2800" dirty="0"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cs typeface="Times New Roman" panose="02020603050405020304" pitchFamily="18" charset="0"/>
              </a:rPr>
              <a:t>Provide a box of food to each family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38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A3E9C95-D33D-2446-94B0-D8A11EB1A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066563"/>
              </p:ext>
            </p:extLst>
          </p:nvPr>
        </p:nvGraphicFramePr>
        <p:xfrm>
          <a:off x="5348523" y="2015808"/>
          <a:ext cx="2259231" cy="421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67539A-34C6-6246-A5C7-C5042F7258F7}"/>
              </a:ext>
            </a:extLst>
          </p:cNvPr>
          <p:cNvSpPr/>
          <p:nvPr/>
        </p:nvSpPr>
        <p:spPr>
          <a:xfrm>
            <a:off x="8436429" y="2217697"/>
            <a:ext cx="3341914" cy="3762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Post-immunization waiting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Assessment for social determinants 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Resources provided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Food distributio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8D8CE1-5C15-6745-BA27-DCF8C5555935}"/>
              </a:ext>
            </a:extLst>
          </p:cNvPr>
          <p:cNvSpPr txBox="1"/>
          <p:nvPr/>
        </p:nvSpPr>
        <p:spPr>
          <a:xfrm>
            <a:off x="130628" y="101376"/>
            <a:ext cx="6895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Activity:</a:t>
            </a:r>
          </a:p>
          <a:p>
            <a:r>
              <a:rPr lang="en-US" sz="2000" i="1" dirty="0">
                <a:latin typeface="+mj-lt"/>
                <a:cs typeface="Times New Roman" panose="02020603050405020304" pitchFamily="18" charset="0"/>
              </a:rPr>
              <a:t>Process flow of curbside immunization event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F969817E-1286-424D-8531-B6C370DB57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755384"/>
              </p:ext>
            </p:extLst>
          </p:nvPr>
        </p:nvGraphicFramePr>
        <p:xfrm>
          <a:off x="185057" y="2521498"/>
          <a:ext cx="4534087" cy="2592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C87FAA-BBD6-3044-832B-7E2AEFA2F9F8}"/>
              </a:ext>
            </a:extLst>
          </p:cNvPr>
          <p:cNvCxnSpPr>
            <a:cxnSpLocks/>
          </p:cNvCxnSpPr>
          <p:nvPr/>
        </p:nvCxnSpPr>
        <p:spPr>
          <a:xfrm>
            <a:off x="7687567" y="2943272"/>
            <a:ext cx="536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AFD57B-D98C-DA49-9291-77DC144554F6}"/>
              </a:ext>
            </a:extLst>
          </p:cNvPr>
          <p:cNvCxnSpPr>
            <a:cxnSpLocks/>
          </p:cNvCxnSpPr>
          <p:nvPr/>
        </p:nvCxnSpPr>
        <p:spPr>
          <a:xfrm>
            <a:off x="7687567" y="4235293"/>
            <a:ext cx="536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5CFCF3-E93E-0249-BB89-E5951AAD7A68}"/>
              </a:ext>
            </a:extLst>
          </p:cNvPr>
          <p:cNvCxnSpPr>
            <a:cxnSpLocks/>
          </p:cNvCxnSpPr>
          <p:nvPr/>
        </p:nvCxnSpPr>
        <p:spPr>
          <a:xfrm>
            <a:off x="7662794" y="5661698"/>
            <a:ext cx="62011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42CDF82-0CE3-E940-A8B6-8C29F961923B}"/>
              </a:ext>
            </a:extLst>
          </p:cNvPr>
          <p:cNvSpPr txBox="1"/>
          <p:nvPr/>
        </p:nvSpPr>
        <p:spPr>
          <a:xfrm>
            <a:off x="130628" y="6221276"/>
            <a:ext cx="120395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Each car follows the arrows to complete full immunizations and social determinant assessment and assistance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own Arrow Callout 31">
            <a:extLst>
              <a:ext uri="{FF2B5EF4-FFF2-40B4-BE49-F238E27FC236}">
                <a16:creationId xmlns:a16="http://schemas.microsoft.com/office/drawing/2014/main" id="{B1369B65-3A60-3746-93DA-BC6CD6B24A08}"/>
              </a:ext>
            </a:extLst>
          </p:cNvPr>
          <p:cNvSpPr/>
          <p:nvPr/>
        </p:nvSpPr>
        <p:spPr>
          <a:xfrm>
            <a:off x="5513614" y="751113"/>
            <a:ext cx="1813016" cy="89536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Vaccinations done here</a:t>
            </a:r>
          </a:p>
        </p:txBody>
      </p:sp>
      <p:sp>
        <p:nvSpPr>
          <p:cNvPr id="33" name="Down Arrow Callout 32">
            <a:extLst>
              <a:ext uri="{FF2B5EF4-FFF2-40B4-BE49-F238E27FC236}">
                <a16:creationId xmlns:a16="http://schemas.microsoft.com/office/drawing/2014/main" id="{1D63080F-B315-E44E-BCA3-B4DD002B81E4}"/>
              </a:ext>
            </a:extLst>
          </p:cNvPr>
          <p:cNvSpPr/>
          <p:nvPr/>
        </p:nvSpPr>
        <p:spPr>
          <a:xfrm>
            <a:off x="8935852" y="751113"/>
            <a:ext cx="2175741" cy="13461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Post-immunization waiting</a:t>
            </a:r>
          </a:p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done here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DC7878-E248-A44F-9663-BFFF72481C97}"/>
              </a:ext>
            </a:extLst>
          </p:cNvPr>
          <p:cNvCxnSpPr>
            <a:cxnSpLocks/>
          </p:cNvCxnSpPr>
          <p:nvPr/>
        </p:nvCxnSpPr>
        <p:spPr>
          <a:xfrm flipV="1">
            <a:off x="4493840" y="2943273"/>
            <a:ext cx="684536" cy="409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712D10-ECAC-9B43-A9E7-0D8B3FFA1EA5}"/>
              </a:ext>
            </a:extLst>
          </p:cNvPr>
          <p:cNvCxnSpPr>
            <a:cxnSpLocks/>
          </p:cNvCxnSpPr>
          <p:nvPr/>
        </p:nvCxnSpPr>
        <p:spPr>
          <a:xfrm>
            <a:off x="4593771" y="3817553"/>
            <a:ext cx="5846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F186C0-9F03-A741-A9FB-33E03329036F}"/>
              </a:ext>
            </a:extLst>
          </p:cNvPr>
          <p:cNvCxnSpPr>
            <a:cxnSpLocks/>
          </p:cNvCxnSpPr>
          <p:nvPr/>
        </p:nvCxnSpPr>
        <p:spPr>
          <a:xfrm>
            <a:off x="4493840" y="4572000"/>
            <a:ext cx="684536" cy="587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93"/>
    </mc:Choice>
    <mc:Fallback xmlns="">
      <p:transition spd="slow" advTm="10639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4C9A9-3879-8649-B923-0611D3FFF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" t="8482" r="5427" b="1955"/>
          <a:stretch/>
        </p:blipFill>
        <p:spPr>
          <a:xfrm>
            <a:off x="2720340" y="1028700"/>
            <a:ext cx="590931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0"/>
    </mc:Choice>
    <mc:Fallback xmlns="">
      <p:transition spd="slow" advTm="3252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06CB-F671-BA4D-B131-1BEC6A1C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46"/>
            <a:ext cx="10515600" cy="1616286"/>
          </a:xfrm>
        </p:spPr>
        <p:txBody>
          <a:bodyPr>
            <a:normAutofit/>
          </a:bodyPr>
          <a:lstStyle/>
          <a:p>
            <a:r>
              <a:rPr lang="en-US" b="1" dirty="0"/>
              <a:t>Description: COVID-19 Pandemic</a:t>
            </a:r>
            <a:br>
              <a:rPr lang="en-US" b="1" dirty="0"/>
            </a:br>
            <a:r>
              <a:rPr lang="en-US" b="1" dirty="0"/>
              <a:t> Footprint as a Four Wave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7C31-45FD-794F-8F08-3286D7774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3850" y="1620982"/>
            <a:ext cx="8999220" cy="50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sz="2400" dirty="0"/>
              <a:t>First, immediate mortality and morbidity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Second, impact of resource restrictions on urgent non-pandemic conditions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Third, interruption of care for chronic conditions and prevention care such as </a:t>
            </a:r>
            <a:r>
              <a:rPr lang="en-US" sz="2400" b="1" dirty="0"/>
              <a:t>immunizations</a:t>
            </a:r>
          </a:p>
          <a:p>
            <a:pPr marL="457200" lvl="1" indent="0">
              <a:buNone/>
            </a:pPr>
            <a:endParaRPr lang="en-US" sz="2400" b="1" dirty="0"/>
          </a:p>
          <a:p>
            <a:pPr lvl="1"/>
            <a:r>
              <a:rPr lang="en-US" sz="2400" dirty="0"/>
              <a:t>The fourth wave considers the Post traumatic stress, psychosocial burnout and economic impact</a:t>
            </a:r>
          </a:p>
          <a:p>
            <a:pPr lvl="1"/>
            <a:endParaRPr lang="en-US" sz="3600" dirty="0"/>
          </a:p>
          <a:p>
            <a:pPr marL="457200" lvl="1" indent="0">
              <a:buNone/>
            </a:pPr>
            <a:endParaRPr lang="en-US" sz="36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B7BA4-E760-0D45-8345-DC092B2FE108}"/>
              </a:ext>
            </a:extLst>
          </p:cNvPr>
          <p:cNvSpPr txBox="1"/>
          <p:nvPr/>
        </p:nvSpPr>
        <p:spPr>
          <a:xfrm>
            <a:off x="9304627" y="5855642"/>
            <a:ext cx="2728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/>
              <a:t>(Steward, 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1BC36-CBCF-B14A-843C-CB5835F63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88376" y="2452753"/>
            <a:ext cx="2414270" cy="2476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7ED7E1-F3FF-1E41-9960-BFD2038408AF}"/>
              </a:ext>
            </a:extLst>
          </p:cNvPr>
          <p:cNvSpPr txBox="1"/>
          <p:nvPr/>
        </p:nvSpPr>
        <p:spPr>
          <a:xfrm>
            <a:off x="8604315" y="6556431"/>
            <a:ext cx="3311338" cy="2154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800" dirty="0">
                <a:hlinkClick r:id="rId4" tooltip="https://thebfd.co.nz/2020/04/05/draft-covid-19-update-26-march-2020/"/>
              </a:rPr>
              <a:t>This Photo</a:t>
            </a:r>
            <a:r>
              <a:rPr lang="en-US" sz="800" dirty="0"/>
              <a:t> by Unknown Author is licensed under </a:t>
            </a:r>
            <a:r>
              <a:rPr lang="en-US" sz="800" dirty="0">
                <a:hlinkClick r:id="rId5" tooltip="https://creativecommons.org/licenses/by-sa/3.0/"/>
              </a:rPr>
              <a:t>CC BY-SA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7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36"/>
    </mc:Choice>
    <mc:Fallback xmlns="">
      <p:transition spd="slow" advTm="7603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1129-B111-2F4B-A921-DF8305A6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Tent experience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5A2B7-D8CA-384E-B0A4-675A1B670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99310"/>
            <a:ext cx="3288579" cy="484909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Chair with small table </a:t>
            </a:r>
          </a:p>
          <a:p>
            <a:r>
              <a:rPr lang="en-US" sz="2400" dirty="0"/>
              <a:t>Computer </a:t>
            </a:r>
          </a:p>
          <a:p>
            <a:r>
              <a:rPr lang="en-US" sz="2400" dirty="0"/>
              <a:t>Other table</a:t>
            </a:r>
          </a:p>
          <a:p>
            <a:pPr lvl="1"/>
            <a:r>
              <a:rPr lang="en-US" sz="2400" dirty="0"/>
              <a:t> with tape, gloves sharp container, ice pack, yoga mat, tape gauze, PDI wipes, trash can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4FB2F-56DB-7143-842E-73D13BCBF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526" t="4099" r="-13457" b="-11850"/>
          <a:stretch/>
        </p:blipFill>
        <p:spPr>
          <a:xfrm>
            <a:off x="4849092" y="1867537"/>
            <a:ext cx="6580908" cy="38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"/>
    </mc:Choice>
    <mc:Fallback xmlns="">
      <p:transition spd="slow" advTm="372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1EB3-6F6C-FF46-9BB1-CD8CC5B4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109519" cy="1400530"/>
          </a:xfrm>
        </p:spPr>
        <p:txBody>
          <a:bodyPr>
            <a:norm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Post-immunization A great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F342F-DB45-564B-BFD7-E3910B27E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1373078"/>
            <a:ext cx="4361822" cy="4875322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cs typeface="Times New Roman" panose="02020603050405020304" pitchFamily="18" charset="0"/>
              </a:rPr>
              <a:t>Social Workers</a:t>
            </a:r>
          </a:p>
          <a:p>
            <a:pPr lvl="1"/>
            <a:r>
              <a:rPr lang="en-US" sz="2600" dirty="0">
                <a:cs typeface="Times New Roman" panose="02020603050405020304" pitchFamily="18" charset="0"/>
              </a:rPr>
              <a:t>Medical care close – available</a:t>
            </a:r>
          </a:p>
          <a:p>
            <a:pPr marL="457200" lvl="1" indent="0">
              <a:buNone/>
            </a:pPr>
            <a:endParaRPr lang="en-US" sz="2600" dirty="0">
              <a:cs typeface="Times New Roman" panose="02020603050405020304" pitchFamily="18" charset="0"/>
            </a:endParaRPr>
          </a:p>
          <a:p>
            <a:r>
              <a:rPr lang="en-US" sz="2600" dirty="0">
                <a:cs typeface="Times New Roman" panose="02020603050405020304" pitchFamily="18" charset="0"/>
              </a:rPr>
              <a:t>Survey on process/social determinants of health</a:t>
            </a:r>
          </a:p>
          <a:p>
            <a:pPr marL="0" indent="0">
              <a:buNone/>
            </a:pPr>
            <a:endParaRPr lang="en-US" sz="2600" dirty="0">
              <a:cs typeface="Times New Roman" panose="02020603050405020304" pitchFamily="18" charset="0"/>
            </a:endParaRPr>
          </a:p>
          <a:p>
            <a:r>
              <a:rPr lang="en-US" sz="2600" dirty="0">
                <a:cs typeface="Times New Roman" panose="02020603050405020304" pitchFamily="18" charset="0"/>
              </a:rPr>
              <a:t>Social determinant Resources</a:t>
            </a:r>
          </a:p>
          <a:p>
            <a:pPr marL="0" indent="0">
              <a:buNone/>
            </a:pPr>
            <a:endParaRPr lang="en-US" sz="2600" dirty="0">
              <a:cs typeface="Times New Roman" panose="02020603050405020304" pitchFamily="18" charset="0"/>
            </a:endParaRPr>
          </a:p>
          <a:p>
            <a:r>
              <a:rPr lang="en-US" sz="2600" dirty="0">
                <a:cs typeface="Times New Roman" panose="02020603050405020304" pitchFamily="18" charset="0"/>
              </a:rPr>
              <a:t>Medicaid resource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cs typeface="Times New Roman" panose="02020603050405020304" pitchFamily="18" charset="0"/>
              </a:rPr>
              <a:t>Food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B15DE-F2E6-0141-ACF9-4904F041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39" t="10081" r="1139" b="-3291"/>
          <a:stretch/>
        </p:blipFill>
        <p:spPr>
          <a:xfrm>
            <a:off x="7086600" y="1373077"/>
            <a:ext cx="3211830" cy="52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7"/>
    </mc:Choice>
    <mc:Fallback xmlns="">
      <p:transition spd="slow" advTm="2274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6F28B-4D6D-1242-9B1A-7D4F1B75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LOGIC Model --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C3BDC-EAC9-A54A-8025-17FD8562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2" y="1075765"/>
            <a:ext cx="8977499" cy="55536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>
                <a:cs typeface="Times New Roman" panose="02020603050405020304" pitchFamily="18" charset="0"/>
              </a:rPr>
              <a:t>Number of children immunized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Number of immunizations given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Review immunization registry (MICR) and compare doses administered reports from past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How many fully “Up to date” via MICR after immunization event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Typical timed visit in vaccine station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Which location was most effective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Satisfaction surveys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How many uninsured with resource to signup with Medicaid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How many resources linked to social determinants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23B85D-C142-9245-A483-FE0EB2643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16499" y="2530882"/>
            <a:ext cx="1961901" cy="1640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09A376-0970-AB41-9572-47F1A65DB6E6}"/>
              </a:ext>
            </a:extLst>
          </p:cNvPr>
          <p:cNvSpPr txBox="1"/>
          <p:nvPr/>
        </p:nvSpPr>
        <p:spPr>
          <a:xfrm>
            <a:off x="8538210" y="6488668"/>
            <a:ext cx="37351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blogdequimicaybiologia.blogspot.com/2013/02/curso-spss-para-el-analisis-de-datos-en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3321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9D164-3AC5-1247-9B09-1101D8114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LOGIC Model Goals / Effects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14C3C-0CCE-3C45-BB81-CEC309075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482"/>
            <a:ext cx="6973078" cy="571051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Improving immunization rates within Detroit and Wayne County area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Assisting with social determinant concerns of a community needing to heal post-pandemic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Access to medical care that is safe and efficient in a cost-effective manner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High Satisfaction rates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2DB8F-F94C-7C4F-B346-37480BDDD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9459" b="-9459"/>
          <a:stretch/>
        </p:blipFill>
        <p:spPr>
          <a:xfrm>
            <a:off x="7811278" y="1524000"/>
            <a:ext cx="3810000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2D55-ED7F-2249-A4EC-BBB73AF5E884}"/>
              </a:ext>
            </a:extLst>
          </p:cNvPr>
          <p:cNvSpPr txBox="1"/>
          <p:nvPr/>
        </p:nvSpPr>
        <p:spPr>
          <a:xfrm>
            <a:off x="8145834" y="6414246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ffpp.commons.gc.cuny.edu/2020/01/06/plan-your-work-work-your-plan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664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6"/>
    </mc:Choice>
    <mc:Fallback xmlns="">
      <p:transition spd="slow" advTm="2263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1F14F0-61EB-8D40-9B7F-143612C3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Method/Design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420BDA-9493-814F-8697-E01BE5647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685" y="1615076"/>
            <a:ext cx="9267459" cy="499146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Mixed  method</a:t>
            </a:r>
          </a:p>
          <a:p>
            <a:pPr lvl="1"/>
            <a:r>
              <a:rPr lang="en-US" sz="2400" dirty="0"/>
              <a:t>Descriptive demographic statistics and time measures were completed; means were compared</a:t>
            </a:r>
          </a:p>
          <a:p>
            <a:pPr lvl="1"/>
            <a:r>
              <a:rPr lang="en-US" sz="2400" dirty="0"/>
              <a:t>Fisher’s Exact test to compare differences between clinic locations</a:t>
            </a:r>
          </a:p>
          <a:p>
            <a:pPr lvl="1"/>
            <a:r>
              <a:rPr lang="en-US" sz="2400" dirty="0"/>
              <a:t>Data management - SPSS 27 software system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Data security </a:t>
            </a:r>
          </a:p>
          <a:p>
            <a:pPr lvl="1"/>
            <a:r>
              <a:rPr lang="en-US" sz="2400" dirty="0"/>
              <a:t>  De-identified  via MRN linking key</a:t>
            </a:r>
          </a:p>
          <a:p>
            <a:pPr lvl="2"/>
            <a:r>
              <a:rPr lang="en-US" sz="2400" dirty="0"/>
              <a:t> IRB “exempt” status approval from both Beaumont Health and University of Detroit Mercy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C65686-DDD7-534C-9E99-752D5B279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3116" y="2655206"/>
            <a:ext cx="2236574" cy="1744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6B9285-2192-0D49-A0AF-A4BBCE89F216}"/>
              </a:ext>
            </a:extLst>
          </p:cNvPr>
          <p:cNvSpPr txBox="1"/>
          <p:nvPr/>
        </p:nvSpPr>
        <p:spPr>
          <a:xfrm rot="10800000" flipV="1">
            <a:off x="1283215" y="9984498"/>
            <a:ext cx="301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financialaidpodcast/28380745313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91244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784B-A481-E444-9F6C-88A12957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 -- 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7080-A37D-2B43-891A-6BAE1A847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mean age that participated was 14 (range 10-20 years)</a:t>
            </a:r>
          </a:p>
          <a:p>
            <a:r>
              <a:rPr lang="en-US" sz="2800" dirty="0"/>
              <a:t>The mean number of shots given was 2.21 (range 1-5 shots given)</a:t>
            </a:r>
          </a:p>
          <a:p>
            <a:r>
              <a:rPr lang="en-US" sz="2800" dirty="0"/>
              <a:t>Prior to the events </a:t>
            </a:r>
          </a:p>
          <a:p>
            <a:pPr lvl="1"/>
            <a:r>
              <a:rPr lang="en-US" sz="2800" dirty="0"/>
              <a:t>79.3% were greater than 6 months behind</a:t>
            </a:r>
          </a:p>
          <a:p>
            <a:pPr lvl="1"/>
            <a:r>
              <a:rPr lang="en-US" sz="2800" dirty="0"/>
              <a:t>69%  were greater than 1 year behind </a:t>
            </a:r>
          </a:p>
          <a:p>
            <a:pPr lvl="2"/>
            <a:r>
              <a:rPr lang="en-US" sz="2267" dirty="0"/>
              <a:t>Validated through MCIR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7D327-8F34-7842-BA17-11384C5D9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18120" y="176034"/>
            <a:ext cx="1916798" cy="1281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2E0A5-B2BD-594F-B0E5-9920E363B968}"/>
              </a:ext>
            </a:extLst>
          </p:cNvPr>
          <p:cNvSpPr txBox="1"/>
          <p:nvPr/>
        </p:nvSpPr>
        <p:spPr>
          <a:xfrm>
            <a:off x="8589010" y="6405282"/>
            <a:ext cx="3469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mrgscience.com/ess-ia-results-analysis--conclusion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18003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331DCC-C2E1-A645-8616-533323D7D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85" y="1917968"/>
            <a:ext cx="5183091" cy="471591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children Immunized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immunizations given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MCIR and compare doses administered reports from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many fully UTD via MCIR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Typical timed visit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which location served most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87352E-536F-3344-9CCE-C3114CD7C16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56532" y="1917968"/>
            <a:ext cx="5255683" cy="471591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29 children Immunized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64 immunizations given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Improved distribution of immunizations given from regular clinic day of service comparative to 1 year prior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28 participants – all but 1 --97%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Average time spent registration through vaccination 21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River Rouge had higher number of  participants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67E227-6418-CB49-8121-2EC4061E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continued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FA682E-88A6-884E-8B19-EF1FBC0838C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1985" y="1146263"/>
            <a:ext cx="5183091" cy="771705"/>
          </a:xfrm>
        </p:spPr>
        <p:txBody>
          <a:bodyPr/>
          <a:lstStyle/>
          <a:p>
            <a:r>
              <a:rPr lang="en-US" dirty="0"/>
              <a:t>Outputs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9C7E71-F5AB-484F-ADBD-A4E987ED192B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346268" y="1146263"/>
            <a:ext cx="5255683" cy="771705"/>
          </a:xfrm>
        </p:spPr>
        <p:txBody>
          <a:bodyPr/>
          <a:lstStyle/>
          <a:p>
            <a:r>
              <a:rPr lang="en-US" dirty="0"/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40773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9"/>
    </mc:Choice>
    <mc:Fallback xmlns="">
      <p:transition spd="slow" advTm="3805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8D9FF7-0743-474C-9C70-4817D378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367099"/>
            <a:ext cx="10515600" cy="1325563"/>
          </a:xfrm>
        </p:spPr>
        <p:txBody>
          <a:bodyPr/>
          <a:lstStyle/>
          <a:p>
            <a:r>
              <a:rPr lang="en-US" b="1" dirty="0"/>
              <a:t>Survey Response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E2E9989-E645-2F41-9EF4-C49D227C4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" y="1237129"/>
            <a:ext cx="11103429" cy="5530771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3100" dirty="0"/>
              <a:t>100% of patients and families felt the precautions that the center took helped them feel more comfortable and that the process was easy &amp; safe!</a:t>
            </a:r>
          </a:p>
          <a:p>
            <a:pPr marL="342900" lvl="0" indent="-342900"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3100" dirty="0"/>
              <a:t>93.1% indicated they would recommend this service to others</a:t>
            </a:r>
          </a:p>
          <a:p>
            <a:pPr marL="342900" lvl="0" indent="-342900"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3100" dirty="0"/>
              <a:t>100% indicated the staff answered all of their questions </a:t>
            </a:r>
          </a:p>
          <a:p>
            <a:pPr marL="342900" lvl="0" indent="-342900"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3100" dirty="0"/>
              <a:t>51.7% felt  concerned about going into the providers office</a:t>
            </a:r>
          </a:p>
          <a:p>
            <a:pPr marL="342900" lvl="0" indent="-342900">
              <a:lnSpc>
                <a:spcPct val="2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3100" dirty="0"/>
              <a:t> 55.1% would have delayed service if this event was not possible</a:t>
            </a:r>
          </a:p>
          <a:p>
            <a:endParaRPr lang="en-US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57BD3BB-9A35-C942-9AF2-00CB76863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36792" y="90100"/>
            <a:ext cx="175287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2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Survey response results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0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2811D7-C593-174A-9AD2-41AE391283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Transportation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Gas issues for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Water bill issues for house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DTE (electrical) issues for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Shelter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Insurance (medical)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Food concerns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49411-7AF2-C44A-8FAB-44865506CD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13.8% Have concern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27.6% Have concern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11.1% Have concern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27.6% Have concern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  6.9% Have concern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13.8% Have concern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34.5% Have concern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EDBE6A-1D18-7641-8C9D-789F500D6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Social Determinant Survey Response…..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98159E-DF7D-C643-9F3F-8F5C8B6D86F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b="1" dirty="0"/>
              <a:t>Social Determinants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CA321-1BC3-114F-9E31-66259F989BE6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r>
              <a:rPr lang="en-US" b="1" dirty="0"/>
              <a:t>Results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FEA87-A35A-7D44-88B9-B2F6D4A4EAE4}"/>
              </a:ext>
            </a:extLst>
          </p:cNvPr>
          <p:cNvSpPr txBox="1"/>
          <p:nvPr/>
        </p:nvSpPr>
        <p:spPr>
          <a:xfrm>
            <a:off x="333050" y="5625897"/>
            <a:ext cx="941252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0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9"/>
    </mc:Choice>
    <mc:Fallback xmlns="">
      <p:transition spd="slow" advTm="3056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9CB845-CBE1-8342-B0BC-DA270EC91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Comparing Locations on SDOH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ED6188-8B79-EE47-B464-6C938740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13" y="1303020"/>
            <a:ext cx="4396338" cy="550228"/>
          </a:xfrm>
          <a:solidFill>
            <a:srgbClr val="FFC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Significant difference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ED7B5-46B2-4746-9757-26DF4C46E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312" y="1908810"/>
            <a:ext cx="4396339" cy="4949190"/>
          </a:xfrm>
        </p:spPr>
        <p:txBody>
          <a:bodyPr>
            <a:normAutofit/>
          </a:bodyPr>
          <a:lstStyle/>
          <a:p>
            <a:r>
              <a:rPr lang="en-US" sz="2400" dirty="0"/>
              <a:t>Gas and electrical needs associated with locations. Higher need in River Rouge, (p = .033 Fisher’s Exact)</a:t>
            </a:r>
          </a:p>
          <a:p>
            <a:r>
              <a:rPr lang="en-US" sz="2400" dirty="0"/>
              <a:t>Being behind in vaccines associated with location-River Rouge more behind</a:t>
            </a:r>
          </a:p>
          <a:p>
            <a:pPr lvl="1"/>
            <a:r>
              <a:rPr lang="en-US" sz="2400" dirty="0"/>
              <a:t> &gt; 6 months (p=.005 Fisher’s Exact)</a:t>
            </a:r>
          </a:p>
          <a:p>
            <a:pPr lvl="1"/>
            <a:r>
              <a:rPr lang="en-US" sz="2400" dirty="0"/>
              <a:t> &gt; 12 months (p=.101  Fisher’s Exact)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CE5630-8B9E-3D4C-A404-C48B0F73E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4495" y="1303020"/>
            <a:ext cx="4318917" cy="550228"/>
          </a:xfrm>
          <a:solidFill>
            <a:srgbClr val="FF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No significant difference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0DD587-923B-9F47-A9CE-DFDB15B36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4495" y="1964372"/>
            <a:ext cx="4396339" cy="4893628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Insurance, (p = .280 Fisher’s Exact)</a:t>
            </a:r>
          </a:p>
          <a:p>
            <a:pPr lvl="1"/>
            <a:r>
              <a:rPr lang="en-US" sz="2400" dirty="0"/>
              <a:t>Shelter, (p=1.00 Fisher’s Exact)</a:t>
            </a:r>
          </a:p>
          <a:p>
            <a:pPr lvl="1"/>
            <a:r>
              <a:rPr lang="en-US" sz="2400" dirty="0"/>
              <a:t>Transportation, (p =.280  Fishers Exact)</a:t>
            </a:r>
          </a:p>
          <a:p>
            <a:pPr lvl="1"/>
            <a:r>
              <a:rPr lang="en-US" sz="2400" dirty="0"/>
              <a:t>Water, (p= .529 Fisher’s Exact)</a:t>
            </a:r>
          </a:p>
          <a:p>
            <a:pPr lvl="1"/>
            <a:r>
              <a:rPr lang="en-US" sz="2400" dirty="0"/>
              <a:t> Food, (p= .107 Fisher’s Exact)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36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A349B-819A-4FCA-83B2-7121A68CBE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2" y="765810"/>
            <a:ext cx="11542860" cy="697030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COVID-19 Pandemic - An interruption of care…. especially immunizations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/>
              <a:t>Michigan reported an overall 44.5% decrease &amp; 65.5% decrease in adolescents compared to the previous two years </a:t>
            </a:r>
            <a:r>
              <a:rPr lang="en-US" sz="1200" dirty="0"/>
              <a:t>(</a:t>
            </a:r>
            <a:r>
              <a:rPr lang="en-US" sz="1200" dirty="0" err="1"/>
              <a:t>Roelofs</a:t>
            </a:r>
            <a:r>
              <a:rPr lang="en-US" sz="1200" dirty="0"/>
              <a:t>, &amp; French, 2020)</a:t>
            </a:r>
          </a:p>
          <a:p>
            <a:pPr lvl="0"/>
            <a:r>
              <a:rPr lang="en-US" sz="1200" dirty="0">
                <a:highlight>
                  <a:srgbClr val="FFFF00"/>
                </a:highlight>
              </a:rPr>
              <a:t>                                                                                                                                                                                          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/>
              <a:t>A decline in vaccinations put children at risk</a:t>
            </a:r>
          </a:p>
          <a:p>
            <a:pPr lvl="0"/>
            <a:endParaRPr lang="en-US" sz="24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/>
              <a:t>Parents afraid to visit their providers</a:t>
            </a:r>
          </a:p>
          <a:p>
            <a:pPr lvl="0"/>
            <a:endParaRPr lang="en-US" sz="24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/>
              <a:t>Michigan guidance from LARA indicates that primary care practices should consider drive-thru service </a:t>
            </a:r>
            <a:r>
              <a:rPr lang="en-US" sz="1200" dirty="0"/>
              <a:t>(LARA, 2020)</a:t>
            </a:r>
            <a:endParaRPr lang="en-US" sz="1200" dirty="0">
              <a:highlight>
                <a:srgbClr val="FFFF00"/>
              </a:highligh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FACD14-871D-4FBC-9562-DE7AB294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51" y="1"/>
            <a:ext cx="11542861" cy="1146262"/>
          </a:xfrm>
        </p:spPr>
        <p:txBody>
          <a:bodyPr>
            <a:normAutofit/>
          </a:bodyPr>
          <a:lstStyle/>
          <a:p>
            <a:r>
              <a:rPr lang="en-US" b="1" dirty="0"/>
              <a:t>The Introduction to the Problem…..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FAAC42-2348-4390-B3F4-658AFF4F00F6}"/>
              </a:ext>
            </a:extLst>
          </p:cNvPr>
          <p:cNvSpPr/>
          <p:nvPr/>
        </p:nvSpPr>
        <p:spPr>
          <a:xfrm rot="10800000" flipH="1" flipV="1">
            <a:off x="9137984" y="6642556"/>
            <a:ext cx="31962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u="sng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This Photo</a:t>
            </a:r>
            <a:r>
              <a:rPr lang="en-US" sz="800">
                <a:latin typeface="Calibri" panose="020F0502020204030204" pitchFamily="34" charset="0"/>
                <a:ea typeface="Times New Roman" panose="02020603050405020304" pitchFamily="18" charset="0"/>
              </a:rPr>
              <a:t> by Unknown Author is licensed under </a:t>
            </a:r>
            <a:r>
              <a:rPr lang="en-US" sz="800" u="sng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CC BY-SA</a:t>
            </a:r>
            <a:endParaRPr lang="en-US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16"/>
    </mc:Choice>
    <mc:Fallback xmlns="">
      <p:transition spd="slow" advTm="7001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B1272-5443-444C-B0E9-8991881A0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1" y="1388447"/>
            <a:ext cx="11542861" cy="5012346"/>
          </a:xfrm>
          <a:noFill/>
        </p:spPr>
        <p:txBody>
          <a:bodyPr/>
          <a:lstStyle/>
          <a:p>
            <a:r>
              <a:rPr lang="en-US" sz="3600" b="1" dirty="0"/>
              <a:t>Implication</a:t>
            </a:r>
            <a:r>
              <a:rPr lang="en-US" sz="2400" dirty="0"/>
              <a:t> </a:t>
            </a:r>
            <a:r>
              <a:rPr lang="en-US" sz="2800" dirty="0"/>
              <a:t>showing that both communities have similar struggles with social determinants</a:t>
            </a:r>
          </a:p>
          <a:p>
            <a:pPr lvl="2" indent="0">
              <a:buNone/>
            </a:pPr>
            <a:endParaRPr lang="en-US" sz="28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River Rouge is adjacent to Detroit, a city with a high social vulnerability index, which may correlate with higher health inequities</a:t>
            </a:r>
          </a:p>
          <a:p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/>
              <a:t>Although not a significant difference between locations, the results showed an overall  high trend in food security of 34.5%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852E77-72FD-1F48-8682-27BD3F18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SDOH</a:t>
            </a:r>
          </a:p>
        </p:txBody>
      </p:sp>
    </p:spTree>
    <p:extLst>
      <p:ext uri="{BB962C8B-B14F-4D97-AF65-F5344CB8AC3E}">
        <p14:creationId xmlns:p14="http://schemas.microsoft.com/office/powerpoint/2010/main" val="1807358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9B5A16-1B50-3B48-AB3F-1405651AC5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1" y="1388447"/>
            <a:ext cx="8907469" cy="5299224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dirty="0"/>
              <a:t>4 themes emerged </a:t>
            </a:r>
            <a:endParaRPr lang="en-US" sz="2400" dirty="0"/>
          </a:p>
          <a:p>
            <a:pPr marL="1127754" lvl="3" indent="-457200">
              <a:buFont typeface="Wingdings" pitchFamily="2" charset="2"/>
              <a:buChar char="Ø"/>
            </a:pPr>
            <a:r>
              <a:rPr lang="en-US" sz="2400" dirty="0"/>
              <a:t>1) Felt possible replication/platform for other events</a:t>
            </a:r>
          </a:p>
          <a:p>
            <a:pPr lvl="3" indent="0">
              <a:buNone/>
            </a:pPr>
            <a:endParaRPr lang="en-US" sz="2400" dirty="0"/>
          </a:p>
          <a:p>
            <a:pPr marL="1127754" lvl="3" indent="-457200">
              <a:buFont typeface="Wingdings" pitchFamily="2" charset="2"/>
              <a:buChar char="Ø"/>
            </a:pPr>
            <a:r>
              <a:rPr lang="en-US" sz="2400" dirty="0"/>
              <a:t>2) Enjoyed working together – more cohesive team</a:t>
            </a:r>
          </a:p>
          <a:p>
            <a:pPr lvl="3" indent="0">
              <a:buNone/>
            </a:pPr>
            <a:endParaRPr lang="en-US" sz="2400" dirty="0"/>
          </a:p>
          <a:p>
            <a:pPr marL="1127754" lvl="3" indent="-457200">
              <a:buFont typeface="Wingdings" pitchFamily="2" charset="2"/>
              <a:buChar char="Ø"/>
            </a:pPr>
            <a:r>
              <a:rPr lang="en-US" sz="2400" dirty="0"/>
              <a:t>3) Completed PDSA between events</a:t>
            </a:r>
          </a:p>
          <a:p>
            <a:pPr marL="1493511" lvl="4" indent="-457200">
              <a:buFont typeface="Wingdings" pitchFamily="2" charset="2"/>
              <a:buChar char="Ø"/>
            </a:pPr>
            <a:r>
              <a:rPr lang="en-US" sz="2400" dirty="0"/>
              <a:t>Distribution of work / IT concerns </a:t>
            </a:r>
          </a:p>
          <a:p>
            <a:pPr lvl="4" indent="0">
              <a:buNone/>
            </a:pPr>
            <a:endParaRPr lang="en-US" sz="2400" dirty="0"/>
          </a:p>
          <a:p>
            <a:pPr marL="1127754" lvl="3" indent="-457200">
              <a:buFont typeface="Wingdings" pitchFamily="2" charset="2"/>
              <a:buChar char="Ø"/>
            </a:pPr>
            <a:r>
              <a:rPr lang="en-US" sz="2400" dirty="0"/>
              <a:t>4) Felt patient/parents were pleased with program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E31459-4459-A640-A598-D9805F47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Qualitative Data from Staff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17D9D-4B0E-2F43-8322-AA45FA0C6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81882" y="2290876"/>
            <a:ext cx="2276438" cy="2276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AC70DA-9F87-2A47-B4F7-8F650379AB89}"/>
              </a:ext>
            </a:extLst>
          </p:cNvPr>
          <p:cNvSpPr txBox="1"/>
          <p:nvPr/>
        </p:nvSpPr>
        <p:spPr>
          <a:xfrm>
            <a:off x="9240520" y="6488668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teachonline.ca/tools-trends/designs-for-teaching-in-the-digital-age/its-all-about-design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82112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D42F-62C6-B141-9883-4EB3F4D2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 – The highlights!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68E367-1F0B-AA4F-AEDF-9F2985B4F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75" y="1134317"/>
            <a:ext cx="11201400" cy="5270964"/>
          </a:xfrm>
        </p:spPr>
        <p:txBody>
          <a:bodyPr>
            <a:noAutofit/>
          </a:bodyPr>
          <a:lstStyle/>
          <a:p>
            <a:r>
              <a:rPr lang="en-US" sz="2400" dirty="0"/>
              <a:t>Cost neutral!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UPTAKE</a:t>
            </a:r>
            <a:r>
              <a:rPr lang="en-US" sz="2400" dirty="0"/>
              <a:t> of Immunization very successful</a:t>
            </a:r>
          </a:p>
          <a:p>
            <a:pPr lvl="1"/>
            <a:r>
              <a:rPr lang="en-US" sz="2400" dirty="0"/>
              <a:t>97% UTD status post immunization event</a:t>
            </a:r>
          </a:p>
          <a:p>
            <a:pPr lvl="2"/>
            <a:r>
              <a:rPr lang="en-US" sz="2400" dirty="0"/>
              <a:t>That’s with 69% of the participants before the event greater than 1 year behind in scheduled immunizations</a:t>
            </a:r>
          </a:p>
          <a:p>
            <a:pPr marL="914400" lvl="2" indent="0">
              <a:buNone/>
            </a:pPr>
            <a:endParaRPr lang="en-US" sz="2400" dirty="0"/>
          </a:p>
          <a:p>
            <a:r>
              <a:rPr lang="en-US" sz="2400" dirty="0"/>
              <a:t>More immunizations given than routine clinic day</a:t>
            </a:r>
          </a:p>
          <a:p>
            <a:endParaRPr lang="en-US" sz="2400" dirty="0"/>
          </a:p>
          <a:p>
            <a:r>
              <a:rPr lang="en-US" sz="2400" dirty="0"/>
              <a:t>48.2 % of this population had concerns about SDOH </a:t>
            </a:r>
          </a:p>
          <a:p>
            <a:r>
              <a:rPr lang="en-US" sz="2400" dirty="0"/>
              <a:t>34.5% have food insecurity concerns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EBCD9-2260-6B47-94FA-A1ABF655A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25882" y="212236"/>
            <a:ext cx="951083" cy="1067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25B8A-40CE-A846-BAC7-324268A9E025}"/>
              </a:ext>
            </a:extLst>
          </p:cNvPr>
          <p:cNvSpPr txBox="1"/>
          <p:nvPr/>
        </p:nvSpPr>
        <p:spPr>
          <a:xfrm>
            <a:off x="8988358" y="6627168"/>
            <a:ext cx="5272391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900">
                <a:hlinkClick r:id="rId4" tooltip="https://robliano.wordpress.com/2013/04/02/can-you-feel-it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7426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2"/>
    </mc:Choice>
    <mc:Fallback xmlns="">
      <p:transition spd="slow" advTm="434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E45736F-E4E4-814E-8AD8-911E185C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20" y="1099594"/>
            <a:ext cx="4688272" cy="949124"/>
          </a:xfrm>
        </p:spPr>
        <p:txBody>
          <a:bodyPr>
            <a:noAutofit/>
          </a:bodyPr>
          <a:lstStyle/>
          <a:p>
            <a:r>
              <a:rPr lang="en-US" sz="2400" b="1" dirty="0"/>
              <a:t>“Pop up” vaccination administration area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89AC800-C3F7-D34C-B8A2-0F792BC3E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9" y="2005855"/>
            <a:ext cx="4503077" cy="4656881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2600" dirty="0"/>
              <a:t> Clean and Dirty area 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600" dirty="0"/>
              <a:t>Follow Policy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600" dirty="0"/>
              <a:t>Job Aides 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600" dirty="0"/>
              <a:t>Checklist of Best Practice for Vaccinations 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600" dirty="0"/>
              <a:t>Temperature monitoring 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600" dirty="0"/>
              <a:t>Emergency Medical equipment and supplies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7D1C62-8631-254A-AC5C-A892265E4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1250066"/>
            <a:ext cx="5139387" cy="5049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32554B-0D62-7447-9D1B-20AB4E55D91F}"/>
              </a:ext>
            </a:extLst>
          </p:cNvPr>
          <p:cNvSpPr txBox="1"/>
          <p:nvPr/>
        </p:nvSpPr>
        <p:spPr>
          <a:xfrm>
            <a:off x="0" y="277792"/>
            <a:ext cx="11681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Discussion: Implications for quality &amp; safety</a:t>
            </a:r>
          </a:p>
        </p:txBody>
      </p:sp>
    </p:spTree>
    <p:extLst>
      <p:ext uri="{BB962C8B-B14F-4D97-AF65-F5344CB8AC3E}">
        <p14:creationId xmlns:p14="http://schemas.microsoft.com/office/powerpoint/2010/main" val="21578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"/>
    </mc:Choice>
    <mc:Fallback xmlns="">
      <p:transition spd="slow" advTm="324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1BE1B5-6CCF-7442-B53D-537817818B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1" y="1212427"/>
            <a:ext cx="10830249" cy="5280969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Reflects that patient receives access to care based on how well the family, provider, community and policy support, assist and leverage the care 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The pilot program was created based on the state recommendations to rethink curbside approach 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Encourages the state policy to look not only to access but in a holistic fashion to assist with social determinants that could impede optimum health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17C7F2-AD1E-8949-8258-86296E8D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51" y="32161"/>
            <a:ext cx="11542861" cy="1114101"/>
          </a:xfrm>
        </p:spPr>
        <p:txBody>
          <a:bodyPr/>
          <a:lstStyle/>
          <a:p>
            <a:r>
              <a:rPr lang="en-US" sz="3600" b="1" dirty="0"/>
              <a:t>Discussion:  Implications for Health Care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6667A-1830-AD44-847E-FA29183CF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85281" y="848099"/>
            <a:ext cx="1219200" cy="662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6935E-57E4-A14A-82FB-F8DCD3531EDF}"/>
              </a:ext>
            </a:extLst>
          </p:cNvPr>
          <p:cNvSpPr txBox="1"/>
          <p:nvPr/>
        </p:nvSpPr>
        <p:spPr>
          <a:xfrm>
            <a:off x="7578090" y="6595007"/>
            <a:ext cx="4613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2018.igem.org/Team:Toronto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74650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C299E-0F45-664F-9AA5-6FE217FD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28600"/>
            <a:ext cx="10434265" cy="1462088"/>
          </a:xfrm>
        </p:spPr>
        <p:txBody>
          <a:bodyPr>
            <a:normAutofit/>
          </a:bodyPr>
          <a:lstStyle/>
          <a:p>
            <a:r>
              <a:rPr lang="en-US" sz="3200" b="1" dirty="0"/>
              <a:t>Discussion:  Sustainability and Implications</a:t>
            </a:r>
            <a:br>
              <a:rPr lang="en-US" sz="3200" b="1" dirty="0"/>
            </a:br>
            <a:r>
              <a:rPr lang="en-US" sz="3200" b="1" dirty="0"/>
              <a:t> for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F96-6802-084C-BB4A-2FB5F9F16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900518"/>
            <a:ext cx="11510683" cy="4338916"/>
          </a:xfrm>
        </p:spPr>
        <p:txBody>
          <a:bodyPr>
            <a:normAutofit/>
          </a:bodyPr>
          <a:lstStyle/>
          <a:p>
            <a:r>
              <a:rPr lang="en-US" sz="2800" dirty="0"/>
              <a:t>Limitation of data due to small sample pilot program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 potential for convenience sample bias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Survey created by focus group (not a validated screening tool)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3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86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E9B7-7413-C74D-9901-D14DC0E1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165324" cy="1400530"/>
          </a:xfrm>
        </p:spPr>
        <p:txBody>
          <a:bodyPr/>
          <a:lstStyle/>
          <a:p>
            <a:r>
              <a:rPr lang="en-US" sz="3200" b="1" dirty="0"/>
              <a:t>Discussion:  Sustainability and Implications</a:t>
            </a:r>
            <a:br>
              <a:rPr lang="en-US" sz="3200" b="1" dirty="0"/>
            </a:br>
            <a:r>
              <a:rPr lang="en-US" sz="3200" b="1" dirty="0"/>
              <a:t> for Practice CONT..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4628-DE28-DC47-A75D-6674C01D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49507"/>
            <a:ext cx="11035554" cy="3532094"/>
          </a:xfrm>
        </p:spPr>
        <p:txBody>
          <a:bodyPr>
            <a:normAutofit fontScale="47500" lnSpcReduction="20000"/>
          </a:bodyPr>
          <a:lstStyle/>
          <a:p>
            <a:r>
              <a:rPr lang="en-US" sz="6000" dirty="0"/>
              <a:t>Dates of event may impact future outcomes</a:t>
            </a:r>
          </a:p>
          <a:p>
            <a:pPr marL="0" indent="0">
              <a:buNone/>
            </a:pPr>
            <a:endParaRPr lang="en-US" sz="6000" dirty="0"/>
          </a:p>
          <a:p>
            <a:pPr lvl="1"/>
            <a:r>
              <a:rPr lang="en-US" sz="6000" dirty="0"/>
              <a:t>Scheduling event closer to the start of the school year may yield higher participant turnout</a:t>
            </a:r>
          </a:p>
          <a:p>
            <a:pPr marL="457200" lvl="1" indent="0">
              <a:buNone/>
            </a:pPr>
            <a:endParaRPr lang="en-US" sz="6000" dirty="0"/>
          </a:p>
          <a:p>
            <a:pPr lvl="1"/>
            <a:r>
              <a:rPr lang="en-US" sz="6000" dirty="0"/>
              <a:t>Measurement of complete UTD status may be impacted by date…. as Influenza vaccine is not generally available in late summer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E4D2A-4BA1-AB40-9816-8516ADC8D253}"/>
              </a:ext>
            </a:extLst>
          </p:cNvPr>
          <p:cNvSpPr txBox="1"/>
          <p:nvPr/>
        </p:nvSpPr>
        <p:spPr>
          <a:xfrm>
            <a:off x="233082" y="5405718"/>
            <a:ext cx="121561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For these reasons, and based on our informative results thus far,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there is a strong  rationale for future research endeavors and  further innovation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04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4FD47E-C34F-3C45-B393-5673C3FAF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3" y="993912"/>
            <a:ext cx="12070982" cy="540688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9600" dirty="0"/>
              <a:t>Curbside Immunizations – rethink and redesign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9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9600" dirty="0"/>
              <a:t>A bridge back to clinic services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9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9600" dirty="0"/>
              <a:t>Social determinants could/should be assessed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9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9600" dirty="0"/>
              <a:t>Potential future platform (Flu, Covid-19 immunizations)</a:t>
            </a:r>
          </a:p>
          <a:p>
            <a:endParaRPr lang="en-US" sz="9600" dirty="0"/>
          </a:p>
          <a:p>
            <a:pPr marL="1242054" lvl="3" indent="-571500">
              <a:buFont typeface="Arial" panose="020B0604020202020204" pitchFamily="34" charset="0"/>
              <a:buChar char="•"/>
            </a:pPr>
            <a:r>
              <a:rPr lang="en-US" sz="9600" dirty="0"/>
              <a:t>This platform was shared with other school-based centers across the country</a:t>
            </a:r>
          </a:p>
          <a:p>
            <a:pPr marL="1242054" lvl="3" indent="-571500">
              <a:buFont typeface="Arial" panose="020B0604020202020204" pitchFamily="34" charset="0"/>
              <a:buChar char="•"/>
            </a:pPr>
            <a:r>
              <a:rPr lang="en-US" sz="9600" dirty="0"/>
              <a:t>Toolkit developed to assist with replication</a:t>
            </a:r>
          </a:p>
          <a:p>
            <a:pPr marL="1242054" lvl="3" indent="-571500">
              <a:buFont typeface="Arial" panose="020B0604020202020204" pitchFamily="34" charset="0"/>
              <a:buChar char="•"/>
            </a:pPr>
            <a:r>
              <a:rPr lang="en-US" sz="9600" dirty="0"/>
              <a:t>Great opportunity for nurses working on service hours (Magnet status)</a:t>
            </a:r>
          </a:p>
          <a:p>
            <a:pPr marL="1242054" lvl="3" indent="-571500">
              <a:buFont typeface="Arial" panose="020B0604020202020204" pitchFamily="34" charset="0"/>
              <a:buChar char="•"/>
            </a:pPr>
            <a:r>
              <a:rPr lang="en-US" sz="9600" dirty="0"/>
              <a:t>Inter-disciplinary coordination!</a:t>
            </a:r>
          </a:p>
          <a:p>
            <a:pPr lvl="3" indent="0">
              <a:buNone/>
            </a:pPr>
            <a:endParaRPr lang="en-US" sz="9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900" dirty="0"/>
          </a:p>
          <a:p>
            <a:pPr lvl="1"/>
            <a:endParaRPr lang="en-US" sz="15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889117-B857-6C49-A5A5-10B59036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DISCUSSION:  Opportunity in a time of Crisis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F1801-1238-2A4E-A7B6-CB3072708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384969" y="1359065"/>
            <a:ext cx="2490943" cy="1250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03ED3-6BF3-B749-A9C4-6B9FF354EC0F}"/>
              </a:ext>
            </a:extLst>
          </p:cNvPr>
          <p:cNvSpPr txBox="1"/>
          <p:nvPr/>
        </p:nvSpPr>
        <p:spPr>
          <a:xfrm>
            <a:off x="9242498" y="6627168"/>
            <a:ext cx="4062478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900">
                <a:hlinkClick r:id="rId4" tooltip="https://leadershipfreak.blog/2011/05/07/how-to-define-an-opportunity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478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96"/>
    </mc:Choice>
    <mc:Fallback xmlns="">
      <p:transition spd="slow" advTm="9359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E21DDA-3773-DA4A-9A14-F9B42C873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572000"/>
            <a:ext cx="3554729" cy="411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Vivian Greene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C2E16-FEB4-7544-B1C2-A42712222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725"/>
          <a:stretch/>
        </p:blipFill>
        <p:spPr>
          <a:xfrm>
            <a:off x="5680711" y="617084"/>
            <a:ext cx="4558352" cy="480073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CED9AF9-123A-F549-A0D1-49871417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66" y="207818"/>
            <a:ext cx="5125893" cy="4253346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“</a:t>
            </a:r>
            <a:r>
              <a:rPr lang="en-US" sz="4800" dirty="0"/>
              <a:t>Life isn’t about waiting for the storm to pass.  It’s about learning to dance in the rain.”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00277-36FA-E944-A008-0D47144FAB3E}"/>
              </a:ext>
            </a:extLst>
          </p:cNvPr>
          <p:cNvSpPr txBox="1"/>
          <p:nvPr/>
        </p:nvSpPr>
        <p:spPr>
          <a:xfrm>
            <a:off x="5547649" y="5560536"/>
            <a:ext cx="5463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https://www.clickondetroit.com/health/2020/07/30/beaumont-health-offers-curbside-vaccinations-to-keep-kids-up-to-date/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19A7C-84A5-0F48-982F-6AC949C612FB}"/>
              </a:ext>
            </a:extLst>
          </p:cNvPr>
          <p:cNvSpPr txBox="1"/>
          <p:nvPr/>
        </p:nvSpPr>
        <p:spPr>
          <a:xfrm>
            <a:off x="1828800" y="53680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4"/>
    </mc:Choice>
    <mc:Fallback xmlns="">
      <p:transition spd="slow" advTm="15424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6D1D93-241D-EC4F-BE08-4DA702E9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Dissemination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A71416-4ED4-6D41-8435-33EFBBA5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338"/>
            <a:ext cx="3703638" cy="4619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A DNP project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Assist and improve health care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Yield an example of full potential capabilities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Showcase to the world the possibilities of the Doctorate of Nurse Practice In the clinical setting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4F913-CC37-0946-96AF-D73DCF9C3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80965" y="112978"/>
            <a:ext cx="2840835" cy="9944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9AA972-C61B-584C-A3C6-2C846097BB19}"/>
              </a:ext>
            </a:extLst>
          </p:cNvPr>
          <p:cNvSpPr txBox="1"/>
          <p:nvPr/>
        </p:nvSpPr>
        <p:spPr>
          <a:xfrm>
            <a:off x="8521700" y="6627168"/>
            <a:ext cx="406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mmons.wikimedia.org/wiki/File:University_of_Detroit_Mercy_new_logo.svg"/>
              </a:rPr>
              <a:t>These Photo</a:t>
            </a:r>
            <a:r>
              <a:rPr lang="en-US" sz="900" dirty="0"/>
              <a:t>s 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719FA-660B-D145-A102-586189AA4958}"/>
              </a:ext>
            </a:extLst>
          </p:cNvPr>
          <p:cNvSpPr txBox="1"/>
          <p:nvPr/>
        </p:nvSpPr>
        <p:spPr>
          <a:xfrm>
            <a:off x="6096000" y="1874149"/>
            <a:ext cx="5455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10</a:t>
            </a:r>
          </a:p>
          <a:p>
            <a:pPr algn="ctr"/>
            <a:r>
              <a:rPr lang="en-US" sz="4000" dirty="0"/>
              <a:t> </a:t>
            </a:r>
            <a:r>
              <a:rPr lang="en-US" sz="2400" dirty="0"/>
              <a:t>opportunities for dissemination Including…</a:t>
            </a:r>
          </a:p>
          <a:p>
            <a:pPr algn="ctr"/>
            <a:endParaRPr lang="en-US" sz="4000" dirty="0"/>
          </a:p>
          <a:p>
            <a:r>
              <a:rPr lang="en-US" sz="3200" b="1" dirty="0">
                <a:solidFill>
                  <a:srgbClr val="FF0000"/>
                </a:solidFill>
              </a:rPr>
              <a:t>Article submitted, and accepted to Nursing Administration Quarterly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4931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FF9A-D8FE-5248-ACC0-7B7E920A1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3E593-F939-5B46-9E6D-B1CA9EA82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vaccines are not received, patients, families, and entire communities are at risk of getting these diseases. </a:t>
            </a:r>
          </a:p>
          <a:p>
            <a:r>
              <a:rPr lang="en-US" dirty="0"/>
              <a:t>This would further stress communities that have been so profoundly affected by the Coronavirus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24753-C5DA-BD47-992A-7D6281CAE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54002" y="4150658"/>
            <a:ext cx="7272798" cy="1868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19D0C8-A3BA-3A4E-AAC3-2F082EE73BE1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thebluediamondgallery.com/handwriting/p/prevent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357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6"/>
    </mc:Choice>
    <mc:Fallback xmlns="">
      <p:transition spd="slow" advTm="2043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7F7256-D581-6B46-BDD0-4DF0748E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Dissemination…..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F126E-BB0D-EE4F-8ABE-AA5DFEC82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2" y="1543050"/>
            <a:ext cx="4853540" cy="516254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/>
              <a:t>Detroit Free press interview prior to curbside events</a:t>
            </a:r>
          </a:p>
          <a:p>
            <a:pPr lvl="0"/>
            <a:r>
              <a:rPr lang="en-US" sz="2400" dirty="0"/>
              <a:t>Channel 4 News coverage of event </a:t>
            </a:r>
          </a:p>
          <a:p>
            <a:pPr lvl="0"/>
            <a:r>
              <a:rPr lang="en-US" sz="2400" dirty="0"/>
              <a:t>Radio interview WJR </a:t>
            </a:r>
          </a:p>
          <a:p>
            <a:pPr lvl="0"/>
            <a:r>
              <a:rPr lang="en-US" sz="2400" dirty="0"/>
              <a:t>Beaumont Intranet – news clip - to available to all 38,000 employees </a:t>
            </a:r>
          </a:p>
          <a:p>
            <a:pPr lvl="0"/>
            <a:r>
              <a:rPr lang="en-US" sz="2400" dirty="0"/>
              <a:t>Presentation to School-Community Health Alliance of Michigan (SCHA-MI)-(August)</a:t>
            </a:r>
          </a:p>
          <a:p>
            <a:pPr lvl="1"/>
            <a:r>
              <a:rPr lang="en-US" sz="2400" dirty="0"/>
              <a:t>Power point and tool kit – sent to National  School-Community Health Alliance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8F0FD3-CCD4-7B47-BC76-2D17C68A7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2564" y="1039906"/>
            <a:ext cx="5317107" cy="5665693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Presentation to Beaumont Health Patient Care Improvement Committee October 2020</a:t>
            </a:r>
          </a:p>
          <a:p>
            <a:pPr lvl="0"/>
            <a:r>
              <a:rPr lang="en-US" sz="2400" b="1" dirty="0"/>
              <a:t>Article submitted, and accepted to Nursing Administration Quarterly</a:t>
            </a:r>
          </a:p>
          <a:p>
            <a:pPr lvl="0"/>
            <a:r>
              <a:rPr lang="en-US" sz="2400" dirty="0"/>
              <a:t>Presentation at the 5</a:t>
            </a:r>
            <a:r>
              <a:rPr lang="en-US" sz="2400" baseline="30000" dirty="0"/>
              <a:t>th</a:t>
            </a:r>
            <a:r>
              <a:rPr lang="en-US" sz="2400" dirty="0"/>
              <a:t> Annual Evidenced Based Practice and Research Virtual Conference.</a:t>
            </a:r>
          </a:p>
          <a:p>
            <a:pPr lvl="0"/>
            <a:r>
              <a:rPr lang="en-US" sz="2400" dirty="0"/>
              <a:t>Poster board  with zoom recording  for the ANA-Michigan 2021 virtual nursing conference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5448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1F1A26-C963-D643-A754-9DB5E4BEF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1" y="1388446"/>
            <a:ext cx="11542861" cy="4909483"/>
          </a:xfrm>
        </p:spPr>
        <p:txBody>
          <a:bodyPr>
            <a:normAutofit/>
          </a:bodyPr>
          <a:lstStyle/>
          <a:p>
            <a:r>
              <a:rPr lang="en-US" dirty="0"/>
              <a:t>Committee for this DNP </a:t>
            </a:r>
          </a:p>
          <a:p>
            <a:r>
              <a:rPr lang="en-US" dirty="0"/>
              <a:t>Chair:  Dr. Mary </a:t>
            </a:r>
            <a:r>
              <a:rPr lang="en-US" dirty="0" err="1"/>
              <a:t>Serowoky</a:t>
            </a:r>
            <a:r>
              <a:rPr lang="en-US" dirty="0"/>
              <a:t>, DNP, APRN-BC, FNP</a:t>
            </a:r>
          </a:p>
          <a:p>
            <a:r>
              <a:rPr lang="en-US" dirty="0"/>
              <a:t>Mentor: Dr. Susan Grant, DNP, RN, FAAN, EVP &amp; CNO Beaumont Health</a:t>
            </a:r>
          </a:p>
          <a:p>
            <a:r>
              <a:rPr lang="en-US" dirty="0"/>
              <a:t>Reader:  Dr. Elaine Webber, DNP,  PPCNP-BC</a:t>
            </a:r>
          </a:p>
          <a:p>
            <a:r>
              <a:rPr lang="en-US" dirty="0"/>
              <a:t>DNP Interim Project Facilitator: Dr. Lori Glenn, DNP, CNM, RN</a:t>
            </a:r>
          </a:p>
          <a:p>
            <a:r>
              <a:rPr lang="en-US" dirty="0"/>
              <a:t>DNP project Facilitator:  Dr. Rosanne </a:t>
            </a:r>
            <a:r>
              <a:rPr lang="en-US" dirty="0" err="1"/>
              <a:t>Burson</a:t>
            </a:r>
            <a:r>
              <a:rPr lang="en-US" dirty="0"/>
              <a:t>, DNP, APRN,CNS-C, CNE, CDCES, FADCES, FNAP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Dr. Janet M. Baiardi, PhD, FNP-BC Interim Dean &amp; Professor </a:t>
            </a:r>
          </a:p>
          <a:p>
            <a:r>
              <a:rPr lang="en-US" dirty="0"/>
              <a:t>The Team (coworkers at Beaumont)</a:t>
            </a:r>
          </a:p>
          <a:p>
            <a:r>
              <a:rPr lang="en-US" dirty="0"/>
              <a:t>My husband, family, and my “Sister Girlfriends”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2D7E00-2DD1-DA40-93A0-EA8683AF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473F48-8945-4D49-8CAB-6746BDE82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55380" y="4080510"/>
            <a:ext cx="3119733" cy="23746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67ED5C-58B6-924D-BC24-91DBFD6B1C09}"/>
              </a:ext>
            </a:extLst>
          </p:cNvPr>
          <p:cNvSpPr txBox="1"/>
          <p:nvPr/>
        </p:nvSpPr>
        <p:spPr>
          <a:xfrm>
            <a:off x="8755380" y="6627168"/>
            <a:ext cx="5199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pngall.com/thank-you-pn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028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FA1B-DA6D-C34C-A701-3A635841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55538"/>
            <a:ext cx="9404723" cy="454063"/>
          </a:xfrm>
        </p:spPr>
        <p:txBody>
          <a:bodyPr/>
          <a:lstStyle/>
          <a:p>
            <a:pPr algn="ctr"/>
            <a:r>
              <a:rPr lang="en-US" sz="2000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AA19D-8FC6-BE4E-A24F-86EFBBC35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09602"/>
            <a:ext cx="8946541" cy="60928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 </a:t>
            </a:r>
            <a:r>
              <a:rPr lang="en-US" u="sng" dirty="0"/>
              <a:t> </a:t>
            </a:r>
            <a:r>
              <a:rPr lang="en-US" sz="2300" u="sng" dirty="0"/>
              <a:t>2018 Detroit community health assessment. (2019). </a:t>
            </a:r>
            <a:r>
              <a:rPr lang="en-US" sz="2300" u="sng" dirty="0">
                <a:hlinkClick r:id="rId2"/>
              </a:rPr>
              <a:t>https://detroitmi.gov/sites/detroitmi.localhost/files/2019-04/4pm_April11_DHD_report.pdf</a:t>
            </a:r>
            <a:endParaRPr lang="en-US" sz="2300" dirty="0"/>
          </a:p>
          <a:p>
            <a:pPr marL="0" indent="0">
              <a:buNone/>
            </a:pPr>
            <a:r>
              <a:rPr lang="en-US" sz="2300" dirty="0"/>
              <a:t> </a:t>
            </a:r>
          </a:p>
          <a:p>
            <a:r>
              <a:rPr lang="en-US" sz="2300" u="sng" dirty="0"/>
              <a:t>CDC's social vulnerability index 2016 Wayne County, Michigan. (2016). </a:t>
            </a:r>
            <a:r>
              <a:rPr lang="en-US" sz="2300" u="sng" dirty="0">
                <a:hlinkClick r:id="rId3"/>
              </a:rPr>
              <a:t>https://svi.cdc.gov/Documents/CountyMaps/2016/Michigan/Michigan2016_Wayne.pdf</a:t>
            </a:r>
            <a:endParaRPr lang="en-US" sz="2300" dirty="0"/>
          </a:p>
          <a:p>
            <a:pPr marL="0" indent="0">
              <a:buNone/>
            </a:pPr>
            <a:r>
              <a:rPr lang="en-US" sz="2300" dirty="0"/>
              <a:t> </a:t>
            </a:r>
          </a:p>
          <a:p>
            <a:r>
              <a:rPr lang="en-US" sz="2300" dirty="0"/>
              <a:t>CDC’s -Checklist of best practices for vaccination clinics held at satellite, temporary, or off-site locations. (2017). </a:t>
            </a:r>
            <a:r>
              <a:rPr lang="en-US" sz="2300" u="sng" dirty="0">
                <a:hlinkClick r:id="rId4"/>
              </a:rPr>
              <a:t>https://www.izsummitpartners.org/content/uploads/2017/02/NAIIS-Vaccination-Clinic-Checklist_v2.pdf</a:t>
            </a:r>
            <a:endParaRPr lang="en-US" sz="2300" dirty="0"/>
          </a:p>
          <a:p>
            <a:pPr marL="0" indent="0">
              <a:buNone/>
            </a:pPr>
            <a:r>
              <a:rPr lang="en-US" sz="2300" dirty="0"/>
              <a:t> </a:t>
            </a:r>
          </a:p>
          <a:p>
            <a:r>
              <a:rPr lang="en-US" sz="2300" u="sng" dirty="0"/>
              <a:t>Centers for Disease Control and Prevention. (2020). </a:t>
            </a:r>
            <a:r>
              <a:rPr lang="en-US" sz="2300" i="1" u="sng" dirty="0"/>
              <a:t>Pandemic guidance: Vaccination guidance during a pandemic</a:t>
            </a:r>
            <a:r>
              <a:rPr lang="en-US" sz="2300" u="sng" dirty="0"/>
              <a:t>. </a:t>
            </a:r>
            <a:r>
              <a:rPr lang="en-US" sz="2300" u="sng" dirty="0">
                <a:hlinkClick r:id="rId5"/>
              </a:rPr>
              <a:t>https://www.cdc.gov/vaccines/pandemic-guidance/index.html</a:t>
            </a:r>
            <a:endParaRPr lang="en-US" sz="2300" dirty="0"/>
          </a:p>
          <a:p>
            <a:pPr marL="0" indent="0">
              <a:buNone/>
            </a:pPr>
            <a:r>
              <a:rPr lang="en-US" sz="2300" dirty="0"/>
              <a:t> </a:t>
            </a:r>
          </a:p>
          <a:p>
            <a:r>
              <a:rPr lang="en-US" sz="2300" u="sng" dirty="0"/>
              <a:t>Data Detroit. (2019). </a:t>
            </a:r>
            <a:r>
              <a:rPr lang="en-US" sz="2300" i="1" u="sng" dirty="0"/>
              <a:t>Medically Underserved Areas Population</a:t>
            </a:r>
            <a:r>
              <a:rPr lang="en-US" sz="2300" u="sng" dirty="0"/>
              <a:t> [Data file]. </a:t>
            </a:r>
            <a:r>
              <a:rPr lang="en-US" sz="2300" u="sng" dirty="0">
                <a:hlinkClick r:id="rId6"/>
              </a:rPr>
              <a:t>https://data.detroitmi.gov/datasets/3f782b4894ec46caa5eb76907529de83_0?geometry=-83.281%2C42.264%2C-82.909%2C42.442</a:t>
            </a:r>
            <a:endParaRPr lang="en-US" sz="2300" u="sng" dirty="0"/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 err="1"/>
              <a:t>Gati</a:t>
            </a:r>
            <a:r>
              <a:rPr lang="en-US" sz="2300" dirty="0"/>
              <a:t>, S., </a:t>
            </a:r>
            <a:r>
              <a:rPr lang="en-US" sz="2300" dirty="0" err="1"/>
              <a:t>Bloomhardt</a:t>
            </a:r>
            <a:r>
              <a:rPr lang="en-US" sz="2300" dirty="0"/>
              <a:t>, H., &amp; McArthur, E. (2020, June 3rd). COVID-19: Widening health disparities among pediatric populations [Editorial]. </a:t>
            </a:r>
            <a:r>
              <a:rPr lang="en-US" sz="2300" i="1" dirty="0"/>
              <a:t>American Journal of Public Health</a:t>
            </a:r>
            <a:r>
              <a:rPr lang="en-US" sz="2300" dirty="0"/>
              <a:t>, </a:t>
            </a:r>
            <a:r>
              <a:rPr lang="en-US" sz="2300" i="1" dirty="0"/>
              <a:t>110</a:t>
            </a:r>
            <a:r>
              <a:rPr lang="en-US" sz="2300" dirty="0"/>
              <a:t>(9), 1358-1359. </a:t>
            </a:r>
            <a:r>
              <a:rPr lang="en-US" sz="2300" u="sng" dirty="0">
                <a:hlinkClick r:id="rId7"/>
              </a:rPr>
              <a:t>http://dx.doi.org/10.2105/AJPH.2020.305815</a:t>
            </a:r>
            <a:endParaRPr lang="en-US" sz="23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69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FA1B-DA6D-C34C-A701-3A635841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55538"/>
            <a:ext cx="9404723" cy="454063"/>
          </a:xfrm>
        </p:spPr>
        <p:txBody>
          <a:bodyPr/>
          <a:lstStyle/>
          <a:p>
            <a:pPr algn="ctr"/>
            <a:r>
              <a:rPr lang="en-US" sz="2000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AA19D-8FC6-BE4E-A24F-86EFBBC35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97230"/>
            <a:ext cx="8946541" cy="60052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Gessner, B. D., </a:t>
            </a:r>
            <a:r>
              <a:rPr lang="en-US" dirty="0" err="1"/>
              <a:t>Kaslow</a:t>
            </a:r>
            <a:r>
              <a:rPr lang="en-US" dirty="0"/>
              <a:t>, D., Louis, J., </a:t>
            </a:r>
            <a:r>
              <a:rPr lang="en-US" dirty="0" err="1"/>
              <a:t>Neuzil</a:t>
            </a:r>
            <a:r>
              <a:rPr lang="en-US" dirty="0"/>
              <a:t>, K., O'Brien, K. L., Picot, V., ... Nelson, C. B. (2017, October 3). Estimating the full public health value of vaccination. </a:t>
            </a:r>
            <a:r>
              <a:rPr lang="en-US" i="1" dirty="0"/>
              <a:t>Vaccine</a:t>
            </a:r>
            <a:r>
              <a:rPr lang="en-US" dirty="0"/>
              <a:t>, </a:t>
            </a:r>
            <a:r>
              <a:rPr lang="en-US" i="1" dirty="0"/>
              <a:t>35</a:t>
            </a:r>
            <a:r>
              <a:rPr lang="en-US" dirty="0"/>
              <a:t>, 6255-6263. </a:t>
            </a:r>
            <a:r>
              <a:rPr lang="en-US" u="sng" dirty="0">
                <a:hlinkClick r:id="rId2"/>
              </a:rPr>
              <a:t>http://dx.doi.org/10.1016/j.vaccine.2017.09.048 2020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u="sng" dirty="0"/>
              <a:t>Guidance for outpatient health care facilities - ambulatory care settings. (2020). </a:t>
            </a:r>
            <a:r>
              <a:rPr lang="en-US" u="sng" dirty="0">
                <a:hlinkClick r:id="rId3"/>
              </a:rPr>
              <a:t>https://www.michigan.gov/documents/lara/LARA_Safe-Start_Guidance_Outpatient_Health_Care_Facilities_-_Ambulatory_Care_Settings_05-28-2020_692225_7.pdf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u="sng" dirty="0"/>
              <a:t>Immunization and Infectious Diseases . (2020). </a:t>
            </a:r>
            <a:r>
              <a:rPr lang="en-US" u="sng" dirty="0">
                <a:hlinkClick r:id="rId4"/>
              </a:rPr>
              <a:t>https://www.healthypeople.gov/2020/topics-objectives/topic/immunization-and-infectious-diseases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Kelly, Dane &amp; </a:t>
            </a:r>
            <a:r>
              <a:rPr lang="en-US" dirty="0" err="1"/>
              <a:t>DiGiulio</a:t>
            </a:r>
            <a:r>
              <a:rPr lang="en-US" dirty="0"/>
              <a:t>, Kim (2020, 07, 30). Beaumont Health offers curbside vaccinations    </a:t>
            </a:r>
          </a:p>
          <a:p>
            <a:pPr marL="0" indent="0">
              <a:buNone/>
            </a:pPr>
            <a:r>
              <a:rPr lang="en-US" dirty="0"/>
              <a:t>       keep kids up-to-date [Video]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u="sng" dirty="0">
                <a:hlinkClick r:id="rId5"/>
              </a:rPr>
              <a:t>https://www.clickondetroit.com/health/2020/07/30/beaumont-health-offers-curbside vaccinations-to-keep-kids-up-to-date/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Michigan county health rankings . (2020). </a:t>
            </a:r>
            <a:r>
              <a:rPr lang="en-US" u="sng" dirty="0">
                <a:hlinkClick r:id="rId6"/>
              </a:rPr>
              <a:t>https://www.countyhealthrankings.org/sites/default/files/media/document/CHR2020_MI_v2.pdf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64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FA1B-DA6D-C34C-A701-3A635841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55538"/>
            <a:ext cx="9404723" cy="454063"/>
          </a:xfrm>
        </p:spPr>
        <p:txBody>
          <a:bodyPr/>
          <a:lstStyle/>
          <a:p>
            <a:pPr algn="ctr"/>
            <a:r>
              <a:rPr lang="en-US" sz="2000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AA19D-8FC6-BE4E-A24F-86EFBBC35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97230"/>
            <a:ext cx="8946541" cy="5551169"/>
          </a:xfrm>
        </p:spPr>
        <p:txBody>
          <a:bodyPr>
            <a:noAutofit/>
          </a:bodyPr>
          <a:lstStyle/>
          <a:p>
            <a:r>
              <a:rPr lang="en-US" sz="1600" u="sng" dirty="0"/>
              <a:t>National Quality Forum. (2017). </a:t>
            </a:r>
            <a:r>
              <a:rPr lang="en-US" sz="1600" i="1" u="sng" dirty="0"/>
              <a:t>A roadmap for promoting health equity and eliminating disparities: The four I's for health equity</a:t>
            </a:r>
            <a:r>
              <a:rPr lang="en-US" sz="1600" u="sng" dirty="0"/>
              <a:t> (HHSM-500-T0024). Washington, DC: Government Printing Office.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r>
              <a:rPr lang="en-US" sz="1600" u="sng" dirty="0"/>
              <a:t>Reagan-Steiner, S., </a:t>
            </a:r>
            <a:r>
              <a:rPr lang="en-US" sz="1600" u="sng" dirty="0" err="1"/>
              <a:t>Yankey</a:t>
            </a:r>
            <a:r>
              <a:rPr lang="en-US" sz="1600" u="sng" dirty="0"/>
              <a:t>, D., </a:t>
            </a:r>
            <a:r>
              <a:rPr lang="en-US" sz="1600" u="sng" dirty="0" err="1"/>
              <a:t>Jeyarajah</a:t>
            </a:r>
            <a:r>
              <a:rPr lang="en-US" sz="1600" u="sng" dirty="0"/>
              <a:t>, J., &amp; et al. (2016). National, regional, state, and selected local area vaccination coverage among adolescents aged 13-17 years - United States, 2015. </a:t>
            </a:r>
            <a:r>
              <a:rPr lang="en-US" sz="1600" i="1" u="sng" dirty="0"/>
              <a:t>CDC, MMWR</a:t>
            </a:r>
            <a:r>
              <a:rPr lang="en-US" sz="1600" u="sng" dirty="0"/>
              <a:t>, </a:t>
            </a:r>
            <a:r>
              <a:rPr lang="en-US" sz="1600" i="1" u="sng" dirty="0"/>
              <a:t>65</a:t>
            </a:r>
            <a:r>
              <a:rPr lang="en-US" sz="1600" u="sng" dirty="0"/>
              <a:t>(), 850-858. http://</a:t>
            </a:r>
            <a:r>
              <a:rPr lang="en-US" sz="1600" u="sng" dirty="0" err="1"/>
              <a:t>dx.doi.org</a:t>
            </a:r>
            <a:r>
              <a:rPr lang="en-US" sz="1600" u="sng" dirty="0"/>
              <a:t>/10.15585/mmwr.mm6533a4external icon.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r>
              <a:rPr lang="en-US" sz="1600" u="sng" dirty="0" err="1"/>
              <a:t>Roelofs</a:t>
            </a:r>
            <a:r>
              <a:rPr lang="en-US" sz="1600" u="sng" dirty="0"/>
              <a:t>, T., &amp; French, R. (2020, July 8 ). Huge drop in Michigan vaccinations scares experts during coronavirus. </a:t>
            </a:r>
            <a:r>
              <a:rPr lang="en-US" sz="1600" i="1" u="sng" dirty="0"/>
              <a:t>Bridge Michigan's nonpartisan, nonprofit news source</a:t>
            </a:r>
            <a:r>
              <a:rPr lang="en-US" sz="1600" u="sng" dirty="0"/>
              <a:t>. </a:t>
            </a:r>
            <a:r>
              <a:rPr lang="en-US" sz="1600" u="sng" dirty="0">
                <a:hlinkClick r:id="rId2"/>
              </a:rPr>
              <a:t>https://www.bridgemi.com/michigan-health-watch/huge-drop-michigan-vaccinations-scares-experts-during-coronavirus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r>
              <a:rPr lang="en-US" sz="1600" dirty="0"/>
              <a:t>Steward, D. (2020). Advanced practice nursing leadership in the era of COVID-19. In [Video podcast].  </a:t>
            </a:r>
            <a:r>
              <a:rPr lang="en-US" sz="1600" u="sng" dirty="0">
                <a:hlinkClick r:id="rId3"/>
              </a:rPr>
              <a:t>https://nursing.gwu.edu/public-policy-dialogue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r>
              <a:rPr lang="en-US" sz="1600" u="sng" dirty="0"/>
              <a:t>Smith, L. E., </a:t>
            </a:r>
            <a:r>
              <a:rPr lang="en-US" sz="1600" u="sng" dirty="0" err="1"/>
              <a:t>Amlot</a:t>
            </a:r>
            <a:r>
              <a:rPr lang="en-US" sz="1600" u="sng" dirty="0"/>
              <a:t>, R., Weinman, J., </a:t>
            </a:r>
            <a:r>
              <a:rPr lang="en-US" sz="1600" u="sng" dirty="0" err="1"/>
              <a:t>Yiend</a:t>
            </a:r>
            <a:r>
              <a:rPr lang="en-US" sz="1600" u="sng" dirty="0"/>
              <a:t>, J., &amp; Rubin, G. J. (2017, September 30). A systematic review of factors affecting vaccine uptake in young children. </a:t>
            </a:r>
            <a:r>
              <a:rPr lang="en-US" sz="1600" i="1" u="sng" dirty="0"/>
              <a:t>Vaccine</a:t>
            </a:r>
            <a:r>
              <a:rPr lang="en-US" sz="1600" u="sng" dirty="0"/>
              <a:t>, </a:t>
            </a:r>
            <a:r>
              <a:rPr lang="en-US" sz="1600" i="1" u="sng" dirty="0"/>
              <a:t>35</a:t>
            </a:r>
            <a:r>
              <a:rPr lang="en-US" sz="1600" u="sng" dirty="0"/>
              <a:t>(), 6059-6069. http://</a:t>
            </a:r>
            <a:r>
              <a:rPr lang="en-US" sz="1600" u="sng" dirty="0" err="1"/>
              <a:t>dx.doi.org</a:t>
            </a:r>
            <a:r>
              <a:rPr lang="en-US" sz="1600" u="sng" dirty="0"/>
              <a:t>/ 10.1016/j.vaccine.2017.09.046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3599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766DA-99BD-1340-BFC4-654B44B5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Background/Significance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9E0CA7-1E62-924D-B1C4-28DC8621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7" y="1272988"/>
            <a:ext cx="11252718" cy="5387764"/>
          </a:xfrm>
        </p:spPr>
        <p:txBody>
          <a:bodyPr>
            <a:normAutofit/>
          </a:bodyPr>
          <a:lstStyle/>
          <a:p>
            <a:r>
              <a:rPr lang="en-US" sz="2400" dirty="0"/>
              <a:t>Immunizations saves lives, prevent illness &amp; reduce health care cost </a:t>
            </a:r>
            <a:r>
              <a:rPr lang="en-US" sz="1200" dirty="0"/>
              <a:t>("Healthy people 2020," 2020) </a:t>
            </a:r>
          </a:p>
          <a:p>
            <a:r>
              <a:rPr lang="en-US" sz="2400" dirty="0"/>
              <a:t>Immunization increase life expectancy </a:t>
            </a:r>
            <a:r>
              <a:rPr lang="en-US" sz="1200" dirty="0"/>
              <a:t>(Gessner et al., 2017</a:t>
            </a:r>
            <a:r>
              <a:rPr lang="en-US" dirty="0"/>
              <a:t>)</a:t>
            </a:r>
          </a:p>
          <a:p>
            <a:pPr lvl="1"/>
            <a:r>
              <a:rPr lang="en-US" sz="2200" dirty="0"/>
              <a:t>Globally (2015) 6 million children died  under the age of  5  &amp; over ½ were preventable! </a:t>
            </a:r>
            <a:r>
              <a:rPr lang="en-US" sz="1000" dirty="0"/>
              <a:t>(Smith, et al., 2017</a:t>
            </a:r>
            <a:r>
              <a:rPr lang="en-US" dirty="0"/>
              <a:t>)</a:t>
            </a:r>
          </a:p>
          <a:p>
            <a:r>
              <a:rPr lang="en-US" sz="2400" dirty="0"/>
              <a:t>Before the Pandemic already significant gap of vaccine rate correlated to race and poverty </a:t>
            </a:r>
            <a:r>
              <a:rPr lang="en-US" sz="1200" dirty="0"/>
              <a:t>(</a:t>
            </a:r>
            <a:r>
              <a:rPr lang="en-US" sz="1200" dirty="0" err="1"/>
              <a:t>Gati</a:t>
            </a:r>
            <a:r>
              <a:rPr lang="en-US" sz="1200" dirty="0"/>
              <a:t>, et al., 2020; Reagan-Steiner, et al., 2016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  <a:r>
              <a:rPr lang="en-US" sz="2400" dirty="0"/>
              <a:t>A lack of access is a health disparity</a:t>
            </a:r>
          </a:p>
          <a:p>
            <a:pPr lvl="1"/>
            <a:r>
              <a:rPr lang="en-US" sz="2400" dirty="0"/>
              <a:t>Most of Metro Detroit</a:t>
            </a:r>
          </a:p>
          <a:p>
            <a:pPr lvl="2"/>
            <a:r>
              <a:rPr lang="en-US" sz="2400" dirty="0"/>
              <a:t> is a medically underserved area </a:t>
            </a:r>
            <a:r>
              <a:rPr lang="en-US" sz="800" dirty="0"/>
              <a:t>(Data Detroit, 2019) </a:t>
            </a:r>
          </a:p>
          <a:p>
            <a:pPr lvl="2"/>
            <a:r>
              <a:rPr lang="en-US" sz="2400" dirty="0"/>
              <a:t>have many health disparities/inequities </a:t>
            </a:r>
            <a:r>
              <a:rPr lang="en-US" sz="800" dirty="0"/>
              <a:t>(City data, 2020; "CHA, Detroit Health Department," 2019)</a:t>
            </a:r>
          </a:p>
          <a:p>
            <a:pPr lvl="2"/>
            <a:r>
              <a:rPr lang="en-US" sz="2400" dirty="0"/>
              <a:t>Quality of life ranks lowest in the state </a:t>
            </a:r>
            <a:r>
              <a:rPr lang="en-US" sz="800" dirty="0"/>
              <a:t>("2020 County Health Rankings Report," 2020) </a:t>
            </a:r>
          </a:p>
        </p:txBody>
      </p:sp>
    </p:spTree>
    <p:extLst>
      <p:ext uri="{BB962C8B-B14F-4D97-AF65-F5344CB8AC3E}">
        <p14:creationId xmlns:p14="http://schemas.microsoft.com/office/powerpoint/2010/main" val="35266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23"/>
    </mc:Choice>
    <mc:Fallback xmlns="">
      <p:transition spd="slow" advTm="10752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3D2B9-D6EA-4DA1-B686-E9A600494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023" y="1592507"/>
            <a:ext cx="9041027" cy="4780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4E12F-1429-7D4E-9FE7-8CBA0A544569}"/>
              </a:ext>
            </a:extLst>
          </p:cNvPr>
          <p:cNvSpPr txBox="1"/>
          <p:nvPr/>
        </p:nvSpPr>
        <p:spPr>
          <a:xfrm>
            <a:off x="827313" y="130629"/>
            <a:ext cx="727165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BC1C8-187A-2B4B-AD98-30F3A0C0E3C1}"/>
              </a:ext>
            </a:extLst>
          </p:cNvPr>
          <p:cNvSpPr txBox="1"/>
          <p:nvPr/>
        </p:nvSpPr>
        <p:spPr>
          <a:xfrm>
            <a:off x="1111623" y="130629"/>
            <a:ext cx="3603812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tx2"/>
                </a:solidFill>
              </a:rPr>
              <a:t>Social Vulnerability Index</a:t>
            </a:r>
          </a:p>
        </p:txBody>
      </p:sp>
    </p:spTree>
    <p:extLst>
      <p:ext uri="{BB962C8B-B14F-4D97-AF65-F5344CB8AC3E}">
        <p14:creationId xmlns:p14="http://schemas.microsoft.com/office/powerpoint/2010/main" val="26414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23"/>
    </mc:Choice>
    <mc:Fallback xmlns="">
      <p:transition spd="slow" advTm="6992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411E2-1F58-7946-B0A7-8D02C7CA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Available Knowledge – Lit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47D8-6F18-DC4E-96A5-727ECFF73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53" y="1448789"/>
            <a:ext cx="9404723" cy="5044085"/>
          </a:xfrm>
        </p:spPr>
        <p:txBody>
          <a:bodyPr>
            <a:normAutofit/>
          </a:bodyPr>
          <a:lstStyle/>
          <a:p>
            <a:r>
              <a:rPr lang="en-US" sz="2400" dirty="0"/>
              <a:t>Four Themes reviewed: </a:t>
            </a:r>
          </a:p>
          <a:p>
            <a:pPr marL="0" indent="0">
              <a:buNone/>
            </a:pPr>
            <a:endParaRPr lang="en-US" sz="2400" dirty="0"/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Preventing the spread of Coronavirus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Reasons for decreased immunization uptake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Cost analysis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 Vulnerable populations/health disparity and inequities</a:t>
            </a:r>
          </a:p>
          <a:p>
            <a:pPr marL="609594" lvl="1" indent="0">
              <a:buNone/>
            </a:pPr>
            <a:endParaRPr lang="en-US" sz="2400" dirty="0"/>
          </a:p>
          <a:p>
            <a:r>
              <a:rPr lang="en-US" sz="2400" dirty="0"/>
              <a:t> This was a catapult to provide evidence if the program elements were of importance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F129A-4452-9D46-AC60-F67B5DD92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14367" y="563131"/>
            <a:ext cx="5366835" cy="2432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B6E9B-094F-D34C-843F-CC1FDC82B120}"/>
              </a:ext>
            </a:extLst>
          </p:cNvPr>
          <p:cNvSpPr txBox="1"/>
          <p:nvPr/>
        </p:nvSpPr>
        <p:spPr>
          <a:xfrm>
            <a:off x="8538358" y="6641016"/>
            <a:ext cx="8496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deviantart.com/tcop-gfx/art/Themes-Logo-17154084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694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2"/>
    </mc:Choice>
    <mc:Fallback xmlns="">
      <p:transition spd="slow" advTm="4768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DFB1630-7A59-6948-AC1F-0BFC0C9ED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582431"/>
              </p:ext>
            </p:extLst>
          </p:nvPr>
        </p:nvGraphicFramePr>
        <p:xfrm>
          <a:off x="726880" y="1470212"/>
          <a:ext cx="4658716" cy="4951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0688A2E-4F9C-D240-9202-C14149421C5B}"/>
              </a:ext>
            </a:extLst>
          </p:cNvPr>
          <p:cNvSpPr txBox="1"/>
          <p:nvPr/>
        </p:nvSpPr>
        <p:spPr>
          <a:xfrm>
            <a:off x="401891" y="436034"/>
            <a:ext cx="53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Modified Social-ecological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1BDB3-682D-7548-B078-AE461B762C5B}"/>
              </a:ext>
            </a:extLst>
          </p:cNvPr>
          <p:cNvSpPr txBox="1"/>
          <p:nvPr/>
        </p:nvSpPr>
        <p:spPr>
          <a:xfrm>
            <a:off x="5862918" y="436034"/>
            <a:ext cx="592719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/>
              <a:t>Policy</a:t>
            </a:r>
            <a:r>
              <a:rPr lang="en-US" sz="2400" b="1" dirty="0"/>
              <a:t>: </a:t>
            </a:r>
            <a:r>
              <a:rPr lang="en-US" sz="2400" dirty="0"/>
              <a:t>New recommendations from state to provide curb-side immunizations</a:t>
            </a:r>
          </a:p>
          <a:p>
            <a:r>
              <a:rPr lang="en-US" sz="2400" b="1" i="1" u="sng" dirty="0"/>
              <a:t>Community</a:t>
            </a:r>
            <a:r>
              <a:rPr lang="en-US" sz="2400" b="1" dirty="0"/>
              <a:t>:  </a:t>
            </a:r>
            <a:r>
              <a:rPr lang="en-US" sz="2400" dirty="0"/>
              <a:t>A healthy community with a lower SVI could handle disasters better and improve overall health of community</a:t>
            </a:r>
          </a:p>
          <a:p>
            <a:r>
              <a:rPr lang="en-US" sz="2400" b="1" i="1" u="sng" dirty="0"/>
              <a:t>Organization</a:t>
            </a:r>
            <a:r>
              <a:rPr lang="en-US" sz="2400" b="1" dirty="0"/>
              <a:t>:  </a:t>
            </a:r>
            <a:r>
              <a:rPr lang="en-US" sz="2400" dirty="0"/>
              <a:t>Beaumont’s system is founded on a culture of caring partnerships providing compassionate, extraordinary care every day.</a:t>
            </a:r>
          </a:p>
          <a:p>
            <a:r>
              <a:rPr lang="en-US" sz="2400" b="1" i="1" u="sng" dirty="0"/>
              <a:t>Providers</a:t>
            </a:r>
            <a:r>
              <a:rPr lang="en-US" sz="2400" dirty="0"/>
              <a:t> are trusted- well trained and culturally competent</a:t>
            </a:r>
          </a:p>
          <a:p>
            <a:r>
              <a:rPr lang="en-US" sz="2400" b="1" i="1" u="sng" dirty="0"/>
              <a:t>Person &amp; Family</a:t>
            </a:r>
            <a:r>
              <a:rPr lang="en-US" sz="2400" dirty="0"/>
              <a:t>: People will engage in service if medical care has easy access, is affordable, culturally caring, compassionate and trustworthy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CCEAA-700F-BC44-AF07-919989D56789}"/>
              </a:ext>
            </a:extLst>
          </p:cNvPr>
          <p:cNvSpPr txBox="1"/>
          <p:nvPr/>
        </p:nvSpPr>
        <p:spPr>
          <a:xfrm>
            <a:off x="1878227" y="647494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E442D9-4B32-DE49-B355-AFA7146D7417}"/>
              </a:ext>
            </a:extLst>
          </p:cNvPr>
          <p:cNvSpPr/>
          <p:nvPr/>
        </p:nvSpPr>
        <p:spPr>
          <a:xfrm>
            <a:off x="249559" y="6421965"/>
            <a:ext cx="18123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/>
              <a:t>(National Quality Forum, 2017) </a:t>
            </a:r>
          </a:p>
        </p:txBody>
      </p:sp>
    </p:spTree>
    <p:extLst>
      <p:ext uri="{BB962C8B-B14F-4D97-AF65-F5344CB8AC3E}">
        <p14:creationId xmlns:p14="http://schemas.microsoft.com/office/powerpoint/2010/main" val="28918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13"/>
    </mc:Choice>
    <mc:Fallback xmlns="">
      <p:transition spd="slow" advTm="4401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42956C-F2D3-734F-9D64-EEB5DDB4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Organizational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93C92F-79C1-BE4A-A9EA-DE900F602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434354"/>
            <a:ext cx="10515600" cy="5297918"/>
          </a:xfrm>
        </p:spPr>
        <p:txBody>
          <a:bodyPr>
            <a:noAutofit/>
          </a:bodyPr>
          <a:lstStyle/>
          <a:p>
            <a:r>
              <a:rPr lang="en-US" sz="2400" dirty="0"/>
              <a:t>Beaumont Health’s mission </a:t>
            </a:r>
          </a:p>
          <a:p>
            <a:pPr lvl="1"/>
            <a:r>
              <a:rPr lang="en-US" sz="2400" dirty="0"/>
              <a:t>compassionate, extraordinary care every day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(CNO) charged nurse leaders </a:t>
            </a:r>
          </a:p>
          <a:p>
            <a:pPr lvl="1"/>
            <a:r>
              <a:rPr lang="en-US" sz="2400" dirty="0"/>
              <a:t>to aspire in innovative ways to create new models of care</a:t>
            </a:r>
          </a:p>
          <a:p>
            <a:pPr lvl="1"/>
            <a:r>
              <a:rPr lang="en-US" sz="2400" dirty="0"/>
              <a:t> Call to action ….fueled and supported environment  of excellence and teamwork</a:t>
            </a:r>
          </a:p>
          <a:p>
            <a:pPr lvl="1"/>
            <a:r>
              <a:rPr lang="en-US" sz="2400" dirty="0"/>
              <a:t> Value of nurse-led initiatives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Impact patient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025E5-AF99-084D-99D9-50D567C64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6144" b="13045"/>
          <a:stretch/>
        </p:blipFill>
        <p:spPr>
          <a:xfrm>
            <a:off x="7949215" y="125729"/>
            <a:ext cx="2286559" cy="81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617822-A9FA-2344-A202-C108FE178B09}"/>
              </a:ext>
            </a:extLst>
          </p:cNvPr>
          <p:cNvSpPr txBox="1"/>
          <p:nvPr/>
        </p:nvSpPr>
        <p:spPr>
          <a:xfrm>
            <a:off x="9642342" y="6492875"/>
            <a:ext cx="249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en.wikipedia.org/wiki/Beaumont_Health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749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27"/>
    </mc:Choice>
    <mc:Fallback xmlns="">
      <p:transition spd="slow" advTm="65627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67865D4423E4EA0278E641D06D2E4" ma:contentTypeVersion="6" ma:contentTypeDescription="Create a new document." ma:contentTypeScope="" ma:versionID="8877edcf97233956a9907cc99ab161ec">
  <xsd:schema xmlns:xsd="http://www.w3.org/2001/XMLSchema" xmlns:xs="http://www.w3.org/2001/XMLSchema" xmlns:p="http://schemas.microsoft.com/office/2006/metadata/properties" xmlns:ns2="2d26433f-30ea-466d-b9f4-087c63903acc" targetNamespace="http://schemas.microsoft.com/office/2006/metadata/properties" ma:root="true" ma:fieldsID="87403762684275deea0c0bdea2bedcc1" ns2:_="">
    <xsd:import namespace="2d26433f-30ea-466d-b9f4-087c63903a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6433f-30ea-466d-b9f4-087c63903a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F9B990-E2FC-4CCA-9C80-285C15AD2A3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0473CF9-3227-4FC9-A168-58C9BB676A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27D518-D935-46D4-BC80-E28D8C2437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26433f-30ea-466d-b9f4-087c63903a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{08C48747-03F5-C94C-802D-38CC042CED2C}tf10001062</Template>
  <TotalTime>20511</TotalTime>
  <Words>3745</Words>
  <Application>Microsoft Office PowerPoint</Application>
  <PresentationFormat>Widescreen</PresentationFormat>
  <Paragraphs>611</Paragraphs>
  <Slides>44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Program Evaluation:  School-based Clinic’s Response during the Pandemic to Enhance Immunization Uptake &amp; Assist with Social Determinants</vt:lpstr>
      <vt:lpstr>Description: COVID-19 Pandemic  Footprint as a Four Wave Process</vt:lpstr>
      <vt:lpstr>The Introduction to the Problem…..</vt:lpstr>
      <vt:lpstr>Problem Statement</vt:lpstr>
      <vt:lpstr>Background/Significance</vt:lpstr>
      <vt:lpstr>PowerPoint Presentation</vt:lpstr>
      <vt:lpstr>Available Knowledge – Lit Review</vt:lpstr>
      <vt:lpstr>PowerPoint Presentation</vt:lpstr>
      <vt:lpstr>Organizational Assessment</vt:lpstr>
      <vt:lpstr>Description of the Innovation: SETTING:  School-based Curbside Immunization Event………A perfect fit!</vt:lpstr>
      <vt:lpstr>PowerPoint Presentation</vt:lpstr>
      <vt:lpstr>Defining the Project</vt:lpstr>
      <vt:lpstr>PowerPoint Presentation</vt:lpstr>
      <vt:lpstr>Methods:  A Program Evaluation</vt:lpstr>
      <vt:lpstr>LOGIC Model -- Resources/Constraints</vt:lpstr>
      <vt:lpstr>LOGIC Model -- Process Activities  </vt:lpstr>
      <vt:lpstr>LOGIC Model -- Event Activities</vt:lpstr>
      <vt:lpstr>PowerPoint Presentation</vt:lpstr>
      <vt:lpstr>PowerPoint Presentation</vt:lpstr>
      <vt:lpstr>The Tent experience!</vt:lpstr>
      <vt:lpstr>Post-immunization A great opportunity</vt:lpstr>
      <vt:lpstr>LOGIC Model -- Outputs</vt:lpstr>
      <vt:lpstr>LOGIC Model Goals / Effects </vt:lpstr>
      <vt:lpstr>Method/Design </vt:lpstr>
      <vt:lpstr>Results -- Demographics</vt:lpstr>
      <vt:lpstr>Results continued</vt:lpstr>
      <vt:lpstr>Survey Response</vt:lpstr>
      <vt:lpstr>Social Determinant Survey Response…..</vt:lpstr>
      <vt:lpstr>Comparing Locations on SDOH</vt:lpstr>
      <vt:lpstr>SDOH</vt:lpstr>
      <vt:lpstr>Qualitative Data from Staff  </vt:lpstr>
      <vt:lpstr>Results – The highlights!</vt:lpstr>
      <vt:lpstr>“Pop up” vaccination administration area </vt:lpstr>
      <vt:lpstr>Discussion:  Implications for Health Care Policy</vt:lpstr>
      <vt:lpstr>Discussion:  Sustainability and Implications  for Practice</vt:lpstr>
      <vt:lpstr>Discussion:  Sustainability and Implications  for Practice CONT..</vt:lpstr>
      <vt:lpstr>DISCUSSION:  Opportunity in a time of Crisis</vt:lpstr>
      <vt:lpstr>“Life isn’t about waiting for the storm to pass.  It’s about learning to dance in the rain.”</vt:lpstr>
      <vt:lpstr>Dissemination</vt:lpstr>
      <vt:lpstr>Dissemination…..</vt:lpstr>
      <vt:lpstr>Thank you!!!!!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CURBSIDE IMMUNIZATIONS WITH ASSISTANCE IN SOCIAL DETERMINANTS: AN EVALUATION OF A NURSE-LED MODEL OF CARE THAT HELPS A COMMUNITY HEAL</dc:title>
  <dc:creator>Maureen Murphy</dc:creator>
  <cp:lastModifiedBy>Sara</cp:lastModifiedBy>
  <cp:revision>167</cp:revision>
  <dcterms:created xsi:type="dcterms:W3CDTF">2021-03-14T12:22:40Z</dcterms:created>
  <dcterms:modified xsi:type="dcterms:W3CDTF">2021-08-10T16:34:58Z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0x0101008BA67865D4423E4EA0278E641D06D2E4</vt:lpwstr>
  </property>
</Properties>
</file>