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3"/>
  </p:notesMasterIdLst>
  <p:handoutMasterIdLst>
    <p:handoutMasterId r:id="rId34"/>
  </p:handoutMasterIdLst>
  <p:sldIdLst>
    <p:sldId id="293" r:id="rId5"/>
    <p:sldId id="332" r:id="rId6"/>
    <p:sldId id="333" r:id="rId7"/>
    <p:sldId id="364" r:id="rId8"/>
    <p:sldId id="335" r:id="rId9"/>
    <p:sldId id="363" r:id="rId10"/>
    <p:sldId id="365" r:id="rId11"/>
    <p:sldId id="261" r:id="rId12"/>
    <p:sldId id="368" r:id="rId13"/>
    <p:sldId id="298" r:id="rId14"/>
    <p:sldId id="362" r:id="rId15"/>
    <p:sldId id="367" r:id="rId16"/>
    <p:sldId id="349" r:id="rId17"/>
    <p:sldId id="350" r:id="rId18"/>
    <p:sldId id="348" r:id="rId19"/>
    <p:sldId id="347" r:id="rId20"/>
    <p:sldId id="358" r:id="rId21"/>
    <p:sldId id="355" r:id="rId22"/>
    <p:sldId id="356" r:id="rId23"/>
    <p:sldId id="357" r:id="rId24"/>
    <p:sldId id="351" r:id="rId25"/>
    <p:sldId id="366" r:id="rId26"/>
    <p:sldId id="361" r:id="rId27"/>
    <p:sldId id="264" r:id="rId28"/>
    <p:sldId id="370" r:id="rId29"/>
    <p:sldId id="360" r:id="rId30"/>
    <p:sldId id="301" r:id="rId31"/>
    <p:sldId id="266" r:id="rId3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quino, Gina" initials="AG" lastIdx="1" clrIdx="0">
    <p:extLst>
      <p:ext uri="{19B8F6BF-5375-455C-9EA6-DF929625EA0E}">
        <p15:presenceInfo xmlns:p15="http://schemas.microsoft.com/office/powerpoint/2012/main" userId="S::GAquino1@HFHS.ORG::0a6b1857-15a7-4a50-b3ab-b181600ab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E8E"/>
    <a:srgbClr val="00CC66"/>
    <a:srgbClr val="0000FF"/>
    <a:srgbClr val="9CF2E2"/>
    <a:srgbClr val="F8C8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06" autoAdjust="0"/>
    <p:restoredTop sz="72360" autoAdjust="0"/>
  </p:normalViewPr>
  <p:slideViewPr>
    <p:cSldViewPr snapToGrid="0">
      <p:cViewPr varScale="1">
        <p:scale>
          <a:sx n="75" d="100"/>
          <a:sy n="75" d="100"/>
        </p:scale>
        <p:origin x="108" y="60"/>
      </p:cViewPr>
      <p:guideLst>
        <p:guide pos="3840"/>
        <p:guide orient="horz" pos="2160"/>
      </p:guideLst>
    </p:cSldViewPr>
  </p:slideViewPr>
  <p:outlineViewPr>
    <p:cViewPr>
      <p:scale>
        <a:sx n="33" d="100"/>
        <a:sy n="33" d="100"/>
      </p:scale>
      <p:origin x="0" y="-15390"/>
    </p:cViewPr>
  </p:outlin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20.png"/><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20.png"/><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C5361-9B77-4B2B-813A-9B84FC10CC55}"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FD8C2516-AE37-4112-975D-510467FD0D5F}">
      <dgm:prSet custT="1"/>
      <dgm:spPr/>
      <dgm:t>
        <a:bodyPr/>
        <a:lstStyle/>
        <a:p>
          <a:r>
            <a:rPr lang="en-US" sz="2000" dirty="0"/>
            <a:t>Topic of Interest</a:t>
          </a:r>
        </a:p>
        <a:p>
          <a:endParaRPr lang="en-US" sz="2000" dirty="0"/>
        </a:p>
        <a:p>
          <a:r>
            <a:rPr lang="en-US" sz="1400" dirty="0"/>
            <a:t>Implementing Mobile App Technology </a:t>
          </a:r>
        </a:p>
      </dgm:t>
    </dgm:pt>
    <dgm:pt modelId="{8496CAA8-677E-4EB3-BB3B-3737A79D7ADF}" type="parTrans" cxnId="{E7EB9793-B118-4A83-B3E8-71475703B80B}">
      <dgm:prSet/>
      <dgm:spPr/>
      <dgm:t>
        <a:bodyPr/>
        <a:lstStyle/>
        <a:p>
          <a:endParaRPr lang="en-US"/>
        </a:p>
      </dgm:t>
    </dgm:pt>
    <dgm:pt modelId="{60A8A8D1-EF8C-413D-987E-5C286D3EE217}" type="sibTrans" cxnId="{E7EB9793-B118-4A83-B3E8-71475703B80B}">
      <dgm:prSet/>
      <dgm:spPr/>
      <dgm:t>
        <a:bodyPr/>
        <a:lstStyle/>
        <a:p>
          <a:endParaRPr lang="en-US"/>
        </a:p>
      </dgm:t>
    </dgm:pt>
    <dgm:pt modelId="{EABB04CC-E076-4A56-89DB-D70A4157B25E}">
      <dgm:prSet custT="1"/>
      <dgm:spPr/>
      <dgm:t>
        <a:bodyPr/>
        <a:lstStyle/>
        <a:p>
          <a:r>
            <a:rPr lang="en-US" sz="2000" dirty="0"/>
            <a:t>Chair</a:t>
          </a:r>
        </a:p>
        <a:p>
          <a:endParaRPr lang="en-US" sz="2000" dirty="0"/>
        </a:p>
        <a:p>
          <a:r>
            <a:rPr lang="en-US" sz="1600" b="1" dirty="0"/>
            <a:t>Arthur Ko, Ph.D., RN  </a:t>
          </a:r>
        </a:p>
      </dgm:t>
    </dgm:pt>
    <dgm:pt modelId="{743B115D-B433-450F-BAB8-FBA71E0E9265}" type="parTrans" cxnId="{35850521-8DEE-487B-9A6F-6AF6EC1AC834}">
      <dgm:prSet/>
      <dgm:spPr/>
      <dgm:t>
        <a:bodyPr/>
        <a:lstStyle/>
        <a:p>
          <a:endParaRPr lang="en-US"/>
        </a:p>
      </dgm:t>
    </dgm:pt>
    <dgm:pt modelId="{EF8C0424-0E1B-4927-B7AE-E6A34765110A}" type="sibTrans" cxnId="{35850521-8DEE-487B-9A6F-6AF6EC1AC834}">
      <dgm:prSet/>
      <dgm:spPr/>
      <dgm:t>
        <a:bodyPr/>
        <a:lstStyle/>
        <a:p>
          <a:endParaRPr lang="en-US"/>
        </a:p>
      </dgm:t>
    </dgm:pt>
    <dgm:pt modelId="{5CEAF9C0-677E-4774-BE92-97CC5B816FED}">
      <dgm:prSet custT="1"/>
      <dgm:spPr/>
      <dgm:t>
        <a:bodyPr/>
        <a:lstStyle/>
        <a:p>
          <a:r>
            <a:rPr lang="en-US" sz="2000" dirty="0"/>
            <a:t>Reader</a:t>
          </a:r>
        </a:p>
        <a:p>
          <a:endParaRPr lang="en-US" sz="2000" dirty="0"/>
        </a:p>
        <a:p>
          <a:r>
            <a:rPr lang="en-US" sz="1500" b="1" dirty="0"/>
            <a:t>Karen Mihelich DNP, ACNS-BC, CDCES</a:t>
          </a:r>
        </a:p>
      </dgm:t>
    </dgm:pt>
    <dgm:pt modelId="{767CF64C-38EE-4182-8130-469A62C64896}" type="parTrans" cxnId="{05FDB5BF-E31D-435D-B09F-5391636C200B}">
      <dgm:prSet/>
      <dgm:spPr/>
      <dgm:t>
        <a:bodyPr/>
        <a:lstStyle/>
        <a:p>
          <a:endParaRPr lang="en-US"/>
        </a:p>
      </dgm:t>
    </dgm:pt>
    <dgm:pt modelId="{4ECA7661-043F-44F3-AD8A-15A81FB58469}" type="sibTrans" cxnId="{05FDB5BF-E31D-435D-B09F-5391636C200B}">
      <dgm:prSet/>
      <dgm:spPr/>
      <dgm:t>
        <a:bodyPr/>
        <a:lstStyle/>
        <a:p>
          <a:endParaRPr lang="en-US"/>
        </a:p>
      </dgm:t>
    </dgm:pt>
    <dgm:pt modelId="{F6F90FDC-2EC2-45CA-A27F-506D5DCD73E6}">
      <dgm:prSet custT="1"/>
      <dgm:spPr/>
      <dgm:t>
        <a:bodyPr/>
        <a:lstStyle/>
        <a:p>
          <a:endParaRPr lang="en-US" sz="2000" dirty="0"/>
        </a:p>
        <a:p>
          <a:r>
            <a:rPr lang="en-US" sz="2000" dirty="0"/>
            <a:t>Subject Matter Expert</a:t>
          </a:r>
        </a:p>
        <a:p>
          <a:endParaRPr lang="en-US" sz="2000" dirty="0"/>
        </a:p>
        <a:p>
          <a:r>
            <a:rPr lang="en-US" sz="1600" b="1" dirty="0"/>
            <a:t>Ameldia Brown, BSN, MDiv., RN</a:t>
          </a:r>
        </a:p>
        <a:p>
          <a:endParaRPr lang="en-US" sz="2000" dirty="0"/>
        </a:p>
      </dgm:t>
    </dgm:pt>
    <dgm:pt modelId="{08DFF3AD-5E8B-44DB-AFEF-20668D5EF14B}" type="parTrans" cxnId="{62DA160A-E1B1-4378-936E-C1F65781C423}">
      <dgm:prSet/>
      <dgm:spPr/>
      <dgm:t>
        <a:bodyPr/>
        <a:lstStyle/>
        <a:p>
          <a:endParaRPr lang="en-US"/>
        </a:p>
      </dgm:t>
    </dgm:pt>
    <dgm:pt modelId="{38DC0B24-BA42-4410-A2C5-D85A0D00A969}" type="sibTrans" cxnId="{62DA160A-E1B1-4378-936E-C1F65781C423}">
      <dgm:prSet/>
      <dgm:spPr/>
      <dgm:t>
        <a:bodyPr/>
        <a:lstStyle/>
        <a:p>
          <a:endParaRPr lang="en-US"/>
        </a:p>
      </dgm:t>
    </dgm:pt>
    <dgm:pt modelId="{807657EF-EF4E-495F-9A1F-9ECDD9BD267F}" type="pres">
      <dgm:prSet presAssocID="{630C5361-9B77-4B2B-813A-9B84FC10CC55}" presName="diagram" presStyleCnt="0">
        <dgm:presLayoutVars>
          <dgm:dir/>
          <dgm:resizeHandles val="exact"/>
        </dgm:presLayoutVars>
      </dgm:prSet>
      <dgm:spPr/>
      <dgm:t>
        <a:bodyPr/>
        <a:lstStyle/>
        <a:p>
          <a:endParaRPr lang="en-US"/>
        </a:p>
      </dgm:t>
    </dgm:pt>
    <dgm:pt modelId="{AAE49492-E277-48A0-A493-E534AF641ECB}" type="pres">
      <dgm:prSet presAssocID="{FD8C2516-AE37-4112-975D-510467FD0D5F}" presName="node" presStyleLbl="node1" presStyleIdx="0" presStyleCnt="4" custScaleX="163396" custScaleY="110295" custLinFactX="100000" custLinFactY="-632" custLinFactNeighborX="156647" custLinFactNeighborY="-100000">
        <dgm:presLayoutVars>
          <dgm:bulletEnabled val="1"/>
        </dgm:presLayoutVars>
      </dgm:prSet>
      <dgm:spPr/>
      <dgm:t>
        <a:bodyPr/>
        <a:lstStyle/>
        <a:p>
          <a:endParaRPr lang="en-US"/>
        </a:p>
      </dgm:t>
    </dgm:pt>
    <dgm:pt modelId="{173EE352-A8D4-40FB-8677-2952CDA8CA05}" type="pres">
      <dgm:prSet presAssocID="{60A8A8D1-EF8C-413D-987E-5C286D3EE217}" presName="sibTrans" presStyleCnt="0"/>
      <dgm:spPr/>
    </dgm:pt>
    <dgm:pt modelId="{3E745CD8-146C-463A-8353-31A5A33A492D}" type="pres">
      <dgm:prSet presAssocID="{EABB04CC-E076-4A56-89DB-D70A4157B25E}" presName="node" presStyleLbl="node1" presStyleIdx="1" presStyleCnt="4" custScaleX="166148" custScaleY="163413" custLinFactX="-18899" custLinFactNeighborX="-100000" custLinFactNeighborY="67844">
        <dgm:presLayoutVars>
          <dgm:bulletEnabled val="1"/>
        </dgm:presLayoutVars>
      </dgm:prSet>
      <dgm:spPr/>
      <dgm:t>
        <a:bodyPr/>
        <a:lstStyle/>
        <a:p>
          <a:endParaRPr lang="en-US"/>
        </a:p>
      </dgm:t>
    </dgm:pt>
    <dgm:pt modelId="{D95A90F0-5CAF-4BBD-9C74-0075A5E0F639}" type="pres">
      <dgm:prSet presAssocID="{EF8C0424-0E1B-4927-B7AE-E6A34765110A}" presName="sibTrans" presStyleCnt="0"/>
      <dgm:spPr/>
    </dgm:pt>
    <dgm:pt modelId="{41709831-163D-4A6A-A90A-8A23463D4736}" type="pres">
      <dgm:prSet presAssocID="{5CEAF9C0-677E-4774-BE92-97CC5B816FED}" presName="node" presStyleLbl="node1" presStyleIdx="2" presStyleCnt="4" custScaleX="177568" custScaleY="169518" custLinFactX="-842" custLinFactNeighborX="-100000" custLinFactNeighborY="69156">
        <dgm:presLayoutVars>
          <dgm:bulletEnabled val="1"/>
        </dgm:presLayoutVars>
      </dgm:prSet>
      <dgm:spPr/>
      <dgm:t>
        <a:bodyPr/>
        <a:lstStyle/>
        <a:p>
          <a:endParaRPr lang="en-US"/>
        </a:p>
      </dgm:t>
    </dgm:pt>
    <dgm:pt modelId="{A184C4DD-0789-476C-9EEE-74ADD52B0151}" type="pres">
      <dgm:prSet presAssocID="{4ECA7661-043F-44F3-AD8A-15A81FB58469}" presName="sibTrans" presStyleCnt="0"/>
      <dgm:spPr/>
    </dgm:pt>
    <dgm:pt modelId="{D1C42787-9495-4EE9-B6F1-1B3D67EBF4C5}" type="pres">
      <dgm:prSet presAssocID="{F6F90FDC-2EC2-45CA-A27F-506D5DCD73E6}" presName="node" presStyleLbl="node1" presStyleIdx="3" presStyleCnt="4" custScaleX="161480" custScaleY="164632" custLinFactNeighborX="-82372" custLinFactNeighborY="68350">
        <dgm:presLayoutVars>
          <dgm:bulletEnabled val="1"/>
        </dgm:presLayoutVars>
      </dgm:prSet>
      <dgm:spPr/>
      <dgm:t>
        <a:bodyPr/>
        <a:lstStyle/>
        <a:p>
          <a:endParaRPr lang="en-US"/>
        </a:p>
      </dgm:t>
    </dgm:pt>
  </dgm:ptLst>
  <dgm:cxnLst>
    <dgm:cxn modelId="{62DA160A-E1B1-4378-936E-C1F65781C423}" srcId="{630C5361-9B77-4B2B-813A-9B84FC10CC55}" destId="{F6F90FDC-2EC2-45CA-A27F-506D5DCD73E6}" srcOrd="3" destOrd="0" parTransId="{08DFF3AD-5E8B-44DB-AFEF-20668D5EF14B}" sibTransId="{38DC0B24-BA42-4410-A2C5-D85A0D00A969}"/>
    <dgm:cxn modelId="{2280F055-E5DC-4EEF-A3A2-5530E89A7551}" type="presOf" srcId="{630C5361-9B77-4B2B-813A-9B84FC10CC55}" destId="{807657EF-EF4E-495F-9A1F-9ECDD9BD267F}" srcOrd="0" destOrd="0" presId="urn:microsoft.com/office/officeart/2005/8/layout/default"/>
    <dgm:cxn modelId="{3F0D4449-11F2-4C06-9626-2FC8BE5F984D}" type="presOf" srcId="{FD8C2516-AE37-4112-975D-510467FD0D5F}" destId="{AAE49492-E277-48A0-A493-E534AF641ECB}" srcOrd="0" destOrd="0" presId="urn:microsoft.com/office/officeart/2005/8/layout/default"/>
    <dgm:cxn modelId="{35850521-8DEE-487B-9A6F-6AF6EC1AC834}" srcId="{630C5361-9B77-4B2B-813A-9B84FC10CC55}" destId="{EABB04CC-E076-4A56-89DB-D70A4157B25E}" srcOrd="1" destOrd="0" parTransId="{743B115D-B433-450F-BAB8-FBA71E0E9265}" sibTransId="{EF8C0424-0E1B-4927-B7AE-E6A34765110A}"/>
    <dgm:cxn modelId="{744C7148-103E-4B3C-868E-088B1067F9D5}" type="presOf" srcId="{5CEAF9C0-677E-4774-BE92-97CC5B816FED}" destId="{41709831-163D-4A6A-A90A-8A23463D4736}" srcOrd="0" destOrd="0" presId="urn:microsoft.com/office/officeart/2005/8/layout/default"/>
    <dgm:cxn modelId="{ED1C2A97-B606-4B3B-A467-B518D1DD6D3B}" type="presOf" srcId="{EABB04CC-E076-4A56-89DB-D70A4157B25E}" destId="{3E745CD8-146C-463A-8353-31A5A33A492D}" srcOrd="0" destOrd="0" presId="urn:microsoft.com/office/officeart/2005/8/layout/default"/>
    <dgm:cxn modelId="{E09EC41A-33C2-412D-B784-53204C540CB5}" type="presOf" srcId="{F6F90FDC-2EC2-45CA-A27F-506D5DCD73E6}" destId="{D1C42787-9495-4EE9-B6F1-1B3D67EBF4C5}" srcOrd="0" destOrd="0" presId="urn:microsoft.com/office/officeart/2005/8/layout/default"/>
    <dgm:cxn modelId="{E7EB9793-B118-4A83-B3E8-71475703B80B}" srcId="{630C5361-9B77-4B2B-813A-9B84FC10CC55}" destId="{FD8C2516-AE37-4112-975D-510467FD0D5F}" srcOrd="0" destOrd="0" parTransId="{8496CAA8-677E-4EB3-BB3B-3737A79D7ADF}" sibTransId="{60A8A8D1-EF8C-413D-987E-5C286D3EE217}"/>
    <dgm:cxn modelId="{05FDB5BF-E31D-435D-B09F-5391636C200B}" srcId="{630C5361-9B77-4B2B-813A-9B84FC10CC55}" destId="{5CEAF9C0-677E-4774-BE92-97CC5B816FED}" srcOrd="2" destOrd="0" parTransId="{767CF64C-38EE-4182-8130-469A62C64896}" sibTransId="{4ECA7661-043F-44F3-AD8A-15A81FB58469}"/>
    <dgm:cxn modelId="{C3E672CE-F963-4938-9A3F-DBE2077B8AB4}" type="presParOf" srcId="{807657EF-EF4E-495F-9A1F-9ECDD9BD267F}" destId="{AAE49492-E277-48A0-A493-E534AF641ECB}" srcOrd="0" destOrd="0" presId="urn:microsoft.com/office/officeart/2005/8/layout/default"/>
    <dgm:cxn modelId="{4675DFD3-003D-4491-A09D-F26D9FD54E3C}" type="presParOf" srcId="{807657EF-EF4E-495F-9A1F-9ECDD9BD267F}" destId="{173EE352-A8D4-40FB-8677-2952CDA8CA05}" srcOrd="1" destOrd="0" presId="urn:microsoft.com/office/officeart/2005/8/layout/default"/>
    <dgm:cxn modelId="{CC1B8A1C-A269-443A-B737-41E66B132DC8}" type="presParOf" srcId="{807657EF-EF4E-495F-9A1F-9ECDD9BD267F}" destId="{3E745CD8-146C-463A-8353-31A5A33A492D}" srcOrd="2" destOrd="0" presId="urn:microsoft.com/office/officeart/2005/8/layout/default"/>
    <dgm:cxn modelId="{5578E1D4-9A8E-4476-9139-09F51B381EAD}" type="presParOf" srcId="{807657EF-EF4E-495F-9A1F-9ECDD9BD267F}" destId="{D95A90F0-5CAF-4BBD-9C74-0075A5E0F639}" srcOrd="3" destOrd="0" presId="urn:microsoft.com/office/officeart/2005/8/layout/default"/>
    <dgm:cxn modelId="{5F289510-D013-4779-9E13-1C48E2830D28}" type="presParOf" srcId="{807657EF-EF4E-495F-9A1F-9ECDD9BD267F}" destId="{41709831-163D-4A6A-A90A-8A23463D4736}" srcOrd="4" destOrd="0" presId="urn:microsoft.com/office/officeart/2005/8/layout/default"/>
    <dgm:cxn modelId="{1263C98E-85A5-48F5-8704-99314F22CB8C}" type="presParOf" srcId="{807657EF-EF4E-495F-9A1F-9ECDD9BD267F}" destId="{A184C4DD-0789-476C-9EEE-74ADD52B0151}" srcOrd="5" destOrd="0" presId="urn:microsoft.com/office/officeart/2005/8/layout/default"/>
    <dgm:cxn modelId="{0640FE71-32E9-4850-902D-345E07E4C9DD}" type="presParOf" srcId="{807657EF-EF4E-495F-9A1F-9ECDD9BD267F}" destId="{D1C42787-9495-4EE9-B6F1-1B3D67EBF4C5}"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05416D-2234-4688-9416-940B9410FD3B}"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C9134847-B2BD-430E-8CDA-8F9AF45BDCAB}">
      <dgm:prSet custT="1"/>
      <dgm:spPr/>
      <dgm:t>
        <a:bodyPr/>
        <a:lstStyle/>
        <a:p>
          <a:r>
            <a:rPr lang="en-US" sz="1200" dirty="0"/>
            <a:t>Mobile tools adopted as quickly as developed</a:t>
          </a:r>
        </a:p>
      </dgm:t>
    </dgm:pt>
    <dgm:pt modelId="{ED96FC43-AFF3-4C2F-9312-2BF8CEB81DD4}" type="parTrans" cxnId="{0DDAB57A-C913-429C-B739-4531DF951B94}">
      <dgm:prSet/>
      <dgm:spPr/>
      <dgm:t>
        <a:bodyPr/>
        <a:lstStyle/>
        <a:p>
          <a:endParaRPr lang="en-US" sz="1200"/>
        </a:p>
      </dgm:t>
    </dgm:pt>
    <dgm:pt modelId="{36ACC9E6-0D54-449C-8DF2-BF17BB5A210E}" type="sibTrans" cxnId="{0DDAB57A-C913-429C-B739-4531DF951B94}">
      <dgm:prSet/>
      <dgm:spPr/>
      <dgm:t>
        <a:bodyPr/>
        <a:lstStyle/>
        <a:p>
          <a:endParaRPr lang="en-US" sz="1200"/>
        </a:p>
      </dgm:t>
    </dgm:pt>
    <dgm:pt modelId="{1E3DE228-0417-4964-8130-C219587CAAAD}">
      <dgm:prSet custT="1"/>
      <dgm:spPr/>
      <dgm:t>
        <a:bodyPr/>
        <a:lstStyle/>
        <a:p>
          <a:r>
            <a:rPr lang="en-US" sz="1200" dirty="0"/>
            <a:t>Promotes and supports positive lifestyle behavioral changes such as; healthy eating, physical activity, and self-management</a:t>
          </a:r>
        </a:p>
      </dgm:t>
    </dgm:pt>
    <dgm:pt modelId="{A0DFE9C7-1478-49F1-B73B-100698C949DB}" type="parTrans" cxnId="{C742DF67-0784-47E2-8B8D-D820CB055D11}">
      <dgm:prSet/>
      <dgm:spPr/>
      <dgm:t>
        <a:bodyPr/>
        <a:lstStyle/>
        <a:p>
          <a:endParaRPr lang="en-US" sz="1200"/>
        </a:p>
      </dgm:t>
    </dgm:pt>
    <dgm:pt modelId="{E68576E0-A5FE-4C09-AE80-BAB4F4BD16F7}" type="sibTrans" cxnId="{C742DF67-0784-47E2-8B8D-D820CB055D11}">
      <dgm:prSet/>
      <dgm:spPr/>
      <dgm:t>
        <a:bodyPr/>
        <a:lstStyle/>
        <a:p>
          <a:endParaRPr lang="en-US" sz="1200"/>
        </a:p>
      </dgm:t>
    </dgm:pt>
    <dgm:pt modelId="{DDEFA201-D112-49D5-8FE6-48BC8630A1FD}">
      <dgm:prSet custT="1"/>
      <dgm:spPr/>
      <dgm:t>
        <a:bodyPr/>
        <a:lstStyle/>
        <a:p>
          <a:r>
            <a:rPr lang="en-US" sz="1200"/>
            <a:t>App available when and where needed</a:t>
          </a:r>
        </a:p>
      </dgm:t>
    </dgm:pt>
    <dgm:pt modelId="{F2E24756-E9FF-4E19-BD56-43150466EBD0}" type="parTrans" cxnId="{C8CDF202-83EA-49CC-9EC5-ED96B6F5339F}">
      <dgm:prSet/>
      <dgm:spPr/>
      <dgm:t>
        <a:bodyPr/>
        <a:lstStyle/>
        <a:p>
          <a:endParaRPr lang="en-US" sz="1200"/>
        </a:p>
      </dgm:t>
    </dgm:pt>
    <dgm:pt modelId="{2DE77C2B-6CE3-4D0D-A999-F251F99199E9}" type="sibTrans" cxnId="{C8CDF202-83EA-49CC-9EC5-ED96B6F5339F}">
      <dgm:prSet/>
      <dgm:spPr/>
      <dgm:t>
        <a:bodyPr/>
        <a:lstStyle/>
        <a:p>
          <a:endParaRPr lang="en-US" sz="1200"/>
        </a:p>
      </dgm:t>
    </dgm:pt>
    <dgm:pt modelId="{E9F5DF21-AF4D-413A-BE56-51E20FA9B831}">
      <dgm:prSet custT="1"/>
      <dgm:spPr/>
      <dgm:t>
        <a:bodyPr/>
        <a:lstStyle/>
        <a:p>
          <a:r>
            <a:rPr lang="en-US" sz="1200" dirty="0"/>
            <a:t>HIPAA Compliant- Safe, efficient, and effective</a:t>
          </a:r>
        </a:p>
      </dgm:t>
    </dgm:pt>
    <dgm:pt modelId="{9E78D2E4-E8DF-4229-8346-7F4893C51303}" type="parTrans" cxnId="{51B076DF-6D2E-4C56-9850-F99E3A515A60}">
      <dgm:prSet/>
      <dgm:spPr/>
      <dgm:t>
        <a:bodyPr/>
        <a:lstStyle/>
        <a:p>
          <a:endParaRPr lang="en-US" sz="1200"/>
        </a:p>
      </dgm:t>
    </dgm:pt>
    <dgm:pt modelId="{BA281A3A-B966-42C9-8E7F-3BBD5446B6B6}" type="sibTrans" cxnId="{51B076DF-6D2E-4C56-9850-F99E3A515A60}">
      <dgm:prSet/>
      <dgm:spPr/>
      <dgm:t>
        <a:bodyPr/>
        <a:lstStyle/>
        <a:p>
          <a:endParaRPr lang="en-US" sz="1200"/>
        </a:p>
      </dgm:t>
    </dgm:pt>
    <dgm:pt modelId="{EE390342-A41B-46EF-9BAD-D441606FD9D1}">
      <dgm:prSet custT="1"/>
      <dgm:spPr/>
      <dgm:t>
        <a:bodyPr/>
        <a:lstStyle/>
        <a:p>
          <a:r>
            <a:rPr lang="en-US" sz="1200"/>
            <a:t>Provides feedback between user and provider</a:t>
          </a:r>
        </a:p>
      </dgm:t>
    </dgm:pt>
    <dgm:pt modelId="{C028DB1B-ECCD-4C5D-B7E2-02950D37079C}" type="parTrans" cxnId="{4339135E-3425-422C-AD95-9B0862953296}">
      <dgm:prSet/>
      <dgm:spPr/>
      <dgm:t>
        <a:bodyPr/>
        <a:lstStyle/>
        <a:p>
          <a:endParaRPr lang="en-US" sz="1200"/>
        </a:p>
      </dgm:t>
    </dgm:pt>
    <dgm:pt modelId="{E3EDD46A-FD9D-4D5F-9FE7-D6180563A3BB}" type="sibTrans" cxnId="{4339135E-3425-422C-AD95-9B0862953296}">
      <dgm:prSet/>
      <dgm:spPr/>
      <dgm:t>
        <a:bodyPr/>
        <a:lstStyle/>
        <a:p>
          <a:endParaRPr lang="en-US" sz="1200"/>
        </a:p>
      </dgm:t>
    </dgm:pt>
    <dgm:pt modelId="{27ECD5DD-9E63-4ECB-AD90-2ECA6B4279A1}">
      <dgm:prSet custT="1"/>
      <dgm:spPr/>
      <dgm:t>
        <a:bodyPr/>
        <a:lstStyle/>
        <a:p>
          <a:r>
            <a:rPr lang="en-US" sz="1200"/>
            <a:t>Patient-centered goals for self-care management</a:t>
          </a:r>
        </a:p>
      </dgm:t>
    </dgm:pt>
    <dgm:pt modelId="{C4C183E2-62A4-46A8-A906-1BB64647795D}" type="parTrans" cxnId="{48FE73FA-6624-4384-8B5B-B09CBEA67FF1}">
      <dgm:prSet/>
      <dgm:spPr/>
      <dgm:t>
        <a:bodyPr/>
        <a:lstStyle/>
        <a:p>
          <a:endParaRPr lang="en-US" sz="1200"/>
        </a:p>
      </dgm:t>
    </dgm:pt>
    <dgm:pt modelId="{8659B6E8-1634-43EF-A22D-6D460497F293}" type="sibTrans" cxnId="{48FE73FA-6624-4384-8B5B-B09CBEA67FF1}">
      <dgm:prSet/>
      <dgm:spPr/>
      <dgm:t>
        <a:bodyPr/>
        <a:lstStyle/>
        <a:p>
          <a:endParaRPr lang="en-US" sz="1200"/>
        </a:p>
      </dgm:t>
    </dgm:pt>
    <dgm:pt modelId="{2F46575C-F7C3-4D4F-ADD4-0AE04F80D32D}">
      <dgm:prSet custT="1"/>
      <dgm:spPr/>
      <dgm:t>
        <a:bodyPr/>
        <a:lstStyle/>
        <a:p>
          <a:r>
            <a:rPr lang="en-US" sz="1200" dirty="0"/>
            <a:t>To decrease manual data entry mobile apps features should integrate to the EMR, pharmacies, patient’s medical devices, etc.</a:t>
          </a:r>
        </a:p>
      </dgm:t>
    </dgm:pt>
    <dgm:pt modelId="{3FA6CD60-822F-4F38-BD07-4E4910EDF1DC}" type="parTrans" cxnId="{091241EE-34B9-405E-9684-C2F326B05901}">
      <dgm:prSet/>
      <dgm:spPr/>
      <dgm:t>
        <a:bodyPr/>
        <a:lstStyle/>
        <a:p>
          <a:endParaRPr lang="en-US" sz="1200"/>
        </a:p>
      </dgm:t>
    </dgm:pt>
    <dgm:pt modelId="{27192C6A-7010-4ADE-AF65-8A1DDB04939C}" type="sibTrans" cxnId="{091241EE-34B9-405E-9684-C2F326B05901}">
      <dgm:prSet/>
      <dgm:spPr/>
      <dgm:t>
        <a:bodyPr/>
        <a:lstStyle/>
        <a:p>
          <a:endParaRPr lang="en-US" sz="1200"/>
        </a:p>
      </dgm:t>
    </dgm:pt>
    <dgm:pt modelId="{1FF115F3-9ECB-43AE-B0AA-4C3A038B75B1}">
      <dgm:prSet custT="1"/>
      <dgm:spPr/>
      <dgm:t>
        <a:bodyPr/>
        <a:lstStyle/>
        <a:p>
          <a:r>
            <a:rPr lang="en-US" sz="1200" dirty="0"/>
            <a:t>Synchronization of other apps allows for communication between interfaces </a:t>
          </a:r>
        </a:p>
      </dgm:t>
    </dgm:pt>
    <dgm:pt modelId="{86AEE84F-CE1F-482F-84B7-334DF769E02B}" type="parTrans" cxnId="{FFE46F2D-6BD3-4767-AAA5-EC2A0853BD92}">
      <dgm:prSet/>
      <dgm:spPr/>
      <dgm:t>
        <a:bodyPr/>
        <a:lstStyle/>
        <a:p>
          <a:endParaRPr lang="en-US" sz="1200"/>
        </a:p>
      </dgm:t>
    </dgm:pt>
    <dgm:pt modelId="{A910D372-B18B-43A8-BDA4-A60817B9952F}" type="sibTrans" cxnId="{FFE46F2D-6BD3-4767-AAA5-EC2A0853BD92}">
      <dgm:prSet/>
      <dgm:spPr/>
      <dgm:t>
        <a:bodyPr/>
        <a:lstStyle/>
        <a:p>
          <a:endParaRPr lang="en-US" sz="1200"/>
        </a:p>
      </dgm:t>
    </dgm:pt>
    <dgm:pt modelId="{43B0CF3F-B0DE-467D-A8E5-36FA750FB654}">
      <dgm:prSet custT="1"/>
      <dgm:spPr/>
      <dgm:t>
        <a:bodyPr/>
        <a:lstStyle/>
        <a:p>
          <a:r>
            <a:rPr lang="en-US" sz="1200"/>
            <a:t>Health care application interface for intuitiveness and usability </a:t>
          </a:r>
        </a:p>
      </dgm:t>
    </dgm:pt>
    <dgm:pt modelId="{DEEC2224-FCB5-43FD-A01A-F2499AA5E3D0}" type="parTrans" cxnId="{D8A8E0A9-DA44-4B79-903D-104AEB66B7CC}">
      <dgm:prSet/>
      <dgm:spPr/>
      <dgm:t>
        <a:bodyPr/>
        <a:lstStyle/>
        <a:p>
          <a:endParaRPr lang="en-US" sz="1200"/>
        </a:p>
      </dgm:t>
    </dgm:pt>
    <dgm:pt modelId="{3C36D88A-D457-4B5E-AD6A-5CF17A390509}" type="sibTrans" cxnId="{D8A8E0A9-DA44-4B79-903D-104AEB66B7CC}">
      <dgm:prSet/>
      <dgm:spPr/>
      <dgm:t>
        <a:bodyPr/>
        <a:lstStyle/>
        <a:p>
          <a:endParaRPr lang="en-US" sz="1200"/>
        </a:p>
      </dgm:t>
    </dgm:pt>
    <dgm:pt modelId="{C4F16B07-E41B-4C0C-A9C0-8F29CE56CD1E}">
      <dgm:prSet custT="1"/>
      <dgm:spPr/>
      <dgm:t>
        <a:bodyPr/>
        <a:lstStyle/>
        <a:p>
          <a:r>
            <a:rPr lang="en-US" sz="1200" dirty="0"/>
            <a:t>Reporting data to CDC for Diabetes Prevention Program</a:t>
          </a:r>
        </a:p>
      </dgm:t>
    </dgm:pt>
    <dgm:pt modelId="{C5AAA39C-F486-415A-A57A-51C2810D6FE8}" type="parTrans" cxnId="{1066E2C3-E536-4A90-B5E7-5FEE5C382D88}">
      <dgm:prSet/>
      <dgm:spPr/>
      <dgm:t>
        <a:bodyPr/>
        <a:lstStyle/>
        <a:p>
          <a:endParaRPr lang="en-US" sz="1200"/>
        </a:p>
      </dgm:t>
    </dgm:pt>
    <dgm:pt modelId="{3DAB1971-66D6-420C-8B00-4D65F1072B7E}" type="sibTrans" cxnId="{1066E2C3-E536-4A90-B5E7-5FEE5C382D88}">
      <dgm:prSet/>
      <dgm:spPr/>
      <dgm:t>
        <a:bodyPr/>
        <a:lstStyle/>
        <a:p>
          <a:endParaRPr lang="en-US" sz="1200"/>
        </a:p>
      </dgm:t>
    </dgm:pt>
    <dgm:pt modelId="{CDC48E0B-CE20-472F-B9B7-E8A930C47D2E}">
      <dgm:prSet custT="1"/>
      <dgm:spPr/>
      <dgm:t>
        <a:bodyPr/>
        <a:lstStyle/>
        <a:p>
          <a:r>
            <a:rPr lang="en-US" sz="1200" dirty="0"/>
            <a:t>Development of Committee is needed to spread through health system and for sustainability</a:t>
          </a:r>
        </a:p>
      </dgm:t>
    </dgm:pt>
    <dgm:pt modelId="{7F24623B-130C-445C-81F7-CD8E0BEBC331}" type="parTrans" cxnId="{494C17C6-B4D5-45F2-B90F-75C50C5ED6B2}">
      <dgm:prSet/>
      <dgm:spPr/>
      <dgm:t>
        <a:bodyPr/>
        <a:lstStyle/>
        <a:p>
          <a:endParaRPr lang="en-US" sz="1200"/>
        </a:p>
      </dgm:t>
    </dgm:pt>
    <dgm:pt modelId="{C7E5F252-71A3-4000-BB5C-AA7113D04FD1}" type="sibTrans" cxnId="{494C17C6-B4D5-45F2-B90F-75C50C5ED6B2}">
      <dgm:prSet/>
      <dgm:spPr/>
      <dgm:t>
        <a:bodyPr/>
        <a:lstStyle/>
        <a:p>
          <a:endParaRPr lang="en-US" sz="1200"/>
        </a:p>
      </dgm:t>
    </dgm:pt>
    <dgm:pt modelId="{AAEDC0C6-AD1A-46F9-92E8-3BF392CE12E1}">
      <dgm:prSet custT="1"/>
      <dgm:spPr/>
      <dgm:t>
        <a:bodyPr/>
        <a:lstStyle/>
        <a:p>
          <a:r>
            <a:rPr lang="en-US" sz="1200" b="1" dirty="0"/>
            <a:t>Overall, the use of the mobile platform can act as a magnifying glass to obtain a clearer picture of why patients are not meeting their goals which can help guide the provider and patient with readjusting goals that are attainable.</a:t>
          </a:r>
          <a:endParaRPr lang="en-US" sz="1200" dirty="0"/>
        </a:p>
      </dgm:t>
    </dgm:pt>
    <dgm:pt modelId="{571C094A-1535-48B4-90AD-7196DD53F2F2}" type="parTrans" cxnId="{72A29B79-5300-4971-9CAC-7E1F789CDD46}">
      <dgm:prSet/>
      <dgm:spPr/>
      <dgm:t>
        <a:bodyPr/>
        <a:lstStyle/>
        <a:p>
          <a:endParaRPr lang="en-US" sz="1200"/>
        </a:p>
      </dgm:t>
    </dgm:pt>
    <dgm:pt modelId="{094710AA-81EB-42F7-B3DA-6A3266AD8823}" type="sibTrans" cxnId="{72A29B79-5300-4971-9CAC-7E1F789CDD46}">
      <dgm:prSet/>
      <dgm:spPr/>
      <dgm:t>
        <a:bodyPr/>
        <a:lstStyle/>
        <a:p>
          <a:endParaRPr lang="en-US" sz="1200"/>
        </a:p>
      </dgm:t>
    </dgm:pt>
    <dgm:pt modelId="{22D4F4E3-C9C7-4969-ADC0-A05ACACBA46A}" type="pres">
      <dgm:prSet presAssocID="{F805416D-2234-4688-9416-940B9410FD3B}" presName="vert0" presStyleCnt="0">
        <dgm:presLayoutVars>
          <dgm:dir/>
          <dgm:animOne val="branch"/>
          <dgm:animLvl val="lvl"/>
        </dgm:presLayoutVars>
      </dgm:prSet>
      <dgm:spPr/>
      <dgm:t>
        <a:bodyPr/>
        <a:lstStyle/>
        <a:p>
          <a:endParaRPr lang="en-US"/>
        </a:p>
      </dgm:t>
    </dgm:pt>
    <dgm:pt modelId="{B0D23553-C0DF-4264-A103-DD49CFC7E995}" type="pres">
      <dgm:prSet presAssocID="{C9134847-B2BD-430E-8CDA-8F9AF45BDCAB}" presName="thickLine" presStyleLbl="alignNode1" presStyleIdx="0" presStyleCnt="12"/>
      <dgm:spPr/>
    </dgm:pt>
    <dgm:pt modelId="{53AE2485-6329-4016-932C-D606D2ADBE10}" type="pres">
      <dgm:prSet presAssocID="{C9134847-B2BD-430E-8CDA-8F9AF45BDCAB}" presName="horz1" presStyleCnt="0"/>
      <dgm:spPr/>
    </dgm:pt>
    <dgm:pt modelId="{65EE829B-2AA3-462D-BFDD-68973E5109E3}" type="pres">
      <dgm:prSet presAssocID="{C9134847-B2BD-430E-8CDA-8F9AF45BDCAB}" presName="tx1" presStyleLbl="revTx" presStyleIdx="0" presStyleCnt="12"/>
      <dgm:spPr/>
      <dgm:t>
        <a:bodyPr/>
        <a:lstStyle/>
        <a:p>
          <a:endParaRPr lang="en-US"/>
        </a:p>
      </dgm:t>
    </dgm:pt>
    <dgm:pt modelId="{492AFFE5-0CA4-4292-9894-39A773D0F198}" type="pres">
      <dgm:prSet presAssocID="{C9134847-B2BD-430E-8CDA-8F9AF45BDCAB}" presName="vert1" presStyleCnt="0"/>
      <dgm:spPr/>
    </dgm:pt>
    <dgm:pt modelId="{B61B17A0-FA53-4F0A-9C9A-3DBC4D6F54B2}" type="pres">
      <dgm:prSet presAssocID="{1E3DE228-0417-4964-8130-C219587CAAAD}" presName="thickLine" presStyleLbl="alignNode1" presStyleIdx="1" presStyleCnt="12"/>
      <dgm:spPr/>
    </dgm:pt>
    <dgm:pt modelId="{051C23EB-397C-4A21-81E9-9B38C4DE0FBE}" type="pres">
      <dgm:prSet presAssocID="{1E3DE228-0417-4964-8130-C219587CAAAD}" presName="horz1" presStyleCnt="0"/>
      <dgm:spPr/>
    </dgm:pt>
    <dgm:pt modelId="{522B0FF2-F191-4A5D-9FDE-DE21A455E886}" type="pres">
      <dgm:prSet presAssocID="{1E3DE228-0417-4964-8130-C219587CAAAD}" presName="tx1" presStyleLbl="revTx" presStyleIdx="1" presStyleCnt="12"/>
      <dgm:spPr/>
      <dgm:t>
        <a:bodyPr/>
        <a:lstStyle/>
        <a:p>
          <a:endParaRPr lang="en-US"/>
        </a:p>
      </dgm:t>
    </dgm:pt>
    <dgm:pt modelId="{B4C3BD01-3464-42B0-925A-12A20593F914}" type="pres">
      <dgm:prSet presAssocID="{1E3DE228-0417-4964-8130-C219587CAAAD}" presName="vert1" presStyleCnt="0"/>
      <dgm:spPr/>
    </dgm:pt>
    <dgm:pt modelId="{67937B16-2A96-4DF1-9584-6806D7D0AE8B}" type="pres">
      <dgm:prSet presAssocID="{DDEFA201-D112-49D5-8FE6-48BC8630A1FD}" presName="thickLine" presStyleLbl="alignNode1" presStyleIdx="2" presStyleCnt="12"/>
      <dgm:spPr/>
    </dgm:pt>
    <dgm:pt modelId="{AECE5DD3-A931-4E9A-A1B4-522A4FD17D7B}" type="pres">
      <dgm:prSet presAssocID="{DDEFA201-D112-49D5-8FE6-48BC8630A1FD}" presName="horz1" presStyleCnt="0"/>
      <dgm:spPr/>
    </dgm:pt>
    <dgm:pt modelId="{5996EC4E-A566-4C77-AAA7-8C237253467E}" type="pres">
      <dgm:prSet presAssocID="{DDEFA201-D112-49D5-8FE6-48BC8630A1FD}" presName="tx1" presStyleLbl="revTx" presStyleIdx="2" presStyleCnt="12"/>
      <dgm:spPr/>
      <dgm:t>
        <a:bodyPr/>
        <a:lstStyle/>
        <a:p>
          <a:endParaRPr lang="en-US"/>
        </a:p>
      </dgm:t>
    </dgm:pt>
    <dgm:pt modelId="{205E723F-9AE4-4C2D-9C81-B25AE12BBD86}" type="pres">
      <dgm:prSet presAssocID="{DDEFA201-D112-49D5-8FE6-48BC8630A1FD}" presName="vert1" presStyleCnt="0"/>
      <dgm:spPr/>
    </dgm:pt>
    <dgm:pt modelId="{EED88E72-EA0B-4734-809A-93A5E83F5822}" type="pres">
      <dgm:prSet presAssocID="{E9F5DF21-AF4D-413A-BE56-51E20FA9B831}" presName="thickLine" presStyleLbl="alignNode1" presStyleIdx="3" presStyleCnt="12"/>
      <dgm:spPr/>
    </dgm:pt>
    <dgm:pt modelId="{EF712473-FE65-4A14-A0BD-0A5F92BFDF8D}" type="pres">
      <dgm:prSet presAssocID="{E9F5DF21-AF4D-413A-BE56-51E20FA9B831}" presName="horz1" presStyleCnt="0"/>
      <dgm:spPr/>
    </dgm:pt>
    <dgm:pt modelId="{008203AD-D05C-49B3-911E-8A601C90828D}" type="pres">
      <dgm:prSet presAssocID="{E9F5DF21-AF4D-413A-BE56-51E20FA9B831}" presName="tx1" presStyleLbl="revTx" presStyleIdx="3" presStyleCnt="12"/>
      <dgm:spPr/>
      <dgm:t>
        <a:bodyPr/>
        <a:lstStyle/>
        <a:p>
          <a:endParaRPr lang="en-US"/>
        </a:p>
      </dgm:t>
    </dgm:pt>
    <dgm:pt modelId="{FEAA4B99-482E-41D3-AEF0-857A60957422}" type="pres">
      <dgm:prSet presAssocID="{E9F5DF21-AF4D-413A-BE56-51E20FA9B831}" presName="vert1" presStyleCnt="0"/>
      <dgm:spPr/>
    </dgm:pt>
    <dgm:pt modelId="{3B0A34C7-E71A-4955-929E-BB12361F026E}" type="pres">
      <dgm:prSet presAssocID="{EE390342-A41B-46EF-9BAD-D441606FD9D1}" presName="thickLine" presStyleLbl="alignNode1" presStyleIdx="4" presStyleCnt="12"/>
      <dgm:spPr/>
    </dgm:pt>
    <dgm:pt modelId="{468373AC-5131-4F57-8477-244207D88668}" type="pres">
      <dgm:prSet presAssocID="{EE390342-A41B-46EF-9BAD-D441606FD9D1}" presName="horz1" presStyleCnt="0"/>
      <dgm:spPr/>
    </dgm:pt>
    <dgm:pt modelId="{11825F86-387C-4902-A59C-0547CD93BCFC}" type="pres">
      <dgm:prSet presAssocID="{EE390342-A41B-46EF-9BAD-D441606FD9D1}" presName="tx1" presStyleLbl="revTx" presStyleIdx="4" presStyleCnt="12"/>
      <dgm:spPr/>
      <dgm:t>
        <a:bodyPr/>
        <a:lstStyle/>
        <a:p>
          <a:endParaRPr lang="en-US"/>
        </a:p>
      </dgm:t>
    </dgm:pt>
    <dgm:pt modelId="{916C28C3-F091-4868-8F49-ECBF364D98A0}" type="pres">
      <dgm:prSet presAssocID="{EE390342-A41B-46EF-9BAD-D441606FD9D1}" presName="vert1" presStyleCnt="0"/>
      <dgm:spPr/>
    </dgm:pt>
    <dgm:pt modelId="{027229F0-FC73-4BDB-8B26-6701900C1AD2}" type="pres">
      <dgm:prSet presAssocID="{27ECD5DD-9E63-4ECB-AD90-2ECA6B4279A1}" presName="thickLine" presStyleLbl="alignNode1" presStyleIdx="5" presStyleCnt="12"/>
      <dgm:spPr/>
    </dgm:pt>
    <dgm:pt modelId="{54FA9010-C110-4568-8BB4-D185B23F1F8C}" type="pres">
      <dgm:prSet presAssocID="{27ECD5DD-9E63-4ECB-AD90-2ECA6B4279A1}" presName="horz1" presStyleCnt="0"/>
      <dgm:spPr/>
    </dgm:pt>
    <dgm:pt modelId="{0E78DBE1-4C93-42D4-98E2-B847C3B509C1}" type="pres">
      <dgm:prSet presAssocID="{27ECD5DD-9E63-4ECB-AD90-2ECA6B4279A1}" presName="tx1" presStyleLbl="revTx" presStyleIdx="5" presStyleCnt="12"/>
      <dgm:spPr/>
      <dgm:t>
        <a:bodyPr/>
        <a:lstStyle/>
        <a:p>
          <a:endParaRPr lang="en-US"/>
        </a:p>
      </dgm:t>
    </dgm:pt>
    <dgm:pt modelId="{C0176D89-EAE7-42D5-9EBC-81FF6FD75558}" type="pres">
      <dgm:prSet presAssocID="{27ECD5DD-9E63-4ECB-AD90-2ECA6B4279A1}" presName="vert1" presStyleCnt="0"/>
      <dgm:spPr/>
    </dgm:pt>
    <dgm:pt modelId="{850955CC-B43D-4FD5-868D-F91DAC59AB4E}" type="pres">
      <dgm:prSet presAssocID="{2F46575C-F7C3-4D4F-ADD4-0AE04F80D32D}" presName="thickLine" presStyleLbl="alignNode1" presStyleIdx="6" presStyleCnt="12"/>
      <dgm:spPr/>
    </dgm:pt>
    <dgm:pt modelId="{71D3BBC2-C259-47C6-8BE9-F8E88CC9601C}" type="pres">
      <dgm:prSet presAssocID="{2F46575C-F7C3-4D4F-ADD4-0AE04F80D32D}" presName="horz1" presStyleCnt="0"/>
      <dgm:spPr/>
    </dgm:pt>
    <dgm:pt modelId="{CDF71320-B0A5-4EDD-9BB4-FA70017BE702}" type="pres">
      <dgm:prSet presAssocID="{2F46575C-F7C3-4D4F-ADD4-0AE04F80D32D}" presName="tx1" presStyleLbl="revTx" presStyleIdx="6" presStyleCnt="12"/>
      <dgm:spPr/>
      <dgm:t>
        <a:bodyPr/>
        <a:lstStyle/>
        <a:p>
          <a:endParaRPr lang="en-US"/>
        </a:p>
      </dgm:t>
    </dgm:pt>
    <dgm:pt modelId="{791BCD14-3823-42B2-B9D7-28AA741E16D2}" type="pres">
      <dgm:prSet presAssocID="{2F46575C-F7C3-4D4F-ADD4-0AE04F80D32D}" presName="vert1" presStyleCnt="0"/>
      <dgm:spPr/>
    </dgm:pt>
    <dgm:pt modelId="{6CF58E85-36D1-4191-9414-42A3D4E1E967}" type="pres">
      <dgm:prSet presAssocID="{1FF115F3-9ECB-43AE-B0AA-4C3A038B75B1}" presName="thickLine" presStyleLbl="alignNode1" presStyleIdx="7" presStyleCnt="12"/>
      <dgm:spPr/>
    </dgm:pt>
    <dgm:pt modelId="{2BC0A5DC-4AF8-4220-9CF6-87D209C5A603}" type="pres">
      <dgm:prSet presAssocID="{1FF115F3-9ECB-43AE-B0AA-4C3A038B75B1}" presName="horz1" presStyleCnt="0"/>
      <dgm:spPr/>
    </dgm:pt>
    <dgm:pt modelId="{48A018DE-E185-4F4B-9D60-36DB647E1128}" type="pres">
      <dgm:prSet presAssocID="{1FF115F3-9ECB-43AE-B0AA-4C3A038B75B1}" presName="tx1" presStyleLbl="revTx" presStyleIdx="7" presStyleCnt="12"/>
      <dgm:spPr/>
      <dgm:t>
        <a:bodyPr/>
        <a:lstStyle/>
        <a:p>
          <a:endParaRPr lang="en-US"/>
        </a:p>
      </dgm:t>
    </dgm:pt>
    <dgm:pt modelId="{A1A1126F-8A36-4B55-9ADA-D2A6301287D3}" type="pres">
      <dgm:prSet presAssocID="{1FF115F3-9ECB-43AE-B0AA-4C3A038B75B1}" presName="vert1" presStyleCnt="0"/>
      <dgm:spPr/>
    </dgm:pt>
    <dgm:pt modelId="{DB8D1154-9E8C-4011-92CB-04C1D66B99B3}" type="pres">
      <dgm:prSet presAssocID="{43B0CF3F-B0DE-467D-A8E5-36FA750FB654}" presName="thickLine" presStyleLbl="alignNode1" presStyleIdx="8" presStyleCnt="12"/>
      <dgm:spPr/>
    </dgm:pt>
    <dgm:pt modelId="{5CC946AF-B3D8-4D19-87C7-508D31D86091}" type="pres">
      <dgm:prSet presAssocID="{43B0CF3F-B0DE-467D-A8E5-36FA750FB654}" presName="horz1" presStyleCnt="0"/>
      <dgm:spPr/>
    </dgm:pt>
    <dgm:pt modelId="{D6254DF3-BE18-4A38-A260-ED759B86BFC1}" type="pres">
      <dgm:prSet presAssocID="{43B0CF3F-B0DE-467D-A8E5-36FA750FB654}" presName="tx1" presStyleLbl="revTx" presStyleIdx="8" presStyleCnt="12"/>
      <dgm:spPr/>
      <dgm:t>
        <a:bodyPr/>
        <a:lstStyle/>
        <a:p>
          <a:endParaRPr lang="en-US"/>
        </a:p>
      </dgm:t>
    </dgm:pt>
    <dgm:pt modelId="{96BDAC37-9091-4B91-9EEA-B9EC8F5A3E81}" type="pres">
      <dgm:prSet presAssocID="{43B0CF3F-B0DE-467D-A8E5-36FA750FB654}" presName="vert1" presStyleCnt="0"/>
      <dgm:spPr/>
    </dgm:pt>
    <dgm:pt modelId="{531E3882-453B-4ED8-AF39-91AE70EAD439}" type="pres">
      <dgm:prSet presAssocID="{C4F16B07-E41B-4C0C-A9C0-8F29CE56CD1E}" presName="thickLine" presStyleLbl="alignNode1" presStyleIdx="9" presStyleCnt="12"/>
      <dgm:spPr/>
    </dgm:pt>
    <dgm:pt modelId="{4878F225-0396-4DB5-A60D-60A8EA01E5EC}" type="pres">
      <dgm:prSet presAssocID="{C4F16B07-E41B-4C0C-A9C0-8F29CE56CD1E}" presName="horz1" presStyleCnt="0"/>
      <dgm:spPr/>
    </dgm:pt>
    <dgm:pt modelId="{D5796E73-AA2A-411E-8DFE-2F7FBE0E286B}" type="pres">
      <dgm:prSet presAssocID="{C4F16B07-E41B-4C0C-A9C0-8F29CE56CD1E}" presName="tx1" presStyleLbl="revTx" presStyleIdx="9" presStyleCnt="12"/>
      <dgm:spPr/>
      <dgm:t>
        <a:bodyPr/>
        <a:lstStyle/>
        <a:p>
          <a:endParaRPr lang="en-US"/>
        </a:p>
      </dgm:t>
    </dgm:pt>
    <dgm:pt modelId="{40081A2F-08B9-4DE1-9DD2-F4ECFD434606}" type="pres">
      <dgm:prSet presAssocID="{C4F16B07-E41B-4C0C-A9C0-8F29CE56CD1E}" presName="vert1" presStyleCnt="0"/>
      <dgm:spPr/>
    </dgm:pt>
    <dgm:pt modelId="{3C37317E-F8C7-4D4E-9D86-CF9D892492D3}" type="pres">
      <dgm:prSet presAssocID="{CDC48E0B-CE20-472F-B9B7-E8A930C47D2E}" presName="thickLine" presStyleLbl="alignNode1" presStyleIdx="10" presStyleCnt="12"/>
      <dgm:spPr/>
    </dgm:pt>
    <dgm:pt modelId="{FAED9E59-53BF-4BE1-807B-6C4A8D7EE3F1}" type="pres">
      <dgm:prSet presAssocID="{CDC48E0B-CE20-472F-B9B7-E8A930C47D2E}" presName="horz1" presStyleCnt="0"/>
      <dgm:spPr/>
    </dgm:pt>
    <dgm:pt modelId="{423BA2EB-0173-4826-BACE-3CF0203A5C7F}" type="pres">
      <dgm:prSet presAssocID="{CDC48E0B-CE20-472F-B9B7-E8A930C47D2E}" presName="tx1" presStyleLbl="revTx" presStyleIdx="10" presStyleCnt="12"/>
      <dgm:spPr/>
      <dgm:t>
        <a:bodyPr/>
        <a:lstStyle/>
        <a:p>
          <a:endParaRPr lang="en-US"/>
        </a:p>
      </dgm:t>
    </dgm:pt>
    <dgm:pt modelId="{5FAF044B-9861-4865-8F96-13DC99F1F7B3}" type="pres">
      <dgm:prSet presAssocID="{CDC48E0B-CE20-472F-B9B7-E8A930C47D2E}" presName="vert1" presStyleCnt="0"/>
      <dgm:spPr/>
    </dgm:pt>
    <dgm:pt modelId="{EB77CE32-11E8-40F6-BE84-1D47AD5D5C77}" type="pres">
      <dgm:prSet presAssocID="{AAEDC0C6-AD1A-46F9-92E8-3BF392CE12E1}" presName="thickLine" presStyleLbl="alignNode1" presStyleIdx="11" presStyleCnt="12"/>
      <dgm:spPr/>
    </dgm:pt>
    <dgm:pt modelId="{405EBDBD-7C6F-4E1A-A3A3-F26D65385030}" type="pres">
      <dgm:prSet presAssocID="{AAEDC0C6-AD1A-46F9-92E8-3BF392CE12E1}" presName="horz1" presStyleCnt="0"/>
      <dgm:spPr/>
    </dgm:pt>
    <dgm:pt modelId="{124121D5-0771-4CE7-AABA-E6BACEE6EB5A}" type="pres">
      <dgm:prSet presAssocID="{AAEDC0C6-AD1A-46F9-92E8-3BF392CE12E1}" presName="tx1" presStyleLbl="revTx" presStyleIdx="11" presStyleCnt="12" custScaleY="306189"/>
      <dgm:spPr/>
      <dgm:t>
        <a:bodyPr/>
        <a:lstStyle/>
        <a:p>
          <a:endParaRPr lang="en-US"/>
        </a:p>
      </dgm:t>
    </dgm:pt>
    <dgm:pt modelId="{B89CDE79-DC1E-4609-8F1C-67A145E90710}" type="pres">
      <dgm:prSet presAssocID="{AAEDC0C6-AD1A-46F9-92E8-3BF392CE12E1}" presName="vert1" presStyleCnt="0"/>
      <dgm:spPr/>
    </dgm:pt>
  </dgm:ptLst>
  <dgm:cxnLst>
    <dgm:cxn modelId="{CF9144C2-9AB6-4B18-961F-61E65C6B34F8}" type="presOf" srcId="{DDEFA201-D112-49D5-8FE6-48BC8630A1FD}" destId="{5996EC4E-A566-4C77-AAA7-8C237253467E}" srcOrd="0" destOrd="0" presId="urn:microsoft.com/office/officeart/2008/layout/LinedList"/>
    <dgm:cxn modelId="{7715F269-F7B1-4A12-AE07-1BCEF9198A7E}" type="presOf" srcId="{1E3DE228-0417-4964-8130-C219587CAAAD}" destId="{522B0FF2-F191-4A5D-9FDE-DE21A455E886}" srcOrd="0" destOrd="0" presId="urn:microsoft.com/office/officeart/2008/layout/LinedList"/>
    <dgm:cxn modelId="{E44ACDD2-6993-4F2E-8907-9B5518628B7C}" type="presOf" srcId="{C4F16B07-E41B-4C0C-A9C0-8F29CE56CD1E}" destId="{D5796E73-AA2A-411E-8DFE-2F7FBE0E286B}" srcOrd="0" destOrd="0" presId="urn:microsoft.com/office/officeart/2008/layout/LinedList"/>
    <dgm:cxn modelId="{091241EE-34B9-405E-9684-C2F326B05901}" srcId="{F805416D-2234-4688-9416-940B9410FD3B}" destId="{2F46575C-F7C3-4D4F-ADD4-0AE04F80D32D}" srcOrd="6" destOrd="0" parTransId="{3FA6CD60-822F-4F38-BD07-4E4910EDF1DC}" sibTransId="{27192C6A-7010-4ADE-AF65-8A1DDB04939C}"/>
    <dgm:cxn modelId="{51B076DF-6D2E-4C56-9850-F99E3A515A60}" srcId="{F805416D-2234-4688-9416-940B9410FD3B}" destId="{E9F5DF21-AF4D-413A-BE56-51E20FA9B831}" srcOrd="3" destOrd="0" parTransId="{9E78D2E4-E8DF-4229-8346-7F4893C51303}" sibTransId="{BA281A3A-B966-42C9-8E7F-3BBD5446B6B6}"/>
    <dgm:cxn modelId="{C742DF67-0784-47E2-8B8D-D820CB055D11}" srcId="{F805416D-2234-4688-9416-940B9410FD3B}" destId="{1E3DE228-0417-4964-8130-C219587CAAAD}" srcOrd="1" destOrd="0" parTransId="{A0DFE9C7-1478-49F1-B73B-100698C949DB}" sibTransId="{E68576E0-A5FE-4C09-AE80-BAB4F4BD16F7}"/>
    <dgm:cxn modelId="{69477F64-8F98-4693-97DC-5AD1BBDA1778}" type="presOf" srcId="{CDC48E0B-CE20-472F-B9B7-E8A930C47D2E}" destId="{423BA2EB-0173-4826-BACE-3CF0203A5C7F}" srcOrd="0" destOrd="0" presId="urn:microsoft.com/office/officeart/2008/layout/LinedList"/>
    <dgm:cxn modelId="{0DDAB57A-C913-429C-B739-4531DF951B94}" srcId="{F805416D-2234-4688-9416-940B9410FD3B}" destId="{C9134847-B2BD-430E-8CDA-8F9AF45BDCAB}" srcOrd="0" destOrd="0" parTransId="{ED96FC43-AFF3-4C2F-9312-2BF8CEB81DD4}" sibTransId="{36ACC9E6-0D54-449C-8DF2-BF17BB5A210E}"/>
    <dgm:cxn modelId="{1B0FDED3-8866-480B-892B-DF10D5A450AD}" type="presOf" srcId="{EE390342-A41B-46EF-9BAD-D441606FD9D1}" destId="{11825F86-387C-4902-A59C-0547CD93BCFC}" srcOrd="0" destOrd="0" presId="urn:microsoft.com/office/officeart/2008/layout/LinedList"/>
    <dgm:cxn modelId="{48FE73FA-6624-4384-8B5B-B09CBEA67FF1}" srcId="{F805416D-2234-4688-9416-940B9410FD3B}" destId="{27ECD5DD-9E63-4ECB-AD90-2ECA6B4279A1}" srcOrd="5" destOrd="0" parTransId="{C4C183E2-62A4-46A8-A906-1BB64647795D}" sibTransId="{8659B6E8-1634-43EF-A22D-6D460497F293}"/>
    <dgm:cxn modelId="{8CA4A389-22AE-4C18-B4BE-32EC052AC9FE}" type="presOf" srcId="{AAEDC0C6-AD1A-46F9-92E8-3BF392CE12E1}" destId="{124121D5-0771-4CE7-AABA-E6BACEE6EB5A}" srcOrd="0" destOrd="0" presId="urn:microsoft.com/office/officeart/2008/layout/LinedList"/>
    <dgm:cxn modelId="{72A29B79-5300-4971-9CAC-7E1F789CDD46}" srcId="{F805416D-2234-4688-9416-940B9410FD3B}" destId="{AAEDC0C6-AD1A-46F9-92E8-3BF392CE12E1}" srcOrd="11" destOrd="0" parTransId="{571C094A-1535-48B4-90AD-7196DD53F2F2}" sibTransId="{094710AA-81EB-42F7-B3DA-6A3266AD8823}"/>
    <dgm:cxn modelId="{4339135E-3425-422C-AD95-9B0862953296}" srcId="{F805416D-2234-4688-9416-940B9410FD3B}" destId="{EE390342-A41B-46EF-9BAD-D441606FD9D1}" srcOrd="4" destOrd="0" parTransId="{C028DB1B-ECCD-4C5D-B7E2-02950D37079C}" sibTransId="{E3EDD46A-FD9D-4D5F-9FE7-D6180563A3BB}"/>
    <dgm:cxn modelId="{FFE46F2D-6BD3-4767-AAA5-EC2A0853BD92}" srcId="{F805416D-2234-4688-9416-940B9410FD3B}" destId="{1FF115F3-9ECB-43AE-B0AA-4C3A038B75B1}" srcOrd="7" destOrd="0" parTransId="{86AEE84F-CE1F-482F-84B7-334DF769E02B}" sibTransId="{A910D372-B18B-43A8-BDA4-A60817B9952F}"/>
    <dgm:cxn modelId="{1066E2C3-E536-4A90-B5E7-5FEE5C382D88}" srcId="{F805416D-2234-4688-9416-940B9410FD3B}" destId="{C4F16B07-E41B-4C0C-A9C0-8F29CE56CD1E}" srcOrd="9" destOrd="0" parTransId="{C5AAA39C-F486-415A-A57A-51C2810D6FE8}" sibTransId="{3DAB1971-66D6-420C-8B00-4D65F1072B7E}"/>
    <dgm:cxn modelId="{246DA3D0-3E97-4706-BFA1-87EEEDB2D4C6}" type="presOf" srcId="{F805416D-2234-4688-9416-940B9410FD3B}" destId="{22D4F4E3-C9C7-4969-ADC0-A05ACACBA46A}" srcOrd="0" destOrd="0" presId="urn:microsoft.com/office/officeart/2008/layout/LinedList"/>
    <dgm:cxn modelId="{6F2A16DB-EB7F-4219-B802-00E7AB2E2F21}" type="presOf" srcId="{2F46575C-F7C3-4D4F-ADD4-0AE04F80D32D}" destId="{CDF71320-B0A5-4EDD-9BB4-FA70017BE702}" srcOrd="0" destOrd="0" presId="urn:microsoft.com/office/officeart/2008/layout/LinedList"/>
    <dgm:cxn modelId="{DE458CD3-614F-4C32-9CDD-A873118F25DF}" type="presOf" srcId="{43B0CF3F-B0DE-467D-A8E5-36FA750FB654}" destId="{D6254DF3-BE18-4A38-A260-ED759B86BFC1}" srcOrd="0" destOrd="0" presId="urn:microsoft.com/office/officeart/2008/layout/LinedList"/>
    <dgm:cxn modelId="{494C17C6-B4D5-45F2-B90F-75C50C5ED6B2}" srcId="{F805416D-2234-4688-9416-940B9410FD3B}" destId="{CDC48E0B-CE20-472F-B9B7-E8A930C47D2E}" srcOrd="10" destOrd="0" parTransId="{7F24623B-130C-445C-81F7-CD8E0BEBC331}" sibTransId="{C7E5F252-71A3-4000-BB5C-AA7113D04FD1}"/>
    <dgm:cxn modelId="{C0C8C4BD-D41E-49C9-9C9F-1A814994D2F0}" type="presOf" srcId="{27ECD5DD-9E63-4ECB-AD90-2ECA6B4279A1}" destId="{0E78DBE1-4C93-42D4-98E2-B847C3B509C1}" srcOrd="0" destOrd="0" presId="urn:microsoft.com/office/officeart/2008/layout/LinedList"/>
    <dgm:cxn modelId="{1CDFF481-43A1-4FE8-B9EE-4C6F0758BAC1}" type="presOf" srcId="{E9F5DF21-AF4D-413A-BE56-51E20FA9B831}" destId="{008203AD-D05C-49B3-911E-8A601C90828D}" srcOrd="0" destOrd="0" presId="urn:microsoft.com/office/officeart/2008/layout/LinedList"/>
    <dgm:cxn modelId="{C8CDF202-83EA-49CC-9EC5-ED96B6F5339F}" srcId="{F805416D-2234-4688-9416-940B9410FD3B}" destId="{DDEFA201-D112-49D5-8FE6-48BC8630A1FD}" srcOrd="2" destOrd="0" parTransId="{F2E24756-E9FF-4E19-BD56-43150466EBD0}" sibTransId="{2DE77C2B-6CE3-4D0D-A999-F251F99199E9}"/>
    <dgm:cxn modelId="{05E67229-A202-4FD6-82C1-ECEBFE302E5C}" type="presOf" srcId="{1FF115F3-9ECB-43AE-B0AA-4C3A038B75B1}" destId="{48A018DE-E185-4F4B-9D60-36DB647E1128}" srcOrd="0" destOrd="0" presId="urn:microsoft.com/office/officeart/2008/layout/LinedList"/>
    <dgm:cxn modelId="{4E3FF939-F4F2-44E0-B05B-B3A45C44FFB2}" type="presOf" srcId="{C9134847-B2BD-430E-8CDA-8F9AF45BDCAB}" destId="{65EE829B-2AA3-462D-BFDD-68973E5109E3}" srcOrd="0" destOrd="0" presId="urn:microsoft.com/office/officeart/2008/layout/LinedList"/>
    <dgm:cxn modelId="{D8A8E0A9-DA44-4B79-903D-104AEB66B7CC}" srcId="{F805416D-2234-4688-9416-940B9410FD3B}" destId="{43B0CF3F-B0DE-467D-A8E5-36FA750FB654}" srcOrd="8" destOrd="0" parTransId="{DEEC2224-FCB5-43FD-A01A-F2499AA5E3D0}" sibTransId="{3C36D88A-D457-4B5E-AD6A-5CF17A390509}"/>
    <dgm:cxn modelId="{109CDA2C-5444-425E-ADA7-167648B6599B}" type="presParOf" srcId="{22D4F4E3-C9C7-4969-ADC0-A05ACACBA46A}" destId="{B0D23553-C0DF-4264-A103-DD49CFC7E995}" srcOrd="0" destOrd="0" presId="urn:microsoft.com/office/officeart/2008/layout/LinedList"/>
    <dgm:cxn modelId="{85B4EBFF-A997-4140-A1E0-F08ABE926DD9}" type="presParOf" srcId="{22D4F4E3-C9C7-4969-ADC0-A05ACACBA46A}" destId="{53AE2485-6329-4016-932C-D606D2ADBE10}" srcOrd="1" destOrd="0" presId="urn:microsoft.com/office/officeart/2008/layout/LinedList"/>
    <dgm:cxn modelId="{E195C635-409A-4271-BC09-4756E802F594}" type="presParOf" srcId="{53AE2485-6329-4016-932C-D606D2ADBE10}" destId="{65EE829B-2AA3-462D-BFDD-68973E5109E3}" srcOrd="0" destOrd="0" presId="urn:microsoft.com/office/officeart/2008/layout/LinedList"/>
    <dgm:cxn modelId="{FEACA246-A0BA-4C4C-9A5D-EB1C31CA0C7D}" type="presParOf" srcId="{53AE2485-6329-4016-932C-D606D2ADBE10}" destId="{492AFFE5-0CA4-4292-9894-39A773D0F198}" srcOrd="1" destOrd="0" presId="urn:microsoft.com/office/officeart/2008/layout/LinedList"/>
    <dgm:cxn modelId="{B607950F-3647-4B31-8B5E-CA38E937F28C}" type="presParOf" srcId="{22D4F4E3-C9C7-4969-ADC0-A05ACACBA46A}" destId="{B61B17A0-FA53-4F0A-9C9A-3DBC4D6F54B2}" srcOrd="2" destOrd="0" presId="urn:microsoft.com/office/officeart/2008/layout/LinedList"/>
    <dgm:cxn modelId="{1080CDA8-13FE-40DA-9560-8F3836E1228E}" type="presParOf" srcId="{22D4F4E3-C9C7-4969-ADC0-A05ACACBA46A}" destId="{051C23EB-397C-4A21-81E9-9B38C4DE0FBE}" srcOrd="3" destOrd="0" presId="urn:microsoft.com/office/officeart/2008/layout/LinedList"/>
    <dgm:cxn modelId="{B3D25591-A4FC-4A2C-B123-B80B13F0FED1}" type="presParOf" srcId="{051C23EB-397C-4A21-81E9-9B38C4DE0FBE}" destId="{522B0FF2-F191-4A5D-9FDE-DE21A455E886}" srcOrd="0" destOrd="0" presId="urn:microsoft.com/office/officeart/2008/layout/LinedList"/>
    <dgm:cxn modelId="{8E29B821-91E1-4E86-BBE5-97380F28B4BA}" type="presParOf" srcId="{051C23EB-397C-4A21-81E9-9B38C4DE0FBE}" destId="{B4C3BD01-3464-42B0-925A-12A20593F914}" srcOrd="1" destOrd="0" presId="urn:microsoft.com/office/officeart/2008/layout/LinedList"/>
    <dgm:cxn modelId="{5CBB3242-27DD-4F05-9E91-F8078B1EAC5C}" type="presParOf" srcId="{22D4F4E3-C9C7-4969-ADC0-A05ACACBA46A}" destId="{67937B16-2A96-4DF1-9584-6806D7D0AE8B}" srcOrd="4" destOrd="0" presId="urn:microsoft.com/office/officeart/2008/layout/LinedList"/>
    <dgm:cxn modelId="{E4633917-DA7B-4A8B-BB87-C30CC0A9FC06}" type="presParOf" srcId="{22D4F4E3-C9C7-4969-ADC0-A05ACACBA46A}" destId="{AECE5DD3-A931-4E9A-A1B4-522A4FD17D7B}" srcOrd="5" destOrd="0" presId="urn:microsoft.com/office/officeart/2008/layout/LinedList"/>
    <dgm:cxn modelId="{4696ED6F-7B49-4E1B-8BF3-4AA75B5E35E9}" type="presParOf" srcId="{AECE5DD3-A931-4E9A-A1B4-522A4FD17D7B}" destId="{5996EC4E-A566-4C77-AAA7-8C237253467E}" srcOrd="0" destOrd="0" presId="urn:microsoft.com/office/officeart/2008/layout/LinedList"/>
    <dgm:cxn modelId="{E11A0CB4-75C9-4157-BD5E-C9CB5F1F8709}" type="presParOf" srcId="{AECE5DD3-A931-4E9A-A1B4-522A4FD17D7B}" destId="{205E723F-9AE4-4C2D-9C81-B25AE12BBD86}" srcOrd="1" destOrd="0" presId="urn:microsoft.com/office/officeart/2008/layout/LinedList"/>
    <dgm:cxn modelId="{123F6BEE-B994-4B39-B41B-C91C3E98290D}" type="presParOf" srcId="{22D4F4E3-C9C7-4969-ADC0-A05ACACBA46A}" destId="{EED88E72-EA0B-4734-809A-93A5E83F5822}" srcOrd="6" destOrd="0" presId="urn:microsoft.com/office/officeart/2008/layout/LinedList"/>
    <dgm:cxn modelId="{B258AAE5-5269-4AE9-A296-CD19615334CE}" type="presParOf" srcId="{22D4F4E3-C9C7-4969-ADC0-A05ACACBA46A}" destId="{EF712473-FE65-4A14-A0BD-0A5F92BFDF8D}" srcOrd="7" destOrd="0" presId="urn:microsoft.com/office/officeart/2008/layout/LinedList"/>
    <dgm:cxn modelId="{9B6E419E-4159-48A9-BC9F-C9F32981F474}" type="presParOf" srcId="{EF712473-FE65-4A14-A0BD-0A5F92BFDF8D}" destId="{008203AD-D05C-49B3-911E-8A601C90828D}" srcOrd="0" destOrd="0" presId="urn:microsoft.com/office/officeart/2008/layout/LinedList"/>
    <dgm:cxn modelId="{66E6F5A3-57D7-4E17-8B6C-C5CF28AEC7FF}" type="presParOf" srcId="{EF712473-FE65-4A14-A0BD-0A5F92BFDF8D}" destId="{FEAA4B99-482E-41D3-AEF0-857A60957422}" srcOrd="1" destOrd="0" presId="urn:microsoft.com/office/officeart/2008/layout/LinedList"/>
    <dgm:cxn modelId="{F949C044-9188-48F6-BAAE-28B30B39A520}" type="presParOf" srcId="{22D4F4E3-C9C7-4969-ADC0-A05ACACBA46A}" destId="{3B0A34C7-E71A-4955-929E-BB12361F026E}" srcOrd="8" destOrd="0" presId="urn:microsoft.com/office/officeart/2008/layout/LinedList"/>
    <dgm:cxn modelId="{48B075DE-D6A9-48FC-9B87-945A00C89CBD}" type="presParOf" srcId="{22D4F4E3-C9C7-4969-ADC0-A05ACACBA46A}" destId="{468373AC-5131-4F57-8477-244207D88668}" srcOrd="9" destOrd="0" presId="urn:microsoft.com/office/officeart/2008/layout/LinedList"/>
    <dgm:cxn modelId="{77F26368-763B-4057-B97B-1F4A65A716B7}" type="presParOf" srcId="{468373AC-5131-4F57-8477-244207D88668}" destId="{11825F86-387C-4902-A59C-0547CD93BCFC}" srcOrd="0" destOrd="0" presId="urn:microsoft.com/office/officeart/2008/layout/LinedList"/>
    <dgm:cxn modelId="{5D4645AB-FE34-435E-A5E2-4EAA4E517258}" type="presParOf" srcId="{468373AC-5131-4F57-8477-244207D88668}" destId="{916C28C3-F091-4868-8F49-ECBF364D98A0}" srcOrd="1" destOrd="0" presId="urn:microsoft.com/office/officeart/2008/layout/LinedList"/>
    <dgm:cxn modelId="{3B9E7553-E2D4-4725-A955-1AB2FFC91F05}" type="presParOf" srcId="{22D4F4E3-C9C7-4969-ADC0-A05ACACBA46A}" destId="{027229F0-FC73-4BDB-8B26-6701900C1AD2}" srcOrd="10" destOrd="0" presId="urn:microsoft.com/office/officeart/2008/layout/LinedList"/>
    <dgm:cxn modelId="{CFF14411-64E4-48DA-A80A-B4388A7D6D80}" type="presParOf" srcId="{22D4F4E3-C9C7-4969-ADC0-A05ACACBA46A}" destId="{54FA9010-C110-4568-8BB4-D185B23F1F8C}" srcOrd="11" destOrd="0" presId="urn:microsoft.com/office/officeart/2008/layout/LinedList"/>
    <dgm:cxn modelId="{47CD1F7E-4935-4322-93B2-D2AD2FB0D94E}" type="presParOf" srcId="{54FA9010-C110-4568-8BB4-D185B23F1F8C}" destId="{0E78DBE1-4C93-42D4-98E2-B847C3B509C1}" srcOrd="0" destOrd="0" presId="urn:microsoft.com/office/officeart/2008/layout/LinedList"/>
    <dgm:cxn modelId="{D4005C04-7B12-4E2F-B4EB-CA682608BA37}" type="presParOf" srcId="{54FA9010-C110-4568-8BB4-D185B23F1F8C}" destId="{C0176D89-EAE7-42D5-9EBC-81FF6FD75558}" srcOrd="1" destOrd="0" presId="urn:microsoft.com/office/officeart/2008/layout/LinedList"/>
    <dgm:cxn modelId="{B5EDCAA1-9014-48B0-8101-E3C2ED56B0B4}" type="presParOf" srcId="{22D4F4E3-C9C7-4969-ADC0-A05ACACBA46A}" destId="{850955CC-B43D-4FD5-868D-F91DAC59AB4E}" srcOrd="12" destOrd="0" presId="urn:microsoft.com/office/officeart/2008/layout/LinedList"/>
    <dgm:cxn modelId="{15383666-E905-4630-980C-1F0A0FD7CEFC}" type="presParOf" srcId="{22D4F4E3-C9C7-4969-ADC0-A05ACACBA46A}" destId="{71D3BBC2-C259-47C6-8BE9-F8E88CC9601C}" srcOrd="13" destOrd="0" presId="urn:microsoft.com/office/officeart/2008/layout/LinedList"/>
    <dgm:cxn modelId="{A932BE90-8451-413B-BADD-B64C01C2C225}" type="presParOf" srcId="{71D3BBC2-C259-47C6-8BE9-F8E88CC9601C}" destId="{CDF71320-B0A5-4EDD-9BB4-FA70017BE702}" srcOrd="0" destOrd="0" presId="urn:microsoft.com/office/officeart/2008/layout/LinedList"/>
    <dgm:cxn modelId="{E97078EA-E8A4-4C85-A5D5-7A4077507F31}" type="presParOf" srcId="{71D3BBC2-C259-47C6-8BE9-F8E88CC9601C}" destId="{791BCD14-3823-42B2-B9D7-28AA741E16D2}" srcOrd="1" destOrd="0" presId="urn:microsoft.com/office/officeart/2008/layout/LinedList"/>
    <dgm:cxn modelId="{B0772B04-4BC2-489C-A4AE-C027F2886206}" type="presParOf" srcId="{22D4F4E3-C9C7-4969-ADC0-A05ACACBA46A}" destId="{6CF58E85-36D1-4191-9414-42A3D4E1E967}" srcOrd="14" destOrd="0" presId="urn:microsoft.com/office/officeart/2008/layout/LinedList"/>
    <dgm:cxn modelId="{967326CA-88CD-48A0-AEA2-05327D681FE5}" type="presParOf" srcId="{22D4F4E3-C9C7-4969-ADC0-A05ACACBA46A}" destId="{2BC0A5DC-4AF8-4220-9CF6-87D209C5A603}" srcOrd="15" destOrd="0" presId="urn:microsoft.com/office/officeart/2008/layout/LinedList"/>
    <dgm:cxn modelId="{1353AEAA-2005-4F8E-87FE-C7206C231018}" type="presParOf" srcId="{2BC0A5DC-4AF8-4220-9CF6-87D209C5A603}" destId="{48A018DE-E185-4F4B-9D60-36DB647E1128}" srcOrd="0" destOrd="0" presId="urn:microsoft.com/office/officeart/2008/layout/LinedList"/>
    <dgm:cxn modelId="{B75E7911-D08A-431E-BB9E-3A559E3A1830}" type="presParOf" srcId="{2BC0A5DC-4AF8-4220-9CF6-87D209C5A603}" destId="{A1A1126F-8A36-4B55-9ADA-D2A6301287D3}" srcOrd="1" destOrd="0" presId="urn:microsoft.com/office/officeart/2008/layout/LinedList"/>
    <dgm:cxn modelId="{FB1ED94A-8F1A-4D22-926A-C82BB5F6E36E}" type="presParOf" srcId="{22D4F4E3-C9C7-4969-ADC0-A05ACACBA46A}" destId="{DB8D1154-9E8C-4011-92CB-04C1D66B99B3}" srcOrd="16" destOrd="0" presId="urn:microsoft.com/office/officeart/2008/layout/LinedList"/>
    <dgm:cxn modelId="{35B8CEFA-E321-4597-A3B5-689A38D35CF1}" type="presParOf" srcId="{22D4F4E3-C9C7-4969-ADC0-A05ACACBA46A}" destId="{5CC946AF-B3D8-4D19-87C7-508D31D86091}" srcOrd="17" destOrd="0" presId="urn:microsoft.com/office/officeart/2008/layout/LinedList"/>
    <dgm:cxn modelId="{9FA77C8E-D787-4CD2-A1F7-D3A3FFF2BD81}" type="presParOf" srcId="{5CC946AF-B3D8-4D19-87C7-508D31D86091}" destId="{D6254DF3-BE18-4A38-A260-ED759B86BFC1}" srcOrd="0" destOrd="0" presId="urn:microsoft.com/office/officeart/2008/layout/LinedList"/>
    <dgm:cxn modelId="{13E1D6E7-037F-40FF-BA1A-0FB071694FF2}" type="presParOf" srcId="{5CC946AF-B3D8-4D19-87C7-508D31D86091}" destId="{96BDAC37-9091-4B91-9EEA-B9EC8F5A3E81}" srcOrd="1" destOrd="0" presId="urn:microsoft.com/office/officeart/2008/layout/LinedList"/>
    <dgm:cxn modelId="{BD4357B4-A9CF-4F87-809D-A051FEFAEDBF}" type="presParOf" srcId="{22D4F4E3-C9C7-4969-ADC0-A05ACACBA46A}" destId="{531E3882-453B-4ED8-AF39-91AE70EAD439}" srcOrd="18" destOrd="0" presId="urn:microsoft.com/office/officeart/2008/layout/LinedList"/>
    <dgm:cxn modelId="{B2357FA6-AA87-4C6E-829E-53B084EE5106}" type="presParOf" srcId="{22D4F4E3-C9C7-4969-ADC0-A05ACACBA46A}" destId="{4878F225-0396-4DB5-A60D-60A8EA01E5EC}" srcOrd="19" destOrd="0" presId="urn:microsoft.com/office/officeart/2008/layout/LinedList"/>
    <dgm:cxn modelId="{4F802AE2-CBE3-4D06-B0A3-C84509E6965C}" type="presParOf" srcId="{4878F225-0396-4DB5-A60D-60A8EA01E5EC}" destId="{D5796E73-AA2A-411E-8DFE-2F7FBE0E286B}" srcOrd="0" destOrd="0" presId="urn:microsoft.com/office/officeart/2008/layout/LinedList"/>
    <dgm:cxn modelId="{4BBE12CA-76E2-46F8-ABBE-1D83B71A0948}" type="presParOf" srcId="{4878F225-0396-4DB5-A60D-60A8EA01E5EC}" destId="{40081A2F-08B9-4DE1-9DD2-F4ECFD434606}" srcOrd="1" destOrd="0" presId="urn:microsoft.com/office/officeart/2008/layout/LinedList"/>
    <dgm:cxn modelId="{AAA71AC4-959A-4009-96FF-C4B659323B0A}" type="presParOf" srcId="{22D4F4E3-C9C7-4969-ADC0-A05ACACBA46A}" destId="{3C37317E-F8C7-4D4E-9D86-CF9D892492D3}" srcOrd="20" destOrd="0" presId="urn:microsoft.com/office/officeart/2008/layout/LinedList"/>
    <dgm:cxn modelId="{47D94437-43DC-46BB-BEE4-F84E4D15A920}" type="presParOf" srcId="{22D4F4E3-C9C7-4969-ADC0-A05ACACBA46A}" destId="{FAED9E59-53BF-4BE1-807B-6C4A8D7EE3F1}" srcOrd="21" destOrd="0" presId="urn:microsoft.com/office/officeart/2008/layout/LinedList"/>
    <dgm:cxn modelId="{7FD65110-CF73-4443-A10E-0CD134E76528}" type="presParOf" srcId="{FAED9E59-53BF-4BE1-807B-6C4A8D7EE3F1}" destId="{423BA2EB-0173-4826-BACE-3CF0203A5C7F}" srcOrd="0" destOrd="0" presId="urn:microsoft.com/office/officeart/2008/layout/LinedList"/>
    <dgm:cxn modelId="{F2CDF77B-3647-4E58-9738-FDDC8773B090}" type="presParOf" srcId="{FAED9E59-53BF-4BE1-807B-6C4A8D7EE3F1}" destId="{5FAF044B-9861-4865-8F96-13DC99F1F7B3}" srcOrd="1" destOrd="0" presId="urn:microsoft.com/office/officeart/2008/layout/LinedList"/>
    <dgm:cxn modelId="{2BBAC9BF-D303-4BC3-94CC-57591127BE98}" type="presParOf" srcId="{22D4F4E3-C9C7-4969-ADC0-A05ACACBA46A}" destId="{EB77CE32-11E8-40F6-BE84-1D47AD5D5C77}" srcOrd="22" destOrd="0" presId="urn:microsoft.com/office/officeart/2008/layout/LinedList"/>
    <dgm:cxn modelId="{8EC56095-52BB-4710-83AA-0289AF901003}" type="presParOf" srcId="{22D4F4E3-C9C7-4969-ADC0-A05ACACBA46A}" destId="{405EBDBD-7C6F-4E1A-A3A3-F26D65385030}" srcOrd="23" destOrd="0" presId="urn:microsoft.com/office/officeart/2008/layout/LinedList"/>
    <dgm:cxn modelId="{33C78B14-F5DE-4B66-980F-96004F817479}" type="presParOf" srcId="{405EBDBD-7C6F-4E1A-A3A3-F26D65385030}" destId="{124121D5-0771-4CE7-AABA-E6BACEE6EB5A}" srcOrd="0" destOrd="0" presId="urn:microsoft.com/office/officeart/2008/layout/LinedList"/>
    <dgm:cxn modelId="{EF078D5B-C939-46F5-A809-B8173A4A019D}" type="presParOf" srcId="{405EBDBD-7C6F-4E1A-A3A3-F26D65385030}" destId="{B89CDE79-DC1E-4609-8F1C-67A145E9071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32186-B957-439A-AE79-677CCF730B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DE0E25D-C595-4938-884D-0AF3D2DD705A}">
      <dgm:prSet phldrT="[Text]"/>
      <dgm:spPr/>
      <dgm:t>
        <a:bodyPr/>
        <a:lstStyle/>
        <a:p>
          <a:r>
            <a:rPr lang="en-US" dirty="0"/>
            <a:t>Use of Technology</a:t>
          </a:r>
        </a:p>
      </dgm:t>
    </dgm:pt>
    <dgm:pt modelId="{C1D2DF55-1A4F-42CD-8CA6-C5838CF49D71}" type="parTrans" cxnId="{B2DD0FF3-59F2-4EE2-9FEA-839A16411A92}">
      <dgm:prSet/>
      <dgm:spPr/>
      <dgm:t>
        <a:bodyPr/>
        <a:lstStyle/>
        <a:p>
          <a:endParaRPr lang="en-US"/>
        </a:p>
      </dgm:t>
    </dgm:pt>
    <dgm:pt modelId="{274199B3-8288-4FDB-BE62-F4FD18AA283B}" type="sibTrans" cxnId="{B2DD0FF3-59F2-4EE2-9FEA-839A16411A92}">
      <dgm:prSet/>
      <dgm:spPr/>
      <dgm:t>
        <a:bodyPr/>
        <a:lstStyle/>
        <a:p>
          <a:endParaRPr lang="en-US"/>
        </a:p>
      </dgm:t>
    </dgm:pt>
    <dgm:pt modelId="{CFE4204D-BC22-451A-87A5-B5A4070DF55E}">
      <dgm:prSet phldrT="[Text]" custT="1"/>
      <dgm:spPr/>
      <dgm:t>
        <a:bodyPr/>
        <a:lstStyle/>
        <a:p>
          <a:r>
            <a:rPr lang="en-US" sz="1400" dirty="0" err="1"/>
            <a:t>Approx</a:t>
          </a:r>
          <a:r>
            <a:rPr lang="en-US" sz="1400" dirty="0"/>
            <a:t> 90% of adults own a mobile phone; 58% own a smartphone</a:t>
          </a:r>
        </a:p>
      </dgm:t>
    </dgm:pt>
    <dgm:pt modelId="{5FFA0E0E-5EDB-4534-A37A-8C5450697EB9}" type="parTrans" cxnId="{80614912-9BFE-4A74-AC11-9FD581128458}">
      <dgm:prSet/>
      <dgm:spPr/>
      <dgm:t>
        <a:bodyPr/>
        <a:lstStyle/>
        <a:p>
          <a:endParaRPr lang="en-US"/>
        </a:p>
      </dgm:t>
    </dgm:pt>
    <dgm:pt modelId="{6A806DF7-D2B6-4711-9DE7-F2FF0404C92D}" type="sibTrans" cxnId="{80614912-9BFE-4A74-AC11-9FD581128458}">
      <dgm:prSet/>
      <dgm:spPr/>
      <dgm:t>
        <a:bodyPr/>
        <a:lstStyle/>
        <a:p>
          <a:endParaRPr lang="en-US"/>
        </a:p>
      </dgm:t>
    </dgm:pt>
    <dgm:pt modelId="{B08E08AA-5790-4538-92AB-DBFC5BDFDE45}">
      <dgm:prSet phldrT="[Text]" custT="1"/>
      <dgm:spPr/>
      <dgm:t>
        <a:bodyPr/>
        <a:lstStyle/>
        <a:p>
          <a:r>
            <a:rPr lang="en-US" sz="1400" dirty="0"/>
            <a:t>Mobile app tools are adopted quickly as developed</a:t>
          </a:r>
        </a:p>
      </dgm:t>
    </dgm:pt>
    <dgm:pt modelId="{1B526909-1CA6-4D0D-AB4F-E99D7BD16368}" type="parTrans" cxnId="{8D65665B-3DFE-456E-8B34-865BD5079112}">
      <dgm:prSet/>
      <dgm:spPr/>
      <dgm:t>
        <a:bodyPr/>
        <a:lstStyle/>
        <a:p>
          <a:endParaRPr lang="en-US"/>
        </a:p>
      </dgm:t>
    </dgm:pt>
    <dgm:pt modelId="{0566269B-B681-414D-9B8D-D4773FDBDAEA}" type="sibTrans" cxnId="{8D65665B-3DFE-456E-8B34-865BD5079112}">
      <dgm:prSet/>
      <dgm:spPr/>
      <dgm:t>
        <a:bodyPr/>
        <a:lstStyle/>
        <a:p>
          <a:endParaRPr lang="en-US"/>
        </a:p>
      </dgm:t>
    </dgm:pt>
    <dgm:pt modelId="{88FF4082-0A80-40CA-BB12-80B70BD67296}">
      <dgm:prSet phldrT="[Text]"/>
      <dgm:spPr/>
      <dgm:t>
        <a:bodyPr/>
        <a:lstStyle/>
        <a:p>
          <a:r>
            <a:rPr lang="en-US" dirty="0"/>
            <a:t>Barriers to Lifestyle Behavioral changes</a:t>
          </a:r>
        </a:p>
      </dgm:t>
    </dgm:pt>
    <dgm:pt modelId="{59ACAEEE-492D-4293-86F3-3E73615E8EAA}" type="parTrans" cxnId="{764542AA-A43C-4957-B092-0F2774644C8B}">
      <dgm:prSet/>
      <dgm:spPr/>
      <dgm:t>
        <a:bodyPr/>
        <a:lstStyle/>
        <a:p>
          <a:endParaRPr lang="en-US"/>
        </a:p>
      </dgm:t>
    </dgm:pt>
    <dgm:pt modelId="{4EDC6078-82CF-4A3A-AF4A-BFA4DDF0C3A5}" type="sibTrans" cxnId="{764542AA-A43C-4957-B092-0F2774644C8B}">
      <dgm:prSet/>
      <dgm:spPr/>
      <dgm:t>
        <a:bodyPr/>
        <a:lstStyle/>
        <a:p>
          <a:endParaRPr lang="en-US"/>
        </a:p>
      </dgm:t>
    </dgm:pt>
    <dgm:pt modelId="{81C7C1AB-585D-4233-A9EB-46DC0FEE8D42}">
      <dgm:prSet phldrT="[Text]" custT="1"/>
      <dgm:spPr/>
      <dgm:t>
        <a:bodyPr/>
        <a:lstStyle/>
        <a:p>
          <a:endParaRPr lang="en-US" sz="1200" kern="1200" dirty="0"/>
        </a:p>
      </dgm:t>
    </dgm:pt>
    <dgm:pt modelId="{7B53D0ED-2E7D-4FA0-9060-33E189505B00}" type="parTrans" cxnId="{B9D6CD1E-B179-4706-9D46-6EB1FC898E2C}">
      <dgm:prSet/>
      <dgm:spPr/>
      <dgm:t>
        <a:bodyPr/>
        <a:lstStyle/>
        <a:p>
          <a:endParaRPr lang="en-US"/>
        </a:p>
      </dgm:t>
    </dgm:pt>
    <dgm:pt modelId="{17E5F61A-750A-480C-89E4-B2041B782322}" type="sibTrans" cxnId="{B9D6CD1E-B179-4706-9D46-6EB1FC898E2C}">
      <dgm:prSet/>
      <dgm:spPr/>
      <dgm:t>
        <a:bodyPr/>
        <a:lstStyle/>
        <a:p>
          <a:endParaRPr lang="en-US"/>
        </a:p>
      </dgm:t>
    </dgm:pt>
    <dgm:pt modelId="{2678A92B-DD4F-4724-8459-A1922D820FC8}">
      <dgm:prSet phldrT="[Text]"/>
      <dgm:spPr/>
      <dgm:t>
        <a:bodyPr/>
        <a:lstStyle/>
        <a:p>
          <a:r>
            <a:rPr lang="en-US" dirty="0"/>
            <a:t>Patient Engagement</a:t>
          </a:r>
        </a:p>
      </dgm:t>
    </dgm:pt>
    <dgm:pt modelId="{CDF5952B-1DEF-48D7-86D4-5A37D6A0F319}" type="parTrans" cxnId="{8AD2100A-4CD9-497A-A664-37CDD464EA99}">
      <dgm:prSet/>
      <dgm:spPr/>
      <dgm:t>
        <a:bodyPr/>
        <a:lstStyle/>
        <a:p>
          <a:endParaRPr lang="en-US"/>
        </a:p>
      </dgm:t>
    </dgm:pt>
    <dgm:pt modelId="{4D1EBF5E-5D30-478D-B779-324694FF0A6C}" type="sibTrans" cxnId="{8AD2100A-4CD9-497A-A664-37CDD464EA99}">
      <dgm:prSet/>
      <dgm:spPr/>
      <dgm:t>
        <a:bodyPr/>
        <a:lstStyle/>
        <a:p>
          <a:endParaRPr lang="en-US"/>
        </a:p>
      </dgm:t>
    </dgm:pt>
    <dgm:pt modelId="{33A6F82F-530F-4359-ACE9-274EE55CEFEA}">
      <dgm:prSet phldrT="[Text]" custT="1"/>
      <dgm:spPr/>
      <dgm:t>
        <a:bodyPr/>
        <a:lstStyle/>
        <a:p>
          <a:endParaRPr lang="en-US" sz="1200" dirty="0"/>
        </a:p>
      </dgm:t>
    </dgm:pt>
    <dgm:pt modelId="{8F534A5C-2AFD-46A4-B7B5-E0BEB8214E2E}" type="parTrans" cxnId="{30841239-A00B-4FEB-BE30-B5EE681C01EA}">
      <dgm:prSet/>
      <dgm:spPr/>
      <dgm:t>
        <a:bodyPr/>
        <a:lstStyle/>
        <a:p>
          <a:endParaRPr lang="en-US"/>
        </a:p>
      </dgm:t>
    </dgm:pt>
    <dgm:pt modelId="{A03309B9-D231-45B0-A5FF-DC28F84288E9}" type="sibTrans" cxnId="{30841239-A00B-4FEB-BE30-B5EE681C01EA}">
      <dgm:prSet/>
      <dgm:spPr/>
      <dgm:t>
        <a:bodyPr/>
        <a:lstStyle/>
        <a:p>
          <a:endParaRPr lang="en-US"/>
        </a:p>
      </dgm:t>
    </dgm:pt>
    <dgm:pt modelId="{365F9D18-D96C-4DE6-8291-01891F4302D5}">
      <dgm:prSet/>
      <dgm:spPr/>
      <dgm:t>
        <a:bodyPr/>
        <a:lstStyle/>
        <a:p>
          <a:r>
            <a:rPr lang="en-US" dirty="0"/>
            <a:t>Benefits</a:t>
          </a:r>
        </a:p>
      </dgm:t>
    </dgm:pt>
    <dgm:pt modelId="{C9EA77BC-F151-45E3-BAF5-F0C62088B43B}" type="parTrans" cxnId="{4D61BE29-6764-4E74-8B2F-16152FC3AC87}">
      <dgm:prSet/>
      <dgm:spPr/>
      <dgm:t>
        <a:bodyPr/>
        <a:lstStyle/>
        <a:p>
          <a:endParaRPr lang="en-US"/>
        </a:p>
      </dgm:t>
    </dgm:pt>
    <dgm:pt modelId="{27CA535B-4A0C-40AC-A06A-6640829B1C84}" type="sibTrans" cxnId="{4D61BE29-6764-4E74-8B2F-16152FC3AC87}">
      <dgm:prSet/>
      <dgm:spPr/>
      <dgm:t>
        <a:bodyPr/>
        <a:lstStyle/>
        <a:p>
          <a:endParaRPr lang="en-US"/>
        </a:p>
      </dgm:t>
    </dgm:pt>
    <dgm:pt modelId="{498A0BBA-A413-4DDA-8EEB-F6098C5ED3B3}">
      <dgm:prSet phldrT="[Text]" custT="1"/>
      <dgm:spPr/>
      <dgm:t>
        <a:bodyPr/>
        <a:lstStyle/>
        <a:p>
          <a:r>
            <a:rPr lang="en-US" sz="1400" dirty="0"/>
            <a:t>Many apps are available for patients and providers for self-care management and secondary disease prevention</a:t>
          </a:r>
        </a:p>
      </dgm:t>
    </dgm:pt>
    <dgm:pt modelId="{B57C1717-600A-47EB-83BE-1F9F03D88181}" type="parTrans" cxnId="{9046DC77-3751-4A09-8DA2-207D04C886AA}">
      <dgm:prSet/>
      <dgm:spPr/>
      <dgm:t>
        <a:bodyPr/>
        <a:lstStyle/>
        <a:p>
          <a:endParaRPr lang="en-US"/>
        </a:p>
      </dgm:t>
    </dgm:pt>
    <dgm:pt modelId="{19D079EE-257F-4D36-A1AF-31A25EC73B12}" type="sibTrans" cxnId="{9046DC77-3751-4A09-8DA2-207D04C886AA}">
      <dgm:prSet/>
      <dgm:spPr/>
      <dgm:t>
        <a:bodyPr/>
        <a:lstStyle/>
        <a:p>
          <a:endParaRPr lang="en-US"/>
        </a:p>
      </dgm:t>
    </dgm:pt>
    <dgm:pt modelId="{0C69FE96-A08B-49A2-AA24-CDC5654BFC78}">
      <dgm:prSet custT="1"/>
      <dgm:spPr/>
      <dgm:t>
        <a:bodyPr/>
        <a:lstStyle/>
        <a:p>
          <a:r>
            <a:rPr lang="en-US" sz="1400" dirty="0"/>
            <a:t>Cost-effective and convenient</a:t>
          </a:r>
        </a:p>
      </dgm:t>
    </dgm:pt>
    <dgm:pt modelId="{67D0B4EB-9F6C-4D99-BA86-48A403224D66}" type="parTrans" cxnId="{1EAC3412-3CBF-4E92-845B-AA37719C0B6E}">
      <dgm:prSet/>
      <dgm:spPr/>
      <dgm:t>
        <a:bodyPr/>
        <a:lstStyle/>
        <a:p>
          <a:endParaRPr lang="en-US"/>
        </a:p>
      </dgm:t>
    </dgm:pt>
    <dgm:pt modelId="{7C8CDD58-587D-47C1-B074-EB74CC355943}" type="sibTrans" cxnId="{1EAC3412-3CBF-4E92-845B-AA37719C0B6E}">
      <dgm:prSet/>
      <dgm:spPr/>
      <dgm:t>
        <a:bodyPr/>
        <a:lstStyle/>
        <a:p>
          <a:endParaRPr lang="en-US"/>
        </a:p>
      </dgm:t>
    </dgm:pt>
    <dgm:pt modelId="{59F7EC7F-A7CE-40B5-86E8-54C6D955F2E8}">
      <dgm:prSet custT="1"/>
      <dgm:spPr/>
      <dgm:t>
        <a:bodyPr/>
        <a:lstStyle/>
        <a:p>
          <a:r>
            <a:rPr lang="en-US" sz="1400" dirty="0"/>
            <a:t>Potential for significant amounts of weight loss and improvements in A1C and BP in patients with prediabetes</a:t>
          </a:r>
        </a:p>
      </dgm:t>
    </dgm:pt>
    <dgm:pt modelId="{0EF842CA-F301-4542-A632-8526F1DB2785}" type="parTrans" cxnId="{C07B15DB-ABF4-4363-B5AD-545039044E91}">
      <dgm:prSet/>
      <dgm:spPr/>
      <dgm:t>
        <a:bodyPr/>
        <a:lstStyle/>
        <a:p>
          <a:endParaRPr lang="en-US"/>
        </a:p>
      </dgm:t>
    </dgm:pt>
    <dgm:pt modelId="{975B5DA6-5871-49CE-9535-733339870829}" type="sibTrans" cxnId="{C07B15DB-ABF4-4363-B5AD-545039044E91}">
      <dgm:prSet/>
      <dgm:spPr/>
      <dgm:t>
        <a:bodyPr/>
        <a:lstStyle/>
        <a:p>
          <a:endParaRPr lang="en-US"/>
        </a:p>
      </dgm:t>
    </dgm:pt>
    <dgm:pt modelId="{A6D85CB9-9923-4688-836A-44CE04F33FB1}">
      <dgm:prSet custT="1"/>
      <dgm:spPr/>
      <dgm:t>
        <a:bodyPr/>
        <a:lstStyle/>
        <a:p>
          <a:r>
            <a:rPr lang="en-US" sz="1400" dirty="0"/>
            <a:t>Potential for significant improvement for all outcome measures, increased participation, and </a:t>
          </a:r>
          <a:r>
            <a:rPr lang="en-US" sz="1400" dirty="0">
              <a:solidFill>
                <a:schemeClr val="bg1"/>
              </a:solidFill>
              <a:latin typeface="+mn-lt"/>
              <a:ea typeface="+mn-ea"/>
              <a:cs typeface="+mn-cs"/>
            </a:rPr>
            <a:t>retention</a:t>
          </a:r>
        </a:p>
      </dgm:t>
    </dgm:pt>
    <dgm:pt modelId="{60D40398-38E7-43B3-9A50-369C70876C7B}" type="parTrans" cxnId="{2E468E48-DB50-445E-930E-16E4E7337578}">
      <dgm:prSet/>
      <dgm:spPr/>
      <dgm:t>
        <a:bodyPr/>
        <a:lstStyle/>
        <a:p>
          <a:endParaRPr lang="en-US"/>
        </a:p>
      </dgm:t>
    </dgm:pt>
    <dgm:pt modelId="{4EFC89FD-8B25-4870-85EB-535CCDC4E4D0}" type="sibTrans" cxnId="{2E468E48-DB50-445E-930E-16E4E7337578}">
      <dgm:prSet/>
      <dgm:spPr/>
      <dgm:t>
        <a:bodyPr/>
        <a:lstStyle/>
        <a:p>
          <a:endParaRPr lang="en-US"/>
        </a:p>
      </dgm:t>
    </dgm:pt>
    <dgm:pt modelId="{D74D01BB-988B-423C-AFF8-A2A682653B4A}">
      <dgm:prSet phldrT="[Text]" custT="1"/>
      <dgm:spPr/>
      <dgm:t>
        <a:bodyPr/>
        <a:lstStyle/>
        <a:p>
          <a:endParaRPr lang="en-US" sz="1400" dirty="0"/>
        </a:p>
      </dgm:t>
    </dgm:pt>
    <dgm:pt modelId="{26BE608B-CCF2-4E10-8AE1-F4CD31D462A0}" type="parTrans" cxnId="{9D341857-B607-42B3-8CE0-C3AD69035DBA}">
      <dgm:prSet/>
      <dgm:spPr/>
      <dgm:t>
        <a:bodyPr/>
        <a:lstStyle/>
        <a:p>
          <a:endParaRPr lang="en-US"/>
        </a:p>
      </dgm:t>
    </dgm:pt>
    <dgm:pt modelId="{80F5187E-8559-4183-98FF-FA68E8350824}" type="sibTrans" cxnId="{9D341857-B607-42B3-8CE0-C3AD69035DBA}">
      <dgm:prSet/>
      <dgm:spPr/>
      <dgm:t>
        <a:bodyPr/>
        <a:lstStyle/>
        <a:p>
          <a:endParaRPr lang="en-US"/>
        </a:p>
      </dgm:t>
    </dgm:pt>
    <dgm:pt modelId="{B76611D3-0011-4F05-A661-4E873B176522}">
      <dgm:prSet phldrT="[Text]" custT="1"/>
      <dgm:spPr/>
      <dgm:t>
        <a:bodyPr/>
        <a:lstStyle/>
        <a:p>
          <a:endParaRPr lang="en-US" sz="1400" dirty="0"/>
        </a:p>
      </dgm:t>
    </dgm:pt>
    <dgm:pt modelId="{EDBBF3ED-862C-4AEA-A6BF-8111657CAC3C}" type="parTrans" cxnId="{69FDCEE0-259B-4873-B59E-96040F2ED0BD}">
      <dgm:prSet/>
      <dgm:spPr/>
      <dgm:t>
        <a:bodyPr/>
        <a:lstStyle/>
        <a:p>
          <a:endParaRPr lang="en-US"/>
        </a:p>
      </dgm:t>
    </dgm:pt>
    <dgm:pt modelId="{F7E269D4-4A75-4FBF-8479-1DC807CC6EA7}" type="sibTrans" cxnId="{69FDCEE0-259B-4873-B59E-96040F2ED0BD}">
      <dgm:prSet/>
      <dgm:spPr/>
      <dgm:t>
        <a:bodyPr/>
        <a:lstStyle/>
        <a:p>
          <a:endParaRPr lang="en-US"/>
        </a:p>
      </dgm:t>
    </dgm:pt>
    <dgm:pt modelId="{E37F9752-1CFF-4047-BFEF-0A0F4023DD1B}">
      <dgm:prSet custT="1"/>
      <dgm:spPr/>
      <dgm:t>
        <a:bodyPr/>
        <a:lstStyle/>
        <a:p>
          <a:endParaRPr lang="en-US" sz="1400" dirty="0"/>
        </a:p>
      </dgm:t>
    </dgm:pt>
    <dgm:pt modelId="{0765B099-830C-4C3F-8936-36C888F036D4}" type="parTrans" cxnId="{2497AE17-E18E-4F72-AA27-5FEA284D1B5E}">
      <dgm:prSet/>
      <dgm:spPr/>
      <dgm:t>
        <a:bodyPr/>
        <a:lstStyle/>
        <a:p>
          <a:endParaRPr lang="en-US"/>
        </a:p>
      </dgm:t>
    </dgm:pt>
    <dgm:pt modelId="{CA9EB7E4-6E19-4BC4-BADD-B56B881107A8}" type="sibTrans" cxnId="{2497AE17-E18E-4F72-AA27-5FEA284D1B5E}">
      <dgm:prSet/>
      <dgm:spPr/>
      <dgm:t>
        <a:bodyPr/>
        <a:lstStyle/>
        <a:p>
          <a:endParaRPr lang="en-US"/>
        </a:p>
      </dgm:t>
    </dgm:pt>
    <dgm:pt modelId="{169915C2-3CF6-4F51-BE28-58D23955E6AF}">
      <dgm:prSet custT="1"/>
      <dgm:spPr/>
      <dgm:t>
        <a:bodyPr/>
        <a:lstStyle/>
        <a:p>
          <a:endParaRPr lang="en-US" sz="1400" dirty="0"/>
        </a:p>
      </dgm:t>
    </dgm:pt>
    <dgm:pt modelId="{5407334B-EC0E-489D-8634-8D922902A677}" type="parTrans" cxnId="{509B65F3-1DFD-49F0-99E8-FAA04DE93E83}">
      <dgm:prSet/>
      <dgm:spPr/>
      <dgm:t>
        <a:bodyPr/>
        <a:lstStyle/>
        <a:p>
          <a:endParaRPr lang="en-US"/>
        </a:p>
      </dgm:t>
    </dgm:pt>
    <dgm:pt modelId="{D3D38FDA-D4AE-45EF-A825-1573AA0FBC7E}" type="sibTrans" cxnId="{509B65F3-1DFD-49F0-99E8-FAA04DE93E83}">
      <dgm:prSet/>
      <dgm:spPr/>
      <dgm:t>
        <a:bodyPr/>
        <a:lstStyle/>
        <a:p>
          <a:endParaRPr lang="en-US"/>
        </a:p>
      </dgm:t>
    </dgm:pt>
    <dgm:pt modelId="{07785698-E193-4D9E-83E9-FBA109BBB7A4}">
      <dgm:prSet phldrT="[Text]" custT="1"/>
      <dgm:spPr/>
      <dgm:t>
        <a:bodyPr/>
        <a:lstStyle/>
        <a:p>
          <a:r>
            <a:rPr lang="en-US" sz="1300" kern="1200" dirty="0"/>
            <a:t>Readiness to change</a:t>
          </a:r>
        </a:p>
      </dgm:t>
    </dgm:pt>
    <dgm:pt modelId="{47780014-571B-46E3-AA76-B56CB734070D}" type="parTrans" cxnId="{F537A1B6-799B-4964-B852-F6B788C9FCC5}">
      <dgm:prSet/>
      <dgm:spPr/>
      <dgm:t>
        <a:bodyPr/>
        <a:lstStyle/>
        <a:p>
          <a:endParaRPr lang="en-US"/>
        </a:p>
      </dgm:t>
    </dgm:pt>
    <dgm:pt modelId="{109755B7-2F2F-4E33-BEA5-FA490C1E866A}" type="sibTrans" cxnId="{F537A1B6-799B-4964-B852-F6B788C9FCC5}">
      <dgm:prSet/>
      <dgm:spPr/>
      <dgm:t>
        <a:bodyPr/>
        <a:lstStyle/>
        <a:p>
          <a:endParaRPr lang="en-US"/>
        </a:p>
      </dgm:t>
    </dgm:pt>
    <dgm:pt modelId="{278A3167-F2D1-4101-8023-49EAD301F209}">
      <dgm:prSet phldrT="[Text]" custT="1"/>
      <dgm:spPr/>
      <dgm:t>
        <a:bodyPr/>
        <a:lstStyle/>
        <a:p>
          <a:endParaRPr lang="en-US" sz="1400" dirty="0"/>
        </a:p>
      </dgm:t>
    </dgm:pt>
    <dgm:pt modelId="{DC5383DD-6A20-44BD-A7A6-487BCD4F4E77}" type="parTrans" cxnId="{F01CB7E1-B19F-42BA-A55B-3A8A7A6DFBEC}">
      <dgm:prSet/>
      <dgm:spPr/>
      <dgm:t>
        <a:bodyPr/>
        <a:lstStyle/>
        <a:p>
          <a:endParaRPr lang="en-US"/>
        </a:p>
      </dgm:t>
    </dgm:pt>
    <dgm:pt modelId="{5568996C-0292-4974-8C14-2D8217692539}" type="sibTrans" cxnId="{F01CB7E1-B19F-42BA-A55B-3A8A7A6DFBEC}">
      <dgm:prSet/>
      <dgm:spPr/>
      <dgm:t>
        <a:bodyPr/>
        <a:lstStyle/>
        <a:p>
          <a:endParaRPr lang="en-US"/>
        </a:p>
      </dgm:t>
    </dgm:pt>
    <dgm:pt modelId="{06CC3654-ECF4-4103-B938-6F2F191C00B2}">
      <dgm:prSet custT="1"/>
      <dgm:spPr/>
      <dgm:t>
        <a:bodyPr/>
        <a:lstStyle/>
        <a:p>
          <a:pPr>
            <a:buFont typeface="Arial" panose="020B0604020202020204" pitchFamily="34" charset="0"/>
            <a:buChar char="•"/>
          </a:pPr>
          <a:r>
            <a:rPr lang="en-US" sz="1300" dirty="0"/>
            <a:t>Language barriers</a:t>
          </a:r>
        </a:p>
      </dgm:t>
    </dgm:pt>
    <dgm:pt modelId="{73A646BF-005A-4CDA-A93A-88DF61CF1D45}" type="parTrans" cxnId="{A58D3E9B-6A98-427B-B24F-1A3BE925B177}">
      <dgm:prSet/>
      <dgm:spPr/>
      <dgm:t>
        <a:bodyPr/>
        <a:lstStyle/>
        <a:p>
          <a:endParaRPr lang="en-US"/>
        </a:p>
      </dgm:t>
    </dgm:pt>
    <dgm:pt modelId="{F6032A68-89FA-4324-9540-8ABA3D2A8168}" type="sibTrans" cxnId="{A58D3E9B-6A98-427B-B24F-1A3BE925B177}">
      <dgm:prSet/>
      <dgm:spPr/>
      <dgm:t>
        <a:bodyPr/>
        <a:lstStyle/>
        <a:p>
          <a:endParaRPr lang="en-US"/>
        </a:p>
      </dgm:t>
    </dgm:pt>
    <dgm:pt modelId="{7BA9A759-3BDC-4861-B83C-86BDB8288D69}">
      <dgm:prSet custT="1"/>
      <dgm:spPr/>
      <dgm:t>
        <a:bodyPr/>
        <a:lstStyle/>
        <a:p>
          <a:pPr>
            <a:buFont typeface="Arial" panose="020B0604020202020204" pitchFamily="34" charset="0"/>
            <a:buChar char="•"/>
          </a:pPr>
          <a:r>
            <a:rPr lang="en-US" sz="1300" dirty="0"/>
            <a:t>Cultural and religious beliefs</a:t>
          </a:r>
        </a:p>
      </dgm:t>
    </dgm:pt>
    <dgm:pt modelId="{CD8025B2-298D-4DBF-B4C9-D4AB4BCA1AF4}" type="parTrans" cxnId="{33CC454A-5F97-411E-AFCF-9FB062CCFB6D}">
      <dgm:prSet/>
      <dgm:spPr/>
      <dgm:t>
        <a:bodyPr/>
        <a:lstStyle/>
        <a:p>
          <a:endParaRPr lang="en-US"/>
        </a:p>
      </dgm:t>
    </dgm:pt>
    <dgm:pt modelId="{7BFD08D6-4AB4-498E-8A84-4DE8AF812B67}" type="sibTrans" cxnId="{33CC454A-5F97-411E-AFCF-9FB062CCFB6D}">
      <dgm:prSet/>
      <dgm:spPr/>
      <dgm:t>
        <a:bodyPr/>
        <a:lstStyle/>
        <a:p>
          <a:endParaRPr lang="en-US"/>
        </a:p>
      </dgm:t>
    </dgm:pt>
    <dgm:pt modelId="{E3B95D3B-1F80-4776-9845-72DAC87FC43D}">
      <dgm:prSet custT="1"/>
      <dgm:spPr/>
      <dgm:t>
        <a:bodyPr/>
        <a:lstStyle/>
        <a:p>
          <a:pPr>
            <a:buFont typeface="Arial" panose="020B0604020202020204" pitchFamily="34" charset="0"/>
            <a:buChar char="•"/>
          </a:pPr>
          <a:r>
            <a:rPr lang="en-US" sz="1300" dirty="0"/>
            <a:t>Barriers to eating healthy: Cost of fresh fruit and vegetables, accessibility to grocery store, time-constraints</a:t>
          </a:r>
        </a:p>
      </dgm:t>
    </dgm:pt>
    <dgm:pt modelId="{8E0A8A8A-6FCC-4CA6-9B68-EA7E7100F03D}" type="parTrans" cxnId="{DF0CBED3-312C-40BA-BE11-E0F5A1BA9713}">
      <dgm:prSet/>
      <dgm:spPr/>
      <dgm:t>
        <a:bodyPr/>
        <a:lstStyle/>
        <a:p>
          <a:endParaRPr lang="en-US"/>
        </a:p>
      </dgm:t>
    </dgm:pt>
    <dgm:pt modelId="{25DC6171-E0F1-4E9C-83C6-3DAC2C67B963}" type="sibTrans" cxnId="{DF0CBED3-312C-40BA-BE11-E0F5A1BA9713}">
      <dgm:prSet/>
      <dgm:spPr/>
      <dgm:t>
        <a:bodyPr/>
        <a:lstStyle/>
        <a:p>
          <a:endParaRPr lang="en-US"/>
        </a:p>
      </dgm:t>
    </dgm:pt>
    <dgm:pt modelId="{06B363A2-AA08-4321-8339-F21D4EFF1624}">
      <dgm:prSet custT="1"/>
      <dgm:spPr/>
      <dgm:t>
        <a:bodyPr/>
        <a:lstStyle/>
        <a:p>
          <a:pPr>
            <a:buFont typeface="Arial" panose="020B0604020202020204" pitchFamily="34" charset="0"/>
            <a:buChar char="•"/>
          </a:pPr>
          <a:r>
            <a:rPr lang="en-US" sz="1300" dirty="0"/>
            <a:t>Cost of mobile app technology or DPP class </a:t>
          </a:r>
        </a:p>
      </dgm:t>
    </dgm:pt>
    <dgm:pt modelId="{7F4592A2-9DE1-4ED1-B1DD-8B52433AA31B}" type="parTrans" cxnId="{016B2E28-3E5D-4916-B59A-54DABCB1934D}">
      <dgm:prSet/>
      <dgm:spPr/>
      <dgm:t>
        <a:bodyPr/>
        <a:lstStyle/>
        <a:p>
          <a:endParaRPr lang="en-US"/>
        </a:p>
      </dgm:t>
    </dgm:pt>
    <dgm:pt modelId="{06052110-4C0E-4114-AD22-BD7EE212BF73}" type="sibTrans" cxnId="{016B2E28-3E5D-4916-B59A-54DABCB1934D}">
      <dgm:prSet/>
      <dgm:spPr/>
      <dgm:t>
        <a:bodyPr/>
        <a:lstStyle/>
        <a:p>
          <a:endParaRPr lang="en-US"/>
        </a:p>
      </dgm:t>
    </dgm:pt>
    <dgm:pt modelId="{BF37FEF2-2AD6-4C6C-873C-315EADF4D2CC}">
      <dgm:prSet custT="1"/>
      <dgm:spPr/>
      <dgm:t>
        <a:bodyPr/>
        <a:lstStyle/>
        <a:p>
          <a:pPr>
            <a:buFont typeface="Arial" panose="020B0604020202020204" pitchFamily="34" charset="0"/>
            <a:buChar char="•"/>
          </a:pPr>
          <a:r>
            <a:rPr lang="en-US" sz="1300" dirty="0"/>
            <a:t>Lack of Transportation to in-person classes</a:t>
          </a:r>
        </a:p>
      </dgm:t>
    </dgm:pt>
    <dgm:pt modelId="{300A5B73-9E72-4C63-900F-77698E968F7B}" type="parTrans" cxnId="{FD5B0131-9A97-45A2-823D-EF7CF51AE844}">
      <dgm:prSet/>
      <dgm:spPr/>
      <dgm:t>
        <a:bodyPr/>
        <a:lstStyle/>
        <a:p>
          <a:endParaRPr lang="en-US"/>
        </a:p>
      </dgm:t>
    </dgm:pt>
    <dgm:pt modelId="{76D377CE-B877-4197-8EF6-5775E676C01C}" type="sibTrans" cxnId="{FD5B0131-9A97-45A2-823D-EF7CF51AE844}">
      <dgm:prSet/>
      <dgm:spPr/>
      <dgm:t>
        <a:bodyPr/>
        <a:lstStyle/>
        <a:p>
          <a:endParaRPr lang="en-US"/>
        </a:p>
      </dgm:t>
    </dgm:pt>
    <dgm:pt modelId="{FDCA9C72-A99A-47A5-9BD2-2D1642A324C6}">
      <dgm:prSet custT="1"/>
      <dgm:spPr/>
      <dgm:t>
        <a:bodyPr/>
        <a:lstStyle/>
        <a:p>
          <a:pPr>
            <a:buFont typeface="Arial" panose="020B0604020202020204" pitchFamily="34" charset="0"/>
            <a:buChar char="•"/>
          </a:pPr>
          <a:r>
            <a:rPr lang="en-US" sz="1300" dirty="0"/>
            <a:t>Barriers to physical activity: living in unsafe neighborhoods, costs for gym membership, physical limitations</a:t>
          </a:r>
        </a:p>
      </dgm:t>
    </dgm:pt>
    <dgm:pt modelId="{300BB0DB-0FDE-4194-B0D6-50EE69DDFA0E}" type="parTrans" cxnId="{9709473A-DFE7-4474-871B-B46BB6D99E4B}">
      <dgm:prSet/>
      <dgm:spPr/>
      <dgm:t>
        <a:bodyPr/>
        <a:lstStyle/>
        <a:p>
          <a:endParaRPr lang="en-US"/>
        </a:p>
      </dgm:t>
    </dgm:pt>
    <dgm:pt modelId="{AA701B1C-233C-4D55-B208-7172BC42F923}" type="sibTrans" cxnId="{9709473A-DFE7-4474-871B-B46BB6D99E4B}">
      <dgm:prSet/>
      <dgm:spPr/>
      <dgm:t>
        <a:bodyPr/>
        <a:lstStyle/>
        <a:p>
          <a:endParaRPr lang="en-US"/>
        </a:p>
      </dgm:t>
    </dgm:pt>
    <dgm:pt modelId="{5655850A-E9BC-4096-9093-F3A4EAC014AB}">
      <dgm:prSet custT="1"/>
      <dgm:spPr/>
      <dgm:t>
        <a:bodyPr/>
        <a:lstStyle/>
        <a:p>
          <a:r>
            <a:rPr lang="en-US" sz="1400" dirty="0">
              <a:solidFill>
                <a:schemeClr val="bg1"/>
              </a:solidFill>
            </a:rPr>
            <a:t>Provider feedback allows for patient engagement</a:t>
          </a:r>
          <a:endParaRPr lang="en-US" sz="1400" dirty="0"/>
        </a:p>
      </dgm:t>
    </dgm:pt>
    <dgm:pt modelId="{9F17D79B-0D73-4BD0-A3C5-E7622AE824B3}" type="parTrans" cxnId="{1BD025F6-6A08-4BCC-AD72-C4BEE69CD81B}">
      <dgm:prSet/>
      <dgm:spPr/>
      <dgm:t>
        <a:bodyPr/>
        <a:lstStyle/>
        <a:p>
          <a:endParaRPr lang="en-US"/>
        </a:p>
      </dgm:t>
    </dgm:pt>
    <dgm:pt modelId="{143C09E1-3B7F-49DF-B3F1-BFF27E293462}" type="sibTrans" cxnId="{1BD025F6-6A08-4BCC-AD72-C4BEE69CD81B}">
      <dgm:prSet/>
      <dgm:spPr/>
      <dgm:t>
        <a:bodyPr/>
        <a:lstStyle/>
        <a:p>
          <a:endParaRPr lang="en-US"/>
        </a:p>
      </dgm:t>
    </dgm:pt>
    <dgm:pt modelId="{F0F01FA5-773C-47F0-80C7-56B702CBFA56}">
      <dgm:prSet custT="1"/>
      <dgm:spPr/>
      <dgm:t>
        <a:bodyPr/>
        <a:lstStyle/>
        <a:p>
          <a:pPr>
            <a:buFont typeface="Arial" panose="020B0604020202020204" pitchFamily="34" charset="0"/>
            <a:buChar char="•"/>
          </a:pPr>
          <a:r>
            <a:rPr lang="en-US" sz="1400" dirty="0">
              <a:solidFill>
                <a:schemeClr val="bg1"/>
              </a:solidFill>
            </a:rPr>
            <a:t>Engagement needs to be meaningful, trusted, easy, and convenient</a:t>
          </a:r>
          <a:endParaRPr lang="en-US" sz="1400" dirty="0"/>
        </a:p>
      </dgm:t>
    </dgm:pt>
    <dgm:pt modelId="{FB5A8B74-FB4C-4F25-8378-F37DD2341741}" type="parTrans" cxnId="{0E01AFBF-681A-493D-B68B-21E288EB5800}">
      <dgm:prSet/>
      <dgm:spPr/>
      <dgm:t>
        <a:bodyPr/>
        <a:lstStyle/>
        <a:p>
          <a:endParaRPr lang="en-US"/>
        </a:p>
      </dgm:t>
    </dgm:pt>
    <dgm:pt modelId="{A7DF8AFB-36B3-43C9-B89E-EF72D91ACB66}" type="sibTrans" cxnId="{0E01AFBF-681A-493D-B68B-21E288EB5800}">
      <dgm:prSet/>
      <dgm:spPr/>
      <dgm:t>
        <a:bodyPr/>
        <a:lstStyle/>
        <a:p>
          <a:endParaRPr lang="en-US"/>
        </a:p>
      </dgm:t>
    </dgm:pt>
    <dgm:pt modelId="{8FA3A306-E85B-4E25-8DB7-AA5EE56CAA63}">
      <dgm:prSet custT="1"/>
      <dgm:spPr/>
      <dgm:t>
        <a:bodyPr/>
        <a:lstStyle/>
        <a:p>
          <a:endParaRPr lang="en-US" sz="1400" dirty="0"/>
        </a:p>
      </dgm:t>
    </dgm:pt>
    <dgm:pt modelId="{B222C01D-A05C-45D4-AB99-7F8F7F314708}" type="parTrans" cxnId="{3AF25A9D-6EDE-482E-8567-D73E531E9D05}">
      <dgm:prSet/>
      <dgm:spPr/>
      <dgm:t>
        <a:bodyPr/>
        <a:lstStyle/>
        <a:p>
          <a:endParaRPr lang="en-US"/>
        </a:p>
      </dgm:t>
    </dgm:pt>
    <dgm:pt modelId="{1A1661AC-645D-4020-BC26-5314F05DE950}" type="sibTrans" cxnId="{3AF25A9D-6EDE-482E-8567-D73E531E9D05}">
      <dgm:prSet/>
      <dgm:spPr/>
      <dgm:t>
        <a:bodyPr/>
        <a:lstStyle/>
        <a:p>
          <a:endParaRPr lang="en-US"/>
        </a:p>
      </dgm:t>
    </dgm:pt>
    <dgm:pt modelId="{A0224308-7497-406E-B0DD-C2D5EB2CF897}">
      <dgm:prSet custT="1"/>
      <dgm:spPr/>
      <dgm:t>
        <a:bodyPr/>
        <a:lstStyle/>
        <a:p>
          <a:endParaRPr lang="en-US" sz="1400" dirty="0"/>
        </a:p>
      </dgm:t>
    </dgm:pt>
    <dgm:pt modelId="{3AC5A08C-D114-4FC4-8147-9A0F36C7AED5}" type="parTrans" cxnId="{858A2FE3-B14F-4076-9BB6-58C3B4E4832D}">
      <dgm:prSet/>
      <dgm:spPr/>
      <dgm:t>
        <a:bodyPr/>
        <a:lstStyle/>
        <a:p>
          <a:endParaRPr lang="en-US"/>
        </a:p>
      </dgm:t>
    </dgm:pt>
    <dgm:pt modelId="{5DB8DEA3-78F6-4825-8D34-DBEC7873D7C5}" type="sibTrans" cxnId="{858A2FE3-B14F-4076-9BB6-58C3B4E4832D}">
      <dgm:prSet/>
      <dgm:spPr/>
      <dgm:t>
        <a:bodyPr/>
        <a:lstStyle/>
        <a:p>
          <a:endParaRPr lang="en-US"/>
        </a:p>
      </dgm:t>
    </dgm:pt>
    <dgm:pt modelId="{5E6FD24B-2F56-4B1C-88B0-D9A980535558}">
      <dgm:prSet phldrT="[Text]" custT="1"/>
      <dgm:spPr/>
      <dgm:t>
        <a:bodyPr/>
        <a:lstStyle/>
        <a:p>
          <a:endParaRPr lang="en-US" sz="1400" dirty="0"/>
        </a:p>
      </dgm:t>
    </dgm:pt>
    <dgm:pt modelId="{6CD99C8B-B82C-4640-A040-825BF0994602}" type="parTrans" cxnId="{DAD2C2E0-9124-4FBB-B6AA-E42B8157D7BC}">
      <dgm:prSet/>
      <dgm:spPr/>
      <dgm:t>
        <a:bodyPr/>
        <a:lstStyle/>
        <a:p>
          <a:endParaRPr lang="en-US"/>
        </a:p>
      </dgm:t>
    </dgm:pt>
    <dgm:pt modelId="{1CD6816A-E0E8-451E-8F57-175D4CA6F62E}" type="sibTrans" cxnId="{DAD2C2E0-9124-4FBB-B6AA-E42B8157D7BC}">
      <dgm:prSet/>
      <dgm:spPr/>
      <dgm:t>
        <a:bodyPr/>
        <a:lstStyle/>
        <a:p>
          <a:endParaRPr lang="en-US"/>
        </a:p>
      </dgm:t>
    </dgm:pt>
    <dgm:pt modelId="{6F7B4082-522A-4769-8483-07167ECD7B68}" type="pres">
      <dgm:prSet presAssocID="{AC232186-B957-439A-AE79-677CCF730B5F}" presName="Name0" presStyleCnt="0">
        <dgm:presLayoutVars>
          <dgm:dir/>
          <dgm:animLvl val="lvl"/>
          <dgm:resizeHandles val="exact"/>
        </dgm:presLayoutVars>
      </dgm:prSet>
      <dgm:spPr/>
      <dgm:t>
        <a:bodyPr/>
        <a:lstStyle/>
        <a:p>
          <a:endParaRPr lang="en-US"/>
        </a:p>
      </dgm:t>
    </dgm:pt>
    <dgm:pt modelId="{586BCF0C-5917-4253-A14F-DA77DA06B0F3}" type="pres">
      <dgm:prSet presAssocID="{1DE0E25D-C595-4938-884D-0AF3D2DD705A}" presName="composite" presStyleCnt="0"/>
      <dgm:spPr/>
    </dgm:pt>
    <dgm:pt modelId="{72A4E8EB-BF83-4C07-8405-D354FACDD714}" type="pres">
      <dgm:prSet presAssocID="{1DE0E25D-C595-4938-884D-0AF3D2DD705A}" presName="parTx" presStyleLbl="alignNode1" presStyleIdx="0" presStyleCnt="4">
        <dgm:presLayoutVars>
          <dgm:chMax val="0"/>
          <dgm:chPref val="0"/>
          <dgm:bulletEnabled val="1"/>
        </dgm:presLayoutVars>
      </dgm:prSet>
      <dgm:spPr/>
      <dgm:t>
        <a:bodyPr/>
        <a:lstStyle/>
        <a:p>
          <a:endParaRPr lang="en-US"/>
        </a:p>
      </dgm:t>
    </dgm:pt>
    <dgm:pt modelId="{4CD60EB4-ED51-4625-BD2B-FFE8142D76DC}" type="pres">
      <dgm:prSet presAssocID="{1DE0E25D-C595-4938-884D-0AF3D2DD705A}" presName="desTx" presStyleLbl="alignAccFollowNode1" presStyleIdx="0" presStyleCnt="4">
        <dgm:presLayoutVars>
          <dgm:bulletEnabled val="1"/>
        </dgm:presLayoutVars>
      </dgm:prSet>
      <dgm:spPr/>
      <dgm:t>
        <a:bodyPr/>
        <a:lstStyle/>
        <a:p>
          <a:endParaRPr lang="en-US"/>
        </a:p>
      </dgm:t>
    </dgm:pt>
    <dgm:pt modelId="{C80DAA1B-3C3B-4D45-AF3A-0FD367513353}" type="pres">
      <dgm:prSet presAssocID="{274199B3-8288-4FDB-BE62-F4FD18AA283B}" presName="space" presStyleCnt="0"/>
      <dgm:spPr/>
    </dgm:pt>
    <dgm:pt modelId="{8354936A-5CFF-4F7B-B448-24A747E00682}" type="pres">
      <dgm:prSet presAssocID="{365F9D18-D96C-4DE6-8291-01891F4302D5}" presName="composite" presStyleCnt="0"/>
      <dgm:spPr/>
    </dgm:pt>
    <dgm:pt modelId="{594B952C-337B-42E7-9623-3FBB76FB35D6}" type="pres">
      <dgm:prSet presAssocID="{365F9D18-D96C-4DE6-8291-01891F4302D5}" presName="parTx" presStyleLbl="alignNode1" presStyleIdx="1" presStyleCnt="4">
        <dgm:presLayoutVars>
          <dgm:chMax val="0"/>
          <dgm:chPref val="0"/>
          <dgm:bulletEnabled val="1"/>
        </dgm:presLayoutVars>
      </dgm:prSet>
      <dgm:spPr/>
      <dgm:t>
        <a:bodyPr/>
        <a:lstStyle/>
        <a:p>
          <a:endParaRPr lang="en-US"/>
        </a:p>
      </dgm:t>
    </dgm:pt>
    <dgm:pt modelId="{1199F743-0ECC-4E39-967A-95139C6A7457}" type="pres">
      <dgm:prSet presAssocID="{365F9D18-D96C-4DE6-8291-01891F4302D5}" presName="desTx" presStyleLbl="alignAccFollowNode1" presStyleIdx="1" presStyleCnt="4">
        <dgm:presLayoutVars>
          <dgm:bulletEnabled val="1"/>
        </dgm:presLayoutVars>
      </dgm:prSet>
      <dgm:spPr/>
      <dgm:t>
        <a:bodyPr/>
        <a:lstStyle/>
        <a:p>
          <a:endParaRPr lang="en-US"/>
        </a:p>
      </dgm:t>
    </dgm:pt>
    <dgm:pt modelId="{2894DFD7-1DE9-4C3A-96D9-32E2616A15B1}" type="pres">
      <dgm:prSet presAssocID="{27CA535B-4A0C-40AC-A06A-6640829B1C84}" presName="space" presStyleCnt="0"/>
      <dgm:spPr/>
    </dgm:pt>
    <dgm:pt modelId="{39A10218-7ED7-402C-BD0E-0967A5B05C47}" type="pres">
      <dgm:prSet presAssocID="{88FF4082-0A80-40CA-BB12-80B70BD67296}" presName="composite" presStyleCnt="0"/>
      <dgm:spPr/>
    </dgm:pt>
    <dgm:pt modelId="{C8F60F4B-1E78-4F69-8DF1-81248C6CC020}" type="pres">
      <dgm:prSet presAssocID="{88FF4082-0A80-40CA-BB12-80B70BD67296}" presName="parTx" presStyleLbl="alignNode1" presStyleIdx="2" presStyleCnt="4">
        <dgm:presLayoutVars>
          <dgm:chMax val="0"/>
          <dgm:chPref val="0"/>
          <dgm:bulletEnabled val="1"/>
        </dgm:presLayoutVars>
      </dgm:prSet>
      <dgm:spPr/>
      <dgm:t>
        <a:bodyPr/>
        <a:lstStyle/>
        <a:p>
          <a:endParaRPr lang="en-US"/>
        </a:p>
      </dgm:t>
    </dgm:pt>
    <dgm:pt modelId="{200B98B2-6943-4E47-A687-882309685A4F}" type="pres">
      <dgm:prSet presAssocID="{88FF4082-0A80-40CA-BB12-80B70BD67296}" presName="desTx" presStyleLbl="alignAccFollowNode1" presStyleIdx="2" presStyleCnt="4">
        <dgm:presLayoutVars>
          <dgm:bulletEnabled val="1"/>
        </dgm:presLayoutVars>
      </dgm:prSet>
      <dgm:spPr/>
      <dgm:t>
        <a:bodyPr/>
        <a:lstStyle/>
        <a:p>
          <a:endParaRPr lang="en-US"/>
        </a:p>
      </dgm:t>
    </dgm:pt>
    <dgm:pt modelId="{3E8D63E9-03F4-4CF4-9FB6-9042E2257AA6}" type="pres">
      <dgm:prSet presAssocID="{4EDC6078-82CF-4A3A-AF4A-BFA4DDF0C3A5}" presName="space" presStyleCnt="0"/>
      <dgm:spPr/>
    </dgm:pt>
    <dgm:pt modelId="{446B7FF4-42FD-414C-84E0-49078FC80A3C}" type="pres">
      <dgm:prSet presAssocID="{2678A92B-DD4F-4724-8459-A1922D820FC8}" presName="composite" presStyleCnt="0"/>
      <dgm:spPr/>
    </dgm:pt>
    <dgm:pt modelId="{A78E4347-2E48-4837-BD21-B0E37E3B7EA1}" type="pres">
      <dgm:prSet presAssocID="{2678A92B-DD4F-4724-8459-A1922D820FC8}" presName="parTx" presStyleLbl="alignNode1" presStyleIdx="3" presStyleCnt="4">
        <dgm:presLayoutVars>
          <dgm:chMax val="0"/>
          <dgm:chPref val="0"/>
          <dgm:bulletEnabled val="1"/>
        </dgm:presLayoutVars>
      </dgm:prSet>
      <dgm:spPr/>
      <dgm:t>
        <a:bodyPr/>
        <a:lstStyle/>
        <a:p>
          <a:endParaRPr lang="en-US"/>
        </a:p>
      </dgm:t>
    </dgm:pt>
    <dgm:pt modelId="{4C7FF72B-E466-46D8-836A-CE1F83E755BF}" type="pres">
      <dgm:prSet presAssocID="{2678A92B-DD4F-4724-8459-A1922D820FC8}" presName="desTx" presStyleLbl="alignAccFollowNode1" presStyleIdx="3" presStyleCnt="4" custScaleY="100000">
        <dgm:presLayoutVars>
          <dgm:bulletEnabled val="1"/>
        </dgm:presLayoutVars>
      </dgm:prSet>
      <dgm:spPr/>
      <dgm:t>
        <a:bodyPr/>
        <a:lstStyle/>
        <a:p>
          <a:endParaRPr lang="en-US"/>
        </a:p>
      </dgm:t>
    </dgm:pt>
  </dgm:ptLst>
  <dgm:cxnLst>
    <dgm:cxn modelId="{856FB76A-91C6-4FB6-8DE1-5DE34752CB77}" type="presOf" srcId="{278A3167-F2D1-4101-8023-49EAD301F209}" destId="{4CD60EB4-ED51-4625-BD2B-FFE8142D76DC}" srcOrd="0" destOrd="6" presId="urn:microsoft.com/office/officeart/2005/8/layout/hList1"/>
    <dgm:cxn modelId="{C0ABE352-6962-4FD8-BAEA-59DFD507AF1D}" type="presOf" srcId="{365F9D18-D96C-4DE6-8291-01891F4302D5}" destId="{594B952C-337B-42E7-9623-3FBB76FB35D6}" srcOrd="0" destOrd="0" presId="urn:microsoft.com/office/officeart/2005/8/layout/hList1"/>
    <dgm:cxn modelId="{3BC89BB4-9020-48E1-9EAB-41748F17CC5D}" type="presOf" srcId="{06B363A2-AA08-4321-8339-F21D4EFF1624}" destId="{200B98B2-6943-4E47-A687-882309685A4F}" srcOrd="0" destOrd="5" presId="urn:microsoft.com/office/officeart/2005/8/layout/hList1"/>
    <dgm:cxn modelId="{B2DD0FF3-59F2-4EE2-9FEA-839A16411A92}" srcId="{AC232186-B957-439A-AE79-677CCF730B5F}" destId="{1DE0E25D-C595-4938-884D-0AF3D2DD705A}" srcOrd="0" destOrd="0" parTransId="{C1D2DF55-1A4F-42CD-8CA6-C5838CF49D71}" sibTransId="{274199B3-8288-4FDB-BE62-F4FD18AA283B}"/>
    <dgm:cxn modelId="{F9F723F2-9848-40C8-B605-F50C496AE379}" type="presOf" srcId="{06CC3654-ECF4-4103-B938-6F2F191C00B2}" destId="{200B98B2-6943-4E47-A687-882309685A4F}" srcOrd="0" destOrd="2" presId="urn:microsoft.com/office/officeart/2005/8/layout/hList1"/>
    <dgm:cxn modelId="{F6EFB63E-5BFB-49B3-95CB-6154C621F2C1}" type="presOf" srcId="{E3B95D3B-1F80-4776-9845-72DAC87FC43D}" destId="{200B98B2-6943-4E47-A687-882309685A4F}" srcOrd="0" destOrd="4" presId="urn:microsoft.com/office/officeart/2005/8/layout/hList1"/>
    <dgm:cxn modelId="{9C82B7D5-8AE7-4C84-AE0B-8F76600058AE}" type="presOf" srcId="{FDCA9C72-A99A-47A5-9BD2-2D1642A324C6}" destId="{200B98B2-6943-4E47-A687-882309685A4F}" srcOrd="0" destOrd="7" presId="urn:microsoft.com/office/officeart/2005/8/layout/hList1"/>
    <dgm:cxn modelId="{7AE78247-7BC6-49F3-9976-41A0C9EC080E}" type="presOf" srcId="{CFE4204D-BC22-451A-87A5-B5A4070DF55E}" destId="{4CD60EB4-ED51-4625-BD2B-FFE8142D76DC}" srcOrd="0" destOrd="1" presId="urn:microsoft.com/office/officeart/2005/8/layout/hList1"/>
    <dgm:cxn modelId="{8AD2100A-4CD9-497A-A664-37CDD464EA99}" srcId="{AC232186-B957-439A-AE79-677CCF730B5F}" destId="{2678A92B-DD4F-4724-8459-A1922D820FC8}" srcOrd="3" destOrd="0" parTransId="{CDF5952B-1DEF-48D7-86D4-5A37D6A0F319}" sibTransId="{4D1EBF5E-5D30-478D-B779-324694FF0A6C}"/>
    <dgm:cxn modelId="{084173E4-E795-4631-B8C3-5271E659A461}" type="presOf" srcId="{A0224308-7497-406E-B0DD-C2D5EB2CF897}" destId="{1199F743-0ECC-4E39-967A-95139C6A7457}" srcOrd="0" destOrd="0" presId="urn:microsoft.com/office/officeart/2005/8/layout/hList1"/>
    <dgm:cxn modelId="{9709473A-DFE7-4474-871B-B46BB6D99E4B}" srcId="{88FF4082-0A80-40CA-BB12-80B70BD67296}" destId="{FDCA9C72-A99A-47A5-9BD2-2D1642A324C6}" srcOrd="7" destOrd="0" parTransId="{300BB0DB-0FDE-4194-B0D6-50EE69DDFA0E}" sibTransId="{AA701B1C-233C-4D55-B208-7172BC42F923}"/>
    <dgm:cxn modelId="{3AF25A9D-6EDE-482E-8567-D73E531E9D05}" srcId="{2678A92B-DD4F-4724-8459-A1922D820FC8}" destId="{8FA3A306-E85B-4E25-8DB7-AA5EE56CAA63}" srcOrd="2" destOrd="0" parTransId="{B222C01D-A05C-45D4-AB99-7F8F7F314708}" sibTransId="{1A1661AC-645D-4020-BC26-5314F05DE950}"/>
    <dgm:cxn modelId="{858A2FE3-B14F-4076-9BB6-58C3B4E4832D}" srcId="{365F9D18-D96C-4DE6-8291-01891F4302D5}" destId="{A0224308-7497-406E-B0DD-C2D5EB2CF897}" srcOrd="0" destOrd="0" parTransId="{3AC5A08C-D114-4FC4-8147-9A0F36C7AED5}" sibTransId="{5DB8DEA3-78F6-4825-8D34-DBEC7873D7C5}"/>
    <dgm:cxn modelId="{8D65665B-3DFE-456E-8B34-865BD5079112}" srcId="{1DE0E25D-C595-4938-884D-0AF3D2DD705A}" destId="{B08E08AA-5790-4538-92AB-DBFC5BDFDE45}" srcOrd="3" destOrd="0" parTransId="{1B526909-1CA6-4D0D-AB4F-E99D7BD16368}" sibTransId="{0566269B-B681-414D-9B8D-D4773FDBDAEA}"/>
    <dgm:cxn modelId="{73866239-31B8-4D1A-BA80-8E357E7441A2}" type="presOf" srcId="{2678A92B-DD4F-4724-8459-A1922D820FC8}" destId="{A78E4347-2E48-4837-BD21-B0E37E3B7EA1}" srcOrd="0" destOrd="0" presId="urn:microsoft.com/office/officeart/2005/8/layout/hList1"/>
    <dgm:cxn modelId="{F01CB7E1-B19F-42BA-A55B-3A8A7A6DFBEC}" srcId="{1DE0E25D-C595-4938-884D-0AF3D2DD705A}" destId="{278A3167-F2D1-4101-8023-49EAD301F209}" srcOrd="6" destOrd="0" parTransId="{DC5383DD-6A20-44BD-A7A6-487BCD4F4E77}" sibTransId="{5568996C-0292-4974-8C14-2D8217692539}"/>
    <dgm:cxn modelId="{A73E1E1E-14EE-4F87-B6A4-E04A9B579C97}" type="presOf" srcId="{59F7EC7F-A7CE-40B5-86E8-54C6D955F2E8}" destId="{1199F743-0ECC-4E39-967A-95139C6A7457}" srcOrd="0" destOrd="3" presId="urn:microsoft.com/office/officeart/2005/8/layout/hList1"/>
    <dgm:cxn modelId="{18358394-23B4-4F59-9FAB-C83273821E8C}" type="presOf" srcId="{BF37FEF2-2AD6-4C6C-873C-315EADF4D2CC}" destId="{200B98B2-6943-4E47-A687-882309685A4F}" srcOrd="0" destOrd="6" presId="urn:microsoft.com/office/officeart/2005/8/layout/hList1"/>
    <dgm:cxn modelId="{016B2E28-3E5D-4916-B59A-54DABCB1934D}" srcId="{88FF4082-0A80-40CA-BB12-80B70BD67296}" destId="{06B363A2-AA08-4321-8339-F21D4EFF1624}" srcOrd="5" destOrd="0" parTransId="{7F4592A2-9DE1-4ED1-B1DD-8B52433AA31B}" sibTransId="{06052110-4C0E-4114-AD22-BD7EE212BF73}"/>
    <dgm:cxn modelId="{80614912-9BFE-4A74-AC11-9FD581128458}" srcId="{1DE0E25D-C595-4938-884D-0AF3D2DD705A}" destId="{CFE4204D-BC22-451A-87A5-B5A4070DF55E}" srcOrd="1" destOrd="0" parTransId="{5FFA0E0E-5EDB-4534-A37A-8C5450697EB9}" sibTransId="{6A806DF7-D2B6-4711-9DE7-F2FF0404C92D}"/>
    <dgm:cxn modelId="{F09A8B3B-8A08-4479-93E3-A138832CE065}" type="presOf" srcId="{88FF4082-0A80-40CA-BB12-80B70BD67296}" destId="{C8F60F4B-1E78-4F69-8DF1-81248C6CC020}" srcOrd="0" destOrd="0" presId="urn:microsoft.com/office/officeart/2005/8/layout/hList1"/>
    <dgm:cxn modelId="{1EAC3412-3CBF-4E92-845B-AA37719C0B6E}" srcId="{365F9D18-D96C-4DE6-8291-01891F4302D5}" destId="{0C69FE96-A08B-49A2-AA24-CDC5654BFC78}" srcOrd="1" destOrd="0" parTransId="{67D0B4EB-9F6C-4D99-BA86-48A403224D66}" sibTransId="{7C8CDD58-587D-47C1-B074-EB74CC355943}"/>
    <dgm:cxn modelId="{FBD785BF-40E9-4C7D-BA30-74C33794B9F9}" type="presOf" srcId="{5655850A-E9BC-4096-9093-F3A4EAC014AB}" destId="{4C7FF72B-E466-46D8-836A-CE1F83E755BF}" srcOrd="0" destOrd="1" presId="urn:microsoft.com/office/officeart/2005/8/layout/hList1"/>
    <dgm:cxn modelId="{B6743406-5729-4BF9-AF59-BF62224ADDC2}" type="presOf" srcId="{1DE0E25D-C595-4938-884D-0AF3D2DD705A}" destId="{72A4E8EB-BF83-4C07-8405-D354FACDD714}" srcOrd="0" destOrd="0" presId="urn:microsoft.com/office/officeart/2005/8/layout/hList1"/>
    <dgm:cxn modelId="{764542AA-A43C-4957-B092-0F2774644C8B}" srcId="{AC232186-B957-439A-AE79-677CCF730B5F}" destId="{88FF4082-0A80-40CA-BB12-80B70BD67296}" srcOrd="2" destOrd="0" parTransId="{59ACAEEE-492D-4293-86F3-3E73615E8EAA}" sibTransId="{4EDC6078-82CF-4A3A-AF4A-BFA4DDF0C3A5}"/>
    <dgm:cxn modelId="{BEAEEC13-052C-4169-BF90-E3A754966ED6}" type="presOf" srcId="{498A0BBA-A413-4DDA-8EEB-F6098C5ED3B3}" destId="{4CD60EB4-ED51-4625-BD2B-FFE8142D76DC}" srcOrd="0" destOrd="5" presId="urn:microsoft.com/office/officeart/2005/8/layout/hList1"/>
    <dgm:cxn modelId="{194FFC64-5439-45D0-BE18-BE8418A286D4}" type="presOf" srcId="{E37F9752-1CFF-4047-BFEF-0A0F4023DD1B}" destId="{1199F743-0ECC-4E39-967A-95139C6A7457}" srcOrd="0" destOrd="2" presId="urn:microsoft.com/office/officeart/2005/8/layout/hList1"/>
    <dgm:cxn modelId="{45BC8F60-B1DB-4144-A8E1-AC2EEE8B3C3B}" type="presOf" srcId="{33A6F82F-530F-4359-ACE9-274EE55CEFEA}" destId="{4C7FF72B-E466-46D8-836A-CE1F83E755BF}" srcOrd="0" destOrd="0" presId="urn:microsoft.com/office/officeart/2005/8/layout/hList1"/>
    <dgm:cxn modelId="{DAD2C2E0-9124-4FBB-B6AA-E42B8157D7BC}" srcId="{1DE0E25D-C595-4938-884D-0AF3D2DD705A}" destId="{5E6FD24B-2F56-4B1C-88B0-D9A980535558}" srcOrd="0" destOrd="0" parTransId="{6CD99C8B-B82C-4640-A040-825BF0994602}" sibTransId="{1CD6816A-E0E8-451E-8F57-175D4CA6F62E}"/>
    <dgm:cxn modelId="{509B65F3-1DFD-49F0-99E8-FAA04DE93E83}" srcId="{365F9D18-D96C-4DE6-8291-01891F4302D5}" destId="{169915C2-3CF6-4F51-BE28-58D23955E6AF}" srcOrd="4" destOrd="0" parTransId="{5407334B-EC0E-489D-8634-8D922902A677}" sibTransId="{D3D38FDA-D4AE-45EF-A825-1573AA0FBC7E}"/>
    <dgm:cxn modelId="{DC38D91F-E25D-4A82-875D-6F3B5B93DB5A}" type="presOf" srcId="{D74D01BB-988B-423C-AFF8-A2A682653B4A}" destId="{4CD60EB4-ED51-4625-BD2B-FFE8142D76DC}" srcOrd="0" destOrd="2" presId="urn:microsoft.com/office/officeart/2005/8/layout/hList1"/>
    <dgm:cxn modelId="{399C4E9D-79E9-494C-BC91-63E269B79371}" type="presOf" srcId="{B76611D3-0011-4F05-A661-4E873B176522}" destId="{4CD60EB4-ED51-4625-BD2B-FFE8142D76DC}" srcOrd="0" destOrd="4" presId="urn:microsoft.com/office/officeart/2005/8/layout/hList1"/>
    <dgm:cxn modelId="{60FE31F5-C848-4098-B9E6-7FEFA6D88E7E}" type="presOf" srcId="{8FA3A306-E85B-4E25-8DB7-AA5EE56CAA63}" destId="{4C7FF72B-E466-46D8-836A-CE1F83E755BF}" srcOrd="0" destOrd="2" presId="urn:microsoft.com/office/officeart/2005/8/layout/hList1"/>
    <dgm:cxn modelId="{0E01AFBF-681A-493D-B68B-21E288EB5800}" srcId="{2678A92B-DD4F-4724-8459-A1922D820FC8}" destId="{F0F01FA5-773C-47F0-80C7-56B702CBFA56}" srcOrd="3" destOrd="0" parTransId="{FB5A8B74-FB4C-4F25-8378-F37DD2341741}" sibTransId="{A7DF8AFB-36B3-43C9-B89E-EF72D91ACB66}"/>
    <dgm:cxn modelId="{B3D682AC-EF6C-4D8B-B0DF-3B8001E4E45C}" type="presOf" srcId="{07785698-E193-4D9E-83E9-FBA109BBB7A4}" destId="{200B98B2-6943-4E47-A687-882309685A4F}" srcOrd="0" destOrd="1" presId="urn:microsoft.com/office/officeart/2005/8/layout/hList1"/>
    <dgm:cxn modelId="{AB2774E1-FD48-461D-A50D-8FBE8E7749E8}" type="presOf" srcId="{81C7C1AB-585D-4233-A9EB-46DC0FEE8D42}" destId="{200B98B2-6943-4E47-A687-882309685A4F}" srcOrd="0" destOrd="0" presId="urn:microsoft.com/office/officeart/2005/8/layout/hList1"/>
    <dgm:cxn modelId="{9D341857-B607-42B3-8CE0-C3AD69035DBA}" srcId="{1DE0E25D-C595-4938-884D-0AF3D2DD705A}" destId="{D74D01BB-988B-423C-AFF8-A2A682653B4A}" srcOrd="2" destOrd="0" parTransId="{26BE608B-CCF2-4E10-8AE1-F4CD31D462A0}" sibTransId="{80F5187E-8559-4183-98FF-FA68E8350824}"/>
    <dgm:cxn modelId="{DF0CBED3-312C-40BA-BE11-E0F5A1BA9713}" srcId="{88FF4082-0A80-40CA-BB12-80B70BD67296}" destId="{E3B95D3B-1F80-4776-9845-72DAC87FC43D}" srcOrd="4" destOrd="0" parTransId="{8E0A8A8A-6FCC-4CA6-9B68-EA7E7100F03D}" sibTransId="{25DC6171-E0F1-4E9C-83C6-3DAC2C67B963}"/>
    <dgm:cxn modelId="{33CC454A-5F97-411E-AFCF-9FB062CCFB6D}" srcId="{88FF4082-0A80-40CA-BB12-80B70BD67296}" destId="{7BA9A759-3BDC-4861-B83C-86BDB8288D69}" srcOrd="3" destOrd="0" parTransId="{CD8025B2-298D-4DBF-B4C9-D4AB4BCA1AF4}" sibTransId="{7BFD08D6-4AB4-498E-8A84-4DE8AF812B67}"/>
    <dgm:cxn modelId="{2416BEE1-AEF3-48B4-B3B5-7AD57E09F094}" type="presOf" srcId="{A6D85CB9-9923-4688-836A-44CE04F33FB1}" destId="{1199F743-0ECC-4E39-967A-95139C6A7457}" srcOrd="0" destOrd="5" presId="urn:microsoft.com/office/officeart/2005/8/layout/hList1"/>
    <dgm:cxn modelId="{1BD025F6-6A08-4BCC-AD72-C4BEE69CD81B}" srcId="{2678A92B-DD4F-4724-8459-A1922D820FC8}" destId="{5655850A-E9BC-4096-9093-F3A4EAC014AB}" srcOrd="1" destOrd="0" parTransId="{9F17D79B-0D73-4BD0-A3C5-E7622AE824B3}" sibTransId="{143C09E1-3B7F-49DF-B3F1-BFF27E293462}"/>
    <dgm:cxn modelId="{EC640834-4D5C-49C8-9684-5FB8FE1AF64A}" type="presOf" srcId="{F0F01FA5-773C-47F0-80C7-56B702CBFA56}" destId="{4C7FF72B-E466-46D8-836A-CE1F83E755BF}" srcOrd="0" destOrd="3" presId="urn:microsoft.com/office/officeart/2005/8/layout/hList1"/>
    <dgm:cxn modelId="{30841239-A00B-4FEB-BE30-B5EE681C01EA}" srcId="{2678A92B-DD4F-4724-8459-A1922D820FC8}" destId="{33A6F82F-530F-4359-ACE9-274EE55CEFEA}" srcOrd="0" destOrd="0" parTransId="{8F534A5C-2AFD-46A4-B7B5-E0BEB8214E2E}" sibTransId="{A03309B9-D231-45B0-A5FF-DC28F84288E9}"/>
    <dgm:cxn modelId="{9046DC77-3751-4A09-8DA2-207D04C886AA}" srcId="{1DE0E25D-C595-4938-884D-0AF3D2DD705A}" destId="{498A0BBA-A413-4DDA-8EEB-F6098C5ED3B3}" srcOrd="5" destOrd="0" parTransId="{B57C1717-600A-47EB-83BE-1F9F03D88181}" sibTransId="{19D079EE-257F-4D36-A1AF-31A25EC73B12}"/>
    <dgm:cxn modelId="{2497AE17-E18E-4F72-AA27-5FEA284D1B5E}" srcId="{365F9D18-D96C-4DE6-8291-01891F4302D5}" destId="{E37F9752-1CFF-4047-BFEF-0A0F4023DD1B}" srcOrd="2" destOrd="0" parTransId="{0765B099-830C-4C3F-8936-36C888F036D4}" sibTransId="{CA9EB7E4-6E19-4BC4-BADD-B56B881107A8}"/>
    <dgm:cxn modelId="{2E468E48-DB50-445E-930E-16E4E7337578}" srcId="{365F9D18-D96C-4DE6-8291-01891F4302D5}" destId="{A6D85CB9-9923-4688-836A-44CE04F33FB1}" srcOrd="5" destOrd="0" parTransId="{60D40398-38E7-43B3-9A50-369C70876C7B}" sibTransId="{4EFC89FD-8B25-4870-85EB-535CCDC4E4D0}"/>
    <dgm:cxn modelId="{B9D6CD1E-B179-4706-9D46-6EB1FC898E2C}" srcId="{88FF4082-0A80-40CA-BB12-80B70BD67296}" destId="{81C7C1AB-585D-4233-A9EB-46DC0FEE8D42}" srcOrd="0" destOrd="0" parTransId="{7B53D0ED-2E7D-4FA0-9060-33E189505B00}" sibTransId="{17E5F61A-750A-480C-89E4-B2041B782322}"/>
    <dgm:cxn modelId="{4D61BE29-6764-4E74-8B2F-16152FC3AC87}" srcId="{AC232186-B957-439A-AE79-677CCF730B5F}" destId="{365F9D18-D96C-4DE6-8291-01891F4302D5}" srcOrd="1" destOrd="0" parTransId="{C9EA77BC-F151-45E3-BAF5-F0C62088B43B}" sibTransId="{27CA535B-4A0C-40AC-A06A-6640829B1C84}"/>
    <dgm:cxn modelId="{9B5C9A43-DC00-40CD-9154-4ED050230A59}" type="presOf" srcId="{169915C2-3CF6-4F51-BE28-58D23955E6AF}" destId="{1199F743-0ECC-4E39-967A-95139C6A7457}" srcOrd="0" destOrd="4" presId="urn:microsoft.com/office/officeart/2005/8/layout/hList1"/>
    <dgm:cxn modelId="{B3A9B277-DCF9-4CEE-9889-CFB403798FFD}" type="presOf" srcId="{B08E08AA-5790-4538-92AB-DBFC5BDFDE45}" destId="{4CD60EB4-ED51-4625-BD2B-FFE8142D76DC}" srcOrd="0" destOrd="3" presId="urn:microsoft.com/office/officeart/2005/8/layout/hList1"/>
    <dgm:cxn modelId="{C07B15DB-ABF4-4363-B5AD-545039044E91}" srcId="{365F9D18-D96C-4DE6-8291-01891F4302D5}" destId="{59F7EC7F-A7CE-40B5-86E8-54C6D955F2E8}" srcOrd="3" destOrd="0" parTransId="{0EF842CA-F301-4542-A632-8526F1DB2785}" sibTransId="{975B5DA6-5871-49CE-9535-733339870829}"/>
    <dgm:cxn modelId="{FD5B0131-9A97-45A2-823D-EF7CF51AE844}" srcId="{88FF4082-0A80-40CA-BB12-80B70BD67296}" destId="{BF37FEF2-2AD6-4C6C-873C-315EADF4D2CC}" srcOrd="6" destOrd="0" parTransId="{300A5B73-9E72-4C63-900F-77698E968F7B}" sibTransId="{76D377CE-B877-4197-8EF6-5775E676C01C}"/>
    <dgm:cxn modelId="{3D92ED78-34A0-4105-A1D7-6967AB276312}" type="presOf" srcId="{AC232186-B957-439A-AE79-677CCF730B5F}" destId="{6F7B4082-522A-4769-8483-07167ECD7B68}" srcOrd="0" destOrd="0" presId="urn:microsoft.com/office/officeart/2005/8/layout/hList1"/>
    <dgm:cxn modelId="{0EB60AB5-0CF9-435F-A6A1-4D187DB18F52}" type="presOf" srcId="{0C69FE96-A08B-49A2-AA24-CDC5654BFC78}" destId="{1199F743-0ECC-4E39-967A-95139C6A7457}" srcOrd="0" destOrd="1" presId="urn:microsoft.com/office/officeart/2005/8/layout/hList1"/>
    <dgm:cxn modelId="{69FDCEE0-259B-4873-B59E-96040F2ED0BD}" srcId="{1DE0E25D-C595-4938-884D-0AF3D2DD705A}" destId="{B76611D3-0011-4F05-A661-4E873B176522}" srcOrd="4" destOrd="0" parTransId="{EDBBF3ED-862C-4AEA-A6BF-8111657CAC3C}" sibTransId="{F7E269D4-4A75-4FBF-8479-1DC807CC6EA7}"/>
    <dgm:cxn modelId="{0A7627F5-9E1C-481C-B9CA-F97CB5682AF5}" type="presOf" srcId="{7BA9A759-3BDC-4861-B83C-86BDB8288D69}" destId="{200B98B2-6943-4E47-A687-882309685A4F}" srcOrd="0" destOrd="3" presId="urn:microsoft.com/office/officeart/2005/8/layout/hList1"/>
    <dgm:cxn modelId="{F537A1B6-799B-4964-B852-F6B788C9FCC5}" srcId="{88FF4082-0A80-40CA-BB12-80B70BD67296}" destId="{07785698-E193-4D9E-83E9-FBA109BBB7A4}" srcOrd="1" destOrd="0" parTransId="{47780014-571B-46E3-AA76-B56CB734070D}" sibTransId="{109755B7-2F2F-4E33-BEA5-FA490C1E866A}"/>
    <dgm:cxn modelId="{A58D3E9B-6A98-427B-B24F-1A3BE925B177}" srcId="{88FF4082-0A80-40CA-BB12-80B70BD67296}" destId="{06CC3654-ECF4-4103-B938-6F2F191C00B2}" srcOrd="2" destOrd="0" parTransId="{73A646BF-005A-4CDA-A93A-88DF61CF1D45}" sibTransId="{F6032A68-89FA-4324-9540-8ABA3D2A8168}"/>
    <dgm:cxn modelId="{48835496-48B2-4B72-9E54-BE592ED7C109}" type="presOf" srcId="{5E6FD24B-2F56-4B1C-88B0-D9A980535558}" destId="{4CD60EB4-ED51-4625-BD2B-FFE8142D76DC}" srcOrd="0" destOrd="0" presId="urn:microsoft.com/office/officeart/2005/8/layout/hList1"/>
    <dgm:cxn modelId="{BC198C4B-B340-41A3-B90F-57595EA103C0}" type="presParOf" srcId="{6F7B4082-522A-4769-8483-07167ECD7B68}" destId="{586BCF0C-5917-4253-A14F-DA77DA06B0F3}" srcOrd="0" destOrd="0" presId="urn:microsoft.com/office/officeart/2005/8/layout/hList1"/>
    <dgm:cxn modelId="{F3A9E83F-51B8-48E4-8C0C-FF85F9F8E755}" type="presParOf" srcId="{586BCF0C-5917-4253-A14F-DA77DA06B0F3}" destId="{72A4E8EB-BF83-4C07-8405-D354FACDD714}" srcOrd="0" destOrd="0" presId="urn:microsoft.com/office/officeart/2005/8/layout/hList1"/>
    <dgm:cxn modelId="{7E8E7FEC-CB2A-4430-944A-81E57411C82A}" type="presParOf" srcId="{586BCF0C-5917-4253-A14F-DA77DA06B0F3}" destId="{4CD60EB4-ED51-4625-BD2B-FFE8142D76DC}" srcOrd="1" destOrd="0" presId="urn:microsoft.com/office/officeart/2005/8/layout/hList1"/>
    <dgm:cxn modelId="{29AA8A77-C4CC-42AF-BDF9-6A2FFE257ED2}" type="presParOf" srcId="{6F7B4082-522A-4769-8483-07167ECD7B68}" destId="{C80DAA1B-3C3B-4D45-AF3A-0FD367513353}" srcOrd="1" destOrd="0" presId="urn:microsoft.com/office/officeart/2005/8/layout/hList1"/>
    <dgm:cxn modelId="{F95C7FAF-2325-4E9F-B742-3831BE9E0EE1}" type="presParOf" srcId="{6F7B4082-522A-4769-8483-07167ECD7B68}" destId="{8354936A-5CFF-4F7B-B448-24A747E00682}" srcOrd="2" destOrd="0" presId="urn:microsoft.com/office/officeart/2005/8/layout/hList1"/>
    <dgm:cxn modelId="{3EE83737-1A54-4EE5-8549-33D8E40D4EA2}" type="presParOf" srcId="{8354936A-5CFF-4F7B-B448-24A747E00682}" destId="{594B952C-337B-42E7-9623-3FBB76FB35D6}" srcOrd="0" destOrd="0" presId="urn:microsoft.com/office/officeart/2005/8/layout/hList1"/>
    <dgm:cxn modelId="{444DD94A-E17F-4191-A854-7A4E821E52F5}" type="presParOf" srcId="{8354936A-5CFF-4F7B-B448-24A747E00682}" destId="{1199F743-0ECC-4E39-967A-95139C6A7457}" srcOrd="1" destOrd="0" presId="urn:microsoft.com/office/officeart/2005/8/layout/hList1"/>
    <dgm:cxn modelId="{4CD7AB10-0EE9-41C3-8027-C81B367288C1}" type="presParOf" srcId="{6F7B4082-522A-4769-8483-07167ECD7B68}" destId="{2894DFD7-1DE9-4C3A-96D9-32E2616A15B1}" srcOrd="3" destOrd="0" presId="urn:microsoft.com/office/officeart/2005/8/layout/hList1"/>
    <dgm:cxn modelId="{294A8D30-3757-464F-8F88-280D01436784}" type="presParOf" srcId="{6F7B4082-522A-4769-8483-07167ECD7B68}" destId="{39A10218-7ED7-402C-BD0E-0967A5B05C47}" srcOrd="4" destOrd="0" presId="urn:microsoft.com/office/officeart/2005/8/layout/hList1"/>
    <dgm:cxn modelId="{8890FE6A-C6C1-4087-9D02-260DEFA082DD}" type="presParOf" srcId="{39A10218-7ED7-402C-BD0E-0967A5B05C47}" destId="{C8F60F4B-1E78-4F69-8DF1-81248C6CC020}" srcOrd="0" destOrd="0" presId="urn:microsoft.com/office/officeart/2005/8/layout/hList1"/>
    <dgm:cxn modelId="{A4873829-9461-4ADA-A02E-72177FF1BC75}" type="presParOf" srcId="{39A10218-7ED7-402C-BD0E-0967A5B05C47}" destId="{200B98B2-6943-4E47-A687-882309685A4F}" srcOrd="1" destOrd="0" presId="urn:microsoft.com/office/officeart/2005/8/layout/hList1"/>
    <dgm:cxn modelId="{5EAB0413-82FD-42F5-AA8B-CAA4F214DE96}" type="presParOf" srcId="{6F7B4082-522A-4769-8483-07167ECD7B68}" destId="{3E8D63E9-03F4-4CF4-9FB6-9042E2257AA6}" srcOrd="5" destOrd="0" presId="urn:microsoft.com/office/officeart/2005/8/layout/hList1"/>
    <dgm:cxn modelId="{956E46E8-1D8C-4A2F-A2CF-9673F85F0B0F}" type="presParOf" srcId="{6F7B4082-522A-4769-8483-07167ECD7B68}" destId="{446B7FF4-42FD-414C-84E0-49078FC80A3C}" srcOrd="6" destOrd="0" presId="urn:microsoft.com/office/officeart/2005/8/layout/hList1"/>
    <dgm:cxn modelId="{7357C090-CF76-448A-A96F-65F609F359B2}" type="presParOf" srcId="{446B7FF4-42FD-414C-84E0-49078FC80A3C}" destId="{A78E4347-2E48-4837-BD21-B0E37E3B7EA1}" srcOrd="0" destOrd="0" presId="urn:microsoft.com/office/officeart/2005/8/layout/hList1"/>
    <dgm:cxn modelId="{77E8FE1B-8AC2-4D5D-BF7A-94929C87059F}" type="presParOf" srcId="{446B7FF4-42FD-414C-84E0-49078FC80A3C}" destId="{4C7FF72B-E466-46D8-836A-CE1F83E755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A6D0B-5250-480C-9819-21C4C158F6D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D1AEECE-93C4-4267-B7BE-02EDC24112D9}">
      <dgm:prSet/>
      <dgm:spPr/>
      <dgm:t>
        <a:bodyPr/>
        <a:lstStyle/>
        <a:p>
          <a:pPr>
            <a:defRPr cap="all"/>
          </a:pPr>
          <a:r>
            <a:rPr lang="en-US" b="1" dirty="0">
              <a:solidFill>
                <a:schemeClr val="bg1"/>
              </a:solidFill>
            </a:rPr>
            <a:t>Utilize a modified System Usability Survey (SUS) tool </a:t>
          </a:r>
        </a:p>
      </dgm:t>
    </dgm:pt>
    <dgm:pt modelId="{5A08F00E-B7E0-48BC-A3C4-0AF64AA223B5}" type="parTrans" cxnId="{CF756EC0-59CE-41AA-8AC9-14E75BC1A4BE}">
      <dgm:prSet/>
      <dgm:spPr/>
      <dgm:t>
        <a:bodyPr/>
        <a:lstStyle/>
        <a:p>
          <a:endParaRPr lang="en-US"/>
        </a:p>
      </dgm:t>
    </dgm:pt>
    <dgm:pt modelId="{63EDE714-D5EE-4A82-A174-767590B1FFA6}" type="sibTrans" cxnId="{CF756EC0-59CE-41AA-8AC9-14E75BC1A4BE}">
      <dgm:prSet/>
      <dgm:spPr/>
      <dgm:t>
        <a:bodyPr/>
        <a:lstStyle/>
        <a:p>
          <a:endParaRPr lang="en-US"/>
        </a:p>
      </dgm:t>
    </dgm:pt>
    <dgm:pt modelId="{B4FEF8BA-FD25-4B9C-BE08-F93CF5C3B5BC}">
      <dgm:prSet/>
      <dgm:spPr/>
      <dgm:t>
        <a:bodyPr/>
        <a:lstStyle/>
        <a:p>
          <a:pPr>
            <a:defRPr cap="all"/>
          </a:pPr>
          <a:r>
            <a:rPr lang="en-US" b="1" u="none" dirty="0">
              <a:solidFill>
                <a:schemeClr val="bg1"/>
              </a:solidFill>
            </a:rPr>
            <a:t>First Objective (Phase 1):  </a:t>
          </a:r>
        </a:p>
        <a:p>
          <a:pPr>
            <a:defRPr cap="all"/>
          </a:pPr>
          <a:r>
            <a:rPr lang="en-US" dirty="0">
              <a:solidFill>
                <a:schemeClr val="bg1"/>
              </a:solidFill>
            </a:rPr>
            <a:t>examine the usability of </a:t>
          </a:r>
        </a:p>
        <a:p>
          <a:pPr>
            <a:defRPr cap="all"/>
          </a:pPr>
          <a:r>
            <a:rPr lang="en-US" dirty="0">
              <a:solidFill>
                <a:schemeClr val="bg1"/>
              </a:solidFill>
            </a:rPr>
            <a:t>mobile app technology</a:t>
          </a:r>
          <a:r>
            <a:rPr lang="en-US" dirty="0"/>
            <a:t>. </a:t>
          </a:r>
        </a:p>
      </dgm:t>
    </dgm:pt>
    <dgm:pt modelId="{531AA385-9F0A-433B-95B9-6C86AE2E6748}" type="parTrans" cxnId="{835C7EBA-59B2-43F8-99BD-670926A848BC}">
      <dgm:prSet/>
      <dgm:spPr/>
      <dgm:t>
        <a:bodyPr/>
        <a:lstStyle/>
        <a:p>
          <a:endParaRPr lang="en-US"/>
        </a:p>
      </dgm:t>
    </dgm:pt>
    <dgm:pt modelId="{7D484076-908D-42A0-BB4F-3FA2E96039F4}" type="sibTrans" cxnId="{835C7EBA-59B2-43F8-99BD-670926A848BC}">
      <dgm:prSet/>
      <dgm:spPr/>
      <dgm:t>
        <a:bodyPr/>
        <a:lstStyle/>
        <a:p>
          <a:endParaRPr lang="en-US"/>
        </a:p>
      </dgm:t>
    </dgm:pt>
    <dgm:pt modelId="{FB35B7D2-45CF-4B74-8235-8E3916AFF6C1}">
      <dgm:prSet/>
      <dgm:spPr/>
      <dgm:t>
        <a:bodyPr/>
        <a:lstStyle/>
        <a:p>
          <a:pPr>
            <a:defRPr cap="all"/>
          </a:pPr>
          <a:r>
            <a:rPr lang="en-US" b="1" u="none" dirty="0">
              <a:solidFill>
                <a:schemeClr val="bg1"/>
              </a:solidFill>
            </a:rPr>
            <a:t>Second Objective (Phase 1):</a:t>
          </a:r>
        </a:p>
        <a:p>
          <a:pPr>
            <a:defRPr cap="all"/>
          </a:pPr>
          <a:r>
            <a:rPr lang="en-US" b="1" dirty="0">
              <a:solidFill>
                <a:schemeClr val="bg1"/>
              </a:solidFill>
            </a:rPr>
            <a:t>  </a:t>
          </a:r>
          <a:r>
            <a:rPr lang="en-US" b="0" dirty="0">
              <a:solidFill>
                <a:schemeClr val="bg1"/>
              </a:solidFill>
            </a:rPr>
            <a:t>Assess patient </a:t>
          </a:r>
          <a:r>
            <a:rPr lang="en-US" dirty="0">
              <a:solidFill>
                <a:schemeClr val="bg1"/>
              </a:solidFill>
            </a:rPr>
            <a:t>engagement and satisfaction</a:t>
          </a:r>
          <a:r>
            <a:rPr lang="en-US" dirty="0"/>
            <a:t>.  </a:t>
          </a:r>
        </a:p>
      </dgm:t>
    </dgm:pt>
    <dgm:pt modelId="{6A3C494B-ACA3-443E-BB42-53B7C57AC56D}" type="parTrans" cxnId="{0125525D-A74D-4ADF-BA66-85DA141C9153}">
      <dgm:prSet/>
      <dgm:spPr/>
      <dgm:t>
        <a:bodyPr/>
        <a:lstStyle/>
        <a:p>
          <a:endParaRPr lang="en-US"/>
        </a:p>
      </dgm:t>
    </dgm:pt>
    <dgm:pt modelId="{B863EADB-EB4B-4B52-B971-B315B1EB08C1}" type="sibTrans" cxnId="{0125525D-A74D-4ADF-BA66-85DA141C9153}">
      <dgm:prSet/>
      <dgm:spPr/>
      <dgm:t>
        <a:bodyPr/>
        <a:lstStyle/>
        <a:p>
          <a:endParaRPr lang="en-US"/>
        </a:p>
      </dgm:t>
    </dgm:pt>
    <dgm:pt modelId="{7B93C458-A5D0-4D42-AB0A-0876E0AC3D60}">
      <dgm:prSet custT="1"/>
      <dgm:spPr/>
      <dgm:t>
        <a:bodyPr/>
        <a:lstStyle/>
        <a:p>
          <a:pPr>
            <a:defRPr cap="all"/>
          </a:pPr>
          <a:r>
            <a:rPr lang="en-US" sz="1200" b="1" u="none" dirty="0">
              <a:solidFill>
                <a:schemeClr val="bg1"/>
              </a:solidFill>
            </a:rPr>
            <a:t>Third Objective (Phase 2):  </a:t>
          </a:r>
        </a:p>
        <a:p>
          <a:pPr>
            <a:defRPr cap="all"/>
          </a:pPr>
          <a:r>
            <a:rPr lang="en-US" sz="1200" dirty="0">
              <a:solidFill>
                <a:schemeClr val="bg1"/>
              </a:solidFill>
            </a:rPr>
            <a:t>effect on patient outcomes; (weight loss, BMI, A1c, &amp; blood pressure) </a:t>
          </a:r>
        </a:p>
      </dgm:t>
    </dgm:pt>
    <dgm:pt modelId="{46C70F02-7796-4BA0-BC57-06427F445449}" type="parTrans" cxnId="{B2F8515D-35D7-45E3-89FB-5F7E59A6F21C}">
      <dgm:prSet/>
      <dgm:spPr/>
      <dgm:t>
        <a:bodyPr/>
        <a:lstStyle/>
        <a:p>
          <a:endParaRPr lang="en-US"/>
        </a:p>
      </dgm:t>
    </dgm:pt>
    <dgm:pt modelId="{EEE0AA94-88DF-4063-B0E5-268B12903AA0}" type="sibTrans" cxnId="{B2F8515D-35D7-45E3-89FB-5F7E59A6F21C}">
      <dgm:prSet/>
      <dgm:spPr/>
      <dgm:t>
        <a:bodyPr/>
        <a:lstStyle/>
        <a:p>
          <a:endParaRPr lang="en-US"/>
        </a:p>
      </dgm:t>
    </dgm:pt>
    <dgm:pt modelId="{42C362C2-8C8E-4C16-9584-82E9DD02584E}" type="pres">
      <dgm:prSet presAssocID="{5EBA6D0B-5250-480C-9819-21C4C158F6DB}" presName="root" presStyleCnt="0">
        <dgm:presLayoutVars>
          <dgm:dir/>
          <dgm:resizeHandles val="exact"/>
        </dgm:presLayoutVars>
      </dgm:prSet>
      <dgm:spPr/>
      <dgm:t>
        <a:bodyPr/>
        <a:lstStyle/>
        <a:p>
          <a:endParaRPr lang="en-US"/>
        </a:p>
      </dgm:t>
    </dgm:pt>
    <dgm:pt modelId="{873C95C0-0ED0-400C-A719-9ED907479694}" type="pres">
      <dgm:prSet presAssocID="{6D1AEECE-93C4-4267-B7BE-02EDC24112D9}" presName="compNode" presStyleCnt="0"/>
      <dgm:spPr/>
    </dgm:pt>
    <dgm:pt modelId="{DB76B8B3-8D85-485C-8A75-77CA6F72D73E}" type="pres">
      <dgm:prSet presAssocID="{6D1AEECE-93C4-4267-B7BE-02EDC24112D9}" presName="iconBgRect" presStyleLbl="bgShp" presStyleIdx="0" presStyleCnt="4"/>
      <dgm:spPr>
        <a:prstGeom prst="round2DiagRect">
          <a:avLst>
            <a:gd name="adj1" fmla="val 29727"/>
            <a:gd name="adj2" fmla="val 0"/>
          </a:avLst>
        </a:prstGeom>
      </dgm:spPr>
    </dgm:pt>
    <dgm:pt modelId="{EB11812B-FBF9-45C5-9732-B346B93A162B}" type="pres">
      <dgm:prSet presAssocID="{6D1AEECE-93C4-4267-B7BE-02EDC24112D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Tools"/>
        </a:ext>
      </dgm:extLst>
    </dgm:pt>
    <dgm:pt modelId="{C2A8A6A9-CD01-41F2-BB94-DAD3275D9927}" type="pres">
      <dgm:prSet presAssocID="{6D1AEECE-93C4-4267-B7BE-02EDC24112D9}" presName="spaceRect" presStyleCnt="0"/>
      <dgm:spPr/>
    </dgm:pt>
    <dgm:pt modelId="{F9B09C78-4905-4AAB-9086-9B456B9830A9}" type="pres">
      <dgm:prSet presAssocID="{6D1AEECE-93C4-4267-B7BE-02EDC24112D9}" presName="textRect" presStyleLbl="revTx" presStyleIdx="0" presStyleCnt="4" custLinFactNeighborX="26" custLinFactNeighborY="1704">
        <dgm:presLayoutVars>
          <dgm:chMax val="1"/>
          <dgm:chPref val="1"/>
        </dgm:presLayoutVars>
      </dgm:prSet>
      <dgm:spPr/>
      <dgm:t>
        <a:bodyPr/>
        <a:lstStyle/>
        <a:p>
          <a:endParaRPr lang="en-US"/>
        </a:p>
      </dgm:t>
    </dgm:pt>
    <dgm:pt modelId="{6801B117-55B1-4F0E-8B79-70205476823F}" type="pres">
      <dgm:prSet presAssocID="{63EDE714-D5EE-4A82-A174-767590B1FFA6}" presName="sibTrans" presStyleCnt="0"/>
      <dgm:spPr/>
    </dgm:pt>
    <dgm:pt modelId="{2962708F-5991-4EA3-B138-0C3ED38EFC64}" type="pres">
      <dgm:prSet presAssocID="{B4FEF8BA-FD25-4B9C-BE08-F93CF5C3B5BC}" presName="compNode" presStyleCnt="0"/>
      <dgm:spPr/>
    </dgm:pt>
    <dgm:pt modelId="{313B7B94-5EF5-4916-8A90-D10AE5537AD0}" type="pres">
      <dgm:prSet presAssocID="{B4FEF8BA-FD25-4B9C-BE08-F93CF5C3B5BC}" presName="iconBgRect" presStyleLbl="bgShp" presStyleIdx="1" presStyleCnt="4"/>
      <dgm:spPr>
        <a:prstGeom prst="round2DiagRect">
          <a:avLst>
            <a:gd name="adj1" fmla="val 29727"/>
            <a:gd name="adj2" fmla="val 0"/>
          </a:avLst>
        </a:prstGeom>
      </dgm:spPr>
    </dgm:pt>
    <dgm:pt modelId="{D0B96600-3122-4623-AA81-21D70B103433}" type="pres">
      <dgm:prSet presAssocID="{B4FEF8BA-FD25-4B9C-BE08-F93CF5C3B5B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mart Phone"/>
        </a:ext>
      </dgm:extLst>
    </dgm:pt>
    <dgm:pt modelId="{E5A54724-DCBD-4C54-B9EB-1A449733FF8E}" type="pres">
      <dgm:prSet presAssocID="{B4FEF8BA-FD25-4B9C-BE08-F93CF5C3B5BC}" presName="spaceRect" presStyleCnt="0"/>
      <dgm:spPr/>
    </dgm:pt>
    <dgm:pt modelId="{53FD1490-E4F4-4912-8D5B-3E5C3250BB9F}" type="pres">
      <dgm:prSet presAssocID="{B4FEF8BA-FD25-4B9C-BE08-F93CF5C3B5BC}" presName="textRect" presStyleLbl="revTx" presStyleIdx="1" presStyleCnt="4">
        <dgm:presLayoutVars>
          <dgm:chMax val="1"/>
          <dgm:chPref val="1"/>
        </dgm:presLayoutVars>
      </dgm:prSet>
      <dgm:spPr/>
      <dgm:t>
        <a:bodyPr/>
        <a:lstStyle/>
        <a:p>
          <a:endParaRPr lang="en-US"/>
        </a:p>
      </dgm:t>
    </dgm:pt>
    <dgm:pt modelId="{84931870-0CCE-4730-ACCF-A4C964ABEDF1}" type="pres">
      <dgm:prSet presAssocID="{7D484076-908D-42A0-BB4F-3FA2E96039F4}" presName="sibTrans" presStyleCnt="0"/>
      <dgm:spPr/>
    </dgm:pt>
    <dgm:pt modelId="{DC90477B-E158-4EC0-9714-51DB82F47DD4}" type="pres">
      <dgm:prSet presAssocID="{FB35B7D2-45CF-4B74-8235-8E3916AFF6C1}" presName="compNode" presStyleCnt="0"/>
      <dgm:spPr/>
    </dgm:pt>
    <dgm:pt modelId="{E610AA11-4886-4339-A057-E01F1D5F8AC6}" type="pres">
      <dgm:prSet presAssocID="{FB35B7D2-45CF-4B74-8235-8E3916AFF6C1}" presName="iconBgRect" presStyleLbl="bgShp" presStyleIdx="2" presStyleCnt="4"/>
      <dgm:spPr>
        <a:prstGeom prst="round2DiagRect">
          <a:avLst>
            <a:gd name="adj1" fmla="val 29727"/>
            <a:gd name="adj2" fmla="val 0"/>
          </a:avLst>
        </a:prstGeom>
      </dgm:spPr>
    </dgm:pt>
    <dgm:pt modelId="{61B4242C-FE7A-4521-B9FE-179C125D8CDD}" type="pres">
      <dgm:prSet presAssocID="{FB35B7D2-45CF-4B74-8235-8E3916AFF6C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B7B42665-6323-43E7-A6DB-629FFD0C4ADE}" type="pres">
      <dgm:prSet presAssocID="{FB35B7D2-45CF-4B74-8235-8E3916AFF6C1}" presName="spaceRect" presStyleCnt="0"/>
      <dgm:spPr/>
    </dgm:pt>
    <dgm:pt modelId="{F1B44AD7-96A3-4D51-9D36-FBCD7263E28A}" type="pres">
      <dgm:prSet presAssocID="{FB35B7D2-45CF-4B74-8235-8E3916AFF6C1}" presName="textRect" presStyleLbl="revTx" presStyleIdx="2" presStyleCnt="4">
        <dgm:presLayoutVars>
          <dgm:chMax val="1"/>
          <dgm:chPref val="1"/>
        </dgm:presLayoutVars>
      </dgm:prSet>
      <dgm:spPr/>
      <dgm:t>
        <a:bodyPr/>
        <a:lstStyle/>
        <a:p>
          <a:endParaRPr lang="en-US"/>
        </a:p>
      </dgm:t>
    </dgm:pt>
    <dgm:pt modelId="{A16AE5E9-3636-45DD-B2CC-CD6B1FE79C09}" type="pres">
      <dgm:prSet presAssocID="{B863EADB-EB4B-4B52-B971-B315B1EB08C1}" presName="sibTrans" presStyleCnt="0"/>
      <dgm:spPr/>
    </dgm:pt>
    <dgm:pt modelId="{C81577A7-4E14-44E9-A8F7-69A819F01CA1}" type="pres">
      <dgm:prSet presAssocID="{7B93C458-A5D0-4D42-AB0A-0876E0AC3D60}" presName="compNode" presStyleCnt="0"/>
      <dgm:spPr/>
    </dgm:pt>
    <dgm:pt modelId="{130B9439-8DE7-4769-A201-644C10724F91}" type="pres">
      <dgm:prSet presAssocID="{7B93C458-A5D0-4D42-AB0A-0876E0AC3D60}" presName="iconBgRect" presStyleLbl="bgShp" presStyleIdx="3" presStyleCnt="4"/>
      <dgm:spPr>
        <a:prstGeom prst="round2DiagRect">
          <a:avLst>
            <a:gd name="adj1" fmla="val 29727"/>
            <a:gd name="adj2" fmla="val 0"/>
          </a:avLst>
        </a:prstGeom>
      </dgm:spPr>
    </dgm:pt>
    <dgm:pt modelId="{4AAE9274-A051-49D5-9A12-880E922D0770}" type="pres">
      <dgm:prSet presAssocID="{7B93C458-A5D0-4D42-AB0A-0876E0AC3D6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Person Eating"/>
        </a:ext>
      </dgm:extLst>
    </dgm:pt>
    <dgm:pt modelId="{4A5915C7-FD12-4E46-8DF6-EF8CABA1FED9}" type="pres">
      <dgm:prSet presAssocID="{7B93C458-A5D0-4D42-AB0A-0876E0AC3D60}" presName="spaceRect" presStyleCnt="0"/>
      <dgm:spPr/>
    </dgm:pt>
    <dgm:pt modelId="{F247A3A7-04B5-4776-AC38-8C846F2DEB86}" type="pres">
      <dgm:prSet presAssocID="{7B93C458-A5D0-4D42-AB0A-0876E0AC3D60}" presName="textRect" presStyleLbl="revTx" presStyleIdx="3" presStyleCnt="4">
        <dgm:presLayoutVars>
          <dgm:chMax val="1"/>
          <dgm:chPref val="1"/>
        </dgm:presLayoutVars>
      </dgm:prSet>
      <dgm:spPr/>
      <dgm:t>
        <a:bodyPr/>
        <a:lstStyle/>
        <a:p>
          <a:endParaRPr lang="en-US"/>
        </a:p>
      </dgm:t>
    </dgm:pt>
  </dgm:ptLst>
  <dgm:cxnLst>
    <dgm:cxn modelId="{1B7C097D-31EC-4B56-B277-07A57DD4139D}" type="presOf" srcId="{B4FEF8BA-FD25-4B9C-BE08-F93CF5C3B5BC}" destId="{53FD1490-E4F4-4912-8D5B-3E5C3250BB9F}" srcOrd="0" destOrd="0" presId="urn:microsoft.com/office/officeart/2018/5/layout/IconLeafLabelList"/>
    <dgm:cxn modelId="{34A07D49-9A11-460C-9256-39CECD103E90}" type="presOf" srcId="{6D1AEECE-93C4-4267-B7BE-02EDC24112D9}" destId="{F9B09C78-4905-4AAB-9086-9B456B9830A9}" srcOrd="0" destOrd="0" presId="urn:microsoft.com/office/officeart/2018/5/layout/IconLeafLabelList"/>
    <dgm:cxn modelId="{7FEBFDA5-9236-4FFF-B47D-D9A8FB090187}" type="presOf" srcId="{5EBA6D0B-5250-480C-9819-21C4C158F6DB}" destId="{42C362C2-8C8E-4C16-9584-82E9DD02584E}" srcOrd="0" destOrd="0" presId="urn:microsoft.com/office/officeart/2018/5/layout/IconLeafLabelList"/>
    <dgm:cxn modelId="{B2F8515D-35D7-45E3-89FB-5F7E59A6F21C}" srcId="{5EBA6D0B-5250-480C-9819-21C4C158F6DB}" destId="{7B93C458-A5D0-4D42-AB0A-0876E0AC3D60}" srcOrd="3" destOrd="0" parTransId="{46C70F02-7796-4BA0-BC57-06427F445449}" sibTransId="{EEE0AA94-88DF-4063-B0E5-268B12903AA0}"/>
    <dgm:cxn modelId="{8DB9EBC0-B197-401D-9509-B57340DDEA64}" type="presOf" srcId="{FB35B7D2-45CF-4B74-8235-8E3916AFF6C1}" destId="{F1B44AD7-96A3-4D51-9D36-FBCD7263E28A}" srcOrd="0" destOrd="0" presId="urn:microsoft.com/office/officeart/2018/5/layout/IconLeafLabelList"/>
    <dgm:cxn modelId="{0FE97B93-D232-4083-A776-81136E16EAEC}" type="presOf" srcId="{7B93C458-A5D0-4D42-AB0A-0876E0AC3D60}" destId="{F247A3A7-04B5-4776-AC38-8C846F2DEB86}" srcOrd="0" destOrd="0" presId="urn:microsoft.com/office/officeart/2018/5/layout/IconLeafLabelList"/>
    <dgm:cxn modelId="{0125525D-A74D-4ADF-BA66-85DA141C9153}" srcId="{5EBA6D0B-5250-480C-9819-21C4C158F6DB}" destId="{FB35B7D2-45CF-4B74-8235-8E3916AFF6C1}" srcOrd="2" destOrd="0" parTransId="{6A3C494B-ACA3-443E-BB42-53B7C57AC56D}" sibTransId="{B863EADB-EB4B-4B52-B971-B315B1EB08C1}"/>
    <dgm:cxn modelId="{835C7EBA-59B2-43F8-99BD-670926A848BC}" srcId="{5EBA6D0B-5250-480C-9819-21C4C158F6DB}" destId="{B4FEF8BA-FD25-4B9C-BE08-F93CF5C3B5BC}" srcOrd="1" destOrd="0" parTransId="{531AA385-9F0A-433B-95B9-6C86AE2E6748}" sibTransId="{7D484076-908D-42A0-BB4F-3FA2E96039F4}"/>
    <dgm:cxn modelId="{CF756EC0-59CE-41AA-8AC9-14E75BC1A4BE}" srcId="{5EBA6D0B-5250-480C-9819-21C4C158F6DB}" destId="{6D1AEECE-93C4-4267-B7BE-02EDC24112D9}" srcOrd="0" destOrd="0" parTransId="{5A08F00E-B7E0-48BC-A3C4-0AF64AA223B5}" sibTransId="{63EDE714-D5EE-4A82-A174-767590B1FFA6}"/>
    <dgm:cxn modelId="{B461AD95-0558-43B2-B1A0-6E9DB87E5035}" type="presParOf" srcId="{42C362C2-8C8E-4C16-9584-82E9DD02584E}" destId="{873C95C0-0ED0-400C-A719-9ED907479694}" srcOrd="0" destOrd="0" presId="urn:microsoft.com/office/officeart/2018/5/layout/IconLeafLabelList"/>
    <dgm:cxn modelId="{1DDDF334-69B4-4550-8F49-00F228D3178D}" type="presParOf" srcId="{873C95C0-0ED0-400C-A719-9ED907479694}" destId="{DB76B8B3-8D85-485C-8A75-77CA6F72D73E}" srcOrd="0" destOrd="0" presId="urn:microsoft.com/office/officeart/2018/5/layout/IconLeafLabelList"/>
    <dgm:cxn modelId="{67332BA6-630F-439E-8610-255193E08CC4}" type="presParOf" srcId="{873C95C0-0ED0-400C-A719-9ED907479694}" destId="{EB11812B-FBF9-45C5-9732-B346B93A162B}" srcOrd="1" destOrd="0" presId="urn:microsoft.com/office/officeart/2018/5/layout/IconLeafLabelList"/>
    <dgm:cxn modelId="{0F5959C1-6B14-48A0-89AA-C5D5954E445E}" type="presParOf" srcId="{873C95C0-0ED0-400C-A719-9ED907479694}" destId="{C2A8A6A9-CD01-41F2-BB94-DAD3275D9927}" srcOrd="2" destOrd="0" presId="urn:microsoft.com/office/officeart/2018/5/layout/IconLeafLabelList"/>
    <dgm:cxn modelId="{8661E2DC-73E6-4317-BDD7-493185B0B001}" type="presParOf" srcId="{873C95C0-0ED0-400C-A719-9ED907479694}" destId="{F9B09C78-4905-4AAB-9086-9B456B9830A9}" srcOrd="3" destOrd="0" presId="urn:microsoft.com/office/officeart/2018/5/layout/IconLeafLabelList"/>
    <dgm:cxn modelId="{698820BB-CFB1-4F2B-9156-B43FC3945D5E}" type="presParOf" srcId="{42C362C2-8C8E-4C16-9584-82E9DD02584E}" destId="{6801B117-55B1-4F0E-8B79-70205476823F}" srcOrd="1" destOrd="0" presId="urn:microsoft.com/office/officeart/2018/5/layout/IconLeafLabelList"/>
    <dgm:cxn modelId="{B051FD26-4ABD-4D54-98DE-99ABB93829CA}" type="presParOf" srcId="{42C362C2-8C8E-4C16-9584-82E9DD02584E}" destId="{2962708F-5991-4EA3-B138-0C3ED38EFC64}" srcOrd="2" destOrd="0" presId="urn:microsoft.com/office/officeart/2018/5/layout/IconLeafLabelList"/>
    <dgm:cxn modelId="{4B8B4327-5295-4B73-ACC7-1E989FBF8401}" type="presParOf" srcId="{2962708F-5991-4EA3-B138-0C3ED38EFC64}" destId="{313B7B94-5EF5-4916-8A90-D10AE5537AD0}" srcOrd="0" destOrd="0" presId="urn:microsoft.com/office/officeart/2018/5/layout/IconLeafLabelList"/>
    <dgm:cxn modelId="{E99D7FED-8B65-49C8-B679-C0E9D1339CA6}" type="presParOf" srcId="{2962708F-5991-4EA3-B138-0C3ED38EFC64}" destId="{D0B96600-3122-4623-AA81-21D70B103433}" srcOrd="1" destOrd="0" presId="urn:microsoft.com/office/officeart/2018/5/layout/IconLeafLabelList"/>
    <dgm:cxn modelId="{3C32B40F-760D-4772-A832-F0B03690C8D6}" type="presParOf" srcId="{2962708F-5991-4EA3-B138-0C3ED38EFC64}" destId="{E5A54724-DCBD-4C54-B9EB-1A449733FF8E}" srcOrd="2" destOrd="0" presId="urn:microsoft.com/office/officeart/2018/5/layout/IconLeafLabelList"/>
    <dgm:cxn modelId="{E8A4DE58-B790-48AA-A003-5C8215CE8700}" type="presParOf" srcId="{2962708F-5991-4EA3-B138-0C3ED38EFC64}" destId="{53FD1490-E4F4-4912-8D5B-3E5C3250BB9F}" srcOrd="3" destOrd="0" presId="urn:microsoft.com/office/officeart/2018/5/layout/IconLeafLabelList"/>
    <dgm:cxn modelId="{F04C85B5-3A8E-47F3-9719-9317A3DE9FCE}" type="presParOf" srcId="{42C362C2-8C8E-4C16-9584-82E9DD02584E}" destId="{84931870-0CCE-4730-ACCF-A4C964ABEDF1}" srcOrd="3" destOrd="0" presId="urn:microsoft.com/office/officeart/2018/5/layout/IconLeafLabelList"/>
    <dgm:cxn modelId="{E497C111-B077-4608-BC71-104F5A33A21B}" type="presParOf" srcId="{42C362C2-8C8E-4C16-9584-82E9DD02584E}" destId="{DC90477B-E158-4EC0-9714-51DB82F47DD4}" srcOrd="4" destOrd="0" presId="urn:microsoft.com/office/officeart/2018/5/layout/IconLeafLabelList"/>
    <dgm:cxn modelId="{DE6C40B9-B7DD-4354-A278-969AEBC20997}" type="presParOf" srcId="{DC90477B-E158-4EC0-9714-51DB82F47DD4}" destId="{E610AA11-4886-4339-A057-E01F1D5F8AC6}" srcOrd="0" destOrd="0" presId="urn:microsoft.com/office/officeart/2018/5/layout/IconLeafLabelList"/>
    <dgm:cxn modelId="{003C6172-024F-489B-BE01-735796A32494}" type="presParOf" srcId="{DC90477B-E158-4EC0-9714-51DB82F47DD4}" destId="{61B4242C-FE7A-4521-B9FE-179C125D8CDD}" srcOrd="1" destOrd="0" presId="urn:microsoft.com/office/officeart/2018/5/layout/IconLeafLabelList"/>
    <dgm:cxn modelId="{E4A72AD5-B9B4-4009-BB42-B575C0010CFC}" type="presParOf" srcId="{DC90477B-E158-4EC0-9714-51DB82F47DD4}" destId="{B7B42665-6323-43E7-A6DB-629FFD0C4ADE}" srcOrd="2" destOrd="0" presId="urn:microsoft.com/office/officeart/2018/5/layout/IconLeafLabelList"/>
    <dgm:cxn modelId="{4A9296FD-1B1D-45C7-831B-979E158ED347}" type="presParOf" srcId="{DC90477B-E158-4EC0-9714-51DB82F47DD4}" destId="{F1B44AD7-96A3-4D51-9D36-FBCD7263E28A}" srcOrd="3" destOrd="0" presId="urn:microsoft.com/office/officeart/2018/5/layout/IconLeafLabelList"/>
    <dgm:cxn modelId="{4CD1E292-8D29-45B1-9DBF-91F66CB938BB}" type="presParOf" srcId="{42C362C2-8C8E-4C16-9584-82E9DD02584E}" destId="{A16AE5E9-3636-45DD-B2CC-CD6B1FE79C09}" srcOrd="5" destOrd="0" presId="urn:microsoft.com/office/officeart/2018/5/layout/IconLeafLabelList"/>
    <dgm:cxn modelId="{59AF9114-DBC7-404C-8AB2-20BBC621A9C2}" type="presParOf" srcId="{42C362C2-8C8E-4C16-9584-82E9DD02584E}" destId="{C81577A7-4E14-44E9-A8F7-69A819F01CA1}" srcOrd="6" destOrd="0" presId="urn:microsoft.com/office/officeart/2018/5/layout/IconLeafLabelList"/>
    <dgm:cxn modelId="{2BDBD7DE-DA8C-47DD-80DA-67D7A9E6EF7E}" type="presParOf" srcId="{C81577A7-4E14-44E9-A8F7-69A819F01CA1}" destId="{130B9439-8DE7-4769-A201-644C10724F91}" srcOrd="0" destOrd="0" presId="urn:microsoft.com/office/officeart/2018/5/layout/IconLeafLabelList"/>
    <dgm:cxn modelId="{19120BFC-8DAB-4D09-968A-2DCD9554637F}" type="presParOf" srcId="{C81577A7-4E14-44E9-A8F7-69A819F01CA1}" destId="{4AAE9274-A051-49D5-9A12-880E922D0770}" srcOrd="1" destOrd="0" presId="urn:microsoft.com/office/officeart/2018/5/layout/IconLeafLabelList"/>
    <dgm:cxn modelId="{776D3B8A-A70F-444B-A9B1-F5176FD9AFEC}" type="presParOf" srcId="{C81577A7-4E14-44E9-A8F7-69A819F01CA1}" destId="{4A5915C7-FD12-4E46-8DF6-EF8CABA1FED9}" srcOrd="2" destOrd="0" presId="urn:microsoft.com/office/officeart/2018/5/layout/IconLeafLabelList"/>
    <dgm:cxn modelId="{0D2AA418-F796-4673-B206-595146B4B8A5}" type="presParOf" srcId="{C81577A7-4E14-44E9-A8F7-69A819F01CA1}" destId="{F247A3A7-04B5-4776-AC38-8C846F2DEB86}"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10B20A-9F44-4017-BC1B-F532DF43CD80}"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0C90B18-C960-4DEC-8132-386960F73E2E}">
      <dgm:prSet/>
      <dgm:spPr/>
      <dgm:t>
        <a:bodyPr/>
        <a:lstStyle/>
        <a:p>
          <a:r>
            <a:rPr lang="en-US" dirty="0"/>
            <a:t>De-identified</a:t>
          </a:r>
        </a:p>
      </dgm:t>
    </dgm:pt>
    <dgm:pt modelId="{0903B92F-1E13-44A0-B078-8B4C524ADAC6}" type="parTrans" cxnId="{FCD6DEB7-00A9-4D95-8EC6-DC90F14A17FB}">
      <dgm:prSet/>
      <dgm:spPr/>
      <dgm:t>
        <a:bodyPr/>
        <a:lstStyle/>
        <a:p>
          <a:endParaRPr lang="en-US"/>
        </a:p>
      </dgm:t>
    </dgm:pt>
    <dgm:pt modelId="{D0AAC2A4-D0E9-412F-9409-60C1998403B6}" type="sibTrans" cxnId="{FCD6DEB7-00A9-4D95-8EC6-DC90F14A17FB}">
      <dgm:prSet/>
      <dgm:spPr/>
      <dgm:t>
        <a:bodyPr/>
        <a:lstStyle/>
        <a:p>
          <a:endParaRPr lang="en-US"/>
        </a:p>
      </dgm:t>
    </dgm:pt>
    <dgm:pt modelId="{0A16732D-6752-46F3-A8B8-9BB8C11E8269}">
      <dgm:prSet/>
      <dgm:spPr/>
      <dgm:t>
        <a:bodyPr/>
        <a:lstStyle/>
        <a:p>
          <a:r>
            <a:rPr lang="en-US" dirty="0"/>
            <a:t>1:1 female/male</a:t>
          </a:r>
        </a:p>
      </dgm:t>
    </dgm:pt>
    <dgm:pt modelId="{CE27D6AA-EAFF-419F-BB5E-8C64380D9F08}" type="parTrans" cxnId="{43398F1A-6D0F-42FC-A520-65A2D0459FE6}">
      <dgm:prSet/>
      <dgm:spPr/>
      <dgm:t>
        <a:bodyPr/>
        <a:lstStyle/>
        <a:p>
          <a:endParaRPr lang="en-US"/>
        </a:p>
      </dgm:t>
    </dgm:pt>
    <dgm:pt modelId="{74F7B9EE-1CD8-454A-AB7B-6DFDC05AFB0A}" type="sibTrans" cxnId="{43398F1A-6D0F-42FC-A520-65A2D0459FE6}">
      <dgm:prSet/>
      <dgm:spPr/>
      <dgm:t>
        <a:bodyPr/>
        <a:lstStyle/>
        <a:p>
          <a:endParaRPr lang="en-US"/>
        </a:p>
      </dgm:t>
    </dgm:pt>
    <dgm:pt modelId="{149DBC8C-D1A7-425E-9519-A0F8CB7A413E}">
      <dgm:prSet/>
      <dgm:spPr/>
      <dgm:t>
        <a:bodyPr/>
        <a:lstStyle/>
        <a:p>
          <a:r>
            <a:rPr lang="en-US" dirty="0"/>
            <a:t>Both respondents completed college/graduate school</a:t>
          </a:r>
        </a:p>
      </dgm:t>
    </dgm:pt>
    <dgm:pt modelId="{90568BD8-0055-46DA-A74F-41873DC28CD1}" type="parTrans" cxnId="{02F3CEB5-BD43-4A8F-A92D-D6FC13B6A341}">
      <dgm:prSet/>
      <dgm:spPr/>
      <dgm:t>
        <a:bodyPr/>
        <a:lstStyle/>
        <a:p>
          <a:endParaRPr lang="en-US"/>
        </a:p>
      </dgm:t>
    </dgm:pt>
    <dgm:pt modelId="{7FAC0A03-196C-4C93-8CCC-0AC5EA58254D}" type="sibTrans" cxnId="{02F3CEB5-BD43-4A8F-A92D-D6FC13B6A341}">
      <dgm:prSet/>
      <dgm:spPr/>
      <dgm:t>
        <a:bodyPr/>
        <a:lstStyle/>
        <a:p>
          <a:endParaRPr lang="en-US"/>
        </a:p>
      </dgm:t>
    </dgm:pt>
    <dgm:pt modelId="{2E8F7163-1A9A-486A-B501-F2F630C72DA1}">
      <dgm:prSet/>
      <dgm:spPr/>
      <dgm:t>
        <a:bodyPr/>
        <a:lstStyle/>
        <a:p>
          <a:r>
            <a:rPr lang="en-US" dirty="0"/>
            <a:t>Both non-Hispanic and Caucasian</a:t>
          </a:r>
        </a:p>
      </dgm:t>
    </dgm:pt>
    <dgm:pt modelId="{41A884BE-B6DB-45A8-8398-A5E03C0A3897}" type="parTrans" cxnId="{E8B0928C-02E1-45CF-901C-F01A8E693965}">
      <dgm:prSet/>
      <dgm:spPr/>
      <dgm:t>
        <a:bodyPr/>
        <a:lstStyle/>
        <a:p>
          <a:endParaRPr lang="en-US"/>
        </a:p>
      </dgm:t>
    </dgm:pt>
    <dgm:pt modelId="{7F94FB11-2EAC-4FE1-8323-30894210D2D2}" type="sibTrans" cxnId="{E8B0928C-02E1-45CF-901C-F01A8E693965}">
      <dgm:prSet/>
      <dgm:spPr/>
      <dgm:t>
        <a:bodyPr/>
        <a:lstStyle/>
        <a:p>
          <a:endParaRPr lang="en-US"/>
        </a:p>
      </dgm:t>
    </dgm:pt>
    <dgm:pt modelId="{C051EB32-1FA1-4461-BC45-5D585B3FE50D}">
      <dgm:prSet/>
      <dgm:spPr/>
      <dgm:t>
        <a:bodyPr/>
        <a:lstStyle/>
        <a:p>
          <a:r>
            <a:rPr lang="en-US" dirty="0"/>
            <a:t>Primary language and preferred language- English</a:t>
          </a:r>
        </a:p>
      </dgm:t>
    </dgm:pt>
    <dgm:pt modelId="{51C44689-C183-43AF-AAAA-D81FC8F0A5BA}" type="parTrans" cxnId="{96926B58-6F80-4D30-AB9E-D29D6CED9591}">
      <dgm:prSet/>
      <dgm:spPr/>
      <dgm:t>
        <a:bodyPr/>
        <a:lstStyle/>
        <a:p>
          <a:endParaRPr lang="en-US"/>
        </a:p>
      </dgm:t>
    </dgm:pt>
    <dgm:pt modelId="{63EE72C1-003E-4C56-807A-8817C7E6AF49}" type="sibTrans" cxnId="{96926B58-6F80-4D30-AB9E-D29D6CED9591}">
      <dgm:prSet/>
      <dgm:spPr/>
      <dgm:t>
        <a:bodyPr/>
        <a:lstStyle/>
        <a:p>
          <a:endParaRPr lang="en-US"/>
        </a:p>
      </dgm:t>
    </dgm:pt>
    <dgm:pt modelId="{2E2D5D07-DCC7-4BDD-B274-B7BA7597E583}">
      <dgm:prSet/>
      <dgm:spPr/>
      <dgm:t>
        <a:bodyPr/>
        <a:lstStyle/>
        <a:p>
          <a:r>
            <a:rPr lang="en-US" dirty="0"/>
            <a:t>Geographical locations were different- rural and urban</a:t>
          </a:r>
        </a:p>
      </dgm:t>
    </dgm:pt>
    <dgm:pt modelId="{C3566C3C-DF46-44A6-B375-56325049395F}" type="parTrans" cxnId="{B1E417F0-4859-46D7-A960-B14F2186CBCE}">
      <dgm:prSet/>
      <dgm:spPr/>
      <dgm:t>
        <a:bodyPr/>
        <a:lstStyle/>
        <a:p>
          <a:endParaRPr lang="en-US"/>
        </a:p>
      </dgm:t>
    </dgm:pt>
    <dgm:pt modelId="{1A643E76-FDA1-46BE-A9A4-9444D28A2009}" type="sibTrans" cxnId="{B1E417F0-4859-46D7-A960-B14F2186CBCE}">
      <dgm:prSet/>
      <dgm:spPr/>
      <dgm:t>
        <a:bodyPr/>
        <a:lstStyle/>
        <a:p>
          <a:endParaRPr lang="en-US"/>
        </a:p>
      </dgm:t>
    </dgm:pt>
    <dgm:pt modelId="{B09627DC-16A6-4A73-B05F-7369B60DDAFF}">
      <dgm:prSet/>
      <dgm:spPr/>
      <dgm:t>
        <a:bodyPr/>
        <a:lstStyle/>
        <a:p>
          <a:r>
            <a:rPr lang="en-US" dirty="0"/>
            <a:t>Insurance Payer were different- Medicare and Commercial</a:t>
          </a:r>
        </a:p>
      </dgm:t>
    </dgm:pt>
    <dgm:pt modelId="{718797BD-8468-4F6E-B0E0-C17057CAD56A}" type="parTrans" cxnId="{79298029-18AC-40CD-9D0A-175B468F99A6}">
      <dgm:prSet/>
      <dgm:spPr/>
      <dgm:t>
        <a:bodyPr/>
        <a:lstStyle/>
        <a:p>
          <a:endParaRPr lang="en-US"/>
        </a:p>
      </dgm:t>
    </dgm:pt>
    <dgm:pt modelId="{7F809825-A244-4E44-AB2F-B5A12BB10B79}" type="sibTrans" cxnId="{79298029-18AC-40CD-9D0A-175B468F99A6}">
      <dgm:prSet/>
      <dgm:spPr/>
      <dgm:t>
        <a:bodyPr/>
        <a:lstStyle/>
        <a:p>
          <a:endParaRPr lang="en-US"/>
        </a:p>
      </dgm:t>
    </dgm:pt>
    <dgm:pt modelId="{03365852-D303-4FB1-8631-EA9732819A6D}">
      <dgm:prSet/>
      <dgm:spPr/>
      <dgm:t>
        <a:bodyPr/>
        <a:lstStyle/>
        <a:p>
          <a:r>
            <a:rPr lang="en-US" dirty="0"/>
            <a:t>Both unemployed/retired</a:t>
          </a:r>
        </a:p>
      </dgm:t>
    </dgm:pt>
    <dgm:pt modelId="{E9448468-1469-4F23-85E9-1F0DC99310AD}" type="parTrans" cxnId="{7294AC70-038A-4585-9AA8-BC6A7FB1739E}">
      <dgm:prSet/>
      <dgm:spPr/>
      <dgm:t>
        <a:bodyPr/>
        <a:lstStyle/>
        <a:p>
          <a:endParaRPr lang="en-US"/>
        </a:p>
      </dgm:t>
    </dgm:pt>
    <dgm:pt modelId="{B5D7458D-66BE-4CE3-AA55-B9104D4A1F86}" type="sibTrans" cxnId="{7294AC70-038A-4585-9AA8-BC6A7FB1739E}">
      <dgm:prSet/>
      <dgm:spPr/>
      <dgm:t>
        <a:bodyPr/>
        <a:lstStyle/>
        <a:p>
          <a:endParaRPr lang="en-US"/>
        </a:p>
      </dgm:t>
    </dgm:pt>
    <dgm:pt modelId="{30B7199E-CE4A-4054-AC14-2A37AEDD15E1}" type="pres">
      <dgm:prSet presAssocID="{0910B20A-9F44-4017-BC1B-F532DF43CD80}" presName="diagram" presStyleCnt="0">
        <dgm:presLayoutVars>
          <dgm:dir/>
          <dgm:resizeHandles val="exact"/>
        </dgm:presLayoutVars>
      </dgm:prSet>
      <dgm:spPr/>
      <dgm:t>
        <a:bodyPr/>
        <a:lstStyle/>
        <a:p>
          <a:endParaRPr lang="en-US"/>
        </a:p>
      </dgm:t>
    </dgm:pt>
    <dgm:pt modelId="{B524B1E9-EC99-4BF4-8707-6BC0982FB3F6}" type="pres">
      <dgm:prSet presAssocID="{D0C90B18-C960-4DEC-8132-386960F73E2E}" presName="node" presStyleLbl="node1" presStyleIdx="0" presStyleCnt="8">
        <dgm:presLayoutVars>
          <dgm:bulletEnabled val="1"/>
        </dgm:presLayoutVars>
      </dgm:prSet>
      <dgm:spPr/>
      <dgm:t>
        <a:bodyPr/>
        <a:lstStyle/>
        <a:p>
          <a:endParaRPr lang="en-US"/>
        </a:p>
      </dgm:t>
    </dgm:pt>
    <dgm:pt modelId="{C0F9939A-0D4A-4BF8-9F6A-F29E1C4E5056}" type="pres">
      <dgm:prSet presAssocID="{D0AAC2A4-D0E9-412F-9409-60C1998403B6}" presName="sibTrans" presStyleCnt="0"/>
      <dgm:spPr/>
    </dgm:pt>
    <dgm:pt modelId="{05D09A2C-7BCF-4083-83A8-D1D36C03C242}" type="pres">
      <dgm:prSet presAssocID="{0A16732D-6752-46F3-A8B8-9BB8C11E8269}" presName="node" presStyleLbl="node1" presStyleIdx="1" presStyleCnt="8">
        <dgm:presLayoutVars>
          <dgm:bulletEnabled val="1"/>
        </dgm:presLayoutVars>
      </dgm:prSet>
      <dgm:spPr/>
      <dgm:t>
        <a:bodyPr/>
        <a:lstStyle/>
        <a:p>
          <a:endParaRPr lang="en-US"/>
        </a:p>
      </dgm:t>
    </dgm:pt>
    <dgm:pt modelId="{21F2C2EF-FC49-46BA-873F-6819EC1C6719}" type="pres">
      <dgm:prSet presAssocID="{74F7B9EE-1CD8-454A-AB7B-6DFDC05AFB0A}" presName="sibTrans" presStyleCnt="0"/>
      <dgm:spPr/>
    </dgm:pt>
    <dgm:pt modelId="{06622353-9A14-41C5-AD39-95C2FEC13577}" type="pres">
      <dgm:prSet presAssocID="{149DBC8C-D1A7-425E-9519-A0F8CB7A413E}" presName="node" presStyleLbl="node1" presStyleIdx="2" presStyleCnt="8">
        <dgm:presLayoutVars>
          <dgm:bulletEnabled val="1"/>
        </dgm:presLayoutVars>
      </dgm:prSet>
      <dgm:spPr/>
      <dgm:t>
        <a:bodyPr/>
        <a:lstStyle/>
        <a:p>
          <a:endParaRPr lang="en-US"/>
        </a:p>
      </dgm:t>
    </dgm:pt>
    <dgm:pt modelId="{A7059EA5-3890-48DE-8EF2-B2BD3F700DD7}" type="pres">
      <dgm:prSet presAssocID="{7FAC0A03-196C-4C93-8CCC-0AC5EA58254D}" presName="sibTrans" presStyleCnt="0"/>
      <dgm:spPr/>
    </dgm:pt>
    <dgm:pt modelId="{CE7AC5D0-66B7-411D-B531-1F3AD273E583}" type="pres">
      <dgm:prSet presAssocID="{2E8F7163-1A9A-486A-B501-F2F630C72DA1}" presName="node" presStyleLbl="node1" presStyleIdx="3" presStyleCnt="8">
        <dgm:presLayoutVars>
          <dgm:bulletEnabled val="1"/>
        </dgm:presLayoutVars>
      </dgm:prSet>
      <dgm:spPr/>
      <dgm:t>
        <a:bodyPr/>
        <a:lstStyle/>
        <a:p>
          <a:endParaRPr lang="en-US"/>
        </a:p>
      </dgm:t>
    </dgm:pt>
    <dgm:pt modelId="{CC75B9C9-74DA-497D-AA1E-9F4D5EB4F39E}" type="pres">
      <dgm:prSet presAssocID="{7F94FB11-2EAC-4FE1-8323-30894210D2D2}" presName="sibTrans" presStyleCnt="0"/>
      <dgm:spPr/>
    </dgm:pt>
    <dgm:pt modelId="{18ADBD97-6170-4BC0-B6D3-60A7DC2D337A}" type="pres">
      <dgm:prSet presAssocID="{C051EB32-1FA1-4461-BC45-5D585B3FE50D}" presName="node" presStyleLbl="node1" presStyleIdx="4" presStyleCnt="8">
        <dgm:presLayoutVars>
          <dgm:bulletEnabled val="1"/>
        </dgm:presLayoutVars>
      </dgm:prSet>
      <dgm:spPr/>
      <dgm:t>
        <a:bodyPr/>
        <a:lstStyle/>
        <a:p>
          <a:endParaRPr lang="en-US"/>
        </a:p>
      </dgm:t>
    </dgm:pt>
    <dgm:pt modelId="{CBEB203B-CCF2-433E-9500-4D513B3A6F43}" type="pres">
      <dgm:prSet presAssocID="{63EE72C1-003E-4C56-807A-8817C7E6AF49}" presName="sibTrans" presStyleCnt="0"/>
      <dgm:spPr/>
    </dgm:pt>
    <dgm:pt modelId="{9588155A-168D-486D-B7BA-428209286B4F}" type="pres">
      <dgm:prSet presAssocID="{2E2D5D07-DCC7-4BDD-B274-B7BA7597E583}" presName="node" presStyleLbl="node1" presStyleIdx="5" presStyleCnt="8">
        <dgm:presLayoutVars>
          <dgm:bulletEnabled val="1"/>
        </dgm:presLayoutVars>
      </dgm:prSet>
      <dgm:spPr/>
      <dgm:t>
        <a:bodyPr/>
        <a:lstStyle/>
        <a:p>
          <a:endParaRPr lang="en-US"/>
        </a:p>
      </dgm:t>
    </dgm:pt>
    <dgm:pt modelId="{96573E03-481B-47CD-BB0A-F691803174CB}" type="pres">
      <dgm:prSet presAssocID="{1A643E76-FDA1-46BE-A9A4-9444D28A2009}" presName="sibTrans" presStyleCnt="0"/>
      <dgm:spPr/>
    </dgm:pt>
    <dgm:pt modelId="{267F33F9-C3B4-4A15-8C18-883E64C69348}" type="pres">
      <dgm:prSet presAssocID="{B09627DC-16A6-4A73-B05F-7369B60DDAFF}" presName="node" presStyleLbl="node1" presStyleIdx="6" presStyleCnt="8">
        <dgm:presLayoutVars>
          <dgm:bulletEnabled val="1"/>
        </dgm:presLayoutVars>
      </dgm:prSet>
      <dgm:spPr/>
      <dgm:t>
        <a:bodyPr/>
        <a:lstStyle/>
        <a:p>
          <a:endParaRPr lang="en-US"/>
        </a:p>
      </dgm:t>
    </dgm:pt>
    <dgm:pt modelId="{BA6DBF2A-DA30-4608-830F-7E2BD4C0B334}" type="pres">
      <dgm:prSet presAssocID="{7F809825-A244-4E44-AB2F-B5A12BB10B79}" presName="sibTrans" presStyleCnt="0"/>
      <dgm:spPr/>
    </dgm:pt>
    <dgm:pt modelId="{E43CE68F-2D52-401C-9169-77C1DB0D351B}" type="pres">
      <dgm:prSet presAssocID="{03365852-D303-4FB1-8631-EA9732819A6D}" presName="node" presStyleLbl="node1" presStyleIdx="7" presStyleCnt="8">
        <dgm:presLayoutVars>
          <dgm:bulletEnabled val="1"/>
        </dgm:presLayoutVars>
      </dgm:prSet>
      <dgm:spPr/>
      <dgm:t>
        <a:bodyPr/>
        <a:lstStyle/>
        <a:p>
          <a:endParaRPr lang="en-US"/>
        </a:p>
      </dgm:t>
    </dgm:pt>
  </dgm:ptLst>
  <dgm:cxnLst>
    <dgm:cxn modelId="{10BD953B-E043-4563-B992-1F15D22413FD}" type="presOf" srcId="{0A16732D-6752-46F3-A8B8-9BB8C11E8269}" destId="{05D09A2C-7BCF-4083-83A8-D1D36C03C242}" srcOrd="0" destOrd="0" presId="urn:microsoft.com/office/officeart/2005/8/layout/default"/>
    <dgm:cxn modelId="{86250C2F-29D5-4158-9B3D-24F406E23762}" type="presOf" srcId="{C051EB32-1FA1-4461-BC45-5D585B3FE50D}" destId="{18ADBD97-6170-4BC0-B6D3-60A7DC2D337A}" srcOrd="0" destOrd="0" presId="urn:microsoft.com/office/officeart/2005/8/layout/default"/>
    <dgm:cxn modelId="{7294AC70-038A-4585-9AA8-BC6A7FB1739E}" srcId="{0910B20A-9F44-4017-BC1B-F532DF43CD80}" destId="{03365852-D303-4FB1-8631-EA9732819A6D}" srcOrd="7" destOrd="0" parTransId="{E9448468-1469-4F23-85E9-1F0DC99310AD}" sibTransId="{B5D7458D-66BE-4CE3-AA55-B9104D4A1F86}"/>
    <dgm:cxn modelId="{A8C61E94-6744-4119-9008-635E0FDEEC33}" type="presOf" srcId="{149DBC8C-D1A7-425E-9519-A0F8CB7A413E}" destId="{06622353-9A14-41C5-AD39-95C2FEC13577}" srcOrd="0" destOrd="0" presId="urn:microsoft.com/office/officeart/2005/8/layout/default"/>
    <dgm:cxn modelId="{79298029-18AC-40CD-9D0A-175B468F99A6}" srcId="{0910B20A-9F44-4017-BC1B-F532DF43CD80}" destId="{B09627DC-16A6-4A73-B05F-7369B60DDAFF}" srcOrd="6" destOrd="0" parTransId="{718797BD-8468-4F6E-B0E0-C17057CAD56A}" sibTransId="{7F809825-A244-4E44-AB2F-B5A12BB10B79}"/>
    <dgm:cxn modelId="{BCAB7019-7E22-48B8-A2D3-8645505CF7CF}" type="presOf" srcId="{03365852-D303-4FB1-8631-EA9732819A6D}" destId="{E43CE68F-2D52-401C-9169-77C1DB0D351B}" srcOrd="0" destOrd="0" presId="urn:microsoft.com/office/officeart/2005/8/layout/default"/>
    <dgm:cxn modelId="{894F5EB2-EB4F-4FC0-BE16-24296AD92623}" type="presOf" srcId="{B09627DC-16A6-4A73-B05F-7369B60DDAFF}" destId="{267F33F9-C3B4-4A15-8C18-883E64C69348}" srcOrd="0" destOrd="0" presId="urn:microsoft.com/office/officeart/2005/8/layout/default"/>
    <dgm:cxn modelId="{E8B0928C-02E1-45CF-901C-F01A8E693965}" srcId="{0910B20A-9F44-4017-BC1B-F532DF43CD80}" destId="{2E8F7163-1A9A-486A-B501-F2F630C72DA1}" srcOrd="3" destOrd="0" parTransId="{41A884BE-B6DB-45A8-8398-A5E03C0A3897}" sibTransId="{7F94FB11-2EAC-4FE1-8323-30894210D2D2}"/>
    <dgm:cxn modelId="{96926B58-6F80-4D30-AB9E-D29D6CED9591}" srcId="{0910B20A-9F44-4017-BC1B-F532DF43CD80}" destId="{C051EB32-1FA1-4461-BC45-5D585B3FE50D}" srcOrd="4" destOrd="0" parTransId="{51C44689-C183-43AF-AAAA-D81FC8F0A5BA}" sibTransId="{63EE72C1-003E-4C56-807A-8817C7E6AF49}"/>
    <dgm:cxn modelId="{43398F1A-6D0F-42FC-A520-65A2D0459FE6}" srcId="{0910B20A-9F44-4017-BC1B-F532DF43CD80}" destId="{0A16732D-6752-46F3-A8B8-9BB8C11E8269}" srcOrd="1" destOrd="0" parTransId="{CE27D6AA-EAFF-419F-BB5E-8C64380D9F08}" sibTransId="{74F7B9EE-1CD8-454A-AB7B-6DFDC05AFB0A}"/>
    <dgm:cxn modelId="{B1E417F0-4859-46D7-A960-B14F2186CBCE}" srcId="{0910B20A-9F44-4017-BC1B-F532DF43CD80}" destId="{2E2D5D07-DCC7-4BDD-B274-B7BA7597E583}" srcOrd="5" destOrd="0" parTransId="{C3566C3C-DF46-44A6-B375-56325049395F}" sibTransId="{1A643E76-FDA1-46BE-A9A4-9444D28A2009}"/>
    <dgm:cxn modelId="{02F3CEB5-BD43-4A8F-A92D-D6FC13B6A341}" srcId="{0910B20A-9F44-4017-BC1B-F532DF43CD80}" destId="{149DBC8C-D1A7-425E-9519-A0F8CB7A413E}" srcOrd="2" destOrd="0" parTransId="{90568BD8-0055-46DA-A74F-41873DC28CD1}" sibTransId="{7FAC0A03-196C-4C93-8CCC-0AC5EA58254D}"/>
    <dgm:cxn modelId="{28806C96-6DAA-4191-9295-CC82C254D7F2}" type="presOf" srcId="{0910B20A-9F44-4017-BC1B-F532DF43CD80}" destId="{30B7199E-CE4A-4054-AC14-2A37AEDD15E1}" srcOrd="0" destOrd="0" presId="urn:microsoft.com/office/officeart/2005/8/layout/default"/>
    <dgm:cxn modelId="{FCD6DEB7-00A9-4D95-8EC6-DC90F14A17FB}" srcId="{0910B20A-9F44-4017-BC1B-F532DF43CD80}" destId="{D0C90B18-C960-4DEC-8132-386960F73E2E}" srcOrd="0" destOrd="0" parTransId="{0903B92F-1E13-44A0-B078-8B4C524ADAC6}" sibTransId="{D0AAC2A4-D0E9-412F-9409-60C1998403B6}"/>
    <dgm:cxn modelId="{61B59DC0-379B-42C0-A936-5D6828DB3C05}" type="presOf" srcId="{D0C90B18-C960-4DEC-8132-386960F73E2E}" destId="{B524B1E9-EC99-4BF4-8707-6BC0982FB3F6}" srcOrd="0" destOrd="0" presId="urn:microsoft.com/office/officeart/2005/8/layout/default"/>
    <dgm:cxn modelId="{0F9AC396-BA98-4D8E-8BAB-A197B89864F0}" type="presOf" srcId="{2E8F7163-1A9A-486A-B501-F2F630C72DA1}" destId="{CE7AC5D0-66B7-411D-B531-1F3AD273E583}" srcOrd="0" destOrd="0" presId="urn:microsoft.com/office/officeart/2005/8/layout/default"/>
    <dgm:cxn modelId="{5ABFE3ED-566A-4941-AEB0-891E271A8827}" type="presOf" srcId="{2E2D5D07-DCC7-4BDD-B274-B7BA7597E583}" destId="{9588155A-168D-486D-B7BA-428209286B4F}" srcOrd="0" destOrd="0" presId="urn:microsoft.com/office/officeart/2005/8/layout/default"/>
    <dgm:cxn modelId="{2E40BAB9-EAEB-4D37-8A4C-ECF0FC5A2265}" type="presParOf" srcId="{30B7199E-CE4A-4054-AC14-2A37AEDD15E1}" destId="{B524B1E9-EC99-4BF4-8707-6BC0982FB3F6}" srcOrd="0" destOrd="0" presId="urn:microsoft.com/office/officeart/2005/8/layout/default"/>
    <dgm:cxn modelId="{B6D3FADF-E99F-4EBB-8CC1-7EBD6C607299}" type="presParOf" srcId="{30B7199E-CE4A-4054-AC14-2A37AEDD15E1}" destId="{C0F9939A-0D4A-4BF8-9F6A-F29E1C4E5056}" srcOrd="1" destOrd="0" presId="urn:microsoft.com/office/officeart/2005/8/layout/default"/>
    <dgm:cxn modelId="{CE28C595-0E8A-41CE-8D28-711CDBB3BC26}" type="presParOf" srcId="{30B7199E-CE4A-4054-AC14-2A37AEDD15E1}" destId="{05D09A2C-7BCF-4083-83A8-D1D36C03C242}" srcOrd="2" destOrd="0" presId="urn:microsoft.com/office/officeart/2005/8/layout/default"/>
    <dgm:cxn modelId="{ADB1BEF4-9A0E-46FE-8024-795B45F6AF38}" type="presParOf" srcId="{30B7199E-CE4A-4054-AC14-2A37AEDD15E1}" destId="{21F2C2EF-FC49-46BA-873F-6819EC1C6719}" srcOrd="3" destOrd="0" presId="urn:microsoft.com/office/officeart/2005/8/layout/default"/>
    <dgm:cxn modelId="{AC34B186-2E72-430E-A994-D4A13C2ED527}" type="presParOf" srcId="{30B7199E-CE4A-4054-AC14-2A37AEDD15E1}" destId="{06622353-9A14-41C5-AD39-95C2FEC13577}" srcOrd="4" destOrd="0" presId="urn:microsoft.com/office/officeart/2005/8/layout/default"/>
    <dgm:cxn modelId="{8DF35DD9-699E-4FB6-99E9-12AB4B23BF36}" type="presParOf" srcId="{30B7199E-CE4A-4054-AC14-2A37AEDD15E1}" destId="{A7059EA5-3890-48DE-8EF2-B2BD3F700DD7}" srcOrd="5" destOrd="0" presId="urn:microsoft.com/office/officeart/2005/8/layout/default"/>
    <dgm:cxn modelId="{224752D8-7B89-43CB-B4E7-167E52160E6B}" type="presParOf" srcId="{30B7199E-CE4A-4054-AC14-2A37AEDD15E1}" destId="{CE7AC5D0-66B7-411D-B531-1F3AD273E583}" srcOrd="6" destOrd="0" presId="urn:microsoft.com/office/officeart/2005/8/layout/default"/>
    <dgm:cxn modelId="{5739AA63-4FD2-4844-A7D9-D168917211AA}" type="presParOf" srcId="{30B7199E-CE4A-4054-AC14-2A37AEDD15E1}" destId="{CC75B9C9-74DA-497D-AA1E-9F4D5EB4F39E}" srcOrd="7" destOrd="0" presId="urn:microsoft.com/office/officeart/2005/8/layout/default"/>
    <dgm:cxn modelId="{2CE2CD90-7152-40CA-89DE-9443D475FEDB}" type="presParOf" srcId="{30B7199E-CE4A-4054-AC14-2A37AEDD15E1}" destId="{18ADBD97-6170-4BC0-B6D3-60A7DC2D337A}" srcOrd="8" destOrd="0" presId="urn:microsoft.com/office/officeart/2005/8/layout/default"/>
    <dgm:cxn modelId="{DF2AB461-BF6C-4BA1-A615-1805D91EEA1F}" type="presParOf" srcId="{30B7199E-CE4A-4054-AC14-2A37AEDD15E1}" destId="{CBEB203B-CCF2-433E-9500-4D513B3A6F43}" srcOrd="9" destOrd="0" presId="urn:microsoft.com/office/officeart/2005/8/layout/default"/>
    <dgm:cxn modelId="{CFBB7A69-8C66-4C67-867E-866BBE06F689}" type="presParOf" srcId="{30B7199E-CE4A-4054-AC14-2A37AEDD15E1}" destId="{9588155A-168D-486D-B7BA-428209286B4F}" srcOrd="10" destOrd="0" presId="urn:microsoft.com/office/officeart/2005/8/layout/default"/>
    <dgm:cxn modelId="{5F271961-FA5A-463B-B49E-1A4E255C1A40}" type="presParOf" srcId="{30B7199E-CE4A-4054-AC14-2A37AEDD15E1}" destId="{96573E03-481B-47CD-BB0A-F691803174CB}" srcOrd="11" destOrd="0" presId="urn:microsoft.com/office/officeart/2005/8/layout/default"/>
    <dgm:cxn modelId="{AF569871-7670-46CF-8039-9ED5275D09BB}" type="presParOf" srcId="{30B7199E-CE4A-4054-AC14-2A37AEDD15E1}" destId="{267F33F9-C3B4-4A15-8C18-883E64C69348}" srcOrd="12" destOrd="0" presId="urn:microsoft.com/office/officeart/2005/8/layout/default"/>
    <dgm:cxn modelId="{5754DFD3-A2B1-41E6-BB28-616BDE74181B}" type="presParOf" srcId="{30B7199E-CE4A-4054-AC14-2A37AEDD15E1}" destId="{BA6DBF2A-DA30-4608-830F-7E2BD4C0B334}" srcOrd="13" destOrd="0" presId="urn:microsoft.com/office/officeart/2005/8/layout/default"/>
    <dgm:cxn modelId="{A87C491D-8BE1-48CB-B75D-4BA41AD51BBD}" type="presParOf" srcId="{30B7199E-CE4A-4054-AC14-2A37AEDD15E1}" destId="{E43CE68F-2D52-401C-9169-77C1DB0D351B}"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16CD06-0860-4CF4-B1C5-3C29AAED2964}"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069217BD-38E8-4A36-A158-84BFD5D410A5}">
      <dgm:prSet/>
      <dgm:spPr/>
      <dgm:t>
        <a:bodyPr/>
        <a:lstStyle/>
        <a:p>
          <a:r>
            <a:rPr lang="en-US" dirty="0"/>
            <a:t>Participant 1- </a:t>
          </a:r>
        </a:p>
        <a:p>
          <a:r>
            <a:rPr lang="en-US" dirty="0"/>
            <a:t>rated their knowledge and skill level as “high” with software experience</a:t>
          </a:r>
        </a:p>
      </dgm:t>
    </dgm:pt>
    <dgm:pt modelId="{1FC3F143-F474-4E55-A53F-EABD91DAAFE7}" type="parTrans" cxnId="{C7550A9E-8513-423D-AC03-8C615C884C95}">
      <dgm:prSet/>
      <dgm:spPr/>
      <dgm:t>
        <a:bodyPr/>
        <a:lstStyle/>
        <a:p>
          <a:endParaRPr lang="en-US"/>
        </a:p>
      </dgm:t>
    </dgm:pt>
    <dgm:pt modelId="{03F65A87-532D-45DC-AD70-6AB563A57B37}" type="sibTrans" cxnId="{C7550A9E-8513-423D-AC03-8C615C884C95}">
      <dgm:prSet/>
      <dgm:spPr/>
      <dgm:t>
        <a:bodyPr/>
        <a:lstStyle/>
        <a:p>
          <a:endParaRPr lang="en-US"/>
        </a:p>
      </dgm:t>
    </dgm:pt>
    <dgm:pt modelId="{0B91648C-C600-49F2-9AD0-E41432CFA468}">
      <dgm:prSet/>
      <dgm:spPr/>
      <dgm:t>
        <a:bodyPr/>
        <a:lstStyle/>
        <a:p>
          <a:r>
            <a:rPr lang="en-US" dirty="0"/>
            <a:t>Participant 2- </a:t>
          </a:r>
        </a:p>
        <a:p>
          <a:r>
            <a:rPr lang="en-US" dirty="0"/>
            <a:t>rated their knowledge and skill level as “limited”</a:t>
          </a:r>
        </a:p>
      </dgm:t>
    </dgm:pt>
    <dgm:pt modelId="{EEC183B8-AFD9-49BE-ADB5-C350BB2B91AC}" type="parTrans" cxnId="{E1EC003E-0E8B-4507-8D98-A0A65ED1C85E}">
      <dgm:prSet/>
      <dgm:spPr/>
      <dgm:t>
        <a:bodyPr/>
        <a:lstStyle/>
        <a:p>
          <a:endParaRPr lang="en-US"/>
        </a:p>
      </dgm:t>
    </dgm:pt>
    <dgm:pt modelId="{4B9A5704-8E2E-40FE-8FD0-6A438F378A99}" type="sibTrans" cxnId="{E1EC003E-0E8B-4507-8D98-A0A65ED1C85E}">
      <dgm:prSet/>
      <dgm:spPr/>
      <dgm:t>
        <a:bodyPr/>
        <a:lstStyle/>
        <a:p>
          <a:endParaRPr lang="en-US"/>
        </a:p>
      </dgm:t>
    </dgm:pt>
    <dgm:pt modelId="{F2734DC0-5934-47F7-8C0B-F9106D25031C}" type="pres">
      <dgm:prSet presAssocID="{D116CD06-0860-4CF4-B1C5-3C29AAED2964}" presName="hierChild1" presStyleCnt="0">
        <dgm:presLayoutVars>
          <dgm:chPref val="1"/>
          <dgm:dir/>
          <dgm:animOne val="branch"/>
          <dgm:animLvl val="lvl"/>
          <dgm:resizeHandles/>
        </dgm:presLayoutVars>
      </dgm:prSet>
      <dgm:spPr/>
      <dgm:t>
        <a:bodyPr/>
        <a:lstStyle/>
        <a:p>
          <a:endParaRPr lang="en-US"/>
        </a:p>
      </dgm:t>
    </dgm:pt>
    <dgm:pt modelId="{15C6478F-5832-4362-BDD5-4704B2BD606D}" type="pres">
      <dgm:prSet presAssocID="{069217BD-38E8-4A36-A158-84BFD5D410A5}" presName="hierRoot1" presStyleCnt="0"/>
      <dgm:spPr/>
    </dgm:pt>
    <dgm:pt modelId="{79154224-1D21-4798-8655-F2FB579A6FFD}" type="pres">
      <dgm:prSet presAssocID="{069217BD-38E8-4A36-A158-84BFD5D410A5}" presName="composite" presStyleCnt="0"/>
      <dgm:spPr/>
    </dgm:pt>
    <dgm:pt modelId="{48D9B723-70C2-4CAC-A55C-7483D405DCB1}" type="pres">
      <dgm:prSet presAssocID="{069217BD-38E8-4A36-A158-84BFD5D410A5}" presName="background" presStyleLbl="node0" presStyleIdx="0" presStyleCnt="2"/>
      <dgm:spPr/>
    </dgm:pt>
    <dgm:pt modelId="{23623650-415F-4C60-B510-B0A74B9A2916}" type="pres">
      <dgm:prSet presAssocID="{069217BD-38E8-4A36-A158-84BFD5D410A5}" presName="text" presStyleLbl="fgAcc0" presStyleIdx="0" presStyleCnt="2">
        <dgm:presLayoutVars>
          <dgm:chPref val="3"/>
        </dgm:presLayoutVars>
      </dgm:prSet>
      <dgm:spPr/>
      <dgm:t>
        <a:bodyPr/>
        <a:lstStyle/>
        <a:p>
          <a:endParaRPr lang="en-US"/>
        </a:p>
      </dgm:t>
    </dgm:pt>
    <dgm:pt modelId="{91CA4532-B596-4951-ABB5-4C8EB4986ABB}" type="pres">
      <dgm:prSet presAssocID="{069217BD-38E8-4A36-A158-84BFD5D410A5}" presName="hierChild2" presStyleCnt="0"/>
      <dgm:spPr/>
    </dgm:pt>
    <dgm:pt modelId="{6619FADD-DE59-460E-AF92-321CC4A126D5}" type="pres">
      <dgm:prSet presAssocID="{0B91648C-C600-49F2-9AD0-E41432CFA468}" presName="hierRoot1" presStyleCnt="0"/>
      <dgm:spPr/>
    </dgm:pt>
    <dgm:pt modelId="{25A19D11-5388-44FE-B364-87AB7A45B6DA}" type="pres">
      <dgm:prSet presAssocID="{0B91648C-C600-49F2-9AD0-E41432CFA468}" presName="composite" presStyleCnt="0"/>
      <dgm:spPr/>
    </dgm:pt>
    <dgm:pt modelId="{A1E87329-9062-4679-AEF9-291F98797F41}" type="pres">
      <dgm:prSet presAssocID="{0B91648C-C600-49F2-9AD0-E41432CFA468}" presName="background" presStyleLbl="node0" presStyleIdx="1" presStyleCnt="2"/>
      <dgm:spPr/>
    </dgm:pt>
    <dgm:pt modelId="{05423D30-047D-4170-A859-CA23AE40AEEA}" type="pres">
      <dgm:prSet presAssocID="{0B91648C-C600-49F2-9AD0-E41432CFA468}" presName="text" presStyleLbl="fgAcc0" presStyleIdx="1" presStyleCnt="2">
        <dgm:presLayoutVars>
          <dgm:chPref val="3"/>
        </dgm:presLayoutVars>
      </dgm:prSet>
      <dgm:spPr/>
      <dgm:t>
        <a:bodyPr/>
        <a:lstStyle/>
        <a:p>
          <a:endParaRPr lang="en-US"/>
        </a:p>
      </dgm:t>
    </dgm:pt>
    <dgm:pt modelId="{38F48B8A-8B85-48D4-BE15-08AF42B17CC0}" type="pres">
      <dgm:prSet presAssocID="{0B91648C-C600-49F2-9AD0-E41432CFA468}" presName="hierChild2" presStyleCnt="0"/>
      <dgm:spPr/>
    </dgm:pt>
  </dgm:ptLst>
  <dgm:cxnLst>
    <dgm:cxn modelId="{C7550A9E-8513-423D-AC03-8C615C884C95}" srcId="{D116CD06-0860-4CF4-B1C5-3C29AAED2964}" destId="{069217BD-38E8-4A36-A158-84BFD5D410A5}" srcOrd="0" destOrd="0" parTransId="{1FC3F143-F474-4E55-A53F-EABD91DAAFE7}" sibTransId="{03F65A87-532D-45DC-AD70-6AB563A57B37}"/>
    <dgm:cxn modelId="{1A9B94BA-B012-4F39-A5AA-0298BBB07F6C}" type="presOf" srcId="{D116CD06-0860-4CF4-B1C5-3C29AAED2964}" destId="{F2734DC0-5934-47F7-8C0B-F9106D25031C}" srcOrd="0" destOrd="0" presId="urn:microsoft.com/office/officeart/2005/8/layout/hierarchy1"/>
    <dgm:cxn modelId="{E1EC003E-0E8B-4507-8D98-A0A65ED1C85E}" srcId="{D116CD06-0860-4CF4-B1C5-3C29AAED2964}" destId="{0B91648C-C600-49F2-9AD0-E41432CFA468}" srcOrd="1" destOrd="0" parTransId="{EEC183B8-AFD9-49BE-ADB5-C350BB2B91AC}" sibTransId="{4B9A5704-8E2E-40FE-8FD0-6A438F378A99}"/>
    <dgm:cxn modelId="{5F2E5682-623E-4B6A-92E7-9848CD644125}" type="presOf" srcId="{0B91648C-C600-49F2-9AD0-E41432CFA468}" destId="{05423D30-047D-4170-A859-CA23AE40AEEA}" srcOrd="0" destOrd="0" presId="urn:microsoft.com/office/officeart/2005/8/layout/hierarchy1"/>
    <dgm:cxn modelId="{F320A6D3-D65F-4406-BD3E-33D0D5F6CF79}" type="presOf" srcId="{069217BD-38E8-4A36-A158-84BFD5D410A5}" destId="{23623650-415F-4C60-B510-B0A74B9A2916}" srcOrd="0" destOrd="0" presId="urn:microsoft.com/office/officeart/2005/8/layout/hierarchy1"/>
    <dgm:cxn modelId="{2C3B9656-CA1A-48A5-8BCB-2C7FC1B9FF18}" type="presParOf" srcId="{F2734DC0-5934-47F7-8C0B-F9106D25031C}" destId="{15C6478F-5832-4362-BDD5-4704B2BD606D}" srcOrd="0" destOrd="0" presId="urn:microsoft.com/office/officeart/2005/8/layout/hierarchy1"/>
    <dgm:cxn modelId="{D309E540-A1AC-4BEC-AE7A-339AF70CF7EC}" type="presParOf" srcId="{15C6478F-5832-4362-BDD5-4704B2BD606D}" destId="{79154224-1D21-4798-8655-F2FB579A6FFD}" srcOrd="0" destOrd="0" presId="urn:microsoft.com/office/officeart/2005/8/layout/hierarchy1"/>
    <dgm:cxn modelId="{1C38742E-B221-4884-A14D-7B17229434F6}" type="presParOf" srcId="{79154224-1D21-4798-8655-F2FB579A6FFD}" destId="{48D9B723-70C2-4CAC-A55C-7483D405DCB1}" srcOrd="0" destOrd="0" presId="urn:microsoft.com/office/officeart/2005/8/layout/hierarchy1"/>
    <dgm:cxn modelId="{C73B3BE2-AC6F-4DDC-A013-3F9CA4873FF7}" type="presParOf" srcId="{79154224-1D21-4798-8655-F2FB579A6FFD}" destId="{23623650-415F-4C60-B510-B0A74B9A2916}" srcOrd="1" destOrd="0" presId="urn:microsoft.com/office/officeart/2005/8/layout/hierarchy1"/>
    <dgm:cxn modelId="{220D63B9-0C8F-4CD7-95EE-0F9461FF0F50}" type="presParOf" srcId="{15C6478F-5832-4362-BDD5-4704B2BD606D}" destId="{91CA4532-B596-4951-ABB5-4C8EB4986ABB}" srcOrd="1" destOrd="0" presId="urn:microsoft.com/office/officeart/2005/8/layout/hierarchy1"/>
    <dgm:cxn modelId="{DA7D3881-1B56-4504-AE48-4E19FBCFAEE4}" type="presParOf" srcId="{F2734DC0-5934-47F7-8C0B-F9106D25031C}" destId="{6619FADD-DE59-460E-AF92-321CC4A126D5}" srcOrd="1" destOrd="0" presId="urn:microsoft.com/office/officeart/2005/8/layout/hierarchy1"/>
    <dgm:cxn modelId="{EB159CA0-4687-41D5-BBF7-9B93FF53CD3D}" type="presParOf" srcId="{6619FADD-DE59-460E-AF92-321CC4A126D5}" destId="{25A19D11-5388-44FE-B364-87AB7A45B6DA}" srcOrd="0" destOrd="0" presId="urn:microsoft.com/office/officeart/2005/8/layout/hierarchy1"/>
    <dgm:cxn modelId="{385D9D0A-FF84-4090-B868-51F773D9F669}" type="presParOf" srcId="{25A19D11-5388-44FE-B364-87AB7A45B6DA}" destId="{A1E87329-9062-4679-AEF9-291F98797F41}" srcOrd="0" destOrd="0" presId="urn:microsoft.com/office/officeart/2005/8/layout/hierarchy1"/>
    <dgm:cxn modelId="{8C47A2D9-34B4-4596-A494-8B836B3446CF}" type="presParOf" srcId="{25A19D11-5388-44FE-B364-87AB7A45B6DA}" destId="{05423D30-047D-4170-A859-CA23AE40AEEA}" srcOrd="1" destOrd="0" presId="urn:microsoft.com/office/officeart/2005/8/layout/hierarchy1"/>
    <dgm:cxn modelId="{74BB6FCB-2842-4014-A2E1-DFF40F9EBD0E}" type="presParOf" srcId="{6619FADD-DE59-460E-AF92-321CC4A126D5}" destId="{38F48B8A-8B85-48D4-BE15-08AF42B17CC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9AEF85-54F5-4E20-8204-D4C0BBA6A9A9}"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en-US"/>
        </a:p>
      </dgm:t>
    </dgm:pt>
    <dgm:pt modelId="{2B38B99C-4823-4EA2-A897-ECFBDAB94999}">
      <dgm:prSet/>
      <dgm:spPr/>
      <dgm:t>
        <a:bodyPr/>
        <a:lstStyle/>
        <a:p>
          <a:r>
            <a:rPr lang="en-US" b="1" dirty="0"/>
            <a:t>Responses include:</a:t>
          </a:r>
          <a:endParaRPr lang="en-US" dirty="0"/>
        </a:p>
      </dgm:t>
    </dgm:pt>
    <dgm:pt modelId="{4591613A-ABD4-4AD4-AA13-63F51C72184D}" type="parTrans" cxnId="{5C1348F9-4A1F-416B-ACC7-A1634B08244E}">
      <dgm:prSet/>
      <dgm:spPr/>
      <dgm:t>
        <a:bodyPr/>
        <a:lstStyle/>
        <a:p>
          <a:endParaRPr lang="en-US"/>
        </a:p>
      </dgm:t>
    </dgm:pt>
    <dgm:pt modelId="{A08A5930-CC16-44D0-A60F-D9E5D03C8CD9}" type="sibTrans" cxnId="{5C1348F9-4A1F-416B-ACC7-A1634B08244E}">
      <dgm:prSet/>
      <dgm:spPr/>
      <dgm:t>
        <a:bodyPr/>
        <a:lstStyle/>
        <a:p>
          <a:endParaRPr lang="en-US"/>
        </a:p>
      </dgm:t>
    </dgm:pt>
    <dgm:pt modelId="{B9115B2A-110A-432D-8065-0F6CD8C60405}">
      <dgm:prSet/>
      <dgm:spPr/>
      <dgm:t>
        <a:bodyPr/>
        <a:lstStyle/>
        <a:p>
          <a:r>
            <a:rPr lang="en-US" dirty="0"/>
            <a:t>Weight loss</a:t>
          </a:r>
        </a:p>
      </dgm:t>
    </dgm:pt>
    <dgm:pt modelId="{4D500D1C-D3EB-4282-903D-2A4DC9F63FD7}" type="parTrans" cxnId="{9BE1DAF8-1BDB-441A-8167-7DF252FFE569}">
      <dgm:prSet/>
      <dgm:spPr/>
      <dgm:t>
        <a:bodyPr/>
        <a:lstStyle/>
        <a:p>
          <a:endParaRPr lang="en-US"/>
        </a:p>
      </dgm:t>
    </dgm:pt>
    <dgm:pt modelId="{20FBAA76-C278-404D-8AB3-E8C43391417D}" type="sibTrans" cxnId="{9BE1DAF8-1BDB-441A-8167-7DF252FFE569}">
      <dgm:prSet/>
      <dgm:spPr/>
      <dgm:t>
        <a:bodyPr/>
        <a:lstStyle/>
        <a:p>
          <a:endParaRPr lang="en-US"/>
        </a:p>
      </dgm:t>
    </dgm:pt>
    <dgm:pt modelId="{0A9D1F66-A965-4FD4-9C5D-A13EE1CB7D59}">
      <dgm:prSet/>
      <dgm:spPr/>
      <dgm:t>
        <a:bodyPr/>
        <a:lstStyle/>
        <a:p>
          <a:r>
            <a:rPr lang="en-US" dirty="0"/>
            <a:t>Healthier lifestyle</a:t>
          </a:r>
        </a:p>
      </dgm:t>
    </dgm:pt>
    <dgm:pt modelId="{E3606EC6-0E62-47F6-8111-6198AFE3EC79}" type="parTrans" cxnId="{B77E5CC8-7ABB-43DF-87EE-18787BFFCBB8}">
      <dgm:prSet/>
      <dgm:spPr/>
      <dgm:t>
        <a:bodyPr/>
        <a:lstStyle/>
        <a:p>
          <a:endParaRPr lang="en-US"/>
        </a:p>
      </dgm:t>
    </dgm:pt>
    <dgm:pt modelId="{EE62F7ED-DF09-45DE-99CA-F2ADDCD5D0FA}" type="sibTrans" cxnId="{B77E5CC8-7ABB-43DF-87EE-18787BFFCBB8}">
      <dgm:prSet/>
      <dgm:spPr/>
      <dgm:t>
        <a:bodyPr/>
        <a:lstStyle/>
        <a:p>
          <a:endParaRPr lang="en-US"/>
        </a:p>
      </dgm:t>
    </dgm:pt>
    <dgm:pt modelId="{F69240A4-3F04-450B-94A7-D837BAC7FE4F}">
      <dgm:prSet/>
      <dgm:spPr/>
      <dgm:t>
        <a:bodyPr/>
        <a:lstStyle/>
        <a:p>
          <a:r>
            <a:rPr lang="en-US" dirty="0"/>
            <a:t>Increased level of physical activity</a:t>
          </a:r>
        </a:p>
      </dgm:t>
    </dgm:pt>
    <dgm:pt modelId="{A21EFBC1-AA4E-484D-BA97-72829B1E1FC6}" type="parTrans" cxnId="{759B624D-58DC-4BFA-8CB6-27EDD47649A5}">
      <dgm:prSet/>
      <dgm:spPr/>
      <dgm:t>
        <a:bodyPr/>
        <a:lstStyle/>
        <a:p>
          <a:endParaRPr lang="en-US"/>
        </a:p>
      </dgm:t>
    </dgm:pt>
    <dgm:pt modelId="{46AED41D-E91D-4CC0-AA9A-54CF01442BAD}" type="sibTrans" cxnId="{759B624D-58DC-4BFA-8CB6-27EDD47649A5}">
      <dgm:prSet/>
      <dgm:spPr/>
      <dgm:t>
        <a:bodyPr/>
        <a:lstStyle/>
        <a:p>
          <a:endParaRPr lang="en-US"/>
        </a:p>
      </dgm:t>
    </dgm:pt>
    <dgm:pt modelId="{7CDE1757-99BF-42DE-AA2D-C309D1686788}">
      <dgm:prSet/>
      <dgm:spPr/>
      <dgm:t>
        <a:bodyPr/>
        <a:lstStyle/>
        <a:p>
          <a:r>
            <a:rPr lang="en-US" dirty="0"/>
            <a:t>None of the above</a:t>
          </a:r>
        </a:p>
      </dgm:t>
    </dgm:pt>
    <dgm:pt modelId="{79E94216-CA06-4A7E-806E-85E633315395}" type="parTrans" cxnId="{D787C539-6BB3-4B69-8A78-0F7ED70FED93}">
      <dgm:prSet/>
      <dgm:spPr/>
      <dgm:t>
        <a:bodyPr/>
        <a:lstStyle/>
        <a:p>
          <a:endParaRPr lang="en-US"/>
        </a:p>
      </dgm:t>
    </dgm:pt>
    <dgm:pt modelId="{23806E4E-A640-4960-8620-6405BDABE44F}" type="sibTrans" cxnId="{D787C539-6BB3-4B69-8A78-0F7ED70FED93}">
      <dgm:prSet/>
      <dgm:spPr/>
      <dgm:t>
        <a:bodyPr/>
        <a:lstStyle/>
        <a:p>
          <a:endParaRPr lang="en-US"/>
        </a:p>
      </dgm:t>
    </dgm:pt>
    <dgm:pt modelId="{5D0E1B96-2828-4BA0-B903-C1C58162BE5E}" type="pres">
      <dgm:prSet presAssocID="{D39AEF85-54F5-4E20-8204-D4C0BBA6A9A9}" presName="outerComposite" presStyleCnt="0">
        <dgm:presLayoutVars>
          <dgm:chMax val="5"/>
          <dgm:dir/>
          <dgm:resizeHandles val="exact"/>
        </dgm:presLayoutVars>
      </dgm:prSet>
      <dgm:spPr/>
      <dgm:t>
        <a:bodyPr/>
        <a:lstStyle/>
        <a:p>
          <a:endParaRPr lang="en-US"/>
        </a:p>
      </dgm:t>
    </dgm:pt>
    <dgm:pt modelId="{894E22EC-8A5C-4B27-B1DC-BA2598D3BFB1}" type="pres">
      <dgm:prSet presAssocID="{D39AEF85-54F5-4E20-8204-D4C0BBA6A9A9}" presName="dummyMaxCanvas" presStyleCnt="0">
        <dgm:presLayoutVars/>
      </dgm:prSet>
      <dgm:spPr/>
    </dgm:pt>
    <dgm:pt modelId="{36D6E6C2-DDE4-42FB-9344-5648AAE2B6DA}" type="pres">
      <dgm:prSet presAssocID="{D39AEF85-54F5-4E20-8204-D4C0BBA6A9A9}" presName="OneNode_1" presStyleLbl="node1" presStyleIdx="0" presStyleCnt="1">
        <dgm:presLayoutVars>
          <dgm:bulletEnabled val="1"/>
        </dgm:presLayoutVars>
      </dgm:prSet>
      <dgm:spPr/>
      <dgm:t>
        <a:bodyPr/>
        <a:lstStyle/>
        <a:p>
          <a:endParaRPr lang="en-US"/>
        </a:p>
      </dgm:t>
    </dgm:pt>
  </dgm:ptLst>
  <dgm:cxnLst>
    <dgm:cxn modelId="{5C1348F9-4A1F-416B-ACC7-A1634B08244E}" srcId="{D39AEF85-54F5-4E20-8204-D4C0BBA6A9A9}" destId="{2B38B99C-4823-4EA2-A897-ECFBDAB94999}" srcOrd="0" destOrd="0" parTransId="{4591613A-ABD4-4AD4-AA13-63F51C72184D}" sibTransId="{A08A5930-CC16-44D0-A60F-D9E5D03C8CD9}"/>
    <dgm:cxn modelId="{759B624D-58DC-4BFA-8CB6-27EDD47649A5}" srcId="{2B38B99C-4823-4EA2-A897-ECFBDAB94999}" destId="{F69240A4-3F04-450B-94A7-D837BAC7FE4F}" srcOrd="2" destOrd="0" parTransId="{A21EFBC1-AA4E-484D-BA97-72829B1E1FC6}" sibTransId="{46AED41D-E91D-4CC0-AA9A-54CF01442BAD}"/>
    <dgm:cxn modelId="{EBA3EE67-C216-4C86-8563-3416C4CCD60B}" type="presOf" srcId="{7CDE1757-99BF-42DE-AA2D-C309D1686788}" destId="{36D6E6C2-DDE4-42FB-9344-5648AAE2B6DA}" srcOrd="0" destOrd="4" presId="urn:microsoft.com/office/officeart/2005/8/layout/vProcess5"/>
    <dgm:cxn modelId="{4CA956AD-7965-4EE9-BA10-C7E088DFDBFC}" type="presOf" srcId="{D39AEF85-54F5-4E20-8204-D4C0BBA6A9A9}" destId="{5D0E1B96-2828-4BA0-B903-C1C58162BE5E}" srcOrd="0" destOrd="0" presId="urn:microsoft.com/office/officeart/2005/8/layout/vProcess5"/>
    <dgm:cxn modelId="{064502CE-A441-4A63-B6B2-FC4058FFA14D}" type="presOf" srcId="{B9115B2A-110A-432D-8065-0F6CD8C60405}" destId="{36D6E6C2-DDE4-42FB-9344-5648AAE2B6DA}" srcOrd="0" destOrd="1" presId="urn:microsoft.com/office/officeart/2005/8/layout/vProcess5"/>
    <dgm:cxn modelId="{C7208A2B-AAD5-425D-9E85-CC407A849485}" type="presOf" srcId="{F69240A4-3F04-450B-94A7-D837BAC7FE4F}" destId="{36D6E6C2-DDE4-42FB-9344-5648AAE2B6DA}" srcOrd="0" destOrd="3" presId="urn:microsoft.com/office/officeart/2005/8/layout/vProcess5"/>
    <dgm:cxn modelId="{E683228F-6C3C-4B09-A7D2-D7B7B6578528}" type="presOf" srcId="{2B38B99C-4823-4EA2-A897-ECFBDAB94999}" destId="{36D6E6C2-DDE4-42FB-9344-5648AAE2B6DA}" srcOrd="0" destOrd="0" presId="urn:microsoft.com/office/officeart/2005/8/layout/vProcess5"/>
    <dgm:cxn modelId="{D787C539-6BB3-4B69-8A78-0F7ED70FED93}" srcId="{2B38B99C-4823-4EA2-A897-ECFBDAB94999}" destId="{7CDE1757-99BF-42DE-AA2D-C309D1686788}" srcOrd="3" destOrd="0" parTransId="{79E94216-CA06-4A7E-806E-85E633315395}" sibTransId="{23806E4E-A640-4960-8620-6405BDABE44F}"/>
    <dgm:cxn modelId="{9BE1DAF8-1BDB-441A-8167-7DF252FFE569}" srcId="{2B38B99C-4823-4EA2-A897-ECFBDAB94999}" destId="{B9115B2A-110A-432D-8065-0F6CD8C60405}" srcOrd="0" destOrd="0" parTransId="{4D500D1C-D3EB-4282-903D-2A4DC9F63FD7}" sibTransId="{20FBAA76-C278-404D-8AB3-E8C43391417D}"/>
    <dgm:cxn modelId="{B77E5CC8-7ABB-43DF-87EE-18787BFFCBB8}" srcId="{2B38B99C-4823-4EA2-A897-ECFBDAB94999}" destId="{0A9D1F66-A965-4FD4-9C5D-A13EE1CB7D59}" srcOrd="1" destOrd="0" parTransId="{E3606EC6-0E62-47F6-8111-6198AFE3EC79}" sibTransId="{EE62F7ED-DF09-45DE-99CA-F2ADDCD5D0FA}"/>
    <dgm:cxn modelId="{7932919A-85F7-4ED4-811A-08B0EB6D5CF4}" type="presOf" srcId="{0A9D1F66-A965-4FD4-9C5D-A13EE1CB7D59}" destId="{36D6E6C2-DDE4-42FB-9344-5648AAE2B6DA}" srcOrd="0" destOrd="2" presId="urn:microsoft.com/office/officeart/2005/8/layout/vProcess5"/>
    <dgm:cxn modelId="{BAE24992-6288-4A0A-81AB-EAA2C9906521}" type="presParOf" srcId="{5D0E1B96-2828-4BA0-B903-C1C58162BE5E}" destId="{894E22EC-8A5C-4B27-B1DC-BA2598D3BFB1}" srcOrd="0" destOrd="0" presId="urn:microsoft.com/office/officeart/2005/8/layout/vProcess5"/>
    <dgm:cxn modelId="{2E801891-3569-42C0-94A0-9478A783090D}" type="presParOf" srcId="{5D0E1B96-2828-4BA0-B903-C1C58162BE5E}" destId="{36D6E6C2-DDE4-42FB-9344-5648AAE2B6DA}" srcOrd="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73D5C0-0269-46BE-87FA-3176932F668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37980CA-C634-4E84-9C4D-F45F24515CC9}">
      <dgm:prSet/>
      <dgm:spPr/>
      <dgm:t>
        <a:bodyPr/>
        <a:lstStyle/>
        <a:p>
          <a:r>
            <a:rPr lang="en-US" dirty="0"/>
            <a:t>Meals are made to achieve goals and support diet</a:t>
          </a:r>
        </a:p>
      </dgm:t>
    </dgm:pt>
    <dgm:pt modelId="{CBDF9642-0A2E-49A0-A920-7B3A5A415E07}" type="parTrans" cxnId="{64371403-CB9C-4A43-B34B-85BCF92D7C2D}">
      <dgm:prSet/>
      <dgm:spPr/>
      <dgm:t>
        <a:bodyPr/>
        <a:lstStyle/>
        <a:p>
          <a:endParaRPr lang="en-US"/>
        </a:p>
      </dgm:t>
    </dgm:pt>
    <dgm:pt modelId="{6E2A353F-0419-42F8-B8B9-300DBA7B18CB}" type="sibTrans" cxnId="{64371403-CB9C-4A43-B34B-85BCF92D7C2D}">
      <dgm:prSet/>
      <dgm:spPr/>
      <dgm:t>
        <a:bodyPr/>
        <a:lstStyle/>
        <a:p>
          <a:endParaRPr lang="en-US"/>
        </a:p>
      </dgm:t>
    </dgm:pt>
    <dgm:pt modelId="{91C69454-66AE-4941-88E6-CF5E146808BE}">
      <dgm:prSet/>
      <dgm:spPr/>
      <dgm:t>
        <a:bodyPr/>
        <a:lstStyle/>
        <a:p>
          <a:r>
            <a:rPr lang="en-US" dirty="0"/>
            <a:t>Used mobile app “3-5 times per day”</a:t>
          </a:r>
        </a:p>
      </dgm:t>
    </dgm:pt>
    <dgm:pt modelId="{84AA55BE-D22C-467B-BCAD-FCB85173FF60}" type="parTrans" cxnId="{82D3A731-DDB1-4B48-9239-17322238F4AC}">
      <dgm:prSet/>
      <dgm:spPr/>
      <dgm:t>
        <a:bodyPr/>
        <a:lstStyle/>
        <a:p>
          <a:endParaRPr lang="en-US"/>
        </a:p>
      </dgm:t>
    </dgm:pt>
    <dgm:pt modelId="{B2E1FE9F-0202-42AF-A3AF-5D4A28828BFA}" type="sibTrans" cxnId="{82D3A731-DDB1-4B48-9239-17322238F4AC}">
      <dgm:prSet/>
      <dgm:spPr/>
      <dgm:t>
        <a:bodyPr/>
        <a:lstStyle/>
        <a:p>
          <a:endParaRPr lang="en-US"/>
        </a:p>
      </dgm:t>
    </dgm:pt>
    <dgm:pt modelId="{00ED8BAC-21E3-41CE-8844-E7D147BBF67C}">
      <dgm:prSet/>
      <dgm:spPr/>
      <dgm:t>
        <a:bodyPr/>
        <a:lstStyle/>
        <a:p>
          <a:r>
            <a:rPr lang="en-US" dirty="0"/>
            <a:t>Used mobile app “less than 3 times per day”</a:t>
          </a:r>
        </a:p>
      </dgm:t>
    </dgm:pt>
    <dgm:pt modelId="{1185D692-875A-4D7F-9BC6-4915521FC555}" type="parTrans" cxnId="{749B6E7B-FDCD-4D0D-BBFC-527B8E839272}">
      <dgm:prSet/>
      <dgm:spPr/>
      <dgm:t>
        <a:bodyPr/>
        <a:lstStyle/>
        <a:p>
          <a:endParaRPr lang="en-US"/>
        </a:p>
      </dgm:t>
    </dgm:pt>
    <dgm:pt modelId="{40D361A8-51DC-4E2C-A78A-5F45BE115917}" type="sibTrans" cxnId="{749B6E7B-FDCD-4D0D-BBFC-527B8E839272}">
      <dgm:prSet/>
      <dgm:spPr/>
      <dgm:t>
        <a:bodyPr/>
        <a:lstStyle/>
        <a:p>
          <a:endParaRPr lang="en-US"/>
        </a:p>
      </dgm:t>
    </dgm:pt>
    <dgm:pt modelId="{D49A593D-2E37-4266-BF0B-1E48463C8937}">
      <dgm:prSet/>
      <dgm:spPr/>
      <dgm:t>
        <a:bodyPr/>
        <a:lstStyle/>
        <a:p>
          <a:r>
            <a:rPr lang="en-US" dirty="0"/>
            <a:t>“Strongly disagree” and “disagree” that using the mobile app as a food tracker allowed them to keep up with goals of documentation of each meal versus pen and paper</a:t>
          </a:r>
        </a:p>
      </dgm:t>
    </dgm:pt>
    <dgm:pt modelId="{83F7DF85-503E-467C-B79B-9E25705AD418}" type="parTrans" cxnId="{B310F7CA-8285-40F5-928A-F1C7C1228ED3}">
      <dgm:prSet/>
      <dgm:spPr/>
      <dgm:t>
        <a:bodyPr/>
        <a:lstStyle/>
        <a:p>
          <a:endParaRPr lang="en-US"/>
        </a:p>
      </dgm:t>
    </dgm:pt>
    <dgm:pt modelId="{ED2F76EC-54E0-4B26-8184-948FFA3B43E3}" type="sibTrans" cxnId="{B310F7CA-8285-40F5-928A-F1C7C1228ED3}">
      <dgm:prSet/>
      <dgm:spPr/>
      <dgm:t>
        <a:bodyPr/>
        <a:lstStyle/>
        <a:p>
          <a:endParaRPr lang="en-US"/>
        </a:p>
      </dgm:t>
    </dgm:pt>
    <dgm:pt modelId="{E2C7983D-7D6B-4DE7-B54B-422F6398106E}">
      <dgm:prSet/>
      <dgm:spPr/>
      <dgm:t>
        <a:bodyPr/>
        <a:lstStyle/>
        <a:p>
          <a:r>
            <a:rPr lang="en-US" dirty="0"/>
            <a:t>“Neither disagree or agree”  and “disagree” uploading a photo and sending food tracker diary to DPP coach for review and feedback helped to achieve goals</a:t>
          </a:r>
        </a:p>
      </dgm:t>
    </dgm:pt>
    <dgm:pt modelId="{D56C761E-EECE-475E-8A8F-066D59D6BE2D}" type="parTrans" cxnId="{39F9194C-A740-4FD0-90C6-421ABDCB987E}">
      <dgm:prSet/>
      <dgm:spPr/>
      <dgm:t>
        <a:bodyPr/>
        <a:lstStyle/>
        <a:p>
          <a:endParaRPr lang="en-US"/>
        </a:p>
      </dgm:t>
    </dgm:pt>
    <dgm:pt modelId="{3181BABF-A21E-4BA5-8501-5127E6957581}" type="sibTrans" cxnId="{39F9194C-A740-4FD0-90C6-421ABDCB987E}">
      <dgm:prSet/>
      <dgm:spPr/>
      <dgm:t>
        <a:bodyPr/>
        <a:lstStyle/>
        <a:p>
          <a:endParaRPr lang="en-US"/>
        </a:p>
      </dgm:t>
    </dgm:pt>
    <dgm:pt modelId="{CA7591F3-106A-409A-809C-DF2DF1D8826E}" type="pres">
      <dgm:prSet presAssocID="{AA73D5C0-0269-46BE-87FA-3176932F6681}" presName="linear" presStyleCnt="0">
        <dgm:presLayoutVars>
          <dgm:animLvl val="lvl"/>
          <dgm:resizeHandles val="exact"/>
        </dgm:presLayoutVars>
      </dgm:prSet>
      <dgm:spPr/>
      <dgm:t>
        <a:bodyPr/>
        <a:lstStyle/>
        <a:p>
          <a:endParaRPr lang="en-US"/>
        </a:p>
      </dgm:t>
    </dgm:pt>
    <dgm:pt modelId="{4B52DD83-514F-40D2-AEAF-33D582381721}" type="pres">
      <dgm:prSet presAssocID="{637980CA-C634-4E84-9C4D-F45F24515CC9}" presName="parentText" presStyleLbl="node1" presStyleIdx="0" presStyleCnt="5">
        <dgm:presLayoutVars>
          <dgm:chMax val="0"/>
          <dgm:bulletEnabled val="1"/>
        </dgm:presLayoutVars>
      </dgm:prSet>
      <dgm:spPr/>
      <dgm:t>
        <a:bodyPr/>
        <a:lstStyle/>
        <a:p>
          <a:endParaRPr lang="en-US"/>
        </a:p>
      </dgm:t>
    </dgm:pt>
    <dgm:pt modelId="{3BCA0B0E-BAAD-4C86-B13E-20CC9FDC1C11}" type="pres">
      <dgm:prSet presAssocID="{6E2A353F-0419-42F8-B8B9-300DBA7B18CB}" presName="spacer" presStyleCnt="0"/>
      <dgm:spPr/>
    </dgm:pt>
    <dgm:pt modelId="{3A9DD4EA-E78A-4CC0-9567-9C19E269C89F}" type="pres">
      <dgm:prSet presAssocID="{91C69454-66AE-4941-88E6-CF5E146808BE}" presName="parentText" presStyleLbl="node1" presStyleIdx="1" presStyleCnt="5">
        <dgm:presLayoutVars>
          <dgm:chMax val="0"/>
          <dgm:bulletEnabled val="1"/>
        </dgm:presLayoutVars>
      </dgm:prSet>
      <dgm:spPr/>
      <dgm:t>
        <a:bodyPr/>
        <a:lstStyle/>
        <a:p>
          <a:endParaRPr lang="en-US"/>
        </a:p>
      </dgm:t>
    </dgm:pt>
    <dgm:pt modelId="{BD3EA9CA-7A9A-4517-B6B8-D8151EF5B922}" type="pres">
      <dgm:prSet presAssocID="{B2E1FE9F-0202-42AF-A3AF-5D4A28828BFA}" presName="spacer" presStyleCnt="0"/>
      <dgm:spPr/>
    </dgm:pt>
    <dgm:pt modelId="{A6952CB7-B00A-408B-8537-A9C7F4AC084E}" type="pres">
      <dgm:prSet presAssocID="{00ED8BAC-21E3-41CE-8844-E7D147BBF67C}" presName="parentText" presStyleLbl="node1" presStyleIdx="2" presStyleCnt="5">
        <dgm:presLayoutVars>
          <dgm:chMax val="0"/>
          <dgm:bulletEnabled val="1"/>
        </dgm:presLayoutVars>
      </dgm:prSet>
      <dgm:spPr/>
      <dgm:t>
        <a:bodyPr/>
        <a:lstStyle/>
        <a:p>
          <a:endParaRPr lang="en-US"/>
        </a:p>
      </dgm:t>
    </dgm:pt>
    <dgm:pt modelId="{C10CB5AC-2611-44A5-8461-EE9A1CB46EBA}" type="pres">
      <dgm:prSet presAssocID="{40D361A8-51DC-4E2C-A78A-5F45BE115917}" presName="spacer" presStyleCnt="0"/>
      <dgm:spPr/>
    </dgm:pt>
    <dgm:pt modelId="{9A05524E-9715-4C46-A56A-2595519ACB73}" type="pres">
      <dgm:prSet presAssocID="{D49A593D-2E37-4266-BF0B-1E48463C8937}" presName="parentText" presStyleLbl="node1" presStyleIdx="3" presStyleCnt="5">
        <dgm:presLayoutVars>
          <dgm:chMax val="0"/>
          <dgm:bulletEnabled val="1"/>
        </dgm:presLayoutVars>
      </dgm:prSet>
      <dgm:spPr/>
      <dgm:t>
        <a:bodyPr/>
        <a:lstStyle/>
        <a:p>
          <a:endParaRPr lang="en-US"/>
        </a:p>
      </dgm:t>
    </dgm:pt>
    <dgm:pt modelId="{09F5DE43-6245-453C-92D0-91261865D0F1}" type="pres">
      <dgm:prSet presAssocID="{ED2F76EC-54E0-4B26-8184-948FFA3B43E3}" presName="spacer" presStyleCnt="0"/>
      <dgm:spPr/>
    </dgm:pt>
    <dgm:pt modelId="{BC7DF0A9-BF92-472E-8776-4920BFF7CA77}" type="pres">
      <dgm:prSet presAssocID="{E2C7983D-7D6B-4DE7-B54B-422F6398106E}" presName="parentText" presStyleLbl="node1" presStyleIdx="4" presStyleCnt="5">
        <dgm:presLayoutVars>
          <dgm:chMax val="0"/>
          <dgm:bulletEnabled val="1"/>
        </dgm:presLayoutVars>
      </dgm:prSet>
      <dgm:spPr/>
      <dgm:t>
        <a:bodyPr/>
        <a:lstStyle/>
        <a:p>
          <a:endParaRPr lang="en-US"/>
        </a:p>
      </dgm:t>
    </dgm:pt>
  </dgm:ptLst>
  <dgm:cxnLst>
    <dgm:cxn modelId="{7B11F7D3-88FD-4BFC-9034-E81179349337}" type="presOf" srcId="{91C69454-66AE-4941-88E6-CF5E146808BE}" destId="{3A9DD4EA-E78A-4CC0-9567-9C19E269C89F}" srcOrd="0" destOrd="0" presId="urn:microsoft.com/office/officeart/2005/8/layout/vList2"/>
    <dgm:cxn modelId="{39F9194C-A740-4FD0-90C6-421ABDCB987E}" srcId="{AA73D5C0-0269-46BE-87FA-3176932F6681}" destId="{E2C7983D-7D6B-4DE7-B54B-422F6398106E}" srcOrd="4" destOrd="0" parTransId="{D56C761E-EECE-475E-8A8F-066D59D6BE2D}" sibTransId="{3181BABF-A21E-4BA5-8501-5127E6957581}"/>
    <dgm:cxn modelId="{33625CFB-A78A-4819-A581-C7B1788DE700}" type="presOf" srcId="{E2C7983D-7D6B-4DE7-B54B-422F6398106E}" destId="{BC7DF0A9-BF92-472E-8776-4920BFF7CA77}" srcOrd="0" destOrd="0" presId="urn:microsoft.com/office/officeart/2005/8/layout/vList2"/>
    <dgm:cxn modelId="{B310F7CA-8285-40F5-928A-F1C7C1228ED3}" srcId="{AA73D5C0-0269-46BE-87FA-3176932F6681}" destId="{D49A593D-2E37-4266-BF0B-1E48463C8937}" srcOrd="3" destOrd="0" parTransId="{83F7DF85-503E-467C-B79B-9E25705AD418}" sibTransId="{ED2F76EC-54E0-4B26-8184-948FFA3B43E3}"/>
    <dgm:cxn modelId="{0C4DACEE-73C4-40BA-B3D1-EFCD55092817}" type="presOf" srcId="{AA73D5C0-0269-46BE-87FA-3176932F6681}" destId="{CA7591F3-106A-409A-809C-DF2DF1D8826E}" srcOrd="0" destOrd="0" presId="urn:microsoft.com/office/officeart/2005/8/layout/vList2"/>
    <dgm:cxn modelId="{F3415BD2-CA08-4C2D-BDF9-D8E4BB7A1181}" type="presOf" srcId="{637980CA-C634-4E84-9C4D-F45F24515CC9}" destId="{4B52DD83-514F-40D2-AEAF-33D582381721}" srcOrd="0" destOrd="0" presId="urn:microsoft.com/office/officeart/2005/8/layout/vList2"/>
    <dgm:cxn modelId="{749B6E7B-FDCD-4D0D-BBFC-527B8E839272}" srcId="{AA73D5C0-0269-46BE-87FA-3176932F6681}" destId="{00ED8BAC-21E3-41CE-8844-E7D147BBF67C}" srcOrd="2" destOrd="0" parTransId="{1185D692-875A-4D7F-9BC6-4915521FC555}" sibTransId="{40D361A8-51DC-4E2C-A78A-5F45BE115917}"/>
    <dgm:cxn modelId="{64371403-CB9C-4A43-B34B-85BCF92D7C2D}" srcId="{AA73D5C0-0269-46BE-87FA-3176932F6681}" destId="{637980CA-C634-4E84-9C4D-F45F24515CC9}" srcOrd="0" destOrd="0" parTransId="{CBDF9642-0A2E-49A0-A920-7B3A5A415E07}" sibTransId="{6E2A353F-0419-42F8-B8B9-300DBA7B18CB}"/>
    <dgm:cxn modelId="{82D3A731-DDB1-4B48-9239-17322238F4AC}" srcId="{AA73D5C0-0269-46BE-87FA-3176932F6681}" destId="{91C69454-66AE-4941-88E6-CF5E146808BE}" srcOrd="1" destOrd="0" parTransId="{84AA55BE-D22C-467B-BCAD-FCB85173FF60}" sibTransId="{B2E1FE9F-0202-42AF-A3AF-5D4A28828BFA}"/>
    <dgm:cxn modelId="{A5D92B13-B154-4370-BCAF-0DD35A0C476E}" type="presOf" srcId="{D49A593D-2E37-4266-BF0B-1E48463C8937}" destId="{9A05524E-9715-4C46-A56A-2595519ACB73}" srcOrd="0" destOrd="0" presId="urn:microsoft.com/office/officeart/2005/8/layout/vList2"/>
    <dgm:cxn modelId="{1CD29D28-8DC2-4F3D-A6DF-B357C125E172}" type="presOf" srcId="{00ED8BAC-21E3-41CE-8844-E7D147BBF67C}" destId="{A6952CB7-B00A-408B-8537-A9C7F4AC084E}" srcOrd="0" destOrd="0" presId="urn:microsoft.com/office/officeart/2005/8/layout/vList2"/>
    <dgm:cxn modelId="{F2FB78F3-EEB1-4507-88E4-EE75EB13E32B}" type="presParOf" srcId="{CA7591F3-106A-409A-809C-DF2DF1D8826E}" destId="{4B52DD83-514F-40D2-AEAF-33D582381721}" srcOrd="0" destOrd="0" presId="urn:microsoft.com/office/officeart/2005/8/layout/vList2"/>
    <dgm:cxn modelId="{529D7AB7-FAFE-46C1-8B79-B2D697CDD0C5}" type="presParOf" srcId="{CA7591F3-106A-409A-809C-DF2DF1D8826E}" destId="{3BCA0B0E-BAAD-4C86-B13E-20CC9FDC1C11}" srcOrd="1" destOrd="0" presId="urn:microsoft.com/office/officeart/2005/8/layout/vList2"/>
    <dgm:cxn modelId="{E5B42CF0-BC5A-4BE5-BCEB-2D490609D3B1}" type="presParOf" srcId="{CA7591F3-106A-409A-809C-DF2DF1D8826E}" destId="{3A9DD4EA-E78A-4CC0-9567-9C19E269C89F}" srcOrd="2" destOrd="0" presId="urn:microsoft.com/office/officeart/2005/8/layout/vList2"/>
    <dgm:cxn modelId="{F8A87B3D-4C78-45D4-BF90-83C57D47517D}" type="presParOf" srcId="{CA7591F3-106A-409A-809C-DF2DF1D8826E}" destId="{BD3EA9CA-7A9A-4517-B6B8-D8151EF5B922}" srcOrd="3" destOrd="0" presId="urn:microsoft.com/office/officeart/2005/8/layout/vList2"/>
    <dgm:cxn modelId="{FFC81CF8-264F-44FA-B5F3-7BEC167AD772}" type="presParOf" srcId="{CA7591F3-106A-409A-809C-DF2DF1D8826E}" destId="{A6952CB7-B00A-408B-8537-A9C7F4AC084E}" srcOrd="4" destOrd="0" presId="urn:microsoft.com/office/officeart/2005/8/layout/vList2"/>
    <dgm:cxn modelId="{D25E949A-C105-4742-BE31-99714348363B}" type="presParOf" srcId="{CA7591F3-106A-409A-809C-DF2DF1D8826E}" destId="{C10CB5AC-2611-44A5-8461-EE9A1CB46EBA}" srcOrd="5" destOrd="0" presId="urn:microsoft.com/office/officeart/2005/8/layout/vList2"/>
    <dgm:cxn modelId="{DECEAD41-CB61-4FA2-AC87-B3465B1BB749}" type="presParOf" srcId="{CA7591F3-106A-409A-809C-DF2DF1D8826E}" destId="{9A05524E-9715-4C46-A56A-2595519ACB73}" srcOrd="6" destOrd="0" presId="urn:microsoft.com/office/officeart/2005/8/layout/vList2"/>
    <dgm:cxn modelId="{C6B315C9-A05F-4DCE-B4DF-02AE3CEA63FF}" type="presParOf" srcId="{CA7591F3-106A-409A-809C-DF2DF1D8826E}" destId="{09F5DE43-6245-453C-92D0-91261865D0F1}" srcOrd="7" destOrd="0" presId="urn:microsoft.com/office/officeart/2005/8/layout/vList2"/>
    <dgm:cxn modelId="{A8BB499A-6AA1-4762-994C-C846DC80E890}" type="presParOf" srcId="{CA7591F3-106A-409A-809C-DF2DF1D8826E}" destId="{BC7DF0A9-BF92-472E-8776-4920BFF7CA77}"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31D1DC-5281-4FA7-9002-AC8C9935D00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034811-C099-452C-B292-41BF91E4CC58}">
      <dgm:prSet/>
      <dgm:spPr/>
      <dgm:t>
        <a:bodyPr/>
        <a:lstStyle/>
        <a:p>
          <a:r>
            <a:rPr lang="en-US" dirty="0"/>
            <a:t>Four questions on the SUS survey tool addressed satisfaction with using the mobile app technology</a:t>
          </a:r>
        </a:p>
      </dgm:t>
    </dgm:pt>
    <dgm:pt modelId="{E78BA27D-2010-4492-8894-287F3FF2B850}" type="parTrans" cxnId="{528E8D7A-A13F-4142-8508-650FC5882ABA}">
      <dgm:prSet/>
      <dgm:spPr/>
      <dgm:t>
        <a:bodyPr/>
        <a:lstStyle/>
        <a:p>
          <a:endParaRPr lang="en-US"/>
        </a:p>
      </dgm:t>
    </dgm:pt>
    <dgm:pt modelId="{63B848E0-8D17-4F9B-A394-1DA8A7F39772}" type="sibTrans" cxnId="{528E8D7A-A13F-4142-8508-650FC5882ABA}">
      <dgm:prSet/>
      <dgm:spPr/>
      <dgm:t>
        <a:bodyPr/>
        <a:lstStyle/>
        <a:p>
          <a:endParaRPr lang="en-US"/>
        </a:p>
      </dgm:t>
    </dgm:pt>
    <dgm:pt modelId="{C160A70A-705F-4E3F-87A6-7D49C9E5A9FD}">
      <dgm:prSet/>
      <dgm:spPr/>
      <dgm:t>
        <a:bodyPr/>
        <a:lstStyle/>
        <a:p>
          <a:r>
            <a:rPr lang="en-US" dirty="0"/>
            <a:t>Both participants suggested that they would </a:t>
          </a:r>
          <a:r>
            <a:rPr lang="en-US" u="sng" dirty="0"/>
            <a:t>not</a:t>
          </a:r>
          <a:r>
            <a:rPr lang="en-US" dirty="0"/>
            <a:t> recommend the use of the mobile app to others</a:t>
          </a:r>
        </a:p>
      </dgm:t>
    </dgm:pt>
    <dgm:pt modelId="{4697A6A3-51BA-489E-A111-35BF307268BE}" type="parTrans" cxnId="{6B11A186-A860-4BC3-9369-8EB1B8964C2D}">
      <dgm:prSet/>
      <dgm:spPr/>
      <dgm:t>
        <a:bodyPr/>
        <a:lstStyle/>
        <a:p>
          <a:endParaRPr lang="en-US"/>
        </a:p>
      </dgm:t>
    </dgm:pt>
    <dgm:pt modelId="{AEF2FFEF-1956-4D4F-852D-5B0E5197D1C1}" type="sibTrans" cxnId="{6B11A186-A860-4BC3-9369-8EB1B8964C2D}">
      <dgm:prSet/>
      <dgm:spPr/>
      <dgm:t>
        <a:bodyPr/>
        <a:lstStyle/>
        <a:p>
          <a:endParaRPr lang="en-US"/>
        </a:p>
      </dgm:t>
    </dgm:pt>
    <dgm:pt modelId="{F8FEBAB7-226C-4FB1-BDA6-AEA9578E545C}">
      <dgm:prSet/>
      <dgm:spPr/>
      <dgm:t>
        <a:bodyPr/>
        <a:lstStyle/>
        <a:p>
          <a:r>
            <a:rPr lang="en-US" dirty="0"/>
            <a:t>Neither participant was satisfied with using the mobile app as their food tracker</a:t>
          </a:r>
        </a:p>
      </dgm:t>
    </dgm:pt>
    <dgm:pt modelId="{C402CD09-B959-4153-8C8D-5944363CB5FB}" type="parTrans" cxnId="{6724D0DF-3188-41D9-8C4D-5EEC6961DED5}">
      <dgm:prSet/>
      <dgm:spPr/>
      <dgm:t>
        <a:bodyPr/>
        <a:lstStyle/>
        <a:p>
          <a:endParaRPr lang="en-US"/>
        </a:p>
      </dgm:t>
    </dgm:pt>
    <dgm:pt modelId="{2A6C4B9E-1FD5-4C0B-A08C-706267AE6C65}" type="sibTrans" cxnId="{6724D0DF-3188-41D9-8C4D-5EEC6961DED5}">
      <dgm:prSet/>
      <dgm:spPr/>
      <dgm:t>
        <a:bodyPr/>
        <a:lstStyle/>
        <a:p>
          <a:endParaRPr lang="en-US"/>
        </a:p>
      </dgm:t>
    </dgm:pt>
    <dgm:pt modelId="{D4B1E633-CA0B-4ABB-8D65-7D86E34B0090}" type="pres">
      <dgm:prSet presAssocID="{BF31D1DC-5281-4FA7-9002-AC8C9935D00F}" presName="root" presStyleCnt="0">
        <dgm:presLayoutVars>
          <dgm:dir/>
          <dgm:resizeHandles val="exact"/>
        </dgm:presLayoutVars>
      </dgm:prSet>
      <dgm:spPr/>
      <dgm:t>
        <a:bodyPr/>
        <a:lstStyle/>
        <a:p>
          <a:endParaRPr lang="en-US"/>
        </a:p>
      </dgm:t>
    </dgm:pt>
    <dgm:pt modelId="{A59F2151-6E53-43E0-B727-908D071D9565}" type="pres">
      <dgm:prSet presAssocID="{66034811-C099-452C-B292-41BF91E4CC58}" presName="compNode" presStyleCnt="0"/>
      <dgm:spPr/>
    </dgm:pt>
    <dgm:pt modelId="{5AD03F7D-B500-45DF-BB29-B0AB91BB762E}" type="pres">
      <dgm:prSet presAssocID="{66034811-C099-452C-B292-41BF91E4CC58}" presName="bgRect" presStyleLbl="bgShp" presStyleIdx="0" presStyleCnt="3" custLinFactNeighborX="-912" custLinFactNeighborY="-977"/>
      <dgm:spPr>
        <a:solidFill>
          <a:schemeClr val="tx2">
            <a:lumMod val="20000"/>
            <a:lumOff val="80000"/>
          </a:schemeClr>
        </a:solidFill>
      </dgm:spPr>
    </dgm:pt>
    <dgm:pt modelId="{9B1BEC55-886E-49C4-A36F-22CD88C9026C}" type="pres">
      <dgm:prSet presAssocID="{66034811-C099-452C-B292-41BF91E4CC5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mart Phone"/>
        </a:ext>
      </dgm:extLst>
    </dgm:pt>
    <dgm:pt modelId="{2D35609B-1186-4715-BCF0-C95B1E7B9523}" type="pres">
      <dgm:prSet presAssocID="{66034811-C099-452C-B292-41BF91E4CC58}" presName="spaceRect" presStyleCnt="0"/>
      <dgm:spPr/>
    </dgm:pt>
    <dgm:pt modelId="{90B8F1F9-BF44-4015-9415-24270429CE74}" type="pres">
      <dgm:prSet presAssocID="{66034811-C099-452C-B292-41BF91E4CC58}" presName="parTx" presStyleLbl="revTx" presStyleIdx="0" presStyleCnt="3">
        <dgm:presLayoutVars>
          <dgm:chMax val="0"/>
          <dgm:chPref val="0"/>
        </dgm:presLayoutVars>
      </dgm:prSet>
      <dgm:spPr/>
      <dgm:t>
        <a:bodyPr/>
        <a:lstStyle/>
        <a:p>
          <a:endParaRPr lang="en-US"/>
        </a:p>
      </dgm:t>
    </dgm:pt>
    <dgm:pt modelId="{12D3E67E-8C5C-47FF-9BD0-AE51A5D4BA45}" type="pres">
      <dgm:prSet presAssocID="{63B848E0-8D17-4F9B-A394-1DA8A7F39772}" presName="sibTrans" presStyleCnt="0"/>
      <dgm:spPr/>
    </dgm:pt>
    <dgm:pt modelId="{C401370A-A4E2-41AD-8E44-E517B24A9773}" type="pres">
      <dgm:prSet presAssocID="{C160A70A-705F-4E3F-87A6-7D49C9E5A9FD}" presName="compNode" presStyleCnt="0"/>
      <dgm:spPr/>
    </dgm:pt>
    <dgm:pt modelId="{1721CA8C-1686-41E5-B08F-33787F445070}" type="pres">
      <dgm:prSet presAssocID="{C160A70A-705F-4E3F-87A6-7D49C9E5A9FD}" presName="bgRect" presStyleLbl="bgShp" presStyleIdx="1" presStyleCnt="3"/>
      <dgm:spPr>
        <a:solidFill>
          <a:schemeClr val="bg1">
            <a:lumMod val="85000"/>
          </a:schemeClr>
        </a:solidFill>
      </dgm:spPr>
    </dgm:pt>
    <dgm:pt modelId="{02CAF785-952C-46AB-866F-23AFCE552855}" type="pres">
      <dgm:prSet presAssocID="{C160A70A-705F-4E3F-87A6-7D49C9E5A9FD}" presName="iconRect" presStyleLbl="node1" presStyleIdx="1" presStyleCnt="3" custAng="10800000"/>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humbs Up Sign"/>
        </a:ext>
      </dgm:extLst>
    </dgm:pt>
    <dgm:pt modelId="{E1C1F6DD-9AA8-400D-B945-12FB615E8A25}" type="pres">
      <dgm:prSet presAssocID="{C160A70A-705F-4E3F-87A6-7D49C9E5A9FD}" presName="spaceRect" presStyleCnt="0"/>
      <dgm:spPr/>
    </dgm:pt>
    <dgm:pt modelId="{FE74E36D-B0DB-4A25-903E-043A7FD32549}" type="pres">
      <dgm:prSet presAssocID="{C160A70A-705F-4E3F-87A6-7D49C9E5A9FD}" presName="parTx" presStyleLbl="revTx" presStyleIdx="1" presStyleCnt="3">
        <dgm:presLayoutVars>
          <dgm:chMax val="0"/>
          <dgm:chPref val="0"/>
        </dgm:presLayoutVars>
      </dgm:prSet>
      <dgm:spPr/>
      <dgm:t>
        <a:bodyPr/>
        <a:lstStyle/>
        <a:p>
          <a:endParaRPr lang="en-US"/>
        </a:p>
      </dgm:t>
    </dgm:pt>
    <dgm:pt modelId="{BB17E31A-6948-4D97-A871-3E90525D4656}" type="pres">
      <dgm:prSet presAssocID="{AEF2FFEF-1956-4D4F-852D-5B0E5197D1C1}" presName="sibTrans" presStyleCnt="0"/>
      <dgm:spPr/>
    </dgm:pt>
    <dgm:pt modelId="{F52DE2AB-6E97-4F04-9047-BD3DEB0B0A90}" type="pres">
      <dgm:prSet presAssocID="{F8FEBAB7-226C-4FB1-BDA6-AEA9578E545C}" presName="compNode" presStyleCnt="0"/>
      <dgm:spPr/>
    </dgm:pt>
    <dgm:pt modelId="{F0CB789E-7FCB-49F7-B680-C9B48B7A3D6D}" type="pres">
      <dgm:prSet presAssocID="{F8FEBAB7-226C-4FB1-BDA6-AEA9578E545C}" presName="bgRect" presStyleLbl="bgShp" presStyleIdx="2" presStyleCnt="3"/>
      <dgm:spPr>
        <a:solidFill>
          <a:schemeClr val="accent4">
            <a:lumMod val="20000"/>
            <a:lumOff val="80000"/>
          </a:schemeClr>
        </a:solidFill>
      </dgm:spPr>
    </dgm:pt>
    <dgm:pt modelId="{7C9653B3-1729-45ED-BF84-C9C2E5D36C33}" type="pres">
      <dgm:prSet presAssocID="{F8FEBAB7-226C-4FB1-BDA6-AEA9578E545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Fork and knife"/>
        </a:ext>
      </dgm:extLst>
    </dgm:pt>
    <dgm:pt modelId="{CF226F63-A558-4333-B457-AD72A87F8CD7}" type="pres">
      <dgm:prSet presAssocID="{F8FEBAB7-226C-4FB1-BDA6-AEA9578E545C}" presName="spaceRect" presStyleCnt="0"/>
      <dgm:spPr/>
    </dgm:pt>
    <dgm:pt modelId="{ABC3516D-FF3F-4A8B-BCD6-D42108CE70E3}" type="pres">
      <dgm:prSet presAssocID="{F8FEBAB7-226C-4FB1-BDA6-AEA9578E545C}" presName="parTx" presStyleLbl="revTx" presStyleIdx="2" presStyleCnt="3">
        <dgm:presLayoutVars>
          <dgm:chMax val="0"/>
          <dgm:chPref val="0"/>
        </dgm:presLayoutVars>
      </dgm:prSet>
      <dgm:spPr/>
      <dgm:t>
        <a:bodyPr/>
        <a:lstStyle/>
        <a:p>
          <a:endParaRPr lang="en-US"/>
        </a:p>
      </dgm:t>
    </dgm:pt>
  </dgm:ptLst>
  <dgm:cxnLst>
    <dgm:cxn modelId="{FFC225B1-25F2-49E1-AF21-CC7179BB00C9}" type="presOf" srcId="{C160A70A-705F-4E3F-87A6-7D49C9E5A9FD}" destId="{FE74E36D-B0DB-4A25-903E-043A7FD32549}" srcOrd="0" destOrd="0" presId="urn:microsoft.com/office/officeart/2018/2/layout/IconVerticalSolidList"/>
    <dgm:cxn modelId="{528E8D7A-A13F-4142-8508-650FC5882ABA}" srcId="{BF31D1DC-5281-4FA7-9002-AC8C9935D00F}" destId="{66034811-C099-452C-B292-41BF91E4CC58}" srcOrd="0" destOrd="0" parTransId="{E78BA27D-2010-4492-8894-287F3FF2B850}" sibTransId="{63B848E0-8D17-4F9B-A394-1DA8A7F39772}"/>
    <dgm:cxn modelId="{9D166CEC-B247-459D-B0BA-BB755FD5A822}" type="presOf" srcId="{66034811-C099-452C-B292-41BF91E4CC58}" destId="{90B8F1F9-BF44-4015-9415-24270429CE74}" srcOrd="0" destOrd="0" presId="urn:microsoft.com/office/officeart/2018/2/layout/IconVerticalSolidList"/>
    <dgm:cxn modelId="{6B11A186-A860-4BC3-9369-8EB1B8964C2D}" srcId="{BF31D1DC-5281-4FA7-9002-AC8C9935D00F}" destId="{C160A70A-705F-4E3F-87A6-7D49C9E5A9FD}" srcOrd="1" destOrd="0" parTransId="{4697A6A3-51BA-489E-A111-35BF307268BE}" sibTransId="{AEF2FFEF-1956-4D4F-852D-5B0E5197D1C1}"/>
    <dgm:cxn modelId="{6724D0DF-3188-41D9-8C4D-5EEC6961DED5}" srcId="{BF31D1DC-5281-4FA7-9002-AC8C9935D00F}" destId="{F8FEBAB7-226C-4FB1-BDA6-AEA9578E545C}" srcOrd="2" destOrd="0" parTransId="{C402CD09-B959-4153-8C8D-5944363CB5FB}" sibTransId="{2A6C4B9E-1FD5-4C0B-A08C-706267AE6C65}"/>
    <dgm:cxn modelId="{7657E309-5C1A-4D80-8677-D412053C5D1E}" type="presOf" srcId="{F8FEBAB7-226C-4FB1-BDA6-AEA9578E545C}" destId="{ABC3516D-FF3F-4A8B-BCD6-D42108CE70E3}" srcOrd="0" destOrd="0" presId="urn:microsoft.com/office/officeart/2018/2/layout/IconVerticalSolidList"/>
    <dgm:cxn modelId="{FA9AD04B-1B38-46A8-B93F-668FD1AF6331}" type="presOf" srcId="{BF31D1DC-5281-4FA7-9002-AC8C9935D00F}" destId="{D4B1E633-CA0B-4ABB-8D65-7D86E34B0090}" srcOrd="0" destOrd="0" presId="urn:microsoft.com/office/officeart/2018/2/layout/IconVerticalSolidList"/>
    <dgm:cxn modelId="{C1C32D5E-FC1E-4A70-B67B-037FAE5B606E}" type="presParOf" srcId="{D4B1E633-CA0B-4ABB-8D65-7D86E34B0090}" destId="{A59F2151-6E53-43E0-B727-908D071D9565}" srcOrd="0" destOrd="0" presId="urn:microsoft.com/office/officeart/2018/2/layout/IconVerticalSolidList"/>
    <dgm:cxn modelId="{41C4A343-A64A-4E34-9BFB-5591162B56BE}" type="presParOf" srcId="{A59F2151-6E53-43E0-B727-908D071D9565}" destId="{5AD03F7D-B500-45DF-BB29-B0AB91BB762E}" srcOrd="0" destOrd="0" presId="urn:microsoft.com/office/officeart/2018/2/layout/IconVerticalSolidList"/>
    <dgm:cxn modelId="{9DC9B671-29D8-4076-BF68-956E5C741CDE}" type="presParOf" srcId="{A59F2151-6E53-43E0-B727-908D071D9565}" destId="{9B1BEC55-886E-49C4-A36F-22CD88C9026C}" srcOrd="1" destOrd="0" presId="urn:microsoft.com/office/officeart/2018/2/layout/IconVerticalSolidList"/>
    <dgm:cxn modelId="{0499852B-D7ED-45C6-9C09-0FFC3055B669}" type="presParOf" srcId="{A59F2151-6E53-43E0-B727-908D071D9565}" destId="{2D35609B-1186-4715-BCF0-C95B1E7B9523}" srcOrd="2" destOrd="0" presId="urn:microsoft.com/office/officeart/2018/2/layout/IconVerticalSolidList"/>
    <dgm:cxn modelId="{F8F31024-FB85-4D28-AE35-2EEAB4F3E934}" type="presParOf" srcId="{A59F2151-6E53-43E0-B727-908D071D9565}" destId="{90B8F1F9-BF44-4015-9415-24270429CE74}" srcOrd="3" destOrd="0" presId="urn:microsoft.com/office/officeart/2018/2/layout/IconVerticalSolidList"/>
    <dgm:cxn modelId="{39FCF423-6219-4422-AE8A-0184524FBBAF}" type="presParOf" srcId="{D4B1E633-CA0B-4ABB-8D65-7D86E34B0090}" destId="{12D3E67E-8C5C-47FF-9BD0-AE51A5D4BA45}" srcOrd="1" destOrd="0" presId="urn:microsoft.com/office/officeart/2018/2/layout/IconVerticalSolidList"/>
    <dgm:cxn modelId="{A753D1DC-7622-49F6-B7E4-6798B1687B2B}" type="presParOf" srcId="{D4B1E633-CA0B-4ABB-8D65-7D86E34B0090}" destId="{C401370A-A4E2-41AD-8E44-E517B24A9773}" srcOrd="2" destOrd="0" presId="urn:microsoft.com/office/officeart/2018/2/layout/IconVerticalSolidList"/>
    <dgm:cxn modelId="{BE9CA70E-6D02-4EE2-8122-C386544EA7BE}" type="presParOf" srcId="{C401370A-A4E2-41AD-8E44-E517B24A9773}" destId="{1721CA8C-1686-41E5-B08F-33787F445070}" srcOrd="0" destOrd="0" presId="urn:microsoft.com/office/officeart/2018/2/layout/IconVerticalSolidList"/>
    <dgm:cxn modelId="{D8BA01FC-6DD2-4C9B-91BD-F9235BC87C28}" type="presParOf" srcId="{C401370A-A4E2-41AD-8E44-E517B24A9773}" destId="{02CAF785-952C-46AB-866F-23AFCE552855}" srcOrd="1" destOrd="0" presId="urn:microsoft.com/office/officeart/2018/2/layout/IconVerticalSolidList"/>
    <dgm:cxn modelId="{1580F206-8027-4CFC-88C7-2C6FB408016D}" type="presParOf" srcId="{C401370A-A4E2-41AD-8E44-E517B24A9773}" destId="{E1C1F6DD-9AA8-400D-B945-12FB615E8A25}" srcOrd="2" destOrd="0" presId="urn:microsoft.com/office/officeart/2018/2/layout/IconVerticalSolidList"/>
    <dgm:cxn modelId="{12E382E6-734A-4B59-B36D-F76B6BAAEED0}" type="presParOf" srcId="{C401370A-A4E2-41AD-8E44-E517B24A9773}" destId="{FE74E36D-B0DB-4A25-903E-043A7FD32549}" srcOrd="3" destOrd="0" presId="urn:microsoft.com/office/officeart/2018/2/layout/IconVerticalSolidList"/>
    <dgm:cxn modelId="{2321EEA6-17E4-42CA-9F8A-D6F698BBD802}" type="presParOf" srcId="{D4B1E633-CA0B-4ABB-8D65-7D86E34B0090}" destId="{BB17E31A-6948-4D97-A871-3E90525D4656}" srcOrd="3" destOrd="0" presId="urn:microsoft.com/office/officeart/2018/2/layout/IconVerticalSolidList"/>
    <dgm:cxn modelId="{B932D0CB-76FC-4B48-BDA0-E0C0F5729844}" type="presParOf" srcId="{D4B1E633-CA0B-4ABB-8D65-7D86E34B0090}" destId="{F52DE2AB-6E97-4F04-9047-BD3DEB0B0A90}" srcOrd="4" destOrd="0" presId="urn:microsoft.com/office/officeart/2018/2/layout/IconVerticalSolidList"/>
    <dgm:cxn modelId="{A46070BF-0466-4C58-BA7E-986CCBFF2F98}" type="presParOf" srcId="{F52DE2AB-6E97-4F04-9047-BD3DEB0B0A90}" destId="{F0CB789E-7FCB-49F7-B680-C9B48B7A3D6D}" srcOrd="0" destOrd="0" presId="urn:microsoft.com/office/officeart/2018/2/layout/IconVerticalSolidList"/>
    <dgm:cxn modelId="{C7986CB9-3BE5-4AFA-8028-59BA1FC30B8F}" type="presParOf" srcId="{F52DE2AB-6E97-4F04-9047-BD3DEB0B0A90}" destId="{7C9653B3-1729-45ED-BF84-C9C2E5D36C33}" srcOrd="1" destOrd="0" presId="urn:microsoft.com/office/officeart/2018/2/layout/IconVerticalSolidList"/>
    <dgm:cxn modelId="{E29446F7-C000-4E07-8AA4-CEF438BFE13A}" type="presParOf" srcId="{F52DE2AB-6E97-4F04-9047-BD3DEB0B0A90}" destId="{CF226F63-A558-4333-B457-AD72A87F8CD7}" srcOrd="2" destOrd="0" presId="urn:microsoft.com/office/officeart/2018/2/layout/IconVerticalSolidList"/>
    <dgm:cxn modelId="{9AEDEB7A-4D6C-4CBC-A187-38B046EB2537}" type="presParOf" srcId="{F52DE2AB-6E97-4F04-9047-BD3DEB0B0A90}" destId="{ABC3516D-FF3F-4A8B-BCD6-D42108CE70E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D93C50-79CC-4CFE-BE44-668A3A48DF2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9327686-CE63-424E-93DF-00D791C77D03}">
      <dgm:prSet/>
      <dgm:spPr/>
      <dgm:t>
        <a:bodyPr/>
        <a:lstStyle/>
        <a:p>
          <a:r>
            <a:rPr lang="en-US" b="1"/>
            <a:t>Implementing mobile app technology can be challenging during a pandemic</a:t>
          </a:r>
          <a:endParaRPr lang="en-US"/>
        </a:p>
      </dgm:t>
    </dgm:pt>
    <dgm:pt modelId="{41C1662A-41A8-4409-B8CB-6B89112CD606}" type="parTrans" cxnId="{0CB27FF5-6B95-4B7E-9521-AC1E4C2A185F}">
      <dgm:prSet/>
      <dgm:spPr/>
      <dgm:t>
        <a:bodyPr/>
        <a:lstStyle/>
        <a:p>
          <a:endParaRPr lang="en-US"/>
        </a:p>
      </dgm:t>
    </dgm:pt>
    <dgm:pt modelId="{D939AB02-B99B-4C54-804E-59D015839142}" type="sibTrans" cxnId="{0CB27FF5-6B95-4B7E-9521-AC1E4C2A185F}">
      <dgm:prSet/>
      <dgm:spPr/>
      <dgm:t>
        <a:bodyPr/>
        <a:lstStyle/>
        <a:p>
          <a:endParaRPr lang="en-US"/>
        </a:p>
      </dgm:t>
    </dgm:pt>
    <dgm:pt modelId="{F7128141-A458-482F-816A-16B3F0CC56E8}">
      <dgm:prSet/>
      <dgm:spPr/>
      <dgm:t>
        <a:bodyPr/>
        <a:lstStyle/>
        <a:p>
          <a:r>
            <a:rPr lang="en-US"/>
            <a:t>In-person class sessions cancelled</a:t>
          </a:r>
        </a:p>
      </dgm:t>
    </dgm:pt>
    <dgm:pt modelId="{2474F44D-2AF2-41FD-8B27-C57EF2FFF6C2}" type="parTrans" cxnId="{83187692-75E3-4873-949F-267643693AF4}">
      <dgm:prSet/>
      <dgm:spPr/>
      <dgm:t>
        <a:bodyPr/>
        <a:lstStyle/>
        <a:p>
          <a:endParaRPr lang="en-US"/>
        </a:p>
      </dgm:t>
    </dgm:pt>
    <dgm:pt modelId="{5BA20374-4848-422A-977D-E868B02A8E6C}" type="sibTrans" cxnId="{83187692-75E3-4873-949F-267643693AF4}">
      <dgm:prSet/>
      <dgm:spPr/>
      <dgm:t>
        <a:bodyPr/>
        <a:lstStyle/>
        <a:p>
          <a:endParaRPr lang="en-US"/>
        </a:p>
      </dgm:t>
    </dgm:pt>
    <dgm:pt modelId="{ADE7A335-1419-4389-8C9E-2022E6091012}">
      <dgm:prSet/>
      <dgm:spPr/>
      <dgm:t>
        <a:bodyPr/>
        <a:lstStyle/>
        <a:p>
          <a:r>
            <a:rPr lang="en-US" dirty="0"/>
            <a:t>CDC recommendations resulted in-class format switching to virtual </a:t>
          </a:r>
        </a:p>
      </dgm:t>
    </dgm:pt>
    <dgm:pt modelId="{11BE4D8F-FEBA-470B-94FA-477187995AF4}" type="parTrans" cxnId="{2B19AF2C-F1A2-4436-A085-F72F02BA0AC6}">
      <dgm:prSet/>
      <dgm:spPr/>
      <dgm:t>
        <a:bodyPr/>
        <a:lstStyle/>
        <a:p>
          <a:endParaRPr lang="en-US"/>
        </a:p>
      </dgm:t>
    </dgm:pt>
    <dgm:pt modelId="{D2FBB84A-E415-479A-B592-54AE5F93F359}" type="sibTrans" cxnId="{2B19AF2C-F1A2-4436-A085-F72F02BA0AC6}">
      <dgm:prSet/>
      <dgm:spPr/>
      <dgm:t>
        <a:bodyPr/>
        <a:lstStyle/>
        <a:p>
          <a:endParaRPr lang="en-US"/>
        </a:p>
      </dgm:t>
    </dgm:pt>
    <dgm:pt modelId="{CA46367D-3E4B-4B5B-909A-D16A08AF92D6}">
      <dgm:prSet/>
      <dgm:spPr/>
      <dgm:t>
        <a:bodyPr/>
        <a:lstStyle/>
        <a:p>
          <a:r>
            <a:rPr lang="en-US" dirty="0"/>
            <a:t>Number of classes decreased</a:t>
          </a:r>
        </a:p>
      </dgm:t>
    </dgm:pt>
    <dgm:pt modelId="{CCD0FE3E-CE04-4ED6-85D9-9B45309F0EBB}" type="parTrans" cxnId="{A190EF3E-CB1D-4DDC-A30F-05982068FE49}">
      <dgm:prSet/>
      <dgm:spPr/>
      <dgm:t>
        <a:bodyPr/>
        <a:lstStyle/>
        <a:p>
          <a:endParaRPr lang="en-US"/>
        </a:p>
      </dgm:t>
    </dgm:pt>
    <dgm:pt modelId="{7C67A982-769F-4F8E-8422-E9E947DE9B5B}" type="sibTrans" cxnId="{A190EF3E-CB1D-4DDC-A30F-05982068FE49}">
      <dgm:prSet/>
      <dgm:spPr/>
      <dgm:t>
        <a:bodyPr/>
        <a:lstStyle/>
        <a:p>
          <a:endParaRPr lang="en-US"/>
        </a:p>
      </dgm:t>
    </dgm:pt>
    <dgm:pt modelId="{A31E4FCA-3E2A-4D63-993A-5CC831627F52}">
      <dgm:prSet/>
      <dgm:spPr/>
      <dgm:t>
        <a:bodyPr/>
        <a:lstStyle/>
        <a:p>
          <a:r>
            <a:rPr lang="en-US" dirty="0"/>
            <a:t>Class-size reduced </a:t>
          </a:r>
        </a:p>
      </dgm:t>
    </dgm:pt>
    <dgm:pt modelId="{FA8B657D-6486-4F3A-88A9-94C078D47FA8}" type="parTrans" cxnId="{6263390C-AF49-4D59-AE5F-AFCDE826EEAB}">
      <dgm:prSet/>
      <dgm:spPr/>
      <dgm:t>
        <a:bodyPr/>
        <a:lstStyle/>
        <a:p>
          <a:endParaRPr lang="en-US"/>
        </a:p>
      </dgm:t>
    </dgm:pt>
    <dgm:pt modelId="{E7425D82-32C0-43D7-908E-F2797F03A9BA}" type="sibTrans" cxnId="{6263390C-AF49-4D59-AE5F-AFCDE826EEAB}">
      <dgm:prSet/>
      <dgm:spPr/>
      <dgm:t>
        <a:bodyPr/>
        <a:lstStyle/>
        <a:p>
          <a:endParaRPr lang="en-US"/>
        </a:p>
      </dgm:t>
    </dgm:pt>
    <dgm:pt modelId="{AD2CD9A4-C443-46C8-809E-5397E7204572}">
      <dgm:prSet/>
      <dgm:spPr/>
      <dgm:t>
        <a:bodyPr/>
        <a:lstStyle/>
        <a:p>
          <a:r>
            <a:rPr lang="en-US"/>
            <a:t>Virtual technology was a safe way to communicate with patients, family, and friends</a:t>
          </a:r>
        </a:p>
      </dgm:t>
    </dgm:pt>
    <dgm:pt modelId="{7464B6C8-BBF3-4B56-A4CB-DAA2594C3996}" type="parTrans" cxnId="{5BBBC981-471C-47CB-A54C-2C6E1D0ED8C9}">
      <dgm:prSet/>
      <dgm:spPr/>
      <dgm:t>
        <a:bodyPr/>
        <a:lstStyle/>
        <a:p>
          <a:endParaRPr lang="en-US"/>
        </a:p>
      </dgm:t>
    </dgm:pt>
    <dgm:pt modelId="{EC7E0C30-4881-44CB-B9A7-D6A0B8B39F96}" type="sibTrans" cxnId="{5BBBC981-471C-47CB-A54C-2C6E1D0ED8C9}">
      <dgm:prSet/>
      <dgm:spPr/>
      <dgm:t>
        <a:bodyPr/>
        <a:lstStyle/>
        <a:p>
          <a:endParaRPr lang="en-US"/>
        </a:p>
      </dgm:t>
    </dgm:pt>
    <dgm:pt modelId="{8B93A6BE-62E6-426B-9CF6-3722899CC81F}">
      <dgm:prSet/>
      <dgm:spPr/>
      <dgm:t>
        <a:bodyPr/>
        <a:lstStyle/>
        <a:p>
          <a:r>
            <a:rPr lang="en-US" b="1" dirty="0"/>
            <a:t>Need to assess the patient’s readiness to change to different mode of delivery of DPP class and use of technology</a:t>
          </a:r>
          <a:endParaRPr lang="en-US" dirty="0"/>
        </a:p>
      </dgm:t>
    </dgm:pt>
    <dgm:pt modelId="{FB401128-3CE8-42AF-B606-8A2C8F341345}" type="parTrans" cxnId="{064FEF06-D8B7-4EBA-9194-3B0368AC7360}">
      <dgm:prSet/>
      <dgm:spPr/>
      <dgm:t>
        <a:bodyPr/>
        <a:lstStyle/>
        <a:p>
          <a:endParaRPr lang="en-US"/>
        </a:p>
      </dgm:t>
    </dgm:pt>
    <dgm:pt modelId="{86BC231D-196C-4113-81FC-F9AEA345BB58}" type="sibTrans" cxnId="{064FEF06-D8B7-4EBA-9194-3B0368AC7360}">
      <dgm:prSet/>
      <dgm:spPr/>
      <dgm:t>
        <a:bodyPr/>
        <a:lstStyle/>
        <a:p>
          <a:endParaRPr lang="en-US"/>
        </a:p>
      </dgm:t>
    </dgm:pt>
    <dgm:pt modelId="{C64D3F5A-FB88-4311-BE0C-1EE06268D6F5}">
      <dgm:prSet/>
      <dgm:spPr/>
      <dgm:t>
        <a:bodyPr/>
        <a:lstStyle/>
        <a:p>
          <a:r>
            <a:rPr lang="en-US"/>
            <a:t>Virtual learning is not for everyone</a:t>
          </a:r>
        </a:p>
      </dgm:t>
    </dgm:pt>
    <dgm:pt modelId="{D0BFE16D-5CBF-4126-BA46-48C7B54E65BC}" type="parTrans" cxnId="{E2D105C3-A756-4A44-BA52-13EB2F615884}">
      <dgm:prSet/>
      <dgm:spPr/>
      <dgm:t>
        <a:bodyPr/>
        <a:lstStyle/>
        <a:p>
          <a:endParaRPr lang="en-US"/>
        </a:p>
      </dgm:t>
    </dgm:pt>
    <dgm:pt modelId="{DE628CA8-436D-4341-BD46-A3409FB86FFE}" type="sibTrans" cxnId="{E2D105C3-A756-4A44-BA52-13EB2F615884}">
      <dgm:prSet/>
      <dgm:spPr/>
      <dgm:t>
        <a:bodyPr/>
        <a:lstStyle/>
        <a:p>
          <a:endParaRPr lang="en-US"/>
        </a:p>
      </dgm:t>
    </dgm:pt>
    <dgm:pt modelId="{21A38F51-3990-42A7-9169-8249811CA16B}">
      <dgm:prSet/>
      <dgm:spPr/>
      <dgm:t>
        <a:bodyPr/>
        <a:lstStyle/>
        <a:p>
          <a:r>
            <a:rPr lang="en-US" dirty="0"/>
            <a:t>In the beginning, using virtual technology was inconvenient for patients</a:t>
          </a:r>
        </a:p>
      </dgm:t>
    </dgm:pt>
    <dgm:pt modelId="{9C04FA8F-CAD7-4E16-BFEB-8EA34BEDB8B6}" type="parTrans" cxnId="{07390764-99AC-4C5F-BA7C-55AF7A61EFC8}">
      <dgm:prSet/>
      <dgm:spPr/>
      <dgm:t>
        <a:bodyPr/>
        <a:lstStyle/>
        <a:p>
          <a:endParaRPr lang="en-US"/>
        </a:p>
      </dgm:t>
    </dgm:pt>
    <dgm:pt modelId="{8DA1BFA2-098E-4EBA-917A-17667ECD81D5}" type="sibTrans" cxnId="{07390764-99AC-4C5F-BA7C-55AF7A61EFC8}">
      <dgm:prSet/>
      <dgm:spPr/>
      <dgm:t>
        <a:bodyPr/>
        <a:lstStyle/>
        <a:p>
          <a:endParaRPr lang="en-US"/>
        </a:p>
      </dgm:t>
    </dgm:pt>
    <dgm:pt modelId="{616B4663-6278-421B-A827-CAE4754FCA4E}">
      <dgm:prSet/>
      <dgm:spPr/>
      <dgm:t>
        <a:bodyPr/>
        <a:lstStyle/>
        <a:p>
          <a:r>
            <a:rPr lang="en-US" dirty="0"/>
            <a:t>As more patients became acclimated to using virtual technology and skill level increased, it became more convenient to schedule virtual class sessions</a:t>
          </a:r>
        </a:p>
      </dgm:t>
    </dgm:pt>
    <dgm:pt modelId="{D3016E01-0F44-4525-8BAE-0B08337D4BB7}" type="parTrans" cxnId="{488C88DE-6585-4364-BA37-C9F7D4192E35}">
      <dgm:prSet/>
      <dgm:spPr/>
      <dgm:t>
        <a:bodyPr/>
        <a:lstStyle/>
        <a:p>
          <a:endParaRPr lang="en-US"/>
        </a:p>
      </dgm:t>
    </dgm:pt>
    <dgm:pt modelId="{608CC1E4-A8A2-4691-8AE2-86C21E1EA52B}" type="sibTrans" cxnId="{488C88DE-6585-4364-BA37-C9F7D4192E35}">
      <dgm:prSet/>
      <dgm:spPr/>
      <dgm:t>
        <a:bodyPr/>
        <a:lstStyle/>
        <a:p>
          <a:endParaRPr lang="en-US"/>
        </a:p>
      </dgm:t>
    </dgm:pt>
    <dgm:pt modelId="{3340E350-6CEF-4201-AABB-C1C650CA10BD}">
      <dgm:prSet/>
      <dgm:spPr/>
      <dgm:t>
        <a:bodyPr/>
        <a:lstStyle/>
        <a:p>
          <a:r>
            <a:rPr lang="en-US"/>
            <a:t>If possible, have alternative options or methods for participation; i.e., virtual and in-person </a:t>
          </a:r>
        </a:p>
      </dgm:t>
    </dgm:pt>
    <dgm:pt modelId="{0017092B-D9A4-4D3E-8F43-90C89A3C7D60}" type="parTrans" cxnId="{7366A04F-8928-4513-AB16-C519F3785A8B}">
      <dgm:prSet/>
      <dgm:spPr/>
      <dgm:t>
        <a:bodyPr/>
        <a:lstStyle/>
        <a:p>
          <a:endParaRPr lang="en-US"/>
        </a:p>
      </dgm:t>
    </dgm:pt>
    <dgm:pt modelId="{359B5114-9DF1-40AC-B961-2215ACFDA7F9}" type="sibTrans" cxnId="{7366A04F-8928-4513-AB16-C519F3785A8B}">
      <dgm:prSet/>
      <dgm:spPr/>
      <dgm:t>
        <a:bodyPr/>
        <a:lstStyle/>
        <a:p>
          <a:endParaRPr lang="en-US"/>
        </a:p>
      </dgm:t>
    </dgm:pt>
    <dgm:pt modelId="{E3D995ED-DAC1-4669-B52A-F8C3674B00F8}">
      <dgm:prSet/>
      <dgm:spPr/>
      <dgm:t>
        <a:bodyPr/>
        <a:lstStyle/>
        <a:p>
          <a:r>
            <a:rPr lang="en-US" b="1" dirty="0"/>
            <a:t>Use of multidisciplinary team is needed when choosing mobile app for use, integrating the mobile app process, and addressing issues  </a:t>
          </a:r>
          <a:endParaRPr lang="en-US" dirty="0"/>
        </a:p>
      </dgm:t>
    </dgm:pt>
    <dgm:pt modelId="{1A3A75E6-5B94-47E9-8BB9-27C9D756735B}" type="parTrans" cxnId="{CFD9199E-93B4-4729-AFD4-A0332977E5C6}">
      <dgm:prSet/>
      <dgm:spPr/>
      <dgm:t>
        <a:bodyPr/>
        <a:lstStyle/>
        <a:p>
          <a:endParaRPr lang="en-US"/>
        </a:p>
      </dgm:t>
    </dgm:pt>
    <dgm:pt modelId="{DBE22E60-185B-4F8E-8939-BBDCC020A529}" type="sibTrans" cxnId="{CFD9199E-93B4-4729-AFD4-A0332977E5C6}">
      <dgm:prSet/>
      <dgm:spPr/>
      <dgm:t>
        <a:bodyPr/>
        <a:lstStyle/>
        <a:p>
          <a:endParaRPr lang="en-US"/>
        </a:p>
      </dgm:t>
    </dgm:pt>
    <dgm:pt modelId="{B60AF60D-ED66-4E3B-93A1-62915A23B8EC}">
      <dgm:prSet/>
      <dgm:spPr/>
      <dgm:t>
        <a:bodyPr/>
        <a:lstStyle/>
        <a:p>
          <a:r>
            <a:rPr lang="en-US"/>
            <a:t>Imperative to review and test various mobile apps and features prior to testing on DPP cohort.</a:t>
          </a:r>
        </a:p>
      </dgm:t>
    </dgm:pt>
    <dgm:pt modelId="{43F6F276-6695-4CCD-8BF9-5C9F398C0EC0}" type="parTrans" cxnId="{6057230D-A707-466B-9980-5F22A29DEEB3}">
      <dgm:prSet/>
      <dgm:spPr/>
      <dgm:t>
        <a:bodyPr/>
        <a:lstStyle/>
        <a:p>
          <a:endParaRPr lang="en-US"/>
        </a:p>
      </dgm:t>
    </dgm:pt>
    <dgm:pt modelId="{0893F7D3-F3A1-4D82-BEC8-0E6B8180C0EF}" type="sibTrans" cxnId="{6057230D-A707-466B-9980-5F22A29DEEB3}">
      <dgm:prSet/>
      <dgm:spPr/>
      <dgm:t>
        <a:bodyPr/>
        <a:lstStyle/>
        <a:p>
          <a:endParaRPr lang="en-US"/>
        </a:p>
      </dgm:t>
    </dgm:pt>
    <dgm:pt modelId="{9D4C4C8D-1518-479C-865C-512B86D3EE4A}">
      <dgm:prSet/>
      <dgm:spPr/>
      <dgm:t>
        <a:bodyPr/>
        <a:lstStyle/>
        <a:p>
          <a:r>
            <a:rPr lang="en-US" dirty="0"/>
            <a:t>Skill of patient needs to be considered when choosing mobile app</a:t>
          </a:r>
        </a:p>
      </dgm:t>
    </dgm:pt>
    <dgm:pt modelId="{973C9731-73FD-4213-A301-0DCDCD915A69}" type="parTrans" cxnId="{C60C9855-25C0-4A95-807B-CA3B6F40BD9A}">
      <dgm:prSet/>
      <dgm:spPr/>
      <dgm:t>
        <a:bodyPr/>
        <a:lstStyle/>
        <a:p>
          <a:endParaRPr lang="en-US"/>
        </a:p>
      </dgm:t>
    </dgm:pt>
    <dgm:pt modelId="{5375081E-EDA3-4721-BFFC-059AB9E0D868}" type="sibTrans" cxnId="{C60C9855-25C0-4A95-807B-CA3B6F40BD9A}">
      <dgm:prSet/>
      <dgm:spPr/>
      <dgm:t>
        <a:bodyPr/>
        <a:lstStyle/>
        <a:p>
          <a:endParaRPr lang="en-US"/>
        </a:p>
      </dgm:t>
    </dgm:pt>
    <dgm:pt modelId="{B3515710-B058-4842-A886-939AD8274E7C}">
      <dgm:prSet/>
      <dgm:spPr/>
      <dgm:t>
        <a:bodyPr/>
        <a:lstStyle/>
        <a:p>
          <a:r>
            <a:rPr lang="en-US" b="1" dirty="0"/>
            <a:t>Monitor the use of mobile app to identify challenges that patient is facing</a:t>
          </a:r>
          <a:endParaRPr lang="en-US" dirty="0"/>
        </a:p>
      </dgm:t>
    </dgm:pt>
    <dgm:pt modelId="{88C7835A-CF4B-445E-B419-E932004B22DE}" type="parTrans" cxnId="{8BA885E2-58A7-4CEA-944F-2088542E110C}">
      <dgm:prSet/>
      <dgm:spPr/>
      <dgm:t>
        <a:bodyPr/>
        <a:lstStyle/>
        <a:p>
          <a:endParaRPr lang="en-US"/>
        </a:p>
      </dgm:t>
    </dgm:pt>
    <dgm:pt modelId="{CB1C9504-F50E-452C-B11A-159712B93F84}" type="sibTrans" cxnId="{8BA885E2-58A7-4CEA-944F-2088542E110C}">
      <dgm:prSet/>
      <dgm:spPr/>
      <dgm:t>
        <a:bodyPr/>
        <a:lstStyle/>
        <a:p>
          <a:endParaRPr lang="en-US"/>
        </a:p>
      </dgm:t>
    </dgm:pt>
    <dgm:pt modelId="{E46D0A84-6244-4220-A289-94702EB72A69}">
      <dgm:prSet/>
      <dgm:spPr/>
      <dgm:t>
        <a:bodyPr/>
        <a:lstStyle/>
        <a:p>
          <a:r>
            <a:rPr lang="en-US"/>
            <a:t>If needed, implement other strategies to support the patient and keep them engaged and committed</a:t>
          </a:r>
        </a:p>
      </dgm:t>
    </dgm:pt>
    <dgm:pt modelId="{7E60CCB6-9960-422C-8551-F5A0D688D0B8}" type="parTrans" cxnId="{DF81549C-4C9A-460A-A20C-09DA756A1057}">
      <dgm:prSet/>
      <dgm:spPr/>
      <dgm:t>
        <a:bodyPr/>
        <a:lstStyle/>
        <a:p>
          <a:endParaRPr lang="en-US"/>
        </a:p>
      </dgm:t>
    </dgm:pt>
    <dgm:pt modelId="{94CEA22D-17CA-4220-96AA-C7BB038C00D1}" type="sibTrans" cxnId="{DF81549C-4C9A-460A-A20C-09DA756A1057}">
      <dgm:prSet/>
      <dgm:spPr/>
      <dgm:t>
        <a:bodyPr/>
        <a:lstStyle/>
        <a:p>
          <a:endParaRPr lang="en-US"/>
        </a:p>
      </dgm:t>
    </dgm:pt>
    <dgm:pt modelId="{3DF2B902-E33A-445D-89FA-44C18931D6D0}">
      <dgm:prSet/>
      <dgm:spPr/>
      <dgm:t>
        <a:bodyPr/>
        <a:lstStyle/>
        <a:p>
          <a:r>
            <a:rPr lang="en-US" dirty="0"/>
            <a:t>User-friendly tools may help support self-management and attainment of goals</a:t>
          </a:r>
        </a:p>
      </dgm:t>
    </dgm:pt>
    <dgm:pt modelId="{10FBC5FD-8EDE-49ED-A3DF-6F696EA5AE1A}" type="parTrans" cxnId="{23AEFE4E-C5D0-4B8F-86A2-58AB24D6EC13}">
      <dgm:prSet/>
      <dgm:spPr/>
      <dgm:t>
        <a:bodyPr/>
        <a:lstStyle/>
        <a:p>
          <a:endParaRPr lang="en-US"/>
        </a:p>
      </dgm:t>
    </dgm:pt>
    <dgm:pt modelId="{861D3A23-E154-4FBC-BECA-B34FBC684C04}" type="sibTrans" cxnId="{23AEFE4E-C5D0-4B8F-86A2-58AB24D6EC13}">
      <dgm:prSet/>
      <dgm:spPr/>
      <dgm:t>
        <a:bodyPr/>
        <a:lstStyle/>
        <a:p>
          <a:endParaRPr lang="en-US"/>
        </a:p>
      </dgm:t>
    </dgm:pt>
    <dgm:pt modelId="{AA792217-4A45-4203-B4AF-2072618E507C}" type="pres">
      <dgm:prSet presAssocID="{F5D93C50-79CC-4CFE-BE44-668A3A48DF22}" presName="linear" presStyleCnt="0">
        <dgm:presLayoutVars>
          <dgm:animLvl val="lvl"/>
          <dgm:resizeHandles val="exact"/>
        </dgm:presLayoutVars>
      </dgm:prSet>
      <dgm:spPr/>
      <dgm:t>
        <a:bodyPr/>
        <a:lstStyle/>
        <a:p>
          <a:endParaRPr lang="en-US"/>
        </a:p>
      </dgm:t>
    </dgm:pt>
    <dgm:pt modelId="{441BB1FC-1050-45C1-ADC1-A144F11AF54D}" type="pres">
      <dgm:prSet presAssocID="{59327686-CE63-424E-93DF-00D791C77D03}" presName="parentText" presStyleLbl="node1" presStyleIdx="0" presStyleCnt="4">
        <dgm:presLayoutVars>
          <dgm:chMax val="0"/>
          <dgm:bulletEnabled val="1"/>
        </dgm:presLayoutVars>
      </dgm:prSet>
      <dgm:spPr/>
      <dgm:t>
        <a:bodyPr/>
        <a:lstStyle/>
        <a:p>
          <a:endParaRPr lang="en-US"/>
        </a:p>
      </dgm:t>
    </dgm:pt>
    <dgm:pt modelId="{DCF05576-DE97-43EE-A55A-9CB15817D7D1}" type="pres">
      <dgm:prSet presAssocID="{59327686-CE63-424E-93DF-00D791C77D03}" presName="childText" presStyleLbl="revTx" presStyleIdx="0" presStyleCnt="4">
        <dgm:presLayoutVars>
          <dgm:bulletEnabled val="1"/>
        </dgm:presLayoutVars>
      </dgm:prSet>
      <dgm:spPr/>
      <dgm:t>
        <a:bodyPr/>
        <a:lstStyle/>
        <a:p>
          <a:endParaRPr lang="en-US"/>
        </a:p>
      </dgm:t>
    </dgm:pt>
    <dgm:pt modelId="{FF5F2DB1-39D0-4CE4-965F-4E393AC3534A}" type="pres">
      <dgm:prSet presAssocID="{8B93A6BE-62E6-426B-9CF6-3722899CC81F}" presName="parentText" presStyleLbl="node1" presStyleIdx="1" presStyleCnt="4">
        <dgm:presLayoutVars>
          <dgm:chMax val="0"/>
          <dgm:bulletEnabled val="1"/>
        </dgm:presLayoutVars>
      </dgm:prSet>
      <dgm:spPr/>
      <dgm:t>
        <a:bodyPr/>
        <a:lstStyle/>
        <a:p>
          <a:endParaRPr lang="en-US"/>
        </a:p>
      </dgm:t>
    </dgm:pt>
    <dgm:pt modelId="{9EB4F995-570C-4D74-A2A1-5D711E9BE731}" type="pres">
      <dgm:prSet presAssocID="{8B93A6BE-62E6-426B-9CF6-3722899CC81F}" presName="childText" presStyleLbl="revTx" presStyleIdx="1" presStyleCnt="4">
        <dgm:presLayoutVars>
          <dgm:bulletEnabled val="1"/>
        </dgm:presLayoutVars>
      </dgm:prSet>
      <dgm:spPr/>
      <dgm:t>
        <a:bodyPr/>
        <a:lstStyle/>
        <a:p>
          <a:endParaRPr lang="en-US"/>
        </a:p>
      </dgm:t>
    </dgm:pt>
    <dgm:pt modelId="{F53C04F2-6D69-4A26-9146-FBFEDAD83AC7}" type="pres">
      <dgm:prSet presAssocID="{E3D995ED-DAC1-4669-B52A-F8C3674B00F8}" presName="parentText" presStyleLbl="node1" presStyleIdx="2" presStyleCnt="4">
        <dgm:presLayoutVars>
          <dgm:chMax val="0"/>
          <dgm:bulletEnabled val="1"/>
        </dgm:presLayoutVars>
      </dgm:prSet>
      <dgm:spPr/>
      <dgm:t>
        <a:bodyPr/>
        <a:lstStyle/>
        <a:p>
          <a:endParaRPr lang="en-US"/>
        </a:p>
      </dgm:t>
    </dgm:pt>
    <dgm:pt modelId="{513F4E49-569A-4A4C-8068-D93A53993E56}" type="pres">
      <dgm:prSet presAssocID="{E3D995ED-DAC1-4669-B52A-F8C3674B00F8}" presName="childText" presStyleLbl="revTx" presStyleIdx="2" presStyleCnt="4">
        <dgm:presLayoutVars>
          <dgm:bulletEnabled val="1"/>
        </dgm:presLayoutVars>
      </dgm:prSet>
      <dgm:spPr/>
      <dgm:t>
        <a:bodyPr/>
        <a:lstStyle/>
        <a:p>
          <a:endParaRPr lang="en-US"/>
        </a:p>
      </dgm:t>
    </dgm:pt>
    <dgm:pt modelId="{71D2BCA4-7424-4052-9A9C-73A2DED9F4D8}" type="pres">
      <dgm:prSet presAssocID="{B3515710-B058-4842-A886-939AD8274E7C}" presName="parentText" presStyleLbl="node1" presStyleIdx="3" presStyleCnt="4">
        <dgm:presLayoutVars>
          <dgm:chMax val="0"/>
          <dgm:bulletEnabled val="1"/>
        </dgm:presLayoutVars>
      </dgm:prSet>
      <dgm:spPr/>
      <dgm:t>
        <a:bodyPr/>
        <a:lstStyle/>
        <a:p>
          <a:endParaRPr lang="en-US"/>
        </a:p>
      </dgm:t>
    </dgm:pt>
    <dgm:pt modelId="{39612E69-50DC-4C32-822B-52674EA6CE7A}" type="pres">
      <dgm:prSet presAssocID="{B3515710-B058-4842-A886-939AD8274E7C}" presName="childText" presStyleLbl="revTx" presStyleIdx="3" presStyleCnt="4">
        <dgm:presLayoutVars>
          <dgm:bulletEnabled val="1"/>
        </dgm:presLayoutVars>
      </dgm:prSet>
      <dgm:spPr/>
      <dgm:t>
        <a:bodyPr/>
        <a:lstStyle/>
        <a:p>
          <a:endParaRPr lang="en-US"/>
        </a:p>
      </dgm:t>
    </dgm:pt>
  </dgm:ptLst>
  <dgm:cxnLst>
    <dgm:cxn modelId="{C173C4C8-2F54-4060-9DC8-06BFE7B4C363}" type="presOf" srcId="{59327686-CE63-424E-93DF-00D791C77D03}" destId="{441BB1FC-1050-45C1-ADC1-A144F11AF54D}" srcOrd="0" destOrd="0" presId="urn:microsoft.com/office/officeart/2005/8/layout/vList2"/>
    <dgm:cxn modelId="{064FEF06-D8B7-4EBA-9194-3B0368AC7360}" srcId="{F5D93C50-79CC-4CFE-BE44-668A3A48DF22}" destId="{8B93A6BE-62E6-426B-9CF6-3722899CC81F}" srcOrd="1" destOrd="0" parTransId="{FB401128-3CE8-42AF-B606-8A2C8F341345}" sibTransId="{86BC231D-196C-4113-81FC-F9AEA345BB58}"/>
    <dgm:cxn modelId="{47EBAE7E-6C97-47DF-855F-36D805346B6E}" type="presOf" srcId="{3DF2B902-E33A-445D-89FA-44C18931D6D0}" destId="{39612E69-50DC-4C32-822B-52674EA6CE7A}" srcOrd="0" destOrd="1" presId="urn:microsoft.com/office/officeart/2005/8/layout/vList2"/>
    <dgm:cxn modelId="{22816EEC-BCC9-47B2-AD00-4D6D66B07C3B}" type="presOf" srcId="{CA46367D-3E4B-4B5B-909A-D16A08AF92D6}" destId="{DCF05576-DE97-43EE-A55A-9CB15817D7D1}" srcOrd="0" destOrd="2" presId="urn:microsoft.com/office/officeart/2005/8/layout/vList2"/>
    <dgm:cxn modelId="{83CAD267-7C7B-47FF-B328-A698011B71A4}" type="presOf" srcId="{B3515710-B058-4842-A886-939AD8274E7C}" destId="{71D2BCA4-7424-4052-9A9C-73A2DED9F4D8}" srcOrd="0" destOrd="0" presId="urn:microsoft.com/office/officeart/2005/8/layout/vList2"/>
    <dgm:cxn modelId="{488C88DE-6585-4364-BA37-C9F7D4192E35}" srcId="{8B93A6BE-62E6-426B-9CF6-3722899CC81F}" destId="{616B4663-6278-421B-A827-CAE4754FCA4E}" srcOrd="2" destOrd="0" parTransId="{D3016E01-0F44-4525-8BAE-0B08337D4BB7}" sibTransId="{608CC1E4-A8A2-4691-8AE2-86C21E1EA52B}"/>
    <dgm:cxn modelId="{A190EF3E-CB1D-4DDC-A30F-05982068FE49}" srcId="{ADE7A335-1419-4389-8C9E-2022E6091012}" destId="{CA46367D-3E4B-4B5B-909A-D16A08AF92D6}" srcOrd="0" destOrd="0" parTransId="{CCD0FE3E-CE04-4ED6-85D9-9B45309F0EBB}" sibTransId="{7C67A982-769F-4F8E-8422-E9E947DE9B5B}"/>
    <dgm:cxn modelId="{E2D105C3-A756-4A44-BA52-13EB2F615884}" srcId="{8B93A6BE-62E6-426B-9CF6-3722899CC81F}" destId="{C64D3F5A-FB88-4311-BE0C-1EE06268D6F5}" srcOrd="0" destOrd="0" parTransId="{D0BFE16D-5CBF-4126-BA46-48C7B54E65BC}" sibTransId="{DE628CA8-436D-4341-BD46-A3409FB86FFE}"/>
    <dgm:cxn modelId="{AFA6D983-15E3-4CB0-8B5E-4CBB19580816}" type="presOf" srcId="{8B93A6BE-62E6-426B-9CF6-3722899CC81F}" destId="{FF5F2DB1-39D0-4CE4-965F-4E393AC3534A}" srcOrd="0" destOrd="0" presId="urn:microsoft.com/office/officeart/2005/8/layout/vList2"/>
    <dgm:cxn modelId="{DEEC4F06-116E-4FD6-864E-E8B164DA5E1E}" type="presOf" srcId="{3340E350-6CEF-4201-AABB-C1C650CA10BD}" destId="{9EB4F995-570C-4D74-A2A1-5D711E9BE731}" srcOrd="0" destOrd="3" presId="urn:microsoft.com/office/officeart/2005/8/layout/vList2"/>
    <dgm:cxn modelId="{7366A04F-8928-4513-AB16-C519F3785A8B}" srcId="{8B93A6BE-62E6-426B-9CF6-3722899CC81F}" destId="{3340E350-6CEF-4201-AABB-C1C650CA10BD}" srcOrd="3" destOrd="0" parTransId="{0017092B-D9A4-4D3E-8F43-90C89A3C7D60}" sibTransId="{359B5114-9DF1-40AC-B961-2215ACFDA7F9}"/>
    <dgm:cxn modelId="{3FFDAF9B-5548-4CFE-BBDA-5A350A56B5BE}" type="presOf" srcId="{AD2CD9A4-C443-46C8-809E-5397E7204572}" destId="{DCF05576-DE97-43EE-A55A-9CB15817D7D1}" srcOrd="0" destOrd="4" presId="urn:microsoft.com/office/officeart/2005/8/layout/vList2"/>
    <dgm:cxn modelId="{8BA885E2-58A7-4CEA-944F-2088542E110C}" srcId="{F5D93C50-79CC-4CFE-BE44-668A3A48DF22}" destId="{B3515710-B058-4842-A886-939AD8274E7C}" srcOrd="3" destOrd="0" parTransId="{88C7835A-CF4B-445E-B419-E932004B22DE}" sibTransId="{CB1C9504-F50E-452C-B11A-159712B93F84}"/>
    <dgm:cxn modelId="{6CC2202A-EFA6-4F03-94EE-CC8414832259}" type="presOf" srcId="{ADE7A335-1419-4389-8C9E-2022E6091012}" destId="{DCF05576-DE97-43EE-A55A-9CB15817D7D1}" srcOrd="0" destOrd="1" presId="urn:microsoft.com/office/officeart/2005/8/layout/vList2"/>
    <dgm:cxn modelId="{41C89C1C-5359-4D39-9E76-2DFFE6A83EAA}" type="presOf" srcId="{A31E4FCA-3E2A-4D63-993A-5CC831627F52}" destId="{DCF05576-DE97-43EE-A55A-9CB15817D7D1}" srcOrd="0" destOrd="3" presId="urn:microsoft.com/office/officeart/2005/8/layout/vList2"/>
    <dgm:cxn modelId="{6057230D-A707-466B-9980-5F22A29DEEB3}" srcId="{E3D995ED-DAC1-4669-B52A-F8C3674B00F8}" destId="{B60AF60D-ED66-4E3B-93A1-62915A23B8EC}" srcOrd="0" destOrd="0" parTransId="{43F6F276-6695-4CCD-8BF9-5C9F398C0EC0}" sibTransId="{0893F7D3-F3A1-4D82-BEC8-0E6B8180C0EF}"/>
    <dgm:cxn modelId="{C60C9855-25C0-4A95-807B-CA3B6F40BD9A}" srcId="{E3D995ED-DAC1-4669-B52A-F8C3674B00F8}" destId="{9D4C4C8D-1518-479C-865C-512B86D3EE4A}" srcOrd="1" destOrd="0" parTransId="{973C9731-73FD-4213-A301-0DCDCD915A69}" sibTransId="{5375081E-EDA3-4721-BFFC-059AB9E0D868}"/>
    <dgm:cxn modelId="{66DEA46A-E235-4A57-8ECC-647AA735ABDF}" type="presOf" srcId="{F7128141-A458-482F-816A-16B3F0CC56E8}" destId="{DCF05576-DE97-43EE-A55A-9CB15817D7D1}" srcOrd="0" destOrd="0" presId="urn:microsoft.com/office/officeart/2005/8/layout/vList2"/>
    <dgm:cxn modelId="{83187692-75E3-4873-949F-267643693AF4}" srcId="{59327686-CE63-424E-93DF-00D791C77D03}" destId="{F7128141-A458-482F-816A-16B3F0CC56E8}" srcOrd="0" destOrd="0" parTransId="{2474F44D-2AF2-41FD-8B27-C57EF2FFF6C2}" sibTransId="{5BA20374-4848-422A-977D-E868B02A8E6C}"/>
    <dgm:cxn modelId="{83788542-F0E4-45F7-9917-4646BB03E839}" type="presOf" srcId="{21A38F51-3990-42A7-9169-8249811CA16B}" destId="{9EB4F995-570C-4D74-A2A1-5D711E9BE731}" srcOrd="0" destOrd="1" presId="urn:microsoft.com/office/officeart/2005/8/layout/vList2"/>
    <dgm:cxn modelId="{C5B6ADE5-FA46-4C28-AA3F-BA08F2C0A482}" type="presOf" srcId="{E3D995ED-DAC1-4669-B52A-F8C3674B00F8}" destId="{F53C04F2-6D69-4A26-9146-FBFEDAD83AC7}" srcOrd="0" destOrd="0" presId="urn:microsoft.com/office/officeart/2005/8/layout/vList2"/>
    <dgm:cxn modelId="{CFD9199E-93B4-4729-AFD4-A0332977E5C6}" srcId="{F5D93C50-79CC-4CFE-BE44-668A3A48DF22}" destId="{E3D995ED-DAC1-4669-B52A-F8C3674B00F8}" srcOrd="2" destOrd="0" parTransId="{1A3A75E6-5B94-47E9-8BB9-27C9D756735B}" sibTransId="{DBE22E60-185B-4F8E-8939-BBDCC020A529}"/>
    <dgm:cxn modelId="{EE9533DA-B950-4552-95D2-05A087E85DFE}" type="presOf" srcId="{B60AF60D-ED66-4E3B-93A1-62915A23B8EC}" destId="{513F4E49-569A-4A4C-8068-D93A53993E56}" srcOrd="0" destOrd="0" presId="urn:microsoft.com/office/officeart/2005/8/layout/vList2"/>
    <dgm:cxn modelId="{0CB27FF5-6B95-4B7E-9521-AC1E4C2A185F}" srcId="{F5D93C50-79CC-4CFE-BE44-668A3A48DF22}" destId="{59327686-CE63-424E-93DF-00D791C77D03}" srcOrd="0" destOrd="0" parTransId="{41C1662A-41A8-4409-B8CB-6B89112CD606}" sibTransId="{D939AB02-B99B-4C54-804E-59D015839142}"/>
    <dgm:cxn modelId="{DF81549C-4C9A-460A-A20C-09DA756A1057}" srcId="{B3515710-B058-4842-A886-939AD8274E7C}" destId="{E46D0A84-6244-4220-A289-94702EB72A69}" srcOrd="0" destOrd="0" parTransId="{7E60CCB6-9960-422C-8551-F5A0D688D0B8}" sibTransId="{94CEA22D-17CA-4220-96AA-C7BB038C00D1}"/>
    <dgm:cxn modelId="{BD561929-7DA2-4055-A78B-76FF33B4C02B}" type="presOf" srcId="{C64D3F5A-FB88-4311-BE0C-1EE06268D6F5}" destId="{9EB4F995-570C-4D74-A2A1-5D711E9BE731}" srcOrd="0" destOrd="0" presId="urn:microsoft.com/office/officeart/2005/8/layout/vList2"/>
    <dgm:cxn modelId="{07390764-99AC-4C5F-BA7C-55AF7A61EFC8}" srcId="{8B93A6BE-62E6-426B-9CF6-3722899CC81F}" destId="{21A38F51-3990-42A7-9169-8249811CA16B}" srcOrd="1" destOrd="0" parTransId="{9C04FA8F-CAD7-4E16-BFEB-8EA34BEDB8B6}" sibTransId="{8DA1BFA2-098E-4EBA-917A-17667ECD81D5}"/>
    <dgm:cxn modelId="{E5597BAF-3A2D-418D-91D5-4F2B3F0BA78C}" type="presOf" srcId="{9D4C4C8D-1518-479C-865C-512B86D3EE4A}" destId="{513F4E49-569A-4A4C-8068-D93A53993E56}" srcOrd="0" destOrd="1" presId="urn:microsoft.com/office/officeart/2005/8/layout/vList2"/>
    <dgm:cxn modelId="{2B19AF2C-F1A2-4436-A085-F72F02BA0AC6}" srcId="{59327686-CE63-424E-93DF-00D791C77D03}" destId="{ADE7A335-1419-4389-8C9E-2022E6091012}" srcOrd="1" destOrd="0" parTransId="{11BE4D8F-FEBA-470B-94FA-477187995AF4}" sibTransId="{D2FBB84A-E415-479A-B592-54AE5F93F359}"/>
    <dgm:cxn modelId="{5BBBC981-471C-47CB-A54C-2C6E1D0ED8C9}" srcId="{ADE7A335-1419-4389-8C9E-2022E6091012}" destId="{AD2CD9A4-C443-46C8-809E-5397E7204572}" srcOrd="2" destOrd="0" parTransId="{7464B6C8-BBF3-4B56-A4CB-DAA2594C3996}" sibTransId="{EC7E0C30-4881-44CB-B9A7-D6A0B8B39F96}"/>
    <dgm:cxn modelId="{0175EB7A-B0E4-47F7-83D0-55DEB1260B0A}" type="presOf" srcId="{616B4663-6278-421B-A827-CAE4754FCA4E}" destId="{9EB4F995-570C-4D74-A2A1-5D711E9BE731}" srcOrd="0" destOrd="2" presId="urn:microsoft.com/office/officeart/2005/8/layout/vList2"/>
    <dgm:cxn modelId="{23AEFE4E-C5D0-4B8F-86A2-58AB24D6EC13}" srcId="{B3515710-B058-4842-A886-939AD8274E7C}" destId="{3DF2B902-E33A-445D-89FA-44C18931D6D0}" srcOrd="1" destOrd="0" parTransId="{10FBC5FD-8EDE-49ED-A3DF-6F696EA5AE1A}" sibTransId="{861D3A23-E154-4FBC-BECA-B34FBC684C04}"/>
    <dgm:cxn modelId="{187F5B80-79E3-4515-B004-88763EF07FB8}" type="presOf" srcId="{F5D93C50-79CC-4CFE-BE44-668A3A48DF22}" destId="{AA792217-4A45-4203-B4AF-2072618E507C}" srcOrd="0" destOrd="0" presId="urn:microsoft.com/office/officeart/2005/8/layout/vList2"/>
    <dgm:cxn modelId="{DD370854-EDF2-47B7-B73D-C17E8549F0FF}" type="presOf" srcId="{E46D0A84-6244-4220-A289-94702EB72A69}" destId="{39612E69-50DC-4C32-822B-52674EA6CE7A}" srcOrd="0" destOrd="0" presId="urn:microsoft.com/office/officeart/2005/8/layout/vList2"/>
    <dgm:cxn modelId="{6263390C-AF49-4D59-AE5F-AFCDE826EEAB}" srcId="{ADE7A335-1419-4389-8C9E-2022E6091012}" destId="{A31E4FCA-3E2A-4D63-993A-5CC831627F52}" srcOrd="1" destOrd="0" parTransId="{FA8B657D-6486-4F3A-88A9-94C078D47FA8}" sibTransId="{E7425D82-32C0-43D7-908E-F2797F03A9BA}"/>
    <dgm:cxn modelId="{BA628F3B-EA38-4282-89EF-92D35F6907E4}" type="presParOf" srcId="{AA792217-4A45-4203-B4AF-2072618E507C}" destId="{441BB1FC-1050-45C1-ADC1-A144F11AF54D}" srcOrd="0" destOrd="0" presId="urn:microsoft.com/office/officeart/2005/8/layout/vList2"/>
    <dgm:cxn modelId="{1AF658AA-824F-4580-81E6-0B3804EDD880}" type="presParOf" srcId="{AA792217-4A45-4203-B4AF-2072618E507C}" destId="{DCF05576-DE97-43EE-A55A-9CB15817D7D1}" srcOrd="1" destOrd="0" presId="urn:microsoft.com/office/officeart/2005/8/layout/vList2"/>
    <dgm:cxn modelId="{97A72C6F-315B-4BAA-926F-7FFC506C9896}" type="presParOf" srcId="{AA792217-4A45-4203-B4AF-2072618E507C}" destId="{FF5F2DB1-39D0-4CE4-965F-4E393AC3534A}" srcOrd="2" destOrd="0" presId="urn:microsoft.com/office/officeart/2005/8/layout/vList2"/>
    <dgm:cxn modelId="{1CFAE876-F002-427D-85F3-368433418A15}" type="presParOf" srcId="{AA792217-4A45-4203-B4AF-2072618E507C}" destId="{9EB4F995-570C-4D74-A2A1-5D711E9BE731}" srcOrd="3" destOrd="0" presId="urn:microsoft.com/office/officeart/2005/8/layout/vList2"/>
    <dgm:cxn modelId="{7A28813E-86C2-4D41-A1C0-A2C0189B9DA3}" type="presParOf" srcId="{AA792217-4A45-4203-B4AF-2072618E507C}" destId="{F53C04F2-6D69-4A26-9146-FBFEDAD83AC7}" srcOrd="4" destOrd="0" presId="urn:microsoft.com/office/officeart/2005/8/layout/vList2"/>
    <dgm:cxn modelId="{991AA20C-E026-4865-89BC-DE91EB516A16}" type="presParOf" srcId="{AA792217-4A45-4203-B4AF-2072618E507C}" destId="{513F4E49-569A-4A4C-8068-D93A53993E56}" srcOrd="5" destOrd="0" presId="urn:microsoft.com/office/officeart/2005/8/layout/vList2"/>
    <dgm:cxn modelId="{985719CE-CE2D-4BE1-88DC-67FB048D9DFA}" type="presParOf" srcId="{AA792217-4A45-4203-B4AF-2072618E507C}" destId="{71D2BCA4-7424-4052-9A9C-73A2DED9F4D8}" srcOrd="6" destOrd="0" presId="urn:microsoft.com/office/officeart/2005/8/layout/vList2"/>
    <dgm:cxn modelId="{FEE73E17-72E6-4EE6-B2DC-B3A8FB8634A3}" type="presParOf" srcId="{AA792217-4A45-4203-B4AF-2072618E507C}" destId="{39612E69-50DC-4C32-822B-52674EA6CE7A}"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49492-E277-48A0-A493-E534AF641ECB}">
      <dsp:nvSpPr>
        <dsp:cNvPr id="0" name=""/>
        <dsp:cNvSpPr/>
      </dsp:nvSpPr>
      <dsp:spPr>
        <a:xfrm>
          <a:off x="4644744" y="203196"/>
          <a:ext cx="2954895" cy="1196762"/>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Topic of Interest</a:t>
          </a:r>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r>
            <a:rPr lang="en-US" sz="1400" kern="1200" dirty="0"/>
            <a:t>Implementing Mobile App Technology </a:t>
          </a:r>
        </a:p>
      </dsp:txBody>
      <dsp:txXfrm>
        <a:off x="4644744" y="203196"/>
        <a:ext cx="2954895" cy="1196762"/>
      </dsp:txXfrm>
    </dsp:sp>
    <dsp:sp modelId="{3E745CD8-146C-463A-8353-31A5A33A492D}">
      <dsp:nvSpPr>
        <dsp:cNvPr id="0" name=""/>
        <dsp:cNvSpPr/>
      </dsp:nvSpPr>
      <dsp:spPr>
        <a:xfrm>
          <a:off x="989011" y="1743074"/>
          <a:ext cx="3004663" cy="1773121"/>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Chair</a:t>
          </a:r>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r>
            <a:rPr lang="en-US" sz="1600" b="1" kern="1200" dirty="0"/>
            <a:t>Arthur Ko, Ph.D., RN  </a:t>
          </a:r>
        </a:p>
      </dsp:txBody>
      <dsp:txXfrm>
        <a:off x="989011" y="1743074"/>
        <a:ext cx="3004663" cy="1773121"/>
      </dsp:txXfrm>
    </dsp:sp>
    <dsp:sp modelId="{41709831-163D-4A6A-A90A-8A23463D4736}">
      <dsp:nvSpPr>
        <dsp:cNvPr id="0" name=""/>
        <dsp:cNvSpPr/>
      </dsp:nvSpPr>
      <dsp:spPr>
        <a:xfrm>
          <a:off x="4501064" y="1724189"/>
          <a:ext cx="3211185" cy="1839364"/>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Reader</a:t>
          </a:r>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r>
            <a:rPr lang="en-US" sz="1500" b="1" kern="1200" dirty="0"/>
            <a:t>Karen Mihelich DNP, ACNS-BC, CDCES</a:t>
          </a:r>
        </a:p>
      </dsp:txBody>
      <dsp:txXfrm>
        <a:off x="4501064" y="1724189"/>
        <a:ext cx="3211185" cy="1839364"/>
      </dsp:txXfrm>
    </dsp:sp>
    <dsp:sp modelId="{D1C42787-9495-4EE9-B6F1-1B3D67EBF4C5}">
      <dsp:nvSpPr>
        <dsp:cNvPr id="0" name=""/>
        <dsp:cNvSpPr/>
      </dsp:nvSpPr>
      <dsp:spPr>
        <a:xfrm>
          <a:off x="8227109" y="1741951"/>
          <a:ext cx="2920246" cy="1786348"/>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r>
            <a:rPr lang="en-US" sz="2000" kern="1200" dirty="0"/>
            <a:t>Subject Matter Expert</a:t>
          </a:r>
        </a:p>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r>
            <a:rPr lang="en-US" sz="1600" b="1" kern="1200" dirty="0"/>
            <a:t>Ameldia Brown, BSN, MDiv., RN</a:t>
          </a:r>
        </a:p>
        <a:p>
          <a:pPr lvl="0" algn="ctr" defTabSz="889000">
            <a:lnSpc>
              <a:spcPct val="90000"/>
            </a:lnSpc>
            <a:spcBef>
              <a:spcPct val="0"/>
            </a:spcBef>
            <a:spcAft>
              <a:spcPct val="35000"/>
            </a:spcAft>
          </a:pPr>
          <a:endParaRPr lang="en-US" sz="2000" kern="1200" dirty="0"/>
        </a:p>
      </dsp:txBody>
      <dsp:txXfrm>
        <a:off x="8227109" y="1741951"/>
        <a:ext cx="2920246" cy="17863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23553-C0DF-4264-A103-DD49CFC7E995}">
      <dsp:nvSpPr>
        <dsp:cNvPr id="0" name=""/>
        <dsp:cNvSpPr/>
      </dsp:nvSpPr>
      <dsp:spPr>
        <a:xfrm>
          <a:off x="0" y="2231"/>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5EE829B-2AA3-462D-BFDD-68973E5109E3}">
      <dsp:nvSpPr>
        <dsp:cNvPr id="0" name=""/>
        <dsp:cNvSpPr/>
      </dsp:nvSpPr>
      <dsp:spPr>
        <a:xfrm>
          <a:off x="0" y="2231"/>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Mobile tools adopted as quickly as developed</a:t>
          </a:r>
        </a:p>
      </dsp:txBody>
      <dsp:txXfrm>
        <a:off x="0" y="2231"/>
        <a:ext cx="7894180" cy="325531"/>
      </dsp:txXfrm>
    </dsp:sp>
    <dsp:sp modelId="{B61B17A0-FA53-4F0A-9C9A-3DBC4D6F54B2}">
      <dsp:nvSpPr>
        <dsp:cNvPr id="0" name=""/>
        <dsp:cNvSpPr/>
      </dsp:nvSpPr>
      <dsp:spPr>
        <a:xfrm>
          <a:off x="0" y="327763"/>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22B0FF2-F191-4A5D-9FDE-DE21A455E886}">
      <dsp:nvSpPr>
        <dsp:cNvPr id="0" name=""/>
        <dsp:cNvSpPr/>
      </dsp:nvSpPr>
      <dsp:spPr>
        <a:xfrm>
          <a:off x="0" y="327763"/>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Promotes and supports positive lifestyle behavioral changes such as; healthy eating, physical activity, and self-management</a:t>
          </a:r>
        </a:p>
      </dsp:txBody>
      <dsp:txXfrm>
        <a:off x="0" y="327763"/>
        <a:ext cx="7894180" cy="325531"/>
      </dsp:txXfrm>
    </dsp:sp>
    <dsp:sp modelId="{67937B16-2A96-4DF1-9584-6806D7D0AE8B}">
      <dsp:nvSpPr>
        <dsp:cNvPr id="0" name=""/>
        <dsp:cNvSpPr/>
      </dsp:nvSpPr>
      <dsp:spPr>
        <a:xfrm>
          <a:off x="0" y="653294"/>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996EC4E-A566-4C77-AAA7-8C237253467E}">
      <dsp:nvSpPr>
        <dsp:cNvPr id="0" name=""/>
        <dsp:cNvSpPr/>
      </dsp:nvSpPr>
      <dsp:spPr>
        <a:xfrm>
          <a:off x="0" y="653294"/>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App available when and where needed</a:t>
          </a:r>
        </a:p>
      </dsp:txBody>
      <dsp:txXfrm>
        <a:off x="0" y="653294"/>
        <a:ext cx="7894180" cy="325531"/>
      </dsp:txXfrm>
    </dsp:sp>
    <dsp:sp modelId="{EED88E72-EA0B-4734-809A-93A5E83F5822}">
      <dsp:nvSpPr>
        <dsp:cNvPr id="0" name=""/>
        <dsp:cNvSpPr/>
      </dsp:nvSpPr>
      <dsp:spPr>
        <a:xfrm>
          <a:off x="0" y="978825"/>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08203AD-D05C-49B3-911E-8A601C90828D}">
      <dsp:nvSpPr>
        <dsp:cNvPr id="0" name=""/>
        <dsp:cNvSpPr/>
      </dsp:nvSpPr>
      <dsp:spPr>
        <a:xfrm>
          <a:off x="0" y="978825"/>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HIPAA Compliant- Safe, efficient, and effective</a:t>
          </a:r>
        </a:p>
      </dsp:txBody>
      <dsp:txXfrm>
        <a:off x="0" y="978825"/>
        <a:ext cx="7894180" cy="325531"/>
      </dsp:txXfrm>
    </dsp:sp>
    <dsp:sp modelId="{3B0A34C7-E71A-4955-929E-BB12361F026E}">
      <dsp:nvSpPr>
        <dsp:cNvPr id="0" name=""/>
        <dsp:cNvSpPr/>
      </dsp:nvSpPr>
      <dsp:spPr>
        <a:xfrm>
          <a:off x="0" y="1304356"/>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1825F86-387C-4902-A59C-0547CD93BCFC}">
      <dsp:nvSpPr>
        <dsp:cNvPr id="0" name=""/>
        <dsp:cNvSpPr/>
      </dsp:nvSpPr>
      <dsp:spPr>
        <a:xfrm>
          <a:off x="0" y="1304356"/>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Provides feedback between user and provider</a:t>
          </a:r>
        </a:p>
      </dsp:txBody>
      <dsp:txXfrm>
        <a:off x="0" y="1304356"/>
        <a:ext cx="7894180" cy="325531"/>
      </dsp:txXfrm>
    </dsp:sp>
    <dsp:sp modelId="{027229F0-FC73-4BDB-8B26-6701900C1AD2}">
      <dsp:nvSpPr>
        <dsp:cNvPr id="0" name=""/>
        <dsp:cNvSpPr/>
      </dsp:nvSpPr>
      <dsp:spPr>
        <a:xfrm>
          <a:off x="0" y="1629888"/>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E78DBE1-4C93-42D4-98E2-B847C3B509C1}">
      <dsp:nvSpPr>
        <dsp:cNvPr id="0" name=""/>
        <dsp:cNvSpPr/>
      </dsp:nvSpPr>
      <dsp:spPr>
        <a:xfrm>
          <a:off x="0" y="1629888"/>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Patient-centered goals for self-care management</a:t>
          </a:r>
        </a:p>
      </dsp:txBody>
      <dsp:txXfrm>
        <a:off x="0" y="1629888"/>
        <a:ext cx="7894180" cy="325531"/>
      </dsp:txXfrm>
    </dsp:sp>
    <dsp:sp modelId="{850955CC-B43D-4FD5-868D-F91DAC59AB4E}">
      <dsp:nvSpPr>
        <dsp:cNvPr id="0" name=""/>
        <dsp:cNvSpPr/>
      </dsp:nvSpPr>
      <dsp:spPr>
        <a:xfrm>
          <a:off x="0" y="1955419"/>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DF71320-B0A5-4EDD-9BB4-FA70017BE702}">
      <dsp:nvSpPr>
        <dsp:cNvPr id="0" name=""/>
        <dsp:cNvSpPr/>
      </dsp:nvSpPr>
      <dsp:spPr>
        <a:xfrm>
          <a:off x="0" y="1955419"/>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To decrease manual data entry mobile apps features should integrate to the EMR, pharmacies, patient’s medical devices, etc.</a:t>
          </a:r>
        </a:p>
      </dsp:txBody>
      <dsp:txXfrm>
        <a:off x="0" y="1955419"/>
        <a:ext cx="7894180" cy="325531"/>
      </dsp:txXfrm>
    </dsp:sp>
    <dsp:sp modelId="{6CF58E85-36D1-4191-9414-42A3D4E1E967}">
      <dsp:nvSpPr>
        <dsp:cNvPr id="0" name=""/>
        <dsp:cNvSpPr/>
      </dsp:nvSpPr>
      <dsp:spPr>
        <a:xfrm>
          <a:off x="0" y="2280950"/>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8A018DE-E185-4F4B-9D60-36DB647E1128}">
      <dsp:nvSpPr>
        <dsp:cNvPr id="0" name=""/>
        <dsp:cNvSpPr/>
      </dsp:nvSpPr>
      <dsp:spPr>
        <a:xfrm>
          <a:off x="0" y="2280950"/>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Synchronization of other apps allows for communication between interfaces </a:t>
          </a:r>
        </a:p>
      </dsp:txBody>
      <dsp:txXfrm>
        <a:off x="0" y="2280950"/>
        <a:ext cx="7894180" cy="325531"/>
      </dsp:txXfrm>
    </dsp:sp>
    <dsp:sp modelId="{DB8D1154-9E8C-4011-92CB-04C1D66B99B3}">
      <dsp:nvSpPr>
        <dsp:cNvPr id="0" name=""/>
        <dsp:cNvSpPr/>
      </dsp:nvSpPr>
      <dsp:spPr>
        <a:xfrm>
          <a:off x="0" y="2606482"/>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6254DF3-BE18-4A38-A260-ED759B86BFC1}">
      <dsp:nvSpPr>
        <dsp:cNvPr id="0" name=""/>
        <dsp:cNvSpPr/>
      </dsp:nvSpPr>
      <dsp:spPr>
        <a:xfrm>
          <a:off x="0" y="2606482"/>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a:t>Health care application interface for intuitiveness and usability </a:t>
          </a:r>
        </a:p>
      </dsp:txBody>
      <dsp:txXfrm>
        <a:off x="0" y="2606482"/>
        <a:ext cx="7894180" cy="325531"/>
      </dsp:txXfrm>
    </dsp:sp>
    <dsp:sp modelId="{531E3882-453B-4ED8-AF39-91AE70EAD439}">
      <dsp:nvSpPr>
        <dsp:cNvPr id="0" name=""/>
        <dsp:cNvSpPr/>
      </dsp:nvSpPr>
      <dsp:spPr>
        <a:xfrm>
          <a:off x="0" y="2932013"/>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5796E73-AA2A-411E-8DFE-2F7FBE0E286B}">
      <dsp:nvSpPr>
        <dsp:cNvPr id="0" name=""/>
        <dsp:cNvSpPr/>
      </dsp:nvSpPr>
      <dsp:spPr>
        <a:xfrm>
          <a:off x="0" y="2932013"/>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Reporting data to CDC for Diabetes Prevention Program</a:t>
          </a:r>
        </a:p>
      </dsp:txBody>
      <dsp:txXfrm>
        <a:off x="0" y="2932013"/>
        <a:ext cx="7894180" cy="325531"/>
      </dsp:txXfrm>
    </dsp:sp>
    <dsp:sp modelId="{3C37317E-F8C7-4D4E-9D86-CF9D892492D3}">
      <dsp:nvSpPr>
        <dsp:cNvPr id="0" name=""/>
        <dsp:cNvSpPr/>
      </dsp:nvSpPr>
      <dsp:spPr>
        <a:xfrm>
          <a:off x="0" y="3257544"/>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23BA2EB-0173-4826-BACE-3CF0203A5C7F}">
      <dsp:nvSpPr>
        <dsp:cNvPr id="0" name=""/>
        <dsp:cNvSpPr/>
      </dsp:nvSpPr>
      <dsp:spPr>
        <a:xfrm>
          <a:off x="0" y="3257544"/>
          <a:ext cx="7894180" cy="325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Development of Committee is needed to spread through health system and for sustainability</a:t>
          </a:r>
        </a:p>
      </dsp:txBody>
      <dsp:txXfrm>
        <a:off x="0" y="3257544"/>
        <a:ext cx="7894180" cy="325531"/>
      </dsp:txXfrm>
    </dsp:sp>
    <dsp:sp modelId="{EB77CE32-11E8-40F6-BE84-1D47AD5D5C77}">
      <dsp:nvSpPr>
        <dsp:cNvPr id="0" name=""/>
        <dsp:cNvSpPr/>
      </dsp:nvSpPr>
      <dsp:spPr>
        <a:xfrm>
          <a:off x="0" y="3583076"/>
          <a:ext cx="7894180"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24121D5-0771-4CE7-AABA-E6BACEE6EB5A}">
      <dsp:nvSpPr>
        <dsp:cNvPr id="0" name=""/>
        <dsp:cNvSpPr/>
      </dsp:nvSpPr>
      <dsp:spPr>
        <a:xfrm>
          <a:off x="0" y="3583076"/>
          <a:ext cx="7886470" cy="99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Overall, the use of the mobile platform can act as a magnifying glass to obtain a clearer picture of why patients are not meeting their goals which can help guide the provider and patient with readjusting goals that are attainable.</a:t>
          </a:r>
          <a:endParaRPr lang="en-US" sz="1200" kern="1200" dirty="0"/>
        </a:p>
      </dsp:txBody>
      <dsp:txXfrm>
        <a:off x="0" y="3583076"/>
        <a:ext cx="7886470" cy="996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4E8EB-BF83-4C07-8405-D354FACDD714}">
      <dsp:nvSpPr>
        <dsp:cNvPr id="0" name=""/>
        <dsp:cNvSpPr/>
      </dsp:nvSpPr>
      <dsp:spPr>
        <a:xfrm>
          <a:off x="4154" y="339003"/>
          <a:ext cx="2497894" cy="7364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Use of Technology</a:t>
          </a:r>
        </a:p>
      </dsp:txBody>
      <dsp:txXfrm>
        <a:off x="4154" y="339003"/>
        <a:ext cx="2497894" cy="736413"/>
      </dsp:txXfrm>
    </dsp:sp>
    <dsp:sp modelId="{4CD60EB4-ED51-4625-BD2B-FFE8142D76DC}">
      <dsp:nvSpPr>
        <dsp:cNvPr id="0" name=""/>
        <dsp:cNvSpPr/>
      </dsp:nvSpPr>
      <dsp:spPr>
        <a:xfrm>
          <a:off x="4154" y="1075416"/>
          <a:ext cx="2497894" cy="298930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err="1"/>
            <a:t>Approx</a:t>
          </a:r>
          <a:r>
            <a:rPr lang="en-US" sz="1400" kern="1200" dirty="0"/>
            <a:t> 90% of adults own a mobile phone; 58% own a smartphone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Mobile app tools are adopted quickly as developed</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Many apps are available for patients and providers for self-care management and secondary disease prevention</a:t>
          </a:r>
        </a:p>
        <a:p>
          <a:pPr marL="114300" lvl="1" indent="-114300" algn="l" defTabSz="622300">
            <a:lnSpc>
              <a:spcPct val="90000"/>
            </a:lnSpc>
            <a:spcBef>
              <a:spcPct val="0"/>
            </a:spcBef>
            <a:spcAft>
              <a:spcPct val="15000"/>
            </a:spcAft>
            <a:buChar char="••"/>
          </a:pPr>
          <a:endParaRPr lang="en-US" sz="1400" kern="1200" dirty="0"/>
        </a:p>
      </dsp:txBody>
      <dsp:txXfrm>
        <a:off x="4154" y="1075416"/>
        <a:ext cx="2497894" cy="2989304"/>
      </dsp:txXfrm>
    </dsp:sp>
    <dsp:sp modelId="{594B952C-337B-42E7-9623-3FBB76FB35D6}">
      <dsp:nvSpPr>
        <dsp:cNvPr id="0" name=""/>
        <dsp:cNvSpPr/>
      </dsp:nvSpPr>
      <dsp:spPr>
        <a:xfrm>
          <a:off x="2851753" y="339003"/>
          <a:ext cx="2497894" cy="7364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Benefits</a:t>
          </a:r>
        </a:p>
      </dsp:txBody>
      <dsp:txXfrm>
        <a:off x="2851753" y="339003"/>
        <a:ext cx="2497894" cy="736413"/>
      </dsp:txXfrm>
    </dsp:sp>
    <dsp:sp modelId="{1199F743-0ECC-4E39-967A-95139C6A7457}">
      <dsp:nvSpPr>
        <dsp:cNvPr id="0" name=""/>
        <dsp:cNvSpPr/>
      </dsp:nvSpPr>
      <dsp:spPr>
        <a:xfrm>
          <a:off x="2851753" y="1075416"/>
          <a:ext cx="2497894" cy="298930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Cost-effective and convenient</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Potential for significant amounts of weight loss and improvements in A1C and BP in patients with prediabetes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Potential for significant improvement for all outcome measures, increased participation, and </a:t>
          </a:r>
          <a:r>
            <a:rPr lang="en-US" sz="1400" kern="1200" dirty="0">
              <a:solidFill>
                <a:schemeClr val="bg1"/>
              </a:solidFill>
              <a:latin typeface="+mn-lt"/>
              <a:ea typeface="+mn-ea"/>
              <a:cs typeface="+mn-cs"/>
            </a:rPr>
            <a:t>retention</a:t>
          </a:r>
        </a:p>
      </dsp:txBody>
      <dsp:txXfrm>
        <a:off x="2851753" y="1075416"/>
        <a:ext cx="2497894" cy="2989304"/>
      </dsp:txXfrm>
    </dsp:sp>
    <dsp:sp modelId="{C8F60F4B-1E78-4F69-8DF1-81248C6CC020}">
      <dsp:nvSpPr>
        <dsp:cNvPr id="0" name=""/>
        <dsp:cNvSpPr/>
      </dsp:nvSpPr>
      <dsp:spPr>
        <a:xfrm>
          <a:off x="5699353" y="339003"/>
          <a:ext cx="2497894" cy="7364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Barriers to Lifestyle Behavioral changes</a:t>
          </a:r>
        </a:p>
      </dsp:txBody>
      <dsp:txXfrm>
        <a:off x="5699353" y="339003"/>
        <a:ext cx="2497894" cy="736413"/>
      </dsp:txXfrm>
    </dsp:sp>
    <dsp:sp modelId="{200B98B2-6943-4E47-A687-882309685A4F}">
      <dsp:nvSpPr>
        <dsp:cNvPr id="0" name=""/>
        <dsp:cNvSpPr/>
      </dsp:nvSpPr>
      <dsp:spPr>
        <a:xfrm>
          <a:off x="5699353" y="1075416"/>
          <a:ext cx="2497894" cy="298930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77850">
            <a:lnSpc>
              <a:spcPct val="90000"/>
            </a:lnSpc>
            <a:spcBef>
              <a:spcPct val="0"/>
            </a:spcBef>
            <a:spcAft>
              <a:spcPct val="15000"/>
            </a:spcAft>
            <a:buChar char="••"/>
          </a:pPr>
          <a:r>
            <a:rPr lang="en-US" sz="1300" kern="1200" dirty="0"/>
            <a:t>Readiness to change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Language barriers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Cultural and religious beliefs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Barriers to eating healthy: Cost of fresh fruit and vegetables, accessibility to grocery store, time-constraints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Cost of mobile app technology or DPP class </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Lack of Transportation to in-person classes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Barriers to physical activity: living in unsafe neighborhoods, costs for gym membership, physical limitations</a:t>
          </a:r>
        </a:p>
      </dsp:txBody>
      <dsp:txXfrm>
        <a:off x="5699353" y="1075416"/>
        <a:ext cx="2497894" cy="2989304"/>
      </dsp:txXfrm>
    </dsp:sp>
    <dsp:sp modelId="{A78E4347-2E48-4837-BD21-B0E37E3B7EA1}">
      <dsp:nvSpPr>
        <dsp:cNvPr id="0" name=""/>
        <dsp:cNvSpPr/>
      </dsp:nvSpPr>
      <dsp:spPr>
        <a:xfrm>
          <a:off x="8546952" y="339003"/>
          <a:ext cx="2497894" cy="7364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Patient Engagement</a:t>
          </a:r>
        </a:p>
      </dsp:txBody>
      <dsp:txXfrm>
        <a:off x="8546952" y="339003"/>
        <a:ext cx="2497894" cy="736413"/>
      </dsp:txXfrm>
    </dsp:sp>
    <dsp:sp modelId="{4C7FF72B-E466-46D8-836A-CE1F83E755BF}">
      <dsp:nvSpPr>
        <dsp:cNvPr id="0" name=""/>
        <dsp:cNvSpPr/>
      </dsp:nvSpPr>
      <dsp:spPr>
        <a:xfrm>
          <a:off x="8546952" y="1075416"/>
          <a:ext cx="2497894" cy="298930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622300">
            <a:lnSpc>
              <a:spcPct val="90000"/>
            </a:lnSpc>
            <a:spcBef>
              <a:spcPct val="0"/>
            </a:spcBef>
            <a:spcAft>
              <a:spcPct val="15000"/>
            </a:spcAft>
            <a:buChar char="••"/>
          </a:pPr>
          <a:r>
            <a:rPr lang="en-US" sz="1400" kern="1200" dirty="0">
              <a:solidFill>
                <a:schemeClr val="bg1"/>
              </a:solidFill>
            </a:rPr>
            <a:t>Provider feedback allows for patient engagement</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schemeClr val="bg1"/>
              </a:solidFill>
            </a:rPr>
            <a:t>Engagement needs to be meaningful, trusted, easy, and convenient</a:t>
          </a:r>
          <a:endParaRPr lang="en-US" sz="1400" kern="1200" dirty="0"/>
        </a:p>
      </dsp:txBody>
      <dsp:txXfrm>
        <a:off x="8546952" y="1075416"/>
        <a:ext cx="2497894" cy="2989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6B8B3-8D85-485C-8A75-77CA6F72D73E}">
      <dsp:nvSpPr>
        <dsp:cNvPr id="0" name=""/>
        <dsp:cNvSpPr/>
      </dsp:nvSpPr>
      <dsp:spPr>
        <a:xfrm>
          <a:off x="707776" y="589530"/>
          <a:ext cx="1252520" cy="125252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1812B-FBF9-45C5-9732-B346B93A162B}">
      <dsp:nvSpPr>
        <dsp:cNvPr id="0" name=""/>
        <dsp:cNvSpPr/>
      </dsp:nvSpPr>
      <dsp:spPr>
        <a:xfrm>
          <a:off x="974707" y="856461"/>
          <a:ext cx="718659" cy="71865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B09C78-4905-4AAB-9086-9B456B9830A9}">
      <dsp:nvSpPr>
        <dsp:cNvPr id="0" name=""/>
        <dsp:cNvSpPr/>
      </dsp:nvSpPr>
      <dsp:spPr>
        <a:xfrm>
          <a:off x="307914" y="2244449"/>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kern="1200" dirty="0">
              <a:solidFill>
                <a:schemeClr val="bg1"/>
              </a:solidFill>
            </a:rPr>
            <a:t>Utilize a modified System Usability Survey (SUS) tool </a:t>
          </a:r>
        </a:p>
      </dsp:txBody>
      <dsp:txXfrm>
        <a:off x="307914" y="2244449"/>
        <a:ext cx="2053312" cy="720000"/>
      </dsp:txXfrm>
    </dsp:sp>
    <dsp:sp modelId="{313B7B94-5EF5-4916-8A90-D10AE5537AD0}">
      <dsp:nvSpPr>
        <dsp:cNvPr id="0" name=""/>
        <dsp:cNvSpPr/>
      </dsp:nvSpPr>
      <dsp:spPr>
        <a:xfrm>
          <a:off x="3120418" y="589530"/>
          <a:ext cx="1252520" cy="125252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96600-3122-4623-AA81-21D70B103433}">
      <dsp:nvSpPr>
        <dsp:cNvPr id="0" name=""/>
        <dsp:cNvSpPr/>
      </dsp:nvSpPr>
      <dsp:spPr>
        <a:xfrm>
          <a:off x="3387349" y="856461"/>
          <a:ext cx="718659" cy="71865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FD1490-E4F4-4912-8D5B-3E5C3250BB9F}">
      <dsp:nvSpPr>
        <dsp:cNvPr id="0" name=""/>
        <dsp:cNvSpPr/>
      </dsp:nvSpPr>
      <dsp:spPr>
        <a:xfrm>
          <a:off x="2720022" y="2232181"/>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u="none" kern="1200" dirty="0">
              <a:solidFill>
                <a:schemeClr val="bg1"/>
              </a:solidFill>
            </a:rPr>
            <a:t>First Objective (Phase 1):  </a:t>
          </a:r>
        </a:p>
        <a:p>
          <a:pPr lvl="0" algn="ctr" defTabSz="533400">
            <a:lnSpc>
              <a:spcPct val="90000"/>
            </a:lnSpc>
            <a:spcBef>
              <a:spcPct val="0"/>
            </a:spcBef>
            <a:spcAft>
              <a:spcPct val="35000"/>
            </a:spcAft>
            <a:defRPr cap="all"/>
          </a:pPr>
          <a:r>
            <a:rPr lang="en-US" sz="1200" kern="1200" dirty="0">
              <a:solidFill>
                <a:schemeClr val="bg1"/>
              </a:solidFill>
            </a:rPr>
            <a:t>examine the usability of </a:t>
          </a:r>
        </a:p>
        <a:p>
          <a:pPr lvl="0" algn="ctr" defTabSz="533400">
            <a:lnSpc>
              <a:spcPct val="90000"/>
            </a:lnSpc>
            <a:spcBef>
              <a:spcPct val="0"/>
            </a:spcBef>
            <a:spcAft>
              <a:spcPct val="35000"/>
            </a:spcAft>
            <a:defRPr cap="all"/>
          </a:pPr>
          <a:r>
            <a:rPr lang="en-US" sz="1200" kern="1200" dirty="0">
              <a:solidFill>
                <a:schemeClr val="bg1"/>
              </a:solidFill>
            </a:rPr>
            <a:t>mobile app technology</a:t>
          </a:r>
          <a:r>
            <a:rPr lang="en-US" sz="1200" kern="1200" dirty="0"/>
            <a:t>. </a:t>
          </a:r>
        </a:p>
      </dsp:txBody>
      <dsp:txXfrm>
        <a:off x="2720022" y="2232181"/>
        <a:ext cx="2053312" cy="720000"/>
      </dsp:txXfrm>
    </dsp:sp>
    <dsp:sp modelId="{E610AA11-4886-4339-A057-E01F1D5F8AC6}">
      <dsp:nvSpPr>
        <dsp:cNvPr id="0" name=""/>
        <dsp:cNvSpPr/>
      </dsp:nvSpPr>
      <dsp:spPr>
        <a:xfrm>
          <a:off x="5533060" y="589530"/>
          <a:ext cx="1252520" cy="125252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B4242C-FE7A-4521-B9FE-179C125D8CDD}">
      <dsp:nvSpPr>
        <dsp:cNvPr id="0" name=""/>
        <dsp:cNvSpPr/>
      </dsp:nvSpPr>
      <dsp:spPr>
        <a:xfrm>
          <a:off x="5799991" y="856461"/>
          <a:ext cx="718659" cy="71865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B44AD7-96A3-4D51-9D36-FBCD7263E28A}">
      <dsp:nvSpPr>
        <dsp:cNvPr id="0" name=""/>
        <dsp:cNvSpPr/>
      </dsp:nvSpPr>
      <dsp:spPr>
        <a:xfrm>
          <a:off x="5132664" y="2232181"/>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u="none" kern="1200" dirty="0">
              <a:solidFill>
                <a:schemeClr val="bg1"/>
              </a:solidFill>
            </a:rPr>
            <a:t>Second Objective (Phase 1):</a:t>
          </a:r>
        </a:p>
        <a:p>
          <a:pPr lvl="0" algn="ctr" defTabSz="533400">
            <a:lnSpc>
              <a:spcPct val="90000"/>
            </a:lnSpc>
            <a:spcBef>
              <a:spcPct val="0"/>
            </a:spcBef>
            <a:spcAft>
              <a:spcPct val="35000"/>
            </a:spcAft>
            <a:defRPr cap="all"/>
          </a:pPr>
          <a:r>
            <a:rPr lang="en-US" sz="1200" b="1" kern="1200" dirty="0">
              <a:solidFill>
                <a:schemeClr val="bg1"/>
              </a:solidFill>
            </a:rPr>
            <a:t>  </a:t>
          </a:r>
          <a:r>
            <a:rPr lang="en-US" sz="1200" b="0" kern="1200" dirty="0">
              <a:solidFill>
                <a:schemeClr val="bg1"/>
              </a:solidFill>
            </a:rPr>
            <a:t>Assess patient </a:t>
          </a:r>
          <a:r>
            <a:rPr lang="en-US" sz="1200" kern="1200" dirty="0">
              <a:solidFill>
                <a:schemeClr val="bg1"/>
              </a:solidFill>
            </a:rPr>
            <a:t>engagement and satisfaction</a:t>
          </a:r>
          <a:r>
            <a:rPr lang="en-US" sz="1200" kern="1200" dirty="0"/>
            <a:t>.  </a:t>
          </a:r>
        </a:p>
      </dsp:txBody>
      <dsp:txXfrm>
        <a:off x="5132664" y="2232181"/>
        <a:ext cx="2053312" cy="720000"/>
      </dsp:txXfrm>
    </dsp:sp>
    <dsp:sp modelId="{130B9439-8DE7-4769-A201-644C10724F91}">
      <dsp:nvSpPr>
        <dsp:cNvPr id="0" name=""/>
        <dsp:cNvSpPr/>
      </dsp:nvSpPr>
      <dsp:spPr>
        <a:xfrm>
          <a:off x="7945702" y="589530"/>
          <a:ext cx="1252520" cy="125252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E9274-A051-49D5-9A12-880E922D0770}">
      <dsp:nvSpPr>
        <dsp:cNvPr id="0" name=""/>
        <dsp:cNvSpPr/>
      </dsp:nvSpPr>
      <dsp:spPr>
        <a:xfrm>
          <a:off x="8212633" y="856461"/>
          <a:ext cx="718659" cy="71865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47A3A7-04B5-4776-AC38-8C846F2DEB86}">
      <dsp:nvSpPr>
        <dsp:cNvPr id="0" name=""/>
        <dsp:cNvSpPr/>
      </dsp:nvSpPr>
      <dsp:spPr>
        <a:xfrm>
          <a:off x="7545307" y="2232181"/>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u="none" kern="1200" dirty="0">
              <a:solidFill>
                <a:schemeClr val="bg1"/>
              </a:solidFill>
            </a:rPr>
            <a:t>Third Objective (Phase 2):  </a:t>
          </a:r>
        </a:p>
        <a:p>
          <a:pPr lvl="0" algn="ctr" defTabSz="533400">
            <a:lnSpc>
              <a:spcPct val="90000"/>
            </a:lnSpc>
            <a:spcBef>
              <a:spcPct val="0"/>
            </a:spcBef>
            <a:spcAft>
              <a:spcPct val="35000"/>
            </a:spcAft>
            <a:defRPr cap="all"/>
          </a:pPr>
          <a:r>
            <a:rPr lang="en-US" sz="1200" kern="1200" dirty="0">
              <a:solidFill>
                <a:schemeClr val="bg1"/>
              </a:solidFill>
            </a:rPr>
            <a:t>effect on patient outcomes; (weight loss, BMI, A1c, &amp; blood pressure) </a:t>
          </a:r>
        </a:p>
      </dsp:txBody>
      <dsp:txXfrm>
        <a:off x="7545307" y="2232181"/>
        <a:ext cx="205331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4B1E9-EC99-4BF4-8707-6BC0982FB3F6}">
      <dsp:nvSpPr>
        <dsp:cNvPr id="0" name=""/>
        <dsp:cNvSpPr/>
      </dsp:nvSpPr>
      <dsp:spPr>
        <a:xfrm>
          <a:off x="2902" y="295883"/>
          <a:ext cx="2302370"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De-identified</a:t>
          </a:r>
        </a:p>
      </dsp:txBody>
      <dsp:txXfrm>
        <a:off x="2902" y="295883"/>
        <a:ext cx="2302370" cy="1381422"/>
      </dsp:txXfrm>
    </dsp:sp>
    <dsp:sp modelId="{05D09A2C-7BCF-4083-83A8-D1D36C03C242}">
      <dsp:nvSpPr>
        <dsp:cNvPr id="0" name=""/>
        <dsp:cNvSpPr/>
      </dsp:nvSpPr>
      <dsp:spPr>
        <a:xfrm>
          <a:off x="2535510" y="295883"/>
          <a:ext cx="2302370"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1:1 female/male</a:t>
          </a:r>
        </a:p>
      </dsp:txBody>
      <dsp:txXfrm>
        <a:off x="2535510" y="295883"/>
        <a:ext cx="2302370" cy="1381422"/>
      </dsp:txXfrm>
    </dsp:sp>
    <dsp:sp modelId="{06622353-9A14-41C5-AD39-95C2FEC13577}">
      <dsp:nvSpPr>
        <dsp:cNvPr id="0" name=""/>
        <dsp:cNvSpPr/>
      </dsp:nvSpPr>
      <dsp:spPr>
        <a:xfrm>
          <a:off x="5068118" y="295883"/>
          <a:ext cx="2302370"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Both respondents completed college/graduate school</a:t>
          </a:r>
        </a:p>
      </dsp:txBody>
      <dsp:txXfrm>
        <a:off x="5068118" y="295883"/>
        <a:ext cx="2302370" cy="1381422"/>
      </dsp:txXfrm>
    </dsp:sp>
    <dsp:sp modelId="{CE7AC5D0-66B7-411D-B531-1F3AD273E583}">
      <dsp:nvSpPr>
        <dsp:cNvPr id="0" name=""/>
        <dsp:cNvSpPr/>
      </dsp:nvSpPr>
      <dsp:spPr>
        <a:xfrm>
          <a:off x="7600725" y="295883"/>
          <a:ext cx="2302370" cy="1381422"/>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Both non-Hispanic and Caucasian</a:t>
          </a:r>
        </a:p>
      </dsp:txBody>
      <dsp:txXfrm>
        <a:off x="7600725" y="295883"/>
        <a:ext cx="2302370" cy="1381422"/>
      </dsp:txXfrm>
    </dsp:sp>
    <dsp:sp modelId="{18ADBD97-6170-4BC0-B6D3-60A7DC2D337A}">
      <dsp:nvSpPr>
        <dsp:cNvPr id="0" name=""/>
        <dsp:cNvSpPr/>
      </dsp:nvSpPr>
      <dsp:spPr>
        <a:xfrm>
          <a:off x="2902" y="1907543"/>
          <a:ext cx="2302370" cy="1381422"/>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Primary language and preferred language- English</a:t>
          </a:r>
        </a:p>
      </dsp:txBody>
      <dsp:txXfrm>
        <a:off x="2902" y="1907543"/>
        <a:ext cx="2302370" cy="1381422"/>
      </dsp:txXfrm>
    </dsp:sp>
    <dsp:sp modelId="{9588155A-168D-486D-B7BA-428209286B4F}">
      <dsp:nvSpPr>
        <dsp:cNvPr id="0" name=""/>
        <dsp:cNvSpPr/>
      </dsp:nvSpPr>
      <dsp:spPr>
        <a:xfrm>
          <a:off x="2535510" y="1907543"/>
          <a:ext cx="2302370"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Geographical locations were different- rural and urban</a:t>
          </a:r>
        </a:p>
      </dsp:txBody>
      <dsp:txXfrm>
        <a:off x="2535510" y="1907543"/>
        <a:ext cx="2302370" cy="1381422"/>
      </dsp:txXfrm>
    </dsp:sp>
    <dsp:sp modelId="{267F33F9-C3B4-4A15-8C18-883E64C69348}">
      <dsp:nvSpPr>
        <dsp:cNvPr id="0" name=""/>
        <dsp:cNvSpPr/>
      </dsp:nvSpPr>
      <dsp:spPr>
        <a:xfrm>
          <a:off x="5068118" y="1907543"/>
          <a:ext cx="2302370"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Insurance Payer were different- Medicare and Commercial</a:t>
          </a:r>
        </a:p>
      </dsp:txBody>
      <dsp:txXfrm>
        <a:off x="5068118" y="1907543"/>
        <a:ext cx="2302370" cy="1381422"/>
      </dsp:txXfrm>
    </dsp:sp>
    <dsp:sp modelId="{E43CE68F-2D52-401C-9169-77C1DB0D351B}">
      <dsp:nvSpPr>
        <dsp:cNvPr id="0" name=""/>
        <dsp:cNvSpPr/>
      </dsp:nvSpPr>
      <dsp:spPr>
        <a:xfrm>
          <a:off x="7600725" y="1907543"/>
          <a:ext cx="2302370"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Both unemployed/retired</a:t>
          </a:r>
        </a:p>
      </dsp:txBody>
      <dsp:txXfrm>
        <a:off x="7600725" y="1907543"/>
        <a:ext cx="2302370" cy="13814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9B723-70C2-4CAC-A55C-7483D405DCB1}">
      <dsp:nvSpPr>
        <dsp:cNvPr id="0" name=""/>
        <dsp:cNvSpPr/>
      </dsp:nvSpPr>
      <dsp:spPr>
        <a:xfrm>
          <a:off x="1209" y="220821"/>
          <a:ext cx="4244391"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3623650-415F-4C60-B510-B0A74B9A2916}">
      <dsp:nvSpPr>
        <dsp:cNvPr id="0" name=""/>
        <dsp:cNvSpPr/>
      </dsp:nvSpPr>
      <dsp:spPr>
        <a:xfrm>
          <a:off x="47280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Participant 1- </a:t>
          </a:r>
        </a:p>
        <a:p>
          <a:pPr lvl="0" algn="ctr" defTabSz="1466850">
            <a:lnSpc>
              <a:spcPct val="90000"/>
            </a:lnSpc>
            <a:spcBef>
              <a:spcPct val="0"/>
            </a:spcBef>
            <a:spcAft>
              <a:spcPct val="35000"/>
            </a:spcAft>
          </a:pPr>
          <a:r>
            <a:rPr lang="en-US" sz="3300" kern="1200" dirty="0"/>
            <a:t>rated their knowledge and skill level as “high” with software experience</a:t>
          </a:r>
        </a:p>
      </dsp:txBody>
      <dsp:txXfrm>
        <a:off x="551747" y="747779"/>
        <a:ext cx="4086513" cy="2537310"/>
      </dsp:txXfrm>
    </dsp:sp>
    <dsp:sp modelId="{A1E87329-9062-4679-AEF9-291F98797F41}">
      <dsp:nvSpPr>
        <dsp:cNvPr id="0" name=""/>
        <dsp:cNvSpPr/>
      </dsp:nvSpPr>
      <dsp:spPr>
        <a:xfrm>
          <a:off x="5188799" y="220821"/>
          <a:ext cx="4244391"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5423D30-047D-4170-A859-CA23AE40AEEA}">
      <dsp:nvSpPr>
        <dsp:cNvPr id="0" name=""/>
        <dsp:cNvSpPr/>
      </dsp:nvSpPr>
      <dsp:spPr>
        <a:xfrm>
          <a:off x="566039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Participant 2- </a:t>
          </a:r>
        </a:p>
        <a:p>
          <a:pPr lvl="0" algn="ctr" defTabSz="1466850">
            <a:lnSpc>
              <a:spcPct val="90000"/>
            </a:lnSpc>
            <a:spcBef>
              <a:spcPct val="0"/>
            </a:spcBef>
            <a:spcAft>
              <a:spcPct val="35000"/>
            </a:spcAft>
          </a:pPr>
          <a:r>
            <a:rPr lang="en-US" sz="3300" kern="1200" dirty="0"/>
            <a:t>rated their knowledge and skill level as “limited”</a:t>
          </a:r>
        </a:p>
      </dsp:txBody>
      <dsp:txXfrm>
        <a:off x="5739337" y="747779"/>
        <a:ext cx="4086513" cy="2537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6E6C2-DDE4-42FB-9344-5648AAE2B6DA}">
      <dsp:nvSpPr>
        <dsp:cNvPr id="0" name=""/>
        <dsp:cNvSpPr/>
      </dsp:nvSpPr>
      <dsp:spPr>
        <a:xfrm>
          <a:off x="0" y="885428"/>
          <a:ext cx="6012832" cy="1770857"/>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t>Responses include:</a:t>
          </a:r>
          <a:endParaRPr lang="en-US" sz="2400" kern="1200" dirty="0"/>
        </a:p>
        <a:p>
          <a:pPr marL="171450" lvl="1" indent="-171450" algn="l" defTabSz="844550">
            <a:lnSpc>
              <a:spcPct val="90000"/>
            </a:lnSpc>
            <a:spcBef>
              <a:spcPct val="0"/>
            </a:spcBef>
            <a:spcAft>
              <a:spcPct val="15000"/>
            </a:spcAft>
            <a:buChar char="••"/>
          </a:pPr>
          <a:r>
            <a:rPr lang="en-US" sz="1900" kern="1200" dirty="0"/>
            <a:t>Weight loss</a:t>
          </a:r>
        </a:p>
        <a:p>
          <a:pPr marL="171450" lvl="1" indent="-171450" algn="l" defTabSz="844550">
            <a:lnSpc>
              <a:spcPct val="90000"/>
            </a:lnSpc>
            <a:spcBef>
              <a:spcPct val="0"/>
            </a:spcBef>
            <a:spcAft>
              <a:spcPct val="15000"/>
            </a:spcAft>
            <a:buChar char="••"/>
          </a:pPr>
          <a:r>
            <a:rPr lang="en-US" sz="1900" kern="1200" dirty="0"/>
            <a:t>Healthier lifestyle</a:t>
          </a:r>
        </a:p>
        <a:p>
          <a:pPr marL="171450" lvl="1" indent="-171450" algn="l" defTabSz="844550">
            <a:lnSpc>
              <a:spcPct val="90000"/>
            </a:lnSpc>
            <a:spcBef>
              <a:spcPct val="0"/>
            </a:spcBef>
            <a:spcAft>
              <a:spcPct val="15000"/>
            </a:spcAft>
            <a:buChar char="••"/>
          </a:pPr>
          <a:r>
            <a:rPr lang="en-US" sz="1900" kern="1200" dirty="0"/>
            <a:t>Increased level of physical activity</a:t>
          </a:r>
        </a:p>
        <a:p>
          <a:pPr marL="171450" lvl="1" indent="-171450" algn="l" defTabSz="844550">
            <a:lnSpc>
              <a:spcPct val="90000"/>
            </a:lnSpc>
            <a:spcBef>
              <a:spcPct val="0"/>
            </a:spcBef>
            <a:spcAft>
              <a:spcPct val="15000"/>
            </a:spcAft>
            <a:buChar char="••"/>
          </a:pPr>
          <a:r>
            <a:rPr lang="en-US" sz="1900" kern="1200" dirty="0"/>
            <a:t>None of the above</a:t>
          </a:r>
        </a:p>
      </dsp:txBody>
      <dsp:txXfrm>
        <a:off x="51867" y="937295"/>
        <a:ext cx="5909098" cy="1667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2DD83-514F-40D2-AEAF-33D582381721}">
      <dsp:nvSpPr>
        <dsp:cNvPr id="0" name=""/>
        <dsp:cNvSpPr/>
      </dsp:nvSpPr>
      <dsp:spPr>
        <a:xfrm>
          <a:off x="0" y="39039"/>
          <a:ext cx="6692748" cy="798524"/>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Meals are made to achieve goals and support diet</a:t>
          </a:r>
        </a:p>
      </dsp:txBody>
      <dsp:txXfrm>
        <a:off x="38981" y="78020"/>
        <a:ext cx="6614786" cy="720562"/>
      </dsp:txXfrm>
    </dsp:sp>
    <dsp:sp modelId="{3A9DD4EA-E78A-4CC0-9567-9C19E269C89F}">
      <dsp:nvSpPr>
        <dsp:cNvPr id="0" name=""/>
        <dsp:cNvSpPr/>
      </dsp:nvSpPr>
      <dsp:spPr>
        <a:xfrm>
          <a:off x="0" y="883644"/>
          <a:ext cx="6692748" cy="798524"/>
        </a:xfrm>
        <a:prstGeom prst="roundRect">
          <a:avLst/>
        </a:prstGeom>
        <a:gradFill rotWithShape="0">
          <a:gsLst>
            <a:gs pos="0">
              <a:schemeClr val="accent2">
                <a:hueOff val="-2188608"/>
                <a:satOff val="-1975"/>
                <a:lumOff val="-440"/>
                <a:alphaOff val="0"/>
                <a:tint val="94000"/>
                <a:satMod val="105000"/>
                <a:lumMod val="102000"/>
              </a:schemeClr>
            </a:gs>
            <a:gs pos="100000">
              <a:schemeClr val="accent2">
                <a:hueOff val="-2188608"/>
                <a:satOff val="-1975"/>
                <a:lumOff val="-44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Used mobile app “3-5 times per day”</a:t>
          </a:r>
        </a:p>
      </dsp:txBody>
      <dsp:txXfrm>
        <a:off x="38981" y="922625"/>
        <a:ext cx="6614786" cy="720562"/>
      </dsp:txXfrm>
    </dsp:sp>
    <dsp:sp modelId="{A6952CB7-B00A-408B-8537-A9C7F4AC084E}">
      <dsp:nvSpPr>
        <dsp:cNvPr id="0" name=""/>
        <dsp:cNvSpPr/>
      </dsp:nvSpPr>
      <dsp:spPr>
        <a:xfrm>
          <a:off x="0" y="1728249"/>
          <a:ext cx="6692748" cy="798524"/>
        </a:xfrm>
        <a:prstGeom prst="roundRect">
          <a:avLst/>
        </a:prstGeom>
        <a:gradFill rotWithShape="0">
          <a:gsLst>
            <a:gs pos="0">
              <a:schemeClr val="accent2">
                <a:hueOff val="-4377215"/>
                <a:satOff val="-3950"/>
                <a:lumOff val="-881"/>
                <a:alphaOff val="0"/>
                <a:tint val="94000"/>
                <a:satMod val="105000"/>
                <a:lumMod val="102000"/>
              </a:schemeClr>
            </a:gs>
            <a:gs pos="100000">
              <a:schemeClr val="accent2">
                <a:hueOff val="-4377215"/>
                <a:satOff val="-3950"/>
                <a:lumOff val="-88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Used mobile app “less than 3 times per day”</a:t>
          </a:r>
        </a:p>
      </dsp:txBody>
      <dsp:txXfrm>
        <a:off x="38981" y="1767230"/>
        <a:ext cx="6614786" cy="720562"/>
      </dsp:txXfrm>
    </dsp:sp>
    <dsp:sp modelId="{9A05524E-9715-4C46-A56A-2595519ACB73}">
      <dsp:nvSpPr>
        <dsp:cNvPr id="0" name=""/>
        <dsp:cNvSpPr/>
      </dsp:nvSpPr>
      <dsp:spPr>
        <a:xfrm>
          <a:off x="0" y="2572854"/>
          <a:ext cx="6692748" cy="798524"/>
        </a:xfrm>
        <a:prstGeom prst="roundRect">
          <a:avLst/>
        </a:prstGeom>
        <a:gradFill rotWithShape="0">
          <a:gsLst>
            <a:gs pos="0">
              <a:schemeClr val="accent2">
                <a:hueOff val="-6565823"/>
                <a:satOff val="-5925"/>
                <a:lumOff val="-1321"/>
                <a:alphaOff val="0"/>
                <a:tint val="94000"/>
                <a:satMod val="105000"/>
                <a:lumMod val="102000"/>
              </a:schemeClr>
            </a:gs>
            <a:gs pos="100000">
              <a:schemeClr val="accent2">
                <a:hueOff val="-6565823"/>
                <a:satOff val="-5925"/>
                <a:lumOff val="-132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“Strongly disagree” and “disagree” that using the mobile app as a food tracker allowed them to keep up with goals of documentation of each meal versus pen and paper</a:t>
          </a:r>
        </a:p>
      </dsp:txBody>
      <dsp:txXfrm>
        <a:off x="38981" y="2611835"/>
        <a:ext cx="6614786" cy="720562"/>
      </dsp:txXfrm>
    </dsp:sp>
    <dsp:sp modelId="{BC7DF0A9-BF92-472E-8776-4920BFF7CA77}">
      <dsp:nvSpPr>
        <dsp:cNvPr id="0" name=""/>
        <dsp:cNvSpPr/>
      </dsp:nvSpPr>
      <dsp:spPr>
        <a:xfrm>
          <a:off x="0" y="3417459"/>
          <a:ext cx="6692748" cy="798524"/>
        </a:xfrm>
        <a:prstGeom prst="roundRect">
          <a:avLst/>
        </a:prstGeom>
        <a:gradFill rotWithShape="0">
          <a:gsLst>
            <a:gs pos="0">
              <a:schemeClr val="accent2">
                <a:hueOff val="-8754431"/>
                <a:satOff val="-7900"/>
                <a:lumOff val="-1762"/>
                <a:alphaOff val="0"/>
                <a:tint val="94000"/>
                <a:satMod val="105000"/>
                <a:lumMod val="102000"/>
              </a:schemeClr>
            </a:gs>
            <a:gs pos="100000">
              <a:schemeClr val="accent2">
                <a:hueOff val="-8754431"/>
                <a:satOff val="-7900"/>
                <a:lumOff val="-176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“Neither disagree or agree”  and “disagree” uploading a photo and sending food tracker diary to DPP coach for review and feedback helped to achieve goals</a:t>
          </a:r>
        </a:p>
      </dsp:txBody>
      <dsp:txXfrm>
        <a:off x="38981" y="3456440"/>
        <a:ext cx="6614786" cy="7205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03F7D-B500-45DF-BB29-B0AB91BB762E}">
      <dsp:nvSpPr>
        <dsp:cNvPr id="0" name=""/>
        <dsp:cNvSpPr/>
      </dsp:nvSpPr>
      <dsp:spPr>
        <a:xfrm>
          <a:off x="0" y="0"/>
          <a:ext cx="7872141" cy="1215424"/>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9B1BEC55-886E-49C4-A36F-22CD88C9026C}">
      <dsp:nvSpPr>
        <dsp:cNvPr id="0" name=""/>
        <dsp:cNvSpPr/>
      </dsp:nvSpPr>
      <dsp:spPr>
        <a:xfrm>
          <a:off x="367665" y="273989"/>
          <a:ext cx="668483" cy="6684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B8F1F9-BF44-4015-9415-24270429CE74}">
      <dsp:nvSpPr>
        <dsp:cNvPr id="0" name=""/>
        <dsp:cNvSpPr/>
      </dsp:nvSpPr>
      <dsp:spPr>
        <a:xfrm>
          <a:off x="1403815" y="519"/>
          <a:ext cx="6468325"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lvl="0" algn="l" defTabSz="1111250">
            <a:lnSpc>
              <a:spcPct val="90000"/>
            </a:lnSpc>
            <a:spcBef>
              <a:spcPct val="0"/>
            </a:spcBef>
            <a:spcAft>
              <a:spcPct val="35000"/>
            </a:spcAft>
          </a:pPr>
          <a:r>
            <a:rPr lang="en-US" sz="2500" kern="1200" dirty="0"/>
            <a:t>Four questions on the SUS survey tool addressed satisfaction with using the mobile app technology</a:t>
          </a:r>
        </a:p>
      </dsp:txBody>
      <dsp:txXfrm>
        <a:off x="1403815" y="519"/>
        <a:ext cx="6468325" cy="1215424"/>
      </dsp:txXfrm>
    </dsp:sp>
    <dsp:sp modelId="{1721CA8C-1686-41E5-B08F-33787F445070}">
      <dsp:nvSpPr>
        <dsp:cNvPr id="0" name=""/>
        <dsp:cNvSpPr/>
      </dsp:nvSpPr>
      <dsp:spPr>
        <a:xfrm>
          <a:off x="0" y="1519799"/>
          <a:ext cx="7872141" cy="1215424"/>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02CAF785-952C-46AB-866F-23AFCE552855}">
      <dsp:nvSpPr>
        <dsp:cNvPr id="0" name=""/>
        <dsp:cNvSpPr/>
      </dsp:nvSpPr>
      <dsp:spPr>
        <a:xfrm rot="10800000">
          <a:off x="367665" y="1793270"/>
          <a:ext cx="668483" cy="66848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74E36D-B0DB-4A25-903E-043A7FD32549}">
      <dsp:nvSpPr>
        <dsp:cNvPr id="0" name=""/>
        <dsp:cNvSpPr/>
      </dsp:nvSpPr>
      <dsp:spPr>
        <a:xfrm>
          <a:off x="1403815" y="1519799"/>
          <a:ext cx="6468325"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lvl="0" algn="l" defTabSz="1111250">
            <a:lnSpc>
              <a:spcPct val="90000"/>
            </a:lnSpc>
            <a:spcBef>
              <a:spcPct val="0"/>
            </a:spcBef>
            <a:spcAft>
              <a:spcPct val="35000"/>
            </a:spcAft>
          </a:pPr>
          <a:r>
            <a:rPr lang="en-US" sz="2500" kern="1200" dirty="0"/>
            <a:t>Both participants suggested that they would </a:t>
          </a:r>
          <a:r>
            <a:rPr lang="en-US" sz="2500" u="sng" kern="1200" dirty="0"/>
            <a:t>not</a:t>
          </a:r>
          <a:r>
            <a:rPr lang="en-US" sz="2500" kern="1200" dirty="0"/>
            <a:t> recommend the use of the mobile app to others</a:t>
          </a:r>
        </a:p>
      </dsp:txBody>
      <dsp:txXfrm>
        <a:off x="1403815" y="1519799"/>
        <a:ext cx="6468325" cy="1215424"/>
      </dsp:txXfrm>
    </dsp:sp>
    <dsp:sp modelId="{F0CB789E-7FCB-49F7-B680-C9B48B7A3D6D}">
      <dsp:nvSpPr>
        <dsp:cNvPr id="0" name=""/>
        <dsp:cNvSpPr/>
      </dsp:nvSpPr>
      <dsp:spPr>
        <a:xfrm>
          <a:off x="0" y="3039080"/>
          <a:ext cx="7872141" cy="1215424"/>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7C9653B3-1729-45ED-BF84-C9C2E5D36C33}">
      <dsp:nvSpPr>
        <dsp:cNvPr id="0" name=""/>
        <dsp:cNvSpPr/>
      </dsp:nvSpPr>
      <dsp:spPr>
        <a:xfrm>
          <a:off x="367665" y="3312550"/>
          <a:ext cx="668483" cy="66848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C3516D-FF3F-4A8B-BCD6-D42108CE70E3}">
      <dsp:nvSpPr>
        <dsp:cNvPr id="0" name=""/>
        <dsp:cNvSpPr/>
      </dsp:nvSpPr>
      <dsp:spPr>
        <a:xfrm>
          <a:off x="1403815" y="3039080"/>
          <a:ext cx="6468325"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lvl="0" algn="l" defTabSz="1111250">
            <a:lnSpc>
              <a:spcPct val="90000"/>
            </a:lnSpc>
            <a:spcBef>
              <a:spcPct val="0"/>
            </a:spcBef>
            <a:spcAft>
              <a:spcPct val="35000"/>
            </a:spcAft>
          </a:pPr>
          <a:r>
            <a:rPr lang="en-US" sz="2500" kern="1200" dirty="0"/>
            <a:t>Neither participant was satisfied with using the mobile app as their food tracker</a:t>
          </a:r>
        </a:p>
      </dsp:txBody>
      <dsp:txXfrm>
        <a:off x="1403815" y="3039080"/>
        <a:ext cx="6468325" cy="12154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BB1FC-1050-45C1-ADC1-A144F11AF54D}">
      <dsp:nvSpPr>
        <dsp:cNvPr id="0" name=""/>
        <dsp:cNvSpPr/>
      </dsp:nvSpPr>
      <dsp:spPr>
        <a:xfrm>
          <a:off x="0" y="64966"/>
          <a:ext cx="7295200" cy="545421"/>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a:t>Implementing mobile app technology can be challenging during a pandemic</a:t>
          </a:r>
          <a:endParaRPr lang="en-US" sz="1500" kern="1200"/>
        </a:p>
      </dsp:txBody>
      <dsp:txXfrm>
        <a:off x="26625" y="91591"/>
        <a:ext cx="7241950" cy="492171"/>
      </dsp:txXfrm>
    </dsp:sp>
    <dsp:sp modelId="{DCF05576-DE97-43EE-A55A-9CB15817D7D1}">
      <dsp:nvSpPr>
        <dsp:cNvPr id="0" name=""/>
        <dsp:cNvSpPr/>
      </dsp:nvSpPr>
      <dsp:spPr>
        <a:xfrm>
          <a:off x="0" y="610387"/>
          <a:ext cx="7295200"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2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In-person class sessions cancelled</a:t>
          </a:r>
        </a:p>
        <a:p>
          <a:pPr marL="114300" lvl="1" indent="-114300" algn="l" defTabSz="533400">
            <a:lnSpc>
              <a:spcPct val="90000"/>
            </a:lnSpc>
            <a:spcBef>
              <a:spcPct val="0"/>
            </a:spcBef>
            <a:spcAft>
              <a:spcPct val="20000"/>
            </a:spcAft>
            <a:buChar char="••"/>
          </a:pPr>
          <a:r>
            <a:rPr lang="en-US" sz="1200" kern="1200" dirty="0"/>
            <a:t>CDC recommendations resulted in-class format switching to virtual </a:t>
          </a:r>
        </a:p>
        <a:p>
          <a:pPr marL="228600" lvl="2" indent="-114300" algn="l" defTabSz="533400">
            <a:lnSpc>
              <a:spcPct val="90000"/>
            </a:lnSpc>
            <a:spcBef>
              <a:spcPct val="0"/>
            </a:spcBef>
            <a:spcAft>
              <a:spcPct val="20000"/>
            </a:spcAft>
            <a:buChar char="••"/>
          </a:pPr>
          <a:r>
            <a:rPr lang="en-US" sz="1200" kern="1200" dirty="0"/>
            <a:t>Number of classes decreased</a:t>
          </a:r>
        </a:p>
        <a:p>
          <a:pPr marL="228600" lvl="2" indent="-114300" algn="l" defTabSz="533400">
            <a:lnSpc>
              <a:spcPct val="90000"/>
            </a:lnSpc>
            <a:spcBef>
              <a:spcPct val="0"/>
            </a:spcBef>
            <a:spcAft>
              <a:spcPct val="20000"/>
            </a:spcAft>
            <a:buChar char="••"/>
          </a:pPr>
          <a:r>
            <a:rPr lang="en-US" sz="1200" kern="1200" dirty="0"/>
            <a:t>Class-size reduced </a:t>
          </a:r>
        </a:p>
        <a:p>
          <a:pPr marL="228600" lvl="2" indent="-114300" algn="l" defTabSz="533400">
            <a:lnSpc>
              <a:spcPct val="90000"/>
            </a:lnSpc>
            <a:spcBef>
              <a:spcPct val="0"/>
            </a:spcBef>
            <a:spcAft>
              <a:spcPct val="20000"/>
            </a:spcAft>
            <a:buChar char="••"/>
          </a:pPr>
          <a:r>
            <a:rPr lang="en-US" sz="1200" kern="1200"/>
            <a:t>Virtual technology was a safe way to communicate with patients, family, and friends</a:t>
          </a:r>
        </a:p>
      </dsp:txBody>
      <dsp:txXfrm>
        <a:off x="0" y="610387"/>
        <a:ext cx="7295200" cy="931500"/>
      </dsp:txXfrm>
    </dsp:sp>
    <dsp:sp modelId="{FF5F2DB1-39D0-4CE4-965F-4E393AC3534A}">
      <dsp:nvSpPr>
        <dsp:cNvPr id="0" name=""/>
        <dsp:cNvSpPr/>
      </dsp:nvSpPr>
      <dsp:spPr>
        <a:xfrm>
          <a:off x="0" y="1541887"/>
          <a:ext cx="7295200" cy="545421"/>
        </a:xfrm>
        <a:prstGeom prst="roundRect">
          <a:avLst/>
        </a:prstGeom>
        <a:gradFill rotWithShape="0">
          <a:gsLst>
            <a:gs pos="0">
              <a:schemeClr val="accent2">
                <a:hueOff val="-2918144"/>
                <a:satOff val="-2633"/>
                <a:lumOff val="-587"/>
                <a:alphaOff val="0"/>
                <a:tint val="94000"/>
                <a:satMod val="105000"/>
                <a:lumMod val="102000"/>
              </a:schemeClr>
            </a:gs>
            <a:gs pos="100000">
              <a:schemeClr val="accent2">
                <a:hueOff val="-2918144"/>
                <a:satOff val="-2633"/>
                <a:lumOff val="-58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Need to assess the patient’s readiness to change to different mode of delivery of DPP class and use of technology</a:t>
          </a:r>
          <a:endParaRPr lang="en-US" sz="1500" kern="1200" dirty="0"/>
        </a:p>
      </dsp:txBody>
      <dsp:txXfrm>
        <a:off x="26625" y="1568512"/>
        <a:ext cx="7241950" cy="492171"/>
      </dsp:txXfrm>
    </dsp:sp>
    <dsp:sp modelId="{9EB4F995-570C-4D74-A2A1-5D711E9BE731}">
      <dsp:nvSpPr>
        <dsp:cNvPr id="0" name=""/>
        <dsp:cNvSpPr/>
      </dsp:nvSpPr>
      <dsp:spPr>
        <a:xfrm>
          <a:off x="0" y="2087309"/>
          <a:ext cx="7295200" cy="88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2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Virtual learning is not for everyone</a:t>
          </a:r>
        </a:p>
        <a:p>
          <a:pPr marL="114300" lvl="1" indent="-114300" algn="l" defTabSz="533400">
            <a:lnSpc>
              <a:spcPct val="90000"/>
            </a:lnSpc>
            <a:spcBef>
              <a:spcPct val="0"/>
            </a:spcBef>
            <a:spcAft>
              <a:spcPct val="20000"/>
            </a:spcAft>
            <a:buChar char="••"/>
          </a:pPr>
          <a:r>
            <a:rPr lang="en-US" sz="1200" kern="1200" dirty="0"/>
            <a:t>In the beginning, using virtual technology was inconvenient for patients</a:t>
          </a:r>
        </a:p>
        <a:p>
          <a:pPr marL="114300" lvl="1" indent="-114300" algn="l" defTabSz="533400">
            <a:lnSpc>
              <a:spcPct val="90000"/>
            </a:lnSpc>
            <a:spcBef>
              <a:spcPct val="0"/>
            </a:spcBef>
            <a:spcAft>
              <a:spcPct val="20000"/>
            </a:spcAft>
            <a:buChar char="••"/>
          </a:pPr>
          <a:r>
            <a:rPr lang="en-US" sz="1200" kern="1200" dirty="0"/>
            <a:t>As more patients became acclimated to using virtual technology and skill level increased, it became more convenient to schedule virtual class sessions</a:t>
          </a:r>
        </a:p>
        <a:p>
          <a:pPr marL="114300" lvl="1" indent="-114300" algn="l" defTabSz="533400">
            <a:lnSpc>
              <a:spcPct val="90000"/>
            </a:lnSpc>
            <a:spcBef>
              <a:spcPct val="0"/>
            </a:spcBef>
            <a:spcAft>
              <a:spcPct val="20000"/>
            </a:spcAft>
            <a:buChar char="••"/>
          </a:pPr>
          <a:r>
            <a:rPr lang="en-US" sz="1200" kern="1200"/>
            <a:t>If possible, have alternative options or methods for participation; i.e., virtual and in-person </a:t>
          </a:r>
        </a:p>
      </dsp:txBody>
      <dsp:txXfrm>
        <a:off x="0" y="2087309"/>
        <a:ext cx="7295200" cy="884925"/>
      </dsp:txXfrm>
    </dsp:sp>
    <dsp:sp modelId="{F53C04F2-6D69-4A26-9146-FBFEDAD83AC7}">
      <dsp:nvSpPr>
        <dsp:cNvPr id="0" name=""/>
        <dsp:cNvSpPr/>
      </dsp:nvSpPr>
      <dsp:spPr>
        <a:xfrm>
          <a:off x="0" y="2972234"/>
          <a:ext cx="7295200" cy="545421"/>
        </a:xfrm>
        <a:prstGeom prst="roundRect">
          <a:avLst/>
        </a:prstGeom>
        <a:gradFill rotWithShape="0">
          <a:gsLst>
            <a:gs pos="0">
              <a:schemeClr val="accent2">
                <a:hueOff val="-5836287"/>
                <a:satOff val="-5267"/>
                <a:lumOff val="-1175"/>
                <a:alphaOff val="0"/>
                <a:tint val="94000"/>
                <a:satMod val="105000"/>
                <a:lumMod val="102000"/>
              </a:schemeClr>
            </a:gs>
            <a:gs pos="100000">
              <a:schemeClr val="accent2">
                <a:hueOff val="-5836287"/>
                <a:satOff val="-5267"/>
                <a:lumOff val="-117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Use of multidisciplinary team is needed when choosing mobile app for use, integrating the mobile app process, and addressing issues  </a:t>
          </a:r>
          <a:endParaRPr lang="en-US" sz="1500" kern="1200" dirty="0"/>
        </a:p>
      </dsp:txBody>
      <dsp:txXfrm>
        <a:off x="26625" y="2998859"/>
        <a:ext cx="7241950" cy="492171"/>
      </dsp:txXfrm>
    </dsp:sp>
    <dsp:sp modelId="{513F4E49-569A-4A4C-8068-D93A53993E56}">
      <dsp:nvSpPr>
        <dsp:cNvPr id="0" name=""/>
        <dsp:cNvSpPr/>
      </dsp:nvSpPr>
      <dsp:spPr>
        <a:xfrm>
          <a:off x="0" y="3517655"/>
          <a:ext cx="7295200"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2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Imperative to review and test various mobile apps and features prior to testing on DPP cohort.</a:t>
          </a:r>
        </a:p>
        <a:p>
          <a:pPr marL="114300" lvl="1" indent="-114300" algn="l" defTabSz="533400">
            <a:lnSpc>
              <a:spcPct val="90000"/>
            </a:lnSpc>
            <a:spcBef>
              <a:spcPct val="0"/>
            </a:spcBef>
            <a:spcAft>
              <a:spcPct val="20000"/>
            </a:spcAft>
            <a:buChar char="••"/>
          </a:pPr>
          <a:r>
            <a:rPr lang="en-US" sz="1200" kern="1200" dirty="0"/>
            <a:t>Skill of patient needs to be considered when choosing mobile app</a:t>
          </a:r>
        </a:p>
      </dsp:txBody>
      <dsp:txXfrm>
        <a:off x="0" y="3517655"/>
        <a:ext cx="7295200" cy="372600"/>
      </dsp:txXfrm>
    </dsp:sp>
    <dsp:sp modelId="{71D2BCA4-7424-4052-9A9C-73A2DED9F4D8}">
      <dsp:nvSpPr>
        <dsp:cNvPr id="0" name=""/>
        <dsp:cNvSpPr/>
      </dsp:nvSpPr>
      <dsp:spPr>
        <a:xfrm>
          <a:off x="0" y="3890255"/>
          <a:ext cx="7295200" cy="545421"/>
        </a:xfrm>
        <a:prstGeom prst="roundRect">
          <a:avLst/>
        </a:prstGeom>
        <a:gradFill rotWithShape="0">
          <a:gsLst>
            <a:gs pos="0">
              <a:schemeClr val="accent2">
                <a:hueOff val="-8754431"/>
                <a:satOff val="-7900"/>
                <a:lumOff val="-1762"/>
                <a:alphaOff val="0"/>
                <a:tint val="94000"/>
                <a:satMod val="105000"/>
                <a:lumMod val="102000"/>
              </a:schemeClr>
            </a:gs>
            <a:gs pos="100000">
              <a:schemeClr val="accent2">
                <a:hueOff val="-8754431"/>
                <a:satOff val="-7900"/>
                <a:lumOff val="-176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Monitor the use of mobile app to identify challenges that patient is facing</a:t>
          </a:r>
          <a:endParaRPr lang="en-US" sz="1500" kern="1200" dirty="0"/>
        </a:p>
      </dsp:txBody>
      <dsp:txXfrm>
        <a:off x="26625" y="3916880"/>
        <a:ext cx="7241950" cy="492171"/>
      </dsp:txXfrm>
    </dsp:sp>
    <dsp:sp modelId="{39612E69-50DC-4C32-822B-52674EA6CE7A}">
      <dsp:nvSpPr>
        <dsp:cNvPr id="0" name=""/>
        <dsp:cNvSpPr/>
      </dsp:nvSpPr>
      <dsp:spPr>
        <a:xfrm>
          <a:off x="0" y="4435676"/>
          <a:ext cx="7295200"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2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If needed, implement other strategies to support the patient and keep them engaged and committed</a:t>
          </a:r>
        </a:p>
        <a:p>
          <a:pPr marL="114300" lvl="1" indent="-114300" algn="l" defTabSz="533400">
            <a:lnSpc>
              <a:spcPct val="90000"/>
            </a:lnSpc>
            <a:spcBef>
              <a:spcPct val="0"/>
            </a:spcBef>
            <a:spcAft>
              <a:spcPct val="20000"/>
            </a:spcAft>
            <a:buChar char="••"/>
          </a:pPr>
          <a:r>
            <a:rPr lang="en-US" sz="1200" kern="1200" dirty="0"/>
            <a:t>User-friendly tools may help support self-management and attainment of goals</a:t>
          </a:r>
        </a:p>
      </dsp:txBody>
      <dsp:txXfrm>
        <a:off x="0" y="4435676"/>
        <a:ext cx="7295200" cy="372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1A9BCE0C-CD74-4A59-802C-6D2F8C15331A}" type="datetimeFigureOut">
              <a:rPr lang="en-US" smtClean="0"/>
              <a:t>12/17/2021</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04FDEA8-CBB8-46CC-9562-028963DBC55A}" type="datetimeFigureOut">
              <a:rPr lang="en-US" smtClean="0"/>
              <a:t>12/17/2021</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4"/>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5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lumOff val="5000"/>
                  </a:schemeClr>
                </a:solidFill>
                <a:latin typeface="+mn-lt"/>
              </a:rPr>
              <a:t>The quantitative outcome measures included assessing body mass index (BMI), weight loss, A1c levels, Blood Pressure values and usability. The qualitative outcome measures included assessing patient usability of technology, engagement, satisfaction, efficiency, and effectiveness.  Readiness to Change was measured by the DPP coaches utilizing a validated Readiness to Change questionnaire. Finally, Demographic data was collected as well.</a:t>
            </a:r>
          </a:p>
          <a:p>
            <a:r>
              <a:rPr lang="en-US" b="1" dirty="0"/>
              <a:t>Time: 19 seconds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6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As stated earlier, this proposal is phase 1 of a larger institutional study around the use of mobile apps in an online DPP.  The focus of this DNP project was to answer the first clinical question.  </a:t>
            </a:r>
            <a:r>
              <a:rPr kumimoji="0" lang="en-US" sz="1200" b="0" i="0" u="none" strike="noStrike" kern="1200" cap="none" spc="0" normalizeH="0" baseline="0" noProof="0" dirty="0">
                <a:ln>
                  <a:noFill/>
                </a:ln>
                <a:solidFill>
                  <a:srgbClr val="000000"/>
                </a:solidFill>
                <a:effectLst/>
                <a:uLnTx/>
                <a:uFillTx/>
                <a:latin typeface="+mn-lt"/>
                <a:ea typeface="+mn-ea"/>
                <a:cs typeface="+mn-cs"/>
              </a:rPr>
              <a:t>The validated tool used for this project was a modified system usability scale (SUS) survey questionnaire used to aggregate and analyze the data.  The first objective in phase one was to examine the usability of the mobile app selected to document food intake and physical activity compared to pen and paper documentation.  The second objective was to examine whether the use of mobile app technology helped to increase patient engagement and satisfaction.  Finally, the third objective is phase 2 which includes conducting further research to compare two or more mobile apps to analyze the affect on patient outcomes pre- and post-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(Time: 48 seconds)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83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Times New Roman" panose="02020603050405020304" pitchFamily="18" charset="0"/>
              </a:rPr>
              <a:t>Due to COVID-19 restrictions, in-class sessions were cancelled and converted to a virtual class format.  As a result, there were limited participants available to test the usability of the mobile app, provide a comparison of two mobile apps, or </a:t>
            </a:r>
            <a:r>
              <a:rPr lang="en-US" sz="1200" b="1" dirty="0">
                <a:solidFill>
                  <a:schemeClr val="bg1"/>
                </a:solidFill>
                <a:effectLst/>
                <a:latin typeface="+mn-lt"/>
                <a:ea typeface="Times New Roman" panose="02020603050405020304" pitchFamily="18" charset="0"/>
              </a:rPr>
              <a:t>address patient </a:t>
            </a:r>
            <a:r>
              <a:rPr lang="en-US" sz="1200" dirty="0">
                <a:solidFill>
                  <a:schemeClr val="bg1"/>
                </a:solidFill>
                <a:effectLst/>
                <a:latin typeface="+mn-lt"/>
                <a:ea typeface="Times New Roman" panose="02020603050405020304" pitchFamily="18" charset="0"/>
              </a:rPr>
              <a:t>outcomes. </a:t>
            </a:r>
            <a:r>
              <a:rPr lang="en-US" sz="1200" b="1" dirty="0">
                <a:solidFill>
                  <a:schemeClr val="bg1"/>
                </a:solidFill>
                <a:effectLst/>
                <a:latin typeface="+mn-lt"/>
                <a:ea typeface="Times New Roman" panose="02020603050405020304" pitchFamily="18" charset="0"/>
              </a:rPr>
              <a:t>Prior to testing the mobile app, education was provided to both the DPP coach and patients</a:t>
            </a:r>
            <a:r>
              <a:rPr lang="en-US" sz="1200" dirty="0">
                <a:solidFill>
                  <a:schemeClr val="bg1"/>
                </a:solidFill>
                <a:effectLst/>
                <a:latin typeface="+mn-lt"/>
                <a:ea typeface="Times New Roman" panose="02020603050405020304" pitchFamily="18" charset="0"/>
              </a:rPr>
              <a:t> on use of the mobile app. At this time, patients were also asked to sign an </a:t>
            </a:r>
            <a:r>
              <a:rPr lang="en-US" sz="1200" b="1" dirty="0">
                <a:solidFill>
                  <a:schemeClr val="bg1"/>
                </a:solidFill>
                <a:effectLst/>
                <a:latin typeface="+mn-lt"/>
                <a:ea typeface="Times New Roman" panose="02020603050405020304" pitchFamily="18" charset="0"/>
              </a:rPr>
              <a:t>informed consent. </a:t>
            </a:r>
            <a:r>
              <a:rPr lang="en-US" sz="1200" dirty="0">
                <a:solidFill>
                  <a:schemeClr val="bg1"/>
                </a:solidFill>
                <a:effectLst/>
                <a:latin typeface="+mn-lt"/>
                <a:ea typeface="Times New Roman" panose="02020603050405020304" pitchFamily="18" charset="0"/>
              </a:rPr>
              <a:t>The SUS tool was utilized to answer the first clinical question through evaluation of the </a:t>
            </a:r>
            <a:r>
              <a:rPr lang="en-US" sz="1200" i="1" dirty="0">
                <a:solidFill>
                  <a:schemeClr val="bg1"/>
                </a:solidFill>
                <a:effectLst/>
                <a:latin typeface="+mn-lt"/>
                <a:ea typeface="Times New Roman" panose="02020603050405020304" pitchFamily="18" charset="0"/>
              </a:rPr>
              <a:t>Map4Health</a:t>
            </a:r>
            <a:r>
              <a:rPr lang="en-US" sz="1200" dirty="0">
                <a:solidFill>
                  <a:schemeClr val="bg1"/>
                </a:solidFill>
                <a:effectLst/>
                <a:latin typeface="+mn-lt"/>
                <a:ea typeface="Times New Roman" panose="02020603050405020304" pitchFamily="18" charset="0"/>
              </a:rPr>
              <a:t> mobile app technology for usability, participant engagement, and satisfaction</a:t>
            </a:r>
            <a:r>
              <a:rPr lang="en-US" sz="1200" dirty="0">
                <a:solidFill>
                  <a:schemeClr val="bg1"/>
                </a:solidFill>
                <a:latin typeface="+mn-lt"/>
                <a:ea typeface="Times New Roman" panose="02020603050405020304" pitchFamily="18" charset="0"/>
              </a:rPr>
              <a:t>. </a:t>
            </a:r>
            <a:r>
              <a:rPr lang="en-US" sz="1200" b="1" dirty="0">
                <a:solidFill>
                  <a:schemeClr val="bg1"/>
                </a:solidFill>
                <a:effectLst/>
                <a:latin typeface="+mn-lt"/>
                <a:ea typeface="Calibri" panose="020F0502020204030204" pitchFamily="34" charset="0"/>
                <a:cs typeface="Times New Roman" panose="02020603050405020304" pitchFamily="18" charset="0"/>
              </a:rPr>
              <a:t>SUS Analysis</a:t>
            </a:r>
            <a:r>
              <a:rPr lang="en-US" sz="1200" dirty="0">
                <a:solidFill>
                  <a:schemeClr val="bg1"/>
                </a:solidFill>
                <a:effectLst/>
                <a:latin typeface="+mn-lt"/>
                <a:ea typeface="Calibri" panose="020F0502020204030204" pitchFamily="34" charset="0"/>
                <a:cs typeface="Times New Roman" panose="02020603050405020304" pitchFamily="18" charset="0"/>
              </a:rPr>
              <a:t> yielded a single number for each item accessed, which represented a composite measure of the overall usability of the mobile app.  </a:t>
            </a:r>
            <a:r>
              <a:rPr lang="en-US" sz="1200" b="1" dirty="0">
                <a:solidFill>
                  <a:schemeClr val="bg1"/>
                </a:solidFill>
                <a:effectLst/>
                <a:latin typeface="+mn-lt"/>
                <a:ea typeface="Calibri" panose="020F0502020204030204" pitchFamily="34" charset="0"/>
                <a:cs typeface="Times New Roman" panose="02020603050405020304" pitchFamily="18" charset="0"/>
              </a:rPr>
              <a:t>Time:  48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Calibri" panose="020F0502020204030204" pitchFamily="34" charset="0"/>
                <a:cs typeface="Times New Roman" panose="02020603050405020304" pitchFamily="18" charset="0"/>
              </a:rPr>
              <a:t>Additional questions were included to assess user engagement, satisfaction, goals, and demographic information. </a:t>
            </a:r>
            <a:r>
              <a:rPr lang="en-US" sz="1200" dirty="0">
                <a:solidFill>
                  <a:schemeClr val="bg1">
                    <a:lumMod val="95000"/>
                    <a:lumOff val="5000"/>
                  </a:schemeClr>
                </a:solidFill>
                <a:latin typeface="+mn-lt"/>
              </a:rPr>
              <a:t>Responses were analyzed by inductive/deductive coding to identify emergent themes. </a:t>
            </a:r>
            <a:r>
              <a:rPr lang="en-US" sz="1200" b="0" dirty="0">
                <a:solidFill>
                  <a:schemeClr val="bg1">
                    <a:lumMod val="95000"/>
                    <a:lumOff val="5000"/>
                  </a:schemeClr>
                </a:solidFill>
                <a:effectLst/>
                <a:latin typeface="+mn-lt"/>
                <a:ea typeface="Times New Roman" panose="02020603050405020304" pitchFamily="18" charset="0"/>
              </a:rPr>
              <a:t>Costs for this project were minimal</a:t>
            </a:r>
            <a:r>
              <a:rPr lang="en-US" sz="1200" b="0" dirty="0">
                <a:solidFill>
                  <a:schemeClr val="bg1">
                    <a:lumMod val="95000"/>
                    <a:lumOff val="5000"/>
                  </a:schemeClr>
                </a:solidFill>
                <a:latin typeface="+mn-lt"/>
                <a:ea typeface="Times New Roman" panose="02020603050405020304" pitchFamily="18" charset="0"/>
              </a:rPr>
              <a:t>.  Healthy interactions, provided the Map4Health technology free of charge for 6 months to allow for testing usability.  </a:t>
            </a:r>
            <a:r>
              <a:rPr lang="en-US" sz="1200" b="0" dirty="0">
                <a:solidFill>
                  <a:schemeClr val="bg1">
                    <a:lumMod val="95000"/>
                    <a:lumOff val="5000"/>
                  </a:schemeClr>
                </a:solidFill>
                <a:latin typeface="+mn-lt"/>
              </a:rPr>
              <a:t>Descriptive demographic data was collected and correlated with the findings.  Finally Baseline clinical data was collected by the DPP coach for each participant prior to first DPP session and use of technology.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777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Demographic data was collected and de-identified. Time: 2 seconds</a:t>
            </a:r>
          </a:p>
          <a:p>
            <a:endParaRPr lang="en-US" sz="1200" dirty="0"/>
          </a:p>
          <a:p>
            <a:r>
              <a:rPr lang="en-US" sz="1200" i="1" dirty="0"/>
              <a:t>and consisted of one female and one male participant whose ethnicity and race were both of non-Hispanic and Caucasian origin.  Both preferred English for learning.  Both participants education level was considered high, with both completing college or graduate school.  Both were either unemployed or retired with insurance coverage.  Finally, the geographical locations where they lived was different- one lived in rural area; whereas the other was urban</a:t>
            </a:r>
            <a:r>
              <a:rPr lang="en-US" sz="1200" dirty="0"/>
              <a:t>. </a:t>
            </a:r>
            <a:endParaRPr lang="en-US" sz="1200" b="1" dirty="0"/>
          </a:p>
        </p:txBody>
      </p:sp>
      <p:sp>
        <p:nvSpPr>
          <p:cNvPr id="4" name="Slide Number Placeholder 3"/>
          <p:cNvSpPr>
            <a:spLocks noGrp="1"/>
          </p:cNvSpPr>
          <p:nvPr>
            <p:ph type="sldNum" sz="quarter" idx="5"/>
          </p:nvPr>
        </p:nvSpPr>
        <p:spPr/>
        <p:txBody>
          <a:bodyPr/>
          <a:lstStyle/>
          <a:p>
            <a:fld id="{FC8BD8E7-1312-41F3-99C4-6DA5AF891969}" type="slidenum">
              <a:rPr lang="en-US" smtClean="0"/>
              <a:t>13</a:t>
            </a:fld>
            <a:endParaRPr lang="en-US" dirty="0"/>
          </a:p>
        </p:txBody>
      </p:sp>
    </p:spTree>
    <p:extLst>
      <p:ext uri="{BB962C8B-B14F-4D97-AF65-F5344CB8AC3E}">
        <p14:creationId xmlns:p14="http://schemas.microsoft.com/office/powerpoint/2010/main" val="1325614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using technology, it was important to assess the knowledge and skill level of the participants and to provide support when needed.  For this study, the participants skill level and knowledge differed.  The first participant defined their knowledge and skill level as high with software experience; whereas the second participant defined their knowledge and skill level as limited. </a:t>
            </a:r>
            <a:r>
              <a:rPr lang="en-US" sz="1200" b="1" dirty="0"/>
              <a:t>Time: 13 seconds</a:t>
            </a:r>
          </a:p>
          <a:p>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14</a:t>
            </a:fld>
            <a:endParaRPr lang="en-US" dirty="0"/>
          </a:p>
        </p:txBody>
      </p:sp>
    </p:spTree>
    <p:extLst>
      <p:ext uri="{BB962C8B-B14F-4D97-AF65-F5344CB8AC3E}">
        <p14:creationId xmlns:p14="http://schemas.microsoft.com/office/powerpoint/2010/main" val="170066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This is an example of the modified System Usability Scale survey tool used to assess usability, engagement, and satisfaction. Time: 7 seconds</a:t>
            </a:r>
            <a:endParaRPr lang="en-US" sz="1200" dirty="0"/>
          </a:p>
          <a:p>
            <a:endParaRPr lang="en-US" sz="1200" dirty="0"/>
          </a:p>
          <a:p>
            <a:r>
              <a:rPr lang="en-US" sz="1200" dirty="0"/>
              <a:t>The sample SUS tool consisted of 10 questions to assess usability, 6 questions on engagement, and 4 questions on satisfaction.  Other questions helped to collect demographic information, knowledge and skill level of technology, and health history.  </a:t>
            </a:r>
            <a:endParaRPr lang="en-US" sz="1200" b="1" dirty="0"/>
          </a:p>
          <a:p>
            <a:r>
              <a:rPr lang="en-US" sz="1200" b="1" dirty="0"/>
              <a:t>.</a:t>
            </a:r>
          </a:p>
        </p:txBody>
      </p:sp>
      <p:sp>
        <p:nvSpPr>
          <p:cNvPr id="4" name="Slide Number Placeholder 3"/>
          <p:cNvSpPr>
            <a:spLocks noGrp="1"/>
          </p:cNvSpPr>
          <p:nvPr>
            <p:ph type="sldNum" sz="quarter" idx="5"/>
          </p:nvPr>
        </p:nvSpPr>
        <p:spPr/>
        <p:txBody>
          <a:bodyPr/>
          <a:lstStyle/>
          <a:p>
            <a:fld id="{FC8BD8E7-1312-41F3-99C4-6DA5AF891969}" type="slidenum">
              <a:rPr lang="en-US" smtClean="0"/>
              <a:t>15</a:t>
            </a:fld>
            <a:endParaRPr lang="en-US" dirty="0"/>
          </a:p>
        </p:txBody>
      </p:sp>
    </p:spTree>
    <p:extLst>
      <p:ext uri="{BB962C8B-B14F-4D97-AF65-F5344CB8AC3E}">
        <p14:creationId xmlns:p14="http://schemas.microsoft.com/office/powerpoint/2010/main" val="343979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800"/>
              </a:spcAft>
              <a:buFont typeface="Arial" panose="020B0604020202020204" pitchFamily="34" charset="0"/>
              <a:buNone/>
            </a:pPr>
            <a:r>
              <a:rPr lang="en-US" sz="1200" b="1" dirty="0">
                <a:solidFill>
                  <a:schemeClr val="bg1"/>
                </a:solidFill>
                <a:latin typeface="+mn-lt"/>
                <a:ea typeface="Calibri" panose="020F0502020204030204" pitchFamily="34" charset="0"/>
              </a:rPr>
              <a:t>These are the results of this study and how the scores for usability were tallied.  Time: 5 seconds</a:t>
            </a:r>
          </a:p>
          <a:p>
            <a:pPr marL="0" marR="0" indent="0">
              <a:spcBef>
                <a:spcPts val="0"/>
              </a:spcBef>
              <a:spcAft>
                <a:spcPts val="800"/>
              </a:spcAft>
              <a:buFont typeface="Arial" panose="020B0604020202020204" pitchFamily="34" charset="0"/>
              <a:buNone/>
            </a:pPr>
            <a:endParaRPr lang="en-US" sz="1200" b="1" dirty="0">
              <a:solidFill>
                <a:schemeClr val="bg1"/>
              </a:solidFill>
              <a:latin typeface="+mn-lt"/>
              <a:ea typeface="Calibri" panose="020F0502020204030204" pitchFamily="34" charset="0"/>
            </a:endParaRPr>
          </a:p>
          <a:p>
            <a:pPr marL="0" marR="0" indent="0">
              <a:spcBef>
                <a:spcPts val="0"/>
              </a:spcBef>
              <a:spcAft>
                <a:spcPts val="800"/>
              </a:spcAft>
              <a:buFont typeface="Arial" panose="020B0604020202020204" pitchFamily="34" charset="0"/>
              <a:buNone/>
            </a:pPr>
            <a:endParaRPr lang="en-US" sz="1200" dirty="0">
              <a:solidFill>
                <a:schemeClr val="bg1"/>
              </a:solidFill>
              <a:latin typeface="+mn-lt"/>
              <a:ea typeface="Calibri" panose="020F0502020204030204" pitchFamily="34" charset="0"/>
            </a:endParaRPr>
          </a:p>
          <a:p>
            <a:pPr marL="0" marR="0" indent="0">
              <a:spcBef>
                <a:spcPts val="0"/>
              </a:spcBef>
              <a:spcAft>
                <a:spcPts val="800"/>
              </a:spcAft>
              <a:buFont typeface="Arial" panose="020B0604020202020204" pitchFamily="34" charset="0"/>
              <a:buNone/>
            </a:pPr>
            <a:r>
              <a:rPr lang="en-US" sz="1200" dirty="0">
                <a:solidFill>
                  <a:schemeClr val="bg1"/>
                </a:solidFill>
                <a:latin typeface="+mn-lt"/>
                <a:ea typeface="Calibri" panose="020F0502020204030204" pitchFamily="34" charset="0"/>
              </a:rPr>
              <a:t>There were several limitations to this study.  First, there were limited responses. Next, all in-class sessions were cancelled resulting in switching the DPP class format to virtual.  As a result, this reduced virtual class numbers due to many participants preferring in-person classes.</a:t>
            </a:r>
          </a:p>
          <a:p>
            <a:pPr marL="0" marR="0" indent="0">
              <a:spcBef>
                <a:spcPts val="0"/>
              </a:spcBef>
              <a:spcAft>
                <a:spcPts val="800"/>
              </a:spcAft>
              <a:buFont typeface="Arial" panose="020B0604020202020204" pitchFamily="34" charset="0"/>
              <a:buNone/>
            </a:pPr>
            <a:endParaRPr lang="en-US" sz="1200" b="1" dirty="0">
              <a:solidFill>
                <a:schemeClr val="bg1"/>
              </a:solidFill>
              <a:latin typeface="+mn-lt"/>
              <a:ea typeface="Calibri" panose="020F0502020204030204" pitchFamily="34" charset="0"/>
            </a:endParaRPr>
          </a:p>
          <a:p>
            <a:pPr marR="0">
              <a:spcBef>
                <a:spcPts val="0"/>
              </a:spcBef>
              <a:spcAft>
                <a:spcPts val="800"/>
              </a:spcAft>
            </a:pPr>
            <a:r>
              <a:rPr lang="en-US" sz="1200" b="1" dirty="0">
                <a:solidFill>
                  <a:schemeClr val="bg1"/>
                </a:solidFill>
                <a:latin typeface="+mn-lt"/>
                <a:ea typeface="Calibri" panose="020F0502020204030204" pitchFamily="34" charset="0"/>
              </a:rPr>
              <a:t>Results in respect to Usability</a:t>
            </a:r>
          </a:p>
          <a:p>
            <a:pPr marL="285750" marR="0" indent="-285750">
              <a:spcBef>
                <a:spcPts val="0"/>
              </a:spcBef>
              <a:spcAft>
                <a:spcPts val="800"/>
              </a:spcAft>
              <a:buFont typeface="Arial" panose="020B0604020202020204" pitchFamily="34" charset="0"/>
              <a:buChar char="•"/>
            </a:pPr>
            <a:r>
              <a:rPr lang="en-US" sz="1200" dirty="0">
                <a:solidFill>
                  <a:schemeClr val="bg1"/>
                </a:solidFill>
                <a:effectLst/>
                <a:latin typeface="+mn-lt"/>
                <a:ea typeface="Calibri" panose="020F0502020204030204" pitchFamily="34" charset="0"/>
              </a:rPr>
              <a:t>The first participant rated in an </a:t>
            </a:r>
            <a:r>
              <a:rPr lang="en-US" sz="1200" dirty="0">
                <a:solidFill>
                  <a:schemeClr val="bg1"/>
                </a:solidFill>
                <a:effectLst/>
                <a:latin typeface="+mn-lt"/>
                <a:ea typeface="Calibri" panose="020F0502020204030204" pitchFamily="34" charset="0"/>
                <a:cs typeface="Times New Roman" panose="02020603050405020304" pitchFamily="18" charset="0"/>
              </a:rPr>
              <a:t> </a:t>
            </a:r>
            <a:r>
              <a:rPr lang="en-US" sz="1200" dirty="0">
                <a:solidFill>
                  <a:schemeClr val="bg1"/>
                </a:solidFill>
                <a:effectLst/>
                <a:latin typeface="+mn-lt"/>
                <a:ea typeface="Calibri" panose="020F0502020204030204" pitchFamily="34" charset="0"/>
              </a:rPr>
              <a:t>overall value system usability score of 25 and the second had 57.5</a:t>
            </a:r>
          </a:p>
          <a:p>
            <a:pPr marL="285750" marR="0" indent="-285750">
              <a:spcBef>
                <a:spcPts val="0"/>
              </a:spcBef>
              <a:spcAft>
                <a:spcPts val="800"/>
              </a:spcAft>
              <a:buFont typeface="Arial" panose="020B0604020202020204" pitchFamily="34" charset="0"/>
              <a:buChar char="•"/>
            </a:pPr>
            <a:r>
              <a:rPr lang="en-US" sz="1200" dirty="0">
                <a:solidFill>
                  <a:schemeClr val="bg1"/>
                </a:solidFill>
                <a:effectLst/>
                <a:latin typeface="+mn-lt"/>
                <a:ea typeface="Calibri" panose="020F0502020204030204" pitchFamily="34" charset="0"/>
                <a:cs typeface="Times New Roman" panose="02020603050405020304" pitchFamily="18" charset="0"/>
              </a:rPr>
              <a:t>According to Brooke (1996), </a:t>
            </a:r>
            <a:r>
              <a:rPr lang="en-US" sz="1200" b="0" i="0" u="none" strike="noStrike" dirty="0">
                <a:solidFill>
                  <a:schemeClr val="bg1"/>
                </a:solidFill>
                <a:effectLst/>
                <a:latin typeface="+mn-lt"/>
              </a:rPr>
              <a:t>"SUS yields a single number representing a composite measure of the overall usability of the system being studied.  Note that scores for individual items are not meaningful on their own."</a:t>
            </a:r>
            <a:r>
              <a:rPr lang="en-US" sz="1200" dirty="0">
                <a:solidFill>
                  <a:schemeClr val="bg1"/>
                </a:solidFill>
                <a:latin typeface="+mn-lt"/>
              </a:rPr>
              <a:t> </a:t>
            </a:r>
            <a:endParaRPr lang="en-US" sz="1200" dirty="0">
              <a:solidFill>
                <a:schemeClr val="bg1"/>
              </a:solidFill>
              <a:effectLst/>
              <a:latin typeface="+mn-lt"/>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1200" dirty="0">
                <a:solidFill>
                  <a:schemeClr val="bg1"/>
                </a:solidFill>
                <a:latin typeface="+mn-lt"/>
                <a:ea typeface="Calibri" panose="020F0502020204030204" pitchFamily="34" charset="0"/>
                <a:cs typeface="Times New Roman" panose="02020603050405020304" pitchFamily="18" charset="0"/>
              </a:rPr>
              <a:t>Scoring at the mean score of 68 is considered a C and anything below is an F (placing the usability of the product into the bottom 15%)</a:t>
            </a:r>
          </a:p>
          <a:p>
            <a:pPr marL="285750" marR="0" indent="-285750">
              <a:spcBef>
                <a:spcPts val="0"/>
              </a:spcBef>
              <a:spcAft>
                <a:spcPts val="800"/>
              </a:spcAft>
              <a:buFont typeface="Arial" panose="020B0604020202020204" pitchFamily="34" charset="0"/>
              <a:buChar char="•"/>
            </a:pPr>
            <a:r>
              <a:rPr lang="en-US" sz="1200" dirty="0">
                <a:solidFill>
                  <a:schemeClr val="bg1"/>
                </a:solidFill>
                <a:effectLst/>
                <a:latin typeface="+mn-lt"/>
                <a:ea typeface="Calibri" panose="020F0502020204030204" pitchFamily="34" charset="0"/>
                <a:cs typeface="Times New Roman" panose="02020603050405020304" pitchFamily="18" charset="0"/>
              </a:rPr>
              <a:t>To score at the top 10% of scores you need to have a mean score above an 80.3 to get an</a:t>
            </a:r>
            <a:r>
              <a:rPr lang="en-US" sz="1200" dirty="0">
                <a:solidFill>
                  <a:schemeClr val="bg1"/>
                </a:solidFill>
                <a:latin typeface="+mn-lt"/>
                <a:ea typeface="Calibri" panose="020F0502020204030204" pitchFamily="34" charset="0"/>
                <a:cs typeface="Times New Roman" panose="02020603050405020304" pitchFamily="18" charset="0"/>
              </a:rPr>
              <a:t> A</a:t>
            </a:r>
            <a:r>
              <a:rPr lang="en-US" sz="1200" dirty="0">
                <a:solidFill>
                  <a:schemeClr val="bg1"/>
                </a:solidFill>
                <a:effectLst/>
                <a:latin typeface="+mn-lt"/>
                <a:ea typeface="Calibri" panose="020F0502020204030204" pitchFamily="34" charset="0"/>
                <a:cs typeface="Times New Roman" panose="02020603050405020304" pitchFamily="18" charset="0"/>
              </a:rPr>
              <a:t>.  </a:t>
            </a:r>
          </a:p>
          <a:p>
            <a:pPr marL="285750" marR="0" indent="-285750">
              <a:spcBef>
                <a:spcPts val="0"/>
              </a:spcBef>
              <a:spcAft>
                <a:spcPts val="800"/>
              </a:spcAft>
              <a:buFont typeface="Arial" panose="020B0604020202020204" pitchFamily="34" charset="0"/>
              <a:buChar char="•"/>
            </a:pPr>
            <a:r>
              <a:rPr lang="en-US" sz="1200" dirty="0">
                <a:solidFill>
                  <a:schemeClr val="bg1"/>
                </a:solidFill>
                <a:effectLst/>
                <a:latin typeface="+mn-lt"/>
                <a:ea typeface="Calibri" panose="020F0502020204030204" pitchFamily="34" charset="0"/>
                <a:cs typeface="Times New Roman" panose="02020603050405020304" pitchFamily="18" charset="0"/>
              </a:rPr>
              <a:t>At mean score above an 80.3 </a:t>
            </a:r>
            <a:r>
              <a:rPr lang="en-US" sz="1200" dirty="0">
                <a:solidFill>
                  <a:schemeClr val="bg1"/>
                </a:solidFill>
                <a:latin typeface="+mn-lt"/>
                <a:ea typeface="Calibri" panose="020F0502020204030204" pitchFamily="34" charset="0"/>
                <a:cs typeface="Times New Roman" panose="02020603050405020304" pitchFamily="18" charset="0"/>
              </a:rPr>
              <a:t>users are more likely to recommend a product (measureu.com)</a:t>
            </a:r>
          </a:p>
          <a:p>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16</a:t>
            </a:fld>
            <a:endParaRPr lang="en-US" dirty="0"/>
          </a:p>
        </p:txBody>
      </p:sp>
    </p:spTree>
    <p:extLst>
      <p:ext uri="{BB962C8B-B14F-4D97-AF65-F5344CB8AC3E}">
        <p14:creationId xmlns:p14="http://schemas.microsoft.com/office/powerpoint/2010/main" val="44143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When accessing the participants goals for using the mobile app, The Responses from the participants included achieving Weight loss, AND a Healthier lifestyle, and to Increase their level of physical activity.  </a:t>
            </a:r>
            <a:r>
              <a:rPr lang="en-US" sz="1200" b="1" dirty="0"/>
              <a:t>Time:  11 seconds</a:t>
            </a:r>
          </a:p>
        </p:txBody>
      </p:sp>
      <p:sp>
        <p:nvSpPr>
          <p:cNvPr id="4" name="Slide Number Placeholder 3"/>
          <p:cNvSpPr>
            <a:spLocks noGrp="1"/>
          </p:cNvSpPr>
          <p:nvPr>
            <p:ph type="sldNum" sz="quarter" idx="5"/>
          </p:nvPr>
        </p:nvSpPr>
        <p:spPr/>
        <p:txBody>
          <a:bodyPr/>
          <a:lstStyle/>
          <a:p>
            <a:fld id="{FC8BD8E7-1312-41F3-99C4-6DA5AF891969}" type="slidenum">
              <a:rPr lang="en-US" smtClean="0"/>
              <a:t>17</a:t>
            </a:fld>
            <a:endParaRPr lang="en-US" dirty="0"/>
          </a:p>
        </p:txBody>
      </p:sp>
    </p:spTree>
    <p:extLst>
      <p:ext uri="{BB962C8B-B14F-4D97-AF65-F5344CB8AC3E}">
        <p14:creationId xmlns:p14="http://schemas.microsoft.com/office/powerpoint/2010/main" val="1119245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There were several challenges to using the mobile app.  The consistent theme from comments included the app was not user friendly, there was a lack of image recognition technology, and the inability to edit or track meals or physical activity caused tracking to be ineffective.  Time: 16 seconds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18</a:t>
            </a:fld>
            <a:endParaRPr lang="en-US" dirty="0"/>
          </a:p>
        </p:txBody>
      </p:sp>
    </p:spTree>
    <p:extLst>
      <p:ext uri="{BB962C8B-B14F-4D97-AF65-F5344CB8AC3E}">
        <p14:creationId xmlns:p14="http://schemas.microsoft.com/office/powerpoint/2010/main" val="319666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These are the Results for engagement with using the mobile app. Engagement with usage varied between the participants.  Time: 7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FC8BD8E7-1312-41F3-99C4-6DA5AF891969}" type="slidenum">
              <a:rPr lang="en-US" smtClean="0"/>
              <a:t>19</a:t>
            </a:fld>
            <a:endParaRPr lang="en-US" dirty="0"/>
          </a:p>
        </p:txBody>
      </p:sp>
    </p:spTree>
    <p:extLst>
      <p:ext uri="{BB962C8B-B14F-4D97-AF65-F5344CB8AC3E}">
        <p14:creationId xmlns:p14="http://schemas.microsoft.com/office/powerpoint/2010/main" val="250989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My DNP proposal’s topic of interest relates to implementing mobile app technology.  I would like to welcome, my Chair Dr Arthur Ko, my reader Dr Karen Mihelich, and my subject matter expert Ameldia Brown.  I am so blessed to have worked with my dynamic trio!!</a:t>
            </a:r>
          </a:p>
          <a:p>
            <a:r>
              <a:rPr lang="en-US" sz="1200" b="1" dirty="0"/>
              <a:t>Time: 18 seconds</a:t>
            </a:r>
          </a:p>
        </p:txBody>
      </p:sp>
      <p:sp>
        <p:nvSpPr>
          <p:cNvPr id="4" name="Slide Number Placeholder 3"/>
          <p:cNvSpPr>
            <a:spLocks noGrp="1"/>
          </p:cNvSpPr>
          <p:nvPr>
            <p:ph type="sldNum" sz="quarter" idx="5"/>
          </p:nvPr>
        </p:nvSpPr>
        <p:spPr/>
        <p:txBody>
          <a:bodyPr/>
          <a:lstStyle/>
          <a:p>
            <a:fld id="{FC8BD8E7-1312-41F3-99C4-6DA5AF891969}" type="slidenum">
              <a:rPr lang="en-US" smtClean="0"/>
              <a:t>2</a:t>
            </a:fld>
            <a:endParaRPr lang="en-US" dirty="0"/>
          </a:p>
        </p:txBody>
      </p:sp>
    </p:spTree>
    <p:extLst>
      <p:ext uri="{BB962C8B-B14F-4D97-AF65-F5344CB8AC3E}">
        <p14:creationId xmlns:p14="http://schemas.microsoft.com/office/powerpoint/2010/main" val="2874048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Four questions on the SUS survey tool were related to satisfaction with using the mobile app technology selected.  Both participants stated that they were not satisfied with using the mobile app as their food tracker and therefore would not recommend the use of the mobile app to others.  In the free-text box both participants shared their recommendations for selecting a mobile app which I will discuss on the next slide.  </a:t>
            </a:r>
            <a:r>
              <a:rPr lang="en-US" sz="1200" b="1" dirty="0"/>
              <a:t>Time:  25 seconds</a:t>
            </a:r>
          </a:p>
        </p:txBody>
      </p:sp>
      <p:sp>
        <p:nvSpPr>
          <p:cNvPr id="4" name="Slide Number Placeholder 3"/>
          <p:cNvSpPr>
            <a:spLocks noGrp="1"/>
          </p:cNvSpPr>
          <p:nvPr>
            <p:ph type="sldNum" sz="quarter" idx="5"/>
          </p:nvPr>
        </p:nvSpPr>
        <p:spPr/>
        <p:txBody>
          <a:bodyPr/>
          <a:lstStyle/>
          <a:p>
            <a:fld id="{FC8BD8E7-1312-41F3-99C4-6DA5AF891969}" type="slidenum">
              <a:rPr lang="en-US" smtClean="0"/>
              <a:t>20</a:t>
            </a:fld>
            <a:endParaRPr lang="en-US" dirty="0"/>
          </a:p>
        </p:txBody>
      </p:sp>
    </p:spTree>
    <p:extLst>
      <p:ext uri="{BB962C8B-B14F-4D97-AF65-F5344CB8AC3E}">
        <p14:creationId xmlns:p14="http://schemas.microsoft.com/office/powerpoint/2010/main" val="2995932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
              <a:buFont typeface="Arial" panose="020B0604020202020204" pitchFamily="34" charset="0"/>
              <a:buNone/>
            </a:pPr>
            <a:r>
              <a:rPr lang="en-US" sz="1200" b="1" dirty="0">
                <a:solidFill>
                  <a:schemeClr val="accent3"/>
                </a:solidFill>
                <a:latin typeface="+mn-lt"/>
              </a:rPr>
              <a:t>Key features for a mobile app that were recommended by the participants for future testing include being HIPAA compliant, user-friendly with photo recognition software for meal entry and blue-tooth capabilities for physical activity tracking. Time:  14 seconds</a:t>
            </a:r>
          </a:p>
          <a:p>
            <a:pPr marL="0" indent="0" algn="l" fontAlgn="b">
              <a:buFont typeface="Arial" panose="020B0604020202020204" pitchFamily="34" charset="0"/>
              <a:buNone/>
            </a:pPr>
            <a:endParaRPr lang="en-US" sz="1200" b="1" dirty="0">
              <a:solidFill>
                <a:schemeClr val="accent3"/>
              </a:solidFill>
              <a:latin typeface="+mn-lt"/>
            </a:endParaRPr>
          </a:p>
        </p:txBody>
      </p:sp>
      <p:sp>
        <p:nvSpPr>
          <p:cNvPr id="4" name="Slide Number Placeholder 3"/>
          <p:cNvSpPr>
            <a:spLocks noGrp="1"/>
          </p:cNvSpPr>
          <p:nvPr>
            <p:ph type="sldNum" sz="quarter" idx="5"/>
          </p:nvPr>
        </p:nvSpPr>
        <p:spPr/>
        <p:txBody>
          <a:bodyPr/>
          <a:lstStyle/>
          <a:p>
            <a:fld id="{FC8BD8E7-1312-41F3-99C4-6DA5AF891969}" type="slidenum">
              <a:rPr lang="en-US" smtClean="0"/>
              <a:t>21</a:t>
            </a:fld>
            <a:endParaRPr lang="en-US" dirty="0"/>
          </a:p>
        </p:txBody>
      </p:sp>
    </p:spTree>
    <p:extLst>
      <p:ext uri="{BB962C8B-B14F-4D97-AF65-F5344CB8AC3E}">
        <p14:creationId xmlns:p14="http://schemas.microsoft.com/office/powerpoint/2010/main" val="36608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2">
                    <a:lumMod val="50000"/>
                  </a:schemeClr>
                </a:solidFill>
                <a:latin typeface="+mn-lt"/>
              </a:rPr>
              <a:t>There</a:t>
            </a:r>
            <a:r>
              <a:rPr lang="en-US" sz="1200" dirty="0">
                <a:solidFill>
                  <a:schemeClr val="bg2">
                    <a:lumMod val="50000"/>
                  </a:schemeClr>
                </a:solidFill>
                <a:latin typeface="+mn-lt"/>
              </a:rPr>
              <a:t> were many lessons learned and key strategies that I will use when continuing this project.  First, trying to Implement and test mobile app technology was very challenging during the pandemic.  In the future, I would like to be able to use a multidisciplinary team when choosing the next mobile app for use.  This will help with integrating the mobile app process, and to address issues when testing.  In addition, I would like to have a focus group consisting of certified diabetes educators, I.T., nurses, physicians, DPP coaches, and patients to review and test various mobile apps and features prior to testing on a DPP cohort. Next, I learned that virtual learning is not for everyone.  If possible, it is important to</a:t>
            </a:r>
            <a:r>
              <a:rPr lang="en-US"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ea typeface="Times New Roman" panose="02020603050405020304" pitchFamily="18" charset="0"/>
                <a:cs typeface="Times New Roman" panose="02020603050405020304" pitchFamily="18" charset="0"/>
              </a:rPr>
              <a:t>have alternative options or methods for participation.  For example, having both virtual and in-person classes is a good strategy because you are giving participants the option for learning</a:t>
            </a:r>
            <a:r>
              <a:rPr lang="en-US" sz="1200" b="1" dirty="0">
                <a:solidFill>
                  <a:schemeClr val="bg1"/>
                </a:solidFill>
                <a:effectLst/>
                <a:latin typeface="+mn-lt"/>
                <a:ea typeface="Times New Roman" panose="02020603050405020304" pitchFamily="18" charset="0"/>
                <a:cs typeface="Times New Roman" panose="02020603050405020304" pitchFamily="18" charset="0"/>
              </a:rPr>
              <a:t> </a:t>
            </a:r>
            <a:r>
              <a:rPr lang="en-US" sz="1200" dirty="0">
                <a:solidFill>
                  <a:schemeClr val="bg1"/>
                </a:solidFill>
                <a:effectLst/>
                <a:latin typeface="+mn-lt"/>
                <a:ea typeface="Times New Roman" panose="02020603050405020304" pitchFamily="18" charset="0"/>
                <a:cs typeface="Times New Roman" panose="02020603050405020304" pitchFamily="18" charset="0"/>
              </a:rPr>
              <a:t>based on their preferred method of communication and skill-level on use of technology.  Other Key take-aways:  nurses need to assess the skill level of the patient and the patient’s readiness to change to the use of new technology, especially if they are comfortable with using another.  Finally, it is imperative to monitor and assess the use of mobile app technology to identify challenges that the patient is facing and if needed, implement other strategies to support the patient while keeping them engaged and committed.  By providing tools that are user-friendly ultimately may help support self-management and attainment of patient</a:t>
            </a:r>
            <a:r>
              <a:rPr lang="en-US" sz="1200" b="1" dirty="0">
                <a:solidFill>
                  <a:schemeClr val="bg1"/>
                </a:solidFill>
                <a:effectLst/>
                <a:latin typeface="+mn-lt"/>
                <a:ea typeface="Times New Roman" panose="02020603050405020304" pitchFamily="18" charset="0"/>
                <a:cs typeface="Times New Roman" panose="02020603050405020304" pitchFamily="18" charset="0"/>
              </a:rPr>
              <a:t> goals</a:t>
            </a:r>
            <a:r>
              <a:rPr lang="en-US" sz="1200" dirty="0">
                <a:solidFill>
                  <a:schemeClr val="bg1"/>
                </a:solidFill>
                <a:effectLst/>
                <a:latin typeface="+mn-lt"/>
                <a:ea typeface="Times New Roman" panose="02020603050405020304" pitchFamily="18" charset="0"/>
                <a:cs typeface="Times New Roman" panose="02020603050405020304" pitchFamily="18" charset="0"/>
              </a:rPr>
              <a:t>.    </a:t>
            </a:r>
            <a:r>
              <a:rPr lang="en-US" sz="1200" b="1" dirty="0">
                <a:solidFill>
                  <a:schemeClr val="bg1"/>
                </a:solidFill>
                <a:effectLst/>
                <a:latin typeface="+mn-lt"/>
                <a:ea typeface="Times New Roman" panose="02020603050405020304" pitchFamily="18" charset="0"/>
                <a:cs typeface="Times New Roman" panose="02020603050405020304" pitchFamily="18" charset="0"/>
              </a:rPr>
              <a:t>Time:  One minute, 35 seconds</a:t>
            </a:r>
            <a:endParaRPr lang="en-US" sz="1200" b="1" dirty="0">
              <a:solidFill>
                <a:schemeClr val="bg2">
                  <a:lumMod val="50000"/>
                </a:schemeClr>
              </a:solidFill>
              <a:latin typeface="+mn-lt"/>
            </a:endParaRPr>
          </a:p>
          <a:p>
            <a:pPr marL="0" indent="0">
              <a:buFont typeface="Arial" panose="020B0604020202020204" pitchFamily="34" charset="0"/>
              <a:buNone/>
            </a:pPr>
            <a:endParaRPr lang="en-US" dirty="0">
              <a:solidFill>
                <a:schemeClr val="bg2">
                  <a:lumMod val="50000"/>
                </a:schemeClr>
              </a:solidFill>
            </a:endParaRPr>
          </a:p>
          <a:p>
            <a:r>
              <a:rPr lang="en-US" b="1" dirty="0"/>
              <a:t>Assumptions are not always accurate </a:t>
            </a:r>
            <a:r>
              <a:rPr lang="en-US" dirty="0"/>
              <a:t>- patients may rate their skill level as high and vice versa but have challenges with using technology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33202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Due to the pandemic,</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implementing technology was essential to providing health care to diverse populations in various geographical areas.  As a DNP student or advanced practicing nurse, one needs to adapt to health care challenges and strive to identify ways to incorporate research into evidence-based practice.  I agree with Knight and Shea, “Many nurses support patients who are living with chronic conditions and as pressures related to cost and access to care increase, technology-enabled self-management interventions will become increasingly common.  Using the patient-focused Empowerment Informatic Framework can help guide nursing practice using technology that prioritizes the patients needs” (Knight &amp; Shea, 2014).  If this study was fully implemented, by providing a choice of learning mode (virtual/in-person) and with an adequate sample size, the data gathered may be useful in determining the impact of mobile app use on patients with prediabetes and other chronic diseases and the benefits of mobile apps in supporting self-care management to improve health outcomes.  Considering </a:t>
            </a: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sustainability and dissemination</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 will continue to discuss this project findings with other organizations that are interested in mobile app technology.  In addition, I will share the knowledge gained from this study by submitting abstracts for conferences and possible publications.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Time: One minute 22 seconds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Challenges identified help to address issues with usability, engagement, and satisfaction.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 the future, as stated earlier, I plan on creating a multidisciplinary team to develop mobile app technology based on patient feedback.</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 addition, I would like to continue my research by implementing other mobile app technologies that are cost-effective to support evidenced-based programs; such as the DPP, that will allow patients to take an active role in their health care through self-management of their chronic conditions. </a:t>
            </a:r>
          </a:p>
          <a:p>
            <a:endParaRPr lang="en-US" sz="1200" dirty="0"/>
          </a:p>
        </p:txBody>
      </p:sp>
      <p:sp>
        <p:nvSpPr>
          <p:cNvPr id="4" name="Slide Number Placeholder 3"/>
          <p:cNvSpPr>
            <a:spLocks noGrp="1"/>
          </p:cNvSpPr>
          <p:nvPr>
            <p:ph type="sldNum" sz="quarter" idx="5"/>
          </p:nvPr>
        </p:nvSpPr>
        <p:spPr/>
        <p:txBody>
          <a:bodyPr/>
          <a:lstStyle/>
          <a:p>
            <a:fld id="{FC8BD8E7-1312-41F3-99C4-6DA5AF891969}" type="slidenum">
              <a:rPr lang="en-US" smtClean="0"/>
              <a:t>23</a:t>
            </a:fld>
            <a:endParaRPr lang="en-US" dirty="0"/>
          </a:p>
        </p:txBody>
      </p:sp>
    </p:spTree>
    <p:extLst>
      <p:ext uri="{BB962C8B-B14F-4D97-AF65-F5344CB8AC3E}">
        <p14:creationId xmlns:p14="http://schemas.microsoft.com/office/powerpoint/2010/main" val="4095349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8299">
              <a:buFont typeface="Arial" panose="020B0604020202020204" pitchFamily="34" charset="0"/>
              <a:buNone/>
              <a:defRPr/>
            </a:pPr>
            <a:r>
              <a:rPr lang="en-US" sz="1200" b="1" i="0" dirty="0">
                <a:latin typeface="+mn-lt"/>
              </a:rPr>
              <a:t>Next steps- Mobile app tools are adopted as quickly as developed and because there are so many apps available, nurses can help patients identify the mobile app that best suits their needs while allowing for the patient to gain access to useful information when and where they need it to help promote healthy living.  When choosing a mobile app for the patient, one must ensure that the app is safe, HIPAA compliant, cost-efficient, and effective.  Time: 26 seconds</a:t>
            </a:r>
          </a:p>
          <a:p>
            <a:pPr marL="0" indent="0" defTabSz="928299">
              <a:buFont typeface="Arial" panose="020B0604020202020204" pitchFamily="34" charset="0"/>
              <a:buNone/>
              <a:defRPr/>
            </a:pPr>
            <a:endParaRPr lang="en-US" sz="1200" b="0" i="0" dirty="0">
              <a:latin typeface="+mn-lt"/>
            </a:endParaRPr>
          </a:p>
          <a:p>
            <a:r>
              <a:rPr lang="en-US" sz="1200" dirty="0"/>
              <a:t> </a:t>
            </a:r>
          </a:p>
          <a:p>
            <a:r>
              <a:rPr lang="en-US" sz="1200" dirty="0"/>
              <a:t> </a:t>
            </a:r>
          </a:p>
          <a:p>
            <a:r>
              <a:rPr lang="en-US" sz="1200"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552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8BD8E7-1312-41F3-99C4-6DA5AF891969}" type="slidenum">
              <a:rPr lang="en-US" smtClean="0"/>
              <a:t>26</a:t>
            </a:fld>
            <a:endParaRPr lang="en-US" dirty="0"/>
          </a:p>
        </p:txBody>
      </p:sp>
    </p:spTree>
    <p:extLst>
      <p:ext uri="{BB962C8B-B14F-4D97-AF65-F5344CB8AC3E}">
        <p14:creationId xmlns:p14="http://schemas.microsoft.com/office/powerpoint/2010/main" val="173693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4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04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lumMod val="75000"/>
                  </a:schemeClr>
                </a:solidFill>
                <a:latin typeface="Times New Roman" panose="02020603050405020304" pitchFamily="18" charset="0"/>
                <a:cs typeface="Times New Roman" panose="02020603050405020304" pitchFamily="18" charset="0"/>
              </a:rPr>
              <a:t>The</a:t>
            </a:r>
            <a:r>
              <a:rPr lang="en-US" sz="1200" dirty="0">
                <a:solidFill>
                  <a:schemeClr val="accent1">
                    <a:lumMod val="75000"/>
                  </a:schemeClr>
                </a:solidFill>
                <a:latin typeface="Times New Roman" panose="02020603050405020304" pitchFamily="18" charset="0"/>
                <a:cs typeface="Times New Roman" panose="02020603050405020304" pitchFamily="18" charset="0"/>
              </a:rPr>
              <a:t> clinical site for my proposal was located at Henry Ford Macomb Hospital Faith &amp; community nursing diabetes prevention program.  As many of you know, Henry Ford Macomb is one of five hospitals within Henry Ford Health System.  Henry Ford is continually pursing opportunities to bring its medical expertise and innovative tools, technologies and practices to the community.  Being an alumna of Henry Ford Innovative Institute allowed me to develop my ideas for mobile app technology and brought my vision for use into action.</a:t>
            </a:r>
          </a:p>
          <a:p>
            <a:r>
              <a:rPr lang="en-US" sz="1200" b="1" dirty="0">
                <a:solidFill>
                  <a:schemeClr val="accent1">
                    <a:lumMod val="75000"/>
                  </a:schemeClr>
                </a:solidFill>
                <a:latin typeface="Times New Roman" panose="02020603050405020304" pitchFamily="18" charset="0"/>
                <a:cs typeface="Times New Roman" panose="02020603050405020304" pitchFamily="18" charset="0"/>
              </a:rPr>
              <a:t>When considering my proposal topic</a:t>
            </a:r>
            <a:r>
              <a:rPr lang="en-US" sz="1200" dirty="0">
                <a:solidFill>
                  <a:schemeClr val="accent1">
                    <a:lumMod val="75000"/>
                  </a:schemeClr>
                </a:solidFill>
                <a:latin typeface="Times New Roman" panose="02020603050405020304" pitchFamily="18" charset="0"/>
                <a:cs typeface="Times New Roman" panose="02020603050405020304" pitchFamily="18" charset="0"/>
              </a:rPr>
              <a:t>, I wanted to ensure that my ideas aligned with our organization’s mission statement, vision, and values</a:t>
            </a:r>
          </a:p>
          <a:p>
            <a:pPr marL="457200" indent="-457200">
              <a:buFont typeface="Arial" panose="020B0604020202020204" pitchFamily="34" charset="0"/>
              <a:buChar char="•"/>
            </a:pPr>
            <a:r>
              <a:rPr lang="en-US" sz="1200" dirty="0">
                <a:solidFill>
                  <a:schemeClr val="accent1">
                    <a:lumMod val="75000"/>
                  </a:schemeClr>
                </a:solidFill>
                <a:latin typeface="Times New Roman" panose="02020603050405020304" pitchFamily="18" charset="0"/>
                <a:cs typeface="Times New Roman" panose="02020603050405020304" pitchFamily="18" charset="0"/>
              </a:rPr>
              <a:t>First, HFHS is committed to improving the health and well-being of everyone in our diverse community.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lumMod val="75000"/>
                  </a:schemeClr>
                </a:solidFill>
                <a:latin typeface="Times New Roman" panose="02020603050405020304" pitchFamily="18" charset="0"/>
                <a:cs typeface="Times New Roman" panose="02020603050405020304" pitchFamily="18" charset="0"/>
              </a:rPr>
              <a:t>Using innovative approaches during the pandemic, allowed the DPP classes to continue by using a virtual format.  In essence, using Mobile app technology has the potential to provide a “link” between the community, lifestyle behavioral coach and the </a:t>
            </a:r>
            <a:r>
              <a:rPr lang="en-US" sz="1200" b="1" dirty="0">
                <a:solidFill>
                  <a:schemeClr val="accent1">
                    <a:lumMod val="75000"/>
                  </a:schemeClr>
                </a:solidFill>
                <a:latin typeface="Times New Roman" panose="02020603050405020304" pitchFamily="18" charset="0"/>
                <a:cs typeface="Times New Roman" panose="02020603050405020304" pitchFamily="18" charset="0"/>
              </a:rPr>
              <a:t>provider.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1">
                    <a:lumMod val="75000"/>
                  </a:schemeClr>
                </a:solidFill>
                <a:latin typeface="Times New Roman" panose="02020603050405020304" pitchFamily="18" charset="0"/>
                <a:cs typeface="Times New Roman" panose="02020603050405020304" pitchFamily="18" charset="0"/>
              </a:rPr>
              <a:t>Time:  63 seconds</a:t>
            </a:r>
          </a:p>
          <a:p>
            <a:pPr marL="0" indent="0">
              <a:buFont typeface="Arial" panose="020B0604020202020204" pitchFamily="34" charset="0"/>
              <a:buNone/>
            </a:pPr>
            <a:endParaRPr lang="en-US" sz="12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3</a:t>
            </a:fld>
            <a:endParaRPr lang="en-US" dirty="0"/>
          </a:p>
        </p:txBody>
      </p:sp>
    </p:spTree>
    <p:extLst>
      <p:ext uri="{BB962C8B-B14F-4D97-AF65-F5344CB8AC3E}">
        <p14:creationId xmlns:p14="http://schemas.microsoft.com/office/powerpoint/2010/main" val="242695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a:t>
            </a:r>
            <a:r>
              <a:rPr lang="en-US" sz="1800" dirty="0">
                <a:effectLst/>
                <a:latin typeface="Calibri" panose="020F0502020204030204" pitchFamily="34" charset="0"/>
                <a:ea typeface="Calibri" panose="020F0502020204030204" pitchFamily="34" charset="0"/>
                <a:cs typeface="Calibri" panose="020F0502020204030204" pitchFamily="34" charset="0"/>
              </a:rPr>
              <a:t> prevalence of diabetes in Michigan has exceeded the national average almost every year for the past 30 years. While we have seen early signs of plateau in the incidence of diabetes, the number of cases continues to grow at an alarming rate (CDC, 2018).  The estimated total costs of diabetes has risen 28% in 5 years, from $245 billion in 2012 to $327 billion in 2017 (ADA, 2018).  Considering prediabetes, data from the CDC suggests that</a:t>
            </a:r>
            <a:r>
              <a:rPr lang="en-US" sz="1800" b="1" dirty="0">
                <a:effectLst/>
                <a:latin typeface="Calibri" panose="020F0502020204030204" pitchFamily="34" charset="0"/>
                <a:ea typeface="Calibri" panose="020F0502020204030204" pitchFamily="34" charset="0"/>
                <a:cs typeface="Calibri" panose="020F0502020204030204" pitchFamily="34" charset="0"/>
              </a:rPr>
              <a:t> 88 </a:t>
            </a:r>
            <a:r>
              <a:rPr lang="en-US" sz="1800" dirty="0">
                <a:effectLst/>
                <a:latin typeface="Calibri" panose="020F0502020204030204" pitchFamily="34" charset="0"/>
                <a:ea typeface="Calibri" panose="020F0502020204030204" pitchFamily="34" charset="0"/>
                <a:cs typeface="Calibri" panose="020F0502020204030204" pitchFamily="34" charset="0"/>
              </a:rPr>
              <a:t>million American adults (more than one out of three) have prediabetes and 9 out of 10 patients are not aware that they are at risk (CDC, 2014; CDC, 2016). Recent COVID-19 related data demonstrates patients with diabetes and obesity have a higher mortality/morbidity rate.  Good news though-Prediabetes could potentially be reversed by following a lifestyle behavior modification program; such as the DPP.  </a:t>
            </a:r>
            <a:r>
              <a:rPr lang="en-US" sz="1800" b="1" i="1" dirty="0">
                <a:effectLst/>
                <a:latin typeface="Calibri" panose="020F0502020204030204" pitchFamily="34" charset="0"/>
                <a:ea typeface="Calibri" panose="020F0502020204030204" pitchFamily="34" charset="0"/>
                <a:cs typeface="Calibri" panose="020F0502020204030204" pitchFamily="34" charset="0"/>
              </a:rPr>
              <a:t>So, what does this data mean for our providers in clinical practice?</a:t>
            </a:r>
            <a:r>
              <a:rPr lang="en-US" sz="1800" b="1" dirty="0">
                <a:effectLst/>
                <a:latin typeface="Calibri" panose="020F0502020204030204" pitchFamily="34" charset="0"/>
                <a:ea typeface="Calibri" panose="020F0502020204030204" pitchFamily="34" charset="0"/>
                <a:cs typeface="Calibri" panose="020F0502020204030204" pitchFamily="34" charset="0"/>
              </a:rPr>
              <a:t>  A recent study that we conducted at a large health system, identified </a:t>
            </a:r>
            <a:r>
              <a:rPr lang="en-US" sz="1800" dirty="0">
                <a:effectLst/>
                <a:latin typeface="Calibri" panose="020F0502020204030204" pitchFamily="34" charset="0"/>
                <a:ea typeface="Calibri" panose="020F0502020204030204" pitchFamily="34" charset="0"/>
                <a:cs typeface="Calibri" panose="020F0502020204030204" pitchFamily="34" charset="0"/>
              </a:rPr>
              <a:t>an estimated 67,000 patients were affected by prediabetes. Depending where they are on the prediabetes spectrum, 14-30% with prediabetes will progress on to develop T2DM within 5 years, which often leads to other co-morbidities. The American Medical Association believes that an increase in the number of patients with serious medical conditions can have a significant negative impact on the functioning of primary care practices. (CDC, 2014; CDC, 2018; </a:t>
            </a:r>
            <a:r>
              <a:rPr lang="en-US" sz="1800" dirty="0" err="1">
                <a:effectLst/>
                <a:latin typeface="Calibri" panose="020F0502020204030204" pitchFamily="34" charset="0"/>
                <a:ea typeface="Calibri" panose="020F0502020204030204" pitchFamily="34" charset="0"/>
                <a:cs typeface="Calibri" panose="020F0502020204030204" pitchFamily="34" charset="0"/>
              </a:rPr>
              <a:t>Kirley</a:t>
            </a:r>
            <a:r>
              <a:rPr lang="en-US" sz="1800" dirty="0">
                <a:effectLst/>
                <a:latin typeface="Calibri" panose="020F0502020204030204" pitchFamily="34" charset="0"/>
                <a:ea typeface="Calibri" panose="020F0502020204030204" pitchFamily="34" charset="0"/>
                <a:cs typeface="Calibri" panose="020F0502020204030204" pitchFamily="34" charset="0"/>
              </a:rPr>
              <a:t> &amp; Williams, 2016). Due to the significant findings related to DPP research, Medicare now requires insurance payers to provide DPP services to their beneficiaries resulting in a high demand for classes thus making the use of </a:t>
            </a:r>
            <a:r>
              <a:rPr lang="en-US" sz="1800" b="1" dirty="0">
                <a:effectLst/>
                <a:latin typeface="Calibri" panose="020F0502020204030204" pitchFamily="34" charset="0"/>
                <a:ea typeface="Calibri" panose="020F0502020204030204" pitchFamily="34" charset="0"/>
                <a:cs typeface="Calibri" panose="020F0502020204030204" pitchFamily="34" charset="0"/>
              </a:rPr>
              <a:t>mobile app technology important. </a:t>
            </a:r>
            <a:r>
              <a:rPr lang="en-US" sz="1800" dirty="0">
                <a:effectLst/>
                <a:latin typeface="Calibri" panose="020F0502020204030204" pitchFamily="34" charset="0"/>
                <a:ea typeface="Calibri" panose="020F0502020204030204" pitchFamily="34" charset="0"/>
                <a:cs typeface="Calibri" panose="020F0502020204030204" pitchFamily="34" charset="0"/>
              </a:rPr>
              <a:t>In 2017, HFMH pilot study leveraged technology to develop a prediabetes patient registry to electronically screen, test, and refer patients for diabetes prevention which increased our referral numbers seven-fold allowing for the widespread availability of DPP Interventions</a:t>
            </a:r>
            <a:r>
              <a:rPr lang="en-US" sz="1800" b="1" dirty="0">
                <a:effectLst/>
                <a:latin typeface="Calibri" panose="020F0502020204030204" pitchFamily="34" charset="0"/>
                <a:ea typeface="Calibri" panose="020F0502020204030204" pitchFamily="34" charset="0"/>
                <a:cs typeface="Calibri" panose="020F0502020204030204" pitchFamily="34" charset="0"/>
              </a:rPr>
              <a:t>.  However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even though</a:t>
            </a:r>
            <a:r>
              <a:rPr lang="en-US" sz="1800" dirty="0">
                <a:effectLst/>
                <a:latin typeface="Calibri" panose="020F0502020204030204" pitchFamily="34" charset="0"/>
                <a:ea typeface="Calibri" panose="020F0502020204030204" pitchFamily="34" charset="0"/>
                <a:cs typeface="Calibri" panose="020F0502020204030204" pitchFamily="34" charset="0"/>
              </a:rPr>
              <a:t>, our numbers increased, ensuring participant satisfaction, engagement, and commitment to the DPP was a challenge. </a:t>
            </a:r>
            <a:r>
              <a:rPr lang="en-US" sz="1800" b="1" dirty="0">
                <a:effectLst/>
                <a:latin typeface="Calibri" panose="020F0502020204030204" pitchFamily="34" charset="0"/>
                <a:ea typeface="Calibri" panose="020F0502020204030204" pitchFamily="34" charset="0"/>
                <a:cs typeface="Calibri" panose="020F0502020204030204" pitchFamily="34" charset="0"/>
              </a:rPr>
              <a:t>Two specific barriers </a:t>
            </a:r>
            <a:r>
              <a:rPr lang="en-US" sz="1800" b="0" dirty="0">
                <a:effectLst/>
                <a:latin typeface="Calibri" panose="020F0502020204030204" pitchFamily="34" charset="0"/>
                <a:ea typeface="Calibri" panose="020F0502020204030204" pitchFamily="34" charset="0"/>
                <a:cs typeface="Calibri" panose="020F0502020204030204" pitchFamily="34" charset="0"/>
              </a:rPr>
              <a:t>that were identified include manual data entry of daily food intake and physical activity was tedious and time-consuming while the time to review paper logs and provide constructive feedback during each class was lengthy. In order to keep up with the demand of DPP classes, innovate approaches needed to be incorporated to ensure the success of the DPP and resulting return on investment</a:t>
            </a: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7620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Time: 2 minutes, 40 seconds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4</a:t>
            </a:fld>
            <a:endParaRPr lang="en-US" dirty="0"/>
          </a:p>
        </p:txBody>
      </p:sp>
    </p:spTree>
    <p:extLst>
      <p:ext uri="{BB962C8B-B14F-4D97-AF65-F5344CB8AC3E}">
        <p14:creationId xmlns:p14="http://schemas.microsoft.com/office/powerpoint/2010/main" val="303235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200" b="1" dirty="0">
                <a:solidFill>
                  <a:schemeClr val="bg1"/>
                </a:solidFill>
                <a:effectLst/>
                <a:latin typeface="+mn-lt"/>
                <a:ea typeface="Calibri" panose="020F0502020204030204" pitchFamily="34" charset="0"/>
                <a:cs typeface="Times New Roman" panose="02020603050405020304" pitchFamily="18" charset="0"/>
              </a:rPr>
              <a:t>Initially</a:t>
            </a:r>
            <a:r>
              <a:rPr lang="en-US" sz="1200" b="0" dirty="0">
                <a:solidFill>
                  <a:schemeClr val="bg1"/>
                </a:solidFill>
                <a:effectLst/>
                <a:latin typeface="+mn-lt"/>
                <a:ea typeface="Calibri" panose="020F0502020204030204" pitchFamily="34" charset="0"/>
                <a:cs typeface="Times New Roman" panose="02020603050405020304" pitchFamily="18" charset="0"/>
              </a:rPr>
              <a:t>, my proposal plan included two phases.  However, due to the pandemic my DNP project, had to be adapted to answer only the first clinical question proposed.  </a:t>
            </a:r>
            <a:r>
              <a:rPr lang="en-US" sz="1200" dirty="0">
                <a:solidFill>
                  <a:schemeClr val="bg1"/>
                </a:solidFill>
                <a:effectLst/>
                <a:latin typeface="+mn-lt"/>
                <a:ea typeface="Calibri" panose="020F0502020204030204" pitchFamily="34" charset="0"/>
                <a:cs typeface="Times New Roman" panose="02020603050405020304" pitchFamily="18" charset="0"/>
              </a:rPr>
              <a:t>In adult participants 18 years of age and older enrolled in the Diabetes Prevention Program, how does use of mobile app technology affect participant's engagement and satisfaction with the program compared to manual </a:t>
            </a:r>
            <a:r>
              <a:rPr lang="en-US" sz="1200" b="1" dirty="0">
                <a:solidFill>
                  <a:schemeClr val="bg1"/>
                </a:solidFill>
                <a:effectLst/>
                <a:latin typeface="+mn-lt"/>
                <a:ea typeface="Calibri" panose="020F0502020204030204" pitchFamily="34" charset="0"/>
                <a:cs typeface="Times New Roman" panose="02020603050405020304" pitchFamily="18" charset="0"/>
              </a:rPr>
              <a:t>documentation?  Time: </a:t>
            </a:r>
            <a:r>
              <a:rPr lang="en-US" sz="1200" b="1" dirty="0">
                <a:solidFill>
                  <a:schemeClr val="bg1"/>
                </a:solidFill>
                <a:effectLst/>
                <a:latin typeface="+mn-lt"/>
                <a:ea typeface="Times New Roman" panose="02020603050405020304" pitchFamily="18" charset="0"/>
                <a:cs typeface="Times New Roman" panose="02020603050405020304" pitchFamily="18" charset="0"/>
              </a:rPr>
              <a:t>24 seconds</a:t>
            </a:r>
            <a:endParaRPr lang="en-US" sz="1200" b="1" dirty="0">
              <a:solidFill>
                <a:schemeClr val="bg1"/>
              </a:solidFill>
              <a:effectLst/>
              <a:latin typeface="+mn-lt"/>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endParaRPr lang="en-US" sz="1200" b="1" dirty="0">
              <a:solidFill>
                <a:schemeClr val="bg1"/>
              </a:solidFill>
              <a:effectLst/>
              <a:latin typeface="+mn-lt"/>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endParaRPr lang="en-US" sz="1200" dirty="0">
              <a:solidFill>
                <a:schemeClr val="bg1"/>
              </a:solidFill>
              <a:effectLst/>
              <a:latin typeface="+mn-lt"/>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1200" b="1" dirty="0">
                <a:solidFill>
                  <a:schemeClr val="bg1"/>
                </a:solidFill>
                <a:effectLst/>
                <a:latin typeface="+mn-lt"/>
                <a:ea typeface="Times New Roman" panose="02020603050405020304" pitchFamily="18" charset="0"/>
              </a:rPr>
              <a:t>P:  </a:t>
            </a:r>
            <a:r>
              <a:rPr lang="en-US" sz="1200" dirty="0">
                <a:solidFill>
                  <a:schemeClr val="bg1"/>
                </a:solidFill>
                <a:effectLst/>
                <a:latin typeface="+mn-lt"/>
                <a:ea typeface="Times New Roman" panose="02020603050405020304" pitchFamily="18" charset="0"/>
              </a:rPr>
              <a:t>Participants ≥ 18 years of age enrolled in DPP</a:t>
            </a:r>
          </a:p>
          <a:p>
            <a:pPr marL="0" marR="0" indent="0">
              <a:lnSpc>
                <a:spcPct val="200000"/>
              </a:lnSpc>
              <a:spcBef>
                <a:spcPts val="0"/>
              </a:spcBef>
              <a:spcAft>
                <a:spcPts val="0"/>
              </a:spcAft>
              <a:buNone/>
            </a:pPr>
            <a:r>
              <a:rPr lang="en-US" sz="1200" b="1" dirty="0">
                <a:solidFill>
                  <a:schemeClr val="bg1"/>
                </a:solidFill>
                <a:effectLst/>
                <a:latin typeface="+mn-lt"/>
                <a:ea typeface="Times New Roman" panose="02020603050405020304" pitchFamily="18" charset="0"/>
              </a:rPr>
              <a:t>I:   </a:t>
            </a:r>
            <a:r>
              <a:rPr lang="en-US" sz="1200" dirty="0">
                <a:solidFill>
                  <a:schemeClr val="bg1"/>
                </a:solidFill>
                <a:effectLst/>
                <a:latin typeface="+mn-lt"/>
                <a:ea typeface="Times New Roman" panose="02020603050405020304" pitchFamily="18" charset="0"/>
              </a:rPr>
              <a:t>Use of mobile app technology for food and physical activity tracking</a:t>
            </a:r>
          </a:p>
          <a:p>
            <a:pPr marL="0" marR="0" indent="0">
              <a:lnSpc>
                <a:spcPct val="200000"/>
              </a:lnSpc>
              <a:spcBef>
                <a:spcPts val="0"/>
              </a:spcBef>
              <a:spcAft>
                <a:spcPts val="0"/>
              </a:spcAft>
              <a:buNone/>
            </a:pPr>
            <a:r>
              <a:rPr lang="en-US" sz="1200" b="1" dirty="0">
                <a:solidFill>
                  <a:schemeClr val="bg1"/>
                </a:solidFill>
                <a:effectLst/>
                <a:latin typeface="+mn-lt"/>
                <a:ea typeface="Times New Roman" panose="02020603050405020304" pitchFamily="18" charset="0"/>
              </a:rPr>
              <a:t>C:  </a:t>
            </a:r>
            <a:r>
              <a:rPr lang="en-US" sz="1200" dirty="0">
                <a:solidFill>
                  <a:schemeClr val="bg1"/>
                </a:solidFill>
                <a:effectLst/>
                <a:latin typeface="+mn-lt"/>
                <a:ea typeface="Times New Roman" panose="02020603050405020304" pitchFamily="18" charset="0"/>
              </a:rPr>
              <a:t>Use of mobile app technology as compared to manual documentation</a:t>
            </a:r>
          </a:p>
          <a:p>
            <a:pPr marL="0" marR="0" indent="0">
              <a:lnSpc>
                <a:spcPct val="200000"/>
              </a:lnSpc>
              <a:spcBef>
                <a:spcPts val="0"/>
              </a:spcBef>
              <a:spcAft>
                <a:spcPts val="0"/>
              </a:spcAft>
              <a:buNone/>
            </a:pPr>
            <a:r>
              <a:rPr lang="en-US" sz="1200" b="1" dirty="0">
                <a:solidFill>
                  <a:schemeClr val="bg1"/>
                </a:solidFill>
                <a:effectLst/>
                <a:latin typeface="+mn-lt"/>
                <a:ea typeface="Calibri" panose="020F0502020204030204" pitchFamily="34" charset="0"/>
                <a:cs typeface="Times New Roman" panose="02020603050405020304" pitchFamily="18" charset="0"/>
              </a:rPr>
              <a:t>O</a:t>
            </a:r>
            <a:r>
              <a:rPr lang="en-US" sz="1200" dirty="0">
                <a:solidFill>
                  <a:schemeClr val="bg1"/>
                </a:solidFill>
                <a:effectLst/>
                <a:latin typeface="+mn-lt"/>
                <a:ea typeface="Calibri" panose="020F0502020204030204" pitchFamily="34" charset="0"/>
                <a:cs typeface="Times New Roman" panose="02020603050405020304" pitchFamily="18" charset="0"/>
              </a:rPr>
              <a:t>:  Effect on participant engagement and satisfaction</a:t>
            </a:r>
          </a:p>
          <a:p>
            <a:pPr marL="0" marR="0" indent="0">
              <a:lnSpc>
                <a:spcPct val="200000"/>
              </a:lnSpc>
              <a:spcBef>
                <a:spcPts val="0"/>
              </a:spcBef>
              <a:spcAft>
                <a:spcPts val="0"/>
              </a:spcAft>
              <a:buNone/>
            </a:pPr>
            <a:r>
              <a:rPr lang="en-US" sz="1200" dirty="0">
                <a:effectLst/>
                <a:latin typeface="+mn-lt"/>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5</a:t>
            </a:fld>
            <a:endParaRPr lang="en-US" dirty="0"/>
          </a:p>
        </p:txBody>
      </p:sp>
    </p:spTree>
    <p:extLst>
      <p:ext uri="{BB962C8B-B14F-4D97-AF65-F5344CB8AC3E}">
        <p14:creationId xmlns:p14="http://schemas.microsoft.com/office/powerpoint/2010/main" val="198612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sz="1200" dirty="0">
                <a:latin typeface="+mn-lt"/>
              </a:rPr>
              <a:t>Literature search strategies included searching for both qualitative and quantitative research studies within the past 10 years.  Databases searched were the </a:t>
            </a:r>
            <a:r>
              <a:rPr lang="en-US" sz="1200" b="1" dirty="0">
                <a:latin typeface="+mn-lt"/>
              </a:rPr>
              <a:t>National Center for Biotechnology Information, MEDLINE, </a:t>
            </a:r>
            <a:r>
              <a:rPr lang="en-US" sz="1200" b="1" dirty="0" err="1">
                <a:latin typeface="+mn-lt"/>
              </a:rPr>
              <a:t>pubmed</a:t>
            </a:r>
            <a:r>
              <a:rPr lang="en-US" sz="1200" b="1" dirty="0">
                <a:latin typeface="+mn-lt"/>
              </a:rPr>
              <a:t>, and </a:t>
            </a:r>
            <a:r>
              <a:rPr lang="en-US" sz="1200" b="1" dirty="0" err="1">
                <a:latin typeface="+mn-lt"/>
              </a:rPr>
              <a:t>sladen</a:t>
            </a:r>
            <a:r>
              <a:rPr lang="en-US" sz="1200" b="1" dirty="0">
                <a:latin typeface="+mn-lt"/>
              </a:rPr>
              <a:t> library.  </a:t>
            </a:r>
            <a:r>
              <a:rPr lang="en-US" sz="1200" b="0" dirty="0">
                <a:latin typeface="+mn-lt"/>
              </a:rPr>
              <a:t>Data was collected from the various studies and separated into four major themes that were relevant to my project</a:t>
            </a:r>
            <a:r>
              <a:rPr lang="en-US" sz="1200" dirty="0">
                <a:latin typeface="+mn-lt"/>
              </a:rPr>
              <a:t>.  Data collected on the </a:t>
            </a:r>
            <a:r>
              <a:rPr lang="en-US" sz="1200" b="1" dirty="0">
                <a:latin typeface="+mn-lt"/>
              </a:rPr>
              <a:t>first theme, use of technology</a:t>
            </a:r>
            <a:r>
              <a:rPr lang="en-US" sz="1200" dirty="0">
                <a:latin typeface="+mn-lt"/>
              </a:rPr>
              <a:t>, suggests that approximately 90% of adults own a mobile phone, and 58% own a smart phone.  Mobile app tools are adopted as quickly as developed resulting in the availability of many apps for self-care management and secondary disease prevention. </a:t>
            </a:r>
            <a:r>
              <a:rPr lang="en-US" sz="1200" b="1" dirty="0">
                <a:latin typeface="+mn-lt"/>
              </a:rPr>
              <a:t>Second, there were major benefits for using</a:t>
            </a:r>
            <a:r>
              <a:rPr lang="en-US" sz="1200" dirty="0">
                <a:latin typeface="+mn-lt"/>
              </a:rPr>
              <a:t> technology. First, most apps are cost-effective and convenient. App use can help support significant amounts of weight loss which may reduce the risk of diabetes and HTN and may help to enhance participation engagement, satisfaction, and retention. </a:t>
            </a:r>
            <a:r>
              <a:rPr lang="en-US" sz="1200" b="1" dirty="0">
                <a:latin typeface="+mn-lt"/>
              </a:rPr>
              <a:t> Third</a:t>
            </a:r>
            <a:r>
              <a:rPr lang="en-US" sz="1200" i="1" dirty="0">
                <a:latin typeface="+mn-lt"/>
              </a:rPr>
              <a:t>, </a:t>
            </a:r>
            <a:r>
              <a:rPr lang="en-US" sz="1200" b="1" i="0" dirty="0">
                <a:latin typeface="+mn-lt"/>
              </a:rPr>
              <a:t>key</a:t>
            </a:r>
            <a:r>
              <a:rPr lang="en-US" sz="1200" i="1" dirty="0">
                <a:latin typeface="+mn-lt"/>
              </a:rPr>
              <a:t> </a:t>
            </a:r>
            <a:r>
              <a:rPr lang="en-US" sz="1200" b="1" i="1" dirty="0">
                <a:latin typeface="+mn-lt"/>
              </a:rPr>
              <a:t>barriers</a:t>
            </a:r>
            <a:r>
              <a:rPr lang="en-US" sz="1200" i="1" dirty="0">
                <a:latin typeface="+mn-lt"/>
              </a:rPr>
              <a:t> were identified that </a:t>
            </a:r>
            <a:r>
              <a:rPr lang="en-US" sz="1200" dirty="0">
                <a:latin typeface="+mn-lt"/>
              </a:rPr>
              <a:t>prevent positive behavioral changes.  Barriers can be caused by the patient not being ready to make a change or being in the precontemplation stage or could be related to other barriers; such as these listed here that prevent healthy eating habits or engaging in physical activity.  Finally, the last theme grouped was patient engagement which suggests that by providing constructive provider feedback may help improve patient engagement and satisfaction.  </a:t>
            </a:r>
            <a:r>
              <a:rPr lang="en-US" sz="1200" b="1" dirty="0">
                <a:latin typeface="+mn-lt"/>
              </a:rPr>
              <a:t>Time 1 min, 32 seconds</a:t>
            </a:r>
          </a:p>
          <a:p>
            <a:pPr defTabSz="928299">
              <a:defRPr/>
            </a:pPr>
            <a:endParaRPr lang="en-US" sz="1200" b="1" dirty="0">
              <a:latin typeface="+mn-lt"/>
            </a:endParaRPr>
          </a:p>
        </p:txBody>
      </p:sp>
      <p:sp>
        <p:nvSpPr>
          <p:cNvPr id="4" name="Slide Number Placeholder 3"/>
          <p:cNvSpPr>
            <a:spLocks noGrp="1"/>
          </p:cNvSpPr>
          <p:nvPr>
            <p:ph type="sldNum" sz="quarter" idx="5"/>
          </p:nvPr>
        </p:nvSpPr>
        <p:spPr/>
        <p:txBody>
          <a:bodyPr/>
          <a:lstStyle/>
          <a:p>
            <a:fld id="{FC8BD8E7-1312-41F3-99C4-6DA5AF891969}" type="slidenum">
              <a:rPr lang="en-US" smtClean="0"/>
              <a:t>6</a:t>
            </a:fld>
            <a:endParaRPr lang="en-US" dirty="0"/>
          </a:p>
        </p:txBody>
      </p:sp>
    </p:spTree>
    <p:extLst>
      <p:ext uri="{BB962C8B-B14F-4D97-AF65-F5344CB8AC3E}">
        <p14:creationId xmlns:p14="http://schemas.microsoft.com/office/powerpoint/2010/main" val="401972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My</a:t>
            </a:r>
            <a:r>
              <a:rPr lang="en-US" sz="1200" b="0" dirty="0">
                <a:latin typeface="+mn-lt"/>
              </a:rPr>
              <a:t> project referenced two theoretical frameworks.  First, </a:t>
            </a:r>
            <a:r>
              <a:rPr lang="en-US" sz="1200" b="0" u="none" dirty="0">
                <a:highlight>
                  <a:srgbClr val="FFFF00"/>
                </a:highlight>
                <a:latin typeface="+mn-lt"/>
              </a:rPr>
              <a:t>Pro-</a:t>
            </a:r>
            <a:r>
              <a:rPr lang="en-US" sz="1200" b="0" u="none" dirty="0" err="1">
                <a:highlight>
                  <a:srgbClr val="FFFF00"/>
                </a:highlight>
                <a:latin typeface="+mn-lt"/>
              </a:rPr>
              <a:t>chas</a:t>
            </a:r>
            <a:r>
              <a:rPr lang="en-US" sz="1200" b="0" u="none" dirty="0">
                <a:highlight>
                  <a:srgbClr val="FFFF00"/>
                </a:highlight>
                <a:latin typeface="+mn-lt"/>
              </a:rPr>
              <a:t>-ka's, (1977) </a:t>
            </a:r>
            <a:r>
              <a:rPr lang="en-US" sz="1200" b="0" dirty="0">
                <a:latin typeface="+mn-lt"/>
              </a:rPr>
              <a:t>transtheoretical model of behavioral change which assesses the individual’ readiness to change to healthy behavioral intervention(s) such as the DPP. </a:t>
            </a:r>
            <a:r>
              <a:rPr lang="en-US" sz="1200" b="1" dirty="0">
                <a:latin typeface="+mn-lt"/>
              </a:rPr>
              <a:t>Secondly, </a:t>
            </a:r>
            <a:r>
              <a:rPr lang="en-US" sz="1200" b="0" dirty="0">
                <a:latin typeface="+mn-lt"/>
              </a:rPr>
              <a:t>Empowerment Informatics Framework </a:t>
            </a:r>
            <a:r>
              <a:rPr lang="en-US" sz="1200" b="1" dirty="0">
                <a:latin typeface="+mn-lt"/>
              </a:rPr>
              <a:t>or EI which has</a:t>
            </a:r>
            <a:r>
              <a:rPr lang="en-US" sz="1200" b="0" dirty="0">
                <a:latin typeface="+mn-lt"/>
              </a:rPr>
              <a:t> two major concepts.  The first concept of </a:t>
            </a:r>
            <a:r>
              <a:rPr lang="en-US" sz="1200" b="1" dirty="0">
                <a:latin typeface="+mn-lt"/>
              </a:rPr>
              <a:t>EI</a:t>
            </a:r>
            <a:r>
              <a:rPr lang="en-US" sz="1200" b="0" dirty="0">
                <a:latin typeface="+mn-lt"/>
              </a:rPr>
              <a:t> suggests that nurses working with patients living with chronic illnesses can use health-enabling technologies to support the relationships among patients’ behaviors toward self-management, patients’ unique characteristics and context (health force), and the patients’ individual goals.  </a:t>
            </a:r>
            <a:r>
              <a:rPr lang="en-US" sz="1200" b="1" dirty="0">
                <a:latin typeface="+mn-lt"/>
              </a:rPr>
              <a:t>The second concept of EI, </a:t>
            </a:r>
            <a:r>
              <a:rPr lang="en-US" sz="1200" dirty="0">
                <a:latin typeface="+mn-lt"/>
              </a:rPr>
              <a:t>health-enabling technologies </a:t>
            </a:r>
            <a:r>
              <a:rPr lang="en-US" sz="1200" b="0" dirty="0">
                <a:latin typeface="+mn-lt"/>
              </a:rPr>
              <a:t>are information and communication technologies that create conditions for sustainable, patient-empowering health choices. Patient’s direct interaction with Health enabling technologies increases their access to and control over information, removes barriers to empowerment, and assists them to sustain their self-management behaviors after professional intervention has ended- which is the goal of the DPP.  By utilizing EI, this helped with designing technological interventions, evaluating the data collected, while supporting the ethical use of technology for self-management </a:t>
            </a:r>
            <a:r>
              <a:rPr lang="en-US" sz="1200" b="1" dirty="0">
                <a:latin typeface="+mn-lt"/>
              </a:rPr>
              <a:t>support. (TIME 1 min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dirty="0"/>
          </a:p>
        </p:txBody>
      </p:sp>
    </p:spTree>
    <p:extLst>
      <p:ext uri="{BB962C8B-B14F-4D97-AF65-F5344CB8AC3E}">
        <p14:creationId xmlns:p14="http://schemas.microsoft.com/office/powerpoint/2010/main" val="151490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latin typeface="+mn-lt"/>
                <a:ea typeface="Calibri" panose="020F0502020204030204" pitchFamily="34" charset="0"/>
                <a:cs typeface="Times New Roman" panose="02020603050405020304" pitchFamily="18" charset="0"/>
              </a:rPr>
              <a:t>This DNP proposal attempts to assess the usability of mobile app technology </a:t>
            </a:r>
            <a:r>
              <a:rPr lang="en-US" sz="1200" dirty="0">
                <a:effectLst/>
                <a:latin typeface="+mn-lt"/>
                <a:ea typeface="Calibri" panose="020F0502020204030204" pitchFamily="34" charset="0"/>
                <a:cs typeface="Times New Roman" panose="02020603050405020304" pitchFamily="18" charset="0"/>
              </a:rPr>
              <a:t>and its effects on participant engagement and satisfaction within the DPP.  In addition, this study will assess whether implementing mobile app technology is effective in supporting the needs and goals of the participants in the DPP.  This includes assisting the participants in following available evidence-based interventions; such as, documenting their daily food intake and minutes of physical activity.  Finally, the purpose of this study was to gain consumer feedback on the mobile app used which will assist in developing or identifying an app for future use.  </a:t>
            </a:r>
            <a:r>
              <a:rPr lang="en-US" sz="1200" b="1" dirty="0">
                <a:effectLst/>
                <a:latin typeface="+mn-lt"/>
                <a:ea typeface="Calibri" panose="020F0502020204030204" pitchFamily="34" charset="0"/>
                <a:cs typeface="Times New Roman" panose="02020603050405020304" pitchFamily="18" charset="0"/>
              </a:rPr>
              <a:t>Time 41 seconds</a:t>
            </a:r>
          </a:p>
          <a:p>
            <a:pPr marL="174056" marR="0" lvl="0" indent="-17405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lumMod val="95000"/>
                  <a:lumOff val="5000"/>
                </a:schemeClr>
              </a:solidFill>
            </a:endParaRPr>
          </a:p>
          <a:p>
            <a:pPr marL="174056" indent="-174056">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dirty="0"/>
          </a:p>
        </p:txBody>
      </p:sp>
    </p:spTree>
    <p:extLst>
      <p:ext uri="{BB962C8B-B14F-4D97-AF65-F5344CB8AC3E}">
        <p14:creationId xmlns:p14="http://schemas.microsoft.com/office/powerpoint/2010/main" val="331671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lumMod val="95000"/>
                    <a:lumOff val="5000"/>
                  </a:schemeClr>
                </a:solidFill>
                <a:latin typeface="+mn-lt"/>
              </a:rPr>
              <a:t>T</a:t>
            </a:r>
            <a:r>
              <a:rPr lang="en-US" sz="1200" dirty="0">
                <a:solidFill>
                  <a:schemeClr val="bg1">
                    <a:lumMod val="95000"/>
                    <a:lumOff val="5000"/>
                  </a:schemeClr>
                </a:solidFill>
                <a:latin typeface="+mn-lt"/>
              </a:rPr>
              <a:t>he original design for this study was a </a:t>
            </a:r>
            <a:r>
              <a:rPr lang="en-US" sz="1200" b="1" dirty="0">
                <a:solidFill>
                  <a:schemeClr val="bg1">
                    <a:lumMod val="95000"/>
                    <a:lumOff val="5000"/>
                  </a:schemeClr>
                </a:solidFill>
                <a:latin typeface="+mn-lt"/>
              </a:rPr>
              <a:t>quasi-experimental comparative effectiveness study </a:t>
            </a:r>
            <a:r>
              <a:rPr lang="en-US" sz="1200" dirty="0">
                <a:solidFill>
                  <a:schemeClr val="bg1">
                    <a:lumMod val="95000"/>
                    <a:lumOff val="5000"/>
                  </a:schemeClr>
                </a:solidFill>
                <a:latin typeface="+mn-lt"/>
              </a:rPr>
              <a:t>used to measure the user’s interaction with a mobile app that utilizes photo-food journaling and its associated functions. The participant sample for this project proposal included participants referred from the community and enrolled into a virtual DPP class setting. </a:t>
            </a:r>
            <a:r>
              <a:rPr lang="en-US" sz="1200" b="1" dirty="0">
                <a:solidFill>
                  <a:schemeClr val="bg1">
                    <a:lumMod val="95000"/>
                    <a:lumOff val="5000"/>
                  </a:schemeClr>
                </a:solidFill>
                <a:latin typeface="+mn-lt"/>
              </a:rPr>
              <a:t>Inclusion criteria:  Adults 18 years and older with </a:t>
            </a:r>
            <a:r>
              <a:rPr lang="en-US" sz="1200" dirty="0">
                <a:solidFill>
                  <a:schemeClr val="bg1">
                    <a:lumMod val="95000"/>
                    <a:lumOff val="5000"/>
                  </a:schemeClr>
                </a:solidFill>
                <a:latin typeface="+mn-lt"/>
              </a:rPr>
              <a:t>newly diagnosed prediabetes or have met the criteria of being high risk for developing type 2 diabetes.  </a:t>
            </a:r>
            <a:r>
              <a:rPr lang="en-US" sz="1200" b="1" dirty="0">
                <a:solidFill>
                  <a:schemeClr val="bg1">
                    <a:lumMod val="95000"/>
                    <a:lumOff val="5000"/>
                  </a:schemeClr>
                </a:solidFill>
                <a:latin typeface="+mn-lt"/>
              </a:rPr>
              <a:t>Exclusion criteria:  </a:t>
            </a:r>
            <a:r>
              <a:rPr lang="en-US" sz="1200" dirty="0">
                <a:solidFill>
                  <a:schemeClr val="bg1">
                    <a:lumMod val="95000"/>
                    <a:lumOff val="5000"/>
                  </a:schemeClr>
                </a:solidFill>
                <a:latin typeface="+mn-lt"/>
              </a:rPr>
              <a:t>participants without access to iPhone, android device, tablet, or computer to be able to use the mobile app technology. </a:t>
            </a:r>
            <a:r>
              <a:rPr lang="en-US" sz="1200" b="1" dirty="0">
                <a:solidFill>
                  <a:schemeClr val="bg1">
                    <a:lumMod val="95000"/>
                    <a:lumOff val="5000"/>
                  </a:schemeClr>
                </a:solidFill>
                <a:latin typeface="+mn-lt"/>
              </a:rPr>
              <a:t>Ethical considerations </a:t>
            </a:r>
            <a:r>
              <a:rPr lang="en-US" sz="1200" dirty="0">
                <a:solidFill>
                  <a:schemeClr val="bg1">
                    <a:lumMod val="95000"/>
                    <a:lumOff val="5000"/>
                  </a:schemeClr>
                </a:solidFill>
                <a:latin typeface="+mn-lt"/>
              </a:rPr>
              <a:t>included identifying the</a:t>
            </a:r>
            <a:r>
              <a:rPr lang="en-US" sz="1200" b="1" dirty="0">
                <a:solidFill>
                  <a:schemeClr val="bg1">
                    <a:lumMod val="95000"/>
                    <a:lumOff val="5000"/>
                  </a:schemeClr>
                </a:solidFill>
                <a:latin typeface="+mn-lt"/>
              </a:rPr>
              <a:t> </a:t>
            </a:r>
            <a:r>
              <a:rPr lang="en-US" sz="1200" dirty="0">
                <a:solidFill>
                  <a:schemeClr val="bg1">
                    <a:lumMod val="95000"/>
                    <a:lumOff val="5000"/>
                  </a:schemeClr>
                </a:solidFill>
                <a:latin typeface="+mn-lt"/>
              </a:rPr>
              <a:t>inclusion/exclusion criteria prior to collecting data and identifying the specific time-frames for the study to take place.  Obtaining IRB approval was a slow process due to the pandemic, but IRB approval was obtained from both HFHS and the University of Detroit Mercy.</a:t>
            </a:r>
            <a:r>
              <a:rPr lang="en-US" sz="1200" dirty="0">
                <a:solidFill>
                  <a:schemeClr val="bg1"/>
                </a:solidFill>
                <a:latin typeface="+mn-lt"/>
              </a:rPr>
              <a:t>  </a:t>
            </a:r>
            <a:r>
              <a:rPr lang="en-US" sz="1200" b="1" dirty="0">
                <a:solidFill>
                  <a:schemeClr val="bg1"/>
                </a:solidFill>
                <a:latin typeface="+mn-lt"/>
              </a:rPr>
              <a:t>Time:  One minute, 7 seconds</a:t>
            </a:r>
          </a:p>
          <a:p>
            <a:endParaRPr lang="en-US" sz="1200" b="1"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549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3958C9F-3C1D-4ED4-BE0C-850A1455958E}" type="datetimeFigureOut">
              <a:rPr lang="en-US" smtClean="0"/>
              <a:t>12/17/2021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340218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19207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320875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7DD5A-F165-4E21-ACF0-506900B89EB1}"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687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6169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14581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24325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1590634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1934680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35695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3398538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12/17/2021</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262557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53407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68947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212816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164864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202662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58C9F-3C1D-4ED4-BE0C-850A1455958E}"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7DD5A-F165-4E21-ACF0-506900B89EB1}" type="slidenum">
              <a:rPr lang="en-US" smtClean="0"/>
              <a:t>‹#›</a:t>
            </a:fld>
            <a:endParaRPr lang="en-US" dirty="0"/>
          </a:p>
        </p:txBody>
      </p:sp>
    </p:spTree>
    <p:extLst>
      <p:ext uri="{BB962C8B-B14F-4D97-AF65-F5344CB8AC3E}">
        <p14:creationId xmlns:p14="http://schemas.microsoft.com/office/powerpoint/2010/main" val="48721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958C9F-3C1D-4ED4-BE0C-850A1455958E}" type="datetimeFigureOut">
              <a:rPr lang="en-US" smtClean="0"/>
              <a:t>12/17/2021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77DD5A-F165-4E21-ACF0-506900B89EB1}" type="slidenum">
              <a:rPr lang="en-US" smtClean="0"/>
              <a:t>‹#›</a:t>
            </a:fld>
            <a:endParaRPr lang="en-US" dirty="0"/>
          </a:p>
        </p:txBody>
      </p:sp>
    </p:spTree>
    <p:extLst>
      <p:ext uri="{BB962C8B-B14F-4D97-AF65-F5344CB8AC3E}">
        <p14:creationId xmlns:p14="http://schemas.microsoft.com/office/powerpoint/2010/main" val="116243060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60" r:id="rId19"/>
    <p:sldLayoutId id="2147483651" r:id="rId20"/>
    <p:sldLayoutId id="2147483656" r:id="rId21"/>
    <p:sldLayoutId id="2147483657" r:id="rId2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jpeg"/><Relationship Id="rId7" Type="http://schemas.openxmlformats.org/officeDocument/2006/relationships/diagramLayout" Target="../diagrams/layout6.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Data" Target="../diagrams/data6.xml"/><Relationship Id="rId5" Type="http://schemas.openxmlformats.org/officeDocument/2006/relationships/image" Target="../media/image19.png"/><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2337/dci18-000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1" y="4812632"/>
            <a:ext cx="12274094" cy="1168786"/>
          </a:xfrm>
        </p:spPr>
        <p:txBody>
          <a:bodyPr>
            <a:noAutofit/>
          </a:bodyPr>
          <a:lstStyle/>
          <a:p>
            <a:pPr marL="0" marR="0" algn="ctr">
              <a:lnSpc>
                <a:spcPct val="200000"/>
              </a:lnSpc>
              <a:spcBef>
                <a:spcPts val="0"/>
              </a:spcBef>
              <a:spcAft>
                <a:spcPts val="0"/>
              </a:spcAft>
            </a:pPr>
            <a:r>
              <a:rPr lang="en-US" sz="2200" dirty="0"/>
              <a:t>Implementing mobile app technology</a:t>
            </a:r>
            <a:br>
              <a:rPr lang="en-US" sz="2200" dirty="0"/>
            </a:br>
            <a:r>
              <a:rPr lang="en-US" sz="2200" dirty="0"/>
              <a:t>improving participant engagement and satisfaction </a:t>
            </a:r>
          </a:p>
        </p:txBody>
      </p:sp>
      <p:pic>
        <p:nvPicPr>
          <p:cNvPr id="8" name="Picture Placeholder 7" descr="Closeup of Granny Smith apple and tape measure"/>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t="19" b="19"/>
          <a:stretch/>
        </p:blipFill>
        <p:spPr>
          <a:xfrm>
            <a:off x="0" y="0"/>
            <a:ext cx="4036817" cy="4812632"/>
          </a:xfrm>
        </p:spPr>
      </p:pic>
      <p:sp>
        <p:nvSpPr>
          <p:cNvPr id="4" name="TextBox 3">
            <a:extLst>
              <a:ext uri="{FF2B5EF4-FFF2-40B4-BE49-F238E27FC236}">
                <a16:creationId xmlns:a16="http://schemas.microsoft.com/office/drawing/2014/main" id="{447FD648-6528-4EDF-9448-4AB083A3D513}"/>
              </a:ext>
            </a:extLst>
          </p:cNvPr>
          <p:cNvSpPr txBox="1"/>
          <p:nvPr/>
        </p:nvSpPr>
        <p:spPr>
          <a:xfrm>
            <a:off x="9009262" y="6057618"/>
            <a:ext cx="302473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w Cen MT" panose="020B0602020104020603"/>
                <a:ea typeface="+mn-ea"/>
                <a:cs typeface="+mn-cs"/>
              </a:rPr>
              <a:t>Gina Aquino, MSN, RN, CHSP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w Cen MT" panose="020B0602020104020603"/>
                <a:ea typeface="+mn-ea"/>
                <a:cs typeface="+mn-cs"/>
              </a:rPr>
              <a:t>University of Detroit Mercy</a:t>
            </a:r>
          </a:p>
        </p:txBody>
      </p:sp>
      <p:pic>
        <p:nvPicPr>
          <p:cNvPr id="17" name="Picture 16">
            <a:extLst>
              <a:ext uri="{FF2B5EF4-FFF2-40B4-BE49-F238E27FC236}">
                <a16:creationId xmlns:a16="http://schemas.microsoft.com/office/drawing/2014/main" id="{A07BF488-CE66-4B00-AA13-0F7F964DD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610" y="0"/>
            <a:ext cx="8235390" cy="4823889"/>
          </a:xfrm>
          <a:prstGeom prst="rect">
            <a:avLst/>
          </a:prstGeom>
        </p:spPr>
      </p:pic>
    </p:spTree>
    <p:extLst>
      <p:ext uri="{BB962C8B-B14F-4D97-AF65-F5344CB8AC3E}">
        <p14:creationId xmlns:p14="http://schemas.microsoft.com/office/powerpoint/2010/main" val="7151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9695" y="1026889"/>
            <a:ext cx="9773979" cy="4278758"/>
          </a:xfrm>
        </p:spPr>
        <p:txBody>
          <a:bodyPr>
            <a:normAutofit fontScale="77500" lnSpcReduction="20000"/>
          </a:bodyPr>
          <a:lstStyle/>
          <a:p>
            <a:pPr marL="0" indent="0">
              <a:buNone/>
            </a:pPr>
            <a:r>
              <a:rPr lang="en-US" sz="2600" b="1" dirty="0">
                <a:solidFill>
                  <a:schemeClr val="bg1">
                    <a:lumMod val="95000"/>
                    <a:lumOff val="5000"/>
                  </a:schemeClr>
                </a:solidFill>
              </a:rPr>
              <a:t>Outcome Measures (Phase 1):</a:t>
            </a:r>
          </a:p>
          <a:p>
            <a:pPr marL="0" indent="0">
              <a:buNone/>
            </a:pPr>
            <a:endParaRPr lang="en-US" sz="2600" b="1" dirty="0">
              <a:solidFill>
                <a:schemeClr val="bg1">
                  <a:lumMod val="95000"/>
                  <a:lumOff val="5000"/>
                </a:schemeClr>
              </a:solidFill>
            </a:endParaRPr>
          </a:p>
          <a:p>
            <a:pPr marL="0" indent="0">
              <a:buNone/>
            </a:pPr>
            <a:r>
              <a:rPr lang="en-US" sz="2000" b="1" dirty="0">
                <a:solidFill>
                  <a:schemeClr val="bg1"/>
                </a:solidFill>
              </a:rPr>
              <a:t>Quantitative:  </a:t>
            </a:r>
          </a:p>
          <a:p>
            <a:pPr lvl="1"/>
            <a:r>
              <a:rPr lang="en-US" dirty="0">
                <a:solidFill>
                  <a:schemeClr val="bg1">
                    <a:lumMod val="95000"/>
                    <a:lumOff val="5000"/>
                  </a:schemeClr>
                </a:solidFill>
              </a:rPr>
              <a:t>Body Mass Index (BMI), weight loss, A1c level, and Blood Pressure values</a:t>
            </a:r>
          </a:p>
          <a:p>
            <a:pPr lvl="1"/>
            <a:r>
              <a:rPr lang="en-US" dirty="0">
                <a:solidFill>
                  <a:schemeClr val="bg1">
                    <a:lumMod val="95000"/>
                    <a:lumOff val="5000"/>
                  </a:schemeClr>
                </a:solidFill>
              </a:rPr>
              <a:t>Utilized System Usability Scale (SUS) questionnaire to assess usability of technology, engagement, and satisfaction</a:t>
            </a:r>
          </a:p>
          <a:p>
            <a:pPr marL="0" indent="0">
              <a:buNone/>
            </a:pPr>
            <a:r>
              <a:rPr lang="en-US" sz="2000" b="1" dirty="0">
                <a:solidFill>
                  <a:schemeClr val="bg1"/>
                </a:solidFill>
              </a:rPr>
              <a:t>Qualitative:</a:t>
            </a:r>
            <a:endParaRPr lang="en-US" sz="2000" dirty="0">
              <a:solidFill>
                <a:schemeClr val="bg1"/>
              </a:solidFill>
            </a:endParaRPr>
          </a:p>
          <a:p>
            <a:pPr lvl="1"/>
            <a:r>
              <a:rPr lang="en-US" dirty="0">
                <a:solidFill>
                  <a:schemeClr val="bg1">
                    <a:lumMod val="95000"/>
                    <a:lumOff val="5000"/>
                  </a:schemeClr>
                </a:solidFill>
              </a:rPr>
              <a:t>Readiness to Change was measured by DPP coaches prior to patients enrolling in DPP virtual class</a:t>
            </a:r>
          </a:p>
          <a:p>
            <a:pPr lvl="1"/>
            <a:r>
              <a:rPr lang="en-US" dirty="0">
                <a:solidFill>
                  <a:schemeClr val="bg1">
                    <a:lumMod val="95000"/>
                    <a:lumOff val="5000"/>
                  </a:schemeClr>
                </a:solidFill>
              </a:rPr>
              <a:t>Utilized SUS questionnaire to assess and compare responses related to usability, engagement, and satisfaction</a:t>
            </a:r>
          </a:p>
          <a:p>
            <a:pPr marL="0" indent="0">
              <a:buNone/>
            </a:pPr>
            <a:r>
              <a:rPr lang="en-US" sz="2000" b="1" dirty="0">
                <a:solidFill>
                  <a:schemeClr val="bg1"/>
                </a:solidFill>
              </a:rPr>
              <a:t>Descriptive Demographic Data: </a:t>
            </a:r>
          </a:p>
          <a:p>
            <a:pPr lvl="1"/>
            <a:r>
              <a:rPr lang="en-US" dirty="0">
                <a:solidFill>
                  <a:schemeClr val="bg1">
                    <a:lumMod val="95000"/>
                    <a:lumOff val="5000"/>
                  </a:schemeClr>
                </a:solidFill>
              </a:rPr>
              <a:t>Race/ethnicity, age, gender, insurance payor, geographical area of residence, and health literacy</a:t>
            </a:r>
          </a:p>
          <a:p>
            <a:pPr lvl="1"/>
            <a:r>
              <a:rPr lang="en-US" dirty="0">
                <a:solidFill>
                  <a:schemeClr val="bg1">
                    <a:lumMod val="95000"/>
                    <a:lumOff val="5000"/>
                  </a:schemeClr>
                </a:solidFill>
              </a:rPr>
              <a:t>Identify barriers in order to promote wellness and disease prevention</a:t>
            </a:r>
          </a:p>
        </p:txBody>
      </p:sp>
      <p:sp>
        <p:nvSpPr>
          <p:cNvPr id="4" name="Rectangle 3">
            <a:extLst>
              <a:ext uri="{FF2B5EF4-FFF2-40B4-BE49-F238E27FC236}">
                <a16:creationId xmlns:a16="http://schemas.microsoft.com/office/drawing/2014/main" id="{F2F20FB3-9B39-4CCF-B9F8-74F8F46B3E97}"/>
              </a:ext>
            </a:extLst>
          </p:cNvPr>
          <p:cNvSpPr/>
          <p:nvPr/>
        </p:nvSpPr>
        <p:spPr>
          <a:xfrm>
            <a:off x="3959556" y="0"/>
            <a:ext cx="3460420"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3"/>
                </a:solidFill>
                <a:effectLst/>
                <a:uLnTx/>
                <a:uFillTx/>
                <a:latin typeface="Tw Cen MT" panose="020B0602020104020603"/>
                <a:ea typeface="+mn-ea"/>
                <a:cs typeface="+mn-cs"/>
              </a:rPr>
              <a:t>METHODS/DESIGN (</a:t>
            </a:r>
            <a:r>
              <a:rPr kumimoji="0" lang="en-US" sz="2400" b="1" i="0" u="none" strike="noStrike" kern="1200" cap="none" spc="0" normalizeH="0" baseline="0" noProof="0" dirty="0" err="1">
                <a:ln>
                  <a:noFill/>
                </a:ln>
                <a:solidFill>
                  <a:schemeClr val="accent3"/>
                </a:solidFill>
                <a:effectLst/>
                <a:uLnTx/>
                <a:uFillTx/>
                <a:latin typeface="Tw Cen MT" panose="020B0602020104020603"/>
                <a:ea typeface="+mn-ea"/>
                <a:cs typeface="+mn-cs"/>
              </a:rPr>
              <a:t>cont</a:t>
            </a:r>
            <a:r>
              <a:rPr lang="en-US" sz="2400" b="1" dirty="0">
                <a:solidFill>
                  <a:schemeClr val="accent3"/>
                </a:solidFill>
                <a:latin typeface="Tw Cen MT" panose="020B0602020104020603"/>
              </a:rPr>
              <a:t>.)</a:t>
            </a:r>
            <a:endParaRPr kumimoji="0" lang="en-US" sz="2400" b="1" i="0" u="none" strike="noStrike" kern="1200" cap="none" spc="0" normalizeH="0" baseline="0" noProof="0" dirty="0">
              <a:ln>
                <a:noFill/>
              </a:ln>
              <a:solidFill>
                <a:schemeClr val="accent3"/>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10128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270675-9512-4978-8583-36659256EE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F20FB3-9B39-4CCF-B9F8-74F8F46B3E97}"/>
              </a:ext>
            </a:extLst>
          </p:cNvPr>
          <p:cNvSpPr/>
          <p:nvPr/>
        </p:nvSpPr>
        <p:spPr>
          <a:xfrm>
            <a:off x="2990732" y="451185"/>
            <a:ext cx="6210536" cy="435935"/>
          </a:xfrm>
          <a:prstGeom prst="rect">
            <a:avLst/>
          </a:prstGeom>
        </p:spPr>
        <p:txBody>
          <a:bodyPr vert="horz" lIns="91440" tIns="45720" rIns="91440" bIns="45720" rtlCol="0" anchor="ctr">
            <a:noAutofit/>
          </a:bodyPr>
          <a:lstStyle/>
          <a:p>
            <a:pPr>
              <a:lnSpc>
                <a:spcPct val="90000"/>
              </a:lnSpc>
              <a:spcBef>
                <a:spcPct val="0"/>
              </a:spcBef>
              <a:spcAft>
                <a:spcPts val="600"/>
              </a:spcAft>
              <a:defRPr/>
            </a:pPr>
            <a:endParaRPr kumimoji="0" lang="en-US" sz="3000" b="1" i="0" u="none" strike="noStrike" cap="all" spc="0" normalizeH="0" noProof="0" dirty="0">
              <a:ln>
                <a:noFill/>
              </a:ln>
              <a:solidFill>
                <a:schemeClr val="accent3"/>
              </a:solidFill>
              <a:effectLst/>
              <a:uLnTx/>
              <a:uFillTx/>
              <a:latin typeface="+mj-lt"/>
              <a:ea typeface="+mj-ea"/>
              <a:cs typeface="+mj-cs"/>
            </a:endParaRPr>
          </a:p>
          <a:p>
            <a:pPr>
              <a:lnSpc>
                <a:spcPct val="90000"/>
              </a:lnSpc>
              <a:spcBef>
                <a:spcPct val="0"/>
              </a:spcBef>
              <a:spcAft>
                <a:spcPts val="600"/>
              </a:spcAft>
              <a:defRPr/>
            </a:pPr>
            <a:r>
              <a:rPr kumimoji="0" lang="en-US" sz="3000" b="1" i="0" u="none" strike="noStrike" cap="all" spc="0" normalizeH="0" noProof="0" dirty="0">
                <a:ln>
                  <a:noFill/>
                </a:ln>
                <a:solidFill>
                  <a:schemeClr val="accent3"/>
                </a:solidFill>
                <a:effectLst/>
                <a:uLnTx/>
                <a:uFillTx/>
                <a:latin typeface="+mj-lt"/>
                <a:ea typeface="+mj-ea"/>
                <a:cs typeface="+mj-cs"/>
              </a:rPr>
              <a:t>IMPLEMENTATION PLAN- </a:t>
            </a:r>
            <a:r>
              <a:rPr kumimoji="0" lang="en-US" sz="3200" b="1" i="0" u="none" strike="noStrike" kern="1200" cap="none" spc="0" normalizeH="0" baseline="0" noProof="0" dirty="0">
                <a:ln>
                  <a:noFill/>
                </a:ln>
                <a:solidFill>
                  <a:schemeClr val="accent3"/>
                </a:solidFill>
                <a:effectLst/>
                <a:uLnTx/>
                <a:uFillTx/>
                <a:latin typeface="Times New Roman" panose="02020603050405020304" pitchFamily="18" charset="0"/>
                <a:ea typeface="+mn-ea"/>
                <a:cs typeface="+mn-cs"/>
              </a:rPr>
              <a:t>Phase 1</a:t>
            </a:r>
          </a:p>
          <a:p>
            <a:pPr marL="0" marR="0" lvl="0" indent="0" fontAlgn="auto">
              <a:lnSpc>
                <a:spcPct val="90000"/>
              </a:lnSpc>
              <a:spcBef>
                <a:spcPct val="0"/>
              </a:spcBef>
              <a:spcAft>
                <a:spcPts val="600"/>
              </a:spcAft>
              <a:buClrTx/>
              <a:buSzTx/>
              <a:tabLst/>
              <a:defRPr/>
            </a:pPr>
            <a:endParaRPr kumimoji="0" lang="en-US" sz="3000" b="1" i="0" u="none" strike="noStrike" cap="all" spc="0" normalizeH="0" noProof="0" dirty="0">
              <a:ln>
                <a:noFill/>
              </a:ln>
              <a:solidFill>
                <a:schemeClr val="accent3"/>
              </a:solidFill>
              <a:effectLst/>
              <a:uLnTx/>
              <a:uFillTx/>
              <a:latin typeface="+mj-lt"/>
              <a:ea typeface="+mj-ea"/>
              <a:cs typeface="+mj-cs"/>
            </a:endParaRPr>
          </a:p>
        </p:txBody>
      </p:sp>
      <p:graphicFrame>
        <p:nvGraphicFramePr>
          <p:cNvPr id="7" name="Content Placeholder 2">
            <a:extLst>
              <a:ext uri="{FF2B5EF4-FFF2-40B4-BE49-F238E27FC236}">
                <a16:creationId xmlns:a16="http://schemas.microsoft.com/office/drawing/2014/main" id="{582A407B-DE61-4E2D-800E-13E1D19C1C39}"/>
              </a:ext>
            </a:extLst>
          </p:cNvPr>
          <p:cNvGraphicFramePr>
            <a:graphicFrameLocks noGrp="1"/>
          </p:cNvGraphicFramePr>
          <p:nvPr>
            <p:ph idx="1"/>
            <p:extLst>
              <p:ext uri="{D42A27DB-BD31-4B8C-83A1-F6EECF244321}">
                <p14:modId xmlns:p14="http://schemas.microsoft.com/office/powerpoint/2010/main" val="556266042"/>
              </p:ext>
            </p:extLst>
          </p:nvPr>
        </p:nvGraphicFramePr>
        <p:xfrm>
          <a:off x="1143000" y="1338305"/>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84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586" y="915711"/>
            <a:ext cx="10808827" cy="5431926"/>
          </a:xfrm>
        </p:spPr>
        <p:txBody>
          <a:bodyPr>
            <a:normAutofit fontScale="47500" lnSpcReduction="20000"/>
          </a:bodyPr>
          <a:lstStyle/>
          <a:p>
            <a:pPr marL="0" indent="0">
              <a:buNone/>
            </a:pPr>
            <a:r>
              <a:rPr lang="en-US" sz="2800" b="1" dirty="0">
                <a:solidFill>
                  <a:schemeClr val="bg1"/>
                </a:solidFill>
                <a:effectLst/>
                <a:ea typeface="Times New Roman" panose="02020603050405020304" pitchFamily="18" charset="0"/>
              </a:rPr>
              <a:t>Due to COVID-19 restrictions, in-class sessions were cancelled and converted to a virtual class format</a:t>
            </a:r>
            <a:endParaRPr lang="en-US" sz="2800" b="1" dirty="0">
              <a:solidFill>
                <a:schemeClr val="bg1"/>
              </a:solidFill>
              <a:ea typeface="Times New Roman" panose="02020603050405020304" pitchFamily="18" charset="0"/>
            </a:endParaRPr>
          </a:p>
          <a:p>
            <a:r>
              <a:rPr lang="en-US" sz="2800" dirty="0">
                <a:solidFill>
                  <a:schemeClr val="bg1"/>
                </a:solidFill>
                <a:effectLst/>
                <a:ea typeface="Times New Roman" panose="02020603050405020304" pitchFamily="18" charset="0"/>
              </a:rPr>
              <a:t>As a result, there were limited participants available to test the usability of the mobile app, provide a comparison of two mobile apps, or address anthropometric outcomes.  </a:t>
            </a:r>
          </a:p>
          <a:p>
            <a:r>
              <a:rPr lang="en-US" sz="2800" dirty="0">
                <a:solidFill>
                  <a:schemeClr val="bg1"/>
                </a:solidFill>
                <a:effectLst/>
                <a:ea typeface="Times New Roman" panose="02020603050405020304" pitchFamily="18" charset="0"/>
              </a:rPr>
              <a:t>Therefore, only the first PICO question was answered through evaluation of the </a:t>
            </a:r>
            <a:r>
              <a:rPr lang="en-US" sz="2800" i="1" dirty="0">
                <a:solidFill>
                  <a:schemeClr val="bg1"/>
                </a:solidFill>
                <a:effectLst/>
                <a:ea typeface="Times New Roman" panose="02020603050405020304" pitchFamily="18" charset="0"/>
              </a:rPr>
              <a:t>Map4Health</a:t>
            </a:r>
            <a:r>
              <a:rPr lang="en-US" sz="2800" dirty="0">
                <a:solidFill>
                  <a:schemeClr val="bg1"/>
                </a:solidFill>
                <a:effectLst/>
                <a:ea typeface="Times New Roman" panose="02020603050405020304" pitchFamily="18" charset="0"/>
              </a:rPr>
              <a:t> mobile app technology for </a:t>
            </a:r>
          </a:p>
          <a:p>
            <a:pPr lvl="1"/>
            <a:r>
              <a:rPr lang="en-US" sz="2800" dirty="0">
                <a:solidFill>
                  <a:schemeClr val="bg1"/>
                </a:solidFill>
                <a:ea typeface="Times New Roman" panose="02020603050405020304" pitchFamily="18" charset="0"/>
              </a:rPr>
              <a:t>U</a:t>
            </a:r>
            <a:r>
              <a:rPr lang="en-US" sz="2800" dirty="0">
                <a:solidFill>
                  <a:schemeClr val="bg1"/>
                </a:solidFill>
                <a:effectLst/>
                <a:ea typeface="Times New Roman" panose="02020603050405020304" pitchFamily="18" charset="0"/>
              </a:rPr>
              <a:t>sability </a:t>
            </a:r>
          </a:p>
          <a:p>
            <a:pPr lvl="1"/>
            <a:r>
              <a:rPr lang="en-US" sz="2800" dirty="0">
                <a:solidFill>
                  <a:schemeClr val="bg1"/>
                </a:solidFill>
                <a:effectLst/>
                <a:ea typeface="Times New Roman" panose="02020603050405020304" pitchFamily="18" charset="0"/>
              </a:rPr>
              <a:t>Participant engagement</a:t>
            </a:r>
          </a:p>
          <a:p>
            <a:pPr lvl="1"/>
            <a:r>
              <a:rPr lang="en-US" sz="2800" dirty="0">
                <a:solidFill>
                  <a:schemeClr val="bg1"/>
                </a:solidFill>
                <a:ea typeface="Times New Roman" panose="02020603050405020304" pitchFamily="18" charset="0"/>
              </a:rPr>
              <a:t>S</a:t>
            </a:r>
            <a:r>
              <a:rPr lang="en-US" sz="2800" dirty="0">
                <a:solidFill>
                  <a:schemeClr val="bg1"/>
                </a:solidFill>
                <a:effectLst/>
                <a:ea typeface="Times New Roman" panose="02020603050405020304" pitchFamily="18" charset="0"/>
              </a:rPr>
              <a:t>atisfaction</a:t>
            </a:r>
            <a:endParaRPr lang="en-US" sz="2800" dirty="0">
              <a:solidFill>
                <a:schemeClr val="bg1"/>
              </a:solidFill>
              <a:ea typeface="Times New Roman" panose="02020603050405020304" pitchFamily="18" charset="0"/>
            </a:endParaRPr>
          </a:p>
          <a:p>
            <a:r>
              <a:rPr lang="en-US" sz="2800" b="1" dirty="0">
                <a:solidFill>
                  <a:schemeClr val="bg1"/>
                </a:solidFill>
                <a:effectLst/>
                <a:ea typeface="Times New Roman" panose="02020603050405020304" pitchFamily="18" charset="0"/>
              </a:rPr>
              <a:t>Education</a:t>
            </a:r>
            <a:r>
              <a:rPr lang="en-US" sz="2800" dirty="0">
                <a:solidFill>
                  <a:schemeClr val="bg1"/>
                </a:solidFill>
                <a:effectLst/>
                <a:ea typeface="Times New Roman" panose="02020603050405020304" pitchFamily="18" charset="0"/>
              </a:rPr>
              <a:t> and obtaining </a:t>
            </a:r>
            <a:r>
              <a:rPr lang="en-US" sz="2800" b="1" dirty="0">
                <a:solidFill>
                  <a:schemeClr val="bg1"/>
                </a:solidFill>
                <a:effectLst/>
                <a:ea typeface="Times New Roman" panose="02020603050405020304" pitchFamily="18" charset="0"/>
              </a:rPr>
              <a:t>informed consent</a:t>
            </a:r>
          </a:p>
          <a:p>
            <a:pPr marL="0" indent="0">
              <a:buNone/>
            </a:pPr>
            <a:endParaRPr lang="en-US" sz="2800" dirty="0">
              <a:solidFill>
                <a:schemeClr val="bg1"/>
              </a:solidFill>
              <a:ea typeface="Times New Roman" panose="02020603050405020304" pitchFamily="18" charset="0"/>
            </a:endParaRPr>
          </a:p>
          <a:p>
            <a:pPr>
              <a:spcBef>
                <a:spcPts val="0"/>
              </a:spcBef>
              <a:spcAft>
                <a:spcPts val="800"/>
              </a:spcAft>
            </a:pPr>
            <a:r>
              <a:rPr lang="en-US" sz="2800" b="1" dirty="0">
                <a:solidFill>
                  <a:schemeClr val="bg1"/>
                </a:solidFill>
                <a:effectLst/>
                <a:ea typeface="Calibri" panose="020F0502020204030204" pitchFamily="34" charset="0"/>
                <a:cs typeface="Times New Roman" panose="02020603050405020304" pitchFamily="18" charset="0"/>
              </a:rPr>
              <a:t>Analysis</a:t>
            </a:r>
            <a:r>
              <a:rPr lang="en-US" sz="2800" dirty="0">
                <a:solidFill>
                  <a:schemeClr val="bg1"/>
                </a:solidFill>
                <a:effectLst/>
                <a:ea typeface="Calibri" panose="020F0502020204030204" pitchFamily="34" charset="0"/>
                <a:cs typeface="Times New Roman" panose="02020603050405020304" pitchFamily="18" charset="0"/>
              </a:rPr>
              <a:t> consisted of utilizing a modified System Usability Score (SUS) which yielded a single number for each item accessed</a:t>
            </a:r>
            <a:r>
              <a:rPr lang="en-US" sz="2800" dirty="0">
                <a:solidFill>
                  <a:schemeClr val="bg1"/>
                </a:solidFill>
                <a:ea typeface="Calibri" panose="020F0502020204030204" pitchFamily="34" charset="0"/>
                <a:cs typeface="Times New Roman" panose="02020603050405020304" pitchFamily="18" charset="0"/>
              </a:rPr>
              <a:t>.  </a:t>
            </a:r>
          </a:p>
          <a:p>
            <a:pPr lvl="1">
              <a:spcBef>
                <a:spcPts val="0"/>
              </a:spcBef>
              <a:spcAft>
                <a:spcPts val="800"/>
              </a:spcAft>
            </a:pPr>
            <a:r>
              <a:rPr lang="en-US" sz="2800" dirty="0">
                <a:solidFill>
                  <a:schemeClr val="bg1"/>
                </a:solidFill>
                <a:ea typeface="Calibri" panose="020F0502020204030204" pitchFamily="34" charset="0"/>
                <a:cs typeface="Times New Roman" panose="02020603050405020304" pitchFamily="18" charset="0"/>
              </a:rPr>
              <a:t>This score </a:t>
            </a:r>
            <a:r>
              <a:rPr lang="en-US" sz="2800" dirty="0">
                <a:solidFill>
                  <a:schemeClr val="bg1"/>
                </a:solidFill>
                <a:effectLst/>
                <a:ea typeface="Calibri" panose="020F0502020204030204" pitchFamily="34" charset="0"/>
                <a:cs typeface="Times New Roman" panose="02020603050405020304" pitchFamily="18" charset="0"/>
              </a:rPr>
              <a:t>represented a composite measure of the overall usability of the mobile app.  </a:t>
            </a:r>
          </a:p>
          <a:p>
            <a:pPr lvl="1">
              <a:spcBef>
                <a:spcPts val="0"/>
              </a:spcBef>
              <a:spcAft>
                <a:spcPts val="800"/>
              </a:spcAft>
            </a:pPr>
            <a:r>
              <a:rPr lang="en-US" sz="2800" dirty="0">
                <a:solidFill>
                  <a:schemeClr val="bg1"/>
                </a:solidFill>
                <a:effectLst/>
                <a:ea typeface="Calibri" panose="020F0502020204030204" pitchFamily="34" charset="0"/>
                <a:cs typeface="Times New Roman" panose="02020603050405020304" pitchFamily="18" charset="0"/>
              </a:rPr>
              <a:t>Additional questions were included to assess user engagement, satisfaction, goals, and demographic information.</a:t>
            </a:r>
          </a:p>
          <a:p>
            <a:pPr lvl="1"/>
            <a:r>
              <a:rPr lang="en-US" sz="2800" dirty="0">
                <a:solidFill>
                  <a:schemeClr val="bg1">
                    <a:lumMod val="95000"/>
                    <a:lumOff val="5000"/>
                  </a:schemeClr>
                </a:solidFill>
              </a:rPr>
              <a:t>Responses were analyzed by inductive/deductive coding to identify emergent themes </a:t>
            </a:r>
          </a:p>
          <a:p>
            <a:r>
              <a:rPr lang="en-US" sz="2800" b="1" dirty="0">
                <a:solidFill>
                  <a:schemeClr val="bg1">
                    <a:lumMod val="95000"/>
                    <a:lumOff val="5000"/>
                  </a:schemeClr>
                </a:solidFill>
                <a:effectLst/>
                <a:ea typeface="Times New Roman" panose="02020603050405020304" pitchFamily="18" charset="0"/>
              </a:rPr>
              <a:t>Costs </a:t>
            </a:r>
            <a:r>
              <a:rPr lang="en-US" sz="2800" dirty="0">
                <a:solidFill>
                  <a:schemeClr val="bg1">
                    <a:lumMod val="95000"/>
                    <a:lumOff val="5000"/>
                  </a:schemeClr>
                </a:solidFill>
                <a:effectLst/>
                <a:ea typeface="Times New Roman" panose="02020603050405020304" pitchFamily="18" charset="0"/>
              </a:rPr>
              <a:t>were minimal.</a:t>
            </a:r>
            <a:r>
              <a:rPr lang="en-US" sz="2800" dirty="0">
                <a:solidFill>
                  <a:schemeClr val="bg1">
                    <a:lumMod val="95000"/>
                    <a:lumOff val="5000"/>
                  </a:schemeClr>
                </a:solidFill>
                <a:ea typeface="Times New Roman" panose="02020603050405020304" pitchFamily="18" charset="0"/>
              </a:rPr>
              <a:t>  Map4Health technology was provided for 6 months free of charge for testing usability.  Normal fees are $25 per coach/month and $300 annual fee to the organization.</a:t>
            </a:r>
          </a:p>
          <a:p>
            <a:r>
              <a:rPr lang="en-US" sz="2800" b="1" dirty="0">
                <a:solidFill>
                  <a:schemeClr val="bg1">
                    <a:lumMod val="95000"/>
                    <a:lumOff val="5000"/>
                  </a:schemeClr>
                </a:solidFill>
              </a:rPr>
              <a:t>Descriptive demographic data</a:t>
            </a:r>
            <a:r>
              <a:rPr lang="en-US" sz="2800" dirty="0">
                <a:solidFill>
                  <a:schemeClr val="bg1">
                    <a:lumMod val="95000"/>
                    <a:lumOff val="5000"/>
                  </a:schemeClr>
                </a:solidFill>
              </a:rPr>
              <a:t> was collected and correlated with findings: age, gender, race/ethnicity, zip-code of home address, insurance payor, health literacy, language preferred, and preferred method of communicating with DPP lifestyle coach.</a:t>
            </a:r>
          </a:p>
          <a:p>
            <a:r>
              <a:rPr lang="en-US" sz="2800" b="1" dirty="0">
                <a:solidFill>
                  <a:schemeClr val="bg1">
                    <a:lumMod val="95000"/>
                    <a:lumOff val="5000"/>
                  </a:schemeClr>
                </a:solidFill>
              </a:rPr>
              <a:t>Baseline clinical data </a:t>
            </a:r>
            <a:r>
              <a:rPr lang="en-US" sz="2800" dirty="0">
                <a:solidFill>
                  <a:schemeClr val="bg1">
                    <a:lumMod val="95000"/>
                    <a:lumOff val="5000"/>
                  </a:schemeClr>
                </a:solidFill>
              </a:rPr>
              <a:t>was collected by the DPP coach for each participant prior to first DPP session and use of technology.  Baseline clinical data included:  height, weight, BMI, A1c level or fasting blood sugar, and blood pressure reading.  Clinical data was current and obtained within the past year.  </a:t>
            </a:r>
          </a:p>
          <a:p>
            <a:pPr marL="45720" indent="0">
              <a:buNone/>
            </a:pPr>
            <a:endParaRPr lang="en-US" sz="1800" dirty="0">
              <a:solidFill>
                <a:srgbClr val="002060"/>
              </a:solidFill>
            </a:endParaRPr>
          </a:p>
        </p:txBody>
      </p:sp>
      <p:sp>
        <p:nvSpPr>
          <p:cNvPr id="4" name="Rectangle 3">
            <a:extLst>
              <a:ext uri="{FF2B5EF4-FFF2-40B4-BE49-F238E27FC236}">
                <a16:creationId xmlns:a16="http://schemas.microsoft.com/office/drawing/2014/main" id="{F2F20FB3-9B39-4CCF-B9F8-74F8F46B3E97}"/>
              </a:ext>
            </a:extLst>
          </p:cNvPr>
          <p:cNvSpPr/>
          <p:nvPr/>
        </p:nvSpPr>
        <p:spPr>
          <a:xfrm>
            <a:off x="3452955" y="0"/>
            <a:ext cx="5636453"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4967C"/>
                </a:solidFill>
                <a:effectLst/>
                <a:uLnTx/>
                <a:uFillTx/>
                <a:latin typeface="Tw Cen MT" panose="020B0602020104020603"/>
                <a:ea typeface="+mn-ea"/>
                <a:cs typeface="+mn-cs"/>
              </a:rPr>
              <a:t>IMPLEMENTATION (Phase 1)</a:t>
            </a:r>
            <a:endParaRPr kumimoji="0" lang="en-US" sz="2400" b="1" i="0" u="none" strike="noStrike" kern="1200" cap="none" spc="0" normalizeH="0" baseline="0" noProof="0" dirty="0">
              <a:ln>
                <a:noFill/>
              </a:ln>
              <a:solidFill>
                <a:srgbClr val="14967C"/>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2684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6FA2727-C33B-44D1-885B-76DC0424E5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2" name="Group 11">
              <a:extLst>
                <a:ext uri="{FF2B5EF4-FFF2-40B4-BE49-F238E27FC236}">
                  <a16:creationId xmlns:a16="http://schemas.microsoft.com/office/drawing/2014/main" id="{4A64FD4C-29BA-46E7-AE31-AB38BB69429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DB1B0C3F-D935-4306-B5B1-6AA63588112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52" name="Rectangle 51">
            <a:extLst>
              <a:ext uri="{FF2B5EF4-FFF2-40B4-BE49-F238E27FC236}">
                <a16:creationId xmlns:a16="http://schemas.microsoft.com/office/drawing/2014/main" id="{2EEF4763-EB4A-4A35-89EB-AD2763B48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8CC04E-FC0C-438B-978E-D050EA8CAC90}"/>
              </a:ext>
            </a:extLst>
          </p:cNvPr>
          <p:cNvSpPr>
            <a:spLocks noGrp="1"/>
          </p:cNvSpPr>
          <p:nvPr>
            <p:ph type="title"/>
          </p:nvPr>
        </p:nvSpPr>
        <p:spPr>
          <a:xfrm>
            <a:off x="1116012" y="858064"/>
            <a:ext cx="4390506" cy="989874"/>
          </a:xfrm>
        </p:spPr>
        <p:txBody>
          <a:bodyPr vert="horz" lIns="91440" tIns="45720" rIns="91440" bIns="45720" rtlCol="0" anchor="ctr">
            <a:normAutofit/>
          </a:bodyPr>
          <a:lstStyle/>
          <a:p>
            <a:r>
              <a:rPr lang="en-US" b="1" dirty="0">
                <a:solidFill>
                  <a:schemeClr val="accent3"/>
                </a:solidFill>
              </a:rPr>
              <a:t>Demographic data</a:t>
            </a:r>
          </a:p>
        </p:txBody>
      </p:sp>
      <p:graphicFrame>
        <p:nvGraphicFramePr>
          <p:cNvPr id="5" name="TextBox 2">
            <a:extLst>
              <a:ext uri="{FF2B5EF4-FFF2-40B4-BE49-F238E27FC236}">
                <a16:creationId xmlns:a16="http://schemas.microsoft.com/office/drawing/2014/main" id="{502D6A92-974C-42C3-9A5C-863E7631DB2D}"/>
              </a:ext>
            </a:extLst>
          </p:cNvPr>
          <p:cNvGraphicFramePr/>
          <p:nvPr>
            <p:extLst>
              <p:ext uri="{D42A27DB-BD31-4B8C-83A1-F6EECF244321}">
                <p14:modId xmlns:p14="http://schemas.microsoft.com/office/powerpoint/2010/main" val="1886278911"/>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630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118"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19" name="Group 10">
            <a:extLst>
              <a:ext uri="{FF2B5EF4-FFF2-40B4-BE49-F238E27FC236}">
                <a16:creationId xmlns:a16="http://schemas.microsoft.com/office/drawing/2014/main" id="{96FA2727-C33B-44D1-885B-76DC0424E5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2" name="Group 11">
              <a:extLst>
                <a:ext uri="{FF2B5EF4-FFF2-40B4-BE49-F238E27FC236}">
                  <a16:creationId xmlns:a16="http://schemas.microsoft.com/office/drawing/2014/main" id="{4A64FD4C-29BA-46E7-AE31-AB38BB69429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DB1B0C3F-D935-4306-B5B1-6AA63588112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120" name="Rectangle 51">
            <a:extLst>
              <a:ext uri="{FF2B5EF4-FFF2-40B4-BE49-F238E27FC236}">
                <a16:creationId xmlns:a16="http://schemas.microsoft.com/office/drawing/2014/main" id="{2EEF4763-EB4A-4A35-89EB-AD2763B48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8CC04E-FC0C-438B-978E-D050EA8CAC90}"/>
              </a:ext>
            </a:extLst>
          </p:cNvPr>
          <p:cNvSpPr>
            <a:spLocks noGrp="1"/>
          </p:cNvSpPr>
          <p:nvPr>
            <p:ph type="title"/>
          </p:nvPr>
        </p:nvSpPr>
        <p:spPr>
          <a:xfrm>
            <a:off x="935040" y="767133"/>
            <a:ext cx="10899773" cy="1036414"/>
          </a:xfrm>
        </p:spPr>
        <p:txBody>
          <a:bodyPr vert="horz" lIns="91440" tIns="45720" rIns="91440" bIns="45720" rtlCol="0" anchor="ctr">
            <a:normAutofit/>
          </a:bodyPr>
          <a:lstStyle/>
          <a:p>
            <a:r>
              <a:rPr lang="en-US" dirty="0">
                <a:solidFill>
                  <a:schemeClr val="accent3"/>
                </a:solidFill>
              </a:rPr>
              <a:t>Technology- knowledge &amp; skill level</a:t>
            </a:r>
          </a:p>
        </p:txBody>
      </p:sp>
      <p:graphicFrame>
        <p:nvGraphicFramePr>
          <p:cNvPr id="121" name="TextBox 2">
            <a:extLst>
              <a:ext uri="{FF2B5EF4-FFF2-40B4-BE49-F238E27FC236}">
                <a16:creationId xmlns:a16="http://schemas.microsoft.com/office/drawing/2014/main" id="{007D0E4E-EA9A-4BF2-B026-B95D979F09B3}"/>
              </a:ext>
            </a:extLst>
          </p:cNvPr>
          <p:cNvGraphicFramePr/>
          <p:nvPr>
            <p:extLst>
              <p:ext uri="{D42A27DB-BD31-4B8C-83A1-F6EECF244321}">
                <p14:modId xmlns:p14="http://schemas.microsoft.com/office/powerpoint/2010/main" val="2608708940"/>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484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C04E-FC0C-438B-978E-D050EA8CAC90}"/>
              </a:ext>
            </a:extLst>
          </p:cNvPr>
          <p:cNvSpPr>
            <a:spLocks noGrp="1"/>
          </p:cNvSpPr>
          <p:nvPr>
            <p:ph type="title"/>
          </p:nvPr>
        </p:nvSpPr>
        <p:spPr>
          <a:xfrm>
            <a:off x="760879" y="559468"/>
            <a:ext cx="3021514" cy="577516"/>
          </a:xfrm>
        </p:spPr>
        <p:txBody>
          <a:bodyPr>
            <a:normAutofit fontScale="90000"/>
          </a:bodyPr>
          <a:lstStyle/>
          <a:p>
            <a:r>
              <a:rPr lang="en-US" dirty="0">
                <a:solidFill>
                  <a:schemeClr val="accent3"/>
                </a:solidFill>
              </a:rPr>
              <a:t>Sample tool</a:t>
            </a:r>
          </a:p>
        </p:txBody>
      </p:sp>
      <p:pic>
        <p:nvPicPr>
          <p:cNvPr id="4" name="Picture 3">
            <a:extLst>
              <a:ext uri="{FF2B5EF4-FFF2-40B4-BE49-F238E27FC236}">
                <a16:creationId xmlns:a16="http://schemas.microsoft.com/office/drawing/2014/main" id="{B9DFCC34-8B19-4E84-90B0-A4C54E6EF5EE}"/>
              </a:ext>
            </a:extLst>
          </p:cNvPr>
          <p:cNvPicPr>
            <a:picLocks noChangeAspect="1"/>
          </p:cNvPicPr>
          <p:nvPr/>
        </p:nvPicPr>
        <p:blipFill rotWithShape="1">
          <a:blip r:embed="rId3"/>
          <a:srcRect l="2467" t="19123" r="52138" b="13860"/>
          <a:stretch/>
        </p:blipFill>
        <p:spPr>
          <a:xfrm>
            <a:off x="-7136" y="1776914"/>
            <a:ext cx="12199136" cy="5065295"/>
          </a:xfrm>
          <a:prstGeom prst="rect">
            <a:avLst/>
          </a:prstGeom>
        </p:spPr>
      </p:pic>
      <p:pic>
        <p:nvPicPr>
          <p:cNvPr id="5" name="Picture 4">
            <a:extLst>
              <a:ext uri="{FF2B5EF4-FFF2-40B4-BE49-F238E27FC236}">
                <a16:creationId xmlns:a16="http://schemas.microsoft.com/office/drawing/2014/main" id="{559C51A8-782A-4914-900A-3D3A0428BFBB}"/>
              </a:ext>
            </a:extLst>
          </p:cNvPr>
          <p:cNvPicPr>
            <a:picLocks noChangeAspect="1"/>
          </p:cNvPicPr>
          <p:nvPr/>
        </p:nvPicPr>
        <p:blipFill>
          <a:blip r:embed="rId4"/>
          <a:stretch>
            <a:fillRect/>
          </a:stretch>
        </p:blipFill>
        <p:spPr>
          <a:xfrm>
            <a:off x="4376990" y="-80461"/>
            <a:ext cx="3267075" cy="1857375"/>
          </a:xfrm>
          <a:prstGeom prst="rect">
            <a:avLst/>
          </a:prstGeom>
        </p:spPr>
      </p:pic>
    </p:spTree>
    <p:extLst>
      <p:ext uri="{BB962C8B-B14F-4D97-AF65-F5344CB8AC3E}">
        <p14:creationId xmlns:p14="http://schemas.microsoft.com/office/powerpoint/2010/main" val="404502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EB19A0D-88ED-4EC7-B012-FDA45662F2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39C885C-7507-48BC-8DA5-9B9A8A3B290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80315E80-D09C-4AAC-A1AA-6416ADD0A77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64D5536-A035-4505-AF73-4F7CAE4882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81218E36-F40D-459F-A201-0A62E0FA57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5B53825A-3A84-4E26-A19D-A61548B6A59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AD90489C-7868-4D44-828E-5BD078E1078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98ED0810-C456-43E0-A430-4BF3E84BB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E5A0D863-274E-498B-A757-EE462B7CFC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B7819E45-002E-4BE7-9D91-AF82D377627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B2A702D-53E8-4674-87E0-CA1F7E5627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451CEEF2-55A9-4CDF-BB69-2D07031F0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DCEC5350-68CD-460C-999B-A6055EA506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26945734-B592-423F-BCF3-8ED9227467C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D6FF6791-D332-4D35-90E0-42011DF40C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B1ED9C0C-0AD0-4F60-BB85-02B00AFE760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E202B26B-3FB3-4127-9295-F6E24A75ED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A9B0C70B-3686-4190-8592-736E11AB4D0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3DCD01FB-20E8-42C3-AFE9-DFD3F426A1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E18D3AEB-E104-4243-893A-880F9A3C45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25B79020-576E-46E2-BDDD-3D93C9DD53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F9BE123C-99CB-4F9F-B6AD-D78B410111B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2652409A-0FBC-471C-8070-735AA2D18C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A7B0AC30-BECB-435E-B184-5893DAF4CF1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209F3AA3-0D92-49EA-8E9E-E851935910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96C003E9-8BC2-48CC-ABF7-540233FDB0B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13BDD8BA-D378-486C-AAC9-F4BC3E8560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4C38930-9B92-429B-915A-D0198D6ACD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32660743-42C8-4FFB-A77B-66678E1E1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6B242301-66B7-4876-B23A-1B97410A55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B05C5127-C481-4571-9E17-90305CA0A91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BC0F1F06-EBE2-4919-A902-A503E384D26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2B2E1C8D-A953-4AED-8346-C34CFE3BE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8F150D6E-EB09-41AD-93BE-BF543BE365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AE3633FE-8FF6-4FC3-8422-483E7FAEDE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D233BC09-3785-4EA9-A80F-699EABFCD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DEFAAC70-9A33-41C4-9960-80B056E47F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FE1B6380-FA49-4E35-B2EB-BC1D322A0A2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F578AFE9-69B9-4FE3-A349-4640D49A58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49C01CF4-73AC-40B8-8AA5-60072CBB342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B4DA1C3D-282A-4010-9263-E2F62D7954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52475A43-7A28-4A0F-BA58-C070BB882B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0C7241CC-AC61-4580-A46E-C217B329EB2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584FF8AA-E75D-483B-A344-7022541CF8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AFF0ABD2-8247-432E-9F13-CCB7D0E620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8779D639-A8BE-46A3-BF82-B0498C363B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62C75AD3-B601-4AB8-A449-C0375B263A5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7CEBAD4A-BB32-451F-B1E1-48D6F52EBD5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9EA19F7F-29F8-4DF4-AB9B-C4D507FA7C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9A6E14CB-BA29-40ED-B9E1-9AF554AFDE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384A67CA-9AF3-4473-9BC7-2C48C432616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9DE1AF00-9D03-4DFB-B862-C866596289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03D15E32-C507-4B36-B9AB-BD0A1AEBDE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978B3024-1C05-4858-A919-0ABF75EF71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04B0C1D6-8B63-4D35-83C5-5D4331190A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C0409678-BF82-43B2-8F95-46A5A0E186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FDD0FCD-4E57-4248-AB05-6CCA87771481}"/>
              </a:ext>
            </a:extLst>
          </p:cNvPr>
          <p:cNvSpPr>
            <a:spLocks noGrp="1"/>
          </p:cNvSpPr>
          <p:nvPr>
            <p:ph type="title"/>
          </p:nvPr>
        </p:nvSpPr>
        <p:spPr>
          <a:xfrm>
            <a:off x="4915786" y="9525"/>
            <a:ext cx="2354171" cy="550776"/>
          </a:xfrm>
        </p:spPr>
        <p:txBody>
          <a:bodyPr vert="horz" lIns="91440" tIns="45720" rIns="91440" bIns="45720" rtlCol="0" anchor="b">
            <a:normAutofit/>
          </a:bodyPr>
          <a:lstStyle/>
          <a:p>
            <a:r>
              <a:rPr lang="en-US" sz="3200" b="1" dirty="0">
                <a:solidFill>
                  <a:schemeClr val="accent3"/>
                </a:solidFill>
              </a:rPr>
              <a:t>Results</a:t>
            </a:r>
          </a:p>
        </p:txBody>
      </p:sp>
      <p:sp>
        <p:nvSpPr>
          <p:cNvPr id="68" name="Round Diagonal Corner Rectangle 6">
            <a:extLst>
              <a:ext uri="{FF2B5EF4-FFF2-40B4-BE49-F238E27FC236}">
                <a16:creationId xmlns:a16="http://schemas.microsoft.com/office/drawing/2014/main" id="{E6A49086-297C-45EA-8090-994D86666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C50E7EF4-A579-4E92-86EB-11407A82B0A0}"/>
              </a:ext>
            </a:extLst>
          </p:cNvPr>
          <p:cNvPicPr>
            <a:picLocks noChangeAspect="1"/>
          </p:cNvPicPr>
          <p:nvPr/>
        </p:nvPicPr>
        <p:blipFill>
          <a:blip r:embed="rId5"/>
          <a:stretch>
            <a:fillRect/>
          </a:stretch>
        </p:blipFill>
        <p:spPr>
          <a:xfrm>
            <a:off x="6894649" y="1136607"/>
            <a:ext cx="3689077" cy="2206352"/>
          </a:xfrm>
          <a:prstGeom prst="rect">
            <a:avLst/>
          </a:prstGeom>
        </p:spPr>
      </p:pic>
      <p:pic>
        <p:nvPicPr>
          <p:cNvPr id="5" name="Picture 4" descr="Text&#10;&#10;Description automatically generated">
            <a:extLst>
              <a:ext uri="{FF2B5EF4-FFF2-40B4-BE49-F238E27FC236}">
                <a16:creationId xmlns:a16="http://schemas.microsoft.com/office/drawing/2014/main" id="{59666F90-8546-4A4B-BE68-A86AB0DB896D}"/>
              </a:ext>
            </a:extLst>
          </p:cNvPr>
          <p:cNvPicPr>
            <a:picLocks noChangeAspect="1"/>
          </p:cNvPicPr>
          <p:nvPr/>
        </p:nvPicPr>
        <p:blipFill>
          <a:blip r:embed="rId6"/>
          <a:stretch>
            <a:fillRect/>
          </a:stretch>
        </p:blipFill>
        <p:spPr>
          <a:xfrm>
            <a:off x="6894647" y="3507550"/>
            <a:ext cx="3689078" cy="2206353"/>
          </a:xfrm>
          <a:prstGeom prst="rect">
            <a:avLst/>
          </a:prstGeom>
        </p:spPr>
      </p:pic>
      <p:sp>
        <p:nvSpPr>
          <p:cNvPr id="6" name="TextBox 5">
            <a:extLst>
              <a:ext uri="{FF2B5EF4-FFF2-40B4-BE49-F238E27FC236}">
                <a16:creationId xmlns:a16="http://schemas.microsoft.com/office/drawing/2014/main" id="{0F586EB2-05EF-4584-A718-E8FA54A3E45D}"/>
              </a:ext>
            </a:extLst>
          </p:cNvPr>
          <p:cNvSpPr txBox="1"/>
          <p:nvPr/>
        </p:nvSpPr>
        <p:spPr>
          <a:xfrm>
            <a:off x="790199" y="930881"/>
            <a:ext cx="5062536" cy="5242461"/>
          </a:xfrm>
          <a:prstGeom prst="rect">
            <a:avLst/>
          </a:prstGeom>
          <a:noFill/>
        </p:spPr>
        <p:txBody>
          <a:bodyPr wrap="square" rtlCol="0">
            <a:spAutoFit/>
          </a:bodyPr>
          <a:lstStyle/>
          <a:p>
            <a:pPr marL="285750" marR="0" indent="-285750">
              <a:spcBef>
                <a:spcPts val="0"/>
              </a:spcBef>
              <a:spcAft>
                <a:spcPts val="800"/>
              </a:spcAft>
              <a:buFont typeface="Arial" panose="020B0604020202020204" pitchFamily="34" charset="0"/>
              <a:buChar char="•"/>
            </a:pPr>
            <a:r>
              <a:rPr lang="en-US" sz="1600" dirty="0">
                <a:solidFill>
                  <a:schemeClr val="bg1"/>
                </a:solidFill>
                <a:latin typeface="Times New Roman" panose="02020603050405020304" pitchFamily="18" charset="0"/>
                <a:ea typeface="Calibri" panose="020F0502020204030204" pitchFamily="34" charset="0"/>
              </a:rPr>
              <a:t>Limitations:  in-class sessions cancelled and reduce class participation resulted in limited responses.</a:t>
            </a:r>
          </a:p>
          <a:p>
            <a:pPr marR="0">
              <a:spcBef>
                <a:spcPts val="0"/>
              </a:spcBef>
              <a:spcAft>
                <a:spcPts val="800"/>
              </a:spcAft>
            </a:pPr>
            <a:endParaRPr lang="en-US" sz="1600" b="1" dirty="0">
              <a:solidFill>
                <a:schemeClr val="bg1"/>
              </a:solidFill>
              <a:latin typeface="Times New Roman" panose="02020603050405020304" pitchFamily="18" charset="0"/>
              <a:ea typeface="Calibri" panose="020F0502020204030204" pitchFamily="34" charset="0"/>
            </a:endParaRPr>
          </a:p>
          <a:p>
            <a:pPr marR="0">
              <a:spcBef>
                <a:spcPts val="0"/>
              </a:spcBef>
              <a:spcAft>
                <a:spcPts val="800"/>
              </a:spcAft>
            </a:pPr>
            <a:r>
              <a:rPr lang="en-US" sz="1600" b="1" dirty="0">
                <a:solidFill>
                  <a:schemeClr val="bg1"/>
                </a:solidFill>
                <a:latin typeface="Times New Roman" panose="02020603050405020304" pitchFamily="18" charset="0"/>
                <a:ea typeface="Calibri" panose="020F0502020204030204" pitchFamily="34" charset="0"/>
              </a:rPr>
              <a:t>Usability</a:t>
            </a:r>
          </a:p>
          <a:p>
            <a:pPr marL="285750" marR="0" indent="-285750">
              <a:spcBef>
                <a:spcPts val="0"/>
              </a:spcBef>
              <a:spcAft>
                <a:spcPts val="800"/>
              </a:spcAft>
              <a:buFont typeface="Arial" panose="020B0604020202020204" pitchFamily="34" charset="0"/>
              <a:buChar char="•"/>
            </a:pPr>
            <a:r>
              <a:rPr lang="en-US" sz="1600" dirty="0">
                <a:solidFill>
                  <a:schemeClr val="bg1"/>
                </a:solidFill>
                <a:effectLst/>
                <a:latin typeface="Times New Roman" panose="02020603050405020304" pitchFamily="18" charset="0"/>
                <a:ea typeface="Calibri" panose="020F0502020204030204" pitchFamily="34" charset="0"/>
              </a:rPr>
              <a:t>The first participant rated in an </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chemeClr val="bg1"/>
                </a:solidFill>
                <a:effectLst/>
                <a:latin typeface="Times New Roman" panose="02020603050405020304" pitchFamily="18" charset="0"/>
                <a:ea typeface="Calibri" panose="020F0502020204030204" pitchFamily="34" charset="0"/>
              </a:rPr>
              <a:t>overall value system usability score of 25 and the second had 57.5</a:t>
            </a:r>
          </a:p>
          <a:p>
            <a:pPr marL="285750" marR="0" indent="-285750">
              <a:spcBef>
                <a:spcPts val="0"/>
              </a:spcBef>
              <a:spcAft>
                <a:spcPts val="800"/>
              </a:spcAft>
              <a:buFont typeface="Arial" panose="020B0604020202020204" pitchFamily="34" charset="0"/>
              <a:buChar char="•"/>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According to Brooke (1996), </a:t>
            </a:r>
            <a:r>
              <a:rPr lang="en-US" sz="1600" b="0" i="0" u="none" strike="noStrike" dirty="0">
                <a:solidFill>
                  <a:schemeClr val="bg1"/>
                </a:solidFill>
                <a:effectLst/>
                <a:latin typeface="Calibri" panose="020F0502020204030204" pitchFamily="34" charset="0"/>
              </a:rPr>
              <a:t>"SUS yields a single number representing a composite measure of the overall usability of the system being studied.  Note that scores for individual items are not meaningful on their own."</a:t>
            </a:r>
            <a:r>
              <a:rPr lang="en-US" sz="1600" dirty="0">
                <a:solidFill>
                  <a:schemeClr val="bg1"/>
                </a:solidFill>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Scoring at the mean score of 68 is considered a C and anything below is an F (placing the usability of the product into the bottom 15%)</a:t>
            </a:r>
          </a:p>
          <a:p>
            <a:pPr marL="285750" marR="0" indent="-285750">
              <a:spcBef>
                <a:spcPts val="0"/>
              </a:spcBef>
              <a:spcAft>
                <a:spcPts val="800"/>
              </a:spcAft>
              <a:buFont typeface="Arial" panose="020B0604020202020204" pitchFamily="34" charset="0"/>
              <a:buChar char="•"/>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score at the 10% of scores you need to have a mean score above an 80.3 to get an</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spcAft>
                <a:spcPts val="800"/>
              </a:spcAft>
              <a:buFont typeface="Arial" panose="020B0604020202020204" pitchFamily="34" charset="0"/>
              <a:buChar char="•"/>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this point, i</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 where users are more likely to recommend a product </a:t>
            </a:r>
            <a:r>
              <a:rPr lang="en-US"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(measureu.com)</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7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9"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11" name="Group 110">
            <a:extLst>
              <a:ext uri="{FF2B5EF4-FFF2-40B4-BE49-F238E27FC236}">
                <a16:creationId xmlns:a16="http://schemas.microsoft.com/office/drawing/2014/main" id="{A838DBA2-246D-4087-AE0A-6EA2B4B65A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2" name="Group 111">
              <a:extLst>
                <a:ext uri="{FF2B5EF4-FFF2-40B4-BE49-F238E27FC236}">
                  <a16:creationId xmlns:a16="http://schemas.microsoft.com/office/drawing/2014/main" id="{B4406F95-9579-494D-BE1E-A012A7F4CB3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4"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25"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2"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4"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5"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36"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7"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8"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9"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0"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1"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2"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5"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6"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7"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8"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9"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0"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13" name="Group 112">
              <a:extLst>
                <a:ext uri="{FF2B5EF4-FFF2-40B4-BE49-F238E27FC236}">
                  <a16:creationId xmlns:a16="http://schemas.microsoft.com/office/drawing/2014/main" id="{375D3DC5-0B19-4EA9-A350-6218AC28CD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4"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00ED357F-85AA-4F6B-94BD-4A798CE9FABE}"/>
              </a:ext>
            </a:extLst>
          </p:cNvPr>
          <p:cNvSpPr>
            <a:spLocks noGrp="1"/>
          </p:cNvSpPr>
          <p:nvPr>
            <p:ph type="title"/>
          </p:nvPr>
        </p:nvSpPr>
        <p:spPr>
          <a:xfrm>
            <a:off x="3091171" y="75103"/>
            <a:ext cx="6012832" cy="875320"/>
          </a:xfrm>
        </p:spPr>
        <p:txBody>
          <a:bodyPr vert="horz" lIns="91440" tIns="45720" rIns="91440" bIns="45720" rtlCol="0" anchor="ctr">
            <a:normAutofit fontScale="90000"/>
          </a:bodyPr>
          <a:lstStyle/>
          <a:p>
            <a:pPr algn="ctr"/>
            <a:r>
              <a:rPr lang="en-US" sz="3300" dirty="0"/>
              <a:t/>
            </a:r>
            <a:br>
              <a:rPr lang="en-US" sz="3300" dirty="0"/>
            </a:br>
            <a:r>
              <a:rPr lang="en-US" sz="3300" b="1" dirty="0">
                <a:solidFill>
                  <a:schemeClr val="accent3"/>
                </a:solidFill>
              </a:rPr>
              <a:t>GOALS of USING MOBILE APP</a:t>
            </a:r>
            <a:r>
              <a:rPr lang="en-US" sz="3300" dirty="0"/>
              <a:t/>
            </a:r>
            <a:br>
              <a:rPr lang="en-US" sz="3300" dirty="0"/>
            </a:br>
            <a:endParaRPr lang="en-US" sz="3300" dirty="0"/>
          </a:p>
        </p:txBody>
      </p:sp>
      <p:pic>
        <p:nvPicPr>
          <p:cNvPr id="6" name="Picture 5" descr="Icon&#10;&#10;Description automatically generated">
            <a:extLst>
              <a:ext uri="{FF2B5EF4-FFF2-40B4-BE49-F238E27FC236}">
                <a16:creationId xmlns:a16="http://schemas.microsoft.com/office/drawing/2014/main" id="{BB6A20E1-22FB-4970-9BA3-49F48412C8EB}"/>
              </a:ext>
            </a:extLst>
          </p:cNvPr>
          <p:cNvPicPr>
            <a:picLocks noChangeAspect="1"/>
          </p:cNvPicPr>
          <p:nvPr/>
        </p:nvPicPr>
        <p:blipFill rotWithShape="1">
          <a:blip r:embed="rId5"/>
          <a:srcRect l="729" r="820" b="-1"/>
          <a:stretch/>
        </p:blipFill>
        <p:spPr>
          <a:xfrm>
            <a:off x="1141411" y="2249487"/>
            <a:ext cx="3494597"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aphicFrame>
        <p:nvGraphicFramePr>
          <p:cNvPr id="7" name="TextBox 4">
            <a:extLst>
              <a:ext uri="{FF2B5EF4-FFF2-40B4-BE49-F238E27FC236}">
                <a16:creationId xmlns:a16="http://schemas.microsoft.com/office/drawing/2014/main" id="{4DF9F966-F272-454C-94DD-F9113D0D281A}"/>
              </a:ext>
            </a:extLst>
          </p:cNvPr>
          <p:cNvGraphicFramePr/>
          <p:nvPr>
            <p:extLst>
              <p:ext uri="{D42A27DB-BD31-4B8C-83A1-F6EECF244321}">
                <p14:modId xmlns:p14="http://schemas.microsoft.com/office/powerpoint/2010/main" val="113377311"/>
              </p:ext>
            </p:extLst>
          </p:nvPr>
        </p:nvGraphicFramePr>
        <p:xfrm>
          <a:off x="5034579" y="2249487"/>
          <a:ext cx="6012832" cy="35417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26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96FA2727-C33B-44D1-885B-76DC0424E5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60" name="Group 59">
              <a:extLst>
                <a:ext uri="{FF2B5EF4-FFF2-40B4-BE49-F238E27FC236}">
                  <a16:creationId xmlns:a16="http://schemas.microsoft.com/office/drawing/2014/main" id="{4A64FD4C-29BA-46E7-AE31-AB38BB69429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2"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73"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74"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75"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76"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77"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78"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79"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80"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81"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82"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83"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4"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85"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86"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87"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88"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89"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0"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1"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2"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3"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4"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5"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6"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7"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98"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61" name="Group 60">
              <a:extLst>
                <a:ext uri="{FF2B5EF4-FFF2-40B4-BE49-F238E27FC236}">
                  <a16:creationId xmlns:a16="http://schemas.microsoft.com/office/drawing/2014/main" id="{DB1B0C3F-D935-4306-B5B1-6AA63588112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2"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4"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5"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6"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7"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8"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9"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70"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71"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100" name="Rectangle 99">
            <a:extLst>
              <a:ext uri="{FF2B5EF4-FFF2-40B4-BE49-F238E27FC236}">
                <a16:creationId xmlns:a16="http://schemas.microsoft.com/office/drawing/2014/main" id="{54B9C16B-AC4A-44ED-9075-F76549B46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62A2FEB6-F419-4684-9ABC-9E32E012E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0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0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1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2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3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133" name="Rectangle 132">
            <a:extLst>
              <a:ext uri="{FF2B5EF4-FFF2-40B4-BE49-F238E27FC236}">
                <a16:creationId xmlns:a16="http://schemas.microsoft.com/office/drawing/2014/main" id="{B53044DC-4918-43DA-B49D-91673C6C94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135" name="Group 134">
            <a:extLst>
              <a:ext uri="{FF2B5EF4-FFF2-40B4-BE49-F238E27FC236}">
                <a16:creationId xmlns:a16="http://schemas.microsoft.com/office/drawing/2014/main" id="{1DCE6B36-1420-43AB-86CF-4E653A517B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3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3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3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5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6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01D56-C603-45F6-AB21-CEF4729FC3E9}"/>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b="1" dirty="0">
                <a:solidFill>
                  <a:schemeClr val="accent3">
                    <a:lumMod val="75000"/>
                  </a:schemeClr>
                </a:solidFill>
              </a:rPr>
              <a:t>Usability- challenges with using mobile app</a:t>
            </a:r>
            <a:endParaRPr lang="en-US" dirty="0">
              <a:solidFill>
                <a:schemeClr val="accent3">
                  <a:lumMod val="75000"/>
                </a:schemeClr>
              </a:solidFill>
            </a:endParaRPr>
          </a:p>
        </p:txBody>
      </p:sp>
      <p:sp>
        <p:nvSpPr>
          <p:cNvPr id="7" name="Content Placeholder 6">
            <a:extLst>
              <a:ext uri="{FF2B5EF4-FFF2-40B4-BE49-F238E27FC236}">
                <a16:creationId xmlns:a16="http://schemas.microsoft.com/office/drawing/2014/main" id="{3016E329-8350-4492-B929-334131A06469}"/>
              </a:ext>
            </a:extLst>
          </p:cNvPr>
          <p:cNvSpPr>
            <a:spLocks noGrp="1"/>
          </p:cNvSpPr>
          <p:nvPr>
            <p:ph sz="half" idx="1"/>
          </p:nvPr>
        </p:nvSpPr>
        <p:spPr>
          <a:xfrm>
            <a:off x="4691775" y="636588"/>
            <a:ext cx="6176235" cy="5697808"/>
          </a:xfrm>
        </p:spPr>
        <p:txBody>
          <a:bodyPr>
            <a:normAutofit fontScale="92500" lnSpcReduction="10000"/>
          </a:bodyPr>
          <a:lstStyle/>
          <a:p>
            <a:r>
              <a:rPr lang="en-US" sz="1800" dirty="0"/>
              <a:t>Not user-friendly</a:t>
            </a:r>
          </a:p>
          <a:p>
            <a:r>
              <a:rPr lang="en-US" sz="1800" dirty="0"/>
              <a:t>“…more useful to DPP Coach” </a:t>
            </a:r>
          </a:p>
          <a:p>
            <a:r>
              <a:rPr lang="en-US" sz="1800" dirty="0"/>
              <a:t>Lack of image recognition technology</a:t>
            </a:r>
          </a:p>
          <a:p>
            <a:r>
              <a:rPr lang="en-US" sz="1800" dirty="0"/>
              <a:t>Photo image of plate of food was not helpful</a:t>
            </a:r>
          </a:p>
          <a:p>
            <a:r>
              <a:rPr lang="en-US" sz="1800" dirty="0"/>
              <a:t>Lack of food catalog or food/restaurant index</a:t>
            </a:r>
          </a:p>
          <a:p>
            <a:r>
              <a:rPr lang="en-US" sz="1800" dirty="0"/>
              <a:t>Unable to track # of calories, fat, protein (grams) consumed</a:t>
            </a:r>
          </a:p>
          <a:p>
            <a:r>
              <a:rPr lang="en-US" sz="1800" dirty="0"/>
              <a:t>Need to manually enter nutritional value of meals</a:t>
            </a:r>
          </a:p>
          <a:p>
            <a:r>
              <a:rPr lang="en-US" sz="1800" dirty="0"/>
              <a:t>Unable to duplicate meals, update, or edit older values</a:t>
            </a:r>
          </a:p>
          <a:p>
            <a:r>
              <a:rPr lang="en-US" sz="1800" dirty="0"/>
              <a:t>No field to add other biometric values; i.e., Pulse rate, waist circumference</a:t>
            </a:r>
          </a:p>
          <a:p>
            <a:r>
              <a:rPr lang="en-US" sz="1800" dirty="0"/>
              <a:t>Time-consuming</a:t>
            </a:r>
          </a:p>
          <a:p>
            <a:r>
              <a:rPr lang="en-US" sz="1800" dirty="0"/>
              <a:t>Limited functions available </a:t>
            </a:r>
          </a:p>
          <a:p>
            <a:r>
              <a:rPr lang="en-US" sz="1800" dirty="0"/>
              <a:t>Software failure</a:t>
            </a:r>
          </a:p>
          <a:p>
            <a:r>
              <a:rPr lang="en-US" sz="1800" dirty="0"/>
              <a:t>Limited knowledge of mobile app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US" sz="1800" dirty="0"/>
          </a:p>
        </p:txBody>
      </p:sp>
    </p:spTree>
    <p:extLst>
      <p:ext uri="{BB962C8B-B14F-4D97-AF65-F5344CB8AC3E}">
        <p14:creationId xmlns:p14="http://schemas.microsoft.com/office/powerpoint/2010/main" val="18845458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96FA2727-C33B-44D1-885B-76DC0424E5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8" name="Group 17">
              <a:extLst>
                <a:ext uri="{FF2B5EF4-FFF2-40B4-BE49-F238E27FC236}">
                  <a16:creationId xmlns:a16="http://schemas.microsoft.com/office/drawing/2014/main" id="{4A64FD4C-29BA-46E7-AE31-AB38BB69429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1"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2"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7"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19" name="Group 18">
              <a:extLst>
                <a:ext uri="{FF2B5EF4-FFF2-40B4-BE49-F238E27FC236}">
                  <a16:creationId xmlns:a16="http://schemas.microsoft.com/office/drawing/2014/main" id="{DB1B0C3F-D935-4306-B5B1-6AA63588112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0"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58" name="Rectangle 57">
            <a:extLst>
              <a:ext uri="{FF2B5EF4-FFF2-40B4-BE49-F238E27FC236}">
                <a16:creationId xmlns:a16="http://schemas.microsoft.com/office/drawing/2014/main" id="{54B9C16B-AC4A-44ED-9075-F76549B46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62A2FEB6-F419-4684-9ABC-9E32E012E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1"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3"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5"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6"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7"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78"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9"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0"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1"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2"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3"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4"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5"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6"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7"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89"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B53044DC-4918-43DA-B49D-91673C6C94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1DCE6B36-1420-43AB-86CF-4E653A517B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94"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95"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6"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7"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8"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9"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0"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1"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2"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3"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4"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5"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6"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7"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8"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9"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0"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11"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2"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3"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4"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5"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6"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7"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8"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9"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0"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22"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DC5533-5215-4207-A2BE-D9DB9855DD6A}"/>
              </a:ext>
            </a:extLst>
          </p:cNvPr>
          <p:cNvSpPr>
            <a:spLocks noGrp="1"/>
          </p:cNvSpPr>
          <p:nvPr>
            <p:ph type="title"/>
          </p:nvPr>
        </p:nvSpPr>
        <p:spPr>
          <a:xfrm>
            <a:off x="789873" y="2813984"/>
            <a:ext cx="2743310" cy="724282"/>
          </a:xfrm>
        </p:spPr>
        <p:txBody>
          <a:bodyPr vert="horz" lIns="91440" tIns="45720" rIns="91440" bIns="45720" rtlCol="0" anchor="ctr">
            <a:normAutofit fontScale="90000"/>
          </a:bodyPr>
          <a:lstStyle/>
          <a:p>
            <a:r>
              <a:rPr lang="en-US" sz="3300" b="1" dirty="0">
                <a:solidFill>
                  <a:schemeClr val="accent3">
                    <a:lumMod val="75000"/>
                  </a:schemeClr>
                </a:solidFill>
              </a:rPr>
              <a:t>engagement</a:t>
            </a:r>
          </a:p>
        </p:txBody>
      </p:sp>
      <p:graphicFrame>
        <p:nvGraphicFramePr>
          <p:cNvPr id="11" name="TextBox 8">
            <a:extLst>
              <a:ext uri="{FF2B5EF4-FFF2-40B4-BE49-F238E27FC236}">
                <a16:creationId xmlns:a16="http://schemas.microsoft.com/office/drawing/2014/main" id="{CCC6B848-17FF-4EDE-A898-9AEFF6BCBB0B}"/>
              </a:ext>
            </a:extLst>
          </p:cNvPr>
          <p:cNvGraphicFramePr/>
          <p:nvPr>
            <p:extLst>
              <p:ext uri="{D42A27DB-BD31-4B8C-83A1-F6EECF244321}">
                <p14:modId xmlns:p14="http://schemas.microsoft.com/office/powerpoint/2010/main" val="2574391406"/>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669361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8"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59" name="Group 14">
            <a:extLst>
              <a:ext uri="{FF2B5EF4-FFF2-40B4-BE49-F238E27FC236}">
                <a16:creationId xmlns:a16="http://schemas.microsoft.com/office/drawing/2014/main" id="{96FA2727-C33B-44D1-885B-76DC0424E5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6" name="Group 15">
              <a:extLst>
                <a:ext uri="{FF2B5EF4-FFF2-40B4-BE49-F238E27FC236}">
                  <a16:creationId xmlns:a16="http://schemas.microsoft.com/office/drawing/2014/main" id="{4A64FD4C-29BA-46E7-AE31-AB38BB69429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29"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0"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5"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17" name="Group 16">
              <a:extLst>
                <a:ext uri="{FF2B5EF4-FFF2-40B4-BE49-F238E27FC236}">
                  <a16:creationId xmlns:a16="http://schemas.microsoft.com/office/drawing/2014/main" id="{DB1B0C3F-D935-4306-B5B1-6AA63588112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60" name="Rectangle 55">
            <a:extLst>
              <a:ext uri="{FF2B5EF4-FFF2-40B4-BE49-F238E27FC236}">
                <a16:creationId xmlns:a16="http://schemas.microsoft.com/office/drawing/2014/main" id="{C6270675-9512-4978-8583-36659256EE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BDE0974-6FD6-41D4-945F-07AB913164A9}"/>
              </a:ext>
            </a:extLst>
          </p:cNvPr>
          <p:cNvSpPr txBox="1"/>
          <p:nvPr/>
        </p:nvSpPr>
        <p:spPr>
          <a:xfrm>
            <a:off x="1971677" y="-22724"/>
            <a:ext cx="9905998" cy="9128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cap="all" dirty="0">
                <a:solidFill>
                  <a:schemeClr val="accent3"/>
                </a:solidFill>
                <a:latin typeface="+mj-lt"/>
                <a:ea typeface="+mj-ea"/>
                <a:cs typeface="+mj-cs"/>
              </a:rPr>
              <a:t>INTRODUCTION: Project Committee</a:t>
            </a:r>
            <a:endParaRPr lang="en-US" sz="3600" cap="all" dirty="0">
              <a:solidFill>
                <a:schemeClr val="accent3"/>
              </a:solidFill>
              <a:latin typeface="+mj-lt"/>
              <a:ea typeface="+mj-ea"/>
              <a:cs typeface="+mj-cs"/>
            </a:endParaRPr>
          </a:p>
        </p:txBody>
      </p:sp>
      <p:graphicFrame>
        <p:nvGraphicFramePr>
          <p:cNvPr id="61" name="TextBox 6">
            <a:extLst>
              <a:ext uri="{FF2B5EF4-FFF2-40B4-BE49-F238E27FC236}">
                <a16:creationId xmlns:a16="http://schemas.microsoft.com/office/drawing/2014/main" id="{B20CF4EA-C1CD-425B-A7FD-8D5DB73DDA28}"/>
              </a:ext>
            </a:extLst>
          </p:cNvPr>
          <p:cNvGraphicFramePr/>
          <p:nvPr>
            <p:extLst>
              <p:ext uri="{D42A27DB-BD31-4B8C-83A1-F6EECF244321}">
                <p14:modId xmlns:p14="http://schemas.microsoft.com/office/powerpoint/2010/main" val="2563321830"/>
              </p:ext>
            </p:extLst>
          </p:nvPr>
        </p:nvGraphicFramePr>
        <p:xfrm>
          <a:off x="-171447" y="1589088"/>
          <a:ext cx="12640466" cy="37869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3458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5"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267" name="Group 266">
            <a:extLst>
              <a:ext uri="{FF2B5EF4-FFF2-40B4-BE49-F238E27FC236}">
                <a16:creationId xmlns:a16="http://schemas.microsoft.com/office/drawing/2014/main" id="{96FA2727-C33B-44D1-885B-76DC0424E5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268" name="Group 267">
              <a:extLst>
                <a:ext uri="{FF2B5EF4-FFF2-40B4-BE49-F238E27FC236}">
                  <a16:creationId xmlns:a16="http://schemas.microsoft.com/office/drawing/2014/main" id="{4A64FD4C-29BA-46E7-AE31-AB38BB69429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0"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281"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2"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3"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4"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5"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6"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7"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8"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9"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0"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1"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92"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3"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4"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5"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6"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297"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8"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9"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0"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1"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2"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3"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4"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5"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6"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269" name="Group 268">
              <a:extLst>
                <a:ext uri="{FF2B5EF4-FFF2-40B4-BE49-F238E27FC236}">
                  <a16:creationId xmlns:a16="http://schemas.microsoft.com/office/drawing/2014/main" id="{DB1B0C3F-D935-4306-B5B1-6AA63588112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70"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1"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2"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3"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4"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5"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6"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7"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8"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9"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308" name="Rectangle 307">
            <a:extLst>
              <a:ext uri="{FF2B5EF4-FFF2-40B4-BE49-F238E27FC236}">
                <a16:creationId xmlns:a16="http://schemas.microsoft.com/office/drawing/2014/main" id="{54B9C16B-AC4A-44ED-9075-F76549B46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0" name="Group 309">
            <a:extLst>
              <a:ext uri="{FF2B5EF4-FFF2-40B4-BE49-F238E27FC236}">
                <a16:creationId xmlns:a16="http://schemas.microsoft.com/office/drawing/2014/main" id="{62A2FEB6-F419-4684-9ABC-9E32E012E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11"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12"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3"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4"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5"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6"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7"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8"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9"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0"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1"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2"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23"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4"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5"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6"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7"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28"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9"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0"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1"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2"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3"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4"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5"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6"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7"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339"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341" name="Rectangle 340">
            <a:extLst>
              <a:ext uri="{FF2B5EF4-FFF2-40B4-BE49-F238E27FC236}">
                <a16:creationId xmlns:a16="http://schemas.microsoft.com/office/drawing/2014/main" id="{B53044DC-4918-43DA-B49D-91673C6C94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343" name="Group 342">
            <a:extLst>
              <a:ext uri="{FF2B5EF4-FFF2-40B4-BE49-F238E27FC236}">
                <a16:creationId xmlns:a16="http://schemas.microsoft.com/office/drawing/2014/main" id="{1DCE6B36-1420-43AB-86CF-4E653A517B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344"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45"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6"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7"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8"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9"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0"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1"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2"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3"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4"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5"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6"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7"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8"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9"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0"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61"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2"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3"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4"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5"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6"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7"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8"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9"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0"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372"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DC5533-5215-4207-A2BE-D9DB9855DD6A}"/>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sz="3100" b="1" dirty="0">
                <a:solidFill>
                  <a:schemeClr val="accent3">
                    <a:lumMod val="75000"/>
                  </a:schemeClr>
                </a:solidFill>
              </a:rPr>
              <a:t>satisfaction</a:t>
            </a:r>
          </a:p>
        </p:txBody>
      </p:sp>
      <p:graphicFrame>
        <p:nvGraphicFramePr>
          <p:cNvPr id="261" name="TextBox 4">
            <a:extLst>
              <a:ext uri="{FF2B5EF4-FFF2-40B4-BE49-F238E27FC236}">
                <a16:creationId xmlns:a16="http://schemas.microsoft.com/office/drawing/2014/main" id="{67E2CEAF-F9EC-412C-80D4-63431AC3C5E7}"/>
              </a:ext>
            </a:extLst>
          </p:cNvPr>
          <p:cNvGraphicFramePr/>
          <p:nvPr>
            <p:extLst>
              <p:ext uri="{D42A27DB-BD31-4B8C-83A1-F6EECF244321}">
                <p14:modId xmlns:p14="http://schemas.microsoft.com/office/powerpoint/2010/main" val="967613367"/>
              </p:ext>
            </p:extLst>
          </p:nvPr>
        </p:nvGraphicFramePr>
        <p:xfrm>
          <a:off x="4111646" y="1349645"/>
          <a:ext cx="7872141"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049353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C04E-FC0C-438B-978E-D050EA8CAC90}"/>
              </a:ext>
            </a:extLst>
          </p:cNvPr>
          <p:cNvSpPr>
            <a:spLocks noGrp="1"/>
          </p:cNvSpPr>
          <p:nvPr>
            <p:ph type="title"/>
          </p:nvPr>
        </p:nvSpPr>
        <p:spPr>
          <a:xfrm>
            <a:off x="1051294" y="0"/>
            <a:ext cx="10553699" cy="584640"/>
          </a:xfrm>
        </p:spPr>
        <p:txBody>
          <a:bodyPr>
            <a:normAutofit fontScale="90000"/>
          </a:bodyPr>
          <a:lstStyle/>
          <a:p>
            <a:r>
              <a:rPr lang="en-US" b="1" dirty="0">
                <a:solidFill>
                  <a:schemeClr val="accent3"/>
                </a:solidFill>
              </a:rPr>
              <a:t>Recommended features for selecting a mobile app</a:t>
            </a:r>
          </a:p>
        </p:txBody>
      </p:sp>
      <p:sp>
        <p:nvSpPr>
          <p:cNvPr id="4" name="TextBox 3">
            <a:extLst>
              <a:ext uri="{FF2B5EF4-FFF2-40B4-BE49-F238E27FC236}">
                <a16:creationId xmlns:a16="http://schemas.microsoft.com/office/drawing/2014/main" id="{1CF8677B-EA24-4C62-AD15-2C7D76DB1E7A}"/>
              </a:ext>
            </a:extLst>
          </p:cNvPr>
          <p:cNvSpPr txBox="1"/>
          <p:nvPr/>
        </p:nvSpPr>
        <p:spPr>
          <a:xfrm>
            <a:off x="1583585" y="1315145"/>
            <a:ext cx="5168090" cy="3785652"/>
          </a:xfrm>
          <a:prstGeom prst="rect">
            <a:avLst/>
          </a:prstGeom>
          <a:noFill/>
        </p:spPr>
        <p:txBody>
          <a:bodyPr wrap="square" rtlCol="0">
            <a:spAutoFit/>
          </a:bodyPr>
          <a:lstStyle/>
          <a:p>
            <a:pPr marL="285750" indent="-285750" algn="l" fontAlgn="b">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User-friendly </a:t>
            </a:r>
          </a:p>
          <a:p>
            <a:pPr marL="285750" indent="-285750" algn="l" fontAlgn="b">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Intuitive photo-food journaling </a:t>
            </a:r>
          </a:p>
          <a:p>
            <a:pPr marL="285750" indent="-285750" algn="l" fontAlgn="b">
              <a:buFont typeface="Arial" panose="020B0604020202020204" pitchFamily="34" charset="0"/>
              <a:buChar char="•"/>
            </a:pPr>
            <a:r>
              <a:rPr lang="en-US" sz="2000" dirty="0">
                <a:solidFill>
                  <a:srgbClr val="000000"/>
                </a:solidFill>
                <a:latin typeface="Calibri" panose="020F0502020204030204" pitchFamily="34" charset="0"/>
              </a:rPr>
              <a:t>Editing options</a:t>
            </a:r>
          </a:p>
          <a:p>
            <a:pPr marL="285750" indent="-285750" algn="l" fontAlgn="b">
              <a:buFont typeface="Arial" panose="020B0604020202020204" pitchFamily="34" charset="0"/>
              <a:buChar char="•"/>
            </a:pPr>
            <a:r>
              <a:rPr lang="en-US" sz="2000" dirty="0">
                <a:solidFill>
                  <a:srgbClr val="000000"/>
                </a:solidFill>
                <a:latin typeface="Calibri" panose="020F0502020204030204" pitchFamily="34" charset="0"/>
              </a:rPr>
              <a:t>Useful dashboard</a:t>
            </a:r>
          </a:p>
          <a:p>
            <a:pPr marL="285750" indent="-285750" fontAlgn="b">
              <a:buFont typeface="Arial" panose="020B0604020202020204" pitchFamily="34" charset="0"/>
              <a:buChar char="•"/>
            </a:pPr>
            <a:r>
              <a:rPr lang="en-US" sz="2000" dirty="0">
                <a:solidFill>
                  <a:srgbClr val="000000"/>
                </a:solidFill>
                <a:latin typeface="Calibri" panose="020F0502020204030204" pitchFamily="34" charset="0"/>
              </a:rPr>
              <a:t>Self-management support based on diagnosis</a:t>
            </a:r>
          </a:p>
          <a:p>
            <a:pPr marL="285750" indent="-285750" fontAlgn="b">
              <a:buFont typeface="Arial" panose="020B0604020202020204" pitchFamily="34" charset="0"/>
              <a:buChar char="•"/>
            </a:pPr>
            <a:r>
              <a:rPr lang="en-US" sz="2000" dirty="0">
                <a:solidFill>
                  <a:srgbClr val="000000"/>
                </a:solidFill>
                <a:latin typeface="Calibri" panose="020F0502020204030204" pitchFamily="34" charset="0"/>
              </a:rPr>
              <a:t>F</a:t>
            </a:r>
            <a:r>
              <a:rPr lang="en-US" sz="2000" b="0" i="0" u="none" strike="noStrike" dirty="0">
                <a:solidFill>
                  <a:srgbClr val="000000"/>
                </a:solidFill>
                <a:effectLst/>
                <a:latin typeface="Calibri" panose="020F0502020204030204" pitchFamily="34" charset="0"/>
              </a:rPr>
              <a:t>ood catalog or index</a:t>
            </a:r>
          </a:p>
          <a:p>
            <a:pPr marL="285750" indent="-285750" fontAlgn="b">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Blue Tooth </a:t>
            </a:r>
            <a:r>
              <a:rPr lang="en-US" sz="2000" dirty="0">
                <a:solidFill>
                  <a:srgbClr val="000000"/>
                </a:solidFill>
                <a:latin typeface="Calibri" panose="020F0502020204030204" pitchFamily="34" charset="0"/>
              </a:rPr>
              <a:t>Capabilities</a:t>
            </a:r>
          </a:p>
          <a:p>
            <a:pPr marL="285750" indent="-285750" fontAlgn="b">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Calories Burned Calculator</a:t>
            </a:r>
          </a:p>
          <a:p>
            <a:pPr marL="285750" indent="-285750" fontAlgn="b">
              <a:buFont typeface="Arial" panose="020B0604020202020204" pitchFamily="34" charset="0"/>
              <a:buChar char="•"/>
            </a:pPr>
            <a:r>
              <a:rPr lang="en-US" sz="2000" dirty="0">
                <a:solidFill>
                  <a:srgbClr val="000000"/>
                </a:solidFill>
                <a:latin typeface="Calibri" panose="020F0502020204030204" pitchFamily="34" charset="0"/>
              </a:rPr>
              <a:t>HIPAA compliant</a:t>
            </a:r>
          </a:p>
          <a:p>
            <a:pPr marL="285750" indent="-285750" fontAlgn="b">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I.T. Support for Users</a:t>
            </a:r>
          </a:p>
          <a:p>
            <a:pPr marL="285750" indent="-285750" fontAlgn="b">
              <a:buFont typeface="Arial" panose="020B0604020202020204" pitchFamily="34" charset="0"/>
              <a:buChar char="•"/>
            </a:pPr>
            <a:r>
              <a:rPr lang="en-US" sz="2000" dirty="0">
                <a:solidFill>
                  <a:srgbClr val="000000"/>
                </a:solidFill>
                <a:latin typeface="Calibri" panose="020F0502020204030204" pitchFamily="34" charset="0"/>
              </a:rPr>
              <a:t>User Manual</a:t>
            </a:r>
            <a:endParaRPr lang="en-US" sz="20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67822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96FA2727-C33B-44D1-885B-76DC0424E5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3" name="Group 12">
              <a:extLst>
                <a:ext uri="{FF2B5EF4-FFF2-40B4-BE49-F238E27FC236}">
                  <a16:creationId xmlns:a16="http://schemas.microsoft.com/office/drawing/2014/main" id="{4A64FD4C-29BA-46E7-AE31-AB38BB69429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0"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DB1B0C3F-D935-4306-B5B1-6AA63588112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grpSp>
      </p:grpSp>
      <p:sp useBgFill="1">
        <p:nvSpPr>
          <p:cNvPr id="53" name="Rectangle 52">
            <a:extLst>
              <a:ext uri="{FF2B5EF4-FFF2-40B4-BE49-F238E27FC236}">
                <a16:creationId xmlns:a16="http://schemas.microsoft.com/office/drawing/2014/main" id="{54B9C16B-AC4A-44ED-9075-F76549B46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55" name="Group 54">
            <a:extLst>
              <a:ext uri="{FF2B5EF4-FFF2-40B4-BE49-F238E27FC236}">
                <a16:creationId xmlns:a16="http://schemas.microsoft.com/office/drawing/2014/main" id="{62A2FEB6-F419-4684-9ABC-9E32E012E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6"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57"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2"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3"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8"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73"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4"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5"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6"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7"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8"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9"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0"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1"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2"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84"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86" name="Rectangle 85">
            <a:extLst>
              <a:ext uri="{FF2B5EF4-FFF2-40B4-BE49-F238E27FC236}">
                <a16:creationId xmlns:a16="http://schemas.microsoft.com/office/drawing/2014/main" id="{B53044DC-4918-43DA-B49D-91673C6C94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88" name="Group 87">
            <a:extLst>
              <a:ext uri="{FF2B5EF4-FFF2-40B4-BE49-F238E27FC236}">
                <a16:creationId xmlns:a16="http://schemas.microsoft.com/office/drawing/2014/main" id="{1DCE6B36-1420-43AB-86CF-4E653A517B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9"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90"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1"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2"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3"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4"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5"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6"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7"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8"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9"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0"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1"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2"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3"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4"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5"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06"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7"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8"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9"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0"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1"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2"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3"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4"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5"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117"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308CC04E-FC0C-438B-978E-D050EA8CAC90}"/>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b="1" dirty="0">
                <a:solidFill>
                  <a:schemeClr val="accent3">
                    <a:lumMod val="75000"/>
                  </a:schemeClr>
                </a:solidFill>
              </a:rPr>
              <a:t>Lessons learned</a:t>
            </a:r>
          </a:p>
        </p:txBody>
      </p:sp>
      <p:graphicFrame>
        <p:nvGraphicFramePr>
          <p:cNvPr id="6" name="TextBox 3">
            <a:extLst>
              <a:ext uri="{FF2B5EF4-FFF2-40B4-BE49-F238E27FC236}">
                <a16:creationId xmlns:a16="http://schemas.microsoft.com/office/drawing/2014/main" id="{70E0CEFD-0C95-433D-B0A0-F78658CC9FE4}"/>
              </a:ext>
            </a:extLst>
          </p:cNvPr>
          <p:cNvGraphicFramePr/>
          <p:nvPr/>
        </p:nvGraphicFramePr>
        <p:xfrm>
          <a:off x="4385375" y="1060560"/>
          <a:ext cx="7295200" cy="4873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93801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357F-85AA-4F6B-94BD-4A798CE9FABE}"/>
              </a:ext>
            </a:extLst>
          </p:cNvPr>
          <p:cNvSpPr>
            <a:spLocks noGrp="1"/>
          </p:cNvSpPr>
          <p:nvPr>
            <p:ph type="title"/>
          </p:nvPr>
        </p:nvSpPr>
        <p:spPr>
          <a:xfrm>
            <a:off x="3582426" y="85061"/>
            <a:ext cx="4642977" cy="620735"/>
          </a:xfrm>
        </p:spPr>
        <p:txBody>
          <a:bodyPr>
            <a:normAutofit fontScale="90000"/>
          </a:bodyPr>
          <a:lstStyle/>
          <a:p>
            <a:r>
              <a:rPr lang="en-US" b="1" dirty="0">
                <a:solidFill>
                  <a:schemeClr val="accent3">
                    <a:lumMod val="75000"/>
                  </a:schemeClr>
                </a:solidFill>
              </a:rPr>
              <a:t>Nursing implications</a:t>
            </a:r>
          </a:p>
        </p:txBody>
      </p:sp>
      <p:sp>
        <p:nvSpPr>
          <p:cNvPr id="6" name="TextBox 5">
            <a:extLst>
              <a:ext uri="{FF2B5EF4-FFF2-40B4-BE49-F238E27FC236}">
                <a16:creationId xmlns:a16="http://schemas.microsoft.com/office/drawing/2014/main" id="{ECCE5741-9241-4E6B-B62E-6F410FD1C72C}"/>
              </a:ext>
            </a:extLst>
          </p:cNvPr>
          <p:cNvSpPr txBox="1"/>
          <p:nvPr/>
        </p:nvSpPr>
        <p:spPr>
          <a:xfrm>
            <a:off x="271130" y="554917"/>
            <a:ext cx="11649740" cy="6917535"/>
          </a:xfrm>
          <a:prstGeom prst="rect">
            <a:avLst/>
          </a:prstGeom>
          <a:noFill/>
        </p:spPr>
        <p:txBody>
          <a:bodyPr wrap="square">
            <a:spAutoFit/>
          </a:bodyPr>
          <a:lstStyle/>
          <a:p>
            <a:pPr marR="0">
              <a:lnSpc>
                <a:spcPct val="200000"/>
              </a:lnSpc>
              <a:spcBef>
                <a:spcPts val="0"/>
              </a:spcBef>
              <a:spcAft>
                <a:spcPts val="0"/>
              </a:spcAft>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As a result of this project, implementing technology was essential to providing health care to diverse populations in various geographical areas. </a:t>
            </a:r>
          </a:p>
          <a:p>
            <a:pPr marL="285750" marR="0" indent="-285750">
              <a:spcBef>
                <a:spcPts val="0"/>
              </a:spcBef>
              <a:spcAft>
                <a:spcPts val="0"/>
              </a:spcAft>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As a DNP student or advanced practicing nurse, one needs to adapt to health care challenges and strive to identify ways to incorporate research into evidence-based practice</a:t>
            </a:r>
          </a:p>
          <a:p>
            <a:pPr marR="0">
              <a:spcBef>
                <a:spcPts val="0"/>
              </a:spcBef>
              <a:spcAft>
                <a:spcPts val="0"/>
              </a:spcAft>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Potential impact towards nursing and clinical practice</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If this study was fully implemented, by providing a choice of learning mode (virtual/in-person) and with an adequate sample size, the data gathered may be useful in determining the impact of mobile app use on patients with prediabetes and other chronic diseases and the benefits of mobile apps in supporting self-care management and improve health outcomes.</a:t>
            </a:r>
          </a:p>
          <a:p>
            <a:pPr marL="285750" marR="0" indent="-285750">
              <a:spcBef>
                <a:spcPts val="0"/>
              </a:spcBef>
              <a:spcAft>
                <a:spcPts val="0"/>
              </a:spcAft>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Sustainability and dissemination</a:t>
            </a:r>
          </a:p>
          <a:p>
            <a:pPr marL="742950" lvl="1"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Discuss project with organizations and companies that are interested in mobile app technology</a:t>
            </a:r>
          </a:p>
          <a:p>
            <a:pPr marL="742950" lvl="1"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Share knowledge gained from this study</a:t>
            </a:r>
          </a:p>
          <a:p>
            <a:pPr marL="742950" lvl="1"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Create multidisciplinary team to develop mobile app technology based on patient feedback</a:t>
            </a:r>
          </a:p>
          <a:p>
            <a:pPr marL="742950" lvl="1"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Continue research to implement evidenced-based programs that are cost-effective and improve the quality of care provided</a:t>
            </a:r>
          </a:p>
          <a:p>
            <a:pPr marL="1200150" lvl="2"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Patient-centered care</a:t>
            </a:r>
          </a:p>
          <a:p>
            <a:pPr marL="1200150" lvl="2"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Provide customized education and materials for different cultures and health literacy levels</a:t>
            </a:r>
          </a:p>
          <a:p>
            <a:pPr marL="1200150" lvl="2"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Continue referrals to community-based programs</a:t>
            </a:r>
          </a:p>
          <a:p>
            <a:pPr marL="1200150" lvl="2" indent="-285750">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Support self-management of chronic conditions to help patients take an active role in their health care which can improve health outcomes</a:t>
            </a:r>
          </a:p>
          <a:p>
            <a:pPr marL="1200150" lvl="2" indent="-285750">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200000"/>
              </a:lnSpc>
              <a:spcBef>
                <a:spcPts val="0"/>
              </a:spcBef>
              <a:spcAft>
                <a:spcPts val="0"/>
              </a:spcAft>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200000"/>
              </a:lnSpc>
              <a:spcBef>
                <a:spcPts val="0"/>
              </a:spcBef>
              <a:spcAft>
                <a:spcPts val="0"/>
              </a:spcAft>
              <a:buFont typeface="Arial" panose="020B0604020202020204" pitchFamily="34" charset="0"/>
              <a:buChar char="•"/>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2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B9C16B-AC4A-44ED-9075-F76549B46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2A2FEB6-F419-4684-9ABC-9E32E012E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9"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5"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2"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3"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4"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6"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B53044DC-4918-43DA-B49D-91673C6C94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DCE6B36-1420-43AB-86CF-4E653A517B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1"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52"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3"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8"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3"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5"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6"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7"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9"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196DD4B-F5FA-4F8C-AD92-DFAD33917FA8}"/>
              </a:ext>
            </a:extLst>
          </p:cNvPr>
          <p:cNvSpPr txBox="1">
            <a:spLocks/>
          </p:cNvSpPr>
          <p:nvPr/>
        </p:nvSpPr>
        <p:spPr>
          <a:xfrm>
            <a:off x="723752" y="2160858"/>
            <a:ext cx="3085215" cy="19382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pPr marL="0" marR="0" lvl="0" indent="0" fontAlgn="auto">
              <a:spcAft>
                <a:spcPts val="600"/>
              </a:spcAft>
              <a:buClrTx/>
              <a:buSzTx/>
              <a:tabLst/>
              <a:defRPr/>
            </a:pPr>
            <a:endParaRPr kumimoji="0" lang="en-US" sz="3000" b="1" i="0" u="none" strike="noStrike" spc="0" normalizeH="0" noProof="0" dirty="0">
              <a:ln>
                <a:noFill/>
              </a:ln>
              <a:solidFill>
                <a:schemeClr val="accent3"/>
              </a:solidFill>
              <a:effectLst/>
              <a:uLnTx/>
              <a:uFillTx/>
            </a:endParaRPr>
          </a:p>
          <a:p>
            <a:pPr marL="0" marR="0" lvl="0" indent="0" fontAlgn="auto">
              <a:spcAft>
                <a:spcPts val="600"/>
              </a:spcAft>
              <a:buClrTx/>
              <a:buSzTx/>
              <a:tabLst/>
              <a:defRPr/>
            </a:pPr>
            <a:r>
              <a:rPr kumimoji="0" lang="en-US" sz="3000" b="1" i="0" u="none" strike="noStrike" spc="0" normalizeH="0" noProof="0" dirty="0">
                <a:ln>
                  <a:noFill/>
                </a:ln>
                <a:solidFill>
                  <a:schemeClr val="accent3">
                    <a:lumMod val="75000"/>
                  </a:schemeClr>
                </a:solidFill>
                <a:effectLst/>
                <a:uLnTx/>
                <a:uFillTx/>
              </a:rPr>
              <a:t>NEXT STEPS:  Application to Health Care Technologies </a:t>
            </a:r>
          </a:p>
          <a:p>
            <a:pPr marL="0" marR="0" lvl="0" indent="0" fontAlgn="auto">
              <a:spcAft>
                <a:spcPts val="600"/>
              </a:spcAft>
              <a:buClrTx/>
              <a:buSzTx/>
              <a:tabLst/>
              <a:defRPr/>
            </a:pPr>
            <a:endParaRPr kumimoji="0" lang="en-US" sz="3600" b="1" i="0" u="none" strike="noStrike" spc="0" normalizeH="0" noProof="0" dirty="0">
              <a:ln>
                <a:noFill/>
              </a:ln>
              <a:solidFill>
                <a:srgbClr val="FFFFFF"/>
              </a:solidFill>
              <a:effectLst/>
              <a:uLnTx/>
              <a:uFillTx/>
            </a:endParaRPr>
          </a:p>
        </p:txBody>
      </p:sp>
      <p:sp>
        <p:nvSpPr>
          <p:cNvPr id="4" name="Rectangle 3">
            <a:extLst>
              <a:ext uri="{FF2B5EF4-FFF2-40B4-BE49-F238E27FC236}">
                <a16:creationId xmlns:a16="http://schemas.microsoft.com/office/drawing/2014/main" id="{7CBD692C-AD0F-4A49-AFE0-F9F372CECB46}"/>
              </a:ext>
            </a:extLst>
          </p:cNvPr>
          <p:cNvSpPr/>
          <p:nvPr/>
        </p:nvSpPr>
        <p:spPr>
          <a:xfrm>
            <a:off x="45159" y="6452010"/>
            <a:ext cx="4062718" cy="230832"/>
          </a:xfrm>
          <a:prstGeom prst="rect">
            <a:avLst/>
          </a:prstGeom>
        </p:spPr>
        <p:txBody>
          <a:bodyPr wrap="square">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sz="900" b="1" i="0" u="none" strike="noStrike" kern="1200" cap="none" spc="0" normalizeH="0" baseline="0" noProof="0" dirty="0">
                <a:ln>
                  <a:noFill/>
                </a:ln>
                <a:effectLst/>
                <a:uLnTx/>
                <a:uFillTx/>
                <a:latin typeface="Tw Cen MT" panose="020B0602020104020603"/>
                <a:ea typeface="+mn-ea"/>
                <a:cs typeface="+mn-cs"/>
              </a:rPr>
              <a:t>(Harrison, Flood, &amp; Duce, 2013; Hoffer, George,&amp; Valacich, 2014; and IDF, 2018)</a:t>
            </a:r>
          </a:p>
        </p:txBody>
      </p:sp>
      <p:graphicFrame>
        <p:nvGraphicFramePr>
          <p:cNvPr id="11" name="Content Placeholder 2">
            <a:extLst>
              <a:ext uri="{FF2B5EF4-FFF2-40B4-BE49-F238E27FC236}">
                <a16:creationId xmlns:a16="http://schemas.microsoft.com/office/drawing/2014/main" id="{987E5D1B-749D-4C41-A945-35731B63767C}"/>
              </a:ext>
            </a:extLst>
          </p:cNvPr>
          <p:cNvGraphicFramePr>
            <a:graphicFrameLocks noGrp="1"/>
          </p:cNvGraphicFramePr>
          <p:nvPr>
            <p:ph idx="1"/>
            <p:extLst>
              <p:ext uri="{D42A27DB-BD31-4B8C-83A1-F6EECF244321}">
                <p14:modId xmlns:p14="http://schemas.microsoft.com/office/powerpoint/2010/main" val="560824298"/>
              </p:ext>
            </p:extLst>
          </p:nvPr>
        </p:nvGraphicFramePr>
        <p:xfrm>
          <a:off x="4124627" y="1371329"/>
          <a:ext cx="7894180" cy="4582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5708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5350-72F5-4141-859C-E2B19C5A2266}"/>
              </a:ext>
            </a:extLst>
          </p:cNvPr>
          <p:cNvSpPr>
            <a:spLocks noGrp="1"/>
          </p:cNvSpPr>
          <p:nvPr>
            <p:ph type="title"/>
          </p:nvPr>
        </p:nvSpPr>
        <p:spPr>
          <a:xfrm>
            <a:off x="1127917" y="165538"/>
            <a:ext cx="9919493" cy="977462"/>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n-US" sz="2200" b="0" i="0" u="none" strike="noStrike" kern="1200" cap="none" spc="0" normalizeH="0" baseline="0" noProof="0" dirty="0">
                <a:ln>
                  <a:noFill/>
                </a:ln>
                <a:solidFill>
                  <a:srgbClr val="14967C"/>
                </a:solidFill>
                <a:effectLst/>
                <a:uLnTx/>
                <a:uFillTx/>
                <a:latin typeface="Tw Cen MT" panose="020B0602020104020603"/>
                <a:ea typeface="+mn-ea"/>
                <a:cs typeface="+mn-cs"/>
              </a:rPr>
              <a:t/>
            </a:r>
            <a:br>
              <a:rPr kumimoji="0" lang="en-US" sz="2200" b="0" i="0" u="none" strike="noStrike" kern="1200" cap="none" spc="0" normalizeH="0" baseline="0" noProof="0" dirty="0">
                <a:ln>
                  <a:noFill/>
                </a:ln>
                <a:solidFill>
                  <a:srgbClr val="14967C"/>
                </a:solidFill>
                <a:effectLst/>
                <a:uLnTx/>
                <a:uFillTx/>
                <a:latin typeface="Tw Cen MT" panose="020B0602020104020603"/>
                <a:ea typeface="+mn-ea"/>
                <a:cs typeface="+mn-cs"/>
              </a:rPr>
            </a:br>
            <a:r>
              <a:rPr kumimoji="0" lang="en-US" sz="2200" b="1" i="0" u="none" strike="noStrike" kern="1200" cap="none" spc="0" normalizeH="0" baseline="0" noProof="0" dirty="0">
                <a:ln>
                  <a:noFill/>
                </a:ln>
                <a:solidFill>
                  <a:srgbClr val="14967C"/>
                </a:solidFill>
                <a:effectLst/>
                <a:uLnTx/>
                <a:uFillTx/>
                <a:latin typeface="Tw Cen MT" panose="020B0602020104020603"/>
                <a:ea typeface="+mn-ea"/>
                <a:cs typeface="+mn-cs"/>
              </a:rPr>
              <a:t>Acknowledgements</a:t>
            </a:r>
            <a:br>
              <a:rPr kumimoji="0" lang="en-US" sz="2200" b="1" i="0" u="none" strike="noStrike" kern="1200" cap="none" spc="0" normalizeH="0" baseline="0" noProof="0" dirty="0">
                <a:ln>
                  <a:noFill/>
                </a:ln>
                <a:solidFill>
                  <a:srgbClr val="14967C"/>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srgbClr val="14967C"/>
                </a:solidFill>
                <a:effectLst/>
                <a:uLnTx/>
                <a:uFillTx/>
                <a:latin typeface="Tw Cen MT" panose="020B0602020104020603"/>
                <a:ea typeface="+mn-ea"/>
                <a:cs typeface="+mn-cs"/>
              </a:rPr>
              <a:t/>
            </a:r>
            <a:br>
              <a:rPr kumimoji="0" lang="en-US" sz="1800" b="0" i="0" u="none" strike="noStrike" kern="1200" cap="none" spc="0" normalizeH="0" baseline="0" noProof="0" dirty="0">
                <a:ln>
                  <a:noFill/>
                </a:ln>
                <a:solidFill>
                  <a:srgbClr val="14967C"/>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 </a:t>
            </a:r>
            <a:r>
              <a:rPr kumimoji="0" lang="en-US" sz="2200" b="1" i="0" u="none" strike="noStrike" kern="1200" cap="none" spc="0" normalizeH="0" baseline="0" noProof="0" dirty="0" err="1">
                <a:ln>
                  <a:noFill/>
                </a:ln>
                <a:solidFill>
                  <a:srgbClr val="14967C"/>
                </a:solidFill>
                <a:effectLst/>
                <a:uLnTx/>
                <a:uFillTx/>
                <a:latin typeface="Tw Cen MT" panose="020B0602020104020603"/>
                <a:ea typeface="+mn-ea"/>
                <a:cs typeface="+mn-cs"/>
              </a:rPr>
              <a:t>Grazie</a:t>
            </a:r>
            <a:r>
              <a:rPr kumimoji="0" lang="en-US" sz="2200" b="1" i="0" u="none" strike="noStrike" kern="1200" cap="none" spc="0" normalizeH="0" baseline="0" noProof="0" dirty="0">
                <a:ln>
                  <a:noFill/>
                </a:ln>
                <a:solidFill>
                  <a:srgbClr val="14967C"/>
                </a:solidFill>
                <a:effectLst/>
                <a:uLnTx/>
                <a:uFillTx/>
                <a:latin typeface="Tw Cen MT" panose="020B0602020104020603"/>
                <a:ea typeface="+mn-ea"/>
                <a:cs typeface="+mn-cs"/>
              </a:rPr>
              <a:t> Millie </a:t>
            </a: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 </a:t>
            </a:r>
            <a:r>
              <a:rPr kumimoji="0" lang="en-US" sz="2200" b="1" i="0" u="none" strike="noStrike" kern="1200" cap="none" spc="0" normalizeH="0" baseline="0" noProof="0" dirty="0">
                <a:ln>
                  <a:noFill/>
                </a:ln>
                <a:solidFill>
                  <a:srgbClr val="14967C"/>
                </a:solidFill>
                <a:effectLst/>
                <a:uLnTx/>
                <a:uFillTx/>
                <a:latin typeface="Tw Cen MT" panose="020B0602020104020603"/>
                <a:ea typeface="+mn-ea"/>
                <a:cs typeface="+mn-cs"/>
              </a:rPr>
              <a:t>Domo </a:t>
            </a:r>
            <a:r>
              <a:rPr kumimoji="0" lang="en-US" sz="2200" b="1" i="0" u="none" strike="noStrike" kern="1200" cap="none" spc="0" normalizeH="0" baseline="0" noProof="0" dirty="0" err="1">
                <a:ln>
                  <a:noFill/>
                </a:ln>
                <a:solidFill>
                  <a:srgbClr val="14967C"/>
                </a:solidFill>
                <a:effectLst/>
                <a:uLnTx/>
                <a:uFillTx/>
                <a:latin typeface="Tw Cen MT" panose="020B0602020104020603"/>
                <a:ea typeface="+mn-ea"/>
                <a:cs typeface="+mn-cs"/>
              </a:rPr>
              <a:t>arigato</a:t>
            </a:r>
            <a:r>
              <a:rPr kumimoji="0" lang="en-US" sz="2200" b="1" i="0" u="none" strike="noStrike" kern="1200" cap="none" spc="0" normalizeH="0" baseline="0" noProof="0" dirty="0">
                <a:ln>
                  <a:noFill/>
                </a:ln>
                <a:solidFill>
                  <a:srgbClr val="14967C"/>
                </a:solidFill>
                <a:effectLst/>
                <a:uLnTx/>
                <a:uFillTx/>
                <a:latin typeface="Tw Cen MT" panose="020B0602020104020603"/>
                <a:ea typeface="+mn-ea"/>
                <a:cs typeface="+mn-cs"/>
              </a:rPr>
              <a:t> </a:t>
            </a:r>
            <a:r>
              <a:rPr kumimoji="0" lang="en-US" sz="2200" b="1" i="0" u="none" strike="noStrike" kern="1200" cap="none" spc="0" normalizeH="0" baseline="0" noProof="0" dirty="0" err="1">
                <a:ln>
                  <a:noFill/>
                </a:ln>
                <a:solidFill>
                  <a:srgbClr val="14967C"/>
                </a:solidFill>
                <a:effectLst/>
                <a:uLnTx/>
                <a:uFillTx/>
                <a:latin typeface="Tw Cen MT" panose="020B0602020104020603"/>
                <a:ea typeface="+mn-ea"/>
                <a:cs typeface="+mn-cs"/>
              </a:rPr>
              <a:t>gozaimasu</a:t>
            </a:r>
            <a:r>
              <a:rPr kumimoji="0" lang="en-US" sz="2200" b="1" i="0" u="none" strike="noStrike" kern="1200" cap="none" spc="0" normalizeH="0" baseline="0" noProof="0" dirty="0">
                <a:ln>
                  <a:noFill/>
                </a:ln>
                <a:solidFill>
                  <a:srgbClr val="14967C"/>
                </a:solidFill>
                <a:effectLst/>
                <a:uLnTx/>
                <a:uFillTx/>
                <a:latin typeface="Tw Cen MT" panose="020B0602020104020603"/>
                <a:ea typeface="+mn-ea"/>
                <a:cs typeface="+mn-cs"/>
              </a:rPr>
              <a:t> </a:t>
            </a: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 </a:t>
            </a:r>
            <a:r>
              <a:rPr kumimoji="0" lang="en-US" sz="2200" b="1" i="0" u="none" strike="noStrike" kern="1200" cap="none" spc="0" normalizeH="0" baseline="0" noProof="0" dirty="0">
                <a:ln>
                  <a:noFill/>
                </a:ln>
                <a:solidFill>
                  <a:srgbClr val="14967C"/>
                </a:solidFill>
                <a:effectLst/>
                <a:uLnTx/>
                <a:uFillTx/>
                <a:latin typeface="Tw Cen MT" panose="020B0602020104020603"/>
                <a:ea typeface="+mn-ea"/>
                <a:cs typeface="+mn-cs"/>
              </a:rPr>
              <a:t>Mahalo</a:t>
            </a: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 ❤</a:t>
            </a:r>
            <a:b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br>
            <a:endParaRPr lang="en-US" dirty="0"/>
          </a:p>
        </p:txBody>
      </p:sp>
      <p:sp>
        <p:nvSpPr>
          <p:cNvPr id="3" name="Text Placeholder 2">
            <a:extLst>
              <a:ext uri="{FF2B5EF4-FFF2-40B4-BE49-F238E27FC236}">
                <a16:creationId xmlns:a16="http://schemas.microsoft.com/office/drawing/2014/main" id="{6D25DFE0-D8B2-400C-93DE-FD24BCE05763}"/>
              </a:ext>
            </a:extLst>
          </p:cNvPr>
          <p:cNvSpPr>
            <a:spLocks noGrp="1"/>
          </p:cNvSpPr>
          <p:nvPr>
            <p:ph type="body" idx="1"/>
          </p:nvPr>
        </p:nvSpPr>
        <p:spPr>
          <a:xfrm>
            <a:off x="453044" y="1264236"/>
            <a:ext cx="3196899" cy="685800"/>
          </a:xfrm>
        </p:spPr>
        <p:txBody>
          <a:bodyPr/>
          <a:lstStyle/>
          <a:p>
            <a:pPr algn="ctr"/>
            <a:r>
              <a:rPr lang="en-US" b="1" dirty="0">
                <a:solidFill>
                  <a:schemeClr val="bg1"/>
                </a:solidFill>
              </a:rPr>
              <a:t>UDM Family</a:t>
            </a:r>
          </a:p>
        </p:txBody>
      </p:sp>
      <p:sp>
        <p:nvSpPr>
          <p:cNvPr id="4" name="Text Placeholder 3">
            <a:extLst>
              <a:ext uri="{FF2B5EF4-FFF2-40B4-BE49-F238E27FC236}">
                <a16:creationId xmlns:a16="http://schemas.microsoft.com/office/drawing/2014/main" id="{CC806DB3-AAAB-4798-B203-3265F71D98D8}"/>
              </a:ext>
            </a:extLst>
          </p:cNvPr>
          <p:cNvSpPr>
            <a:spLocks noGrp="1"/>
          </p:cNvSpPr>
          <p:nvPr>
            <p:ph type="body" sz="half" idx="15"/>
          </p:nvPr>
        </p:nvSpPr>
        <p:spPr>
          <a:xfrm>
            <a:off x="434951" y="1911885"/>
            <a:ext cx="3208735" cy="3858294"/>
          </a:xfrm>
        </p:spPr>
        <p:txBody>
          <a:bodyPr>
            <a:normAutofit fontScale="40000" lnSpcReduction="20000"/>
          </a:bodyPr>
          <a:lstStyle/>
          <a:p>
            <a:pPr algn="ctr"/>
            <a:r>
              <a:rPr lang="en-US" sz="4300" dirty="0">
                <a:solidFill>
                  <a:schemeClr val="bg2">
                    <a:lumMod val="50000"/>
                  </a:schemeClr>
                </a:solidFill>
              </a:rPr>
              <a:t>Dr Arthur Ko</a:t>
            </a:r>
          </a:p>
          <a:p>
            <a:pPr algn="ctr"/>
            <a:r>
              <a:rPr lang="en-US" sz="4300" dirty="0">
                <a:solidFill>
                  <a:schemeClr val="bg2">
                    <a:lumMod val="50000"/>
                  </a:schemeClr>
                </a:solidFill>
              </a:rPr>
              <a:t>Dr Karen Mihelich</a:t>
            </a:r>
          </a:p>
          <a:p>
            <a:pPr algn="ctr"/>
            <a:r>
              <a:rPr lang="en-US" sz="4300" dirty="0">
                <a:solidFill>
                  <a:schemeClr val="bg2">
                    <a:lumMod val="50000"/>
                  </a:schemeClr>
                </a:solidFill>
              </a:rPr>
              <a:t>DNP Cohort- Taylor, Edith, Cheryl, Mary, Jeanette, Noel, and Cathy</a:t>
            </a:r>
          </a:p>
          <a:p>
            <a:pPr algn="ctr"/>
            <a:r>
              <a:rPr lang="en-US" sz="4300" dirty="0">
                <a:solidFill>
                  <a:schemeClr val="bg2">
                    <a:lumMod val="50000"/>
                  </a:schemeClr>
                </a:solidFill>
              </a:rPr>
              <a:t>Dr Roseann Burson</a:t>
            </a:r>
          </a:p>
          <a:p>
            <a:pPr algn="ctr"/>
            <a:r>
              <a:rPr lang="en-US" sz="4300" dirty="0">
                <a:solidFill>
                  <a:schemeClr val="bg2">
                    <a:lumMod val="50000"/>
                  </a:schemeClr>
                </a:solidFill>
              </a:rPr>
              <a:t>Dr Patricia Rouen</a:t>
            </a:r>
          </a:p>
          <a:p>
            <a:pPr algn="ctr"/>
            <a:r>
              <a:rPr lang="en-US" sz="4300" dirty="0">
                <a:solidFill>
                  <a:schemeClr val="bg2">
                    <a:lumMod val="50000"/>
                  </a:schemeClr>
                </a:solidFill>
              </a:rPr>
              <a:t>Dr Janet Baiardi</a:t>
            </a:r>
          </a:p>
          <a:p>
            <a:pPr algn="ctr"/>
            <a:r>
              <a:rPr lang="en-US" sz="4300" dirty="0">
                <a:solidFill>
                  <a:schemeClr val="bg2">
                    <a:lumMod val="50000"/>
                  </a:schemeClr>
                </a:solidFill>
              </a:rPr>
              <a:t>Dr Mary White</a:t>
            </a:r>
          </a:p>
          <a:p>
            <a:pPr algn="ctr"/>
            <a:r>
              <a:rPr lang="en-US" sz="4300" dirty="0">
                <a:solidFill>
                  <a:schemeClr val="bg2">
                    <a:lumMod val="50000"/>
                  </a:schemeClr>
                </a:solidFill>
              </a:rPr>
              <a:t>Dr Kathy Moran</a:t>
            </a:r>
          </a:p>
        </p:txBody>
      </p:sp>
      <p:sp>
        <p:nvSpPr>
          <p:cNvPr id="5" name="Text Placeholder 4">
            <a:extLst>
              <a:ext uri="{FF2B5EF4-FFF2-40B4-BE49-F238E27FC236}">
                <a16:creationId xmlns:a16="http://schemas.microsoft.com/office/drawing/2014/main" id="{7F258299-D3CE-46A3-9B55-7EBDB241A5B8}"/>
              </a:ext>
            </a:extLst>
          </p:cNvPr>
          <p:cNvSpPr>
            <a:spLocks noGrp="1"/>
          </p:cNvSpPr>
          <p:nvPr>
            <p:ph type="body" sz="quarter" idx="3"/>
          </p:nvPr>
        </p:nvSpPr>
        <p:spPr>
          <a:xfrm>
            <a:off x="4358528" y="1400112"/>
            <a:ext cx="3184385" cy="536682"/>
          </a:xfrm>
        </p:spPr>
        <p:txBody>
          <a:bodyPr/>
          <a:lstStyle/>
          <a:p>
            <a:pPr algn="ctr"/>
            <a:r>
              <a:rPr lang="en-US" b="1" dirty="0">
                <a:solidFill>
                  <a:schemeClr val="bg1"/>
                </a:solidFill>
              </a:rPr>
              <a:t>HFHS Family</a:t>
            </a:r>
          </a:p>
        </p:txBody>
      </p:sp>
      <p:sp>
        <p:nvSpPr>
          <p:cNvPr id="6" name="Text Placeholder 5">
            <a:extLst>
              <a:ext uri="{FF2B5EF4-FFF2-40B4-BE49-F238E27FC236}">
                <a16:creationId xmlns:a16="http://schemas.microsoft.com/office/drawing/2014/main" id="{B14957BD-D7A2-44AF-A99C-4AD08E13729E}"/>
              </a:ext>
            </a:extLst>
          </p:cNvPr>
          <p:cNvSpPr>
            <a:spLocks noGrp="1"/>
          </p:cNvSpPr>
          <p:nvPr>
            <p:ph type="body" sz="half" idx="16"/>
          </p:nvPr>
        </p:nvSpPr>
        <p:spPr>
          <a:xfrm>
            <a:off x="4214899" y="1950036"/>
            <a:ext cx="3378020" cy="3556647"/>
          </a:xfrm>
        </p:spPr>
        <p:txBody>
          <a:bodyPr>
            <a:normAutofit lnSpcReduction="10000"/>
          </a:bodyPr>
          <a:lstStyle/>
          <a:p>
            <a:pPr algn="ctr"/>
            <a:r>
              <a:rPr lang="en-US" sz="1600" dirty="0">
                <a:solidFill>
                  <a:schemeClr val="bg2">
                    <a:lumMod val="50000"/>
                  </a:schemeClr>
                </a:solidFill>
              </a:rPr>
              <a:t>Ameldia Brown</a:t>
            </a:r>
          </a:p>
          <a:p>
            <a:pPr algn="ctr"/>
            <a:r>
              <a:rPr lang="en-US" sz="1600" dirty="0">
                <a:solidFill>
                  <a:schemeClr val="bg2">
                    <a:lumMod val="50000"/>
                  </a:schemeClr>
                </a:solidFill>
              </a:rPr>
              <a:t>Dr Christopher O’Connell</a:t>
            </a:r>
          </a:p>
          <a:p>
            <a:pPr algn="ctr"/>
            <a:r>
              <a:rPr lang="en-US" sz="1600" dirty="0">
                <a:solidFill>
                  <a:schemeClr val="bg2">
                    <a:lumMod val="50000"/>
                  </a:schemeClr>
                </a:solidFill>
              </a:rPr>
              <a:t>DPP Coaches- Marian Giacona, Patricia Jurek, La Tonya Allen-Brown</a:t>
            </a:r>
          </a:p>
          <a:p>
            <a:pPr algn="ctr"/>
            <a:r>
              <a:rPr lang="en-US" sz="1600" dirty="0">
                <a:solidFill>
                  <a:schemeClr val="bg2">
                    <a:lumMod val="50000"/>
                  </a:schemeClr>
                </a:solidFill>
              </a:rPr>
              <a:t>Madelyn Humbert</a:t>
            </a:r>
          </a:p>
          <a:p>
            <a:pPr algn="ctr"/>
            <a:r>
              <a:rPr lang="en-US" sz="1600" dirty="0">
                <a:solidFill>
                  <a:schemeClr val="bg2">
                    <a:lumMod val="50000"/>
                  </a:schemeClr>
                </a:solidFill>
              </a:rPr>
              <a:t>Jill Yore</a:t>
            </a:r>
          </a:p>
          <a:p>
            <a:pPr algn="ctr"/>
            <a:r>
              <a:rPr lang="en-US" sz="1600" dirty="0">
                <a:solidFill>
                  <a:schemeClr val="bg2">
                    <a:lumMod val="50000"/>
                  </a:schemeClr>
                </a:solidFill>
              </a:rPr>
              <a:t>Therese Mianecki</a:t>
            </a:r>
          </a:p>
          <a:p>
            <a:pPr algn="ctr"/>
            <a:r>
              <a:rPr lang="en-US" sz="1600" dirty="0">
                <a:solidFill>
                  <a:schemeClr val="bg2">
                    <a:lumMod val="50000"/>
                  </a:schemeClr>
                </a:solidFill>
              </a:rPr>
              <a:t>Mary Ann DiMarco, IPSO</a:t>
            </a:r>
          </a:p>
          <a:p>
            <a:pPr algn="ctr"/>
            <a:r>
              <a:rPr lang="en-US" sz="1600" dirty="0">
                <a:solidFill>
                  <a:schemeClr val="bg2">
                    <a:lumMod val="50000"/>
                  </a:schemeClr>
                </a:solidFill>
              </a:rPr>
              <a:t>Karen Buncich, Healthy Interactions, LP</a:t>
            </a:r>
          </a:p>
          <a:p>
            <a:endParaRPr lang="en-US" sz="1400" dirty="0">
              <a:solidFill>
                <a:schemeClr val="bg2">
                  <a:lumMod val="50000"/>
                </a:schemeClr>
              </a:solidFill>
            </a:endParaRPr>
          </a:p>
          <a:p>
            <a:endParaRPr lang="en-US" dirty="0"/>
          </a:p>
        </p:txBody>
      </p:sp>
      <p:sp>
        <p:nvSpPr>
          <p:cNvPr id="7" name="Text Placeholder 6">
            <a:extLst>
              <a:ext uri="{FF2B5EF4-FFF2-40B4-BE49-F238E27FC236}">
                <a16:creationId xmlns:a16="http://schemas.microsoft.com/office/drawing/2014/main" id="{A917C86C-19EC-4137-A37B-8821EE651CFC}"/>
              </a:ext>
            </a:extLst>
          </p:cNvPr>
          <p:cNvSpPr>
            <a:spLocks noGrp="1"/>
          </p:cNvSpPr>
          <p:nvPr>
            <p:ph type="body" sz="quarter" idx="13"/>
          </p:nvPr>
        </p:nvSpPr>
        <p:spPr>
          <a:xfrm>
            <a:off x="8251498" y="1518532"/>
            <a:ext cx="3194968" cy="435761"/>
          </a:xfrm>
        </p:spPr>
        <p:txBody>
          <a:bodyPr/>
          <a:lstStyle/>
          <a:p>
            <a:pPr algn="ctr"/>
            <a:r>
              <a:rPr lang="en-US" sz="2400" b="1" dirty="0">
                <a:solidFill>
                  <a:schemeClr val="bg2">
                    <a:lumMod val="50000"/>
                  </a:schemeClr>
                </a:solidFill>
              </a:rPr>
              <a:t>My Family </a:t>
            </a:r>
          </a:p>
        </p:txBody>
      </p:sp>
      <p:sp>
        <p:nvSpPr>
          <p:cNvPr id="8" name="Text Placeholder 7">
            <a:extLst>
              <a:ext uri="{FF2B5EF4-FFF2-40B4-BE49-F238E27FC236}">
                <a16:creationId xmlns:a16="http://schemas.microsoft.com/office/drawing/2014/main" id="{3294D44E-D79B-4379-8006-F58D522E7F04}"/>
              </a:ext>
            </a:extLst>
          </p:cNvPr>
          <p:cNvSpPr>
            <a:spLocks noGrp="1"/>
          </p:cNvSpPr>
          <p:nvPr>
            <p:ph type="body" sz="half" idx="17"/>
          </p:nvPr>
        </p:nvSpPr>
        <p:spPr>
          <a:xfrm>
            <a:off x="7977102" y="2077739"/>
            <a:ext cx="3779947" cy="3351696"/>
          </a:xfrm>
        </p:spPr>
        <p:txBody>
          <a:bodyPr>
            <a:normAutofit/>
          </a:bodyPr>
          <a:lstStyle/>
          <a:p>
            <a:pPr algn="ctr"/>
            <a:r>
              <a:rPr lang="en-US" sz="1700" dirty="0">
                <a:solidFill>
                  <a:schemeClr val="bg2">
                    <a:lumMod val="50000"/>
                  </a:schemeClr>
                </a:solidFill>
              </a:rPr>
              <a:t>Children: Steven, Gino, Danyelle, Paige, </a:t>
            </a:r>
          </a:p>
          <a:p>
            <a:pPr algn="ctr"/>
            <a:r>
              <a:rPr lang="en-US" sz="1700" dirty="0">
                <a:solidFill>
                  <a:schemeClr val="bg2">
                    <a:lumMod val="50000"/>
                  </a:schemeClr>
                </a:solidFill>
              </a:rPr>
              <a:t>Sarah, Mimi, Richard</a:t>
            </a:r>
          </a:p>
          <a:p>
            <a:pPr algn="ctr"/>
            <a:r>
              <a:rPr lang="en-US" sz="1700" dirty="0">
                <a:solidFill>
                  <a:schemeClr val="bg2">
                    <a:lumMod val="50000"/>
                  </a:schemeClr>
                </a:solidFill>
              </a:rPr>
              <a:t>Grandkids: </a:t>
            </a:r>
            <a:r>
              <a:rPr lang="en-US" sz="1700" dirty="0" err="1">
                <a:solidFill>
                  <a:schemeClr val="bg2">
                    <a:lumMod val="50000"/>
                  </a:schemeClr>
                </a:solidFill>
              </a:rPr>
              <a:t>Duayne</a:t>
            </a:r>
            <a:r>
              <a:rPr lang="en-US" sz="1700" dirty="0">
                <a:solidFill>
                  <a:schemeClr val="bg2">
                    <a:lumMod val="50000"/>
                  </a:schemeClr>
                </a:solidFill>
              </a:rPr>
              <a:t>, </a:t>
            </a:r>
            <a:r>
              <a:rPr lang="en-US" sz="1700" dirty="0" err="1">
                <a:solidFill>
                  <a:schemeClr val="bg2">
                    <a:lumMod val="50000"/>
                  </a:schemeClr>
                </a:solidFill>
              </a:rPr>
              <a:t>DeAnna</a:t>
            </a:r>
            <a:r>
              <a:rPr lang="en-US" sz="1700" dirty="0">
                <a:solidFill>
                  <a:schemeClr val="bg2">
                    <a:lumMod val="50000"/>
                  </a:schemeClr>
                </a:solidFill>
              </a:rPr>
              <a:t>, Aiden, </a:t>
            </a:r>
            <a:r>
              <a:rPr lang="en-US" sz="1700" dirty="0" err="1">
                <a:solidFill>
                  <a:schemeClr val="bg2">
                    <a:lumMod val="50000"/>
                  </a:schemeClr>
                </a:solidFill>
              </a:rPr>
              <a:t>Rheo</a:t>
            </a:r>
            <a:r>
              <a:rPr lang="en-US" sz="1700" dirty="0">
                <a:solidFill>
                  <a:schemeClr val="bg2">
                    <a:lumMod val="50000"/>
                  </a:schemeClr>
                </a:solidFill>
              </a:rPr>
              <a:t>, Ryan, </a:t>
            </a:r>
            <a:r>
              <a:rPr lang="en-US" sz="1700" dirty="0" err="1">
                <a:solidFill>
                  <a:schemeClr val="bg2">
                    <a:lumMod val="50000"/>
                  </a:schemeClr>
                </a:solidFill>
              </a:rPr>
              <a:t>Lanori</a:t>
            </a:r>
            <a:r>
              <a:rPr lang="en-US" sz="1700" dirty="0">
                <a:solidFill>
                  <a:schemeClr val="bg2">
                    <a:lumMod val="50000"/>
                  </a:schemeClr>
                </a:solidFill>
              </a:rPr>
              <a:t>, Skylar</a:t>
            </a:r>
          </a:p>
          <a:p>
            <a:pPr algn="ctr"/>
            <a:r>
              <a:rPr lang="en-US" sz="1700" dirty="0">
                <a:solidFill>
                  <a:schemeClr val="bg2">
                    <a:lumMod val="50000"/>
                  </a:schemeClr>
                </a:solidFill>
              </a:rPr>
              <a:t>My Mom and Papa</a:t>
            </a:r>
          </a:p>
          <a:p>
            <a:pPr algn="ctr"/>
            <a:endParaRPr lang="en-US" sz="1700" dirty="0"/>
          </a:p>
          <a:p>
            <a:pPr algn="ctr"/>
            <a:r>
              <a:rPr lang="en-US" sz="1700" dirty="0">
                <a:solidFill>
                  <a:schemeClr val="bg2">
                    <a:lumMod val="50000"/>
                  </a:schemeClr>
                </a:solidFill>
              </a:rPr>
              <a:t>God</a:t>
            </a:r>
            <a:r>
              <a:rPr lang="en-US" sz="1700" dirty="0"/>
              <a:t> 🙏💪👩‍⚕️👼</a:t>
            </a:r>
          </a:p>
          <a:p>
            <a:endParaRPr lang="en-US" dirty="0"/>
          </a:p>
        </p:txBody>
      </p:sp>
      <p:sp>
        <p:nvSpPr>
          <p:cNvPr id="10" name="TextBox 9">
            <a:extLst>
              <a:ext uri="{FF2B5EF4-FFF2-40B4-BE49-F238E27FC236}">
                <a16:creationId xmlns:a16="http://schemas.microsoft.com/office/drawing/2014/main" id="{C5B1B930-ED2B-4D22-ACF9-C1A9D34D539E}"/>
              </a:ext>
            </a:extLst>
          </p:cNvPr>
          <p:cNvSpPr txBox="1"/>
          <p:nvPr/>
        </p:nvSpPr>
        <p:spPr>
          <a:xfrm>
            <a:off x="1076780" y="5557138"/>
            <a:ext cx="10651294" cy="646331"/>
          </a:xfrm>
          <a:prstGeom prst="rect">
            <a:avLst/>
          </a:prstGeom>
          <a:noFill/>
        </p:spPr>
        <p:txBody>
          <a:bodyPr wrap="square">
            <a:spAutoFit/>
          </a:bodyPr>
          <a:lstStyle/>
          <a:p>
            <a:r>
              <a:rPr lang="en-US" b="1" dirty="0">
                <a:solidFill>
                  <a:schemeClr val="bg2">
                    <a:lumMod val="20000"/>
                    <a:lumOff val="80000"/>
                  </a:schemeClr>
                </a:solidFill>
              </a:rPr>
              <a:t>Thank you for all your support, prayers, encouragement, and faith!  Together we can accomplish anything!!</a:t>
            </a:r>
          </a:p>
          <a:p>
            <a:r>
              <a:rPr lang="en-US" dirty="0"/>
              <a:t>                                                             ❤🙏💪🤗😘</a:t>
            </a:r>
          </a:p>
        </p:txBody>
      </p:sp>
    </p:spTree>
    <p:extLst>
      <p:ext uri="{BB962C8B-B14F-4D97-AF65-F5344CB8AC3E}">
        <p14:creationId xmlns:p14="http://schemas.microsoft.com/office/powerpoint/2010/main" val="3854320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ge of photos&#10;&#10;Description automatically generated with low confidence">
            <a:extLst>
              <a:ext uri="{FF2B5EF4-FFF2-40B4-BE49-F238E27FC236}">
                <a16:creationId xmlns:a16="http://schemas.microsoft.com/office/drawing/2014/main" id="{875A18BE-CC23-45CD-8425-FF2A3CD6B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615096" cy="6858000"/>
          </a:xfrm>
          <a:prstGeom prst="rect">
            <a:avLst/>
          </a:prstGeom>
        </p:spPr>
      </p:pic>
    </p:spTree>
    <p:extLst>
      <p:ext uri="{BB962C8B-B14F-4D97-AF65-F5344CB8AC3E}">
        <p14:creationId xmlns:p14="http://schemas.microsoft.com/office/powerpoint/2010/main" val="3224127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460" y="541145"/>
            <a:ext cx="11563080" cy="5775709"/>
          </a:xfrm>
        </p:spPr>
        <p:txBody>
          <a:bodyPr>
            <a:noAutofit/>
          </a:bodyPr>
          <a:lstStyle/>
          <a:p>
            <a:pPr marL="0" indent="0" algn="l" fontAlgn="base">
              <a:buNone/>
            </a:pPr>
            <a:r>
              <a:rPr lang="en-US" sz="1000" dirty="0">
                <a:solidFill>
                  <a:schemeClr val="bg1"/>
                </a:solidFill>
              </a:rPr>
              <a:t>American Diabetes Association (ADA), (2018, March). </a:t>
            </a:r>
            <a:r>
              <a:rPr lang="en-US" sz="1000" i="1" dirty="0">
                <a:solidFill>
                  <a:schemeClr val="bg1"/>
                </a:solidFill>
              </a:rPr>
              <a:t>Economic Costs of Diabetes in the U.S. in 2017</a:t>
            </a:r>
            <a:r>
              <a:rPr lang="en-US" sz="1000" dirty="0">
                <a:solidFill>
                  <a:schemeClr val="bg1"/>
                </a:solidFill>
              </a:rPr>
              <a:t>. [Diabetes Care]. </a:t>
            </a:r>
            <a:r>
              <a:rPr lang="en-US" sz="800" b="0" i="0" dirty="0">
                <a:solidFill>
                  <a:srgbClr val="000000"/>
                </a:solidFill>
                <a:effectLst/>
                <a:latin typeface="Open Sans" panose="020B0606030504020204" pitchFamily="34" charset="0"/>
              </a:rPr>
              <a:t>dci180007. </a:t>
            </a:r>
            <a:r>
              <a:rPr lang="en-US" sz="800" b="0" i="0" u="none" strike="noStrike" dirty="0">
                <a:solidFill>
                  <a:srgbClr val="296C96"/>
                </a:solidFill>
                <a:effectLst/>
                <a:latin typeface="Open Sans" panose="020B0606030504020204" pitchFamily="34" charset="0"/>
                <a:hlinkClick r:id="rId3"/>
              </a:rPr>
              <a:t>https://doi.org/10.2337/dci18-0007</a:t>
            </a:r>
            <a:endParaRPr lang="en-US" sz="800" b="0" i="0" dirty="0">
              <a:solidFill>
                <a:srgbClr val="000000"/>
              </a:solidFill>
              <a:effectLst/>
              <a:latin typeface="Open Sans" panose="020B0606030504020204" pitchFamily="34" charset="0"/>
            </a:endParaRPr>
          </a:p>
          <a:p>
            <a:pPr marL="0" indent="0">
              <a:buNone/>
            </a:pPr>
            <a:r>
              <a:rPr lang="en-US" sz="1000" dirty="0" err="1">
                <a:solidFill>
                  <a:schemeClr val="bg1"/>
                </a:solidFill>
              </a:rPr>
              <a:t>Bian</a:t>
            </a:r>
            <a:r>
              <a:rPr lang="en-US" sz="1000" dirty="0">
                <a:solidFill>
                  <a:schemeClr val="bg1"/>
                </a:solidFill>
              </a:rPr>
              <a:t>, R. R., Piatt, G. A., Sen, A., </a:t>
            </a:r>
            <a:r>
              <a:rPr lang="en-US" sz="1000" dirty="0" err="1">
                <a:solidFill>
                  <a:schemeClr val="bg1"/>
                </a:solidFill>
              </a:rPr>
              <a:t>Plegue</a:t>
            </a:r>
            <a:r>
              <a:rPr lang="en-US" sz="1000" dirty="0">
                <a:solidFill>
                  <a:schemeClr val="bg1"/>
                </a:solidFill>
              </a:rPr>
              <a:t>, M. A., Michele, M. L., Hafez, D., . . . Richardson, C. R. (2017). The effect of technology-mediated diabetes prevention interventions on weight: A meta-analysis. </a:t>
            </a:r>
            <a:r>
              <a:rPr lang="en-US" sz="1000" i="1" dirty="0">
                <a:solidFill>
                  <a:schemeClr val="bg1"/>
                </a:solidFill>
              </a:rPr>
              <a:t>Journal of Medical Internet Research,</a:t>
            </a:r>
            <a:r>
              <a:rPr lang="en-US" sz="1000" dirty="0">
                <a:solidFill>
                  <a:schemeClr val="bg1"/>
                </a:solidFill>
              </a:rPr>
              <a:t> </a:t>
            </a:r>
            <a:r>
              <a:rPr lang="en-US" sz="1000" i="1" dirty="0">
                <a:solidFill>
                  <a:schemeClr val="bg1"/>
                </a:solidFill>
              </a:rPr>
              <a:t>19</a:t>
            </a:r>
            <a:r>
              <a:rPr lang="en-US" sz="1000" dirty="0">
                <a:solidFill>
                  <a:schemeClr val="bg1"/>
                </a:solidFill>
              </a:rPr>
              <a:t>(3). doi:10.2196/jmir.4709</a:t>
            </a:r>
          </a:p>
          <a:p>
            <a:pPr marL="0" indent="0">
              <a:buNone/>
            </a:pPr>
            <a:r>
              <a:rPr lang="en-US" sz="1000" dirty="0">
                <a:solidFill>
                  <a:schemeClr val="bg1"/>
                </a:solidFill>
              </a:rPr>
              <a:t>Block, G., Azar, K. M., Romanelli, R. J., Block, T. J., Hopkins, D., Carpenter, H. A., . . . Block,       </a:t>
            </a:r>
          </a:p>
          <a:p>
            <a:pPr marL="0" indent="0">
              <a:buNone/>
            </a:pPr>
            <a:r>
              <a:rPr lang="en-US" sz="1000" dirty="0">
                <a:solidFill>
                  <a:schemeClr val="bg1"/>
                </a:solidFill>
              </a:rPr>
              <a:t>C. H. (2015). Diabetes prevention and weight loss with a fully automated behavioral intervention by email, web, and mobile phone: A randomized controlled trial among persons with prediabetes. </a:t>
            </a:r>
            <a:r>
              <a:rPr lang="en-US" sz="1000" i="1" dirty="0">
                <a:solidFill>
                  <a:schemeClr val="bg1"/>
                </a:solidFill>
              </a:rPr>
              <a:t>Journal of Medical Internet Research,</a:t>
            </a:r>
            <a:r>
              <a:rPr lang="en-US" sz="1000" dirty="0">
                <a:solidFill>
                  <a:schemeClr val="bg1"/>
                </a:solidFill>
              </a:rPr>
              <a:t> </a:t>
            </a:r>
            <a:r>
              <a:rPr lang="en-US" sz="1000" i="1" dirty="0">
                <a:solidFill>
                  <a:schemeClr val="bg1"/>
                </a:solidFill>
              </a:rPr>
              <a:t>17</a:t>
            </a:r>
            <a:r>
              <a:rPr lang="en-US" sz="1000" dirty="0">
                <a:solidFill>
                  <a:schemeClr val="bg1"/>
                </a:solidFill>
              </a:rPr>
              <a:t>(10). doi:10.2196/jmir.4897</a:t>
            </a:r>
          </a:p>
          <a:p>
            <a:pPr marL="0" indent="0">
              <a:buNone/>
            </a:pPr>
            <a:r>
              <a:rPr lang="en-US" sz="1000" dirty="0">
                <a:solidFill>
                  <a:schemeClr val="bg1"/>
                </a:solidFill>
              </a:rPr>
              <a:t>CDC (Centers for Disease Control &amp; Prevention). (2014).  National diabetes statistics report, 2014.  Retrieved from https://www.cdc.gov/diabetes/pubs/statsreport14/national-diabetes-report-web.pdf</a:t>
            </a:r>
          </a:p>
          <a:p>
            <a:pPr marL="0" indent="0">
              <a:buNone/>
            </a:pPr>
            <a:r>
              <a:rPr lang="en-US" sz="1000" dirty="0">
                <a:solidFill>
                  <a:schemeClr val="bg1"/>
                </a:solidFill>
              </a:rPr>
              <a:t>CDC (Centers for Disease Control &amp; Prevention). (2016). National diabetes prevention program: What is the national DPP? Retrieved from https://www.cdc.gov/diabetes/prevention/   about/index.html</a:t>
            </a:r>
          </a:p>
          <a:p>
            <a:pPr marL="0" indent="0">
              <a:buNone/>
            </a:pPr>
            <a:r>
              <a:rPr lang="en-US" sz="1000" dirty="0">
                <a:solidFill>
                  <a:schemeClr val="bg1"/>
                </a:solidFill>
              </a:rPr>
              <a:t>CDC (Centers for Disease Control &amp; Prevention). (2018).  Diagnosed diabetes.  Retrieved from http://gis.cdc.gov/grasp/diabetes/DiabetesAtlas.html</a:t>
            </a:r>
          </a:p>
          <a:p>
            <a:pPr marL="0" indent="0">
              <a:buNone/>
            </a:pPr>
            <a:r>
              <a:rPr lang="en-US" sz="1000" dirty="0">
                <a:solidFill>
                  <a:schemeClr val="bg1"/>
                </a:solidFill>
              </a:rPr>
              <a:t>CMS (Centers for Medicare &amp; Medicaid Services).  (2018).  Medicare diabetes prevention program (MDPP) expanded model.  Retrieved from https://innovation.cms.gov/initiatives/ </a:t>
            </a:r>
            <a:r>
              <a:rPr lang="en-US" sz="1000" dirty="0" err="1">
                <a:solidFill>
                  <a:schemeClr val="bg1"/>
                </a:solidFill>
              </a:rPr>
              <a:t>medicare</a:t>
            </a:r>
            <a:r>
              <a:rPr lang="en-US" sz="1000" dirty="0">
                <a:solidFill>
                  <a:schemeClr val="bg1"/>
                </a:solidFill>
              </a:rPr>
              <a:t>-diabetes-prevention-program/ </a:t>
            </a:r>
          </a:p>
          <a:p>
            <a:pPr marL="0" indent="0">
              <a:buNone/>
            </a:pPr>
            <a:r>
              <a:rPr lang="en-US" sz="1000" dirty="0">
                <a:solidFill>
                  <a:schemeClr val="bg1"/>
                </a:solidFill>
              </a:rPr>
              <a:t>Cha, E., Kim, K. H., </a:t>
            </a:r>
            <a:r>
              <a:rPr lang="en-US" sz="1000" dirty="0" err="1">
                <a:solidFill>
                  <a:schemeClr val="bg1"/>
                </a:solidFill>
              </a:rPr>
              <a:t>Umpierrez</a:t>
            </a:r>
            <a:r>
              <a:rPr lang="en-US" sz="1000" dirty="0">
                <a:solidFill>
                  <a:schemeClr val="bg1"/>
                </a:solidFill>
              </a:rPr>
              <a:t>, G., Dawkins, C. R., Bello, M. K., Lerner, H. M., . . . Dunbar, S. B. (2014). A feasibility study to develop a diabetes prevention program for young adults with prediabetes by using digital platforms and a handheld device. </a:t>
            </a:r>
            <a:r>
              <a:rPr lang="en-US" sz="1000" i="1" dirty="0">
                <a:solidFill>
                  <a:schemeClr val="bg1"/>
                </a:solidFill>
              </a:rPr>
              <a:t>The Diabetes Educator,</a:t>
            </a:r>
            <a:r>
              <a:rPr lang="en-US" sz="1000" dirty="0">
                <a:solidFill>
                  <a:schemeClr val="bg1"/>
                </a:solidFill>
              </a:rPr>
              <a:t> </a:t>
            </a:r>
            <a:r>
              <a:rPr lang="en-US" sz="1000" i="1" dirty="0">
                <a:solidFill>
                  <a:schemeClr val="bg1"/>
                </a:solidFill>
              </a:rPr>
              <a:t>40</a:t>
            </a:r>
            <a:r>
              <a:rPr lang="en-US" sz="1000" dirty="0">
                <a:solidFill>
                  <a:schemeClr val="bg1"/>
                </a:solidFill>
              </a:rPr>
              <a:t>(5), 626-637. doi:10.1177/0145721714539736</a:t>
            </a:r>
          </a:p>
          <a:p>
            <a:pPr marL="0" indent="0">
              <a:buNone/>
            </a:pPr>
            <a:r>
              <a:rPr lang="en-US" sz="1000" dirty="0">
                <a:solidFill>
                  <a:schemeClr val="bg1"/>
                </a:solidFill>
              </a:rPr>
              <a:t>Dutton, G. R., Johnson, J., Whitehead, D., </a:t>
            </a:r>
            <a:r>
              <a:rPr lang="en-US" sz="1000" dirty="0" err="1">
                <a:solidFill>
                  <a:schemeClr val="bg1"/>
                </a:solidFill>
              </a:rPr>
              <a:t>Bodenlos</a:t>
            </a:r>
            <a:r>
              <a:rPr lang="en-US" sz="1000" dirty="0">
                <a:solidFill>
                  <a:schemeClr val="bg1"/>
                </a:solidFill>
              </a:rPr>
              <a:t>, J. S., &amp; Brantley, P. J. (2005). Barriers to physical activity among predominantly low-income African- American patients with type 2 diabetes. </a:t>
            </a:r>
            <a:r>
              <a:rPr lang="en-US" sz="1000" i="1" dirty="0">
                <a:solidFill>
                  <a:schemeClr val="bg1"/>
                </a:solidFill>
              </a:rPr>
              <a:t>Diabetes Care,</a:t>
            </a:r>
            <a:r>
              <a:rPr lang="en-US" sz="1000" dirty="0">
                <a:solidFill>
                  <a:schemeClr val="bg1"/>
                </a:solidFill>
              </a:rPr>
              <a:t> </a:t>
            </a:r>
            <a:r>
              <a:rPr lang="en-US" sz="1000" i="1" dirty="0">
                <a:solidFill>
                  <a:schemeClr val="bg1"/>
                </a:solidFill>
              </a:rPr>
              <a:t>28</a:t>
            </a:r>
            <a:r>
              <a:rPr lang="en-US" sz="1000" dirty="0">
                <a:solidFill>
                  <a:schemeClr val="bg1"/>
                </a:solidFill>
              </a:rPr>
              <a:t>(5), 1209-1210. doi:10.2337/diacare.28.5.1209</a:t>
            </a:r>
          </a:p>
          <a:p>
            <a:pPr marL="0" indent="0">
              <a:buNone/>
            </a:pPr>
            <a:r>
              <a:rPr lang="en-US" sz="1000" dirty="0">
                <a:solidFill>
                  <a:schemeClr val="bg1"/>
                </a:solidFill>
              </a:rPr>
              <a:t>FDA. (2016). Mobile medical applications: Guidance for industry and food and drug administration staff. Retrieved from https://www.fda.gov/downloads/MedicalDevices/DeviceRegulation and Guidance/Guidance Documents/UCM263366.pd</a:t>
            </a:r>
          </a:p>
          <a:p>
            <a:pPr marL="0" indent="0">
              <a:buNone/>
            </a:pPr>
            <a:r>
              <a:rPr lang="en-US" sz="1000" dirty="0">
                <a:solidFill>
                  <a:schemeClr val="bg1"/>
                </a:solidFill>
              </a:rPr>
              <a:t>Fukuoka, Y., Gay, C. L., Joiner, K. L., &amp; </a:t>
            </a:r>
            <a:r>
              <a:rPr lang="en-US" sz="1000" dirty="0" err="1">
                <a:solidFill>
                  <a:schemeClr val="bg1"/>
                </a:solidFill>
              </a:rPr>
              <a:t>Vittinghoff</a:t>
            </a:r>
            <a:r>
              <a:rPr lang="en-US" sz="1000" dirty="0">
                <a:solidFill>
                  <a:schemeClr val="bg1"/>
                </a:solidFill>
              </a:rPr>
              <a:t>, E. (2015). A novel diabetes prevention intervention using a mobile app. </a:t>
            </a:r>
            <a:r>
              <a:rPr lang="en-US" sz="1000" i="1" dirty="0">
                <a:solidFill>
                  <a:schemeClr val="bg1"/>
                </a:solidFill>
              </a:rPr>
              <a:t>American Journal of Preventive Medicine,</a:t>
            </a:r>
            <a:r>
              <a:rPr lang="en-US" sz="1000" dirty="0">
                <a:solidFill>
                  <a:schemeClr val="bg1"/>
                </a:solidFill>
              </a:rPr>
              <a:t> </a:t>
            </a:r>
            <a:r>
              <a:rPr lang="en-US" sz="1000" i="1" dirty="0">
                <a:solidFill>
                  <a:schemeClr val="bg1"/>
                </a:solidFill>
              </a:rPr>
              <a:t>49</a:t>
            </a:r>
            <a:r>
              <a:rPr lang="en-US" sz="1000" dirty="0">
                <a:solidFill>
                  <a:schemeClr val="bg1"/>
                </a:solidFill>
              </a:rPr>
              <a:t>(2), 223-237. doi:10.1016/j.amepre.2015.01.003</a:t>
            </a:r>
          </a:p>
          <a:p>
            <a:pPr marL="0" indent="0">
              <a:buNone/>
            </a:pPr>
            <a:r>
              <a:rPr lang="en-US" sz="1000" dirty="0">
                <a:solidFill>
                  <a:schemeClr val="bg1"/>
                </a:solidFill>
              </a:rPr>
              <a:t>Furukawa, M. F., King, J., Patel, V., Hsiao, C., Adler-Milstein, J., &amp; Jha, A. K. (2014).Despite substantial progress in EHR adoption, health information exchange and patient engagement remain low in office settings. </a:t>
            </a:r>
            <a:r>
              <a:rPr lang="en-US" sz="1000" i="1" dirty="0">
                <a:solidFill>
                  <a:schemeClr val="bg1"/>
                </a:solidFill>
              </a:rPr>
              <a:t>Health Affairs,</a:t>
            </a:r>
            <a:r>
              <a:rPr lang="en-US" sz="1000" dirty="0">
                <a:solidFill>
                  <a:schemeClr val="bg1"/>
                </a:solidFill>
              </a:rPr>
              <a:t> </a:t>
            </a:r>
            <a:r>
              <a:rPr lang="en-US" sz="1000" i="1" dirty="0">
                <a:solidFill>
                  <a:schemeClr val="bg1"/>
                </a:solidFill>
              </a:rPr>
              <a:t>33</a:t>
            </a:r>
            <a:r>
              <a:rPr lang="en-US" sz="1000" dirty="0">
                <a:solidFill>
                  <a:schemeClr val="bg1"/>
                </a:solidFill>
              </a:rPr>
              <a:t>(9), 1672-1679. doi:10.1377/hlthaff.2014.0445</a:t>
            </a:r>
          </a:p>
          <a:p>
            <a:pPr marL="0" indent="0">
              <a:buNone/>
            </a:pPr>
            <a:r>
              <a:rPr lang="en-US" sz="1000" dirty="0">
                <a:solidFill>
                  <a:schemeClr val="bg1"/>
                </a:solidFill>
              </a:rPr>
              <a:t>Gold, M., &amp; McLaughlin, C. (2016). Assessing HITECH Implementation and Lessons: 5 Years Later. Milbank Quarterly, 94(3), 654–687. http://doi.org/10.1111/1468-0009.12214 </a:t>
            </a:r>
          </a:p>
          <a:p>
            <a:pPr marL="0" indent="0">
              <a:buNone/>
            </a:pPr>
            <a:r>
              <a:rPr lang="en-US" sz="1000" dirty="0" err="1">
                <a:solidFill>
                  <a:schemeClr val="bg1"/>
                </a:solidFill>
              </a:rPr>
              <a:t>Grock</a:t>
            </a:r>
            <a:r>
              <a:rPr lang="en-US" sz="1000" dirty="0">
                <a:solidFill>
                  <a:schemeClr val="bg1"/>
                </a:solidFill>
              </a:rPr>
              <a:t>, S., Ku, J., Kim, J., &amp; </a:t>
            </a:r>
            <a:r>
              <a:rPr lang="en-US" sz="1000" dirty="0" err="1">
                <a:solidFill>
                  <a:schemeClr val="bg1"/>
                </a:solidFill>
              </a:rPr>
              <a:t>Moin</a:t>
            </a:r>
            <a:r>
              <a:rPr lang="en-US" sz="1000" dirty="0">
                <a:solidFill>
                  <a:schemeClr val="bg1"/>
                </a:solidFill>
              </a:rPr>
              <a:t>, T. (2017). A review of technology-assisted interventions for diabetes prevention. </a:t>
            </a:r>
            <a:r>
              <a:rPr lang="en-US" sz="1000" i="1" dirty="0">
                <a:solidFill>
                  <a:schemeClr val="bg1"/>
                </a:solidFill>
              </a:rPr>
              <a:t>Current Diabetes Reports,</a:t>
            </a:r>
            <a:r>
              <a:rPr lang="en-US" sz="1000" dirty="0">
                <a:solidFill>
                  <a:schemeClr val="bg1"/>
                </a:solidFill>
              </a:rPr>
              <a:t> </a:t>
            </a:r>
            <a:r>
              <a:rPr lang="en-US" sz="1000" i="1" dirty="0">
                <a:solidFill>
                  <a:schemeClr val="bg1"/>
                </a:solidFill>
              </a:rPr>
              <a:t>17</a:t>
            </a:r>
            <a:r>
              <a:rPr lang="en-US" sz="1000" dirty="0">
                <a:solidFill>
                  <a:schemeClr val="bg1"/>
                </a:solidFill>
              </a:rPr>
              <a:t>(11). doi:10.1007/s11892-017-0948-2 </a:t>
            </a:r>
          </a:p>
          <a:p>
            <a:pPr marL="0" indent="0">
              <a:buNone/>
            </a:pPr>
            <a:r>
              <a:rPr lang="en-US" sz="1000" dirty="0">
                <a:solidFill>
                  <a:schemeClr val="bg1"/>
                </a:solidFill>
              </a:rPr>
              <a:t>Harrison, R., Flood, D., &amp; Duce, D. (2013). Usability of mobile applications: Literature review and rationale for a new usability model. </a:t>
            </a:r>
            <a:r>
              <a:rPr lang="en-US" sz="1000" i="1" dirty="0">
                <a:solidFill>
                  <a:schemeClr val="bg1"/>
                </a:solidFill>
              </a:rPr>
              <a:t>Journal of Interaction Science,</a:t>
            </a:r>
            <a:r>
              <a:rPr lang="en-US" sz="1000" dirty="0">
                <a:solidFill>
                  <a:schemeClr val="bg1"/>
                </a:solidFill>
              </a:rPr>
              <a:t> </a:t>
            </a:r>
            <a:r>
              <a:rPr lang="en-US" sz="1000" i="1" dirty="0">
                <a:solidFill>
                  <a:schemeClr val="bg1"/>
                </a:solidFill>
              </a:rPr>
              <a:t>1</a:t>
            </a:r>
            <a:r>
              <a:rPr lang="en-US" sz="1000" dirty="0">
                <a:solidFill>
                  <a:schemeClr val="bg1"/>
                </a:solidFill>
              </a:rPr>
              <a:t>(1), 1-16. doi:10.1186/2194-0827-1-1</a:t>
            </a:r>
          </a:p>
          <a:p>
            <a:pPr marL="45720" indent="0">
              <a:buNone/>
            </a:pPr>
            <a:r>
              <a:rPr lang="en-US" sz="1000" dirty="0">
                <a:solidFill>
                  <a:schemeClr val="bg1"/>
                </a:solidFill>
              </a:rPr>
              <a:t>.</a:t>
            </a:r>
          </a:p>
          <a:p>
            <a:pPr marL="45720" indent="0">
              <a:buNone/>
            </a:pPr>
            <a:endParaRPr lang="en-US" sz="1000" dirty="0">
              <a:solidFill>
                <a:schemeClr val="bg1"/>
              </a:solidFill>
            </a:endParaRPr>
          </a:p>
        </p:txBody>
      </p:sp>
      <p:sp>
        <p:nvSpPr>
          <p:cNvPr id="4" name="Rectangle 3">
            <a:extLst>
              <a:ext uri="{FF2B5EF4-FFF2-40B4-BE49-F238E27FC236}">
                <a16:creationId xmlns:a16="http://schemas.microsoft.com/office/drawing/2014/main" id="{F2F20FB3-9B39-4CCF-B9F8-74F8F46B3E97}"/>
              </a:ext>
            </a:extLst>
          </p:cNvPr>
          <p:cNvSpPr/>
          <p:nvPr/>
        </p:nvSpPr>
        <p:spPr>
          <a:xfrm>
            <a:off x="5085348" y="118516"/>
            <a:ext cx="177579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lumMod val="75000"/>
                  </a:schemeClr>
                </a:solidFill>
                <a:effectLst/>
                <a:uLnTx/>
                <a:uFillTx/>
                <a:latin typeface="Tw Cen MT" panose="020B0602020104020603"/>
                <a:ea typeface="+mn-ea"/>
                <a:cs typeface="+mn-cs"/>
              </a:rPr>
              <a:t>References</a:t>
            </a:r>
            <a:endParaRPr kumimoji="0" lang="en-US" sz="2000" b="1" i="1" u="none" strike="noStrike" kern="1200" cap="none" spc="0" normalizeH="0" baseline="0" noProof="0" dirty="0">
              <a:ln>
                <a:noFill/>
              </a:ln>
              <a:solidFill>
                <a:schemeClr val="accent3">
                  <a:lumMod val="75000"/>
                </a:scheme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42459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23" y="557199"/>
            <a:ext cx="12000353" cy="6116323"/>
          </a:xfrm>
        </p:spPr>
        <p:txBody>
          <a:bodyPr>
            <a:noAutofit/>
          </a:bodyPr>
          <a:lstStyle/>
          <a:p>
            <a:pPr marL="45720" indent="0">
              <a:buNone/>
            </a:pPr>
            <a:r>
              <a:rPr lang="en-US" sz="1000" dirty="0">
                <a:solidFill>
                  <a:schemeClr val="bg1"/>
                </a:solidFill>
              </a:rPr>
              <a:t>Hoffer, J. A., George, J. F., &amp; </a:t>
            </a:r>
            <a:r>
              <a:rPr lang="en-US" sz="1000" dirty="0" err="1">
                <a:solidFill>
                  <a:schemeClr val="bg1"/>
                </a:solidFill>
              </a:rPr>
              <a:t>Valacich</a:t>
            </a:r>
            <a:r>
              <a:rPr lang="en-US" sz="1000" dirty="0">
                <a:solidFill>
                  <a:schemeClr val="bg1"/>
                </a:solidFill>
              </a:rPr>
              <a:t>, J. S. (2014). </a:t>
            </a:r>
            <a:r>
              <a:rPr lang="en-US" sz="1000" i="1" dirty="0">
                <a:solidFill>
                  <a:schemeClr val="bg1"/>
                </a:solidFill>
              </a:rPr>
              <a:t>Modern systems analysis and design</a:t>
            </a:r>
            <a:r>
              <a:rPr lang="en-US" sz="1000" dirty="0">
                <a:solidFill>
                  <a:schemeClr val="bg1"/>
                </a:solidFill>
              </a:rPr>
              <a:t> (7th ed.). Pearson Education Limited.</a:t>
            </a:r>
          </a:p>
          <a:p>
            <a:pPr marL="0" indent="0">
              <a:buNone/>
            </a:pPr>
            <a:r>
              <a:rPr lang="en-US" sz="1000" dirty="0">
                <a:solidFill>
                  <a:schemeClr val="bg1"/>
                </a:solidFill>
              </a:rPr>
              <a:t> HFHS. (Henry Ford Health System). (2017).  Quality metrics and data.  Retrieved from Henry Ford Health System intranet</a:t>
            </a:r>
          </a:p>
          <a:p>
            <a:pPr marL="0" indent="0">
              <a:buNone/>
            </a:pPr>
            <a:r>
              <a:rPr lang="en-US" sz="1000" dirty="0">
                <a:solidFill>
                  <a:schemeClr val="bg1"/>
                </a:solidFill>
              </a:rPr>
              <a:t> HFHS. (Henry Ford Health System). (2018).  Henry Ford Health System information.  Retrieved  from Henry Ford Health System intranet.</a:t>
            </a:r>
          </a:p>
          <a:p>
            <a:pPr marL="0" indent="0">
              <a:buNone/>
            </a:pPr>
            <a:r>
              <a:rPr lang="en-US" sz="1000" dirty="0">
                <a:solidFill>
                  <a:schemeClr val="bg1"/>
                </a:solidFill>
              </a:rPr>
              <a:t> HFMH. (Henry Ford Macomb Hospital). (2017).  DPP Lifestyle Coach/Patient Survey.</a:t>
            </a:r>
          </a:p>
          <a:p>
            <a:pPr marL="0" indent="0">
              <a:buNone/>
            </a:pPr>
            <a:r>
              <a:rPr lang="en-US" sz="1000" dirty="0">
                <a:solidFill>
                  <a:schemeClr val="bg1"/>
                </a:solidFill>
              </a:rPr>
              <a:t> HFMH. (Henry Ford Macomb Hospital). (2016).  Community health needs assessment (CHNA):  Called to care project.</a:t>
            </a:r>
          </a:p>
          <a:p>
            <a:pPr marL="0" indent="0">
              <a:buNone/>
            </a:pPr>
            <a:r>
              <a:rPr lang="en-US" sz="1000" dirty="0">
                <a:solidFill>
                  <a:schemeClr val="bg1"/>
                </a:solidFill>
              </a:rPr>
              <a:t> HIMSS. (2014). The State of Patient Engagement and Health IT. Chicago. Retrieved from http://www.himss.org/state-patient-engagement-health-it?ItemNumber=32950 Manuscript, A. (2010). NIH Public Access, 2(1), 1–10.</a:t>
            </a:r>
          </a:p>
          <a:p>
            <a:pPr marL="0" indent="0">
              <a:buNone/>
            </a:pPr>
            <a:r>
              <a:rPr lang="en-US" sz="1000" dirty="0">
                <a:solidFill>
                  <a:schemeClr val="bg1"/>
                </a:solidFill>
              </a:rPr>
              <a:t> HIMSS. (2015). Patient Engagement: What is patient engagement? Retrieved from http://www.himss.org/library/patient-engagement-toolkit</a:t>
            </a:r>
          </a:p>
          <a:p>
            <a:pPr marL="0" indent="0">
              <a:buNone/>
            </a:pPr>
            <a:r>
              <a:rPr lang="en-US" sz="1000" dirty="0">
                <a:solidFill>
                  <a:schemeClr val="bg1"/>
                </a:solidFill>
              </a:rPr>
              <a:t> Interaction Design Foundation (IDF). (2018). How to conduct a cognitive walkthrough. Retrieved from https://www.interaction-design.org/literature/article/how-to-conduct-a-cognitive-walkthru</a:t>
            </a:r>
          </a:p>
          <a:p>
            <a:pPr marL="0" indent="0">
              <a:lnSpc>
                <a:spcPct val="100000"/>
              </a:lnSpc>
              <a:buNone/>
            </a:pPr>
            <a:r>
              <a:rPr lang="en-US" sz="1000" dirty="0">
                <a:solidFill>
                  <a:schemeClr val="bg1"/>
                </a:solidFill>
              </a:rPr>
              <a:t> Islam, N. S., Tandon, D., </a:t>
            </a:r>
            <a:r>
              <a:rPr lang="en-US" sz="1000" dirty="0" err="1">
                <a:solidFill>
                  <a:schemeClr val="bg1"/>
                </a:solidFill>
              </a:rPr>
              <a:t>Mukherji</a:t>
            </a:r>
            <a:r>
              <a:rPr lang="en-US" sz="1000" dirty="0">
                <a:solidFill>
                  <a:schemeClr val="bg1"/>
                </a:solidFill>
              </a:rPr>
              <a:t>, R., Tanner, M., Ghosh, K., </a:t>
            </a:r>
            <a:r>
              <a:rPr lang="en-US" sz="1000" dirty="0" err="1">
                <a:solidFill>
                  <a:schemeClr val="bg1"/>
                </a:solidFill>
              </a:rPr>
              <a:t>Alam</a:t>
            </a:r>
            <a:r>
              <a:rPr lang="en-US" sz="1000" dirty="0">
                <a:solidFill>
                  <a:schemeClr val="bg1"/>
                </a:solidFill>
              </a:rPr>
              <a:t>, G., . . . Trinh-</a:t>
            </a:r>
            <a:r>
              <a:rPr lang="en-US" sz="1000" dirty="0" err="1">
                <a:solidFill>
                  <a:schemeClr val="bg1"/>
                </a:solidFill>
              </a:rPr>
              <a:t>Shevrin</a:t>
            </a:r>
            <a:r>
              <a:rPr lang="en-US" sz="1000" dirty="0">
                <a:solidFill>
                  <a:schemeClr val="bg1"/>
                </a:solidFill>
              </a:rPr>
              <a:t>, C. (2012). Understanding Barriers to and Facilitators of Diabetes Control and Prevention in the New York City Bangladeshi Community: A Mixed-Methods Approach. </a:t>
            </a:r>
            <a:r>
              <a:rPr lang="en-US" sz="1000" i="1" dirty="0">
                <a:solidFill>
                  <a:schemeClr val="bg1"/>
                </a:solidFill>
              </a:rPr>
              <a:t>American Journal of Public Health,</a:t>
            </a:r>
            <a:r>
              <a:rPr lang="en-US" sz="1000" dirty="0">
                <a:solidFill>
                  <a:schemeClr val="bg1"/>
                </a:solidFill>
              </a:rPr>
              <a:t> </a:t>
            </a:r>
            <a:r>
              <a:rPr lang="en-US" sz="1000" i="1" dirty="0">
                <a:solidFill>
                  <a:schemeClr val="bg1"/>
                </a:solidFill>
              </a:rPr>
              <a:t>102</a:t>
            </a:r>
            <a:r>
              <a:rPr lang="en-US" sz="1000" dirty="0">
                <a:solidFill>
                  <a:schemeClr val="bg1"/>
                </a:solidFill>
              </a:rPr>
              <a:t>(3), 486-490. doi:10.2105/ajph.2011.300381</a:t>
            </a:r>
          </a:p>
          <a:p>
            <a:pPr marL="0" indent="0">
              <a:buNone/>
            </a:pPr>
            <a:r>
              <a:rPr lang="en-US" sz="1000" dirty="0">
                <a:solidFill>
                  <a:schemeClr val="bg1"/>
                </a:solidFill>
              </a:rPr>
              <a:t> Johnson, M., Everson-Hock, E., Jones, R., Woods, H. B., Payne, N., &amp; Goyder, E. (2011). What are the barriers to primary prevention of type 2 diabetes in black and minority ethnic groups in the UK? A qualitative evidence synthesis.   </a:t>
            </a:r>
          </a:p>
          <a:p>
            <a:pPr marL="0" indent="0">
              <a:lnSpc>
                <a:spcPct val="100000"/>
              </a:lnSpc>
              <a:buNone/>
            </a:pPr>
            <a:r>
              <a:rPr lang="en-US" sz="1000" i="1" dirty="0">
                <a:solidFill>
                  <a:schemeClr val="bg1"/>
                </a:solidFill>
              </a:rPr>
              <a:t> Diabetes Research and Clinical Practice,</a:t>
            </a:r>
            <a:r>
              <a:rPr lang="en-US" sz="1000" dirty="0">
                <a:solidFill>
                  <a:schemeClr val="bg1"/>
                </a:solidFill>
              </a:rPr>
              <a:t> </a:t>
            </a:r>
            <a:r>
              <a:rPr lang="en-US" sz="1000" i="1" dirty="0">
                <a:solidFill>
                  <a:schemeClr val="bg1"/>
                </a:solidFill>
              </a:rPr>
              <a:t>93</a:t>
            </a:r>
            <a:r>
              <a:rPr lang="en-US" sz="1000" dirty="0">
                <a:solidFill>
                  <a:schemeClr val="bg1"/>
                </a:solidFill>
              </a:rPr>
              <a:t>(2), 150-158. doi:10.1016/j.diabres.2011.06.004</a:t>
            </a:r>
          </a:p>
          <a:p>
            <a:pPr marL="0" indent="0">
              <a:buNone/>
            </a:pPr>
            <a:r>
              <a:rPr lang="en-US" sz="1000" dirty="0">
                <a:solidFill>
                  <a:schemeClr val="bg1"/>
                </a:solidFill>
              </a:rPr>
              <a:t> </a:t>
            </a:r>
            <a:r>
              <a:rPr lang="en-US" sz="1000" dirty="0" err="1">
                <a:solidFill>
                  <a:schemeClr val="bg1"/>
                </a:solidFill>
              </a:rPr>
              <a:t>Kawulich</a:t>
            </a:r>
            <a:r>
              <a:rPr lang="en-US" sz="1000" dirty="0">
                <a:solidFill>
                  <a:schemeClr val="bg1"/>
                </a:solidFill>
              </a:rPr>
              <a:t>, B. B., </a:t>
            </a:r>
            <a:r>
              <a:rPr lang="en-US" sz="1000" dirty="0" err="1">
                <a:solidFill>
                  <a:schemeClr val="bg1"/>
                </a:solidFill>
              </a:rPr>
              <a:t>Mindrila</a:t>
            </a:r>
            <a:r>
              <a:rPr lang="en-US" sz="1000" dirty="0">
                <a:solidFill>
                  <a:schemeClr val="bg1"/>
                </a:solidFill>
              </a:rPr>
              <a:t>, D., &amp; Brandenburg, G. (2016). Evaluation of a diabetes prevention program for rural citizens. </a:t>
            </a:r>
            <a:r>
              <a:rPr lang="en-US" sz="1000" i="1" dirty="0">
                <a:solidFill>
                  <a:schemeClr val="bg1"/>
                </a:solidFill>
              </a:rPr>
              <a:t>Georgia Public Health Association,</a:t>
            </a:r>
            <a:r>
              <a:rPr lang="en-US" sz="1000" dirty="0">
                <a:solidFill>
                  <a:schemeClr val="bg1"/>
                </a:solidFill>
              </a:rPr>
              <a:t> </a:t>
            </a:r>
            <a:r>
              <a:rPr lang="en-US" sz="1000" i="1" dirty="0">
                <a:solidFill>
                  <a:schemeClr val="bg1"/>
                </a:solidFill>
              </a:rPr>
              <a:t>5</a:t>
            </a:r>
            <a:r>
              <a:rPr lang="en-US" sz="1000" dirty="0">
                <a:solidFill>
                  <a:schemeClr val="bg1"/>
                </a:solidFill>
              </a:rPr>
              <a:t>(3), 240-249.</a:t>
            </a:r>
          </a:p>
          <a:p>
            <a:pPr marL="0" indent="0">
              <a:buNone/>
            </a:pPr>
            <a:r>
              <a:rPr lang="en-US" sz="1000" dirty="0">
                <a:solidFill>
                  <a:schemeClr val="bg1"/>
                </a:solidFill>
              </a:rPr>
              <a:t> </a:t>
            </a:r>
            <a:r>
              <a:rPr lang="en-US" sz="1000" dirty="0" err="1">
                <a:solidFill>
                  <a:schemeClr val="bg1"/>
                </a:solidFill>
              </a:rPr>
              <a:t>Kirley</a:t>
            </a:r>
            <a:r>
              <a:rPr lang="en-US" sz="1000" dirty="0">
                <a:solidFill>
                  <a:schemeClr val="bg1"/>
                </a:solidFill>
              </a:rPr>
              <a:t>, K., &amp; Williams, J. (2016).  Bending the diabetes curve at Henry Ford Macomb [</a:t>
            </a:r>
            <a:r>
              <a:rPr lang="en-US" sz="1000" i="1" dirty="0">
                <a:solidFill>
                  <a:schemeClr val="bg1"/>
                </a:solidFill>
              </a:rPr>
              <a:t>PPTX Presentation</a:t>
            </a:r>
            <a:r>
              <a:rPr lang="en-US" sz="1000" dirty="0">
                <a:solidFill>
                  <a:schemeClr val="bg1"/>
                </a:solidFill>
              </a:rPr>
              <a:t>].</a:t>
            </a:r>
          </a:p>
          <a:p>
            <a:pPr marL="0" indent="0">
              <a:buNone/>
            </a:pPr>
            <a:r>
              <a:rPr lang="en-US" sz="1000" dirty="0">
                <a:solidFill>
                  <a:schemeClr val="bg1"/>
                </a:solidFill>
              </a:rPr>
              <a:t>Knight, E.P., &amp; Shea, K. (2014). A patient-focused framework integrating self-management and informatics. </a:t>
            </a:r>
            <a:r>
              <a:rPr lang="en-US" sz="1000" i="1" dirty="0">
                <a:solidFill>
                  <a:schemeClr val="bg1"/>
                </a:solidFill>
              </a:rPr>
              <a:t>Journal of Nursing Scholarship:  an official publication of Sigma Theta Tau International Honor Society of Nursing, </a:t>
            </a:r>
            <a:r>
              <a:rPr lang="en-US" sz="1000" dirty="0">
                <a:solidFill>
                  <a:schemeClr val="bg1"/>
                </a:solidFill>
              </a:rPr>
              <a:t>46(2),       91-7.  https://doi.org/10.1111.jnu.12059. </a:t>
            </a:r>
          </a:p>
          <a:p>
            <a:pPr marL="0" indent="0">
              <a:buNone/>
            </a:pPr>
            <a:r>
              <a:rPr lang="en-US" sz="1000" dirty="0">
                <a:solidFill>
                  <a:schemeClr val="bg1"/>
                </a:solidFill>
              </a:rPr>
              <a:t> Meyer, M. R., Sharkey, J. R., Patterson, M. S., &amp; Dean, W. R. (2013). Understanding contextual barriers, supports, and opportunities for physical activity among Mexican-origin children in Texas border </a:t>
            </a:r>
            <a:r>
              <a:rPr lang="en-US" sz="1000" dirty="0" err="1">
                <a:solidFill>
                  <a:schemeClr val="bg1"/>
                </a:solidFill>
              </a:rPr>
              <a:t>colonias</a:t>
            </a:r>
            <a:r>
              <a:rPr lang="en-US" sz="1000" dirty="0">
                <a:solidFill>
                  <a:schemeClr val="bg1"/>
                </a:solidFill>
              </a:rPr>
              <a:t>: A descriptive  study. </a:t>
            </a:r>
            <a:r>
              <a:rPr lang="en-US" sz="1000" i="1" dirty="0">
                <a:solidFill>
                  <a:schemeClr val="bg1"/>
                </a:solidFill>
              </a:rPr>
              <a:t>BMC Public Health,</a:t>
            </a:r>
            <a:r>
              <a:rPr lang="en-US" sz="1000" dirty="0">
                <a:solidFill>
                  <a:schemeClr val="bg1"/>
                </a:solidFill>
              </a:rPr>
              <a:t> </a:t>
            </a:r>
            <a:r>
              <a:rPr lang="en-US" sz="1000" i="1" dirty="0">
                <a:solidFill>
                  <a:schemeClr val="bg1"/>
                </a:solidFill>
              </a:rPr>
              <a:t>13</a:t>
            </a:r>
            <a:r>
              <a:rPr lang="en-US" sz="1000" dirty="0">
                <a:solidFill>
                  <a:schemeClr val="bg1"/>
                </a:solidFill>
              </a:rPr>
              <a:t>(1), 1-15. doi:10.1186/1471-2458-13-14</a:t>
            </a:r>
          </a:p>
          <a:p>
            <a:pPr marL="0" indent="0">
              <a:buNone/>
            </a:pPr>
            <a:r>
              <a:rPr lang="en-US" sz="1000" dirty="0">
                <a:solidFill>
                  <a:schemeClr val="bg1"/>
                </a:solidFill>
              </a:rPr>
              <a:t> Sarkar, U., Gourley, G. I., Lyles, C. R., Tieu, L., Clarity, C., Newmark, L., . . . Bates, D. W. (2016). Usability of commercially available mobile applications for diverse patients. </a:t>
            </a:r>
            <a:r>
              <a:rPr lang="en-US" sz="1000" i="1" dirty="0">
                <a:solidFill>
                  <a:schemeClr val="bg1"/>
                </a:solidFill>
              </a:rPr>
              <a:t>Journal of General Internal Medicine,</a:t>
            </a:r>
            <a:r>
              <a:rPr lang="en-US" sz="1000" dirty="0">
                <a:solidFill>
                  <a:schemeClr val="bg1"/>
                </a:solidFill>
              </a:rPr>
              <a:t> </a:t>
            </a:r>
            <a:r>
              <a:rPr lang="en-US" sz="1000" i="1" dirty="0">
                <a:solidFill>
                  <a:schemeClr val="bg1"/>
                </a:solidFill>
              </a:rPr>
              <a:t>31</a:t>
            </a:r>
            <a:r>
              <a:rPr lang="en-US" sz="1000" dirty="0">
                <a:solidFill>
                  <a:schemeClr val="bg1"/>
                </a:solidFill>
              </a:rPr>
              <a:t>(12),   1417-1426. doi:10.1007/s11606-016-3771-6 </a:t>
            </a:r>
          </a:p>
          <a:p>
            <a:pPr marL="0" indent="0">
              <a:buNone/>
            </a:pPr>
            <a:r>
              <a:rPr lang="en-US" sz="1000" dirty="0">
                <a:solidFill>
                  <a:schemeClr val="bg1"/>
                </a:solidFill>
              </a:rPr>
              <a:t> </a:t>
            </a:r>
            <a:r>
              <a:rPr lang="en-US" sz="1000" dirty="0" err="1">
                <a:solidFill>
                  <a:schemeClr val="bg1"/>
                </a:solidFill>
              </a:rPr>
              <a:t>Vigersky</a:t>
            </a:r>
            <a:r>
              <a:rPr lang="en-US" sz="1000" dirty="0">
                <a:solidFill>
                  <a:schemeClr val="bg1"/>
                </a:solidFill>
              </a:rPr>
              <a:t>, R. A. (2015). The benefits, limitations, and cost-effectiveness of advanced technologies in the management of patients with diabetes mellitus. </a:t>
            </a:r>
            <a:r>
              <a:rPr lang="en-US" sz="1000" i="1" dirty="0">
                <a:solidFill>
                  <a:schemeClr val="bg1"/>
                </a:solidFill>
              </a:rPr>
              <a:t>Journal of Diabetes Science and Technology,</a:t>
            </a:r>
            <a:r>
              <a:rPr lang="en-US" sz="1000" dirty="0">
                <a:solidFill>
                  <a:schemeClr val="bg1"/>
                </a:solidFill>
              </a:rPr>
              <a:t> </a:t>
            </a:r>
            <a:r>
              <a:rPr lang="en-US" sz="1000" i="1" dirty="0">
                <a:solidFill>
                  <a:schemeClr val="bg1"/>
                </a:solidFill>
              </a:rPr>
              <a:t>9</a:t>
            </a:r>
            <a:r>
              <a:rPr lang="en-US" sz="1000" dirty="0">
                <a:solidFill>
                  <a:schemeClr val="bg1"/>
                </a:solidFill>
              </a:rPr>
              <a:t>(2), 320-330.  doi:10.1177/1932296814565661</a:t>
            </a:r>
          </a:p>
          <a:p>
            <a:pPr marL="0" indent="0">
              <a:buNone/>
            </a:pPr>
            <a:endParaRPr lang="en-US" sz="1000" dirty="0">
              <a:solidFill>
                <a:schemeClr val="bg1"/>
              </a:solidFill>
            </a:endParaRPr>
          </a:p>
          <a:p>
            <a:pPr marL="45720" indent="0">
              <a:buNone/>
            </a:pPr>
            <a:endParaRPr lang="en-US" sz="1000" dirty="0">
              <a:solidFill>
                <a:schemeClr val="bg1"/>
              </a:solidFill>
            </a:endParaRPr>
          </a:p>
        </p:txBody>
      </p:sp>
      <p:sp>
        <p:nvSpPr>
          <p:cNvPr id="4" name="Rectangle 3">
            <a:extLst>
              <a:ext uri="{FF2B5EF4-FFF2-40B4-BE49-F238E27FC236}">
                <a16:creationId xmlns:a16="http://schemas.microsoft.com/office/drawing/2014/main" id="{F2F20FB3-9B39-4CCF-B9F8-74F8F46B3E97}"/>
              </a:ext>
            </a:extLst>
          </p:cNvPr>
          <p:cNvSpPr/>
          <p:nvPr/>
        </p:nvSpPr>
        <p:spPr>
          <a:xfrm>
            <a:off x="5107732" y="0"/>
            <a:ext cx="177579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lumMod val="75000"/>
                  </a:schemeClr>
                </a:solidFill>
                <a:effectLst/>
                <a:uLnTx/>
                <a:uFillTx/>
                <a:latin typeface="Tw Cen MT" panose="020B0602020104020603"/>
                <a:ea typeface="+mn-ea"/>
                <a:cs typeface="+mn-cs"/>
              </a:rPr>
              <a:t>References</a:t>
            </a:r>
            <a:endParaRPr kumimoji="0" lang="en-US" sz="2000" b="1" i="1" u="none" strike="noStrike" kern="1200" cap="none" spc="0" normalizeH="0" baseline="0" noProof="0" dirty="0">
              <a:ln>
                <a:noFill/>
              </a:ln>
              <a:solidFill>
                <a:schemeClr val="accent3">
                  <a:lumMod val="75000"/>
                </a:scheme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1227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D7B90-C1E8-4D75-8C4E-4F653AB4F62E}"/>
              </a:ext>
            </a:extLst>
          </p:cNvPr>
          <p:cNvSpPr>
            <a:spLocks noGrp="1"/>
          </p:cNvSpPr>
          <p:nvPr>
            <p:ph idx="1"/>
          </p:nvPr>
        </p:nvSpPr>
        <p:spPr>
          <a:xfrm>
            <a:off x="838200" y="2019907"/>
            <a:ext cx="7191376" cy="4410075"/>
          </a:xfrm>
        </p:spPr>
        <p:txBody>
          <a:bodyPr>
            <a:noAutofit/>
          </a:bodyPr>
          <a:lstStyle/>
          <a:p>
            <a:pPr marL="45720" indent="0">
              <a:buNone/>
            </a:pPr>
            <a:r>
              <a:rPr lang="en-US" sz="1400" b="1" dirty="0">
                <a:solidFill>
                  <a:schemeClr val="accent1">
                    <a:lumMod val="75000"/>
                  </a:schemeClr>
                </a:solidFill>
                <a:latin typeface="Times New Roman" panose="02020603050405020304" pitchFamily="18" charset="0"/>
                <a:cs typeface="Times New Roman" panose="02020603050405020304" pitchFamily="18" charset="0"/>
              </a:rPr>
              <a:t>Mission Statement of the health system (macrosystem):</a:t>
            </a:r>
          </a:p>
          <a:p>
            <a:pPr marL="45720" indent="0">
              <a:buNone/>
            </a:pPr>
            <a:r>
              <a:rPr lang="en-US" sz="1400" dirty="0">
                <a:solidFill>
                  <a:schemeClr val="accent1">
                    <a:lumMod val="75000"/>
                  </a:schemeClr>
                </a:solidFill>
                <a:latin typeface="Times New Roman" panose="02020603050405020304" pitchFamily="18" charset="0"/>
                <a:cs typeface="Times New Roman" panose="02020603050405020304" pitchFamily="18" charset="0"/>
              </a:rPr>
              <a:t>“To improve people’s lives through excellence in the science and art of health care and healing”.</a:t>
            </a:r>
          </a:p>
          <a:p>
            <a:pPr marL="45720" indent="0">
              <a:buNone/>
            </a:pPr>
            <a:r>
              <a:rPr lang="en-US" sz="1400" b="1" dirty="0">
                <a:solidFill>
                  <a:schemeClr val="accent1">
                    <a:lumMod val="75000"/>
                  </a:schemeClr>
                </a:solidFill>
                <a:latin typeface="Times New Roman" panose="02020603050405020304" pitchFamily="18" charset="0"/>
                <a:cs typeface="Times New Roman" panose="02020603050405020304" pitchFamily="18" charset="0"/>
              </a:rPr>
              <a:t>Vision</a:t>
            </a:r>
            <a:r>
              <a:rPr lang="en-US" sz="1400" dirty="0">
                <a:solidFill>
                  <a:schemeClr val="accent1">
                    <a:lumMod val="75000"/>
                  </a:schemeClr>
                </a:solidFill>
                <a:latin typeface="Times New Roman" panose="02020603050405020304" pitchFamily="18" charset="0"/>
                <a:cs typeface="Times New Roman" panose="02020603050405020304" pitchFamily="18" charset="0"/>
              </a:rPr>
              <a:t>:</a:t>
            </a:r>
          </a:p>
          <a:p>
            <a:pPr marL="45720" indent="0">
              <a:buNone/>
            </a:pPr>
            <a:r>
              <a:rPr lang="en-US" sz="1400" dirty="0">
                <a:solidFill>
                  <a:schemeClr val="accent1">
                    <a:lumMod val="75000"/>
                  </a:schemeClr>
                </a:solidFill>
                <a:latin typeface="Times New Roman" panose="02020603050405020304" pitchFamily="18" charset="0"/>
                <a:cs typeface="Times New Roman" panose="02020603050405020304" pitchFamily="18" charset="0"/>
              </a:rPr>
              <a:t>“Transforming lives and communities through health and wellness- one person at a time”</a:t>
            </a:r>
            <a:endParaRPr lang="en-US" sz="1400" b="1" dirty="0">
              <a:solidFill>
                <a:schemeClr val="accent1">
                  <a:lumMod val="75000"/>
                </a:schemeClr>
              </a:solidFill>
              <a:latin typeface="Times New Roman" panose="02020603050405020304" pitchFamily="18" charset="0"/>
              <a:cs typeface="Times New Roman" panose="02020603050405020304" pitchFamily="18" charset="0"/>
            </a:endParaRPr>
          </a:p>
          <a:p>
            <a:pPr marL="45720" indent="0">
              <a:buNone/>
            </a:pPr>
            <a:r>
              <a:rPr lang="en-US" sz="1400" b="1" dirty="0">
                <a:solidFill>
                  <a:schemeClr val="accent1">
                    <a:lumMod val="75000"/>
                  </a:schemeClr>
                </a:solidFill>
                <a:latin typeface="Times New Roman" panose="02020603050405020304" pitchFamily="18" charset="0"/>
                <a:cs typeface="Times New Roman" panose="02020603050405020304" pitchFamily="18" charset="0"/>
              </a:rPr>
              <a:t>Values:</a:t>
            </a:r>
          </a:p>
          <a:p>
            <a:r>
              <a:rPr lang="en-US" sz="1400" dirty="0">
                <a:solidFill>
                  <a:schemeClr val="accent1">
                    <a:lumMod val="75000"/>
                  </a:schemeClr>
                </a:solidFill>
                <a:latin typeface="Times New Roman" panose="02020603050405020304" pitchFamily="18" charset="0"/>
                <a:cs typeface="Times New Roman" panose="02020603050405020304" pitchFamily="18" charset="0"/>
              </a:rPr>
              <a:t>Each Patient First</a:t>
            </a:r>
          </a:p>
          <a:p>
            <a:r>
              <a:rPr lang="en-US" sz="1400" dirty="0">
                <a:solidFill>
                  <a:schemeClr val="accent1">
                    <a:lumMod val="75000"/>
                  </a:schemeClr>
                </a:solidFill>
                <a:latin typeface="Times New Roman" panose="02020603050405020304" pitchFamily="18" charset="0"/>
                <a:cs typeface="Times New Roman" panose="02020603050405020304" pitchFamily="18" charset="0"/>
              </a:rPr>
              <a:t>Respect for People</a:t>
            </a:r>
          </a:p>
          <a:p>
            <a:r>
              <a:rPr lang="en-US" sz="1400" dirty="0">
                <a:solidFill>
                  <a:schemeClr val="accent1">
                    <a:lumMod val="75000"/>
                  </a:schemeClr>
                </a:solidFill>
                <a:latin typeface="Times New Roman" panose="02020603050405020304" pitchFamily="18" charset="0"/>
                <a:cs typeface="Times New Roman" panose="02020603050405020304" pitchFamily="18" charset="0"/>
              </a:rPr>
              <a:t>High Performance</a:t>
            </a:r>
          </a:p>
          <a:p>
            <a:r>
              <a:rPr lang="en-US" sz="1400" dirty="0">
                <a:solidFill>
                  <a:schemeClr val="accent1">
                    <a:lumMod val="75000"/>
                  </a:schemeClr>
                </a:solidFill>
                <a:latin typeface="Times New Roman" panose="02020603050405020304" pitchFamily="18" charset="0"/>
                <a:cs typeface="Times New Roman" panose="02020603050405020304" pitchFamily="18" charset="0"/>
              </a:rPr>
              <a:t>Learning and Continuous Improvement</a:t>
            </a:r>
          </a:p>
          <a:p>
            <a:r>
              <a:rPr lang="en-US" sz="1400" dirty="0">
                <a:solidFill>
                  <a:schemeClr val="accent1">
                    <a:lumMod val="75000"/>
                  </a:schemeClr>
                </a:solidFill>
                <a:latin typeface="Times New Roman" panose="02020603050405020304" pitchFamily="18" charset="0"/>
                <a:cs typeface="Times New Roman" panose="02020603050405020304" pitchFamily="18" charset="0"/>
              </a:rPr>
              <a:t>A Social Conscience</a:t>
            </a:r>
            <a:endParaRPr lang="en-US" sz="1400" dirty="0">
              <a:latin typeface="Times New Roman" panose="02020603050405020304" pitchFamily="18" charset="0"/>
              <a:cs typeface="Times New Roman" panose="02020603050405020304" pitchFamily="18" charset="0"/>
            </a:endParaRPr>
          </a:p>
          <a:p>
            <a:pPr marL="0" indent="0">
              <a:buNone/>
            </a:pPr>
            <a:r>
              <a:rPr lang="en-US" sz="800" dirty="0">
                <a:solidFill>
                  <a:schemeClr val="bg1"/>
                </a:solidFill>
                <a:latin typeface="Times New Roman" panose="02020603050405020304" pitchFamily="18" charset="0"/>
                <a:cs typeface="Times New Roman" panose="02020603050405020304" pitchFamily="18" charset="0"/>
              </a:rPr>
              <a:t>(HFHS, 2018)</a:t>
            </a:r>
          </a:p>
        </p:txBody>
      </p:sp>
      <p:pic>
        <p:nvPicPr>
          <p:cNvPr id="4" name="Picture 3">
            <a:extLst>
              <a:ext uri="{FF2B5EF4-FFF2-40B4-BE49-F238E27FC236}">
                <a16:creationId xmlns:a16="http://schemas.microsoft.com/office/drawing/2014/main" id="{BAB9DB76-6A28-49BA-ABC2-BBDAFE3E4DC3}"/>
              </a:ext>
            </a:extLst>
          </p:cNvPr>
          <p:cNvPicPr>
            <a:picLocks noChangeAspect="1"/>
          </p:cNvPicPr>
          <p:nvPr/>
        </p:nvPicPr>
        <p:blipFill>
          <a:blip r:embed="rId3"/>
          <a:stretch>
            <a:fillRect/>
          </a:stretch>
        </p:blipFill>
        <p:spPr>
          <a:xfrm>
            <a:off x="10046368" y="0"/>
            <a:ext cx="2145632" cy="1601876"/>
          </a:xfrm>
          <a:prstGeom prst="rect">
            <a:avLst/>
          </a:prstGeom>
        </p:spPr>
      </p:pic>
      <p:sp>
        <p:nvSpPr>
          <p:cNvPr id="7" name="TextBox 6">
            <a:extLst>
              <a:ext uri="{FF2B5EF4-FFF2-40B4-BE49-F238E27FC236}">
                <a16:creationId xmlns:a16="http://schemas.microsoft.com/office/drawing/2014/main" id="{6F225FFA-0041-4D48-8B8C-360BDFB59ABF}"/>
              </a:ext>
            </a:extLst>
          </p:cNvPr>
          <p:cNvSpPr txBox="1"/>
          <p:nvPr/>
        </p:nvSpPr>
        <p:spPr>
          <a:xfrm>
            <a:off x="838200" y="800938"/>
            <a:ext cx="9198928" cy="1261884"/>
          </a:xfrm>
          <a:prstGeom prst="rect">
            <a:avLst/>
          </a:prstGeom>
          <a:noFill/>
        </p:spPr>
        <p:txBody>
          <a:bodyPr wrap="none" rtlCol="0">
            <a:spAutoFit/>
          </a:bodyPr>
          <a:lstStyle/>
          <a:p>
            <a:r>
              <a:rPr lang="en-US" sz="2000" b="1" dirty="0">
                <a:solidFill>
                  <a:srgbClr val="7030A0"/>
                </a:solidFill>
                <a:latin typeface="Times New Roman" panose="02020603050405020304" pitchFamily="18" charset="0"/>
                <a:cs typeface="Times New Roman" panose="02020603050405020304" pitchFamily="18" charset="0"/>
              </a:rPr>
              <a:t>Organization- </a:t>
            </a:r>
            <a:r>
              <a:rPr lang="en-US" sz="2000" dirty="0">
                <a:solidFill>
                  <a:schemeClr val="bg1"/>
                </a:solidFill>
                <a:latin typeface="Times New Roman" panose="02020603050405020304" pitchFamily="18" charset="0"/>
                <a:cs typeface="Times New Roman" panose="02020603050405020304" pitchFamily="18" charset="0"/>
              </a:rPr>
              <a:t>Henry Ford Health System</a:t>
            </a:r>
            <a:r>
              <a:rPr lang="en-US" sz="2000" b="1" dirty="0">
                <a:solidFill>
                  <a:schemeClr val="bg1"/>
                </a:solidFill>
                <a:latin typeface="Times New Roman" panose="02020603050405020304" pitchFamily="18" charset="0"/>
                <a:cs typeface="Times New Roman" panose="02020603050405020304" pitchFamily="18" charset="0"/>
              </a:rPr>
              <a:t/>
            </a:r>
            <a:br>
              <a:rPr lang="en-US" sz="2000" b="1" dirty="0">
                <a:solidFill>
                  <a:schemeClr val="bg1"/>
                </a:solidFill>
                <a:latin typeface="Times New Roman" panose="02020603050405020304" pitchFamily="18" charset="0"/>
                <a:cs typeface="Times New Roman" panose="02020603050405020304" pitchFamily="18" charset="0"/>
              </a:rPr>
            </a:br>
            <a:r>
              <a:rPr lang="en-US" sz="2000" b="1" dirty="0">
                <a:solidFill>
                  <a:schemeClr val="bg1"/>
                </a:solidFill>
                <a:latin typeface="Times New Roman" panose="02020603050405020304" pitchFamily="18" charset="0"/>
                <a:cs typeface="Times New Roman" panose="02020603050405020304" pitchFamily="18" charset="0"/>
              </a:rPr>
              <a:t/>
            </a:r>
            <a:br>
              <a:rPr lang="en-US" sz="2000" b="1" dirty="0">
                <a:solidFill>
                  <a:schemeClr val="bg1"/>
                </a:solidFill>
                <a:latin typeface="Times New Roman" panose="02020603050405020304" pitchFamily="18" charset="0"/>
                <a:cs typeface="Times New Roman" panose="02020603050405020304" pitchFamily="18" charset="0"/>
              </a:rPr>
            </a:br>
            <a:r>
              <a:rPr lang="en-US" sz="2000" b="1" dirty="0">
                <a:solidFill>
                  <a:srgbClr val="7030A0"/>
                </a:solidFill>
                <a:latin typeface="Times New Roman" panose="02020603050405020304" pitchFamily="18" charset="0"/>
                <a:cs typeface="Times New Roman" panose="02020603050405020304" pitchFamily="18" charset="0"/>
              </a:rPr>
              <a:t>Setting:</a:t>
            </a:r>
            <a:r>
              <a:rPr lang="en-US" sz="2000" b="1"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HFMH Faith &amp; Community Nursing Diabetes Prevention Program (DPP) -Virtual class</a:t>
            </a:r>
            <a:r>
              <a:rPr lang="en-US" sz="1600" dirty="0">
                <a:solidFill>
                  <a:schemeClr val="bg1"/>
                </a:solidFill>
                <a:latin typeface="Times New Roman" panose="02020603050405020304" pitchFamily="18" charset="0"/>
                <a:cs typeface="Times New Roman" panose="02020603050405020304" pitchFamily="18" charset="0"/>
              </a:rPr>
              <a:t/>
            </a:r>
            <a:br>
              <a:rPr lang="en-US" sz="1600" dirty="0">
                <a:solidFill>
                  <a:schemeClr val="bg1"/>
                </a:solidFill>
                <a:latin typeface="Times New Roman" panose="02020603050405020304" pitchFamily="18" charset="0"/>
                <a:cs typeface="Times New Roman" panose="02020603050405020304" pitchFamily="18" charset="0"/>
              </a:rPr>
            </a:br>
            <a:endParaRPr lang="en-US" sz="1600" dirty="0">
              <a:solidFill>
                <a:schemeClr val="bg1"/>
              </a:solidFill>
            </a:endParaRPr>
          </a:p>
        </p:txBody>
      </p:sp>
      <p:sp>
        <p:nvSpPr>
          <p:cNvPr id="9" name="Title 8">
            <a:extLst>
              <a:ext uri="{FF2B5EF4-FFF2-40B4-BE49-F238E27FC236}">
                <a16:creationId xmlns:a16="http://schemas.microsoft.com/office/drawing/2014/main" id="{D2991E24-B75D-49EC-A9AF-7DCD953C6605}"/>
              </a:ext>
            </a:extLst>
          </p:cNvPr>
          <p:cNvSpPr>
            <a:spLocks noGrp="1"/>
          </p:cNvSpPr>
          <p:nvPr>
            <p:ph type="title"/>
          </p:nvPr>
        </p:nvSpPr>
        <p:spPr>
          <a:xfrm>
            <a:off x="838200" y="0"/>
            <a:ext cx="4086226" cy="545067"/>
          </a:xfrm>
        </p:spPr>
        <p:txBody>
          <a:bodyPr>
            <a:normAutofit/>
          </a:bodyPr>
          <a:lstStyle/>
          <a:p>
            <a:r>
              <a:rPr lang="en-US" sz="2600" b="1" dirty="0">
                <a:solidFill>
                  <a:schemeClr val="accent3"/>
                </a:solidFill>
                <a:latin typeface="Times New Roman" panose="02020603050405020304" pitchFamily="18" charset="0"/>
                <a:cs typeface="Times New Roman" panose="02020603050405020304" pitchFamily="18" charset="0"/>
              </a:rPr>
              <a:t>Background</a:t>
            </a:r>
            <a:endParaRPr lang="en-US" sz="2600" b="1" dirty="0">
              <a:solidFill>
                <a:schemeClr val="accent3"/>
              </a:solidFill>
            </a:endParaRPr>
          </a:p>
        </p:txBody>
      </p:sp>
    </p:spTree>
    <p:extLst>
      <p:ext uri="{BB962C8B-B14F-4D97-AF65-F5344CB8AC3E}">
        <p14:creationId xmlns:p14="http://schemas.microsoft.com/office/powerpoint/2010/main" val="407358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E3B4-C5DB-4C95-B99B-A5561BF048DB}"/>
              </a:ext>
            </a:extLst>
          </p:cNvPr>
          <p:cNvSpPr>
            <a:spLocks noGrp="1"/>
          </p:cNvSpPr>
          <p:nvPr>
            <p:ph type="title"/>
          </p:nvPr>
        </p:nvSpPr>
        <p:spPr>
          <a:xfrm>
            <a:off x="3071423" y="0"/>
            <a:ext cx="6378503" cy="685800"/>
          </a:xfrm>
        </p:spPr>
        <p:txBody>
          <a:bodyPr/>
          <a:lstStyle/>
          <a:p>
            <a:r>
              <a:rPr lang="en-US" sz="3600" b="1" dirty="0">
                <a:solidFill>
                  <a:schemeClr val="accent3"/>
                </a:solidFill>
              </a:rPr>
              <a:t>Background/Significance </a:t>
            </a:r>
            <a:endParaRPr lang="en-US" b="1" dirty="0">
              <a:solidFill>
                <a:schemeClr val="accent3">
                  <a:lumMod val="75000"/>
                </a:schemeClr>
              </a:solidFill>
            </a:endParaRPr>
          </a:p>
        </p:txBody>
      </p:sp>
      <p:sp>
        <p:nvSpPr>
          <p:cNvPr id="3" name="Text Placeholder 2">
            <a:extLst>
              <a:ext uri="{FF2B5EF4-FFF2-40B4-BE49-F238E27FC236}">
                <a16:creationId xmlns:a16="http://schemas.microsoft.com/office/drawing/2014/main" id="{7E1EABEC-01CE-478A-B90D-50A971FA3226}"/>
              </a:ext>
            </a:extLst>
          </p:cNvPr>
          <p:cNvSpPr>
            <a:spLocks noGrp="1"/>
          </p:cNvSpPr>
          <p:nvPr>
            <p:ph type="body" idx="1"/>
          </p:nvPr>
        </p:nvSpPr>
        <p:spPr>
          <a:xfrm>
            <a:off x="239473" y="965703"/>
            <a:ext cx="3041466" cy="359710"/>
          </a:xfrm>
        </p:spPr>
        <p:txBody>
          <a:bodyPr/>
          <a:lstStyle/>
          <a:p>
            <a:pPr algn="ctr"/>
            <a:r>
              <a:rPr lang="en-US" sz="1800" b="1" dirty="0">
                <a:solidFill>
                  <a:srgbClr val="7030A0"/>
                </a:solidFill>
              </a:rPr>
              <a:t>Prevalence</a:t>
            </a:r>
          </a:p>
        </p:txBody>
      </p:sp>
      <p:sp>
        <p:nvSpPr>
          <p:cNvPr id="4" name="Text Placeholder 3">
            <a:extLst>
              <a:ext uri="{FF2B5EF4-FFF2-40B4-BE49-F238E27FC236}">
                <a16:creationId xmlns:a16="http://schemas.microsoft.com/office/drawing/2014/main" id="{B3C7D96F-1F40-4BB4-8DEB-6ADB483B99F8}"/>
              </a:ext>
            </a:extLst>
          </p:cNvPr>
          <p:cNvSpPr>
            <a:spLocks noGrp="1"/>
          </p:cNvSpPr>
          <p:nvPr>
            <p:ph type="body" sz="half" idx="15"/>
          </p:nvPr>
        </p:nvSpPr>
        <p:spPr>
          <a:xfrm>
            <a:off x="470262" y="1605317"/>
            <a:ext cx="3767754" cy="3903261"/>
          </a:xfrm>
        </p:spPr>
        <p:txBody>
          <a:bodyPr>
            <a:normAutofit lnSpcReduction="10000"/>
          </a:bodyPr>
          <a:lstStyle/>
          <a:p>
            <a:pPr marL="0" marR="0">
              <a:lnSpc>
                <a:spcPct val="100000"/>
              </a:lnSpc>
              <a:spcBef>
                <a:spcPts val="0"/>
              </a:spcBef>
              <a:spcAft>
                <a:spcPts val="0"/>
              </a:spcAft>
            </a:pPr>
            <a:r>
              <a:rPr lang="en-US" b="1" dirty="0">
                <a:solidFill>
                  <a:schemeClr val="bg1"/>
                </a:solidFill>
                <a:effectLst/>
                <a:ea typeface="Times New Roman" panose="02020603050405020304" pitchFamily="18" charset="0"/>
                <a:cs typeface="Times New Roman" panose="02020603050405020304" pitchFamily="18" charset="0"/>
              </a:rPr>
              <a:t>Diabetes </a:t>
            </a:r>
          </a:p>
          <a:p>
            <a:pPr marL="0" marR="0">
              <a:lnSpc>
                <a:spcPct val="100000"/>
              </a:lnSpc>
              <a:spcBef>
                <a:spcPts val="0"/>
              </a:spcBef>
              <a:spcAft>
                <a:spcPts val="0"/>
              </a:spcAft>
            </a:pPr>
            <a:endParaRPr lang="en-US" b="1" dirty="0">
              <a:solidFill>
                <a:schemeClr val="bg1"/>
              </a:solidFill>
              <a:effectLst/>
              <a:ea typeface="Times New Roman" panose="02020603050405020304" pitchFamily="18"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pPr>
            <a:r>
              <a:rPr lang="en-US" dirty="0">
                <a:solidFill>
                  <a:schemeClr val="bg1"/>
                </a:solidFill>
                <a:effectLst/>
                <a:ea typeface="Times New Roman" panose="02020603050405020304" pitchFamily="18" charset="0"/>
                <a:cs typeface="Times New Roman" panose="02020603050405020304" pitchFamily="18" charset="0"/>
              </a:rPr>
              <a:t>&gt; 34.2 million Americans </a:t>
            </a:r>
          </a:p>
          <a:p>
            <a:pPr marL="285750" marR="0" indent="-285750">
              <a:lnSpc>
                <a:spcPct val="100000"/>
              </a:lnSpc>
              <a:spcBef>
                <a:spcPts val="0"/>
              </a:spcBef>
              <a:spcAft>
                <a:spcPts val="0"/>
              </a:spcAft>
              <a:buFont typeface="Arial" panose="020B0604020202020204" pitchFamily="34" charset="0"/>
              <a:buChar char="•"/>
            </a:pPr>
            <a:r>
              <a:rPr lang="en-US" dirty="0">
                <a:solidFill>
                  <a:schemeClr val="bg1"/>
                </a:solidFill>
                <a:effectLst/>
                <a:ea typeface="Times New Roman" panose="02020603050405020304" pitchFamily="18" charset="0"/>
                <a:cs typeface="Times New Roman" panose="02020603050405020304" pitchFamily="18" charset="0"/>
              </a:rPr>
              <a:t>7.3 million are undiagnosed</a:t>
            </a:r>
          </a:p>
          <a:p>
            <a:pPr marL="285750" marR="0" indent="-285750">
              <a:lnSpc>
                <a:spcPct val="100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Average medical costs is $16,752</a:t>
            </a:r>
            <a:r>
              <a:rPr lang="en-US" dirty="0">
                <a:solidFill>
                  <a:schemeClr val="bg1"/>
                </a:solidFill>
                <a:ea typeface="Calibri" panose="020F0502020204030204" pitchFamily="34" charset="0"/>
                <a:cs typeface="Times New Roman" panose="02020603050405020304" pitchFamily="18" charset="0"/>
              </a:rPr>
              <a:t>/</a:t>
            </a:r>
            <a:r>
              <a:rPr lang="en-US" dirty="0">
                <a:solidFill>
                  <a:schemeClr val="bg1"/>
                </a:solidFill>
                <a:effectLst/>
                <a:ea typeface="Calibri" panose="020F0502020204030204" pitchFamily="34" charset="0"/>
                <a:cs typeface="Times New Roman" panose="02020603050405020304" pitchFamily="18" charset="0"/>
              </a:rPr>
              <a:t>year</a:t>
            </a:r>
          </a:p>
          <a:p>
            <a:pPr marL="285750" marR="0" indent="-285750">
              <a:lnSpc>
                <a:spcPct val="100000"/>
              </a:lnSpc>
              <a:spcBef>
                <a:spcPts val="0"/>
              </a:spcBef>
              <a:spcAft>
                <a:spcPts val="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rPr>
              <a:t>$9,601 is attributed to diabetes medical expenditures</a:t>
            </a:r>
          </a:p>
          <a:p>
            <a:pPr marL="285750" marR="0" indent="-285750">
              <a:lnSpc>
                <a:spcPct val="100000"/>
              </a:lnSpc>
              <a:spcBef>
                <a:spcPts val="0"/>
              </a:spcBef>
              <a:spcAft>
                <a:spcPts val="0"/>
              </a:spcAft>
              <a:buFont typeface="Arial" panose="020B0604020202020204" pitchFamily="34" charset="0"/>
              <a:buChar char="•"/>
            </a:pPr>
            <a:r>
              <a:rPr lang="en-US" dirty="0">
                <a:solidFill>
                  <a:schemeClr val="bg1"/>
                </a:solidFill>
                <a:cs typeface="Times New Roman" panose="02020603050405020304" pitchFamily="18" charset="0"/>
              </a:rPr>
              <a:t>More likely to develop other co-morbidities</a:t>
            </a:r>
            <a:endParaRPr lang="en-US" dirty="0">
              <a:solidFill>
                <a:schemeClr val="bg1"/>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dirty="0">
                <a:solidFill>
                  <a:schemeClr val="bg1"/>
                </a:solidFill>
                <a:effectLst/>
                <a:ea typeface="Times New Roman" panose="02020603050405020304" pitchFamily="18" charset="0"/>
                <a:cs typeface="Times New Roman" panose="02020603050405020304" pitchFamily="18" charset="0"/>
              </a:rPr>
              <a:t> </a:t>
            </a:r>
            <a:endParaRPr lang="en-US" dirty="0">
              <a:solidFill>
                <a:schemeClr val="bg1"/>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dirty="0">
                <a:solidFill>
                  <a:schemeClr val="bg1"/>
                </a:solidFill>
                <a:effectLst/>
                <a:ea typeface="Times New Roman" panose="02020603050405020304" pitchFamily="18" charset="0"/>
                <a:cs typeface="Times New Roman" panose="02020603050405020304" pitchFamily="18" charset="0"/>
              </a:rPr>
              <a:t>Prediabetes</a:t>
            </a:r>
          </a:p>
          <a:p>
            <a:pPr marL="0" marR="0">
              <a:lnSpc>
                <a:spcPct val="100000"/>
              </a:lnSpc>
              <a:spcBef>
                <a:spcPts val="0"/>
              </a:spcBef>
              <a:spcAft>
                <a:spcPts val="0"/>
              </a:spcAft>
            </a:pPr>
            <a:endParaRPr lang="en-US" b="1" dirty="0">
              <a:solidFill>
                <a:schemeClr val="bg1"/>
              </a:solidFill>
              <a:effectLst/>
              <a:highlight>
                <a:srgbClr val="FFFF00"/>
              </a:highlight>
              <a:ea typeface="Calibri" panose="020F0502020204030204" pitchFamily="34" charset="0"/>
              <a:cs typeface="Times New Roman" panose="02020603050405020304" pitchFamily="18" charset="0"/>
            </a:endParaRPr>
          </a:p>
          <a:p>
            <a:pPr marL="285750" marR="0" lvl="0" indent="-285750">
              <a:lnSpc>
                <a:spcPct val="100000"/>
              </a:lnSpc>
              <a:spcBef>
                <a:spcPts val="0"/>
              </a:spcBef>
              <a:spcAft>
                <a:spcPts val="0"/>
              </a:spcAft>
              <a:buSzPts val="1000"/>
              <a:buFont typeface="Arial" panose="020B0604020202020204" pitchFamily="34" charset="0"/>
              <a:buChar char="•"/>
              <a:tabLst>
                <a:tab pos="457200" algn="l"/>
              </a:tabLst>
            </a:pPr>
            <a:r>
              <a:rPr lang="en-US" dirty="0">
                <a:solidFill>
                  <a:schemeClr val="bg1"/>
                </a:solidFill>
                <a:effectLst/>
                <a:ea typeface="Times New Roman" panose="02020603050405020304" pitchFamily="18" charset="0"/>
                <a:cs typeface="Times New Roman" panose="02020603050405020304" pitchFamily="18" charset="0"/>
              </a:rPr>
              <a:t>88 million adults</a:t>
            </a:r>
          </a:p>
          <a:p>
            <a:pPr marL="285750" marR="0" lvl="0" indent="-285750">
              <a:lnSpc>
                <a:spcPct val="100000"/>
              </a:lnSpc>
              <a:spcBef>
                <a:spcPts val="0"/>
              </a:spcBef>
              <a:spcAft>
                <a:spcPts val="0"/>
              </a:spcAft>
              <a:buSzPts val="1000"/>
              <a:buFont typeface="Arial" panose="020B0604020202020204" pitchFamily="34" charset="0"/>
              <a:buChar char="•"/>
              <a:tabLst>
                <a:tab pos="457200" algn="l"/>
              </a:tabLst>
            </a:pPr>
            <a:r>
              <a:rPr lang="en-US" dirty="0">
                <a:solidFill>
                  <a:schemeClr val="bg1"/>
                </a:solidFill>
                <a:ea typeface="Times New Roman" panose="02020603050405020304" pitchFamily="18" charset="0"/>
                <a:cs typeface="Times New Roman" panose="02020603050405020304" pitchFamily="18" charset="0"/>
              </a:rPr>
              <a:t>More than</a:t>
            </a:r>
            <a:r>
              <a:rPr lang="en-US" dirty="0">
                <a:solidFill>
                  <a:schemeClr val="bg1"/>
                </a:solidFill>
                <a:effectLst/>
                <a:ea typeface="Times New Roman" panose="02020603050405020304" pitchFamily="18" charset="0"/>
                <a:cs typeface="Times New Roman" panose="02020603050405020304" pitchFamily="18" charset="0"/>
              </a:rPr>
              <a:t> 1 out of 3</a:t>
            </a:r>
          </a:p>
          <a:p>
            <a:pPr marL="285750" marR="0" lvl="0" indent="-285750">
              <a:lnSpc>
                <a:spcPct val="100000"/>
              </a:lnSpc>
              <a:spcBef>
                <a:spcPts val="0"/>
              </a:spcBef>
              <a:spcAft>
                <a:spcPts val="0"/>
              </a:spcAft>
              <a:buSzPts val="1000"/>
              <a:buFont typeface="Arial" panose="020B0604020202020204" pitchFamily="34" charset="0"/>
              <a:buChar char="•"/>
              <a:tabLst>
                <a:tab pos="457200" algn="l"/>
              </a:tabLst>
            </a:pPr>
            <a:r>
              <a:rPr lang="en-US" dirty="0">
                <a:solidFill>
                  <a:schemeClr val="bg1"/>
                </a:solidFill>
                <a:effectLst/>
                <a:ea typeface="Times New Roman" panose="02020603050405020304" pitchFamily="18" charset="0"/>
                <a:cs typeface="Times New Roman" panose="02020603050405020304" pitchFamily="18" charset="0"/>
              </a:rPr>
              <a:t>24.2 million adults ≥65 years</a:t>
            </a:r>
          </a:p>
          <a:p>
            <a:pPr marL="285750" marR="0" lvl="0" indent="-285750">
              <a:lnSpc>
                <a:spcPct val="100000"/>
              </a:lnSpc>
              <a:spcBef>
                <a:spcPts val="0"/>
              </a:spcBef>
              <a:spcAft>
                <a:spcPts val="0"/>
              </a:spcAft>
              <a:buSzPts val="1000"/>
              <a:buFont typeface="Arial" panose="020B0604020202020204" pitchFamily="34" charset="0"/>
              <a:buChar char="•"/>
              <a:tabLst>
                <a:tab pos="457200" algn="l"/>
              </a:tabLst>
            </a:pPr>
            <a:r>
              <a:rPr lang="en-US" dirty="0">
                <a:solidFill>
                  <a:schemeClr val="bg1"/>
                </a:solidFill>
                <a:ea typeface="Times New Roman" panose="02020603050405020304" pitchFamily="18" charset="0"/>
                <a:cs typeface="Times New Roman" panose="02020603050405020304" pitchFamily="18" charset="0"/>
              </a:rPr>
              <a:t>9 out of 10 adults do not know they have prediabetes</a:t>
            </a:r>
          </a:p>
          <a:p>
            <a:pPr marL="285750" marR="0" lvl="0" indent="-285750">
              <a:lnSpc>
                <a:spcPct val="100000"/>
              </a:lnSpc>
              <a:spcBef>
                <a:spcPts val="0"/>
              </a:spcBef>
              <a:spcAft>
                <a:spcPts val="0"/>
              </a:spcAft>
              <a:buSzPts val="1000"/>
              <a:buFont typeface="Arial" panose="020B0604020202020204" pitchFamily="34" charset="0"/>
              <a:buChar char="•"/>
              <a:tabLst>
                <a:tab pos="457200" algn="l"/>
              </a:tabLst>
            </a:pPr>
            <a:r>
              <a:rPr lang="en-US" dirty="0">
                <a:solidFill>
                  <a:schemeClr val="bg1"/>
                </a:solidFill>
                <a:ea typeface="Times New Roman" panose="02020603050405020304" pitchFamily="18" charset="0"/>
                <a:cs typeface="Times New Roman" panose="02020603050405020304" pitchFamily="18" charset="0"/>
              </a:rPr>
              <a:t>P</a:t>
            </a:r>
            <a:r>
              <a:rPr lang="en-US" dirty="0">
                <a:solidFill>
                  <a:schemeClr val="bg1"/>
                </a:solidFill>
                <a:effectLst/>
                <a:ea typeface="Times New Roman" panose="02020603050405020304" pitchFamily="18" charset="0"/>
                <a:cs typeface="Times New Roman" panose="02020603050405020304" pitchFamily="18" charset="0"/>
              </a:rPr>
              <a:t>otentially can be reversed with </a:t>
            </a:r>
          </a:p>
          <a:p>
            <a:pPr marL="742950" lvl="1" indent="-285750">
              <a:lnSpc>
                <a:spcPct val="100000"/>
              </a:lnSpc>
              <a:spcBef>
                <a:spcPts val="0"/>
              </a:spcBef>
              <a:buSzPts val="1000"/>
              <a:buFont typeface="Arial" panose="020B0604020202020204" pitchFamily="34" charset="0"/>
              <a:buChar char="•"/>
              <a:tabLst>
                <a:tab pos="457200" algn="l"/>
              </a:tabLst>
            </a:pPr>
            <a:r>
              <a:rPr lang="en-US" sz="1400" dirty="0">
                <a:solidFill>
                  <a:schemeClr val="bg1"/>
                </a:solidFill>
                <a:effectLst/>
                <a:ea typeface="Times New Roman" panose="02020603050405020304" pitchFamily="18" charset="0"/>
                <a:cs typeface="Times New Roman" panose="02020603050405020304" pitchFamily="18" charset="0"/>
              </a:rPr>
              <a:t>lifestyle interventions </a:t>
            </a:r>
          </a:p>
          <a:p>
            <a:pPr marL="742950" lvl="1" indent="-285750">
              <a:lnSpc>
                <a:spcPct val="100000"/>
              </a:lnSpc>
              <a:spcBef>
                <a:spcPts val="0"/>
              </a:spcBef>
              <a:buSzPts val="1000"/>
              <a:buFont typeface="Arial" panose="020B0604020202020204" pitchFamily="34" charset="0"/>
              <a:buChar char="•"/>
              <a:tabLst>
                <a:tab pos="457200" algn="l"/>
              </a:tabLst>
            </a:pPr>
            <a:r>
              <a:rPr lang="en-US" sz="1400" dirty="0">
                <a:solidFill>
                  <a:schemeClr val="bg1"/>
                </a:solidFill>
                <a:effectLst/>
                <a:ea typeface="Times New Roman" panose="02020603050405020304" pitchFamily="18" charset="0"/>
                <a:cs typeface="Times New Roman" panose="02020603050405020304" pitchFamily="18" charset="0"/>
              </a:rPr>
              <a:t>weight loss of ≥ 5-7 %</a:t>
            </a:r>
          </a:p>
          <a:p>
            <a:pPr marL="285750" marR="0" lvl="0" indent="-285750">
              <a:lnSpc>
                <a:spcPct val="100000"/>
              </a:lnSpc>
              <a:spcBef>
                <a:spcPts val="0"/>
              </a:spcBef>
              <a:spcAft>
                <a:spcPts val="0"/>
              </a:spcAft>
              <a:buSzPts val="1000"/>
              <a:buFont typeface="Arial" panose="020B0604020202020204" pitchFamily="34" charset="0"/>
              <a:buChar char="•"/>
              <a:tabLst>
                <a:tab pos="457200" algn="l"/>
              </a:tabLst>
            </a:pPr>
            <a:endParaRPr lang="en-US"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0000"/>
              </a:lnSpc>
              <a:spcBef>
                <a:spcPts val="0"/>
              </a:spcBef>
              <a:spcAft>
                <a:spcPts val="0"/>
              </a:spcAft>
              <a:buSzPts val="1000"/>
              <a:tabLst>
                <a:tab pos="457200" algn="l"/>
              </a:tabLst>
            </a:pPr>
            <a:endParaRPr lang="en-US" sz="13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0000"/>
              </a:lnSpc>
              <a:spcBef>
                <a:spcPts val="0"/>
              </a:spcBef>
              <a:spcAft>
                <a:spcPts val="0"/>
              </a:spcAft>
              <a:buSzPts val="1000"/>
              <a:tabLst>
                <a:tab pos="457200" algn="l"/>
              </a:tabLst>
            </a:pPr>
            <a:endParaRPr lang="en-US"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nSpc>
                <a:spcPct val="100000"/>
              </a:lnSpc>
              <a:spcBef>
                <a:spcPts val="0"/>
              </a:spcBef>
              <a:spcAft>
                <a:spcPts val="0"/>
              </a:spcAft>
              <a:buSzPts val="1000"/>
              <a:buFont typeface="Arial" panose="020B0604020202020204" pitchFamily="34" charset="0"/>
              <a:buChar char="•"/>
              <a:tabLst>
                <a:tab pos="457200" algn="l"/>
              </a:tabLst>
            </a:pPr>
            <a:endParaRPr lang="en-US" sz="13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SzPts val="1000"/>
              <a:buFont typeface="Symbol" panose="05050102010706020507" pitchFamily="18" charset="2"/>
              <a:buChar char=""/>
              <a:tabLst>
                <a:tab pos="457200" algn="l"/>
              </a:tabLst>
            </a:pPr>
            <a:endParaRPr lang="en-US" dirty="0">
              <a:solidFill>
                <a:schemeClr val="bg1"/>
              </a:solidFill>
            </a:endParaRPr>
          </a:p>
        </p:txBody>
      </p:sp>
      <p:sp>
        <p:nvSpPr>
          <p:cNvPr id="5" name="Text Placeholder 4">
            <a:extLst>
              <a:ext uri="{FF2B5EF4-FFF2-40B4-BE49-F238E27FC236}">
                <a16:creationId xmlns:a16="http://schemas.microsoft.com/office/drawing/2014/main" id="{71FF1190-3460-4364-9F38-904003D76D3A}"/>
              </a:ext>
            </a:extLst>
          </p:cNvPr>
          <p:cNvSpPr>
            <a:spLocks noGrp="1"/>
          </p:cNvSpPr>
          <p:nvPr>
            <p:ph type="body" sz="quarter" idx="3"/>
          </p:nvPr>
        </p:nvSpPr>
        <p:spPr>
          <a:xfrm>
            <a:off x="4302979" y="1004233"/>
            <a:ext cx="3313752" cy="448523"/>
          </a:xfrm>
        </p:spPr>
        <p:txBody>
          <a:bodyPr/>
          <a:lstStyle/>
          <a:p>
            <a:pPr algn="ctr"/>
            <a:r>
              <a:rPr lang="en-US" sz="1400" b="1" i="1" dirty="0">
                <a:solidFill>
                  <a:srgbClr val="7030A0"/>
                </a:solidFill>
                <a:cs typeface="Times New Roman" panose="02020603050405020304" pitchFamily="18" charset="0"/>
              </a:rPr>
              <a:t>what does this mean for our providers in clinical practice?</a:t>
            </a:r>
          </a:p>
        </p:txBody>
      </p:sp>
      <p:sp>
        <p:nvSpPr>
          <p:cNvPr id="6" name="Text Placeholder 5">
            <a:extLst>
              <a:ext uri="{FF2B5EF4-FFF2-40B4-BE49-F238E27FC236}">
                <a16:creationId xmlns:a16="http://schemas.microsoft.com/office/drawing/2014/main" id="{D1B41704-A149-49A4-B7DD-69222D47F772}"/>
              </a:ext>
            </a:extLst>
          </p:cNvPr>
          <p:cNvSpPr>
            <a:spLocks noGrp="1"/>
          </p:cNvSpPr>
          <p:nvPr>
            <p:ph type="body" sz="half" idx="16"/>
          </p:nvPr>
        </p:nvSpPr>
        <p:spPr>
          <a:xfrm>
            <a:off x="4361940" y="1771190"/>
            <a:ext cx="3195830" cy="2430936"/>
          </a:xfrm>
        </p:spPr>
        <p:txBody>
          <a:bodyPr>
            <a:normAutofit fontScale="85000" lnSpcReduction="10000"/>
          </a:bodyPr>
          <a:lstStyle/>
          <a:p>
            <a:pPr marL="285750" indent="-285750">
              <a:buFont typeface="Arial" panose="020B0604020202020204" pitchFamily="34" charset="0"/>
              <a:buChar char="•"/>
            </a:pPr>
            <a:r>
              <a:rPr lang="en-US" dirty="0">
                <a:solidFill>
                  <a:schemeClr val="bg1"/>
                </a:solidFill>
              </a:rPr>
              <a:t>67,000 patients have prediabetes</a:t>
            </a:r>
          </a:p>
          <a:p>
            <a:pPr marL="285750" indent="-285750">
              <a:buFont typeface="Arial" panose="020B0604020202020204" pitchFamily="34" charset="0"/>
              <a:buChar char="•"/>
            </a:pPr>
            <a:r>
              <a:rPr lang="en-US" dirty="0">
                <a:solidFill>
                  <a:schemeClr val="bg1"/>
                </a:solidFill>
              </a:rPr>
              <a:t>14-30% patients with prediabetes will progress to type 2 diabetes within 5 years</a:t>
            </a:r>
          </a:p>
          <a:p>
            <a:pPr marL="285750" indent="-285750">
              <a:buFont typeface="Arial" panose="020B0604020202020204" pitchFamily="34" charset="0"/>
              <a:buChar char="•"/>
            </a:pPr>
            <a:r>
              <a:rPr lang="en-US" dirty="0">
                <a:solidFill>
                  <a:schemeClr val="bg1"/>
                </a:solidFill>
              </a:rPr>
              <a:t>Medicare requires payers to provide DPP services </a:t>
            </a:r>
          </a:p>
          <a:p>
            <a:pPr marL="285750" indent="-285750">
              <a:buFont typeface="Arial" panose="020B0604020202020204" pitchFamily="34" charset="0"/>
              <a:buChar char="•"/>
            </a:pPr>
            <a:r>
              <a:rPr lang="en-US" dirty="0">
                <a:solidFill>
                  <a:schemeClr val="bg1"/>
                </a:solidFill>
              </a:rPr>
              <a:t>High demand for DPP services</a:t>
            </a:r>
          </a:p>
          <a:p>
            <a:pPr marL="285750" indent="-285750">
              <a:buFont typeface="Arial" panose="020B0604020202020204" pitchFamily="34" charset="0"/>
              <a:buChar char="•"/>
            </a:pPr>
            <a:r>
              <a:rPr lang="en-US" sz="1400" kern="1200" dirty="0">
                <a:solidFill>
                  <a:schemeClr val="bg1"/>
                </a:solidFill>
                <a:effectLst/>
                <a:latin typeface="+mn-lt"/>
                <a:ea typeface="Times New Roman" panose="02020603050405020304" pitchFamily="18" charset="0"/>
              </a:rPr>
              <a:t>Recent COVID-19 data demonstrates patients with diabetes and obesity have a higher mortality/morbidity rate</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
        <p:nvSpPr>
          <p:cNvPr id="7" name="Text Placeholder 6">
            <a:extLst>
              <a:ext uri="{FF2B5EF4-FFF2-40B4-BE49-F238E27FC236}">
                <a16:creationId xmlns:a16="http://schemas.microsoft.com/office/drawing/2014/main" id="{56DD58C3-567B-4004-AA57-C8966EFA040F}"/>
              </a:ext>
            </a:extLst>
          </p:cNvPr>
          <p:cNvSpPr>
            <a:spLocks noGrp="1"/>
          </p:cNvSpPr>
          <p:nvPr>
            <p:ph type="body" sz="quarter" idx="13"/>
          </p:nvPr>
        </p:nvSpPr>
        <p:spPr>
          <a:xfrm>
            <a:off x="8407985" y="923078"/>
            <a:ext cx="3313752" cy="418850"/>
          </a:xfrm>
        </p:spPr>
        <p:txBody>
          <a:bodyPr/>
          <a:lstStyle/>
          <a:p>
            <a:pPr algn="ctr"/>
            <a:r>
              <a:rPr lang="en-US" sz="1600" b="1" dirty="0">
                <a:solidFill>
                  <a:srgbClr val="7030A0"/>
                </a:solidFill>
              </a:rPr>
              <a:t>Why is technology important?</a:t>
            </a:r>
          </a:p>
        </p:txBody>
      </p:sp>
      <p:sp>
        <p:nvSpPr>
          <p:cNvPr id="8" name="Text Placeholder 7">
            <a:extLst>
              <a:ext uri="{FF2B5EF4-FFF2-40B4-BE49-F238E27FC236}">
                <a16:creationId xmlns:a16="http://schemas.microsoft.com/office/drawing/2014/main" id="{70FCE166-11CE-4654-B883-A14BC368645A}"/>
              </a:ext>
            </a:extLst>
          </p:cNvPr>
          <p:cNvSpPr>
            <a:spLocks noGrp="1"/>
          </p:cNvSpPr>
          <p:nvPr>
            <p:ph type="body" sz="half" idx="17"/>
          </p:nvPr>
        </p:nvSpPr>
        <p:spPr>
          <a:xfrm>
            <a:off x="8070136" y="1766961"/>
            <a:ext cx="3989450" cy="4870329"/>
          </a:xfrm>
        </p:spPr>
        <p:txBody>
          <a:bodyPr>
            <a:noAutofit/>
          </a:bodyPr>
          <a:lstStyle/>
          <a:p>
            <a:pPr marL="285750" indent="-285750">
              <a:buFont typeface="Arial" panose="020B0604020202020204" pitchFamily="34" charset="0"/>
              <a:buChar char="•"/>
            </a:pPr>
            <a:r>
              <a:rPr lang="en-US" dirty="0">
                <a:solidFill>
                  <a:schemeClr val="bg1"/>
                </a:solidFill>
              </a:rPr>
              <a:t>To support the Increased number of DPP referrals </a:t>
            </a:r>
          </a:p>
          <a:p>
            <a:pPr marL="285750" indent="-285750">
              <a:buFont typeface="Arial" panose="020B0604020202020204" pitchFamily="34" charset="0"/>
              <a:buChar char="•"/>
            </a:pPr>
            <a:r>
              <a:rPr lang="en-US" dirty="0">
                <a:solidFill>
                  <a:schemeClr val="bg1"/>
                </a:solidFill>
                <a:ea typeface="Times New Roman" panose="02020603050405020304" pitchFamily="18" charset="0"/>
              </a:rPr>
              <a:t>E</a:t>
            </a:r>
            <a:r>
              <a:rPr lang="en-US" kern="1200" dirty="0">
                <a:solidFill>
                  <a:schemeClr val="bg1"/>
                </a:solidFill>
                <a:effectLst/>
                <a:ea typeface="Times New Roman" panose="02020603050405020304" pitchFamily="18" charset="0"/>
              </a:rPr>
              <a:t>nsuring participant satisfaction, engagement, and commitment was a challenge.  </a:t>
            </a:r>
            <a:endParaRPr lang="en-US" dirty="0">
              <a:solidFill>
                <a:schemeClr val="bg1"/>
              </a:solidFill>
              <a:effectLst/>
              <a:ea typeface="Times New Roman" panose="02020603050405020304" pitchFamily="18" charset="0"/>
            </a:endParaRPr>
          </a:p>
          <a:p>
            <a:pPr marL="285750" indent="-285750">
              <a:buFont typeface="Arial" panose="020B0604020202020204" pitchFamily="34" charset="0"/>
              <a:buChar char="•"/>
            </a:pPr>
            <a:r>
              <a:rPr lang="en-US" dirty="0">
                <a:solidFill>
                  <a:schemeClr val="bg1"/>
                </a:solidFill>
              </a:rPr>
              <a:t>Barriers identified:</a:t>
            </a:r>
          </a:p>
          <a:p>
            <a:pPr marL="742950" lvl="1" indent="-285750">
              <a:buFont typeface="Arial" panose="020B0604020202020204" pitchFamily="34" charset="0"/>
              <a:buChar char="•"/>
            </a:pPr>
            <a:r>
              <a:rPr lang="en-US" sz="1400" dirty="0">
                <a:solidFill>
                  <a:schemeClr val="bg1"/>
                </a:solidFill>
              </a:rPr>
              <a:t>Manual data entry of food intake and physical activity was time-consuming and tedious</a:t>
            </a:r>
          </a:p>
          <a:p>
            <a:pPr marL="742950" lvl="1" indent="-285750">
              <a:buFont typeface="Arial" panose="020B0604020202020204" pitchFamily="34" charset="0"/>
              <a:buChar char="•"/>
            </a:pPr>
            <a:r>
              <a:rPr lang="en-US" sz="1400" dirty="0">
                <a:solidFill>
                  <a:schemeClr val="bg1"/>
                </a:solidFill>
              </a:rPr>
              <a:t>Time to review paper logs was extensive</a:t>
            </a:r>
          </a:p>
          <a:p>
            <a:pPr marL="742950" lvl="1" indent="-285750">
              <a:buFont typeface="Arial" panose="020B0604020202020204" pitchFamily="34" charset="0"/>
              <a:buChar char="•"/>
            </a:pPr>
            <a:r>
              <a:rPr lang="en-US" sz="1400" kern="1200" dirty="0">
                <a:solidFill>
                  <a:schemeClr val="bg1"/>
                </a:solidFill>
                <a:effectLst/>
                <a:ea typeface="Times New Roman" panose="02020603050405020304" pitchFamily="18" charset="0"/>
              </a:rPr>
              <a:t>innovative approaches were needed to ensure the success of the DPP and resulting return on investment</a:t>
            </a:r>
            <a:endParaRPr lang="en-US" sz="1400" dirty="0">
              <a:solidFill>
                <a:schemeClr val="bg1"/>
              </a:solidFill>
            </a:endParaRPr>
          </a:p>
          <a:p>
            <a:pPr marL="285750" indent="-285750">
              <a:buFont typeface="Arial" panose="020B0604020202020204" pitchFamily="34" charset="0"/>
              <a:buChar char="•"/>
            </a:pPr>
            <a:r>
              <a:rPr lang="en-US" dirty="0">
                <a:solidFill>
                  <a:schemeClr val="bg1"/>
                </a:solidFill>
              </a:rPr>
              <a:t>Research suggests that technology-assisted DPP weight loss interventions could be both effective and cost-efficient</a:t>
            </a:r>
          </a:p>
        </p:txBody>
      </p:sp>
      <p:sp>
        <p:nvSpPr>
          <p:cNvPr id="10" name="TextBox 9">
            <a:extLst>
              <a:ext uri="{FF2B5EF4-FFF2-40B4-BE49-F238E27FC236}">
                <a16:creationId xmlns:a16="http://schemas.microsoft.com/office/drawing/2014/main" id="{7002BD95-0490-4902-8A26-566906FC192B}"/>
              </a:ext>
            </a:extLst>
          </p:cNvPr>
          <p:cNvSpPr txBox="1"/>
          <p:nvPr/>
        </p:nvSpPr>
        <p:spPr>
          <a:xfrm>
            <a:off x="1239211" y="6428096"/>
            <a:ext cx="3664424" cy="215444"/>
          </a:xfrm>
          <a:prstGeom prst="rect">
            <a:avLst/>
          </a:prstGeom>
          <a:noFill/>
        </p:spPr>
        <p:txBody>
          <a:bodyPr wrap="square">
            <a:spAutoFit/>
          </a:bodyPr>
          <a:lstStyle/>
          <a:p>
            <a:pPr marR="0" lvl="0">
              <a:lnSpc>
                <a:spcPct val="100000"/>
              </a:lnSpc>
              <a:spcBef>
                <a:spcPts val="0"/>
              </a:spcBef>
              <a:spcAft>
                <a:spcPts val="0"/>
              </a:spcAft>
              <a:buSzPts val="1000"/>
              <a:tabLst>
                <a:tab pos="457200" algn="l"/>
              </a:tabLst>
            </a:pPr>
            <a:r>
              <a:rPr lang="en-US" sz="800" kern="1200" dirty="0">
                <a:solidFill>
                  <a:schemeClr val="bg1"/>
                </a:solidFill>
                <a:effectLst/>
                <a:latin typeface="Times New Roman" panose="02020603050405020304" pitchFamily="18" charset="0"/>
                <a:ea typeface="Times New Roman" panose="02020603050405020304" pitchFamily="18" charset="0"/>
              </a:rPr>
              <a:t>(ADA, 2018; CDC, 2014; CDC, 2018; </a:t>
            </a:r>
            <a:r>
              <a:rPr lang="en-US" sz="800" kern="1200" dirty="0" err="1">
                <a:solidFill>
                  <a:schemeClr val="bg1"/>
                </a:solidFill>
                <a:effectLst/>
                <a:latin typeface="Times New Roman" panose="02020603050405020304" pitchFamily="18" charset="0"/>
                <a:ea typeface="Times New Roman" panose="02020603050405020304" pitchFamily="18" charset="0"/>
              </a:rPr>
              <a:t>Kirley</a:t>
            </a:r>
            <a:r>
              <a:rPr lang="en-US" sz="800" kern="1200" dirty="0">
                <a:solidFill>
                  <a:schemeClr val="bg1"/>
                </a:solidFill>
                <a:effectLst/>
                <a:latin typeface="Times New Roman" panose="02020603050405020304" pitchFamily="18" charset="0"/>
                <a:ea typeface="Times New Roman" panose="02020603050405020304" pitchFamily="18" charset="0"/>
              </a:rPr>
              <a:t> &amp; Williams, 2016)</a:t>
            </a:r>
            <a:endParaRPr lang="en-US"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C3DE1ED-6FAF-4113-B964-E7D73459CEFB}"/>
              </a:ext>
            </a:extLst>
          </p:cNvPr>
          <p:cNvPicPr>
            <a:picLocks noChangeAspect="1"/>
          </p:cNvPicPr>
          <p:nvPr/>
        </p:nvPicPr>
        <p:blipFill>
          <a:blip r:embed="rId3"/>
          <a:stretch>
            <a:fillRect/>
          </a:stretch>
        </p:blipFill>
        <p:spPr>
          <a:xfrm>
            <a:off x="5167307" y="4889780"/>
            <a:ext cx="1585097" cy="1237595"/>
          </a:xfrm>
          <a:prstGeom prst="rect">
            <a:avLst/>
          </a:prstGeom>
        </p:spPr>
      </p:pic>
    </p:spTree>
    <p:extLst>
      <p:ext uri="{BB962C8B-B14F-4D97-AF65-F5344CB8AC3E}">
        <p14:creationId xmlns:p14="http://schemas.microsoft.com/office/powerpoint/2010/main" val="15977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6641-7AD7-4FE6-A654-F020112874F0}"/>
              </a:ext>
            </a:extLst>
          </p:cNvPr>
          <p:cNvSpPr>
            <a:spLocks noGrp="1"/>
          </p:cNvSpPr>
          <p:nvPr>
            <p:ph type="title"/>
          </p:nvPr>
        </p:nvSpPr>
        <p:spPr>
          <a:xfrm>
            <a:off x="914400" y="352425"/>
            <a:ext cx="4429125" cy="657832"/>
          </a:xfrm>
        </p:spPr>
        <p:txBody>
          <a:bodyPr>
            <a:normAutofit fontScale="90000"/>
          </a:bodyPr>
          <a:lstStyle/>
          <a:p>
            <a:r>
              <a:rPr lang="en-US" b="1" dirty="0">
                <a:solidFill>
                  <a:schemeClr val="accent3">
                    <a:lumMod val="75000"/>
                  </a:schemeClr>
                </a:solidFill>
              </a:rPr>
              <a:t>Clinical questions?</a:t>
            </a:r>
          </a:p>
        </p:txBody>
      </p:sp>
      <p:sp>
        <p:nvSpPr>
          <p:cNvPr id="3" name="Content Placeholder 2">
            <a:extLst>
              <a:ext uri="{FF2B5EF4-FFF2-40B4-BE49-F238E27FC236}">
                <a16:creationId xmlns:a16="http://schemas.microsoft.com/office/drawing/2014/main" id="{843524BE-2D21-411A-B95A-22677F5CBB76}"/>
              </a:ext>
            </a:extLst>
          </p:cNvPr>
          <p:cNvSpPr>
            <a:spLocks noGrp="1"/>
          </p:cNvSpPr>
          <p:nvPr>
            <p:ph sz="half" idx="1"/>
          </p:nvPr>
        </p:nvSpPr>
        <p:spPr>
          <a:xfrm>
            <a:off x="914400" y="2058985"/>
            <a:ext cx="5410199" cy="2093914"/>
          </a:xfrm>
        </p:spPr>
        <p:txBody>
          <a:bodyPr>
            <a:normAutofit fontScale="25000" lnSpcReduction="20000"/>
          </a:bodyPr>
          <a:lstStyle/>
          <a:p>
            <a:pPr marL="0" marR="0" indent="0">
              <a:lnSpc>
                <a:spcPct val="200000"/>
              </a:lnSpc>
              <a:spcBef>
                <a:spcPts val="0"/>
              </a:spcBef>
              <a:spcAft>
                <a:spcPts val="0"/>
              </a:spcAft>
              <a:buNone/>
            </a:pPr>
            <a:r>
              <a:rPr lang="en-US" sz="5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Clinical Question 1 (Phase 1):</a:t>
            </a:r>
            <a:r>
              <a:rPr lang="en-US" sz="5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200000"/>
              </a:lnSpc>
              <a:spcBef>
                <a:spcPts val="0"/>
              </a:spcBef>
              <a:spcAft>
                <a:spcPts val="0"/>
              </a:spcAft>
              <a:buNone/>
            </a:pPr>
            <a:r>
              <a:rPr lang="en-US" sz="5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 adult participants 18 years of age and older enrolled in the Diabetes Prevention Program, how does use of mobile app technology affect participant's engagement and satisfaction with the program compared to manual documentation?</a:t>
            </a:r>
            <a:endParaRPr lang="en-US" sz="5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endParaRPr lang="en-US" sz="5600" dirty="0">
              <a:solidFill>
                <a:schemeClr val="bg1"/>
              </a:solidFill>
              <a:latin typeface="Times New Roman" panose="02020603050405020304" pitchFamily="18" charset="0"/>
              <a:ea typeface="Times New Roman" panose="02020603050405020304" pitchFamily="18" charset="0"/>
            </a:endParaRPr>
          </a:p>
          <a:p>
            <a:pPr marL="0" marR="0" indent="0">
              <a:lnSpc>
                <a:spcPct val="200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EA999D53-8A7F-4D6B-87EE-4D35B0144C0B}"/>
              </a:ext>
            </a:extLst>
          </p:cNvPr>
          <p:cNvSpPr>
            <a:spLocks noGrp="1"/>
          </p:cNvSpPr>
          <p:nvPr>
            <p:ph sz="half" idx="2"/>
          </p:nvPr>
        </p:nvSpPr>
        <p:spPr>
          <a:xfrm>
            <a:off x="6505575" y="2006598"/>
            <a:ext cx="5410200" cy="2198689"/>
          </a:xfrm>
        </p:spPr>
        <p:txBody>
          <a:bodyPr>
            <a:normAutofit fontScale="25000" lnSpcReduction="20000"/>
          </a:bodyPr>
          <a:lstStyle/>
          <a:p>
            <a:pPr marL="0" marR="0" indent="0">
              <a:lnSpc>
                <a:spcPct val="200000"/>
              </a:lnSpc>
              <a:spcBef>
                <a:spcPts val="0"/>
              </a:spcBef>
              <a:spcAft>
                <a:spcPts val="0"/>
              </a:spcAft>
              <a:buNone/>
            </a:pPr>
            <a:r>
              <a:rPr lang="en-US" sz="5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Clinical Question 2 (Phase 2):  </a:t>
            </a:r>
          </a:p>
          <a:p>
            <a:pPr marL="0" marR="0" indent="0">
              <a:lnSpc>
                <a:spcPct val="200000"/>
              </a:lnSpc>
              <a:spcBef>
                <a:spcPts val="0"/>
              </a:spcBef>
              <a:spcAft>
                <a:spcPts val="0"/>
              </a:spcAft>
              <a:buNone/>
            </a:pPr>
            <a:r>
              <a:rPr lang="en-US" sz="5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 adult participants 18 years of age and older enrolled in the Diabetes Prevention Program, how does the use of mobile app technology affect patient outcomes; i.e., weight loss, physical activity, body mass index (BMI), and blood pressure (BP), as compared to manual documentation?    </a:t>
            </a:r>
            <a:endParaRPr lang="en-US" sz="5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endParaRPr lang="en-US" sz="5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2437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DA9D-82C7-47D4-8693-1210BE306AB7}"/>
              </a:ext>
            </a:extLst>
          </p:cNvPr>
          <p:cNvSpPr>
            <a:spLocks noGrp="1"/>
          </p:cNvSpPr>
          <p:nvPr>
            <p:ph type="title"/>
          </p:nvPr>
        </p:nvSpPr>
        <p:spPr>
          <a:xfrm>
            <a:off x="1370019" y="0"/>
            <a:ext cx="9906000" cy="742950"/>
          </a:xfrm>
        </p:spPr>
        <p:txBody>
          <a:bodyPr/>
          <a:lstStyle/>
          <a:p>
            <a:r>
              <a:rPr lang="en-US" sz="3600" b="1" dirty="0">
                <a:solidFill>
                  <a:schemeClr val="accent3"/>
                </a:solidFill>
              </a:rPr>
              <a:t>Literature review- Technology and DPP</a:t>
            </a:r>
            <a:endParaRPr lang="en-US" dirty="0"/>
          </a:p>
        </p:txBody>
      </p:sp>
      <p:graphicFrame>
        <p:nvGraphicFramePr>
          <p:cNvPr id="9" name="Content Placeholder 8">
            <a:extLst>
              <a:ext uri="{FF2B5EF4-FFF2-40B4-BE49-F238E27FC236}">
                <a16:creationId xmlns:a16="http://schemas.microsoft.com/office/drawing/2014/main" id="{0910A7F1-06D2-4AF6-A338-EA21F86A1706}"/>
              </a:ext>
            </a:extLst>
          </p:cNvPr>
          <p:cNvGraphicFramePr>
            <a:graphicFrameLocks noGrp="1"/>
          </p:cNvGraphicFramePr>
          <p:nvPr>
            <p:ph sz="quarter" idx="4"/>
            <p:extLst>
              <p:ext uri="{D42A27DB-BD31-4B8C-83A1-F6EECF244321}">
                <p14:modId xmlns:p14="http://schemas.microsoft.com/office/powerpoint/2010/main" val="92894627"/>
              </p:ext>
            </p:extLst>
          </p:nvPr>
        </p:nvGraphicFramePr>
        <p:xfrm>
          <a:off x="571499" y="1293812"/>
          <a:ext cx="11049001" cy="440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8EE2914B-213F-4DC3-9FBE-7CDA767FE004}"/>
              </a:ext>
            </a:extLst>
          </p:cNvPr>
          <p:cNvSpPr txBox="1"/>
          <p:nvPr/>
        </p:nvSpPr>
        <p:spPr>
          <a:xfrm>
            <a:off x="1370019" y="6457950"/>
            <a:ext cx="8755306" cy="523220"/>
          </a:xfrm>
          <a:prstGeom prst="rect">
            <a:avLst/>
          </a:prstGeom>
          <a:noFill/>
        </p:spPr>
        <p:txBody>
          <a:bodyPr wrap="square" rtlCol="0">
            <a:spAutoFit/>
          </a:bodyPr>
          <a:lstStyle/>
          <a:p>
            <a:r>
              <a:rPr lang="en-US" sz="1000" dirty="0" err="1">
                <a:solidFill>
                  <a:schemeClr val="bg1"/>
                </a:solidFill>
              </a:rPr>
              <a:t>Bian</a:t>
            </a:r>
            <a:r>
              <a:rPr lang="en-US" sz="1000" dirty="0">
                <a:solidFill>
                  <a:schemeClr val="bg1"/>
                </a:solidFill>
              </a:rPr>
              <a:t> et al., 2017; Block et al., 2015; </a:t>
            </a:r>
            <a:r>
              <a:rPr lang="en-US" sz="1000" dirty="0" err="1">
                <a:solidFill>
                  <a:schemeClr val="bg1"/>
                </a:solidFill>
              </a:rPr>
              <a:t>Fukuoka,et</a:t>
            </a:r>
            <a:r>
              <a:rPr lang="en-US" sz="1000" dirty="0">
                <a:solidFill>
                  <a:schemeClr val="bg1"/>
                </a:solidFill>
              </a:rPr>
              <a:t> al., 2015; </a:t>
            </a:r>
            <a:r>
              <a:rPr lang="en-US" sz="1000" dirty="0" err="1">
                <a:solidFill>
                  <a:schemeClr val="bg1"/>
                </a:solidFill>
              </a:rPr>
              <a:t>Grock</a:t>
            </a:r>
            <a:r>
              <a:rPr lang="en-US" sz="1000" dirty="0">
                <a:solidFill>
                  <a:schemeClr val="bg1"/>
                </a:solidFill>
              </a:rPr>
              <a:t> et al., 2017; HIMSS, 2014; </a:t>
            </a:r>
            <a:r>
              <a:rPr lang="en-US" sz="1000" dirty="0" err="1">
                <a:solidFill>
                  <a:schemeClr val="bg1"/>
                </a:solidFill>
              </a:rPr>
              <a:t>Kawulich</a:t>
            </a:r>
            <a:r>
              <a:rPr lang="en-US" sz="1000" dirty="0">
                <a:solidFill>
                  <a:schemeClr val="bg1"/>
                </a:solidFill>
              </a:rPr>
              <a:t> et al., 2016 </a:t>
            </a:r>
          </a:p>
          <a:p>
            <a:endParaRPr lang="en-US" dirty="0"/>
          </a:p>
        </p:txBody>
      </p:sp>
    </p:spTree>
    <p:extLst>
      <p:ext uri="{BB962C8B-B14F-4D97-AF65-F5344CB8AC3E}">
        <p14:creationId xmlns:p14="http://schemas.microsoft.com/office/powerpoint/2010/main" val="386799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380" y="1151043"/>
            <a:ext cx="4491678" cy="410766"/>
          </a:xfrm>
        </p:spPr>
        <p:txBody>
          <a:bodyPr>
            <a:noAutofit/>
          </a:bodyPr>
          <a:lstStyle/>
          <a:p>
            <a:pPr marL="0" indent="0">
              <a:buNone/>
            </a:pPr>
            <a:r>
              <a:rPr lang="en-US" sz="1600" b="1" dirty="0">
                <a:solidFill>
                  <a:srgbClr val="002060"/>
                </a:solidFill>
              </a:rPr>
              <a:t>    The Transtheoretical Model of Stages of Change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457200" lvl="1" indent="0">
              <a:buNone/>
            </a:pPr>
            <a:r>
              <a:rPr lang="en-US" sz="1800" b="1" dirty="0">
                <a:solidFill>
                  <a:srgbClr val="002060"/>
                </a:solidFill>
              </a:rPr>
              <a:t>	</a:t>
            </a:r>
            <a:r>
              <a:rPr kumimoji="0" lang="en-US" sz="1800" b="1" i="0" u="none" strike="noStrike" kern="1200" cap="none" spc="0" normalizeH="0" baseline="0" noProof="0" dirty="0">
                <a:ln>
                  <a:noFill/>
                </a:ln>
                <a:solidFill>
                  <a:srgbClr val="002060"/>
                </a:solidFill>
                <a:effectLst/>
                <a:uLnTx/>
                <a:uFillTx/>
                <a:latin typeface="Tw Cen MT" panose="020B0602020104020603"/>
                <a:ea typeface="+mn-ea"/>
                <a:cs typeface="+mn-cs"/>
              </a:rPr>
              <a:t>       Stages of Change</a:t>
            </a:r>
            <a:endParaRPr lang="en-US" sz="1800" b="1" dirty="0">
              <a:solidFill>
                <a:srgbClr val="002060"/>
              </a:solidFill>
            </a:endParaRPr>
          </a:p>
          <a:p>
            <a:pPr marL="457200" lvl="1" indent="0">
              <a:buNone/>
            </a:pPr>
            <a:endParaRPr lang="en-US" sz="1800" b="1" dirty="0">
              <a:solidFill>
                <a:schemeClr val="bg1">
                  <a:lumMod val="95000"/>
                  <a:lumOff val="5000"/>
                </a:schemeClr>
              </a:solidFill>
            </a:endParaRPr>
          </a:p>
        </p:txBody>
      </p:sp>
      <p:sp>
        <p:nvSpPr>
          <p:cNvPr id="9" name="Title 1">
            <a:extLst>
              <a:ext uri="{FF2B5EF4-FFF2-40B4-BE49-F238E27FC236}">
                <a16:creationId xmlns:a16="http://schemas.microsoft.com/office/drawing/2014/main" id="{E196DD4B-F5FA-4F8C-AD92-DFAD33917FA8}"/>
              </a:ext>
            </a:extLst>
          </p:cNvPr>
          <p:cNvSpPr txBox="1">
            <a:spLocks/>
          </p:cNvSpPr>
          <p:nvPr/>
        </p:nvSpPr>
        <p:spPr>
          <a:xfrm>
            <a:off x="3303895" y="-33840"/>
            <a:ext cx="5352974" cy="78606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en-US" b="1" dirty="0">
                <a:solidFill>
                  <a:schemeClr val="accent3"/>
                </a:solidFill>
              </a:rPr>
              <a:t>Theoretical framework</a:t>
            </a:r>
            <a:endParaRPr lang="en-US" b="1" i="1" dirty="0">
              <a:solidFill>
                <a:schemeClr val="accent3"/>
              </a:solidFill>
            </a:endParaRPr>
          </a:p>
        </p:txBody>
      </p:sp>
      <p:sp>
        <p:nvSpPr>
          <p:cNvPr id="6" name="TextBox 5">
            <a:extLst>
              <a:ext uri="{FF2B5EF4-FFF2-40B4-BE49-F238E27FC236}">
                <a16:creationId xmlns:a16="http://schemas.microsoft.com/office/drawing/2014/main" id="{3B3E2A30-D732-4538-B3F7-B3146EB14D1C}"/>
              </a:ext>
            </a:extLst>
          </p:cNvPr>
          <p:cNvSpPr txBox="1"/>
          <p:nvPr/>
        </p:nvSpPr>
        <p:spPr>
          <a:xfrm>
            <a:off x="7864039" y="2281968"/>
            <a:ext cx="3194613" cy="1253613"/>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1600" b="1" i="0" u="none" strike="noStrike" kern="1200" cap="none" spc="0" normalizeH="0" baseline="0" noProof="0" dirty="0">
              <a:ln>
                <a:noFill/>
              </a:ln>
              <a:solidFill>
                <a:srgbClr val="00206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2000" b="1" i="0" u="none" strike="noStrike" kern="1200" cap="none" spc="0" normalizeH="0" baseline="0" noProof="0" dirty="0">
              <a:ln>
                <a:noFill/>
              </a:ln>
              <a:solidFill>
                <a:prstClr val="black">
                  <a:lumMod val="95000"/>
                  <a:lumOff val="5000"/>
                </a:prstClr>
              </a:solidFill>
              <a:effectLst/>
              <a:uLnTx/>
              <a:uFillTx/>
              <a:latin typeface="Tw Cen MT" panose="020B0602020104020603"/>
              <a:ea typeface="+mn-ea"/>
              <a:cs typeface="+mn-cs"/>
            </a:endParaRPr>
          </a:p>
          <a:p>
            <a:pPr marR="0" lvl="0" algn="l" defTabSz="914400" rtl="0" eaLnBrk="1" fontAlgn="auto" latinLnBrk="0" hangingPunct="1">
              <a:lnSpc>
                <a:spcPct val="120000"/>
              </a:lnSpc>
              <a:spcBef>
                <a:spcPts val="1000"/>
              </a:spcBef>
              <a:spcAft>
                <a:spcPts val="0"/>
              </a:spcAft>
              <a:buClrTx/>
              <a:buSzPct val="125000"/>
              <a:tabLst/>
              <a:defRPr/>
            </a:pPr>
            <a:endParaRPr kumimoji="0" lang="en-US" sz="1400" b="0" i="0" u="none" strike="noStrike" kern="1200" cap="none" spc="0" normalizeH="0" baseline="0" noProof="0" dirty="0">
              <a:ln>
                <a:noFill/>
              </a:ln>
              <a:solidFill>
                <a:prstClr val="black">
                  <a:lumMod val="95000"/>
                  <a:lumOff val="5000"/>
                </a:prstClr>
              </a:solidFill>
              <a:effectLst/>
              <a:uLnTx/>
              <a:uFillTx/>
              <a:latin typeface="Tw Cen MT" panose="020B0602020104020603"/>
              <a:ea typeface="+mn-ea"/>
              <a:cs typeface="+mn-cs"/>
            </a:endParaRPr>
          </a:p>
        </p:txBody>
      </p:sp>
      <p:pic>
        <p:nvPicPr>
          <p:cNvPr id="17" name="Picture 16">
            <a:extLst>
              <a:ext uri="{FF2B5EF4-FFF2-40B4-BE49-F238E27FC236}">
                <a16:creationId xmlns:a16="http://schemas.microsoft.com/office/drawing/2014/main" id="{AC7220A9-C6E4-453D-B5AA-6C585B469740}"/>
              </a:ext>
            </a:extLst>
          </p:cNvPr>
          <p:cNvPicPr>
            <a:picLocks noChangeAspect="1"/>
          </p:cNvPicPr>
          <p:nvPr/>
        </p:nvPicPr>
        <p:blipFill>
          <a:blip r:embed="rId3"/>
          <a:stretch>
            <a:fillRect/>
          </a:stretch>
        </p:blipFill>
        <p:spPr>
          <a:xfrm>
            <a:off x="2862283" y="3732233"/>
            <a:ext cx="749873" cy="749873"/>
          </a:xfrm>
          <a:prstGeom prst="rect">
            <a:avLst/>
          </a:prstGeom>
        </p:spPr>
      </p:pic>
      <p:pic>
        <p:nvPicPr>
          <p:cNvPr id="18" name="Picture 17">
            <a:extLst>
              <a:ext uri="{FF2B5EF4-FFF2-40B4-BE49-F238E27FC236}">
                <a16:creationId xmlns:a16="http://schemas.microsoft.com/office/drawing/2014/main" id="{616B3478-0746-4A5F-974E-C6EDC59644B3}"/>
              </a:ext>
            </a:extLst>
          </p:cNvPr>
          <p:cNvPicPr>
            <a:picLocks noChangeAspect="1"/>
          </p:cNvPicPr>
          <p:nvPr/>
        </p:nvPicPr>
        <p:blipFill>
          <a:blip r:embed="rId4"/>
          <a:stretch>
            <a:fillRect/>
          </a:stretch>
        </p:blipFill>
        <p:spPr>
          <a:xfrm>
            <a:off x="560732" y="2371396"/>
            <a:ext cx="5352974" cy="3840421"/>
          </a:xfrm>
          <a:prstGeom prst="rect">
            <a:avLst/>
          </a:prstGeom>
        </p:spPr>
      </p:pic>
      <p:sp>
        <p:nvSpPr>
          <p:cNvPr id="21" name="TextBox 20">
            <a:extLst>
              <a:ext uri="{FF2B5EF4-FFF2-40B4-BE49-F238E27FC236}">
                <a16:creationId xmlns:a16="http://schemas.microsoft.com/office/drawing/2014/main" id="{B2B29BB4-267E-44A5-BCED-5B12F5AD8110}"/>
              </a:ext>
            </a:extLst>
          </p:cNvPr>
          <p:cNvSpPr txBox="1"/>
          <p:nvPr/>
        </p:nvSpPr>
        <p:spPr>
          <a:xfrm>
            <a:off x="1332202" y="6175596"/>
            <a:ext cx="4557712" cy="338554"/>
          </a:xfrm>
          <a:prstGeom prst="rect">
            <a:avLst/>
          </a:prstGeom>
          <a:noFill/>
        </p:spPr>
        <p:txBody>
          <a:bodyPr wrap="square">
            <a:spAutoFit/>
          </a:bodyPr>
          <a:lstStyle/>
          <a:p>
            <a:pPr marL="0" indent="0">
              <a:buNone/>
            </a:pPr>
            <a:r>
              <a:rPr lang="en-US" sz="1600" dirty="0">
                <a:solidFill>
                  <a:schemeClr val="bg1">
                    <a:lumMod val="95000"/>
                    <a:lumOff val="5000"/>
                  </a:schemeClr>
                </a:solidFill>
              </a:rPr>
              <a:t>Used to assess the participant’s readiness to change</a:t>
            </a:r>
          </a:p>
        </p:txBody>
      </p:sp>
      <p:pic>
        <p:nvPicPr>
          <p:cNvPr id="22" name="Picture 21">
            <a:extLst>
              <a:ext uri="{FF2B5EF4-FFF2-40B4-BE49-F238E27FC236}">
                <a16:creationId xmlns:a16="http://schemas.microsoft.com/office/drawing/2014/main" id="{24F56194-719B-47C8-B5AD-9EBB06AD72EC}"/>
              </a:ext>
            </a:extLst>
          </p:cNvPr>
          <p:cNvPicPr>
            <a:picLocks noChangeAspect="1"/>
          </p:cNvPicPr>
          <p:nvPr/>
        </p:nvPicPr>
        <p:blipFill>
          <a:blip r:embed="rId5"/>
          <a:stretch>
            <a:fillRect/>
          </a:stretch>
        </p:blipFill>
        <p:spPr>
          <a:xfrm>
            <a:off x="8700899" y="1606115"/>
            <a:ext cx="619125" cy="635102"/>
          </a:xfrm>
          <a:prstGeom prst="rect">
            <a:avLst/>
          </a:prstGeom>
        </p:spPr>
      </p:pic>
      <p:sp>
        <p:nvSpPr>
          <p:cNvPr id="2" name="TextBox 1">
            <a:extLst>
              <a:ext uri="{FF2B5EF4-FFF2-40B4-BE49-F238E27FC236}">
                <a16:creationId xmlns:a16="http://schemas.microsoft.com/office/drawing/2014/main" id="{3264B282-4708-4F85-B852-328EDF824950}"/>
              </a:ext>
            </a:extLst>
          </p:cNvPr>
          <p:cNvSpPr txBox="1"/>
          <p:nvPr/>
        </p:nvSpPr>
        <p:spPr>
          <a:xfrm>
            <a:off x="6962274" y="6451037"/>
            <a:ext cx="4138056" cy="276999"/>
          </a:xfrm>
          <a:prstGeom prst="rect">
            <a:avLst/>
          </a:prstGeom>
          <a:noFill/>
        </p:spPr>
        <p:txBody>
          <a:bodyPr wrap="none" rtlCol="0">
            <a:spAutoFit/>
          </a:bodyPr>
          <a:lstStyle/>
          <a:p>
            <a:r>
              <a:rPr lang="en-US" sz="1200" dirty="0">
                <a:solidFill>
                  <a:schemeClr val="bg1"/>
                </a:solidFill>
              </a:rPr>
              <a:t>(</a:t>
            </a:r>
            <a:r>
              <a:rPr lang="en-US" sz="1200" dirty="0" err="1">
                <a:solidFill>
                  <a:schemeClr val="bg1"/>
                </a:solidFill>
              </a:rPr>
              <a:t>Kavulish</a:t>
            </a:r>
            <a:r>
              <a:rPr lang="en-US" sz="1200" dirty="0">
                <a:solidFill>
                  <a:schemeClr val="bg1"/>
                </a:solidFill>
              </a:rPr>
              <a:t>, Mindrila, &amp; Brandenburg, 2016; Knight &amp; Shea, 2014)</a:t>
            </a:r>
            <a:endParaRPr lang="en-TV" sz="1200" dirty="0">
              <a:solidFill>
                <a:schemeClr val="bg1"/>
              </a:solidFill>
            </a:endParaRPr>
          </a:p>
        </p:txBody>
      </p:sp>
      <p:pic>
        <p:nvPicPr>
          <p:cNvPr id="1026" name="Picture 2" descr="Figure 1">
            <a:extLst>
              <a:ext uri="{FF2B5EF4-FFF2-40B4-BE49-F238E27FC236}">
                <a16:creationId xmlns:a16="http://schemas.microsoft.com/office/drawing/2014/main" id="{584B7D7E-2F17-42A5-9CF8-0A63EECFED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918" y="2539892"/>
            <a:ext cx="3865085" cy="36022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DF05350-6D1E-4ED5-8DA9-6FCE843ABFA6}"/>
              </a:ext>
            </a:extLst>
          </p:cNvPr>
          <p:cNvSpPr txBox="1"/>
          <p:nvPr/>
        </p:nvSpPr>
        <p:spPr>
          <a:xfrm>
            <a:off x="7077918" y="1187149"/>
            <a:ext cx="3990382" cy="338554"/>
          </a:xfrm>
          <a:prstGeom prst="rect">
            <a:avLst/>
          </a:prstGeom>
          <a:noFill/>
        </p:spPr>
        <p:txBody>
          <a:bodyPr wrap="square">
            <a:spAutoFit/>
          </a:bodyPr>
          <a:lstStyle/>
          <a:p>
            <a:r>
              <a:rPr kumimoji="0" lang="en-US" sz="1600" b="1" i="0" u="none" strike="noStrike" kern="1200" cap="none" spc="0" normalizeH="0" baseline="0" noProof="0" dirty="0">
                <a:ln>
                  <a:noFill/>
                </a:ln>
                <a:solidFill>
                  <a:srgbClr val="002060"/>
                </a:solidFill>
                <a:effectLst/>
                <a:uLnTx/>
                <a:uFillTx/>
                <a:latin typeface="Tw Cen MT" panose="020B0602020104020603"/>
                <a:ea typeface="+mn-ea"/>
                <a:cs typeface="+mn-cs"/>
              </a:rPr>
              <a:t> Empowerment Informatics Framework (EI)</a:t>
            </a:r>
            <a:endParaRPr lang="en-US" dirty="0"/>
          </a:p>
        </p:txBody>
      </p:sp>
    </p:spTree>
    <p:extLst>
      <p:ext uri="{BB962C8B-B14F-4D97-AF65-F5344CB8AC3E}">
        <p14:creationId xmlns:p14="http://schemas.microsoft.com/office/powerpoint/2010/main" val="25301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121" y="1678044"/>
            <a:ext cx="10408917" cy="3718828"/>
          </a:xfrm>
        </p:spPr>
        <p:txBody>
          <a:bodyPr>
            <a:normAutofit/>
          </a:bodyPr>
          <a:lstStyle/>
          <a:p>
            <a:pPr marL="0" indent="0">
              <a:buNone/>
            </a:pPr>
            <a:r>
              <a:rPr lang="en-US" dirty="0">
                <a:solidFill>
                  <a:schemeClr val="bg1">
                    <a:lumMod val="95000"/>
                    <a:lumOff val="5000"/>
                  </a:schemeClr>
                </a:solidFill>
              </a:rPr>
              <a:t>To assess the usability of mobile app technology and its effects on participant engagement and satisfaction within the Diabetes Prevention Program.</a:t>
            </a:r>
          </a:p>
          <a:p>
            <a:pPr marL="0" indent="0">
              <a:buNone/>
            </a:pPr>
            <a:endParaRPr lang="en-US" dirty="0">
              <a:solidFill>
                <a:schemeClr val="bg1">
                  <a:lumMod val="95000"/>
                  <a:lumOff val="5000"/>
                </a:schemeClr>
              </a:solidFill>
            </a:endParaRPr>
          </a:p>
          <a:p>
            <a:pPr marL="0" indent="0">
              <a:buNone/>
            </a:pPr>
            <a:r>
              <a:rPr lang="en-US" dirty="0">
                <a:solidFill>
                  <a:schemeClr val="bg1">
                    <a:lumMod val="95000"/>
                    <a:lumOff val="5000"/>
                  </a:schemeClr>
                </a:solidFill>
              </a:rPr>
              <a:t>To assess whether implementing mobile app technology is effective in supporting the needs and goals of the participants in the Diabetes Prevention Program.</a:t>
            </a:r>
          </a:p>
        </p:txBody>
      </p:sp>
      <p:sp>
        <p:nvSpPr>
          <p:cNvPr id="9" name="Title 1">
            <a:extLst>
              <a:ext uri="{FF2B5EF4-FFF2-40B4-BE49-F238E27FC236}">
                <a16:creationId xmlns:a16="http://schemas.microsoft.com/office/drawing/2014/main" id="{E196DD4B-F5FA-4F8C-AD92-DFAD33917FA8}"/>
              </a:ext>
            </a:extLst>
          </p:cNvPr>
          <p:cNvSpPr txBox="1">
            <a:spLocks/>
          </p:cNvSpPr>
          <p:nvPr/>
        </p:nvSpPr>
        <p:spPr>
          <a:xfrm>
            <a:off x="3737113" y="126942"/>
            <a:ext cx="4134679" cy="106575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en-US" b="1" dirty="0">
                <a:solidFill>
                  <a:schemeClr val="accent3"/>
                </a:solidFill>
              </a:rPr>
              <a:t>Purpose Statement</a:t>
            </a:r>
            <a:r>
              <a:rPr lang="en-US" dirty="0"/>
              <a:t/>
            </a:r>
            <a:br>
              <a:rPr lang="en-US" dirty="0"/>
            </a:br>
            <a:endParaRPr lang="en-US" b="1" i="1" dirty="0"/>
          </a:p>
        </p:txBody>
      </p:sp>
    </p:spTree>
    <p:extLst>
      <p:ext uri="{BB962C8B-B14F-4D97-AF65-F5344CB8AC3E}">
        <p14:creationId xmlns:p14="http://schemas.microsoft.com/office/powerpoint/2010/main" val="2689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323" y="1139976"/>
            <a:ext cx="11244371" cy="4905981"/>
          </a:xfrm>
        </p:spPr>
        <p:txBody>
          <a:bodyPr>
            <a:noAutofit/>
          </a:bodyPr>
          <a:lstStyle/>
          <a:p>
            <a:pPr marL="0" indent="0">
              <a:buNone/>
            </a:pPr>
            <a:r>
              <a:rPr lang="en-US" sz="1500" b="1" dirty="0">
                <a:solidFill>
                  <a:schemeClr val="bg1">
                    <a:lumMod val="95000"/>
                    <a:lumOff val="5000"/>
                  </a:schemeClr>
                </a:solidFill>
              </a:rPr>
              <a:t>Method/Design</a:t>
            </a:r>
          </a:p>
          <a:p>
            <a:pPr marL="0" indent="0">
              <a:buNone/>
            </a:pPr>
            <a:r>
              <a:rPr lang="en-US" sz="1400" dirty="0">
                <a:solidFill>
                  <a:srgbClr val="000000"/>
                </a:solidFill>
                <a:latin typeface="Times New Roman" panose="02020603050405020304" pitchFamily="18" charset="0"/>
                <a:ea typeface="Times New Roman" panose="02020603050405020304" pitchFamily="18" charset="0"/>
              </a:rPr>
              <a:t>Q</a:t>
            </a:r>
            <a:r>
              <a:rPr lang="en-US" sz="1400" dirty="0">
                <a:solidFill>
                  <a:srgbClr val="000000"/>
                </a:solidFill>
                <a:effectLst/>
                <a:latin typeface="Times New Roman" panose="02020603050405020304" pitchFamily="18" charset="0"/>
                <a:ea typeface="Times New Roman" panose="02020603050405020304" pitchFamily="18" charset="0"/>
              </a:rPr>
              <a:t>uasi-experimental comparative effectiveness study to measure the user’s interaction with a mobile app technology that utilizes smart-photo food journaling and its associated functions. </a:t>
            </a:r>
          </a:p>
          <a:p>
            <a:pPr marL="0" indent="0">
              <a:buNone/>
            </a:pPr>
            <a:r>
              <a:rPr lang="en-US" sz="1500" b="1" dirty="0">
                <a:solidFill>
                  <a:schemeClr val="bg1">
                    <a:lumMod val="95000"/>
                    <a:lumOff val="5000"/>
                  </a:schemeClr>
                </a:solidFill>
              </a:rPr>
              <a:t>Setting and Participant Sample</a:t>
            </a:r>
          </a:p>
          <a:p>
            <a:r>
              <a:rPr lang="en-US" sz="1500" dirty="0">
                <a:solidFill>
                  <a:schemeClr val="bg1">
                    <a:lumMod val="95000"/>
                    <a:lumOff val="5000"/>
                  </a:schemeClr>
                </a:solidFill>
              </a:rPr>
              <a:t>HFMH Faith &amp; Community DPP</a:t>
            </a:r>
          </a:p>
          <a:p>
            <a:r>
              <a:rPr lang="en-US" sz="1500" dirty="0">
                <a:solidFill>
                  <a:schemeClr val="bg1">
                    <a:lumMod val="95000"/>
                    <a:lumOff val="5000"/>
                  </a:schemeClr>
                </a:solidFill>
              </a:rPr>
              <a:t>Participants referred from HFMH ambulatory clinic providers and enrolled in the DPP</a:t>
            </a:r>
          </a:p>
          <a:p>
            <a:pPr marL="457200" lvl="1" indent="0">
              <a:buNone/>
            </a:pPr>
            <a:r>
              <a:rPr lang="en-US" sz="1300" b="1" dirty="0">
                <a:solidFill>
                  <a:schemeClr val="bg1">
                    <a:lumMod val="95000"/>
                    <a:lumOff val="5000"/>
                  </a:schemeClr>
                </a:solidFill>
              </a:rPr>
              <a:t>Inclusion criteria: </a:t>
            </a:r>
            <a:r>
              <a:rPr lang="en-US" sz="1300" dirty="0">
                <a:solidFill>
                  <a:schemeClr val="bg1">
                    <a:lumMod val="95000"/>
                    <a:lumOff val="5000"/>
                  </a:schemeClr>
                </a:solidFill>
              </a:rPr>
              <a:t>18 years of age and older,</a:t>
            </a:r>
            <a:r>
              <a:rPr lang="en-US" sz="1300" b="1" dirty="0">
                <a:solidFill>
                  <a:schemeClr val="bg1">
                    <a:lumMod val="95000"/>
                    <a:lumOff val="5000"/>
                  </a:schemeClr>
                </a:solidFill>
              </a:rPr>
              <a:t> </a:t>
            </a:r>
            <a:r>
              <a:rPr lang="en-US" sz="1300" dirty="0">
                <a:solidFill>
                  <a:schemeClr val="bg1">
                    <a:lumMod val="95000"/>
                    <a:lumOff val="5000"/>
                  </a:schemeClr>
                </a:solidFill>
              </a:rPr>
              <a:t>newly diagnosed adults with prediabetes or met criteria of being high risk for developing type 2 diabetes</a:t>
            </a:r>
          </a:p>
          <a:p>
            <a:pPr marL="457200" lvl="1" indent="0">
              <a:buNone/>
            </a:pPr>
            <a:r>
              <a:rPr lang="en-US" sz="1300" b="1" dirty="0">
                <a:solidFill>
                  <a:schemeClr val="bg1">
                    <a:lumMod val="95000"/>
                    <a:lumOff val="5000"/>
                  </a:schemeClr>
                </a:solidFill>
              </a:rPr>
              <a:t>Exclusion criteria:  </a:t>
            </a:r>
            <a:r>
              <a:rPr lang="en-US" sz="1300" dirty="0">
                <a:solidFill>
                  <a:schemeClr val="bg1">
                    <a:lumMod val="95000"/>
                    <a:lumOff val="5000"/>
                  </a:schemeClr>
                </a:solidFill>
              </a:rPr>
              <a:t>participants without access to iPhone, android device, tablet, or computer to be able to use mobile app technology. </a:t>
            </a:r>
          </a:p>
          <a:p>
            <a:pPr marL="0" indent="0">
              <a:buNone/>
            </a:pPr>
            <a:r>
              <a:rPr lang="en-US" sz="1500" b="1" dirty="0">
                <a:solidFill>
                  <a:schemeClr val="bg1">
                    <a:lumMod val="95000"/>
                    <a:lumOff val="5000"/>
                  </a:schemeClr>
                </a:solidFill>
              </a:rPr>
              <a:t>Ethical Considerations included</a:t>
            </a:r>
            <a:endParaRPr lang="en-US" sz="1500" dirty="0">
              <a:solidFill>
                <a:schemeClr val="bg1">
                  <a:lumMod val="95000"/>
                  <a:lumOff val="5000"/>
                </a:schemeClr>
              </a:solidFill>
            </a:endParaRPr>
          </a:p>
          <a:p>
            <a:r>
              <a:rPr lang="en-US" sz="1500" dirty="0">
                <a:solidFill>
                  <a:schemeClr val="bg1">
                    <a:lumMod val="95000"/>
                    <a:lumOff val="5000"/>
                  </a:schemeClr>
                </a:solidFill>
              </a:rPr>
              <a:t>Identifying the</a:t>
            </a:r>
            <a:r>
              <a:rPr lang="en-US" sz="1500" b="1" dirty="0">
                <a:solidFill>
                  <a:schemeClr val="bg1">
                    <a:lumMod val="95000"/>
                    <a:lumOff val="5000"/>
                  </a:schemeClr>
                </a:solidFill>
              </a:rPr>
              <a:t> </a:t>
            </a:r>
            <a:r>
              <a:rPr lang="en-US" sz="1500" dirty="0">
                <a:solidFill>
                  <a:schemeClr val="bg1">
                    <a:lumMod val="95000"/>
                    <a:lumOff val="5000"/>
                  </a:schemeClr>
                </a:solidFill>
              </a:rPr>
              <a:t>inclusion/exclusion criteria </a:t>
            </a:r>
          </a:p>
          <a:p>
            <a:r>
              <a:rPr lang="en-US" sz="1500" dirty="0">
                <a:solidFill>
                  <a:schemeClr val="bg1"/>
                </a:solidFill>
              </a:rPr>
              <a:t>IRB approval obtained from HFHS and the University of Detroit Mercy</a:t>
            </a:r>
          </a:p>
          <a:p>
            <a:r>
              <a:rPr lang="en-US" sz="1500" dirty="0">
                <a:solidFill>
                  <a:schemeClr val="bg1"/>
                </a:solidFill>
              </a:rPr>
              <a:t>Obtaining informed consent </a:t>
            </a:r>
          </a:p>
          <a:p>
            <a:r>
              <a:rPr lang="en-US" sz="1500" dirty="0">
                <a:solidFill>
                  <a:schemeClr val="bg1"/>
                </a:solidFill>
              </a:rPr>
              <a:t>Participation was voluntary</a:t>
            </a:r>
          </a:p>
        </p:txBody>
      </p:sp>
      <p:sp>
        <p:nvSpPr>
          <p:cNvPr id="9" name="Title 1">
            <a:extLst>
              <a:ext uri="{FF2B5EF4-FFF2-40B4-BE49-F238E27FC236}">
                <a16:creationId xmlns:a16="http://schemas.microsoft.com/office/drawing/2014/main" id="{E196DD4B-F5FA-4F8C-AD92-DFAD33917FA8}"/>
              </a:ext>
            </a:extLst>
          </p:cNvPr>
          <p:cNvSpPr txBox="1">
            <a:spLocks/>
          </p:cNvSpPr>
          <p:nvPr/>
        </p:nvSpPr>
        <p:spPr>
          <a:xfrm>
            <a:off x="4652330" y="0"/>
            <a:ext cx="2887340" cy="55289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14967C"/>
                </a:solidFill>
                <a:effectLst/>
                <a:uLnTx/>
                <a:uFillTx/>
                <a:latin typeface="Tw Cen MT" panose="020B0602020104020603"/>
                <a:ea typeface="+mj-ea"/>
                <a:cs typeface="+mj-cs"/>
              </a:rPr>
              <a:t>Methods/Design</a:t>
            </a:r>
            <a:endParaRPr kumimoji="0" lang="en-US" sz="2400" b="1" i="1" u="none" strike="noStrike" kern="1200" cap="all" spc="0" normalizeH="0" baseline="0" noProof="0" dirty="0">
              <a:ln>
                <a:noFill/>
              </a:ln>
              <a:solidFill>
                <a:srgbClr val="14967C"/>
              </a:solidFill>
              <a:effectLst/>
              <a:uLnTx/>
              <a:uFillTx/>
              <a:latin typeface="Tw Cen MT" panose="020B0602020104020603"/>
              <a:ea typeface="+mj-ea"/>
              <a:cs typeface="+mj-cs"/>
            </a:endParaRPr>
          </a:p>
        </p:txBody>
      </p:sp>
    </p:spTree>
    <p:extLst>
      <p:ext uri="{BB962C8B-B14F-4D97-AF65-F5344CB8AC3E}">
        <p14:creationId xmlns:p14="http://schemas.microsoft.com/office/powerpoint/2010/main" val="4610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ysClr val="windowText" lastClr="000000"/>
      </a:dk1>
      <a:lt1>
        <a:sysClr val="window" lastClr="FFFFFF"/>
      </a:lt1>
      <a:dk2>
        <a:srgbClr val="146194"/>
      </a:dk2>
      <a:lt2>
        <a:srgbClr val="ACE9F8"/>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66E76C-AF67-456F-83E2-FCE7A8C7833F}">
  <ds:schemaRefs>
    <ds:schemaRef ds:uri="2d26433f-30ea-466d-b9f4-087c63903acc"/>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6974f8a-8a23-4a4c-8116-e4747a4a016e"/>
    <ds:schemaRef ds:uri="http://www.w3.org/XML/1998/namespace"/>
  </ds:schemaRefs>
</ds:datastoreItem>
</file>

<file path=customXml/itemProps2.xml><?xml version="1.0" encoding="utf-8"?>
<ds:datastoreItem xmlns:ds="http://schemas.openxmlformats.org/officeDocument/2006/customXml" ds:itemID="{DD646719-5290-41F0-ABE3-078E5C003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4914CC-80FC-4364-93AA-94DB4724AC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60558</TotalTime>
  <Words>6382</Words>
  <Application>Microsoft Office PowerPoint</Application>
  <PresentationFormat>Widescreen</PresentationFormat>
  <Paragraphs>436</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Open Sans</vt:lpstr>
      <vt:lpstr>Symbol</vt:lpstr>
      <vt:lpstr>Times New Roman</vt:lpstr>
      <vt:lpstr>Trebuchet MS</vt:lpstr>
      <vt:lpstr>Tw Cen MT</vt:lpstr>
      <vt:lpstr>Circuit</vt:lpstr>
      <vt:lpstr>Implementing mobile app technology improving participant engagement and satisfaction </vt:lpstr>
      <vt:lpstr>PowerPoint Presentation</vt:lpstr>
      <vt:lpstr>Background</vt:lpstr>
      <vt:lpstr>Background/Significance </vt:lpstr>
      <vt:lpstr>Clinical questions?</vt:lpstr>
      <vt:lpstr>Literature review- Technology and DPP</vt:lpstr>
      <vt:lpstr>PowerPoint Presentation</vt:lpstr>
      <vt:lpstr>PowerPoint Presentation</vt:lpstr>
      <vt:lpstr>PowerPoint Presentation</vt:lpstr>
      <vt:lpstr>PowerPoint Presentation</vt:lpstr>
      <vt:lpstr>PowerPoint Presentation</vt:lpstr>
      <vt:lpstr>PowerPoint Presentation</vt:lpstr>
      <vt:lpstr>Demographic data</vt:lpstr>
      <vt:lpstr>Technology- knowledge &amp; skill level</vt:lpstr>
      <vt:lpstr>Sample tool</vt:lpstr>
      <vt:lpstr>Results</vt:lpstr>
      <vt:lpstr> GOALS of USING MOBILE APP </vt:lpstr>
      <vt:lpstr>Usability- challenges with using mobile app</vt:lpstr>
      <vt:lpstr>engagement</vt:lpstr>
      <vt:lpstr>satisfaction</vt:lpstr>
      <vt:lpstr>Recommended features for selecting a mobile app</vt:lpstr>
      <vt:lpstr>Lessons learned</vt:lpstr>
      <vt:lpstr>Nursing implications</vt:lpstr>
      <vt:lpstr>PowerPoint Presentation</vt:lpstr>
      <vt:lpstr> Acknowledgements  ❤ Grazie Millie ❤ Domo arigato gozaimasu ❤ Mahalo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Business proposal: Implementing New Technology to Support the Diabetes Prevention Recognition Program</dc:title>
  <dc:creator>gina aquino</dc:creator>
  <cp:lastModifiedBy>Sara J. Armstrong</cp:lastModifiedBy>
  <cp:revision>496</cp:revision>
  <cp:lastPrinted>2021-11-21T22:30:47Z</cp:lastPrinted>
  <dcterms:created xsi:type="dcterms:W3CDTF">2019-05-07T18:00:40Z</dcterms:created>
  <dcterms:modified xsi:type="dcterms:W3CDTF">2021-12-17T17:48:07Z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