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2"/>
  </p:notesMasterIdLst>
  <p:sldIdLst>
    <p:sldId id="256" r:id="rId5"/>
    <p:sldId id="261" r:id="rId6"/>
    <p:sldId id="262" r:id="rId7"/>
    <p:sldId id="281" r:id="rId8"/>
    <p:sldId id="259" r:id="rId9"/>
    <p:sldId id="263" r:id="rId10"/>
    <p:sldId id="297" r:id="rId11"/>
    <p:sldId id="296" r:id="rId12"/>
    <p:sldId id="265" r:id="rId13"/>
    <p:sldId id="264" r:id="rId14"/>
    <p:sldId id="268" r:id="rId15"/>
    <p:sldId id="270" r:id="rId16"/>
    <p:sldId id="286" r:id="rId17"/>
    <p:sldId id="284" r:id="rId18"/>
    <p:sldId id="287" r:id="rId19"/>
    <p:sldId id="272" r:id="rId20"/>
    <p:sldId id="271" r:id="rId21"/>
    <p:sldId id="273" r:id="rId22"/>
    <p:sldId id="275" r:id="rId23"/>
    <p:sldId id="276" r:id="rId24"/>
    <p:sldId id="282" r:id="rId25"/>
    <p:sldId id="292" r:id="rId26"/>
    <p:sldId id="298" r:id="rId27"/>
    <p:sldId id="299" r:id="rId28"/>
    <p:sldId id="293" r:id="rId29"/>
    <p:sldId id="278"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raflo@outlook.com" initials="a" lastIdx="1" clrIdx="0">
    <p:extLst>
      <p:ext uri="{19B8F6BF-5375-455C-9EA6-DF929625EA0E}">
        <p15:presenceInfo xmlns:p15="http://schemas.microsoft.com/office/powerpoint/2012/main" userId="b0c968b3412bf0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739FD-5029-4DD4-957C-86BB88CE6070}" v="40" dt="2021-08-25T08:32:42.765"/>
    <p1510:client id="{82AC1B7A-DC0A-4D70-8069-A851787C4596}" v="267" dt="2021-08-25T08:52:26.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56420" autoAdjust="0"/>
  </p:normalViewPr>
  <p:slideViewPr>
    <p:cSldViewPr snapToGrid="0">
      <p:cViewPr varScale="1">
        <p:scale>
          <a:sx n="45" d="100"/>
          <a:sy n="45" d="100"/>
        </p:scale>
        <p:origin x="1552" y="40"/>
      </p:cViewPr>
      <p:guideLst/>
    </p:cSldViewPr>
  </p:slideViewPr>
  <p:outlineViewPr>
    <p:cViewPr>
      <p:scale>
        <a:sx n="33" d="100"/>
        <a:sy n="33" d="100"/>
      </p:scale>
      <p:origin x="0" y="-16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i="0"/>
              <a:t>How old are you?</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466776430012209"/>
          <c:y val="0.18824886785524864"/>
          <c:w val="0.67037501609385541"/>
          <c:h val="0.54764016156011586"/>
        </c:manualLayout>
      </c:layout>
      <c:barChart>
        <c:barDir val="bar"/>
        <c:grouping val="clustered"/>
        <c:varyColors val="0"/>
        <c:ser>
          <c:idx val="0"/>
          <c:order val="0"/>
          <c:tx>
            <c:strRef>
              <c:f>Sheet1!$A$2</c:f>
              <c:strCache>
                <c:ptCount val="1"/>
                <c:pt idx="0">
                  <c:v>How old are you?</c:v>
                </c:pt>
              </c:strCache>
            </c:strRef>
          </c:tx>
          <c:spPr>
            <a:solidFill>
              <a:schemeClr val="accent1"/>
            </a:solidFill>
            <a:ln>
              <a:noFill/>
            </a:ln>
            <a:effectLst/>
          </c:spPr>
          <c:invertIfNegative val="0"/>
          <c:cat>
            <c:strRef>
              <c:f>Sheet1!$B$1:$G$1</c:f>
              <c:strCache>
                <c:ptCount val="6"/>
                <c:pt idx="0">
                  <c:v>Under 18 </c:v>
                </c:pt>
                <c:pt idx="1">
                  <c:v>18-39</c:v>
                </c:pt>
                <c:pt idx="2">
                  <c:v>40-49</c:v>
                </c:pt>
                <c:pt idx="3">
                  <c:v>50-59</c:v>
                </c:pt>
                <c:pt idx="4">
                  <c:v>60-69</c:v>
                </c:pt>
                <c:pt idx="5">
                  <c:v>70+</c:v>
                </c:pt>
              </c:strCache>
            </c:strRef>
          </c:cat>
          <c:val>
            <c:numRef>
              <c:f>Sheet1!$B$2:$G$2</c:f>
              <c:numCache>
                <c:formatCode>General</c:formatCode>
                <c:ptCount val="6"/>
                <c:pt idx="0">
                  <c:v>0</c:v>
                </c:pt>
                <c:pt idx="1">
                  <c:v>0</c:v>
                </c:pt>
                <c:pt idx="2">
                  <c:v>28.571428571428569</c:v>
                </c:pt>
                <c:pt idx="3">
                  <c:v>57.142857142857139</c:v>
                </c:pt>
                <c:pt idx="4">
                  <c:v>14.285714285714285</c:v>
                </c:pt>
                <c:pt idx="5">
                  <c:v>0</c:v>
                </c:pt>
              </c:numCache>
            </c:numRef>
          </c:val>
          <c:extLst>
            <c:ext xmlns:c16="http://schemas.microsoft.com/office/drawing/2014/chart" uri="{C3380CC4-5D6E-409C-BE32-E72D297353CC}">
              <c16:uniqueId val="{00000000-219C-4D5B-A942-1C1F883DD77E}"/>
            </c:ext>
          </c:extLst>
        </c:ser>
        <c:dLbls>
          <c:showLegendKey val="0"/>
          <c:showVal val="0"/>
          <c:showCatName val="0"/>
          <c:showSerName val="0"/>
          <c:showPercent val="0"/>
          <c:showBubbleSize val="0"/>
        </c:dLbls>
        <c:gapWidth val="182"/>
        <c:axId val="731620464"/>
        <c:axId val="731621712"/>
      </c:barChart>
      <c:catAx>
        <c:axId val="7316204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Age</a:t>
                </a:r>
                <a:r>
                  <a:rPr lang="en-US" sz="1600" baseline="0" dirty="0"/>
                  <a:t> (years</a:t>
                </a:r>
                <a:r>
                  <a:rPr lang="en-US" baseline="0" dirty="0"/>
                  <a: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1621712"/>
        <c:crosses val="autoZero"/>
        <c:auto val="1"/>
        <c:lblAlgn val="ctr"/>
        <c:lblOffset val="100"/>
        <c:noMultiLvlLbl val="0"/>
      </c:catAx>
      <c:valAx>
        <c:axId val="731621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Responses</a:t>
                </a:r>
                <a:r>
                  <a:rPr lang="en-US" sz="1600" baseline="0" dirty="0"/>
                  <a:t> (%)</a:t>
                </a:r>
                <a:endParaRPr lang="en-US" sz="16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162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dirty="0"/>
              <a:t>What is your racial or ethnic</a:t>
            </a:r>
            <a:r>
              <a:rPr lang="en-US" sz="1200" baseline="0" dirty="0"/>
              <a:t> </a:t>
            </a:r>
            <a:r>
              <a:rPr lang="en-US" sz="1200" dirty="0"/>
              <a:t>identity?  </a:t>
            </a:r>
          </a:p>
        </c:rich>
      </c:tx>
      <c:layout>
        <c:manualLayout>
          <c:xMode val="edge"/>
          <c:yMode val="edge"/>
          <c:x val="0.19027098675474191"/>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111413463023005"/>
          <c:y val="9.2024797889752527E-2"/>
          <c:w val="0.63300351242859354"/>
          <c:h val="0.69791034793105711"/>
        </c:manualLayout>
      </c:layout>
      <c:barChart>
        <c:barDir val="bar"/>
        <c:grouping val="clustered"/>
        <c:varyColors val="0"/>
        <c:ser>
          <c:idx val="0"/>
          <c:order val="0"/>
          <c:tx>
            <c:strRef>
              <c:f>Sheet1!$A$2</c:f>
              <c:strCache>
                <c:ptCount val="1"/>
                <c:pt idx="0">
                  <c:v>What is your racial or ethinic identity?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Sheet1!$B$1:$G$1</c:f>
              <c:strCache>
                <c:ptCount val="6"/>
                <c:pt idx="0">
                  <c:v>African American/Black</c:v>
                </c:pt>
                <c:pt idx="1">
                  <c:v>East Asian </c:v>
                </c:pt>
                <c:pt idx="2">
                  <c:v>Middle Eastern </c:v>
                </c:pt>
                <c:pt idx="3">
                  <c:v>American Indian/ Alaskan Native</c:v>
                </c:pt>
                <c:pt idx="4">
                  <c:v>Caucasion/white</c:v>
                </c:pt>
                <c:pt idx="5">
                  <c:v>South Asian</c:v>
                </c:pt>
              </c:strCache>
            </c:strRef>
          </c:cat>
          <c:val>
            <c:numRef>
              <c:f>Sheet1!$B$2:$G$2</c:f>
              <c:numCache>
                <c:formatCode>General</c:formatCode>
                <c:ptCount val="6"/>
                <c:pt idx="0">
                  <c:v>57.142857142857139</c:v>
                </c:pt>
                <c:pt idx="1">
                  <c:v>0</c:v>
                </c:pt>
                <c:pt idx="2">
                  <c:v>0</c:v>
                </c:pt>
                <c:pt idx="3">
                  <c:v>0</c:v>
                </c:pt>
                <c:pt idx="4">
                  <c:v>42.857142857142854</c:v>
                </c:pt>
                <c:pt idx="5">
                  <c:v>0</c:v>
                </c:pt>
              </c:numCache>
            </c:numRef>
          </c:val>
          <c:extLst>
            <c:ext xmlns:c16="http://schemas.microsoft.com/office/drawing/2014/chart" uri="{C3380CC4-5D6E-409C-BE32-E72D297353CC}">
              <c16:uniqueId val="{00000000-7438-44C2-9469-051736924A1D}"/>
            </c:ext>
          </c:extLst>
        </c:ser>
        <c:dLbls>
          <c:showLegendKey val="0"/>
          <c:showVal val="0"/>
          <c:showCatName val="0"/>
          <c:showSerName val="0"/>
          <c:showPercent val="0"/>
          <c:showBubbleSize val="0"/>
        </c:dLbls>
        <c:gapWidth val="100"/>
        <c:axId val="1030726640"/>
        <c:axId val="1038558208"/>
      </c:barChart>
      <c:catAx>
        <c:axId val="10307266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8558208"/>
        <c:crosses val="autoZero"/>
        <c:auto val="1"/>
        <c:lblAlgn val="ctr"/>
        <c:lblOffset val="100"/>
        <c:noMultiLvlLbl val="0"/>
      </c:catAx>
      <c:valAx>
        <c:axId val="1038558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Responses</a:t>
                </a:r>
                <a:r>
                  <a:rPr lang="en-US" sz="1600" b="1" baseline="0" dirty="0"/>
                  <a:t> (%) </a:t>
                </a:r>
                <a:endParaRPr lang="en-US" sz="1600" b="1" dirty="0"/>
              </a:p>
            </c:rich>
          </c:tx>
          <c:layout>
            <c:manualLayout>
              <c:xMode val="edge"/>
              <c:yMode val="edge"/>
              <c:x val="0.61352036490578343"/>
              <c:y val="0.9060363538529424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3072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Medical Diagnosis of Care Recipients </a:t>
            </a:r>
          </a:p>
        </c:rich>
      </c:tx>
      <c:layout>
        <c:manualLayout>
          <c:xMode val="edge"/>
          <c:yMode val="edge"/>
          <c:x val="0.10215652822080144"/>
          <c:y val="5.319677725266709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Caregivers </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666-45DE-84EF-9C184E1848F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666-45DE-84EF-9C184E1848FC}"/>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666-45DE-84EF-9C184E1848FC}"/>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1666-45DE-84EF-9C184E1848FC}"/>
                </c:ext>
              </c:extLst>
            </c:dLbl>
            <c:dLbl>
              <c:idx val="1"/>
              <c:tx>
                <c:rich>
                  <a:bodyPr/>
                  <a:lstStyle/>
                  <a:p>
                    <a:fld id="{94B27F49-9D7F-4952-87C5-74FFC295B6E6}" type="CATEGORYNAME">
                      <a:rPr lang="en-US"/>
                      <a:pPr/>
                      <a:t>[CATEGORY NAME]</a:t>
                    </a:fld>
                    <a:r>
                      <a:rPr lang="en-US" sz="1000" baseline="0" dirty="0"/>
                      <a:t>
</a:t>
                    </a:r>
                    <a:fld id="{7B299EEF-826A-419B-AFCB-1D7D879B2127}" type="PERCENTAGE">
                      <a:rPr lang="en-US" sz="1000" baseline="0"/>
                      <a:pPr/>
                      <a:t>[PERCENTAGE]</a:t>
                    </a:fld>
                    <a:endParaRPr lang="en-US" sz="1000"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66-45DE-84EF-9C184E1848FC}"/>
                </c:ext>
              </c:extLst>
            </c:dLbl>
            <c:dLbl>
              <c:idx val="2"/>
              <c:layout>
                <c:manualLayout>
                  <c:x val="0.16501844563901291"/>
                  <c:y val="0.15629998406095155"/>
                </c:manualLayout>
              </c:layout>
              <c:tx>
                <c:rich>
                  <a:bodyPr/>
                  <a:lstStyle/>
                  <a:p>
                    <a:fld id="{50F32348-4EBF-49C1-BB70-28898DB797ED}" type="CATEGORYNAME">
                      <a:rPr lang="en-US" sz="1000"/>
                      <a:pPr/>
                      <a:t>[CATEGORY NAME]</a:t>
                    </a:fld>
                    <a:r>
                      <a:rPr lang="en-US" sz="1000" baseline="0" dirty="0"/>
                      <a:t>
</a:t>
                    </a:r>
                    <a:fld id="{977563F5-3699-4A3A-8D46-3D6D232FE9A4}" type="PERCENTAGE">
                      <a:rPr lang="en-US" sz="1000" baseline="0"/>
                      <a:pPr/>
                      <a:t>[PERCENTAGE]</a:t>
                    </a:fld>
                    <a:endParaRPr lang="en-US" sz="10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666-45DE-84EF-9C184E1848F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Dementia </c:v>
                </c:pt>
                <c:pt idx="1">
                  <c:v>Cancer </c:v>
                </c:pt>
                <c:pt idx="2">
                  <c:v>Neurological Disorder </c:v>
                </c:pt>
              </c:strCache>
            </c:strRef>
          </c:cat>
          <c:val>
            <c:numRef>
              <c:f>Sheet1!$B$2:$B$4</c:f>
              <c:numCache>
                <c:formatCode>General</c:formatCode>
                <c:ptCount val="3"/>
                <c:pt idx="0">
                  <c:v>5</c:v>
                </c:pt>
                <c:pt idx="1">
                  <c:v>1</c:v>
                </c:pt>
                <c:pt idx="2">
                  <c:v>1</c:v>
                </c:pt>
              </c:numCache>
            </c:numRef>
          </c:val>
          <c:extLst>
            <c:ext xmlns:c16="http://schemas.microsoft.com/office/drawing/2014/chart" uri="{C3380CC4-5D6E-409C-BE32-E72D297353CC}">
              <c16:uniqueId val="{00000006-1666-45DE-84EF-9C184E1848F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Pre and Post Strain Levels</a:t>
            </a:r>
            <a:r>
              <a:rPr lang="en-US" sz="2400" b="1" baseline="0"/>
              <a:t> </a:t>
            </a:r>
            <a:endParaRPr lang="en-US" sz="2400" b="1"/>
          </a:p>
        </c:rich>
      </c:tx>
      <c:layout>
        <c:manualLayout>
          <c:xMode val="edge"/>
          <c:yMode val="edge"/>
          <c:x val="0.39159025025089578"/>
          <c:y val="4.5363805413575686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Word]Sheet1'!$A$10</c:f>
              <c:strCache>
                <c:ptCount val="1"/>
                <c:pt idx="0">
                  <c:v>Pretest Strain Level</c:v>
                </c:pt>
              </c:strCache>
            </c:strRef>
          </c:tx>
          <c:spPr>
            <a:solidFill>
              <a:schemeClr val="accent1"/>
            </a:solidFill>
            <a:ln>
              <a:noFill/>
            </a:ln>
            <a:effectLst/>
            <a:sp3d/>
          </c:spPr>
          <c:invertIfNegative val="0"/>
          <c:dLbls>
            <c:dLbl>
              <c:idx val="0"/>
              <c:layout>
                <c:manualLayout>
                  <c:x val="2.0922690658018621E-3"/>
                  <c:y val="8.3000307408545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8A-4F6D-A629-57916132446D}"/>
                </c:ext>
              </c:extLst>
            </c:dLbl>
            <c:dLbl>
              <c:idx val="1"/>
              <c:layout>
                <c:manualLayout>
                  <c:x val="4.1845381316037242E-3"/>
                  <c:y val="-1.844451275745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8A-4F6D-A629-57916132446D}"/>
                </c:ext>
              </c:extLst>
            </c:dLbl>
            <c:dLbl>
              <c:idx val="2"/>
              <c:layout>
                <c:manualLayout>
                  <c:x val="1.4645883460612881E-2"/>
                  <c:y val="-1.537042729787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8A-4F6D-A629-5791613244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Word]Sheet1'!$B$9:$D$9</c:f>
              <c:strCache>
                <c:ptCount val="3"/>
                <c:pt idx="0">
                  <c:v>Mild &lt;9</c:v>
                </c:pt>
                <c:pt idx="1">
                  <c:v>Moderate (10-18)</c:v>
                </c:pt>
                <c:pt idx="2">
                  <c:v>Severe (19-26)</c:v>
                </c:pt>
              </c:strCache>
            </c:strRef>
          </c:cat>
          <c:val>
            <c:numRef>
              <c:f>'[Chart in Microsoft Word]Sheet1'!$B$10:$D$10</c:f>
              <c:numCache>
                <c:formatCode>General</c:formatCode>
                <c:ptCount val="3"/>
                <c:pt idx="0">
                  <c:v>14.2</c:v>
                </c:pt>
                <c:pt idx="1">
                  <c:v>42.8</c:v>
                </c:pt>
                <c:pt idx="2">
                  <c:v>42.8</c:v>
                </c:pt>
              </c:numCache>
            </c:numRef>
          </c:val>
          <c:extLst>
            <c:ext xmlns:c16="http://schemas.microsoft.com/office/drawing/2014/chart" uri="{C3380CC4-5D6E-409C-BE32-E72D297353CC}">
              <c16:uniqueId val="{00000003-F58A-4F6D-A629-57916132446D}"/>
            </c:ext>
          </c:extLst>
        </c:ser>
        <c:ser>
          <c:idx val="1"/>
          <c:order val="1"/>
          <c:tx>
            <c:strRef>
              <c:f>'[Chart in Microsoft Word]Sheet1'!$A$11</c:f>
              <c:strCache>
                <c:ptCount val="1"/>
                <c:pt idx="0">
                  <c:v>Posttest Strain level </c:v>
                </c:pt>
              </c:strCache>
            </c:strRef>
          </c:tx>
          <c:spPr>
            <a:solidFill>
              <a:schemeClr val="accent2"/>
            </a:solidFill>
            <a:ln>
              <a:noFill/>
            </a:ln>
            <a:effectLst/>
            <a:sp3d/>
          </c:spPr>
          <c:invertIfNegative val="0"/>
          <c:dLbls>
            <c:dLbl>
              <c:idx val="0"/>
              <c:layout>
                <c:manualLayout>
                  <c:x val="-3.8357823093521892E-17"/>
                  <c:y val="5.8407623731939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8A-4F6D-A629-57916132446D}"/>
                </c:ext>
              </c:extLst>
            </c:dLbl>
            <c:dLbl>
              <c:idx val="1"/>
              <c:layout>
                <c:manualLayout>
                  <c:x val="2.0922690658018619E-2"/>
                  <c:y val="-2.7666769136181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8A-4F6D-A629-57916132446D}"/>
                </c:ext>
              </c:extLst>
            </c:dLbl>
            <c:dLbl>
              <c:idx val="2"/>
              <c:layout>
                <c:manualLayout>
                  <c:x val="1.8830421592216758E-2"/>
                  <c:y val="-2.1518598217030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8A-4F6D-A629-5791613244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Word]Sheet1'!$B$9:$D$9</c:f>
              <c:strCache>
                <c:ptCount val="3"/>
                <c:pt idx="0">
                  <c:v>Mild &lt;9</c:v>
                </c:pt>
                <c:pt idx="1">
                  <c:v>Moderate (10-18)</c:v>
                </c:pt>
                <c:pt idx="2">
                  <c:v>Severe (19-26)</c:v>
                </c:pt>
              </c:strCache>
            </c:strRef>
          </c:cat>
          <c:val>
            <c:numRef>
              <c:f>'[Chart in Microsoft Word]Sheet1'!$B$11:$D$11</c:f>
              <c:numCache>
                <c:formatCode>General</c:formatCode>
                <c:ptCount val="3"/>
                <c:pt idx="0">
                  <c:v>42.8</c:v>
                </c:pt>
                <c:pt idx="1">
                  <c:v>42.8</c:v>
                </c:pt>
                <c:pt idx="2">
                  <c:v>14.2</c:v>
                </c:pt>
              </c:numCache>
            </c:numRef>
          </c:val>
          <c:extLst>
            <c:ext xmlns:c16="http://schemas.microsoft.com/office/drawing/2014/chart" uri="{C3380CC4-5D6E-409C-BE32-E72D297353CC}">
              <c16:uniqueId val="{00000007-F58A-4F6D-A629-57916132446D}"/>
            </c:ext>
          </c:extLst>
        </c:ser>
        <c:dLbls>
          <c:showLegendKey val="0"/>
          <c:showVal val="0"/>
          <c:showCatName val="0"/>
          <c:showSerName val="0"/>
          <c:showPercent val="0"/>
          <c:showBubbleSize val="0"/>
        </c:dLbls>
        <c:gapWidth val="150"/>
        <c:shape val="box"/>
        <c:axId val="1747316527"/>
        <c:axId val="1747316943"/>
        <c:axId val="0"/>
      </c:bar3DChart>
      <c:catAx>
        <c:axId val="1747316527"/>
        <c:scaling>
          <c:orientation val="minMax"/>
        </c:scaling>
        <c:delete val="0"/>
        <c:axPos val="b"/>
        <c:title>
          <c:tx>
            <c:rich>
              <a:bodyPr rot="0" spcFirstLastPara="1" vertOverflow="ellipsis" vert="horz" wrap="square" anchor="ctr" anchorCtr="1"/>
              <a:lstStyle/>
              <a:p>
                <a:pPr>
                  <a:defRPr sz="1000" b="0" i="0" u="none" strike="noStrike" kern="1200" baseline="0">
                    <a:ln>
                      <a:noFill/>
                    </a:ln>
                    <a:solidFill>
                      <a:schemeClr val="tx1">
                        <a:lumMod val="65000"/>
                        <a:lumOff val="35000"/>
                      </a:schemeClr>
                    </a:solidFill>
                    <a:effectLst>
                      <a:outerShdw blurRad="50800" dist="25400" dir="5400000" algn="ctr" rotWithShape="0">
                        <a:schemeClr val="bg2"/>
                      </a:outerShdw>
                    </a:effectLst>
                    <a:latin typeface="+mn-lt"/>
                    <a:ea typeface="+mn-ea"/>
                    <a:cs typeface="+mn-cs"/>
                  </a:defRPr>
                </a:pPr>
                <a:r>
                  <a:rPr lang="en-US">
                    <a:ln>
                      <a:noFill/>
                    </a:ln>
                    <a:effectLst>
                      <a:outerShdw blurRad="50800" dist="25400" dir="5400000" algn="ctr" rotWithShape="0">
                        <a:schemeClr val="bg2"/>
                      </a:outerShdw>
                    </a:effectLst>
                  </a:rPr>
                  <a:t>Level</a:t>
                </a:r>
                <a:r>
                  <a:rPr lang="en-US" baseline="0">
                    <a:ln>
                      <a:noFill/>
                    </a:ln>
                    <a:effectLst>
                      <a:outerShdw blurRad="50800" dist="25400" dir="5400000" algn="ctr" rotWithShape="0">
                        <a:schemeClr val="bg2"/>
                      </a:outerShdw>
                    </a:effectLst>
                  </a:rPr>
                  <a:t> of Strain </a:t>
                </a:r>
                <a:endParaRPr lang="en-US">
                  <a:ln>
                    <a:noFill/>
                  </a:ln>
                  <a:effectLst>
                    <a:outerShdw blurRad="50800" dist="25400" dir="5400000" algn="ctr" rotWithShape="0">
                      <a:schemeClr val="bg2"/>
                    </a:outerShdw>
                  </a:effectLst>
                </a:endParaRPr>
              </a:p>
            </c:rich>
          </c:tx>
          <c:layout>
            <c:manualLayout>
              <c:xMode val="edge"/>
              <c:yMode val="edge"/>
              <c:x val="0.46159306173684811"/>
              <c:y val="0.91355405565990544"/>
            </c:manualLayout>
          </c:layout>
          <c:overlay val="0"/>
          <c:spPr>
            <a:noFill/>
            <a:ln>
              <a:solidFill>
                <a:schemeClr val="bg1"/>
              </a:solidFill>
            </a:ln>
            <a:effectLst>
              <a:outerShdw blurRad="50800" dist="50800" dir="6600000" algn="ctr" rotWithShape="0">
                <a:schemeClr val="bg1"/>
              </a:outerShdw>
            </a:effectLst>
          </c:spPr>
          <c:txPr>
            <a:bodyPr rot="0" spcFirstLastPara="1" vertOverflow="ellipsis" vert="horz" wrap="square" anchor="ctr" anchorCtr="1"/>
            <a:lstStyle/>
            <a:p>
              <a:pPr>
                <a:defRPr sz="1000" b="0" i="0" u="none" strike="noStrike" kern="1200" baseline="0">
                  <a:ln>
                    <a:noFill/>
                  </a:ln>
                  <a:solidFill>
                    <a:schemeClr val="tx1">
                      <a:lumMod val="65000"/>
                      <a:lumOff val="35000"/>
                    </a:schemeClr>
                  </a:solidFill>
                  <a:effectLst>
                    <a:outerShdw blurRad="50800" dist="25400" dir="5400000" algn="ctr" rotWithShape="0">
                      <a:schemeClr val="bg2"/>
                    </a:outerShdw>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747316943"/>
        <c:crosses val="autoZero"/>
        <c:auto val="1"/>
        <c:lblAlgn val="ctr"/>
        <c:lblOffset val="100"/>
        <c:noMultiLvlLbl val="0"/>
      </c:catAx>
      <c:valAx>
        <c:axId val="1747316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Percentage of participants  </a:t>
                </a:r>
              </a:p>
            </c:rich>
          </c:tx>
          <c:layout>
            <c:manualLayout>
              <c:xMode val="edge"/>
              <c:yMode val="edge"/>
              <c:x val="2.2838119982198195E-2"/>
              <c:y val="0.3116474475945188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47316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2679614457891E-2"/>
          <c:y val="0.13223321991158787"/>
          <c:w val="0.95167320385542109"/>
          <c:h val="0.81800632647032734"/>
        </c:manualLayout>
      </c:layout>
      <c:barChart>
        <c:barDir val="col"/>
        <c:grouping val="clustered"/>
        <c:varyColors val="0"/>
        <c:ser>
          <c:idx val="0"/>
          <c:order val="0"/>
          <c:tx>
            <c:strRef>
              <c:f>Sheet1!$B$1</c:f>
              <c:strCache>
                <c:ptCount val="1"/>
                <c:pt idx="0">
                  <c:v>Pre-Intervention MCSI Scores</c:v>
                </c:pt>
              </c:strCache>
            </c:strRef>
          </c:tx>
          <c:spPr>
            <a:solidFill>
              <a:schemeClr val="accent1"/>
            </a:solidFill>
            <a:ln>
              <a:noFill/>
            </a:ln>
            <a:effectLst/>
          </c:spPr>
          <c:invertIfNegative val="0"/>
          <c:cat>
            <c:strRef>
              <c:f>Sheet1!$A$2:$A$4</c:f>
              <c:strCache>
                <c:ptCount val="3"/>
                <c:pt idx="0">
                  <c:v>2= Yes, On a Regular Basis </c:v>
                </c:pt>
                <c:pt idx="1">
                  <c:v>1= Yes, Sometimes </c:v>
                </c:pt>
                <c:pt idx="2">
                  <c:v>0= No </c:v>
                </c:pt>
              </c:strCache>
            </c:strRef>
          </c:cat>
          <c:val>
            <c:numRef>
              <c:f>Sheet1!$B$2:$B$4</c:f>
              <c:numCache>
                <c:formatCode>0.00%</c:formatCode>
                <c:ptCount val="3"/>
                <c:pt idx="0">
                  <c:v>0.71399999999999997</c:v>
                </c:pt>
                <c:pt idx="1">
                  <c:v>0.28499999999999998</c:v>
                </c:pt>
                <c:pt idx="2">
                  <c:v>0</c:v>
                </c:pt>
              </c:numCache>
            </c:numRef>
          </c:val>
          <c:extLst>
            <c:ext xmlns:c16="http://schemas.microsoft.com/office/drawing/2014/chart" uri="{C3380CC4-5D6E-409C-BE32-E72D297353CC}">
              <c16:uniqueId val="{00000000-249F-4168-9DDF-BCA0539E3B72}"/>
            </c:ext>
          </c:extLst>
        </c:ser>
        <c:dLbls>
          <c:showLegendKey val="0"/>
          <c:showVal val="0"/>
          <c:showCatName val="0"/>
          <c:showSerName val="0"/>
          <c:showPercent val="0"/>
          <c:showBubbleSize val="0"/>
        </c:dLbls>
        <c:gapWidth val="219"/>
        <c:overlap val="-27"/>
        <c:axId val="432417039"/>
        <c:axId val="432413711"/>
      </c:barChart>
      <c:catAx>
        <c:axId val="43241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32413711"/>
        <c:crosses val="autoZero"/>
        <c:auto val="1"/>
        <c:lblAlgn val="ctr"/>
        <c:lblOffset val="100"/>
        <c:noMultiLvlLbl val="0"/>
      </c:catAx>
      <c:valAx>
        <c:axId val="432413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3241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Sheet1!$B$7</c:f>
              <c:strCache>
                <c:ptCount val="1"/>
                <c:pt idx="0">
                  <c:v>Pre-Intervention MCSI Scores</c:v>
                </c:pt>
              </c:strCache>
            </c:strRef>
          </c:tx>
          <c:spPr>
            <a:solidFill>
              <a:schemeClr val="accent2"/>
            </a:solidFill>
            <a:ln>
              <a:noFill/>
            </a:ln>
            <a:effectLst/>
          </c:spPr>
          <c:invertIfNegative val="0"/>
          <c:cat>
            <c:strRef>
              <c:f>Sheet1!$A$8:$A$10</c:f>
              <c:strCache>
                <c:ptCount val="3"/>
                <c:pt idx="0">
                  <c:v>2= Yes, On a Regular Basis </c:v>
                </c:pt>
                <c:pt idx="1">
                  <c:v>1= Yes, Sometimes </c:v>
                </c:pt>
                <c:pt idx="2">
                  <c:v>0= No </c:v>
                </c:pt>
              </c:strCache>
            </c:strRef>
          </c:cat>
          <c:val>
            <c:numRef>
              <c:f>Sheet1!$B$8:$B$10</c:f>
              <c:numCache>
                <c:formatCode>0.00%</c:formatCode>
                <c:ptCount val="3"/>
                <c:pt idx="0">
                  <c:v>0.71399999999999997</c:v>
                </c:pt>
                <c:pt idx="1">
                  <c:v>0.14199999999999999</c:v>
                </c:pt>
                <c:pt idx="2">
                  <c:v>0.14199999999999999</c:v>
                </c:pt>
              </c:numCache>
            </c:numRef>
          </c:val>
          <c:extLst>
            <c:ext xmlns:c16="http://schemas.microsoft.com/office/drawing/2014/chart" uri="{C3380CC4-5D6E-409C-BE32-E72D297353CC}">
              <c16:uniqueId val="{00000000-2E8C-4D8B-AF93-54781E97AA17}"/>
            </c:ext>
          </c:extLst>
        </c:ser>
        <c:dLbls>
          <c:showLegendKey val="0"/>
          <c:showVal val="0"/>
          <c:showCatName val="0"/>
          <c:showSerName val="0"/>
          <c:showPercent val="0"/>
          <c:showBubbleSize val="0"/>
        </c:dLbls>
        <c:gapWidth val="219"/>
        <c:overlap val="-27"/>
        <c:axId val="440202639"/>
        <c:axId val="440202223"/>
      </c:barChart>
      <c:catAx>
        <c:axId val="44020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40202223"/>
        <c:crosses val="autoZero"/>
        <c:auto val="1"/>
        <c:lblAlgn val="ctr"/>
        <c:lblOffset val="100"/>
        <c:noMultiLvlLbl val="0"/>
      </c:catAx>
      <c:valAx>
        <c:axId val="44020222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4020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Pre-Intervention MCSI Scores</c:v>
                </c:pt>
              </c:strCache>
            </c:strRef>
          </c:tx>
          <c:spPr>
            <a:solidFill>
              <a:schemeClr val="accent6"/>
            </a:solidFill>
            <a:ln>
              <a:noFill/>
            </a:ln>
            <a:effectLst/>
          </c:spPr>
          <c:invertIfNegative val="0"/>
          <c:cat>
            <c:strRef>
              <c:f>Sheet1!$A$2:$A$4</c:f>
              <c:strCache>
                <c:ptCount val="3"/>
                <c:pt idx="0">
                  <c:v>2= Yes, On a Regular Basis </c:v>
                </c:pt>
                <c:pt idx="1">
                  <c:v>1= Yes, Sometimes </c:v>
                </c:pt>
                <c:pt idx="2">
                  <c:v>0= No </c:v>
                </c:pt>
              </c:strCache>
            </c:strRef>
          </c:cat>
          <c:val>
            <c:numRef>
              <c:f>Sheet1!$B$2:$B$4</c:f>
              <c:numCache>
                <c:formatCode>0.00%</c:formatCode>
                <c:ptCount val="3"/>
                <c:pt idx="0">
                  <c:v>0.71399999999999997</c:v>
                </c:pt>
                <c:pt idx="1">
                  <c:v>0.14199999999999999</c:v>
                </c:pt>
                <c:pt idx="2">
                  <c:v>0.14199999999999999</c:v>
                </c:pt>
              </c:numCache>
            </c:numRef>
          </c:val>
          <c:extLst>
            <c:ext xmlns:c16="http://schemas.microsoft.com/office/drawing/2014/chart" uri="{C3380CC4-5D6E-409C-BE32-E72D297353CC}">
              <c16:uniqueId val="{00000000-D6F7-4743-A34F-B4FBE8AC7A8E}"/>
            </c:ext>
          </c:extLst>
        </c:ser>
        <c:dLbls>
          <c:showLegendKey val="0"/>
          <c:showVal val="0"/>
          <c:showCatName val="0"/>
          <c:showSerName val="0"/>
          <c:showPercent val="0"/>
          <c:showBubbleSize val="0"/>
        </c:dLbls>
        <c:gapWidth val="219"/>
        <c:overlap val="-27"/>
        <c:axId val="1809636255"/>
        <c:axId val="1809637919"/>
      </c:barChart>
      <c:catAx>
        <c:axId val="180963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9637919"/>
        <c:crosses val="autoZero"/>
        <c:auto val="1"/>
        <c:lblAlgn val="ctr"/>
        <c:lblOffset val="100"/>
        <c:noMultiLvlLbl val="0"/>
      </c:catAx>
      <c:valAx>
        <c:axId val="18096379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09636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711240005613823"/>
          <c:y val="1.267386964925065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I would recommend this course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Sheet1!$B$1:$F$1</c:f>
              <c:strCache>
                <c:ptCount val="5"/>
                <c:pt idx="0">
                  <c:v>Strongly Disagree</c:v>
                </c:pt>
                <c:pt idx="1">
                  <c:v>Disagree</c:v>
                </c:pt>
                <c:pt idx="2">
                  <c:v>Neutral </c:v>
                </c:pt>
                <c:pt idx="3">
                  <c:v>Agree</c:v>
                </c:pt>
                <c:pt idx="4">
                  <c:v>Strongly Agree</c:v>
                </c:pt>
              </c:strCache>
            </c:strRef>
          </c:cat>
          <c:val>
            <c:numRef>
              <c:f>Sheet1!$B$2:$F$2</c:f>
              <c:numCache>
                <c:formatCode>General</c:formatCode>
                <c:ptCount val="5"/>
                <c:pt idx="0">
                  <c:v>0</c:v>
                </c:pt>
                <c:pt idx="1">
                  <c:v>0</c:v>
                </c:pt>
                <c:pt idx="2">
                  <c:v>14.285714285714285</c:v>
                </c:pt>
                <c:pt idx="3">
                  <c:v>0</c:v>
                </c:pt>
                <c:pt idx="4">
                  <c:v>85.714285714285708</c:v>
                </c:pt>
              </c:numCache>
            </c:numRef>
          </c:val>
          <c:extLst>
            <c:ext xmlns:c16="http://schemas.microsoft.com/office/drawing/2014/chart" uri="{C3380CC4-5D6E-409C-BE32-E72D297353CC}">
              <c16:uniqueId val="{00000000-9966-4F23-B729-85D071EE7339}"/>
            </c:ext>
          </c:extLst>
        </c:ser>
        <c:dLbls>
          <c:showLegendKey val="0"/>
          <c:showVal val="0"/>
          <c:showCatName val="0"/>
          <c:showSerName val="0"/>
          <c:showPercent val="0"/>
          <c:showBubbleSize val="0"/>
        </c:dLbls>
        <c:gapWidth val="115"/>
        <c:overlap val="-20"/>
        <c:axId val="962465568"/>
        <c:axId val="962466400"/>
      </c:barChart>
      <c:catAx>
        <c:axId val="96246556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Answer Choices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2466400"/>
        <c:crosses val="autoZero"/>
        <c:auto val="1"/>
        <c:lblAlgn val="ctr"/>
        <c:lblOffset val="100"/>
        <c:noMultiLvlLbl val="0"/>
      </c:catAx>
      <c:valAx>
        <c:axId val="962466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Responses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246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How did you hear about the knitting and crocheting sessions?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How did you hear about the knitting and crocheting course?  </c:v>
                </c:pt>
              </c:strCache>
            </c:strRef>
          </c:tx>
          <c:spPr>
            <a:solidFill>
              <a:schemeClr val="accent6"/>
            </a:solidFill>
            <a:ln>
              <a:noFill/>
            </a:ln>
            <a:effectLst/>
          </c:spPr>
          <c:invertIfNegative val="0"/>
          <c:cat>
            <c:strRef>
              <c:f>Sheet1!$B$1:$F$1</c:f>
              <c:strCache>
                <c:ptCount val="5"/>
                <c:pt idx="0">
                  <c:v>Employer</c:v>
                </c:pt>
                <c:pt idx="1">
                  <c:v>facebook/social media </c:v>
                </c:pt>
                <c:pt idx="2">
                  <c:v>Newsletter </c:v>
                </c:pt>
                <c:pt idx="3">
                  <c:v>Email</c:v>
                </c:pt>
                <c:pt idx="4">
                  <c:v>  Doctor's office </c:v>
                </c:pt>
              </c:strCache>
            </c:strRef>
          </c:cat>
          <c:val>
            <c:numRef>
              <c:f>Sheet1!$B$2:$F$2</c:f>
              <c:numCache>
                <c:formatCode>General</c:formatCode>
                <c:ptCount val="5"/>
                <c:pt idx="0">
                  <c:v>14.285714285714285</c:v>
                </c:pt>
                <c:pt idx="1">
                  <c:v>42.857142857142854</c:v>
                </c:pt>
                <c:pt idx="2">
                  <c:v>28.571428571428569</c:v>
                </c:pt>
                <c:pt idx="3">
                  <c:v>14.285714285714285</c:v>
                </c:pt>
                <c:pt idx="4">
                  <c:v>0</c:v>
                </c:pt>
              </c:numCache>
            </c:numRef>
          </c:val>
          <c:extLst>
            <c:ext xmlns:c16="http://schemas.microsoft.com/office/drawing/2014/chart" uri="{C3380CC4-5D6E-409C-BE32-E72D297353CC}">
              <c16:uniqueId val="{00000000-5DE5-4D66-A188-A339AE1CB208}"/>
            </c:ext>
          </c:extLst>
        </c:ser>
        <c:dLbls>
          <c:showLegendKey val="0"/>
          <c:showVal val="0"/>
          <c:showCatName val="0"/>
          <c:showSerName val="0"/>
          <c:showPercent val="0"/>
          <c:showBubbleSize val="0"/>
        </c:dLbls>
        <c:gapWidth val="182"/>
        <c:axId val="1034775792"/>
        <c:axId val="1034776208"/>
      </c:barChart>
      <c:catAx>
        <c:axId val="1034775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4776208"/>
        <c:crosses val="autoZero"/>
        <c:auto val="1"/>
        <c:lblAlgn val="ctr"/>
        <c:lblOffset val="100"/>
        <c:noMultiLvlLbl val="0"/>
      </c:catAx>
      <c:valAx>
        <c:axId val="1034776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Responses</a:t>
                </a:r>
                <a:r>
                  <a:rPr lang="en-US" sz="1600" b="1" baseline="0" dirty="0"/>
                  <a:t> %</a:t>
                </a:r>
                <a:endParaRPr lang="en-US" sz="1600" b="1" dirty="0"/>
              </a:p>
            </c:rich>
          </c:tx>
          <c:layout>
            <c:manualLayout>
              <c:xMode val="edge"/>
              <c:yMode val="edge"/>
              <c:x val="0.59673537131387988"/>
              <c:y val="0.9342429845716421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47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5EE58-7654-4C49-BF0D-B0CA8EB8B50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2748B45-E385-4929-AEDC-821C74BD51FD}">
      <dgm:prSet phldrT="[Text]"/>
      <dgm:spPr>
        <a:solidFill>
          <a:srgbClr val="FF0000"/>
        </a:solidFill>
      </dgm:spPr>
      <dgm:t>
        <a:bodyPr/>
        <a:lstStyle/>
        <a:p>
          <a:pPr>
            <a:lnSpc>
              <a:spcPct val="100000"/>
            </a:lnSpc>
          </a:pPr>
          <a:r>
            <a:rPr lang="en-US" dirty="0">
              <a:latin typeface="Aparajita" panose="02020603050405020304" pitchFamily="18" charset="0"/>
              <a:cs typeface="Aparajita" panose="02020603050405020304" pitchFamily="18" charset="0"/>
            </a:rPr>
            <a:t>Caregiver Burden</a:t>
          </a:r>
        </a:p>
      </dgm:t>
    </dgm:pt>
    <dgm:pt modelId="{969B17B1-1793-4F5F-8481-36B308FF7214}" type="parTrans" cxnId="{87022D97-0028-4BEC-AF4C-EFDAC9A50E1C}">
      <dgm:prSet/>
      <dgm:spPr/>
      <dgm:t>
        <a:bodyPr/>
        <a:lstStyle/>
        <a:p>
          <a:endParaRPr lang="en-US"/>
        </a:p>
      </dgm:t>
    </dgm:pt>
    <dgm:pt modelId="{86D88D59-E70A-4751-8656-796A15BDC470}" type="sibTrans" cxnId="{87022D97-0028-4BEC-AF4C-EFDAC9A50E1C}">
      <dgm:prSet/>
      <dgm:spPr/>
      <dgm:t>
        <a:bodyPr/>
        <a:lstStyle/>
        <a:p>
          <a:endParaRPr lang="en-US"/>
        </a:p>
      </dgm:t>
    </dgm:pt>
    <dgm:pt modelId="{BDF45B65-B696-4EDA-8FD4-4440F546EC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Aparajita" panose="02020603050405020304" pitchFamily="18" charset="0"/>
              <a:cs typeface="Aparajita" panose="02020603050405020304" pitchFamily="18" charset="0"/>
            </a:rPr>
            <a:t>Decreased Caregiver ratio </a:t>
          </a:r>
        </a:p>
      </dgm:t>
    </dgm:pt>
    <dgm:pt modelId="{544210EA-7EC4-4A97-94E9-B436F2DB77CF}" type="parTrans" cxnId="{6836D17C-1C32-40C3-AA51-167A0CF406B7}">
      <dgm:prSet/>
      <dgm:spPr/>
      <dgm:t>
        <a:bodyPr/>
        <a:lstStyle/>
        <a:p>
          <a:endParaRPr lang="en-US"/>
        </a:p>
      </dgm:t>
    </dgm:pt>
    <dgm:pt modelId="{24A83470-65B8-48F6-BCE7-578AC6234D1C}" type="sibTrans" cxnId="{6836D17C-1C32-40C3-AA51-167A0CF406B7}">
      <dgm:prSet/>
      <dgm:spPr/>
      <dgm:t>
        <a:bodyPr/>
        <a:lstStyle/>
        <a:p>
          <a:endParaRPr lang="en-US"/>
        </a:p>
      </dgm:t>
    </dgm:pt>
    <dgm:pt modelId="{9E3F8FC8-12B6-4A5C-80ED-10C7ECBE29F9}">
      <dgm:prSet phldrT="[Text]"/>
      <dgm:spPr>
        <a:solidFill>
          <a:schemeClr val="accent4"/>
        </a:solidFill>
      </dgm:spPr>
      <dgm:t>
        <a:bodyPr/>
        <a:lstStyle/>
        <a:p>
          <a:r>
            <a:rPr lang="en-US" dirty="0">
              <a:latin typeface="Aparajita" panose="02020603050405020304" pitchFamily="18" charset="0"/>
              <a:cs typeface="Aparajita" panose="02020603050405020304" pitchFamily="18" charset="0"/>
            </a:rPr>
            <a:t>Increased Frail older population </a:t>
          </a:r>
        </a:p>
      </dgm:t>
    </dgm:pt>
    <dgm:pt modelId="{637DF2FF-896E-413A-8A54-EFA9740A4EBB}" type="parTrans" cxnId="{708A03BE-D6C7-4E1F-8788-90EB95D9D615}">
      <dgm:prSet/>
      <dgm:spPr/>
      <dgm:t>
        <a:bodyPr/>
        <a:lstStyle/>
        <a:p>
          <a:endParaRPr lang="en-US"/>
        </a:p>
      </dgm:t>
    </dgm:pt>
    <dgm:pt modelId="{601456EE-6B08-469C-B592-3562F0405F78}" type="sibTrans" cxnId="{708A03BE-D6C7-4E1F-8788-90EB95D9D615}">
      <dgm:prSet/>
      <dgm:spPr/>
      <dgm:t>
        <a:bodyPr/>
        <a:lstStyle/>
        <a:p>
          <a:endParaRPr lang="en-US"/>
        </a:p>
      </dgm:t>
    </dgm:pt>
    <dgm:pt modelId="{00BF8C7B-8C47-4341-ABE3-E5405205EE67}">
      <dgm:prSet phldrT="[Text]" custT="1"/>
      <dgm:spPr>
        <a:solidFill>
          <a:schemeClr val="accent1">
            <a:lumMod val="50000"/>
          </a:schemeClr>
        </a:solidFill>
      </dgm:spPr>
      <dgm:t>
        <a:bodyPr/>
        <a:lstStyle/>
        <a:p>
          <a:r>
            <a:rPr lang="en-US" sz="1400" dirty="0">
              <a:latin typeface="Aparajita" panose="02020603050405020304" pitchFamily="18" charset="0"/>
              <a:cs typeface="Aparajita" panose="02020603050405020304" pitchFamily="18" charset="0"/>
            </a:rPr>
            <a:t>Increased hospitalization/ early nursing home placement </a:t>
          </a:r>
        </a:p>
      </dgm:t>
    </dgm:pt>
    <dgm:pt modelId="{5AE7AABE-CA64-49CC-AD21-80DFDA5FBC4F}" type="parTrans" cxnId="{94E03A21-F0FD-42CE-B6B2-7E4DD1492CFE}">
      <dgm:prSet/>
      <dgm:spPr/>
      <dgm:t>
        <a:bodyPr/>
        <a:lstStyle/>
        <a:p>
          <a:endParaRPr lang="en-US"/>
        </a:p>
      </dgm:t>
    </dgm:pt>
    <dgm:pt modelId="{192E9E74-F145-43FB-8182-E324D9DBC6F9}" type="sibTrans" cxnId="{94E03A21-F0FD-42CE-B6B2-7E4DD1492CFE}">
      <dgm:prSet/>
      <dgm:spPr/>
      <dgm:t>
        <a:bodyPr/>
        <a:lstStyle/>
        <a:p>
          <a:endParaRPr lang="en-US"/>
        </a:p>
      </dgm:t>
    </dgm:pt>
    <dgm:pt modelId="{B495966F-D430-45A3-8218-D71EC508DACA}">
      <dgm:prSet phldrT="[Text]"/>
      <dgm:spPr>
        <a:solidFill>
          <a:schemeClr val="accent6"/>
        </a:solidFill>
      </dgm:spPr>
      <dgm:t>
        <a:bodyPr/>
        <a:lstStyle/>
        <a:p>
          <a:r>
            <a:rPr lang="en-US" dirty="0">
              <a:latin typeface="Aparajita" panose="02020603050405020304" pitchFamily="18" charset="0"/>
              <a:cs typeface="Aparajita" panose="02020603050405020304" pitchFamily="18" charset="0"/>
            </a:rPr>
            <a:t>Healthcare cost </a:t>
          </a:r>
        </a:p>
      </dgm:t>
    </dgm:pt>
    <dgm:pt modelId="{32F92F3C-10C1-4727-99B6-1EBD48C5E1A0}" type="parTrans" cxnId="{D42AB9AE-2699-48B2-9BC9-89883921440A}">
      <dgm:prSet/>
      <dgm:spPr/>
      <dgm:t>
        <a:bodyPr/>
        <a:lstStyle/>
        <a:p>
          <a:endParaRPr lang="en-US"/>
        </a:p>
      </dgm:t>
    </dgm:pt>
    <dgm:pt modelId="{B01E955E-4067-4EA5-B35C-E467D2F277DE}" type="sibTrans" cxnId="{D42AB9AE-2699-48B2-9BC9-89883921440A}">
      <dgm:prSet/>
      <dgm:spPr/>
      <dgm:t>
        <a:bodyPr/>
        <a:lstStyle/>
        <a:p>
          <a:endParaRPr lang="en-US"/>
        </a:p>
      </dgm:t>
    </dgm:pt>
    <dgm:pt modelId="{A8F219DD-B023-44A1-93C4-1DB246276E63}" type="pres">
      <dgm:prSet presAssocID="{3275EE58-7654-4C49-BF0D-B0CA8EB8B509}" presName="Name0" presStyleCnt="0">
        <dgm:presLayoutVars>
          <dgm:chMax val="1"/>
          <dgm:dir/>
          <dgm:animLvl val="ctr"/>
          <dgm:resizeHandles val="exact"/>
        </dgm:presLayoutVars>
      </dgm:prSet>
      <dgm:spPr/>
    </dgm:pt>
    <dgm:pt modelId="{2F7CAEE3-F5DC-4FBC-ADB7-A7D36E7770B5}" type="pres">
      <dgm:prSet presAssocID="{22748B45-E385-4929-AEDC-821C74BD51FD}" presName="centerShape" presStyleLbl="node0" presStyleIdx="0" presStyleCnt="1" custScaleX="131896" custScaleY="112064"/>
      <dgm:spPr/>
    </dgm:pt>
    <dgm:pt modelId="{3FFA5992-CFA8-49E7-B5D9-97EB3AA194A3}" type="pres">
      <dgm:prSet presAssocID="{BDF45B65-B696-4EDA-8FD4-4440F546EC28}" presName="node" presStyleLbl="node1" presStyleIdx="0" presStyleCnt="4" custScaleX="126288" custRadScaleRad="97337" custRadScaleInc="1694">
        <dgm:presLayoutVars>
          <dgm:bulletEnabled val="1"/>
        </dgm:presLayoutVars>
      </dgm:prSet>
      <dgm:spPr/>
    </dgm:pt>
    <dgm:pt modelId="{2F77696C-F8C8-474A-B183-9FAA6303F2C7}" type="pres">
      <dgm:prSet presAssocID="{BDF45B65-B696-4EDA-8FD4-4440F546EC28}" presName="dummy" presStyleCnt="0"/>
      <dgm:spPr/>
    </dgm:pt>
    <dgm:pt modelId="{FA65DC0F-D5E5-49AF-897B-4AF9C0B2DE52}" type="pres">
      <dgm:prSet presAssocID="{24A83470-65B8-48F6-BCE7-578AC6234D1C}" presName="sibTrans" presStyleLbl="sibTrans2D1" presStyleIdx="0" presStyleCnt="4"/>
      <dgm:spPr/>
    </dgm:pt>
    <dgm:pt modelId="{23EDABEB-04D1-49E8-8969-650F15A02127}" type="pres">
      <dgm:prSet presAssocID="{9E3F8FC8-12B6-4A5C-80ED-10C7ECBE29F9}" presName="node" presStyleLbl="node1" presStyleIdx="1" presStyleCnt="4">
        <dgm:presLayoutVars>
          <dgm:bulletEnabled val="1"/>
        </dgm:presLayoutVars>
      </dgm:prSet>
      <dgm:spPr/>
    </dgm:pt>
    <dgm:pt modelId="{E98504B0-512B-41A7-B0D0-AB8505347E5B}" type="pres">
      <dgm:prSet presAssocID="{9E3F8FC8-12B6-4A5C-80ED-10C7ECBE29F9}" presName="dummy" presStyleCnt="0"/>
      <dgm:spPr/>
    </dgm:pt>
    <dgm:pt modelId="{7FEDB955-3224-482D-A4F8-D1765576079E}" type="pres">
      <dgm:prSet presAssocID="{601456EE-6B08-469C-B592-3562F0405F78}" presName="sibTrans" presStyleLbl="sibTrans2D1" presStyleIdx="1" presStyleCnt="4"/>
      <dgm:spPr/>
    </dgm:pt>
    <dgm:pt modelId="{B3EAF4F4-552C-4780-9E58-BDAF4FF7F921}" type="pres">
      <dgm:prSet presAssocID="{00BF8C7B-8C47-4341-ABE3-E5405205EE67}" presName="node" presStyleLbl="node1" presStyleIdx="2" presStyleCnt="4" custScaleX="124218">
        <dgm:presLayoutVars>
          <dgm:bulletEnabled val="1"/>
        </dgm:presLayoutVars>
      </dgm:prSet>
      <dgm:spPr/>
    </dgm:pt>
    <dgm:pt modelId="{C752669A-22FC-43C0-9867-61FC2B33FE60}" type="pres">
      <dgm:prSet presAssocID="{00BF8C7B-8C47-4341-ABE3-E5405205EE67}" presName="dummy" presStyleCnt="0"/>
      <dgm:spPr/>
    </dgm:pt>
    <dgm:pt modelId="{1EE7A559-D1EA-4247-BEBF-9EB9EBF12993}" type="pres">
      <dgm:prSet presAssocID="{192E9E74-F145-43FB-8182-E324D9DBC6F9}" presName="sibTrans" presStyleLbl="sibTrans2D1" presStyleIdx="2" presStyleCnt="4"/>
      <dgm:spPr/>
    </dgm:pt>
    <dgm:pt modelId="{A6BD57E2-9E3C-4924-9879-F2BB5A111576}" type="pres">
      <dgm:prSet presAssocID="{B495966F-D430-45A3-8218-D71EC508DACA}" presName="node" presStyleLbl="node1" presStyleIdx="3" presStyleCnt="4">
        <dgm:presLayoutVars>
          <dgm:bulletEnabled val="1"/>
        </dgm:presLayoutVars>
      </dgm:prSet>
      <dgm:spPr/>
    </dgm:pt>
    <dgm:pt modelId="{11D87C0A-6CBC-440C-9214-0B82D24A4BCE}" type="pres">
      <dgm:prSet presAssocID="{B495966F-D430-45A3-8218-D71EC508DACA}" presName="dummy" presStyleCnt="0"/>
      <dgm:spPr/>
    </dgm:pt>
    <dgm:pt modelId="{4C651F71-8CB0-4816-A634-5AE8390951D8}" type="pres">
      <dgm:prSet presAssocID="{B01E955E-4067-4EA5-B35C-E467D2F277DE}" presName="sibTrans" presStyleLbl="sibTrans2D1" presStyleIdx="3" presStyleCnt="4"/>
      <dgm:spPr/>
    </dgm:pt>
  </dgm:ptLst>
  <dgm:cxnLst>
    <dgm:cxn modelId="{81226203-4B9D-40C3-8626-528CFC1D18EB}" type="presOf" srcId="{3275EE58-7654-4C49-BF0D-B0CA8EB8B509}" destId="{A8F219DD-B023-44A1-93C4-1DB246276E63}" srcOrd="0" destOrd="0" presId="urn:microsoft.com/office/officeart/2005/8/layout/radial6"/>
    <dgm:cxn modelId="{5FFA6A11-5039-4923-90F8-0684B21E6592}" type="presOf" srcId="{192E9E74-F145-43FB-8182-E324D9DBC6F9}" destId="{1EE7A559-D1EA-4247-BEBF-9EB9EBF12993}" srcOrd="0" destOrd="0" presId="urn:microsoft.com/office/officeart/2005/8/layout/radial6"/>
    <dgm:cxn modelId="{94E03A21-F0FD-42CE-B6B2-7E4DD1492CFE}" srcId="{22748B45-E385-4929-AEDC-821C74BD51FD}" destId="{00BF8C7B-8C47-4341-ABE3-E5405205EE67}" srcOrd="2" destOrd="0" parTransId="{5AE7AABE-CA64-49CC-AD21-80DFDA5FBC4F}" sibTransId="{192E9E74-F145-43FB-8182-E324D9DBC6F9}"/>
    <dgm:cxn modelId="{1A8F3C5C-27A3-411E-B81A-36B8B902411A}" type="presOf" srcId="{00BF8C7B-8C47-4341-ABE3-E5405205EE67}" destId="{B3EAF4F4-552C-4780-9E58-BDAF4FF7F921}" srcOrd="0" destOrd="0" presId="urn:microsoft.com/office/officeart/2005/8/layout/radial6"/>
    <dgm:cxn modelId="{0A9ACF41-AB2F-4183-BCB5-73000A1C0BBB}" type="presOf" srcId="{22748B45-E385-4929-AEDC-821C74BD51FD}" destId="{2F7CAEE3-F5DC-4FBC-ADB7-A7D36E7770B5}" srcOrd="0" destOrd="0" presId="urn:microsoft.com/office/officeart/2005/8/layout/radial6"/>
    <dgm:cxn modelId="{7E34F849-4570-409A-9DEA-844CF5AF0BD5}" type="presOf" srcId="{B495966F-D430-45A3-8218-D71EC508DACA}" destId="{A6BD57E2-9E3C-4924-9879-F2BB5A111576}" srcOrd="0" destOrd="0" presId="urn:microsoft.com/office/officeart/2005/8/layout/radial6"/>
    <dgm:cxn modelId="{BF964774-702B-4A02-A806-8EEE5B891102}" type="presOf" srcId="{9E3F8FC8-12B6-4A5C-80ED-10C7ECBE29F9}" destId="{23EDABEB-04D1-49E8-8969-650F15A02127}" srcOrd="0" destOrd="0" presId="urn:microsoft.com/office/officeart/2005/8/layout/radial6"/>
    <dgm:cxn modelId="{6836D17C-1C32-40C3-AA51-167A0CF406B7}" srcId="{22748B45-E385-4929-AEDC-821C74BD51FD}" destId="{BDF45B65-B696-4EDA-8FD4-4440F546EC28}" srcOrd="0" destOrd="0" parTransId="{544210EA-7EC4-4A97-94E9-B436F2DB77CF}" sibTransId="{24A83470-65B8-48F6-BCE7-578AC6234D1C}"/>
    <dgm:cxn modelId="{87022D97-0028-4BEC-AF4C-EFDAC9A50E1C}" srcId="{3275EE58-7654-4C49-BF0D-B0CA8EB8B509}" destId="{22748B45-E385-4929-AEDC-821C74BD51FD}" srcOrd="0" destOrd="0" parTransId="{969B17B1-1793-4F5F-8481-36B308FF7214}" sibTransId="{86D88D59-E70A-4751-8656-796A15BDC470}"/>
    <dgm:cxn modelId="{C2F407A5-4A10-4F24-BF38-70F85AF2E1BF}" type="presOf" srcId="{24A83470-65B8-48F6-BCE7-578AC6234D1C}" destId="{FA65DC0F-D5E5-49AF-897B-4AF9C0B2DE52}" srcOrd="0" destOrd="0" presId="urn:microsoft.com/office/officeart/2005/8/layout/radial6"/>
    <dgm:cxn modelId="{D42AB9AE-2699-48B2-9BC9-89883921440A}" srcId="{22748B45-E385-4929-AEDC-821C74BD51FD}" destId="{B495966F-D430-45A3-8218-D71EC508DACA}" srcOrd="3" destOrd="0" parTransId="{32F92F3C-10C1-4727-99B6-1EBD48C5E1A0}" sibTransId="{B01E955E-4067-4EA5-B35C-E467D2F277DE}"/>
    <dgm:cxn modelId="{1B30A7B2-F7C4-4EC3-814B-4EC396E24FBF}" type="presOf" srcId="{601456EE-6B08-469C-B592-3562F0405F78}" destId="{7FEDB955-3224-482D-A4F8-D1765576079E}" srcOrd="0" destOrd="0" presId="urn:microsoft.com/office/officeart/2005/8/layout/radial6"/>
    <dgm:cxn modelId="{708A03BE-D6C7-4E1F-8788-90EB95D9D615}" srcId="{22748B45-E385-4929-AEDC-821C74BD51FD}" destId="{9E3F8FC8-12B6-4A5C-80ED-10C7ECBE29F9}" srcOrd="1" destOrd="0" parTransId="{637DF2FF-896E-413A-8A54-EFA9740A4EBB}" sibTransId="{601456EE-6B08-469C-B592-3562F0405F78}"/>
    <dgm:cxn modelId="{949D03DC-BB51-4F67-B692-BBF9D3B5D8E4}" type="presOf" srcId="{B01E955E-4067-4EA5-B35C-E467D2F277DE}" destId="{4C651F71-8CB0-4816-A634-5AE8390951D8}" srcOrd="0" destOrd="0" presId="urn:microsoft.com/office/officeart/2005/8/layout/radial6"/>
    <dgm:cxn modelId="{082A1CFB-F9D7-4B64-B642-174374E9A219}" type="presOf" srcId="{BDF45B65-B696-4EDA-8FD4-4440F546EC28}" destId="{3FFA5992-CFA8-49E7-B5D9-97EB3AA194A3}" srcOrd="0" destOrd="0" presId="urn:microsoft.com/office/officeart/2005/8/layout/radial6"/>
    <dgm:cxn modelId="{E89FB19F-754D-481F-8930-078B54096F5B}" type="presParOf" srcId="{A8F219DD-B023-44A1-93C4-1DB246276E63}" destId="{2F7CAEE3-F5DC-4FBC-ADB7-A7D36E7770B5}" srcOrd="0" destOrd="0" presId="urn:microsoft.com/office/officeart/2005/8/layout/radial6"/>
    <dgm:cxn modelId="{171E295F-4699-4957-AD1D-5F4FF879036C}" type="presParOf" srcId="{A8F219DD-B023-44A1-93C4-1DB246276E63}" destId="{3FFA5992-CFA8-49E7-B5D9-97EB3AA194A3}" srcOrd="1" destOrd="0" presId="urn:microsoft.com/office/officeart/2005/8/layout/radial6"/>
    <dgm:cxn modelId="{884453A2-0B2B-4E90-9478-089602EC07BD}" type="presParOf" srcId="{A8F219DD-B023-44A1-93C4-1DB246276E63}" destId="{2F77696C-F8C8-474A-B183-9FAA6303F2C7}" srcOrd="2" destOrd="0" presId="urn:microsoft.com/office/officeart/2005/8/layout/radial6"/>
    <dgm:cxn modelId="{C262B920-9A42-461B-AC06-56FA3C2F9533}" type="presParOf" srcId="{A8F219DD-B023-44A1-93C4-1DB246276E63}" destId="{FA65DC0F-D5E5-49AF-897B-4AF9C0B2DE52}" srcOrd="3" destOrd="0" presId="urn:microsoft.com/office/officeart/2005/8/layout/radial6"/>
    <dgm:cxn modelId="{E7021B81-D35E-4DAA-9853-6E5BBF565921}" type="presParOf" srcId="{A8F219DD-B023-44A1-93C4-1DB246276E63}" destId="{23EDABEB-04D1-49E8-8969-650F15A02127}" srcOrd="4" destOrd="0" presId="urn:microsoft.com/office/officeart/2005/8/layout/radial6"/>
    <dgm:cxn modelId="{8BDCDD15-5EBB-4E6F-86B4-975EC38911E8}" type="presParOf" srcId="{A8F219DD-B023-44A1-93C4-1DB246276E63}" destId="{E98504B0-512B-41A7-B0D0-AB8505347E5B}" srcOrd="5" destOrd="0" presId="urn:microsoft.com/office/officeart/2005/8/layout/radial6"/>
    <dgm:cxn modelId="{4611CA0B-285B-445A-9084-04ACF92AB962}" type="presParOf" srcId="{A8F219DD-B023-44A1-93C4-1DB246276E63}" destId="{7FEDB955-3224-482D-A4F8-D1765576079E}" srcOrd="6" destOrd="0" presId="urn:microsoft.com/office/officeart/2005/8/layout/radial6"/>
    <dgm:cxn modelId="{496955E9-E8B3-42BE-9AFB-E506A4E06E86}" type="presParOf" srcId="{A8F219DD-B023-44A1-93C4-1DB246276E63}" destId="{B3EAF4F4-552C-4780-9E58-BDAF4FF7F921}" srcOrd="7" destOrd="0" presId="urn:microsoft.com/office/officeart/2005/8/layout/radial6"/>
    <dgm:cxn modelId="{0BB009B6-5C38-486B-915E-A4C06777B1C1}" type="presParOf" srcId="{A8F219DD-B023-44A1-93C4-1DB246276E63}" destId="{C752669A-22FC-43C0-9867-61FC2B33FE60}" srcOrd="8" destOrd="0" presId="urn:microsoft.com/office/officeart/2005/8/layout/radial6"/>
    <dgm:cxn modelId="{97ABBE22-089F-4A2B-9B1E-70372D060A07}" type="presParOf" srcId="{A8F219DD-B023-44A1-93C4-1DB246276E63}" destId="{1EE7A559-D1EA-4247-BEBF-9EB9EBF12993}" srcOrd="9" destOrd="0" presId="urn:microsoft.com/office/officeart/2005/8/layout/radial6"/>
    <dgm:cxn modelId="{7C2B48C7-57B4-4016-9CA6-44811B461F78}" type="presParOf" srcId="{A8F219DD-B023-44A1-93C4-1DB246276E63}" destId="{A6BD57E2-9E3C-4924-9879-F2BB5A111576}" srcOrd="10" destOrd="0" presId="urn:microsoft.com/office/officeart/2005/8/layout/radial6"/>
    <dgm:cxn modelId="{A882DE34-BBDD-4EBD-83DF-C8545DFE98BA}" type="presParOf" srcId="{A8F219DD-B023-44A1-93C4-1DB246276E63}" destId="{11D87C0A-6CBC-440C-9214-0B82D24A4BCE}" srcOrd="11" destOrd="0" presId="urn:microsoft.com/office/officeart/2005/8/layout/radial6"/>
    <dgm:cxn modelId="{8033A9BC-54F5-4EEC-A39B-8DE103452EA3}" type="presParOf" srcId="{A8F219DD-B023-44A1-93C4-1DB246276E63}" destId="{4C651F71-8CB0-4816-A634-5AE8390951D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51F71-8CB0-4816-A634-5AE8390951D8}">
      <dsp:nvSpPr>
        <dsp:cNvPr id="0" name=""/>
        <dsp:cNvSpPr/>
      </dsp:nvSpPr>
      <dsp:spPr>
        <a:xfrm>
          <a:off x="1414759" y="618039"/>
          <a:ext cx="3803859" cy="3803859"/>
        </a:xfrm>
        <a:prstGeom prst="blockArc">
          <a:avLst>
            <a:gd name="adj1" fmla="val 10891551"/>
            <a:gd name="adj2" fmla="val 16230899"/>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E7A559-D1EA-4247-BEBF-9EB9EBF12993}">
      <dsp:nvSpPr>
        <dsp:cNvPr id="0" name=""/>
        <dsp:cNvSpPr/>
      </dsp:nvSpPr>
      <dsp:spPr>
        <a:xfrm>
          <a:off x="1415418" y="568568"/>
          <a:ext cx="3803859" cy="3803859"/>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EDB955-3224-482D-A4F8-D1765576079E}">
      <dsp:nvSpPr>
        <dsp:cNvPr id="0" name=""/>
        <dsp:cNvSpPr/>
      </dsp:nvSpPr>
      <dsp:spPr>
        <a:xfrm>
          <a:off x="1415418" y="568568"/>
          <a:ext cx="3803859" cy="3803859"/>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65DC0F-D5E5-49AF-897B-4AF9C0B2DE52}">
      <dsp:nvSpPr>
        <dsp:cNvPr id="0" name=""/>
        <dsp:cNvSpPr/>
      </dsp:nvSpPr>
      <dsp:spPr>
        <a:xfrm>
          <a:off x="1416077" y="618050"/>
          <a:ext cx="3803859" cy="3803859"/>
        </a:xfrm>
        <a:prstGeom prst="blockArc">
          <a:avLst>
            <a:gd name="adj1" fmla="val 16228460"/>
            <a:gd name="adj2" fmla="val 2150842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CAEE3-F5DC-4FBC-ADB7-A7D36E7770B5}">
      <dsp:nvSpPr>
        <dsp:cNvPr id="0" name=""/>
        <dsp:cNvSpPr/>
      </dsp:nvSpPr>
      <dsp:spPr>
        <a:xfrm>
          <a:off x="2163665" y="1490284"/>
          <a:ext cx="2307365" cy="196042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100000"/>
            </a:lnSpc>
            <a:spcBef>
              <a:spcPct val="0"/>
            </a:spcBef>
            <a:spcAft>
              <a:spcPct val="35000"/>
            </a:spcAft>
            <a:buNone/>
          </a:pPr>
          <a:r>
            <a:rPr lang="en-US" sz="3800" kern="1200" dirty="0">
              <a:latin typeface="Aparajita" panose="02020603050405020304" pitchFamily="18" charset="0"/>
              <a:cs typeface="Aparajita" panose="02020603050405020304" pitchFamily="18" charset="0"/>
            </a:rPr>
            <a:t>Caregiver Burden</a:t>
          </a:r>
        </a:p>
      </dsp:txBody>
      <dsp:txXfrm>
        <a:off x="2501571" y="1777382"/>
        <a:ext cx="1631553" cy="1386232"/>
      </dsp:txXfrm>
    </dsp:sp>
    <dsp:sp modelId="{3FFA5992-CFA8-49E7-B5D9-97EB3AA194A3}">
      <dsp:nvSpPr>
        <dsp:cNvPr id="0" name=""/>
        <dsp:cNvSpPr/>
      </dsp:nvSpPr>
      <dsp:spPr>
        <a:xfrm>
          <a:off x="2560146" y="49914"/>
          <a:ext cx="1546482" cy="1224567"/>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arajita" panose="02020603050405020304" pitchFamily="18" charset="0"/>
              <a:cs typeface="Aparajita" panose="02020603050405020304" pitchFamily="18" charset="0"/>
            </a:rPr>
            <a:t>Decreased Caregiver ratio </a:t>
          </a:r>
        </a:p>
      </dsp:txBody>
      <dsp:txXfrm>
        <a:off x="2786623" y="229248"/>
        <a:ext cx="1093528" cy="865899"/>
      </dsp:txXfrm>
    </dsp:sp>
    <dsp:sp modelId="{23EDABEB-04D1-49E8-8969-650F15A02127}">
      <dsp:nvSpPr>
        <dsp:cNvPr id="0" name=""/>
        <dsp:cNvSpPr/>
      </dsp:nvSpPr>
      <dsp:spPr>
        <a:xfrm>
          <a:off x="4562909" y="1858214"/>
          <a:ext cx="1224567" cy="1224567"/>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arajita" panose="02020603050405020304" pitchFamily="18" charset="0"/>
              <a:cs typeface="Aparajita" panose="02020603050405020304" pitchFamily="18" charset="0"/>
            </a:rPr>
            <a:t>Increased Frail older population </a:t>
          </a:r>
        </a:p>
      </dsp:txBody>
      <dsp:txXfrm>
        <a:off x="4742243" y="2037548"/>
        <a:ext cx="865899" cy="865899"/>
      </dsp:txXfrm>
    </dsp:sp>
    <dsp:sp modelId="{B3EAF4F4-552C-4780-9E58-BDAF4FF7F921}">
      <dsp:nvSpPr>
        <dsp:cNvPr id="0" name=""/>
        <dsp:cNvSpPr/>
      </dsp:nvSpPr>
      <dsp:spPr>
        <a:xfrm>
          <a:off x="2556781" y="3716059"/>
          <a:ext cx="1521133" cy="122456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arajita" panose="02020603050405020304" pitchFamily="18" charset="0"/>
              <a:cs typeface="Aparajita" panose="02020603050405020304" pitchFamily="18" charset="0"/>
            </a:rPr>
            <a:t>Increased hospitalization/ early nursing home placement </a:t>
          </a:r>
        </a:p>
      </dsp:txBody>
      <dsp:txXfrm>
        <a:off x="2779546" y="3895393"/>
        <a:ext cx="1075603" cy="865899"/>
      </dsp:txXfrm>
    </dsp:sp>
    <dsp:sp modelId="{A6BD57E2-9E3C-4924-9879-F2BB5A111576}">
      <dsp:nvSpPr>
        <dsp:cNvPr id="0" name=""/>
        <dsp:cNvSpPr/>
      </dsp:nvSpPr>
      <dsp:spPr>
        <a:xfrm>
          <a:off x="847218" y="1858214"/>
          <a:ext cx="1224567" cy="122456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arajita" panose="02020603050405020304" pitchFamily="18" charset="0"/>
              <a:cs typeface="Aparajita" panose="02020603050405020304" pitchFamily="18" charset="0"/>
            </a:rPr>
            <a:t>Healthcare cost </a:t>
          </a:r>
        </a:p>
      </dsp:txBody>
      <dsp:txXfrm>
        <a:off x="1026552" y="2037548"/>
        <a:ext cx="865899" cy="865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FBEEB-2A10-4FF0-8387-D8C8C4E4DF74}"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7C26A-1AE6-4AA5-83BB-F2B73EB271A1}" type="slidenum">
              <a:rPr lang="en-US" smtClean="0"/>
              <a:t>‹#›</a:t>
            </a:fld>
            <a:endParaRPr lang="en-US"/>
          </a:p>
        </p:txBody>
      </p:sp>
    </p:spTree>
    <p:extLst>
      <p:ext uri="{BB962C8B-B14F-4D97-AF65-F5344CB8AC3E}">
        <p14:creationId xmlns:p14="http://schemas.microsoft.com/office/powerpoint/2010/main" val="230250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a:t>
            </a:fld>
            <a:endParaRPr lang="en-US"/>
          </a:p>
        </p:txBody>
      </p:sp>
    </p:spTree>
    <p:extLst>
      <p:ext uri="{BB962C8B-B14F-4D97-AF65-F5344CB8AC3E}">
        <p14:creationId xmlns:p14="http://schemas.microsoft.com/office/powerpoint/2010/main" val="207850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2800" b="1" i="0" u="none" strike="noStrike" dirty="0">
                <a:solidFill>
                  <a:srgbClr val="000000"/>
                </a:solidFill>
                <a:effectLst/>
                <a:latin typeface="Calibri" panose="020F0502020204030204" pitchFamily="34" charset="0"/>
              </a:rPr>
              <a:t>SWOT</a:t>
            </a:r>
            <a:r>
              <a:rPr lang="en-US" sz="2800" b="1" i="0" dirty="0">
                <a:solidFill>
                  <a:srgbClr val="000000"/>
                </a:solidFill>
                <a:effectLst/>
                <a:latin typeface="Calibri" panose="020F0502020204030204" pitchFamily="34" charset="0"/>
              </a:rPr>
              <a:t>​</a:t>
            </a:r>
            <a:endParaRPr lang="en-US" sz="2800"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1" i="0" u="none" strike="noStrike" dirty="0">
                <a:solidFill>
                  <a:srgbClr val="000000"/>
                </a:solidFill>
                <a:effectLst/>
                <a:latin typeface="Calibri" panose="020F0502020204030204" pitchFamily="34" charset="0"/>
              </a:rPr>
              <a:t>Why is this important in this organization?</a:t>
            </a:r>
            <a:r>
              <a:rPr lang="en-US" sz="2800" b="1"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 SWOT  analysis was done assessing the Henry Ford CARE program’s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Strengths: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Times New Roman" panose="02020603050405020304" pitchFamily="18" charset="0"/>
                <a:ea typeface="SimSun" panose="02010600030101010101" pitchFamily="2" charset="-122"/>
                <a:cs typeface="Times New Roman" panose="02020603050405020304" pitchFamily="18" charset="0"/>
              </a:rPr>
              <a:t>Offers different services for the caregiver (such as support group therapy, support groups,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b="1" dirty="0"/>
              <a:t>Weakness:</a:t>
            </a:r>
          </a:p>
          <a:p>
            <a:endParaRPr lang="en-US" b="1" dirty="0"/>
          </a:p>
          <a:p>
            <a:endParaRPr lang="en-US" b="1" dirty="0"/>
          </a:p>
          <a:p>
            <a:endParaRPr lang="en-US" b="1" dirty="0"/>
          </a:p>
          <a:p>
            <a:r>
              <a:rPr lang="en-US" b="1" dirty="0"/>
              <a:t>Opportunities </a:t>
            </a:r>
          </a:p>
          <a:p>
            <a:endParaRPr lang="en-US" b="1"/>
          </a:p>
          <a:p>
            <a:endParaRPr lang="en-US" b="1" dirty="0"/>
          </a:p>
          <a:p>
            <a:endParaRPr lang="en-US" b="1" dirty="0"/>
          </a:p>
          <a:p>
            <a:r>
              <a:rPr lang="en-US" b="1" dirty="0"/>
              <a:t>Threats: </a:t>
            </a: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10</a:t>
            </a:fld>
            <a:endParaRPr lang="en-US"/>
          </a:p>
        </p:txBody>
      </p:sp>
    </p:spTree>
    <p:extLst>
      <p:ext uri="{BB962C8B-B14F-4D97-AF65-F5344CB8AC3E}">
        <p14:creationId xmlns:p14="http://schemas.microsoft.com/office/powerpoint/2010/main" val="296245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3600" b="1" i="0" u="none" strike="noStrike" dirty="0">
                <a:solidFill>
                  <a:srgbClr val="000000"/>
                </a:solidFill>
                <a:effectLst/>
                <a:latin typeface="Calibri" panose="020F0502020204030204" pitchFamily="34" charset="0"/>
              </a:rPr>
              <a:t>Type of project (QI/Program eval)</a:t>
            </a:r>
            <a:r>
              <a:rPr lang="en-US" sz="3600" b="1" i="0" dirty="0">
                <a:solidFill>
                  <a:srgbClr val="000000"/>
                </a:solidFill>
                <a:effectLst/>
                <a:latin typeface="Calibri" panose="020F0502020204030204" pitchFamily="34" charset="0"/>
              </a:rPr>
              <a:t>​</a:t>
            </a:r>
            <a:endParaRPr lang="en-US" sz="3600"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600" b="1" i="0" u="none" strike="noStrike" dirty="0">
                <a:solidFill>
                  <a:srgbClr val="000000"/>
                </a:solidFill>
                <a:effectLst/>
                <a:latin typeface="Calibri" panose="020F0502020204030204" pitchFamily="34" charset="0"/>
              </a:rPr>
              <a:t>Describe innovation</a:t>
            </a:r>
            <a:endParaRPr lang="en-US" sz="3600" b="1" i="0" dirty="0">
              <a:solidFill>
                <a:srgbClr val="000000"/>
              </a:solidFill>
              <a:effectLst/>
              <a:latin typeface="Arial" panose="020B0604020202020204" pitchFamily="34" charset="0"/>
            </a:endParaRPr>
          </a:p>
          <a:p>
            <a:pPr marL="0" lvl="0" indent="0" rtl="0">
              <a:spcBef>
                <a:spcPts val="0"/>
              </a:spcBef>
              <a:spcAft>
                <a:spcPts val="0"/>
              </a:spcAft>
              <a:buClr>
                <a:schemeClr val="accent1"/>
              </a:buClr>
              <a:buSzPts val="2000"/>
              <a:buFont typeface="Constantia"/>
              <a:buNone/>
            </a:pPr>
            <a:endParaRPr lang="en-US" sz="2400" b="1" dirty="0">
              <a:solidFill>
                <a:srgbClr val="002060"/>
              </a:solidFill>
              <a:latin typeface="Footlight MT Light" panose="0204060206030A020304" pitchFamily="18" charset="0"/>
              <a:ea typeface="Constantia"/>
              <a:cs typeface="Constantia"/>
              <a:sym typeface="Constantia"/>
            </a:endParaRPr>
          </a:p>
          <a:p>
            <a:pPr marL="800100" lvl="1" indent="-342900" rtl="0">
              <a:spcBef>
                <a:spcPts val="0"/>
              </a:spcBef>
              <a:spcAft>
                <a:spcPts val="0"/>
              </a:spcAft>
              <a:buClr>
                <a:schemeClr val="accent1"/>
              </a:buClr>
              <a:buSzPts val="2000"/>
              <a:buFont typeface="Constantia"/>
              <a:buChar char="•"/>
            </a:pPr>
            <a:r>
              <a:rPr lang="en-US" sz="1800" dirty="0">
                <a:solidFill>
                  <a:srgbClr val="222222"/>
                </a:solidFill>
                <a:effectLst/>
                <a:latin typeface="Times New Roman" panose="02020603050405020304" pitchFamily="18" charset="0"/>
                <a:ea typeface="Times New Roman" panose="02020603050405020304" pitchFamily="18" charset="0"/>
              </a:rPr>
              <a:t>Project was an evaluation of the Henry Ford C.A.R.E program, more specifically on the impact of an art therapy intervention on caregiver strain or burden.  </a:t>
            </a:r>
          </a:p>
          <a:p>
            <a:pPr marL="800100" lvl="1" indent="-342900" rtl="0">
              <a:spcBef>
                <a:spcPts val="0"/>
              </a:spcBef>
              <a:spcAft>
                <a:spcPts val="0"/>
              </a:spcAft>
              <a:buClr>
                <a:schemeClr val="accent1"/>
              </a:buClr>
              <a:buSzPts val="2000"/>
              <a:buFont typeface="Constantia"/>
              <a:buChar char="•"/>
            </a:pPr>
            <a:r>
              <a:rPr lang="en-US" sz="1800" b="1" dirty="0">
                <a:solidFill>
                  <a:srgbClr val="222222"/>
                </a:solidFill>
                <a:effectLst/>
                <a:latin typeface="Times New Roman" panose="02020603050405020304" pitchFamily="18" charset="0"/>
                <a:ea typeface="Times New Roman" panose="02020603050405020304" pitchFamily="18" charset="0"/>
              </a:rPr>
              <a:t>A pretest and post-test design </a:t>
            </a:r>
            <a:r>
              <a:rPr lang="en-US" sz="1800" dirty="0">
                <a:solidFill>
                  <a:srgbClr val="222222"/>
                </a:solidFill>
                <a:effectLst/>
                <a:latin typeface="Times New Roman" panose="02020603050405020304" pitchFamily="18" charset="0"/>
                <a:ea typeface="Times New Roman" panose="02020603050405020304" pitchFamily="18" charset="0"/>
              </a:rPr>
              <a:t>was used to examine changes in caregiver pretest scores (as a baseline measurement) and post-test scores (as the outcome variable) following the art-based intervention (Knitting and crocheting). </a:t>
            </a:r>
          </a:p>
          <a:p>
            <a:pPr marL="457200" lvl="1" indent="0" rtl="0">
              <a:spcBef>
                <a:spcPts val="0"/>
              </a:spcBef>
              <a:spcAft>
                <a:spcPts val="0"/>
              </a:spcAft>
              <a:buClr>
                <a:schemeClr val="accent1"/>
              </a:buClr>
              <a:buSzPts val="2000"/>
              <a:buFont typeface="Constantia"/>
              <a:buNone/>
            </a:pPr>
            <a:endParaRPr lang="en-US" sz="1800" dirty="0">
              <a:solidFill>
                <a:srgbClr val="222222"/>
              </a:solidFill>
              <a:effectLst/>
              <a:latin typeface="Times New Roman" panose="02020603050405020304" pitchFamily="18" charset="0"/>
              <a:ea typeface="Times New Roman" panose="02020603050405020304" pitchFamily="18" charset="0"/>
            </a:endParaRPr>
          </a:p>
          <a:p>
            <a:pPr marL="800100" lvl="1" indent="-342900" rtl="0">
              <a:spcBef>
                <a:spcPts val="0"/>
              </a:spcBef>
              <a:spcAft>
                <a:spcPts val="0"/>
              </a:spcAft>
              <a:buClr>
                <a:schemeClr val="accent1"/>
              </a:buClr>
              <a:buSzPts val="2000"/>
              <a:buFont typeface="Constantia"/>
              <a:buChar char="•"/>
            </a:pPr>
            <a:r>
              <a:rPr lang="en-US" sz="2400" b="1" dirty="0">
                <a:solidFill>
                  <a:srgbClr val="002060"/>
                </a:solidFill>
                <a:latin typeface="Footlight MT Light" panose="0204060206030A020304" pitchFamily="18" charset="0"/>
                <a:ea typeface="Constantia"/>
                <a:cs typeface="Constantia"/>
                <a:sym typeface="Constantia"/>
              </a:rPr>
              <a:t>Intervention:</a:t>
            </a:r>
            <a:endParaRPr lang="en-US" sz="2400" dirty="0">
              <a:latin typeface="Aparajita" panose="02020603050405020304" pitchFamily="18" charset="0"/>
              <a:ea typeface="Constantia"/>
              <a:cs typeface="Aparajita" panose="02020603050405020304" pitchFamily="18" charset="0"/>
              <a:sym typeface="Constantia"/>
            </a:endParaRPr>
          </a:p>
          <a:p>
            <a:pPr marL="800100" marR="0" lvl="1" indent="-342900" algn="l" defTabSz="914400" rtl="0" eaLnBrk="1" fontAlgn="auto" latinLnBrk="0" hangingPunct="1">
              <a:lnSpc>
                <a:spcPct val="100000"/>
              </a:lnSpc>
              <a:spcBef>
                <a:spcPts val="0"/>
              </a:spcBef>
              <a:spcAft>
                <a:spcPts val="0"/>
              </a:spcAft>
              <a:buClr>
                <a:schemeClr val="accent1"/>
              </a:buClr>
              <a:buSzPts val="2000"/>
              <a:buFont typeface="Constantia"/>
              <a:buChar char="•"/>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intervention consisted of a virtual six-week sessions </a:t>
            </a: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knitting and crocheting</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free of charge. Each virtual session was 60-min-long led by a licensed art therapist over the course of six weeks.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this six-week class, time was spent </a:t>
            </a:r>
            <a:r>
              <a:rPr lang="en-US" sz="18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on knitting (or crocheting) a scarf using colors that reflect the participants mood. Participants learned a new stitch in each session. Participants obtained their own supplies/materials for the course, which include knitting needles (size 8) and worsted weight yarn in any or all of the colors. </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All sessions were recorded and a link was sent via email to all of individuals participating in the course.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
                <a:schemeClr val="accent1"/>
              </a:buClr>
              <a:buSzPts val="2000"/>
              <a:buFont typeface="Constantia"/>
              <a:buChar char="•"/>
              <a:tabLst/>
              <a:defRPr/>
            </a:pPr>
            <a:endParaRPr lang="en-US" sz="2400" dirty="0">
              <a:latin typeface="Aparajita" panose="02020603050405020304" pitchFamily="18" charset="0"/>
              <a:ea typeface="Constantia"/>
              <a:cs typeface="Aparajita" panose="02020603050405020304" pitchFamily="18" charset="0"/>
              <a:sym typeface="Constantia"/>
            </a:endParaRPr>
          </a:p>
          <a:p>
            <a:pPr marL="0" marR="0" lvl="0" indent="0" algn="l" defTabSz="914400" rtl="0" eaLnBrk="1" fontAlgn="auto" latinLnBrk="0" hangingPunct="1">
              <a:lnSpc>
                <a:spcPct val="100000"/>
              </a:lnSpc>
              <a:spcBef>
                <a:spcPts val="0"/>
              </a:spcBef>
              <a:spcAft>
                <a:spcPts val="0"/>
              </a:spcAft>
              <a:buClr>
                <a:schemeClr val="accent1"/>
              </a:buClr>
              <a:buSzPts val="2000"/>
              <a:buFont typeface="Constantia"/>
              <a:buNone/>
              <a:tabLst/>
              <a:defRPr/>
            </a:pPr>
            <a:endParaRPr lang="en-US" sz="2400" dirty="0">
              <a:solidFill>
                <a:srgbClr val="002060"/>
              </a:solidFill>
              <a:latin typeface="Footlight MT Light" panose="0204060206030A020304" pitchFamily="18" charset="0"/>
              <a:ea typeface="Constantia"/>
              <a:cs typeface="Constantia"/>
              <a:sym typeface="Constantia"/>
            </a:endParaRPr>
          </a:p>
          <a:p>
            <a:pPr marL="0" lvl="0" indent="0" rtl="0">
              <a:spcBef>
                <a:spcPts val="0"/>
              </a:spcBef>
              <a:spcAft>
                <a:spcPts val="0"/>
              </a:spcAft>
              <a:buClr>
                <a:schemeClr val="accent1"/>
              </a:buClr>
              <a:buSzPts val="2000"/>
              <a:buFont typeface="Constantia"/>
              <a:buNone/>
            </a:pPr>
            <a:r>
              <a:rPr lang="en-US" sz="2400" b="1" dirty="0">
                <a:solidFill>
                  <a:srgbClr val="002060"/>
                </a:solidFill>
                <a:latin typeface="Footlight MT Light" panose="0204060206030A020304" pitchFamily="18" charset="0"/>
                <a:ea typeface="Constantia"/>
                <a:cs typeface="Constantia"/>
                <a:sym typeface="Constantia"/>
              </a:rPr>
              <a:t>Sample: </a:t>
            </a:r>
            <a:r>
              <a:rPr lang="en-US" sz="2400" dirty="0">
                <a:solidFill>
                  <a:srgbClr val="002060"/>
                </a:solidFill>
                <a:latin typeface="Footlight MT Light" panose="0204060206030A020304" pitchFamily="18" charset="0"/>
                <a:ea typeface="Constantia"/>
                <a:cs typeface="Constantia"/>
                <a:sym typeface="Constantia"/>
              </a:rPr>
              <a:t>Convenience sample: (information sent out via HF newsletter, social media, and email) in which interested caregivers were encouraged to register for course and enroll in participating in the research on HF caregiver website page. </a:t>
            </a:r>
          </a:p>
          <a:p>
            <a:pPr marL="342900" lvl="0" indent="-342900" rtl="0">
              <a:spcBef>
                <a:spcPts val="0"/>
              </a:spcBef>
              <a:spcAft>
                <a:spcPts val="0"/>
              </a:spcAft>
              <a:buClr>
                <a:schemeClr val="accent1"/>
              </a:buClr>
              <a:buSzPts val="2000"/>
              <a:buFont typeface="Constantia"/>
              <a:buChar char="•"/>
            </a:pPr>
            <a:endParaRPr lang="en-US" sz="2400" dirty="0">
              <a:solidFill>
                <a:srgbClr val="002060"/>
              </a:solidFill>
              <a:latin typeface="Footlight MT Light" panose="0204060206030A020304" pitchFamily="18" charset="0"/>
              <a:ea typeface="Constantia"/>
              <a:cs typeface="Constantia"/>
              <a:sym typeface="Constantia"/>
            </a:endParaRPr>
          </a:p>
          <a:p>
            <a:pPr marL="0" marR="0" lvl="0" indent="0" algn="l" defTabSz="914400" rtl="0" eaLnBrk="1" fontAlgn="auto" latinLnBrk="0" hangingPunct="1">
              <a:lnSpc>
                <a:spcPct val="100000"/>
              </a:lnSpc>
              <a:spcBef>
                <a:spcPts val="0"/>
              </a:spcBef>
              <a:spcAft>
                <a:spcPts val="0"/>
              </a:spcAft>
              <a:buClr>
                <a:schemeClr val="accent1"/>
              </a:buClr>
              <a:buSzPts val="2000"/>
              <a:buFont typeface="Constantia"/>
              <a:buNone/>
              <a:tabLst/>
              <a:defRPr/>
            </a:pPr>
            <a:r>
              <a:rPr lang="en-US" sz="2400" b="1" dirty="0">
                <a:latin typeface="Footlight MT Light" panose="0204060206030A020304" pitchFamily="18" charset="0"/>
                <a:ea typeface="Constantia"/>
                <a:cs typeface="Constantia"/>
                <a:sym typeface="Constantia"/>
              </a:rPr>
              <a:t>Target Population: </a:t>
            </a:r>
            <a:r>
              <a:rPr lang="en-US" sz="2400" dirty="0">
                <a:latin typeface="Footlight MT Light" panose="0204060206030A020304" pitchFamily="18" charset="0"/>
                <a:ea typeface="Constantia"/>
                <a:cs typeface="Constantia"/>
                <a:sym typeface="Constantia"/>
              </a:rPr>
              <a:t>informal caregivers of individuals with chronic/disabling condition</a:t>
            </a:r>
          </a:p>
          <a:p>
            <a:pPr marL="342900" marR="0" lvl="0" indent="-342900" algn="l" defTabSz="914400" rtl="0" eaLnBrk="1" fontAlgn="auto" latinLnBrk="0" hangingPunct="1">
              <a:lnSpc>
                <a:spcPct val="100000"/>
              </a:lnSpc>
              <a:spcBef>
                <a:spcPts val="0"/>
              </a:spcBef>
              <a:spcAft>
                <a:spcPts val="0"/>
              </a:spcAft>
              <a:buClr>
                <a:schemeClr val="accent1"/>
              </a:buClr>
              <a:buSzPts val="2000"/>
              <a:buFont typeface="Constantia"/>
              <a:buChar char="•"/>
              <a:tabLst/>
              <a:defRPr/>
            </a:pPr>
            <a:endParaRPr lang="en-US" sz="2400" b="1" dirty="0">
              <a:latin typeface="Footlight MT Light" panose="0204060206030A020304" pitchFamily="18" charset="0"/>
              <a:ea typeface="Constantia"/>
              <a:cs typeface="Constantia"/>
              <a:sym typeface="Constantia"/>
            </a:endParaRPr>
          </a:p>
          <a:p>
            <a:pPr marL="0" lvl="0" indent="0" rtl="0">
              <a:spcBef>
                <a:spcPts val="0"/>
              </a:spcBef>
              <a:spcAft>
                <a:spcPts val="0"/>
              </a:spcAft>
              <a:buClr>
                <a:schemeClr val="accent1"/>
              </a:buClr>
              <a:buSzPts val="2000"/>
              <a:buFont typeface="Constantia"/>
              <a:buNone/>
            </a:pPr>
            <a:r>
              <a:rPr lang="en-US" sz="2400" b="1" dirty="0">
                <a:latin typeface="Footlight MT Light" panose="0204060206030A020304" pitchFamily="18" charset="0"/>
                <a:ea typeface="Constantia"/>
                <a:cs typeface="Constantia"/>
                <a:sym typeface="Constantia"/>
              </a:rPr>
              <a:t>Inclusion criteria:</a:t>
            </a:r>
          </a:p>
          <a:p>
            <a:pPr marL="800100" lvl="1" indent="-342900">
              <a:spcBef>
                <a:spcPts val="0"/>
              </a:spcBef>
              <a:buClr>
                <a:schemeClr val="accent1"/>
              </a:buClr>
              <a:buSzPts val="2000"/>
              <a:buFont typeface="Constantia"/>
              <a:buChar char="•"/>
            </a:pPr>
            <a:r>
              <a:rPr lang="en-US" sz="2000" dirty="0">
                <a:solidFill>
                  <a:srgbClr val="222222"/>
                </a:solidFill>
                <a:effectLst/>
                <a:latin typeface="Times New Roman" panose="02020603050405020304" pitchFamily="18" charset="0"/>
                <a:ea typeface="Times New Roman" panose="02020603050405020304" pitchFamily="18" charset="0"/>
              </a:rPr>
              <a:t>18 years of age or older, a relative/friend/significant other to a person with at least one chronic and disabling disease, have access to a computer and internet, and understand English. No prior artistic experience was required. </a:t>
            </a:r>
            <a:endParaRPr lang="en-US" sz="2400" b="1" dirty="0">
              <a:solidFill>
                <a:srgbClr val="222222"/>
              </a:solidFill>
              <a:latin typeface="Footlight MT Light" panose="0204060206030A020304" pitchFamily="18" charset="0"/>
              <a:ea typeface="Times New Roman" panose="02020603050405020304" pitchFamily="18" charset="0"/>
              <a:sym typeface="Constantia"/>
            </a:endParaRPr>
          </a:p>
          <a:p>
            <a:pPr marL="800100" lvl="1" indent="-342900">
              <a:spcBef>
                <a:spcPts val="0"/>
              </a:spcBef>
              <a:buClr>
                <a:schemeClr val="accent1"/>
              </a:buClr>
              <a:buSzPts val="2000"/>
              <a:buFont typeface="Constantia"/>
              <a:buChar char="•"/>
            </a:pPr>
            <a:endParaRPr lang="en-US" sz="2000" b="1" dirty="0">
              <a:latin typeface="Footlight MT Light" panose="0204060206030A020304" pitchFamily="18" charset="0"/>
              <a:ea typeface="Constantia"/>
              <a:cs typeface="Constantia"/>
              <a:sym typeface="Constantia"/>
            </a:endParaRPr>
          </a:p>
          <a:p>
            <a:pPr marL="0" lvl="0" indent="0" rtl="0">
              <a:spcBef>
                <a:spcPts val="0"/>
              </a:spcBef>
              <a:spcAft>
                <a:spcPts val="0"/>
              </a:spcAft>
              <a:buClr>
                <a:schemeClr val="accent1"/>
              </a:buClr>
              <a:buSzPts val="2000"/>
              <a:buFont typeface="Constantia"/>
              <a:buNone/>
            </a:pPr>
            <a:r>
              <a:rPr lang="en-US" sz="2400" b="1" dirty="0">
                <a:latin typeface="Footlight MT Light" panose="0204060206030A020304" pitchFamily="18" charset="0"/>
                <a:ea typeface="Constantia"/>
                <a:cs typeface="Constantia"/>
                <a:sym typeface="Constantia"/>
              </a:rPr>
              <a:t>Exclusion criteria:</a:t>
            </a:r>
          </a:p>
          <a:p>
            <a:pPr marL="800100" lvl="1" indent="-342900">
              <a:spcBef>
                <a:spcPts val="0"/>
              </a:spcBef>
              <a:buClr>
                <a:schemeClr val="accent1"/>
              </a:buClr>
              <a:buSzPts val="2000"/>
              <a:buFont typeface="Constantia"/>
              <a:buChar char="•"/>
            </a:pPr>
            <a:r>
              <a:rPr lang="en-US" sz="1800" dirty="0">
                <a:solidFill>
                  <a:srgbClr val="222222"/>
                </a:solidFill>
                <a:effectLst/>
                <a:latin typeface="Times New Roman" panose="02020603050405020304" pitchFamily="18" charset="0"/>
                <a:ea typeface="Times New Roman" panose="02020603050405020304" pitchFamily="18" charset="0"/>
              </a:rPr>
              <a:t>younger than 18 years old, no access to computer/internet, and non-English speaking caregivers.</a:t>
            </a:r>
          </a:p>
          <a:p>
            <a:pPr marL="800100" lvl="1" indent="-342900">
              <a:spcBef>
                <a:spcPts val="0"/>
              </a:spcBef>
              <a:buClr>
                <a:schemeClr val="accent1"/>
              </a:buClr>
              <a:buSzPts val="2000"/>
              <a:buFont typeface="Constantia"/>
              <a:buChar char="•"/>
            </a:pPr>
            <a:endParaRPr lang="en-US" sz="1800" b="1" dirty="0">
              <a:solidFill>
                <a:srgbClr val="222222"/>
              </a:solidFill>
              <a:effectLst/>
              <a:latin typeface="Times New Roman" panose="02020603050405020304" pitchFamily="18" charset="0"/>
              <a:ea typeface="Constantia"/>
              <a:cs typeface="Constantia"/>
              <a:sym typeface="Constantia"/>
            </a:endParaRPr>
          </a:p>
          <a:p>
            <a:pPr marL="0" indent="0">
              <a:buFont typeface="Arial" panose="020B0604020202020204" pitchFamily="34" charset="0"/>
              <a:buNone/>
            </a:pPr>
            <a:r>
              <a:rPr lang="en-US" sz="3600" b="1" dirty="0">
                <a:latin typeface="Aparajita" panose="02020603050405020304" pitchFamily="18" charset="0"/>
                <a:ea typeface="Constantia"/>
                <a:cs typeface="Aparajita" panose="02020603050405020304" pitchFamily="18" charset="0"/>
                <a:sym typeface="Constantia"/>
              </a:rPr>
              <a:t>IRB &amp; Human Right Protection </a:t>
            </a:r>
          </a:p>
          <a:p>
            <a:pPr lvl="1"/>
            <a:r>
              <a:rPr lang="en-US" sz="3600" dirty="0">
                <a:latin typeface="Aparajita" panose="02020603050405020304" pitchFamily="18" charset="0"/>
                <a:ea typeface="Constantia"/>
                <a:cs typeface="Aparajita" panose="02020603050405020304" pitchFamily="18" charset="0"/>
                <a:sym typeface="Constantia"/>
              </a:rPr>
              <a:t>Study protocol was reviewed and approved by University of Detroit Mercy  and Henry Ford Health System’s Institutional Review Board prior to project implementation.  </a:t>
            </a:r>
          </a:p>
          <a:p>
            <a:pPr marL="0" lvl="0" indent="0" rtl="0">
              <a:spcBef>
                <a:spcPts val="0"/>
              </a:spcBef>
              <a:spcAft>
                <a:spcPts val="0"/>
              </a:spcAft>
              <a:buClr>
                <a:schemeClr val="accent1"/>
              </a:buClr>
              <a:buSzPts val="2000"/>
              <a:buNone/>
            </a:pPr>
            <a:endParaRPr lang="en-US" sz="2400" b="1"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dirty="0">
                <a:solidFill>
                  <a:srgbClr val="222222"/>
                </a:solidFill>
                <a:effectLst/>
                <a:latin typeface="Aparajita" panose="02020603050405020304" pitchFamily="18" charset="0"/>
                <a:ea typeface="Times New Roman" panose="02020603050405020304" pitchFamily="18" charset="0"/>
                <a:cs typeface="Aparajita" panose="02020603050405020304" pitchFamily="18" charset="0"/>
              </a:rPr>
              <a:t>. </a:t>
            </a:r>
          </a:p>
          <a:p>
            <a:pPr marL="457200" lvl="1" indent="0">
              <a:spcBef>
                <a:spcPts val="0"/>
              </a:spcBef>
              <a:buClr>
                <a:schemeClr val="accent1"/>
              </a:buClr>
              <a:buSzPts val="2000"/>
              <a:buFont typeface="Constantia"/>
              <a:buNone/>
            </a:pPr>
            <a:endParaRPr lang="en-US" sz="2000" b="1" dirty="0">
              <a:latin typeface="Footlight MT Light" panose="0204060206030A020304" pitchFamily="18" charset="0"/>
              <a:ea typeface="Constantia"/>
              <a:cs typeface="Constantia"/>
              <a:sym typeface="Constantia"/>
            </a:endParaRPr>
          </a:p>
          <a:p>
            <a:pPr marL="342900" lvl="0" indent="-342900" rtl="0">
              <a:spcBef>
                <a:spcPts val="0"/>
              </a:spcBef>
              <a:spcAft>
                <a:spcPts val="0"/>
              </a:spcAft>
              <a:buClr>
                <a:schemeClr val="accent1"/>
              </a:buClr>
              <a:buSzPts val="2000"/>
              <a:buFont typeface="Constantia"/>
              <a:buChar char="•"/>
            </a:pPr>
            <a:endParaRPr lang="en-US" sz="2400" dirty="0">
              <a:solidFill>
                <a:srgbClr val="002060"/>
              </a:solidFill>
              <a:latin typeface="Footlight MT Light" panose="0204060206030A020304" pitchFamily="18" charset="0"/>
              <a:ea typeface="Constantia"/>
              <a:cs typeface="Constantia"/>
              <a:sym typeface="Constantia"/>
            </a:endParaRPr>
          </a:p>
        </p:txBody>
      </p:sp>
      <p:sp>
        <p:nvSpPr>
          <p:cNvPr id="4" name="Slide Number Placeholder 3"/>
          <p:cNvSpPr>
            <a:spLocks noGrp="1"/>
          </p:cNvSpPr>
          <p:nvPr>
            <p:ph type="sldNum" sz="quarter" idx="5"/>
          </p:nvPr>
        </p:nvSpPr>
        <p:spPr/>
        <p:txBody>
          <a:bodyPr/>
          <a:lstStyle/>
          <a:p>
            <a:fld id="{5177C26A-1AE6-4AA5-83BB-F2B73EB271A1}" type="slidenum">
              <a:rPr lang="en-US" smtClean="0"/>
              <a:t>11</a:t>
            </a:fld>
            <a:endParaRPr lang="en-US"/>
          </a:p>
        </p:txBody>
      </p:sp>
    </p:spTree>
    <p:extLst>
      <p:ext uri="{BB962C8B-B14F-4D97-AF65-F5344CB8AC3E}">
        <p14:creationId xmlns:p14="http://schemas.microsoft.com/office/powerpoint/2010/main" val="224201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Outcome measurements</a:t>
            </a:r>
            <a:r>
              <a:rPr lang="en-US" b="1" i="0" dirty="0">
                <a:solidFill>
                  <a:srgbClr val="000000"/>
                </a:solidFill>
                <a:effectLst/>
                <a:latin typeface="Calibri" panose="020F0502020204030204" pitchFamily="34" charset="0"/>
              </a:rPr>
              <a:t>​</a:t>
            </a:r>
            <a:endParaRPr lang="en-US"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Statistical methods</a:t>
            </a:r>
            <a:r>
              <a:rPr lang="en-US" b="1" i="0" dirty="0">
                <a:solidFill>
                  <a:srgbClr val="000000"/>
                </a:solidFill>
                <a:effectLst/>
                <a:latin typeface="Calibri" panose="020F0502020204030204" pitchFamily="34" charset="0"/>
              </a:rPr>
              <a:t>​</a:t>
            </a:r>
            <a:endParaRPr lang="en-US"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IRB approvals</a:t>
            </a:r>
            <a:r>
              <a:rPr lang="en-US" b="1" i="0" dirty="0">
                <a:solidFill>
                  <a:srgbClr val="000000"/>
                </a:solidFill>
                <a:effectLst/>
                <a:latin typeface="Calibri" panose="020F0502020204030204" pitchFamily="34" charset="0"/>
              </a:rPr>
              <a:t>​</a:t>
            </a:r>
            <a:endParaRPr lang="en-US" b="1" i="0" dirty="0">
              <a:solidFill>
                <a:srgbClr val="000000"/>
              </a:solidFill>
              <a:effectLst/>
              <a:latin typeface="Arial" panose="020B0604020202020204" pitchFamily="34" charset="0"/>
            </a:endParaRPr>
          </a:p>
          <a:p>
            <a:pPr marL="0" lvl="0" indent="0" algn="l" rtl="0">
              <a:spcBef>
                <a:spcPts val="0"/>
              </a:spcBef>
              <a:spcAft>
                <a:spcPts val="0"/>
              </a:spcAft>
              <a:buNone/>
            </a:pPr>
            <a:endParaRPr lang="en-US" b="1" u="sng" dirty="0"/>
          </a:p>
          <a:p>
            <a:pPr marL="0" lvl="0" indent="0" algn="l" rtl="0">
              <a:spcBef>
                <a:spcPts val="0"/>
              </a:spcBef>
              <a:spcAft>
                <a:spcPts val="0"/>
              </a:spcAft>
              <a:buNone/>
            </a:pPr>
            <a:endParaRPr lang="en-US" b="1" u="sng" dirty="0"/>
          </a:p>
          <a:p>
            <a:pPr marL="0" lvl="0" indent="0" algn="l" rtl="0">
              <a:spcBef>
                <a:spcPts val="0"/>
              </a:spcBef>
              <a:spcAft>
                <a:spcPts val="0"/>
              </a:spcAft>
              <a:buNone/>
            </a:pPr>
            <a:r>
              <a:rPr lang="en-US" b="1" u="sng" dirty="0"/>
              <a:t>Measures:</a:t>
            </a:r>
          </a:p>
          <a:p>
            <a:pPr marL="628650" lvl="1" indent="-171450" algn="l" rtl="0">
              <a:spcBef>
                <a:spcPts val="0"/>
              </a:spcBef>
              <a:spcAft>
                <a:spcPts val="0"/>
              </a:spcAft>
              <a:buFont typeface="Arial" panose="020B0604020202020204" pitchFamily="34" charset="0"/>
              <a:buChar char="•"/>
            </a:pPr>
            <a:r>
              <a:rPr lang="en-US" b="0" dirty="0"/>
              <a:t>Demographic data of caregivers and care recipients </a:t>
            </a:r>
          </a:p>
          <a:p>
            <a:pPr marL="628650" lvl="1" indent="-171450" algn="l" rtl="0">
              <a:spcBef>
                <a:spcPts val="0"/>
              </a:spcBef>
              <a:spcAft>
                <a:spcPts val="0"/>
              </a:spcAft>
              <a:buFont typeface="Arial" panose="020B0604020202020204" pitchFamily="34" charset="0"/>
              <a:buChar char="•"/>
            </a:pPr>
            <a:r>
              <a:rPr lang="en-US" b="0" dirty="0"/>
              <a:t>Caregiver Burden/strain</a:t>
            </a:r>
          </a:p>
          <a:p>
            <a:pPr marL="628650" lvl="1" indent="-171450" algn="l" rtl="0">
              <a:spcBef>
                <a:spcPts val="0"/>
              </a:spcBef>
              <a:spcAft>
                <a:spcPts val="0"/>
              </a:spcAft>
              <a:buFont typeface="Arial" panose="020B0604020202020204" pitchFamily="34" charset="0"/>
              <a:buChar char="•"/>
            </a:pPr>
            <a:r>
              <a:rPr lang="en-US" b="0" dirty="0"/>
              <a:t>Satisfaction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Dependence level of care recipients </a:t>
            </a:r>
          </a:p>
          <a:p>
            <a:pPr marL="457200" lvl="1" indent="0" algn="l" rtl="0">
              <a:spcBef>
                <a:spcPts val="0"/>
              </a:spcBef>
              <a:spcAft>
                <a:spcPts val="0"/>
              </a:spcAft>
              <a:buFont typeface="Arial" panose="020B0604020202020204" pitchFamily="34" charset="0"/>
              <a:buNone/>
            </a:pPr>
            <a:endParaRPr lang="en-US" b="0" dirty="0"/>
          </a:p>
          <a:p>
            <a:pPr marL="0" lvl="0" indent="0" algn="l" rtl="0">
              <a:spcBef>
                <a:spcPts val="0"/>
              </a:spcBef>
              <a:spcAft>
                <a:spcPts val="0"/>
              </a:spcAft>
              <a:buNone/>
            </a:pPr>
            <a:r>
              <a:rPr lang="en-US" b="1" u="sng" dirty="0"/>
              <a:t>Data collection tools: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As the intervention was web-based, all data was collected via telephone by the researcher, with the exception of the satisfaction survey which was completed online through survey monkey. </a:t>
            </a:r>
            <a:endParaRPr lang="en-US" b="1" u="sng"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Questionare developed was used to: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collect the </a:t>
            </a:r>
            <a:r>
              <a:rPr lang="en-US" b="1" dirty="0"/>
              <a:t>care recipient </a:t>
            </a:r>
            <a:r>
              <a:rPr lang="en-US" b="0" dirty="0"/>
              <a:t>demographic details such as age, gender, medical dx, and whether their care was managed by a HF health provider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Questionnaire was also used to</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collect demographic information </a:t>
            </a:r>
            <a:r>
              <a:rPr lang="en-US" sz="12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about the caregivers </a:t>
            </a:r>
            <a:r>
              <a:rPr lang="en-US"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that included employment status, educational level, marital status, having a chronic illness, receiving medical care from a Henry Ford Health provider, other responsibilities besides caregiving, knitting and crocheting experience, relationship between them and their care recipient, duration of caregiving, and whether they lived with the care recipient/ loved one. </a:t>
            </a:r>
          </a:p>
          <a:p>
            <a:pPr marL="628650" lvl="1" indent="-171450" algn="l" rtl="0">
              <a:spcBef>
                <a:spcPts val="0"/>
              </a:spcBef>
              <a:spcAft>
                <a:spcPts val="0"/>
              </a:spcAft>
              <a:buFont typeface="Arial" panose="020B0604020202020204" pitchFamily="34" charset="0"/>
              <a:buChar char="•"/>
            </a:pPr>
            <a:r>
              <a:rPr lang="en-US" b="1" dirty="0"/>
              <a:t>Survey </a:t>
            </a:r>
            <a:endParaRPr lang="en-US" sz="1200" b="1" dirty="0">
              <a:solidFill>
                <a:schemeClr val="tx1"/>
              </a:solidFill>
              <a:effectLst/>
              <a:latin typeface="Aparajita" panose="02020603050405020304" pitchFamily="18" charset="0"/>
              <a:cs typeface="Aparajita" panose="02020603050405020304" pitchFamily="18" charset="0"/>
              <a:sym typeface="Constantia"/>
            </a:endParaRPr>
          </a:p>
          <a:p>
            <a:pPr marL="1085850" lvl="2" indent="-171450" algn="l" rtl="0">
              <a:spcBef>
                <a:spcPts val="0"/>
              </a:spcBef>
              <a:spcAft>
                <a:spcPts val="0"/>
              </a:spcAft>
              <a:buFont typeface="Arial" panose="020B0604020202020204" pitchFamily="34" charset="0"/>
              <a:buChar cha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 survey was sent via survey monkey to caregivers at the end of the art therapy course. This survey focused on the overall satisfaction of the art therapy course. It consisted of 8 items. Two questions, using a </a:t>
            </a:r>
            <a:r>
              <a:rPr lang="en-US"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likert</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scale, ranging from strongly disagree to strongly agree were about the art therapy course and the art therapist. The remaining questions were regarding age, gender, ethnicity, comments about course, how they felt about the course, and how they heard about it. </a:t>
            </a:r>
            <a:endParaRPr lang="en-US" sz="2000" dirty="0">
              <a:solidFill>
                <a:schemeClr val="dk2"/>
              </a:solidFill>
              <a:latin typeface="Constantia" panose="02030602050306030303" pitchFamily="18" charset="0"/>
              <a:sym typeface="Constantia"/>
            </a:endParaRPr>
          </a:p>
          <a:p>
            <a:pPr marL="0" lvl="0" indent="0" algn="l" rtl="0">
              <a:spcBef>
                <a:spcPts val="0"/>
              </a:spcBef>
              <a:spcAft>
                <a:spcPts val="0"/>
              </a:spcAft>
              <a:buNone/>
            </a:pPr>
            <a:endParaRPr lang="en-US" b="1" dirty="0"/>
          </a:p>
          <a:p>
            <a:pPr marL="628650" lvl="1" indent="-171450" algn="l" rtl="0">
              <a:spcBef>
                <a:spcPts val="0"/>
              </a:spcBef>
              <a:spcAft>
                <a:spcPts val="0"/>
              </a:spcAft>
              <a:buFont typeface="Arial" panose="020B0604020202020204" pitchFamily="34" charset="0"/>
              <a:buChar char="•"/>
            </a:pPr>
            <a:r>
              <a:rPr lang="en-US" b="1" dirty="0">
                <a:latin typeface="Aparajita" panose="02020603050405020304" pitchFamily="18" charset="0"/>
                <a:ea typeface="Constantia"/>
                <a:cs typeface="Aparajita" panose="02020603050405020304" pitchFamily="18" charset="0"/>
                <a:sym typeface="Constantia"/>
              </a:rPr>
              <a:t>Modified Caregiver Strain Index  </a:t>
            </a:r>
            <a:r>
              <a:rPr lang="en-US" dirty="0">
                <a:latin typeface="Aparajita" panose="02020603050405020304" pitchFamily="18" charset="0"/>
                <a:ea typeface="Constantia"/>
                <a:cs typeface="Aparajita" panose="02020603050405020304" pitchFamily="18" charset="0"/>
                <a:sym typeface="Constantia"/>
              </a:rPr>
              <a:t>(MCSI)</a:t>
            </a:r>
          </a:p>
          <a:p>
            <a:pPr marL="1143000" lvl="2" indent="-228600" algn="l" rtl="0">
              <a:spcBef>
                <a:spcPts val="0"/>
              </a:spcBef>
              <a:spcAft>
                <a:spcPts val="0"/>
              </a:spcAft>
              <a:buFont typeface="Wingdings" panose="05000000000000000000" pitchFamily="2" charset="2"/>
              <a:buChar char="§"/>
            </a:pPr>
            <a:r>
              <a:rPr lang="en-US" dirty="0"/>
              <a:t>A 13 item tool was used to measure caregiver strain</a:t>
            </a:r>
          </a:p>
          <a:p>
            <a:pPr marL="1143000" lvl="2" indent="-228600" algn="l" rtl="0">
              <a:spcBef>
                <a:spcPts val="0"/>
              </a:spcBef>
              <a:spcAft>
                <a:spcPts val="0"/>
              </a:spcAft>
              <a:buFont typeface="Wingdings" panose="05000000000000000000" pitchFamily="2" charset="2"/>
              <a:buChar char="§"/>
            </a:pPr>
            <a:r>
              <a:rPr lang="en-US" sz="2000" dirty="0">
                <a:solidFill>
                  <a:schemeClr val="dk2"/>
                </a:solidFill>
                <a:latin typeface="Constantia" panose="02030602050306030303" pitchFamily="18" charset="0"/>
                <a:sym typeface="Constantia"/>
              </a:rPr>
              <a:t>Targets 4 domains/categories of strain which include:</a:t>
            </a:r>
          </a:p>
          <a:p>
            <a:pPr marL="1600200" lvl="3" indent="-228600" algn="l" rtl="0">
              <a:spcBef>
                <a:spcPts val="0"/>
              </a:spcBef>
              <a:spcAft>
                <a:spcPts val="0"/>
              </a:spcAft>
              <a:buFont typeface="Wingdings" panose="05000000000000000000" pitchFamily="2" charset="2"/>
              <a:buChar char="§"/>
            </a:pPr>
            <a:r>
              <a:rPr lang="en-US" sz="2000" dirty="0">
                <a:solidFill>
                  <a:schemeClr val="dk2"/>
                </a:solidFill>
                <a:latin typeface="Constantia" panose="02030602050306030303" pitchFamily="18" charset="0"/>
                <a:sym typeface="Constantia"/>
              </a:rPr>
              <a:t>Physical</a:t>
            </a:r>
          </a:p>
          <a:p>
            <a:pPr marL="1600200" lvl="3" indent="-228600" algn="l" rtl="0">
              <a:spcBef>
                <a:spcPts val="0"/>
              </a:spcBef>
              <a:spcAft>
                <a:spcPts val="0"/>
              </a:spcAft>
              <a:buFont typeface="Wingdings" panose="05000000000000000000" pitchFamily="2" charset="2"/>
              <a:buChar char="§"/>
            </a:pPr>
            <a:r>
              <a:rPr lang="en-US" sz="2000" dirty="0">
                <a:solidFill>
                  <a:schemeClr val="dk2"/>
                </a:solidFill>
                <a:latin typeface="Constantia" panose="02030602050306030303" pitchFamily="18" charset="0"/>
                <a:sym typeface="Constantia"/>
              </a:rPr>
              <a:t>Emotional</a:t>
            </a:r>
          </a:p>
          <a:p>
            <a:pPr marL="1600200" lvl="3" indent="-228600" algn="l" rtl="0">
              <a:spcBef>
                <a:spcPts val="0"/>
              </a:spcBef>
              <a:spcAft>
                <a:spcPts val="0"/>
              </a:spcAft>
              <a:buFont typeface="Wingdings" panose="05000000000000000000" pitchFamily="2" charset="2"/>
              <a:buChar char="§"/>
            </a:pPr>
            <a:r>
              <a:rPr lang="en-US" sz="2000" dirty="0">
                <a:solidFill>
                  <a:schemeClr val="dk2"/>
                </a:solidFill>
                <a:latin typeface="Constantia" panose="02030602050306030303" pitchFamily="18" charset="0"/>
                <a:sym typeface="Constantia"/>
              </a:rPr>
              <a:t>Social</a:t>
            </a:r>
          </a:p>
          <a:p>
            <a:pPr marL="1600200" lvl="3" indent="-228600" algn="l" rtl="0">
              <a:spcBef>
                <a:spcPts val="0"/>
              </a:spcBef>
              <a:spcAft>
                <a:spcPts val="0"/>
              </a:spcAft>
              <a:buFont typeface="Wingdings" panose="05000000000000000000" pitchFamily="2" charset="2"/>
              <a:buChar char="§"/>
            </a:pPr>
            <a:r>
              <a:rPr lang="en-US" sz="2000" dirty="0">
                <a:solidFill>
                  <a:schemeClr val="dk2"/>
                </a:solidFill>
                <a:latin typeface="Constantia" panose="02030602050306030303" pitchFamily="18" charset="0"/>
                <a:sym typeface="Constantia"/>
              </a:rPr>
              <a:t>Financial 	</a:t>
            </a:r>
          </a:p>
          <a:p>
            <a:pPr marL="1371600" lvl="3" indent="0" algn="l" rtl="0">
              <a:spcBef>
                <a:spcPts val="0"/>
              </a:spcBef>
              <a:spcAft>
                <a:spcPts val="0"/>
              </a:spcAft>
              <a:buFont typeface="Wingdings" panose="05000000000000000000" pitchFamily="2" charset="2"/>
              <a:buNone/>
            </a:pPr>
            <a:r>
              <a:rPr lang="en-US" sz="2000" dirty="0"/>
              <a:t>scoring  is 2 points for each yes, and 1 point for each sometimes response. Higher scores indicated higher burden levels. Maximum score is 26</a:t>
            </a:r>
            <a:endParaRPr lang="en-US" sz="3600" dirty="0">
              <a:solidFill>
                <a:schemeClr val="dk2"/>
              </a:solidFill>
              <a:latin typeface="Constantia" panose="02030602050306030303" pitchFamily="18" charset="0"/>
              <a:sym typeface="Constantia"/>
            </a:endParaRPr>
          </a:p>
          <a:p>
            <a:pPr marL="1371600" lvl="3" indent="0" algn="l" rtl="0">
              <a:spcBef>
                <a:spcPts val="0"/>
              </a:spcBef>
              <a:spcAft>
                <a:spcPts val="0"/>
              </a:spcAft>
              <a:buFont typeface="Wingdings" panose="05000000000000000000" pitchFamily="2" charset="2"/>
              <a:buNone/>
            </a:pPr>
            <a:r>
              <a:rPr lang="en-US" sz="2000" dirty="0">
                <a:solidFill>
                  <a:schemeClr val="dk2"/>
                </a:solidFill>
                <a:latin typeface="Constantia" panose="02030602050306030303" pitchFamily="18" charset="0"/>
                <a:sym typeface="Constantia"/>
              </a:rPr>
              <a:t>	</a:t>
            </a:r>
          </a:p>
          <a:p>
            <a:r>
              <a:rPr lang="en-US" sz="2000" dirty="0">
                <a:solidFill>
                  <a:schemeClr val="dk2"/>
                </a:solidFill>
                <a:latin typeface="Constantia" panose="02030602050306030303" pitchFamily="18" charset="0"/>
                <a:sym typeface="Constantia"/>
              </a:rPr>
              <a:t>	</a:t>
            </a:r>
          </a:p>
          <a:p>
            <a:r>
              <a:rPr lang="en-US" sz="2000" dirty="0">
                <a:solidFill>
                  <a:schemeClr val="dk2"/>
                </a:solidFill>
                <a:latin typeface="Constantia" panose="02030602050306030303" pitchFamily="18" charset="0"/>
                <a:sym typeface="Constantia"/>
              </a:rPr>
              <a:t>	Scores can be categorized as:</a:t>
            </a:r>
          </a:p>
          <a:p>
            <a:pPr lvl="1"/>
            <a:r>
              <a:rPr lang="en-US" sz="2000" dirty="0">
                <a:solidFill>
                  <a:schemeClr val="dk2"/>
                </a:solidFill>
                <a:latin typeface="Constantia" panose="02030602050306030303" pitchFamily="18" charset="0"/>
                <a:sym typeface="Constantia"/>
              </a:rPr>
              <a:t>		Mild: &lt;9</a:t>
            </a:r>
          </a:p>
          <a:p>
            <a:pPr lvl="1"/>
            <a:r>
              <a:rPr lang="en-US" sz="2000" dirty="0">
                <a:solidFill>
                  <a:schemeClr val="dk2"/>
                </a:solidFill>
                <a:latin typeface="Constantia" panose="02030602050306030303" pitchFamily="18" charset="0"/>
                <a:sym typeface="Constantia"/>
              </a:rPr>
              <a:t>		Moderate: 10-18</a:t>
            </a:r>
          </a:p>
          <a:p>
            <a:pPr lvl="1"/>
            <a:r>
              <a:rPr lang="en-US" sz="2000" dirty="0">
                <a:solidFill>
                  <a:schemeClr val="dk2"/>
                </a:solidFill>
                <a:latin typeface="Constantia" panose="02030602050306030303" pitchFamily="18" charset="0"/>
                <a:sym typeface="Constantia"/>
              </a:rPr>
              <a:t>		Severe: 19-26 </a:t>
            </a:r>
            <a:endParaRPr lang="en-US" b="1" dirty="0"/>
          </a:p>
        </p:txBody>
      </p:sp>
      <p:sp>
        <p:nvSpPr>
          <p:cNvPr id="4" name="Slide Number Placeholder 3"/>
          <p:cNvSpPr>
            <a:spLocks noGrp="1"/>
          </p:cNvSpPr>
          <p:nvPr>
            <p:ph type="sldNum" sz="quarter" idx="5"/>
          </p:nvPr>
        </p:nvSpPr>
        <p:spPr/>
        <p:txBody>
          <a:bodyPr/>
          <a:lstStyle/>
          <a:p>
            <a:fld id="{5177C26A-1AE6-4AA5-83BB-F2B73EB271A1}" type="slidenum">
              <a:rPr lang="en-US" smtClean="0"/>
              <a:t>12</a:t>
            </a:fld>
            <a:endParaRPr lang="en-US"/>
          </a:p>
        </p:txBody>
      </p:sp>
    </p:spTree>
    <p:extLst>
      <p:ext uri="{BB962C8B-B14F-4D97-AF65-F5344CB8AC3E}">
        <p14:creationId xmlns:p14="http://schemas.microsoft.com/office/powerpoint/2010/main" val="166842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Data analysis:</a:t>
            </a:r>
          </a:p>
          <a:p>
            <a:pPr marL="171450" indent="-171450">
              <a:buFont typeface="Arial" panose="020B0604020202020204" pitchFamily="34" charset="0"/>
              <a:buChar char="•"/>
            </a:pPr>
            <a:r>
              <a:rPr lang="en-US" dirty="0"/>
              <a:t>Results were entered into Microsoft excel for descriptive analysis for all study variables</a:t>
            </a:r>
          </a:p>
          <a:p>
            <a:pPr marL="171450" indent="-171450">
              <a:buFont typeface="Arial" panose="020B0604020202020204" pitchFamily="34" charset="0"/>
              <a:buChar char="•"/>
            </a:pPr>
            <a:r>
              <a:rPr lang="en-US" dirty="0"/>
              <a:t>SPSS statistics version 25 was used to examine the overall mean difference at baseline and after art therapy course ended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the next few slides I will discuss demographic data of the caregivers and their care recipients, the results of the modified Caregiver strain index, and survey. </a:t>
            </a:r>
          </a:p>
        </p:txBody>
      </p:sp>
      <p:sp>
        <p:nvSpPr>
          <p:cNvPr id="4" name="Slide Number Placeholder 3"/>
          <p:cNvSpPr>
            <a:spLocks noGrp="1"/>
          </p:cNvSpPr>
          <p:nvPr>
            <p:ph type="sldNum" sz="quarter" idx="5"/>
          </p:nvPr>
        </p:nvSpPr>
        <p:spPr/>
        <p:txBody>
          <a:bodyPr/>
          <a:lstStyle/>
          <a:p>
            <a:fld id="{5177C26A-1AE6-4AA5-83BB-F2B73EB271A1}" type="slidenum">
              <a:rPr lang="en-US" smtClean="0"/>
              <a:t>13</a:t>
            </a:fld>
            <a:endParaRPr lang="en-US"/>
          </a:p>
        </p:txBody>
      </p:sp>
    </p:spTree>
    <p:extLst>
      <p:ext uri="{BB962C8B-B14F-4D97-AF65-F5344CB8AC3E}">
        <p14:creationId xmlns:p14="http://schemas.microsoft.com/office/powerpoint/2010/main" val="281977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latin typeface="Aparajita" panose="02020603050405020304" pitchFamily="18" charset="0"/>
                <a:cs typeface="Aparajita" panose="02020603050405020304" pitchFamily="18" charset="0"/>
              </a:rPr>
              <a:t>7/16 individuals consented to participate in study (up to 28 individuals were allowed to register for the web-based knitting/crocheting class) </a:t>
            </a:r>
          </a:p>
          <a:p>
            <a:endParaRPr lang="en-US" sz="2000" dirty="0">
              <a:latin typeface="Aparajita" panose="02020603050405020304" pitchFamily="18" charset="0"/>
              <a:cs typeface="Aparajita" panose="02020603050405020304" pitchFamily="18" charset="0"/>
            </a:endParaRPr>
          </a:p>
          <a:p>
            <a:pPr marL="342900" indent="-34290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Demographic data:</a:t>
            </a:r>
          </a:p>
          <a:p>
            <a:pPr marL="800100" lvl="1" indent="-34290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Age: </a:t>
            </a:r>
            <a:r>
              <a:rPr lang="en-US" sz="2000" dirty="0">
                <a:latin typeface="Aparajita" panose="02020603050405020304" pitchFamily="18" charset="0"/>
                <a:cs typeface="Aparajita" panose="02020603050405020304" pitchFamily="18" charset="0"/>
              </a:rPr>
              <a:t>57% caregivers age range 50-59</a:t>
            </a:r>
          </a:p>
          <a:p>
            <a:pPr marL="800100" lvl="1" indent="-34290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Gender: </a:t>
            </a:r>
            <a:r>
              <a:rPr lang="en-US" sz="2000" dirty="0">
                <a:latin typeface="Aparajita" panose="02020603050405020304" pitchFamily="18" charset="0"/>
                <a:cs typeface="Aparajita" panose="02020603050405020304" pitchFamily="18" charset="0"/>
              </a:rPr>
              <a:t>100% female</a:t>
            </a:r>
          </a:p>
          <a:p>
            <a:pPr marL="800100" lvl="1" indent="-34290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Ethnicity: </a:t>
            </a:r>
            <a:r>
              <a:rPr lang="en-US" sz="2000" dirty="0">
                <a:latin typeface="Aparajita" panose="02020603050405020304" pitchFamily="18" charset="0"/>
                <a:cs typeface="Aparajita" panose="02020603050405020304" pitchFamily="18" charset="0"/>
              </a:rPr>
              <a:t>Caucasian/white; AA/black </a:t>
            </a:r>
          </a:p>
          <a:p>
            <a:pPr marL="800100" lvl="1" indent="-34290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Educational level: </a:t>
            </a:r>
            <a:r>
              <a:rPr lang="en-US" sz="2000" dirty="0">
                <a:latin typeface="Aparajita" panose="02020603050405020304" pitchFamily="18" charset="0"/>
                <a:cs typeface="Aparajita" panose="02020603050405020304" pitchFamily="18" charset="0"/>
              </a:rPr>
              <a:t>72% college graduate </a:t>
            </a:r>
          </a:p>
          <a:p>
            <a:pPr marL="800100" lvl="1" indent="-34290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Marital Status: </a:t>
            </a:r>
            <a:r>
              <a:rPr lang="en-US" sz="2000" dirty="0">
                <a:latin typeface="Aparajita" panose="02020603050405020304" pitchFamily="18" charset="0"/>
                <a:cs typeface="Aparajita" panose="02020603050405020304" pitchFamily="18" charset="0"/>
              </a:rPr>
              <a:t>more than half of caregivers were married </a:t>
            </a: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14</a:t>
            </a:fld>
            <a:endParaRPr lang="en-US"/>
          </a:p>
        </p:txBody>
      </p:sp>
    </p:spTree>
    <p:extLst>
      <p:ext uri="{BB962C8B-B14F-4D97-AF65-F5344CB8AC3E}">
        <p14:creationId xmlns:p14="http://schemas.microsoft.com/office/powerpoint/2010/main" val="65502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More than half (57%) of caregivers had a chronic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 85% received medical care form a Henry Ford health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Besides the caregiving role, 57% of caregivers reported they had other responsibilities such as work commitments or caring for their own family  (children/grandchildren).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Majority of caregivers (72%) had prior experience with knitting and crocheting,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 also kept track of the # of sessions caregiver participants missed. and most did not miss any sessions (72%).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Most caregivers cared for their mother or father(72%).  Most caregivers (71%) lived with the care recipient (patient), and had cared for their loved one for &gt;3 years (85%).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15</a:t>
            </a:fld>
            <a:endParaRPr lang="en-US"/>
          </a:p>
        </p:txBody>
      </p:sp>
    </p:spTree>
    <p:extLst>
      <p:ext uri="{BB962C8B-B14F-4D97-AF65-F5344CB8AC3E}">
        <p14:creationId xmlns:p14="http://schemas.microsoft.com/office/powerpoint/2010/main" val="192353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Demographic data of care recipients collected by the researcher from the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Aparajita" panose="02020603050405020304" pitchFamily="18" charset="0"/>
                <a:cs typeface="Aparajita" panose="02020603050405020304" pitchFamily="18" charset="0"/>
              </a:rPr>
              <a:t>Care recipients: (total #7)</a:t>
            </a:r>
          </a:p>
          <a:p>
            <a:pPr marL="742950" lvl="1" indent="-285750">
              <a:buFont typeface="Arial" panose="020B0604020202020204" pitchFamily="34" charset="0"/>
              <a:buChar char="•"/>
            </a:pPr>
            <a:r>
              <a:rPr lang="en-US" sz="2000" dirty="0">
                <a:latin typeface="Aparajita" panose="02020603050405020304" pitchFamily="18" charset="0"/>
                <a:cs typeface="Aparajita" panose="02020603050405020304" pitchFamily="18" charset="0"/>
              </a:rPr>
              <a:t>Mostly aged 70 years and older, male gender (57%), </a:t>
            </a:r>
          </a:p>
          <a:p>
            <a:pPr marL="742950" lvl="1" indent="-285750">
              <a:buFont typeface="Arial" panose="020B0604020202020204" pitchFamily="34" charset="0"/>
              <a:buChar char="•"/>
            </a:pPr>
            <a:r>
              <a:rPr lang="en-US" sz="2000" dirty="0">
                <a:latin typeface="Aparajita" panose="02020603050405020304" pitchFamily="18" charset="0"/>
                <a:cs typeface="Aparajita" panose="02020603050405020304" pitchFamily="18" charset="0"/>
              </a:rPr>
              <a:t>Most had a diagnosis of Dementia (57%) and Received medical care from a HF health provider (71%)</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16</a:t>
            </a:fld>
            <a:endParaRPr lang="en-US"/>
          </a:p>
        </p:txBody>
      </p:sp>
    </p:spTree>
    <p:extLst>
      <p:ext uri="{BB962C8B-B14F-4D97-AF65-F5344CB8AC3E}">
        <p14:creationId xmlns:p14="http://schemas.microsoft.com/office/powerpoint/2010/main" val="1110654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the caregiver participants were categorized as having mild (score &lt;9), moderate (10-18) and severe level (19-26) of strain: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SimSun" panose="02010600030101010101" pitchFamily="2" charset="-122"/>
                <a:cs typeface="Times New Roman" panose="02020603050405020304" pitchFamily="18" charset="0"/>
              </a:rPr>
              <a:t>Prior to start of the art sessions</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Most of the caregivers had moderate (42.8%) and severe level (42.8%) of strain. The remaining caregiver participants were in the mild category of strain (14.2%).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SimSun" panose="02010600030101010101" pitchFamily="2" charset="-122"/>
                <a:cs typeface="Times New Roman" panose="02020603050405020304" pitchFamily="18" charset="0"/>
              </a:rPr>
              <a:t>After art sessions ended</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the majority of the caregivers had mild (42.8%) and Moderate (42.8%) level of strain. Only 14.2% of participants were in the Severe category of strain level. </a:t>
            </a:r>
            <a:endParaRPr lang="en-US" dirty="0"/>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17</a:t>
            </a:fld>
            <a:endParaRPr lang="en-US"/>
          </a:p>
        </p:txBody>
      </p:sp>
    </p:spTree>
    <p:extLst>
      <p:ext uri="{BB962C8B-B14F-4D97-AF65-F5344CB8AC3E}">
        <p14:creationId xmlns:p14="http://schemas.microsoft.com/office/powerpoint/2010/main" val="2189452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Highest areas of burden identified by most caregivers </a:t>
            </a:r>
            <a:r>
              <a:rPr lang="en-US" b="1" dirty="0"/>
              <a:t>prior to the intervention were: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always having </a:t>
            </a:r>
            <a:r>
              <a:rPr lang="en-US" i="1" u="sng" dirty="0"/>
              <a:t>disturbed sleep </a:t>
            </a:r>
            <a:r>
              <a:rPr lang="en-US" dirty="0"/>
              <a:t>(</a:t>
            </a:r>
            <a:r>
              <a:rPr lang="en-US" b="1" dirty="0"/>
              <a:t>physical Domain</a:t>
            </a:r>
            <a:r>
              <a:rPr lang="en-US" dirty="0"/>
              <a:t>)- This graph shows that 71.4% of caregivers answered “always” to that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Having to make changes in </a:t>
            </a:r>
            <a:r>
              <a:rPr lang="en-US" i="1" u="sng" dirty="0"/>
              <a:t>personal plans </a:t>
            </a:r>
            <a:r>
              <a:rPr lang="en-US" b="1" dirty="0"/>
              <a:t>(social strain)  </a:t>
            </a:r>
            <a:r>
              <a:rPr lang="en-US" dirty="0"/>
              <a:t>(can also see from graph that 71.4% of the caregivers answered always to that question AND</a:t>
            </a:r>
          </a:p>
          <a:p>
            <a:r>
              <a:rPr lang="en-US" dirty="0"/>
              <a:t>3. Having to make </a:t>
            </a:r>
            <a:r>
              <a:rPr lang="en-US" i="1" u="sng" dirty="0"/>
              <a:t>work adjustments</a:t>
            </a:r>
            <a:r>
              <a:rPr lang="en-US" b="1" i="0" u="sng" dirty="0"/>
              <a:t> (financial) </a:t>
            </a:r>
            <a:r>
              <a:rPr lang="en-US" dirty="0"/>
              <a:t>due to caregiving 71.4%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18</a:t>
            </a:fld>
            <a:endParaRPr lang="en-US"/>
          </a:p>
        </p:txBody>
      </p:sp>
    </p:spTree>
    <p:extLst>
      <p:ext uri="{BB962C8B-B14F-4D97-AF65-F5344CB8AC3E}">
        <p14:creationId xmlns:p14="http://schemas.microsoft.com/office/powerpoint/2010/main" val="15264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 this table, we can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see that there are 7 pretest scores and 7 posttest scores.</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standard deviations are provided.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mean for the pretest (15.71) is HIGHER than the mean for the post test (11.43).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 before we can go further, we know that it is looking good for our posttest to be lower. We wont know if there is statistical difference yet, but we know the direction.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19</a:t>
            </a:fld>
            <a:endParaRPr lang="en-US"/>
          </a:p>
        </p:txBody>
      </p:sp>
    </p:spTree>
    <p:extLst>
      <p:ext uri="{BB962C8B-B14F-4D97-AF65-F5344CB8AC3E}">
        <p14:creationId xmlns:p14="http://schemas.microsoft.com/office/powerpoint/2010/main" val="58011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arajita" panose="02020603050405020304" pitchFamily="18" charset="0"/>
                <a:ea typeface="Times New Roman" panose="02020603050405020304" pitchFamily="18" charset="0"/>
                <a:cs typeface="Aparajita" panose="02020603050405020304" pitchFamily="18" charset="0"/>
              </a:rPr>
              <a:t>INTRODUCTION: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Aparajita" panose="02020603050405020304" pitchFamily="18" charset="0"/>
                <a:ea typeface="Times New Roman" panose="02020603050405020304" pitchFamily="18" charset="0"/>
                <a:cs typeface="Aparajita" panose="02020603050405020304" pitchFamily="18" charset="0"/>
              </a:rPr>
              <a:t>Topic of interest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parajita" panose="02020603050405020304" pitchFamily="18" charset="0"/>
              <a:ea typeface="Times New Roman" panose="02020603050405020304" pitchFamily="18" charset="0"/>
              <a:cs typeface="Aparajita"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arajita" panose="02020603050405020304" pitchFamily="18" charset="0"/>
                <a:ea typeface="Times New Roman" panose="02020603050405020304" pitchFamily="18" charset="0"/>
                <a:cs typeface="Aparajita" panose="02020603050405020304" pitchFamily="18" charset="0"/>
              </a:rPr>
              <a:t>Caregiving: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parajita" panose="02020603050405020304" pitchFamily="18" charset="0"/>
                <a:cs typeface="Aparajita" panose="02020603050405020304" pitchFamily="18" charset="0"/>
              </a:rPr>
              <a:t>An </a:t>
            </a:r>
            <a:r>
              <a:rPr lang="en-US" sz="1800" b="1" i="1" dirty="0">
                <a:latin typeface="Aparajita" panose="02020603050405020304" pitchFamily="18" charset="0"/>
                <a:cs typeface="Aparajita" panose="02020603050405020304" pitchFamily="18" charset="0"/>
              </a:rPr>
              <a:t>important public health issue </a:t>
            </a:r>
            <a:r>
              <a:rPr lang="en-US" sz="1800" dirty="0">
                <a:latin typeface="Aparajita" panose="02020603050405020304" pitchFamily="18" charset="0"/>
                <a:cs typeface="Aparajita" panose="02020603050405020304" pitchFamily="18" charset="0"/>
              </a:rPr>
              <a:t>that effects millions of people </a:t>
            </a:r>
          </a:p>
          <a:p>
            <a:pPr marL="742950" lvl="1" indent="-285750">
              <a:buFont typeface="Arial" panose="020B0604020202020204" pitchFamily="34" charset="0"/>
              <a:buChar char="•"/>
            </a:pPr>
            <a:r>
              <a:rPr lang="en-US" sz="1800" dirty="0">
                <a:latin typeface="Aparajita" panose="02020603050405020304" pitchFamily="18" charset="0"/>
                <a:cs typeface="Aparajita" panose="02020603050405020304" pitchFamily="18" charset="0"/>
              </a:rPr>
              <a:t>In general it refers to services provided to individuals who are unable to care for themselves due to a disability or functional limitation </a:t>
            </a:r>
          </a:p>
          <a:p>
            <a:pPr marL="742950" lvl="1" indent="-285750">
              <a:buFont typeface="Arial" panose="020B0604020202020204" pitchFamily="34" charset="0"/>
              <a:buChar char="•"/>
            </a:pPr>
            <a:r>
              <a:rPr lang="en-US" sz="1800" dirty="0">
                <a:latin typeface="Aparajita" panose="02020603050405020304" pitchFamily="18" charset="0"/>
                <a:cs typeface="Aparajita" panose="02020603050405020304" pitchFamily="18" charset="0"/>
              </a:rPr>
              <a:t>There are Two types of caregivers: formal (paid caregivers) and informal caregivers (unpaid caregivers)- which are the focus of my project.</a:t>
            </a:r>
          </a:p>
          <a:p>
            <a:pPr marL="742950" lvl="1" indent="-285750">
              <a:buFont typeface="Arial" panose="020B0604020202020204" pitchFamily="34" charset="0"/>
              <a:buChar char="•"/>
            </a:pPr>
            <a:r>
              <a:rPr lang="en-US" sz="1800" b="1" dirty="0">
                <a:solidFill>
                  <a:srgbClr val="000000"/>
                </a:solidFill>
                <a:latin typeface="Aparajita" panose="02020603050405020304" pitchFamily="18" charset="0"/>
                <a:ea typeface="Times New Roman" panose="02020603050405020304" pitchFamily="18" charset="0"/>
                <a:cs typeface="Aparajita" panose="02020603050405020304" pitchFamily="18" charset="0"/>
              </a:rPr>
              <a:t>Currently there is an es</a:t>
            </a:r>
            <a:r>
              <a:rPr lang="en-US" sz="1800" b="1" dirty="0">
                <a:solidFill>
                  <a:srgbClr val="000000"/>
                </a:solidFill>
                <a:effectLst/>
                <a:latin typeface="Aparajita" panose="02020603050405020304" pitchFamily="18" charset="0"/>
                <a:ea typeface="Times New Roman" panose="02020603050405020304" pitchFamily="18" charset="0"/>
                <a:cs typeface="Aparajita" panose="02020603050405020304" pitchFamily="18" charset="0"/>
              </a:rPr>
              <a:t>timated prevalence of 53 million informal caregivers in the United States, </a:t>
            </a:r>
            <a:r>
              <a:rPr lang="en-US" sz="1800" dirty="0">
                <a:solidFill>
                  <a:srgbClr val="000000"/>
                </a:solidFill>
                <a:effectLst/>
                <a:latin typeface="Aparajita" panose="02020603050405020304" pitchFamily="18" charset="0"/>
                <a:ea typeface="Times New Roman" panose="02020603050405020304" pitchFamily="18" charset="0"/>
                <a:cs typeface="Aparajita" panose="02020603050405020304" pitchFamily="18" charset="0"/>
              </a:rPr>
              <a:t>up from the estimated 43.5 million caregivers back in 2015.</a:t>
            </a:r>
          </a:p>
          <a:p>
            <a:pPr marL="742950" lvl="1" indent="-285750">
              <a:buFont typeface="Arial" panose="020B0604020202020204" pitchFamily="34" charset="0"/>
              <a:buChar char="•"/>
            </a:pPr>
            <a:endParaRPr lang="en-US" sz="1800" b="0" dirty="0">
              <a:effectLst/>
              <a:latin typeface="Aparajita" panose="02020603050405020304" pitchFamily="18" charset="0"/>
              <a:ea typeface="Times New Roman" panose="02020603050405020304" pitchFamily="18" charset="0"/>
              <a:cs typeface="Aparajita" panose="02020603050405020304" pitchFamily="18" charset="0"/>
            </a:endParaRPr>
          </a:p>
          <a:p>
            <a:pPr marL="742950" lvl="1" indent="-285750">
              <a:buFont typeface="Arial" panose="020B0604020202020204" pitchFamily="34" charset="0"/>
              <a:buChar char="•"/>
            </a:pPr>
            <a:r>
              <a:rPr lang="en-US" sz="1800" b="0" dirty="0">
                <a:effectLst/>
                <a:latin typeface="Aparajita" panose="02020603050405020304" pitchFamily="18" charset="0"/>
                <a:ea typeface="Times New Roman" panose="02020603050405020304" pitchFamily="18" charset="0"/>
                <a:cs typeface="Aparajita" panose="02020603050405020304" pitchFamily="18" charset="0"/>
              </a:rPr>
              <a:t>Although caregiving can be associated with benefits (like feeling personal satisfaction in relieving a loved ones discomfort, it can put the caregiver at increased risk of </a:t>
            </a:r>
            <a:r>
              <a:rPr lang="en-US" sz="1800" b="1" dirty="0">
                <a:effectLst/>
                <a:latin typeface="Aparajita" panose="02020603050405020304" pitchFamily="18" charset="0"/>
                <a:ea typeface="Times New Roman" panose="02020603050405020304" pitchFamily="18" charset="0"/>
                <a:cs typeface="Aparajita" panose="02020603050405020304" pitchFamily="18" charset="0"/>
              </a:rPr>
              <a:t>burden. </a:t>
            </a:r>
          </a:p>
          <a:p>
            <a:pPr marL="742950" lvl="1" indent="-285750">
              <a:buFont typeface="Arial" panose="020B0604020202020204" pitchFamily="34" charset="0"/>
              <a:buChar char="•"/>
            </a:pPr>
            <a:r>
              <a:rPr lang="en-US" sz="1800" dirty="0">
                <a:effectLst/>
                <a:latin typeface="Aparajita" panose="02020603050405020304" pitchFamily="18" charset="0"/>
                <a:ea typeface="Times New Roman" panose="02020603050405020304" pitchFamily="18" charset="0"/>
                <a:cs typeface="Aparajita" panose="02020603050405020304" pitchFamily="18" charset="0"/>
              </a:rPr>
              <a:t>It can be</a:t>
            </a:r>
            <a:r>
              <a:rPr lang="en-US" sz="1800" b="0" dirty="0">
                <a:effectLst/>
                <a:latin typeface="Aparajita" panose="02020603050405020304" pitchFamily="18" charset="0"/>
                <a:ea typeface="Times New Roman" panose="02020603050405020304" pitchFamily="18" charset="0"/>
                <a:cs typeface="Aparajita" panose="02020603050405020304" pitchFamily="18" charset="0"/>
              </a:rPr>
              <a:t> also be associated with significant physical, psychological, and financial burden for the caregiver as you can see here in the diagram on the right, which will ultimately effect their quality of life.</a:t>
            </a:r>
            <a:endParaRPr lang="en-US" sz="2400" b="1" dirty="0">
              <a:effectLst/>
              <a:latin typeface="Aparajita" panose="02020603050405020304" pitchFamily="18" charset="0"/>
              <a:ea typeface="Times New Roman" panose="02020603050405020304" pitchFamily="18" charset="0"/>
              <a:cs typeface="Aparajita" panose="02020603050405020304" pitchFamily="18" charset="0"/>
            </a:endParaRPr>
          </a:p>
          <a:p>
            <a:pPr lvl="2"/>
            <a:r>
              <a:rPr lang="en-US" sz="2800" dirty="0">
                <a:latin typeface="Aparajita" panose="02020603050405020304" pitchFamily="18" charset="0"/>
                <a:cs typeface="Aparajita" panose="02020603050405020304" pitchFamily="18" charset="0"/>
              </a:rPr>
              <a:t>-For example caregivers may experience Insomnia, feelings of depression, and may be less likely to engage in preventative care for themselves</a:t>
            </a:r>
          </a:p>
          <a:p>
            <a:pPr lvl="2"/>
            <a:r>
              <a:rPr lang="en-US" sz="2800" dirty="0">
                <a:latin typeface="Aparajita" panose="02020603050405020304" pitchFamily="18" charset="0"/>
                <a:cs typeface="Aparajita" panose="02020603050405020304" pitchFamily="18" charset="0"/>
              </a:rPr>
              <a:t>-Caregivers may also have to miss days from work or have to reduce their work hours due to caregiving duties </a:t>
            </a:r>
            <a:endParaRPr lang="en-US" b="1" dirty="0">
              <a:latin typeface="Aparajita" panose="02020603050405020304" pitchFamily="18" charset="0"/>
              <a:cs typeface="Aparajita"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ea typeface="Calibri" panose="020F0502020204030204" pitchFamily="34" charset="0"/>
              </a:rPr>
              <a:t>Literature and caregivers well 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rPr>
              <a:t>A few studies in the literature reveal the positive impact of art therapy on not just care recipients but also their caregivers.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study is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aimed to investigate whether an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art based intervention- knitting and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crochetting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(offered through the HF CARE program)  could help reduce strain levels among caregivers of a person with a chronic and disabling illness.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000000"/>
                </a:solidFill>
                <a:effectLst/>
                <a:latin typeface="Times New Roman" panose="02020603050405020304" pitchFamily="18" charset="0"/>
                <a:ea typeface="Calibri" panose="020F0502020204030204" pitchFamily="34" charset="0"/>
              </a:rPr>
              <a:t>Henry Ford Health System  developed The C.A.R.E (Caregiver, Assistance, Resource, and Education) Program in 2016 to help improve health outcomes of their patients and their caregivers, offering different services including art therapy. </a:t>
            </a:r>
            <a:endParaRPr lang="en-US" sz="1800" dirty="0">
              <a:effectLst/>
              <a:latin typeface="Times New Roman" panose="02020603050405020304" pitchFamily="18" charset="0"/>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a:t>
            </a:fld>
            <a:endParaRPr lang="en-US"/>
          </a:p>
        </p:txBody>
      </p:sp>
    </p:spTree>
    <p:extLst>
      <p:ext uri="{BB962C8B-B14F-4D97-AF65-F5344CB8AC3E}">
        <p14:creationId xmlns:p14="http://schemas.microsoft.com/office/powerpoint/2010/main" val="3026502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Wilcoxon signed rank test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was used to test the Null hypothesis-In other words, the null hypothesis (H0) is that there is no difference between burden scores before and after the art course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Wilcoxon Ranks Statistical table provides us with # of participants that have a negative ranks, positive ranks, and ties. So, what that means is in this study: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NEGATIVE RANKS: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There were 7 caregiver participants where they had a post test strain score LOWER than a pretest strain score, which is of course, what is hoped for.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POSITIVE RANKS: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There were 0 cases where the post test strain scores were higher than the pretest scores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There were no cases where the post test score was equal to pre test score. </a:t>
            </a:r>
          </a:p>
          <a:p>
            <a:endParaRPr lang="en-US" dirty="0"/>
          </a:p>
          <a:p>
            <a:pPr marL="0" marR="0" lvl="0" indent="0" algn="l" defTabSz="914400" rtl="0" eaLnBrk="1" fontAlgn="auto" latinLnBrk="0" hangingPunct="1">
              <a:lnSpc>
                <a:spcPts val="2000"/>
              </a:lnSpc>
              <a:spcBef>
                <a:spcPts val="0"/>
              </a:spcBef>
              <a:spcAft>
                <a:spcPts val="0"/>
              </a:spcAft>
              <a:buClrTx/>
              <a:buSzTx/>
              <a:buFontTx/>
              <a:buNone/>
              <a:tabLst/>
              <a:defRP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As we look at the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test statistics table on the right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we have a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Z value of -2.375</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and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the significance is .018</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Since significant value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is less than 0.05</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we can conclude there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was a statistically significant difference between pretest and post test strain scores</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We would reject the null hypothesis and accept the alternative hypothesis.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Therefore, in analyzing this data, we would presume that the intervention of the art intervention of knitting and crocheting was a success in improving caregiver burden. </a:t>
            </a: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20</a:t>
            </a:fld>
            <a:endParaRPr lang="en-US"/>
          </a:p>
        </p:txBody>
      </p:sp>
    </p:spTree>
    <p:extLst>
      <p:ext uri="{BB962C8B-B14F-4D97-AF65-F5344CB8AC3E}">
        <p14:creationId xmlns:p14="http://schemas.microsoft.com/office/powerpoint/2010/main" val="370075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After sessions ended, a survey was sent via survey monkey to caregiver participants to be completed. Results of survey were reviewed and analyzed.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majority of the caregivers were made aware of the knitting and crocheting course from Facebook/social media (42.85%), followed by newsletter (28.5%), email (14.2%), and employer (14.2%). </a:t>
            </a: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 caregiver heard about the course from doctor’s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222222"/>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r>
              <a:rPr lang="en-US" sz="1800" b="1" dirty="0">
                <a:solidFill>
                  <a:srgbClr val="222222"/>
                </a:solidFill>
                <a:effectLst/>
                <a:latin typeface="Times New Roman" panose="02020603050405020304" pitchFamily="18" charset="0"/>
                <a:ea typeface="Times New Roman" panose="02020603050405020304" pitchFamily="18" charset="0"/>
              </a:rPr>
              <a:t>The majority of the caregiver participants (85%) strongly agreed about recommending the course. Remaining participants felt neutral </a:t>
            </a:r>
            <a:endParaRPr lang="en-US" b="1" dirty="0"/>
          </a:p>
        </p:txBody>
      </p:sp>
      <p:sp>
        <p:nvSpPr>
          <p:cNvPr id="4" name="Slide Number Placeholder 3"/>
          <p:cNvSpPr>
            <a:spLocks noGrp="1"/>
          </p:cNvSpPr>
          <p:nvPr>
            <p:ph type="sldNum" sz="quarter" idx="5"/>
          </p:nvPr>
        </p:nvSpPr>
        <p:spPr/>
        <p:txBody>
          <a:bodyPr/>
          <a:lstStyle/>
          <a:p>
            <a:fld id="{5177C26A-1AE6-4AA5-83BB-F2B73EB271A1}" type="slidenum">
              <a:rPr lang="en-US" smtClean="0"/>
              <a:t>21</a:t>
            </a:fld>
            <a:endParaRPr lang="en-US"/>
          </a:p>
        </p:txBody>
      </p:sp>
    </p:spTree>
    <p:extLst>
      <p:ext uri="{BB962C8B-B14F-4D97-AF65-F5344CB8AC3E}">
        <p14:creationId xmlns:p14="http://schemas.microsoft.com/office/powerpoint/2010/main" val="1783925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100% of the participants had positive comments about how they felt about the course (Question #3).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22</a:t>
            </a:fld>
            <a:endParaRPr lang="en-US"/>
          </a:p>
        </p:txBody>
      </p:sp>
    </p:spTree>
    <p:extLst>
      <p:ext uri="{BB962C8B-B14F-4D97-AF65-F5344CB8AC3E}">
        <p14:creationId xmlns:p14="http://schemas.microsoft.com/office/powerpoint/2010/main" val="1606348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Meaning of the results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Implications for nursing, organization, healthcare, policy, patients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Sustainability measures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Dissemination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1"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Meaning of results: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parajita" panose="02020603050405020304" pitchFamily="18" charset="0"/>
                <a:cs typeface="Aparajita" panose="02020603050405020304" pitchFamily="18" charset="0"/>
              </a:rPr>
              <a:t>In this study, burden levels were assessed among caregivers of individuals who have a chronic or disabling condition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(findings were supported by previous literature). </a:t>
            </a:r>
            <a:r>
              <a:rPr kumimoji="0" lang="en-US" sz="1200" b="1" i="0" u="none" strike="noStrike" kern="0" cap="none" spc="0" normalizeH="0" baseline="0" noProof="0" dirty="0">
                <a:ln>
                  <a:noFill/>
                </a:ln>
                <a:solidFill>
                  <a:srgbClr val="000000"/>
                </a:solidFill>
                <a:effectLst/>
                <a:uLnTx/>
                <a:uFillTx/>
                <a:latin typeface="Calibri"/>
                <a:cs typeface="Calibri"/>
                <a:sym typeface="Calibri"/>
              </a:rPr>
              <a:t>Post test results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showed significant improvement in burden levels </a:t>
            </a:r>
            <a:r>
              <a:rPr kumimoji="0" lang="en-US" sz="1200" b="1" i="0" u="none" strike="noStrike" kern="0" cap="none" spc="0" normalizeH="0" baseline="0" noProof="0" dirty="0">
                <a:ln>
                  <a:noFill/>
                </a:ln>
                <a:solidFill>
                  <a:srgbClr val="000000"/>
                </a:solidFill>
                <a:effectLst/>
                <a:uLnTx/>
                <a:uFillTx/>
                <a:latin typeface="Calibri"/>
                <a:cs typeface="Calibri"/>
                <a:sym typeface="Calibri"/>
              </a:rPr>
              <a:t>among all caregiver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participants, which suggests that the virtual knitting and crocheting course was a success. However, there are a few things to consider that may have impacted results: (limitations)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Small sample size- therefore can’t generalize finding to general caregiver population.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Although the art course was advertised through social media/facebook, email, newsletter, recruiting caregivers continues to be a challenge, due to caregivers begin unavailable due to caregiving duties/ having other responsibilities/commitments.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No control group- challenge to know whether the actual knitting and crocheting art OR the support guidance by the art therapist impacted burden scores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Calibri"/>
                <a:cs typeface="Calibri"/>
                <a:sym typeface="Calibri"/>
              </a:rPr>
              <a:t>Attendance-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was tracked and several of the caregivers missed 2-3 sessions, and some more than 3 sessions the course. I questioned whether to use data from a participant who only attended twice.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Knitting and crocheting experience was not  part of inclusion criteria, perhaps caregivers with more experience felt more comfortable and relaxed with the course.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Future research considerations: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Larger sample size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Control  group</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Include depth interviews with the caregiver participants to obtain more info about how the intervention worked or did not work for them.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Include care recipient variables such as functional status before and after course to know  if change in functional status impacts burden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Overall positive responses- should continue with virtual knitting and crocheting course.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kumimoji="0" lang="en-US" sz="24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Implications for nursing, organization, healthcare, policy, patients</a:t>
            </a:r>
          </a:p>
          <a:p>
            <a:pPr indent="0">
              <a:lnSpc>
                <a:spcPct val="100000"/>
              </a:lnSpc>
              <a:spcBef>
                <a:spcPts val="0"/>
              </a:spcBef>
              <a:buClr>
                <a:srgbClr val="000000"/>
              </a:buClr>
              <a:buSzPts val="1400"/>
              <a:buNone/>
              <a:defRPr/>
            </a:pPr>
            <a:r>
              <a:rPr lang="en-US" sz="2100" kern="0" dirty="0">
                <a:solidFill>
                  <a:srgbClr val="000000"/>
                </a:solidFill>
                <a:latin typeface="Aparajita" panose="02020603050405020304" pitchFamily="18" charset="0"/>
                <a:cs typeface="Aparajita" panose="02020603050405020304" pitchFamily="18" charset="0"/>
                <a:sym typeface="Calibri"/>
              </a:rPr>
              <a:t>Organization, healthcare policy</a:t>
            </a:r>
          </a:p>
          <a:p>
            <a:pPr marL="971550" lvl="1" indent="-285750">
              <a:lnSpc>
                <a:spcPct val="100000"/>
              </a:lnSpc>
              <a:spcBef>
                <a:spcPts val="0"/>
              </a:spcBef>
              <a:buClr>
                <a:srgbClr val="000000"/>
              </a:buClr>
              <a:buSzPts val="1400"/>
              <a:defRPr/>
            </a:pPr>
            <a:r>
              <a:rPr lang="en-US" sz="2100" kern="12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A health-related policy should be formulated to help identify caregivers. This can be done by including a section in the paperwork adding a check off box when the individual is at a dr. office “are you a caregiver” </a:t>
            </a:r>
          </a:p>
          <a:p>
            <a:pPr marL="971550" lvl="1" indent="-285750">
              <a:lnSpc>
                <a:spcPct val="100000"/>
              </a:lnSpc>
              <a:spcBef>
                <a:spcPts val="0"/>
              </a:spcBef>
              <a:buClr>
                <a:srgbClr val="000000"/>
              </a:buClr>
              <a:buSzPts val="1400"/>
              <a:defRPr/>
            </a:pPr>
            <a:r>
              <a:rPr lang="en-US" sz="2100" dirty="0">
                <a:solidFill>
                  <a:srgbClr val="000000"/>
                </a:solidFill>
                <a:latin typeface="Aparajita" panose="02020603050405020304" pitchFamily="18" charset="0"/>
                <a:ea typeface="SimSun" panose="02010600030101010101" pitchFamily="2" charset="-122"/>
                <a:cs typeface="Aparajita" panose="02020603050405020304" pitchFamily="18" charset="0"/>
              </a:rPr>
              <a:t>If patient identifies themselves as a caregiver, further caregiver assessment and Modified Caregiver Strain Index should be completed.  Caregiver can then be referred to CARE program services </a:t>
            </a:r>
          </a:p>
          <a:p>
            <a:pPr marL="971550" lvl="1" indent="-285750">
              <a:lnSpc>
                <a:spcPct val="100000"/>
              </a:lnSpc>
              <a:spcBef>
                <a:spcPts val="0"/>
              </a:spcBef>
              <a:buClr>
                <a:srgbClr val="000000"/>
              </a:buClr>
              <a:buSzPts val="1400"/>
              <a:defRPr/>
            </a:pPr>
            <a:endParaRPr kumimoji="0" lang="en-US" sz="2100" b="1" i="0" u="none" strike="noStrike" kern="0" cap="none" spc="0" normalizeH="0" baseline="0" noProof="0" dirty="0">
              <a:ln>
                <a:noFill/>
              </a:ln>
              <a:solidFill>
                <a:srgbClr val="000000"/>
              </a:solidFill>
              <a:effectLst/>
              <a:uLnTx/>
              <a:uFillTx/>
              <a:latin typeface="Aparajita" panose="02020603050405020304" pitchFamily="18" charset="0"/>
              <a:ea typeface="SimSun" panose="02010600030101010101" pitchFamily="2" charset="-122"/>
              <a:cs typeface="Aparajita" panose="02020603050405020304" pitchFamily="18" charset="0"/>
              <a:sym typeface="Calibri"/>
            </a:endParaRPr>
          </a:p>
          <a:p>
            <a:pPr indent="0">
              <a:lnSpc>
                <a:spcPct val="100000"/>
              </a:lnSpc>
              <a:spcBef>
                <a:spcPts val="0"/>
              </a:spcBef>
              <a:buClr>
                <a:srgbClr val="000000"/>
              </a:buClr>
              <a:buSzPts val="1400"/>
              <a:buNone/>
              <a:defRPr/>
            </a:pPr>
            <a:r>
              <a:rPr kumimoji="0" lang="en-US" sz="2100"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Nurses</a:t>
            </a:r>
            <a:r>
              <a:rPr lang="en-US" sz="2100" kern="0" dirty="0">
                <a:solidFill>
                  <a:srgbClr val="000000"/>
                </a:solidFill>
                <a:latin typeface="Aparajita" panose="02020603050405020304" pitchFamily="18" charset="0"/>
                <a:cs typeface="Aparajita" panose="02020603050405020304" pitchFamily="18" charset="0"/>
                <a:sym typeface="Calibri"/>
              </a:rPr>
              <a:t>- </a:t>
            </a:r>
          </a:p>
          <a:p>
            <a:pPr marL="1028700" marR="0" lvl="1" indent="-34290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2100" b="1" i="0" u="none" strike="noStrike" kern="0" cap="none" spc="0" normalizeH="0" baseline="0" noProof="0" dirty="0">
                <a:ln>
                  <a:noFill/>
                </a:ln>
                <a:solidFill>
                  <a:srgbClr val="000000"/>
                </a:solidFill>
                <a:effectLst/>
                <a:uLnTx/>
                <a:uFillTx/>
                <a:latin typeface="Aparajita" panose="02020603050405020304" pitchFamily="18" charset="0"/>
                <a:ea typeface="SimSun" panose="02010600030101010101" pitchFamily="2" charset="-122"/>
                <a:cs typeface="Aparajita" panose="02020603050405020304" pitchFamily="18" charset="0"/>
                <a:sym typeface="Calibri"/>
              </a:rPr>
              <a:t>Once an individual has identified they are a caregiver and completed forms and index, nurses can review and </a:t>
            </a:r>
            <a:r>
              <a:rPr lang="en-US" sz="2100" kern="0" dirty="0">
                <a:solidFill>
                  <a:srgbClr val="000000"/>
                </a:solidFill>
                <a:latin typeface="Aparajita" panose="02020603050405020304" pitchFamily="18" charset="0"/>
                <a:cs typeface="Aparajita" panose="02020603050405020304" pitchFamily="18" charset="0"/>
                <a:sym typeface="Calibri"/>
              </a:rPr>
              <a:t>determining if caregivers and their family members could benefit from art therapy courses</a:t>
            </a:r>
          </a:p>
          <a:p>
            <a:pPr marL="1028700" lvl="1" indent="-342900">
              <a:lnSpc>
                <a:spcPct val="100000"/>
              </a:lnSpc>
              <a:spcBef>
                <a:spcPts val="0"/>
              </a:spcBef>
              <a:buClr>
                <a:srgbClr val="000000"/>
              </a:buClr>
              <a:buSzPts val="1400"/>
              <a:defRPr/>
            </a:pPr>
            <a:r>
              <a:rPr kumimoji="0" lang="en-US" sz="2100"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They can Promote art based approach, and refer family and caregivers to such programs </a:t>
            </a:r>
            <a:endParaRPr lang="en-US" sz="2100" kern="0" dirty="0">
              <a:solidFill>
                <a:srgbClr val="000000"/>
              </a:solidFill>
              <a:latin typeface="Aparajita" panose="02020603050405020304" pitchFamily="18" charset="0"/>
              <a:cs typeface="Aparajita" panose="02020603050405020304" pitchFamily="18" charset="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24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23</a:t>
            </a:fld>
            <a:endParaRPr lang="en-US"/>
          </a:p>
        </p:txBody>
      </p:sp>
    </p:spTree>
    <p:extLst>
      <p:ext uri="{BB962C8B-B14F-4D97-AF65-F5344CB8AC3E}">
        <p14:creationId xmlns:p14="http://schemas.microsoft.com/office/powerpoint/2010/main" val="3581286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24</a:t>
            </a:fld>
            <a:endParaRPr lang="en-US"/>
          </a:p>
        </p:txBody>
      </p:sp>
    </p:spTree>
    <p:extLst>
      <p:ext uri="{BB962C8B-B14F-4D97-AF65-F5344CB8AC3E}">
        <p14:creationId xmlns:p14="http://schemas.microsoft.com/office/powerpoint/2010/main" val="1445640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25</a:t>
            </a:fld>
            <a:endParaRPr lang="en-US"/>
          </a:p>
        </p:txBody>
      </p:sp>
    </p:spTree>
    <p:extLst>
      <p:ext uri="{BB962C8B-B14F-4D97-AF65-F5344CB8AC3E}">
        <p14:creationId xmlns:p14="http://schemas.microsoft.com/office/powerpoint/2010/main" val="49519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 your committee chair/members</a:t>
            </a:r>
          </a:p>
          <a:p>
            <a:r>
              <a:rPr lang="en-US" b="1" dirty="0"/>
              <a:t>Any others you would like to thank</a:t>
            </a:r>
          </a:p>
          <a:p>
            <a:endParaRPr lang="en-US" dirty="0"/>
          </a:p>
          <a:p>
            <a:pPr algn="ctr"/>
            <a:r>
              <a:rPr lang="en-US" dirty="0"/>
              <a:t>Thank you for all those who supported and helped guide me through my DNP project journey. </a:t>
            </a:r>
          </a:p>
          <a:p>
            <a:pPr algn="ctr"/>
            <a:r>
              <a:rPr lang="en-US" dirty="0"/>
              <a:t> Words cant explain how I feel. I will miss everyone. If I can do it over again, YES I would. </a:t>
            </a:r>
          </a:p>
          <a:p>
            <a:pPr algn="ctr"/>
            <a:endParaRPr lang="en-US" dirty="0"/>
          </a:p>
          <a:p>
            <a:pPr algn="l"/>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26</a:t>
            </a:fld>
            <a:endParaRPr lang="en-US"/>
          </a:p>
        </p:txBody>
      </p:sp>
    </p:spTree>
    <p:extLst>
      <p:ext uri="{BB962C8B-B14F-4D97-AF65-F5344CB8AC3E}">
        <p14:creationId xmlns:p14="http://schemas.microsoft.com/office/powerpoint/2010/main" val="137145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BACKGROUND: </a:t>
            </a:r>
          </a:p>
          <a:p>
            <a:pPr marL="171450" marR="0" indent="-171450">
              <a:lnSpc>
                <a:spcPct val="200000"/>
              </a:lnSpc>
              <a:spcBef>
                <a:spcPts val="0"/>
              </a:spcBef>
              <a:spcAft>
                <a:spcPts val="0"/>
              </a:spcAft>
              <a:buFont typeface="Arial" panose="020B0604020202020204" pitchFamily="34" charset="0"/>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Why is this important </a:t>
            </a:r>
          </a:p>
          <a:p>
            <a:pPr marL="171450" marR="0" indent="-171450">
              <a:lnSpc>
                <a:spcPct val="200000"/>
              </a:lnSpc>
              <a:spcBef>
                <a:spcPts val="0"/>
              </a:spcBef>
              <a:spcAft>
                <a:spcPts val="0"/>
              </a:spcAft>
              <a:buFont typeface="Arial" panose="020B0604020202020204" pitchFamily="34" charset="0"/>
              <a:buChar cha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Introduce Organization </a:t>
            </a:r>
          </a:p>
          <a:p>
            <a:pPr marL="0" marR="0">
              <a:lnSpc>
                <a:spcPct val="200000"/>
              </a:lnSpc>
              <a:spcBef>
                <a:spcPts val="0"/>
              </a:spcBef>
              <a:spcAft>
                <a:spcPts val="0"/>
              </a:spcAft>
            </a:pP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Art Therapy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effectLst/>
                <a:latin typeface="Times New Roman Bold" panose="02020803070505020304" pitchFamily="18" charset="0"/>
                <a:ea typeface="Times New Roman" panose="02020603050405020304" pitchFamily="18" charset="0"/>
              </a:rPr>
              <a:t>Art therapy</a:t>
            </a:r>
            <a:r>
              <a:rPr lang="en-US" sz="1200" dirty="0">
                <a:effectLst/>
                <a:latin typeface="Times New Roman" panose="02020603050405020304" pitchFamily="18" charset="0"/>
                <a:ea typeface="Times New Roman" panose="02020603050405020304" pitchFamily="18" charset="0"/>
              </a:rPr>
              <a:t> can be viewed as a self-care technique that uses arts and materials in sessions with an art therapist to help address caregiver’s emotional well-being (AATA).</a:t>
            </a:r>
          </a:p>
          <a:p>
            <a:pPr marL="0" indent="0">
              <a:buFont typeface="Arial" panose="020B0604020202020204" pitchFamily="34" charset="0"/>
              <a:buNone/>
            </a:pP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800" dirty="0">
                <a:effectLst/>
                <a:latin typeface="Times New Roman" panose="02020603050405020304" pitchFamily="18" charset="0"/>
                <a:ea typeface="SimSun" panose="02010600030101010101" pitchFamily="2" charset="-122"/>
              </a:rPr>
              <a:t>the focus of art therapy is on the </a:t>
            </a:r>
            <a:r>
              <a:rPr lang="en-US" sz="1800" b="1" dirty="0">
                <a:effectLst/>
                <a:latin typeface="Times New Roman" panose="02020603050405020304" pitchFamily="18" charset="0"/>
                <a:ea typeface="SimSun" panose="02010600030101010101" pitchFamily="2" charset="-122"/>
              </a:rPr>
              <a:t>process of art making not the art itself.  </a:t>
            </a:r>
            <a:r>
              <a:rPr lang="en-US" sz="1800" dirty="0">
                <a:effectLst/>
                <a:latin typeface="Times New Roman" panose="02020603050405020304" pitchFamily="18" charset="0"/>
                <a:ea typeface="SimSun" panose="02010600030101010101" pitchFamily="2" charset="-122"/>
              </a:rPr>
              <a:t>SO, it doesn’t  matter how good the individual is in making art, it’s more about how the art making process makes one feel, and the potential insights that one gains from the actual art created. </a:t>
            </a: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It can help shift caregivers attention away from their worries and alleviate their burden or stress. </a:t>
            </a:r>
          </a:p>
          <a:p>
            <a:pPr marL="171450" indent="-171450">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One study examined the differences in outcomes between two art interventions (coloring and an open studio art therapy) </a:t>
            </a:r>
            <a:r>
              <a:rPr lang="en-US" sz="1800" dirty="0">
                <a:effectLst/>
                <a:latin typeface="Times New Roman" panose="02020603050405020304" pitchFamily="18" charset="0"/>
                <a:ea typeface="SimSun" panose="02010600030101010101" pitchFamily="2" charset="-122"/>
              </a:rPr>
              <a:t>of informal caregivers of patients undergoing radiation treatment. </a:t>
            </a:r>
            <a:endParaRPr lang="en-US" sz="1200" dirty="0">
              <a:effectLst/>
              <a:latin typeface="Times New Roman" panose="02020603050405020304" pitchFamily="18" charset="0"/>
              <a:ea typeface="Times New Roman" panose="02020603050405020304" pitchFamily="18" charset="0"/>
            </a:endParaRP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Participants were assigned to either a 45mi</a:t>
            </a:r>
            <a:r>
              <a:rPr lang="en-US" sz="1200" baseline="0" dirty="0">
                <a:effectLst/>
                <a:latin typeface="Times New Roman" panose="02020603050405020304" pitchFamily="18" charset="0"/>
                <a:ea typeface="Times New Roman" panose="02020603050405020304" pitchFamily="18" charset="0"/>
              </a:rPr>
              <a:t>nutes </a:t>
            </a:r>
            <a:r>
              <a:rPr lang="en-US" sz="1200" b="1" dirty="0">
                <a:effectLst/>
                <a:latin typeface="Times New Roman" panose="02020603050405020304" pitchFamily="18" charset="0"/>
                <a:ea typeface="Times New Roman" panose="02020603050405020304" pitchFamily="18" charset="0"/>
              </a:rPr>
              <a:t>coloring session OR an open art studio session- both guided/supported by an art therapist </a:t>
            </a:r>
          </a:p>
          <a:p>
            <a:pPr marL="628650" lvl="1" indent="-171450">
              <a:buFont typeface="Arial" panose="020B0604020202020204" pitchFamily="34" charset="0"/>
              <a:buChar char="•"/>
            </a:pPr>
            <a:r>
              <a:rPr lang="en-US" sz="1200" b="1" i="1" u="sng" dirty="0">
                <a:effectLst/>
                <a:highlight>
                  <a:srgbClr val="FFFF00"/>
                </a:highlight>
                <a:latin typeface="Times New Roman" panose="02020603050405020304" pitchFamily="18" charset="0"/>
                <a:ea typeface="Times New Roman" panose="02020603050405020304" pitchFamily="18" charset="0"/>
              </a:rPr>
              <a:t>In the Open art studio session</a:t>
            </a:r>
            <a:r>
              <a:rPr lang="en-US" sz="1200" b="1" dirty="0">
                <a:effectLst/>
                <a:highlight>
                  <a:srgbClr val="FFFF00"/>
                </a:highligh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participants worked with different art materials and were to create any type of imagery. </a:t>
            </a:r>
          </a:p>
          <a:p>
            <a:pPr marL="628650" lvl="1" indent="-171450">
              <a:buFont typeface="Arial" panose="020B0604020202020204" pitchFamily="34" charset="0"/>
              <a:buChar char="•"/>
            </a:pPr>
            <a:r>
              <a:rPr lang="en-US" sz="1200" b="1" i="1" u="sng" dirty="0">
                <a:effectLst/>
                <a:latin typeface="Times New Roman" panose="02020603050405020304" pitchFamily="18" charset="0"/>
                <a:ea typeface="Times New Roman" panose="02020603050405020304" pitchFamily="18" charset="0"/>
              </a:rPr>
              <a:t>In the Coloring sessions: </a:t>
            </a:r>
            <a:r>
              <a:rPr lang="en-US" sz="1200" b="0" i="0" u="none" dirty="0">
                <a:effectLst/>
                <a:latin typeface="Times New Roman" panose="02020603050405020304" pitchFamily="18" charset="0"/>
                <a:ea typeface="Times New Roman" panose="02020603050405020304" pitchFamily="18" charset="0"/>
              </a:rPr>
              <a:t>participants chose one of six coloring sheets and used pencils/markers to do the coloring. </a:t>
            </a:r>
            <a:endParaRPr lang="en-US" sz="1200" b="1" i="1" u="sng" dirty="0">
              <a:effectLst/>
              <a:latin typeface="Times New Roman" panose="02020603050405020304" pitchFamily="18" charset="0"/>
              <a:ea typeface="Times New Roman" panose="02020603050405020304" pitchFamily="18" charset="0"/>
            </a:endParaRP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Participants completed surveys before and after sessions. Both art</a:t>
            </a:r>
            <a:r>
              <a:rPr lang="en-US" sz="1200" baseline="0" dirty="0">
                <a:effectLst/>
                <a:latin typeface="Times New Roman" panose="02020603050405020304" pitchFamily="18" charset="0"/>
                <a:ea typeface="Times New Roman" panose="02020603050405020304" pitchFamily="18" charset="0"/>
              </a:rPr>
              <a:t> therapy options</a:t>
            </a:r>
            <a:r>
              <a:rPr lang="en-US" sz="1200" dirty="0">
                <a:effectLst/>
                <a:latin typeface="Times New Roman" panose="02020603050405020304" pitchFamily="18" charset="0"/>
                <a:ea typeface="Times New Roman" panose="02020603050405020304" pitchFamily="18" charset="0"/>
              </a:rPr>
              <a:t> resulted in significant improvement in the caregivers' symptoms of stress, anxiety, and mood. </a:t>
            </a:r>
            <a:endParaRPr lang="en-US" sz="1200" dirty="0"/>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3</a:t>
            </a:fld>
            <a:endParaRPr lang="en-US"/>
          </a:p>
        </p:txBody>
      </p:sp>
    </p:spTree>
    <p:extLst>
      <p:ext uri="{BB962C8B-B14F-4D97-AF65-F5344CB8AC3E}">
        <p14:creationId xmlns:p14="http://schemas.microsoft.com/office/powerpoint/2010/main" val="410988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latin typeface="Aparajita" panose="02020603050405020304" pitchFamily="18" charset="0"/>
                <a:cs typeface="Aparajita" panose="02020603050405020304" pitchFamily="18" charset="0"/>
                <a:sym typeface="Constantia"/>
              </a:rPr>
              <a:t>SIGNIFICANCE: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cap="none" dirty="0">
                <a:latin typeface="Aparajita" panose="02020603050405020304" pitchFamily="18" charset="0"/>
                <a:cs typeface="Aparajita" panose="02020603050405020304" pitchFamily="18" charset="0"/>
                <a:sym typeface="Constantia"/>
              </a:rPr>
              <a:t>Populations affected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cap="none" dirty="0">
                <a:latin typeface="Aparajita" panose="02020603050405020304" pitchFamily="18" charset="0"/>
                <a:cs typeface="Aparajita" panose="02020603050405020304" pitchFamily="18" charset="0"/>
                <a:sym typeface="Constantia"/>
              </a:rPr>
              <a:t>Worldwide/National/Regional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cap="none" dirty="0">
                <a:latin typeface="Aparajita" panose="02020603050405020304" pitchFamily="18" charset="0"/>
                <a:cs typeface="Aparajita" panose="02020603050405020304" pitchFamily="18" charset="0"/>
                <a:sym typeface="Constantia"/>
              </a:rPr>
              <a:t>Mortality/Morbidity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cap="none" dirty="0">
                <a:latin typeface="Aparajita" panose="02020603050405020304" pitchFamily="18" charset="0"/>
                <a:cs typeface="Aparajita" panose="02020603050405020304" pitchFamily="18" charset="0"/>
                <a:sym typeface="Constantia"/>
              </a:rPr>
              <a:t>Other data (organization)..</a:t>
            </a:r>
            <a:r>
              <a:rPr lang="en-US" sz="1200" b="1" i="0" u="none" strike="noStrike" cap="none" dirty="0" err="1">
                <a:latin typeface="Aparajita" panose="02020603050405020304" pitchFamily="18" charset="0"/>
                <a:cs typeface="Aparajita" panose="02020603050405020304" pitchFamily="18" charset="0"/>
                <a:sym typeface="Constantia"/>
              </a:rPr>
              <a:t>etc</a:t>
            </a:r>
            <a:r>
              <a:rPr lang="en-US" sz="1200" b="1" i="0" u="none" strike="noStrike" cap="none" dirty="0">
                <a:latin typeface="Aparajita" panose="02020603050405020304" pitchFamily="18" charset="0"/>
                <a:cs typeface="Aparajita" panose="02020603050405020304" pitchFamily="18" charset="0"/>
                <a:sym typeface="Constanti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latin typeface="Aparajita" panose="02020603050405020304" pitchFamily="18" charset="0"/>
              <a:cs typeface="Aparajita" panose="02020603050405020304" pitchFamily="18" charset="0"/>
              <a:sym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latin typeface="Aparajita" panose="02020603050405020304" pitchFamily="18" charset="0"/>
                <a:cs typeface="Aparajita" panose="02020603050405020304" pitchFamily="18" charset="0"/>
                <a:sym typeface="Constantia"/>
              </a:rPr>
              <a:t>The need for informal caregivers is rapidly increasing, however the #</a:t>
            </a:r>
            <a:r>
              <a:rPr lang="en-US" sz="1200" b="0" i="0" u="none" strike="noStrike" cap="none" baseline="0" dirty="0">
                <a:latin typeface="Aparajita" panose="02020603050405020304" pitchFamily="18" charset="0"/>
                <a:cs typeface="Aparajita" panose="02020603050405020304" pitchFamily="18" charset="0"/>
                <a:sym typeface="Constantia"/>
              </a:rPr>
              <a:t> </a:t>
            </a:r>
            <a:r>
              <a:rPr lang="en-US" sz="1200" b="0" i="0" u="none" strike="noStrike" cap="none" dirty="0">
                <a:latin typeface="Aparajita" panose="02020603050405020304" pitchFamily="18" charset="0"/>
                <a:cs typeface="Aparajita" panose="02020603050405020304" pitchFamily="18" charset="0"/>
                <a:sym typeface="Constantia"/>
              </a:rPr>
              <a:t>people able to provide</a:t>
            </a:r>
            <a:r>
              <a:rPr lang="en-US" sz="1200" b="0" i="0" u="none" strike="noStrike" cap="none" baseline="0" dirty="0">
                <a:latin typeface="Aparajita" panose="02020603050405020304" pitchFamily="18" charset="0"/>
                <a:cs typeface="Aparajita" panose="02020603050405020304" pitchFamily="18" charset="0"/>
                <a:sym typeface="Constantia"/>
              </a:rPr>
              <a:t> care is decreasing.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latin typeface="Aparajita" panose="02020603050405020304" pitchFamily="18" charset="0"/>
              <a:cs typeface="Aparajita" panose="02020603050405020304" pitchFamily="18" charset="0"/>
              <a:sym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cap="none" baseline="0" dirty="0">
                <a:latin typeface="Aparajita" panose="02020603050405020304" pitchFamily="18" charset="0"/>
                <a:cs typeface="Aparajita" panose="02020603050405020304" pitchFamily="18" charset="0"/>
                <a:sym typeface="Constantia"/>
              </a:rPr>
              <a:t>FIGURE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latin typeface="Aparajita" panose="02020603050405020304" pitchFamily="18" charset="0"/>
                <a:cs typeface="Aparajita" panose="02020603050405020304" pitchFamily="18" charset="0"/>
                <a:sym typeface="Constantia"/>
              </a:rPr>
              <a:t>Lets take a look at</a:t>
            </a:r>
            <a:r>
              <a:rPr lang="en-US" sz="1200" b="1" i="0" u="none" strike="noStrike" cap="none" baseline="0" dirty="0">
                <a:latin typeface="Aparajita" panose="02020603050405020304" pitchFamily="18" charset="0"/>
                <a:cs typeface="Aparajita" panose="02020603050405020304" pitchFamily="18" charset="0"/>
                <a:sym typeface="Constantia"/>
              </a:rPr>
              <a:t> figure 1- which is a regional economic model graph </a:t>
            </a:r>
            <a:r>
              <a:rPr lang="en-US" sz="1200" b="0" i="0" u="none" strike="noStrike" cap="none" baseline="0" dirty="0">
                <a:latin typeface="Aparajita" panose="02020603050405020304" pitchFamily="18" charset="0"/>
                <a:cs typeface="Aparajita" panose="02020603050405020304" pitchFamily="18" charset="0"/>
                <a:sym typeface="Constantia"/>
              </a:rPr>
              <a:t>showing the caregiver ratio in the United States from 1990 to 2050.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strike="noStrike" cap="none" dirty="0">
                <a:latin typeface="Aparajita" panose="02020603050405020304" pitchFamily="18" charset="0"/>
                <a:cs typeface="Aparajita" panose="02020603050405020304" pitchFamily="18" charset="0"/>
                <a:sym typeface="Constantia"/>
              </a:rPr>
              <a:t>Caregiver ratio is defined as the </a:t>
            </a:r>
            <a:r>
              <a:rPr lang="en-US" sz="1200" dirty="0">
                <a:effectLst/>
                <a:latin typeface="Times New Roman" panose="02020603050405020304" pitchFamily="18" charset="0"/>
                <a:ea typeface="SimSun" panose="02010600030101010101" pitchFamily="2" charset="-122"/>
              </a:rPr>
              <a:t>number of potential caregivers aged 45-64 for individuals who are 80 years old or older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dirty="0">
              <a:latin typeface="Aparajita" panose="02020603050405020304" pitchFamily="18" charset="0"/>
              <a:cs typeface="Aparajita" panose="02020603050405020304" pitchFamily="18" charset="0"/>
              <a:sym typeface="Constanti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SimSun" panose="02010600030101010101" pitchFamily="2" charset="-122"/>
              </a:rPr>
              <a:t>According to this model </a:t>
            </a:r>
            <a:r>
              <a:rPr lang="en-US" sz="1800" b="1" u="sng" dirty="0">
                <a:effectLst/>
                <a:latin typeface="Times New Roman" panose="02020603050405020304" pitchFamily="18" charset="0"/>
                <a:ea typeface="SimSun" panose="02010600030101010101" pitchFamily="2" charset="-122"/>
              </a:rPr>
              <a:t>in 2010 </a:t>
            </a:r>
            <a:r>
              <a:rPr lang="en-US" sz="1800" dirty="0">
                <a:effectLst/>
                <a:latin typeface="Times New Roman" panose="02020603050405020304" pitchFamily="18" charset="0"/>
                <a:ea typeface="SimSun" panose="02010600030101010101" pitchFamily="2" charset="-122"/>
              </a:rPr>
              <a:t>the United States </a:t>
            </a:r>
            <a:r>
              <a:rPr lang="en-US" sz="1800" b="1" dirty="0">
                <a:effectLst/>
                <a:latin typeface="Times New Roman" panose="02020603050405020304" pitchFamily="18" charset="0"/>
                <a:ea typeface="SimSun" panose="02010600030101010101" pitchFamily="2" charset="-122"/>
              </a:rPr>
              <a:t>caregiver support ratio was at its peak, at 7- meaning there were 7 potential caregivers for every person needing care </a:t>
            </a:r>
            <a:r>
              <a:rPr lang="en-US" sz="1800" dirty="0">
                <a:effectLst/>
                <a:latin typeface="Times New Roman" panose="02020603050405020304" pitchFamily="18" charset="0"/>
                <a:ea typeface="SimSun" panose="02010600030101010101" pitchFamily="2" charset="-122"/>
              </a:rPr>
              <a:t>and this ratio has been declining since. You can see that </a:t>
            </a:r>
            <a:r>
              <a:rPr lang="en-US" sz="1800" b="1" dirty="0">
                <a:effectLst/>
                <a:latin typeface="Times New Roman" panose="02020603050405020304" pitchFamily="18" charset="0"/>
                <a:ea typeface="SimSun" panose="02010600030101010101" pitchFamily="2" charset="-122"/>
              </a:rPr>
              <a:t>by the year 2050 the caregiver ration is projected to be around 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dirty="0">
              <a:latin typeface="Aparajita" panose="02020603050405020304" pitchFamily="18" charset="0"/>
              <a:cs typeface="Aparajita" panose="02020603050405020304" pitchFamily="18" charset="0"/>
              <a:sym typeface="Constanti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latin typeface="Aparajita" panose="02020603050405020304" pitchFamily="18" charset="0"/>
                <a:cs typeface="Aparajita" panose="02020603050405020304" pitchFamily="18" charset="0"/>
                <a:sym typeface="Constantia"/>
              </a:rPr>
              <a:t>I also searched the Caregiver ratio in </a:t>
            </a:r>
            <a:r>
              <a:rPr lang="en-US" sz="1200" b="1" i="0" u="none" strike="noStrike" cap="none" dirty="0">
                <a:latin typeface="Aparajita" panose="02020603050405020304" pitchFamily="18" charset="0"/>
                <a:cs typeface="Aparajita" panose="02020603050405020304" pitchFamily="18" charset="0"/>
                <a:sym typeface="Constantia"/>
              </a:rPr>
              <a:t>Michigan</a:t>
            </a:r>
            <a:r>
              <a:rPr lang="en-US" sz="1200" b="0" i="0" u="none" strike="noStrike" cap="none" dirty="0">
                <a:latin typeface="Aparajita" panose="02020603050405020304" pitchFamily="18" charset="0"/>
                <a:cs typeface="Aparajita" panose="02020603050405020304" pitchFamily="18" charset="0"/>
                <a:sym typeface="Constantia"/>
              </a:rPr>
              <a:t> and found that also in 2010, the ratio was 7 and was projected to decrease to 4.1 by the year 2030 to 3.3 in 2050.. </a:t>
            </a:r>
            <a:endParaRPr lang="en-US" sz="1200" dirty="0">
              <a:latin typeface="Aparajita" panose="02020603050405020304" pitchFamily="18" charset="0"/>
              <a:cs typeface="Aparajita"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1"/>
              </a:solidFill>
              <a:latin typeface="Constantia"/>
              <a:ea typeface="Constantia"/>
              <a:cs typeface="Constantia"/>
              <a:sym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chemeClr val="accent1"/>
                </a:solidFill>
                <a:latin typeface="Constantia"/>
                <a:ea typeface="Constantia"/>
                <a:cs typeface="Constantia"/>
                <a:sym typeface="Constantia"/>
              </a:rPr>
              <a:t>FIGURE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1"/>
                </a:solidFill>
                <a:latin typeface="Constantia"/>
                <a:ea typeface="Constantia"/>
                <a:cs typeface="Constantia"/>
                <a:sym typeface="Constantia"/>
              </a:rPr>
              <a:t>Please refer to figure 2. so why care about the caregiver ratio? If we don't Address the issue of caregiver burden</a:t>
            </a:r>
            <a:r>
              <a:rPr lang="en-US" b="0" dirty="0">
                <a:solidFill>
                  <a:schemeClr val="accent1"/>
                </a:solidFill>
                <a:latin typeface="Constantia"/>
                <a:ea typeface="Constantia"/>
                <a:cs typeface="Constantia"/>
                <a:sym typeface="Constantia"/>
              </a:rPr>
              <a:t>:</a:t>
            </a:r>
            <a:r>
              <a:rPr lang="en-US" b="0" baseline="0" dirty="0">
                <a:solidFill>
                  <a:schemeClr val="accent1"/>
                </a:solidFill>
                <a:latin typeface="Constantia"/>
                <a:ea typeface="Constantia"/>
                <a:cs typeface="Constantia"/>
                <a:sym typeface="Constantia"/>
              </a:rPr>
              <a:t> </a:t>
            </a:r>
            <a:endParaRPr lang="en-US" dirty="0">
              <a:solidFill>
                <a:schemeClr val="accent1"/>
              </a:solidFill>
              <a:latin typeface="Constantia"/>
              <a:ea typeface="Constantia"/>
              <a:cs typeface="Constantia"/>
              <a:sym typeface="Constantia"/>
            </a:endParaRPr>
          </a:p>
          <a:p>
            <a:pPr marL="228600" lvl="0" indent="-228600" algn="l" rtl="0">
              <a:spcBef>
                <a:spcPts val="0"/>
              </a:spcBef>
              <a:spcAft>
                <a:spcPts val="0"/>
              </a:spcAft>
              <a:buAutoNum type="arabicPeriod"/>
            </a:pPr>
            <a:r>
              <a:rPr lang="en-US" dirty="0">
                <a:solidFill>
                  <a:schemeClr val="accent1"/>
                </a:solidFill>
                <a:latin typeface="Constantia"/>
                <a:ea typeface="Constantia"/>
                <a:cs typeface="Constantia"/>
                <a:sym typeface="Constantia"/>
              </a:rPr>
              <a:t>the number of </a:t>
            </a:r>
            <a:r>
              <a:rPr lang="en-US" b="1" dirty="0">
                <a:solidFill>
                  <a:schemeClr val="accent1"/>
                </a:solidFill>
                <a:latin typeface="Constantia"/>
                <a:ea typeface="Constantia"/>
                <a:cs typeface="Constantia"/>
                <a:sym typeface="Constantia"/>
              </a:rPr>
              <a:t>potential caregivers </a:t>
            </a:r>
            <a:r>
              <a:rPr lang="en-US" dirty="0">
                <a:solidFill>
                  <a:schemeClr val="accent1"/>
                </a:solidFill>
                <a:latin typeface="Constantia"/>
                <a:ea typeface="Constantia"/>
                <a:cs typeface="Constantia"/>
                <a:sym typeface="Constantia"/>
              </a:rPr>
              <a:t>will likely continue to decline. </a:t>
            </a:r>
          </a:p>
          <a:p>
            <a:pPr marL="228600" lvl="0" indent="-228600" algn="l" rtl="0">
              <a:spcBef>
                <a:spcPts val="0"/>
              </a:spcBef>
              <a:spcAft>
                <a:spcPts val="0"/>
              </a:spcAft>
              <a:buAutoNum type="arabicPeriod"/>
            </a:pPr>
            <a:r>
              <a:rPr lang="en-US" dirty="0">
                <a:solidFill>
                  <a:schemeClr val="accent1"/>
                </a:solidFill>
                <a:latin typeface="Constantia"/>
                <a:ea typeface="Constantia"/>
                <a:cs typeface="Constantia"/>
                <a:sym typeface="Constantia"/>
              </a:rPr>
              <a:t>There will be an </a:t>
            </a:r>
            <a:r>
              <a:rPr lang="en-US" b="1" dirty="0">
                <a:solidFill>
                  <a:schemeClr val="accent1"/>
                </a:solidFill>
                <a:latin typeface="Constantia"/>
                <a:ea typeface="Constantia"/>
                <a:cs typeface="Constantia"/>
                <a:sym typeface="Constantia"/>
              </a:rPr>
              <a:t>increase in the frail older population </a:t>
            </a:r>
          </a:p>
          <a:p>
            <a:pPr marL="228600" lvl="0" indent="-228600" algn="l" rtl="0">
              <a:spcBef>
                <a:spcPts val="0"/>
              </a:spcBef>
              <a:spcAft>
                <a:spcPts val="0"/>
              </a:spcAft>
              <a:buAutoNum type="arabicPeriod"/>
            </a:pPr>
            <a:r>
              <a:rPr lang="en-US" dirty="0">
                <a:solidFill>
                  <a:schemeClr val="accent1"/>
                </a:solidFill>
                <a:latin typeface="Constantia"/>
                <a:ea typeface="Constantia"/>
                <a:cs typeface="Constantia"/>
                <a:sym typeface="Constantia"/>
              </a:rPr>
              <a:t>Michigan and other states will face care gaps that will ultimately </a:t>
            </a:r>
            <a:r>
              <a:rPr lang="en-US" b="1" dirty="0">
                <a:solidFill>
                  <a:schemeClr val="accent1"/>
                </a:solidFill>
                <a:latin typeface="Constantia"/>
                <a:ea typeface="Constantia"/>
                <a:cs typeface="Constantia"/>
                <a:sym typeface="Constantia"/>
              </a:rPr>
              <a:t>result in increased hospitalization and earlier long-term placement of the care recipients</a:t>
            </a:r>
            <a:r>
              <a:rPr lang="en-US" dirty="0">
                <a:solidFill>
                  <a:schemeClr val="accent1"/>
                </a:solidFill>
                <a:latin typeface="Constantia"/>
                <a:ea typeface="Constantia"/>
                <a:cs typeface="Constantia"/>
                <a:sym typeface="Constantia"/>
              </a:rPr>
              <a:t>, which can overall </a:t>
            </a:r>
            <a:r>
              <a:rPr lang="en-US" b="1" u="sng" dirty="0">
                <a:solidFill>
                  <a:schemeClr val="accent1"/>
                </a:solidFill>
                <a:latin typeface="Constantia"/>
                <a:ea typeface="Constantia"/>
                <a:cs typeface="Constantia"/>
                <a:sym typeface="Constantia"/>
              </a:rPr>
              <a:t>impact healthcare cost:</a:t>
            </a:r>
          </a:p>
          <a:p>
            <a:pPr marL="628650" lvl="1" indent="-171450" algn="l" rtl="0">
              <a:spcBef>
                <a:spcPts val="0"/>
              </a:spcBef>
              <a:spcAft>
                <a:spcPts val="0"/>
              </a:spcAft>
              <a:buFont typeface="Arial" panose="020B0604020202020204" pitchFamily="34" charset="0"/>
              <a:buChar char="•"/>
            </a:pPr>
            <a:r>
              <a:rPr lang="en-US" b="1" u="sng" dirty="0">
                <a:solidFill>
                  <a:schemeClr val="accent1"/>
                </a:solidFill>
                <a:latin typeface="Constantia"/>
                <a:sym typeface="Constantia"/>
              </a:rPr>
              <a:t>SO for example: in 2004 </a:t>
            </a:r>
          </a:p>
          <a:p>
            <a:pPr marL="1085850" lvl="2" indent="-171450" algn="l" rtl="0">
              <a:spcBef>
                <a:spcPts val="0"/>
              </a:spcBef>
              <a:spcAft>
                <a:spcPts val="0"/>
              </a:spcAft>
              <a:buFont typeface="Arial" panose="020B0604020202020204" pitchFamily="34" charset="0"/>
              <a:buChar char="•"/>
            </a:pPr>
            <a:r>
              <a:rPr lang="en-US" b="1" u="sng" dirty="0">
                <a:solidFill>
                  <a:schemeClr val="accent1"/>
                </a:solidFill>
                <a:latin typeface="Constantia"/>
                <a:sym typeface="Constantia"/>
              </a:rPr>
              <a:t>Informal caregiving had a national economic value of $306 billion annually &gt;&gt;&gt; (greatly exceeding the combined costs of nursing home care ($103.2 billion) and home health care at ($36.1 billion dollars) </a:t>
            </a:r>
            <a:endParaRPr lang="en-US" b="1" u="sng" dirty="0"/>
          </a:p>
          <a:p>
            <a:pPr marL="0" lvl="0" indent="0" algn="l" rtl="0">
              <a:spcBef>
                <a:spcPts val="0"/>
              </a:spcBef>
              <a:spcAft>
                <a:spcPts val="0"/>
              </a:spcAft>
              <a:buNone/>
            </a:pPr>
            <a:endParaRPr lang="en-US" dirty="0">
              <a:solidFill>
                <a:schemeClr val="accent1"/>
              </a:solidFill>
              <a:latin typeface="Constantia"/>
              <a:ea typeface="Constantia"/>
              <a:cs typeface="Constantia"/>
              <a:sym typeface="Constantia"/>
            </a:endParaRPr>
          </a:p>
          <a:p>
            <a:pPr marL="0" lvl="0" indent="0" algn="l" rtl="0">
              <a:spcBef>
                <a:spcPts val="0"/>
              </a:spcBef>
              <a:spcAft>
                <a:spcPts val="0"/>
              </a:spcAft>
              <a:buNone/>
            </a:pPr>
            <a:r>
              <a:rPr lang="en-US" sz="1800" dirty="0">
                <a:effectLst/>
                <a:latin typeface="Times New Roman" panose="02020603050405020304" pitchFamily="18" charset="0"/>
                <a:ea typeface="Calibri" panose="020F0502020204030204" pitchFamily="34" charset="0"/>
              </a:rPr>
              <a:t>Clearly, caregivers serve a great economic benefit the U.S</a:t>
            </a:r>
            <a:endParaRPr lang="en-US" dirty="0">
              <a:solidFill>
                <a:schemeClr val="accent1"/>
              </a:solidFill>
              <a:latin typeface="Constantia"/>
              <a:ea typeface="Constantia"/>
              <a:cs typeface="Constantia"/>
              <a:sym typeface="Constantia"/>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4</a:t>
            </a:fld>
            <a:endParaRPr lang="en-US"/>
          </a:p>
        </p:txBody>
      </p:sp>
    </p:spTree>
    <p:extLst>
      <p:ext uri="{BB962C8B-B14F-4D97-AF65-F5344CB8AC3E}">
        <p14:creationId xmlns:p14="http://schemas.microsoft.com/office/powerpoint/2010/main" val="180567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So It is imperative that actions are taken to positively influence caregivers and help alleviate their burden. </a:t>
            </a:r>
          </a:p>
          <a:p>
            <a:endParaRPr lang="en-US"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800" b="1" u="sng" dirty="0">
                <a:effectLst/>
                <a:latin typeface="Times New Roman" panose="02020603050405020304" pitchFamily="18" charset="0"/>
                <a:ea typeface="Calibri" panose="020F0502020204030204" pitchFamily="34" charset="0"/>
              </a:rPr>
              <a:t>The CDC highlights several actions a community can</a:t>
            </a:r>
            <a:r>
              <a:rPr lang="en-US" sz="1800" dirty="0">
                <a:effectLst/>
                <a:latin typeface="Times New Roman" panose="02020603050405020304" pitchFamily="18" charset="0"/>
                <a:ea typeface="Calibri" panose="020F0502020204030204" pitchFamily="34" charset="0"/>
              </a:rPr>
              <a:t> take to help caregivers. One action is to evaluate caregiver support programs to determine their effectiveness or impact on the caregiver population. </a:t>
            </a:r>
          </a:p>
          <a:p>
            <a:pPr marL="285750" indent="-285750">
              <a:buFont typeface="Arial" panose="020B0604020202020204" pitchFamily="34" charset="0"/>
              <a:buChar char="•"/>
            </a:pPr>
            <a:r>
              <a:rPr lang="en-US" sz="1800" b="1" dirty="0">
                <a:effectLst/>
                <a:latin typeface="Times New Roman" panose="02020603050405020304" pitchFamily="18" charset="0"/>
                <a:ea typeface="Constantia"/>
                <a:cs typeface="Aparajita" panose="02020603050405020304" pitchFamily="18" charset="0"/>
                <a:sym typeface="Constantia"/>
              </a:rPr>
              <a:t>My project is focused on the </a:t>
            </a:r>
            <a:r>
              <a:rPr lang="en-US" sz="1200" b="1" dirty="0">
                <a:latin typeface="Aparajita" panose="02020603050405020304" pitchFamily="18" charset="0"/>
                <a:ea typeface="Constantia"/>
                <a:cs typeface="Aparajita" panose="02020603050405020304" pitchFamily="18" charset="0"/>
                <a:sym typeface="Constantia"/>
              </a:rPr>
              <a:t>evaluation of the Henry Ford CARE program,</a:t>
            </a:r>
            <a:r>
              <a:rPr lang="en-US" sz="1200" dirty="0">
                <a:latin typeface="Aparajita" panose="02020603050405020304" pitchFamily="18" charset="0"/>
                <a:ea typeface="Constantia"/>
                <a:cs typeface="Aparajita" panose="02020603050405020304" pitchFamily="18" charset="0"/>
                <a:sym typeface="Constantia"/>
              </a:rPr>
              <a:t> specifically on an </a:t>
            </a:r>
            <a:r>
              <a:rPr lang="en-US" sz="1200" b="1" dirty="0">
                <a:latin typeface="Aparajita" panose="02020603050405020304" pitchFamily="18" charset="0"/>
                <a:ea typeface="Constantia"/>
                <a:cs typeface="Aparajita" panose="02020603050405020304" pitchFamily="18" charset="0"/>
                <a:sym typeface="Constantia"/>
              </a:rPr>
              <a:t>Art Therapy Intervention</a:t>
            </a:r>
            <a:r>
              <a:rPr lang="en-US" sz="1200" dirty="0">
                <a:latin typeface="Aparajita" panose="02020603050405020304" pitchFamily="18" charset="0"/>
                <a:ea typeface="Constantia"/>
                <a:cs typeface="Aparajita" panose="02020603050405020304" pitchFamily="18" charset="0"/>
                <a:sym typeface="Constantia"/>
              </a:rPr>
              <a:t>, focusing on the </a:t>
            </a:r>
            <a:r>
              <a:rPr lang="en-US" sz="1200" b="1" dirty="0">
                <a:latin typeface="Aparajita" panose="02020603050405020304" pitchFamily="18" charset="0"/>
                <a:ea typeface="Constantia"/>
                <a:cs typeface="Aparajita" panose="02020603050405020304" pitchFamily="18" charset="0"/>
                <a:sym typeface="Constantia"/>
              </a:rPr>
              <a:t>informal caregiver </a:t>
            </a:r>
            <a:r>
              <a:rPr lang="en-US" sz="1200" dirty="0">
                <a:latin typeface="Aparajita" panose="02020603050405020304" pitchFamily="18" charset="0"/>
                <a:ea typeface="Constantia"/>
                <a:cs typeface="Aparajita" panose="02020603050405020304" pitchFamily="18" charset="0"/>
                <a:sym typeface="Constantia"/>
              </a:rPr>
              <a:t>as the target population. </a:t>
            </a:r>
          </a:p>
          <a:p>
            <a:pPr marL="285750" indent="-285750">
              <a:buFont typeface="Arial" panose="020B0604020202020204" pitchFamily="34" charset="0"/>
              <a:buChar char="•"/>
            </a:pPr>
            <a:r>
              <a:rPr lang="en-US" sz="1200" dirty="0">
                <a:latin typeface="Aparajita" panose="02020603050405020304" pitchFamily="18" charset="0"/>
                <a:ea typeface="Constantia"/>
                <a:cs typeface="Aparajita" panose="02020603050405020304" pitchFamily="18" charset="0"/>
                <a:sym typeface="Constantia"/>
              </a:rPr>
              <a:t>The aim of my project will be to answer the following clinical question: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parajita" panose="02020603050405020304" pitchFamily="18" charset="0"/>
                <a:ea typeface="Constantia"/>
                <a:cs typeface="Aparajita" panose="02020603050405020304" pitchFamily="18" charset="0"/>
                <a:sym typeface="Constantia"/>
              </a:rPr>
              <a:t> </a:t>
            </a:r>
            <a:r>
              <a:rPr lang="en-US" sz="1200" b="1" dirty="0">
                <a:latin typeface="Aparajita" panose="02020603050405020304" pitchFamily="18" charset="0"/>
                <a:cs typeface="Aparajita" panose="02020603050405020304" pitchFamily="18" charset="0"/>
              </a:rPr>
              <a:t>What is the effect of art therapy on burden levels, and intervention satisfaction, in caregivers of individuals with chronic and disabling disease?</a:t>
            </a:r>
          </a:p>
          <a:p>
            <a:pPr marL="457200" lvl="1" indent="0">
              <a:buFont typeface="Arial" panose="020B0604020202020204" pitchFamily="34" charset="0"/>
              <a:buNone/>
            </a:pPr>
            <a:endParaRPr lang="en-US" sz="1200" dirty="0">
              <a:latin typeface="Aparajita" panose="02020603050405020304" pitchFamily="18" charset="0"/>
              <a:ea typeface="Constantia"/>
              <a:cs typeface="Aparajita" panose="02020603050405020304" pitchFamily="18" charset="0"/>
              <a:sym typeface="Constantia"/>
            </a:endParaRPr>
          </a:p>
        </p:txBody>
      </p:sp>
      <p:sp>
        <p:nvSpPr>
          <p:cNvPr id="4" name="Slide Number Placeholder 3"/>
          <p:cNvSpPr>
            <a:spLocks noGrp="1"/>
          </p:cNvSpPr>
          <p:nvPr>
            <p:ph type="sldNum" sz="quarter" idx="5"/>
          </p:nvPr>
        </p:nvSpPr>
        <p:spPr/>
        <p:txBody>
          <a:bodyPr/>
          <a:lstStyle/>
          <a:p>
            <a:fld id="{5177C26A-1AE6-4AA5-83BB-F2B73EB271A1}" type="slidenum">
              <a:rPr lang="en-US" smtClean="0"/>
              <a:t>5</a:t>
            </a:fld>
            <a:endParaRPr lang="en-US"/>
          </a:p>
        </p:txBody>
      </p:sp>
    </p:spTree>
    <p:extLst>
      <p:ext uri="{BB962C8B-B14F-4D97-AF65-F5344CB8AC3E}">
        <p14:creationId xmlns:p14="http://schemas.microsoft.com/office/powerpoint/2010/main" val="283842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latin typeface="Calibri"/>
                <a:ea typeface="Calibri"/>
                <a:cs typeface="Calibri"/>
                <a:sym typeface="Calibri"/>
              </a:rPr>
              <a:t>LITERATURE REVIEW:</a:t>
            </a:r>
          </a:p>
          <a:p>
            <a:pPr marL="171450" lvl="0" indent="-171450" algn="l" rtl="0">
              <a:spcBef>
                <a:spcPts val="0"/>
              </a:spcBef>
              <a:spcAft>
                <a:spcPts val="0"/>
              </a:spcAft>
              <a:buFont typeface="Arial" panose="020B0604020202020204" pitchFamily="34" charset="0"/>
              <a:buChar char="•"/>
            </a:pPr>
            <a:r>
              <a:rPr lang="en-US" b="1" dirty="0">
                <a:latin typeface="Calibri"/>
                <a:ea typeface="Calibri"/>
                <a:cs typeface="Calibri"/>
                <a:sym typeface="Calibri"/>
              </a:rPr>
              <a:t>Synthesize the literature in Themes </a:t>
            </a:r>
          </a:p>
          <a:p>
            <a:pPr marL="0" lvl="0" indent="0" algn="l" rtl="0">
              <a:spcBef>
                <a:spcPts val="0"/>
              </a:spcBef>
              <a:spcAft>
                <a:spcPts val="0"/>
              </a:spcAft>
              <a:buNone/>
            </a:pPr>
            <a:endParaRPr lang="en-US" b="0" dirty="0">
              <a:latin typeface="Calibri"/>
              <a:ea typeface="Calibri"/>
              <a:cs typeface="Calibri"/>
              <a:sym typeface="Calibri"/>
            </a:endParaRPr>
          </a:p>
          <a:p>
            <a:pPr marL="0" lvl="0" indent="0" algn="l" rtl="0">
              <a:spcBef>
                <a:spcPts val="0"/>
              </a:spcBef>
              <a:spcAft>
                <a:spcPts val="0"/>
              </a:spcAft>
              <a:buNone/>
            </a:pPr>
            <a:r>
              <a:rPr lang="en-US" b="0" u="sng" dirty="0">
                <a:latin typeface="Calibri"/>
                <a:ea typeface="Calibri"/>
                <a:cs typeface="Calibri"/>
                <a:sym typeface="Calibri"/>
              </a:rPr>
              <a:t>After completing a literature review, what I found was that different art based interventions had a positive impact on burden levels in the caregivers. </a:t>
            </a:r>
          </a:p>
          <a:p>
            <a:pPr marL="0" lvl="0" indent="0" algn="l" rtl="0">
              <a:spcBef>
                <a:spcPts val="0"/>
              </a:spcBef>
              <a:spcAft>
                <a:spcPts val="0"/>
              </a:spcAft>
              <a:buNone/>
            </a:pPr>
            <a:endParaRPr lang="en-US" b="0" i="1" dirty="0">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a:ea typeface="Calibri"/>
                <a:cs typeface="Calibri"/>
                <a:sym typeface="Calibri"/>
              </a:rPr>
              <a:t>Studies measured different outcome variables (like anxiety, burnout,  ..including my focus- caregiver burden </a:t>
            </a:r>
          </a:p>
          <a:p>
            <a:pPr marL="171450" lvl="0" indent="-171450" algn="l" rtl="0">
              <a:spcBef>
                <a:spcPts val="0"/>
              </a:spcBef>
              <a:spcAft>
                <a:spcPts val="0"/>
              </a:spcAft>
              <a:buFont typeface="Arial" panose="020B0604020202020204" pitchFamily="34" charset="0"/>
              <a:buChar char="•"/>
            </a:pPr>
            <a:r>
              <a:rPr lang="en-US" b="0" dirty="0">
                <a:latin typeface="Calibri"/>
                <a:ea typeface="Calibri"/>
                <a:cs typeface="Calibri"/>
                <a:sym typeface="Calibri"/>
              </a:rPr>
              <a:t>Although none of the studies explored knitting and crocheting as the art intervention, other art based interventions such as open-art studios, coloring, art-making activities, and art gallery-based interventions were explored. </a:t>
            </a:r>
          </a:p>
          <a:p>
            <a:pPr marL="171450" lvl="0" indent="-171450" algn="l" rtl="0">
              <a:spcBef>
                <a:spcPts val="0"/>
              </a:spcBef>
              <a:spcAft>
                <a:spcPts val="0"/>
              </a:spcAft>
              <a:buFont typeface="Arial" panose="020B0604020202020204" pitchFamily="34" charset="0"/>
              <a:buChar char="•"/>
            </a:pPr>
            <a:r>
              <a:rPr lang="en-US" b="0" dirty="0">
                <a:latin typeface="Calibri"/>
                <a:ea typeface="Calibri"/>
                <a:cs typeface="Calibri"/>
                <a:sym typeface="Calibri"/>
              </a:rPr>
              <a:t>Some of the art-based interventions in this studies were brief, for example a 45 minute open art studio/coloring sessions, and others were longer for example a few art sessions every week for 8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Calibri"/>
                <a:ea typeface="Calibri"/>
                <a:cs typeface="Calibri"/>
                <a:sym typeface="Calibri"/>
              </a:rPr>
              <a:t> All studies had a small sample size and most lacked a control group</a:t>
            </a:r>
            <a:endParaRPr lang="en-US" b="0" dirty="0">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latin typeface="Calibri"/>
                <a:ea typeface="Calibri"/>
                <a:cs typeface="Calibri"/>
                <a:sym typeface="Calibri"/>
              </a:rPr>
              <a:t>All studies revealed there is a  significant reduction or improvement of caregiver burden post intervention, despite sample size, lack of control group, and length of intervention </a:t>
            </a:r>
            <a:endParaRPr lang="en-US" i="1" dirty="0">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latin typeface="Calibri"/>
                <a:ea typeface="Calibri"/>
                <a:cs typeface="Calibri"/>
                <a:sym typeface="Calibri"/>
              </a:rPr>
              <a:t> Some of the studies included a qualitative component, through open ended surveys or semi structured interviews that revealed support for use of future art therapy interventions, and positive feedback from participants about how they felt about the intervention. </a:t>
            </a:r>
          </a:p>
          <a:p>
            <a:pPr marL="0" lvl="0" indent="0" algn="l" rtl="0">
              <a:spcBef>
                <a:spcPts val="0"/>
              </a:spcBef>
              <a:spcAft>
                <a:spcPts val="0"/>
              </a:spcAft>
              <a:buFont typeface="Arial" panose="020B0604020202020204" pitchFamily="34" charset="0"/>
              <a:buNone/>
            </a:pPr>
            <a:endParaRPr lang="en-US" b="0" dirty="0">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6</a:t>
            </a:fld>
            <a:endParaRPr lang="en-US"/>
          </a:p>
        </p:txBody>
      </p:sp>
    </p:spTree>
    <p:extLst>
      <p:ext uri="{BB962C8B-B14F-4D97-AF65-F5344CB8AC3E}">
        <p14:creationId xmlns:p14="http://schemas.microsoft.com/office/powerpoint/2010/main" val="385521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7</a:t>
            </a:fld>
            <a:endParaRPr lang="en-US"/>
          </a:p>
        </p:txBody>
      </p:sp>
    </p:spTree>
    <p:extLst>
      <p:ext uri="{BB962C8B-B14F-4D97-AF65-F5344CB8AC3E}">
        <p14:creationId xmlns:p14="http://schemas.microsoft.com/office/powerpoint/2010/main" val="260009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STATEMENT:</a:t>
            </a:r>
          </a:p>
          <a:p>
            <a:pPr marL="171450" indent="-171450">
              <a:buFont typeface="Arial" panose="020B0604020202020204" pitchFamily="34" charset="0"/>
              <a:buChar char="•"/>
            </a:pPr>
            <a:r>
              <a:rPr lang="en-US" b="1" dirty="0"/>
              <a:t>Summarize the purpose of this project </a:t>
            </a:r>
          </a:p>
          <a:p>
            <a:pPr marL="0" lvl="0" indent="0" algn="l" rtl="0">
              <a:spcBef>
                <a:spcPts val="0"/>
              </a:spcBef>
              <a:spcAft>
                <a:spcPts val="0"/>
              </a:spcAft>
              <a:buNone/>
            </a:pPr>
            <a:endParaRPr lang="en-US" i="1" dirty="0">
              <a:latin typeface="Calibri"/>
              <a:ea typeface="Calibri"/>
              <a:cs typeface="Calibri"/>
              <a:sym typeface="Calibri"/>
            </a:endParaRPr>
          </a:p>
          <a:p>
            <a:pPr marL="0" lvl="0" indent="0" algn="l" rtl="0">
              <a:spcBef>
                <a:spcPts val="0"/>
              </a:spcBef>
              <a:spcAft>
                <a:spcPts val="0"/>
              </a:spcAft>
              <a:buNone/>
            </a:pPr>
            <a:endParaRPr lang="en-US" i="1" dirty="0">
              <a:latin typeface="Calibri"/>
              <a:ea typeface="Calibri"/>
              <a:cs typeface="Calibri"/>
              <a:sym typeface="Calibri"/>
            </a:endParaRPr>
          </a:p>
          <a:p>
            <a:pPr marL="0" lvl="0" indent="0" algn="l" rtl="0">
              <a:spcBef>
                <a:spcPts val="0"/>
              </a:spcBef>
              <a:spcAft>
                <a:spcPts val="0"/>
              </a:spcAft>
              <a:buNone/>
            </a:pPr>
            <a:r>
              <a:rPr lang="en-US" b="1" i="1" u="sng" dirty="0">
                <a:latin typeface="Calibri"/>
                <a:ea typeface="Calibri"/>
                <a:cs typeface="Calibri"/>
                <a:sym typeface="Calibri"/>
              </a:rPr>
              <a:t>Project will focus on Art therapy intervention- knitting and crocheting which will be offered virtually  once a day for six weeks. </a:t>
            </a:r>
          </a:p>
          <a:p>
            <a:pPr marL="0" lvl="0" indent="0" algn="l" rtl="0">
              <a:spcBef>
                <a:spcPts val="0"/>
              </a:spcBef>
              <a:spcAft>
                <a:spcPts val="0"/>
              </a:spcAft>
              <a:buNone/>
            </a:pPr>
            <a:endParaRPr lang="en-US" b="1" i="1" u="sng" dirty="0">
              <a:latin typeface="Calibri"/>
              <a:cs typeface="Calibri"/>
              <a:sym typeface="Calibri"/>
            </a:endParaRPr>
          </a:p>
          <a:p>
            <a:pPr marL="0" marR="0" indent="0" algn="ctr">
              <a:lnSpc>
                <a:spcPct val="120000"/>
              </a:lnSpc>
              <a:spcBef>
                <a:spcPts val="0"/>
              </a:spcBef>
              <a:spcAft>
                <a:spcPts val="800"/>
              </a:spcAft>
              <a:buNone/>
            </a:pP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indent="0">
              <a:lnSpc>
                <a:spcPct val="120000"/>
              </a:lnSpc>
              <a:spcBef>
                <a:spcPts val="0"/>
              </a:spcBef>
              <a:spcAft>
                <a:spcPts val="800"/>
              </a:spcAft>
              <a:buNone/>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Goal &amp; Objectives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indent="0">
              <a:lnSpc>
                <a:spcPct val="120000"/>
              </a:lnSpc>
              <a:spcBef>
                <a:spcPts val="0"/>
              </a:spcBef>
              <a:spcAft>
                <a:spcPts val="80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purpose of this project is to explore the impact of an art therapy intervention on a group of  informal caregivers in terms of care caregiver burden, and satisfaction. The objectives of the stated goal include the following: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marR="0" lvl="0" indent="-342900">
              <a:lnSpc>
                <a:spcPct val="120000"/>
              </a:lnSpc>
              <a:spcBef>
                <a:spcPts val="0"/>
              </a:spcBef>
              <a:spcAft>
                <a:spcPts val="0"/>
              </a:spcAft>
              <a:buFont typeface="+mj-lt"/>
              <a:buAutoNum type="arabicParen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By the end of the 6 week virtual art therapy sessions, 50% of participants will report reduced caregiver burden from baseline.</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marR="0" lvl="0" indent="-342900">
              <a:lnSpc>
                <a:spcPct val="120000"/>
              </a:lnSpc>
              <a:spcBef>
                <a:spcPts val="0"/>
              </a:spcBef>
              <a:spcAft>
                <a:spcPts val="800"/>
              </a:spcAft>
              <a:buFont typeface="+mj-lt"/>
              <a:buAutoNum type="arabicParen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By the end of the 6 week virtual art therapy sessions, 100% of the participants will report satisfaction with the CARE program Art therapy sessions and will plan to attend future classes. </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b="1" dirty="0"/>
          </a:p>
        </p:txBody>
      </p:sp>
      <p:sp>
        <p:nvSpPr>
          <p:cNvPr id="4" name="Slide Number Placeholder 3"/>
          <p:cNvSpPr>
            <a:spLocks noGrp="1"/>
          </p:cNvSpPr>
          <p:nvPr>
            <p:ph type="sldNum" sz="quarter" idx="5"/>
          </p:nvPr>
        </p:nvSpPr>
        <p:spPr/>
        <p:txBody>
          <a:bodyPr/>
          <a:lstStyle/>
          <a:p>
            <a:fld id="{5177C26A-1AE6-4AA5-83BB-F2B73EB271A1}" type="slidenum">
              <a:rPr lang="en-US" smtClean="0"/>
              <a:t>8</a:t>
            </a:fld>
            <a:endParaRPr lang="en-US"/>
          </a:p>
        </p:txBody>
      </p:sp>
    </p:spTree>
    <p:extLst>
      <p:ext uri="{BB962C8B-B14F-4D97-AF65-F5344CB8AC3E}">
        <p14:creationId xmlns:p14="http://schemas.microsoft.com/office/powerpoint/2010/main" val="315570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none" dirty="0">
                <a:solidFill>
                  <a:schemeClr val="accent1"/>
                </a:solidFill>
                <a:latin typeface="Constantia"/>
                <a:ea typeface="Constantia"/>
                <a:cs typeface="Constantia"/>
                <a:sym typeface="Constantia"/>
              </a:rPr>
              <a:t>THEORATICAL FRAMEWORK:</a:t>
            </a:r>
          </a:p>
          <a:p>
            <a:pPr marL="171450" lvl="0" indent="-171450" algn="l" rtl="0">
              <a:spcBef>
                <a:spcPts val="0"/>
              </a:spcBef>
              <a:spcAft>
                <a:spcPts val="0"/>
              </a:spcAft>
              <a:buFont typeface="Arial" panose="020B0604020202020204" pitchFamily="34" charset="0"/>
              <a:buChar char="•"/>
            </a:pPr>
            <a:r>
              <a:rPr lang="en-US" b="1" u="none" dirty="0">
                <a:solidFill>
                  <a:schemeClr val="accent1"/>
                </a:solidFill>
                <a:latin typeface="Constantia"/>
                <a:ea typeface="Constantia"/>
                <a:cs typeface="Constantia"/>
                <a:sym typeface="Constantia"/>
              </a:rPr>
              <a:t>Apply the framework to your specific project </a:t>
            </a:r>
          </a:p>
          <a:p>
            <a:pPr marL="0" lvl="0" indent="0" algn="l" rtl="0">
              <a:spcBef>
                <a:spcPts val="0"/>
              </a:spcBef>
              <a:spcAft>
                <a:spcPts val="0"/>
              </a:spcAft>
              <a:buNone/>
            </a:pPr>
            <a:endParaRPr lang="en-US" b="0" u="none" dirty="0">
              <a:solidFill>
                <a:schemeClr val="accent1"/>
              </a:solidFill>
              <a:latin typeface="Constantia"/>
              <a:ea typeface="Constantia"/>
              <a:cs typeface="Constantia"/>
              <a:sym typeface="Constantia"/>
            </a:endParaRPr>
          </a:p>
          <a:p>
            <a:pPr marL="0" lvl="0" indent="0" algn="l" rtl="0">
              <a:spcBef>
                <a:spcPts val="0"/>
              </a:spcBef>
              <a:spcAft>
                <a:spcPts val="0"/>
              </a:spcAft>
              <a:buNone/>
            </a:pPr>
            <a:r>
              <a:rPr lang="en-US" b="0" u="none" dirty="0">
                <a:solidFill>
                  <a:schemeClr val="accent1"/>
                </a:solidFill>
                <a:latin typeface="Constantia"/>
                <a:ea typeface="Constantia"/>
                <a:cs typeface="Constantia"/>
                <a:sym typeface="Constantia"/>
              </a:rPr>
              <a:t>The theoretical framework used to help guide my project was </a:t>
            </a:r>
            <a:r>
              <a:rPr lang="en-US" b="1" u="sng" dirty="0">
                <a:solidFill>
                  <a:schemeClr val="accent1"/>
                </a:solidFill>
                <a:latin typeface="Constantia"/>
                <a:ea typeface="Constantia"/>
                <a:cs typeface="Constantia"/>
                <a:sym typeface="Constantia"/>
              </a:rPr>
              <a:t>The Transactional Stress Processing Theory</a:t>
            </a:r>
            <a:r>
              <a:rPr lang="en-US" dirty="0">
                <a:solidFill>
                  <a:schemeClr val="accent1"/>
                </a:solidFill>
                <a:latin typeface="Constantia"/>
                <a:ea typeface="Constantia"/>
                <a:cs typeface="Constantia"/>
                <a:sym typeface="Constantia"/>
              </a:rPr>
              <a:t>, developed by Lazarus and Folkman (1984).</a:t>
            </a:r>
          </a:p>
          <a:p>
            <a:pPr marL="0" lvl="0" indent="0" algn="l" rtl="0">
              <a:spcBef>
                <a:spcPts val="0"/>
              </a:spcBef>
              <a:spcAft>
                <a:spcPts val="0"/>
              </a:spcAft>
              <a:buNone/>
            </a:pPr>
            <a:endParaRPr lang="en-US" dirty="0">
              <a:solidFill>
                <a:schemeClr val="accent1"/>
              </a:solidFill>
              <a:latin typeface="Constantia"/>
              <a:ea typeface="Constantia"/>
              <a:cs typeface="Calibri"/>
              <a:sym typeface="Constantia"/>
            </a:endParaRPr>
          </a:p>
          <a:p>
            <a:pPr marL="0" lvl="0" indent="0" algn="l" rtl="0">
              <a:spcBef>
                <a:spcPts val="0"/>
              </a:spcBef>
              <a:spcAft>
                <a:spcPts val="0"/>
              </a:spcAft>
              <a:buNone/>
            </a:pPr>
            <a:r>
              <a:rPr lang="en-US" dirty="0">
                <a:solidFill>
                  <a:schemeClr val="accent1"/>
                </a:solidFill>
                <a:latin typeface="Constantia"/>
                <a:ea typeface="Constantia"/>
                <a:cs typeface="Calibri"/>
                <a:sym typeface="Constantia"/>
              </a:rPr>
              <a:t>It four major components including, stress, appraisal, coping efforts, and health related outcomes that can be related to the caregiver and their burden or stress levels. </a:t>
            </a:r>
          </a:p>
          <a:p>
            <a:pPr marL="0" lvl="0" indent="0" algn="l" rtl="0">
              <a:spcBef>
                <a:spcPts val="0"/>
              </a:spcBef>
              <a:spcAft>
                <a:spcPts val="0"/>
              </a:spcAft>
              <a:buNone/>
            </a:pPr>
            <a:endParaRPr lang="en-US" dirty="0">
              <a:solidFill>
                <a:schemeClr val="accent1"/>
              </a:solidFill>
              <a:latin typeface="Constantia"/>
              <a:ea typeface="Constantia"/>
              <a:cs typeface="Calibri"/>
              <a:sym typeface="Constantia"/>
            </a:endParaRPr>
          </a:p>
          <a:p>
            <a:pPr marL="0" lvl="0" indent="0" algn="l" rtl="0">
              <a:spcBef>
                <a:spcPts val="0"/>
              </a:spcBef>
              <a:spcAft>
                <a:spcPts val="0"/>
              </a:spcAft>
              <a:buNone/>
            </a:pPr>
            <a:r>
              <a:rPr lang="en-US" dirty="0">
                <a:solidFill>
                  <a:schemeClr val="accent1"/>
                </a:solidFill>
                <a:latin typeface="Constantia"/>
                <a:ea typeface="Constantia"/>
                <a:cs typeface="Calibri"/>
                <a:sym typeface="Constantia"/>
              </a:rPr>
              <a:t>In general this theory tells us that by being able to identify our stressors in a specific situation, one can identify coping methods/strategies that can help alleviate stress. </a:t>
            </a:r>
          </a:p>
          <a:p>
            <a:pPr marL="0" lvl="0" indent="0" algn="l" rtl="0">
              <a:spcBef>
                <a:spcPts val="0"/>
              </a:spcBef>
              <a:spcAft>
                <a:spcPts val="0"/>
              </a:spcAft>
              <a:buNone/>
            </a:pPr>
            <a:endParaRPr lang="en-US" dirty="0">
              <a:solidFill>
                <a:schemeClr val="accent1"/>
              </a:solidFill>
              <a:latin typeface="Constantia"/>
              <a:ea typeface="Constantia"/>
              <a:cs typeface="Calibri"/>
              <a:sym typeface="Constantia"/>
            </a:endParaRPr>
          </a:p>
          <a:p>
            <a:pPr marL="0" lvl="0" indent="0" algn="l" rtl="0">
              <a:spcBef>
                <a:spcPts val="0"/>
              </a:spcBef>
              <a:spcAft>
                <a:spcPts val="0"/>
              </a:spcAft>
              <a:buNone/>
            </a:pPr>
            <a:r>
              <a:rPr lang="en-US" dirty="0">
                <a:solidFill>
                  <a:schemeClr val="dk1"/>
                </a:solidFill>
                <a:latin typeface="Calibri"/>
                <a:ea typeface="Constantia"/>
                <a:cs typeface="Calibri"/>
                <a:sym typeface="Calibri"/>
              </a:rPr>
              <a:t>Caring for a person with a chronic and disabling disease can be stressful (</a:t>
            </a:r>
            <a:r>
              <a:rPr lang="en-US" b="1" dirty="0">
                <a:solidFill>
                  <a:schemeClr val="dk1"/>
                </a:solidFill>
                <a:latin typeface="Calibri"/>
                <a:ea typeface="Constantia"/>
                <a:cs typeface="Calibri"/>
                <a:sym typeface="Calibri"/>
              </a:rPr>
              <a:t>SITUATION)</a:t>
            </a:r>
          </a:p>
          <a:p>
            <a:pPr marL="0" lvl="0" indent="0" algn="l" rtl="0">
              <a:spcBef>
                <a:spcPts val="0"/>
              </a:spcBef>
              <a:spcAft>
                <a:spcPts val="0"/>
              </a:spcAft>
              <a:buNone/>
            </a:pPr>
            <a:r>
              <a:rPr lang="en-US" dirty="0">
                <a:solidFill>
                  <a:schemeClr val="dk1"/>
                </a:solidFill>
                <a:latin typeface="Calibri"/>
                <a:ea typeface="Constantia"/>
                <a:cs typeface="Calibri"/>
                <a:sym typeface="Calibri"/>
              </a:rPr>
              <a:t>When the level of stress exceeds the ability of the caregiver to provide the care (</a:t>
            </a:r>
            <a:r>
              <a:rPr lang="en-US" b="1" dirty="0">
                <a:solidFill>
                  <a:schemeClr val="dk1"/>
                </a:solidFill>
                <a:latin typeface="Calibri"/>
                <a:ea typeface="Constantia"/>
                <a:cs typeface="Calibri"/>
                <a:sym typeface="Calibri"/>
              </a:rPr>
              <a:t>APPRAISAL), </a:t>
            </a:r>
            <a:r>
              <a:rPr lang="en-US" dirty="0">
                <a:solidFill>
                  <a:schemeClr val="dk1"/>
                </a:solidFill>
                <a:latin typeface="Calibri"/>
                <a:ea typeface="Constantia"/>
                <a:cs typeface="Calibri"/>
                <a:sym typeface="Calibri"/>
              </a:rPr>
              <a:t>this can trigger the caregiver to find ways to cope or deal with situation/stress they are experiencing (</a:t>
            </a:r>
            <a:r>
              <a:rPr lang="en-US" b="1" dirty="0">
                <a:solidFill>
                  <a:schemeClr val="dk1"/>
                </a:solidFill>
                <a:latin typeface="Calibri"/>
                <a:ea typeface="Constantia"/>
                <a:cs typeface="Calibri"/>
                <a:sym typeface="Calibri"/>
              </a:rPr>
              <a:t>COPING EFFORTS)</a:t>
            </a:r>
            <a:endParaRPr lang="en-US" dirty="0">
              <a:solidFill>
                <a:schemeClr val="dk1"/>
              </a:solidFill>
              <a:latin typeface="Calibri"/>
              <a:ea typeface="Constantia"/>
              <a:cs typeface="Calibri"/>
              <a:sym typeface="Calibri"/>
            </a:endParaRPr>
          </a:p>
          <a:p>
            <a:pPr marL="0" lvl="0" indent="0" algn="l" rtl="0">
              <a:spcBef>
                <a:spcPts val="0"/>
              </a:spcBef>
              <a:spcAft>
                <a:spcPts val="0"/>
              </a:spcAft>
              <a:buNone/>
            </a:pPr>
            <a:r>
              <a:rPr lang="en-US" dirty="0">
                <a:solidFill>
                  <a:schemeClr val="dk1"/>
                </a:solidFill>
                <a:latin typeface="Calibri"/>
                <a:ea typeface="Constantia"/>
                <a:cs typeface="Calibri"/>
                <a:sym typeface="Calibri"/>
              </a:rPr>
              <a:t>For example, signing up for an </a:t>
            </a:r>
            <a:r>
              <a:rPr lang="en-US" b="1" dirty="0">
                <a:solidFill>
                  <a:schemeClr val="dk1"/>
                </a:solidFill>
                <a:latin typeface="Calibri"/>
                <a:ea typeface="Constantia"/>
                <a:cs typeface="Calibri"/>
                <a:sym typeface="Calibri"/>
              </a:rPr>
              <a:t>art therapy course </a:t>
            </a:r>
            <a:r>
              <a:rPr lang="en-US" dirty="0">
                <a:solidFill>
                  <a:schemeClr val="dk1"/>
                </a:solidFill>
                <a:latin typeface="Calibri"/>
                <a:ea typeface="Constantia"/>
                <a:cs typeface="Calibri"/>
                <a:sym typeface="Calibri"/>
              </a:rPr>
              <a:t>is one way that may have a positive influence on the caregivers stress level and also their overall quality of life </a:t>
            </a:r>
            <a:r>
              <a:rPr lang="en-US" b="1" dirty="0">
                <a:solidFill>
                  <a:schemeClr val="dk1"/>
                </a:solidFill>
                <a:latin typeface="Calibri"/>
                <a:ea typeface="Constantia"/>
                <a:cs typeface="Calibri"/>
                <a:sym typeface="Calibri"/>
              </a:rPr>
              <a:t>(HEALTH RELATED OUTCOMES</a:t>
            </a:r>
            <a:r>
              <a:rPr lang="en-US" dirty="0">
                <a:solidFill>
                  <a:schemeClr val="dk1"/>
                </a:solidFill>
                <a:latin typeface="Calibri"/>
                <a:ea typeface="Constantia"/>
                <a:cs typeface="Calibri"/>
                <a:sym typeface="Calibri"/>
              </a:rPr>
              <a:t>) </a:t>
            </a:r>
          </a:p>
          <a:p>
            <a:pPr marL="0" lvl="0" indent="0" algn="l" rtl="0">
              <a:spcBef>
                <a:spcPts val="0"/>
              </a:spcBef>
              <a:spcAft>
                <a:spcPts val="0"/>
              </a:spcAft>
              <a:buNone/>
            </a:pPr>
            <a:endParaRPr lang="en-US" dirty="0">
              <a:solidFill>
                <a:schemeClr val="dk1"/>
              </a:solidFill>
              <a:latin typeface="Calibri"/>
              <a:ea typeface="Constantia"/>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177C26A-1AE6-4AA5-83BB-F2B73EB271A1}" type="slidenum">
              <a:rPr lang="en-US" smtClean="0"/>
              <a:t>9</a:t>
            </a:fld>
            <a:endParaRPr lang="en-US"/>
          </a:p>
        </p:txBody>
      </p:sp>
    </p:spTree>
    <p:extLst>
      <p:ext uri="{BB962C8B-B14F-4D97-AF65-F5344CB8AC3E}">
        <p14:creationId xmlns:p14="http://schemas.microsoft.com/office/powerpoint/2010/main" val="33678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C8C2C7-9035-4A38-80E6-B0C435331D7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24381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8C2C7-9035-4A38-80E6-B0C435331D7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87139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8C2C7-9035-4A38-80E6-B0C435331D7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140039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8C2C7-9035-4A38-80E6-B0C435331D7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28484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8C2C7-9035-4A38-80E6-B0C435331D7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427684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8C2C7-9035-4A38-80E6-B0C435331D7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81953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C8C2C7-9035-4A38-80E6-B0C435331D74}"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107999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8C2C7-9035-4A38-80E6-B0C435331D74}"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164415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8C2C7-9035-4A38-80E6-B0C435331D74}"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356927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8C2C7-9035-4A38-80E6-B0C435331D7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33570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8C2C7-9035-4A38-80E6-B0C435331D7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1F8EE-7E31-4F70-918C-6D518A62CF56}" type="slidenum">
              <a:rPr lang="en-US" smtClean="0"/>
              <a:t>‹#›</a:t>
            </a:fld>
            <a:endParaRPr lang="en-US"/>
          </a:p>
        </p:txBody>
      </p:sp>
    </p:spTree>
    <p:extLst>
      <p:ext uri="{BB962C8B-B14F-4D97-AF65-F5344CB8AC3E}">
        <p14:creationId xmlns:p14="http://schemas.microsoft.com/office/powerpoint/2010/main" val="215214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8C2C7-9035-4A38-80E6-B0C435331D74}"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1F8EE-7E31-4F70-918C-6D518A62CF56}" type="slidenum">
              <a:rPr lang="en-US" smtClean="0"/>
              <a:t>‹#›</a:t>
            </a:fld>
            <a:endParaRPr lang="en-US"/>
          </a:p>
        </p:txBody>
      </p:sp>
    </p:spTree>
    <p:extLst>
      <p:ext uri="{BB962C8B-B14F-4D97-AF65-F5344CB8AC3E}">
        <p14:creationId xmlns:p14="http://schemas.microsoft.com/office/powerpoint/2010/main" val="38079715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x.doi.org/10.1590/S1980-57642011DN0503001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E88A012-21CA-4D96-9AAB-CA3E1786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9B0A0-16A5-4D13-9D9E-9E5F2F0A5051}"/>
              </a:ext>
            </a:extLst>
          </p:cNvPr>
          <p:cNvSpPr>
            <a:spLocks noGrp="1"/>
          </p:cNvSpPr>
          <p:nvPr>
            <p:ph type="ctrTitle"/>
          </p:nvPr>
        </p:nvSpPr>
        <p:spPr>
          <a:xfrm>
            <a:off x="645859" y="640081"/>
            <a:ext cx="5138808" cy="3592768"/>
          </a:xfrm>
          <a:noFill/>
          <a:scene3d>
            <a:camera prst="orthographicFront">
              <a:rot lat="0" lon="0" rev="0"/>
            </a:camera>
            <a:lightRig rig="chilly" dir="t">
              <a:rot lat="0" lon="0" rev="18480000"/>
            </a:lightRig>
          </a:scene3d>
        </p:spPr>
        <p:txBody>
          <a:bodyPr>
            <a:normAutofit/>
          </a:bodyPr>
          <a:lstStyle/>
          <a:p>
            <a:r>
              <a:rPr lang="en-US" b="1" dirty="0">
                <a:latin typeface="Footlight MT Light" panose="0204060206030A020304" pitchFamily="18" charset="0"/>
              </a:rPr>
              <a:t>The Effect of Art Therapy on Caregivers</a:t>
            </a:r>
            <a:endParaRPr lang="en-US" b="1" dirty="0"/>
          </a:p>
        </p:txBody>
      </p:sp>
      <p:sp>
        <p:nvSpPr>
          <p:cNvPr id="3" name="Subtitle 2">
            <a:extLst>
              <a:ext uri="{FF2B5EF4-FFF2-40B4-BE49-F238E27FC236}">
                <a16:creationId xmlns:a16="http://schemas.microsoft.com/office/drawing/2014/main" id="{37876581-5A54-413D-82D1-E45B1E2F8895}"/>
              </a:ext>
            </a:extLst>
          </p:cNvPr>
          <p:cNvSpPr>
            <a:spLocks noGrp="1"/>
          </p:cNvSpPr>
          <p:nvPr>
            <p:ph type="subTitle" idx="1"/>
          </p:nvPr>
        </p:nvSpPr>
        <p:spPr>
          <a:xfrm>
            <a:off x="645858" y="4371278"/>
            <a:ext cx="5138809" cy="1846643"/>
          </a:xfrm>
          <a:noFill/>
        </p:spPr>
        <p:txBody>
          <a:bodyPr>
            <a:normAutofit/>
          </a:bodyPr>
          <a:lstStyle/>
          <a:p>
            <a:r>
              <a:rPr lang="en-US" dirty="0" err="1">
                <a:latin typeface="Footlight MT Light" panose="0204060206030A020304" pitchFamily="18" charset="0"/>
                <a:cs typeface="Times New Roman Regular" panose="02020703060505090304" charset="0"/>
              </a:rPr>
              <a:t>Fatme</a:t>
            </a:r>
            <a:r>
              <a:rPr lang="en-US" dirty="0">
                <a:latin typeface="Footlight MT Light" panose="0204060206030A020304" pitchFamily="18" charset="0"/>
                <a:cs typeface="Times New Roman Regular" panose="02020703060505090304" charset="0"/>
              </a:rPr>
              <a:t> </a:t>
            </a:r>
            <a:r>
              <a:rPr lang="en-US" dirty="0" err="1">
                <a:latin typeface="Footlight MT Light" panose="0204060206030A020304" pitchFamily="18" charset="0"/>
                <a:cs typeface="Times New Roman Regular" panose="02020703060505090304" charset="0"/>
              </a:rPr>
              <a:t>Zaiour</a:t>
            </a:r>
            <a:r>
              <a:rPr lang="en-US" dirty="0">
                <a:latin typeface="Footlight MT Light" panose="0204060206030A020304" pitchFamily="18" charset="0"/>
                <a:cs typeface="Times New Roman Regular" panose="02020703060505090304" charset="0"/>
              </a:rPr>
              <a:t>, RN, MSN, FNP-C</a:t>
            </a:r>
          </a:p>
          <a:p>
            <a:endParaRPr lang="en-US" dirty="0"/>
          </a:p>
        </p:txBody>
      </p:sp>
      <p:pic>
        <p:nvPicPr>
          <p:cNvPr id="42" name="Picture 8" descr="Image result for Caregiver Graphics">
            <a:extLst>
              <a:ext uri="{FF2B5EF4-FFF2-40B4-BE49-F238E27FC236}">
                <a16:creationId xmlns:a16="http://schemas.microsoft.com/office/drawing/2014/main" id="{F62DBA18-1F36-422E-81C4-797D5CF430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69" r="19448" b="1"/>
          <a:stretch/>
        </p:blipFill>
        <p:spPr bwMode="auto">
          <a:xfrm>
            <a:off x="6407335" y="891540"/>
            <a:ext cx="5776079"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AFE8-835A-44D5-A4F5-67BE251F5A7C}"/>
              </a:ext>
            </a:extLst>
          </p:cNvPr>
          <p:cNvSpPr>
            <a:spLocks noGrp="1"/>
          </p:cNvSpPr>
          <p:nvPr>
            <p:ph type="title"/>
          </p:nvPr>
        </p:nvSpPr>
        <p:spPr>
          <a:xfrm>
            <a:off x="215829" y="-188521"/>
            <a:ext cx="10515600" cy="1325563"/>
          </a:xfrm>
        </p:spPr>
        <p:txBody>
          <a:bodyPr/>
          <a:lstStyle/>
          <a:p>
            <a:r>
              <a:rPr lang="en-US" b="1" dirty="0">
                <a:latin typeface="Footlight MT Light" panose="0204060206030A020304" pitchFamily="18" charset="0"/>
              </a:rPr>
              <a:t>Organizational Assessment </a:t>
            </a:r>
            <a:endParaRPr lang="en-US" dirty="0"/>
          </a:p>
        </p:txBody>
      </p:sp>
      <p:grpSp>
        <p:nvGrpSpPr>
          <p:cNvPr id="4" name="Google Shape;171;p13">
            <a:extLst>
              <a:ext uri="{FF2B5EF4-FFF2-40B4-BE49-F238E27FC236}">
                <a16:creationId xmlns:a16="http://schemas.microsoft.com/office/drawing/2014/main" id="{10780E60-2864-4575-B00A-1011F07F01D5}"/>
              </a:ext>
            </a:extLst>
          </p:cNvPr>
          <p:cNvGrpSpPr/>
          <p:nvPr/>
        </p:nvGrpSpPr>
        <p:grpSpPr>
          <a:xfrm>
            <a:off x="9770533" y="187568"/>
            <a:ext cx="2163559" cy="1624299"/>
            <a:chOff x="365613" y="2045777"/>
            <a:chExt cx="3880639" cy="3878177"/>
          </a:xfrm>
        </p:grpSpPr>
        <p:sp>
          <p:nvSpPr>
            <p:cNvPr id="5" name="Google Shape;172;p13">
              <a:extLst>
                <a:ext uri="{FF2B5EF4-FFF2-40B4-BE49-F238E27FC236}">
                  <a16:creationId xmlns:a16="http://schemas.microsoft.com/office/drawing/2014/main" id="{A1985000-8E7B-46AF-AF05-97316CECAE6C}"/>
                </a:ext>
              </a:extLst>
            </p:cNvPr>
            <p:cNvSpPr/>
            <p:nvPr/>
          </p:nvSpPr>
          <p:spPr>
            <a:xfrm>
              <a:off x="365613" y="2045777"/>
              <a:ext cx="1935395" cy="2328137"/>
            </a:xfrm>
            <a:custGeom>
              <a:avLst/>
              <a:gdLst/>
              <a:ahLst/>
              <a:cxnLst/>
              <a:rect l="l" t="t" r="r" b="b"/>
              <a:pathLst>
                <a:path w="2151" h="2586" extrusionOk="0">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00B050"/>
            </a:solidFill>
            <a:ln>
              <a:noFill/>
            </a:ln>
            <a:effectLst>
              <a:reflection stA="50000" endA="300" endPos="33000" dist="50800" dir="5400000" sy="-100000" algn="bl" rotWithShape="0"/>
            </a:effectLst>
          </p:spPr>
          <p:txBody>
            <a:bodyPr spcFirstLastPara="1" wrap="square" lIns="91425" tIns="45700" rIns="91425" bIns="540000" anchor="ctr" anchorCtr="0">
              <a:noAutofit/>
            </a:bodyPr>
            <a:lstStyle/>
            <a:p>
              <a:pPr marL="0" marR="0" lvl="0" indent="0" algn="ctr" rtl="0">
                <a:spcBef>
                  <a:spcPts val="0"/>
                </a:spcBef>
                <a:spcAft>
                  <a:spcPts val="0"/>
                </a:spcAft>
                <a:buNone/>
              </a:pPr>
              <a:r>
                <a:rPr lang="en-US" sz="6000" b="1" i="0" u="none" strike="noStrike" cap="none" dirty="0">
                  <a:solidFill>
                    <a:schemeClr val="lt1"/>
                  </a:solidFill>
                  <a:latin typeface="Arial"/>
                  <a:ea typeface="Arial"/>
                  <a:cs typeface="Arial"/>
                  <a:sym typeface="Arial"/>
                </a:rPr>
                <a:t>S</a:t>
              </a:r>
              <a:endParaRPr dirty="0"/>
            </a:p>
          </p:txBody>
        </p:sp>
        <p:sp>
          <p:nvSpPr>
            <p:cNvPr id="6" name="Google Shape;173;p13">
              <a:extLst>
                <a:ext uri="{FF2B5EF4-FFF2-40B4-BE49-F238E27FC236}">
                  <a16:creationId xmlns:a16="http://schemas.microsoft.com/office/drawing/2014/main" id="{98D54661-8E3E-436A-AB75-F09BD1B0E33C}"/>
                </a:ext>
              </a:extLst>
            </p:cNvPr>
            <p:cNvSpPr/>
            <p:nvPr/>
          </p:nvSpPr>
          <p:spPr>
            <a:xfrm>
              <a:off x="365613" y="3988559"/>
              <a:ext cx="2328138" cy="1935395"/>
            </a:xfrm>
            <a:custGeom>
              <a:avLst/>
              <a:gdLst/>
              <a:ahLst/>
              <a:cxnLst/>
              <a:rect l="l" t="t" r="r" b="b"/>
              <a:pathLst>
                <a:path w="2587" h="2151" extrusionOk="0">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FFFF00"/>
            </a:solidFill>
            <a:ln w="15875" cap="flat" cmpd="sng">
              <a:solidFill>
                <a:srgbClr val="000000">
                  <a:alpha val="0"/>
                </a:srgbClr>
              </a:solidFill>
              <a:prstDash val="solid"/>
              <a:round/>
              <a:headEnd type="none" w="sm" len="sm"/>
              <a:tailEnd type="none" w="sm" len="sm"/>
            </a:ln>
            <a:effectLst>
              <a:reflection stA="50000" endA="300" endPos="33000" dist="50800" dir="5400000" sy="-100000" algn="bl" rotWithShape="0"/>
            </a:effectLst>
          </p:spPr>
          <p:txBody>
            <a:bodyPr spcFirstLastPara="1" wrap="square" lIns="91425" tIns="45700" rIns="468000" bIns="45700" anchor="ctr" anchorCtr="1">
              <a:noAutofit/>
            </a:bodyPr>
            <a:lstStyle/>
            <a:p>
              <a:pPr marL="0" marR="0" lvl="0" indent="0" algn="l" rtl="0">
                <a:spcBef>
                  <a:spcPts val="0"/>
                </a:spcBef>
                <a:spcAft>
                  <a:spcPts val="0"/>
                </a:spcAft>
                <a:buNone/>
              </a:pPr>
              <a:r>
                <a:rPr lang="en-US" sz="6000" b="1" i="0" u="none" strike="noStrike" cap="none">
                  <a:solidFill>
                    <a:schemeClr val="lt1"/>
                  </a:solidFill>
                  <a:latin typeface="Arial"/>
                  <a:ea typeface="Arial"/>
                  <a:cs typeface="Arial"/>
                  <a:sym typeface="Arial"/>
                </a:rPr>
                <a:t>O</a:t>
              </a:r>
              <a:endParaRPr/>
            </a:p>
          </p:txBody>
        </p:sp>
        <p:sp>
          <p:nvSpPr>
            <p:cNvPr id="7" name="Google Shape;174;p13">
              <a:extLst>
                <a:ext uri="{FF2B5EF4-FFF2-40B4-BE49-F238E27FC236}">
                  <a16:creationId xmlns:a16="http://schemas.microsoft.com/office/drawing/2014/main" id="{7AECE025-D4DB-4DDC-BA5C-9B1B0741E00F}"/>
                </a:ext>
              </a:extLst>
            </p:cNvPr>
            <p:cNvSpPr/>
            <p:nvPr/>
          </p:nvSpPr>
          <p:spPr>
            <a:xfrm>
              <a:off x="1915653" y="2045777"/>
              <a:ext cx="2328137" cy="1935395"/>
            </a:xfrm>
            <a:custGeom>
              <a:avLst/>
              <a:gdLst/>
              <a:ahLst/>
              <a:cxnLst/>
              <a:rect l="l" t="t" r="r" b="b"/>
              <a:pathLst>
                <a:path w="2587" h="2150" extrusionOk="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00B0F0"/>
            </a:solidFill>
            <a:ln w="9525" cap="flat" cmpd="sng">
              <a:solidFill>
                <a:schemeClr val="accent4"/>
              </a:solidFill>
              <a:prstDash val="solid"/>
              <a:miter lim="800000"/>
              <a:headEnd type="none" w="sm" len="sm"/>
              <a:tailEnd type="none" w="sm" len="sm"/>
            </a:ln>
            <a:effectLst>
              <a:reflection stA="50000" endA="300" endPos="33000" dist="50800" dir="5400000" sy="-100000" algn="bl" rotWithShape="0"/>
            </a:effectLst>
          </p:spPr>
          <p:txBody>
            <a:bodyPr spcFirstLastPara="1" wrap="square" lIns="468000" tIns="45700" rIns="91425" bIns="45700" anchor="ctr" anchorCtr="0">
              <a:noAutofit/>
            </a:bodyPr>
            <a:lstStyle/>
            <a:p>
              <a:pPr marL="0" marR="0" lvl="0" indent="0" algn="ctr" rtl="0">
                <a:spcBef>
                  <a:spcPts val="0"/>
                </a:spcBef>
                <a:spcAft>
                  <a:spcPts val="0"/>
                </a:spcAft>
                <a:buNone/>
              </a:pPr>
              <a:r>
                <a:rPr lang="en-US" sz="6000" b="1" i="0" u="none" strike="noStrike" cap="none" dirty="0">
                  <a:solidFill>
                    <a:schemeClr val="lt1"/>
                  </a:solidFill>
                  <a:latin typeface="Arial"/>
                  <a:ea typeface="Arial"/>
                  <a:cs typeface="Arial"/>
                  <a:sym typeface="Arial"/>
                </a:rPr>
                <a:t>W</a:t>
              </a:r>
              <a:endParaRPr dirty="0"/>
            </a:p>
          </p:txBody>
        </p:sp>
        <p:sp>
          <p:nvSpPr>
            <p:cNvPr id="8" name="Google Shape;175;p13">
              <a:extLst>
                <a:ext uri="{FF2B5EF4-FFF2-40B4-BE49-F238E27FC236}">
                  <a16:creationId xmlns:a16="http://schemas.microsoft.com/office/drawing/2014/main" id="{416469A6-CE91-4063-AFB3-37B2E341886C}"/>
                </a:ext>
              </a:extLst>
            </p:cNvPr>
            <p:cNvSpPr/>
            <p:nvPr/>
          </p:nvSpPr>
          <p:spPr>
            <a:xfrm>
              <a:off x="2309626" y="3597048"/>
              <a:ext cx="1936626" cy="2326906"/>
            </a:xfrm>
            <a:custGeom>
              <a:avLst/>
              <a:gdLst/>
              <a:ahLst/>
              <a:cxnLst/>
              <a:rect l="l" t="t" r="r" b="b"/>
              <a:pathLst>
                <a:path w="2151" h="2586" extrusionOk="0">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707070"/>
            </a:solidFill>
            <a:ln w="15875" cap="flat" cmpd="sng">
              <a:solidFill>
                <a:srgbClr val="434343">
                  <a:alpha val="0"/>
                </a:srgbClr>
              </a:solidFill>
              <a:prstDash val="solid"/>
              <a:round/>
              <a:headEnd type="none" w="sm" len="sm"/>
              <a:tailEnd type="none" w="sm" len="sm"/>
            </a:ln>
            <a:effectLst>
              <a:reflection stA="50000" endA="300" endPos="33000" dist="50800" dir="5400000" sy="-100000" algn="bl" rotWithShape="0"/>
            </a:effectLst>
          </p:spPr>
          <p:txBody>
            <a:bodyPr spcFirstLastPara="1" wrap="square" lIns="91425" tIns="468000" rIns="91425" bIns="45700" anchor="ctr" anchorCtr="1">
              <a:noAutofit/>
            </a:bodyPr>
            <a:lstStyle/>
            <a:p>
              <a:pPr marL="0" marR="0" lvl="0" indent="0" algn="l" rtl="0">
                <a:spcBef>
                  <a:spcPts val="0"/>
                </a:spcBef>
                <a:spcAft>
                  <a:spcPts val="0"/>
                </a:spcAft>
                <a:buNone/>
              </a:pPr>
              <a:r>
                <a:rPr lang="en-US" sz="6000" b="1" i="0" u="none" strike="noStrike" cap="none">
                  <a:solidFill>
                    <a:schemeClr val="lt1"/>
                  </a:solidFill>
                  <a:latin typeface="Arial"/>
                  <a:ea typeface="Arial"/>
                  <a:cs typeface="Arial"/>
                  <a:sym typeface="Arial"/>
                </a:rPr>
                <a:t>T</a:t>
              </a:r>
              <a:endParaRPr/>
            </a:p>
          </p:txBody>
        </p:sp>
      </p:grpSp>
      <p:sp>
        <p:nvSpPr>
          <p:cNvPr id="9" name="Content Placeholder 2">
            <a:extLst>
              <a:ext uri="{FF2B5EF4-FFF2-40B4-BE49-F238E27FC236}">
                <a16:creationId xmlns:a16="http://schemas.microsoft.com/office/drawing/2014/main" id="{6BE25148-BC12-400C-A89C-1BE05B5512BE}"/>
              </a:ext>
            </a:extLst>
          </p:cNvPr>
          <p:cNvSpPr>
            <a:spLocks noGrp="1"/>
          </p:cNvSpPr>
          <p:nvPr>
            <p:ph idx="1"/>
          </p:nvPr>
        </p:nvSpPr>
        <p:spPr>
          <a:xfrm>
            <a:off x="213478" y="959040"/>
            <a:ext cx="10855053" cy="5061671"/>
          </a:xfrm>
        </p:spPr>
        <p:txBody>
          <a:bodyPr>
            <a:noAutofit/>
          </a:bodyPr>
          <a:lstStyle/>
          <a:p>
            <a:r>
              <a:rPr lang="en-US" sz="1600" b="1" dirty="0">
                <a:latin typeface="Aparajita" panose="02020603050405020304" pitchFamily="18" charset="0"/>
                <a:cs typeface="Aparajita" panose="02020603050405020304" pitchFamily="18" charset="0"/>
              </a:rPr>
              <a:t>Strengths</a:t>
            </a:r>
          </a:p>
          <a:p>
            <a:pPr lvl="1"/>
            <a:r>
              <a:rPr lang="en-US" sz="1600" dirty="0">
                <a:latin typeface="Aparajita" panose="02020603050405020304" pitchFamily="18" charset="0"/>
                <a:cs typeface="Aparajita" panose="02020603050405020304" pitchFamily="18" charset="0"/>
              </a:rPr>
              <a:t>Offers a variety of services for the caregiver </a:t>
            </a:r>
          </a:p>
          <a:p>
            <a:pPr lvl="1"/>
            <a:r>
              <a:rPr lang="en-US" sz="1600" dirty="0">
                <a:latin typeface="Aparajita" panose="02020603050405020304" pitchFamily="18" charset="0"/>
                <a:cs typeface="Aparajita" panose="02020603050405020304" pitchFamily="18" charset="0"/>
              </a:rPr>
              <a:t>Program leaders support evaluation </a:t>
            </a:r>
          </a:p>
          <a:p>
            <a:pPr lvl="1"/>
            <a:r>
              <a:rPr lang="en-US" sz="1600" dirty="0">
                <a:latin typeface="Aparajita" panose="02020603050405020304" pitchFamily="18" charset="0"/>
                <a:cs typeface="Aparajita" panose="02020603050405020304" pitchFamily="18" charset="0"/>
              </a:rPr>
              <a:t>Sufficient funds continue with services </a:t>
            </a:r>
          </a:p>
          <a:p>
            <a:pPr lvl="1"/>
            <a:r>
              <a:rPr lang="en-US" sz="1600" dirty="0">
                <a:latin typeface="Aparajita" panose="02020603050405020304" pitchFamily="18" charset="0"/>
                <a:cs typeface="Aparajita" panose="02020603050405020304" pitchFamily="18" charset="0"/>
              </a:rPr>
              <a:t>Adequate staff to support evaluation </a:t>
            </a:r>
          </a:p>
          <a:p>
            <a:r>
              <a:rPr lang="en-US" sz="1600" b="1" dirty="0">
                <a:latin typeface="Aparajita" panose="02020603050405020304" pitchFamily="18" charset="0"/>
                <a:cs typeface="Aparajita" panose="02020603050405020304" pitchFamily="18" charset="0"/>
              </a:rPr>
              <a:t>Weaknesses</a:t>
            </a:r>
          </a:p>
          <a:p>
            <a:pPr lvl="1"/>
            <a:r>
              <a:rPr lang="en-US" sz="1600" dirty="0">
                <a:latin typeface="Aparajita" panose="02020603050405020304" pitchFamily="18" charset="0"/>
                <a:cs typeface="Aparajita" panose="02020603050405020304" pitchFamily="18" charset="0"/>
              </a:rPr>
              <a:t>Due to Covid pandemic face to face courses were cancelled and some were transitioned to being exclusively online. </a:t>
            </a:r>
          </a:p>
          <a:p>
            <a:pPr lvl="2"/>
            <a:r>
              <a:rPr lang="en-US" sz="1600" dirty="0">
                <a:latin typeface="Aparajita" panose="02020603050405020304" pitchFamily="18" charset="0"/>
                <a:cs typeface="Aparajita" panose="02020603050405020304" pitchFamily="18" charset="0"/>
              </a:rPr>
              <a:t>Narrowed target population of caregivers to those that only have access to a computer. </a:t>
            </a:r>
          </a:p>
          <a:p>
            <a:pPr lvl="2"/>
            <a:r>
              <a:rPr lang="en-US" sz="1600" dirty="0">
                <a:latin typeface="Aparajita" panose="02020603050405020304" pitchFamily="18" charset="0"/>
                <a:cs typeface="Aparajita" panose="02020603050405020304" pitchFamily="18" charset="0"/>
              </a:rPr>
              <a:t>Increased challenge in attempting to increase awareness of CARE program art therapy intervention service, since in person meetings are not possible. </a:t>
            </a:r>
          </a:p>
          <a:p>
            <a:r>
              <a:rPr lang="en-US" sz="1600" b="1" dirty="0">
                <a:latin typeface="Aparajita" panose="02020603050405020304" pitchFamily="18" charset="0"/>
                <a:cs typeface="Aparajita" panose="02020603050405020304" pitchFamily="18" charset="0"/>
              </a:rPr>
              <a:t>Opportunities</a:t>
            </a:r>
          </a:p>
          <a:p>
            <a:pPr lvl="1"/>
            <a:r>
              <a:rPr lang="en-US" sz="1600" dirty="0">
                <a:latin typeface="Aparajita" panose="02020603050405020304" pitchFamily="18" charset="0"/>
                <a:cs typeface="Aparajita" panose="02020603050405020304" pitchFamily="18" charset="0"/>
              </a:rPr>
              <a:t>Increase awareness of CARE services</a:t>
            </a:r>
            <a:r>
              <a:rPr lang="en-US" sz="1600" dirty="0">
                <a:latin typeface="Aparajita" panose="02020603050405020304" pitchFamily="18" charset="0"/>
                <a:cs typeface="Aparajita" panose="02020603050405020304" pitchFamily="18" charset="0"/>
                <a:sym typeface="Wingdings" panose="05000000000000000000" pitchFamily="2" charset="2"/>
              </a:rPr>
              <a:t> increase participation</a:t>
            </a:r>
          </a:p>
          <a:p>
            <a:pPr lvl="1"/>
            <a:r>
              <a:rPr lang="en-US" sz="1600" dirty="0">
                <a:latin typeface="Aparajita" panose="02020603050405020304" pitchFamily="18" charset="0"/>
                <a:cs typeface="Aparajita" panose="02020603050405020304" pitchFamily="18" charset="0"/>
                <a:sym typeface="Wingdings" panose="05000000000000000000" pitchFamily="2" charset="2"/>
              </a:rPr>
              <a:t>Evaluate whether art-based intervention decreases caregiver burden </a:t>
            </a:r>
            <a:endParaRPr lang="en-US" sz="1600" dirty="0">
              <a:latin typeface="Aparajita" panose="02020603050405020304" pitchFamily="18" charset="0"/>
              <a:cs typeface="Aparajita" panose="02020603050405020304" pitchFamily="18" charset="0"/>
            </a:endParaRPr>
          </a:p>
          <a:p>
            <a:r>
              <a:rPr lang="en-US" sz="1600" b="1" dirty="0">
                <a:latin typeface="Aparajita" panose="02020603050405020304" pitchFamily="18" charset="0"/>
                <a:cs typeface="Aparajita" panose="02020603050405020304" pitchFamily="18" charset="0"/>
              </a:rPr>
              <a:t>Threats </a:t>
            </a:r>
          </a:p>
          <a:p>
            <a:pPr lvl="1"/>
            <a:r>
              <a:rPr lang="en-US" sz="1600" dirty="0">
                <a:latin typeface="Aparajita" panose="02020603050405020304" pitchFamily="18" charset="0"/>
                <a:cs typeface="Aparajita" panose="02020603050405020304" pitchFamily="18" charset="0"/>
              </a:rPr>
              <a:t>Covid pandemic continues/ worsens </a:t>
            </a:r>
            <a:r>
              <a:rPr lang="en-US" sz="1600" dirty="0">
                <a:latin typeface="Aparajita" panose="02020603050405020304" pitchFamily="18" charset="0"/>
                <a:cs typeface="Aparajita" panose="02020603050405020304" pitchFamily="18" charset="0"/>
                <a:sym typeface="Wingdings" panose="05000000000000000000" pitchFamily="2" charset="2"/>
              </a:rPr>
              <a:t> not enough staff </a:t>
            </a:r>
            <a:endParaRPr lang="en-US" sz="1600" dirty="0">
              <a:latin typeface="Aparajita" panose="02020603050405020304" pitchFamily="18" charset="0"/>
              <a:cs typeface="Aparajita" panose="02020603050405020304" pitchFamily="18" charset="0"/>
            </a:endParaRPr>
          </a:p>
          <a:p>
            <a:pPr lvl="1"/>
            <a:r>
              <a:rPr lang="en-US" sz="1600" dirty="0">
                <a:latin typeface="Aparajita" panose="02020603050405020304" pitchFamily="18" charset="0"/>
                <a:cs typeface="Aparajita" panose="02020603050405020304" pitchFamily="18" charset="0"/>
              </a:rPr>
              <a:t>Decrease participation/ awareness of art therapy intervention offered by program</a:t>
            </a:r>
          </a:p>
          <a:p>
            <a:pPr lvl="1"/>
            <a:r>
              <a:rPr lang="en-US" sz="1600" dirty="0">
                <a:latin typeface="Aparajita" panose="02020603050405020304" pitchFamily="18" charset="0"/>
                <a:cs typeface="Aparajita" panose="02020603050405020304" pitchFamily="18" charset="0"/>
              </a:rPr>
              <a:t>If not enough participation in services</a:t>
            </a:r>
            <a:r>
              <a:rPr lang="en-US" sz="1600" dirty="0">
                <a:latin typeface="Aparajita" panose="02020603050405020304" pitchFamily="18" charset="0"/>
                <a:cs typeface="Aparajita" panose="02020603050405020304" pitchFamily="18" charset="0"/>
                <a:sym typeface="Wingdings" panose="05000000000000000000" pitchFamily="2" charset="2"/>
              </a:rPr>
              <a:t> no funding for program to continue</a:t>
            </a:r>
          </a:p>
          <a:p>
            <a:pPr lvl="1"/>
            <a:endParaRPr lang="en-US" sz="2000"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75626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B14D-E8FF-4193-9C86-F92509B74BCC}"/>
              </a:ext>
            </a:extLst>
          </p:cNvPr>
          <p:cNvSpPr>
            <a:spLocks noGrp="1"/>
          </p:cNvSpPr>
          <p:nvPr>
            <p:ph type="title"/>
          </p:nvPr>
        </p:nvSpPr>
        <p:spPr>
          <a:xfrm>
            <a:off x="556592" y="0"/>
            <a:ext cx="10345615" cy="1065090"/>
          </a:xfrm>
        </p:spPr>
        <p:txBody>
          <a:bodyPr/>
          <a:lstStyle/>
          <a:p>
            <a:r>
              <a:rPr lang="en-US" b="1" dirty="0">
                <a:latin typeface="Footlight MT Light" panose="0204060206030A020304" pitchFamily="18" charset="0"/>
              </a:rPr>
              <a:t>Methods/Design </a:t>
            </a:r>
            <a:endParaRPr lang="en-US" dirty="0"/>
          </a:p>
        </p:txBody>
      </p:sp>
      <p:sp>
        <p:nvSpPr>
          <p:cNvPr id="5" name="Google Shape;191;p14">
            <a:extLst>
              <a:ext uri="{FF2B5EF4-FFF2-40B4-BE49-F238E27FC236}">
                <a16:creationId xmlns:a16="http://schemas.microsoft.com/office/drawing/2014/main" id="{7BF3BA71-D426-404E-8F7F-72AF9443A62F}"/>
              </a:ext>
            </a:extLst>
          </p:cNvPr>
          <p:cNvSpPr txBox="1">
            <a:spLocks noGrp="1"/>
          </p:cNvSpPr>
          <p:nvPr>
            <p:ph idx="1"/>
          </p:nvPr>
        </p:nvSpPr>
        <p:spPr>
          <a:xfrm>
            <a:off x="556592" y="1318438"/>
            <a:ext cx="10797208" cy="5704932"/>
          </a:xfrm>
          <a:prstGeom prst="rect">
            <a:avLst/>
          </a:prstGeom>
        </p:spPr>
        <p:txBody>
          <a:bodyPr spcFirstLastPara="1" lIns="91425" tIns="45700" rIns="91425" bIns="45700" anchor="ctr" anchorCtr="0">
            <a:normAutofit fontScale="47500" lnSpcReduction="20000"/>
          </a:bodyPr>
          <a:lstStyle/>
          <a:p>
            <a:pPr marL="0" lvl="0" indent="0" rtl="0">
              <a:spcBef>
                <a:spcPts val="0"/>
              </a:spcBef>
              <a:spcAft>
                <a:spcPts val="0"/>
              </a:spcAft>
              <a:buClr>
                <a:schemeClr val="accent1"/>
              </a:buClr>
              <a:buSzPts val="2000"/>
              <a:buNone/>
            </a:pPr>
            <a:r>
              <a:rPr lang="en-US" sz="4400" b="1" dirty="0">
                <a:latin typeface="Aparajita" panose="02020603050405020304" pitchFamily="18" charset="0"/>
                <a:ea typeface="Constantia"/>
                <a:cs typeface="Aparajita" panose="02020603050405020304" pitchFamily="18" charset="0"/>
                <a:sym typeface="Constantia"/>
              </a:rPr>
              <a:t>Design: </a:t>
            </a:r>
          </a:p>
          <a:p>
            <a:pPr lvl="1">
              <a:spcBef>
                <a:spcPts val="0"/>
              </a:spcBef>
              <a:buClr>
                <a:schemeClr val="tx1"/>
              </a:buClr>
              <a:buSzPts val="2000"/>
            </a:pPr>
            <a:r>
              <a:rPr lang="en-US" sz="4400" dirty="0">
                <a:latin typeface="Aparajita" panose="02020603050405020304" pitchFamily="18" charset="0"/>
                <a:ea typeface="Constantia"/>
                <a:cs typeface="Aparajita" panose="02020603050405020304" pitchFamily="18" charset="0"/>
                <a:sym typeface="Constantia"/>
              </a:rPr>
              <a:t>A caregiver support program evaluation, specifically on Art Therapy intervention (Knitting and Crocheting) </a:t>
            </a:r>
          </a:p>
          <a:p>
            <a:pPr lvl="1">
              <a:spcBef>
                <a:spcPts val="0"/>
              </a:spcBef>
              <a:buClr>
                <a:schemeClr val="tx1"/>
              </a:buClr>
              <a:buSzPts val="2000"/>
            </a:pPr>
            <a:r>
              <a:rPr lang="en-US" sz="4400" dirty="0">
                <a:latin typeface="Aparajita" panose="02020603050405020304" pitchFamily="18" charset="0"/>
                <a:ea typeface="Constantia"/>
                <a:cs typeface="Aparajita" panose="02020603050405020304" pitchFamily="18" charset="0"/>
                <a:sym typeface="Constantia"/>
              </a:rPr>
              <a:t>One group, pre=test, post test design </a:t>
            </a:r>
          </a:p>
          <a:p>
            <a:pPr marL="0" lvl="0" indent="0" rtl="0">
              <a:spcBef>
                <a:spcPts val="0"/>
              </a:spcBef>
              <a:spcAft>
                <a:spcPts val="0"/>
              </a:spcAft>
              <a:buClr>
                <a:schemeClr val="accent1"/>
              </a:buClr>
              <a:buSzPts val="2000"/>
              <a:buNone/>
            </a:pPr>
            <a:endParaRPr lang="en-US" sz="4400"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sz="4400" b="1" dirty="0">
                <a:latin typeface="Aparajita" panose="02020603050405020304" pitchFamily="18" charset="0"/>
                <a:ea typeface="Constantia"/>
                <a:cs typeface="Aparajita" panose="02020603050405020304" pitchFamily="18" charset="0"/>
                <a:sym typeface="Constantia"/>
              </a:rPr>
              <a:t>Intervention:  </a:t>
            </a:r>
            <a:r>
              <a:rPr lang="en-US" sz="4400" dirty="0">
                <a:latin typeface="Aparajita" panose="02020603050405020304" pitchFamily="18" charset="0"/>
                <a:ea typeface="Constantia"/>
                <a:cs typeface="Aparajita" panose="02020603050405020304" pitchFamily="18" charset="0"/>
                <a:sym typeface="Constantia"/>
              </a:rPr>
              <a:t>virtual art-based intervention- Knitting and crocheting</a:t>
            </a:r>
          </a:p>
          <a:p>
            <a:pPr marL="342900" lvl="0" indent="-342900" rtl="0">
              <a:spcBef>
                <a:spcPts val="0"/>
              </a:spcBef>
              <a:spcAft>
                <a:spcPts val="0"/>
              </a:spcAft>
              <a:buClr>
                <a:schemeClr val="accent1"/>
              </a:buClr>
              <a:buSzPts val="2000"/>
              <a:buFont typeface="Constantia"/>
              <a:buChar char="•"/>
            </a:pPr>
            <a:endParaRPr lang="en-US" sz="4400" b="1"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sz="4400" b="1" dirty="0">
                <a:latin typeface="Aparajita" panose="02020603050405020304" pitchFamily="18" charset="0"/>
                <a:ea typeface="Constantia"/>
                <a:cs typeface="Aparajita" panose="02020603050405020304" pitchFamily="18" charset="0"/>
                <a:sym typeface="Constantia"/>
              </a:rPr>
              <a:t>Sample: </a:t>
            </a:r>
            <a:r>
              <a:rPr lang="en-US" sz="4400" dirty="0">
                <a:latin typeface="Aparajita" panose="02020603050405020304" pitchFamily="18" charset="0"/>
                <a:ea typeface="Constantia"/>
                <a:cs typeface="Aparajita" panose="02020603050405020304" pitchFamily="18" charset="0"/>
                <a:sym typeface="Constantia"/>
              </a:rPr>
              <a:t>Convenience sample</a:t>
            </a:r>
          </a:p>
          <a:p>
            <a:pPr marL="0" lvl="0" indent="0" rtl="0">
              <a:spcBef>
                <a:spcPts val="0"/>
              </a:spcBef>
              <a:spcAft>
                <a:spcPts val="0"/>
              </a:spcAft>
              <a:buClr>
                <a:schemeClr val="accent1"/>
              </a:buClr>
              <a:buSzPts val="2000"/>
              <a:buNone/>
            </a:pPr>
            <a:endParaRPr lang="en-US" sz="4400" b="1"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sz="4400" b="1" dirty="0">
                <a:latin typeface="Aparajita" panose="02020603050405020304" pitchFamily="18" charset="0"/>
                <a:ea typeface="Constantia"/>
                <a:cs typeface="Aparajita" panose="02020603050405020304" pitchFamily="18" charset="0"/>
                <a:sym typeface="Constantia"/>
              </a:rPr>
              <a:t>Target Population: </a:t>
            </a:r>
            <a:r>
              <a:rPr lang="en-US" sz="4400" dirty="0">
                <a:latin typeface="Aparajita" panose="02020603050405020304" pitchFamily="18" charset="0"/>
                <a:ea typeface="Constantia"/>
                <a:cs typeface="Aparajita" panose="02020603050405020304" pitchFamily="18" charset="0"/>
                <a:sym typeface="Constantia"/>
              </a:rPr>
              <a:t>informal caregivers of individuals with chronic/disabling condition</a:t>
            </a:r>
          </a:p>
          <a:p>
            <a:pPr marL="0" lvl="0" indent="0" rtl="0">
              <a:spcBef>
                <a:spcPts val="0"/>
              </a:spcBef>
              <a:spcAft>
                <a:spcPts val="0"/>
              </a:spcAft>
              <a:buClr>
                <a:schemeClr val="accent1"/>
              </a:buClr>
              <a:buSzPts val="2000"/>
              <a:buNone/>
            </a:pPr>
            <a:endParaRPr lang="en-US" sz="4400"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sz="4400" b="1" dirty="0">
                <a:latin typeface="Aparajita" panose="02020603050405020304" pitchFamily="18" charset="0"/>
                <a:ea typeface="Constantia"/>
                <a:cs typeface="Aparajita" panose="02020603050405020304" pitchFamily="18" charset="0"/>
                <a:sym typeface="Constantia"/>
              </a:rPr>
              <a:t>Inclusion criteria:</a:t>
            </a:r>
          </a:p>
          <a:p>
            <a:pPr lvl="1">
              <a:spcBef>
                <a:spcPts val="0"/>
              </a:spcBef>
              <a:buClr>
                <a:schemeClr val="tx1"/>
              </a:buClr>
              <a:buSzPts val="2000"/>
            </a:pPr>
            <a:r>
              <a:rPr lang="en-US" sz="4400" dirty="0">
                <a:solidFill>
                  <a:srgbClr val="222222"/>
                </a:solidFill>
                <a:effectLst/>
                <a:latin typeface="Aparajita" panose="02020603050405020304" pitchFamily="18" charset="0"/>
                <a:ea typeface="Times New Roman" panose="02020603050405020304" pitchFamily="18" charset="0"/>
                <a:cs typeface="Aparajita" panose="02020603050405020304" pitchFamily="18" charset="0"/>
              </a:rPr>
              <a:t>18 years of age or older, a relative/friend/significant other to a person with at least one chronic and disabling disease, have access to a computer and internet, and understand English. No prior artistic experience was required. </a:t>
            </a:r>
            <a:endParaRPr lang="en-US" sz="4400" b="1" dirty="0">
              <a:solidFill>
                <a:srgbClr val="222222"/>
              </a:solidFill>
              <a:latin typeface="Aparajita" panose="02020603050405020304" pitchFamily="18" charset="0"/>
              <a:ea typeface="Times New Roman" panose="02020603050405020304" pitchFamily="18" charset="0"/>
              <a:cs typeface="Aparajita" panose="02020603050405020304" pitchFamily="18" charset="0"/>
              <a:sym typeface="Constantia"/>
            </a:endParaRPr>
          </a:p>
          <a:p>
            <a:pPr marL="457200" lvl="1" indent="0">
              <a:spcBef>
                <a:spcPts val="0"/>
              </a:spcBef>
              <a:buClr>
                <a:schemeClr val="tx1"/>
              </a:buClr>
              <a:buSzPts val="2000"/>
              <a:buNone/>
            </a:pPr>
            <a:endParaRPr lang="en-US" sz="4400" b="1"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sz="4400" b="1" dirty="0">
                <a:latin typeface="Aparajita" panose="02020603050405020304" pitchFamily="18" charset="0"/>
                <a:ea typeface="Constantia"/>
                <a:cs typeface="Aparajita" panose="02020603050405020304" pitchFamily="18" charset="0"/>
                <a:sym typeface="Constantia"/>
              </a:rPr>
              <a:t>Exclusion criteria:</a:t>
            </a:r>
          </a:p>
          <a:p>
            <a:pPr lvl="1">
              <a:spcBef>
                <a:spcPts val="0"/>
              </a:spcBef>
              <a:buClr>
                <a:schemeClr val="tx1"/>
              </a:buClr>
              <a:buSzPts val="2000"/>
            </a:pPr>
            <a:r>
              <a:rPr lang="en-US" sz="4400" dirty="0">
                <a:effectLst/>
                <a:latin typeface="Aparajita" panose="02020603050405020304" pitchFamily="18" charset="0"/>
                <a:ea typeface="Times New Roman" panose="02020603050405020304" pitchFamily="18" charset="0"/>
                <a:cs typeface="Aparajita" panose="02020603050405020304" pitchFamily="18" charset="0"/>
              </a:rPr>
              <a:t>younger than 18 years old, no access to computer/internet, non-English speaking caregivers, and enrolled in another </a:t>
            </a:r>
            <a:r>
              <a:rPr lang="en-US" sz="4400" dirty="0">
                <a:solidFill>
                  <a:srgbClr val="222222"/>
                </a:solidFill>
                <a:effectLst/>
                <a:latin typeface="Aparajita" panose="02020603050405020304" pitchFamily="18" charset="0"/>
                <a:ea typeface="Times New Roman" panose="02020603050405020304" pitchFamily="18" charset="0"/>
                <a:cs typeface="Aparajita" panose="02020603050405020304" pitchFamily="18" charset="0"/>
              </a:rPr>
              <a:t>art-based study</a:t>
            </a:r>
            <a:endParaRPr lang="en-US" sz="4400" b="1" dirty="0">
              <a:latin typeface="Aparajita" panose="02020603050405020304" pitchFamily="18" charset="0"/>
              <a:ea typeface="Constantia"/>
              <a:cs typeface="Aparajita" panose="02020603050405020304" pitchFamily="18" charset="0"/>
              <a:sym typeface="Constantia"/>
            </a:endParaRPr>
          </a:p>
          <a:p>
            <a:pPr lvl="1">
              <a:spcBef>
                <a:spcPts val="0"/>
              </a:spcBef>
              <a:buClr>
                <a:schemeClr val="accent1"/>
              </a:buClr>
              <a:buSzPts val="2000"/>
            </a:pPr>
            <a:endParaRPr lang="en-US" sz="4400" b="1" dirty="0">
              <a:latin typeface="Aparajita" panose="02020603050405020304" pitchFamily="18" charset="0"/>
              <a:ea typeface="Constantia"/>
              <a:cs typeface="Aparajita" panose="02020603050405020304" pitchFamily="18" charset="0"/>
              <a:sym typeface="Constantia"/>
            </a:endParaRPr>
          </a:p>
          <a:p>
            <a:pPr marL="0" indent="0">
              <a:buNone/>
            </a:pPr>
            <a:r>
              <a:rPr lang="en-US" sz="4400" b="1" dirty="0">
                <a:latin typeface="Aparajita" panose="02020603050405020304" pitchFamily="18" charset="0"/>
                <a:ea typeface="Constantia"/>
                <a:cs typeface="Aparajita" panose="02020603050405020304" pitchFamily="18" charset="0"/>
                <a:sym typeface="Constantia"/>
              </a:rPr>
              <a:t>IRB &amp; Human Right Protection </a:t>
            </a:r>
          </a:p>
          <a:p>
            <a:pPr lvl="1"/>
            <a:r>
              <a:rPr lang="en-US" sz="4400" dirty="0">
                <a:latin typeface="Aparajita" panose="02020603050405020304" pitchFamily="18" charset="0"/>
                <a:ea typeface="Constantia"/>
                <a:cs typeface="Aparajita" panose="02020603050405020304" pitchFamily="18" charset="0"/>
                <a:sym typeface="Constantia"/>
              </a:rPr>
              <a:t>Study protocol was reviewed and approved by University of Detroit Mercy  and Henry Ford Health System’s Institutional Review Board prior to project implementation.  </a:t>
            </a:r>
          </a:p>
          <a:p>
            <a:pPr marL="0" lvl="0" indent="0" rtl="0">
              <a:spcBef>
                <a:spcPts val="0"/>
              </a:spcBef>
              <a:spcAft>
                <a:spcPts val="0"/>
              </a:spcAft>
              <a:buClr>
                <a:schemeClr val="accent1"/>
              </a:buClr>
              <a:buSzPts val="2000"/>
              <a:buNone/>
            </a:pPr>
            <a:endParaRPr lang="en-US" sz="2400" b="1" dirty="0">
              <a:latin typeface="Aparajita" panose="02020603050405020304" pitchFamily="18" charset="0"/>
              <a:ea typeface="Constantia"/>
              <a:cs typeface="Aparajita" panose="02020603050405020304" pitchFamily="18" charset="0"/>
              <a:sym typeface="Constantia"/>
            </a:endParaRPr>
          </a:p>
          <a:p>
            <a:pPr marL="0" lvl="0" indent="0" rtl="0">
              <a:spcBef>
                <a:spcPts val="0"/>
              </a:spcBef>
              <a:spcAft>
                <a:spcPts val="0"/>
              </a:spcAft>
              <a:buClr>
                <a:schemeClr val="accent1"/>
              </a:buClr>
              <a:buSzPts val="2000"/>
              <a:buNone/>
            </a:pPr>
            <a:r>
              <a:rPr lang="en-US" dirty="0">
                <a:solidFill>
                  <a:srgbClr val="222222"/>
                </a:solidFill>
                <a:effectLst/>
                <a:latin typeface="Aparajita" panose="02020603050405020304" pitchFamily="18" charset="0"/>
                <a:ea typeface="Times New Roman" panose="02020603050405020304" pitchFamily="18" charset="0"/>
                <a:cs typeface="Aparajita" panose="02020603050405020304" pitchFamily="18" charset="0"/>
              </a:rPr>
              <a:t>. </a:t>
            </a:r>
          </a:p>
          <a:p>
            <a:pPr lvl="1">
              <a:spcBef>
                <a:spcPts val="0"/>
              </a:spcBef>
              <a:buClr>
                <a:schemeClr val="tx1"/>
              </a:buClr>
              <a:buSzPts val="2000"/>
            </a:pPr>
            <a:endParaRPr lang="en-US" dirty="0">
              <a:solidFill>
                <a:srgbClr val="222222"/>
              </a:solidFill>
              <a:latin typeface="Aparajita" panose="02020603050405020304" pitchFamily="18" charset="0"/>
              <a:ea typeface="Times New Roman" panose="02020603050405020304" pitchFamily="18" charset="0"/>
              <a:cs typeface="Aparajita" panose="02020603050405020304" pitchFamily="18" charset="0"/>
            </a:endParaRPr>
          </a:p>
          <a:p>
            <a:pPr marL="457200" lvl="1" indent="0">
              <a:spcBef>
                <a:spcPts val="0"/>
              </a:spcBef>
              <a:buClr>
                <a:schemeClr val="tx1"/>
              </a:buClr>
              <a:buSzPts val="2000"/>
              <a:buNone/>
            </a:pPr>
            <a:endParaRPr lang="en-US" dirty="0">
              <a:solidFill>
                <a:srgbClr val="222222"/>
              </a:solidFill>
              <a:effectLst/>
              <a:latin typeface="Aparajita" panose="02020603050405020304" pitchFamily="18" charset="0"/>
              <a:ea typeface="Times New Roman" panose="02020603050405020304" pitchFamily="18" charset="0"/>
              <a:cs typeface="Aparajita" panose="02020603050405020304" pitchFamily="18" charset="0"/>
            </a:endParaRPr>
          </a:p>
          <a:p>
            <a:pPr lvl="1">
              <a:spcBef>
                <a:spcPts val="0"/>
              </a:spcBef>
              <a:buClr>
                <a:schemeClr val="tx1"/>
              </a:buClr>
              <a:buSzPts val="2000"/>
            </a:pPr>
            <a:endParaRPr lang="en-US" dirty="0">
              <a:latin typeface="Aparajita" panose="02020603050405020304" pitchFamily="18" charset="0"/>
              <a:cs typeface="Aparajita" panose="02020603050405020304" pitchFamily="18" charset="0"/>
            </a:endParaRPr>
          </a:p>
          <a:p>
            <a:pPr marL="0" lvl="0" indent="0" rtl="0">
              <a:spcBef>
                <a:spcPts val="640"/>
              </a:spcBef>
              <a:spcAft>
                <a:spcPts val="0"/>
              </a:spcAft>
              <a:buClr>
                <a:schemeClr val="dk1"/>
              </a:buClr>
              <a:buSzPts val="3200"/>
              <a:buFont typeface="Arial"/>
              <a:buNone/>
            </a:pPr>
            <a:endParaRPr lang="en-US" sz="2000" dirty="0"/>
          </a:p>
          <a:p>
            <a:pPr marL="0" lvl="0" indent="0" rtl="0">
              <a:spcBef>
                <a:spcPts val="640"/>
              </a:spcBef>
              <a:spcAft>
                <a:spcPts val="0"/>
              </a:spcAft>
              <a:buClr>
                <a:schemeClr val="dk1"/>
              </a:buClr>
              <a:buSzPts val="3200"/>
              <a:buFont typeface="Arial"/>
              <a:buNone/>
            </a:pPr>
            <a:endParaRPr lang="en-US" sz="2000" dirty="0"/>
          </a:p>
        </p:txBody>
      </p:sp>
      <p:pic>
        <p:nvPicPr>
          <p:cNvPr id="6" name="Picture 4" descr="Sketch of working little people with heart signs. Doodle cute miniature scene of relationships">
            <a:extLst>
              <a:ext uri="{FF2B5EF4-FFF2-40B4-BE49-F238E27FC236}">
                <a16:creationId xmlns:a16="http://schemas.microsoft.com/office/drawing/2014/main" id="{CBB841A0-A503-4C46-B008-D29D46F75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286" y="0"/>
            <a:ext cx="4451714" cy="144406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87E3DB51-59DB-4FDB-9A24-E02D96FD246C}"/>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5006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B4AC-DF92-4E16-B752-9A3C43AB162C}"/>
              </a:ext>
            </a:extLst>
          </p:cNvPr>
          <p:cNvSpPr>
            <a:spLocks noGrp="1"/>
          </p:cNvSpPr>
          <p:nvPr>
            <p:ph type="title"/>
          </p:nvPr>
        </p:nvSpPr>
        <p:spPr>
          <a:xfrm>
            <a:off x="190501" y="0"/>
            <a:ext cx="10515600" cy="1325563"/>
          </a:xfrm>
        </p:spPr>
        <p:txBody>
          <a:bodyPr/>
          <a:lstStyle/>
          <a:p>
            <a:r>
              <a:rPr lang="en-US" b="1" dirty="0">
                <a:latin typeface="Footlight MT Light" panose="0204060206030A020304" pitchFamily="18" charset="0"/>
              </a:rPr>
              <a:t>Method/Design</a:t>
            </a:r>
            <a:endParaRPr lang="en-US" dirty="0"/>
          </a:p>
        </p:txBody>
      </p:sp>
      <p:sp>
        <p:nvSpPr>
          <p:cNvPr id="3" name="Content Placeholder 2">
            <a:extLst>
              <a:ext uri="{FF2B5EF4-FFF2-40B4-BE49-F238E27FC236}">
                <a16:creationId xmlns:a16="http://schemas.microsoft.com/office/drawing/2014/main" id="{52506B23-FC16-4DC7-9063-FDC1FED68957}"/>
              </a:ext>
            </a:extLst>
          </p:cNvPr>
          <p:cNvSpPr>
            <a:spLocks noGrp="1"/>
          </p:cNvSpPr>
          <p:nvPr>
            <p:ph idx="1"/>
          </p:nvPr>
        </p:nvSpPr>
        <p:spPr>
          <a:xfrm>
            <a:off x="365761" y="1129620"/>
            <a:ext cx="5357705" cy="5508247"/>
          </a:xfrm>
        </p:spPr>
        <p:txBody>
          <a:bodyPr>
            <a:normAutofit fontScale="77500" lnSpcReduction="20000"/>
          </a:bodyPr>
          <a:lstStyle/>
          <a:p>
            <a:pPr marL="0" indent="0">
              <a:buNone/>
            </a:pPr>
            <a:r>
              <a:rPr lang="en-US" sz="2600" b="1" dirty="0">
                <a:latin typeface="Aparajita" panose="02020603050405020304" pitchFamily="18" charset="0"/>
                <a:ea typeface="Constantia"/>
                <a:cs typeface="Aparajita" panose="02020603050405020304" pitchFamily="18" charset="0"/>
                <a:sym typeface="Constantia"/>
              </a:rPr>
              <a:t>Measures</a:t>
            </a:r>
          </a:p>
          <a:p>
            <a:pPr lvl="1"/>
            <a:r>
              <a:rPr lang="en-US" dirty="0">
                <a:latin typeface="Aparajita" panose="02020603050405020304" pitchFamily="18" charset="0"/>
                <a:ea typeface="Constantia"/>
                <a:cs typeface="Aparajita" panose="02020603050405020304" pitchFamily="18" charset="0"/>
                <a:sym typeface="Constantia"/>
              </a:rPr>
              <a:t>Demographic data of caregivers and recipients </a:t>
            </a:r>
          </a:p>
          <a:p>
            <a:pPr lvl="1"/>
            <a:r>
              <a:rPr lang="en-US" dirty="0">
                <a:latin typeface="Aparajita" panose="02020603050405020304" pitchFamily="18" charset="0"/>
                <a:ea typeface="Constantia"/>
                <a:cs typeface="Aparajita" panose="02020603050405020304" pitchFamily="18" charset="0"/>
                <a:sym typeface="Constantia"/>
              </a:rPr>
              <a:t>Caregiver burden/strain</a:t>
            </a:r>
          </a:p>
          <a:p>
            <a:pPr lvl="1"/>
            <a:r>
              <a:rPr lang="en-US" dirty="0">
                <a:latin typeface="Aparajita" panose="02020603050405020304" pitchFamily="18" charset="0"/>
                <a:ea typeface="Constantia"/>
                <a:cs typeface="Aparajita" panose="02020603050405020304" pitchFamily="18" charset="0"/>
                <a:sym typeface="Constantia"/>
              </a:rPr>
              <a:t>Satisfaction  </a:t>
            </a:r>
          </a:p>
          <a:p>
            <a:pPr lvl="1"/>
            <a:r>
              <a:rPr lang="en-US" dirty="0">
                <a:latin typeface="Aparajita" panose="02020603050405020304" pitchFamily="18" charset="0"/>
                <a:ea typeface="Constantia"/>
                <a:cs typeface="Aparajita" panose="02020603050405020304" pitchFamily="18" charset="0"/>
                <a:sym typeface="Constantia"/>
              </a:rPr>
              <a:t>Dependence level of care recipients </a:t>
            </a:r>
            <a:endParaRPr lang="en-US" dirty="0">
              <a:latin typeface="Aparajita" panose="02020603050405020304" pitchFamily="18" charset="0"/>
              <a:cs typeface="Aparajita" panose="02020603050405020304" pitchFamily="18" charset="0"/>
            </a:endParaRPr>
          </a:p>
          <a:p>
            <a:pPr marL="0" indent="0">
              <a:buNone/>
            </a:pPr>
            <a:r>
              <a:rPr lang="en-US" sz="2600" b="1" dirty="0">
                <a:latin typeface="Aparajita" panose="02020603050405020304" pitchFamily="18" charset="0"/>
                <a:ea typeface="Constantia"/>
                <a:cs typeface="Aparajita" panose="02020603050405020304" pitchFamily="18" charset="0"/>
                <a:sym typeface="Constantia"/>
              </a:rPr>
              <a:t>Study Instruments/tools</a:t>
            </a:r>
          </a:p>
          <a:p>
            <a:pPr marL="914400" lvl="1" indent="-457200">
              <a:buFont typeface="+mj-lt"/>
              <a:buAutoNum type="arabicPeriod"/>
            </a:pPr>
            <a:r>
              <a:rPr lang="en-US" b="1" dirty="0">
                <a:latin typeface="Aparajita" panose="02020603050405020304" pitchFamily="18" charset="0"/>
                <a:ea typeface="Constantia"/>
                <a:cs typeface="Aparajita" panose="02020603050405020304" pitchFamily="18" charset="0"/>
                <a:sym typeface="Constantia"/>
              </a:rPr>
              <a:t>Questionnaire </a:t>
            </a:r>
            <a:r>
              <a:rPr lang="en-US" dirty="0">
                <a:latin typeface="Aparajita" panose="02020603050405020304" pitchFamily="18" charset="0"/>
                <a:ea typeface="Constantia"/>
                <a:cs typeface="Aparajita" panose="02020603050405020304" pitchFamily="18" charset="0"/>
                <a:sym typeface="Constantia"/>
              </a:rPr>
              <a:t>developed by researcher </a:t>
            </a:r>
          </a:p>
          <a:p>
            <a:pPr marL="914400" lvl="1" indent="-457200">
              <a:buFont typeface="+mj-lt"/>
              <a:buAutoNum type="arabicPeriod"/>
            </a:pPr>
            <a:r>
              <a:rPr lang="en-US" sz="2600" b="1" dirty="0">
                <a:latin typeface="Aparajita" panose="02020603050405020304" pitchFamily="18" charset="0"/>
                <a:ea typeface="Constantia"/>
                <a:cs typeface="Aparajita" panose="02020603050405020304" pitchFamily="18" charset="0"/>
                <a:sym typeface="Constantia"/>
              </a:rPr>
              <a:t>Survey</a:t>
            </a:r>
          </a:p>
          <a:p>
            <a:pPr marL="914400" lvl="1" indent="-457200">
              <a:buFont typeface="+mj-lt"/>
              <a:buAutoNum type="arabicPeriod"/>
            </a:pPr>
            <a:r>
              <a:rPr lang="en-US" sz="2600" b="1" dirty="0">
                <a:latin typeface="Aparajita" panose="02020603050405020304" pitchFamily="18" charset="0"/>
                <a:ea typeface="Constantia"/>
                <a:cs typeface="Aparajita" panose="02020603050405020304" pitchFamily="18" charset="0"/>
                <a:sym typeface="Constantia"/>
              </a:rPr>
              <a:t>Modified Caregiver Strain Index (MCSI) </a:t>
            </a:r>
          </a:p>
          <a:p>
            <a:pPr marL="0" indent="0">
              <a:buNone/>
            </a:pPr>
            <a:r>
              <a:rPr lang="en-US" sz="2600" b="1" dirty="0">
                <a:latin typeface="Aparajita" panose="02020603050405020304" pitchFamily="18" charset="0"/>
                <a:ea typeface="Constantia"/>
                <a:cs typeface="Aparajita" panose="02020603050405020304" pitchFamily="18" charset="0"/>
                <a:sym typeface="Constantia"/>
              </a:rPr>
              <a:t>Modified Caregiver Strain Index  </a:t>
            </a:r>
            <a:r>
              <a:rPr lang="en-US" sz="2600" dirty="0">
                <a:latin typeface="Aparajita" panose="02020603050405020304" pitchFamily="18" charset="0"/>
                <a:ea typeface="Constantia"/>
                <a:cs typeface="Aparajita" panose="02020603050405020304" pitchFamily="18" charset="0"/>
                <a:sym typeface="Constantia"/>
              </a:rPr>
              <a:t>(MCSI)-</a:t>
            </a:r>
          </a:p>
          <a:p>
            <a:r>
              <a:rPr lang="en-US" dirty="0">
                <a:latin typeface="Aparajita" panose="02020603050405020304" pitchFamily="18" charset="0"/>
                <a:cs typeface="Aparajita" panose="02020603050405020304" pitchFamily="18" charset="0"/>
              </a:rPr>
              <a:t>13 item questionnaire, </a:t>
            </a:r>
            <a:r>
              <a:rPr lang="en-US" sz="2900" dirty="0">
                <a:latin typeface="Aparajita" panose="02020603050405020304" pitchFamily="18" charset="0"/>
                <a:cs typeface="Aparajita" panose="02020603050405020304" pitchFamily="18" charset="0"/>
              </a:rPr>
              <a:t>Assesses caregiver strain</a:t>
            </a:r>
          </a:p>
          <a:p>
            <a:r>
              <a:rPr lang="en-US" sz="2900" dirty="0">
                <a:latin typeface="Aparajita" panose="02020603050405020304" pitchFamily="18" charset="0"/>
                <a:cs typeface="Aparajita" panose="02020603050405020304" pitchFamily="18" charset="0"/>
              </a:rPr>
              <a:t> Questions cover major categories of strain:</a:t>
            </a:r>
          </a:p>
          <a:p>
            <a:pPr lvl="1"/>
            <a:r>
              <a:rPr lang="en-US" sz="2900" dirty="0">
                <a:latin typeface="Aparajita" panose="02020603050405020304" pitchFamily="18" charset="0"/>
                <a:cs typeface="Aparajita" panose="02020603050405020304" pitchFamily="18" charset="0"/>
              </a:rPr>
              <a:t>Physical/emotional health</a:t>
            </a:r>
          </a:p>
          <a:p>
            <a:pPr lvl="1"/>
            <a:r>
              <a:rPr lang="en-US" sz="2900" dirty="0">
                <a:latin typeface="Aparajita" panose="02020603050405020304" pitchFamily="18" charset="0"/>
                <a:cs typeface="Aparajita" panose="02020603050405020304" pitchFamily="18" charset="0"/>
              </a:rPr>
              <a:t>Social interactions/Financial </a:t>
            </a:r>
          </a:p>
          <a:p>
            <a:r>
              <a:rPr lang="en-US" sz="2900" dirty="0">
                <a:latin typeface="Aparajita" panose="02020603050405020304" pitchFamily="18" charset="0"/>
                <a:cs typeface="Aparajita" panose="02020603050405020304" pitchFamily="18" charset="0"/>
              </a:rPr>
              <a:t>Higher score indicates higher burden (maximum score attainable 26) </a:t>
            </a:r>
          </a:p>
          <a:p>
            <a:r>
              <a:rPr lang="en-US" sz="2900" dirty="0">
                <a:latin typeface="Aparajita" panose="02020603050405020304" pitchFamily="18" charset="0"/>
                <a:cs typeface="Aparajita" panose="02020603050405020304" pitchFamily="18" charset="0"/>
              </a:rPr>
              <a:t>Scores can also be categorized as mild (&lt;9), moderate (10-18), and severe level of strain (19-26). </a:t>
            </a:r>
            <a:r>
              <a:rPr lang="en-US" sz="2900" dirty="0">
                <a:latin typeface="Aparajita" panose="02020603050405020304" pitchFamily="18" charset="0"/>
                <a:ea typeface="Constantia"/>
                <a:cs typeface="Aparajita" panose="02020603050405020304" pitchFamily="18" charset="0"/>
                <a:sym typeface="Constantia"/>
              </a:rPr>
              <a:t> </a:t>
            </a:r>
          </a:p>
        </p:txBody>
      </p:sp>
      <p:sp>
        <p:nvSpPr>
          <p:cNvPr id="10" name="Arrow: Right 9">
            <a:extLst>
              <a:ext uri="{FF2B5EF4-FFF2-40B4-BE49-F238E27FC236}">
                <a16:creationId xmlns:a16="http://schemas.microsoft.com/office/drawing/2014/main" id="{221697F3-8D42-47B0-8DAA-E56925F51A76}"/>
              </a:ext>
            </a:extLst>
          </p:cNvPr>
          <p:cNvSpPr/>
          <p:nvPr/>
        </p:nvSpPr>
        <p:spPr>
          <a:xfrm>
            <a:off x="5339348" y="3429000"/>
            <a:ext cx="559378" cy="4953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8" name="Content Placeholder 4">
            <a:extLst>
              <a:ext uri="{FF2B5EF4-FFF2-40B4-BE49-F238E27FC236}">
                <a16:creationId xmlns:a16="http://schemas.microsoft.com/office/drawing/2014/main" id="{F3B3CDFD-C9BF-496A-A0B9-5E34DC33CB5E}"/>
              </a:ext>
            </a:extLst>
          </p:cNvPr>
          <p:cNvPicPr>
            <a:picLocks/>
          </p:cNvPicPr>
          <p:nvPr/>
        </p:nvPicPr>
        <p:blipFill rotWithShape="1">
          <a:blip r:embed="rId3"/>
          <a:srcRect l="44286" t="32342" r="22584" b="-60"/>
          <a:stretch/>
        </p:blipFill>
        <p:spPr bwMode="auto">
          <a:xfrm>
            <a:off x="6096000" y="0"/>
            <a:ext cx="5851363"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992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A44E-07BA-4664-BE25-95BB9E617D75}"/>
              </a:ext>
            </a:extLst>
          </p:cNvPr>
          <p:cNvSpPr>
            <a:spLocks noGrp="1"/>
          </p:cNvSpPr>
          <p:nvPr>
            <p:ph type="title"/>
          </p:nvPr>
        </p:nvSpPr>
        <p:spPr/>
        <p:txBody>
          <a:bodyPr>
            <a:normAutofit/>
          </a:bodyPr>
          <a:lstStyle/>
          <a:p>
            <a:r>
              <a:rPr lang="en-US" b="1" dirty="0">
                <a:latin typeface="Footlight MT Light" panose="0204060206030A020304" pitchFamily="18" charset="0"/>
              </a:rPr>
              <a:t>Data Analysis </a:t>
            </a:r>
            <a:br>
              <a:rPr lang="en-US" sz="4400" b="1" dirty="0">
                <a:latin typeface="Aparajita" panose="02020603050405020304" pitchFamily="18" charset="0"/>
                <a:ea typeface="Constantia"/>
                <a:cs typeface="Aparajita" panose="02020603050405020304" pitchFamily="18" charset="0"/>
                <a:sym typeface="Constantia"/>
              </a:rPr>
            </a:br>
            <a:endParaRPr lang="en-US" dirty="0"/>
          </a:p>
        </p:txBody>
      </p:sp>
      <p:sp>
        <p:nvSpPr>
          <p:cNvPr id="3" name="Content Placeholder 2">
            <a:extLst>
              <a:ext uri="{FF2B5EF4-FFF2-40B4-BE49-F238E27FC236}">
                <a16:creationId xmlns:a16="http://schemas.microsoft.com/office/drawing/2014/main" id="{FD572B9C-9E07-4F98-B52A-3C762DEE020D}"/>
              </a:ext>
            </a:extLst>
          </p:cNvPr>
          <p:cNvSpPr>
            <a:spLocks noGrp="1"/>
          </p:cNvSpPr>
          <p:nvPr>
            <p:ph idx="1"/>
          </p:nvPr>
        </p:nvSpPr>
        <p:spPr>
          <a:xfrm>
            <a:off x="838200" y="1378226"/>
            <a:ext cx="10515600" cy="1793599"/>
          </a:xfrm>
        </p:spPr>
        <p:txBody>
          <a:bodyPr/>
          <a:lstStyle/>
          <a:p>
            <a:pPr lvl="1"/>
            <a:r>
              <a:rPr lang="en-US" dirty="0">
                <a:latin typeface="Aparajita" panose="02020603050405020304" pitchFamily="18" charset="0"/>
                <a:cs typeface="Aparajita" panose="02020603050405020304" pitchFamily="18" charset="0"/>
                <a:sym typeface="Constantia"/>
              </a:rPr>
              <a:t>Results entered into Microsoft excel for descriptive analysis for all study variables</a:t>
            </a:r>
          </a:p>
          <a:p>
            <a:pPr marL="457200" lvl="1" indent="0">
              <a:buNone/>
            </a:pPr>
            <a:endParaRPr lang="en-US" dirty="0">
              <a:latin typeface="Aparajita" panose="02020603050405020304" pitchFamily="18" charset="0"/>
              <a:cs typeface="Aparajita" panose="02020603050405020304" pitchFamily="18" charset="0"/>
              <a:sym typeface="Constantia"/>
            </a:endParaRPr>
          </a:p>
          <a:p>
            <a:pPr lvl="1"/>
            <a:r>
              <a:rPr lang="en-US" dirty="0">
                <a:effectLst/>
                <a:latin typeface="Aparajita" panose="02020603050405020304" pitchFamily="18" charset="0"/>
                <a:ea typeface="Times New Roman" panose="02020603050405020304" pitchFamily="18" charset="0"/>
                <a:cs typeface="Aparajita" panose="02020603050405020304" pitchFamily="18" charset="0"/>
              </a:rPr>
              <a:t>SPSS statistics version 25 was used to examine the overall MCSI mean difference at baseline (T0) and after art therapy course ended (T1). </a:t>
            </a:r>
            <a:endParaRPr lang="en-US" dirty="0">
              <a:latin typeface="Aparajita" panose="02020603050405020304" pitchFamily="18" charset="0"/>
              <a:cs typeface="Aparajita" panose="02020603050405020304" pitchFamily="18" charset="0"/>
              <a:sym typeface="Constantia"/>
            </a:endParaRPr>
          </a:p>
          <a:p>
            <a:pPr marL="0" indent="0">
              <a:buNone/>
            </a:pPr>
            <a:endParaRPr lang="en-US" dirty="0"/>
          </a:p>
        </p:txBody>
      </p:sp>
    </p:spTree>
    <p:extLst>
      <p:ext uri="{BB962C8B-B14F-4D97-AF65-F5344CB8AC3E}">
        <p14:creationId xmlns:p14="http://schemas.microsoft.com/office/powerpoint/2010/main" val="368428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7928-C923-44EF-99CC-2C44BE559BC4}"/>
              </a:ext>
            </a:extLst>
          </p:cNvPr>
          <p:cNvSpPr>
            <a:spLocks noGrp="1"/>
          </p:cNvSpPr>
          <p:nvPr>
            <p:ph type="title"/>
          </p:nvPr>
        </p:nvSpPr>
        <p:spPr>
          <a:xfrm>
            <a:off x="148534" y="-88842"/>
            <a:ext cx="10515600" cy="1325563"/>
          </a:xfrm>
        </p:spPr>
        <p:txBody>
          <a:bodyPr/>
          <a:lstStyle/>
          <a:p>
            <a:r>
              <a:rPr lang="en-US" b="1" dirty="0">
                <a:latin typeface="Footlight MT Light" panose="0204060206030A020304" pitchFamily="18" charset="0"/>
              </a:rPr>
              <a:t>Demographics: Caregivers </a:t>
            </a:r>
            <a:endParaRPr lang="en-US" dirty="0"/>
          </a:p>
        </p:txBody>
      </p:sp>
      <p:graphicFrame>
        <p:nvGraphicFramePr>
          <p:cNvPr id="5" name="Content Placeholder 4">
            <a:extLst>
              <a:ext uri="{FF2B5EF4-FFF2-40B4-BE49-F238E27FC236}">
                <a16:creationId xmlns:a16="http://schemas.microsoft.com/office/drawing/2014/main" id="{A6AE995A-BA20-4698-9BD1-361AABEDEE51}"/>
              </a:ext>
            </a:extLst>
          </p:cNvPr>
          <p:cNvGraphicFramePr>
            <a:graphicFrameLocks noGrp="1"/>
          </p:cNvGraphicFramePr>
          <p:nvPr>
            <p:ph sz="half" idx="1"/>
            <p:extLst>
              <p:ext uri="{D42A27DB-BD31-4B8C-83A1-F6EECF244321}">
                <p14:modId xmlns:p14="http://schemas.microsoft.com/office/powerpoint/2010/main" val="1138101494"/>
              </p:ext>
            </p:extLst>
          </p:nvPr>
        </p:nvGraphicFramePr>
        <p:xfrm>
          <a:off x="8633779" y="9738"/>
          <a:ext cx="3396856" cy="3197696"/>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phic 3" descr="Woman with solid fill">
            <a:extLst>
              <a:ext uri="{FF2B5EF4-FFF2-40B4-BE49-F238E27FC236}">
                <a16:creationId xmlns:a16="http://schemas.microsoft.com/office/drawing/2014/main" id="{90A4E400-5AD6-4688-BE0E-A5F1EB3DB65C}"/>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1085" y="1871055"/>
            <a:ext cx="1575030" cy="1575030"/>
          </a:xfrm>
          <a:prstGeom prst="rect">
            <a:avLst/>
          </a:prstGeom>
        </p:spPr>
      </p:pic>
      <p:sp>
        <p:nvSpPr>
          <p:cNvPr id="11" name="TextBox 10">
            <a:extLst>
              <a:ext uri="{FF2B5EF4-FFF2-40B4-BE49-F238E27FC236}">
                <a16:creationId xmlns:a16="http://schemas.microsoft.com/office/drawing/2014/main" id="{CB37AE18-1EC4-4EB6-8080-F91604CA6ED5}"/>
              </a:ext>
            </a:extLst>
          </p:cNvPr>
          <p:cNvSpPr txBox="1"/>
          <p:nvPr/>
        </p:nvSpPr>
        <p:spPr>
          <a:xfrm>
            <a:off x="1143000" y="1458241"/>
            <a:ext cx="4263335" cy="1200329"/>
          </a:xfrm>
          <a:prstGeom prst="rect">
            <a:avLst/>
          </a:prstGeom>
          <a:noFill/>
        </p:spPr>
        <p:txBody>
          <a:bodyPr wrap="square" rtlCol="0">
            <a:spAutoFit/>
          </a:bodyPr>
          <a:lstStyle/>
          <a:p>
            <a:pPr marL="800100" lvl="1" indent="-342900">
              <a:buFont typeface="Arial" panose="020B0604020202020204" pitchFamily="34" charset="0"/>
              <a:buChar char="•"/>
            </a:pPr>
            <a:endParaRPr lang="en-US" sz="2400" dirty="0">
              <a:latin typeface="Aparajita" panose="02020603050405020304" pitchFamily="18" charset="0"/>
              <a:cs typeface="Aparajita" panose="02020603050405020304" pitchFamily="18" charset="0"/>
            </a:endParaRPr>
          </a:p>
          <a:p>
            <a:pPr marL="800100" lvl="1" indent="-342900">
              <a:buFont typeface="Arial" panose="020B0604020202020204" pitchFamily="34" charset="0"/>
              <a:buChar char="•"/>
            </a:pPr>
            <a:endParaRPr lang="en-US" sz="2400" dirty="0">
              <a:latin typeface="Aparajita" panose="02020603050405020304" pitchFamily="18" charset="0"/>
              <a:cs typeface="Aparajita" panose="02020603050405020304" pitchFamily="18" charset="0"/>
            </a:endParaRPr>
          </a:p>
          <a:p>
            <a:pPr marL="800100" lvl="1" indent="-342900">
              <a:buFont typeface="Arial" panose="020B0604020202020204" pitchFamily="34" charset="0"/>
              <a:buChar char="•"/>
            </a:pPr>
            <a:endParaRPr lang="en-US" sz="2400" dirty="0">
              <a:latin typeface="Aparajita" panose="02020603050405020304" pitchFamily="18" charset="0"/>
              <a:cs typeface="Aparajita" panose="02020603050405020304" pitchFamily="18" charset="0"/>
            </a:endParaRPr>
          </a:p>
        </p:txBody>
      </p:sp>
      <p:graphicFrame>
        <p:nvGraphicFramePr>
          <p:cNvPr id="12" name="Content Placeholder 7">
            <a:extLst>
              <a:ext uri="{FF2B5EF4-FFF2-40B4-BE49-F238E27FC236}">
                <a16:creationId xmlns:a16="http://schemas.microsoft.com/office/drawing/2014/main" id="{6808A3A9-F142-4F48-A2CB-48934CFDC57D}"/>
              </a:ext>
            </a:extLst>
          </p:cNvPr>
          <p:cNvGraphicFramePr>
            <a:graphicFrameLocks/>
          </p:cNvGraphicFramePr>
          <p:nvPr>
            <p:extLst>
              <p:ext uri="{D42A27DB-BD31-4B8C-83A1-F6EECF244321}">
                <p14:modId xmlns:p14="http://schemas.microsoft.com/office/powerpoint/2010/main" val="1618315135"/>
              </p:ext>
            </p:extLst>
          </p:nvPr>
        </p:nvGraphicFramePr>
        <p:xfrm>
          <a:off x="7620001" y="3541720"/>
          <a:ext cx="4410634" cy="30638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Table 15">
            <a:extLst>
              <a:ext uri="{FF2B5EF4-FFF2-40B4-BE49-F238E27FC236}">
                <a16:creationId xmlns:a16="http://schemas.microsoft.com/office/drawing/2014/main" id="{EEA47CA2-5355-422A-87BC-5D740C2D0EEA}"/>
              </a:ext>
            </a:extLst>
          </p:cNvPr>
          <p:cNvGraphicFramePr>
            <a:graphicFrameLocks noGrp="1"/>
          </p:cNvGraphicFramePr>
          <p:nvPr>
            <p:extLst>
              <p:ext uri="{D42A27DB-BD31-4B8C-83A1-F6EECF244321}">
                <p14:modId xmlns:p14="http://schemas.microsoft.com/office/powerpoint/2010/main" val="1275363872"/>
              </p:ext>
            </p:extLst>
          </p:nvPr>
        </p:nvGraphicFramePr>
        <p:xfrm>
          <a:off x="414587" y="838226"/>
          <a:ext cx="7067808" cy="5909922"/>
        </p:xfrm>
        <a:graphic>
          <a:graphicData uri="http://schemas.openxmlformats.org/drawingml/2006/table">
            <a:tbl>
              <a:tblPr firstRow="1" firstCol="1" bandRow="1">
                <a:tableStyleId>{5C22544A-7EE6-4342-B048-85BDC9FD1C3A}</a:tableStyleId>
              </a:tblPr>
              <a:tblGrid>
                <a:gridCol w="2385073">
                  <a:extLst>
                    <a:ext uri="{9D8B030D-6E8A-4147-A177-3AD203B41FA5}">
                      <a16:colId xmlns:a16="http://schemas.microsoft.com/office/drawing/2014/main" val="2359522705"/>
                    </a:ext>
                  </a:extLst>
                </a:gridCol>
                <a:gridCol w="2372586">
                  <a:extLst>
                    <a:ext uri="{9D8B030D-6E8A-4147-A177-3AD203B41FA5}">
                      <a16:colId xmlns:a16="http://schemas.microsoft.com/office/drawing/2014/main" val="250249928"/>
                    </a:ext>
                  </a:extLst>
                </a:gridCol>
                <a:gridCol w="2310149">
                  <a:extLst>
                    <a:ext uri="{9D8B030D-6E8A-4147-A177-3AD203B41FA5}">
                      <a16:colId xmlns:a16="http://schemas.microsoft.com/office/drawing/2014/main" val="2068828078"/>
                    </a:ext>
                  </a:extLst>
                </a:gridCol>
              </a:tblGrid>
              <a:tr h="320457">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Caregiver demographics  (n=7)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Responses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N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1943542340"/>
                  </a:ext>
                </a:extLst>
              </a:tr>
              <a:tr h="1101447">
                <a:tc>
                  <a:txBody>
                    <a:bodyPr/>
                    <a:lstStyle/>
                    <a:p>
                      <a:pPr marL="0" marR="0" algn="just">
                        <a:lnSpc>
                          <a:spcPct val="115000"/>
                        </a:lnSpc>
                        <a:spcBef>
                          <a:spcPts val="0"/>
                        </a:spcBef>
                        <a:spcAft>
                          <a:spcPts val="800"/>
                        </a:spcAft>
                      </a:pPr>
                      <a:r>
                        <a:rPr lang="en-US" sz="1800" b="1" dirty="0">
                          <a:effectLst/>
                          <a:latin typeface="Aparajita" panose="02020603050405020304" pitchFamily="18" charset="0"/>
                          <a:cs typeface="Aparajita" panose="02020603050405020304" pitchFamily="18" charset="0"/>
                        </a:rPr>
                        <a:t>Age</a:t>
                      </a:r>
                      <a:endParaRPr lang="en-US" sz="1800" b="1"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60-69</a:t>
                      </a:r>
                    </a:p>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50-59</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40-49</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(1) 14%</a:t>
                      </a:r>
                    </a:p>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(4) 57%</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(2) 28%</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2303037653"/>
                  </a:ext>
                </a:extLst>
              </a:tr>
              <a:tr h="607975">
                <a:tc>
                  <a:txBody>
                    <a:bodyPr/>
                    <a:lstStyle/>
                    <a:p>
                      <a:pPr marL="0" marR="0" algn="just">
                        <a:lnSpc>
                          <a:spcPct val="115000"/>
                        </a:lnSpc>
                        <a:spcBef>
                          <a:spcPts val="0"/>
                        </a:spcBef>
                        <a:spcAft>
                          <a:spcPts val="800"/>
                        </a:spcAft>
                      </a:pPr>
                      <a:r>
                        <a:rPr lang="en-US" sz="1800">
                          <a:effectLst/>
                          <a:latin typeface="Aparajita" panose="02020603050405020304" pitchFamily="18" charset="0"/>
                          <a:cs typeface="Aparajita" panose="02020603050405020304" pitchFamily="18" charset="0"/>
                        </a:rPr>
                        <a:t>Gender</a:t>
                      </a:r>
                      <a:endParaRPr lang="en-US" sz="180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Female</a:t>
                      </a:r>
                      <a:r>
                        <a:rPr lang="en-US" sz="1600" dirty="0">
                          <a:effectLst/>
                          <a:latin typeface="Aparajita" panose="02020603050405020304" pitchFamily="18" charset="0"/>
                          <a:cs typeface="Aparajita" panose="02020603050405020304" pitchFamily="18" charset="0"/>
                        </a:rPr>
                        <a:t> </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Male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(7) 100%</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(0) 0%</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41770452"/>
                  </a:ext>
                </a:extLst>
              </a:tr>
              <a:tr h="607975">
                <a:tc>
                  <a:txBody>
                    <a:bodyPr/>
                    <a:lstStyle/>
                    <a:p>
                      <a:pPr marL="0" marR="0" algn="just">
                        <a:lnSpc>
                          <a:spcPct val="115000"/>
                        </a:lnSpc>
                        <a:spcBef>
                          <a:spcPts val="0"/>
                        </a:spcBef>
                        <a:spcAft>
                          <a:spcPts val="800"/>
                        </a:spcAft>
                      </a:pPr>
                      <a:r>
                        <a:rPr lang="en-US" sz="1800" dirty="0">
                          <a:effectLst/>
                          <a:latin typeface="Aparajita" panose="02020603050405020304" pitchFamily="18" charset="0"/>
                          <a:cs typeface="Aparajita" panose="02020603050405020304" pitchFamily="18" charset="0"/>
                        </a:rPr>
                        <a:t>Ethnicity</a:t>
                      </a:r>
                      <a:endParaRPr lang="en-US" sz="18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AA/Black</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Caucasian/White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(4) 57%</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(3) 43%</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2771955335"/>
                  </a:ext>
                </a:extLst>
              </a:tr>
              <a:tr h="607975">
                <a:tc>
                  <a:txBody>
                    <a:bodyPr/>
                    <a:lstStyle/>
                    <a:p>
                      <a:pPr marL="0" marR="0" algn="just">
                        <a:lnSpc>
                          <a:spcPct val="115000"/>
                        </a:lnSpc>
                        <a:spcBef>
                          <a:spcPts val="0"/>
                        </a:spcBef>
                        <a:spcAft>
                          <a:spcPts val="800"/>
                        </a:spcAft>
                      </a:pPr>
                      <a:r>
                        <a:rPr lang="en-US" sz="1800" dirty="0">
                          <a:effectLst/>
                          <a:latin typeface="Aparajita" panose="02020603050405020304" pitchFamily="18" charset="0"/>
                          <a:cs typeface="Aparajita" panose="02020603050405020304" pitchFamily="18" charset="0"/>
                        </a:rPr>
                        <a:t>Employment</a:t>
                      </a:r>
                      <a:endParaRPr lang="en-US" sz="18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Yes</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No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(6) 85%</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(1) 15%</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3082666845"/>
                  </a:ext>
                </a:extLst>
              </a:tr>
              <a:tr h="1074258">
                <a:tc>
                  <a:txBody>
                    <a:bodyPr/>
                    <a:lstStyle/>
                    <a:p>
                      <a:pPr marL="0" marR="0" algn="just">
                        <a:lnSpc>
                          <a:spcPct val="115000"/>
                        </a:lnSpc>
                        <a:spcBef>
                          <a:spcPts val="0"/>
                        </a:spcBef>
                        <a:spcAft>
                          <a:spcPts val="800"/>
                        </a:spcAft>
                      </a:pPr>
                      <a:r>
                        <a:rPr lang="en-US" sz="1800" dirty="0">
                          <a:effectLst/>
                          <a:latin typeface="Aparajita" panose="02020603050405020304" pitchFamily="18" charset="0"/>
                          <a:cs typeface="Aparajita" panose="02020603050405020304" pitchFamily="18" charset="0"/>
                        </a:rPr>
                        <a:t>Education level</a:t>
                      </a:r>
                      <a:endParaRPr lang="en-US" sz="18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High school/GED</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Some college</a:t>
                      </a:r>
                    </a:p>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College graduate </a:t>
                      </a:r>
                      <a:endParaRPr lang="en-US" sz="1600" b="1" dirty="0">
                        <a:effectLst/>
                        <a:highlight>
                          <a:srgbClr val="FFFF00"/>
                        </a:highligh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(0)0%</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(2)28%</a:t>
                      </a:r>
                    </a:p>
                    <a:p>
                      <a:pPr marL="0" marR="0" algn="just">
                        <a:lnSpc>
                          <a:spcPct val="115000"/>
                        </a:lnSpc>
                        <a:spcBef>
                          <a:spcPts val="0"/>
                        </a:spcBef>
                        <a:spcAft>
                          <a:spcPts val="0"/>
                        </a:spcAft>
                      </a:pPr>
                      <a:r>
                        <a:rPr lang="en-US" sz="1600" b="1" dirty="0">
                          <a:solidFill>
                            <a:schemeClr val="tx1"/>
                          </a:solidFill>
                          <a:effectLst/>
                          <a:highlight>
                            <a:srgbClr val="FFFF00"/>
                          </a:highlight>
                          <a:latin typeface="Aparajita" panose="02020603050405020304" pitchFamily="18" charset="0"/>
                          <a:cs typeface="Aparajita" panose="02020603050405020304" pitchFamily="18" charset="0"/>
                        </a:rPr>
                        <a:t>(5) 72%</a:t>
                      </a:r>
                      <a:endParaRPr lang="en-US" sz="1600" b="1" dirty="0">
                        <a:solidFill>
                          <a:schemeClr val="tx1"/>
                        </a:solidFill>
                        <a:effectLst/>
                        <a:highlight>
                          <a:srgbClr val="FFFF00"/>
                        </a:highligh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3743076416"/>
                  </a:ext>
                </a:extLst>
              </a:tr>
              <a:tr h="1360196">
                <a:tc>
                  <a:txBody>
                    <a:bodyPr/>
                    <a:lstStyle/>
                    <a:p>
                      <a:pPr marL="0" marR="0" algn="just">
                        <a:lnSpc>
                          <a:spcPct val="115000"/>
                        </a:lnSpc>
                        <a:spcBef>
                          <a:spcPts val="0"/>
                        </a:spcBef>
                        <a:spcAft>
                          <a:spcPts val="800"/>
                        </a:spcAft>
                      </a:pPr>
                      <a:r>
                        <a:rPr lang="en-US" sz="1800" dirty="0">
                          <a:effectLst/>
                          <a:latin typeface="Aparajita" panose="02020603050405020304" pitchFamily="18" charset="0"/>
                          <a:cs typeface="Aparajita" panose="02020603050405020304" pitchFamily="18" charset="0"/>
                        </a:rPr>
                        <a:t>Marital Status</a:t>
                      </a:r>
                      <a:endParaRPr lang="en-US" sz="18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Married</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Single </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Separated/Divorced/widowed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600" b="1" dirty="0">
                          <a:effectLst/>
                          <a:highlight>
                            <a:srgbClr val="FFFF00"/>
                          </a:highlight>
                          <a:latin typeface="Aparajita" panose="02020603050405020304" pitchFamily="18" charset="0"/>
                          <a:cs typeface="Aparajita" panose="02020603050405020304" pitchFamily="18" charset="0"/>
                        </a:rPr>
                        <a:t>(4) 57%</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(1) 14%</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(2) 28%</a:t>
                      </a:r>
                    </a:p>
                    <a:p>
                      <a:pPr marL="0" marR="0" algn="just">
                        <a:lnSpc>
                          <a:spcPct val="115000"/>
                        </a:lnSpc>
                        <a:spcBef>
                          <a:spcPts val="0"/>
                        </a:spcBef>
                        <a:spcAft>
                          <a:spcPts val="800"/>
                        </a:spcAft>
                      </a:pPr>
                      <a:r>
                        <a:rPr lang="en-US" sz="1600" dirty="0">
                          <a:effectLst/>
                          <a:latin typeface="Aparajita" panose="02020603050405020304" pitchFamily="18" charset="0"/>
                          <a:cs typeface="Aparajita" panose="02020603050405020304" pitchFamily="18" charset="0"/>
                        </a:rPr>
                        <a:t> </a:t>
                      </a:r>
                      <a:endParaRPr lang="en-US" sz="1600" dirty="0">
                        <a:effectLst/>
                        <a:latin typeface="Aparajita" panose="02020603050405020304" pitchFamily="18" charset="0"/>
                        <a:ea typeface="SimSun" panose="02010600030101010101" pitchFamily="2" charset="-122"/>
                        <a:cs typeface="Aparajita" panose="02020603050405020304" pitchFamily="18" charset="0"/>
                      </a:endParaRPr>
                    </a:p>
                  </a:txBody>
                  <a:tcPr marL="68580" marR="68580" marT="0" marB="0"/>
                </a:tc>
                <a:extLst>
                  <a:ext uri="{0D108BD9-81ED-4DB2-BD59-A6C34878D82A}">
                    <a16:rowId xmlns:a16="http://schemas.microsoft.com/office/drawing/2014/main" val="3619431915"/>
                  </a:ext>
                </a:extLst>
              </a:tr>
            </a:tbl>
          </a:graphicData>
        </a:graphic>
      </p:graphicFrame>
      <p:sp>
        <p:nvSpPr>
          <p:cNvPr id="17" name="Rectangle 1">
            <a:extLst>
              <a:ext uri="{FF2B5EF4-FFF2-40B4-BE49-F238E27FC236}">
                <a16:creationId xmlns:a16="http://schemas.microsoft.com/office/drawing/2014/main" id="{41440286-9081-4992-B93D-B1DD0BF50FD4}"/>
              </a:ext>
            </a:extLst>
          </p:cNvPr>
          <p:cNvSpPr>
            <a:spLocks noChangeArrowheads="1"/>
          </p:cNvSpPr>
          <p:nvPr/>
        </p:nvSpPr>
        <p:spPr bwMode="auto">
          <a:xfrm>
            <a:off x="704329" y="1998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446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3A72-8E65-434F-AFE1-A2618711BD3C}"/>
              </a:ext>
            </a:extLst>
          </p:cNvPr>
          <p:cNvSpPr>
            <a:spLocks noGrp="1"/>
          </p:cNvSpPr>
          <p:nvPr>
            <p:ph type="title"/>
          </p:nvPr>
        </p:nvSpPr>
        <p:spPr>
          <a:xfrm>
            <a:off x="545689" y="0"/>
            <a:ext cx="10384363" cy="914401"/>
          </a:xfrm>
        </p:spPr>
        <p:txBody>
          <a:bodyPr/>
          <a:lstStyle/>
          <a:p>
            <a:r>
              <a:rPr lang="en-US" b="1" dirty="0">
                <a:latin typeface="Footlight MT Light" panose="0204060206030A020304" pitchFamily="18" charset="0"/>
              </a:rPr>
              <a:t>Demographics: Caregivers </a:t>
            </a:r>
            <a:endParaRPr lang="en-US" dirty="0"/>
          </a:p>
        </p:txBody>
      </p:sp>
      <p:graphicFrame>
        <p:nvGraphicFramePr>
          <p:cNvPr id="4" name="Content Placeholder 3">
            <a:extLst>
              <a:ext uri="{FF2B5EF4-FFF2-40B4-BE49-F238E27FC236}">
                <a16:creationId xmlns:a16="http://schemas.microsoft.com/office/drawing/2014/main" id="{B6A2FB3B-A481-49DA-94F6-9C4EF049F57C}"/>
              </a:ext>
            </a:extLst>
          </p:cNvPr>
          <p:cNvGraphicFramePr>
            <a:graphicFrameLocks noGrp="1"/>
          </p:cNvGraphicFramePr>
          <p:nvPr>
            <p:ph idx="1"/>
            <p:extLst>
              <p:ext uri="{D42A27DB-BD31-4B8C-83A1-F6EECF244321}">
                <p14:modId xmlns:p14="http://schemas.microsoft.com/office/powerpoint/2010/main" val="1249682304"/>
              </p:ext>
            </p:extLst>
          </p:nvPr>
        </p:nvGraphicFramePr>
        <p:xfrm>
          <a:off x="545689" y="783771"/>
          <a:ext cx="11100621" cy="6053770"/>
        </p:xfrm>
        <a:graphic>
          <a:graphicData uri="http://schemas.openxmlformats.org/drawingml/2006/table">
            <a:tbl>
              <a:tblPr firstRow="1" firstCol="1" bandRow="1">
                <a:tableStyleId>{5C22544A-7EE6-4342-B048-85BDC9FD1C3A}</a:tableStyleId>
              </a:tblPr>
              <a:tblGrid>
                <a:gridCol w="5444564">
                  <a:extLst>
                    <a:ext uri="{9D8B030D-6E8A-4147-A177-3AD203B41FA5}">
                      <a16:colId xmlns:a16="http://schemas.microsoft.com/office/drawing/2014/main" val="2725503116"/>
                    </a:ext>
                  </a:extLst>
                </a:gridCol>
                <a:gridCol w="2127380">
                  <a:extLst>
                    <a:ext uri="{9D8B030D-6E8A-4147-A177-3AD203B41FA5}">
                      <a16:colId xmlns:a16="http://schemas.microsoft.com/office/drawing/2014/main" val="2808363485"/>
                    </a:ext>
                  </a:extLst>
                </a:gridCol>
                <a:gridCol w="3528677">
                  <a:extLst>
                    <a:ext uri="{9D8B030D-6E8A-4147-A177-3AD203B41FA5}">
                      <a16:colId xmlns:a16="http://schemas.microsoft.com/office/drawing/2014/main" val="1714780101"/>
                    </a:ext>
                  </a:extLst>
                </a:gridCol>
              </a:tblGrid>
              <a:tr h="332670">
                <a:tc>
                  <a:txBody>
                    <a:bodyPr/>
                    <a:lstStyle/>
                    <a:p>
                      <a:pPr marL="0" marR="0" algn="just">
                        <a:lnSpc>
                          <a:spcPct val="115000"/>
                        </a:lnSpc>
                        <a:spcBef>
                          <a:spcPts val="0"/>
                        </a:spcBef>
                        <a:spcAft>
                          <a:spcPts val="800"/>
                        </a:spcAft>
                      </a:pPr>
                      <a:r>
                        <a:rPr lang="en-US" sz="1800" dirty="0">
                          <a:effectLst/>
                          <a:latin typeface="+mn-lt"/>
                        </a:rPr>
                        <a:t>Caregiver demographics (n=7)</a:t>
                      </a:r>
                      <a:endParaRPr lang="en-US" sz="1800" dirty="0">
                        <a:effectLst/>
                        <a:latin typeface="+mn-lt"/>
                        <a:ea typeface="SimSun" panose="02010600030101010101" pitchFamily="2" charset="-122"/>
                        <a:cs typeface="Times New Roman"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800">
                          <a:effectLst/>
                          <a:latin typeface="+mn-lt"/>
                          <a:cs typeface="Aparajita" panose="02020603050405020304" pitchFamily="18" charset="0"/>
                        </a:rPr>
                        <a:t>Responses</a:t>
                      </a:r>
                      <a:endParaRPr lang="en-US" sz="180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N (%)</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3644799185"/>
                  </a:ext>
                </a:extLst>
              </a:tr>
              <a:tr h="555855">
                <a:tc>
                  <a:txBody>
                    <a:bodyPr/>
                    <a:lstStyle/>
                    <a:p>
                      <a:pPr marL="0" marR="0" algn="just">
                        <a:lnSpc>
                          <a:spcPct val="115000"/>
                        </a:lnSpc>
                        <a:spcBef>
                          <a:spcPts val="0"/>
                        </a:spcBef>
                        <a:spcAft>
                          <a:spcPts val="800"/>
                        </a:spcAft>
                      </a:pPr>
                      <a:r>
                        <a:rPr lang="en-US" sz="1800">
                          <a:effectLst/>
                          <a:latin typeface="+mn-lt"/>
                          <a:cs typeface="Aparajita" panose="02020603050405020304" pitchFamily="18" charset="0"/>
                        </a:rPr>
                        <a:t>Have a chronic illness</a:t>
                      </a:r>
                      <a:endParaRPr lang="en-US" sz="180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Yes</a:t>
                      </a:r>
                    </a:p>
                    <a:p>
                      <a:pPr marL="0" marR="0" algn="just">
                        <a:lnSpc>
                          <a:spcPct val="115000"/>
                        </a:lnSpc>
                        <a:spcBef>
                          <a:spcPts val="0"/>
                        </a:spcBef>
                        <a:spcAft>
                          <a:spcPts val="800"/>
                        </a:spcAft>
                      </a:pPr>
                      <a:r>
                        <a:rPr lang="en-US" sz="1400" dirty="0">
                          <a:effectLst/>
                          <a:latin typeface="+mn-lt"/>
                          <a:cs typeface="Aparajita" panose="02020603050405020304" pitchFamily="18" charset="0"/>
                        </a:rPr>
                        <a:t>No</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(4) 57%</a:t>
                      </a:r>
                    </a:p>
                    <a:p>
                      <a:pPr marL="0" marR="0" algn="just">
                        <a:lnSpc>
                          <a:spcPct val="115000"/>
                        </a:lnSpc>
                        <a:spcBef>
                          <a:spcPts val="0"/>
                        </a:spcBef>
                        <a:spcAft>
                          <a:spcPts val="800"/>
                        </a:spcAft>
                      </a:pPr>
                      <a:r>
                        <a:rPr lang="en-US" sz="1400" dirty="0">
                          <a:effectLst/>
                          <a:latin typeface="+mn-lt"/>
                          <a:cs typeface="Aparajita" panose="02020603050405020304" pitchFamily="18" charset="0"/>
                        </a:rPr>
                        <a:t>(3) 43%</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3389107205"/>
                  </a:ext>
                </a:extLst>
              </a:tr>
              <a:tr h="634810">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Receive medical care from a HF health provider</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Yes</a:t>
                      </a:r>
                    </a:p>
                    <a:p>
                      <a:pPr marL="0" marR="0" algn="just">
                        <a:lnSpc>
                          <a:spcPct val="115000"/>
                        </a:lnSpc>
                        <a:spcBef>
                          <a:spcPts val="0"/>
                        </a:spcBef>
                        <a:spcAft>
                          <a:spcPts val="800"/>
                        </a:spcAft>
                      </a:pPr>
                      <a:r>
                        <a:rPr lang="en-US" sz="1400" dirty="0">
                          <a:effectLst/>
                          <a:latin typeface="+mn-lt"/>
                          <a:cs typeface="Aparajita" panose="02020603050405020304" pitchFamily="18" charset="0"/>
                        </a:rPr>
                        <a:t>No</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(6) 85%</a:t>
                      </a:r>
                    </a:p>
                    <a:p>
                      <a:pPr marL="0" marR="0" algn="just">
                        <a:lnSpc>
                          <a:spcPct val="115000"/>
                        </a:lnSpc>
                        <a:spcBef>
                          <a:spcPts val="0"/>
                        </a:spcBef>
                        <a:spcAft>
                          <a:spcPts val="800"/>
                        </a:spcAft>
                      </a:pPr>
                      <a:r>
                        <a:rPr lang="en-US" sz="1400" dirty="0">
                          <a:effectLst/>
                          <a:latin typeface="+mn-lt"/>
                          <a:cs typeface="Aparajita" panose="02020603050405020304" pitchFamily="18" charset="0"/>
                        </a:rPr>
                        <a:t>(1) 14%</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920849167"/>
                  </a:ext>
                </a:extLst>
              </a:tr>
              <a:tr h="889575">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Other responsibilities besides caregiving</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Work commitments </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Taking care of own family</a:t>
                      </a:r>
                      <a:endParaRPr lang="en-US" sz="1400" b="1" dirty="0">
                        <a:effectLst/>
                        <a:highlight>
                          <a:srgbClr val="FFFF00"/>
                        </a:highligh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(4) 57%</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(4) 57%</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 </a:t>
                      </a:r>
                      <a:endParaRPr lang="en-US" sz="1400" b="1" dirty="0">
                        <a:effectLst/>
                        <a:highlight>
                          <a:srgbClr val="FFFF00"/>
                        </a:highligh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1649478634"/>
                  </a:ext>
                </a:extLst>
              </a:tr>
              <a:tr h="555855">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Knitting/crocheting experience</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solidFill>
                            <a:schemeClr val="tx1"/>
                          </a:solidFill>
                          <a:effectLst/>
                          <a:highlight>
                            <a:srgbClr val="FFFF00"/>
                          </a:highlight>
                          <a:latin typeface="+mn-lt"/>
                          <a:cs typeface="Aparajita" panose="02020603050405020304" pitchFamily="18" charset="0"/>
                        </a:rPr>
                        <a:t>Yes</a:t>
                      </a:r>
                    </a:p>
                    <a:p>
                      <a:pPr marL="0" marR="0" algn="just">
                        <a:lnSpc>
                          <a:spcPct val="115000"/>
                        </a:lnSpc>
                        <a:spcBef>
                          <a:spcPts val="0"/>
                        </a:spcBef>
                        <a:spcAft>
                          <a:spcPts val="0"/>
                        </a:spcAft>
                      </a:pPr>
                      <a:r>
                        <a:rPr lang="en-US" sz="1400" dirty="0">
                          <a:effectLst/>
                          <a:latin typeface="+mn-lt"/>
                          <a:cs typeface="Aparajita" panose="02020603050405020304" pitchFamily="18" charset="0"/>
                        </a:rPr>
                        <a:t>No</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(5) 72%</a:t>
                      </a:r>
                    </a:p>
                    <a:p>
                      <a:pPr marL="0" marR="0" algn="just">
                        <a:lnSpc>
                          <a:spcPct val="115000"/>
                        </a:lnSpc>
                        <a:spcBef>
                          <a:spcPts val="0"/>
                        </a:spcBef>
                        <a:spcAft>
                          <a:spcPts val="800"/>
                        </a:spcAft>
                      </a:pPr>
                      <a:r>
                        <a:rPr lang="en-US" sz="1400" dirty="0">
                          <a:effectLst/>
                          <a:latin typeface="+mn-lt"/>
                          <a:cs typeface="Aparajita" panose="02020603050405020304" pitchFamily="18" charset="0"/>
                        </a:rPr>
                        <a:t>(2) 28%</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2139765677"/>
                  </a:ext>
                </a:extLst>
              </a:tr>
              <a:tr h="889575">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 of missed Knitting/ crocheting sessions</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 </a:t>
                      </a:r>
                      <a:r>
                        <a:rPr lang="en-US" sz="1400" b="1" dirty="0">
                          <a:effectLst/>
                          <a:highlight>
                            <a:srgbClr val="FFFF00"/>
                          </a:highlight>
                          <a:latin typeface="+mn-lt"/>
                          <a:cs typeface="Aparajita" panose="02020603050405020304" pitchFamily="18" charset="0"/>
                        </a:rPr>
                        <a:t>0</a:t>
                      </a:r>
                    </a:p>
                    <a:p>
                      <a:pPr marL="0" marR="0" algn="just">
                        <a:lnSpc>
                          <a:spcPct val="115000"/>
                        </a:lnSpc>
                        <a:spcBef>
                          <a:spcPts val="0"/>
                        </a:spcBef>
                        <a:spcAft>
                          <a:spcPts val="800"/>
                        </a:spcAft>
                      </a:pPr>
                      <a:r>
                        <a:rPr lang="en-US" sz="1400" dirty="0">
                          <a:effectLst/>
                          <a:latin typeface="+mn-lt"/>
                          <a:cs typeface="Aparajita" panose="02020603050405020304" pitchFamily="18" charset="0"/>
                        </a:rPr>
                        <a:t>1-2</a:t>
                      </a:r>
                    </a:p>
                    <a:p>
                      <a:pPr marL="0" marR="0" algn="just">
                        <a:lnSpc>
                          <a:spcPct val="115000"/>
                        </a:lnSpc>
                        <a:spcBef>
                          <a:spcPts val="0"/>
                        </a:spcBef>
                        <a:spcAft>
                          <a:spcPts val="800"/>
                        </a:spcAft>
                      </a:pPr>
                      <a:r>
                        <a:rPr lang="en-US" sz="1400" dirty="0">
                          <a:effectLst/>
                          <a:latin typeface="+mn-lt"/>
                          <a:cs typeface="Aparajita" panose="02020603050405020304" pitchFamily="18" charset="0"/>
                        </a:rPr>
                        <a:t>&gt;3</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 </a:t>
                      </a:r>
                      <a:r>
                        <a:rPr lang="en-US" sz="1400" b="1" dirty="0">
                          <a:effectLst/>
                          <a:highlight>
                            <a:srgbClr val="FFFF00"/>
                          </a:highlight>
                          <a:latin typeface="+mn-lt"/>
                          <a:cs typeface="Aparajita" panose="02020603050405020304" pitchFamily="18" charset="0"/>
                        </a:rPr>
                        <a:t>(5) 72%</a:t>
                      </a:r>
                    </a:p>
                    <a:p>
                      <a:pPr marL="0" marR="0" algn="just">
                        <a:lnSpc>
                          <a:spcPct val="115000"/>
                        </a:lnSpc>
                        <a:spcBef>
                          <a:spcPts val="0"/>
                        </a:spcBef>
                        <a:spcAft>
                          <a:spcPts val="800"/>
                        </a:spcAft>
                      </a:pPr>
                      <a:r>
                        <a:rPr lang="en-US" sz="1400" dirty="0">
                          <a:effectLst/>
                          <a:latin typeface="+mn-lt"/>
                          <a:cs typeface="Aparajita" panose="02020603050405020304" pitchFamily="18" charset="0"/>
                        </a:rPr>
                        <a:t>(1) 14%</a:t>
                      </a:r>
                    </a:p>
                    <a:p>
                      <a:pPr marL="0" marR="0" algn="just">
                        <a:lnSpc>
                          <a:spcPct val="115000"/>
                        </a:lnSpc>
                        <a:spcBef>
                          <a:spcPts val="0"/>
                        </a:spcBef>
                        <a:spcAft>
                          <a:spcPts val="0"/>
                        </a:spcAft>
                      </a:pPr>
                      <a:r>
                        <a:rPr lang="en-US" sz="1400" dirty="0">
                          <a:effectLst/>
                          <a:latin typeface="+mn-lt"/>
                          <a:cs typeface="Aparajita" panose="02020603050405020304" pitchFamily="18" charset="0"/>
                        </a:rPr>
                        <a:t>(1) 14%</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3137602950"/>
                  </a:ext>
                </a:extLst>
              </a:tr>
              <a:tr h="889575">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Relationship between care recipient &amp; caregiver</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 Spouse</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Mother/father</a:t>
                      </a:r>
                    </a:p>
                    <a:p>
                      <a:pPr marL="0" marR="0" algn="just">
                        <a:lnSpc>
                          <a:spcPct val="115000"/>
                        </a:lnSpc>
                        <a:spcBef>
                          <a:spcPts val="0"/>
                        </a:spcBef>
                        <a:spcAft>
                          <a:spcPts val="800"/>
                        </a:spcAft>
                      </a:pPr>
                      <a:r>
                        <a:rPr lang="en-US" sz="1400" dirty="0">
                          <a:effectLst/>
                          <a:latin typeface="+mn-lt"/>
                          <a:cs typeface="Aparajita" panose="02020603050405020304" pitchFamily="18" charset="0"/>
                        </a:rPr>
                        <a:t>Close Friend/relative</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(1)14%</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(5) 72%</a:t>
                      </a:r>
                    </a:p>
                    <a:p>
                      <a:pPr marL="0" marR="0" algn="just">
                        <a:lnSpc>
                          <a:spcPct val="115000"/>
                        </a:lnSpc>
                        <a:spcBef>
                          <a:spcPts val="0"/>
                        </a:spcBef>
                        <a:spcAft>
                          <a:spcPts val="800"/>
                        </a:spcAft>
                      </a:pPr>
                      <a:r>
                        <a:rPr lang="en-US" sz="1400" dirty="0">
                          <a:effectLst/>
                          <a:latin typeface="+mn-lt"/>
                          <a:cs typeface="Aparajita" panose="02020603050405020304" pitchFamily="18" charset="0"/>
                        </a:rPr>
                        <a:t>(1)14%</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3220890333"/>
                  </a:ext>
                </a:extLst>
              </a:tr>
              <a:tr h="555855">
                <a:tc>
                  <a:txBody>
                    <a:bodyPr/>
                    <a:lstStyle/>
                    <a:p>
                      <a:pPr marL="0" marR="0" algn="just">
                        <a:lnSpc>
                          <a:spcPct val="115000"/>
                        </a:lnSpc>
                        <a:spcBef>
                          <a:spcPts val="0"/>
                        </a:spcBef>
                        <a:spcAft>
                          <a:spcPts val="800"/>
                        </a:spcAft>
                      </a:pPr>
                      <a:r>
                        <a:rPr lang="en-US" sz="1800">
                          <a:effectLst/>
                          <a:latin typeface="+mn-lt"/>
                          <a:cs typeface="Aparajita" panose="02020603050405020304" pitchFamily="18" charset="0"/>
                        </a:rPr>
                        <a:t>Duration of caregiving</a:t>
                      </a:r>
                      <a:endParaRPr lang="en-US" sz="180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 1-2 years</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&gt;3 years</a:t>
                      </a:r>
                      <a:endParaRPr lang="en-US" sz="1400" b="1" dirty="0">
                        <a:effectLst/>
                        <a:highlight>
                          <a:srgbClr val="FFFF00"/>
                        </a:highligh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(1)14%</a:t>
                      </a:r>
                    </a:p>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(6) 85%</a:t>
                      </a:r>
                      <a:endParaRPr lang="en-US" sz="1400" b="1" dirty="0">
                        <a:effectLst/>
                        <a:highlight>
                          <a:srgbClr val="FFFF00"/>
                        </a:highligh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1318983587"/>
                  </a:ext>
                </a:extLst>
              </a:tr>
              <a:tr h="555855">
                <a:tc>
                  <a:txBody>
                    <a:bodyPr/>
                    <a:lstStyle/>
                    <a:p>
                      <a:pPr marL="0" marR="0" algn="just">
                        <a:lnSpc>
                          <a:spcPct val="115000"/>
                        </a:lnSpc>
                        <a:spcBef>
                          <a:spcPts val="0"/>
                        </a:spcBef>
                        <a:spcAft>
                          <a:spcPts val="800"/>
                        </a:spcAft>
                      </a:pPr>
                      <a:r>
                        <a:rPr lang="en-US" sz="1800" dirty="0">
                          <a:effectLst/>
                          <a:latin typeface="+mn-lt"/>
                          <a:cs typeface="Aparajita" panose="02020603050405020304" pitchFamily="18" charset="0"/>
                        </a:rPr>
                        <a:t>Living with care recipient/patient</a:t>
                      </a:r>
                      <a:endParaRPr lang="en-US" sz="18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cs typeface="Aparajita" panose="02020603050405020304" pitchFamily="18" charset="0"/>
                        </a:rPr>
                        <a:t>Yes</a:t>
                      </a:r>
                    </a:p>
                    <a:p>
                      <a:pPr marL="0" marR="0" algn="just">
                        <a:lnSpc>
                          <a:spcPct val="115000"/>
                        </a:lnSpc>
                        <a:spcBef>
                          <a:spcPts val="0"/>
                        </a:spcBef>
                        <a:spcAft>
                          <a:spcPts val="800"/>
                        </a:spcAft>
                      </a:pPr>
                      <a:r>
                        <a:rPr lang="en-US" sz="1400" dirty="0">
                          <a:effectLst/>
                          <a:latin typeface="+mn-lt"/>
                          <a:cs typeface="Aparajita" panose="02020603050405020304" pitchFamily="18" charset="0"/>
                        </a:rPr>
                        <a:t>No</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tc>
                  <a:txBody>
                    <a:bodyPr/>
                    <a:lstStyle/>
                    <a:p>
                      <a:pPr marL="0" marR="0" algn="just">
                        <a:lnSpc>
                          <a:spcPct val="115000"/>
                        </a:lnSpc>
                        <a:spcBef>
                          <a:spcPts val="0"/>
                        </a:spcBef>
                        <a:spcAft>
                          <a:spcPts val="800"/>
                        </a:spcAft>
                      </a:pPr>
                      <a:r>
                        <a:rPr lang="en-US" sz="1400" dirty="0">
                          <a:effectLst/>
                          <a:latin typeface="+mn-lt"/>
                          <a:cs typeface="Aparajita" panose="02020603050405020304" pitchFamily="18" charset="0"/>
                        </a:rPr>
                        <a:t>(</a:t>
                      </a:r>
                      <a:r>
                        <a:rPr lang="en-US" sz="1400" b="1" dirty="0">
                          <a:effectLst/>
                          <a:highlight>
                            <a:srgbClr val="FFFF00"/>
                          </a:highlight>
                          <a:latin typeface="+mn-lt"/>
                          <a:cs typeface="Aparajita" panose="02020603050405020304" pitchFamily="18" charset="0"/>
                        </a:rPr>
                        <a:t>5) 71%</a:t>
                      </a:r>
                    </a:p>
                    <a:p>
                      <a:pPr marL="0" marR="0" algn="just">
                        <a:lnSpc>
                          <a:spcPct val="115000"/>
                        </a:lnSpc>
                        <a:spcBef>
                          <a:spcPts val="0"/>
                        </a:spcBef>
                        <a:spcAft>
                          <a:spcPts val="800"/>
                        </a:spcAft>
                      </a:pPr>
                      <a:r>
                        <a:rPr lang="en-US" sz="1400" dirty="0">
                          <a:effectLst/>
                          <a:latin typeface="+mn-lt"/>
                          <a:cs typeface="Aparajita" panose="02020603050405020304" pitchFamily="18" charset="0"/>
                        </a:rPr>
                        <a:t>(2) 28%</a:t>
                      </a:r>
                      <a:endParaRPr lang="en-US" sz="1400" dirty="0">
                        <a:effectLst/>
                        <a:latin typeface="+mn-lt"/>
                        <a:ea typeface="SimSun" panose="02010600030101010101" pitchFamily="2" charset="-122"/>
                        <a:cs typeface="Aparajita" panose="02020603050405020304" pitchFamily="18" charset="0"/>
                      </a:endParaRPr>
                    </a:p>
                  </a:txBody>
                  <a:tcPr marL="59271" marR="59271" marT="0" marB="0"/>
                </a:tc>
                <a:extLst>
                  <a:ext uri="{0D108BD9-81ED-4DB2-BD59-A6C34878D82A}">
                    <a16:rowId xmlns:a16="http://schemas.microsoft.com/office/drawing/2014/main" val="952765365"/>
                  </a:ext>
                </a:extLst>
              </a:tr>
            </a:tbl>
          </a:graphicData>
        </a:graphic>
      </p:graphicFrame>
      <p:sp>
        <p:nvSpPr>
          <p:cNvPr id="5" name="Rectangle 1">
            <a:extLst>
              <a:ext uri="{FF2B5EF4-FFF2-40B4-BE49-F238E27FC236}">
                <a16:creationId xmlns:a16="http://schemas.microsoft.com/office/drawing/2014/main" id="{F7D2A9A5-04BE-45B7-8327-4DD267EAD0E6}"/>
              </a:ext>
            </a:extLst>
          </p:cNvPr>
          <p:cNvSpPr>
            <a:spLocks noChangeArrowheads="1"/>
          </p:cNvSpPr>
          <p:nvPr/>
        </p:nvSpPr>
        <p:spPr bwMode="auto">
          <a:xfrm>
            <a:off x="-5786444" y="-63922"/>
            <a:ext cx="23781098" cy="5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4252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DC54-DF74-48FF-957F-6AB442ED3A02}"/>
              </a:ext>
            </a:extLst>
          </p:cNvPr>
          <p:cNvSpPr>
            <a:spLocks noGrp="1"/>
          </p:cNvSpPr>
          <p:nvPr>
            <p:ph type="title"/>
          </p:nvPr>
        </p:nvSpPr>
        <p:spPr>
          <a:xfrm>
            <a:off x="177800" y="0"/>
            <a:ext cx="10515600" cy="1325563"/>
          </a:xfrm>
        </p:spPr>
        <p:txBody>
          <a:bodyPr/>
          <a:lstStyle/>
          <a:p>
            <a:r>
              <a:rPr lang="en-US" b="1" dirty="0">
                <a:latin typeface="Footlight MT Light" panose="0204060206030A020304" pitchFamily="18" charset="0"/>
              </a:rPr>
              <a:t>Demographics: Care Recipients </a:t>
            </a:r>
            <a:endParaRPr lang="en-US" dirty="0"/>
          </a:p>
        </p:txBody>
      </p:sp>
      <p:graphicFrame>
        <p:nvGraphicFramePr>
          <p:cNvPr id="4" name="Content Placeholder 3">
            <a:extLst>
              <a:ext uri="{FF2B5EF4-FFF2-40B4-BE49-F238E27FC236}">
                <a16:creationId xmlns:a16="http://schemas.microsoft.com/office/drawing/2014/main" id="{647D4E0B-D061-4761-91CA-6D7A8F91B14E}"/>
              </a:ext>
            </a:extLst>
          </p:cNvPr>
          <p:cNvGraphicFramePr>
            <a:graphicFrameLocks noGrp="1"/>
          </p:cNvGraphicFramePr>
          <p:nvPr>
            <p:ph idx="1"/>
            <p:extLst>
              <p:ext uri="{D42A27DB-BD31-4B8C-83A1-F6EECF244321}">
                <p14:modId xmlns:p14="http://schemas.microsoft.com/office/powerpoint/2010/main" val="2025976533"/>
              </p:ext>
            </p:extLst>
          </p:nvPr>
        </p:nvGraphicFramePr>
        <p:xfrm>
          <a:off x="8629650" y="1676756"/>
          <a:ext cx="3386137" cy="35810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762590-B9F2-42F0-B846-1EC44AD6ABFF}"/>
              </a:ext>
            </a:extLst>
          </p:cNvPr>
          <p:cNvSpPr txBox="1"/>
          <p:nvPr/>
        </p:nvSpPr>
        <p:spPr>
          <a:xfrm>
            <a:off x="838200" y="1417320"/>
            <a:ext cx="4191000" cy="1046440"/>
          </a:xfrm>
          <a:prstGeom prst="rect">
            <a:avLst/>
          </a:prstGeom>
          <a:noFill/>
        </p:spPr>
        <p:txBody>
          <a:bodyPr wrap="square" rtlCol="0">
            <a:spAutoFit/>
          </a:bodyPr>
          <a:lstStyle/>
          <a:p>
            <a:endParaRPr lang="en-US" sz="2000" dirty="0">
              <a:latin typeface="Aparajita" panose="02020603050405020304" pitchFamily="18" charset="0"/>
              <a:cs typeface="Aparajita" panose="02020603050405020304" pitchFamily="18" charset="0"/>
            </a:endParaRPr>
          </a:p>
          <a:p>
            <a:pPr marL="285750" indent="-285750">
              <a:buFont typeface="Arial" panose="020B0604020202020204" pitchFamily="34" charset="0"/>
              <a:buChar char="•"/>
            </a:pPr>
            <a:endParaRPr lang="en-US" sz="2400" dirty="0">
              <a:latin typeface="Footlight MT Light" panose="0204060206030A020304" pitchFamily="18" charset="0"/>
            </a:endParaRPr>
          </a:p>
          <a:p>
            <a:pPr marL="285750" indent="-285750">
              <a:buFont typeface="Arial" panose="020B0604020202020204" pitchFamily="34" charset="0"/>
              <a:buChar char="•"/>
            </a:pPr>
            <a:endParaRPr lang="en-US" dirty="0">
              <a:latin typeface="Footlight MT Light" panose="0204060206030A020304" pitchFamily="18" charset="0"/>
            </a:endParaRPr>
          </a:p>
        </p:txBody>
      </p:sp>
      <p:graphicFrame>
        <p:nvGraphicFramePr>
          <p:cNvPr id="5" name="Table 4">
            <a:extLst>
              <a:ext uri="{FF2B5EF4-FFF2-40B4-BE49-F238E27FC236}">
                <a16:creationId xmlns:a16="http://schemas.microsoft.com/office/drawing/2014/main" id="{76A7F93B-460B-4192-9F8E-FB658DF746FD}"/>
              </a:ext>
            </a:extLst>
          </p:cNvPr>
          <p:cNvGraphicFramePr>
            <a:graphicFrameLocks noGrp="1"/>
          </p:cNvGraphicFramePr>
          <p:nvPr>
            <p:extLst>
              <p:ext uri="{D42A27DB-BD31-4B8C-83A1-F6EECF244321}">
                <p14:modId xmlns:p14="http://schemas.microsoft.com/office/powerpoint/2010/main" val="402536097"/>
              </p:ext>
            </p:extLst>
          </p:nvPr>
        </p:nvGraphicFramePr>
        <p:xfrm>
          <a:off x="711200" y="1096962"/>
          <a:ext cx="7490692" cy="5276130"/>
        </p:xfrm>
        <a:graphic>
          <a:graphicData uri="http://schemas.openxmlformats.org/drawingml/2006/table">
            <a:tbl>
              <a:tblPr firstRow="1" firstCol="1" bandRow="1">
                <a:tableStyleId>{5C22544A-7EE6-4342-B048-85BDC9FD1C3A}</a:tableStyleId>
              </a:tblPr>
              <a:tblGrid>
                <a:gridCol w="2752802">
                  <a:extLst>
                    <a:ext uri="{9D8B030D-6E8A-4147-A177-3AD203B41FA5}">
                      <a16:colId xmlns:a16="http://schemas.microsoft.com/office/drawing/2014/main" val="1818477568"/>
                    </a:ext>
                  </a:extLst>
                </a:gridCol>
                <a:gridCol w="2016423">
                  <a:extLst>
                    <a:ext uri="{9D8B030D-6E8A-4147-A177-3AD203B41FA5}">
                      <a16:colId xmlns:a16="http://schemas.microsoft.com/office/drawing/2014/main" val="3157282828"/>
                    </a:ext>
                  </a:extLst>
                </a:gridCol>
                <a:gridCol w="2721467">
                  <a:extLst>
                    <a:ext uri="{9D8B030D-6E8A-4147-A177-3AD203B41FA5}">
                      <a16:colId xmlns:a16="http://schemas.microsoft.com/office/drawing/2014/main" val="1792631376"/>
                    </a:ext>
                  </a:extLst>
                </a:gridCol>
              </a:tblGrid>
              <a:tr h="681972">
                <a:tc>
                  <a:txBody>
                    <a:bodyPr/>
                    <a:lstStyle/>
                    <a:p>
                      <a:pPr marL="0" marR="0" algn="just">
                        <a:lnSpc>
                          <a:spcPct val="115000"/>
                        </a:lnSpc>
                        <a:spcBef>
                          <a:spcPts val="0"/>
                        </a:spcBef>
                        <a:spcAft>
                          <a:spcPts val="800"/>
                        </a:spcAft>
                      </a:pPr>
                      <a:r>
                        <a:rPr lang="en-US" sz="1400" dirty="0">
                          <a:effectLst/>
                        </a:rPr>
                        <a:t>Care recipient demographics (n=7)</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dirty="0">
                          <a:effectLst/>
                          <a:latin typeface="+mn-lt"/>
                        </a:rPr>
                        <a:t>Responses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dirty="0">
                          <a:effectLst/>
                          <a:latin typeface="+mn-lt"/>
                        </a:rPr>
                        <a:t>N (%)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33721636"/>
                  </a:ext>
                </a:extLst>
              </a:tr>
              <a:tr h="1421159">
                <a:tc>
                  <a:txBody>
                    <a:bodyPr/>
                    <a:lstStyle/>
                    <a:p>
                      <a:pPr marL="0" marR="0" algn="just">
                        <a:lnSpc>
                          <a:spcPct val="115000"/>
                        </a:lnSpc>
                        <a:spcBef>
                          <a:spcPts val="0"/>
                        </a:spcBef>
                        <a:spcAft>
                          <a:spcPts val="800"/>
                        </a:spcAft>
                      </a:pPr>
                      <a:r>
                        <a:rPr lang="en-US" sz="1400" dirty="0">
                          <a:effectLst/>
                        </a:rPr>
                        <a:t>Age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dirty="0">
                          <a:effectLst/>
                          <a:latin typeface="+mn-lt"/>
                        </a:rPr>
                        <a:t>60-69</a:t>
                      </a:r>
                    </a:p>
                    <a:p>
                      <a:pPr marL="0" marR="0" algn="just">
                        <a:lnSpc>
                          <a:spcPct val="115000"/>
                        </a:lnSpc>
                        <a:spcBef>
                          <a:spcPts val="0"/>
                        </a:spcBef>
                        <a:spcAft>
                          <a:spcPts val="800"/>
                        </a:spcAft>
                      </a:pPr>
                      <a:r>
                        <a:rPr lang="en-US" sz="1400" b="1" dirty="0">
                          <a:effectLst/>
                          <a:highlight>
                            <a:srgbClr val="FFFF00"/>
                          </a:highlight>
                          <a:latin typeface="+mn-lt"/>
                        </a:rPr>
                        <a:t>70-79</a:t>
                      </a:r>
                    </a:p>
                    <a:p>
                      <a:pPr marL="0" marR="0" algn="just">
                        <a:lnSpc>
                          <a:spcPct val="115000"/>
                        </a:lnSpc>
                        <a:spcBef>
                          <a:spcPts val="0"/>
                        </a:spcBef>
                        <a:spcAft>
                          <a:spcPts val="800"/>
                        </a:spcAft>
                      </a:pPr>
                      <a:r>
                        <a:rPr lang="en-US" sz="1400" dirty="0">
                          <a:effectLst/>
                          <a:latin typeface="+mn-lt"/>
                        </a:rPr>
                        <a:t>&gt;80</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dirty="0">
                          <a:effectLst/>
                          <a:latin typeface="+mn-lt"/>
                        </a:rPr>
                        <a:t>1(14%)</a:t>
                      </a:r>
                    </a:p>
                    <a:p>
                      <a:pPr marL="0" marR="0" algn="just">
                        <a:lnSpc>
                          <a:spcPct val="115000"/>
                        </a:lnSpc>
                        <a:spcBef>
                          <a:spcPts val="0"/>
                        </a:spcBef>
                        <a:spcAft>
                          <a:spcPts val="800"/>
                        </a:spcAft>
                      </a:pPr>
                      <a:r>
                        <a:rPr lang="en-US" sz="1400" b="1" dirty="0">
                          <a:effectLst/>
                          <a:highlight>
                            <a:srgbClr val="FFFF00"/>
                          </a:highlight>
                          <a:latin typeface="+mn-lt"/>
                        </a:rPr>
                        <a:t>5(71%)</a:t>
                      </a:r>
                    </a:p>
                    <a:p>
                      <a:pPr marL="0" marR="0" algn="just">
                        <a:lnSpc>
                          <a:spcPct val="115000"/>
                        </a:lnSpc>
                        <a:spcBef>
                          <a:spcPts val="0"/>
                        </a:spcBef>
                        <a:spcAft>
                          <a:spcPts val="800"/>
                        </a:spcAft>
                      </a:pPr>
                      <a:r>
                        <a:rPr lang="en-US" sz="1400" dirty="0">
                          <a:effectLst/>
                          <a:latin typeface="+mn-lt"/>
                        </a:rPr>
                        <a:t>1 (14%)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658922"/>
                  </a:ext>
                </a:extLst>
              </a:tr>
              <a:tr h="875920">
                <a:tc>
                  <a:txBody>
                    <a:bodyPr/>
                    <a:lstStyle/>
                    <a:p>
                      <a:pPr marL="0" marR="0" algn="just">
                        <a:lnSpc>
                          <a:spcPct val="115000"/>
                        </a:lnSpc>
                        <a:spcBef>
                          <a:spcPts val="0"/>
                        </a:spcBef>
                        <a:spcAft>
                          <a:spcPts val="800"/>
                        </a:spcAft>
                      </a:pPr>
                      <a:r>
                        <a:rPr lang="en-US" sz="1400" dirty="0">
                          <a:effectLst/>
                        </a:rPr>
                        <a:t>Gender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rPr>
                        <a:t>Male </a:t>
                      </a:r>
                    </a:p>
                    <a:p>
                      <a:pPr marL="0" marR="0" algn="just">
                        <a:lnSpc>
                          <a:spcPct val="115000"/>
                        </a:lnSpc>
                        <a:spcBef>
                          <a:spcPts val="0"/>
                        </a:spcBef>
                        <a:spcAft>
                          <a:spcPts val="800"/>
                        </a:spcAft>
                      </a:pPr>
                      <a:r>
                        <a:rPr lang="en-US" sz="1400" dirty="0">
                          <a:effectLst/>
                          <a:latin typeface="+mn-lt"/>
                        </a:rPr>
                        <a:t>Female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rPr>
                        <a:t>4 (57%)</a:t>
                      </a:r>
                    </a:p>
                    <a:p>
                      <a:pPr marL="0" marR="0" algn="just">
                        <a:lnSpc>
                          <a:spcPct val="115000"/>
                        </a:lnSpc>
                        <a:spcBef>
                          <a:spcPts val="0"/>
                        </a:spcBef>
                        <a:spcAft>
                          <a:spcPts val="800"/>
                        </a:spcAft>
                      </a:pPr>
                      <a:r>
                        <a:rPr lang="en-US" sz="1400" dirty="0">
                          <a:effectLst/>
                          <a:latin typeface="+mn-lt"/>
                        </a:rPr>
                        <a:t>3( 42%)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00644389"/>
                  </a:ext>
                </a:extLst>
              </a:tr>
              <a:tr h="1421159">
                <a:tc>
                  <a:txBody>
                    <a:bodyPr/>
                    <a:lstStyle/>
                    <a:p>
                      <a:pPr marL="0" marR="0" algn="just">
                        <a:lnSpc>
                          <a:spcPct val="115000"/>
                        </a:lnSpc>
                        <a:spcBef>
                          <a:spcPts val="0"/>
                        </a:spcBef>
                        <a:spcAft>
                          <a:spcPts val="800"/>
                        </a:spcAft>
                      </a:pPr>
                      <a:r>
                        <a:rPr lang="en-US" sz="1400" dirty="0">
                          <a:effectLst/>
                        </a:rPr>
                        <a:t>Medical Diagnosis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rPr>
                        <a:t>Dementia </a:t>
                      </a:r>
                    </a:p>
                    <a:p>
                      <a:pPr marL="0" marR="0" algn="just">
                        <a:lnSpc>
                          <a:spcPct val="115000"/>
                        </a:lnSpc>
                        <a:spcBef>
                          <a:spcPts val="0"/>
                        </a:spcBef>
                        <a:spcAft>
                          <a:spcPts val="800"/>
                        </a:spcAft>
                      </a:pPr>
                      <a:r>
                        <a:rPr lang="en-US" sz="1400" dirty="0">
                          <a:effectLst/>
                          <a:latin typeface="+mn-lt"/>
                        </a:rPr>
                        <a:t>Cancer </a:t>
                      </a:r>
                    </a:p>
                    <a:p>
                      <a:pPr marL="0" marR="0" algn="just">
                        <a:lnSpc>
                          <a:spcPct val="115000"/>
                        </a:lnSpc>
                        <a:spcBef>
                          <a:spcPts val="0"/>
                        </a:spcBef>
                        <a:spcAft>
                          <a:spcPts val="800"/>
                        </a:spcAft>
                      </a:pPr>
                      <a:r>
                        <a:rPr lang="en-US" sz="1400" dirty="0">
                          <a:effectLst/>
                          <a:latin typeface="+mn-lt"/>
                        </a:rPr>
                        <a:t>Epilepsy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rPr>
                        <a:t>(5) 71%</a:t>
                      </a:r>
                    </a:p>
                    <a:p>
                      <a:pPr marL="0" marR="0" algn="just">
                        <a:lnSpc>
                          <a:spcPct val="115000"/>
                        </a:lnSpc>
                        <a:spcBef>
                          <a:spcPts val="0"/>
                        </a:spcBef>
                        <a:spcAft>
                          <a:spcPts val="800"/>
                        </a:spcAft>
                      </a:pPr>
                      <a:r>
                        <a:rPr lang="en-US" sz="1400" dirty="0">
                          <a:effectLst/>
                          <a:latin typeface="+mn-lt"/>
                        </a:rPr>
                        <a:t>(1) 14%</a:t>
                      </a:r>
                    </a:p>
                    <a:p>
                      <a:pPr marL="0" marR="0" algn="just">
                        <a:lnSpc>
                          <a:spcPct val="115000"/>
                        </a:lnSpc>
                        <a:spcBef>
                          <a:spcPts val="0"/>
                        </a:spcBef>
                        <a:spcAft>
                          <a:spcPts val="800"/>
                        </a:spcAft>
                      </a:pPr>
                      <a:r>
                        <a:rPr lang="en-US" sz="1400" dirty="0">
                          <a:effectLst/>
                          <a:latin typeface="+mn-lt"/>
                        </a:rPr>
                        <a:t>(1)14%</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030688"/>
                  </a:ext>
                </a:extLst>
              </a:tr>
              <a:tr h="875920">
                <a:tc>
                  <a:txBody>
                    <a:bodyPr/>
                    <a:lstStyle/>
                    <a:p>
                      <a:pPr marL="0" marR="0" algn="just">
                        <a:lnSpc>
                          <a:spcPct val="115000"/>
                        </a:lnSpc>
                        <a:spcBef>
                          <a:spcPts val="0"/>
                        </a:spcBef>
                        <a:spcAft>
                          <a:spcPts val="800"/>
                        </a:spcAft>
                      </a:pPr>
                      <a:r>
                        <a:rPr lang="en-US" sz="1400">
                          <a:effectLst/>
                        </a:rPr>
                        <a:t>Receive medical care from a HF provider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rPr>
                        <a:t>Yes</a:t>
                      </a:r>
                    </a:p>
                    <a:p>
                      <a:pPr marL="0" marR="0" algn="just">
                        <a:lnSpc>
                          <a:spcPct val="115000"/>
                        </a:lnSpc>
                        <a:spcBef>
                          <a:spcPts val="0"/>
                        </a:spcBef>
                        <a:spcAft>
                          <a:spcPts val="800"/>
                        </a:spcAft>
                      </a:pPr>
                      <a:r>
                        <a:rPr lang="en-US" sz="1400" dirty="0">
                          <a:effectLst/>
                          <a:latin typeface="+mn-lt"/>
                        </a:rPr>
                        <a:t>No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800"/>
                        </a:spcAft>
                      </a:pPr>
                      <a:r>
                        <a:rPr lang="en-US" sz="1400" b="1" dirty="0">
                          <a:effectLst/>
                          <a:highlight>
                            <a:srgbClr val="FFFF00"/>
                          </a:highlight>
                          <a:latin typeface="+mn-lt"/>
                        </a:rPr>
                        <a:t>(5) 71%</a:t>
                      </a:r>
                    </a:p>
                    <a:p>
                      <a:pPr marL="0" marR="0" algn="just">
                        <a:lnSpc>
                          <a:spcPct val="115000"/>
                        </a:lnSpc>
                        <a:spcBef>
                          <a:spcPts val="0"/>
                        </a:spcBef>
                        <a:spcAft>
                          <a:spcPts val="800"/>
                        </a:spcAft>
                      </a:pPr>
                      <a:r>
                        <a:rPr lang="en-US" sz="1400" dirty="0">
                          <a:effectLst/>
                          <a:latin typeface="+mn-lt"/>
                        </a:rPr>
                        <a:t>(2) 29%</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60910319"/>
                  </a:ext>
                </a:extLst>
              </a:tr>
            </a:tbl>
          </a:graphicData>
        </a:graphic>
      </p:graphicFrame>
    </p:spTree>
    <p:extLst>
      <p:ext uri="{BB962C8B-B14F-4D97-AF65-F5344CB8AC3E}">
        <p14:creationId xmlns:p14="http://schemas.microsoft.com/office/powerpoint/2010/main" val="381770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2">
            <a:extLst>
              <a:ext uri="{FF2B5EF4-FFF2-40B4-BE49-F238E27FC236}">
                <a16:creationId xmlns:a16="http://schemas.microsoft.com/office/drawing/2014/main" id="{16E642B6-92F9-4741-B2DD-1E99831F7414}"/>
              </a:ext>
            </a:extLst>
          </p:cNvPr>
          <p:cNvGraphicFramePr>
            <a:graphicFrameLocks noGrp="1"/>
          </p:cNvGraphicFramePr>
          <p:nvPr>
            <p:ph idx="1"/>
            <p:extLst>
              <p:ext uri="{D42A27DB-BD31-4B8C-83A1-F6EECF244321}">
                <p14:modId xmlns:p14="http://schemas.microsoft.com/office/powerpoint/2010/main" val="3774519087"/>
              </p:ext>
            </p:extLst>
          </p:nvPr>
        </p:nvGraphicFramePr>
        <p:xfrm>
          <a:off x="375138" y="422032"/>
          <a:ext cx="10978662" cy="6435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025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556B68A-0A87-4FD7-B047-02189DEABA7A}"/>
              </a:ext>
            </a:extLst>
          </p:cNvPr>
          <p:cNvSpPr>
            <a:spLocks noGrp="1"/>
          </p:cNvSpPr>
          <p:nvPr>
            <p:ph type="title"/>
          </p:nvPr>
        </p:nvSpPr>
        <p:spPr>
          <a:xfrm>
            <a:off x="272248" y="383405"/>
            <a:ext cx="3197087" cy="1442682"/>
          </a:xfrm>
        </p:spPr>
        <p:txBody>
          <a:bodyPr vert="horz" lIns="91440" tIns="45720" rIns="91440" bIns="45720" rtlCol="0">
            <a:normAutofit/>
          </a:bodyPr>
          <a:lstStyle/>
          <a:p>
            <a:r>
              <a:rPr lang="en-US" sz="1600" b="1" kern="1200" dirty="0">
                <a:effectLst/>
                <a:highlight>
                  <a:srgbClr val="FFFF00"/>
                </a:highlight>
                <a:latin typeface="Book Antiqua" panose="02040602050305030304" pitchFamily="18" charset="0"/>
              </a:rPr>
              <a:t>PHYSICAL</a:t>
            </a:r>
            <a:r>
              <a:rPr lang="en-US" sz="1600" b="1" kern="1200" dirty="0">
                <a:effectLst/>
                <a:latin typeface="Book Antiqua" panose="02040602050305030304" pitchFamily="18" charset="0"/>
              </a:rPr>
              <a:t>- Question #1: My sleep is disturbed </a:t>
            </a:r>
            <a:r>
              <a:rPr lang="en-US" sz="1600" kern="1200" dirty="0">
                <a:effectLst/>
                <a:latin typeface="Book Antiqua" panose="02040602050305030304" pitchFamily="18" charset="0"/>
              </a:rPr>
              <a:t>(For example: the person I care for is in and out of   bed or wanders at night) </a:t>
            </a:r>
            <a:br>
              <a:rPr lang="en-US" sz="2500" kern="1200" dirty="0">
                <a:effectLst/>
                <a:latin typeface="+mj-lt"/>
                <a:ea typeface="+mj-ea"/>
                <a:cs typeface="+mj-cs"/>
              </a:rPr>
            </a:br>
            <a:endParaRPr lang="en-US" sz="2500" kern="1200" dirty="0">
              <a:latin typeface="+mj-lt"/>
              <a:ea typeface="+mj-ea"/>
              <a:cs typeface="+mj-cs"/>
            </a:endParaRPr>
          </a:p>
        </p:txBody>
      </p:sp>
      <p:graphicFrame>
        <p:nvGraphicFramePr>
          <p:cNvPr id="5" name="Content Placeholder 4">
            <a:extLst>
              <a:ext uri="{FF2B5EF4-FFF2-40B4-BE49-F238E27FC236}">
                <a16:creationId xmlns:a16="http://schemas.microsoft.com/office/drawing/2014/main" id="{23DBA202-7C5F-49AE-AACF-7466146506B9}"/>
              </a:ext>
            </a:extLst>
          </p:cNvPr>
          <p:cNvGraphicFramePr>
            <a:graphicFrameLocks noGrp="1"/>
          </p:cNvGraphicFramePr>
          <p:nvPr>
            <p:ph idx="1"/>
            <p:extLst>
              <p:ext uri="{D42A27DB-BD31-4B8C-83A1-F6EECF244321}">
                <p14:modId xmlns:p14="http://schemas.microsoft.com/office/powerpoint/2010/main" val="4091775214"/>
              </p:ext>
            </p:extLst>
          </p:nvPr>
        </p:nvGraphicFramePr>
        <p:xfrm>
          <a:off x="272248" y="1743439"/>
          <a:ext cx="3815633" cy="431589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a:extLst>
              <a:ext uri="{FF2B5EF4-FFF2-40B4-BE49-F238E27FC236}">
                <a16:creationId xmlns:a16="http://schemas.microsoft.com/office/drawing/2014/main" id="{9448E3FE-C238-441F-8769-8310222C0EBE}"/>
              </a:ext>
            </a:extLst>
          </p:cNvPr>
          <p:cNvSpPr txBox="1">
            <a:spLocks/>
          </p:cNvSpPr>
          <p:nvPr/>
        </p:nvSpPr>
        <p:spPr>
          <a:xfrm>
            <a:off x="4087881" y="646873"/>
            <a:ext cx="3458151" cy="11792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highlight>
                  <a:srgbClr val="FFFF00"/>
                </a:highlight>
                <a:latin typeface="Book Antiqua" panose="02040602050305030304" pitchFamily="18" charset="0"/>
                <a:ea typeface="Calibri" panose="020F0502020204030204" pitchFamily="34" charset="0"/>
                <a:cs typeface="Times New Roman" panose="02020603050405020304" pitchFamily="18" charset="0"/>
              </a:rPr>
              <a:t>SOCIAL:</a:t>
            </a:r>
            <a:r>
              <a:rPr lang="en-US" sz="1600" b="1" dirty="0">
                <a:latin typeface="Book Antiqua" panose="02040602050305030304" pitchFamily="18" charset="0"/>
                <a:ea typeface="Calibri" panose="020F0502020204030204" pitchFamily="34" charset="0"/>
                <a:cs typeface="Times New Roman" panose="02020603050405020304" pitchFamily="18" charset="0"/>
              </a:rPr>
              <a:t> Question #6: There has been changes in personal plans </a:t>
            </a:r>
            <a:r>
              <a:rPr lang="en-US" sz="1600" dirty="0">
                <a:latin typeface="Book Antiqua" panose="02040602050305030304" pitchFamily="18" charset="0"/>
                <a:ea typeface="Calibri" panose="020F0502020204030204" pitchFamily="34" charset="0"/>
                <a:cs typeface="Times New Roman" panose="02020603050405020304" pitchFamily="18" charset="0"/>
              </a:rPr>
              <a:t>(For example: I had to turn down a job; I could not go on vacation) </a:t>
            </a:r>
          </a:p>
          <a:p>
            <a:endParaRPr lang="en-US" dirty="0"/>
          </a:p>
        </p:txBody>
      </p:sp>
      <p:graphicFrame>
        <p:nvGraphicFramePr>
          <p:cNvPr id="7" name="Content Placeholder 8">
            <a:extLst>
              <a:ext uri="{FF2B5EF4-FFF2-40B4-BE49-F238E27FC236}">
                <a16:creationId xmlns:a16="http://schemas.microsoft.com/office/drawing/2014/main" id="{9C1BDAC6-B745-414E-A558-5EA67F940470}"/>
              </a:ext>
            </a:extLst>
          </p:cNvPr>
          <p:cNvGraphicFramePr>
            <a:graphicFrameLocks/>
          </p:cNvGraphicFramePr>
          <p:nvPr>
            <p:extLst>
              <p:ext uri="{D42A27DB-BD31-4B8C-83A1-F6EECF244321}">
                <p14:modId xmlns:p14="http://schemas.microsoft.com/office/powerpoint/2010/main" val="1211992513"/>
              </p:ext>
            </p:extLst>
          </p:nvPr>
        </p:nvGraphicFramePr>
        <p:xfrm>
          <a:off x="4360130" y="2067340"/>
          <a:ext cx="3815633" cy="399199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694CE0F-79E7-4C46-94AE-8215192DAF19}"/>
              </a:ext>
            </a:extLst>
          </p:cNvPr>
          <p:cNvSpPr txBox="1"/>
          <p:nvPr/>
        </p:nvSpPr>
        <p:spPr>
          <a:xfrm>
            <a:off x="8388625" y="383404"/>
            <a:ext cx="3545533" cy="1077218"/>
          </a:xfrm>
          <a:prstGeom prst="rect">
            <a:avLst/>
          </a:prstGeom>
          <a:noFill/>
        </p:spPr>
        <p:txBody>
          <a:bodyPr wrap="square">
            <a:spAutoFit/>
          </a:bodyPr>
          <a:lstStyle/>
          <a:p>
            <a:r>
              <a:rPr lang="en-US" sz="1600" b="1" dirty="0">
                <a:effectLst/>
                <a:highlight>
                  <a:srgbClr val="FFFF00"/>
                </a:highlight>
                <a:latin typeface="Book Antiqua" panose="02040602050305030304" pitchFamily="18" charset="0"/>
                <a:ea typeface="Calibri" panose="020F0502020204030204" pitchFamily="34" charset="0"/>
                <a:cs typeface="Times New Roman" panose="02020603050405020304" pitchFamily="18" charset="0"/>
              </a:rPr>
              <a:t>FINANCIAL-</a:t>
            </a:r>
            <a:r>
              <a:rPr lang="en-US" sz="1600" b="1" dirty="0">
                <a:effectLst/>
                <a:latin typeface="Book Antiqua" panose="02040602050305030304" pitchFamily="18" charset="0"/>
                <a:ea typeface="Calibri" panose="020F0502020204030204" pitchFamily="34" charset="0"/>
                <a:cs typeface="Times New Roman" panose="02020603050405020304" pitchFamily="18" charset="0"/>
              </a:rPr>
              <a:t> Question #11: There have been work adjustments. </a:t>
            </a:r>
            <a:r>
              <a:rPr lang="en-US" sz="1600" dirty="0">
                <a:effectLst/>
                <a:latin typeface="Book Antiqua" panose="02040602050305030304" pitchFamily="18" charset="0"/>
                <a:ea typeface="Calibri" panose="020F0502020204030204" pitchFamily="34" charset="0"/>
                <a:cs typeface="Times New Roman" panose="02020603050405020304" pitchFamily="18" charset="0"/>
              </a:rPr>
              <a:t>(For example: I have to take time off work for caregiving duties)   </a:t>
            </a:r>
          </a:p>
        </p:txBody>
      </p:sp>
      <p:graphicFrame>
        <p:nvGraphicFramePr>
          <p:cNvPr id="9" name="Content Placeholder 7">
            <a:extLst>
              <a:ext uri="{FF2B5EF4-FFF2-40B4-BE49-F238E27FC236}">
                <a16:creationId xmlns:a16="http://schemas.microsoft.com/office/drawing/2014/main" id="{F9C8CA34-84AB-4554-87F0-917F47F5EE3A}"/>
              </a:ext>
            </a:extLst>
          </p:cNvPr>
          <p:cNvGraphicFramePr>
            <a:graphicFrameLocks/>
          </p:cNvGraphicFramePr>
          <p:nvPr>
            <p:extLst>
              <p:ext uri="{D42A27DB-BD31-4B8C-83A1-F6EECF244321}">
                <p14:modId xmlns:p14="http://schemas.microsoft.com/office/powerpoint/2010/main" val="1178848150"/>
              </p:ext>
            </p:extLst>
          </p:nvPr>
        </p:nvGraphicFramePr>
        <p:xfrm>
          <a:off x="8374219" y="2067340"/>
          <a:ext cx="3559939" cy="39919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827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F1A60803-EF11-46CF-A4E6-2C3E8C3CCFB3}"/>
              </a:ext>
            </a:extLst>
          </p:cNvPr>
          <p:cNvGraphicFramePr>
            <a:graphicFrameLocks noGrp="1"/>
          </p:cNvGraphicFramePr>
          <p:nvPr>
            <p:ph idx="1"/>
            <p:extLst>
              <p:ext uri="{D42A27DB-BD31-4B8C-83A1-F6EECF244321}">
                <p14:modId xmlns:p14="http://schemas.microsoft.com/office/powerpoint/2010/main" val="356867235"/>
              </p:ext>
            </p:extLst>
          </p:nvPr>
        </p:nvGraphicFramePr>
        <p:xfrm>
          <a:off x="700453" y="1287513"/>
          <a:ext cx="10791092" cy="4282974"/>
        </p:xfrm>
        <a:graphic>
          <a:graphicData uri="http://schemas.openxmlformats.org/drawingml/2006/table">
            <a:tbl>
              <a:tblPr>
                <a:tableStyleId>{5C22544A-7EE6-4342-B048-85BDC9FD1C3A}</a:tableStyleId>
              </a:tblPr>
              <a:tblGrid>
                <a:gridCol w="2868200">
                  <a:extLst>
                    <a:ext uri="{9D8B030D-6E8A-4147-A177-3AD203B41FA5}">
                      <a16:colId xmlns:a16="http://schemas.microsoft.com/office/drawing/2014/main" val="3745511049"/>
                    </a:ext>
                  </a:extLst>
                </a:gridCol>
                <a:gridCol w="1433399">
                  <a:extLst>
                    <a:ext uri="{9D8B030D-6E8A-4147-A177-3AD203B41FA5}">
                      <a16:colId xmlns:a16="http://schemas.microsoft.com/office/drawing/2014/main" val="4163036475"/>
                    </a:ext>
                  </a:extLst>
                </a:gridCol>
                <a:gridCol w="1434799">
                  <a:extLst>
                    <a:ext uri="{9D8B030D-6E8A-4147-A177-3AD203B41FA5}">
                      <a16:colId xmlns:a16="http://schemas.microsoft.com/office/drawing/2014/main" val="1239455846"/>
                    </a:ext>
                  </a:extLst>
                </a:gridCol>
                <a:gridCol w="2012918">
                  <a:extLst>
                    <a:ext uri="{9D8B030D-6E8A-4147-A177-3AD203B41FA5}">
                      <a16:colId xmlns:a16="http://schemas.microsoft.com/office/drawing/2014/main" val="4285602446"/>
                    </a:ext>
                  </a:extLst>
                </a:gridCol>
                <a:gridCol w="1499191">
                  <a:extLst>
                    <a:ext uri="{9D8B030D-6E8A-4147-A177-3AD203B41FA5}">
                      <a16:colId xmlns:a16="http://schemas.microsoft.com/office/drawing/2014/main" val="1076585147"/>
                    </a:ext>
                  </a:extLst>
                </a:gridCol>
                <a:gridCol w="1542585">
                  <a:extLst>
                    <a:ext uri="{9D8B030D-6E8A-4147-A177-3AD203B41FA5}">
                      <a16:colId xmlns:a16="http://schemas.microsoft.com/office/drawing/2014/main" val="2062608100"/>
                    </a:ext>
                  </a:extLst>
                </a:gridCol>
              </a:tblGrid>
              <a:tr h="1695050">
                <a:tc>
                  <a:txBody>
                    <a:bodyPr/>
                    <a:lstStyle/>
                    <a:p>
                      <a:pPr marL="0" marR="0">
                        <a:lnSpc>
                          <a:spcPct val="107000"/>
                        </a:lnSpc>
                        <a:spcBef>
                          <a:spcPts val="0"/>
                        </a:spcBef>
                        <a:spcAft>
                          <a:spcPts val="800"/>
                        </a:spcAft>
                      </a:pPr>
                      <a:r>
                        <a:rPr lang="en-US" sz="2800" b="1" dirty="0">
                          <a:effectLst/>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800" b="1" dirty="0">
                          <a:effectLst/>
                        </a:rPr>
                        <a:t>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800" b="1" dirty="0">
                          <a:effectLst/>
                        </a:rPr>
                        <a:t>Mean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800" b="1" dirty="0">
                          <a:effectLst/>
                        </a:rPr>
                        <a:t>Std. Deviation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800" b="1" dirty="0">
                          <a:effectLst/>
                        </a:rPr>
                        <a:t>Minimum</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800" b="1" dirty="0">
                          <a:effectLst/>
                        </a:rPr>
                        <a:t>Maximum</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746749303"/>
                  </a:ext>
                </a:extLst>
              </a:tr>
              <a:tr h="525408">
                <a:tc>
                  <a:txBody>
                    <a:bodyPr/>
                    <a:lstStyle/>
                    <a:p>
                      <a:pPr marL="0" marR="0">
                        <a:lnSpc>
                          <a:spcPct val="107000"/>
                        </a:lnSpc>
                        <a:spcBef>
                          <a:spcPts val="0"/>
                        </a:spcBef>
                        <a:spcAft>
                          <a:spcPts val="800"/>
                        </a:spcAft>
                      </a:pPr>
                      <a:r>
                        <a:rPr lang="en-US" sz="2800" b="1" dirty="0">
                          <a:effectLst/>
                        </a:rPr>
                        <a:t>Pretest Strain Score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a:effectLst/>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a:effectLst/>
                        </a:rPr>
                        <a:t>15.71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dirty="0">
                          <a:effectLst/>
                        </a:rPr>
                        <a:t>6.800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a:effectLst/>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a:effectLst/>
                        </a:rPr>
                        <a:t>23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6821146"/>
                  </a:ext>
                </a:extLst>
              </a:tr>
              <a:tr h="1695050">
                <a:tc>
                  <a:txBody>
                    <a:bodyPr/>
                    <a:lstStyle/>
                    <a:p>
                      <a:pPr marL="0" marR="0">
                        <a:lnSpc>
                          <a:spcPct val="107000"/>
                        </a:lnSpc>
                        <a:spcBef>
                          <a:spcPts val="0"/>
                        </a:spcBef>
                        <a:spcAft>
                          <a:spcPts val="800"/>
                        </a:spcAft>
                      </a:pPr>
                      <a:r>
                        <a:rPr lang="en-US" sz="2800" b="1" i="0" dirty="0">
                          <a:effectLst/>
                        </a:rPr>
                        <a:t>Posttest Strain Score</a:t>
                      </a:r>
                      <a:endParaRPr lang="en-US" sz="2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dirty="0">
                          <a:effectLst/>
                        </a:rPr>
                        <a:t>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dirty="0">
                          <a:effectLst/>
                        </a:rPr>
                        <a:t>11.43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dirty="0">
                          <a:effectLst/>
                        </a:rPr>
                        <a:t>6.051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a:effectLst/>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800" dirty="0">
                          <a:effectLst/>
                        </a:rPr>
                        <a:t>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98019160"/>
                  </a:ext>
                </a:extLst>
              </a:tr>
            </a:tbl>
          </a:graphicData>
        </a:graphic>
      </p:graphicFrame>
      <p:sp>
        <p:nvSpPr>
          <p:cNvPr id="9" name="TextBox 8">
            <a:extLst>
              <a:ext uri="{FF2B5EF4-FFF2-40B4-BE49-F238E27FC236}">
                <a16:creationId xmlns:a16="http://schemas.microsoft.com/office/drawing/2014/main" id="{AD54EEDE-81F8-4361-B469-44AA1BDA3237}"/>
              </a:ext>
            </a:extLst>
          </p:cNvPr>
          <p:cNvSpPr txBox="1"/>
          <p:nvPr/>
        </p:nvSpPr>
        <p:spPr>
          <a:xfrm>
            <a:off x="2886616" y="0"/>
            <a:ext cx="6418767" cy="1138773"/>
          </a:xfrm>
          <a:prstGeom prst="rect">
            <a:avLst/>
          </a:prstGeom>
          <a:noFill/>
        </p:spPr>
        <p:txBody>
          <a:bodyPr wrap="square">
            <a:spAutoFit/>
          </a:bodyPr>
          <a:lstStyle/>
          <a:p>
            <a:pPr algn="ctr"/>
            <a:r>
              <a:rPr lang="en-US" sz="4400" b="1" dirty="0">
                <a:latin typeface="Footlight MT Light" panose="0204060206030A020304" pitchFamily="18" charset="0"/>
              </a:rPr>
              <a:t>Results-</a:t>
            </a:r>
            <a:r>
              <a:rPr lang="en-US" b="1" dirty="0">
                <a:latin typeface="Footlight MT Light" panose="0204060206030A020304" pitchFamily="18" charset="0"/>
              </a:rPr>
              <a:t> </a:t>
            </a:r>
            <a:br>
              <a:rPr lang="en-US" b="1" dirty="0">
                <a:latin typeface="Footlight MT Light" panose="0204060206030A020304" pitchFamily="18" charset="0"/>
              </a:rPr>
            </a:br>
            <a:r>
              <a:rPr lang="en-US" sz="2400" dirty="0">
                <a:latin typeface="Footlight MT Light" panose="0204060206030A020304" pitchFamily="18" charset="0"/>
              </a:rPr>
              <a:t>Statistical Analysis </a:t>
            </a:r>
            <a:endParaRPr lang="en-US" sz="2400" dirty="0"/>
          </a:p>
        </p:txBody>
      </p:sp>
    </p:spTree>
    <p:extLst>
      <p:ext uri="{BB962C8B-B14F-4D97-AF65-F5344CB8AC3E}">
        <p14:creationId xmlns:p14="http://schemas.microsoft.com/office/powerpoint/2010/main" val="37527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23ADC0-097E-432B-9E96-72EA1AA92D12}"/>
              </a:ext>
            </a:extLst>
          </p:cNvPr>
          <p:cNvSpPr txBox="1">
            <a:spLocks/>
          </p:cNvSpPr>
          <p:nvPr/>
        </p:nvSpPr>
        <p:spPr>
          <a:xfrm>
            <a:off x="0" y="-62796"/>
            <a:ext cx="5452533" cy="1044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Footlight MT Light" panose="0204060206030A020304" pitchFamily="18" charset="0"/>
              </a:rPr>
              <a:t> Introduction </a:t>
            </a:r>
            <a:endParaRPr lang="en-US" dirty="0"/>
          </a:p>
        </p:txBody>
      </p:sp>
      <p:sp>
        <p:nvSpPr>
          <p:cNvPr id="8" name="Content Placeholder 2">
            <a:extLst>
              <a:ext uri="{FF2B5EF4-FFF2-40B4-BE49-F238E27FC236}">
                <a16:creationId xmlns:a16="http://schemas.microsoft.com/office/drawing/2014/main" id="{82C3B81F-82F5-46B3-9D6C-4BE4F6B661D5}"/>
              </a:ext>
            </a:extLst>
          </p:cNvPr>
          <p:cNvSpPr>
            <a:spLocks noGrp="1"/>
          </p:cNvSpPr>
          <p:nvPr>
            <p:ph idx="1"/>
          </p:nvPr>
        </p:nvSpPr>
        <p:spPr>
          <a:xfrm>
            <a:off x="207979" y="1127850"/>
            <a:ext cx="6853436" cy="5526950"/>
          </a:xfrm>
        </p:spPr>
        <p:txBody>
          <a:bodyPr>
            <a:normAutofit/>
          </a:bodyPr>
          <a:lstStyle/>
          <a:p>
            <a:r>
              <a:rPr lang="en-US" b="1" dirty="0">
                <a:latin typeface="Aparajita" panose="02020603050405020304" pitchFamily="18" charset="0"/>
                <a:cs typeface="Aparajita" panose="02020603050405020304" pitchFamily="18" charset="0"/>
              </a:rPr>
              <a:t>Caregiving </a:t>
            </a:r>
          </a:p>
          <a:p>
            <a:pPr lvl="1"/>
            <a:r>
              <a:rPr lang="en-US" sz="2800" dirty="0">
                <a:latin typeface="Aparajita" panose="02020603050405020304" pitchFamily="18" charset="0"/>
                <a:cs typeface="Aparajita" panose="02020603050405020304" pitchFamily="18" charset="0"/>
              </a:rPr>
              <a:t>An important public health issue effecting millions of people </a:t>
            </a:r>
          </a:p>
          <a:p>
            <a:pPr lvl="1"/>
            <a:r>
              <a:rPr lang="en-US" sz="2800" dirty="0">
                <a:latin typeface="Aparajita" panose="02020603050405020304" pitchFamily="18" charset="0"/>
                <a:cs typeface="Aparajita" panose="02020603050405020304" pitchFamily="18" charset="0"/>
              </a:rPr>
              <a:t>Caregivers (formal/informal) </a:t>
            </a:r>
          </a:p>
          <a:p>
            <a:pPr lvl="1"/>
            <a:r>
              <a:rPr lang="en-US" sz="2800" dirty="0">
                <a:latin typeface="Aparajita" panose="02020603050405020304" pitchFamily="18" charset="0"/>
                <a:cs typeface="Aparajita" panose="02020603050405020304" pitchFamily="18" charset="0"/>
              </a:rPr>
              <a:t>Significant physical, psychological, and financial burden for the caregiver</a:t>
            </a:r>
          </a:p>
          <a:p>
            <a:r>
              <a:rPr lang="en-US" b="1" dirty="0">
                <a:latin typeface="Aparajita" panose="02020603050405020304" pitchFamily="18" charset="0"/>
                <a:cs typeface="Aparajita" panose="02020603050405020304" pitchFamily="18" charset="0"/>
              </a:rPr>
              <a:t>Literature</a:t>
            </a:r>
          </a:p>
          <a:p>
            <a:pPr lvl="1"/>
            <a:r>
              <a:rPr lang="en-US" sz="2800" dirty="0">
                <a:latin typeface="Aparajita" panose="02020603050405020304" pitchFamily="18" charset="0"/>
                <a:cs typeface="Aparajita" panose="02020603050405020304" pitchFamily="18" charset="0"/>
              </a:rPr>
              <a:t>Art Therapy &amp; caregiver burden</a:t>
            </a:r>
          </a:p>
          <a:p>
            <a:pPr lvl="1"/>
            <a:r>
              <a:rPr lang="en-US" sz="2800" dirty="0">
                <a:latin typeface="Aparajita" panose="02020603050405020304" pitchFamily="18" charset="0"/>
                <a:cs typeface="Aparajita" panose="02020603050405020304" pitchFamily="18" charset="0"/>
              </a:rPr>
              <a:t>Project aim </a:t>
            </a:r>
          </a:p>
          <a:p>
            <a:pPr lvl="1"/>
            <a:r>
              <a:rPr lang="en-US" sz="2800" dirty="0">
                <a:latin typeface="Aparajita" panose="02020603050405020304" pitchFamily="18" charset="0"/>
                <a:ea typeface="Calibri" panose="020F0502020204030204" pitchFamily="34" charset="0"/>
                <a:cs typeface="Aparajita" panose="02020603050405020304" pitchFamily="18" charset="0"/>
              </a:rPr>
              <a:t>Henry Ford Health System developed the C.A.R.E (Caregiver, Assistance, Resource, and Education) Program in 2016,</a:t>
            </a:r>
          </a:p>
        </p:txBody>
      </p:sp>
      <p:sp>
        <p:nvSpPr>
          <p:cNvPr id="9" name="Oval 8">
            <a:extLst>
              <a:ext uri="{FF2B5EF4-FFF2-40B4-BE49-F238E27FC236}">
                <a16:creationId xmlns:a16="http://schemas.microsoft.com/office/drawing/2014/main" id="{C307E47E-DF70-4110-B1FD-DBDBCCCFBB17}"/>
              </a:ext>
            </a:extLst>
          </p:cNvPr>
          <p:cNvSpPr/>
          <p:nvPr/>
        </p:nvSpPr>
        <p:spPr>
          <a:xfrm>
            <a:off x="8272513" y="1661132"/>
            <a:ext cx="2109818" cy="218650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Caregiver Burden </a:t>
            </a:r>
            <a:endParaRPr lang="en-US" sz="2000" b="1" dirty="0">
              <a:effectLst/>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F821E292-6F1E-4B9F-8ADC-96EA661F776D}"/>
              </a:ext>
            </a:extLst>
          </p:cNvPr>
          <p:cNvSpPr/>
          <p:nvPr/>
        </p:nvSpPr>
        <p:spPr>
          <a:xfrm>
            <a:off x="10043598" y="728807"/>
            <a:ext cx="1940423" cy="845322"/>
          </a:xfrm>
          <a:prstGeom prst="ellipse">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Psychological</a:t>
            </a:r>
            <a:r>
              <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6EAFEF1F-39CB-450A-A744-07F6B6DD4E65}"/>
              </a:ext>
            </a:extLst>
          </p:cNvPr>
          <p:cNvSpPr/>
          <p:nvPr/>
        </p:nvSpPr>
        <p:spPr>
          <a:xfrm>
            <a:off x="8613621" y="4380275"/>
            <a:ext cx="1550607" cy="903596"/>
          </a:xfrm>
          <a:prstGeom prst="ellipse">
            <a:avLst/>
          </a:prstGeom>
          <a:solidFill>
            <a:srgbClr val="FFFF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48BD9E8E-4303-4AA7-8C35-5E5EFE337BD1}"/>
              </a:ext>
            </a:extLst>
          </p:cNvPr>
          <p:cNvSpPr/>
          <p:nvPr/>
        </p:nvSpPr>
        <p:spPr>
          <a:xfrm>
            <a:off x="6763249" y="719034"/>
            <a:ext cx="2109818" cy="81763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Physical/Health</a:t>
            </a:r>
            <a:endParaRPr lang="en-US" sz="1600" dirty="0">
              <a:effectLst/>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CC94F50-F89C-4885-97F7-38E03F818354}"/>
              </a:ext>
            </a:extLst>
          </p:cNvPr>
          <p:cNvCxnSpPr>
            <a:cxnSpLocks/>
            <a:endCxn id="9" idx="7"/>
          </p:cNvCxnSpPr>
          <p:nvPr/>
        </p:nvCxnSpPr>
        <p:spPr>
          <a:xfrm flipH="1">
            <a:off x="10073355" y="1536665"/>
            <a:ext cx="560780" cy="444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56684E3-6C90-4157-9CF6-63D88D2D94AF}"/>
              </a:ext>
            </a:extLst>
          </p:cNvPr>
          <p:cNvCxnSpPr/>
          <p:nvPr/>
        </p:nvCxnSpPr>
        <p:spPr>
          <a:xfrm>
            <a:off x="8196922" y="1529492"/>
            <a:ext cx="436007" cy="414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CC8C12-DB85-4996-908F-981D6891F074}"/>
              </a:ext>
            </a:extLst>
          </p:cNvPr>
          <p:cNvCxnSpPr>
            <a:cxnSpLocks/>
          </p:cNvCxnSpPr>
          <p:nvPr/>
        </p:nvCxnSpPr>
        <p:spPr>
          <a:xfrm flipV="1">
            <a:off x="9388925" y="3891325"/>
            <a:ext cx="0" cy="497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9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2843-5D9C-446F-9074-F4246CAE81CE}"/>
              </a:ext>
            </a:extLst>
          </p:cNvPr>
          <p:cNvSpPr>
            <a:spLocks noGrp="1"/>
          </p:cNvSpPr>
          <p:nvPr>
            <p:ph type="title"/>
          </p:nvPr>
        </p:nvSpPr>
        <p:spPr/>
        <p:txBody>
          <a:bodyPr>
            <a:normAutofit/>
          </a:bodyPr>
          <a:lstStyle/>
          <a:p>
            <a:pPr algn="ctr"/>
            <a:r>
              <a:rPr lang="en-US" sz="4900" b="1" dirty="0">
                <a:latin typeface="Footlight MT Light" panose="0204060206030A020304" pitchFamily="18" charset="0"/>
              </a:rPr>
              <a:t>Results- </a:t>
            </a:r>
            <a:br>
              <a:rPr lang="en-US" sz="3200" b="1" dirty="0">
                <a:latin typeface="Footlight MT Light" panose="0204060206030A020304" pitchFamily="18" charset="0"/>
              </a:rPr>
            </a:br>
            <a:r>
              <a:rPr lang="en-US" sz="3200" dirty="0">
                <a:latin typeface="Footlight MT Light" panose="0204060206030A020304" pitchFamily="18" charset="0"/>
              </a:rPr>
              <a:t>Statistical Analysis </a:t>
            </a:r>
          </a:p>
        </p:txBody>
      </p:sp>
      <p:graphicFrame>
        <p:nvGraphicFramePr>
          <p:cNvPr id="7" name="Content Placeholder 6">
            <a:extLst>
              <a:ext uri="{FF2B5EF4-FFF2-40B4-BE49-F238E27FC236}">
                <a16:creationId xmlns:a16="http://schemas.microsoft.com/office/drawing/2014/main" id="{2C8221ED-AD52-4569-977B-64E262D7FDD4}"/>
              </a:ext>
            </a:extLst>
          </p:cNvPr>
          <p:cNvGraphicFramePr>
            <a:graphicFrameLocks noGrp="1"/>
          </p:cNvGraphicFramePr>
          <p:nvPr>
            <p:ph sz="half" idx="2"/>
            <p:extLst>
              <p:ext uri="{D42A27DB-BD31-4B8C-83A1-F6EECF244321}">
                <p14:modId xmlns:p14="http://schemas.microsoft.com/office/powerpoint/2010/main" val="1946038300"/>
              </p:ext>
            </p:extLst>
          </p:nvPr>
        </p:nvGraphicFramePr>
        <p:xfrm>
          <a:off x="539262" y="2167467"/>
          <a:ext cx="5655166" cy="4505418"/>
        </p:xfrm>
        <a:graphic>
          <a:graphicData uri="http://schemas.openxmlformats.org/drawingml/2006/table">
            <a:tbl>
              <a:tblPr>
                <a:tableStyleId>{5C22544A-7EE6-4342-B048-85BDC9FD1C3A}</a:tableStyleId>
              </a:tblPr>
              <a:tblGrid>
                <a:gridCol w="1678856">
                  <a:extLst>
                    <a:ext uri="{9D8B030D-6E8A-4147-A177-3AD203B41FA5}">
                      <a16:colId xmlns:a16="http://schemas.microsoft.com/office/drawing/2014/main" val="174811874"/>
                    </a:ext>
                  </a:extLst>
                </a:gridCol>
                <a:gridCol w="1112379">
                  <a:extLst>
                    <a:ext uri="{9D8B030D-6E8A-4147-A177-3AD203B41FA5}">
                      <a16:colId xmlns:a16="http://schemas.microsoft.com/office/drawing/2014/main" val="2418412558"/>
                    </a:ext>
                  </a:extLst>
                </a:gridCol>
                <a:gridCol w="849031">
                  <a:extLst>
                    <a:ext uri="{9D8B030D-6E8A-4147-A177-3AD203B41FA5}">
                      <a16:colId xmlns:a16="http://schemas.microsoft.com/office/drawing/2014/main" val="1438754359"/>
                    </a:ext>
                  </a:extLst>
                </a:gridCol>
                <a:gridCol w="1007450">
                  <a:extLst>
                    <a:ext uri="{9D8B030D-6E8A-4147-A177-3AD203B41FA5}">
                      <a16:colId xmlns:a16="http://schemas.microsoft.com/office/drawing/2014/main" val="3386394932"/>
                    </a:ext>
                  </a:extLst>
                </a:gridCol>
                <a:gridCol w="1007450">
                  <a:extLst>
                    <a:ext uri="{9D8B030D-6E8A-4147-A177-3AD203B41FA5}">
                      <a16:colId xmlns:a16="http://schemas.microsoft.com/office/drawing/2014/main" val="2436065328"/>
                    </a:ext>
                  </a:extLst>
                </a:gridCol>
              </a:tblGrid>
              <a:tr h="492180">
                <a:tc gridSpan="5">
                  <a:txBody>
                    <a:bodyPr/>
                    <a:lstStyle/>
                    <a:p>
                      <a:pPr marL="0" marR="0" algn="ctr">
                        <a:lnSpc>
                          <a:spcPct val="107000"/>
                        </a:lnSpc>
                        <a:spcBef>
                          <a:spcPts val="0"/>
                        </a:spcBef>
                        <a:spcAft>
                          <a:spcPts val="800"/>
                        </a:spcAft>
                      </a:pPr>
                      <a:r>
                        <a:rPr lang="en-US" sz="2000" b="1" dirty="0">
                          <a:effectLst/>
                        </a:rPr>
                        <a:t>Ranks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891471"/>
                  </a:ext>
                </a:extLst>
              </a:tr>
              <a:tr h="492180">
                <a:tc gridSpan="2">
                  <a:txBody>
                    <a:bodyPr/>
                    <a:lstStyle/>
                    <a:p>
                      <a:pPr marL="0" marR="0">
                        <a:lnSpc>
                          <a:spcPct val="107000"/>
                        </a:lnSpc>
                        <a:spcBef>
                          <a:spcPts val="0"/>
                        </a:spcBef>
                        <a:spcAft>
                          <a:spcPts val="8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0" marR="0">
                        <a:lnSpc>
                          <a:spcPct val="107000"/>
                        </a:lnSpc>
                        <a:spcBef>
                          <a:spcPts val="0"/>
                        </a:spcBef>
                        <a:spcAft>
                          <a:spcPts val="800"/>
                        </a:spcAft>
                      </a:pPr>
                      <a:r>
                        <a:rPr lang="en-US" sz="2000" b="1" dirty="0">
                          <a:effectLst/>
                        </a:rPr>
                        <a:t>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000" b="1" dirty="0">
                          <a:effectLst/>
                        </a:rPr>
                        <a:t>Mean Rank</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nSpc>
                          <a:spcPct val="107000"/>
                        </a:lnSpc>
                        <a:spcBef>
                          <a:spcPts val="0"/>
                        </a:spcBef>
                        <a:spcAft>
                          <a:spcPts val="800"/>
                        </a:spcAft>
                      </a:pPr>
                      <a:r>
                        <a:rPr lang="en-US" sz="2000" b="1" dirty="0">
                          <a:effectLst/>
                        </a:rPr>
                        <a:t>Sum of Ranks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105669004"/>
                  </a:ext>
                </a:extLst>
              </a:tr>
              <a:tr h="492180">
                <a:tc rowSpan="4">
                  <a:txBody>
                    <a:bodyPr/>
                    <a:lstStyle/>
                    <a:p>
                      <a:pPr marL="0" marR="0">
                        <a:lnSpc>
                          <a:spcPct val="107000"/>
                        </a:lnSpc>
                        <a:spcBef>
                          <a:spcPts val="0"/>
                        </a:spcBef>
                        <a:spcAft>
                          <a:spcPts val="800"/>
                        </a:spcAft>
                      </a:pPr>
                      <a:r>
                        <a:rPr lang="en-US" sz="2000" b="1" dirty="0">
                          <a:effectLst/>
                        </a:rPr>
                        <a:t>Posttest Strain Score - Pretest Strain Score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a:effectLst/>
                        </a:rPr>
                        <a:t>Negative Ranks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7</a:t>
                      </a:r>
                      <a:r>
                        <a:rPr lang="en-US" sz="2000" baseline="30000" dirty="0">
                          <a:effectLst/>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4.00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28.00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74665533"/>
                  </a:ext>
                </a:extLst>
              </a:tr>
              <a:tr h="492180">
                <a:tc vMerge="1">
                  <a:txBody>
                    <a:bodyPr/>
                    <a:lstStyle/>
                    <a:p>
                      <a:endParaRPr lang="en-US"/>
                    </a:p>
                  </a:txBody>
                  <a:tcPr/>
                </a:tc>
                <a:tc>
                  <a:txBody>
                    <a:bodyPr/>
                    <a:lstStyle/>
                    <a:p>
                      <a:pPr marL="0" marR="0">
                        <a:lnSpc>
                          <a:spcPct val="107000"/>
                        </a:lnSpc>
                        <a:spcBef>
                          <a:spcPts val="0"/>
                        </a:spcBef>
                        <a:spcAft>
                          <a:spcPts val="800"/>
                        </a:spcAft>
                      </a:pPr>
                      <a:r>
                        <a:rPr lang="en-US" sz="2000" dirty="0">
                          <a:effectLst/>
                        </a:rPr>
                        <a:t>Positive Ranks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0</a:t>
                      </a:r>
                      <a:r>
                        <a:rPr lang="en-US" sz="2000" baseline="30000" dirty="0">
                          <a:effectLst/>
                        </a:rPr>
                        <a:t>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a:effectLst/>
                        </a:rPr>
                        <a:t>.00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62062415"/>
                  </a:ext>
                </a:extLst>
              </a:tr>
              <a:tr h="492180">
                <a:tc vMerge="1">
                  <a:txBody>
                    <a:bodyPr/>
                    <a:lstStyle/>
                    <a:p>
                      <a:endParaRPr lang="en-US"/>
                    </a:p>
                  </a:txBody>
                  <a:tcPr/>
                </a:tc>
                <a:tc>
                  <a:txBody>
                    <a:bodyPr/>
                    <a:lstStyle/>
                    <a:p>
                      <a:pPr marL="0" marR="0">
                        <a:lnSpc>
                          <a:spcPct val="107000"/>
                        </a:lnSpc>
                        <a:spcBef>
                          <a:spcPts val="0"/>
                        </a:spcBef>
                        <a:spcAft>
                          <a:spcPts val="800"/>
                        </a:spcAft>
                      </a:pPr>
                      <a:r>
                        <a:rPr lang="en-US" sz="2000" dirty="0">
                          <a:effectLst/>
                        </a:rPr>
                        <a:t>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0</a:t>
                      </a:r>
                      <a:r>
                        <a:rPr lang="en-US" sz="2000" baseline="30000" dirty="0">
                          <a:effectLst/>
                        </a:rPr>
                        <a: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587743"/>
                  </a:ext>
                </a:extLst>
              </a:tr>
              <a:tr h="492180">
                <a:tc vMerge="1">
                  <a:txBody>
                    <a:bodyPr/>
                    <a:lstStyle/>
                    <a:p>
                      <a:endParaRPr lang="en-US"/>
                    </a:p>
                  </a:txBody>
                  <a:tcPr/>
                </a:tc>
                <a:tc>
                  <a:txBody>
                    <a:bodyPr/>
                    <a:lstStyle/>
                    <a:p>
                      <a:pPr marL="0" marR="0">
                        <a:lnSpc>
                          <a:spcPct val="107000"/>
                        </a:lnSpc>
                        <a:spcBef>
                          <a:spcPts val="0"/>
                        </a:spcBef>
                        <a:spcAft>
                          <a:spcPts val="800"/>
                        </a:spcAft>
                      </a:pPr>
                      <a:r>
                        <a:rPr lang="en-US" sz="2000">
                          <a:effectLst/>
                        </a:rPr>
                        <a:t>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20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7002372"/>
                  </a:ext>
                </a:extLst>
              </a:tr>
              <a:tr h="280234">
                <a:tc gridSpan="5">
                  <a:txBody>
                    <a:bodyPr/>
                    <a:lstStyle/>
                    <a:p>
                      <a:pPr marL="0" marR="0">
                        <a:lnSpc>
                          <a:spcPct val="107000"/>
                        </a:lnSpc>
                        <a:spcBef>
                          <a:spcPts val="0"/>
                        </a:spcBef>
                        <a:spcAft>
                          <a:spcPts val="800"/>
                        </a:spcAft>
                      </a:pPr>
                      <a:r>
                        <a:rPr lang="en-US" sz="2000" dirty="0">
                          <a:effectLst/>
                        </a:rPr>
                        <a:t>a. Posttest Strain Score &lt; Pretest Strain Score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4341566"/>
                  </a:ext>
                </a:extLst>
              </a:tr>
              <a:tr h="262304">
                <a:tc gridSpan="5">
                  <a:txBody>
                    <a:bodyPr/>
                    <a:lstStyle/>
                    <a:p>
                      <a:pPr marL="0" marR="0">
                        <a:lnSpc>
                          <a:spcPct val="107000"/>
                        </a:lnSpc>
                        <a:spcBef>
                          <a:spcPts val="0"/>
                        </a:spcBef>
                        <a:spcAft>
                          <a:spcPts val="800"/>
                        </a:spcAft>
                      </a:pPr>
                      <a:r>
                        <a:rPr lang="en-US" sz="2000" dirty="0">
                          <a:effectLst/>
                        </a:rPr>
                        <a:t>b. Posttest Strain Score &gt; Pretest Strain Score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8191466"/>
                  </a:ext>
                </a:extLst>
              </a:tr>
              <a:tr h="492180">
                <a:tc gridSpan="5">
                  <a:txBody>
                    <a:bodyPr/>
                    <a:lstStyle/>
                    <a:p>
                      <a:pPr marL="0" marR="0">
                        <a:lnSpc>
                          <a:spcPct val="107000"/>
                        </a:lnSpc>
                        <a:spcBef>
                          <a:spcPts val="0"/>
                        </a:spcBef>
                        <a:spcAft>
                          <a:spcPts val="800"/>
                        </a:spcAft>
                      </a:pPr>
                      <a:r>
                        <a:rPr lang="en-US" sz="2000" dirty="0">
                          <a:effectLst/>
                        </a:rPr>
                        <a:t>c. Posttest Strain Score = Pretest Strain Score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8019271"/>
                  </a:ext>
                </a:extLst>
              </a:tr>
            </a:tbl>
          </a:graphicData>
        </a:graphic>
      </p:graphicFrame>
      <p:sp>
        <p:nvSpPr>
          <p:cNvPr id="8" name="Text Placeholder 2">
            <a:extLst>
              <a:ext uri="{FF2B5EF4-FFF2-40B4-BE49-F238E27FC236}">
                <a16:creationId xmlns:a16="http://schemas.microsoft.com/office/drawing/2014/main" id="{92806BCD-EFF8-4B0D-9B38-B2735E276DF0}"/>
              </a:ext>
            </a:extLst>
          </p:cNvPr>
          <p:cNvSpPr>
            <a:spLocks noGrp="1"/>
          </p:cNvSpPr>
          <p:nvPr>
            <p:ph type="body" idx="1"/>
          </p:nvPr>
        </p:nvSpPr>
        <p:spPr>
          <a:xfrm>
            <a:off x="539262" y="1309139"/>
            <a:ext cx="5157787" cy="823912"/>
          </a:xfrm>
        </p:spPr>
        <p:txBody>
          <a:bodyPr/>
          <a:lstStyle/>
          <a:p>
            <a:r>
              <a:rPr lang="en-US" dirty="0">
                <a:highlight>
                  <a:srgbClr val="FFFF00"/>
                </a:highlight>
              </a:rPr>
              <a:t>Wilcox-Signed Rank Tests </a:t>
            </a:r>
          </a:p>
        </p:txBody>
      </p:sp>
      <p:sp>
        <p:nvSpPr>
          <p:cNvPr id="9" name="Text Placeholder 4">
            <a:extLst>
              <a:ext uri="{FF2B5EF4-FFF2-40B4-BE49-F238E27FC236}">
                <a16:creationId xmlns:a16="http://schemas.microsoft.com/office/drawing/2014/main" id="{10A648A0-8050-4D85-A364-30BE01FD2F74}"/>
              </a:ext>
            </a:extLst>
          </p:cNvPr>
          <p:cNvSpPr>
            <a:spLocks noGrp="1"/>
          </p:cNvSpPr>
          <p:nvPr>
            <p:ph type="body" sz="quarter" idx="3"/>
          </p:nvPr>
        </p:nvSpPr>
        <p:spPr>
          <a:xfrm>
            <a:off x="7008812" y="1207672"/>
            <a:ext cx="5183188" cy="823912"/>
          </a:xfrm>
        </p:spPr>
        <p:txBody>
          <a:bodyPr/>
          <a:lstStyle/>
          <a:p>
            <a:r>
              <a:rPr lang="en-US" dirty="0">
                <a:highlight>
                  <a:srgbClr val="FFFF00"/>
                </a:highlight>
              </a:rPr>
              <a:t>Test Statistics </a:t>
            </a:r>
          </a:p>
        </p:txBody>
      </p:sp>
      <p:graphicFrame>
        <p:nvGraphicFramePr>
          <p:cNvPr id="10" name="Content Placeholder 7">
            <a:extLst>
              <a:ext uri="{FF2B5EF4-FFF2-40B4-BE49-F238E27FC236}">
                <a16:creationId xmlns:a16="http://schemas.microsoft.com/office/drawing/2014/main" id="{7AD0D1C8-A50F-45C1-8E70-9B2AB07BAA63}"/>
              </a:ext>
            </a:extLst>
          </p:cNvPr>
          <p:cNvGraphicFramePr>
            <a:graphicFrameLocks noGrp="1"/>
          </p:cNvGraphicFramePr>
          <p:nvPr>
            <p:ph sz="quarter" idx="4"/>
            <p:extLst>
              <p:ext uri="{D42A27DB-BD31-4B8C-83A1-F6EECF244321}">
                <p14:modId xmlns:p14="http://schemas.microsoft.com/office/powerpoint/2010/main" val="932511150"/>
              </p:ext>
            </p:extLst>
          </p:nvPr>
        </p:nvGraphicFramePr>
        <p:xfrm>
          <a:off x="6757988" y="2255675"/>
          <a:ext cx="5183189" cy="2549273"/>
        </p:xfrm>
        <a:graphic>
          <a:graphicData uri="http://schemas.openxmlformats.org/drawingml/2006/table">
            <a:tbl>
              <a:tblPr>
                <a:tableStyleId>{5C22544A-7EE6-4342-B048-85BDC9FD1C3A}</a:tableStyleId>
              </a:tblPr>
              <a:tblGrid>
                <a:gridCol w="3028909">
                  <a:extLst>
                    <a:ext uri="{9D8B030D-6E8A-4147-A177-3AD203B41FA5}">
                      <a16:colId xmlns:a16="http://schemas.microsoft.com/office/drawing/2014/main" val="3307488506"/>
                    </a:ext>
                  </a:extLst>
                </a:gridCol>
                <a:gridCol w="2154280">
                  <a:extLst>
                    <a:ext uri="{9D8B030D-6E8A-4147-A177-3AD203B41FA5}">
                      <a16:colId xmlns:a16="http://schemas.microsoft.com/office/drawing/2014/main" val="3848885607"/>
                    </a:ext>
                  </a:extLst>
                </a:gridCol>
              </a:tblGrid>
              <a:tr h="164964">
                <a:tc gridSpan="2">
                  <a:txBody>
                    <a:bodyPr/>
                    <a:lstStyle/>
                    <a:p>
                      <a:pPr marL="0" marR="38100">
                        <a:lnSpc>
                          <a:spcPts val="16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3027368254"/>
                  </a:ext>
                </a:extLst>
              </a:tr>
              <a:tr h="1185883">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Bef>
                          <a:spcPts val="0"/>
                        </a:spcBef>
                        <a:spcAft>
                          <a:spcPts val="0"/>
                        </a:spcAft>
                      </a:pPr>
                      <a:r>
                        <a:rPr lang="en-US" sz="2000" b="1" dirty="0">
                          <a:effectLst/>
                        </a:rPr>
                        <a:t>Posttest Strain Score - Pretest Strain Score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609268205"/>
                  </a:ext>
                </a:extLst>
              </a:tr>
              <a:tr h="367592">
                <a:tc>
                  <a:txBody>
                    <a:bodyPr/>
                    <a:lstStyle/>
                    <a:p>
                      <a:pPr marL="38100" marR="38100">
                        <a:lnSpc>
                          <a:spcPts val="1600"/>
                        </a:lnSpc>
                        <a:spcBef>
                          <a:spcPts val="0"/>
                        </a:spcBef>
                        <a:spcAft>
                          <a:spcPts val="0"/>
                        </a:spcAft>
                      </a:pPr>
                      <a:r>
                        <a:rPr lang="en-US" sz="2000" b="1" dirty="0">
                          <a:effectLst/>
                        </a:rPr>
                        <a:t>Z</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2000" dirty="0">
                          <a:effectLst/>
                        </a:rPr>
                        <a:t>-2.375</a:t>
                      </a:r>
                      <a:r>
                        <a:rPr lang="en-US" sz="2000" baseline="30000" dirty="0">
                          <a:effectLst/>
                        </a:rPr>
                        <a:t>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99437336"/>
                  </a:ext>
                </a:extLst>
              </a:tr>
              <a:tr h="191249">
                <a:tc>
                  <a:txBody>
                    <a:bodyPr/>
                    <a:lstStyle/>
                    <a:p>
                      <a:pPr marL="38100" marR="38100">
                        <a:lnSpc>
                          <a:spcPts val="1600"/>
                        </a:lnSpc>
                        <a:spcBef>
                          <a:spcPts val="0"/>
                        </a:spcBef>
                        <a:spcAft>
                          <a:spcPts val="0"/>
                        </a:spcAft>
                      </a:pPr>
                      <a:r>
                        <a:rPr lang="en-US" sz="2000" b="1" dirty="0" err="1">
                          <a:effectLst/>
                        </a:rPr>
                        <a:t>Asymp</a:t>
                      </a:r>
                      <a:r>
                        <a:rPr lang="en-US" sz="2000" b="1" dirty="0">
                          <a:effectLst/>
                        </a:rPr>
                        <a:t>. Sig. (2-tailed)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Bef>
                          <a:spcPts val="0"/>
                        </a:spcBef>
                        <a:spcAft>
                          <a:spcPts val="0"/>
                        </a:spcAft>
                      </a:pPr>
                      <a:r>
                        <a:rPr lang="en-US" sz="2000" dirty="0">
                          <a:effectLst/>
                        </a:rPr>
                        <a:t>.018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3976681"/>
                  </a:ext>
                </a:extLst>
              </a:tr>
              <a:tr h="203456">
                <a:tc gridSpan="2">
                  <a:txBody>
                    <a:bodyPr/>
                    <a:lstStyle/>
                    <a:p>
                      <a:pPr marL="38100" marR="38100">
                        <a:lnSpc>
                          <a:spcPts val="1600"/>
                        </a:lnSpc>
                        <a:spcBef>
                          <a:spcPts val="0"/>
                        </a:spcBef>
                        <a:spcAft>
                          <a:spcPts val="0"/>
                        </a:spcAft>
                      </a:pPr>
                      <a:r>
                        <a:rPr lang="en-US" sz="2000" b="1" dirty="0">
                          <a:effectLst/>
                        </a:rPr>
                        <a:t>a. Wilcoxon Signed Ranks Test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697421021"/>
                  </a:ext>
                </a:extLst>
              </a:tr>
              <a:tr h="367592">
                <a:tc gridSpan="2">
                  <a:txBody>
                    <a:bodyPr/>
                    <a:lstStyle/>
                    <a:p>
                      <a:pPr marL="38100" marR="38100">
                        <a:lnSpc>
                          <a:spcPts val="1600"/>
                        </a:lnSpc>
                        <a:spcBef>
                          <a:spcPts val="0"/>
                        </a:spcBef>
                        <a:spcAft>
                          <a:spcPts val="0"/>
                        </a:spcAft>
                      </a:pPr>
                      <a:r>
                        <a:rPr lang="en-US" sz="2000" b="1" dirty="0">
                          <a:effectLst/>
                        </a:rPr>
                        <a:t>b. Based on positive ranks.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3070555520"/>
                  </a:ext>
                </a:extLst>
              </a:tr>
            </a:tbl>
          </a:graphicData>
        </a:graphic>
      </p:graphicFrame>
    </p:spTree>
    <p:extLst>
      <p:ext uri="{BB962C8B-B14F-4D97-AF65-F5344CB8AC3E}">
        <p14:creationId xmlns:p14="http://schemas.microsoft.com/office/powerpoint/2010/main" val="122775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8119-3DC8-49E1-917B-8F4A9812731B}"/>
              </a:ext>
            </a:extLst>
          </p:cNvPr>
          <p:cNvSpPr>
            <a:spLocks noGrp="1"/>
          </p:cNvSpPr>
          <p:nvPr>
            <p:ph type="title"/>
          </p:nvPr>
        </p:nvSpPr>
        <p:spPr>
          <a:xfrm>
            <a:off x="838200" y="298175"/>
            <a:ext cx="10515600" cy="1371620"/>
          </a:xfrm>
        </p:spPr>
        <p:txBody>
          <a:bodyPr>
            <a:normAutofit fontScale="90000"/>
          </a:bodyPr>
          <a:lstStyle/>
          <a:p>
            <a:pPr algn="ctr"/>
            <a:r>
              <a:rPr lang="en-US" b="1" dirty="0">
                <a:latin typeface="Footlight MT Light" panose="0204060206030A020304" pitchFamily="18" charset="0"/>
              </a:rPr>
              <a:t>Results-</a:t>
            </a:r>
            <a:br>
              <a:rPr lang="en-US" b="1" dirty="0">
                <a:latin typeface="Footlight MT Light" panose="0204060206030A020304" pitchFamily="18" charset="0"/>
              </a:rPr>
            </a:br>
            <a:r>
              <a:rPr lang="en-US" sz="2700" dirty="0">
                <a:latin typeface="Footlight MT Light" panose="0204060206030A020304" pitchFamily="18" charset="0"/>
              </a:rPr>
              <a:t>Survey</a:t>
            </a:r>
            <a:br>
              <a:rPr lang="en-US" b="1" dirty="0">
                <a:latin typeface="Footlight MT Light" panose="0204060206030A020304" pitchFamily="18" charset="0"/>
              </a:rPr>
            </a:br>
            <a:r>
              <a:rPr lang="en-US" b="1" dirty="0">
                <a:latin typeface="Footlight MT Light" panose="0204060206030A020304" pitchFamily="18" charset="0"/>
              </a:rPr>
              <a:t> </a:t>
            </a:r>
            <a:endParaRPr lang="en-US" dirty="0"/>
          </a:p>
        </p:txBody>
      </p:sp>
      <p:graphicFrame>
        <p:nvGraphicFramePr>
          <p:cNvPr id="5" name="Content Placeholder 4">
            <a:extLst>
              <a:ext uri="{FF2B5EF4-FFF2-40B4-BE49-F238E27FC236}">
                <a16:creationId xmlns:a16="http://schemas.microsoft.com/office/drawing/2014/main" id="{65170730-D3A5-48B2-9116-77C884C7DD06}"/>
              </a:ext>
            </a:extLst>
          </p:cNvPr>
          <p:cNvGraphicFramePr>
            <a:graphicFrameLocks noGrp="1"/>
          </p:cNvGraphicFramePr>
          <p:nvPr>
            <p:ph sz="half" idx="1"/>
            <p:extLst>
              <p:ext uri="{D42A27DB-BD31-4B8C-83A1-F6EECF244321}">
                <p14:modId xmlns:p14="http://schemas.microsoft.com/office/powerpoint/2010/main" val="356694547"/>
              </p:ext>
            </p:extLst>
          </p:nvPr>
        </p:nvGraphicFramePr>
        <p:xfrm>
          <a:off x="6245355" y="1222078"/>
          <a:ext cx="5401338" cy="4762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a:extLst>
              <a:ext uri="{FF2B5EF4-FFF2-40B4-BE49-F238E27FC236}">
                <a16:creationId xmlns:a16="http://schemas.microsoft.com/office/drawing/2014/main" id="{002D7F24-3F9E-4516-A56D-FF9BCEB319FD}"/>
              </a:ext>
            </a:extLst>
          </p:cNvPr>
          <p:cNvGraphicFramePr>
            <a:graphicFrameLocks/>
          </p:cNvGraphicFramePr>
          <p:nvPr>
            <p:extLst>
              <p:ext uri="{D42A27DB-BD31-4B8C-83A1-F6EECF244321}">
                <p14:modId xmlns:p14="http://schemas.microsoft.com/office/powerpoint/2010/main" val="1328894409"/>
              </p:ext>
            </p:extLst>
          </p:nvPr>
        </p:nvGraphicFramePr>
        <p:xfrm>
          <a:off x="0" y="1047993"/>
          <a:ext cx="5946647" cy="47620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520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D59F-0CD9-45AE-8980-56C1FE7364AF}"/>
              </a:ext>
            </a:extLst>
          </p:cNvPr>
          <p:cNvSpPr>
            <a:spLocks noGrp="1"/>
          </p:cNvSpPr>
          <p:nvPr>
            <p:ph type="title"/>
          </p:nvPr>
        </p:nvSpPr>
        <p:spPr/>
        <p:txBody>
          <a:bodyPr/>
          <a:lstStyle/>
          <a:p>
            <a:pPr algn="ctr"/>
            <a:r>
              <a:rPr lang="en-US" b="1" dirty="0">
                <a:latin typeface="Footlight MT Light" panose="0204060206030A020304" pitchFamily="18" charset="0"/>
              </a:rPr>
              <a:t>Results-</a:t>
            </a:r>
            <a:br>
              <a:rPr lang="en-US" b="1" dirty="0">
                <a:latin typeface="Footlight MT Light" panose="0204060206030A020304" pitchFamily="18" charset="0"/>
              </a:rPr>
            </a:br>
            <a:r>
              <a:rPr lang="en-US" sz="2700" dirty="0">
                <a:latin typeface="Footlight MT Light" panose="0204060206030A020304" pitchFamily="18" charset="0"/>
              </a:rPr>
              <a:t>Survey Comments </a:t>
            </a:r>
            <a:endParaRPr lang="en-US" dirty="0"/>
          </a:p>
        </p:txBody>
      </p:sp>
      <p:sp>
        <p:nvSpPr>
          <p:cNvPr id="3" name="Content Placeholder 2">
            <a:extLst>
              <a:ext uri="{FF2B5EF4-FFF2-40B4-BE49-F238E27FC236}">
                <a16:creationId xmlns:a16="http://schemas.microsoft.com/office/drawing/2014/main" id="{9EC16379-104A-4FAC-B38D-10B52066DC00}"/>
              </a:ext>
            </a:extLst>
          </p:cNvPr>
          <p:cNvSpPr>
            <a:spLocks noGrp="1"/>
          </p:cNvSpPr>
          <p:nvPr>
            <p:ph idx="1"/>
          </p:nvPr>
        </p:nvSpPr>
        <p:spPr>
          <a:xfrm>
            <a:off x="838200" y="1212574"/>
            <a:ext cx="10515600" cy="4964389"/>
          </a:xfrm>
        </p:spPr>
        <p:txBody>
          <a:bodyPr/>
          <a:lstStyle/>
          <a:p>
            <a:r>
              <a:rPr lang="en-US" dirty="0">
                <a:latin typeface="Aparajita" panose="02020603050405020304" pitchFamily="18" charset="0"/>
                <a:cs typeface="Aparajita" panose="02020603050405020304" pitchFamily="18" charset="0"/>
              </a:rPr>
              <a:t>I feel….</a:t>
            </a:r>
          </a:p>
          <a:p>
            <a:endParaRPr lang="en-US" dirty="0"/>
          </a:p>
        </p:txBody>
      </p:sp>
      <p:graphicFrame>
        <p:nvGraphicFramePr>
          <p:cNvPr id="4" name="Table 3">
            <a:extLst>
              <a:ext uri="{FF2B5EF4-FFF2-40B4-BE49-F238E27FC236}">
                <a16:creationId xmlns:a16="http://schemas.microsoft.com/office/drawing/2014/main" id="{959DB5CC-0AE1-455F-95A8-85C217258CAB}"/>
              </a:ext>
            </a:extLst>
          </p:cNvPr>
          <p:cNvGraphicFramePr>
            <a:graphicFrameLocks noGrp="1"/>
          </p:cNvGraphicFramePr>
          <p:nvPr>
            <p:extLst>
              <p:ext uri="{D42A27DB-BD31-4B8C-83A1-F6EECF244321}">
                <p14:modId xmlns:p14="http://schemas.microsoft.com/office/powerpoint/2010/main" val="184639010"/>
              </p:ext>
            </p:extLst>
          </p:nvPr>
        </p:nvGraphicFramePr>
        <p:xfrm>
          <a:off x="838200" y="1690688"/>
          <a:ext cx="9548421" cy="4083710"/>
        </p:xfrm>
        <a:graphic>
          <a:graphicData uri="http://schemas.openxmlformats.org/drawingml/2006/table">
            <a:tbl>
              <a:tblPr>
                <a:tableStyleId>{5C22544A-7EE6-4342-B048-85BDC9FD1C3A}</a:tableStyleId>
              </a:tblPr>
              <a:tblGrid>
                <a:gridCol w="9548421">
                  <a:extLst>
                    <a:ext uri="{9D8B030D-6E8A-4147-A177-3AD203B41FA5}">
                      <a16:colId xmlns:a16="http://schemas.microsoft.com/office/drawing/2014/main" val="2473334971"/>
                    </a:ext>
                  </a:extLst>
                </a:gridCol>
              </a:tblGrid>
              <a:tr h="392988">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empowered and knowledgeable </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1670980066"/>
                  </a:ext>
                </a:extLst>
              </a:tr>
              <a:tr h="392988">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relaxed</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97450132"/>
                  </a:ext>
                </a:extLst>
              </a:tr>
              <a:tr h="392988">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great!</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160591991"/>
                  </a:ext>
                </a:extLst>
              </a:tr>
              <a:tr h="392988">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glad I took the class. it encouraged good, new habits/stitches</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2137574771"/>
                  </a:ext>
                </a:extLst>
              </a:tr>
              <a:tr h="767493">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peaceful</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2494517963"/>
                  </a:ext>
                </a:extLst>
              </a:tr>
              <a:tr h="0">
                <a:tc>
                  <a:txBody>
                    <a:bodyPr/>
                    <a:lstStyle/>
                    <a:p>
                      <a:pPr marL="0" indent="0" algn="l" fontAlgn="b">
                        <a:buFont typeface="Arial" panose="020B0604020202020204" pitchFamily="34" charset="0"/>
                        <a:buNone/>
                      </a:pP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2556809025"/>
                  </a:ext>
                </a:extLst>
              </a:tr>
              <a:tr h="584506">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the class was done in a friendly, relaxed atmosphere which made it easy to learn.</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647742196"/>
                  </a:ext>
                </a:extLst>
              </a:tr>
              <a:tr h="392988">
                <a:tc>
                  <a:txBody>
                    <a:bodyPr/>
                    <a:lstStyle/>
                    <a:p>
                      <a:pPr marL="457200" indent="-457200" algn="l" fontAlgn="b">
                        <a:buFont typeface="Arial" panose="020B0604020202020204" pitchFamily="34" charset="0"/>
                        <a:buChar char="•"/>
                      </a:pPr>
                      <a:r>
                        <a:rPr lang="en-US" sz="2400" u="none" strike="noStrike" dirty="0">
                          <a:effectLst/>
                          <a:latin typeface="Aparajita" panose="02020603050405020304" pitchFamily="18" charset="0"/>
                          <a:cs typeface="Aparajita" panose="02020603050405020304" pitchFamily="18" charset="0"/>
                        </a:rPr>
                        <a:t>happy about my time in class and with learning new knitting and crochet stitches. </a:t>
                      </a: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2894541593"/>
                  </a:ext>
                </a:extLst>
              </a:tr>
              <a:tr h="392988">
                <a:tc>
                  <a:txBody>
                    <a:bodyPr/>
                    <a:lstStyle/>
                    <a:p>
                      <a:pPr marL="0" indent="0" algn="l" fontAlgn="b">
                        <a:buFont typeface="Arial" panose="020B0604020202020204" pitchFamily="34" charset="0"/>
                        <a:buNone/>
                      </a:pPr>
                      <a:endParaRPr lang="en-US" sz="2400" b="0" i="0" u="none" strike="noStrike" dirty="0">
                        <a:solidFill>
                          <a:srgbClr val="000000"/>
                        </a:solidFill>
                        <a:effectLst/>
                        <a:latin typeface="Aparajita" panose="02020603050405020304" pitchFamily="18" charset="0"/>
                        <a:cs typeface="Aparajita" panose="02020603050405020304" pitchFamily="18" charset="0"/>
                      </a:endParaRPr>
                    </a:p>
                  </a:txBody>
                  <a:tcPr marL="8023" marR="8023" marT="8023" marB="0" anchor="b"/>
                </a:tc>
                <a:extLst>
                  <a:ext uri="{0D108BD9-81ED-4DB2-BD59-A6C34878D82A}">
                    <a16:rowId xmlns:a16="http://schemas.microsoft.com/office/drawing/2014/main" val="559883673"/>
                  </a:ext>
                </a:extLst>
              </a:tr>
            </a:tbl>
          </a:graphicData>
        </a:graphic>
      </p:graphicFrame>
    </p:spTree>
    <p:extLst>
      <p:ext uri="{BB962C8B-B14F-4D97-AF65-F5344CB8AC3E}">
        <p14:creationId xmlns:p14="http://schemas.microsoft.com/office/powerpoint/2010/main" val="88131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6DEA-F49E-4B25-B596-211C54D72DB7}"/>
              </a:ext>
            </a:extLst>
          </p:cNvPr>
          <p:cNvSpPr>
            <a:spLocks noGrp="1"/>
          </p:cNvSpPr>
          <p:nvPr>
            <p:ph type="title"/>
          </p:nvPr>
        </p:nvSpPr>
        <p:spPr>
          <a:xfrm>
            <a:off x="135467" y="143933"/>
            <a:ext cx="4301067" cy="1074208"/>
          </a:xfrm>
        </p:spPr>
        <p:txBody>
          <a:bodyPr/>
          <a:lstStyle/>
          <a:p>
            <a:r>
              <a:rPr lang="en-US" b="1" dirty="0">
                <a:latin typeface="Footlight MT Light" panose="0204060206030A020304" pitchFamily="18" charset="0"/>
              </a:rPr>
              <a:t>Discussion </a:t>
            </a:r>
            <a:endParaRPr lang="en-US" dirty="0"/>
          </a:p>
        </p:txBody>
      </p:sp>
      <p:sp>
        <p:nvSpPr>
          <p:cNvPr id="3" name="Content Placeholder 2">
            <a:extLst>
              <a:ext uri="{FF2B5EF4-FFF2-40B4-BE49-F238E27FC236}">
                <a16:creationId xmlns:a16="http://schemas.microsoft.com/office/drawing/2014/main" id="{18A6D566-BB24-422C-B0B3-FEB1E51E29DF}"/>
              </a:ext>
            </a:extLst>
          </p:cNvPr>
          <p:cNvSpPr>
            <a:spLocks noGrp="1"/>
          </p:cNvSpPr>
          <p:nvPr>
            <p:ph idx="1"/>
          </p:nvPr>
        </p:nvSpPr>
        <p:spPr>
          <a:xfrm>
            <a:off x="135467" y="1097491"/>
            <a:ext cx="11785600" cy="5404909"/>
          </a:xfrm>
        </p:spPr>
        <p:txBody>
          <a:bodyPr>
            <a:norm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Meaning of the results</a:t>
            </a:r>
          </a:p>
          <a:p>
            <a:pPr lvl="1"/>
            <a:r>
              <a:rPr lang="en-US" sz="2100" dirty="0">
                <a:latin typeface="Aparajita" panose="02020603050405020304" pitchFamily="18" charset="0"/>
                <a:cs typeface="Aparajita" panose="02020603050405020304" pitchFamily="18" charset="0"/>
              </a:rPr>
              <a:t>Burden levels assessed among caregivers of individuals who have a chronic or disabling condition</a:t>
            </a:r>
          </a:p>
          <a:p>
            <a:pPr lvl="1"/>
            <a:r>
              <a:rPr lang="en-US" sz="2100" dirty="0">
                <a:latin typeface="Aparajita" panose="02020603050405020304" pitchFamily="18" charset="0"/>
                <a:cs typeface="Aparajita" panose="02020603050405020304" pitchFamily="18" charset="0"/>
              </a:rPr>
              <a:t>post-test results showed art-based intervention significantly improved burden levels </a:t>
            </a:r>
          </a:p>
          <a:p>
            <a:pPr lvl="1"/>
            <a:r>
              <a:rPr lang="en-US" sz="2100" dirty="0">
                <a:latin typeface="Aparajita" panose="02020603050405020304" pitchFamily="18" charset="0"/>
                <a:cs typeface="Aparajita" panose="02020603050405020304" pitchFamily="18" charset="0"/>
              </a:rPr>
              <a:t>Limitations</a:t>
            </a:r>
          </a:p>
          <a:p>
            <a:pPr lvl="1"/>
            <a:r>
              <a:rPr lang="en-US" sz="2100" dirty="0">
                <a:latin typeface="Aparajita" panose="02020603050405020304" pitchFamily="18" charset="0"/>
                <a:cs typeface="Aparajita" panose="02020603050405020304" pitchFamily="18" charset="0"/>
              </a:rPr>
              <a:t>Overall positive response </a:t>
            </a:r>
          </a:p>
          <a:p>
            <a:pPr lvl="1"/>
            <a:r>
              <a:rPr lang="en-US" sz="2100" dirty="0">
                <a:latin typeface="Aparajita" panose="02020603050405020304" pitchFamily="18" charset="0"/>
                <a:cs typeface="Aparajita" panose="02020603050405020304" pitchFamily="18" charset="0"/>
              </a:rPr>
              <a:t>Future research considerations </a:t>
            </a:r>
          </a:p>
          <a:p>
            <a:pPr marL="571500" indent="-342900">
              <a:lnSpc>
                <a:spcPct val="100000"/>
              </a:lnSpc>
              <a:spcBef>
                <a:spcPts val="0"/>
              </a:spcBef>
              <a:buClr>
                <a:srgbClr val="000000"/>
              </a:buClr>
              <a:buSzPts val="1400"/>
              <a:defRPr/>
            </a:pPr>
            <a:endParaRPr kumimoji="0" lang="en-US" sz="21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Implications for nursing, organization, healthcare, policy, patients</a:t>
            </a:r>
          </a:p>
          <a:p>
            <a:pPr indent="0">
              <a:lnSpc>
                <a:spcPct val="100000"/>
              </a:lnSpc>
              <a:spcBef>
                <a:spcPts val="0"/>
              </a:spcBef>
              <a:buClr>
                <a:srgbClr val="000000"/>
              </a:buClr>
              <a:buSzPts val="1400"/>
              <a:buNone/>
              <a:defRPr/>
            </a:pPr>
            <a:r>
              <a:rPr lang="en-US" sz="2100" kern="0" dirty="0">
                <a:solidFill>
                  <a:srgbClr val="000000"/>
                </a:solidFill>
                <a:latin typeface="Aparajita" panose="02020603050405020304" pitchFamily="18" charset="0"/>
                <a:cs typeface="Aparajita" panose="02020603050405020304" pitchFamily="18" charset="0"/>
                <a:sym typeface="Calibri"/>
              </a:rPr>
              <a:t>Organization, healthcare policy</a:t>
            </a:r>
          </a:p>
          <a:p>
            <a:pPr marL="971550" lvl="1" indent="-285750">
              <a:lnSpc>
                <a:spcPct val="100000"/>
              </a:lnSpc>
              <a:spcBef>
                <a:spcPts val="0"/>
              </a:spcBef>
              <a:buClr>
                <a:srgbClr val="000000"/>
              </a:buClr>
              <a:buSzPts val="1400"/>
              <a:defRPr/>
            </a:pPr>
            <a:r>
              <a:rPr lang="en-US" sz="2100" kern="12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A health-related policy should be formulated to help identify caregivers</a:t>
            </a:r>
          </a:p>
          <a:p>
            <a:pPr marL="971550" lvl="1" indent="-285750">
              <a:lnSpc>
                <a:spcPct val="100000"/>
              </a:lnSpc>
              <a:spcBef>
                <a:spcPts val="0"/>
              </a:spcBef>
              <a:buClr>
                <a:srgbClr val="000000"/>
              </a:buClr>
              <a:buSzPts val="1400"/>
              <a:defRPr/>
            </a:pPr>
            <a:r>
              <a:rPr lang="en-US" sz="2100" dirty="0">
                <a:solidFill>
                  <a:srgbClr val="000000"/>
                </a:solidFill>
                <a:latin typeface="Aparajita" panose="02020603050405020304" pitchFamily="18" charset="0"/>
                <a:ea typeface="SimSun" panose="02010600030101010101" pitchFamily="2" charset="-122"/>
                <a:cs typeface="Aparajita" panose="02020603050405020304" pitchFamily="18" charset="0"/>
              </a:rPr>
              <a:t>If patient identifies themselves as a caregiver, further caregiver assessment and Modified Caregiver Strain Index should be completed.  Caregiver can then be referred to CARE program services </a:t>
            </a:r>
            <a:endParaRPr kumimoji="0" lang="en-US" sz="21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endParaRPr>
          </a:p>
          <a:p>
            <a:pPr indent="0">
              <a:lnSpc>
                <a:spcPct val="100000"/>
              </a:lnSpc>
              <a:spcBef>
                <a:spcPts val="0"/>
              </a:spcBef>
              <a:buClr>
                <a:srgbClr val="000000"/>
              </a:buClr>
              <a:buSzPts val="1400"/>
              <a:buNone/>
              <a:defRPr/>
            </a:pPr>
            <a:r>
              <a:rPr kumimoji="0" lang="en-US" sz="2100"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Nurses</a:t>
            </a:r>
            <a:r>
              <a:rPr lang="en-US" sz="2100" kern="0" dirty="0">
                <a:solidFill>
                  <a:srgbClr val="000000"/>
                </a:solidFill>
                <a:latin typeface="Aparajita" panose="02020603050405020304" pitchFamily="18" charset="0"/>
                <a:cs typeface="Aparajita" panose="02020603050405020304" pitchFamily="18" charset="0"/>
                <a:sym typeface="Calibri"/>
              </a:rPr>
              <a:t>- </a:t>
            </a:r>
          </a:p>
          <a:p>
            <a:pPr marL="1028700" lvl="1" indent="-342900">
              <a:lnSpc>
                <a:spcPct val="100000"/>
              </a:lnSpc>
              <a:spcBef>
                <a:spcPts val="0"/>
              </a:spcBef>
              <a:buClr>
                <a:srgbClr val="000000"/>
              </a:buClr>
              <a:buSzPts val="1400"/>
              <a:defRPr/>
            </a:pPr>
            <a:r>
              <a:rPr lang="en-US" sz="2100" kern="0" dirty="0">
                <a:solidFill>
                  <a:srgbClr val="000000"/>
                </a:solidFill>
                <a:latin typeface="Aparajita" panose="02020603050405020304" pitchFamily="18" charset="0"/>
                <a:cs typeface="Aparajita" panose="02020603050405020304" pitchFamily="18" charset="0"/>
                <a:sym typeface="Calibri"/>
              </a:rPr>
              <a:t>key position in determining if caregivers and their family members could benefit from art therapy courses</a:t>
            </a:r>
          </a:p>
          <a:p>
            <a:pPr marL="1028700" lvl="1" indent="-342900">
              <a:lnSpc>
                <a:spcPct val="100000"/>
              </a:lnSpc>
              <a:spcBef>
                <a:spcPts val="0"/>
              </a:spcBef>
              <a:buClr>
                <a:srgbClr val="000000"/>
              </a:buClr>
              <a:buSzPts val="1400"/>
              <a:defRPr/>
            </a:pPr>
            <a:r>
              <a:rPr kumimoji="0" lang="en-US" sz="2100"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Promote art based approach, refer family and caregivers to such programs </a:t>
            </a:r>
            <a:endParaRPr lang="en-US" sz="2100" kern="0" dirty="0">
              <a:solidFill>
                <a:srgbClr val="000000"/>
              </a:solidFill>
              <a:latin typeface="Aparajita" panose="02020603050405020304" pitchFamily="18" charset="0"/>
              <a:cs typeface="Aparajita" panose="02020603050405020304" pitchFamily="18" charset="0"/>
              <a:sym typeface="Calibri"/>
            </a:endParaRPr>
          </a:p>
          <a:p>
            <a:endParaRPr lang="en-US"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301800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53AF-6256-4EE0-B235-EFC6010DF5FF}"/>
              </a:ext>
            </a:extLst>
          </p:cNvPr>
          <p:cNvSpPr>
            <a:spLocks noGrp="1"/>
          </p:cNvSpPr>
          <p:nvPr>
            <p:ph type="title"/>
          </p:nvPr>
        </p:nvSpPr>
        <p:spPr>
          <a:xfrm>
            <a:off x="296333" y="0"/>
            <a:ext cx="10515600" cy="1325563"/>
          </a:xfrm>
        </p:spPr>
        <p:txBody>
          <a:bodyPr/>
          <a:lstStyle/>
          <a:p>
            <a:r>
              <a:rPr lang="en-US" b="1" dirty="0">
                <a:latin typeface="Footlight MT Light" panose="0204060206030A020304" pitchFamily="18" charset="0"/>
              </a:rPr>
              <a:t>Discussion </a:t>
            </a:r>
            <a:endParaRPr lang="en-US" dirty="0"/>
          </a:p>
        </p:txBody>
      </p:sp>
      <p:sp>
        <p:nvSpPr>
          <p:cNvPr id="3" name="Content Placeholder 2">
            <a:extLst>
              <a:ext uri="{FF2B5EF4-FFF2-40B4-BE49-F238E27FC236}">
                <a16:creationId xmlns:a16="http://schemas.microsoft.com/office/drawing/2014/main" id="{33855FC9-85C1-4CC1-8811-01D3C1C9834F}"/>
              </a:ext>
            </a:extLst>
          </p:cNvPr>
          <p:cNvSpPr>
            <a:spLocks noGrp="1"/>
          </p:cNvSpPr>
          <p:nvPr>
            <p:ph idx="1"/>
          </p:nvPr>
        </p:nvSpPr>
        <p:spPr>
          <a:xfrm>
            <a:off x="169333" y="1049867"/>
            <a:ext cx="11260667" cy="5808133"/>
          </a:xfrm>
        </p:spPr>
        <p:txBody>
          <a:bodyPr>
            <a:normAutofit lnSpcReduction="10000"/>
          </a:bodyPr>
          <a:lstStyle/>
          <a:p>
            <a:pPr indent="0">
              <a:lnSpc>
                <a:spcPct val="100000"/>
              </a:lnSpc>
              <a:spcBef>
                <a:spcPts val="0"/>
              </a:spcBef>
              <a:buClr>
                <a:srgbClr val="000000"/>
              </a:buClr>
              <a:buSzPts val="1400"/>
              <a:buNone/>
              <a:defRPr/>
            </a:pPr>
            <a:r>
              <a:rPr kumimoji="0" lang="en-US" sz="20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Sustainability measures</a:t>
            </a:r>
          </a:p>
          <a:p>
            <a:pPr marL="1028700" lvl="1" indent="-342900">
              <a:lnSpc>
                <a:spcPct val="100000"/>
              </a:lnSpc>
              <a:spcBef>
                <a:spcPts val="0"/>
              </a:spcBef>
              <a:buClr>
                <a:srgbClr val="000000"/>
              </a:buClr>
              <a:buSzPts val="1400"/>
              <a:defRPr/>
            </a:pPr>
            <a:r>
              <a:rPr lang="en-US" sz="2000" dirty="0">
                <a:effectLst/>
                <a:latin typeface="Aparajita" panose="02020603050405020304" pitchFamily="18" charset="0"/>
                <a:ea typeface="SimSun" panose="02010600030101010101" pitchFamily="2" charset="-122"/>
                <a:cs typeface="Aparajita" panose="02020603050405020304" pitchFamily="18" charset="0"/>
              </a:rPr>
              <a:t>Caregivers and their burden should be recognized and acknowledged across health care organizations. </a:t>
            </a:r>
          </a:p>
          <a:p>
            <a:pPr marL="1028700" lvl="1" indent="-342900">
              <a:lnSpc>
                <a:spcPct val="100000"/>
              </a:lnSpc>
              <a:spcBef>
                <a:spcPts val="0"/>
              </a:spcBef>
              <a:buClr>
                <a:srgbClr val="000000"/>
              </a:buClr>
              <a:buSzPts val="1400"/>
              <a:defRPr/>
            </a:pPr>
            <a:endParaRPr lang="en-US" sz="2000" dirty="0">
              <a:effectLst/>
              <a:latin typeface="Aparajita" panose="02020603050405020304" pitchFamily="18" charset="0"/>
              <a:ea typeface="SimSun" panose="02010600030101010101" pitchFamily="2" charset="-122"/>
              <a:cs typeface="Aparajita" panose="02020603050405020304" pitchFamily="18" charset="0"/>
            </a:endParaRPr>
          </a:p>
          <a:p>
            <a:pPr marL="1028700" lvl="1" indent="-342900">
              <a:lnSpc>
                <a:spcPct val="100000"/>
              </a:lnSpc>
              <a:spcBef>
                <a:spcPts val="0"/>
              </a:spcBef>
              <a:buClr>
                <a:srgbClr val="000000"/>
              </a:buClr>
              <a:buSzPts val="1400"/>
              <a:defRPr/>
            </a:pPr>
            <a:r>
              <a:rPr lang="en-US" sz="2000" dirty="0">
                <a:effectLst/>
                <a:latin typeface="Aparajita" panose="02020603050405020304" pitchFamily="18" charset="0"/>
                <a:ea typeface="SimSun" panose="02010600030101010101" pitchFamily="2" charset="-122"/>
                <a:cs typeface="Aparajita" panose="02020603050405020304" pitchFamily="18" charset="0"/>
              </a:rPr>
              <a:t>Caregiver support programs should incorporate various forms of interventions that will help reduce caregiver burden, such as Art therapy. Art therapy can be used for many things such as help people recover from trauma, encourage interaction, stimulate positive visuals, and provide comfort.  </a:t>
            </a:r>
          </a:p>
          <a:p>
            <a:pPr marL="1028700" lvl="1" indent="-342900">
              <a:lnSpc>
                <a:spcPct val="100000"/>
              </a:lnSpc>
              <a:spcBef>
                <a:spcPts val="0"/>
              </a:spcBef>
              <a:buClr>
                <a:srgbClr val="000000"/>
              </a:buClr>
              <a:buSzPts val="1400"/>
              <a:defRPr/>
            </a:pPr>
            <a:endParaRPr kumimoji="0" lang="en-US" sz="2000" u="none" strike="noStrike" kern="0" cap="none" spc="0" normalizeH="0" baseline="0" noProof="0" dirty="0">
              <a:ln>
                <a:noFill/>
              </a:ln>
              <a:solidFill>
                <a:srgbClr val="000000"/>
              </a:solidFill>
              <a:uLnTx/>
              <a:uFillTx/>
              <a:latin typeface="Aparajita" panose="02020603050405020304" pitchFamily="18" charset="0"/>
              <a:ea typeface="SimSun" panose="02010600030101010101" pitchFamily="2" charset="-122"/>
              <a:cs typeface="Aparajita" panose="02020603050405020304" pitchFamily="18" charset="0"/>
              <a:sym typeface="Calibri"/>
            </a:endParaRPr>
          </a:p>
          <a:p>
            <a:pPr marL="1028700" lvl="1" indent="-342900">
              <a:lnSpc>
                <a:spcPct val="100000"/>
              </a:lnSpc>
              <a:spcBef>
                <a:spcPts val="0"/>
              </a:spcBef>
              <a:buClr>
                <a:srgbClr val="000000"/>
              </a:buClr>
              <a:buSzPts val="1400"/>
              <a:defRPr/>
            </a:pPr>
            <a:r>
              <a:rPr lang="en-US" sz="2000" kern="0" dirty="0">
                <a:solidFill>
                  <a:srgbClr val="000000"/>
                </a:solidFill>
                <a:effectLst/>
                <a:latin typeface="Aparajita" panose="02020603050405020304" pitchFamily="18" charset="0"/>
                <a:ea typeface="SimSun" panose="02010600030101010101" pitchFamily="2" charset="-122"/>
                <a:cs typeface="Aparajita" panose="02020603050405020304" pitchFamily="18" charset="0"/>
                <a:sym typeface="Calibri"/>
              </a:rPr>
              <a:t>Recommendation for the Henry Ford CARE program:</a:t>
            </a:r>
          </a:p>
          <a:p>
            <a:pPr marL="1485900" lvl="2" indent="-342900">
              <a:lnSpc>
                <a:spcPct val="100000"/>
              </a:lnSpc>
              <a:spcBef>
                <a:spcPts val="0"/>
              </a:spcBef>
              <a:buClr>
                <a:srgbClr val="000000"/>
              </a:buClr>
              <a:buSzPts val="1400"/>
              <a:defRPr/>
            </a:pPr>
            <a:r>
              <a:rPr lang="en-US" kern="0" dirty="0">
                <a:solidFill>
                  <a:srgbClr val="000000"/>
                </a:solidFill>
                <a:effectLst/>
                <a:latin typeface="Aparajita" panose="02020603050405020304" pitchFamily="18" charset="0"/>
                <a:ea typeface="SimSun" panose="02010600030101010101" pitchFamily="2" charset="-122"/>
                <a:cs typeface="Aparajita" panose="02020603050405020304" pitchFamily="18" charset="0"/>
                <a:sym typeface="Calibri"/>
              </a:rPr>
              <a:t> </a:t>
            </a:r>
            <a:r>
              <a:rPr lang="en-US" kern="12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Incorporate MSCI tool for caregivers who enroll/register for their course. Tool can be completed prior to course, reviewed by CARE staff.</a:t>
            </a:r>
          </a:p>
          <a:p>
            <a:pPr marL="1485900" lvl="2" indent="-342900">
              <a:lnSpc>
                <a:spcPct val="100000"/>
              </a:lnSpc>
              <a:spcBef>
                <a:spcPts val="0"/>
              </a:spcBef>
              <a:buClr>
                <a:srgbClr val="000000"/>
              </a:buClr>
              <a:buSzPts val="1400"/>
              <a:defRPr/>
            </a:pPr>
            <a:r>
              <a:rPr lang="en-US" kern="12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Upon review, staff can recognize different aspects of caregiver burden early, and assist the caregiver by referring them to other appropriate services that may be offered by the CARE program. For example, in areas of high social strain (ex. Juggling between caregiving and time for personal plans), CARE staff can assist with the application of respite care to provide some relief for the caregiver.</a:t>
            </a:r>
          </a:p>
          <a:p>
            <a:pPr marL="1485900" lvl="2" indent="-342900">
              <a:lnSpc>
                <a:spcPct val="100000"/>
              </a:lnSpc>
              <a:spcBef>
                <a:spcPts val="0"/>
              </a:spcBef>
              <a:buClr>
                <a:srgbClr val="000000"/>
              </a:buClr>
              <a:buSzPts val="1400"/>
              <a:defRPr/>
            </a:pPr>
            <a:r>
              <a:rPr lang="en-US" kern="12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Also consider continuing  virtual art therapy options, as this may be more convenient for the caregivers and improve attendance/participation. </a:t>
            </a:r>
          </a:p>
          <a:p>
            <a:pPr marL="457200">
              <a:lnSpc>
                <a:spcPct val="100000"/>
              </a:lnSpc>
              <a:spcBef>
                <a:spcPts val="0"/>
              </a:spcBef>
              <a:buClr>
                <a:srgbClr val="000000"/>
              </a:buClr>
              <a:buSzPts val="1400"/>
              <a:buNone/>
              <a:defRPr/>
            </a:pPr>
            <a:endParaRPr kumimoji="0" lang="en-US" sz="20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solidFill>
                  <a:srgbClr val="000000"/>
                </a:solidFill>
                <a:effectLst/>
                <a:uLnTx/>
                <a:uFillTx/>
                <a:latin typeface="Aparajita" panose="02020603050405020304" pitchFamily="18" charset="0"/>
                <a:cs typeface="Aparajita" panose="02020603050405020304" pitchFamily="18" charset="0"/>
                <a:sym typeface="Calibri"/>
              </a:rPr>
              <a:t>Dissemination</a:t>
            </a:r>
          </a:p>
          <a:p>
            <a:pPr lvl="2"/>
            <a:r>
              <a:rPr lang="en-US" kern="12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Plans to present/ discuss research findings and recommendations with the CARE coordinators are in place. </a:t>
            </a:r>
            <a:endParaRPr lang="en-US" dirty="0">
              <a:effectLst/>
              <a:latin typeface="Aparajita" panose="02020603050405020304" pitchFamily="18" charset="0"/>
              <a:ea typeface="SimSun" panose="02010600030101010101" pitchFamily="2" charset="-122"/>
              <a:cs typeface="Aparajita" panose="02020603050405020304" pitchFamily="18" charset="0"/>
            </a:endParaRPr>
          </a:p>
          <a:p>
            <a:pPr marL="0" indent="0">
              <a:buNone/>
            </a:pPr>
            <a:endParaRPr lang="en-US" dirty="0">
              <a:latin typeface="Aparajita" panose="02020603050405020304" pitchFamily="18" charset="0"/>
              <a:cs typeface="Aparajita" panose="02020603050405020304" pitchFamily="18" charset="0"/>
            </a:endParaRPr>
          </a:p>
          <a:p>
            <a:endParaRPr lang="en-US" dirty="0">
              <a:latin typeface="Aparajita" panose="02020603050405020304" pitchFamily="18" charset="0"/>
              <a:cs typeface="Aparajita" panose="02020603050405020304" pitchFamily="18" charset="0"/>
            </a:endParaRPr>
          </a:p>
          <a:p>
            <a:endParaRPr lang="en-US" dirty="0"/>
          </a:p>
        </p:txBody>
      </p:sp>
    </p:spTree>
    <p:extLst>
      <p:ext uri="{BB962C8B-B14F-4D97-AF65-F5344CB8AC3E}">
        <p14:creationId xmlns:p14="http://schemas.microsoft.com/office/powerpoint/2010/main" val="323614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4904-EC4E-4B61-8E9A-7C2BAC7A0AF9}"/>
              </a:ext>
            </a:extLst>
          </p:cNvPr>
          <p:cNvSpPr>
            <a:spLocks noGrp="1"/>
          </p:cNvSpPr>
          <p:nvPr>
            <p:ph type="title"/>
          </p:nvPr>
        </p:nvSpPr>
        <p:spPr/>
        <p:txBody>
          <a:bodyPr/>
          <a:lstStyle/>
          <a:p>
            <a:pPr algn="ctr"/>
            <a:r>
              <a:rPr lang="en-US" b="1" dirty="0">
                <a:latin typeface="Footlight MT Light" panose="0204060206030A020304" pitchFamily="18" charset="0"/>
              </a:rPr>
              <a:t>Caregivers creative Knitting &amp; crocheting work</a:t>
            </a:r>
          </a:p>
        </p:txBody>
      </p:sp>
      <p:pic>
        <p:nvPicPr>
          <p:cNvPr id="4" name="Content Placeholder 3">
            <a:extLst>
              <a:ext uri="{FF2B5EF4-FFF2-40B4-BE49-F238E27FC236}">
                <a16:creationId xmlns:a16="http://schemas.microsoft.com/office/drawing/2014/main" id="{AEA8C8F1-8092-4675-86D5-B954CE202F1F}"/>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1693" t="49854" r="15885" b="3583"/>
          <a:stretch/>
        </p:blipFill>
        <p:spPr bwMode="auto">
          <a:xfrm>
            <a:off x="8483600" y="1690688"/>
            <a:ext cx="3220003" cy="196246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360C5BE-BD04-464C-8857-A0804341AF01}"/>
              </a:ext>
            </a:extLst>
          </p:cNvPr>
          <p:cNvPicPr/>
          <p:nvPr/>
        </p:nvPicPr>
        <p:blipFill rotWithShape="1">
          <a:blip r:embed="rId4"/>
          <a:srcRect l="36052" t="25573" r="36235" b="10868"/>
          <a:stretch/>
        </p:blipFill>
        <p:spPr bwMode="auto">
          <a:xfrm>
            <a:off x="488397" y="2603602"/>
            <a:ext cx="3059902" cy="316342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1101117-4822-4EB0-9786-B03CF46BBC22}"/>
              </a:ext>
            </a:extLst>
          </p:cNvPr>
          <p:cNvPicPr/>
          <p:nvPr/>
        </p:nvPicPr>
        <p:blipFill rotWithShape="1">
          <a:blip r:embed="rId3">
            <a:extLst>
              <a:ext uri="{28A0092B-C50C-407E-A947-70E740481C1C}">
                <a14:useLocalDpi xmlns:a14="http://schemas.microsoft.com/office/drawing/2010/main" val="0"/>
              </a:ext>
            </a:extLst>
          </a:blip>
          <a:srcRect l="4103" t="1846" r="51180" b="50359"/>
          <a:stretch/>
        </p:blipFill>
        <p:spPr bwMode="auto">
          <a:xfrm>
            <a:off x="8771467" y="3942821"/>
            <a:ext cx="2582333" cy="2550054"/>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D30D262-2E5C-4427-8654-47AD7267F029}"/>
              </a:ext>
            </a:extLst>
          </p:cNvPr>
          <p:cNvPicPr/>
          <p:nvPr/>
        </p:nvPicPr>
        <p:blipFill rotWithShape="1">
          <a:blip r:embed="rId5"/>
          <a:srcRect l="10267" t="48506" r="75996" b="33383"/>
          <a:stretch/>
        </p:blipFill>
        <p:spPr bwMode="auto">
          <a:xfrm>
            <a:off x="4444196" y="2603602"/>
            <a:ext cx="3809491" cy="2839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42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4E3D-B23D-40CF-A280-5AC070F05A91}"/>
              </a:ext>
            </a:extLst>
          </p:cNvPr>
          <p:cNvSpPr>
            <a:spLocks noGrp="1"/>
          </p:cNvSpPr>
          <p:nvPr>
            <p:ph type="title"/>
          </p:nvPr>
        </p:nvSpPr>
        <p:spPr/>
        <p:txBody>
          <a:bodyPr/>
          <a:lstStyle/>
          <a:p>
            <a:r>
              <a:rPr lang="en-US" b="1" dirty="0">
                <a:latin typeface="Footlight MT Light" panose="0204060206030A020304" pitchFamily="18" charset="0"/>
              </a:rPr>
              <a:t>Thank You! </a:t>
            </a:r>
            <a:endParaRPr lang="en-US" dirty="0"/>
          </a:p>
        </p:txBody>
      </p:sp>
      <p:sp>
        <p:nvSpPr>
          <p:cNvPr id="3" name="Content Placeholder 2">
            <a:extLst>
              <a:ext uri="{FF2B5EF4-FFF2-40B4-BE49-F238E27FC236}">
                <a16:creationId xmlns:a16="http://schemas.microsoft.com/office/drawing/2014/main" id="{7FE00ADE-D318-4FEB-A2A5-FF9A83BE0044}"/>
              </a:ext>
            </a:extLst>
          </p:cNvPr>
          <p:cNvSpPr>
            <a:spLocks noGrp="1"/>
          </p:cNvSpPr>
          <p:nvPr>
            <p:ph idx="1"/>
          </p:nvPr>
        </p:nvSpPr>
        <p:spPr>
          <a:xfrm>
            <a:off x="838200" y="1825625"/>
            <a:ext cx="10515600" cy="2526242"/>
          </a:xfrm>
        </p:spPr>
        <p:txBody>
          <a:bodyPr/>
          <a:lstStyle/>
          <a:p>
            <a:pPr>
              <a:lnSpc>
                <a:spcPct val="100000"/>
              </a:lnSpc>
            </a:pPr>
            <a:r>
              <a:rPr lang="en-US" sz="2000" b="1" dirty="0">
                <a:latin typeface="Aparajita" panose="02020603050405020304" pitchFamily="18" charset="0"/>
                <a:cs typeface="Aparajita" panose="02020603050405020304" pitchFamily="18" charset="0"/>
              </a:rPr>
              <a:t>Project chair: </a:t>
            </a:r>
            <a:r>
              <a:rPr lang="en-US" sz="2000" dirty="0">
                <a:latin typeface="Aparajita" panose="02020603050405020304" pitchFamily="18" charset="0"/>
                <a:cs typeface="Aparajita" panose="02020603050405020304" pitchFamily="18" charset="0"/>
              </a:rPr>
              <a:t>Tanya Vaugh-Deneen  DNP, CNM, FNP-BC, C-EFM</a:t>
            </a:r>
          </a:p>
          <a:p>
            <a:pPr>
              <a:lnSpc>
                <a:spcPct val="100000"/>
              </a:lnSpc>
            </a:pPr>
            <a:r>
              <a:rPr lang="en-US" sz="2000" b="1" dirty="0">
                <a:latin typeface="Aparajita" panose="02020603050405020304" pitchFamily="18" charset="0"/>
                <a:cs typeface="Aparajita" panose="02020603050405020304" pitchFamily="18" charset="0"/>
              </a:rPr>
              <a:t>Readers</a:t>
            </a:r>
            <a:r>
              <a:rPr lang="en-US" sz="2000" dirty="0">
                <a:latin typeface="Aparajita" panose="02020603050405020304" pitchFamily="18" charset="0"/>
                <a:cs typeface="Aparajita" panose="02020603050405020304" pitchFamily="18" charset="0"/>
              </a:rPr>
              <a:t>: Karen Mihelich DNP, ACNS-BC, CDCES; Renay Gagleard, DNP, MSN, CNS-C RNBC</a:t>
            </a:r>
          </a:p>
          <a:p>
            <a:pPr>
              <a:lnSpc>
                <a:spcPct val="100000"/>
              </a:lnSpc>
            </a:pPr>
            <a:r>
              <a:rPr lang="en-US" sz="2000" b="1" dirty="0">
                <a:latin typeface="Aparajita" panose="02020603050405020304" pitchFamily="18" charset="0"/>
                <a:cs typeface="Aparajita" panose="02020603050405020304" pitchFamily="18" charset="0"/>
              </a:rPr>
              <a:t>Project Mentor: </a:t>
            </a:r>
            <a:r>
              <a:rPr lang="en-US" sz="2000" dirty="0">
                <a:latin typeface="Aparajita" panose="02020603050405020304" pitchFamily="18" charset="0"/>
                <a:cs typeface="Aparajita" panose="02020603050405020304" pitchFamily="18" charset="0"/>
              </a:rPr>
              <a:t>Shawn Bennis MSN, RN</a:t>
            </a:r>
          </a:p>
          <a:p>
            <a:pPr>
              <a:lnSpc>
                <a:spcPct val="100000"/>
              </a:lnSpc>
            </a:pPr>
            <a:r>
              <a:rPr lang="en-US" sz="2000" b="1" dirty="0">
                <a:latin typeface="Aparajita" panose="02020603050405020304" pitchFamily="18" charset="0"/>
                <a:cs typeface="Aparajita" panose="02020603050405020304" pitchFamily="18" charset="0"/>
              </a:rPr>
              <a:t>CARE staff:- </a:t>
            </a:r>
            <a:r>
              <a:rPr lang="en-US" sz="2000" dirty="0">
                <a:latin typeface="Aparajita" panose="02020603050405020304" pitchFamily="18" charset="0"/>
                <a:cs typeface="Aparajita" panose="02020603050405020304" pitchFamily="18" charset="0"/>
              </a:rPr>
              <a:t>Kelly Darke ATR, M.Ed.,Veronica </a:t>
            </a:r>
            <a:r>
              <a:rPr lang="en-US" sz="2000" dirty="0" err="1">
                <a:latin typeface="Aparajita" panose="02020603050405020304" pitchFamily="18" charset="0"/>
                <a:cs typeface="Aparajita" panose="02020603050405020304" pitchFamily="18" charset="0"/>
              </a:rPr>
              <a:t>Bilicki</a:t>
            </a:r>
            <a:r>
              <a:rPr lang="en-US" sz="2000" dirty="0">
                <a:latin typeface="Aparajita" panose="02020603050405020304" pitchFamily="18" charset="0"/>
                <a:cs typeface="Aparajita" panose="02020603050405020304" pitchFamily="18" charset="0"/>
              </a:rPr>
              <a:t>, RN </a:t>
            </a:r>
          </a:p>
          <a:p>
            <a:pPr>
              <a:lnSpc>
                <a:spcPct val="100000"/>
              </a:lnSpc>
            </a:pPr>
            <a:r>
              <a:rPr lang="en-US" sz="2000" dirty="0">
                <a:latin typeface="Aparajita" panose="02020603050405020304" pitchFamily="18" charset="0"/>
                <a:cs typeface="Aparajita" panose="02020603050405020304" pitchFamily="18" charset="0"/>
              </a:rPr>
              <a:t>Rosanne Burson DNP, APRN, CNS-C, CNE, CDCES, FADCES, FNAP</a:t>
            </a:r>
          </a:p>
          <a:p>
            <a:endParaRPr lang="en-US"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177695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0385-B67C-49E6-ADC1-0E8DF08C9EA9}"/>
              </a:ext>
            </a:extLst>
          </p:cNvPr>
          <p:cNvSpPr>
            <a:spLocks noGrp="1"/>
          </p:cNvSpPr>
          <p:nvPr>
            <p:ph type="title"/>
          </p:nvPr>
        </p:nvSpPr>
        <p:spPr>
          <a:xfrm>
            <a:off x="212559" y="0"/>
            <a:ext cx="10515600" cy="1325563"/>
          </a:xfrm>
        </p:spPr>
        <p:txBody>
          <a:bodyPr/>
          <a:lstStyle/>
          <a:p>
            <a:r>
              <a:rPr lang="en-US" b="1" dirty="0">
                <a:latin typeface="Footlight MT Light" panose="0204060206030A020304" pitchFamily="18" charset="0"/>
              </a:rPr>
              <a:t>References </a:t>
            </a:r>
            <a:endParaRPr lang="en-US" dirty="0"/>
          </a:p>
        </p:txBody>
      </p:sp>
      <p:sp>
        <p:nvSpPr>
          <p:cNvPr id="5" name="TextBox 4">
            <a:extLst>
              <a:ext uri="{FF2B5EF4-FFF2-40B4-BE49-F238E27FC236}">
                <a16:creationId xmlns:a16="http://schemas.microsoft.com/office/drawing/2014/main" id="{146499A2-249E-4D86-88C3-FECC3F71126A}"/>
              </a:ext>
            </a:extLst>
          </p:cNvPr>
          <p:cNvSpPr txBox="1"/>
          <p:nvPr/>
        </p:nvSpPr>
        <p:spPr>
          <a:xfrm>
            <a:off x="212558" y="1223962"/>
            <a:ext cx="11766884" cy="3092641"/>
          </a:xfrm>
          <a:prstGeom prst="rect">
            <a:avLst/>
          </a:prstGeom>
          <a:noFill/>
        </p:spPr>
        <p:txBody>
          <a:bodyPr wrap="square">
            <a:spAutoFit/>
          </a:bodyPr>
          <a:lstStyle/>
          <a:p>
            <a:pPr marL="0" marR="0">
              <a:lnSpc>
                <a:spcPts val="1260"/>
              </a:lnSpc>
              <a:spcBef>
                <a:spcPts val="0"/>
              </a:spcBef>
              <a:spcAft>
                <a:spcPts val="0"/>
              </a:spcAft>
            </a:pPr>
            <a:r>
              <a:rPr lang="en-US" sz="1400" dirty="0">
                <a:effectLst/>
                <a:latin typeface="Aparajita" panose="02020603050405020304" pitchFamily="18" charset="0"/>
                <a:ea typeface="Times New Roman" panose="02020603050405020304" pitchFamily="18" charset="0"/>
                <a:cs typeface="Aparajita" panose="02020603050405020304" pitchFamily="18" charset="0"/>
              </a:rPr>
              <a:t>Das S, </a:t>
            </a:r>
            <a:r>
              <a:rPr lang="en-US" sz="1400" dirty="0" err="1">
                <a:effectLst/>
                <a:latin typeface="Aparajita" panose="02020603050405020304" pitchFamily="18" charset="0"/>
                <a:ea typeface="Times New Roman" panose="02020603050405020304" pitchFamily="18" charset="0"/>
                <a:cs typeface="Aparajita" panose="02020603050405020304" pitchFamily="18" charset="0"/>
              </a:rPr>
              <a:t>Hazra</a:t>
            </a:r>
            <a:r>
              <a:rPr lang="en-US" sz="1400" dirty="0">
                <a:effectLst/>
                <a:latin typeface="Aparajita" panose="02020603050405020304" pitchFamily="18" charset="0"/>
                <a:ea typeface="Times New Roman" panose="02020603050405020304" pitchFamily="18" charset="0"/>
                <a:cs typeface="Aparajita" panose="02020603050405020304" pitchFamily="18" charset="0"/>
              </a:rPr>
              <a:t> A, Ray BK, Ghosal M, Banerjee TK, Roy T, </a:t>
            </a:r>
            <a:r>
              <a:rPr lang="en-US" sz="1400" i="1" dirty="0">
                <a:effectLst/>
                <a:latin typeface="Aparajita" panose="02020603050405020304" pitchFamily="18" charset="0"/>
                <a:ea typeface="Times New Roman" panose="02020603050405020304" pitchFamily="18" charset="0"/>
                <a:cs typeface="Aparajita" panose="02020603050405020304" pitchFamily="18" charset="0"/>
              </a:rPr>
              <a:t>et al</a:t>
            </a:r>
            <a:r>
              <a:rPr lang="en-US" sz="1400" dirty="0">
                <a:effectLst/>
                <a:latin typeface="Aparajita" panose="02020603050405020304" pitchFamily="18" charset="0"/>
                <a:ea typeface="Times New Roman" panose="02020603050405020304" pitchFamily="18" charset="0"/>
                <a:cs typeface="Aparajita" panose="02020603050405020304" pitchFamily="18" charset="0"/>
              </a:rPr>
              <a:t>. Burden Among Stroke </a:t>
            </a:r>
            <a:r>
              <a:rPr lang="en-US" sz="1400" dirty="0">
                <a:latin typeface="Aparajita" panose="02020603050405020304" pitchFamily="18" charset="0"/>
                <a:ea typeface="SimSun" panose="02010600030101010101" pitchFamily="2" charset="-122"/>
                <a:cs typeface="Aparajita" panose="02020603050405020304" pitchFamily="18" charset="0"/>
              </a:rPr>
              <a:t> </a:t>
            </a:r>
            <a:r>
              <a:rPr lang="en-US" sz="1400" dirty="0">
                <a:effectLst/>
                <a:latin typeface="Aparajita" panose="02020603050405020304" pitchFamily="18" charset="0"/>
                <a:ea typeface="Times New Roman" panose="02020603050405020304" pitchFamily="18" charset="0"/>
                <a:cs typeface="Aparajita" panose="02020603050405020304" pitchFamily="18" charset="0"/>
              </a:rPr>
              <a:t>Caregivers Results of a Community-Based Study From Kolkata, India. Stroke 2010;41:2965-8.</a:t>
            </a:r>
          </a:p>
          <a:p>
            <a:pPr marL="0" marR="0" indent="457200">
              <a:lnSpc>
                <a:spcPts val="1260"/>
              </a:lnSpc>
              <a:spcBef>
                <a:spcPts val="0"/>
              </a:spcBef>
              <a:spcAft>
                <a:spcPts val="0"/>
              </a:spcAft>
            </a:pPr>
            <a:endParaRPr lang="en-US" sz="1400" dirty="0">
              <a:effectLst/>
              <a:latin typeface="Aparajita" panose="02020603050405020304" pitchFamily="18" charset="0"/>
              <a:ea typeface="SimSun" panose="02010600030101010101" pitchFamily="2" charset="-122"/>
              <a:cs typeface="Aparajita" panose="02020603050405020304" pitchFamily="18" charset="0"/>
            </a:endParaRPr>
          </a:p>
          <a:p>
            <a:pPr marL="0" marR="0">
              <a:lnSpc>
                <a:spcPct val="115000"/>
              </a:lnSpc>
              <a:spcBef>
                <a:spcPts val="0"/>
              </a:spcBef>
              <a:spcAft>
                <a:spcPts val="800"/>
              </a:spcAft>
            </a:pPr>
            <a:r>
              <a:rPr lang="en-US" sz="1400" dirty="0">
                <a:effectLst/>
                <a:latin typeface="Aparajita" panose="02020603050405020304" pitchFamily="18" charset="0"/>
                <a:ea typeface="SimSun" panose="02010600030101010101" pitchFamily="2" charset="-122"/>
                <a:cs typeface="Aparajita" panose="02020603050405020304" pitchFamily="18" charset="0"/>
              </a:rPr>
              <a:t>Ponce, Cinthia Costa, Ordonez, Tiago Nascimento, Lima-Silva, </a:t>
            </a:r>
            <a:r>
              <a:rPr lang="en-US" sz="1400" dirty="0" err="1">
                <a:effectLst/>
                <a:latin typeface="Aparajita" panose="02020603050405020304" pitchFamily="18" charset="0"/>
                <a:ea typeface="SimSun" panose="02010600030101010101" pitchFamily="2" charset="-122"/>
                <a:cs typeface="Aparajita" panose="02020603050405020304" pitchFamily="18" charset="0"/>
              </a:rPr>
              <a:t>Thaís</a:t>
            </a:r>
            <a:r>
              <a:rPr lang="en-US" sz="1400" dirty="0">
                <a:effectLst/>
                <a:latin typeface="Aparajita" panose="02020603050405020304" pitchFamily="18" charset="0"/>
                <a:ea typeface="SimSun" panose="02010600030101010101" pitchFamily="2" charset="-122"/>
                <a:cs typeface="Aparajita" panose="02020603050405020304" pitchFamily="18" charset="0"/>
              </a:rPr>
              <a:t> Bento, Santos, Glenda Dias dos, Viola, </a:t>
            </a:r>
            <a:r>
              <a:rPr lang="en-US" sz="1400" dirty="0" err="1">
                <a:effectLst/>
                <a:latin typeface="Aparajita" panose="02020603050405020304" pitchFamily="18" charset="0"/>
                <a:ea typeface="SimSun" panose="02010600030101010101" pitchFamily="2" charset="-122"/>
                <a:cs typeface="Aparajita" panose="02020603050405020304" pitchFamily="18" charset="0"/>
              </a:rPr>
              <a:t>Luciane</a:t>
            </a:r>
            <a:r>
              <a:rPr lang="en-US" sz="1400" dirty="0">
                <a:effectLst/>
                <a:latin typeface="Aparajita" panose="02020603050405020304" pitchFamily="18" charset="0"/>
                <a:ea typeface="SimSun" panose="02010600030101010101" pitchFamily="2" charset="-122"/>
                <a:cs typeface="Aparajita" panose="02020603050405020304" pitchFamily="18" charset="0"/>
              </a:rPr>
              <a:t> de Fátima, Nunes, Paula </a:t>
            </a:r>
            <a:r>
              <a:rPr lang="en-US" sz="1400" dirty="0" err="1">
                <a:effectLst/>
                <a:latin typeface="Aparajita" panose="02020603050405020304" pitchFamily="18" charset="0"/>
                <a:ea typeface="SimSun" panose="02010600030101010101" pitchFamily="2" charset="-122"/>
                <a:cs typeface="Aparajita" panose="02020603050405020304" pitchFamily="18" charset="0"/>
              </a:rPr>
              <a:t>Villela</a:t>
            </a:r>
            <a:r>
              <a:rPr lang="en-US" sz="1400" dirty="0">
                <a:effectLst/>
                <a:latin typeface="Aparajita" panose="02020603050405020304" pitchFamily="18" charset="0"/>
                <a:ea typeface="SimSun" panose="02010600030101010101" pitchFamily="2" charset="-122"/>
                <a:cs typeface="Aparajita" panose="02020603050405020304" pitchFamily="18" charset="0"/>
              </a:rPr>
              <a:t>, </a:t>
            </a:r>
            <a:r>
              <a:rPr lang="en-US" sz="1400" dirty="0" err="1">
                <a:effectLst/>
                <a:latin typeface="Aparajita" panose="02020603050405020304" pitchFamily="18" charset="0"/>
                <a:ea typeface="SimSun" panose="02010600030101010101" pitchFamily="2" charset="-122"/>
                <a:cs typeface="Aparajita" panose="02020603050405020304" pitchFamily="18" charset="0"/>
              </a:rPr>
              <a:t>Forlenza</a:t>
            </a:r>
            <a:r>
              <a:rPr lang="en-US" sz="1400" dirty="0">
                <a:effectLst/>
                <a:latin typeface="Aparajita" panose="02020603050405020304" pitchFamily="18" charset="0"/>
                <a:ea typeface="SimSun" panose="02010600030101010101" pitchFamily="2" charset="-122"/>
                <a:cs typeface="Aparajita" panose="02020603050405020304" pitchFamily="18" charset="0"/>
              </a:rPr>
              <a:t>, Orestes Vicente, &amp; </a:t>
            </a:r>
            <a:r>
              <a:rPr lang="en-US" sz="1400" dirty="0">
                <a:latin typeface="Aparajita" panose="02020603050405020304" pitchFamily="18" charset="0"/>
                <a:ea typeface="SimSun" panose="02010600030101010101" pitchFamily="2" charset="-122"/>
                <a:cs typeface="Aparajita" panose="02020603050405020304" pitchFamily="18" charset="0"/>
              </a:rPr>
              <a:t> </a:t>
            </a:r>
            <a:r>
              <a:rPr lang="en-US" sz="1400" dirty="0" err="1">
                <a:effectLst/>
                <a:latin typeface="Aparajita" panose="02020603050405020304" pitchFamily="18" charset="0"/>
                <a:ea typeface="SimSun" panose="02010600030101010101" pitchFamily="2" charset="-122"/>
                <a:cs typeface="Aparajita" panose="02020603050405020304" pitchFamily="18" charset="0"/>
              </a:rPr>
              <a:t>Cachioni</a:t>
            </a:r>
            <a:r>
              <a:rPr lang="en-US" sz="1400" dirty="0">
                <a:effectLst/>
                <a:latin typeface="Aparajita" panose="02020603050405020304" pitchFamily="18" charset="0"/>
                <a:ea typeface="SimSun" panose="02010600030101010101" pitchFamily="2" charset="-122"/>
                <a:cs typeface="Aparajita" panose="02020603050405020304" pitchFamily="18" charset="0"/>
              </a:rPr>
              <a:t>, </a:t>
            </a:r>
            <a:r>
              <a:rPr lang="en-US" sz="1400" dirty="0" err="1">
                <a:effectLst/>
                <a:latin typeface="Aparajita" panose="02020603050405020304" pitchFamily="18" charset="0"/>
                <a:ea typeface="SimSun" panose="02010600030101010101" pitchFamily="2" charset="-122"/>
                <a:cs typeface="Aparajita" panose="02020603050405020304" pitchFamily="18" charset="0"/>
              </a:rPr>
              <a:t>Meire</a:t>
            </a:r>
            <a:r>
              <a:rPr lang="en-US" sz="1400" dirty="0">
                <a:effectLst/>
                <a:latin typeface="Aparajita" panose="02020603050405020304" pitchFamily="18" charset="0"/>
                <a:ea typeface="SimSun" panose="02010600030101010101" pitchFamily="2" charset="-122"/>
                <a:cs typeface="Aparajita" panose="02020603050405020304" pitchFamily="18" charset="0"/>
              </a:rPr>
              <a:t>. (2011). Effects of a psychoeducational intervention in family caregivers </a:t>
            </a:r>
            <a:r>
              <a:rPr lang="en-US" sz="1400" dirty="0">
                <a:latin typeface="Aparajita" panose="02020603050405020304" pitchFamily="18" charset="0"/>
                <a:ea typeface="SimSun" panose="02010600030101010101" pitchFamily="2" charset="-122"/>
                <a:cs typeface="Aparajita" panose="02020603050405020304" pitchFamily="18" charset="0"/>
              </a:rPr>
              <a:t> </a:t>
            </a:r>
            <a:r>
              <a:rPr lang="en-US" sz="1400" dirty="0">
                <a:effectLst/>
                <a:latin typeface="Aparajita" panose="02020603050405020304" pitchFamily="18" charset="0"/>
                <a:ea typeface="SimSun" panose="02010600030101010101" pitchFamily="2" charset="-122"/>
                <a:cs typeface="Aparajita" panose="02020603050405020304" pitchFamily="18" charset="0"/>
              </a:rPr>
              <a:t>of people with Alzheimer's disease. Dementia &amp; </a:t>
            </a:r>
            <a:r>
              <a:rPr lang="en-US" sz="1400" dirty="0" err="1">
                <a:effectLst/>
                <a:latin typeface="Aparajita" panose="02020603050405020304" pitchFamily="18" charset="0"/>
                <a:ea typeface="SimSun" panose="02010600030101010101" pitchFamily="2" charset="-122"/>
                <a:cs typeface="Aparajita" panose="02020603050405020304" pitchFamily="18" charset="0"/>
              </a:rPr>
              <a:t>Neuropsychologia</a:t>
            </a:r>
            <a:r>
              <a:rPr lang="en-US" sz="1400" dirty="0">
                <a:effectLst/>
                <a:latin typeface="Aparajita" panose="02020603050405020304" pitchFamily="18" charset="0"/>
                <a:ea typeface="SimSun" panose="02010600030101010101" pitchFamily="2" charset="-122"/>
                <a:cs typeface="Aparajita" panose="02020603050405020304" pitchFamily="18" charset="0"/>
              </a:rPr>
              <a:t>, 5(3), 226-237. </a:t>
            </a:r>
            <a:r>
              <a:rPr lang="en-US" sz="1400" u="sng" dirty="0">
                <a:effectLst/>
                <a:latin typeface="Aparajita" panose="02020603050405020304" pitchFamily="18" charset="0"/>
                <a:ea typeface="SimSun" panose="02010600030101010101" pitchFamily="2" charset="-122"/>
                <a:cs typeface="Aparajita" panose="02020603050405020304" pitchFamily="18" charset="0"/>
                <a:hlinkClick r:id="rId2">
                  <a:extLst>
                    <a:ext uri="{A12FA001-AC4F-418D-AE19-62706E023703}">
                      <ahyp:hlinkClr xmlns:ahyp="http://schemas.microsoft.com/office/drawing/2018/hyperlinkcolor" val="tx"/>
                    </a:ext>
                  </a:extLst>
                </a:hlinkClick>
              </a:rPr>
              <a:t>https://dx.doi.org/10.1590/S1980-57642011DN05030011</a:t>
            </a:r>
            <a:endParaRPr lang="en-US" sz="1400" dirty="0">
              <a:effectLst/>
              <a:latin typeface="Aparajita" panose="02020603050405020304" pitchFamily="18" charset="0"/>
              <a:ea typeface="SimSun" panose="02010600030101010101" pitchFamily="2" charset="-122"/>
              <a:cs typeface="Aparajita" panose="02020603050405020304" pitchFamily="18" charset="0"/>
            </a:endParaRPr>
          </a:p>
          <a:p>
            <a:pPr marL="0" marR="0">
              <a:lnSpc>
                <a:spcPct val="115000"/>
              </a:lnSpc>
              <a:spcBef>
                <a:spcPts val="0"/>
              </a:spcBef>
              <a:spcAft>
                <a:spcPts val="800"/>
              </a:spcAft>
            </a:pPr>
            <a:r>
              <a:rPr lang="en-US" sz="1400" dirty="0">
                <a:effectLst/>
                <a:latin typeface="Aparajita" panose="02020603050405020304" pitchFamily="18" charset="0"/>
                <a:ea typeface="SimSun" panose="02010600030101010101" pitchFamily="2" charset="-122"/>
                <a:cs typeface="Aparajita" panose="02020603050405020304" pitchFamily="18" charset="0"/>
              </a:rPr>
              <a:t>Sorenson, S., </a:t>
            </a:r>
            <a:r>
              <a:rPr lang="en-US" sz="1400" dirty="0" err="1">
                <a:effectLst/>
                <a:latin typeface="Aparajita" panose="02020603050405020304" pitchFamily="18" charset="0"/>
                <a:ea typeface="SimSun" panose="02010600030101010101" pitchFamily="2" charset="-122"/>
                <a:cs typeface="Aparajita" panose="02020603050405020304" pitchFamily="18" charset="0"/>
              </a:rPr>
              <a:t>Pinquart</a:t>
            </a:r>
            <a:r>
              <a:rPr lang="en-US" sz="1400" dirty="0">
                <a:effectLst/>
                <a:latin typeface="Aparajita" panose="02020603050405020304" pitchFamily="18" charset="0"/>
                <a:ea typeface="SimSun" panose="02010600030101010101" pitchFamily="2" charset="-122"/>
                <a:cs typeface="Aparajita" panose="02020603050405020304" pitchFamily="18" charset="0"/>
              </a:rPr>
              <a:t>, M., &amp; Duberstein, P. (2002). How effective are interventions with </a:t>
            </a:r>
            <a:r>
              <a:rPr lang="en-US" sz="1400" dirty="0">
                <a:latin typeface="Aparajita" panose="02020603050405020304" pitchFamily="18" charset="0"/>
                <a:ea typeface="SimSun" panose="02010600030101010101" pitchFamily="2" charset="-122"/>
                <a:cs typeface="Aparajita" panose="02020603050405020304" pitchFamily="18" charset="0"/>
              </a:rPr>
              <a:t> </a:t>
            </a:r>
            <a:r>
              <a:rPr lang="en-US" sz="1400" dirty="0">
                <a:effectLst/>
                <a:latin typeface="Aparajita" panose="02020603050405020304" pitchFamily="18" charset="0"/>
                <a:ea typeface="SimSun" panose="02010600030101010101" pitchFamily="2" charset="-122"/>
                <a:cs typeface="Aparajita" panose="02020603050405020304" pitchFamily="18" charset="0"/>
              </a:rPr>
              <a:t>caregivers? An updated meta-analysis. Gerontologist, 42(3), 356–372.</a:t>
            </a:r>
          </a:p>
          <a:p>
            <a:pPr marL="0" marR="0">
              <a:lnSpc>
                <a:spcPct val="115000"/>
              </a:lnSpc>
              <a:spcBef>
                <a:spcPts val="0"/>
              </a:spcBef>
              <a:spcAft>
                <a:spcPts val="800"/>
              </a:spcAft>
            </a:pPr>
            <a:r>
              <a:rPr lang="en-US" sz="1400" dirty="0">
                <a:effectLst/>
                <a:latin typeface="Aparajita" panose="02020603050405020304" pitchFamily="18" charset="0"/>
                <a:ea typeface="SimSun" panose="02010600030101010101" pitchFamily="2" charset="-122"/>
                <a:cs typeface="Aparajita" panose="02020603050405020304" pitchFamily="18" charset="0"/>
              </a:rPr>
              <a:t>Family Caregiver Alliance (2006). Caregiver assessment: Principles, guidelines, and strategies for change. Report from a National Consensus Development Conference (Vol. I). San Francisco: Family Caregiver </a:t>
            </a:r>
            <a:r>
              <a:rPr lang="en-US" sz="1400" dirty="0" err="1">
                <a:effectLst/>
                <a:latin typeface="Aparajita" panose="02020603050405020304" pitchFamily="18" charset="0"/>
                <a:ea typeface="SimSun" panose="02010600030101010101" pitchFamily="2" charset="-122"/>
                <a:cs typeface="Aparajita" panose="02020603050405020304" pitchFamily="18" charset="0"/>
              </a:rPr>
              <a:t>Alliance.Centers</a:t>
            </a:r>
            <a:r>
              <a:rPr lang="en-US" sz="1400" dirty="0">
                <a:effectLst/>
                <a:latin typeface="Aparajita" panose="02020603050405020304" pitchFamily="18" charset="0"/>
                <a:ea typeface="SimSun" panose="02010600030101010101" pitchFamily="2" charset="-122"/>
                <a:cs typeface="Aparajita" panose="02020603050405020304" pitchFamily="18" charset="0"/>
              </a:rPr>
              <a:t> for Medicare and Medicaid Services. 2006. Medicare and You. CMS Pub. No. 10050 ( January). Washington, DC: U.S. Department of Health and Human </a:t>
            </a:r>
            <a:r>
              <a:rPr lang="en-US" sz="1400" dirty="0" err="1">
                <a:effectLst/>
                <a:latin typeface="Aparajita" panose="02020603050405020304" pitchFamily="18" charset="0"/>
                <a:ea typeface="SimSun" panose="02010600030101010101" pitchFamily="2" charset="-122"/>
                <a:cs typeface="Aparajita" panose="02020603050405020304" pitchFamily="18" charset="0"/>
              </a:rPr>
              <a:t>Services.Levine</a:t>
            </a:r>
            <a:r>
              <a:rPr lang="en-US" sz="1400" dirty="0">
                <a:effectLst/>
                <a:latin typeface="Aparajita" panose="02020603050405020304" pitchFamily="18" charset="0"/>
                <a:ea typeface="SimSun" panose="02010600030101010101" pitchFamily="2" charset="-122"/>
                <a:cs typeface="Aparajita" panose="02020603050405020304" pitchFamily="18" charset="0"/>
              </a:rPr>
              <a:t>, C., Reinhard, S., Feinberg, L., Albert, S., &amp; Hart, A. (2003). Family Caregivers on the Job: Moving Beyond ADLs and IADLs. </a:t>
            </a:r>
            <a:r>
              <a:rPr lang="en-US" sz="1400" i="1" dirty="0">
                <a:effectLst/>
                <a:latin typeface="Aparajita" panose="02020603050405020304" pitchFamily="18" charset="0"/>
                <a:ea typeface="SimSun" panose="02010600030101010101" pitchFamily="2" charset="-122"/>
                <a:cs typeface="Aparajita" panose="02020603050405020304" pitchFamily="18" charset="0"/>
              </a:rPr>
              <a:t>Generations: Journal of the American Society on Aging,</a:t>
            </a:r>
            <a:r>
              <a:rPr lang="en-US" sz="1400" dirty="0">
                <a:effectLst/>
                <a:latin typeface="Aparajita" panose="02020603050405020304" pitchFamily="18" charset="0"/>
                <a:ea typeface="SimSun" panose="02010600030101010101" pitchFamily="2" charset="-122"/>
                <a:cs typeface="Aparajita" panose="02020603050405020304" pitchFamily="18" charset="0"/>
              </a:rPr>
              <a:t> </a:t>
            </a:r>
            <a:r>
              <a:rPr lang="en-US" sz="1400" i="1" dirty="0">
                <a:effectLst/>
                <a:latin typeface="Aparajita" panose="02020603050405020304" pitchFamily="18" charset="0"/>
                <a:ea typeface="SimSun" panose="02010600030101010101" pitchFamily="2" charset="-122"/>
                <a:cs typeface="Aparajita" panose="02020603050405020304" pitchFamily="18" charset="0"/>
              </a:rPr>
              <a:t>27</a:t>
            </a:r>
            <a:r>
              <a:rPr lang="en-US" sz="1400" dirty="0">
                <a:effectLst/>
                <a:latin typeface="Aparajita" panose="02020603050405020304" pitchFamily="18" charset="0"/>
                <a:ea typeface="SimSun" panose="02010600030101010101" pitchFamily="2" charset="-122"/>
                <a:cs typeface="Aparajita" panose="02020603050405020304" pitchFamily="18" charset="0"/>
              </a:rPr>
              <a:t>(4), 17-23. doi:10.2307/26555263</a:t>
            </a:r>
          </a:p>
          <a:p>
            <a:pPr marL="0" marR="0">
              <a:lnSpc>
                <a:spcPct val="200000"/>
              </a:lnSpc>
              <a:spcBef>
                <a:spcPts val="0"/>
              </a:spcBef>
              <a:spcAft>
                <a:spcPts val="800"/>
              </a:spcAft>
            </a:pPr>
            <a:r>
              <a:rPr lang="en-US" sz="1400" dirty="0">
                <a:effectLst/>
                <a:latin typeface="Aparajita" panose="02020603050405020304" pitchFamily="18" charset="0"/>
                <a:ea typeface="SimSun" panose="02010600030101010101" pitchFamily="2" charset="-122"/>
                <a:cs typeface="Aparajita" panose="02020603050405020304" pitchFamily="18" charset="0"/>
              </a:rPr>
              <a:t>The State of the States in Family Caregiver Support: A 50-State Study. State Profile: Michigan. San Francisco, CA:\</a:t>
            </a:r>
          </a:p>
        </p:txBody>
      </p:sp>
      <p:sp>
        <p:nvSpPr>
          <p:cNvPr id="9" name="TextBox 8">
            <a:extLst>
              <a:ext uri="{FF2B5EF4-FFF2-40B4-BE49-F238E27FC236}">
                <a16:creationId xmlns:a16="http://schemas.microsoft.com/office/drawing/2014/main" id="{2A2C0A43-F3A8-4D8D-8B37-4E5E14A40ED6}"/>
              </a:ext>
            </a:extLst>
          </p:cNvPr>
          <p:cNvSpPr txBox="1"/>
          <p:nvPr/>
        </p:nvSpPr>
        <p:spPr>
          <a:xfrm>
            <a:off x="212557" y="4119830"/>
            <a:ext cx="11766882" cy="2500685"/>
          </a:xfrm>
          <a:prstGeom prst="rect">
            <a:avLst/>
          </a:prstGeom>
          <a:noFill/>
        </p:spPr>
        <p:txBody>
          <a:bodyPr wrap="square">
            <a:spAutoFit/>
          </a:bodyPr>
          <a:lstStyle/>
          <a:p>
            <a:pPr marL="0" marR="0">
              <a:lnSpc>
                <a:spcPct val="200000"/>
              </a:lnSpc>
              <a:spcBef>
                <a:spcPts val="0"/>
              </a:spcBef>
              <a:spcAft>
                <a:spcPts val="800"/>
              </a:spcAft>
            </a:pPr>
            <a:r>
              <a:rPr lang="en-US" sz="1400" dirty="0" err="1">
                <a:effectLst/>
                <a:latin typeface="Aparajita" panose="02020603050405020304" pitchFamily="18" charset="0"/>
                <a:ea typeface="SimSun" panose="02010600030101010101" pitchFamily="2" charset="-122"/>
                <a:cs typeface="Aparajita" panose="02020603050405020304" pitchFamily="18" charset="0"/>
              </a:rPr>
              <a:t>W.Khan</a:t>
            </a:r>
            <a:r>
              <a:rPr lang="en-US" sz="1400" dirty="0">
                <a:effectLst/>
                <a:latin typeface="Aparajita" panose="02020603050405020304" pitchFamily="18" charset="0"/>
                <a:ea typeface="SimSun" panose="02010600030101010101" pitchFamily="2" charset="-122"/>
                <a:cs typeface="Aparajita" panose="02020603050405020304" pitchFamily="18" charset="0"/>
              </a:rPr>
              <a:t>, and H. Moss. Increasing public health </a:t>
            </a:r>
            <a:r>
              <a:rPr lang="en-US" sz="1400" dirty="0" err="1">
                <a:effectLst/>
                <a:latin typeface="Aparajita" panose="02020603050405020304" pitchFamily="18" charset="0"/>
                <a:ea typeface="SimSun" panose="02010600030101010101" pitchFamily="2" charset="-122"/>
                <a:cs typeface="Aparajita" panose="02020603050405020304" pitchFamily="18" charset="0"/>
              </a:rPr>
              <a:t>awarenes</a:t>
            </a:r>
            <a:r>
              <a:rPr lang="en-US" sz="1400" dirty="0">
                <a:effectLst/>
                <a:latin typeface="Aparajita" panose="02020603050405020304" pitchFamily="18" charset="0"/>
                <a:ea typeface="SimSun" panose="02010600030101010101" pitchFamily="2" charset="-122"/>
                <a:cs typeface="Aparajita" panose="02020603050405020304" pitchFamily="18" charset="0"/>
              </a:rPr>
              <a:t> of and capacity for arts-based therapy in medicine. JAMA Neurology., 74(2017), 1029-1030. </a:t>
            </a:r>
          </a:p>
          <a:p>
            <a:pPr marL="0" marR="0">
              <a:lnSpc>
                <a:spcPct val="200000"/>
              </a:lnSpc>
              <a:spcBef>
                <a:spcPts val="0"/>
              </a:spcBef>
              <a:spcAft>
                <a:spcPts val="800"/>
              </a:spcAft>
            </a:pPr>
            <a:r>
              <a:rPr lang="en-US" sz="1400" dirty="0">
                <a:effectLst/>
                <a:latin typeface="Aparajita" panose="02020603050405020304" pitchFamily="18" charset="0"/>
                <a:ea typeface="SimSun" panose="02010600030101010101" pitchFamily="2" charset="-122"/>
                <a:cs typeface="Aparajita" panose="02020603050405020304" pitchFamily="18" charset="0"/>
              </a:rPr>
              <a:t>M. </a:t>
            </a:r>
            <a:r>
              <a:rPr lang="en-US" sz="1400" dirty="0" err="1">
                <a:effectLst/>
                <a:latin typeface="Aparajita" panose="02020603050405020304" pitchFamily="18" charset="0"/>
                <a:ea typeface="SimSun" panose="02010600030101010101" pitchFamily="2" charset="-122"/>
                <a:cs typeface="Aparajita" panose="02020603050405020304" pitchFamily="18" charset="0"/>
              </a:rPr>
              <a:t>Tjasink</a:t>
            </a:r>
            <a:r>
              <a:rPr lang="en-US" sz="1400" dirty="0">
                <a:effectLst/>
                <a:latin typeface="Aparajita" panose="02020603050405020304" pitchFamily="18" charset="0"/>
                <a:ea typeface="SimSun" panose="02010600030101010101" pitchFamily="2" charset="-122"/>
                <a:cs typeface="Aparajita" panose="02020603050405020304" pitchFamily="18" charset="0"/>
              </a:rPr>
              <a:t>, G. </a:t>
            </a:r>
            <a:r>
              <a:rPr lang="en-US" sz="1400" dirty="0" err="1">
                <a:effectLst/>
                <a:latin typeface="Aparajita" panose="02020603050405020304" pitchFamily="18" charset="0"/>
                <a:ea typeface="SimSun" panose="02010600030101010101" pitchFamily="2" charset="-122"/>
                <a:cs typeface="Aparajita" panose="02020603050405020304" pitchFamily="18" charset="0"/>
              </a:rPr>
              <a:t>Soosaipillai</a:t>
            </a:r>
            <a:r>
              <a:rPr lang="en-US" sz="1400" dirty="0">
                <a:effectLst/>
                <a:latin typeface="Aparajita" panose="02020603050405020304" pitchFamily="18" charset="0"/>
                <a:ea typeface="SimSun" panose="02010600030101010101" pitchFamily="2" charset="-122"/>
                <a:cs typeface="Aparajita" panose="02020603050405020304" pitchFamily="18" charset="0"/>
              </a:rPr>
              <a:t>. Art therapy to reduce burnout in oncology and palliative care doctors: a pilot study. International Journal of </a:t>
            </a:r>
            <a:r>
              <a:rPr lang="en-US" sz="1400" dirty="0" err="1">
                <a:effectLst/>
                <a:latin typeface="Aparajita" panose="02020603050405020304" pitchFamily="18" charset="0"/>
                <a:ea typeface="SimSun" panose="02010600030101010101" pitchFamily="2" charset="-122"/>
                <a:cs typeface="Aparajita" panose="02020603050405020304" pitchFamily="18" charset="0"/>
              </a:rPr>
              <a:t>Arth</a:t>
            </a:r>
            <a:r>
              <a:rPr lang="en-US" sz="1400" dirty="0">
                <a:effectLst/>
                <a:latin typeface="Aparajita" panose="02020603050405020304" pitchFamily="18" charset="0"/>
                <a:ea typeface="SimSun" panose="02010600030101010101" pitchFamily="2" charset="-122"/>
                <a:cs typeface="Aparajita" panose="02020603050405020304" pitchFamily="18" charset="0"/>
              </a:rPr>
              <a:t> Therapy., 24 (2019), 12-20. </a:t>
            </a:r>
          </a:p>
          <a:p>
            <a:pPr marL="0" marR="0">
              <a:lnSpc>
                <a:spcPct val="200000"/>
              </a:lnSpc>
              <a:spcBef>
                <a:spcPts val="0"/>
              </a:spcBef>
              <a:spcAft>
                <a:spcPts val="800"/>
              </a:spcAft>
            </a:pPr>
            <a:r>
              <a:rPr lang="en-US" sz="1400" dirty="0">
                <a:effectLst/>
                <a:latin typeface="Aparajita" panose="02020603050405020304" pitchFamily="18" charset="0"/>
                <a:ea typeface="SimSun" panose="02010600030101010101" pitchFamily="2" charset="-122"/>
                <a:cs typeface="Aparajita" panose="02020603050405020304" pitchFamily="18" charset="0"/>
              </a:rPr>
              <a:t>T. Van Lith, H. Spooner. Art therapy and arts in health: </a:t>
            </a:r>
            <a:r>
              <a:rPr lang="en-US" sz="1400" dirty="0" err="1">
                <a:effectLst/>
                <a:latin typeface="Aparajita" panose="02020603050405020304" pitchFamily="18" charset="0"/>
                <a:ea typeface="SimSun" panose="02010600030101010101" pitchFamily="2" charset="-122"/>
                <a:cs typeface="Aparajita" panose="02020603050405020304" pitchFamily="18" charset="0"/>
              </a:rPr>
              <a:t>identufying</a:t>
            </a:r>
            <a:r>
              <a:rPr lang="en-US" sz="1400" dirty="0">
                <a:effectLst/>
                <a:latin typeface="Aparajita" panose="02020603050405020304" pitchFamily="18" charset="0"/>
                <a:ea typeface="SimSun" panose="02010600030101010101" pitchFamily="2" charset="-122"/>
                <a:cs typeface="Aparajita" panose="02020603050405020304" pitchFamily="18" charset="0"/>
              </a:rPr>
              <a:t> shared values but different 	\</a:t>
            </a:r>
            <a:r>
              <a:rPr lang="en-US" sz="1400" dirty="0">
                <a:solidFill>
                  <a:srgbClr val="000000"/>
                </a:solidFill>
                <a:effectLst/>
                <a:latin typeface="Aparajita" panose="02020603050405020304" pitchFamily="18" charset="0"/>
                <a:ea typeface="SimSun" panose="02010600030101010101" pitchFamily="2" charset="-122"/>
                <a:cs typeface="Aparajita" panose="02020603050405020304" pitchFamily="18" charset="0"/>
              </a:rPr>
              <a:t>goals using framework analysis. Art Therapy 35 (2018), 88-93. </a:t>
            </a:r>
            <a:endParaRPr lang="en-US" sz="1400" dirty="0">
              <a:effectLst/>
              <a:latin typeface="Aparajita" panose="02020603050405020304" pitchFamily="18" charset="0"/>
              <a:ea typeface="SimSun" panose="02010600030101010101" pitchFamily="2" charset="-122"/>
              <a:cs typeface="Aparajita" panose="02020603050405020304" pitchFamily="18" charset="0"/>
            </a:endParaRPr>
          </a:p>
          <a:p>
            <a:pPr marL="0" marR="0">
              <a:lnSpc>
                <a:spcPct val="200000"/>
              </a:lnSpc>
              <a:spcBef>
                <a:spcPts val="0"/>
              </a:spcBef>
              <a:spcAft>
                <a:spcPts val="800"/>
              </a:spcAft>
            </a:pPr>
            <a:r>
              <a:rPr lang="en-US" sz="1400" dirty="0" err="1">
                <a:solidFill>
                  <a:srgbClr val="404042"/>
                </a:solidFill>
                <a:effectLst/>
                <a:latin typeface="Aparajita" panose="02020603050405020304" pitchFamily="18" charset="0"/>
                <a:ea typeface="SimSun" panose="02010600030101010101" pitchFamily="2" charset="-122"/>
                <a:cs typeface="Aparajita" panose="02020603050405020304" pitchFamily="18" charset="0"/>
              </a:rPr>
              <a:t>Girija</a:t>
            </a:r>
            <a:r>
              <a:rPr lang="en-US" sz="1400" dirty="0">
                <a:solidFill>
                  <a:srgbClr val="404042"/>
                </a:solidFill>
                <a:effectLst/>
                <a:latin typeface="Aparajita" panose="02020603050405020304" pitchFamily="18" charset="0"/>
                <a:ea typeface="SimSun" panose="02010600030101010101" pitchFamily="2" charset="-122"/>
                <a:cs typeface="Aparajita" panose="02020603050405020304" pitchFamily="18" charset="0"/>
              </a:rPr>
              <a:t>, K., </a:t>
            </a:r>
            <a:r>
              <a:rPr lang="en-US" sz="1400" dirty="0" err="1">
                <a:solidFill>
                  <a:srgbClr val="404042"/>
                </a:solidFill>
                <a:effectLst/>
                <a:latin typeface="Aparajita" panose="02020603050405020304" pitchFamily="18" charset="0"/>
                <a:ea typeface="SimSun" panose="02010600030101010101" pitchFamily="2" charset="-122"/>
                <a:cs typeface="Aparajita" panose="02020603050405020304" pitchFamily="18" charset="0"/>
              </a:rPr>
              <a:t>Caroll</a:t>
            </a:r>
            <a:r>
              <a:rPr lang="en-US" sz="1400" dirty="0">
                <a:solidFill>
                  <a:srgbClr val="404042"/>
                </a:solidFill>
                <a:effectLst/>
                <a:latin typeface="Aparajita" panose="02020603050405020304" pitchFamily="18" charset="0"/>
                <a:ea typeface="SimSun" panose="02010600030101010101" pitchFamily="2" charset="-122"/>
                <a:cs typeface="Aparajita" panose="02020603050405020304" pitchFamily="18" charset="0"/>
              </a:rPr>
              <a:t>-Haskins, </a:t>
            </a:r>
            <a:r>
              <a:rPr lang="en-US" sz="1400" dirty="0" err="1">
                <a:solidFill>
                  <a:srgbClr val="404042"/>
                </a:solidFill>
                <a:effectLst/>
                <a:latin typeface="Aparajita" panose="02020603050405020304" pitchFamily="18" charset="0"/>
                <a:ea typeface="SimSun" panose="02010600030101010101" pitchFamily="2" charset="-122"/>
                <a:cs typeface="Aparajita" panose="02020603050405020304" pitchFamily="18" charset="0"/>
              </a:rPr>
              <a:t>K.Mensinger</a:t>
            </a:r>
            <a:r>
              <a:rPr lang="en-US" sz="1400" dirty="0">
                <a:solidFill>
                  <a:srgbClr val="404042"/>
                </a:solidFill>
                <a:effectLst/>
                <a:latin typeface="Aparajita" panose="02020603050405020304" pitchFamily="18" charset="0"/>
                <a:ea typeface="SimSun" panose="02010600030101010101" pitchFamily="2" charset="-122"/>
                <a:cs typeface="Aparajita" panose="02020603050405020304" pitchFamily="18" charset="0"/>
              </a:rPr>
              <a:t>, J, Dieterich-Hartwell, R, </a:t>
            </a:r>
            <a:r>
              <a:rPr lang="en-US" sz="1400" dirty="0" err="1">
                <a:solidFill>
                  <a:srgbClr val="404042"/>
                </a:solidFill>
                <a:effectLst/>
                <a:latin typeface="Aparajita" panose="02020603050405020304" pitchFamily="18" charset="0"/>
                <a:ea typeface="SimSun" panose="02010600030101010101" pitchFamily="2" charset="-122"/>
                <a:cs typeface="Aparajita" panose="02020603050405020304" pitchFamily="18" charset="0"/>
              </a:rPr>
              <a:t>Manders</a:t>
            </a:r>
            <a:r>
              <a:rPr lang="en-US" sz="1400" dirty="0">
                <a:solidFill>
                  <a:srgbClr val="404042"/>
                </a:solidFill>
                <a:effectLst/>
                <a:latin typeface="Aparajita" panose="02020603050405020304" pitchFamily="18" charset="0"/>
                <a:ea typeface="SimSun" panose="02010600030101010101" pitchFamily="2" charset="-122"/>
                <a:cs typeface="Aparajita" panose="02020603050405020304" pitchFamily="18" charset="0"/>
              </a:rPr>
              <a:t>, E., Levine, W. . Outcomes of Art Therapy and Coloring for Professionals Informal Caregivers of Patients 	in a Radiation Oncology Unit: A Mixed Methods Pilot Study. European Journal of 	Oncology Nursing, 22(2019), 153-161. </a:t>
            </a:r>
            <a:endParaRPr lang="en-US" sz="1400" dirty="0">
              <a:effectLst/>
              <a:latin typeface="Aparajita" panose="02020603050405020304" pitchFamily="18" charset="0"/>
              <a:ea typeface="SimSun" panose="02010600030101010101" pitchFamily="2" charset="-122"/>
              <a:cs typeface="Aparajita" panose="02020603050405020304" pitchFamily="18" charset="0"/>
            </a:endParaRPr>
          </a:p>
        </p:txBody>
      </p:sp>
    </p:spTree>
    <p:extLst>
      <p:ext uri="{BB962C8B-B14F-4D97-AF65-F5344CB8AC3E}">
        <p14:creationId xmlns:p14="http://schemas.microsoft.com/office/powerpoint/2010/main" val="302624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4645A-61C5-4AFB-9F3D-69E66565864C}"/>
              </a:ext>
            </a:extLst>
          </p:cNvPr>
          <p:cNvSpPr>
            <a:spLocks noGrp="1"/>
          </p:cNvSpPr>
          <p:nvPr>
            <p:ph type="title"/>
          </p:nvPr>
        </p:nvSpPr>
        <p:spPr>
          <a:xfrm>
            <a:off x="-1" y="-223812"/>
            <a:ext cx="10515600" cy="1306443"/>
          </a:xfrm>
        </p:spPr>
        <p:txBody>
          <a:bodyPr>
            <a:normAutofit/>
          </a:bodyPr>
          <a:lstStyle/>
          <a:p>
            <a:r>
              <a:rPr lang="en-US" sz="4000" b="1" dirty="0">
                <a:latin typeface="Footlight MT Light" panose="0204060206030A020304" pitchFamily="18" charset="0"/>
              </a:rPr>
              <a:t>Background</a:t>
            </a:r>
            <a:endParaRPr lang="en-US" sz="4000" dirty="0"/>
          </a:p>
        </p:txBody>
      </p:sp>
      <p:sp>
        <p:nvSpPr>
          <p:cNvPr id="3" name="Content Placeholder 2">
            <a:extLst>
              <a:ext uri="{FF2B5EF4-FFF2-40B4-BE49-F238E27FC236}">
                <a16:creationId xmlns:a16="http://schemas.microsoft.com/office/drawing/2014/main" id="{35EC10FC-643F-47BA-BDC6-ABAA33EC0A73}"/>
              </a:ext>
            </a:extLst>
          </p:cNvPr>
          <p:cNvSpPr>
            <a:spLocks noGrp="1"/>
          </p:cNvSpPr>
          <p:nvPr>
            <p:ph idx="1"/>
          </p:nvPr>
        </p:nvSpPr>
        <p:spPr>
          <a:xfrm>
            <a:off x="314422" y="832118"/>
            <a:ext cx="8626378" cy="5568682"/>
          </a:xfrm>
        </p:spPr>
        <p:txBody>
          <a:bodyPr>
            <a:normAutofit/>
          </a:bodyPr>
          <a:lstStyle/>
          <a:p>
            <a:pPr marL="0" indent="0">
              <a:buNone/>
            </a:pPr>
            <a:endParaRPr lang="en-US" sz="2000" dirty="0">
              <a:latin typeface="Footlight MT Light" panose="0204060206030A020304" pitchFamily="18" charset="0"/>
            </a:endParaRPr>
          </a:p>
          <a:p>
            <a:r>
              <a:rPr lang="en-US" sz="2600" dirty="0">
                <a:latin typeface="Aparajita" panose="02020603050405020304" pitchFamily="18" charset="0"/>
                <a:cs typeface="Aparajita" panose="02020603050405020304" pitchFamily="18" charset="0"/>
              </a:rPr>
              <a:t>Art Therapy</a:t>
            </a:r>
          </a:p>
          <a:p>
            <a:pPr lvl="1"/>
            <a:r>
              <a:rPr lang="en-US" sz="2600" dirty="0">
                <a:effectLst/>
                <a:latin typeface="Aparajita" panose="02020603050405020304" pitchFamily="18" charset="0"/>
                <a:ea typeface="SimSun" panose="02010600030101010101" pitchFamily="2" charset="-122"/>
                <a:cs typeface="Aparajita" panose="02020603050405020304" pitchFamily="18" charset="0"/>
              </a:rPr>
              <a:t>self-care technique that utilizes arts and materials in sessions with a psychotherapeutic trained therapist to help address caregiver’s emotional well-being </a:t>
            </a:r>
          </a:p>
          <a:p>
            <a:pPr lvl="1"/>
            <a:r>
              <a:rPr lang="en-US" sz="2600" dirty="0">
                <a:latin typeface="Aparajita" panose="02020603050405020304" pitchFamily="18" charset="0"/>
                <a:ea typeface="SimSun" panose="02010600030101010101" pitchFamily="2" charset="-122"/>
                <a:cs typeface="Aparajita" panose="02020603050405020304" pitchFamily="18" charset="0"/>
              </a:rPr>
              <a:t>Shifts </a:t>
            </a:r>
            <a:r>
              <a:rPr lang="en-US" sz="2600" dirty="0">
                <a:effectLst/>
                <a:latin typeface="Aparajita" panose="02020603050405020304" pitchFamily="18" charset="0"/>
                <a:ea typeface="SimSun" panose="02010600030101010101" pitchFamily="2" charset="-122"/>
                <a:cs typeface="Aparajita" panose="02020603050405020304" pitchFamily="18" charset="0"/>
              </a:rPr>
              <a:t>attention away from worry and alleviates stress.</a:t>
            </a:r>
          </a:p>
          <a:p>
            <a:pPr lvl="1"/>
            <a:r>
              <a:rPr lang="en-US" sz="2600" dirty="0">
                <a:latin typeface="Aparajita" panose="02020603050405020304" pitchFamily="18" charset="0"/>
                <a:ea typeface="SimSun" panose="02010600030101010101" pitchFamily="2" charset="-122"/>
                <a:cs typeface="Aparajita" panose="02020603050405020304" pitchFamily="18" charset="0"/>
              </a:rPr>
              <a:t>Research on art therapy and alleviating caregiver stress/quality of life</a:t>
            </a:r>
          </a:p>
          <a:p>
            <a:pPr lvl="2"/>
            <a:r>
              <a:rPr lang="en-US" sz="2600" dirty="0">
                <a:latin typeface="Aparajita" panose="02020603050405020304" pitchFamily="18" charset="0"/>
                <a:ea typeface="SimSun" panose="02010600030101010101" pitchFamily="2" charset="-122"/>
                <a:cs typeface="Aparajita" panose="02020603050405020304" pitchFamily="18" charset="0"/>
              </a:rPr>
              <a:t>Coloring or open art studio- a 45 minute intervention</a:t>
            </a:r>
            <a:r>
              <a:rPr lang="en-US" sz="2600" dirty="0">
                <a:latin typeface="Aparajita" panose="02020603050405020304" pitchFamily="18" charset="0"/>
                <a:ea typeface="SimSun" panose="02010600030101010101" pitchFamily="2" charset="-122"/>
                <a:cs typeface="Aparajita" panose="02020603050405020304" pitchFamily="18" charset="0"/>
                <a:sym typeface="Wingdings" panose="05000000000000000000" pitchFamily="2" charset="2"/>
              </a:rPr>
              <a:t> </a:t>
            </a:r>
            <a:r>
              <a:rPr lang="en-US" sz="2600" dirty="0">
                <a:effectLst/>
                <a:latin typeface="Aparajita" panose="02020603050405020304" pitchFamily="18" charset="0"/>
                <a:ea typeface="Times New Roman" panose="02020603050405020304" pitchFamily="18" charset="0"/>
                <a:cs typeface="Aparajita" panose="02020603050405020304" pitchFamily="18" charset="0"/>
              </a:rPr>
              <a:t>significant improvement in the caregivers symptoms of stress, anxiety, and mood</a:t>
            </a:r>
          </a:p>
          <a:p>
            <a:pPr marL="914400" lvl="2" indent="0">
              <a:buNone/>
            </a:pPr>
            <a:endParaRPr lang="en-US" sz="2600" dirty="0">
              <a:effectLst/>
              <a:latin typeface="Aparajita" panose="02020603050405020304" pitchFamily="18" charset="0"/>
              <a:ea typeface="Times New Roman" panose="02020603050405020304" pitchFamily="18" charset="0"/>
              <a:cs typeface="Aparajita" panose="02020603050405020304" pitchFamily="18" charset="0"/>
            </a:endParaRPr>
          </a:p>
          <a:p>
            <a:pPr lvl="2"/>
            <a:endParaRPr lang="en-US" dirty="0">
              <a:latin typeface="Aparajita" panose="02020603050405020304" pitchFamily="18" charset="0"/>
              <a:cs typeface="Aparajita" panose="02020603050405020304" pitchFamily="18" charset="0"/>
            </a:endParaRPr>
          </a:p>
        </p:txBody>
      </p:sp>
      <p:pic>
        <p:nvPicPr>
          <p:cNvPr id="14" name="Picture 13">
            <a:extLst>
              <a:ext uri="{FF2B5EF4-FFF2-40B4-BE49-F238E27FC236}">
                <a16:creationId xmlns:a16="http://schemas.microsoft.com/office/drawing/2014/main" id="{ABDF98BB-2C37-48D1-8A46-1C3612347704}"/>
              </a:ext>
            </a:extLst>
          </p:cNvPr>
          <p:cNvPicPr/>
          <p:nvPr/>
        </p:nvPicPr>
        <p:blipFill rotWithShape="1">
          <a:blip r:embed="rId3"/>
          <a:srcRect l="34309" t="23023" r="22229" b="9841"/>
          <a:stretch/>
        </p:blipFill>
        <p:spPr bwMode="auto">
          <a:xfrm>
            <a:off x="9894424" y="361271"/>
            <a:ext cx="1871196" cy="1409676"/>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B0D16C9E-29C4-4257-A773-B6A1F279443F}"/>
              </a:ext>
            </a:extLst>
          </p:cNvPr>
          <p:cNvPicPr/>
          <p:nvPr/>
        </p:nvPicPr>
        <p:blipFill rotWithShape="1">
          <a:blip r:embed="rId4"/>
          <a:srcRect l="35761" t="65542" r="40529" b="3247"/>
          <a:stretch/>
        </p:blipFill>
        <p:spPr bwMode="auto">
          <a:xfrm>
            <a:off x="9996537" y="2459262"/>
            <a:ext cx="1871195" cy="1738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945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20A6-14EB-40D6-8026-315B3A8268D8}"/>
              </a:ext>
            </a:extLst>
          </p:cNvPr>
          <p:cNvSpPr>
            <a:spLocks noGrp="1"/>
          </p:cNvSpPr>
          <p:nvPr>
            <p:ph type="title"/>
          </p:nvPr>
        </p:nvSpPr>
        <p:spPr>
          <a:xfrm>
            <a:off x="184484" y="-148116"/>
            <a:ext cx="3252983" cy="994783"/>
          </a:xfrm>
        </p:spPr>
        <p:txBody>
          <a:bodyPr/>
          <a:lstStyle/>
          <a:p>
            <a:r>
              <a:rPr lang="en-US" b="1" dirty="0">
                <a:latin typeface="Footlight MT Light" panose="0204060206030A020304" pitchFamily="18" charset="0"/>
              </a:rPr>
              <a:t>Significance</a:t>
            </a:r>
            <a:endParaRPr lang="en-US" dirty="0"/>
          </a:p>
        </p:txBody>
      </p:sp>
      <p:pic>
        <p:nvPicPr>
          <p:cNvPr id="5" name="Content Placeholder 4">
            <a:extLst>
              <a:ext uri="{FF2B5EF4-FFF2-40B4-BE49-F238E27FC236}">
                <a16:creationId xmlns:a16="http://schemas.microsoft.com/office/drawing/2014/main" id="{AC8912A5-D412-410B-A4D9-1551F76FFB51}"/>
              </a:ext>
            </a:extLst>
          </p:cNvPr>
          <p:cNvPicPr>
            <a:picLocks noGrp="1"/>
          </p:cNvPicPr>
          <p:nvPr>
            <p:ph sz="half" idx="2"/>
          </p:nvPr>
        </p:nvPicPr>
        <p:blipFill rotWithShape="1">
          <a:blip r:embed="rId3"/>
          <a:srcRect l="29115" t="45804" r="31148" b="28150"/>
          <a:stretch/>
        </p:blipFill>
        <p:spPr>
          <a:xfrm>
            <a:off x="0" y="1986450"/>
            <a:ext cx="5911516" cy="3039379"/>
          </a:xfrm>
          <a:prstGeom prst="rect">
            <a:avLst/>
          </a:prstGeom>
          <a:ln>
            <a:noFill/>
          </a:ln>
        </p:spPr>
      </p:pic>
      <p:sp>
        <p:nvSpPr>
          <p:cNvPr id="6" name="Content Placeholder 2">
            <a:extLst>
              <a:ext uri="{FF2B5EF4-FFF2-40B4-BE49-F238E27FC236}">
                <a16:creationId xmlns:a16="http://schemas.microsoft.com/office/drawing/2014/main" id="{397A105E-2D79-4C86-972D-46813D2A1A8F}"/>
              </a:ext>
            </a:extLst>
          </p:cNvPr>
          <p:cNvSpPr>
            <a:spLocks noGrp="1"/>
          </p:cNvSpPr>
          <p:nvPr>
            <p:ph sz="half" idx="1"/>
          </p:nvPr>
        </p:nvSpPr>
        <p:spPr>
          <a:xfrm>
            <a:off x="0" y="5464214"/>
            <a:ext cx="5911515" cy="1402795"/>
          </a:xfrm>
        </p:spPr>
        <p:txBody>
          <a:bodyPr>
            <a:normAutofit/>
          </a:bodyPr>
          <a:lstStyle/>
          <a:p>
            <a:pPr marL="0" marR="0" lvl="0" indent="0">
              <a:lnSpc>
                <a:spcPct val="90000"/>
              </a:lnSpc>
              <a:spcBef>
                <a:spcPts val="0"/>
              </a:spcBef>
              <a:spcAft>
                <a:spcPts val="600"/>
              </a:spcAft>
              <a:buClr>
                <a:schemeClr val="dk1"/>
              </a:buClr>
              <a:buSzPts val="1800"/>
              <a:buNone/>
            </a:pPr>
            <a:endParaRPr lang="en-US" sz="2400" b="0" i="0" u="none" strike="noStrike" cap="none" dirty="0">
              <a:latin typeface="Aparajita" panose="02020603050405020304" pitchFamily="18" charset="0"/>
              <a:cs typeface="Aparajita" panose="02020603050405020304" pitchFamily="18" charset="0"/>
              <a:sym typeface="Constantia"/>
            </a:endParaRPr>
          </a:p>
          <a:p>
            <a:pPr marL="742950" marR="0" lvl="1" indent="-228600">
              <a:lnSpc>
                <a:spcPct val="90000"/>
              </a:lnSpc>
              <a:spcBef>
                <a:spcPts val="0"/>
              </a:spcBef>
              <a:spcAft>
                <a:spcPts val="600"/>
              </a:spcAft>
              <a:buClr>
                <a:schemeClr val="accent1"/>
              </a:buClr>
              <a:buSzPts val="1800"/>
              <a:buFont typeface="Arial" panose="020B0604020202020204" pitchFamily="34" charset="0"/>
              <a:buChar char="•"/>
            </a:pPr>
            <a:r>
              <a:rPr lang="en-US" sz="2400" b="1" i="0" u="none" strike="noStrike" cap="none" dirty="0">
                <a:latin typeface="Aparajita" panose="02020603050405020304" pitchFamily="18" charset="0"/>
                <a:cs typeface="Aparajita" panose="02020603050405020304" pitchFamily="18" charset="0"/>
                <a:sym typeface="Constantia"/>
              </a:rPr>
              <a:t>United States</a:t>
            </a:r>
            <a:r>
              <a:rPr lang="en-US" sz="2400" b="0" i="0" u="none" strike="noStrike" cap="none" dirty="0">
                <a:latin typeface="Aparajita" panose="02020603050405020304" pitchFamily="18" charset="0"/>
                <a:cs typeface="Aparajita" panose="02020603050405020304" pitchFamily="18" charset="0"/>
                <a:sym typeface="Constantia"/>
              </a:rPr>
              <a:t> : 2010 (7); 2050 (3) </a:t>
            </a:r>
          </a:p>
          <a:p>
            <a:pPr marL="742950" marR="0" lvl="1" indent="-228600">
              <a:lnSpc>
                <a:spcPct val="90000"/>
              </a:lnSpc>
              <a:spcBef>
                <a:spcPts val="0"/>
              </a:spcBef>
              <a:spcAft>
                <a:spcPts val="600"/>
              </a:spcAft>
              <a:buClr>
                <a:schemeClr val="accent1"/>
              </a:buClr>
              <a:buSzPts val="1800"/>
              <a:buFont typeface="Arial" panose="020B0604020202020204" pitchFamily="34" charset="0"/>
              <a:buChar char="•"/>
            </a:pPr>
            <a:r>
              <a:rPr lang="en-US" sz="2400" b="1" i="0" u="none" strike="noStrike" cap="none" dirty="0">
                <a:latin typeface="Aparajita" panose="02020603050405020304" pitchFamily="18" charset="0"/>
                <a:cs typeface="Aparajita" panose="02020603050405020304" pitchFamily="18" charset="0"/>
                <a:sym typeface="Constantia"/>
              </a:rPr>
              <a:t>Michigan</a:t>
            </a:r>
            <a:r>
              <a:rPr lang="en-US" sz="2400" b="0" i="0" u="none" strike="noStrike" cap="none" dirty="0">
                <a:latin typeface="Aparajita" panose="02020603050405020304" pitchFamily="18" charset="0"/>
                <a:cs typeface="Aparajita" panose="02020603050405020304" pitchFamily="18" charset="0"/>
                <a:sym typeface="Constantia"/>
              </a:rPr>
              <a:t>:  2010 (7); 2030 (4.1); 2050 (3.3)  </a:t>
            </a:r>
          </a:p>
          <a:p>
            <a:pPr marL="742950" marR="0" lvl="1" indent="-228600">
              <a:lnSpc>
                <a:spcPct val="90000"/>
              </a:lnSpc>
              <a:spcBef>
                <a:spcPts val="0"/>
              </a:spcBef>
              <a:spcAft>
                <a:spcPts val="600"/>
              </a:spcAft>
              <a:buClr>
                <a:schemeClr val="accent1"/>
              </a:buClr>
              <a:buSzPts val="1800"/>
              <a:buFont typeface="Arial" panose="020B0604020202020204" pitchFamily="34" charset="0"/>
              <a:buChar char="•"/>
            </a:pPr>
            <a:endParaRPr lang="en-US" sz="2400" dirty="0">
              <a:latin typeface="Aparajita" panose="02020603050405020304" pitchFamily="18" charset="0"/>
              <a:cs typeface="Aparajita" panose="02020603050405020304" pitchFamily="18" charset="0"/>
            </a:endParaRPr>
          </a:p>
          <a:p>
            <a:endParaRPr lang="en-US" dirty="0"/>
          </a:p>
        </p:txBody>
      </p:sp>
      <p:graphicFrame>
        <p:nvGraphicFramePr>
          <p:cNvPr id="7" name="Diagram 6">
            <a:extLst>
              <a:ext uri="{FF2B5EF4-FFF2-40B4-BE49-F238E27FC236}">
                <a16:creationId xmlns:a16="http://schemas.microsoft.com/office/drawing/2014/main" id="{10E6E32B-1EDA-45B8-BD1E-A998D56C6900}"/>
              </a:ext>
            </a:extLst>
          </p:cNvPr>
          <p:cNvGraphicFramePr/>
          <p:nvPr>
            <p:extLst>
              <p:ext uri="{D42A27DB-BD31-4B8C-83A1-F6EECF244321}">
                <p14:modId xmlns:p14="http://schemas.microsoft.com/office/powerpoint/2010/main" val="1017657786"/>
              </p:ext>
            </p:extLst>
          </p:nvPr>
        </p:nvGraphicFramePr>
        <p:xfrm>
          <a:off x="5911516" y="1102625"/>
          <a:ext cx="6634696" cy="494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84ED33A-E6A9-4EAE-9A5D-1022986002ED}"/>
              </a:ext>
            </a:extLst>
          </p:cNvPr>
          <p:cNvSpPr txBox="1"/>
          <p:nvPr/>
        </p:nvSpPr>
        <p:spPr>
          <a:xfrm>
            <a:off x="6739998" y="814378"/>
            <a:ext cx="1369817" cy="461665"/>
          </a:xfrm>
          <a:prstGeom prst="rect">
            <a:avLst/>
          </a:prstGeom>
          <a:noFill/>
        </p:spPr>
        <p:txBody>
          <a:bodyPr wrap="square" rtlCol="0">
            <a:spAutoFit/>
          </a:bodyPr>
          <a:lstStyle/>
          <a:p>
            <a:pPr algn="ctr"/>
            <a:r>
              <a:rPr lang="en-US" sz="2400" b="1" u="sng" dirty="0">
                <a:latin typeface="Aparajita" panose="02020603050405020304" pitchFamily="18" charset="0"/>
                <a:cs typeface="Aparajita" panose="02020603050405020304" pitchFamily="18" charset="0"/>
              </a:rPr>
              <a:t>Figure 2.</a:t>
            </a:r>
          </a:p>
        </p:txBody>
      </p:sp>
      <p:sp>
        <p:nvSpPr>
          <p:cNvPr id="4" name="TextBox 3">
            <a:extLst>
              <a:ext uri="{FF2B5EF4-FFF2-40B4-BE49-F238E27FC236}">
                <a16:creationId xmlns:a16="http://schemas.microsoft.com/office/drawing/2014/main" id="{AC6EF5AB-54A9-4582-B20F-F56CCB4266DB}"/>
              </a:ext>
            </a:extLst>
          </p:cNvPr>
          <p:cNvSpPr txBox="1"/>
          <p:nvPr/>
        </p:nvSpPr>
        <p:spPr>
          <a:xfrm>
            <a:off x="844595" y="1765010"/>
            <a:ext cx="4222326" cy="400110"/>
          </a:xfrm>
          <a:prstGeom prst="rect">
            <a:avLst/>
          </a:prstGeom>
          <a:noFill/>
        </p:spPr>
        <p:txBody>
          <a:bodyPr wrap="square" rtlCol="0">
            <a:spAutoFit/>
          </a:bodyPr>
          <a:lstStyle/>
          <a:p>
            <a:pPr algn="ctr"/>
            <a:r>
              <a:rPr lang="en-US" sz="2000" i="1" dirty="0">
                <a:latin typeface="Aparajita" panose="02020603050405020304" pitchFamily="18" charset="0"/>
                <a:cs typeface="Aparajita" panose="02020603050405020304" pitchFamily="18" charset="0"/>
              </a:rPr>
              <a:t>Caregiver Ratio in the United States </a:t>
            </a:r>
          </a:p>
        </p:txBody>
      </p:sp>
      <p:sp>
        <p:nvSpPr>
          <p:cNvPr id="8" name="TextBox 7">
            <a:extLst>
              <a:ext uri="{FF2B5EF4-FFF2-40B4-BE49-F238E27FC236}">
                <a16:creationId xmlns:a16="http://schemas.microsoft.com/office/drawing/2014/main" id="{F28DCE15-196C-4558-A0BB-806A4470F519}"/>
              </a:ext>
            </a:extLst>
          </p:cNvPr>
          <p:cNvSpPr txBox="1"/>
          <p:nvPr/>
        </p:nvSpPr>
        <p:spPr>
          <a:xfrm>
            <a:off x="182991" y="814378"/>
            <a:ext cx="1369817" cy="461665"/>
          </a:xfrm>
          <a:prstGeom prst="rect">
            <a:avLst/>
          </a:prstGeom>
          <a:noFill/>
        </p:spPr>
        <p:txBody>
          <a:bodyPr wrap="square" rtlCol="0">
            <a:spAutoFit/>
          </a:bodyPr>
          <a:lstStyle/>
          <a:p>
            <a:pPr algn="ctr"/>
            <a:r>
              <a:rPr lang="en-US" sz="2400" b="1" u="sng" dirty="0">
                <a:latin typeface="Aparajita" panose="02020603050405020304" pitchFamily="18" charset="0"/>
                <a:cs typeface="Aparajita" panose="02020603050405020304" pitchFamily="18" charset="0"/>
              </a:rPr>
              <a:t>Figure 1.</a:t>
            </a:r>
          </a:p>
        </p:txBody>
      </p:sp>
    </p:spTree>
    <p:extLst>
      <p:ext uri="{BB962C8B-B14F-4D97-AF65-F5344CB8AC3E}">
        <p14:creationId xmlns:p14="http://schemas.microsoft.com/office/powerpoint/2010/main" val="146037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F5C3-1457-450E-8C49-8A87F0119876}"/>
              </a:ext>
            </a:extLst>
          </p:cNvPr>
          <p:cNvSpPr>
            <a:spLocks noGrp="1"/>
          </p:cNvSpPr>
          <p:nvPr>
            <p:ph type="title"/>
          </p:nvPr>
        </p:nvSpPr>
        <p:spPr>
          <a:xfrm>
            <a:off x="0" y="84667"/>
            <a:ext cx="10515600" cy="1325563"/>
          </a:xfrm>
        </p:spPr>
        <p:txBody>
          <a:bodyPr>
            <a:normAutofit/>
          </a:bodyPr>
          <a:lstStyle/>
          <a:p>
            <a:pPr marL="0" lvl="0" indent="0" rtl="0">
              <a:spcBef>
                <a:spcPts val="360"/>
              </a:spcBef>
              <a:spcAft>
                <a:spcPts val="0"/>
              </a:spcAft>
            </a:pPr>
            <a:r>
              <a:rPr lang="en-US" sz="4400" b="1" dirty="0">
                <a:latin typeface="Footlight MT Light" panose="0204060206030A020304" pitchFamily="18" charset="0"/>
              </a:rPr>
              <a:t>Clinical Question</a:t>
            </a:r>
            <a:br>
              <a:rPr lang="en-US" sz="4400" b="1" dirty="0">
                <a:latin typeface="Aparajita" panose="02020603050405020304" pitchFamily="18" charset="0"/>
                <a:cs typeface="Aparajita" panose="02020603050405020304" pitchFamily="18" charset="0"/>
                <a:sym typeface="Constantia"/>
              </a:rPr>
            </a:br>
            <a:endParaRPr lang="en-US" dirty="0"/>
          </a:p>
        </p:txBody>
      </p:sp>
      <p:sp>
        <p:nvSpPr>
          <p:cNvPr id="3" name="Content Placeholder 2">
            <a:extLst>
              <a:ext uri="{FF2B5EF4-FFF2-40B4-BE49-F238E27FC236}">
                <a16:creationId xmlns:a16="http://schemas.microsoft.com/office/drawing/2014/main" id="{EAC27C48-3A32-4CD6-B39B-E51BD1457F47}"/>
              </a:ext>
            </a:extLst>
          </p:cNvPr>
          <p:cNvSpPr>
            <a:spLocks noGrp="1"/>
          </p:cNvSpPr>
          <p:nvPr>
            <p:ph idx="1"/>
          </p:nvPr>
        </p:nvSpPr>
        <p:spPr>
          <a:xfrm>
            <a:off x="1777999" y="1701749"/>
            <a:ext cx="7976053" cy="2091318"/>
          </a:xfrm>
        </p:spPr>
        <p:txBody>
          <a:bodyPr>
            <a:normAutofit/>
          </a:bodyPr>
          <a:lstStyle/>
          <a:p>
            <a:pPr lvl="1">
              <a:spcBef>
                <a:spcPts val="360"/>
              </a:spcBef>
              <a:buClr>
                <a:schemeClr val="dk1"/>
              </a:buClr>
              <a:buSzPts val="1800"/>
            </a:pPr>
            <a:r>
              <a:rPr lang="en-US" sz="3200" dirty="0">
                <a:latin typeface="Aparajita" panose="02020603050405020304" pitchFamily="18" charset="0"/>
                <a:cs typeface="Aparajita" panose="02020603050405020304" pitchFamily="18" charset="0"/>
              </a:rPr>
              <a:t>What is the effect of art therapy on burden levels, and intervention satisfaction, in caregivers of individuals with chronic and disabling disease?</a:t>
            </a:r>
          </a:p>
          <a:p>
            <a:pPr marL="342900" lvl="0" indent="-228600" algn="l" rtl="0">
              <a:spcBef>
                <a:spcPts val="360"/>
              </a:spcBef>
              <a:spcAft>
                <a:spcPts val="0"/>
              </a:spcAft>
              <a:buClr>
                <a:schemeClr val="dk1"/>
              </a:buClr>
              <a:buSzPts val="1800"/>
              <a:buFont typeface="Arial"/>
              <a:buNone/>
            </a:pPr>
            <a:endParaRPr lang="en-US" sz="3300" dirty="0">
              <a:latin typeface="Aparajita" panose="02020603050405020304" pitchFamily="18" charset="0"/>
              <a:ea typeface="Constantia"/>
              <a:cs typeface="Aparajita" panose="02020603050405020304" pitchFamily="18" charset="0"/>
              <a:sym typeface="Constantia"/>
            </a:endParaRPr>
          </a:p>
          <a:p>
            <a:pPr marL="0" indent="0">
              <a:buNone/>
            </a:pPr>
            <a:endParaRPr lang="en-US" dirty="0"/>
          </a:p>
        </p:txBody>
      </p:sp>
    </p:spTree>
    <p:extLst>
      <p:ext uri="{BB962C8B-B14F-4D97-AF65-F5344CB8AC3E}">
        <p14:creationId xmlns:p14="http://schemas.microsoft.com/office/powerpoint/2010/main" val="168086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14D6-68D5-42D4-AD2D-825DCC9A063E}"/>
              </a:ext>
            </a:extLst>
          </p:cNvPr>
          <p:cNvSpPr>
            <a:spLocks noGrp="1"/>
          </p:cNvSpPr>
          <p:nvPr>
            <p:ph type="title"/>
          </p:nvPr>
        </p:nvSpPr>
        <p:spPr>
          <a:xfrm>
            <a:off x="0" y="0"/>
            <a:ext cx="5367867" cy="880533"/>
          </a:xfrm>
        </p:spPr>
        <p:txBody>
          <a:bodyPr vert="horz" lIns="91440" tIns="45720" rIns="91440" bIns="45720" rtlCol="0" anchor="b">
            <a:normAutofit/>
          </a:bodyPr>
          <a:lstStyle/>
          <a:p>
            <a:r>
              <a:rPr lang="en-US" sz="5400" b="1" dirty="0">
                <a:latin typeface="Footlight MT Light" panose="0204060206030A020304" pitchFamily="18" charset="0"/>
              </a:rPr>
              <a:t>Literature Review </a:t>
            </a:r>
            <a:r>
              <a:rPr lang="en-US" sz="5400" b="1" kern="1200" dirty="0">
                <a:solidFill>
                  <a:schemeClr val="tx1"/>
                </a:solidFill>
                <a:latin typeface="+mj-lt"/>
                <a:ea typeface="+mj-ea"/>
                <a:cs typeface="+mj-cs"/>
              </a:rPr>
              <a:t> </a:t>
            </a:r>
            <a:endParaRPr lang="en-US" sz="5400" kern="1200" dirty="0">
              <a:solidFill>
                <a:schemeClr val="tx1"/>
              </a:solidFill>
              <a:latin typeface="+mj-lt"/>
              <a:ea typeface="+mj-ea"/>
              <a:cs typeface="+mj-cs"/>
            </a:endParaRPr>
          </a:p>
        </p:txBody>
      </p:sp>
      <p:graphicFrame>
        <p:nvGraphicFramePr>
          <p:cNvPr id="6" name="Content Placeholder 5">
            <a:extLst>
              <a:ext uri="{FF2B5EF4-FFF2-40B4-BE49-F238E27FC236}">
                <a16:creationId xmlns:a16="http://schemas.microsoft.com/office/drawing/2014/main" id="{46816B0F-7E8E-4278-9AC6-0D7D4FDBD9EB}"/>
              </a:ext>
            </a:extLst>
          </p:cNvPr>
          <p:cNvGraphicFramePr>
            <a:graphicFrameLocks noGrp="1"/>
          </p:cNvGraphicFramePr>
          <p:nvPr>
            <p:ph idx="1"/>
            <p:extLst>
              <p:ext uri="{D42A27DB-BD31-4B8C-83A1-F6EECF244321}">
                <p14:modId xmlns:p14="http://schemas.microsoft.com/office/powerpoint/2010/main" val="2036678007"/>
              </p:ext>
            </p:extLst>
          </p:nvPr>
        </p:nvGraphicFramePr>
        <p:xfrm>
          <a:off x="0" y="880533"/>
          <a:ext cx="12192000" cy="5674105"/>
        </p:xfrm>
        <a:graphic>
          <a:graphicData uri="http://schemas.openxmlformats.org/drawingml/2006/table">
            <a:tbl>
              <a:tblPr firstRow="1" bandRow="1">
                <a:tableStyleId>{5C22544A-7EE6-4342-B048-85BDC9FD1C3A}</a:tableStyleId>
              </a:tblPr>
              <a:tblGrid>
                <a:gridCol w="897817">
                  <a:extLst>
                    <a:ext uri="{9D8B030D-6E8A-4147-A177-3AD203B41FA5}">
                      <a16:colId xmlns:a16="http://schemas.microsoft.com/office/drawing/2014/main" val="3874796549"/>
                    </a:ext>
                  </a:extLst>
                </a:gridCol>
                <a:gridCol w="1151561">
                  <a:extLst>
                    <a:ext uri="{9D8B030D-6E8A-4147-A177-3AD203B41FA5}">
                      <a16:colId xmlns:a16="http://schemas.microsoft.com/office/drawing/2014/main" val="4248543028"/>
                    </a:ext>
                  </a:extLst>
                </a:gridCol>
                <a:gridCol w="1220354">
                  <a:extLst>
                    <a:ext uri="{9D8B030D-6E8A-4147-A177-3AD203B41FA5}">
                      <a16:colId xmlns:a16="http://schemas.microsoft.com/office/drawing/2014/main" val="3501658290"/>
                    </a:ext>
                  </a:extLst>
                </a:gridCol>
                <a:gridCol w="2068777">
                  <a:extLst>
                    <a:ext uri="{9D8B030D-6E8A-4147-A177-3AD203B41FA5}">
                      <a16:colId xmlns:a16="http://schemas.microsoft.com/office/drawing/2014/main" val="889731266"/>
                    </a:ext>
                  </a:extLst>
                </a:gridCol>
                <a:gridCol w="2247624">
                  <a:extLst>
                    <a:ext uri="{9D8B030D-6E8A-4147-A177-3AD203B41FA5}">
                      <a16:colId xmlns:a16="http://schemas.microsoft.com/office/drawing/2014/main" val="247791761"/>
                    </a:ext>
                  </a:extLst>
                </a:gridCol>
                <a:gridCol w="1957655">
                  <a:extLst>
                    <a:ext uri="{9D8B030D-6E8A-4147-A177-3AD203B41FA5}">
                      <a16:colId xmlns:a16="http://schemas.microsoft.com/office/drawing/2014/main" val="2188782961"/>
                    </a:ext>
                  </a:extLst>
                </a:gridCol>
                <a:gridCol w="1175012">
                  <a:extLst>
                    <a:ext uri="{9D8B030D-6E8A-4147-A177-3AD203B41FA5}">
                      <a16:colId xmlns:a16="http://schemas.microsoft.com/office/drawing/2014/main" val="2055146752"/>
                    </a:ext>
                  </a:extLst>
                </a:gridCol>
                <a:gridCol w="1473200">
                  <a:extLst>
                    <a:ext uri="{9D8B030D-6E8A-4147-A177-3AD203B41FA5}">
                      <a16:colId xmlns:a16="http://schemas.microsoft.com/office/drawing/2014/main" val="1659248971"/>
                    </a:ext>
                  </a:extLst>
                </a:gridCol>
              </a:tblGrid>
              <a:tr h="1135693">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Author/</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Date</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Title</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 </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Research</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Question(s)/</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Hypotheses</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Methodology</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Analysis &amp;</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Results</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Discussion/</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Limitations</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Conclusions</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Implications</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For practice/future research </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15521" marR="15521" marT="0" marB="0"/>
                </a:tc>
                <a:extLst>
                  <a:ext uri="{0D108BD9-81ED-4DB2-BD59-A6C34878D82A}">
                    <a16:rowId xmlns:a16="http://schemas.microsoft.com/office/drawing/2014/main" val="1401706744"/>
                  </a:ext>
                </a:extLst>
              </a:tr>
              <a:tr h="2064707">
                <a:tc>
                  <a:txBody>
                    <a:bodyPr/>
                    <a:lstStyle/>
                    <a:p>
                      <a:pPr marL="0" marR="0">
                        <a:spcBef>
                          <a:spcPts val="0"/>
                        </a:spcBef>
                        <a:spcAft>
                          <a:spcPts val="0"/>
                        </a:spcAft>
                      </a:pPr>
                      <a:r>
                        <a:rPr lang="en-US" sz="1200" dirty="0" err="1">
                          <a:effectLst/>
                          <a:latin typeface="+mn-lt"/>
                          <a:cs typeface="Aparajita" panose="02020603050405020304" pitchFamily="18" charset="0"/>
                        </a:rPr>
                        <a:t>Kaimal</a:t>
                      </a:r>
                      <a:r>
                        <a:rPr lang="en-US" sz="1200" dirty="0">
                          <a:effectLst/>
                          <a:latin typeface="+mn-lt"/>
                          <a:cs typeface="Aparajita" panose="02020603050405020304" pitchFamily="18" charset="0"/>
                        </a:rPr>
                        <a:t> et al. (2019) </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600"/>
                        </a:spcAft>
                      </a:pPr>
                      <a:r>
                        <a:rPr lang="en-US" sz="1200" kern="1800" dirty="0">
                          <a:effectLst/>
                          <a:latin typeface="+mn-lt"/>
                          <a:cs typeface="Aparajita" panose="02020603050405020304" pitchFamily="18" charset="0"/>
                        </a:rPr>
                        <a:t>Outcomes of art therapy and coloring for professional and informal caregivers of patients in a radiation oncology unit: A mixed methods pilot study</a:t>
                      </a:r>
                      <a:endParaRPr lang="en-US" sz="1200" dirty="0">
                        <a:effectLst/>
                        <a:latin typeface="+mn-lt"/>
                        <a:cs typeface="Aparajita" panose="02020603050405020304" pitchFamily="18" charset="0"/>
                      </a:endParaRPr>
                    </a:p>
                    <a:p>
                      <a:pPr marL="0" marR="0">
                        <a:spcBef>
                          <a:spcPts val="0"/>
                        </a:spcBef>
                        <a:spcAft>
                          <a:spcPts val="0"/>
                        </a:spcAft>
                      </a:pPr>
                      <a:r>
                        <a:rPr lang="en-US" sz="1200" dirty="0">
                          <a:effectLst/>
                          <a:latin typeface="+mn-lt"/>
                          <a:cs typeface="Aparajita" panose="02020603050405020304" pitchFamily="18" charset="0"/>
                        </a:rPr>
                        <a:t>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What is the impact of two arts-based approaches (single sessions of coloring or open-studio art therapy) on stress, anxiety, burnout, self-efficacy, and salivary biomarkers?  </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Mixed-methods  design involving  oncology professionals (n=25) and informal caregivers (n=9)</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Pre and posttest measures included:. PANAS, PSS, GSE, PROMIS, &amp; MBI.</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Open-ended survey at end of session</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Quantitative results:</a:t>
                      </a:r>
                    </a:p>
                    <a:p>
                      <a:pPr marL="0" marR="0">
                        <a:spcBef>
                          <a:spcPts val="0"/>
                        </a:spcBef>
                        <a:spcAft>
                          <a:spcPts val="0"/>
                        </a:spcAft>
                      </a:pPr>
                      <a:r>
                        <a:rPr lang="en-US" sz="1200" dirty="0">
                          <a:effectLst/>
                          <a:latin typeface="+mn-lt"/>
                          <a:cs typeface="Aparajita" panose="02020603050405020304" pitchFamily="18" charset="0"/>
                        </a:rPr>
                        <a:t>Significant improvement across all variables measured</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Qualitative results: both coloring and open studio conditions improved affect in the participants. Feelings of pleasure and enjoyment were voiced throughout</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Small sample size</a:t>
                      </a:r>
                    </a:p>
                    <a:p>
                      <a:pPr marL="0" marR="0">
                        <a:spcBef>
                          <a:spcPts val="0"/>
                        </a:spcBef>
                        <a:spcAft>
                          <a:spcPts val="0"/>
                        </a:spcAft>
                      </a:pPr>
                      <a:r>
                        <a:rPr lang="en-US" sz="1200" dirty="0">
                          <a:effectLst/>
                          <a:latin typeface="+mn-lt"/>
                          <a:cs typeface="Aparajita" panose="02020603050405020304" pitchFamily="18" charset="0"/>
                        </a:rPr>
                        <a:t>No art control group </a:t>
                      </a:r>
                    </a:p>
                    <a:p>
                      <a:pPr marL="0" marR="0">
                        <a:spcBef>
                          <a:spcPts val="0"/>
                        </a:spcBef>
                        <a:spcAft>
                          <a:spcPts val="0"/>
                        </a:spcAft>
                      </a:pPr>
                      <a:r>
                        <a:rPr lang="en-US" sz="1200" dirty="0">
                          <a:effectLst/>
                          <a:latin typeface="+mn-lt"/>
                          <a:cs typeface="Aparajita" panose="02020603050405020304" pitchFamily="18" charset="0"/>
                        </a:rPr>
                        <a:t>A brief intervention (longer-term sustained impact of the short- term improvements in outcomes is not known). </a:t>
                      </a:r>
                    </a:p>
                    <a:p>
                      <a:pPr marL="0" marR="0">
                        <a:spcBef>
                          <a:spcPts val="0"/>
                        </a:spcBef>
                        <a:spcAft>
                          <a:spcPts val="0"/>
                        </a:spcAft>
                      </a:pPr>
                      <a:r>
                        <a:rPr lang="en-US" sz="1200" dirty="0">
                          <a:effectLst/>
                          <a:latin typeface="+mn-lt"/>
                          <a:cs typeface="Aparajita" panose="02020603050405020304" pitchFamily="18" charset="0"/>
                        </a:rPr>
                        <a:t>Several participants could not generate enough saliva for salivary biomarkers to be analyzed.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a:effectLst/>
                          <a:latin typeface="+mn-lt"/>
                          <a:cs typeface="Aparajita" panose="02020603050405020304" pitchFamily="18" charset="0"/>
                        </a:rPr>
                        <a:t>Brief art-making interventions can be beneficial for stressed caregivers of cancer patients.</a:t>
                      </a:r>
                      <a:endParaRPr lang="en-US" sz="120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a:effectLst/>
                          <a:latin typeface="+mn-lt"/>
                          <a:cs typeface="Aparajita" panose="02020603050405020304" pitchFamily="18" charset="0"/>
                        </a:rPr>
                        <a:t>oncology units have dedicated studio spaces with therapeutic support and different forms of art-making available to meet individual caregiver needs</a:t>
                      </a:r>
                    </a:p>
                    <a:p>
                      <a:pPr marL="0" marR="0">
                        <a:spcBef>
                          <a:spcPts val="0"/>
                        </a:spcBef>
                        <a:spcAft>
                          <a:spcPts val="0"/>
                        </a:spcAft>
                      </a:pPr>
                      <a:r>
                        <a:rPr lang="en-US" sz="1200">
                          <a:effectLst/>
                          <a:latin typeface="+mn-lt"/>
                          <a:cs typeface="Aparajita" panose="02020603050405020304" pitchFamily="18" charset="0"/>
                        </a:rPr>
                        <a:t> </a:t>
                      </a:r>
                    </a:p>
                    <a:p>
                      <a:pPr marL="0" marR="0">
                        <a:spcBef>
                          <a:spcPts val="0"/>
                        </a:spcBef>
                        <a:spcAft>
                          <a:spcPts val="0"/>
                        </a:spcAft>
                      </a:pPr>
                      <a:r>
                        <a:rPr lang="en-US" sz="1200">
                          <a:effectLst/>
                          <a:latin typeface="+mn-lt"/>
                          <a:cs typeface="Aparajita" panose="02020603050405020304" pitchFamily="18" charset="0"/>
                        </a:rPr>
                        <a:t> </a:t>
                      </a:r>
                      <a:endParaRPr lang="en-US" sz="1200">
                        <a:effectLst/>
                        <a:latin typeface="+mn-lt"/>
                        <a:ea typeface="Times New Roman" panose="02020603050405020304" pitchFamily="18" charset="0"/>
                        <a:cs typeface="Aparajita" panose="02020603050405020304" pitchFamily="18" charset="0"/>
                      </a:endParaRPr>
                    </a:p>
                  </a:txBody>
                  <a:tcPr marL="15521" marR="15521" marT="0" marB="0"/>
                </a:tc>
                <a:extLst>
                  <a:ext uri="{0D108BD9-81ED-4DB2-BD59-A6C34878D82A}">
                    <a16:rowId xmlns:a16="http://schemas.microsoft.com/office/drawing/2014/main" val="280382040"/>
                  </a:ext>
                </a:extLst>
              </a:tr>
              <a:tr h="2160972">
                <a:tc>
                  <a:txBody>
                    <a:bodyPr/>
                    <a:lstStyle/>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Richards et al. (2019) </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1200"/>
                        </a:spcBef>
                        <a:spcAft>
                          <a:spcPts val="600"/>
                        </a:spcAft>
                      </a:pPr>
                      <a:r>
                        <a:rPr lang="en-US" sz="1200" kern="1800">
                          <a:effectLst/>
                          <a:latin typeface="+mn-lt"/>
                          <a:cs typeface="Aparajita" panose="02020603050405020304" pitchFamily="18" charset="0"/>
                        </a:rPr>
                        <a:t>Visual arts education improves self-esteem for persons with dementia and reduces caregiver burden: a randomized controlled trial</a:t>
                      </a:r>
                      <a:endParaRPr lang="en-US" sz="1200">
                        <a:effectLst/>
                        <a:latin typeface="+mn-lt"/>
                        <a:cs typeface="Aparajita" panose="02020603050405020304" pitchFamily="18" charset="0"/>
                      </a:endParaRPr>
                    </a:p>
                    <a:p>
                      <a:pPr marL="0" marR="0">
                        <a:spcBef>
                          <a:spcPts val="0"/>
                        </a:spcBef>
                        <a:spcAft>
                          <a:spcPts val="0"/>
                        </a:spcAft>
                      </a:pPr>
                      <a:r>
                        <a:rPr lang="en-US" sz="1200">
                          <a:effectLst/>
                          <a:latin typeface="+mn-lt"/>
                          <a:cs typeface="Aparajita" panose="02020603050405020304" pitchFamily="18" charset="0"/>
                        </a:rPr>
                        <a:t> </a:t>
                      </a:r>
                      <a:endParaRPr lang="en-US" sz="120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kern="1800">
                          <a:effectLst/>
                          <a:latin typeface="+mn-lt"/>
                          <a:cs typeface="Aparajita" panose="02020603050405020304" pitchFamily="18" charset="0"/>
                        </a:rPr>
                        <a:t>Visual arts education program improves self-esteem for persons with dementia and reduces caregiver burden</a:t>
                      </a:r>
                      <a:endParaRPr lang="en-US" sz="120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Randomized controlled single-blind trial involving 26 pairs ( individuals  with ADRD (mild to moderate; MMSE score ranged 12-26) and their caregiver) </a:t>
                      </a:r>
                    </a:p>
                    <a:p>
                      <a:pPr marL="0" marR="0">
                        <a:spcBef>
                          <a:spcPts val="0"/>
                        </a:spcBef>
                        <a:spcAft>
                          <a:spcPts val="0"/>
                        </a:spcAft>
                      </a:pPr>
                      <a:r>
                        <a:rPr lang="en-US" sz="1200" dirty="0">
                          <a:effectLst/>
                          <a:latin typeface="+mn-lt"/>
                          <a:cs typeface="Aparajita" panose="02020603050405020304" pitchFamily="18" charset="0"/>
                        </a:rPr>
                        <a:t> </a:t>
                      </a:r>
                    </a:p>
                    <a:p>
                      <a:pPr marL="0" marR="0">
                        <a:spcBef>
                          <a:spcPts val="0"/>
                        </a:spcBef>
                        <a:spcAft>
                          <a:spcPts val="0"/>
                        </a:spcAft>
                      </a:pPr>
                      <a:r>
                        <a:rPr lang="en-US" sz="1200" dirty="0">
                          <a:effectLst/>
                          <a:latin typeface="+mn-lt"/>
                          <a:cs typeface="Aparajita" panose="02020603050405020304" pitchFamily="18" charset="0"/>
                        </a:rPr>
                        <a:t>Measures (self-esteem ROS scale- individuals with ADRD; caregiver burden- ZBI scale)  were assessed at baseline, 2 months, and 6 months.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A linear mixed model (LMM) for a repeated measures design with fixed effects group (control versus experimental), time (2 and 6 months post-baseline),</a:t>
                      </a:r>
                    </a:p>
                    <a:p>
                      <a:pPr marL="0" marR="0">
                        <a:spcBef>
                          <a:spcPts val="0"/>
                        </a:spcBef>
                        <a:spcAft>
                          <a:spcPts val="0"/>
                        </a:spcAft>
                      </a:pPr>
                      <a:r>
                        <a:rPr lang="en-US" sz="1200" dirty="0">
                          <a:effectLst/>
                          <a:latin typeface="+mn-lt"/>
                          <a:cs typeface="Aparajita" panose="02020603050405020304" pitchFamily="18" charset="0"/>
                        </a:rPr>
                        <a:t>Significant improvement in self-esteem for the persons with ADRD and reduced caregiver burden in the VAE experimental group at 6 months. </a:t>
                      </a: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Small sample size</a:t>
                      </a:r>
                    </a:p>
                    <a:p>
                      <a:pPr marL="0" marR="0">
                        <a:spcBef>
                          <a:spcPts val="0"/>
                        </a:spcBef>
                        <a:spcAft>
                          <a:spcPts val="0"/>
                        </a:spcAft>
                      </a:pPr>
                      <a:r>
                        <a:rPr lang="en-US" sz="1200" dirty="0">
                          <a:effectLst/>
                          <a:latin typeface="+mn-lt"/>
                          <a:cs typeface="Aparajita" panose="02020603050405020304" pitchFamily="18" charset="0"/>
                        </a:rPr>
                        <a:t>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Visual Arts Education Program is an effective approach for improving self-esteem for persons with ADRD and reducing burden for the caregiver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tc>
                  <a:txBody>
                    <a:bodyPr/>
                    <a:lstStyle/>
                    <a:p>
                      <a:pPr marL="0" marR="0">
                        <a:spcBef>
                          <a:spcPts val="0"/>
                        </a:spcBef>
                        <a:spcAft>
                          <a:spcPts val="0"/>
                        </a:spcAft>
                      </a:pPr>
                      <a:r>
                        <a:rPr lang="en-US" sz="1200" dirty="0">
                          <a:effectLst/>
                          <a:latin typeface="+mn-lt"/>
                          <a:cs typeface="Aparajita" panose="02020603050405020304" pitchFamily="18" charset="0"/>
                        </a:rPr>
                        <a:t>Further research is necessary to determine the conditions under which VAE activities are most effective. </a:t>
                      </a:r>
                      <a:endParaRPr lang="en-US" sz="1200" dirty="0">
                        <a:effectLst/>
                        <a:latin typeface="+mn-lt"/>
                        <a:ea typeface="Times New Roman" panose="02020603050405020304" pitchFamily="18" charset="0"/>
                        <a:cs typeface="Aparajita" panose="02020603050405020304" pitchFamily="18" charset="0"/>
                      </a:endParaRPr>
                    </a:p>
                  </a:txBody>
                  <a:tcPr marL="15521" marR="15521" marT="0" marB="0"/>
                </a:tc>
                <a:extLst>
                  <a:ext uri="{0D108BD9-81ED-4DB2-BD59-A6C34878D82A}">
                    <a16:rowId xmlns:a16="http://schemas.microsoft.com/office/drawing/2014/main" val="405111596"/>
                  </a:ext>
                </a:extLst>
              </a:tr>
            </a:tbl>
          </a:graphicData>
        </a:graphic>
      </p:graphicFrame>
    </p:spTree>
    <p:extLst>
      <p:ext uri="{BB962C8B-B14F-4D97-AF65-F5344CB8AC3E}">
        <p14:creationId xmlns:p14="http://schemas.microsoft.com/office/powerpoint/2010/main" val="345775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E4B5-074A-4905-B775-D849B2C735C4}"/>
              </a:ext>
            </a:extLst>
          </p:cNvPr>
          <p:cNvSpPr>
            <a:spLocks noGrp="1"/>
          </p:cNvSpPr>
          <p:nvPr>
            <p:ph type="title"/>
          </p:nvPr>
        </p:nvSpPr>
        <p:spPr>
          <a:xfrm>
            <a:off x="0" y="0"/>
            <a:ext cx="10515599" cy="932688"/>
          </a:xfrm>
        </p:spPr>
        <p:txBody>
          <a:bodyPr vert="horz" lIns="91440" tIns="45720" rIns="91440" bIns="45720" rtlCol="0" anchor="b">
            <a:normAutofit/>
          </a:bodyPr>
          <a:lstStyle/>
          <a:p>
            <a:r>
              <a:rPr lang="en-US" sz="5400" b="1" dirty="0">
                <a:latin typeface="Footlight MT Light" panose="0204060206030A020304" pitchFamily="18" charset="0"/>
              </a:rPr>
              <a:t>Literature Review </a:t>
            </a:r>
            <a:endParaRPr lang="en-US" sz="5400" kern="1200" dirty="0">
              <a:solidFill>
                <a:schemeClr val="tx1"/>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46D8D769-9FDD-42B4-B586-E0F2CF6510C8}"/>
              </a:ext>
            </a:extLst>
          </p:cNvPr>
          <p:cNvGraphicFramePr>
            <a:graphicFrameLocks noGrp="1"/>
          </p:cNvGraphicFramePr>
          <p:nvPr>
            <p:ph idx="1"/>
            <p:extLst>
              <p:ext uri="{D42A27DB-BD31-4B8C-83A1-F6EECF244321}">
                <p14:modId xmlns:p14="http://schemas.microsoft.com/office/powerpoint/2010/main" val="213031373"/>
              </p:ext>
            </p:extLst>
          </p:nvPr>
        </p:nvGraphicFramePr>
        <p:xfrm>
          <a:off x="0" y="932689"/>
          <a:ext cx="12192002" cy="6156960"/>
        </p:xfrm>
        <a:graphic>
          <a:graphicData uri="http://schemas.openxmlformats.org/drawingml/2006/table">
            <a:tbl>
              <a:tblPr firstRow="1" bandRow="1">
                <a:tableStyleId>{5C22544A-7EE6-4342-B048-85BDC9FD1C3A}</a:tableStyleId>
              </a:tblPr>
              <a:tblGrid>
                <a:gridCol w="838350">
                  <a:extLst>
                    <a:ext uri="{9D8B030D-6E8A-4147-A177-3AD203B41FA5}">
                      <a16:colId xmlns:a16="http://schemas.microsoft.com/office/drawing/2014/main" val="1722876504"/>
                    </a:ext>
                  </a:extLst>
                </a:gridCol>
                <a:gridCol w="1574375">
                  <a:extLst>
                    <a:ext uri="{9D8B030D-6E8A-4147-A177-3AD203B41FA5}">
                      <a16:colId xmlns:a16="http://schemas.microsoft.com/office/drawing/2014/main" val="2276072353"/>
                    </a:ext>
                  </a:extLst>
                </a:gridCol>
                <a:gridCol w="1110558">
                  <a:extLst>
                    <a:ext uri="{9D8B030D-6E8A-4147-A177-3AD203B41FA5}">
                      <a16:colId xmlns:a16="http://schemas.microsoft.com/office/drawing/2014/main" val="754984642"/>
                    </a:ext>
                  </a:extLst>
                </a:gridCol>
                <a:gridCol w="2267817">
                  <a:extLst>
                    <a:ext uri="{9D8B030D-6E8A-4147-A177-3AD203B41FA5}">
                      <a16:colId xmlns:a16="http://schemas.microsoft.com/office/drawing/2014/main" val="2803848312"/>
                    </a:ext>
                  </a:extLst>
                </a:gridCol>
                <a:gridCol w="2067082">
                  <a:extLst>
                    <a:ext uri="{9D8B030D-6E8A-4147-A177-3AD203B41FA5}">
                      <a16:colId xmlns:a16="http://schemas.microsoft.com/office/drawing/2014/main" val="1787199794"/>
                    </a:ext>
                  </a:extLst>
                </a:gridCol>
                <a:gridCol w="1604788">
                  <a:extLst>
                    <a:ext uri="{9D8B030D-6E8A-4147-A177-3AD203B41FA5}">
                      <a16:colId xmlns:a16="http://schemas.microsoft.com/office/drawing/2014/main" val="2275767870"/>
                    </a:ext>
                  </a:extLst>
                </a:gridCol>
                <a:gridCol w="1387327">
                  <a:extLst>
                    <a:ext uri="{9D8B030D-6E8A-4147-A177-3AD203B41FA5}">
                      <a16:colId xmlns:a16="http://schemas.microsoft.com/office/drawing/2014/main" val="2460954633"/>
                    </a:ext>
                  </a:extLst>
                </a:gridCol>
                <a:gridCol w="1341705">
                  <a:extLst>
                    <a:ext uri="{9D8B030D-6E8A-4147-A177-3AD203B41FA5}">
                      <a16:colId xmlns:a16="http://schemas.microsoft.com/office/drawing/2014/main" val="470900436"/>
                    </a:ext>
                  </a:extLst>
                </a:gridCol>
              </a:tblGrid>
              <a:tr h="1084740">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Author/</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Date</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a:effectLst/>
                          <a:latin typeface="Aparajita" panose="02020603050405020304" pitchFamily="18" charset="0"/>
                          <a:cs typeface="Aparajita" panose="02020603050405020304" pitchFamily="18" charset="0"/>
                        </a:rPr>
                        <a:t>Title</a:t>
                      </a:r>
                    </a:p>
                    <a:p>
                      <a:pPr marL="0" marR="0">
                        <a:spcBef>
                          <a:spcPts val="0"/>
                        </a:spcBef>
                        <a:spcAft>
                          <a:spcPts val="0"/>
                        </a:spcAft>
                      </a:pPr>
                      <a:r>
                        <a:rPr lang="en-US" sz="1800">
                          <a:effectLst/>
                          <a:latin typeface="Aparajita" panose="02020603050405020304" pitchFamily="18" charset="0"/>
                          <a:cs typeface="Aparajita" panose="02020603050405020304" pitchFamily="18" charset="0"/>
                        </a:rPr>
                        <a:t> </a:t>
                      </a:r>
                      <a:endParaRPr lang="en-US" sz="180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a:effectLst/>
                          <a:latin typeface="Aparajita" panose="02020603050405020304" pitchFamily="18" charset="0"/>
                          <a:cs typeface="Aparajita" panose="02020603050405020304" pitchFamily="18" charset="0"/>
                        </a:rPr>
                        <a:t>Research</a:t>
                      </a:r>
                    </a:p>
                    <a:p>
                      <a:pPr marL="0" marR="0">
                        <a:spcBef>
                          <a:spcPts val="0"/>
                        </a:spcBef>
                        <a:spcAft>
                          <a:spcPts val="0"/>
                        </a:spcAft>
                      </a:pPr>
                      <a:r>
                        <a:rPr lang="en-US" sz="1800">
                          <a:effectLst/>
                          <a:latin typeface="Aparajita" panose="02020603050405020304" pitchFamily="18" charset="0"/>
                          <a:cs typeface="Aparajita" panose="02020603050405020304" pitchFamily="18" charset="0"/>
                        </a:rPr>
                        <a:t>Question(s)/</a:t>
                      </a:r>
                    </a:p>
                    <a:p>
                      <a:pPr marL="0" marR="0">
                        <a:spcBef>
                          <a:spcPts val="0"/>
                        </a:spcBef>
                        <a:spcAft>
                          <a:spcPts val="0"/>
                        </a:spcAft>
                      </a:pPr>
                      <a:r>
                        <a:rPr lang="en-US" sz="1800">
                          <a:effectLst/>
                          <a:latin typeface="Aparajita" panose="02020603050405020304" pitchFamily="18" charset="0"/>
                          <a:cs typeface="Aparajita" panose="02020603050405020304" pitchFamily="18" charset="0"/>
                        </a:rPr>
                        <a:t>Hypotheses</a:t>
                      </a:r>
                      <a:endParaRPr lang="en-US" sz="180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Methodology</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a:effectLst/>
                          <a:latin typeface="Aparajita" panose="02020603050405020304" pitchFamily="18" charset="0"/>
                          <a:cs typeface="Aparajita" panose="02020603050405020304" pitchFamily="18" charset="0"/>
                        </a:rPr>
                        <a:t>Analysis &amp;</a:t>
                      </a:r>
                    </a:p>
                    <a:p>
                      <a:pPr marL="0" marR="0">
                        <a:spcBef>
                          <a:spcPts val="0"/>
                        </a:spcBef>
                        <a:spcAft>
                          <a:spcPts val="0"/>
                        </a:spcAft>
                      </a:pPr>
                      <a:r>
                        <a:rPr lang="en-US" sz="1800">
                          <a:effectLst/>
                          <a:latin typeface="Aparajita" panose="02020603050405020304" pitchFamily="18" charset="0"/>
                          <a:cs typeface="Aparajita" panose="02020603050405020304" pitchFamily="18" charset="0"/>
                        </a:rPr>
                        <a:t>Results</a:t>
                      </a:r>
                      <a:endParaRPr lang="en-US" sz="180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a:effectLst/>
                          <a:latin typeface="Aparajita" panose="02020603050405020304" pitchFamily="18" charset="0"/>
                          <a:cs typeface="Aparajita" panose="02020603050405020304" pitchFamily="18" charset="0"/>
                        </a:rPr>
                        <a:t>Discussion/</a:t>
                      </a:r>
                    </a:p>
                    <a:p>
                      <a:pPr marL="0" marR="0">
                        <a:spcBef>
                          <a:spcPts val="0"/>
                        </a:spcBef>
                        <a:spcAft>
                          <a:spcPts val="0"/>
                        </a:spcAft>
                      </a:pPr>
                      <a:r>
                        <a:rPr lang="en-US" sz="1800">
                          <a:effectLst/>
                          <a:latin typeface="Aparajita" panose="02020603050405020304" pitchFamily="18" charset="0"/>
                          <a:cs typeface="Aparajita" panose="02020603050405020304" pitchFamily="18" charset="0"/>
                        </a:rPr>
                        <a:t>Limitations</a:t>
                      </a:r>
                      <a:endParaRPr lang="en-US" sz="180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a:effectLst/>
                          <a:latin typeface="Aparajita" panose="02020603050405020304" pitchFamily="18" charset="0"/>
                          <a:cs typeface="Aparajita" panose="02020603050405020304" pitchFamily="18" charset="0"/>
                        </a:rPr>
                        <a:t>Conclusions</a:t>
                      </a:r>
                      <a:endParaRPr lang="en-US" sz="180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tc>
                  <a:txBody>
                    <a:bodyPr/>
                    <a:lstStyle/>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Implications</a:t>
                      </a:r>
                    </a:p>
                    <a:p>
                      <a:pPr marL="0" marR="0">
                        <a:spcBef>
                          <a:spcPts val="0"/>
                        </a:spcBef>
                        <a:spcAft>
                          <a:spcPts val="0"/>
                        </a:spcAft>
                      </a:pPr>
                      <a:r>
                        <a:rPr lang="en-US" sz="1800" dirty="0">
                          <a:effectLst/>
                          <a:latin typeface="Aparajita" panose="02020603050405020304" pitchFamily="18" charset="0"/>
                          <a:cs typeface="Aparajita" panose="02020603050405020304" pitchFamily="18" charset="0"/>
                        </a:rPr>
                        <a:t>For practice/future research</a:t>
                      </a:r>
                      <a:endParaRPr lang="en-US" sz="1800" dirty="0">
                        <a:effectLst/>
                        <a:latin typeface="Aparajita" panose="02020603050405020304" pitchFamily="18" charset="0"/>
                        <a:ea typeface="Times New Roman" panose="02020603050405020304" pitchFamily="18" charset="0"/>
                        <a:cs typeface="Aparajita" panose="02020603050405020304" pitchFamily="18" charset="0"/>
                      </a:endParaRPr>
                    </a:p>
                  </a:txBody>
                  <a:tcPr marL="42686" marR="42686" marT="0" marB="0"/>
                </a:tc>
                <a:extLst>
                  <a:ext uri="{0D108BD9-81ED-4DB2-BD59-A6C34878D82A}">
                    <a16:rowId xmlns:a16="http://schemas.microsoft.com/office/drawing/2014/main" val="378159395"/>
                  </a:ext>
                </a:extLst>
              </a:tr>
              <a:tr h="2741047">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Walsh et.al (2007)</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A Pilot Study to Test the Effects of Art-Making Classes for Family Caregivers of Patients With Cancer</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Art making activities relieve caregivers’ and patients’ anxiety and stress.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Pretest and post-test quasi-experimental design evaluating impact of AMC among </a:t>
                      </a:r>
                    </a:p>
                    <a:p>
                      <a:pPr marL="0" marR="0">
                        <a:spcBef>
                          <a:spcPts val="0"/>
                        </a:spcBef>
                        <a:spcAft>
                          <a:spcPts val="0"/>
                        </a:spcAft>
                      </a:pPr>
                      <a:r>
                        <a:rPr lang="en-US" sz="1200" dirty="0">
                          <a:effectLst/>
                        </a:rPr>
                        <a:t>n=69 family caregivers (mean age 48) </a:t>
                      </a:r>
                    </a:p>
                    <a:p>
                      <a:pPr marL="0" marR="0">
                        <a:spcBef>
                          <a:spcPts val="0"/>
                        </a:spcBef>
                        <a:spcAft>
                          <a:spcPts val="0"/>
                        </a:spcAft>
                      </a:pPr>
                      <a:r>
                        <a:rPr lang="en-US" sz="1200" dirty="0">
                          <a:effectLst/>
                        </a:rPr>
                        <a:t> </a:t>
                      </a:r>
                    </a:p>
                    <a:p>
                      <a:pPr marL="0" marR="0">
                        <a:spcBef>
                          <a:spcPts val="1200"/>
                        </a:spcBef>
                        <a:spcAft>
                          <a:spcPts val="0"/>
                        </a:spcAft>
                      </a:pPr>
                      <a:r>
                        <a:rPr lang="en-US" sz="1200" dirty="0">
                          <a:effectLst/>
                        </a:rPr>
                        <a:t>Pre and post-test measures: anxiety- Beck Anxiety Inventory (BAI), stress-salivary cortisol</a:t>
                      </a:r>
                    </a:p>
                    <a:p>
                      <a:pPr marL="0" marR="0">
                        <a:spcBef>
                          <a:spcPts val="1200"/>
                        </a:spcBef>
                        <a:spcAft>
                          <a:spcPts val="0"/>
                        </a:spcAft>
                      </a:pPr>
                      <a:r>
                        <a:rPr lang="en-US" sz="1200" dirty="0">
                          <a:effectLst/>
                        </a:rPr>
                        <a:t> </a:t>
                      </a:r>
                    </a:p>
                    <a:p>
                      <a:pPr marL="0" marR="0">
                        <a:spcBef>
                          <a:spcPts val="0"/>
                        </a:spcBef>
                        <a:spcAft>
                          <a:spcPts val="0"/>
                        </a:spcAft>
                      </a:pPr>
                      <a:r>
                        <a:rPr lang="en-US" sz="1200" dirty="0">
                          <a:effectLst/>
                        </a:rPr>
                        <a:t>artists and researchers encouraging the interchange of creative ideas and conversation among AMC participants</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Paired-samples t test; Chi square analysis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Anxiety significantly reduced: </a:t>
                      </a:r>
                    </a:p>
                    <a:p>
                      <a:pPr marL="0" marR="0">
                        <a:spcBef>
                          <a:spcPts val="0"/>
                        </a:spcBef>
                        <a:spcAft>
                          <a:spcPts val="0"/>
                        </a:spcAft>
                      </a:pPr>
                      <a:r>
                        <a:rPr lang="en-US" sz="1200" dirty="0">
                          <a:effectLst/>
                        </a:rPr>
                        <a:t>Pre intervention Mean score = 7.28 (SD=6.80), </a:t>
                      </a:r>
                    </a:p>
                    <a:p>
                      <a:pPr marL="0" marR="0">
                        <a:spcBef>
                          <a:spcPts val="0"/>
                        </a:spcBef>
                        <a:spcAft>
                          <a:spcPts val="0"/>
                        </a:spcAft>
                      </a:pPr>
                      <a:r>
                        <a:rPr lang="en-US" sz="1200" dirty="0">
                          <a:effectLst/>
                        </a:rPr>
                        <a:t>Post intervention Mean score =2.49 (SD 4.50)</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Stress reduced; chi square analysis showed 65% of caregivers had lowered stress as measured by salivary cortisol.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Small sample size</a:t>
                      </a:r>
                    </a:p>
                    <a:p>
                      <a:pPr marL="0" marR="0">
                        <a:spcBef>
                          <a:spcPts val="0"/>
                        </a:spcBef>
                        <a:spcAft>
                          <a:spcPts val="0"/>
                        </a:spcAft>
                      </a:pPr>
                      <a:r>
                        <a:rPr lang="en-US" sz="1200" dirty="0">
                          <a:effectLst/>
                        </a:rPr>
                        <a:t>No control group</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Generalization of results limited because AMC took place with a convenience sample at one residential facility.</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Difficult to obtain saliva sample from some participants and was expensive to analyze.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The AMC appeared to reduce anxiety and stress.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Family caregivers may benefit from participation in art-making interventions. Nurses should continue to investigate the use of creative approaches to promote holistic care.</a:t>
                      </a:r>
                      <a:endParaRPr lang="en-US" sz="1200" dirty="0">
                        <a:effectLst/>
                        <a:latin typeface="Times New Roman" panose="02020603050405020304" pitchFamily="18" charset="0"/>
                        <a:ea typeface="Times New Roman" panose="02020603050405020304" pitchFamily="18" charset="0"/>
                      </a:endParaRPr>
                    </a:p>
                  </a:txBody>
                  <a:tcPr marL="42686" marR="42686" marT="0" marB="0"/>
                </a:tc>
                <a:extLst>
                  <a:ext uri="{0D108BD9-81ED-4DB2-BD59-A6C34878D82A}">
                    <a16:rowId xmlns:a16="http://schemas.microsoft.com/office/drawing/2014/main" val="872221725"/>
                  </a:ext>
                </a:extLst>
              </a:tr>
              <a:tr h="2099525">
                <a:tc>
                  <a:txBody>
                    <a:bodyPr/>
                    <a:lstStyle/>
                    <a:p>
                      <a:pPr marL="0" marR="0">
                        <a:spcBef>
                          <a:spcPts val="0"/>
                        </a:spcBef>
                        <a:spcAft>
                          <a:spcPts val="0"/>
                        </a:spcAft>
                      </a:pPr>
                      <a:r>
                        <a:rPr lang="en-US" sz="1200">
                          <a:effectLst/>
                        </a:rPr>
                        <a:t>Camic et. al (2014)</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fontAlgn="base">
                        <a:spcBef>
                          <a:spcPts val="0"/>
                        </a:spcBef>
                        <a:spcAft>
                          <a:spcPts val="0"/>
                        </a:spcAft>
                      </a:pPr>
                      <a:r>
                        <a:rPr lang="en-US" sz="1200" kern="1800">
                          <a:effectLst/>
                        </a:rPr>
                        <a:t>Viewing and making art together: a multi-session art-gallery-based intervention for people with dementia and their carers.</a:t>
                      </a:r>
                      <a:endParaRPr lang="en-US" sz="1200">
                        <a:effectLst/>
                      </a:endParaRPr>
                    </a:p>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a:effectLst/>
                        </a:rPr>
                        <a:t>Examining the impact of an art gallery-based intervention conducted at two different types of galleries. </a:t>
                      </a:r>
                      <a:endParaRPr lang="en-US" sz="120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mixed-methods pre-post design; 8 two hour sessions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Three measures pre/post intervention: individuals with dementia: DEMQOL-questionnaire; </a:t>
                      </a:r>
                      <a:r>
                        <a:rPr lang="en-US" sz="1200" dirty="0" err="1">
                          <a:effectLst/>
                        </a:rPr>
                        <a:t>Carers</a:t>
                      </a:r>
                      <a:r>
                        <a:rPr lang="en-US" sz="1200" dirty="0">
                          <a:effectLst/>
                        </a:rPr>
                        <a:t>:  ZBI, and BADLS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Semi-structured interviews (</a:t>
                      </a:r>
                      <a:r>
                        <a:rPr lang="en-US" sz="1200" dirty="0" err="1">
                          <a:effectLst/>
                        </a:rPr>
                        <a:t>carers</a:t>
                      </a:r>
                      <a:r>
                        <a:rPr lang="en-US" sz="1200" dirty="0">
                          <a:effectLst/>
                        </a:rPr>
                        <a:t> &amp; individuals with dementia) 2-3weeks after sessions ended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Parametric/ nonparametric statistical tests; SPSS 19 – results caregiver burden, although not statistically significant, decreased over time period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Interview/observational data analyzed using thematic analysis – results supported use of different types of art and art galleries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Difficult to generalize findings due to no control group/  </a:t>
                      </a:r>
                    </a:p>
                    <a:p>
                      <a:pPr marL="0" marR="0">
                        <a:spcBef>
                          <a:spcPts val="0"/>
                        </a:spcBef>
                        <a:spcAft>
                          <a:spcPts val="0"/>
                        </a:spcAft>
                      </a:pPr>
                      <a:r>
                        <a:rPr lang="en-US" sz="1200" dirty="0">
                          <a:effectLst/>
                        </a:rPr>
                        <a:t>Small sample size</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Nonsignificant Quantitative findings; Qualitative results support the continued development of art-gallery based </a:t>
                      </a:r>
                      <a:r>
                        <a:rPr lang="en-US" sz="1200" dirty="0" err="1">
                          <a:effectLst/>
                        </a:rPr>
                        <a:t>programmes</a:t>
                      </a:r>
                      <a:r>
                        <a:rPr lang="en-US" sz="1200" dirty="0">
                          <a:effectLst/>
                        </a:rPr>
                        <a:t> that involve people with mild to moderate dementia and their </a:t>
                      </a:r>
                      <a:r>
                        <a:rPr lang="en-US" sz="1200" dirty="0" err="1">
                          <a:effectLst/>
                        </a:rPr>
                        <a:t>carers</a:t>
                      </a: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2686" marR="42686" marT="0" marB="0"/>
                </a:tc>
                <a:tc>
                  <a:txBody>
                    <a:bodyPr/>
                    <a:lstStyle/>
                    <a:p>
                      <a:pPr marL="0" marR="0">
                        <a:spcBef>
                          <a:spcPts val="0"/>
                        </a:spcBef>
                        <a:spcAft>
                          <a:spcPts val="0"/>
                        </a:spcAft>
                      </a:pPr>
                      <a:r>
                        <a:rPr lang="en-US" sz="1200" dirty="0">
                          <a:effectLst/>
                        </a:rPr>
                        <a:t>Future research should consider a larger-scale study with a control group.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Future research would benefit from audio or video analysis of sessions </a:t>
                      </a:r>
                      <a:endParaRPr lang="en-US" sz="1200" dirty="0">
                        <a:effectLst/>
                        <a:latin typeface="Times New Roman" panose="02020603050405020304" pitchFamily="18" charset="0"/>
                        <a:ea typeface="Times New Roman" panose="02020603050405020304" pitchFamily="18" charset="0"/>
                      </a:endParaRPr>
                    </a:p>
                  </a:txBody>
                  <a:tcPr marL="42686" marR="42686" marT="0" marB="0"/>
                </a:tc>
                <a:extLst>
                  <a:ext uri="{0D108BD9-81ED-4DB2-BD59-A6C34878D82A}">
                    <a16:rowId xmlns:a16="http://schemas.microsoft.com/office/drawing/2014/main" val="4110978986"/>
                  </a:ext>
                </a:extLst>
              </a:tr>
            </a:tbl>
          </a:graphicData>
        </a:graphic>
      </p:graphicFrame>
    </p:spTree>
    <p:extLst>
      <p:ext uri="{BB962C8B-B14F-4D97-AF65-F5344CB8AC3E}">
        <p14:creationId xmlns:p14="http://schemas.microsoft.com/office/powerpoint/2010/main" val="287186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8891-B72B-4EE5-9D45-9928451C6463}"/>
              </a:ext>
            </a:extLst>
          </p:cNvPr>
          <p:cNvSpPr>
            <a:spLocks noGrp="1"/>
          </p:cNvSpPr>
          <p:nvPr>
            <p:ph type="title"/>
          </p:nvPr>
        </p:nvSpPr>
        <p:spPr/>
        <p:txBody>
          <a:bodyPr/>
          <a:lstStyle/>
          <a:p>
            <a:r>
              <a:rPr lang="en-US" b="1" dirty="0">
                <a:latin typeface="Footlight MT Light" panose="0204060206030A020304" pitchFamily="18" charset="0"/>
              </a:rPr>
              <a:t>Purpose Statement </a:t>
            </a:r>
            <a:endParaRPr lang="en-US" dirty="0"/>
          </a:p>
        </p:txBody>
      </p:sp>
      <p:sp>
        <p:nvSpPr>
          <p:cNvPr id="3" name="Content Placeholder 2">
            <a:extLst>
              <a:ext uri="{FF2B5EF4-FFF2-40B4-BE49-F238E27FC236}">
                <a16:creationId xmlns:a16="http://schemas.microsoft.com/office/drawing/2014/main" id="{FCCCB490-992A-4B81-8DF8-AE76609D79CF}"/>
              </a:ext>
            </a:extLst>
          </p:cNvPr>
          <p:cNvSpPr>
            <a:spLocks noGrp="1"/>
          </p:cNvSpPr>
          <p:nvPr>
            <p:ph idx="1"/>
          </p:nvPr>
        </p:nvSpPr>
        <p:spPr>
          <a:xfrm>
            <a:off x="364067" y="1027906"/>
            <a:ext cx="10795000" cy="5203561"/>
          </a:xfrm>
        </p:spPr>
        <p:txBody>
          <a:bodyPr>
            <a:normAutofit fontScale="32500" lnSpcReduction="20000"/>
          </a:bodyPr>
          <a:lstStyle/>
          <a:p>
            <a:pPr marL="0" marR="0" indent="0">
              <a:lnSpc>
                <a:spcPct val="120000"/>
              </a:lnSpc>
              <a:spcBef>
                <a:spcPts val="0"/>
              </a:spcBef>
              <a:spcAft>
                <a:spcPts val="800"/>
              </a:spcAft>
              <a:buNone/>
            </a:pP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800"/>
              </a:spcAft>
              <a:buNone/>
            </a:pP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Art Therapy Intervention: </a:t>
            </a:r>
            <a:r>
              <a:rPr lang="en-US" sz="4300" b="1" i="1" dirty="0">
                <a:highlight>
                  <a:srgbClr val="FFFF00"/>
                </a:highlight>
                <a:latin typeface="Times New Roman" panose="02020603050405020304" pitchFamily="18" charset="0"/>
                <a:ea typeface="Constantia"/>
                <a:cs typeface="Times New Roman" panose="02020603050405020304" pitchFamily="18" charset="0"/>
                <a:sym typeface="Constantia"/>
              </a:rPr>
              <a:t>A series of a self Care Activity: Knitting &amp; Crocheting </a:t>
            </a:r>
          </a:p>
          <a:p>
            <a:pPr marL="457200" lvl="1" indent="0" algn="ctr">
              <a:spcBef>
                <a:spcPts val="320"/>
              </a:spcBef>
              <a:buClr>
                <a:schemeClr val="dk1"/>
              </a:buClr>
              <a:buSzPts val="1600"/>
              <a:buNone/>
            </a:pP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Art Therapy sessions will </a:t>
            </a:r>
            <a:r>
              <a:rPr lang="en-US" sz="4300" b="1" i="1" u="sng" dirty="0">
                <a:highlight>
                  <a:srgbClr val="FFFF00"/>
                </a:highlight>
                <a:latin typeface="Times New Roman" panose="02020603050405020304" pitchFamily="18" charset="0"/>
                <a:ea typeface="Constantia"/>
                <a:cs typeface="Times New Roman" panose="02020603050405020304" pitchFamily="18" charset="0"/>
                <a:sym typeface="Constantia"/>
              </a:rPr>
              <a:t>be offered virtually one day a week x 6 weeks, led by an art therapist. </a:t>
            </a:r>
            <a:endParaRPr lang="en-US" sz="4300" i="1" dirty="0">
              <a:highlight>
                <a:srgbClr val="FFFF00"/>
              </a:highlight>
              <a:latin typeface="Times New Roman" panose="02020603050405020304" pitchFamily="18" charset="0"/>
              <a:cs typeface="Times New Roman" panose="02020603050405020304" pitchFamily="18" charset="0"/>
            </a:endParaRPr>
          </a:p>
          <a:p>
            <a:pPr marL="742950" lvl="1" indent="-285750" algn="ctr">
              <a:spcBef>
                <a:spcPts val="320"/>
              </a:spcBef>
              <a:buClr>
                <a:schemeClr val="dk1"/>
              </a:buClr>
              <a:buSzPts val="1600"/>
              <a:buFont typeface="Constantia"/>
              <a:buChar char="–"/>
            </a:pP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Goal to have at least 10 participants </a:t>
            </a:r>
            <a:endParaRPr lang="en-US" sz="4300" i="1" dirty="0">
              <a:highlight>
                <a:srgbClr val="FFFF00"/>
              </a:highlight>
              <a:latin typeface="Times New Roman" panose="02020603050405020304" pitchFamily="18" charset="0"/>
              <a:cs typeface="Times New Roman" panose="02020603050405020304" pitchFamily="18" charset="0"/>
            </a:endParaRPr>
          </a:p>
          <a:p>
            <a:pPr marL="742950" lvl="1" indent="-285750" algn="ctr">
              <a:spcBef>
                <a:spcPts val="320"/>
              </a:spcBef>
              <a:buClr>
                <a:schemeClr val="dk1"/>
              </a:buClr>
              <a:buSzPts val="1600"/>
              <a:buFont typeface="Constantia"/>
              <a:buChar char="–"/>
            </a:pPr>
            <a:r>
              <a:rPr lang="en-US" sz="4300" b="1" i="1" dirty="0">
                <a:highlight>
                  <a:srgbClr val="FFFF00"/>
                </a:highlight>
                <a:latin typeface="Times New Roman" panose="02020603050405020304" pitchFamily="18" charset="0"/>
                <a:ea typeface="Constantia"/>
                <a:cs typeface="Times New Roman" panose="02020603050405020304" pitchFamily="18" charset="0"/>
                <a:sym typeface="Constantia"/>
              </a:rPr>
              <a:t>Supplies needed </a:t>
            </a: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(will not be provided) </a:t>
            </a:r>
            <a:endParaRPr lang="en-US" sz="4300" i="1" dirty="0">
              <a:highlight>
                <a:srgbClr val="FFFF00"/>
              </a:highlight>
              <a:latin typeface="Times New Roman" panose="02020603050405020304" pitchFamily="18" charset="0"/>
              <a:cs typeface="Times New Roman" panose="02020603050405020304" pitchFamily="18" charset="0"/>
            </a:endParaRPr>
          </a:p>
          <a:p>
            <a:pPr lvl="2" algn="ctr">
              <a:spcBef>
                <a:spcPts val="320"/>
              </a:spcBef>
              <a:buClr>
                <a:schemeClr val="dk1"/>
              </a:buClr>
              <a:buSzPts val="1600"/>
              <a:buFont typeface="Constantia"/>
              <a:buChar char="•"/>
            </a:pP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Knitting needles size 8 and worsted weight yarn in any or all colors. </a:t>
            </a:r>
            <a:endParaRPr lang="en-US" sz="4300" i="1" dirty="0">
              <a:highlight>
                <a:srgbClr val="FFFF00"/>
              </a:highlight>
              <a:latin typeface="Times New Roman" panose="02020603050405020304" pitchFamily="18" charset="0"/>
              <a:cs typeface="Times New Roman" panose="02020603050405020304" pitchFamily="18" charset="0"/>
            </a:endParaRPr>
          </a:p>
          <a:p>
            <a:pPr marL="742950" lvl="1" indent="-285750" algn="ctr">
              <a:spcBef>
                <a:spcPts val="320"/>
              </a:spcBef>
              <a:buClr>
                <a:schemeClr val="dk2"/>
              </a:buClr>
              <a:buSzPts val="1600"/>
              <a:buFont typeface="Constantia"/>
              <a:buChar char="–"/>
            </a:pPr>
            <a:r>
              <a:rPr lang="en-US" sz="4300" b="1" i="1" dirty="0">
                <a:highlight>
                  <a:srgbClr val="FFFF00"/>
                </a:highlight>
                <a:latin typeface="Times New Roman" panose="02020603050405020304" pitchFamily="18" charset="0"/>
                <a:ea typeface="Constantia"/>
                <a:cs typeface="Times New Roman" panose="02020603050405020304" pitchFamily="18" charset="0"/>
                <a:sym typeface="Constantia"/>
              </a:rPr>
              <a:t>During 6 week sessions:</a:t>
            </a: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 </a:t>
            </a:r>
            <a:endParaRPr lang="en-US" sz="4300" i="1" dirty="0">
              <a:highlight>
                <a:srgbClr val="FFFF00"/>
              </a:highlight>
              <a:latin typeface="Times New Roman" panose="02020603050405020304" pitchFamily="18" charset="0"/>
              <a:cs typeface="Times New Roman" panose="02020603050405020304" pitchFamily="18" charset="0"/>
            </a:endParaRPr>
          </a:p>
          <a:p>
            <a:pPr lvl="2" algn="ctr">
              <a:spcBef>
                <a:spcPts val="320"/>
              </a:spcBef>
              <a:buClr>
                <a:schemeClr val="dk2"/>
              </a:buClr>
              <a:buSzPts val="1600"/>
              <a:buFont typeface="Constantia"/>
              <a:buChar char="•"/>
            </a:pP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time will be spent on knitting (or crocheting)  a scarf using colors that reflect the participants mood. </a:t>
            </a:r>
            <a:endParaRPr lang="en-US" sz="4300" i="1" dirty="0">
              <a:highlight>
                <a:srgbClr val="FFFF00"/>
              </a:highlight>
              <a:latin typeface="Times New Roman" panose="02020603050405020304" pitchFamily="18" charset="0"/>
              <a:cs typeface="Times New Roman" panose="02020603050405020304" pitchFamily="18" charset="0"/>
            </a:endParaRPr>
          </a:p>
          <a:p>
            <a:pPr lvl="2" algn="ctr">
              <a:spcBef>
                <a:spcPts val="320"/>
              </a:spcBef>
              <a:buClr>
                <a:schemeClr val="dk2"/>
              </a:buClr>
              <a:buSzPts val="1600"/>
              <a:buFont typeface="Constantia"/>
              <a:buChar char="•"/>
            </a:pPr>
            <a:r>
              <a:rPr lang="en-US" sz="4300" i="1" dirty="0">
                <a:highlight>
                  <a:srgbClr val="FFFF00"/>
                </a:highlight>
                <a:latin typeface="Times New Roman" panose="02020603050405020304" pitchFamily="18" charset="0"/>
                <a:ea typeface="Constantia"/>
                <a:cs typeface="Times New Roman" panose="02020603050405020304" pitchFamily="18" charset="0"/>
                <a:sym typeface="Constantia"/>
              </a:rPr>
              <a:t>Participants will learn a new stitch in each session </a:t>
            </a:r>
            <a:endParaRPr lang="en-US" sz="4300" i="1" dirty="0">
              <a:highlight>
                <a:srgbClr val="FFFF00"/>
              </a:highlight>
              <a:latin typeface="Times New Roman" panose="02020603050405020304" pitchFamily="18" charset="0"/>
              <a:cs typeface="Times New Roman" panose="02020603050405020304" pitchFamily="18" charset="0"/>
            </a:endParaRPr>
          </a:p>
          <a:p>
            <a:pPr marL="0" marR="0" indent="0" algn="ctr">
              <a:lnSpc>
                <a:spcPct val="120000"/>
              </a:lnSpc>
              <a:spcBef>
                <a:spcPts val="0"/>
              </a:spcBef>
              <a:spcAft>
                <a:spcPts val="800"/>
              </a:spcAft>
              <a:buNone/>
            </a:pPr>
            <a:endParaRPr lang="en-US" sz="43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indent="0">
              <a:lnSpc>
                <a:spcPct val="120000"/>
              </a:lnSpc>
              <a:spcBef>
                <a:spcPts val="0"/>
              </a:spcBef>
              <a:spcAft>
                <a:spcPts val="800"/>
              </a:spcAft>
              <a:buNone/>
            </a:pPr>
            <a:r>
              <a:rPr lang="en-US" sz="4300" b="1" dirty="0">
                <a:effectLst/>
                <a:latin typeface="Times New Roman" panose="02020603050405020304" pitchFamily="18" charset="0"/>
                <a:ea typeface="Calibri" panose="020F0502020204030204" pitchFamily="34" charset="0"/>
                <a:cs typeface="Times New Roman" panose="02020603050405020304" pitchFamily="18" charset="0"/>
              </a:rPr>
              <a:t>Goal &amp; Objectives</a:t>
            </a:r>
            <a:endParaRPr lang="en-US" sz="4300" dirty="0">
              <a:effectLst/>
              <a:latin typeface="Times New Roman" panose="02020603050405020304" pitchFamily="18" charset="0"/>
              <a:ea typeface="SimSun" panose="02010600030101010101" pitchFamily="2" charset="-122"/>
              <a:cs typeface="Times New Roman" panose="02020603050405020304" pitchFamily="18" charset="0"/>
            </a:endParaRPr>
          </a:p>
          <a:p>
            <a:pPr marL="0" marR="0" indent="0">
              <a:lnSpc>
                <a:spcPct val="120000"/>
              </a:lnSpc>
              <a:spcBef>
                <a:spcPts val="0"/>
              </a:spcBef>
              <a:spcAft>
                <a:spcPts val="800"/>
              </a:spcAft>
              <a:buNone/>
            </a:pPr>
            <a:r>
              <a:rPr lang="en-US" sz="4300" dirty="0">
                <a:effectLst/>
                <a:latin typeface="Times New Roman" panose="02020603050405020304" pitchFamily="18" charset="0"/>
                <a:ea typeface="Calibri" panose="020F0502020204030204" pitchFamily="34" charset="0"/>
                <a:cs typeface="Times New Roman" panose="02020603050405020304" pitchFamily="18" charset="0"/>
              </a:rPr>
              <a:t>The purpose of this project is to explore the impact of an art therapy intervention on a group of  informal caregivers in terms of care caregiver burden, and satisfaction. The objectives of the stated goal include the following: </a:t>
            </a:r>
            <a:endParaRPr lang="en-US" sz="43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marR="0" lvl="0" indent="-342900">
              <a:lnSpc>
                <a:spcPct val="120000"/>
              </a:lnSpc>
              <a:spcBef>
                <a:spcPts val="0"/>
              </a:spcBef>
              <a:spcAft>
                <a:spcPts val="0"/>
              </a:spcAft>
              <a:buFont typeface="+mj-lt"/>
              <a:buAutoNum type="arabicParenR"/>
            </a:pPr>
            <a:r>
              <a:rPr lang="en-US" sz="4300" dirty="0">
                <a:effectLst/>
                <a:latin typeface="Times New Roman" panose="02020603050405020304" pitchFamily="18" charset="0"/>
                <a:ea typeface="Calibri" panose="020F0502020204030204" pitchFamily="34" charset="0"/>
                <a:cs typeface="Times New Roman" panose="02020603050405020304" pitchFamily="18" charset="0"/>
              </a:rPr>
              <a:t>By the end of the 6 week virtual art therapy sessions, 50% of participants will report reduced caregiver burden from baseline.</a:t>
            </a:r>
            <a:endParaRPr lang="en-US" sz="43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marR="0" lvl="0" indent="-342900">
              <a:lnSpc>
                <a:spcPct val="120000"/>
              </a:lnSpc>
              <a:spcBef>
                <a:spcPts val="0"/>
              </a:spcBef>
              <a:spcAft>
                <a:spcPts val="800"/>
              </a:spcAft>
              <a:buFont typeface="+mj-lt"/>
              <a:buAutoNum type="arabicParenR"/>
            </a:pPr>
            <a:r>
              <a:rPr lang="en-US" sz="4300" dirty="0">
                <a:effectLst/>
                <a:latin typeface="Times New Roman" panose="02020603050405020304" pitchFamily="18" charset="0"/>
                <a:ea typeface="Calibri" panose="020F0502020204030204" pitchFamily="34" charset="0"/>
                <a:cs typeface="Times New Roman" panose="02020603050405020304" pitchFamily="18" charset="0"/>
              </a:rPr>
              <a:t>By the end of the 6 week virtual art therapy sessions, 100% of the participants will report satisfaction with the CARE program Art therapy sessions and will plan to attend future classes. </a:t>
            </a:r>
            <a:endParaRPr lang="en-US" sz="4300" dirty="0">
              <a:effectLst/>
              <a:latin typeface="Times New Roman" panose="02020603050405020304" pitchFamily="18" charset="0"/>
              <a:ea typeface="SimSun" panose="02010600030101010101" pitchFamily="2" charset="-122"/>
              <a:cs typeface="Times New Roman" panose="02020603050405020304" pitchFamily="18" charset="0"/>
            </a:endParaRPr>
          </a:p>
          <a:p>
            <a:pPr lvl="2"/>
            <a:endParaRPr lang="en-US" sz="4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pic>
        <p:nvPicPr>
          <p:cNvPr id="4" name="Picture 4" descr="See the source image">
            <a:extLst>
              <a:ext uri="{FF2B5EF4-FFF2-40B4-BE49-F238E27FC236}">
                <a16:creationId xmlns:a16="http://schemas.microsoft.com/office/drawing/2014/main" id="{31634CCD-54E5-4943-B339-B4E2E63D6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866" y="219352"/>
            <a:ext cx="1446807" cy="118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3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F632-5380-415A-B5AC-4E5FE04133CF}"/>
              </a:ext>
            </a:extLst>
          </p:cNvPr>
          <p:cNvSpPr>
            <a:spLocks noGrp="1"/>
          </p:cNvSpPr>
          <p:nvPr>
            <p:ph type="title"/>
          </p:nvPr>
        </p:nvSpPr>
        <p:spPr/>
        <p:txBody>
          <a:bodyPr/>
          <a:lstStyle/>
          <a:p>
            <a:r>
              <a:rPr lang="en-US" b="1" dirty="0">
                <a:latin typeface="Footlight MT Light" panose="0204060206030A020304" pitchFamily="18" charset="0"/>
              </a:rPr>
              <a:t>Theoretical Framework </a:t>
            </a:r>
            <a:endParaRPr lang="en-US" dirty="0"/>
          </a:p>
        </p:txBody>
      </p:sp>
      <p:sp>
        <p:nvSpPr>
          <p:cNvPr id="3" name="Content Placeholder 2">
            <a:extLst>
              <a:ext uri="{FF2B5EF4-FFF2-40B4-BE49-F238E27FC236}">
                <a16:creationId xmlns:a16="http://schemas.microsoft.com/office/drawing/2014/main" id="{5FE82B71-9C43-4A26-8F0C-9C33C37BB81D}"/>
              </a:ext>
            </a:extLst>
          </p:cNvPr>
          <p:cNvSpPr>
            <a:spLocks noGrp="1"/>
          </p:cNvSpPr>
          <p:nvPr>
            <p:ph sz="half" idx="1"/>
          </p:nvPr>
        </p:nvSpPr>
        <p:spPr/>
        <p:txBody>
          <a:bodyPr/>
          <a:lstStyle/>
          <a:p>
            <a:r>
              <a:rPr lang="en-US" b="1" dirty="0">
                <a:latin typeface="Aparajita" panose="02020603050405020304" pitchFamily="18" charset="0"/>
                <a:cs typeface="Aparajita" panose="02020603050405020304" pitchFamily="18" charset="0"/>
              </a:rPr>
              <a:t>Transactional Stress Model:</a:t>
            </a:r>
          </a:p>
          <a:p>
            <a:pPr marL="514350" indent="-514350">
              <a:buAutoNum type="arabicPeriod"/>
            </a:pPr>
            <a:r>
              <a:rPr lang="en-US" dirty="0">
                <a:latin typeface="Aparajita" panose="02020603050405020304" pitchFamily="18" charset="0"/>
                <a:cs typeface="Aparajita" panose="02020603050405020304" pitchFamily="18" charset="0"/>
              </a:rPr>
              <a:t>Stress</a:t>
            </a:r>
          </a:p>
          <a:p>
            <a:pPr marL="514350" indent="-514350">
              <a:buAutoNum type="arabicPeriod"/>
            </a:pPr>
            <a:r>
              <a:rPr lang="en-US" dirty="0">
                <a:latin typeface="Aparajita" panose="02020603050405020304" pitchFamily="18" charset="0"/>
                <a:cs typeface="Aparajita" panose="02020603050405020304" pitchFamily="18" charset="0"/>
              </a:rPr>
              <a:t>Appraisal </a:t>
            </a:r>
          </a:p>
          <a:p>
            <a:pPr marL="514350" indent="-514350">
              <a:buAutoNum type="arabicPeriod"/>
            </a:pPr>
            <a:r>
              <a:rPr lang="en-US" dirty="0">
                <a:latin typeface="Aparajita" panose="02020603050405020304" pitchFamily="18" charset="0"/>
                <a:cs typeface="Aparajita" panose="02020603050405020304" pitchFamily="18" charset="0"/>
              </a:rPr>
              <a:t>Coping Efforts </a:t>
            </a:r>
          </a:p>
          <a:p>
            <a:pPr marL="514350" indent="-514350">
              <a:buAutoNum type="arabicPeriod"/>
            </a:pPr>
            <a:r>
              <a:rPr lang="en-US" dirty="0">
                <a:latin typeface="Aparajita" panose="02020603050405020304" pitchFamily="18" charset="0"/>
                <a:cs typeface="Aparajita" panose="02020603050405020304" pitchFamily="18" charset="0"/>
              </a:rPr>
              <a:t>Health-related outcomes </a:t>
            </a:r>
          </a:p>
        </p:txBody>
      </p:sp>
      <p:pic>
        <p:nvPicPr>
          <p:cNvPr id="6" name="Google Shape;156;p11">
            <a:extLst>
              <a:ext uri="{FF2B5EF4-FFF2-40B4-BE49-F238E27FC236}">
                <a16:creationId xmlns:a16="http://schemas.microsoft.com/office/drawing/2014/main" id="{2DDDAC95-5B3D-4E97-BF37-2DA3AAC430DC}"/>
              </a:ext>
            </a:extLst>
          </p:cNvPr>
          <p:cNvPicPr preferRelativeResize="0">
            <a:picLocks noGrp="1"/>
          </p:cNvPicPr>
          <p:nvPr>
            <p:ph sz="half" idx="2"/>
          </p:nvPr>
        </p:nvPicPr>
        <p:blipFill rotWithShape="1">
          <a:blip r:embed="rId3"/>
          <a:srcRect l="21969" t="7281" r="12129" b="14270"/>
          <a:stretch/>
        </p:blipFill>
        <p:spPr>
          <a:xfrm>
            <a:off x="4863546" y="1160728"/>
            <a:ext cx="7328454" cy="5134769"/>
          </a:xfrm>
          <a:prstGeom prst="rect">
            <a:avLst/>
          </a:prstGeom>
          <a:noFill/>
        </p:spPr>
      </p:pic>
    </p:spTree>
    <p:extLst>
      <p:ext uri="{BB962C8B-B14F-4D97-AF65-F5344CB8AC3E}">
        <p14:creationId xmlns:p14="http://schemas.microsoft.com/office/powerpoint/2010/main" val="3260750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8A0373-D49C-49B6-95EE-EA1F436D9A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7C08D-7D20-4BF5-9611-9F938EF432BF}">
  <ds:schemaRefs>
    <ds:schemaRef ds:uri="http://schemas.microsoft.com/sharepoint/v3/contenttype/forms"/>
  </ds:schemaRefs>
</ds:datastoreItem>
</file>

<file path=customXml/itemProps3.xml><?xml version="1.0" encoding="utf-8"?>
<ds:datastoreItem xmlns:ds="http://schemas.openxmlformats.org/officeDocument/2006/customXml" ds:itemID="{8E783C1A-12D7-4E32-90BE-4454DCC8F37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Madison</Template>
  <TotalTime>27540</TotalTime>
  <Words>7071</Words>
  <Application>Microsoft Office PowerPoint</Application>
  <PresentationFormat>Widescreen</PresentationFormat>
  <Paragraphs>793</Paragraphs>
  <Slides>27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Aparajita</vt:lpstr>
      <vt:lpstr>Arial</vt:lpstr>
      <vt:lpstr>Book Antiqua</vt:lpstr>
      <vt:lpstr>Calibri</vt:lpstr>
      <vt:lpstr>Calibri Light</vt:lpstr>
      <vt:lpstr>Constantia</vt:lpstr>
      <vt:lpstr>Footlight MT Light</vt:lpstr>
      <vt:lpstr>Times New Roman</vt:lpstr>
      <vt:lpstr>Times New Roman Bold</vt:lpstr>
      <vt:lpstr>Wingdings</vt:lpstr>
      <vt:lpstr>Office Theme</vt:lpstr>
      <vt:lpstr>The Effect of Art Therapy on Caregivers</vt:lpstr>
      <vt:lpstr>PowerPoint Presentation</vt:lpstr>
      <vt:lpstr>Background</vt:lpstr>
      <vt:lpstr>Significance</vt:lpstr>
      <vt:lpstr>Clinical Question </vt:lpstr>
      <vt:lpstr>Literature Review  </vt:lpstr>
      <vt:lpstr>Literature Review </vt:lpstr>
      <vt:lpstr>Purpose Statement </vt:lpstr>
      <vt:lpstr>Theoretical Framework </vt:lpstr>
      <vt:lpstr>Organizational Assessment </vt:lpstr>
      <vt:lpstr>Methods/Design </vt:lpstr>
      <vt:lpstr>Method/Design</vt:lpstr>
      <vt:lpstr>Data Analysis  </vt:lpstr>
      <vt:lpstr>Demographics: Caregivers </vt:lpstr>
      <vt:lpstr>Demographics: Caregivers </vt:lpstr>
      <vt:lpstr>Demographics: Care Recipients </vt:lpstr>
      <vt:lpstr>PowerPoint Presentation</vt:lpstr>
      <vt:lpstr>PHYSICAL- Question #1: My sleep is disturbed (For example: the person I care for is in and out of   bed or wanders at night)  </vt:lpstr>
      <vt:lpstr>PowerPoint Presentation</vt:lpstr>
      <vt:lpstr>Results-  Statistical Analysis </vt:lpstr>
      <vt:lpstr>Results- Survey  </vt:lpstr>
      <vt:lpstr>Results- Survey Comments </vt:lpstr>
      <vt:lpstr>Discussion </vt:lpstr>
      <vt:lpstr>Discussion </vt:lpstr>
      <vt:lpstr>Caregivers creative Knitting &amp; crocheting work</vt:lpstr>
      <vt:lpstr>Thank You!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Art Therapy on Caregivers </dc:title>
  <dc:creator>ashraflo@outlook.com</dc:creator>
  <cp:lastModifiedBy>Sara J. Armstrong</cp:lastModifiedBy>
  <cp:revision>146</cp:revision>
  <dcterms:created xsi:type="dcterms:W3CDTF">2021-08-25T07:00:59Z</dcterms:created>
  <dcterms:modified xsi:type="dcterms:W3CDTF">2022-01-05T20:48:06Z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