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41"/>
  </p:notesMasterIdLst>
  <p:handoutMasterIdLst>
    <p:handoutMasterId r:id="rId42"/>
  </p:handoutMasterIdLst>
  <p:sldIdLst>
    <p:sldId id="256" r:id="rId5"/>
    <p:sldId id="257" r:id="rId6"/>
    <p:sldId id="258" r:id="rId7"/>
    <p:sldId id="259" r:id="rId8"/>
    <p:sldId id="260" r:id="rId9"/>
    <p:sldId id="261" r:id="rId10"/>
    <p:sldId id="285" r:id="rId11"/>
    <p:sldId id="286" r:id="rId12"/>
    <p:sldId id="287" r:id="rId13"/>
    <p:sldId id="262" r:id="rId14"/>
    <p:sldId id="271" r:id="rId15"/>
    <p:sldId id="265" r:id="rId16"/>
    <p:sldId id="264" r:id="rId17"/>
    <p:sldId id="267" r:id="rId18"/>
    <p:sldId id="293" r:id="rId19"/>
    <p:sldId id="272" r:id="rId20"/>
    <p:sldId id="273" r:id="rId21"/>
    <p:sldId id="274" r:id="rId22"/>
    <p:sldId id="278" r:id="rId23"/>
    <p:sldId id="268" r:id="rId24"/>
    <p:sldId id="279" r:id="rId25"/>
    <p:sldId id="280" r:id="rId26"/>
    <p:sldId id="288" r:id="rId27"/>
    <p:sldId id="275" r:id="rId28"/>
    <p:sldId id="276" r:id="rId29"/>
    <p:sldId id="269" r:id="rId30"/>
    <p:sldId id="289" r:id="rId31"/>
    <p:sldId id="290" r:id="rId32"/>
    <p:sldId id="291" r:id="rId33"/>
    <p:sldId id="270" r:id="rId34"/>
    <p:sldId id="266" r:id="rId35"/>
    <p:sldId id="281" r:id="rId36"/>
    <p:sldId id="282" r:id="rId37"/>
    <p:sldId id="283" r:id="rId38"/>
    <p:sldId id="284" r:id="rId39"/>
    <p:sldId id="2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e Courtney" initials="RC" lastIdx="1" clrIdx="0"/>
  <p:cmAuthor id="2" name="Renee Courtney" initials="RC [2]" lastIdx="1" clrIdx="1"/>
  <p:cmAuthor id="3" name="Renee Courtney" initials="RC [3]"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8"/>
    <p:restoredTop sz="65358"/>
  </p:normalViewPr>
  <p:slideViewPr>
    <p:cSldViewPr snapToGrid="0" snapToObjects="1">
      <p:cViewPr varScale="1">
        <p:scale>
          <a:sx n="52" d="100"/>
          <a:sy n="52" d="100"/>
        </p:scale>
        <p:origin x="1376" y="48"/>
      </p:cViewPr>
      <p:guideLst/>
    </p:cSldViewPr>
  </p:slideViewPr>
  <p:outlineViewPr>
    <p:cViewPr>
      <p:scale>
        <a:sx n="33" d="100"/>
        <a:sy n="33" d="100"/>
      </p:scale>
      <p:origin x="0" y="-14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8356C6-956E-1343-BA0F-4F0FF7D4F47B}" type="doc">
      <dgm:prSet loTypeId="urn:microsoft.com/office/officeart/2005/8/layout/cycle8" loCatId="cycle" qsTypeId="urn:microsoft.com/office/officeart/2005/8/quickstyle/3D2" qsCatId="3D" csTypeId="urn:microsoft.com/office/officeart/2005/8/colors/colorful4" csCatId="colorful" phldr="1"/>
      <dgm:spPr/>
      <dgm:t>
        <a:bodyPr/>
        <a:lstStyle/>
        <a:p>
          <a:endParaRPr lang="en-US"/>
        </a:p>
      </dgm:t>
    </dgm:pt>
    <dgm:pt modelId="{7F1847F8-4CA9-BA4D-96FB-777FCBDD355D}">
      <dgm:prSet phldrT="[Text]" custT="1"/>
      <dgm:spPr/>
      <dgm:t>
        <a:bodyPr/>
        <a:lstStyle/>
        <a:p>
          <a:r>
            <a:rPr lang="en-US" sz="1800" dirty="0"/>
            <a:t>Patient Characteristics</a:t>
          </a:r>
        </a:p>
      </dgm:t>
    </dgm:pt>
    <dgm:pt modelId="{132D5D88-21B9-474F-B5C2-155AB0CD52AF}" type="parTrans" cxnId="{E80F44D4-5023-1E46-915C-3E6365C6FF73}">
      <dgm:prSet/>
      <dgm:spPr/>
      <dgm:t>
        <a:bodyPr/>
        <a:lstStyle/>
        <a:p>
          <a:endParaRPr lang="en-US"/>
        </a:p>
      </dgm:t>
    </dgm:pt>
    <dgm:pt modelId="{7436FDBC-9FBE-9E41-9646-D04DFB080ABE}" type="sibTrans" cxnId="{E80F44D4-5023-1E46-915C-3E6365C6FF73}">
      <dgm:prSet/>
      <dgm:spPr/>
      <dgm:t>
        <a:bodyPr/>
        <a:lstStyle/>
        <a:p>
          <a:endParaRPr lang="en-US"/>
        </a:p>
      </dgm:t>
    </dgm:pt>
    <dgm:pt modelId="{5FFAE56F-A61E-6C4B-B7B6-2A261E801D97}">
      <dgm:prSet phldrT="[Text]" custT="1"/>
      <dgm:spPr/>
      <dgm:t>
        <a:bodyPr/>
        <a:lstStyle/>
        <a:p>
          <a:r>
            <a:rPr lang="en-US" sz="1800" dirty="0"/>
            <a:t>Nurse Characteristics</a:t>
          </a:r>
        </a:p>
      </dgm:t>
    </dgm:pt>
    <dgm:pt modelId="{F3F3C2CA-2960-E84C-85E3-9E7ED8073B19}" type="parTrans" cxnId="{9AA67F7F-B271-E14B-8EB3-F6E78010112E}">
      <dgm:prSet/>
      <dgm:spPr/>
      <dgm:t>
        <a:bodyPr/>
        <a:lstStyle/>
        <a:p>
          <a:endParaRPr lang="en-US"/>
        </a:p>
      </dgm:t>
    </dgm:pt>
    <dgm:pt modelId="{751EA753-36F7-5049-87CD-6A8BAE3A4D77}" type="sibTrans" cxnId="{9AA67F7F-B271-E14B-8EB3-F6E78010112E}">
      <dgm:prSet/>
      <dgm:spPr/>
      <dgm:t>
        <a:bodyPr/>
        <a:lstStyle/>
        <a:p>
          <a:endParaRPr lang="en-US"/>
        </a:p>
      </dgm:t>
    </dgm:pt>
    <dgm:pt modelId="{CBBA8548-5158-B345-9BC7-3E94EA8046AC}" type="pres">
      <dgm:prSet presAssocID="{468356C6-956E-1343-BA0F-4F0FF7D4F47B}" presName="compositeShape" presStyleCnt="0">
        <dgm:presLayoutVars>
          <dgm:chMax val="7"/>
          <dgm:dir/>
          <dgm:resizeHandles val="exact"/>
        </dgm:presLayoutVars>
      </dgm:prSet>
      <dgm:spPr/>
    </dgm:pt>
    <dgm:pt modelId="{A865227F-E75C-A845-A50D-7B03680AC1FB}" type="pres">
      <dgm:prSet presAssocID="{468356C6-956E-1343-BA0F-4F0FF7D4F47B}" presName="wedge1" presStyleLbl="node1" presStyleIdx="0" presStyleCnt="2" custScaleX="226955" custScaleY="172160" custLinFactX="-17338" custLinFactNeighborX="-100000" custLinFactNeighborY="8583"/>
      <dgm:spPr/>
    </dgm:pt>
    <dgm:pt modelId="{414CB8F5-AF23-2B4B-AE58-EB726F1C6F5A}" type="pres">
      <dgm:prSet presAssocID="{468356C6-956E-1343-BA0F-4F0FF7D4F47B}" presName="dummy1a" presStyleCnt="0"/>
      <dgm:spPr/>
    </dgm:pt>
    <dgm:pt modelId="{DC4E1470-98B4-1640-B5F5-3476BFF32360}" type="pres">
      <dgm:prSet presAssocID="{468356C6-956E-1343-BA0F-4F0FF7D4F47B}" presName="dummy1b" presStyleCnt="0"/>
      <dgm:spPr/>
    </dgm:pt>
    <dgm:pt modelId="{C68EA811-40F1-7D47-9F8B-7AC03D569E0E}" type="pres">
      <dgm:prSet presAssocID="{468356C6-956E-1343-BA0F-4F0FF7D4F47B}" presName="wedge1Tx" presStyleLbl="node1" presStyleIdx="0" presStyleCnt="2">
        <dgm:presLayoutVars>
          <dgm:chMax val="0"/>
          <dgm:chPref val="0"/>
          <dgm:bulletEnabled val="1"/>
        </dgm:presLayoutVars>
      </dgm:prSet>
      <dgm:spPr/>
    </dgm:pt>
    <dgm:pt modelId="{5E108E12-EA8E-EF4C-97C7-F8A670EEB405}" type="pres">
      <dgm:prSet presAssocID="{468356C6-956E-1343-BA0F-4F0FF7D4F47B}" presName="wedge2" presStyleLbl="node1" presStyleIdx="1" presStyleCnt="2" custScaleX="229247" custScaleY="176101" custLinFactNeighborX="-84576" custLinFactNeighborY="2710"/>
      <dgm:spPr/>
    </dgm:pt>
    <dgm:pt modelId="{DC77F427-8592-C548-883F-C3945996B407}" type="pres">
      <dgm:prSet presAssocID="{468356C6-956E-1343-BA0F-4F0FF7D4F47B}" presName="dummy2a" presStyleCnt="0"/>
      <dgm:spPr/>
    </dgm:pt>
    <dgm:pt modelId="{4DEF3E87-103D-4145-A229-F6BF0E773B35}" type="pres">
      <dgm:prSet presAssocID="{468356C6-956E-1343-BA0F-4F0FF7D4F47B}" presName="dummy2b" presStyleCnt="0"/>
      <dgm:spPr/>
    </dgm:pt>
    <dgm:pt modelId="{6E989257-0CE2-3748-8B5A-246BADA94279}" type="pres">
      <dgm:prSet presAssocID="{468356C6-956E-1343-BA0F-4F0FF7D4F47B}" presName="wedge2Tx" presStyleLbl="node1" presStyleIdx="1" presStyleCnt="2">
        <dgm:presLayoutVars>
          <dgm:chMax val="0"/>
          <dgm:chPref val="0"/>
          <dgm:bulletEnabled val="1"/>
        </dgm:presLayoutVars>
      </dgm:prSet>
      <dgm:spPr/>
    </dgm:pt>
    <dgm:pt modelId="{01156A7E-1379-2F49-A6F9-0DF5B4CECB02}" type="pres">
      <dgm:prSet presAssocID="{7436FDBC-9FBE-9E41-9646-D04DFB080ABE}" presName="arrowWedge1" presStyleLbl="fgSibTrans2D1" presStyleIdx="0" presStyleCnt="2" custScaleX="215395" custScaleY="167790" custLinFactNeighborX="-84105" custLinFactNeighborY="-1236"/>
      <dgm:spPr/>
    </dgm:pt>
    <dgm:pt modelId="{4DDFFA4C-9F9E-1340-BE83-2EA9750FA00F}" type="pres">
      <dgm:prSet presAssocID="{751EA753-36F7-5049-87CD-6A8BAE3A4D77}" presName="arrowWedge2" presStyleLbl="fgSibTrans2D1" presStyleIdx="1" presStyleCnt="2" custScaleX="210985" custScaleY="167538" custLinFactNeighborX="-917" custLinFactNeighborY="2941"/>
      <dgm:spPr/>
    </dgm:pt>
  </dgm:ptLst>
  <dgm:cxnLst>
    <dgm:cxn modelId="{1E5BCB08-1199-7846-BBE6-6A5A76B1D2CF}" type="presOf" srcId="{7F1847F8-4CA9-BA4D-96FB-777FCBDD355D}" destId="{C68EA811-40F1-7D47-9F8B-7AC03D569E0E}" srcOrd="1" destOrd="0" presId="urn:microsoft.com/office/officeart/2005/8/layout/cycle8"/>
    <dgm:cxn modelId="{FFD75232-7C51-A54C-93D0-6F8FA77BCD0D}" type="presOf" srcId="{7F1847F8-4CA9-BA4D-96FB-777FCBDD355D}" destId="{A865227F-E75C-A845-A50D-7B03680AC1FB}" srcOrd="0" destOrd="0" presId="urn:microsoft.com/office/officeart/2005/8/layout/cycle8"/>
    <dgm:cxn modelId="{9AA67F7F-B271-E14B-8EB3-F6E78010112E}" srcId="{468356C6-956E-1343-BA0F-4F0FF7D4F47B}" destId="{5FFAE56F-A61E-6C4B-B7B6-2A261E801D97}" srcOrd="1" destOrd="0" parTransId="{F3F3C2CA-2960-E84C-85E3-9E7ED8073B19}" sibTransId="{751EA753-36F7-5049-87CD-6A8BAE3A4D77}"/>
    <dgm:cxn modelId="{9CA5CFC6-2375-0A42-9162-242661109CAC}" type="presOf" srcId="{5FFAE56F-A61E-6C4B-B7B6-2A261E801D97}" destId="{6E989257-0CE2-3748-8B5A-246BADA94279}" srcOrd="1" destOrd="0" presId="urn:microsoft.com/office/officeart/2005/8/layout/cycle8"/>
    <dgm:cxn modelId="{E80F44D4-5023-1E46-915C-3E6365C6FF73}" srcId="{468356C6-956E-1343-BA0F-4F0FF7D4F47B}" destId="{7F1847F8-4CA9-BA4D-96FB-777FCBDD355D}" srcOrd="0" destOrd="0" parTransId="{132D5D88-21B9-474F-B5C2-155AB0CD52AF}" sibTransId="{7436FDBC-9FBE-9E41-9646-D04DFB080ABE}"/>
    <dgm:cxn modelId="{24C2E0D7-3CDA-984E-8B08-DB53C432BF79}" type="presOf" srcId="{5FFAE56F-A61E-6C4B-B7B6-2A261E801D97}" destId="{5E108E12-EA8E-EF4C-97C7-F8A670EEB405}" srcOrd="0" destOrd="0" presId="urn:microsoft.com/office/officeart/2005/8/layout/cycle8"/>
    <dgm:cxn modelId="{8FB4A5FB-F647-804E-A1A7-080EA0B0F07A}" type="presOf" srcId="{468356C6-956E-1343-BA0F-4F0FF7D4F47B}" destId="{CBBA8548-5158-B345-9BC7-3E94EA8046AC}" srcOrd="0" destOrd="0" presId="urn:microsoft.com/office/officeart/2005/8/layout/cycle8"/>
    <dgm:cxn modelId="{B885FFCE-4E08-3247-A350-6B701E19CD0A}" type="presParOf" srcId="{CBBA8548-5158-B345-9BC7-3E94EA8046AC}" destId="{A865227F-E75C-A845-A50D-7B03680AC1FB}" srcOrd="0" destOrd="0" presId="urn:microsoft.com/office/officeart/2005/8/layout/cycle8"/>
    <dgm:cxn modelId="{446424C0-FEB8-E841-867C-D424F964ED70}" type="presParOf" srcId="{CBBA8548-5158-B345-9BC7-3E94EA8046AC}" destId="{414CB8F5-AF23-2B4B-AE58-EB726F1C6F5A}" srcOrd="1" destOrd="0" presId="urn:microsoft.com/office/officeart/2005/8/layout/cycle8"/>
    <dgm:cxn modelId="{64DEA959-6F60-7345-9296-8553BC15BFC3}" type="presParOf" srcId="{CBBA8548-5158-B345-9BC7-3E94EA8046AC}" destId="{DC4E1470-98B4-1640-B5F5-3476BFF32360}" srcOrd="2" destOrd="0" presId="urn:microsoft.com/office/officeart/2005/8/layout/cycle8"/>
    <dgm:cxn modelId="{0D24BC1E-D56E-E844-A1E2-980D3C4FBB8A}" type="presParOf" srcId="{CBBA8548-5158-B345-9BC7-3E94EA8046AC}" destId="{C68EA811-40F1-7D47-9F8B-7AC03D569E0E}" srcOrd="3" destOrd="0" presId="urn:microsoft.com/office/officeart/2005/8/layout/cycle8"/>
    <dgm:cxn modelId="{586E95A9-2883-7B45-B87E-AA842D001688}" type="presParOf" srcId="{CBBA8548-5158-B345-9BC7-3E94EA8046AC}" destId="{5E108E12-EA8E-EF4C-97C7-F8A670EEB405}" srcOrd="4" destOrd="0" presId="urn:microsoft.com/office/officeart/2005/8/layout/cycle8"/>
    <dgm:cxn modelId="{023F5859-647F-7942-8C06-6341A5087DF1}" type="presParOf" srcId="{CBBA8548-5158-B345-9BC7-3E94EA8046AC}" destId="{DC77F427-8592-C548-883F-C3945996B407}" srcOrd="5" destOrd="0" presId="urn:microsoft.com/office/officeart/2005/8/layout/cycle8"/>
    <dgm:cxn modelId="{DFA4B103-798E-D14B-8910-8E457C0B3C54}" type="presParOf" srcId="{CBBA8548-5158-B345-9BC7-3E94EA8046AC}" destId="{4DEF3E87-103D-4145-A229-F6BF0E773B35}" srcOrd="6" destOrd="0" presId="urn:microsoft.com/office/officeart/2005/8/layout/cycle8"/>
    <dgm:cxn modelId="{DCE89983-6F1C-474B-92E4-63C2D52B5493}" type="presParOf" srcId="{CBBA8548-5158-B345-9BC7-3E94EA8046AC}" destId="{6E989257-0CE2-3748-8B5A-246BADA94279}" srcOrd="7" destOrd="0" presId="urn:microsoft.com/office/officeart/2005/8/layout/cycle8"/>
    <dgm:cxn modelId="{73EDB7ED-105A-6C46-9F36-957EC0388EC6}" type="presParOf" srcId="{CBBA8548-5158-B345-9BC7-3E94EA8046AC}" destId="{01156A7E-1379-2F49-A6F9-0DF5B4CECB02}" srcOrd="8" destOrd="0" presId="urn:microsoft.com/office/officeart/2005/8/layout/cycle8"/>
    <dgm:cxn modelId="{8809E468-746C-E34A-96AD-58C75F267607}" type="presParOf" srcId="{CBBA8548-5158-B345-9BC7-3E94EA8046AC}" destId="{4DDFFA4C-9F9E-1340-BE83-2EA9750FA00F}"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5227F-E75C-A845-A50D-7B03680AC1FB}">
      <dsp:nvSpPr>
        <dsp:cNvPr id="0" name=""/>
        <dsp:cNvSpPr/>
      </dsp:nvSpPr>
      <dsp:spPr>
        <a:xfrm>
          <a:off x="-3504623" y="-555081"/>
          <a:ext cx="7009246" cy="5316965"/>
        </a:xfrm>
        <a:prstGeom prst="pie">
          <a:avLst>
            <a:gd name="adj1" fmla="val 16200000"/>
            <a:gd name="adj2" fmla="val 540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Patient Characteristics</a:t>
          </a:r>
        </a:p>
      </dsp:txBody>
      <dsp:txXfrm>
        <a:off x="325429" y="837457"/>
        <a:ext cx="2503302" cy="2531888"/>
      </dsp:txXfrm>
    </dsp:sp>
    <dsp:sp modelId="{5E108E12-EA8E-EF4C-97C7-F8A670EEB405}">
      <dsp:nvSpPr>
        <dsp:cNvPr id="0" name=""/>
        <dsp:cNvSpPr/>
      </dsp:nvSpPr>
      <dsp:spPr>
        <a:xfrm>
          <a:off x="-3534536" y="-797319"/>
          <a:ext cx="7080032" cy="5438678"/>
        </a:xfrm>
        <a:prstGeom prst="pie">
          <a:avLst>
            <a:gd name="adj1" fmla="val 5400000"/>
            <a:gd name="adj2" fmla="val 16200000"/>
          </a:avLst>
        </a:prstGeom>
        <a:gradFill rotWithShape="0">
          <a:gsLst>
            <a:gs pos="0">
              <a:schemeClr val="accent4">
                <a:hueOff val="5121079"/>
                <a:satOff val="46439"/>
                <a:lumOff val="18039"/>
                <a:alphaOff val="0"/>
                <a:tint val="94000"/>
                <a:satMod val="103000"/>
                <a:lumMod val="102000"/>
              </a:schemeClr>
            </a:gs>
            <a:gs pos="50000">
              <a:schemeClr val="accent4">
                <a:hueOff val="5121079"/>
                <a:satOff val="46439"/>
                <a:lumOff val="18039"/>
                <a:alphaOff val="0"/>
                <a:shade val="100000"/>
                <a:satMod val="110000"/>
                <a:lumMod val="100000"/>
              </a:schemeClr>
            </a:gs>
            <a:gs pos="100000">
              <a:schemeClr val="accent4">
                <a:hueOff val="5121079"/>
                <a:satOff val="46439"/>
                <a:lumOff val="18039"/>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Nurse Characteristics</a:t>
          </a:r>
        </a:p>
      </dsp:txBody>
      <dsp:txXfrm>
        <a:off x="-2851818" y="627096"/>
        <a:ext cx="2528582" cy="2589846"/>
      </dsp:txXfrm>
    </dsp:sp>
    <dsp:sp modelId="{01156A7E-1379-2F49-A6F9-0DF5B4CECB02}">
      <dsp:nvSpPr>
        <dsp:cNvPr id="0" name=""/>
        <dsp:cNvSpPr/>
      </dsp:nvSpPr>
      <dsp:spPr>
        <a:xfrm>
          <a:off x="-3789782" y="-873651"/>
          <a:ext cx="7475838" cy="5823584"/>
        </a:xfrm>
        <a:prstGeom prst="circularArrow">
          <a:avLst>
            <a:gd name="adj1" fmla="val 5085"/>
            <a:gd name="adj2" fmla="val 327528"/>
            <a:gd name="adj3" fmla="val 5072472"/>
            <a:gd name="adj4" fmla="val 16200000"/>
            <a:gd name="adj5" fmla="val 5932"/>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DDFFA4C-9F9E-1340-BE83-2EA9750FA00F}">
      <dsp:nvSpPr>
        <dsp:cNvPr id="0" name=""/>
        <dsp:cNvSpPr/>
      </dsp:nvSpPr>
      <dsp:spPr>
        <a:xfrm>
          <a:off x="-3709241" y="-907446"/>
          <a:ext cx="7322777" cy="5814837"/>
        </a:xfrm>
        <a:prstGeom prst="circularArrow">
          <a:avLst>
            <a:gd name="adj1" fmla="val 5085"/>
            <a:gd name="adj2" fmla="val 327528"/>
            <a:gd name="adj3" fmla="val 15872472"/>
            <a:gd name="adj4" fmla="val 5400000"/>
            <a:gd name="adj5" fmla="val 5932"/>
          </a:avLst>
        </a:prstGeom>
        <a:solidFill>
          <a:schemeClr val="accent4">
            <a:hueOff val="5121079"/>
            <a:satOff val="46439"/>
            <a:lumOff val="18039"/>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46931E-572B-894E-9F43-D0C1EC6916CB}" type="datetimeFigureOut">
              <a:rPr lang="en-US" smtClean="0"/>
              <a:t>1/5/2022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916D8-EB97-7748-ABB2-0630D38AB95D}" type="slidenum">
              <a:rPr lang="en-US" smtClean="0"/>
              <a:t>‹#›</a:t>
            </a:fld>
            <a:endParaRPr lang="en-US"/>
          </a:p>
        </p:txBody>
      </p:sp>
    </p:spTree>
    <p:extLst>
      <p:ext uri="{BB962C8B-B14F-4D97-AF65-F5344CB8AC3E}">
        <p14:creationId xmlns:p14="http://schemas.microsoft.com/office/powerpoint/2010/main" val="956834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88BFD-BCE8-0447-BE05-406AD820420A}" type="datetimeFigureOut">
              <a:rPr lang="en-US" smtClean="0"/>
              <a:t>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8327D-3F53-974E-AE13-EFADECF07D3A}" type="slidenum">
              <a:rPr lang="en-US" smtClean="0"/>
              <a:t>‹#›</a:t>
            </a:fld>
            <a:endParaRPr lang="en-US" dirty="0"/>
          </a:p>
        </p:txBody>
      </p:sp>
    </p:spTree>
    <p:extLst>
      <p:ext uri="{BB962C8B-B14F-4D97-AF65-F5344CB8AC3E}">
        <p14:creationId xmlns:p14="http://schemas.microsoft.com/office/powerpoint/2010/main" val="89133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r>
              <a:rPr lang="en-US" baseline="0" dirty="0"/>
              <a:t>, I am Jamie Meyer and I will be presenting my quality improvement project: Improving Care: Clinical guideline implementation to reduce urinary tract infections treated by antibiotics in hospice patients.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a:t>
            </a:fld>
            <a:endParaRPr lang="en-US" dirty="0"/>
          </a:p>
        </p:txBody>
      </p:sp>
    </p:spTree>
    <p:extLst>
      <p:ext uri="{BB962C8B-B14F-4D97-AF65-F5344CB8AC3E}">
        <p14:creationId xmlns:p14="http://schemas.microsoft.com/office/powerpoint/2010/main" val="3801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DNP project was a quality improvement project focusing on the implementation of an</a:t>
            </a:r>
            <a:r>
              <a:rPr lang="en-US" sz="1200" kern="1200" baseline="0" dirty="0">
                <a:solidFill>
                  <a:schemeClr val="tx1"/>
                </a:solidFill>
                <a:effectLst/>
                <a:latin typeface="+mn-lt"/>
                <a:ea typeface="+mn-ea"/>
                <a:cs typeface="+mn-cs"/>
              </a:rPr>
              <a:t> alogorithm </a:t>
            </a:r>
            <a:r>
              <a:rPr lang="en-US" sz="1200" kern="1200" dirty="0">
                <a:solidFill>
                  <a:schemeClr val="tx1"/>
                </a:solidFill>
                <a:effectLst/>
                <a:latin typeface="+mn-lt"/>
                <a:ea typeface="+mn-ea"/>
                <a:cs typeface="+mn-cs"/>
              </a:rPr>
              <a:t>and care plan activation to reduce the incidence of UTIs being treated with antibiotics at the organization in Grand Rapids, Michigan. The goal of this project was to reduce the occurrences of UTIs treated by antibiotics.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10</a:t>
            </a:fld>
            <a:endParaRPr lang="en-US" dirty="0"/>
          </a:p>
        </p:txBody>
      </p:sp>
    </p:spTree>
    <p:extLst>
      <p:ext uri="{BB962C8B-B14F-4D97-AF65-F5344CB8AC3E}">
        <p14:creationId xmlns:p14="http://schemas.microsoft.com/office/powerpoint/2010/main" val="78506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effectLst/>
                <a:latin typeface="+mn-lt"/>
                <a:ea typeface="+mn-ea"/>
                <a:cs typeface="+mn-cs"/>
              </a:rPr>
              <a:t>The American Association of Critical-Care Nurses (AACN) Synergy Model for Patient Care provided the structural framework for this quality improvement project Providing the best quality of care to hospice patients results in the reduction of morbidity and mortality related to preventable infections. When nurse competencies stem from patient needs and the characteristics of the nurse and patient synergize, optimal patient outcomes can result (AACN, 2015). This model assumes that the whole patient (mind, body, and spirit) will be considered. A goal of this model is to restore a patient to an optimal level of wellness as defined by the patient, which is reaching towards the patient’s definition of his/her quality of life (AACN, 2015).  Geriatric hospice patients are very compromised patients that have very severe or complex needs during their time with hospice.  Using this model, the needs of the patient and family will be driving the nurse’s practice. Using the this model as framework will help improve the reduction of UTIs in these patients by providing the appropriate interventions focused on their concerns and needs. The interventions focused on for this project are: (1) use of standard precautions, (2) hydration, (3) prevention of bowel incontinence, (4) proper perineal and catheter care, (5) implementation of care plan and clinical algorithm. All of the eight nursing competencies within this</a:t>
            </a:r>
            <a:r>
              <a:rPr lang="en-US" sz="1200" kern="1200" baseline="0" dirty="0">
                <a:solidFill>
                  <a:schemeClr val="tx1"/>
                </a:solidFill>
                <a:effectLst/>
                <a:latin typeface="+mn-lt"/>
                <a:ea typeface="+mn-ea"/>
                <a:cs typeface="+mn-cs"/>
              </a:rPr>
              <a:t> model </a:t>
            </a:r>
            <a:r>
              <a:rPr lang="en-US" sz="1200" kern="1200" dirty="0">
                <a:solidFill>
                  <a:schemeClr val="tx1"/>
                </a:solidFill>
                <a:effectLst/>
                <a:latin typeface="+mn-lt"/>
                <a:ea typeface="+mn-ea"/>
                <a:cs typeface="+mn-cs"/>
              </a:rPr>
              <a:t>are essential in providing care to the hospice patient. Three o</a:t>
            </a:r>
            <a:r>
              <a:rPr lang="en-US" sz="1200" kern="1200" baseline="0" dirty="0">
                <a:solidFill>
                  <a:schemeClr val="tx1"/>
                </a:solidFill>
                <a:effectLst/>
                <a:latin typeface="+mn-lt"/>
                <a:ea typeface="+mn-ea"/>
                <a:cs typeface="+mn-cs"/>
              </a:rPr>
              <a:t>f the </a:t>
            </a:r>
            <a:r>
              <a:rPr lang="en-US" sz="1200" kern="1200" dirty="0">
                <a:solidFill>
                  <a:schemeClr val="tx1"/>
                </a:solidFill>
                <a:effectLst/>
                <a:latin typeface="+mn-lt"/>
                <a:ea typeface="+mn-ea"/>
                <a:cs typeface="+mn-cs"/>
              </a:rPr>
              <a:t>competencies  were very important to focus on for this project. 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Clinical judgment is used in each interaction with the patient by synthesizing, interpreting, and making decisions on the assessment data that potentially is aligned with symptoms of a UTI. Second By using the clinical inquiry of the assessment data, the clinical guideline will direct the nurse on the next steps to better treat the hospice patient. Lastly collaboration results in the use of resources in the organization to meet the needs of the patient. By walking through the clinical algorithm, collaboration is essential for the treatment and prevention of symptomatic UTI. Using this model as the framework helps provide the best care to the patient while facilitating interventions and education to reduce the occurrences of UTIs. This model allows the nurse to recognize how vulnerable the patient is and how to provide the right direction and education to optimize patient outcomes by using the clinical guideline to guide care provided to the patient. </a:t>
            </a:r>
          </a:p>
          <a:p>
            <a:endParaRPr lang="en-US" dirty="0"/>
          </a:p>
        </p:txBody>
      </p:sp>
      <p:sp>
        <p:nvSpPr>
          <p:cNvPr id="4" name="Slide Number Placeholder 3"/>
          <p:cNvSpPr>
            <a:spLocks noGrp="1"/>
          </p:cNvSpPr>
          <p:nvPr>
            <p:ph type="sldNum" sz="quarter" idx="10"/>
          </p:nvPr>
        </p:nvSpPr>
        <p:spPr/>
        <p:txBody>
          <a:bodyPr/>
          <a:lstStyle/>
          <a:p>
            <a:fld id="{4C482439-0DF4-184E-9032-A2762D39BC9E}" type="slidenum">
              <a:rPr lang="en-US" smtClean="0"/>
              <a:pPr/>
              <a:t>11</a:t>
            </a:fld>
            <a:endParaRPr lang="en-US" dirty="0"/>
          </a:p>
        </p:txBody>
      </p:sp>
    </p:spTree>
    <p:extLst>
      <p:ext uri="{BB962C8B-B14F-4D97-AF65-F5344CB8AC3E}">
        <p14:creationId xmlns:p14="http://schemas.microsoft.com/office/powerpoint/2010/main" val="199188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Organizaitonal</a:t>
            </a:r>
            <a:r>
              <a:rPr lang="en-US" sz="1200" b="1" kern="1200" baseline="0" dirty="0">
                <a:solidFill>
                  <a:schemeClr val="tx1"/>
                </a:solidFill>
                <a:effectLst/>
                <a:latin typeface="+mn-lt"/>
                <a:ea typeface="+mn-ea"/>
                <a:cs typeface="+mn-cs"/>
              </a:rPr>
              <a:t> assessment was completed based on a SWOT analysis. </a:t>
            </a:r>
          </a:p>
          <a:p>
            <a:r>
              <a:rPr lang="en-US" sz="1200" kern="1200" dirty="0">
                <a:solidFill>
                  <a:schemeClr val="tx1"/>
                </a:solidFill>
                <a:effectLst/>
                <a:latin typeface="+mn-lt"/>
                <a:ea typeface="+mn-ea"/>
                <a:cs typeface="+mn-cs"/>
              </a:rPr>
              <a:t>At Kindred Hospice, the leadership team is focused on quality of care along with quality of life aspect for every patient. One of the quality measures based</a:t>
            </a:r>
            <a:r>
              <a:rPr lang="en-US" sz="1200" kern="1200" baseline="0" dirty="0">
                <a:solidFill>
                  <a:schemeClr val="tx1"/>
                </a:solidFill>
                <a:effectLst/>
                <a:latin typeface="+mn-lt"/>
                <a:ea typeface="+mn-ea"/>
                <a:cs typeface="+mn-cs"/>
              </a:rPr>
              <a:t> on CMS </a:t>
            </a:r>
            <a:r>
              <a:rPr lang="en-US" sz="1200" kern="1200" dirty="0">
                <a:solidFill>
                  <a:schemeClr val="tx1"/>
                </a:solidFill>
                <a:effectLst/>
                <a:latin typeface="+mn-lt"/>
                <a:ea typeface="+mn-ea"/>
                <a:cs typeface="+mn-cs"/>
              </a:rPr>
              <a:t>is no infections and with the change in reimbursement leadership was dedicated to decrease the number of infections.  With the positive working relationship that the Nurse Practitioner (DNP student) has with the team, everyone was engaged and supportive of this quality improvement project. As a change was proposed from the current model to the new quality improvement practice direct care workers needed to be the main focus as they will be implementing guidelines out in the field. Communication barriers between direct care workers and leadership proposed a weakness. The communication regarding change and education is not consistent at Kindred Hospice. Majority of the time there is lack of follow through when change does occur in practice. Lastly, many of the direct care workers are reluctant to change due to being set in their ways.  This quality improvement project brought great opportunities not just for patients but also the healthcare team. The team-orientated culture was to help patients have a sense of peace that everyone is on the same page along with continuity of the care the patient is to receive.  Ultimately the hope was for improvement in patient center care because the patient will be at the forefront of the decision-making process right from the beginning.  Next as the care plan facilitated coordination of care and educational needs for patients the patient/family would feel involved and engaged in their care along with satisfied with the care they receive.  The communication between the different direct care workers was to improve because the NP is invested in the patient’s care. These opportunities impact the patients’ satisfaction of care provided by each and every healthcare provider. The implementation of this quality improvement project provided a few threats that need to be addressed upfront before the change was put in place. The change needs to be effective for this process to work that all parties involved need to have buy-in. Without improvement to non-pharmacological interventions for patients that propose a risk of UTIs, in the coming months or year reimbursement will be affected due to infection numbers. Hence this will decrease the quality of care as resources will be decreased because of the financial climate.  Lastly patients propose a threat as they lack understanding of disease process and focus on ill perceptions of needing an antibiotic to treat all symptoms.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12</a:t>
            </a:fld>
            <a:endParaRPr lang="en-US" dirty="0"/>
          </a:p>
        </p:txBody>
      </p:sp>
    </p:spTree>
    <p:extLst>
      <p:ext uri="{BB962C8B-B14F-4D97-AF65-F5344CB8AC3E}">
        <p14:creationId xmlns:p14="http://schemas.microsoft.com/office/powerpoint/2010/main" val="34656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was carried out at the organization in Grand Rapids, Michigan.  The target population included all patients admitted to hospice. The organization averages a census of 170 patients per month. This quality improvement project included a sample size of all patients who admitted to hospice between the dates of October 27, 2020 to April 27, 2021 that meet specific criteria. Inclusion criteria included: being age 18 years or older, able to fluently speak and understand English. The objectives are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13</a:t>
            </a:fld>
            <a:endParaRPr lang="en-US" dirty="0"/>
          </a:p>
        </p:txBody>
      </p:sp>
    </p:spTree>
    <p:extLst>
      <p:ext uri="{BB962C8B-B14F-4D97-AF65-F5344CB8AC3E}">
        <p14:creationId xmlns:p14="http://schemas.microsoft.com/office/powerpoint/2010/main" val="1765851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Success of this innovation was measured by three different outcomes that include the target metric for each outcome. CMS provides benchmarks for hospices as it relates to UTIs. It</a:t>
            </a:r>
            <a:r>
              <a:rPr lang="en-US" sz="1200" kern="1200" baseline="0" dirty="0">
                <a:solidFill>
                  <a:schemeClr val="tx1"/>
                </a:solidFill>
                <a:effectLst/>
                <a:latin typeface="+mn-lt"/>
                <a:ea typeface="+mn-ea"/>
                <a:cs typeface="+mn-cs"/>
              </a:rPr>
              <a:t> is based on the number of events (UTIs) per quarter. </a:t>
            </a:r>
            <a:r>
              <a:rPr lang="en-US" sz="1200" kern="1200" dirty="0">
                <a:solidFill>
                  <a:schemeClr val="tx1"/>
                </a:solidFill>
                <a:effectLst/>
                <a:latin typeface="+mn-lt"/>
                <a:ea typeface="+mn-ea"/>
                <a:cs typeface="+mn-cs"/>
              </a:rPr>
              <a:t> As for an operational perspective, there was plan of care that were activated and followed on every patient that was admitted during the project timeframe.  Care plans were activated at the time of admission and followed by staff and providers depending on the patient’s risk factors for UTIs. To monitor the activation of the care plans, the project manager monitored monthly through chart audits. Lastly the learning and growing perspective is based on staff education. Every staff member attended an educational session via phone and received written material via email the first of October prior to go-live of October 27, 2020. Additional education and reinforcement was completed via email periodically throughout the 6-month project.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14</a:t>
            </a:fld>
            <a:endParaRPr lang="en-US" dirty="0"/>
          </a:p>
        </p:txBody>
      </p:sp>
    </p:spTree>
    <p:extLst>
      <p:ext uri="{BB962C8B-B14F-4D97-AF65-F5344CB8AC3E}">
        <p14:creationId xmlns:p14="http://schemas.microsoft.com/office/powerpoint/2010/main" val="1983500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analysis consisted of quantitative and descriptive statistics provided post chart reviews of all new patients admitted during the project timeframe. Data security was ensured by using the medical record number (MRN) to de-identify each patient. A database was created using Intellectus Statistics for ease of data collection over the 6-month period.  </a:t>
            </a:r>
            <a:r>
              <a:rPr lang="en-US" sz="1200" b="1" kern="1200" dirty="0">
                <a:solidFill>
                  <a:schemeClr val="tx1"/>
                </a:solidFill>
                <a:effectLst/>
                <a:latin typeface="+mn-lt"/>
                <a:ea typeface="+mn-ea"/>
                <a:cs typeface="+mn-cs"/>
              </a:rPr>
              <a:t>	</a:t>
            </a:r>
            <a:r>
              <a:rPr lang="en-US" dirty="0">
                <a:effectLst/>
              </a:rPr>
              <a:t> </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was submitted for Institutional Review Board (IRB) approval as an expedited project due to minimal risk to the subjects. Approval from the University of Detroit Mercy was obtained prior to the start of this quality improvement project and they determined that no human subjects were involved in the study. There was no anticipated harm to any individual person or the organization as a result of participation in this project. Confidentiality was strictly maintained and no information regarding the patients was divulged.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15</a:t>
            </a:fld>
            <a:endParaRPr lang="en-US" dirty="0"/>
          </a:p>
        </p:txBody>
      </p:sp>
    </p:spTree>
    <p:extLst>
      <p:ext uri="{BB962C8B-B14F-4D97-AF65-F5344CB8AC3E}">
        <p14:creationId xmlns:p14="http://schemas.microsoft.com/office/powerpoint/2010/main" val="1409364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a:t>
            </a:r>
            <a:r>
              <a:rPr lang="en-US" dirty="0"/>
              <a:t> clinical algorithm created</a:t>
            </a:r>
            <a:r>
              <a:rPr lang="en-US" baseline="0" dirty="0"/>
              <a:t> by Crnich and Drinka that was used in this quality improvement project. Other collaborative systems such as the Rochester Nursing home collaborative have used this algorithm to manage and treat UTIs.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16</a:t>
            </a:fld>
            <a:endParaRPr lang="en-US" dirty="0"/>
          </a:p>
        </p:txBody>
      </p:sp>
    </p:spTree>
    <p:extLst>
      <p:ext uri="{BB962C8B-B14F-4D97-AF65-F5344CB8AC3E}">
        <p14:creationId xmlns:p14="http://schemas.microsoft.com/office/powerpoint/2010/main" val="140747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next two slides are the educational powerpoints created by the DNP student using evidenced based practice information gathered from three different sources (Crinch &amp; Drinka; Florida Atlantic University; and Healthcare Infection Control Practices Advisory Committee. The education was completed via phone during a all staff meeting and email. Two nurses requested a printed copy that was sent via USPS. Education was reinforced at different time periods over the 6 month timeframe.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17</a:t>
            </a:fld>
            <a:endParaRPr lang="en-US" dirty="0"/>
          </a:p>
        </p:txBody>
      </p:sp>
    </p:spTree>
    <p:extLst>
      <p:ext uri="{BB962C8B-B14F-4D97-AF65-F5344CB8AC3E}">
        <p14:creationId xmlns:p14="http://schemas.microsoft.com/office/powerpoint/2010/main" val="2096350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education provided to the multi disciplinary team of hospice</a:t>
            </a:r>
            <a:r>
              <a:rPr lang="en-US" baseline="0" dirty="0"/>
              <a:t> aid, social worker, chaplin, bereavement, and volunteer.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18</a:t>
            </a:fld>
            <a:endParaRPr lang="en-US" dirty="0"/>
          </a:p>
        </p:txBody>
      </p:sp>
    </p:spTree>
    <p:extLst>
      <p:ext uri="{BB962C8B-B14F-4D97-AF65-F5344CB8AC3E}">
        <p14:creationId xmlns:p14="http://schemas.microsoft.com/office/powerpoint/2010/main" val="1487160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8327D-3F53-974E-AE13-EFADECF07D3A}" type="slidenum">
              <a:rPr lang="en-US" smtClean="0"/>
              <a:t>19</a:t>
            </a:fld>
            <a:endParaRPr lang="en-US" dirty="0"/>
          </a:p>
        </p:txBody>
      </p:sp>
    </p:spTree>
    <p:extLst>
      <p:ext uri="{BB962C8B-B14F-4D97-AF65-F5344CB8AC3E}">
        <p14:creationId xmlns:p14="http://schemas.microsoft.com/office/powerpoint/2010/main" val="26360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urinary tract infection (UTI) is an infection of the urinary tract. Hospice patients present with many factors that put them at an increased risk of UTIs. These risks include the co-morbidities of</a:t>
            </a:r>
            <a:r>
              <a:rPr lang="en-US" sz="1200" kern="1200" baseline="0" dirty="0">
                <a:solidFill>
                  <a:schemeClr val="tx1"/>
                </a:solidFill>
                <a:effectLst/>
                <a:latin typeface="+mn-lt"/>
                <a:ea typeface="+mn-ea"/>
                <a:cs typeface="+mn-cs"/>
              </a:rPr>
              <a:t> cardiac, pulmonary, neurological</a:t>
            </a:r>
            <a:r>
              <a:rPr lang="en-US" sz="1200" kern="1200" dirty="0">
                <a:solidFill>
                  <a:schemeClr val="tx1"/>
                </a:solidFill>
                <a:effectLst/>
                <a:latin typeface="+mn-lt"/>
                <a:ea typeface="+mn-ea"/>
                <a:cs typeface="+mn-cs"/>
              </a:rPr>
              <a:t> combined with age-related urinary tract changes such as weakened pelvic muscles, resulting in incomplete emptying of the bladder, urinary retention, and bacterial colonization of the urinary tract (CDC, 2015).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majority of direct patient care provided to hospice patients is predominantly provided by non-licensed health care workers, family members, and friends. Since disease manifestations in the hospice population varies due to inability of patients to communicate their symptoms, healthcare providers face challenges when diagnosing, treating, and managing UTIs. Thus, the caretakers need to have the knowledge and awareness of conditions that increase the incidence of UTIs in this very vulnerable population.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a:t>
            </a:fld>
            <a:endParaRPr lang="en-US" dirty="0"/>
          </a:p>
        </p:txBody>
      </p:sp>
    </p:spTree>
    <p:extLst>
      <p:ext uri="{BB962C8B-B14F-4D97-AF65-F5344CB8AC3E}">
        <p14:creationId xmlns:p14="http://schemas.microsoft.com/office/powerpoint/2010/main" val="817028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project’s sample size is</a:t>
            </a:r>
            <a:r>
              <a:rPr lang="en-US" sz="1200" kern="1200" baseline="0" dirty="0">
                <a:solidFill>
                  <a:schemeClr val="tx1"/>
                </a:solidFill>
                <a:effectLst/>
                <a:latin typeface="+mn-lt"/>
                <a:ea typeface="+mn-ea"/>
                <a:cs typeface="+mn-cs"/>
              </a:rPr>
              <a:t> 314</a:t>
            </a:r>
            <a:r>
              <a:rPr lang="en-US" sz="1200" kern="1200" dirty="0">
                <a:solidFill>
                  <a:schemeClr val="tx1"/>
                </a:solidFill>
                <a:effectLst/>
                <a:latin typeface="+mn-lt"/>
                <a:ea typeface="+mn-ea"/>
                <a:cs typeface="+mn-cs"/>
              </a:rPr>
              <a:t>. Nineteen of the patients developed UTIs that were treated with antibiotics. Out of these 19 patients, four of them were treated two separate times and one patient were treated three times for a UTI. This brings the total number of UTIs treated with antibiotics to 25. Out of the project sample size, 71.975% (n=226) had the care plan activated upon admission where as 28.025% (n=88) did not have the care plan activated. For those patients who where treated with</a:t>
            </a:r>
            <a:r>
              <a:rPr lang="en-US" sz="1200" kern="1200" baseline="0" dirty="0">
                <a:solidFill>
                  <a:schemeClr val="tx1"/>
                </a:solidFill>
                <a:effectLst/>
                <a:latin typeface="+mn-lt"/>
                <a:ea typeface="+mn-ea"/>
                <a:cs typeface="+mn-cs"/>
              </a:rPr>
              <a:t> antibiotics one did not have a care plan implemented where as 94.73% had care plan implemented at admission. Two patients (10.53%) had an indwelling catheter that was treated with antibiotics. The 25 antibiotics ordered for patient’s during the project timeframe cost the organization a total of $173.50 where as the 71 antibiotics ordered the 6 month period prior to the project start cost the organization a total of $480.48.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20</a:t>
            </a:fld>
            <a:endParaRPr lang="en-US" dirty="0"/>
          </a:p>
        </p:txBody>
      </p:sp>
    </p:spTree>
    <p:extLst>
      <p:ext uri="{BB962C8B-B14F-4D97-AF65-F5344CB8AC3E}">
        <p14:creationId xmlns:p14="http://schemas.microsoft.com/office/powerpoint/2010/main" val="16511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a:t>
            </a:r>
            <a:r>
              <a:rPr lang="en-US" baseline="0" dirty="0"/>
              <a:t> an overview of the antibiotics prescribed along with the number of antibiotics prescribed by physician A, B, C, D.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21</a:t>
            </a:fld>
            <a:endParaRPr lang="en-US" dirty="0"/>
          </a:p>
        </p:txBody>
      </p:sp>
    </p:spTree>
    <p:extLst>
      <p:ext uri="{BB962C8B-B14F-4D97-AF65-F5344CB8AC3E}">
        <p14:creationId xmlns:p14="http://schemas.microsoft.com/office/powerpoint/2010/main" val="1234166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one</a:t>
            </a:r>
            <a:r>
              <a:rPr lang="en-US" baseline="0" dirty="0"/>
              <a:t> of the objectives was to reduce the number of UTI treated by 50% in the first three months than have zero UTIs in the last 3 months, this chart represents the amount of UTIs treated by month. Unfortently in the late part of March and early April, changes in the organization created a practice change for care plan activation. Most likely the rise in numbers in March and April is related to care plans being discontinued due to practice change at the organization level. Also In January 2021, a new hospice physician was hired that brought along a different philosophy of care that impacted the number of antibiotics prescribed.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22</a:t>
            </a:fld>
            <a:endParaRPr lang="en-US" dirty="0"/>
          </a:p>
        </p:txBody>
      </p:sp>
    </p:spTree>
    <p:extLst>
      <p:ext uri="{BB962C8B-B14F-4D97-AF65-F5344CB8AC3E}">
        <p14:creationId xmlns:p14="http://schemas.microsoft.com/office/powerpoint/2010/main" val="85885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8327D-3F53-974E-AE13-EFADECF07D3A}" type="slidenum">
              <a:rPr lang="en-US" smtClean="0"/>
              <a:t>23</a:t>
            </a:fld>
            <a:endParaRPr lang="en-US" dirty="0"/>
          </a:p>
        </p:txBody>
      </p:sp>
    </p:spTree>
    <p:extLst>
      <p:ext uri="{BB962C8B-B14F-4D97-AF65-F5344CB8AC3E}">
        <p14:creationId xmlns:p14="http://schemas.microsoft.com/office/powerpoint/2010/main" val="233850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Fisher's exact test was conducted to examine whether Care Plan and UTI were independent. The results of the Fisher exact test were significant based on an alpha value of 0.05,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.019, suggesting that Care Plan initiation  on admission and UTI are related to one another. Since the Fisher's exact test was conducted for a 2x2 contingency table, the odds ratio was calculated, OR = 0.13. This indicates that the odds of observing Care Plan activated and no UTI is 0.13 times as likely as observing no Care Plan activated and no UTI. This</a:t>
            </a:r>
            <a:r>
              <a:rPr lang="en-US" sz="1200" kern="1200" baseline="0" dirty="0">
                <a:solidFill>
                  <a:schemeClr val="tx1"/>
                </a:solidFill>
                <a:effectLst/>
                <a:latin typeface="+mn-lt"/>
                <a:ea typeface="+mn-ea"/>
                <a:cs typeface="+mn-cs"/>
              </a:rPr>
              <a:t> table</a:t>
            </a:r>
            <a:r>
              <a:rPr lang="en-US" sz="1200" kern="1200" dirty="0">
                <a:solidFill>
                  <a:schemeClr val="tx1"/>
                </a:solidFill>
                <a:effectLst/>
                <a:latin typeface="+mn-lt"/>
                <a:ea typeface="+mn-ea"/>
                <a:cs typeface="+mn-cs"/>
              </a:rPr>
              <a:t> presents the results of the Fisher's exact test.</a:t>
            </a:r>
            <a:r>
              <a:rPr lang="en-US" dirty="0">
                <a:effectLst/>
              </a:rPr>
              <a:t> </a:t>
            </a:r>
            <a:r>
              <a:rPr lang="en-US" sz="1200"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88327D-3F53-974E-AE13-EFADECF07D3A}" type="slidenum">
              <a:rPr lang="en-US" smtClean="0"/>
              <a:t>24</a:t>
            </a:fld>
            <a:endParaRPr lang="en-US" dirty="0"/>
          </a:p>
        </p:txBody>
      </p:sp>
    </p:spTree>
    <p:extLst>
      <p:ext uri="{BB962C8B-B14F-4D97-AF65-F5344CB8AC3E}">
        <p14:creationId xmlns:p14="http://schemas.microsoft.com/office/powerpoint/2010/main" val="118052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chi-square test of independence examines the relationship between two nominal variables. It was conducted to examine whether Care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Plan activation and UTI were independent. Two conditions need</a:t>
            </a:r>
            <a:r>
              <a:rPr lang="en-US" sz="1200" kern="1200" baseline="0" dirty="0">
                <a:solidFill>
                  <a:schemeClr val="tx1"/>
                </a:solidFill>
                <a:effectLst/>
                <a:latin typeface="+mn-lt"/>
                <a:ea typeface="+mn-ea"/>
                <a:cs typeface="+mn-cs"/>
              </a:rPr>
              <a:t> to be met these are adequate cell size having expected values greater than zero and 80% expected values of at least five. Both conditions was met.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results of the Chi-square test were significant based on an alpha value of 0.05, χ</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(1) = 5.19,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 .023, suggesting that Care_Plan and UTI are related to one another.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25</a:t>
            </a:fld>
            <a:endParaRPr lang="en-US" dirty="0"/>
          </a:p>
        </p:txBody>
      </p:sp>
    </p:spTree>
    <p:extLst>
      <p:ext uri="{BB962C8B-B14F-4D97-AF65-F5344CB8AC3E}">
        <p14:creationId xmlns:p14="http://schemas.microsoft.com/office/powerpoint/2010/main" val="1876166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seen</a:t>
            </a:r>
            <a:r>
              <a:rPr lang="en-US" sz="1200" kern="1200" baseline="0" dirty="0">
                <a:solidFill>
                  <a:schemeClr val="tx1"/>
                </a:solidFill>
                <a:effectLst/>
                <a:latin typeface="+mn-lt"/>
                <a:ea typeface="+mn-ea"/>
                <a:cs typeface="+mn-cs"/>
              </a:rPr>
              <a:t> in the above slides there was a significance between the activation of care plan and no urinary tract infections based on the Fisher exact test, Chi-square test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26</a:t>
            </a:fld>
            <a:endParaRPr lang="en-US" dirty="0"/>
          </a:p>
        </p:txBody>
      </p:sp>
    </p:spTree>
    <p:extLst>
      <p:ext uri="{BB962C8B-B14F-4D97-AF65-F5344CB8AC3E}">
        <p14:creationId xmlns:p14="http://schemas.microsoft.com/office/powerpoint/2010/main" val="1480693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Consistent utilization of evidenced-based guidelines could decrease the risk of UTIs in the hospice patient at end of life. Those clinicians who referenced the algorithm created for this project to manage their patients were least likely to have an antibiotic prescribed for asymptomatic UTIs which reduces adverse outcomes of antimicrobial administration including drug reactions, drug-drug interactions, and Clostridium difficile infection. Patient, family, and facility satisfaction increases as they become more involved in the plan of care, recognize signs and symptoms of UTI, and proactive interventions to reduce the risk of developing symptomatic UTI.  Overall the reduction of UTIs will have a financial impact as seen with the overall reduction in the cost the organization paid for antibiotic prescriptions during the project period vs the 6 month prior. </a:t>
            </a:r>
          </a:p>
          <a:p>
            <a:r>
              <a:rPr lang="en-US" sz="1200" kern="1200" dirty="0">
                <a:solidFill>
                  <a:schemeClr val="tx1"/>
                </a:solidFill>
                <a:effectLst/>
                <a:latin typeface="+mn-lt"/>
                <a:ea typeface="+mn-ea"/>
                <a:cs typeface="+mn-cs"/>
              </a:rPr>
              <a:t>This project may serve as a practice change in the cooperation for implementation of evidenced-based guidelines to reduce specific infections such as urinary, respiratory, and skin infections. It is imperative to have a multi-disciplinary approach to practice change as each discipline can affect the quality of care that the patient receives during his/her time on hospice. However, to make practice change sustainable collaboration with cooperate  stakeholders needs to be incorporated at the start of the project to create an environment of buy in. As different key stakeholders enter into the organization, such as a new hospice physician, direct meetings to discuss the quality improvement project in details will benefit the implementation and success of the quality improvement initiative. </a:t>
            </a:r>
          </a:p>
          <a:p>
            <a:r>
              <a:rPr lang="en-US" sz="1200" kern="1200" dirty="0">
                <a:solidFill>
                  <a:schemeClr val="tx1"/>
                </a:solidFill>
                <a:effectLst/>
                <a:latin typeface="+mn-lt"/>
                <a:ea typeface="+mn-ea"/>
                <a:cs typeface="+mn-cs"/>
              </a:rPr>
              <a:t>Lastly the quality improvement project provides insights into the effectiveness of using a clinical algorithm to guide care to patients. The advance practice registered nurse and doctoral prepared nurse can influence these approaches to clinical care for hospice patients by focusing on the management of patient’s complex illness and reducing the risk of voidable infections by enhancing quality of life.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27</a:t>
            </a:fld>
            <a:endParaRPr lang="en-US" dirty="0"/>
          </a:p>
        </p:txBody>
      </p:sp>
    </p:spTree>
    <p:extLst>
      <p:ext uri="{BB962C8B-B14F-4D97-AF65-F5344CB8AC3E}">
        <p14:creationId xmlns:p14="http://schemas.microsoft.com/office/powerpoint/2010/main" val="452242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project, the long-term plan was focused on dissemination of information. The organization received a clinical algorithm based on the most up to date evidence based practice guidelines to reduce the risk of urinary tract infections among the geriatric population. By using the clinical algorithm, hospice will be able to improve patient quality of life and increase disease management. It is imperative that the clinical algorithm is incorporated into new hire orientation. This clinical algorithm will be updated and offered annually to promote and encourage adherence to new treatment guidelines.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28</a:t>
            </a:fld>
            <a:endParaRPr lang="en-US" dirty="0"/>
          </a:p>
        </p:txBody>
      </p:sp>
    </p:spTree>
    <p:extLst>
      <p:ext uri="{BB962C8B-B14F-4D97-AF65-F5344CB8AC3E}">
        <p14:creationId xmlns:p14="http://schemas.microsoft.com/office/powerpoint/2010/main" val="723816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Dissemination of the results will be discussed at the all staff meeting,</a:t>
            </a:r>
            <a:r>
              <a:rPr lang="en-US" sz="1200" kern="1200" baseline="0" dirty="0">
                <a:solidFill>
                  <a:schemeClr val="tx1"/>
                </a:solidFill>
                <a:effectLst/>
                <a:latin typeface="+mn-lt"/>
                <a:ea typeface="+mn-ea"/>
                <a:cs typeface="+mn-cs"/>
              </a:rPr>
              <a:t> quarterly quality meeting, and plan to submit abstract to the Hospice and Palliative Care Conference in 2022 for a poster presentation.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29</a:t>
            </a:fld>
            <a:endParaRPr lang="en-US" dirty="0"/>
          </a:p>
        </p:txBody>
      </p:sp>
    </p:spTree>
    <p:extLst>
      <p:ext uri="{BB962C8B-B14F-4D97-AF65-F5344CB8AC3E}">
        <p14:creationId xmlns:p14="http://schemas.microsoft.com/office/powerpoint/2010/main" val="183425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Urinary tract infections are classified into two types of bacteriuria: asymptomatic and symptomatic bacterial UTI.  Asymptomatic bacterial UTI is the occurrence of bacteria in the urine without causing symptoms (MedlinePlus, 2016).  It is not recommended to treat patients with asymptomatic bacterial UTI due to putting patients at risk of recurrent infections with multi drug resistant bacteria (Genao &amp; Buhr, 2012). Whereas a diagnosis of symptomatic bacterial UTI is the presence of localizing genitourinary symptoms with a significant colony counts of bacteria in the patient’s urine (Genao &amp; Buhr, 2012, para. 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Antimicrobials are commonly prescribed to dying patients in the absence of adequate clinical symptoms to support a bacterial infection (Juthani-Mehta-Mehta, Malani, &amp; Mitchell, 2015). Hospice patients are vulnerable to infections due to the suppressed immune function, multiple comorbid conditions, functional debility and complex diseases that compromise host resistance. Hospice goals of care are to minimize suffering, maximize quality of life, preserve patient dignity, and to neither prolong nor hasten the dying process. As hospice care changes the focus from curative care to symptom management therefore complicating the decision to use antibiotics. Recent studies have demonstrated 40-75% of antibiotic use is inappropriately used in hospice, particularly in the healthcare setting (Gradalski &amp; Burczyk-Fitowska, 2017).</a:t>
            </a:r>
            <a:r>
              <a:rPr lang="en-US" dirty="0">
                <a:effectLst/>
              </a:rPr>
              <a:t> The</a:t>
            </a:r>
            <a:r>
              <a:rPr lang="en-US" baseline="0" dirty="0">
                <a:effectLst/>
              </a:rPr>
              <a:t> setting for this project was at Kindred Hospice in Grand Rapids, MI.</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a:t>
            </a:fld>
            <a:endParaRPr lang="en-US" dirty="0"/>
          </a:p>
        </p:txBody>
      </p:sp>
    </p:spTree>
    <p:extLst>
      <p:ext uri="{BB962C8B-B14F-4D97-AF65-F5344CB8AC3E}">
        <p14:creationId xmlns:p14="http://schemas.microsoft.com/office/powerpoint/2010/main" val="80561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following individuals for their</a:t>
            </a:r>
            <a:r>
              <a:rPr lang="en-US" baseline="0" dirty="0"/>
              <a:t> role in completion of this DNP project. Each of you helped over the course of the last 5 years through job changes that forced my DNP project  to be changed multiple times to the completion of this project. Thank you!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30</a:t>
            </a:fld>
            <a:endParaRPr lang="en-US" dirty="0"/>
          </a:p>
        </p:txBody>
      </p:sp>
    </p:spTree>
    <p:extLst>
      <p:ext uri="{BB962C8B-B14F-4D97-AF65-F5344CB8AC3E}">
        <p14:creationId xmlns:p14="http://schemas.microsoft.com/office/powerpoint/2010/main" val="715248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8327D-3F53-974E-AE13-EFADECF07D3A}" type="slidenum">
              <a:rPr lang="en-US" smtClean="0"/>
              <a:t>31</a:t>
            </a:fld>
            <a:endParaRPr lang="en-US" dirty="0"/>
          </a:p>
        </p:txBody>
      </p:sp>
    </p:spTree>
    <p:extLst>
      <p:ext uri="{BB962C8B-B14F-4D97-AF65-F5344CB8AC3E}">
        <p14:creationId xmlns:p14="http://schemas.microsoft.com/office/powerpoint/2010/main" val="434750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32</a:t>
            </a:fld>
            <a:endParaRPr lang="en-US" dirty="0"/>
          </a:p>
        </p:txBody>
      </p:sp>
    </p:spTree>
    <p:extLst>
      <p:ext uri="{BB962C8B-B14F-4D97-AF65-F5344CB8AC3E}">
        <p14:creationId xmlns:p14="http://schemas.microsoft.com/office/powerpoint/2010/main" val="1339228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33</a:t>
            </a:fld>
            <a:endParaRPr lang="en-US" dirty="0"/>
          </a:p>
        </p:txBody>
      </p:sp>
    </p:spTree>
    <p:extLst>
      <p:ext uri="{BB962C8B-B14F-4D97-AF65-F5344CB8AC3E}">
        <p14:creationId xmlns:p14="http://schemas.microsoft.com/office/powerpoint/2010/main" val="634606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34</a:t>
            </a:fld>
            <a:endParaRPr lang="en-US" dirty="0"/>
          </a:p>
        </p:txBody>
      </p:sp>
    </p:spTree>
    <p:extLst>
      <p:ext uri="{BB962C8B-B14F-4D97-AF65-F5344CB8AC3E}">
        <p14:creationId xmlns:p14="http://schemas.microsoft.com/office/powerpoint/2010/main" val="476545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35</a:t>
            </a:fld>
            <a:endParaRPr lang="en-US" dirty="0"/>
          </a:p>
        </p:txBody>
      </p:sp>
    </p:spTree>
    <p:extLst>
      <p:ext uri="{BB962C8B-B14F-4D97-AF65-F5344CB8AC3E}">
        <p14:creationId xmlns:p14="http://schemas.microsoft.com/office/powerpoint/2010/main" val="787333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8327D-3F53-974E-AE13-EFADECF07D3A}" type="slidenum">
              <a:rPr lang="en-US" smtClean="0"/>
              <a:t>36</a:t>
            </a:fld>
            <a:endParaRPr lang="en-US" dirty="0"/>
          </a:p>
        </p:txBody>
      </p:sp>
    </p:spTree>
    <p:extLst>
      <p:ext uri="{BB962C8B-B14F-4D97-AF65-F5344CB8AC3E}">
        <p14:creationId xmlns:p14="http://schemas.microsoft.com/office/powerpoint/2010/main" val="110643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organization mission is to honor life and offer compassion to individuals and their families when facing a life-limiting illness. To uphold to the mission and vision of the organization focusing on creating a positive difference in the patient’s lives and memorable moments, this needs to start with the reduction of conditions that inhibit the quality of life in hospice patients. One condition that jeopardizes patient’s quality of life and positive experience is UTIs. At the organization, UTI’s are the second most common infection putting geriatric adults lives at risk for morbidity associated with UTI infections (H. Steuber, personal communication, January 31, 2020). In 2018, one hundred occurrences of UTIs were diagnosed and treated with antibiotics at the organization. For the six months prior to this quality improvement project, seventy-one UTIs were treated with an antibiotic prescription. As the organization focuses on quality measures, the number of diagnosed UTI’s puts the organization at risk of not meeting quality measures focused on zero infections. </a:t>
            </a:r>
          </a:p>
          <a:p>
            <a:r>
              <a:rPr lang="en-US" sz="1200" kern="1200" dirty="0">
                <a:solidFill>
                  <a:schemeClr val="tx1"/>
                </a:solidFill>
                <a:effectLst/>
                <a:latin typeface="+mn-lt"/>
                <a:ea typeface="+mn-ea"/>
                <a:cs typeface="+mn-cs"/>
              </a:rPr>
              <a:t>The practice previous to this quality improvement project did not include any preventative measures as it relates to reducing the risk of UTIs. Patients were screened for UTIs once they showed signs or symptoms of a UTI.  Typically, a urinalysis (UA) was ordered once a patient either had urinary frequency, urinary burning, fevers, or altered mental status. However, many patients were treated with antibiotics without the UA as quality of life and comfort are the focus of the hospice physicians. Implementation of a clinical guideline was needed within the organization to assure continual assessments are completed. </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4</a:t>
            </a:fld>
            <a:endParaRPr lang="en-US" dirty="0"/>
          </a:p>
        </p:txBody>
      </p:sp>
    </p:spTree>
    <p:extLst>
      <p:ext uri="{BB962C8B-B14F-4D97-AF65-F5344CB8AC3E}">
        <p14:creationId xmlns:p14="http://schemas.microsoft.com/office/powerpoint/2010/main" val="146951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8327D-3F53-974E-AE13-EFADECF07D3A}" type="slidenum">
              <a:rPr lang="en-US" smtClean="0"/>
              <a:t>5</a:t>
            </a:fld>
            <a:endParaRPr lang="en-US" dirty="0"/>
          </a:p>
        </p:txBody>
      </p:sp>
    </p:spTree>
    <p:extLst>
      <p:ext uri="{BB962C8B-B14F-4D97-AF65-F5344CB8AC3E}">
        <p14:creationId xmlns:p14="http://schemas.microsoft.com/office/powerpoint/2010/main" val="1734408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comprehensive literature search was conducted with the Cumulative Index to Nursing and Allied Health Literature and PubMed from 2012 to 2019. The key search words included: Hospice, Urinary Tract Infections, UTI, Symptomatic UTI, guidelines, care plan, elderly, older adults, clinical practice guideline, and end of life. Inclusion criteria were any type of study, clinical guideline or scholarly article published in the past 5 to 7 years to ensure a more recent search of studies to address the current research question. Three themes were identified during the literature review. They were: (1) antibiotic use and end of life, (2) negative consequence of antibiotic therapy, (3) importance of clinical practice guidelines.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6</a:t>
            </a:fld>
            <a:endParaRPr lang="en-US" dirty="0"/>
          </a:p>
        </p:txBody>
      </p:sp>
    </p:spTree>
    <p:extLst>
      <p:ext uri="{BB962C8B-B14F-4D97-AF65-F5344CB8AC3E}">
        <p14:creationId xmlns:p14="http://schemas.microsoft.com/office/powerpoint/2010/main" val="210794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Antibiotic Use and End of Life</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management of urinary tract infections is critical for survival and the quality of life of patients with terminal illness. . Unfortunately, terminally ill patients are very susceptible to infections, which are the result of disease related processes and/or therapy induced mechanisms (Esme, Topeli, Yavuz, &amp; Akova, 2019). Patients with advanced dementia are usually nearing the end of life and infections typically are seen at the final stages of life (Mitchell et al., 2014). Many studies</a:t>
            </a:r>
            <a:r>
              <a:rPr lang="en-US" sz="1200" kern="1200" baseline="0" dirty="0">
                <a:solidFill>
                  <a:schemeClr val="tx1"/>
                </a:solidFill>
                <a:effectLst/>
                <a:latin typeface="+mn-lt"/>
                <a:ea typeface="+mn-ea"/>
                <a:cs typeface="+mn-cs"/>
              </a:rPr>
              <a:t> have shown that</a:t>
            </a:r>
            <a:r>
              <a:rPr lang="en-US" sz="1200" kern="1200" dirty="0">
                <a:solidFill>
                  <a:schemeClr val="tx1"/>
                </a:solidFill>
                <a:effectLst/>
                <a:latin typeface="+mn-lt"/>
                <a:ea typeface="+mn-ea"/>
                <a:cs typeface="+mn-cs"/>
              </a:rPr>
              <a:t> terminally ill patients develop infections in final stage of life with many</a:t>
            </a:r>
            <a:r>
              <a:rPr lang="en-US" sz="1200" kern="1200" baseline="0" dirty="0">
                <a:solidFill>
                  <a:schemeClr val="tx1"/>
                </a:solidFill>
                <a:effectLst/>
                <a:latin typeface="+mn-lt"/>
                <a:ea typeface="+mn-ea"/>
                <a:cs typeface="+mn-cs"/>
              </a:rPr>
              <a:t> of them</a:t>
            </a:r>
            <a:r>
              <a:rPr lang="en-US" sz="1200" kern="1200" dirty="0">
                <a:solidFill>
                  <a:schemeClr val="tx1"/>
                </a:solidFill>
                <a:effectLst/>
                <a:latin typeface="+mn-lt"/>
                <a:ea typeface="+mn-ea"/>
                <a:cs typeface="+mn-cs"/>
              </a:rPr>
              <a:t> being a fatal infection that end up in mortality. One study noted that close to 90% of hospitalized patients with advanced cancer receive antimicrobials during the week prior to death and 42% of nursing home residents with advanced dementia are prescribed antimicrobials during the last two weeks of life.  Approximately one-quarter of hospice patients, for whom the intended goal of care is comfort, receive antimicrobials during the final weeks of life (Juthani-Mehta-Mehta, Malani, &amp; Mitchell, 2015).</a:t>
            </a: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7</a:t>
            </a:fld>
            <a:endParaRPr lang="en-US" dirty="0"/>
          </a:p>
        </p:txBody>
      </p:sp>
    </p:spTree>
    <p:extLst>
      <p:ext uri="{BB962C8B-B14F-4D97-AF65-F5344CB8AC3E}">
        <p14:creationId xmlns:p14="http://schemas.microsoft.com/office/powerpoint/2010/main" val="175462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Negative Consequence of Antibiotic Therapy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variety of literature has been published that over utilization of antibiotics leads to negative consequences including development of drug resistance, unpleasant side effects, and high healthcare cost. (Gradalski &amp; Burczyk-Fitowska, 2017; Juthani-Mehta-Mehta, Malani, &amp; Mitchell, 2015; Rowe &amp; Juthani-Mehta, 2013). Treating these infections at the end of life can stall the dying process along with contributing to patient distress and decrease quality of life due to work up and treatment (Mitchell et al., 2014). Ultimately, if the infection is cured the underlying illness would remain (Ford et al., 2019). </a:t>
            </a:r>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8</a:t>
            </a:fld>
            <a:endParaRPr lang="en-US" dirty="0"/>
          </a:p>
        </p:txBody>
      </p:sp>
    </p:spTree>
    <p:extLst>
      <p:ext uri="{BB962C8B-B14F-4D97-AF65-F5344CB8AC3E}">
        <p14:creationId xmlns:p14="http://schemas.microsoft.com/office/powerpoint/2010/main" val="51361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Importance of Clinical Practice Guidelines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Actively treating asymptomatic bacterial urinary tract infections by the use of noninvasive measures including hydration, treating pain, monitoring vital signs, and reviewing medications offers the possibility of avoiding antibiotics (Cortes-Penfield, Trautner, &amp; Jump, 2017). In light of the current trend of growth of the number of geriatric patients being eligible for hospice, there will be the likelihood of an unprecedented increase in the number of patients at increased risk for mortality due to infections. The American Medical Directors Association (2018) and Infectious Disease Society of America (2019) has developed a clinical practice guideline for common infections and the management of asymptomatic bacteriuria. Since there is a potential negative societal consequence of antimicrobial resistance, both guidelines discourage screening and treatment with antibiotics for asymptomatic bacteriuria and encourage use of non-pharmacological and pharmacological interventions to treat symptoms related to these infections (American Medical Directors Association, 2018; Infectious Disease Society of America, 2019).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88327D-3F53-974E-AE13-EFADECF07D3A}" type="slidenum">
              <a:rPr lang="en-US" smtClean="0"/>
              <a:t>9</a:t>
            </a:fld>
            <a:endParaRPr lang="en-US" dirty="0"/>
          </a:p>
        </p:txBody>
      </p:sp>
    </p:spTree>
    <p:extLst>
      <p:ext uri="{BB962C8B-B14F-4D97-AF65-F5344CB8AC3E}">
        <p14:creationId xmlns:p14="http://schemas.microsoft.com/office/powerpoint/2010/main" val="723027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A42A97-207A-C74D-982E-95E3209E104A}"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2359FC5A-0B5C-E54D-8360-6E7A2AEB38A1}"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E6BAE-A3B2-E64B-A221-E3AD76073BDF}"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2359FC5A-0B5C-E54D-8360-6E7A2AEB38A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FF80-E89C-8E4B-B0E0-BDB4D84A3E79}"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2359FC5A-0B5C-E54D-8360-6E7A2AEB38A1}"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3DDE9B-B1B5-0448-AF75-6C5D997D7DE0}"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2359FC5A-0B5C-E54D-8360-6E7A2AEB38A1}"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AE8B62-8D07-124B-8484-4C99779EE1F9}"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2359FC5A-0B5C-E54D-8360-6E7A2AEB38A1}"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844B0C-9CD1-B84D-B49B-F7DF16F521E8}"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844B0C-9CD1-B84D-B49B-F7DF16F521E8}"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2745A7-009B-8843-B1A8-079D0CFBB172}"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E7A77888-2D5D-4940-8434-C46DDFF1A77C}" type="datetime1">
              <a:rPr lang="en-US" smtClean="0"/>
              <a:t>1/5/2022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2359FC5A-0B5C-E54D-8360-6E7A2AEB38A1}"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2688D-26AE-AC40-8532-3B5E6A32D44C}"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183BD1-D9B4-7F46-BB24-4F883DDEFED1}" type="datetime1">
              <a:rPr lang="en-US" smtClean="0"/>
              <a:t>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2359FC5A-0B5C-E54D-8360-6E7A2AEB38A1}"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7D2208-21AC-994A-80DD-3571972ED3AE}"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CE879-BCF3-E24D-A542-1E6C1BFB1BA0}" type="datetime1">
              <a:rPr lang="en-US" smtClean="0"/>
              <a:t>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319B3C-782E-9D44-A748-493E696EF7BF}" type="datetime1">
              <a:rPr lang="en-US" smtClean="0"/>
              <a:t>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AC412B1E-B738-B14A-BE12-C3E2F008B636}" type="datetime1">
              <a:rPr lang="en-US" smtClean="0"/>
              <a:t>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FEF837-38C7-1745-B195-9504D1F8E4BC}"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F4AF28-D91A-9D4D-A9CF-A149B65420A4}" type="datetime1">
              <a:rPr lang="en-US" smtClean="0"/>
              <a:t>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59FC5A-0B5C-E54D-8360-6E7A2AEB38A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844B0C-9CD1-B84D-B49B-F7DF16F521E8}" type="datetime1">
              <a:rPr lang="en-US" smtClean="0"/>
              <a:t>1/5/2022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359FC5A-0B5C-E54D-8360-6E7A2AEB38A1}" type="slidenum">
              <a:rPr lang="en-US" smtClean="0"/>
              <a:t>‹#›</a:t>
            </a:fld>
            <a:endParaRPr lang="en-US" dirty="0"/>
          </a:p>
        </p:txBody>
      </p:sp>
    </p:spTree>
    <p:extLst>
      <p:ext uri="{BB962C8B-B14F-4D97-AF65-F5344CB8AC3E}">
        <p14:creationId xmlns:p14="http://schemas.microsoft.com/office/powerpoint/2010/main" val="1612542279"/>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tiff"/><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jamda.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cdc.gov/nhsn/PDFs/LTC/LTCF-UTI-protoccol_FINAL_8-24-20102.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hmpgloballearningnetwork.com/site/altc/articles/improving-management-urinary-tract-infections-nursing-homes-its-time-stop-tail-wagging-do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infectioncontrol/pdf/guidelines/cauti-guidelines-H.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kindredhealthcare.com/locations/hospice/grand-rapids-mi-"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medlineplus.gov/ency/article/000520.h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613/BM.2013.01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AA2E7-6CFF-7E4C-933D-A25468385BF0}"/>
              </a:ext>
            </a:extLst>
          </p:cNvPr>
          <p:cNvSpPr>
            <a:spLocks noGrp="1"/>
          </p:cNvSpPr>
          <p:nvPr>
            <p:ph type="title"/>
          </p:nvPr>
        </p:nvSpPr>
        <p:spPr>
          <a:xfrm>
            <a:off x="1295402" y="1240972"/>
            <a:ext cx="9609668" cy="2703652"/>
          </a:xfrm>
        </p:spPr>
        <p:txBody>
          <a:bodyPr>
            <a:noAutofit/>
          </a:bodyPr>
          <a:lstStyle/>
          <a:p>
            <a:pPr algn="ctr"/>
            <a:r>
              <a:rPr lang="en-US" sz="4400" dirty="0"/>
              <a:t>Improving Care: </a:t>
            </a:r>
            <a:br>
              <a:rPr lang="en-US" sz="4400" dirty="0"/>
            </a:br>
            <a:r>
              <a:rPr lang="en-US" sz="4400" dirty="0"/>
              <a:t>Clinical Guideline Implementation to </a:t>
            </a:r>
            <a:br>
              <a:rPr lang="en-US" sz="4400" dirty="0"/>
            </a:br>
            <a:r>
              <a:rPr lang="en-US" sz="4400" dirty="0"/>
              <a:t>Reduce Urinary Tract Infections Treated </a:t>
            </a:r>
            <a:br>
              <a:rPr lang="en-US" sz="4400" dirty="0"/>
            </a:br>
            <a:r>
              <a:rPr lang="en-US" sz="4400" dirty="0"/>
              <a:t>by Antibiotics in Hospice Patients </a:t>
            </a:r>
          </a:p>
        </p:txBody>
      </p:sp>
      <p:sp>
        <p:nvSpPr>
          <p:cNvPr id="3" name="Subtitle 2">
            <a:extLst>
              <a:ext uri="{FF2B5EF4-FFF2-40B4-BE49-F238E27FC236}">
                <a16:creationId xmlns:a16="http://schemas.microsoft.com/office/drawing/2014/main" id="{3549DF2D-38F7-2544-ABF3-E2F9D1A9ADCE}"/>
              </a:ext>
            </a:extLst>
          </p:cNvPr>
          <p:cNvSpPr>
            <a:spLocks noGrp="1"/>
          </p:cNvSpPr>
          <p:nvPr>
            <p:ph type="body" sz="half" idx="2"/>
          </p:nvPr>
        </p:nvSpPr>
        <p:spPr>
          <a:xfrm>
            <a:off x="1295402" y="5124816"/>
            <a:ext cx="9609668" cy="496748"/>
          </a:xfrm>
        </p:spPr>
        <p:txBody>
          <a:bodyPr>
            <a:normAutofit/>
          </a:bodyPr>
          <a:lstStyle/>
          <a:p>
            <a:pPr algn="ctr"/>
            <a:r>
              <a:rPr lang="en-US" sz="2400" dirty="0"/>
              <a:t>Jamie A. Meyer,  MSN, APRN, AGCNS-BC, AGPCNP-BC</a:t>
            </a:r>
          </a:p>
        </p:txBody>
      </p:sp>
      <p:sp>
        <p:nvSpPr>
          <p:cNvPr id="4" name="Slide Number Placeholder 3"/>
          <p:cNvSpPr>
            <a:spLocks noGrp="1"/>
          </p:cNvSpPr>
          <p:nvPr>
            <p:ph type="sldNum" sz="quarter" idx="12"/>
          </p:nvPr>
        </p:nvSpPr>
        <p:spPr/>
        <p:txBody>
          <a:bodyPr/>
          <a:lstStyle/>
          <a:p>
            <a:fld id="{2359FC5A-0B5C-E54D-8360-6E7A2AEB38A1}" type="slidenum">
              <a:rPr lang="en-US" smtClean="0"/>
              <a:t>1</a:t>
            </a:fld>
            <a:endParaRPr lang="en-US" dirty="0"/>
          </a:p>
        </p:txBody>
      </p:sp>
      <p:pic>
        <p:nvPicPr>
          <p:cNvPr id="6" name="Picture 5"/>
          <p:cNvPicPr>
            <a:picLocks noChangeAspect="1"/>
          </p:cNvPicPr>
          <p:nvPr/>
        </p:nvPicPr>
        <p:blipFill>
          <a:blip r:embed="rId3"/>
          <a:stretch>
            <a:fillRect/>
          </a:stretch>
        </p:blipFill>
        <p:spPr>
          <a:xfrm>
            <a:off x="456294" y="131135"/>
            <a:ext cx="1678216" cy="1111818"/>
          </a:xfrm>
          <a:prstGeom prst="rect">
            <a:avLst/>
          </a:prstGeom>
        </p:spPr>
      </p:pic>
      <p:pic>
        <p:nvPicPr>
          <p:cNvPr id="7" name="Picture 6"/>
          <p:cNvPicPr>
            <a:picLocks noChangeAspect="1"/>
          </p:cNvPicPr>
          <p:nvPr/>
        </p:nvPicPr>
        <p:blipFill>
          <a:blip r:embed="rId4"/>
          <a:stretch>
            <a:fillRect/>
          </a:stretch>
        </p:blipFill>
        <p:spPr>
          <a:xfrm>
            <a:off x="10355373" y="104951"/>
            <a:ext cx="1650093" cy="1318359"/>
          </a:xfrm>
          <a:prstGeom prst="rect">
            <a:avLst/>
          </a:prstGeom>
        </p:spPr>
      </p:pic>
      <p:pic>
        <p:nvPicPr>
          <p:cNvPr id="8" name="Picture 7"/>
          <p:cNvPicPr>
            <a:picLocks noChangeAspect="1"/>
          </p:cNvPicPr>
          <p:nvPr/>
        </p:nvPicPr>
        <p:blipFill>
          <a:blip r:embed="rId5"/>
          <a:stretch>
            <a:fillRect/>
          </a:stretch>
        </p:blipFill>
        <p:spPr>
          <a:xfrm>
            <a:off x="141504" y="4657137"/>
            <a:ext cx="2241088" cy="1037977"/>
          </a:xfrm>
          <a:prstGeom prst="rect">
            <a:avLst/>
          </a:prstGeom>
        </p:spPr>
      </p:pic>
    </p:spTree>
    <p:extLst>
      <p:ext uri="{BB962C8B-B14F-4D97-AF65-F5344CB8AC3E}">
        <p14:creationId xmlns:p14="http://schemas.microsoft.com/office/powerpoint/2010/main" val="48719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90D40-8192-C342-ADC0-C0A7503D53D2}"/>
              </a:ext>
            </a:extLst>
          </p:cNvPr>
          <p:cNvSpPr>
            <a:spLocks noGrp="1"/>
          </p:cNvSpPr>
          <p:nvPr>
            <p:ph type="title"/>
          </p:nvPr>
        </p:nvSpPr>
        <p:spPr/>
        <p:txBody>
          <a:bodyPr>
            <a:noAutofit/>
          </a:bodyPr>
          <a:lstStyle/>
          <a:p>
            <a:pPr algn="just"/>
            <a:r>
              <a:rPr lang="en-US" sz="4400" dirty="0"/>
              <a:t>                         Purpose Statement</a:t>
            </a:r>
          </a:p>
        </p:txBody>
      </p:sp>
      <p:sp>
        <p:nvSpPr>
          <p:cNvPr id="3" name="Content Placeholder 2">
            <a:extLst>
              <a:ext uri="{FF2B5EF4-FFF2-40B4-BE49-F238E27FC236}">
                <a16:creationId xmlns:a16="http://schemas.microsoft.com/office/drawing/2014/main" id="{96F21798-1630-C649-B7EF-DE6119A35F8B}"/>
              </a:ext>
            </a:extLst>
          </p:cNvPr>
          <p:cNvSpPr>
            <a:spLocks noGrp="1"/>
          </p:cNvSpPr>
          <p:nvPr>
            <p:ph idx="1"/>
          </p:nvPr>
        </p:nvSpPr>
        <p:spPr>
          <a:xfrm>
            <a:off x="838200" y="2590396"/>
            <a:ext cx="10515600" cy="2290362"/>
          </a:xfrm>
        </p:spPr>
        <p:txBody>
          <a:bodyPr>
            <a:normAutofit/>
          </a:bodyPr>
          <a:lstStyle/>
          <a:p>
            <a:pPr marL="0" indent="0">
              <a:buNone/>
            </a:pPr>
            <a:r>
              <a:rPr lang="en-US" sz="3200" dirty="0"/>
              <a:t>The purpose of this project is to implement a clinical algorithm and care plan to direct care that is respectful and responsive to individual patient’s needs and ensures that patient values guide all decisions within hospice over a 6-month period. </a:t>
            </a:r>
          </a:p>
        </p:txBody>
      </p:sp>
      <p:sp>
        <p:nvSpPr>
          <p:cNvPr id="4" name="Slide Number Placeholder 3"/>
          <p:cNvSpPr>
            <a:spLocks noGrp="1"/>
          </p:cNvSpPr>
          <p:nvPr>
            <p:ph type="sldNum" sz="quarter" idx="12"/>
          </p:nvPr>
        </p:nvSpPr>
        <p:spPr/>
        <p:txBody>
          <a:bodyPr/>
          <a:lstStyle/>
          <a:p>
            <a:fld id="{2359FC5A-0B5C-E54D-8360-6E7A2AEB38A1}" type="slidenum">
              <a:rPr lang="en-US" smtClean="0"/>
              <a:t>10</a:t>
            </a:fld>
            <a:endParaRPr lang="en-US" dirty="0"/>
          </a:p>
        </p:txBody>
      </p:sp>
    </p:spTree>
    <p:extLst>
      <p:ext uri="{BB962C8B-B14F-4D97-AF65-F5344CB8AC3E}">
        <p14:creationId xmlns:p14="http://schemas.microsoft.com/office/powerpoint/2010/main" val="284838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10-Point Star 32"/>
          <p:cNvSpPr/>
          <p:nvPr/>
        </p:nvSpPr>
        <p:spPr>
          <a:xfrm>
            <a:off x="2214884" y="753227"/>
            <a:ext cx="9227057" cy="6062788"/>
          </a:xfrm>
          <a:prstGeom prst="star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2359FC5A-0B5C-E54D-8360-6E7A2AEB38A1}" type="slidenum">
              <a:rPr lang="en-US" smtClean="0"/>
              <a:t>11</a:t>
            </a:fld>
            <a:endParaRPr lang="en-US" dirty="0"/>
          </a:p>
        </p:txBody>
      </p:sp>
      <p:sp>
        <p:nvSpPr>
          <p:cNvPr id="4" name="Title 3"/>
          <p:cNvSpPr>
            <a:spLocks noGrp="1"/>
          </p:cNvSpPr>
          <p:nvPr>
            <p:ph type="title" idx="4294967295"/>
          </p:nvPr>
        </p:nvSpPr>
        <p:spPr>
          <a:xfrm>
            <a:off x="0" y="184150"/>
            <a:ext cx="5208588" cy="865188"/>
          </a:xfrm>
        </p:spPr>
        <p:txBody>
          <a:bodyPr>
            <a:noAutofit/>
          </a:bodyPr>
          <a:lstStyle/>
          <a:p>
            <a:r>
              <a:rPr lang="en-US" sz="2400" b="1" dirty="0"/>
              <a:t>Theoretical Framework:</a:t>
            </a:r>
            <a:br>
              <a:rPr lang="en-US" sz="2400" b="1" dirty="0"/>
            </a:br>
            <a:r>
              <a:rPr lang="en-US" sz="2400" b="1" dirty="0"/>
              <a:t>AACN Synergy Model for Patient Care</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2654174"/>
              </p:ext>
            </p:extLst>
          </p:nvPr>
        </p:nvGraphicFramePr>
        <p:xfrm>
          <a:off x="6845300" y="1787525"/>
          <a:ext cx="5346700" cy="3676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rved Left Arrow 13"/>
          <p:cNvSpPr/>
          <p:nvPr/>
        </p:nvSpPr>
        <p:spPr>
          <a:xfrm rot="5400000">
            <a:off x="4961834" y="534242"/>
            <a:ext cx="3082705" cy="9005864"/>
          </a:xfrm>
          <a:prstGeom prst="curvedLeftArrow">
            <a:avLst>
              <a:gd name="adj1" fmla="val 25000"/>
              <a:gd name="adj2" fmla="val 69694"/>
              <a:gd name="adj3" fmla="val 2500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sp>
        <p:nvSpPr>
          <p:cNvPr id="16" name="Rounded Rectangle 15"/>
          <p:cNvSpPr/>
          <p:nvPr/>
        </p:nvSpPr>
        <p:spPr>
          <a:xfrm>
            <a:off x="2381109" y="5422649"/>
            <a:ext cx="1849113" cy="119072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System</a:t>
            </a:r>
          </a:p>
        </p:txBody>
      </p:sp>
      <p:sp>
        <p:nvSpPr>
          <p:cNvPr id="17" name="Rounded Rectangle 16"/>
          <p:cNvSpPr/>
          <p:nvPr/>
        </p:nvSpPr>
        <p:spPr>
          <a:xfrm>
            <a:off x="9222460" y="4998347"/>
            <a:ext cx="2274960" cy="112768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Patient Competency</a:t>
            </a:r>
          </a:p>
        </p:txBody>
      </p:sp>
      <p:sp>
        <p:nvSpPr>
          <p:cNvPr id="19" name="Explosion 2 18"/>
          <p:cNvSpPr/>
          <p:nvPr/>
        </p:nvSpPr>
        <p:spPr>
          <a:xfrm>
            <a:off x="6997569" y="2285457"/>
            <a:ext cx="1844710" cy="784109"/>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000" dirty="0"/>
              <a:t>Resiliency</a:t>
            </a:r>
          </a:p>
        </p:txBody>
      </p:sp>
      <p:sp>
        <p:nvSpPr>
          <p:cNvPr id="20" name="Explosion 2 19"/>
          <p:cNvSpPr/>
          <p:nvPr/>
        </p:nvSpPr>
        <p:spPr>
          <a:xfrm>
            <a:off x="6921525" y="3077461"/>
            <a:ext cx="1629270" cy="604028"/>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000" dirty="0"/>
              <a:t>Stability</a:t>
            </a:r>
          </a:p>
        </p:txBody>
      </p:sp>
      <p:sp>
        <p:nvSpPr>
          <p:cNvPr id="21" name="Explosion 2 20"/>
          <p:cNvSpPr/>
          <p:nvPr/>
        </p:nvSpPr>
        <p:spPr>
          <a:xfrm>
            <a:off x="6380318" y="4516377"/>
            <a:ext cx="3472711" cy="795949"/>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200" dirty="0"/>
              <a:t>Participation in care</a:t>
            </a:r>
          </a:p>
        </p:txBody>
      </p:sp>
      <p:sp>
        <p:nvSpPr>
          <p:cNvPr id="22" name="Explosion 2 21"/>
          <p:cNvSpPr/>
          <p:nvPr/>
        </p:nvSpPr>
        <p:spPr>
          <a:xfrm>
            <a:off x="6721300" y="1404141"/>
            <a:ext cx="2456573" cy="739840"/>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900" dirty="0"/>
              <a:t>Vulnerability</a:t>
            </a:r>
          </a:p>
        </p:txBody>
      </p:sp>
      <p:sp>
        <p:nvSpPr>
          <p:cNvPr id="24" name="Explosion 2 23"/>
          <p:cNvSpPr/>
          <p:nvPr/>
        </p:nvSpPr>
        <p:spPr>
          <a:xfrm>
            <a:off x="5223447" y="1152225"/>
            <a:ext cx="1889100" cy="727110"/>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900" dirty="0">
                <a:solidFill>
                  <a:srgbClr val="000000"/>
                </a:solidFill>
              </a:rPr>
              <a:t>Advocacy</a:t>
            </a:r>
          </a:p>
        </p:txBody>
      </p:sp>
      <p:sp>
        <p:nvSpPr>
          <p:cNvPr id="23" name="Explosion 2 22"/>
          <p:cNvSpPr/>
          <p:nvPr/>
        </p:nvSpPr>
        <p:spPr>
          <a:xfrm>
            <a:off x="3096659" y="2403505"/>
            <a:ext cx="2224865" cy="1101131"/>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000" dirty="0">
                <a:solidFill>
                  <a:srgbClr val="000000"/>
                </a:solidFill>
              </a:rPr>
              <a:t>Facilitation</a:t>
            </a:r>
            <a:r>
              <a:rPr lang="en-US" sz="1200" dirty="0">
                <a:solidFill>
                  <a:srgbClr val="000000"/>
                </a:solidFill>
              </a:rPr>
              <a:t> of Learning</a:t>
            </a:r>
          </a:p>
        </p:txBody>
      </p:sp>
      <p:sp>
        <p:nvSpPr>
          <p:cNvPr id="25" name="Explosion 2 24"/>
          <p:cNvSpPr/>
          <p:nvPr/>
        </p:nvSpPr>
        <p:spPr>
          <a:xfrm>
            <a:off x="2278929" y="3700064"/>
            <a:ext cx="2420570" cy="781709"/>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000" dirty="0">
                <a:solidFill>
                  <a:srgbClr val="000000"/>
                </a:solidFill>
              </a:rPr>
              <a:t>Collaboration</a:t>
            </a:r>
          </a:p>
        </p:txBody>
      </p:sp>
      <p:sp>
        <p:nvSpPr>
          <p:cNvPr id="27" name="Explosion 2 26"/>
          <p:cNvSpPr/>
          <p:nvPr/>
        </p:nvSpPr>
        <p:spPr>
          <a:xfrm>
            <a:off x="6801531" y="5178783"/>
            <a:ext cx="2279812" cy="1028800"/>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200" dirty="0"/>
              <a:t>Resource Availability</a:t>
            </a:r>
          </a:p>
        </p:txBody>
      </p:sp>
      <p:sp>
        <p:nvSpPr>
          <p:cNvPr id="28" name="Explosion 2 27"/>
          <p:cNvSpPr/>
          <p:nvPr/>
        </p:nvSpPr>
        <p:spPr>
          <a:xfrm>
            <a:off x="5106286" y="1931728"/>
            <a:ext cx="2036212" cy="1086852"/>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200" dirty="0">
                <a:solidFill>
                  <a:srgbClr val="000000"/>
                </a:solidFill>
              </a:rPr>
              <a:t>Clinical Judgment</a:t>
            </a:r>
          </a:p>
        </p:txBody>
      </p:sp>
      <p:sp>
        <p:nvSpPr>
          <p:cNvPr id="29" name="Explosion 2 28"/>
          <p:cNvSpPr/>
          <p:nvPr/>
        </p:nvSpPr>
        <p:spPr>
          <a:xfrm>
            <a:off x="4882825" y="5197768"/>
            <a:ext cx="1925080" cy="893531"/>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200" dirty="0">
                <a:solidFill>
                  <a:srgbClr val="000000"/>
                </a:solidFill>
              </a:rPr>
              <a:t>Clinical Inquiry</a:t>
            </a:r>
          </a:p>
        </p:txBody>
      </p:sp>
      <p:sp>
        <p:nvSpPr>
          <p:cNvPr id="30" name="Explosion 2 29"/>
          <p:cNvSpPr/>
          <p:nvPr/>
        </p:nvSpPr>
        <p:spPr>
          <a:xfrm>
            <a:off x="3222428" y="4345803"/>
            <a:ext cx="2055327" cy="1009000"/>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200" dirty="0">
                <a:solidFill>
                  <a:srgbClr val="000000"/>
                </a:solidFill>
              </a:rPr>
              <a:t>System Thinking</a:t>
            </a:r>
          </a:p>
        </p:txBody>
      </p:sp>
      <p:sp>
        <p:nvSpPr>
          <p:cNvPr id="32" name="Curved Left Arrow 31"/>
          <p:cNvSpPr/>
          <p:nvPr/>
        </p:nvSpPr>
        <p:spPr>
          <a:xfrm rot="16200000">
            <a:off x="5884026" y="-2081868"/>
            <a:ext cx="2592618" cy="8864131"/>
          </a:xfrm>
          <a:prstGeom prst="curvedLeftArrow">
            <a:avLst>
              <a:gd name="adj1" fmla="val 25000"/>
              <a:gd name="adj2" fmla="val 80512"/>
              <a:gd name="adj3" fmla="val 2760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sp>
        <p:nvSpPr>
          <p:cNvPr id="26" name="Explosion 2 25"/>
          <p:cNvSpPr/>
          <p:nvPr/>
        </p:nvSpPr>
        <p:spPr>
          <a:xfrm>
            <a:off x="5075008" y="3787983"/>
            <a:ext cx="2144502" cy="1122873"/>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200" dirty="0">
                <a:solidFill>
                  <a:schemeClr val="bg1"/>
                </a:solidFill>
              </a:rPr>
              <a:t>Caring practices</a:t>
            </a:r>
          </a:p>
        </p:txBody>
      </p:sp>
      <p:sp>
        <p:nvSpPr>
          <p:cNvPr id="34" name="Left Arrow 33"/>
          <p:cNvSpPr/>
          <p:nvPr/>
        </p:nvSpPr>
        <p:spPr>
          <a:xfrm rot="19250998">
            <a:off x="6479715" y="234005"/>
            <a:ext cx="1184651" cy="1006130"/>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a:t>Synergy</a:t>
            </a:r>
          </a:p>
        </p:txBody>
      </p:sp>
      <p:sp>
        <p:nvSpPr>
          <p:cNvPr id="35" name="Left Arrow 34"/>
          <p:cNvSpPr/>
          <p:nvPr/>
        </p:nvSpPr>
        <p:spPr>
          <a:xfrm rot="19250998">
            <a:off x="8634932" y="299757"/>
            <a:ext cx="1727724" cy="1704936"/>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t>Improved</a:t>
            </a:r>
          </a:p>
          <a:p>
            <a:pPr algn="ctr"/>
            <a:r>
              <a:rPr lang="en-US" sz="1200" dirty="0"/>
              <a:t>Quality </a:t>
            </a:r>
          </a:p>
          <a:p>
            <a:pPr algn="ctr"/>
            <a:r>
              <a:rPr lang="en-US" sz="1200" dirty="0"/>
              <a:t>Of Care</a:t>
            </a:r>
          </a:p>
        </p:txBody>
      </p:sp>
      <p:sp>
        <p:nvSpPr>
          <p:cNvPr id="18" name="Rounded Rectangle 17"/>
          <p:cNvSpPr/>
          <p:nvPr/>
        </p:nvSpPr>
        <p:spPr>
          <a:xfrm>
            <a:off x="2044424" y="1160542"/>
            <a:ext cx="1945282" cy="1099785"/>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Nurse Competency</a:t>
            </a:r>
          </a:p>
        </p:txBody>
      </p:sp>
      <p:sp>
        <p:nvSpPr>
          <p:cNvPr id="5" name="TextBox 4"/>
          <p:cNvSpPr txBox="1"/>
          <p:nvPr/>
        </p:nvSpPr>
        <p:spPr>
          <a:xfrm>
            <a:off x="199166" y="4939107"/>
            <a:ext cx="1874601" cy="461665"/>
          </a:xfrm>
          <a:prstGeom prst="rect">
            <a:avLst/>
          </a:prstGeom>
          <a:noFill/>
        </p:spPr>
        <p:txBody>
          <a:bodyPr wrap="square" rtlCol="0">
            <a:spAutoFit/>
          </a:bodyPr>
          <a:lstStyle/>
          <a:p>
            <a:r>
              <a:rPr lang="en-US" sz="2400" dirty="0"/>
              <a:t>AACN, 2015</a:t>
            </a:r>
          </a:p>
        </p:txBody>
      </p:sp>
      <p:sp>
        <p:nvSpPr>
          <p:cNvPr id="31" name="Explosion 2 30"/>
          <p:cNvSpPr/>
          <p:nvPr/>
        </p:nvSpPr>
        <p:spPr>
          <a:xfrm>
            <a:off x="3571141" y="1404482"/>
            <a:ext cx="2012822" cy="1096951"/>
          </a:xfrm>
          <a:prstGeom prst="irregularSeal2">
            <a:avLst/>
          </a:prstGeom>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a:lstStyle/>
          <a:p>
            <a:r>
              <a:rPr lang="en-US" sz="1200" dirty="0">
                <a:solidFill>
                  <a:srgbClr val="000000"/>
                </a:solidFill>
              </a:rPr>
              <a:t>Response </a:t>
            </a:r>
            <a:r>
              <a:rPr lang="en-US" sz="1200">
                <a:solidFill>
                  <a:srgbClr val="000000"/>
                </a:solidFill>
              </a:rPr>
              <a:t>to Diversity</a:t>
            </a:r>
            <a:endParaRPr lang="en-US" sz="1200" dirty="0">
              <a:solidFill>
                <a:srgbClr val="000000"/>
              </a:solidFill>
            </a:endParaRPr>
          </a:p>
        </p:txBody>
      </p:sp>
      <p:sp>
        <p:nvSpPr>
          <p:cNvPr id="36" name="Explosion 2 35"/>
          <p:cNvSpPr/>
          <p:nvPr/>
        </p:nvSpPr>
        <p:spPr>
          <a:xfrm>
            <a:off x="8630527" y="2099677"/>
            <a:ext cx="1982043" cy="604028"/>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000"/>
              <a:t>Complexity</a:t>
            </a:r>
            <a:endParaRPr lang="en-US" sz="1000" dirty="0"/>
          </a:p>
        </p:txBody>
      </p:sp>
      <p:sp>
        <p:nvSpPr>
          <p:cNvPr id="37" name="Explosion 2 36"/>
          <p:cNvSpPr/>
          <p:nvPr/>
        </p:nvSpPr>
        <p:spPr>
          <a:xfrm>
            <a:off x="8379374" y="2871924"/>
            <a:ext cx="2278551" cy="604028"/>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000"/>
              <a:t>Predictability</a:t>
            </a:r>
            <a:endParaRPr lang="en-US" sz="1000" dirty="0"/>
          </a:p>
        </p:txBody>
      </p:sp>
      <p:sp>
        <p:nvSpPr>
          <p:cNvPr id="38" name="Explosion 2 37"/>
          <p:cNvSpPr/>
          <p:nvPr/>
        </p:nvSpPr>
        <p:spPr>
          <a:xfrm>
            <a:off x="8341246" y="3845202"/>
            <a:ext cx="3472711" cy="795949"/>
          </a:xfrm>
          <a:prstGeom prst="irregularSeal2">
            <a:avLst/>
          </a:prstGeom>
          <a:ln/>
        </p:spPr>
        <p:style>
          <a:lnRef idx="1">
            <a:schemeClr val="accent4"/>
          </a:lnRef>
          <a:fillRef idx="2">
            <a:schemeClr val="accent4"/>
          </a:fillRef>
          <a:effectRef idx="1">
            <a:schemeClr val="accent4"/>
          </a:effectRef>
          <a:fontRef idx="minor">
            <a:schemeClr val="dk1"/>
          </a:fontRef>
        </p:style>
        <p:txBody>
          <a:bodyPr/>
          <a:lstStyle/>
          <a:p>
            <a:r>
              <a:rPr lang="en-US" sz="1200" dirty="0"/>
              <a:t>Participation in decision making</a:t>
            </a:r>
          </a:p>
        </p:txBody>
      </p:sp>
    </p:spTree>
    <p:extLst>
      <p:ext uri="{BB962C8B-B14F-4D97-AF65-F5344CB8AC3E}">
        <p14:creationId xmlns:p14="http://schemas.microsoft.com/office/powerpoint/2010/main" val="977901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3463-6668-EB4B-860D-3C2A661E1FDF}"/>
              </a:ext>
            </a:extLst>
          </p:cNvPr>
          <p:cNvSpPr>
            <a:spLocks noGrp="1"/>
          </p:cNvSpPr>
          <p:nvPr>
            <p:ph type="title"/>
          </p:nvPr>
        </p:nvSpPr>
        <p:spPr/>
        <p:txBody>
          <a:bodyPr/>
          <a:lstStyle/>
          <a:p>
            <a:pPr algn="just"/>
            <a:r>
              <a:rPr lang="en-US" dirty="0"/>
              <a:t>               Organizational Assessment</a:t>
            </a:r>
          </a:p>
        </p:txBody>
      </p:sp>
      <p:sp>
        <p:nvSpPr>
          <p:cNvPr id="3" name="Content Placeholder 2">
            <a:extLst>
              <a:ext uri="{FF2B5EF4-FFF2-40B4-BE49-F238E27FC236}">
                <a16:creationId xmlns:a16="http://schemas.microsoft.com/office/drawing/2014/main" id="{6C676688-1821-3545-B6A2-102049169847}"/>
              </a:ext>
            </a:extLst>
          </p:cNvPr>
          <p:cNvSpPr>
            <a:spLocks noGrp="1"/>
          </p:cNvSpPr>
          <p:nvPr>
            <p:ph idx="1"/>
          </p:nvPr>
        </p:nvSpPr>
        <p:spPr>
          <a:xfrm>
            <a:off x="699358" y="6120747"/>
            <a:ext cx="10030097" cy="737253"/>
          </a:xfrm>
        </p:spPr>
        <p:txBody>
          <a:bodyPr>
            <a:normAutofit/>
          </a:bodyPr>
          <a:lstStyle/>
          <a:p>
            <a:r>
              <a:rPr lang="en-US" dirty="0"/>
              <a:t>Quality Measures: zero UTIs</a:t>
            </a:r>
          </a:p>
        </p:txBody>
      </p:sp>
      <p:sp>
        <p:nvSpPr>
          <p:cNvPr id="5" name="Slide Number Placeholder 4"/>
          <p:cNvSpPr>
            <a:spLocks noGrp="1"/>
          </p:cNvSpPr>
          <p:nvPr>
            <p:ph type="sldNum" sz="quarter" idx="12"/>
          </p:nvPr>
        </p:nvSpPr>
        <p:spPr/>
        <p:txBody>
          <a:bodyPr/>
          <a:lstStyle/>
          <a:p>
            <a:fld id="{2359FC5A-0B5C-E54D-8360-6E7A2AEB38A1}" type="slidenum">
              <a:rPr lang="en-US" smtClean="0"/>
              <a:t>12</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47136242"/>
              </p:ext>
            </p:extLst>
          </p:nvPr>
        </p:nvGraphicFramePr>
        <p:xfrm>
          <a:off x="1295402" y="2278998"/>
          <a:ext cx="9775368" cy="3574041"/>
        </p:xfrm>
        <a:graphic>
          <a:graphicData uri="http://schemas.openxmlformats.org/drawingml/2006/table">
            <a:tbl>
              <a:tblPr firstRow="1" firstCol="1" bandRow="1" bandCol="1"/>
              <a:tblGrid>
                <a:gridCol w="4887684">
                  <a:extLst>
                    <a:ext uri="{9D8B030D-6E8A-4147-A177-3AD203B41FA5}">
                      <a16:colId xmlns:a16="http://schemas.microsoft.com/office/drawing/2014/main" val="20000"/>
                    </a:ext>
                  </a:extLst>
                </a:gridCol>
                <a:gridCol w="4887684">
                  <a:extLst>
                    <a:ext uri="{9D8B030D-6E8A-4147-A177-3AD203B41FA5}">
                      <a16:colId xmlns:a16="http://schemas.microsoft.com/office/drawing/2014/main" val="20001"/>
                    </a:ext>
                  </a:extLst>
                </a:gridCol>
              </a:tblGrid>
              <a:tr h="347036">
                <a:tc>
                  <a:txBody>
                    <a:bodyPr/>
                    <a:lstStyle/>
                    <a:p>
                      <a:pPr marL="0" marR="0" algn="ctr">
                        <a:spcBef>
                          <a:spcPts val="0"/>
                        </a:spcBef>
                        <a:spcAft>
                          <a:spcPts val="0"/>
                        </a:spcAft>
                      </a:pPr>
                      <a:r>
                        <a:rPr lang="en-US" sz="2000" dirty="0">
                          <a:solidFill>
                            <a:schemeClr val="bg1"/>
                          </a:solidFill>
                          <a:effectLst/>
                          <a:latin typeface="Times New Roman" charset="0"/>
                          <a:ea typeface="Cambria" charset="0"/>
                          <a:cs typeface="Times New Roman" charset="0"/>
                        </a:rPr>
                        <a:t>Strength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solidFill>
                            <a:schemeClr val="bg1"/>
                          </a:solidFill>
                          <a:effectLst/>
                          <a:latin typeface="Times New Roman" charset="0"/>
                          <a:ea typeface="Cambria" charset="0"/>
                          <a:cs typeface="Times New Roman" charset="0"/>
                        </a:rPr>
                        <a:t>Weakness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44787">
                <a:tc>
                  <a:txBody>
                    <a:bodyPr/>
                    <a:lstStyle/>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Leadership support</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Nurse</a:t>
                      </a:r>
                      <a:r>
                        <a:rPr lang="en-US" sz="2000" baseline="0" dirty="0">
                          <a:solidFill>
                            <a:schemeClr val="bg1"/>
                          </a:solidFill>
                          <a:effectLst/>
                          <a:latin typeface="Times New Roman" charset="0"/>
                          <a:ea typeface="Cambria" charset="0"/>
                          <a:cs typeface="Times New Roman" charset="0"/>
                        </a:rPr>
                        <a:t> Practitioner </a:t>
                      </a:r>
                      <a:r>
                        <a:rPr lang="en-US" sz="2000" dirty="0">
                          <a:solidFill>
                            <a:schemeClr val="bg1"/>
                          </a:solidFill>
                          <a:effectLst/>
                          <a:latin typeface="Times New Roman" charset="0"/>
                          <a:ea typeface="Cambria" charset="0"/>
                          <a:cs typeface="Times New Roman" charset="0"/>
                        </a:rPr>
                        <a:t>coordinating best care for patients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Communication barriers between</a:t>
                      </a:r>
                      <a:r>
                        <a:rPr lang="en-US" sz="2000" baseline="0" dirty="0">
                          <a:solidFill>
                            <a:schemeClr val="bg1"/>
                          </a:solidFill>
                          <a:effectLst/>
                          <a:latin typeface="Times New Roman" charset="0"/>
                          <a:ea typeface="Cambria" charset="0"/>
                          <a:cs typeface="Times New Roman" charset="0"/>
                        </a:rPr>
                        <a:t> direct care workers and administrator</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Staff reluctant to change practice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47036">
                <a:tc>
                  <a:txBody>
                    <a:bodyPr/>
                    <a:lstStyle/>
                    <a:p>
                      <a:pPr marL="228600" marR="0" algn="ctr">
                        <a:spcBef>
                          <a:spcPts val="0"/>
                        </a:spcBef>
                        <a:spcAft>
                          <a:spcPts val="0"/>
                        </a:spcAft>
                      </a:pPr>
                      <a:r>
                        <a:rPr lang="en-US" sz="2000" dirty="0">
                          <a:solidFill>
                            <a:schemeClr val="bg1"/>
                          </a:solidFill>
                          <a:effectLst/>
                          <a:latin typeface="Times New Roman" charset="0"/>
                          <a:ea typeface="Cambria" charset="0"/>
                          <a:cs typeface="Times New Roman" charset="0"/>
                        </a:rPr>
                        <a:t>Opportunities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solidFill>
                            <a:schemeClr val="bg1"/>
                          </a:solidFill>
                          <a:effectLst/>
                          <a:latin typeface="Times New Roman" charset="0"/>
                          <a:ea typeface="Cambria" charset="0"/>
                          <a:cs typeface="Times New Roman" charset="0"/>
                        </a:rPr>
                        <a:t>Threats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735182">
                <a:tc>
                  <a:txBody>
                    <a:bodyPr/>
                    <a:lstStyle/>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Improve communication between staff</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Create a team-orientated culture</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 Improve patient centered care</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Increase patient satisfaction and involvement/engagement in care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Decrease quality of care without improvement</a:t>
                      </a:r>
                    </a:p>
                    <a:p>
                      <a:pPr marL="342900" marR="0" lvl="0" indent="-342900">
                        <a:spcBef>
                          <a:spcPts val="0"/>
                        </a:spcBef>
                        <a:spcAft>
                          <a:spcPts val="0"/>
                        </a:spcAft>
                        <a:buFont typeface="Wingdings" charset="2"/>
                        <a:buChar char=""/>
                      </a:pPr>
                      <a:r>
                        <a:rPr lang="en-US" sz="2000" dirty="0">
                          <a:solidFill>
                            <a:schemeClr val="bg1"/>
                          </a:solidFill>
                          <a:effectLst/>
                          <a:latin typeface="Times New Roman" charset="0"/>
                          <a:ea typeface="Cambria" charset="0"/>
                          <a:cs typeface="Times New Roman" charset="0"/>
                        </a:rPr>
                        <a:t>Overwhelm patients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69316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0E2D-5101-3741-A7AB-E665798680FB}"/>
              </a:ext>
            </a:extLst>
          </p:cNvPr>
          <p:cNvSpPr>
            <a:spLocks noGrp="1"/>
          </p:cNvSpPr>
          <p:nvPr>
            <p:ph type="title"/>
          </p:nvPr>
        </p:nvSpPr>
        <p:spPr/>
        <p:txBody>
          <a:bodyPr>
            <a:normAutofit/>
          </a:bodyPr>
          <a:lstStyle/>
          <a:p>
            <a:r>
              <a:rPr lang="en-US" sz="5400" dirty="0"/>
              <a:t>Methods/Design</a:t>
            </a:r>
          </a:p>
        </p:txBody>
      </p:sp>
      <p:sp>
        <p:nvSpPr>
          <p:cNvPr id="3" name="Content Placeholder 2">
            <a:extLst>
              <a:ext uri="{FF2B5EF4-FFF2-40B4-BE49-F238E27FC236}">
                <a16:creationId xmlns:a16="http://schemas.microsoft.com/office/drawing/2014/main" id="{996C10EA-ED55-1A4D-B243-6C5216CDC2A6}"/>
              </a:ext>
            </a:extLst>
          </p:cNvPr>
          <p:cNvSpPr>
            <a:spLocks noGrp="1"/>
          </p:cNvSpPr>
          <p:nvPr>
            <p:ph idx="1"/>
          </p:nvPr>
        </p:nvSpPr>
        <p:spPr>
          <a:xfrm>
            <a:off x="680321" y="2091944"/>
            <a:ext cx="9613861" cy="3599316"/>
          </a:xfrm>
        </p:spPr>
        <p:txBody>
          <a:bodyPr>
            <a:noAutofit/>
          </a:bodyPr>
          <a:lstStyle/>
          <a:p>
            <a:r>
              <a:rPr lang="en-US" sz="2800" dirty="0"/>
              <a:t>Quality Improvement Project</a:t>
            </a:r>
          </a:p>
          <a:p>
            <a:pPr lvl="1"/>
            <a:r>
              <a:rPr lang="en-US" sz="2400" dirty="0"/>
              <a:t>October 27, 2020 to April 27, 2021</a:t>
            </a:r>
          </a:p>
          <a:p>
            <a:r>
              <a:rPr lang="en-US" sz="2800" dirty="0"/>
              <a:t>Objectives:</a:t>
            </a:r>
          </a:p>
          <a:p>
            <a:pPr lvl="1"/>
            <a:r>
              <a:rPr lang="en-US" sz="2400" dirty="0"/>
              <a:t>Development and implementation of a clinical algorithm </a:t>
            </a:r>
          </a:p>
          <a:p>
            <a:pPr lvl="1"/>
            <a:r>
              <a:rPr lang="en-US" sz="2400" dirty="0"/>
              <a:t>Completion of direct health care worker education and evidence based interventions</a:t>
            </a:r>
          </a:p>
          <a:p>
            <a:pPr lvl="1"/>
            <a:r>
              <a:rPr lang="en-US" sz="2400" dirty="0"/>
              <a:t>Reduction of hospice UTI and antibiotic stewardship. Success to be measured by reduction of UTIs treated with antibiotics by 50% in first 3 months and zero  UTIs treated with antibiotics over the final 3 months.</a:t>
            </a:r>
          </a:p>
          <a:p>
            <a:pPr lvl="1"/>
            <a:r>
              <a:rPr lang="en-US" sz="2400" dirty="0"/>
              <a:t>Maintain quality of care and quality of life for patients at the organization</a:t>
            </a:r>
          </a:p>
          <a:p>
            <a:endParaRPr lang="en-US" sz="2800" dirty="0"/>
          </a:p>
          <a:p>
            <a:endParaRPr lang="en-US" sz="2800" dirty="0"/>
          </a:p>
        </p:txBody>
      </p:sp>
      <p:sp>
        <p:nvSpPr>
          <p:cNvPr id="4" name="Slide Number Placeholder 3"/>
          <p:cNvSpPr>
            <a:spLocks noGrp="1"/>
          </p:cNvSpPr>
          <p:nvPr>
            <p:ph type="sldNum" sz="quarter" idx="12"/>
          </p:nvPr>
        </p:nvSpPr>
        <p:spPr/>
        <p:txBody>
          <a:bodyPr/>
          <a:lstStyle/>
          <a:p>
            <a:fld id="{2359FC5A-0B5C-E54D-8360-6E7A2AEB38A1}" type="slidenum">
              <a:rPr lang="en-US" smtClean="0"/>
              <a:t>13</a:t>
            </a:fld>
            <a:endParaRPr lang="en-US" dirty="0"/>
          </a:p>
        </p:txBody>
      </p:sp>
    </p:spTree>
    <p:extLst>
      <p:ext uri="{BB962C8B-B14F-4D97-AF65-F5344CB8AC3E}">
        <p14:creationId xmlns:p14="http://schemas.microsoft.com/office/powerpoint/2010/main" val="494229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739D-F3D3-604B-BE09-BAC92B9CB4B5}"/>
              </a:ext>
            </a:extLst>
          </p:cNvPr>
          <p:cNvSpPr>
            <a:spLocks noGrp="1"/>
          </p:cNvSpPr>
          <p:nvPr>
            <p:ph type="title"/>
          </p:nvPr>
        </p:nvSpPr>
        <p:spPr/>
        <p:txBody>
          <a:bodyPr>
            <a:normAutofit/>
          </a:bodyPr>
          <a:lstStyle/>
          <a:p>
            <a:pPr algn="just"/>
            <a:r>
              <a:rPr lang="en-US" sz="5400" dirty="0"/>
              <a:t>               Methods/Design</a:t>
            </a:r>
          </a:p>
        </p:txBody>
      </p:sp>
      <p:sp>
        <p:nvSpPr>
          <p:cNvPr id="3" name="Content Placeholder 2">
            <a:extLst>
              <a:ext uri="{FF2B5EF4-FFF2-40B4-BE49-F238E27FC236}">
                <a16:creationId xmlns:a16="http://schemas.microsoft.com/office/drawing/2014/main" id="{FFB8FBC6-AF77-A041-B9C0-A5A42C58D59B}"/>
              </a:ext>
            </a:extLst>
          </p:cNvPr>
          <p:cNvSpPr>
            <a:spLocks noGrp="1"/>
          </p:cNvSpPr>
          <p:nvPr>
            <p:ph idx="1"/>
          </p:nvPr>
        </p:nvSpPr>
        <p:spPr/>
        <p:txBody>
          <a:bodyPr>
            <a:noAutofit/>
          </a:bodyPr>
          <a:lstStyle/>
          <a:p>
            <a:r>
              <a:rPr lang="en-US" sz="3600" dirty="0"/>
              <a:t>Outcome measurements</a:t>
            </a:r>
          </a:p>
          <a:p>
            <a:pPr lvl="1"/>
            <a:r>
              <a:rPr lang="en-US" sz="3200" dirty="0"/>
              <a:t>The Centers of Medicare and Medicaid benchmark of zero infections/quarter</a:t>
            </a:r>
          </a:p>
          <a:p>
            <a:pPr lvl="1"/>
            <a:r>
              <a:rPr lang="en-US" sz="3200" dirty="0"/>
              <a:t>Operational Perspective: Care plan initiated at admission on all patients</a:t>
            </a:r>
          </a:p>
          <a:p>
            <a:pPr lvl="1"/>
            <a:r>
              <a:rPr lang="en-US" sz="3200" dirty="0"/>
              <a:t>Learning and Growing Perspective: Every staff member attend educational session</a:t>
            </a:r>
          </a:p>
          <a:p>
            <a:pPr marL="0" indent="0">
              <a:buNone/>
            </a:pPr>
            <a:endParaRPr lang="en-US" sz="3600" dirty="0"/>
          </a:p>
        </p:txBody>
      </p:sp>
      <p:sp>
        <p:nvSpPr>
          <p:cNvPr id="4" name="Slide Number Placeholder 3"/>
          <p:cNvSpPr>
            <a:spLocks noGrp="1"/>
          </p:cNvSpPr>
          <p:nvPr>
            <p:ph type="sldNum" sz="quarter" idx="12"/>
          </p:nvPr>
        </p:nvSpPr>
        <p:spPr/>
        <p:txBody>
          <a:bodyPr/>
          <a:lstStyle/>
          <a:p>
            <a:fld id="{2359FC5A-0B5C-E54D-8360-6E7A2AEB38A1}" type="slidenum">
              <a:rPr lang="en-US" smtClean="0"/>
              <a:t>14</a:t>
            </a:fld>
            <a:endParaRPr lang="en-US" dirty="0"/>
          </a:p>
        </p:txBody>
      </p:sp>
    </p:spTree>
    <p:extLst>
      <p:ext uri="{BB962C8B-B14F-4D97-AF65-F5344CB8AC3E}">
        <p14:creationId xmlns:p14="http://schemas.microsoft.com/office/powerpoint/2010/main" val="20489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739D-F3D3-604B-BE09-BAC92B9CB4B5}"/>
              </a:ext>
            </a:extLst>
          </p:cNvPr>
          <p:cNvSpPr>
            <a:spLocks noGrp="1"/>
          </p:cNvSpPr>
          <p:nvPr>
            <p:ph type="title"/>
          </p:nvPr>
        </p:nvSpPr>
        <p:spPr/>
        <p:txBody>
          <a:bodyPr>
            <a:normAutofit/>
          </a:bodyPr>
          <a:lstStyle/>
          <a:p>
            <a:pPr algn="just"/>
            <a:r>
              <a:rPr lang="en-US" sz="5400" dirty="0"/>
              <a:t>               Methods/Design</a:t>
            </a:r>
          </a:p>
        </p:txBody>
      </p:sp>
      <p:sp>
        <p:nvSpPr>
          <p:cNvPr id="3" name="Content Placeholder 2">
            <a:extLst>
              <a:ext uri="{FF2B5EF4-FFF2-40B4-BE49-F238E27FC236}">
                <a16:creationId xmlns:a16="http://schemas.microsoft.com/office/drawing/2014/main" id="{FFB8FBC6-AF77-A041-B9C0-A5A42C58D59B}"/>
              </a:ext>
            </a:extLst>
          </p:cNvPr>
          <p:cNvSpPr>
            <a:spLocks noGrp="1"/>
          </p:cNvSpPr>
          <p:nvPr>
            <p:ph idx="1"/>
          </p:nvPr>
        </p:nvSpPr>
        <p:spPr/>
        <p:txBody>
          <a:bodyPr>
            <a:noAutofit/>
          </a:bodyPr>
          <a:lstStyle/>
          <a:p>
            <a:r>
              <a:rPr lang="en-US" sz="4000" dirty="0"/>
              <a:t>Data analysis: Quantitative and descriptive statistics</a:t>
            </a:r>
          </a:p>
          <a:p>
            <a:r>
              <a:rPr lang="en-US" sz="4000" dirty="0"/>
              <a:t>Database created: Intellectus Statistics</a:t>
            </a:r>
          </a:p>
          <a:p>
            <a:r>
              <a:rPr lang="en-US" sz="4000" dirty="0"/>
              <a:t>IRB approvals: University of Detroit Mercy</a:t>
            </a:r>
          </a:p>
          <a:p>
            <a:pPr marL="0" indent="0">
              <a:buNone/>
            </a:pPr>
            <a:endParaRPr lang="en-US" sz="4000" dirty="0"/>
          </a:p>
        </p:txBody>
      </p:sp>
      <p:sp>
        <p:nvSpPr>
          <p:cNvPr id="4" name="Slide Number Placeholder 3"/>
          <p:cNvSpPr>
            <a:spLocks noGrp="1"/>
          </p:cNvSpPr>
          <p:nvPr>
            <p:ph type="sldNum" sz="quarter" idx="12"/>
          </p:nvPr>
        </p:nvSpPr>
        <p:spPr/>
        <p:txBody>
          <a:bodyPr/>
          <a:lstStyle/>
          <a:p>
            <a:fld id="{2359FC5A-0B5C-E54D-8360-6E7A2AEB38A1}" type="slidenum">
              <a:rPr lang="en-US" smtClean="0"/>
              <a:t>15</a:t>
            </a:fld>
            <a:endParaRPr lang="en-US" dirty="0"/>
          </a:p>
        </p:txBody>
      </p:sp>
    </p:spTree>
    <p:extLst>
      <p:ext uri="{BB962C8B-B14F-4D97-AF65-F5344CB8AC3E}">
        <p14:creationId xmlns:p14="http://schemas.microsoft.com/office/powerpoint/2010/main" val="156236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0" y="1"/>
            <a:ext cx="12192000" cy="6858000"/>
          </a:xfrm>
          <a:prstGeom prst="rect">
            <a:avLst/>
          </a:prstGeom>
        </p:spPr>
      </p:pic>
      <p:sp>
        <p:nvSpPr>
          <p:cNvPr id="5" name="Rectangle 4"/>
          <p:cNvSpPr/>
          <p:nvPr/>
        </p:nvSpPr>
        <p:spPr>
          <a:xfrm>
            <a:off x="9429223" y="6396336"/>
            <a:ext cx="2600463" cy="923330"/>
          </a:xfrm>
          <a:prstGeom prst="rect">
            <a:avLst/>
          </a:prstGeom>
        </p:spPr>
        <p:txBody>
          <a:bodyPr wrap="square">
            <a:spAutoFit/>
          </a:bodyPr>
          <a:lstStyle/>
          <a:p>
            <a:r>
              <a:rPr lang="en-US" b="1" dirty="0">
                <a:solidFill>
                  <a:schemeClr val="bg1"/>
                </a:solidFill>
                <a:latin typeface="Times New Roman" charset="0"/>
                <a:ea typeface="Times New Roman" charset="0"/>
                <a:cs typeface="Times New Roman" charset="0"/>
              </a:rPr>
              <a:t>(Crnich &amp; Drinka, 2014)</a:t>
            </a:r>
            <a:endParaRPr lang="en-US" sz="1600" dirty="0">
              <a:solidFill>
                <a:schemeClr val="bg1"/>
              </a:solidFill>
              <a:latin typeface="Calibri" charset="0"/>
              <a:ea typeface="Times New Roman" charset="0"/>
              <a:cs typeface="Times New Roman" charset="0"/>
            </a:endParaRPr>
          </a:p>
          <a:p>
            <a:br>
              <a:rPr lang="en-US" b="1" dirty="0">
                <a:solidFill>
                  <a:schemeClr val="bg1"/>
                </a:solidFill>
                <a:latin typeface="Times New Roman" charset="0"/>
                <a:ea typeface="Times New Roman" charset="0"/>
              </a:rPr>
            </a:br>
            <a:endParaRPr lang="en-US" dirty="0">
              <a:solidFill>
                <a:schemeClr val="bg1"/>
              </a:solidFill>
            </a:endParaRPr>
          </a:p>
        </p:txBody>
      </p:sp>
      <p:sp>
        <p:nvSpPr>
          <p:cNvPr id="2" name="Slide Number Placeholder 1"/>
          <p:cNvSpPr>
            <a:spLocks noGrp="1"/>
          </p:cNvSpPr>
          <p:nvPr>
            <p:ph type="sldNum" sz="quarter" idx="12"/>
          </p:nvPr>
        </p:nvSpPr>
        <p:spPr/>
        <p:txBody>
          <a:bodyPr/>
          <a:lstStyle/>
          <a:p>
            <a:fld id="{2359FC5A-0B5C-E54D-8360-6E7A2AEB38A1}" type="slidenum">
              <a:rPr lang="en-US" smtClean="0"/>
              <a:t>16</a:t>
            </a:fld>
            <a:endParaRPr lang="en-US" dirty="0"/>
          </a:p>
        </p:txBody>
      </p:sp>
    </p:spTree>
    <p:extLst>
      <p:ext uri="{BB962C8B-B14F-4D97-AF65-F5344CB8AC3E}">
        <p14:creationId xmlns:p14="http://schemas.microsoft.com/office/powerpoint/2010/main" val="48170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TI%20RN%20PDF%20slide.pdf"/>
          <p:cNvPicPr/>
          <p:nvPr/>
        </p:nvPicPr>
        <p:blipFill>
          <a:blip r:embed="rId3">
            <a:extLst>
              <a:ext uri="{28A0092B-C50C-407E-A947-70E740481C1C}">
                <a14:useLocalDpi xmlns:a14="http://schemas.microsoft.com/office/drawing/2010/main" val="0"/>
              </a:ext>
            </a:extLst>
          </a:blip>
          <a:srcRect/>
          <a:stretch>
            <a:fillRect/>
          </a:stretch>
        </p:blipFill>
        <p:spPr bwMode="auto">
          <a:xfrm>
            <a:off x="0" y="342903"/>
            <a:ext cx="5755508" cy="6449786"/>
          </a:xfrm>
          <a:prstGeom prst="rect">
            <a:avLst/>
          </a:prstGeom>
          <a:noFill/>
          <a:ln>
            <a:noFill/>
          </a:ln>
        </p:spPr>
      </p:pic>
      <p:pic>
        <p:nvPicPr>
          <p:cNvPr id="6" name="Picture 5" descr="../../../../Desktop/Screen%20Shot%202021-07-10%20at%204.07.19%20PM.png"/>
          <p:cNvPicPr/>
          <p:nvPr/>
        </p:nvPicPr>
        <p:blipFill>
          <a:blip r:embed="rId4">
            <a:extLst>
              <a:ext uri="{28A0092B-C50C-407E-A947-70E740481C1C}">
                <a14:useLocalDpi xmlns:a14="http://schemas.microsoft.com/office/drawing/2010/main" val="0"/>
              </a:ext>
            </a:extLst>
          </a:blip>
          <a:srcRect/>
          <a:stretch>
            <a:fillRect/>
          </a:stretch>
        </p:blipFill>
        <p:spPr bwMode="auto">
          <a:xfrm>
            <a:off x="5584373" y="2204359"/>
            <a:ext cx="6123213" cy="4506686"/>
          </a:xfrm>
          <a:prstGeom prst="rect">
            <a:avLst/>
          </a:prstGeom>
          <a:noFill/>
          <a:ln>
            <a:noFill/>
          </a:ln>
        </p:spPr>
      </p:pic>
      <p:sp>
        <p:nvSpPr>
          <p:cNvPr id="2" name="Slide Number Placeholder 1"/>
          <p:cNvSpPr>
            <a:spLocks noGrp="1"/>
          </p:cNvSpPr>
          <p:nvPr>
            <p:ph type="sldNum" sz="quarter" idx="12"/>
          </p:nvPr>
        </p:nvSpPr>
        <p:spPr/>
        <p:txBody>
          <a:bodyPr/>
          <a:lstStyle/>
          <a:p>
            <a:fld id="{2359FC5A-0B5C-E54D-8360-6E7A2AEB38A1}" type="slidenum">
              <a:rPr lang="en-US" smtClean="0"/>
              <a:t>17</a:t>
            </a:fld>
            <a:endParaRPr lang="en-US" dirty="0"/>
          </a:p>
        </p:txBody>
      </p:sp>
      <p:sp>
        <p:nvSpPr>
          <p:cNvPr id="3" name="TextBox 2"/>
          <p:cNvSpPr txBox="1"/>
          <p:nvPr/>
        </p:nvSpPr>
        <p:spPr>
          <a:xfrm>
            <a:off x="5584373" y="244928"/>
            <a:ext cx="5470071" cy="1908215"/>
          </a:xfrm>
          <a:prstGeom prst="rect">
            <a:avLst/>
          </a:prstGeom>
          <a:noFill/>
        </p:spPr>
        <p:txBody>
          <a:bodyPr wrap="square" rtlCol="0">
            <a:spAutoFit/>
          </a:bodyPr>
          <a:lstStyle/>
          <a:p>
            <a:r>
              <a:rPr lang="en-US" sz="3200" dirty="0"/>
              <a:t>Nurse Educational PowerPoints</a:t>
            </a:r>
          </a:p>
          <a:p>
            <a:r>
              <a:rPr lang="en-US" dirty="0"/>
              <a:t>(Crinch &amp; Drinka, 2014; Florida Atlantic </a:t>
            </a:r>
          </a:p>
          <a:p>
            <a:r>
              <a:rPr lang="en-US" dirty="0"/>
              <a:t>University, 2011; Healthcare Infection Control Practices Advisory Committee, 2011)</a:t>
            </a:r>
          </a:p>
        </p:txBody>
      </p:sp>
    </p:spTree>
    <p:extLst>
      <p:ext uri="{BB962C8B-B14F-4D97-AF65-F5344CB8AC3E}">
        <p14:creationId xmlns:p14="http://schemas.microsoft.com/office/powerpoint/2010/main" val="56540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ktop/Screen%20Shot%202021-07-10%20at%206.29.37%20PM.png"/>
          <p:cNvPicPr/>
          <p:nvPr/>
        </p:nvPicPr>
        <p:blipFill>
          <a:blip r:embed="rId3">
            <a:extLst>
              <a:ext uri="{28A0092B-C50C-407E-A947-70E740481C1C}">
                <a14:useLocalDpi xmlns:a14="http://schemas.microsoft.com/office/drawing/2010/main" val="0"/>
              </a:ext>
            </a:extLst>
          </a:blip>
          <a:srcRect/>
          <a:stretch>
            <a:fillRect/>
          </a:stretch>
        </p:blipFill>
        <p:spPr bwMode="auto">
          <a:xfrm>
            <a:off x="163413" y="318120"/>
            <a:ext cx="6253716" cy="6376593"/>
          </a:xfrm>
          <a:prstGeom prst="rect">
            <a:avLst/>
          </a:prstGeom>
          <a:noFill/>
          <a:ln>
            <a:noFill/>
          </a:ln>
        </p:spPr>
      </p:pic>
      <p:sp>
        <p:nvSpPr>
          <p:cNvPr id="2" name="Slide Number Placeholder 1"/>
          <p:cNvSpPr>
            <a:spLocks noGrp="1"/>
          </p:cNvSpPr>
          <p:nvPr>
            <p:ph type="sldNum" sz="quarter" idx="12"/>
          </p:nvPr>
        </p:nvSpPr>
        <p:spPr/>
        <p:txBody>
          <a:bodyPr/>
          <a:lstStyle/>
          <a:p>
            <a:fld id="{2359FC5A-0B5C-E54D-8360-6E7A2AEB38A1}" type="slidenum">
              <a:rPr lang="en-US" smtClean="0"/>
              <a:t>18</a:t>
            </a:fld>
            <a:endParaRPr lang="en-US" dirty="0"/>
          </a:p>
        </p:txBody>
      </p:sp>
      <p:sp>
        <p:nvSpPr>
          <p:cNvPr id="3" name="TextBox 2"/>
          <p:cNvSpPr txBox="1"/>
          <p:nvPr/>
        </p:nvSpPr>
        <p:spPr>
          <a:xfrm>
            <a:off x="6678386" y="2824842"/>
            <a:ext cx="5303320" cy="2431435"/>
          </a:xfrm>
          <a:prstGeom prst="rect">
            <a:avLst/>
          </a:prstGeom>
          <a:noFill/>
        </p:spPr>
        <p:txBody>
          <a:bodyPr wrap="square" rtlCol="0">
            <a:spAutoFit/>
          </a:bodyPr>
          <a:lstStyle/>
          <a:p>
            <a:r>
              <a:rPr lang="en-US" sz="3600" dirty="0"/>
              <a:t>Multi-disciplinary Team Educational PowerPoints</a:t>
            </a:r>
          </a:p>
          <a:p>
            <a:r>
              <a:rPr lang="en-US" sz="2000" dirty="0"/>
              <a:t>(Crinch &amp; Drinka, 2014; Florida Atlantic University, 2011; Healthcare Infection Control Practices Advisory Committee, 2011)</a:t>
            </a:r>
          </a:p>
          <a:p>
            <a:endParaRPr lang="en-US" sz="2000" dirty="0"/>
          </a:p>
        </p:txBody>
      </p:sp>
    </p:spTree>
    <p:extLst>
      <p:ext uri="{BB962C8B-B14F-4D97-AF65-F5344CB8AC3E}">
        <p14:creationId xmlns:p14="http://schemas.microsoft.com/office/powerpoint/2010/main" val="174116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0319" y="5212179"/>
            <a:ext cx="9613862" cy="588535"/>
          </a:xfrm>
        </p:spPr>
        <p:txBody>
          <a:bodyPr>
            <a:normAutofit fontScale="90000"/>
          </a:bodyPr>
          <a:lstStyle/>
          <a:p>
            <a:r>
              <a:rPr lang="en-US" sz="9600" dirty="0"/>
              <a:t>Clinical Results</a:t>
            </a:r>
          </a:p>
        </p:txBody>
      </p:sp>
      <p:sp>
        <p:nvSpPr>
          <p:cNvPr id="2" name="Slide Number Placeholder 1"/>
          <p:cNvSpPr>
            <a:spLocks noGrp="1"/>
          </p:cNvSpPr>
          <p:nvPr>
            <p:ph type="sldNum" sz="quarter" idx="12"/>
          </p:nvPr>
        </p:nvSpPr>
        <p:spPr/>
        <p:txBody>
          <a:bodyPr/>
          <a:lstStyle/>
          <a:p>
            <a:fld id="{2359FC5A-0B5C-E54D-8360-6E7A2AEB38A1}" type="slidenum">
              <a:rPr lang="en-US" smtClean="0"/>
              <a:t>19</a:t>
            </a:fld>
            <a:endParaRPr lang="en-US" dirty="0"/>
          </a:p>
        </p:txBody>
      </p:sp>
    </p:spTree>
    <p:extLst>
      <p:ext uri="{BB962C8B-B14F-4D97-AF65-F5344CB8AC3E}">
        <p14:creationId xmlns:p14="http://schemas.microsoft.com/office/powerpoint/2010/main" val="41430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EDF5-5C7D-DC49-88C0-DAFCAC3F5C46}"/>
              </a:ext>
            </a:extLst>
          </p:cNvPr>
          <p:cNvSpPr>
            <a:spLocks noGrp="1"/>
          </p:cNvSpPr>
          <p:nvPr>
            <p:ph type="title"/>
          </p:nvPr>
        </p:nvSpPr>
        <p:spPr/>
        <p:txBody>
          <a:bodyPr>
            <a:normAutofit/>
          </a:bodyPr>
          <a:lstStyle/>
          <a:p>
            <a:pPr algn="just"/>
            <a:r>
              <a:rPr lang="en-US" sz="6000" dirty="0"/>
              <a:t>                      Introduction</a:t>
            </a:r>
          </a:p>
        </p:txBody>
      </p:sp>
      <p:sp>
        <p:nvSpPr>
          <p:cNvPr id="3" name="Content Placeholder 2">
            <a:extLst>
              <a:ext uri="{FF2B5EF4-FFF2-40B4-BE49-F238E27FC236}">
                <a16:creationId xmlns:a16="http://schemas.microsoft.com/office/drawing/2014/main" id="{081A01E4-B63B-7E42-B461-65A8C838F109}"/>
              </a:ext>
            </a:extLst>
          </p:cNvPr>
          <p:cNvSpPr>
            <a:spLocks noGrp="1"/>
          </p:cNvSpPr>
          <p:nvPr>
            <p:ph idx="1"/>
          </p:nvPr>
        </p:nvSpPr>
        <p:spPr>
          <a:xfrm>
            <a:off x="680321" y="2369530"/>
            <a:ext cx="9613861" cy="3599316"/>
          </a:xfrm>
        </p:spPr>
        <p:txBody>
          <a:bodyPr>
            <a:normAutofit/>
          </a:bodyPr>
          <a:lstStyle/>
          <a:p>
            <a:r>
              <a:rPr lang="en-US" dirty="0"/>
              <a:t>Urinary tract infections (UTI) is a category of infections </a:t>
            </a:r>
          </a:p>
          <a:p>
            <a:r>
              <a:rPr lang="en-US" dirty="0">
                <a:ea typeface="Times" charset="0"/>
                <a:cs typeface="Times" charset="0"/>
              </a:rPr>
              <a:t>Patients at end of life at increased risk for UTIs</a:t>
            </a:r>
            <a:endParaRPr lang="en-US" dirty="0"/>
          </a:p>
          <a:p>
            <a:r>
              <a:rPr lang="en-US" dirty="0"/>
              <a:t>Hospice patients have many factors that put them at an increased risk of UTIs. </a:t>
            </a:r>
          </a:p>
          <a:p>
            <a:r>
              <a:rPr lang="en-US" dirty="0"/>
              <a:t>The majority of direct patient care provided to hospice patients is predominantly provided by non-licensed health care workers, family members, and friends. </a:t>
            </a:r>
          </a:p>
          <a:p>
            <a:r>
              <a:rPr lang="en-US" dirty="0"/>
              <a:t>Healthcare providers face challenges when diagnosing, treating, and managing UTIs.</a:t>
            </a:r>
          </a:p>
          <a:p>
            <a:pPr marL="0" indent="0">
              <a:buNone/>
            </a:pPr>
            <a:endParaRPr lang="en-US" dirty="0"/>
          </a:p>
        </p:txBody>
      </p:sp>
      <p:sp>
        <p:nvSpPr>
          <p:cNvPr id="4" name="Slide Number Placeholder 3"/>
          <p:cNvSpPr>
            <a:spLocks noGrp="1"/>
          </p:cNvSpPr>
          <p:nvPr>
            <p:ph type="sldNum" sz="quarter" idx="12"/>
          </p:nvPr>
        </p:nvSpPr>
        <p:spPr/>
        <p:txBody>
          <a:bodyPr/>
          <a:lstStyle/>
          <a:p>
            <a:fld id="{2359FC5A-0B5C-E54D-8360-6E7A2AEB38A1}" type="slidenum">
              <a:rPr lang="en-US" smtClean="0"/>
              <a:t>2</a:t>
            </a:fld>
            <a:endParaRPr lang="en-US" dirty="0"/>
          </a:p>
        </p:txBody>
      </p:sp>
      <p:sp>
        <p:nvSpPr>
          <p:cNvPr id="5" name="TextBox 4"/>
          <p:cNvSpPr txBox="1"/>
          <p:nvPr/>
        </p:nvSpPr>
        <p:spPr>
          <a:xfrm>
            <a:off x="1295401" y="5747657"/>
            <a:ext cx="2394856" cy="369332"/>
          </a:xfrm>
          <a:prstGeom prst="rect">
            <a:avLst/>
          </a:prstGeom>
          <a:noFill/>
        </p:spPr>
        <p:txBody>
          <a:bodyPr wrap="square" rtlCol="0">
            <a:spAutoFit/>
          </a:bodyPr>
          <a:lstStyle/>
          <a:p>
            <a:r>
              <a:rPr lang="en-US" dirty="0"/>
              <a:t>(CDC, 2015)</a:t>
            </a:r>
          </a:p>
        </p:txBody>
      </p:sp>
      <p:pic>
        <p:nvPicPr>
          <p:cNvPr id="6" name="Picture 5"/>
          <p:cNvPicPr>
            <a:picLocks noChangeAspect="1"/>
          </p:cNvPicPr>
          <p:nvPr/>
        </p:nvPicPr>
        <p:blipFill>
          <a:blip r:embed="rId3"/>
          <a:stretch>
            <a:fillRect/>
          </a:stretch>
        </p:blipFill>
        <p:spPr>
          <a:xfrm>
            <a:off x="245047" y="753226"/>
            <a:ext cx="2465496" cy="1141223"/>
          </a:xfrm>
          <a:prstGeom prst="rect">
            <a:avLst/>
          </a:prstGeom>
        </p:spPr>
      </p:pic>
    </p:spTree>
    <p:extLst>
      <p:ext uri="{BB962C8B-B14F-4D97-AF65-F5344CB8AC3E}">
        <p14:creationId xmlns:p14="http://schemas.microsoft.com/office/powerpoint/2010/main" val="205448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04179959"/>
              </p:ext>
            </p:extLst>
          </p:nvPr>
        </p:nvGraphicFramePr>
        <p:xfrm>
          <a:off x="195943" y="130629"/>
          <a:ext cx="6201888" cy="6580413"/>
        </p:xfrm>
        <a:graphic>
          <a:graphicData uri="http://schemas.openxmlformats.org/drawingml/2006/table">
            <a:tbl>
              <a:tblPr firstRow="1" firstCol="1" bandRow="1">
                <a:tableStyleId>{5C22544A-7EE6-4342-B048-85BDC9FD1C3A}</a:tableStyleId>
              </a:tblPr>
              <a:tblGrid>
                <a:gridCol w="2067296">
                  <a:extLst>
                    <a:ext uri="{9D8B030D-6E8A-4147-A177-3AD203B41FA5}">
                      <a16:colId xmlns:a16="http://schemas.microsoft.com/office/drawing/2014/main" val="20000"/>
                    </a:ext>
                  </a:extLst>
                </a:gridCol>
                <a:gridCol w="2067296">
                  <a:extLst>
                    <a:ext uri="{9D8B030D-6E8A-4147-A177-3AD203B41FA5}">
                      <a16:colId xmlns:a16="http://schemas.microsoft.com/office/drawing/2014/main" val="20001"/>
                    </a:ext>
                  </a:extLst>
                </a:gridCol>
                <a:gridCol w="2067296">
                  <a:extLst>
                    <a:ext uri="{9D8B030D-6E8A-4147-A177-3AD203B41FA5}">
                      <a16:colId xmlns:a16="http://schemas.microsoft.com/office/drawing/2014/main" val="20002"/>
                    </a:ext>
                  </a:extLst>
                </a:gridCol>
              </a:tblGrid>
              <a:tr h="313353">
                <a:tc>
                  <a:txBody>
                    <a:bodyPr/>
                    <a:lstStyle/>
                    <a:p>
                      <a:pPr marL="0" marR="0">
                        <a:lnSpc>
                          <a:spcPct val="200000"/>
                        </a:lnSpc>
                        <a:spcBef>
                          <a:spcPts val="0"/>
                        </a:spcBef>
                        <a:spcAft>
                          <a:spcPts val="0"/>
                        </a:spcAft>
                      </a:pPr>
                      <a:r>
                        <a:rPr lang="en-US" sz="1050" cap="all"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cap="all" dirty="0">
                          <a:effectLst/>
                        </a:rPr>
                        <a:t>All</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cap="all" dirty="0">
                          <a:effectLst/>
                        </a:rPr>
                        <a:t>UTI</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0"/>
                  </a:ext>
                </a:extLst>
              </a:tr>
              <a:tr h="313353">
                <a:tc>
                  <a:txBody>
                    <a:bodyPr/>
                    <a:lstStyle/>
                    <a:p>
                      <a:pPr marL="0" marR="0">
                        <a:lnSpc>
                          <a:spcPct val="200000"/>
                        </a:lnSpc>
                        <a:spcBef>
                          <a:spcPts val="0"/>
                        </a:spcBef>
                        <a:spcAft>
                          <a:spcPts val="0"/>
                        </a:spcAft>
                      </a:pPr>
                      <a:r>
                        <a:rPr lang="en-US" sz="1050" cap="all" dirty="0">
                          <a:effectLst/>
                        </a:rPr>
                        <a:t>Sample Size</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314</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19</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1"/>
                  </a:ext>
                </a:extLst>
              </a:tr>
              <a:tr h="313353">
                <a:tc>
                  <a:txBody>
                    <a:bodyPr/>
                    <a:lstStyle/>
                    <a:p>
                      <a:pPr marL="0" marR="0">
                        <a:lnSpc>
                          <a:spcPct val="200000"/>
                        </a:lnSpc>
                        <a:spcBef>
                          <a:spcPts val="0"/>
                        </a:spcBef>
                        <a:spcAft>
                          <a:spcPts val="0"/>
                        </a:spcAft>
                      </a:pPr>
                      <a:r>
                        <a:rPr lang="en-US" sz="1050" cap="all" dirty="0">
                          <a:effectLst/>
                        </a:rPr>
                        <a:t>Sex</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2"/>
                  </a:ext>
                </a:extLst>
              </a:tr>
              <a:tr h="313353">
                <a:tc>
                  <a:txBody>
                    <a:bodyPr/>
                    <a:lstStyle/>
                    <a:p>
                      <a:pPr marL="0" marR="0">
                        <a:lnSpc>
                          <a:spcPct val="200000"/>
                        </a:lnSpc>
                        <a:spcBef>
                          <a:spcPts val="0"/>
                        </a:spcBef>
                        <a:spcAft>
                          <a:spcPts val="0"/>
                        </a:spcAft>
                      </a:pPr>
                      <a:r>
                        <a:rPr lang="en-US" sz="1050" cap="all" dirty="0">
                          <a:effectLst/>
                        </a:rPr>
                        <a:t>   Male</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134 (42.675%)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16 (84.21%)</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3"/>
                  </a:ext>
                </a:extLst>
              </a:tr>
              <a:tr h="313353">
                <a:tc>
                  <a:txBody>
                    <a:bodyPr/>
                    <a:lstStyle/>
                    <a:p>
                      <a:pPr marL="0" marR="0">
                        <a:lnSpc>
                          <a:spcPct val="200000"/>
                        </a:lnSpc>
                        <a:spcBef>
                          <a:spcPts val="0"/>
                        </a:spcBef>
                        <a:spcAft>
                          <a:spcPts val="0"/>
                        </a:spcAft>
                      </a:pPr>
                      <a:r>
                        <a:rPr lang="en-US" sz="1050" cap="all" dirty="0">
                          <a:effectLst/>
                        </a:rPr>
                        <a:t>   Female</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180 (57.325%)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3 (15.79%)</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4"/>
                  </a:ext>
                </a:extLst>
              </a:tr>
              <a:tr h="313353">
                <a:tc>
                  <a:txBody>
                    <a:bodyPr/>
                    <a:lstStyle/>
                    <a:p>
                      <a:pPr marL="0" marR="0">
                        <a:lnSpc>
                          <a:spcPct val="200000"/>
                        </a:lnSpc>
                        <a:spcBef>
                          <a:spcPts val="0"/>
                        </a:spcBef>
                        <a:spcAft>
                          <a:spcPts val="0"/>
                        </a:spcAft>
                      </a:pPr>
                      <a:r>
                        <a:rPr lang="en-US" sz="1050" cap="all" dirty="0">
                          <a:effectLst/>
                        </a:rPr>
                        <a:t>UTI</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5"/>
                  </a:ext>
                </a:extLst>
              </a:tr>
              <a:tr h="313353">
                <a:tc>
                  <a:txBody>
                    <a:bodyPr/>
                    <a:lstStyle/>
                    <a:p>
                      <a:pPr marL="0" marR="0">
                        <a:lnSpc>
                          <a:spcPct val="200000"/>
                        </a:lnSpc>
                        <a:spcBef>
                          <a:spcPts val="0"/>
                        </a:spcBef>
                        <a:spcAft>
                          <a:spcPts val="0"/>
                        </a:spcAft>
                      </a:pPr>
                      <a:r>
                        <a:rPr lang="en-US" sz="1050" cap="all" dirty="0">
                          <a:effectLst/>
                        </a:rPr>
                        <a:t>   Yes</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19 (6.051%)</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6"/>
                  </a:ext>
                </a:extLst>
              </a:tr>
              <a:tr h="313353">
                <a:tc>
                  <a:txBody>
                    <a:bodyPr/>
                    <a:lstStyle/>
                    <a:p>
                      <a:pPr marL="0" marR="0">
                        <a:lnSpc>
                          <a:spcPct val="200000"/>
                        </a:lnSpc>
                        <a:spcBef>
                          <a:spcPts val="0"/>
                        </a:spcBef>
                        <a:spcAft>
                          <a:spcPts val="0"/>
                        </a:spcAft>
                      </a:pPr>
                      <a:r>
                        <a:rPr lang="en-US" sz="1050" cap="all" dirty="0">
                          <a:effectLst/>
                        </a:rPr>
                        <a:t>   NO</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295 (93.949%)</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7"/>
                  </a:ext>
                </a:extLst>
              </a:tr>
              <a:tr h="313353">
                <a:tc>
                  <a:txBody>
                    <a:bodyPr/>
                    <a:lstStyle/>
                    <a:p>
                      <a:pPr marL="0" marR="0">
                        <a:lnSpc>
                          <a:spcPct val="200000"/>
                        </a:lnSpc>
                        <a:spcBef>
                          <a:spcPts val="0"/>
                        </a:spcBef>
                        <a:spcAft>
                          <a:spcPts val="0"/>
                        </a:spcAft>
                      </a:pPr>
                      <a:r>
                        <a:rPr lang="en-US" sz="1050" cap="all" dirty="0">
                          <a:effectLst/>
                        </a:rPr>
                        <a:t>Residence</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8"/>
                  </a:ext>
                </a:extLst>
              </a:tr>
              <a:tr h="313353">
                <a:tc>
                  <a:txBody>
                    <a:bodyPr/>
                    <a:lstStyle/>
                    <a:p>
                      <a:pPr marL="0" marR="0">
                        <a:lnSpc>
                          <a:spcPct val="200000"/>
                        </a:lnSpc>
                        <a:spcBef>
                          <a:spcPts val="0"/>
                        </a:spcBef>
                        <a:spcAft>
                          <a:spcPts val="0"/>
                        </a:spcAft>
                      </a:pPr>
                      <a:r>
                        <a:rPr lang="en-US" sz="1050" cap="all" dirty="0">
                          <a:effectLst/>
                        </a:rPr>
                        <a:t>   ALF</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163 (51.911%)</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10 (52.63%)</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09"/>
                  </a:ext>
                </a:extLst>
              </a:tr>
              <a:tr h="313353">
                <a:tc>
                  <a:txBody>
                    <a:bodyPr/>
                    <a:lstStyle/>
                    <a:p>
                      <a:pPr marL="0" marR="0">
                        <a:lnSpc>
                          <a:spcPct val="200000"/>
                        </a:lnSpc>
                        <a:spcBef>
                          <a:spcPts val="0"/>
                        </a:spcBef>
                        <a:spcAft>
                          <a:spcPts val="0"/>
                        </a:spcAft>
                      </a:pPr>
                      <a:r>
                        <a:rPr lang="en-US" sz="1050" cap="all" dirty="0">
                          <a:effectLst/>
                        </a:rPr>
                        <a:t>   LTCF</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58 (18.471%)</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 (10.52%)</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0"/>
                  </a:ext>
                </a:extLst>
              </a:tr>
              <a:tr h="313353">
                <a:tc>
                  <a:txBody>
                    <a:bodyPr/>
                    <a:lstStyle/>
                    <a:p>
                      <a:pPr marL="0" marR="0">
                        <a:lnSpc>
                          <a:spcPct val="200000"/>
                        </a:lnSpc>
                        <a:spcBef>
                          <a:spcPts val="0"/>
                        </a:spcBef>
                        <a:spcAft>
                          <a:spcPts val="0"/>
                        </a:spcAft>
                      </a:pPr>
                      <a:r>
                        <a:rPr lang="en-US" sz="1050" cap="all" dirty="0">
                          <a:effectLst/>
                        </a:rPr>
                        <a:t>   Home</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93 (29.618%)</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7 (36.84%)</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1"/>
                  </a:ext>
                </a:extLst>
              </a:tr>
              <a:tr h="313353">
                <a:tc>
                  <a:txBody>
                    <a:bodyPr/>
                    <a:lstStyle/>
                    <a:p>
                      <a:pPr marL="0" marR="0">
                        <a:lnSpc>
                          <a:spcPct val="200000"/>
                        </a:lnSpc>
                        <a:spcBef>
                          <a:spcPts val="0"/>
                        </a:spcBef>
                        <a:spcAft>
                          <a:spcPts val="0"/>
                        </a:spcAft>
                      </a:pPr>
                      <a:r>
                        <a:rPr lang="en-US" sz="1050" cap="all" dirty="0">
                          <a:effectLst/>
                        </a:rPr>
                        <a:t>Catheter</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2"/>
                  </a:ext>
                </a:extLst>
              </a:tr>
              <a:tr h="313353">
                <a:tc>
                  <a:txBody>
                    <a:bodyPr/>
                    <a:lstStyle/>
                    <a:p>
                      <a:pPr marL="0" marR="0">
                        <a:lnSpc>
                          <a:spcPct val="200000"/>
                        </a:lnSpc>
                        <a:spcBef>
                          <a:spcPts val="0"/>
                        </a:spcBef>
                        <a:spcAft>
                          <a:spcPts val="0"/>
                        </a:spcAft>
                      </a:pPr>
                      <a:r>
                        <a:rPr lang="en-US" sz="1050" cap="all" dirty="0">
                          <a:effectLst/>
                        </a:rPr>
                        <a:t>   No</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282 (89.809%)</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17 (89.47%)</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3"/>
                  </a:ext>
                </a:extLst>
              </a:tr>
              <a:tr h="313353">
                <a:tc>
                  <a:txBody>
                    <a:bodyPr/>
                    <a:lstStyle/>
                    <a:p>
                      <a:pPr marL="0" marR="0">
                        <a:lnSpc>
                          <a:spcPct val="200000"/>
                        </a:lnSpc>
                        <a:spcBef>
                          <a:spcPts val="0"/>
                        </a:spcBef>
                        <a:spcAft>
                          <a:spcPts val="0"/>
                        </a:spcAft>
                      </a:pPr>
                      <a:r>
                        <a:rPr lang="en-US" sz="1050" cap="all" dirty="0">
                          <a:effectLst/>
                        </a:rPr>
                        <a:t>   Yes</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32 (10.1914%)</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 (10.53%)</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4"/>
                  </a:ext>
                </a:extLst>
              </a:tr>
              <a:tr h="313353">
                <a:tc>
                  <a:txBody>
                    <a:bodyPr/>
                    <a:lstStyle/>
                    <a:p>
                      <a:pPr marL="0" marR="0">
                        <a:lnSpc>
                          <a:spcPct val="200000"/>
                        </a:lnSpc>
                        <a:spcBef>
                          <a:spcPts val="0"/>
                        </a:spcBef>
                        <a:spcAft>
                          <a:spcPts val="0"/>
                        </a:spcAft>
                      </a:pPr>
                      <a:r>
                        <a:rPr lang="en-US" sz="900" cap="all" dirty="0">
                          <a:effectLst/>
                        </a:rPr>
                        <a:t>       Indwelling</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29 (90.625%)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5"/>
                  </a:ext>
                </a:extLst>
              </a:tr>
              <a:tr h="313353">
                <a:tc>
                  <a:txBody>
                    <a:bodyPr/>
                    <a:lstStyle/>
                    <a:p>
                      <a:pPr marL="0" marR="0">
                        <a:lnSpc>
                          <a:spcPct val="200000"/>
                        </a:lnSpc>
                        <a:spcBef>
                          <a:spcPts val="0"/>
                        </a:spcBef>
                        <a:spcAft>
                          <a:spcPts val="0"/>
                        </a:spcAft>
                      </a:pPr>
                      <a:r>
                        <a:rPr lang="en-US" sz="900" cap="all" dirty="0">
                          <a:effectLst/>
                        </a:rPr>
                        <a:t>      Straight</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 (6.25%)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0</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6"/>
                  </a:ext>
                </a:extLst>
              </a:tr>
              <a:tr h="313353">
                <a:tc>
                  <a:txBody>
                    <a:bodyPr/>
                    <a:lstStyle/>
                    <a:p>
                      <a:pPr marL="0" marR="0">
                        <a:lnSpc>
                          <a:spcPct val="200000"/>
                        </a:lnSpc>
                        <a:spcBef>
                          <a:spcPts val="0"/>
                        </a:spcBef>
                        <a:spcAft>
                          <a:spcPts val="0"/>
                        </a:spcAft>
                      </a:pPr>
                      <a:r>
                        <a:rPr lang="en-US" sz="900" cap="all" dirty="0">
                          <a:effectLst/>
                        </a:rPr>
                        <a:t>      Urostomy</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 (3.125%)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0</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7"/>
                  </a:ext>
                </a:extLst>
              </a:tr>
              <a:tr h="313353">
                <a:tc>
                  <a:txBody>
                    <a:bodyPr/>
                    <a:lstStyle/>
                    <a:p>
                      <a:pPr marL="0" marR="0">
                        <a:lnSpc>
                          <a:spcPct val="200000"/>
                        </a:lnSpc>
                        <a:spcBef>
                          <a:spcPts val="0"/>
                        </a:spcBef>
                        <a:spcAft>
                          <a:spcPts val="0"/>
                        </a:spcAft>
                      </a:pPr>
                      <a:r>
                        <a:rPr lang="en-US" sz="1050" cap="all" dirty="0">
                          <a:effectLst/>
                        </a:rPr>
                        <a:t>Care Plan</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 </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8"/>
                  </a:ext>
                </a:extLst>
              </a:tr>
              <a:tr h="313353">
                <a:tc>
                  <a:txBody>
                    <a:bodyPr/>
                    <a:lstStyle/>
                    <a:p>
                      <a:pPr marL="0" marR="0">
                        <a:lnSpc>
                          <a:spcPct val="200000"/>
                        </a:lnSpc>
                        <a:spcBef>
                          <a:spcPts val="0"/>
                        </a:spcBef>
                        <a:spcAft>
                          <a:spcPts val="0"/>
                        </a:spcAft>
                      </a:pPr>
                      <a:r>
                        <a:rPr lang="en-US" sz="1050" cap="all" dirty="0">
                          <a:effectLst/>
                        </a:rPr>
                        <a:t>   Yes</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226 (71.975%)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18 (94.73%)</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19"/>
                  </a:ext>
                </a:extLst>
              </a:tr>
              <a:tr h="313353">
                <a:tc>
                  <a:txBody>
                    <a:bodyPr/>
                    <a:lstStyle/>
                    <a:p>
                      <a:pPr marL="0" marR="0">
                        <a:lnSpc>
                          <a:spcPct val="200000"/>
                        </a:lnSpc>
                        <a:spcBef>
                          <a:spcPts val="0"/>
                        </a:spcBef>
                        <a:spcAft>
                          <a:spcPts val="0"/>
                        </a:spcAft>
                      </a:pPr>
                      <a:r>
                        <a:rPr lang="en-US" sz="1050" cap="all" dirty="0">
                          <a:effectLst/>
                        </a:rPr>
                        <a:t>   No</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88 (28.025%)</a:t>
                      </a:r>
                      <a:endParaRPr lang="en-US" sz="1400" dirty="0">
                        <a:effectLst/>
                        <a:latin typeface="Calibri" charset="0"/>
                        <a:ea typeface="Times New Roman" charset="0"/>
                        <a:cs typeface="Times New Roman" charset="0"/>
                      </a:endParaRPr>
                    </a:p>
                  </a:txBody>
                  <a:tcPr marL="61729" marR="61729" marT="0" marB="0"/>
                </a:tc>
                <a:tc>
                  <a:txBody>
                    <a:bodyPr/>
                    <a:lstStyle/>
                    <a:p>
                      <a:pPr marL="0" marR="0">
                        <a:lnSpc>
                          <a:spcPct val="200000"/>
                        </a:lnSpc>
                        <a:spcBef>
                          <a:spcPts val="0"/>
                        </a:spcBef>
                        <a:spcAft>
                          <a:spcPts val="0"/>
                        </a:spcAft>
                      </a:pPr>
                      <a:r>
                        <a:rPr lang="en-US" sz="1050" dirty="0">
                          <a:effectLst/>
                        </a:rPr>
                        <a:t>1 (5.27%)</a:t>
                      </a:r>
                      <a:endParaRPr lang="en-US" sz="1400" dirty="0">
                        <a:effectLst/>
                        <a:latin typeface="Calibri" charset="0"/>
                        <a:ea typeface="Times New Roman" charset="0"/>
                        <a:cs typeface="Times New Roman" charset="0"/>
                      </a:endParaRPr>
                    </a:p>
                  </a:txBody>
                  <a:tcPr marL="61729" marR="61729" marT="0" marB="0"/>
                </a:tc>
                <a:extLst>
                  <a:ext uri="{0D108BD9-81ED-4DB2-BD59-A6C34878D82A}">
                    <a16:rowId xmlns:a16="http://schemas.microsoft.com/office/drawing/2014/main" val="10020"/>
                  </a:ext>
                </a:extLst>
              </a:tr>
            </a:tbl>
          </a:graphicData>
        </a:graphic>
      </p:graphicFrame>
      <p:sp>
        <p:nvSpPr>
          <p:cNvPr id="2" name="TextBox 1"/>
          <p:cNvSpPr txBox="1"/>
          <p:nvPr/>
        </p:nvSpPr>
        <p:spPr>
          <a:xfrm>
            <a:off x="6580415" y="2546971"/>
            <a:ext cx="4898571" cy="1446550"/>
          </a:xfrm>
          <a:prstGeom prst="rect">
            <a:avLst/>
          </a:prstGeom>
          <a:noFill/>
        </p:spPr>
        <p:txBody>
          <a:bodyPr wrap="square" rtlCol="0">
            <a:spAutoFit/>
          </a:bodyPr>
          <a:lstStyle/>
          <a:p>
            <a:r>
              <a:rPr lang="en-US" sz="4400" dirty="0"/>
              <a:t>Overview of Data Analysis</a:t>
            </a:r>
          </a:p>
        </p:txBody>
      </p:sp>
      <p:sp>
        <p:nvSpPr>
          <p:cNvPr id="3" name="TextBox 2"/>
          <p:cNvSpPr txBox="1"/>
          <p:nvPr/>
        </p:nvSpPr>
        <p:spPr>
          <a:xfrm>
            <a:off x="6858000" y="4849585"/>
            <a:ext cx="3967843" cy="954107"/>
          </a:xfrm>
          <a:prstGeom prst="rect">
            <a:avLst/>
          </a:prstGeom>
          <a:noFill/>
        </p:spPr>
        <p:txBody>
          <a:bodyPr wrap="square" rtlCol="0">
            <a:spAutoFit/>
          </a:bodyPr>
          <a:lstStyle/>
          <a:p>
            <a:r>
              <a:rPr lang="en-US" sz="2800" dirty="0"/>
              <a:t>Total antibiotic cost to organization: $173.50</a:t>
            </a:r>
          </a:p>
        </p:txBody>
      </p:sp>
      <p:sp>
        <p:nvSpPr>
          <p:cNvPr id="4" name="Slide Number Placeholder 3"/>
          <p:cNvSpPr>
            <a:spLocks noGrp="1"/>
          </p:cNvSpPr>
          <p:nvPr>
            <p:ph type="sldNum" sz="quarter" idx="12"/>
          </p:nvPr>
        </p:nvSpPr>
        <p:spPr/>
        <p:txBody>
          <a:bodyPr/>
          <a:lstStyle/>
          <a:p>
            <a:fld id="{2359FC5A-0B5C-E54D-8360-6E7A2AEB38A1}" type="slidenum">
              <a:rPr lang="en-US" smtClean="0"/>
              <a:t>20</a:t>
            </a:fld>
            <a:endParaRPr lang="en-US" dirty="0"/>
          </a:p>
        </p:txBody>
      </p:sp>
    </p:spTree>
    <p:extLst>
      <p:ext uri="{BB962C8B-B14F-4D97-AF65-F5344CB8AC3E}">
        <p14:creationId xmlns:p14="http://schemas.microsoft.com/office/powerpoint/2010/main" val="37852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59FC5A-0B5C-E54D-8360-6E7A2AEB38A1}" type="slidenum">
              <a:rPr lang="en-US" smtClean="0"/>
              <a:t>21</a:t>
            </a:fld>
            <a:endParaRPr lang="en-US" dirty="0"/>
          </a:p>
        </p:txBody>
      </p:sp>
      <p:sp>
        <p:nvSpPr>
          <p:cNvPr id="2" name="Title 1"/>
          <p:cNvSpPr>
            <a:spLocks noGrp="1"/>
          </p:cNvSpPr>
          <p:nvPr>
            <p:ph type="title" idx="4294967295"/>
          </p:nvPr>
        </p:nvSpPr>
        <p:spPr>
          <a:xfrm>
            <a:off x="5991678" y="2995162"/>
            <a:ext cx="5530850" cy="1385887"/>
          </a:xfrm>
        </p:spPr>
        <p:txBody>
          <a:bodyPr>
            <a:normAutofit fontScale="90000"/>
          </a:bodyPr>
          <a:lstStyle/>
          <a:p>
            <a:pPr algn="ctr"/>
            <a:r>
              <a:rPr lang="en-US" sz="4400" dirty="0"/>
              <a:t>Antibiotic Prescribed </a:t>
            </a:r>
            <a:br>
              <a:rPr lang="en-US" sz="4400" dirty="0"/>
            </a:br>
            <a:r>
              <a:rPr lang="en-US" sz="4400" dirty="0"/>
              <a:t>and </a:t>
            </a:r>
            <a:br>
              <a:rPr lang="en-US" sz="4400" dirty="0"/>
            </a:br>
            <a:r>
              <a:rPr lang="en-US" sz="4400" dirty="0"/>
              <a:t>Prescriber</a:t>
            </a:r>
          </a:p>
        </p:txBody>
      </p:sp>
      <p:graphicFrame>
        <p:nvGraphicFramePr>
          <p:cNvPr id="4" name="Table 3"/>
          <p:cNvGraphicFramePr>
            <a:graphicFrameLocks noGrp="1"/>
          </p:cNvGraphicFramePr>
          <p:nvPr>
            <p:extLst>
              <p:ext uri="{D42A27DB-BD31-4B8C-83A1-F6EECF244321}">
                <p14:modId xmlns:p14="http://schemas.microsoft.com/office/powerpoint/2010/main" val="1267988114"/>
              </p:ext>
            </p:extLst>
          </p:nvPr>
        </p:nvGraphicFramePr>
        <p:xfrm>
          <a:off x="435939" y="179615"/>
          <a:ext cx="5197418" cy="6484849"/>
        </p:xfrm>
        <a:graphic>
          <a:graphicData uri="http://schemas.openxmlformats.org/drawingml/2006/table">
            <a:tbl>
              <a:tblPr firstRow="1" firstCol="1" bandRow="1">
                <a:tableStyleId>{5C22544A-7EE6-4342-B048-85BDC9FD1C3A}</a:tableStyleId>
              </a:tblPr>
              <a:tblGrid>
                <a:gridCol w="2598709">
                  <a:extLst>
                    <a:ext uri="{9D8B030D-6E8A-4147-A177-3AD203B41FA5}">
                      <a16:colId xmlns:a16="http://schemas.microsoft.com/office/drawing/2014/main" val="20000"/>
                    </a:ext>
                  </a:extLst>
                </a:gridCol>
                <a:gridCol w="2598709">
                  <a:extLst>
                    <a:ext uri="{9D8B030D-6E8A-4147-A177-3AD203B41FA5}">
                      <a16:colId xmlns:a16="http://schemas.microsoft.com/office/drawing/2014/main" val="20001"/>
                    </a:ext>
                  </a:extLst>
                </a:gridCol>
              </a:tblGrid>
              <a:tr h="524244">
                <a:tc>
                  <a:txBody>
                    <a:bodyPr/>
                    <a:lstStyle/>
                    <a:p>
                      <a:pPr marL="0" marR="0">
                        <a:lnSpc>
                          <a:spcPct val="200000"/>
                        </a:lnSpc>
                        <a:spcBef>
                          <a:spcPts val="0"/>
                        </a:spcBef>
                        <a:spcAft>
                          <a:spcPts val="0"/>
                        </a:spcAft>
                      </a:pPr>
                      <a:r>
                        <a:rPr lang="en-US" sz="1200" cap="all" dirty="0">
                          <a:effectLst/>
                        </a:rPr>
                        <a:t> </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cap="all" dirty="0">
                          <a:effectLst/>
                        </a:rPr>
                        <a:t>UTI</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338763">
                <a:tc>
                  <a:txBody>
                    <a:bodyPr/>
                    <a:lstStyle/>
                    <a:p>
                      <a:pPr marL="0" marR="0">
                        <a:lnSpc>
                          <a:spcPct val="200000"/>
                        </a:lnSpc>
                        <a:spcBef>
                          <a:spcPts val="0"/>
                        </a:spcBef>
                        <a:spcAft>
                          <a:spcPts val="0"/>
                        </a:spcAft>
                      </a:pPr>
                      <a:r>
                        <a:rPr lang="en-US" sz="1200" cap="all" dirty="0">
                          <a:effectLst/>
                        </a:rPr>
                        <a:t>Sample Size</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19</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338763">
                <a:tc>
                  <a:txBody>
                    <a:bodyPr/>
                    <a:lstStyle/>
                    <a:p>
                      <a:pPr marL="0" marR="0">
                        <a:lnSpc>
                          <a:spcPct val="200000"/>
                        </a:lnSpc>
                        <a:spcBef>
                          <a:spcPts val="0"/>
                        </a:spcBef>
                        <a:spcAft>
                          <a:spcPts val="0"/>
                        </a:spcAft>
                      </a:pPr>
                      <a:r>
                        <a:rPr lang="en-US" sz="1200" cap="all" dirty="0">
                          <a:effectLst/>
                        </a:rPr>
                        <a:t>UTI TREATED</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25</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411711">
                <a:tc>
                  <a:txBody>
                    <a:bodyPr/>
                    <a:lstStyle/>
                    <a:p>
                      <a:pPr marL="0" marR="0">
                        <a:lnSpc>
                          <a:spcPct val="200000"/>
                        </a:lnSpc>
                        <a:spcBef>
                          <a:spcPts val="0"/>
                        </a:spcBef>
                        <a:spcAft>
                          <a:spcPts val="0"/>
                        </a:spcAft>
                      </a:pPr>
                      <a:r>
                        <a:rPr lang="en-US" sz="1100" cap="all" dirty="0">
                          <a:effectLst/>
                        </a:rPr>
                        <a:t>   BACTRIUM</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7 (28%)</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401908">
                <a:tc>
                  <a:txBody>
                    <a:bodyPr/>
                    <a:lstStyle/>
                    <a:p>
                      <a:pPr marL="0" marR="0">
                        <a:lnSpc>
                          <a:spcPct val="200000"/>
                        </a:lnSpc>
                        <a:spcBef>
                          <a:spcPts val="0"/>
                        </a:spcBef>
                        <a:spcAft>
                          <a:spcPts val="0"/>
                        </a:spcAft>
                      </a:pPr>
                      <a:r>
                        <a:rPr lang="en-US" sz="1100" cap="all" dirty="0">
                          <a:effectLst/>
                        </a:rPr>
                        <a:t>   CIPROFLOXACIN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5 (20%)</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338763">
                <a:tc>
                  <a:txBody>
                    <a:bodyPr/>
                    <a:lstStyle/>
                    <a:p>
                      <a:pPr marL="0" marR="0">
                        <a:lnSpc>
                          <a:spcPct val="200000"/>
                        </a:lnSpc>
                        <a:spcBef>
                          <a:spcPts val="0"/>
                        </a:spcBef>
                        <a:spcAft>
                          <a:spcPts val="0"/>
                        </a:spcAft>
                      </a:pPr>
                      <a:r>
                        <a:rPr lang="en-US" sz="1100" cap="all" dirty="0">
                          <a:effectLst/>
                        </a:rPr>
                        <a:t>   KEFLEX</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6 (24%)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392106">
                <a:tc>
                  <a:txBody>
                    <a:bodyPr/>
                    <a:lstStyle/>
                    <a:p>
                      <a:pPr marL="0" marR="0">
                        <a:lnSpc>
                          <a:spcPct val="200000"/>
                        </a:lnSpc>
                        <a:spcBef>
                          <a:spcPts val="0"/>
                        </a:spcBef>
                        <a:spcAft>
                          <a:spcPts val="0"/>
                        </a:spcAft>
                      </a:pPr>
                      <a:r>
                        <a:rPr lang="en-US" sz="1100" cap="all" dirty="0">
                          <a:effectLst/>
                        </a:rPr>
                        <a:t>   Doxycycline</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2 (8%)</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338763">
                <a:tc>
                  <a:txBody>
                    <a:bodyPr/>
                    <a:lstStyle/>
                    <a:p>
                      <a:pPr marL="0" marR="0">
                        <a:lnSpc>
                          <a:spcPct val="200000"/>
                        </a:lnSpc>
                        <a:spcBef>
                          <a:spcPts val="0"/>
                        </a:spcBef>
                        <a:spcAft>
                          <a:spcPts val="0"/>
                        </a:spcAft>
                      </a:pPr>
                      <a:r>
                        <a:rPr lang="en-US" sz="1100" cap="all" dirty="0">
                          <a:effectLst/>
                        </a:rPr>
                        <a:t>   PENICILLIN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 (4%)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r h="338763">
                <a:tc>
                  <a:txBody>
                    <a:bodyPr/>
                    <a:lstStyle/>
                    <a:p>
                      <a:pPr marL="0" marR="0">
                        <a:lnSpc>
                          <a:spcPct val="200000"/>
                        </a:lnSpc>
                        <a:spcBef>
                          <a:spcPts val="0"/>
                        </a:spcBef>
                        <a:spcAft>
                          <a:spcPts val="0"/>
                        </a:spcAft>
                      </a:pPr>
                      <a:r>
                        <a:rPr lang="en-US" sz="1100" cap="all" dirty="0">
                          <a:effectLst/>
                        </a:rPr>
                        <a:t>Amoxicillin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 (4%)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8"/>
                  </a:ext>
                </a:extLst>
              </a:tr>
              <a:tr h="338763">
                <a:tc>
                  <a:txBody>
                    <a:bodyPr/>
                    <a:lstStyle/>
                    <a:p>
                      <a:pPr marL="0" marR="0">
                        <a:lnSpc>
                          <a:spcPct val="200000"/>
                        </a:lnSpc>
                        <a:spcBef>
                          <a:spcPts val="0"/>
                        </a:spcBef>
                        <a:spcAft>
                          <a:spcPts val="0"/>
                        </a:spcAft>
                      </a:pPr>
                      <a:r>
                        <a:rPr lang="en-US" sz="1100" cap="all" dirty="0">
                          <a:effectLst/>
                        </a:rPr>
                        <a:t>Nitrofurantoin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 (4%)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9"/>
                  </a:ext>
                </a:extLst>
              </a:tr>
              <a:tr h="338763">
                <a:tc>
                  <a:txBody>
                    <a:bodyPr/>
                    <a:lstStyle/>
                    <a:p>
                      <a:pPr marL="0" marR="0">
                        <a:lnSpc>
                          <a:spcPct val="200000"/>
                        </a:lnSpc>
                        <a:spcBef>
                          <a:spcPts val="0"/>
                        </a:spcBef>
                        <a:spcAft>
                          <a:spcPts val="0"/>
                        </a:spcAft>
                      </a:pPr>
                      <a:r>
                        <a:rPr lang="en-US" sz="1100" cap="all" dirty="0">
                          <a:effectLst/>
                        </a:rPr>
                        <a:t>Augmentin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 (4%)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0"/>
                  </a:ext>
                </a:extLst>
              </a:tr>
              <a:tr h="338763">
                <a:tc>
                  <a:txBody>
                    <a:bodyPr/>
                    <a:lstStyle/>
                    <a:p>
                      <a:pPr marL="0" marR="0">
                        <a:lnSpc>
                          <a:spcPct val="200000"/>
                        </a:lnSpc>
                        <a:spcBef>
                          <a:spcPts val="0"/>
                        </a:spcBef>
                        <a:spcAft>
                          <a:spcPts val="0"/>
                        </a:spcAft>
                      </a:pPr>
                      <a:r>
                        <a:rPr lang="en-US" sz="1100" cap="all" dirty="0">
                          <a:effectLst/>
                        </a:rPr>
                        <a:t>Levofloxacin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1 (4%)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1"/>
                  </a:ext>
                </a:extLst>
              </a:tr>
              <a:tr h="338763">
                <a:tc>
                  <a:txBody>
                    <a:bodyPr/>
                    <a:lstStyle/>
                    <a:p>
                      <a:pPr marL="0" marR="0">
                        <a:lnSpc>
                          <a:spcPct val="200000"/>
                        </a:lnSpc>
                        <a:spcBef>
                          <a:spcPts val="0"/>
                        </a:spcBef>
                        <a:spcAft>
                          <a:spcPts val="0"/>
                        </a:spcAft>
                      </a:pPr>
                      <a:r>
                        <a:rPr lang="en-US" sz="1200" cap="all" dirty="0">
                          <a:effectLst/>
                        </a:rPr>
                        <a:t>Physician</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 </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2"/>
                  </a:ext>
                </a:extLst>
              </a:tr>
              <a:tr h="338763">
                <a:tc>
                  <a:txBody>
                    <a:bodyPr/>
                    <a:lstStyle/>
                    <a:p>
                      <a:pPr marL="0" marR="0">
                        <a:lnSpc>
                          <a:spcPct val="200000"/>
                        </a:lnSpc>
                        <a:spcBef>
                          <a:spcPts val="0"/>
                        </a:spcBef>
                        <a:spcAft>
                          <a:spcPts val="0"/>
                        </a:spcAft>
                      </a:pPr>
                      <a:r>
                        <a:rPr lang="en-US" sz="1200" cap="all" dirty="0">
                          <a:effectLst/>
                        </a:rPr>
                        <a:t>   A</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2 (8%)</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3"/>
                  </a:ext>
                </a:extLst>
              </a:tr>
              <a:tr h="338763">
                <a:tc>
                  <a:txBody>
                    <a:bodyPr/>
                    <a:lstStyle/>
                    <a:p>
                      <a:pPr marL="0" marR="0">
                        <a:lnSpc>
                          <a:spcPct val="200000"/>
                        </a:lnSpc>
                        <a:spcBef>
                          <a:spcPts val="0"/>
                        </a:spcBef>
                        <a:spcAft>
                          <a:spcPts val="0"/>
                        </a:spcAft>
                      </a:pPr>
                      <a:r>
                        <a:rPr lang="en-US" sz="1200" cap="all" dirty="0">
                          <a:effectLst/>
                        </a:rPr>
                        <a:t>   B</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8 (32%)</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4"/>
                  </a:ext>
                </a:extLst>
              </a:tr>
              <a:tr h="338763">
                <a:tc>
                  <a:txBody>
                    <a:bodyPr/>
                    <a:lstStyle/>
                    <a:p>
                      <a:pPr marL="0" marR="0">
                        <a:lnSpc>
                          <a:spcPct val="200000"/>
                        </a:lnSpc>
                        <a:spcBef>
                          <a:spcPts val="0"/>
                        </a:spcBef>
                        <a:spcAft>
                          <a:spcPts val="0"/>
                        </a:spcAft>
                      </a:pPr>
                      <a:r>
                        <a:rPr lang="en-US" sz="1200" cap="all" dirty="0">
                          <a:effectLst/>
                        </a:rPr>
                        <a:t>   C</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9 (36%)</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5"/>
                  </a:ext>
                </a:extLst>
              </a:tr>
              <a:tr h="338763">
                <a:tc>
                  <a:txBody>
                    <a:bodyPr/>
                    <a:lstStyle/>
                    <a:p>
                      <a:pPr marL="0" marR="0">
                        <a:lnSpc>
                          <a:spcPct val="200000"/>
                        </a:lnSpc>
                        <a:spcBef>
                          <a:spcPts val="0"/>
                        </a:spcBef>
                        <a:spcAft>
                          <a:spcPts val="0"/>
                        </a:spcAft>
                      </a:pPr>
                      <a:r>
                        <a:rPr lang="en-US" sz="1200" cap="all" dirty="0">
                          <a:effectLst/>
                        </a:rPr>
                        <a:t>   D</a:t>
                      </a:r>
                      <a:endParaRPr lang="en-US" sz="2400" dirty="0">
                        <a:effectLst/>
                        <a:latin typeface="Calibri" charset="0"/>
                        <a:ea typeface="Times New Roman" charset="0"/>
                        <a:cs typeface="Times New Roman" charset="0"/>
                      </a:endParaRPr>
                    </a:p>
                  </a:txBody>
                  <a:tcPr marL="68580" marR="68580" marT="0" marB="0"/>
                </a:tc>
                <a:tc>
                  <a:txBody>
                    <a:bodyPr/>
                    <a:lstStyle/>
                    <a:p>
                      <a:pPr marL="0" marR="0">
                        <a:lnSpc>
                          <a:spcPct val="200000"/>
                        </a:lnSpc>
                        <a:spcBef>
                          <a:spcPts val="0"/>
                        </a:spcBef>
                        <a:spcAft>
                          <a:spcPts val="0"/>
                        </a:spcAft>
                      </a:pPr>
                      <a:r>
                        <a:rPr lang="en-US" sz="1200" dirty="0">
                          <a:effectLst/>
                        </a:rPr>
                        <a:t>6 (24%)</a:t>
                      </a:r>
                      <a:endParaRPr lang="en-US" sz="24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119002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59FC5A-0B5C-E54D-8360-6E7A2AEB38A1}" type="slidenum">
              <a:rPr lang="en-US" smtClean="0"/>
              <a:t>22</a:t>
            </a:fld>
            <a:endParaRPr lang="en-US" dirty="0"/>
          </a:p>
        </p:txBody>
      </p:sp>
      <p:sp>
        <p:nvSpPr>
          <p:cNvPr id="2" name="Title 1"/>
          <p:cNvSpPr>
            <a:spLocks noGrp="1"/>
          </p:cNvSpPr>
          <p:nvPr>
            <p:ph type="title" idx="4294967295"/>
          </p:nvPr>
        </p:nvSpPr>
        <p:spPr>
          <a:xfrm>
            <a:off x="7261003" y="2507571"/>
            <a:ext cx="3140302" cy="2586948"/>
          </a:xfrm>
        </p:spPr>
        <p:txBody>
          <a:bodyPr>
            <a:normAutofit/>
          </a:bodyPr>
          <a:lstStyle/>
          <a:p>
            <a:pPr algn="ctr"/>
            <a:r>
              <a:rPr lang="en-US" sz="4400" dirty="0"/>
              <a:t>Month </a:t>
            </a:r>
            <a:br>
              <a:rPr lang="en-US" sz="4400" dirty="0"/>
            </a:br>
            <a:r>
              <a:rPr lang="en-US" sz="4400" dirty="0"/>
              <a:t>UTI treated</a:t>
            </a:r>
          </a:p>
        </p:txBody>
      </p:sp>
      <p:graphicFrame>
        <p:nvGraphicFramePr>
          <p:cNvPr id="4" name="Table 3"/>
          <p:cNvGraphicFramePr>
            <a:graphicFrameLocks noGrp="1"/>
          </p:cNvGraphicFramePr>
          <p:nvPr>
            <p:extLst>
              <p:ext uri="{D42A27DB-BD31-4B8C-83A1-F6EECF244321}">
                <p14:modId xmlns:p14="http://schemas.microsoft.com/office/powerpoint/2010/main" val="27187573"/>
              </p:ext>
            </p:extLst>
          </p:nvPr>
        </p:nvGraphicFramePr>
        <p:xfrm>
          <a:off x="457200" y="457196"/>
          <a:ext cx="6008914" cy="5976260"/>
        </p:xfrm>
        <a:graphic>
          <a:graphicData uri="http://schemas.openxmlformats.org/drawingml/2006/table">
            <a:tbl>
              <a:tblPr firstRow="1" firstCol="1" bandRow="1">
                <a:tableStyleId>{5C22544A-7EE6-4342-B048-85BDC9FD1C3A}</a:tableStyleId>
              </a:tblPr>
              <a:tblGrid>
                <a:gridCol w="3501330">
                  <a:extLst>
                    <a:ext uri="{9D8B030D-6E8A-4147-A177-3AD203B41FA5}">
                      <a16:colId xmlns:a16="http://schemas.microsoft.com/office/drawing/2014/main" val="20000"/>
                    </a:ext>
                  </a:extLst>
                </a:gridCol>
                <a:gridCol w="2507584">
                  <a:extLst>
                    <a:ext uri="{9D8B030D-6E8A-4147-A177-3AD203B41FA5}">
                      <a16:colId xmlns:a16="http://schemas.microsoft.com/office/drawing/2014/main" val="20001"/>
                    </a:ext>
                  </a:extLst>
                </a:gridCol>
              </a:tblGrid>
              <a:tr h="1328057">
                <a:tc>
                  <a:txBody>
                    <a:bodyPr/>
                    <a:lstStyle/>
                    <a:p>
                      <a:pPr marL="0" marR="0">
                        <a:spcBef>
                          <a:spcPts val="0"/>
                        </a:spcBef>
                        <a:spcAft>
                          <a:spcPts val="0"/>
                        </a:spcAft>
                      </a:pPr>
                      <a:r>
                        <a:rPr lang="en-US" sz="3200" dirty="0">
                          <a:effectLst/>
                        </a:rPr>
                        <a:t> </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UTI Treated</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0"/>
                  </a:ext>
                </a:extLst>
              </a:tr>
              <a:tr h="664029">
                <a:tc>
                  <a:txBody>
                    <a:bodyPr/>
                    <a:lstStyle/>
                    <a:p>
                      <a:pPr marL="0" marR="0">
                        <a:spcBef>
                          <a:spcPts val="0"/>
                        </a:spcBef>
                        <a:spcAft>
                          <a:spcPts val="0"/>
                        </a:spcAft>
                      </a:pPr>
                      <a:r>
                        <a:rPr lang="en-US" sz="3200" dirty="0">
                          <a:effectLst/>
                        </a:rPr>
                        <a:t>October 2020</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 </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1"/>
                  </a:ext>
                </a:extLst>
              </a:tr>
              <a:tr h="664029">
                <a:tc>
                  <a:txBody>
                    <a:bodyPr/>
                    <a:lstStyle/>
                    <a:p>
                      <a:pPr marL="0" marR="0">
                        <a:spcBef>
                          <a:spcPts val="0"/>
                        </a:spcBef>
                        <a:spcAft>
                          <a:spcPts val="0"/>
                        </a:spcAft>
                      </a:pPr>
                      <a:r>
                        <a:rPr lang="en-US" sz="3200" dirty="0">
                          <a:effectLst/>
                        </a:rPr>
                        <a:t>November 2020</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2 (8%)</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2"/>
                  </a:ext>
                </a:extLst>
              </a:tr>
              <a:tr h="664029">
                <a:tc>
                  <a:txBody>
                    <a:bodyPr/>
                    <a:lstStyle/>
                    <a:p>
                      <a:pPr marL="0" marR="0">
                        <a:spcBef>
                          <a:spcPts val="0"/>
                        </a:spcBef>
                        <a:spcAft>
                          <a:spcPts val="0"/>
                        </a:spcAft>
                      </a:pPr>
                      <a:r>
                        <a:rPr lang="en-US" sz="3200" dirty="0">
                          <a:effectLst/>
                        </a:rPr>
                        <a:t>December 2020</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4 (16%)</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3"/>
                  </a:ext>
                </a:extLst>
              </a:tr>
              <a:tr h="664029">
                <a:tc>
                  <a:txBody>
                    <a:bodyPr/>
                    <a:lstStyle/>
                    <a:p>
                      <a:pPr marL="0" marR="0">
                        <a:spcBef>
                          <a:spcPts val="0"/>
                        </a:spcBef>
                        <a:spcAft>
                          <a:spcPts val="0"/>
                        </a:spcAft>
                      </a:pPr>
                      <a:r>
                        <a:rPr lang="en-US" sz="3200" dirty="0">
                          <a:effectLst/>
                        </a:rPr>
                        <a:t>January 2021</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4 (16%)</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4"/>
                  </a:ext>
                </a:extLst>
              </a:tr>
              <a:tr h="664029">
                <a:tc>
                  <a:txBody>
                    <a:bodyPr/>
                    <a:lstStyle/>
                    <a:p>
                      <a:pPr marL="0" marR="0">
                        <a:spcBef>
                          <a:spcPts val="0"/>
                        </a:spcBef>
                        <a:spcAft>
                          <a:spcPts val="0"/>
                        </a:spcAft>
                      </a:pPr>
                      <a:r>
                        <a:rPr lang="en-US" sz="3200" dirty="0">
                          <a:effectLst/>
                        </a:rPr>
                        <a:t>February 2021</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2 (8%)</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5"/>
                  </a:ext>
                </a:extLst>
              </a:tr>
              <a:tr h="664029">
                <a:tc>
                  <a:txBody>
                    <a:bodyPr/>
                    <a:lstStyle/>
                    <a:p>
                      <a:pPr marL="0" marR="0">
                        <a:spcBef>
                          <a:spcPts val="0"/>
                        </a:spcBef>
                        <a:spcAft>
                          <a:spcPts val="0"/>
                        </a:spcAft>
                      </a:pPr>
                      <a:r>
                        <a:rPr lang="en-US" sz="3200" dirty="0">
                          <a:effectLst/>
                        </a:rPr>
                        <a:t>March 2021</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5 (20%)</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6"/>
                  </a:ext>
                </a:extLst>
              </a:tr>
              <a:tr h="664029">
                <a:tc>
                  <a:txBody>
                    <a:bodyPr/>
                    <a:lstStyle/>
                    <a:p>
                      <a:pPr marL="0" marR="0">
                        <a:spcBef>
                          <a:spcPts val="0"/>
                        </a:spcBef>
                        <a:spcAft>
                          <a:spcPts val="0"/>
                        </a:spcAft>
                      </a:pPr>
                      <a:r>
                        <a:rPr lang="en-US" sz="3200" dirty="0">
                          <a:effectLst/>
                        </a:rPr>
                        <a:t>April 2021</a:t>
                      </a:r>
                      <a:endParaRPr lang="en-US" sz="3200" dirty="0">
                        <a:effectLst/>
                        <a:latin typeface="Calibri" charset="0"/>
                        <a:ea typeface="Times New Roman" charset="0"/>
                        <a:cs typeface="Times New Roman" charset="0"/>
                      </a:endParaRPr>
                    </a:p>
                  </a:txBody>
                  <a:tcPr marL="68580" marR="68580" marT="0" marB="0"/>
                </a:tc>
                <a:tc>
                  <a:txBody>
                    <a:bodyPr/>
                    <a:lstStyle/>
                    <a:p>
                      <a:pPr marL="0" marR="0">
                        <a:spcBef>
                          <a:spcPts val="0"/>
                        </a:spcBef>
                        <a:spcAft>
                          <a:spcPts val="0"/>
                        </a:spcAft>
                      </a:pPr>
                      <a:r>
                        <a:rPr lang="en-US" sz="3200" dirty="0">
                          <a:effectLst/>
                        </a:rPr>
                        <a:t>8 (32%)</a:t>
                      </a:r>
                      <a:endParaRPr lang="en-US" sz="3200" dirty="0">
                        <a:effectLst/>
                        <a:latin typeface="Calibri" charset="0"/>
                        <a:ea typeface="Times New Roman" charset="0"/>
                        <a:cs typeface="Times New Roman"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07327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2976" y="4977380"/>
            <a:ext cx="9613862" cy="588535"/>
          </a:xfrm>
        </p:spPr>
        <p:txBody>
          <a:bodyPr>
            <a:normAutofit fontScale="90000"/>
          </a:bodyPr>
          <a:lstStyle/>
          <a:p>
            <a:r>
              <a:rPr lang="en-US" sz="6600" dirty="0"/>
              <a:t>Statistical Results</a:t>
            </a:r>
          </a:p>
        </p:txBody>
      </p:sp>
      <p:sp>
        <p:nvSpPr>
          <p:cNvPr id="4" name="Slide Number Placeholder 3"/>
          <p:cNvSpPr>
            <a:spLocks noGrp="1"/>
          </p:cNvSpPr>
          <p:nvPr>
            <p:ph type="sldNum" sz="quarter" idx="12"/>
          </p:nvPr>
        </p:nvSpPr>
        <p:spPr/>
        <p:txBody>
          <a:bodyPr/>
          <a:lstStyle/>
          <a:p>
            <a:fld id="{2359FC5A-0B5C-E54D-8360-6E7A2AEB38A1}" type="slidenum">
              <a:rPr lang="en-US" smtClean="0"/>
              <a:t>23</a:t>
            </a:fld>
            <a:endParaRPr lang="en-US" dirty="0"/>
          </a:p>
        </p:txBody>
      </p:sp>
    </p:spTree>
    <p:extLst>
      <p:ext uri="{BB962C8B-B14F-4D97-AF65-F5344CB8AC3E}">
        <p14:creationId xmlns:p14="http://schemas.microsoft.com/office/powerpoint/2010/main" val="214569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59FC5A-0B5C-E54D-8360-6E7A2AEB38A1}" type="slidenum">
              <a:rPr lang="en-US" smtClean="0"/>
              <a:t>24</a:t>
            </a:fld>
            <a:endParaRPr lang="en-US" dirty="0"/>
          </a:p>
        </p:txBody>
      </p:sp>
      <p:sp>
        <p:nvSpPr>
          <p:cNvPr id="2" name="Title 1"/>
          <p:cNvSpPr>
            <a:spLocks noGrp="1"/>
          </p:cNvSpPr>
          <p:nvPr>
            <p:ph type="title" idx="4294967295"/>
          </p:nvPr>
        </p:nvSpPr>
        <p:spPr>
          <a:xfrm>
            <a:off x="2590800" y="698500"/>
            <a:ext cx="9601200" cy="1304925"/>
          </a:xfrm>
        </p:spPr>
        <p:txBody>
          <a:bodyPr/>
          <a:lstStyle/>
          <a:p>
            <a:pPr algn="just"/>
            <a:r>
              <a:rPr lang="en-US" b="1" dirty="0"/>
              <a:t>Fisher's Exact Test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70602903"/>
              </p:ext>
            </p:extLst>
          </p:nvPr>
        </p:nvGraphicFramePr>
        <p:xfrm>
          <a:off x="1467593" y="2003006"/>
          <a:ext cx="8707345" cy="3042676"/>
        </p:xfrm>
        <a:graphic>
          <a:graphicData uri="http://schemas.openxmlformats.org/drawingml/2006/table">
            <a:tbl>
              <a:tblPr/>
              <a:tblGrid>
                <a:gridCol w="1741469">
                  <a:extLst>
                    <a:ext uri="{9D8B030D-6E8A-4147-A177-3AD203B41FA5}">
                      <a16:colId xmlns:a16="http://schemas.microsoft.com/office/drawing/2014/main" val="20000"/>
                    </a:ext>
                  </a:extLst>
                </a:gridCol>
                <a:gridCol w="1741469">
                  <a:extLst>
                    <a:ext uri="{9D8B030D-6E8A-4147-A177-3AD203B41FA5}">
                      <a16:colId xmlns:a16="http://schemas.microsoft.com/office/drawing/2014/main" val="20001"/>
                    </a:ext>
                  </a:extLst>
                </a:gridCol>
                <a:gridCol w="1741469">
                  <a:extLst>
                    <a:ext uri="{9D8B030D-6E8A-4147-A177-3AD203B41FA5}">
                      <a16:colId xmlns:a16="http://schemas.microsoft.com/office/drawing/2014/main" val="20002"/>
                    </a:ext>
                  </a:extLst>
                </a:gridCol>
                <a:gridCol w="1741469">
                  <a:extLst>
                    <a:ext uri="{9D8B030D-6E8A-4147-A177-3AD203B41FA5}">
                      <a16:colId xmlns:a16="http://schemas.microsoft.com/office/drawing/2014/main" val="20003"/>
                    </a:ext>
                  </a:extLst>
                </a:gridCol>
                <a:gridCol w="1741469">
                  <a:extLst>
                    <a:ext uri="{9D8B030D-6E8A-4147-A177-3AD203B41FA5}">
                      <a16:colId xmlns:a16="http://schemas.microsoft.com/office/drawing/2014/main" val="20004"/>
                    </a:ext>
                  </a:extLst>
                </a:gridCol>
              </a:tblGrid>
              <a:tr h="532468">
                <a:tc>
                  <a:txBody>
                    <a:bodyPr/>
                    <a:lstStyle/>
                    <a:p>
                      <a:pPr algn="l">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a:lnSpc>
                          <a:spcPts val="1200"/>
                        </a:lnSpc>
                      </a:pPr>
                      <a:r>
                        <a:rPr lang="en-US" b="0" dirty="0">
                          <a:effectLst/>
                        </a:rPr>
                        <a:t>Care_Plan</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r">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532468">
                <a:tc>
                  <a:txBody>
                    <a:bodyPr/>
                    <a:lstStyle/>
                    <a:p>
                      <a:pPr algn="l">
                        <a:lnSpc>
                          <a:spcPts val="1200"/>
                        </a:lnSpc>
                      </a:pPr>
                      <a:r>
                        <a:rPr lang="en-US" b="0" dirty="0">
                          <a:effectLst/>
                        </a:rPr>
                        <a:t>UTI</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dirty="0">
                          <a:effectLst/>
                        </a:rPr>
                        <a:t>Y</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dirty="0">
                          <a:effectLst/>
                        </a:rPr>
                        <a:t>N</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dirty="0">
                          <a:effectLst/>
                        </a:rPr>
                        <a:t>OR</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i="1" dirty="0">
                          <a:effectLst/>
                        </a:rPr>
                        <a:t>p</a:t>
                      </a:r>
                      <a:endParaRPr lang="en-US" b="0" dirty="0">
                        <a:effectLst/>
                      </a:endParaRP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8870">
                <a:tc>
                  <a:txBody>
                    <a:bodyPr/>
                    <a:lstStyle/>
                    <a:p>
                      <a:pPr algn="l">
                        <a:lnSpc>
                          <a:spcPts val="1200"/>
                        </a:lnSpc>
                      </a:pPr>
                      <a:r>
                        <a:rPr lang="en-US" b="0" dirty="0">
                          <a:effectLst/>
                        </a:rPr>
                        <a:t>N</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pt-BR" b="0" dirty="0">
                          <a:effectLst/>
                        </a:rPr>
                        <a:t>208[212.32]</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pt-BR" b="0" dirty="0">
                          <a:effectLst/>
                        </a:rPr>
                        <a:t>87[82.68]</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hr-HR" b="0" dirty="0">
                          <a:effectLst/>
                        </a:rPr>
                        <a:t>0.13</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fi-FI" b="0" dirty="0">
                          <a:effectLst/>
                        </a:rPr>
                        <a:t>.019</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988870">
                <a:tc>
                  <a:txBody>
                    <a:bodyPr/>
                    <a:lstStyle/>
                    <a:p>
                      <a:pPr algn="l">
                        <a:lnSpc>
                          <a:spcPts val="1200"/>
                        </a:lnSpc>
                      </a:pPr>
                      <a:r>
                        <a:rPr lang="en-US" b="0" dirty="0">
                          <a:effectLst/>
                        </a:rPr>
                        <a:t>Y</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pt-BR" b="0" dirty="0">
                          <a:effectLst/>
                        </a:rPr>
                        <a:t>18[13.68]</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pt-BR" b="0" dirty="0">
                          <a:effectLst/>
                        </a:rPr>
                        <a:t>1[5.32]</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sk-SK" b="0" dirty="0">
                          <a:effectLst/>
                        </a:rPr>
                        <a:t> </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sk-SK" b="0" dirty="0">
                          <a:effectLst/>
                        </a:rPr>
                        <a:t> </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Rectangle 2"/>
          <p:cNvSpPr>
            <a:spLocks noChangeArrowheads="1"/>
          </p:cNvSpPr>
          <p:nvPr/>
        </p:nvSpPr>
        <p:spPr bwMode="auto">
          <a:xfrm>
            <a:off x="838200" y="5424471"/>
            <a:ext cx="268779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1" u="none" strike="noStrike" cap="none" normalizeH="0" baseline="0">
                <a:ln>
                  <a:noFill/>
                </a:ln>
                <a:solidFill>
                  <a:schemeClr val="tx1"/>
                </a:solidFill>
                <a:effectLst/>
                <a:latin typeface="Arial" charset="0"/>
              </a:rPr>
              <a:t>Observed and Expected Frequencies</a:t>
            </a:r>
            <a:endParaRPr kumimoji="0" lang="x-none" altLang="x-none"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1" u="none" strike="noStrike" cap="none" normalizeH="0" baseline="0">
                <a:ln>
                  <a:noFill/>
                </a:ln>
                <a:solidFill>
                  <a:schemeClr val="tx1"/>
                </a:solidFill>
                <a:effectLst/>
                <a:latin typeface="Arial" charset="0"/>
              </a:rPr>
              <a:t>Note.</a:t>
            </a:r>
            <a:r>
              <a:rPr kumimoji="0" lang="x-none" altLang="x-none" sz="1800" b="0" i="0" u="none" strike="noStrike" cap="none" normalizeH="0" baseline="0">
                <a:ln>
                  <a:noFill/>
                </a:ln>
                <a:solidFill>
                  <a:schemeClr val="tx1"/>
                </a:solidFill>
                <a:effectLst/>
                <a:latin typeface="Arial" charset="0"/>
              </a:rPr>
              <a:t> Values formatted as Observed[Expected].</a:t>
            </a:r>
          </a:p>
        </p:txBody>
      </p:sp>
    </p:spTree>
    <p:extLst>
      <p:ext uri="{BB962C8B-B14F-4D97-AF65-F5344CB8AC3E}">
        <p14:creationId xmlns:p14="http://schemas.microsoft.com/office/powerpoint/2010/main" val="19398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59FC5A-0B5C-E54D-8360-6E7A2AEB38A1}" type="slidenum">
              <a:rPr lang="en-US" smtClean="0"/>
              <a:t>25</a:t>
            </a:fld>
            <a:endParaRPr lang="en-US" dirty="0"/>
          </a:p>
        </p:txBody>
      </p:sp>
      <p:sp>
        <p:nvSpPr>
          <p:cNvPr id="2" name="Title 1"/>
          <p:cNvSpPr>
            <a:spLocks noGrp="1"/>
          </p:cNvSpPr>
          <p:nvPr>
            <p:ph type="title" idx="4294967295"/>
          </p:nvPr>
        </p:nvSpPr>
        <p:spPr>
          <a:xfrm>
            <a:off x="2590800" y="519113"/>
            <a:ext cx="9601200" cy="1303337"/>
          </a:xfrm>
        </p:spPr>
        <p:txBody>
          <a:bodyPr/>
          <a:lstStyle/>
          <a:p>
            <a:pPr algn="just"/>
            <a:r>
              <a:rPr lang="en-US" b="1" dirty="0"/>
              <a:t>Chi-square Test of Independence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66218057"/>
              </p:ext>
            </p:extLst>
          </p:nvPr>
        </p:nvGraphicFramePr>
        <p:xfrm>
          <a:off x="1107264" y="1963821"/>
          <a:ext cx="9729318" cy="2881313"/>
        </p:xfrm>
        <a:graphic>
          <a:graphicData uri="http://schemas.openxmlformats.org/drawingml/2006/table">
            <a:tbl>
              <a:tblPr/>
              <a:tblGrid>
                <a:gridCol w="1621553">
                  <a:extLst>
                    <a:ext uri="{9D8B030D-6E8A-4147-A177-3AD203B41FA5}">
                      <a16:colId xmlns:a16="http://schemas.microsoft.com/office/drawing/2014/main" val="20000"/>
                    </a:ext>
                  </a:extLst>
                </a:gridCol>
                <a:gridCol w="1621553">
                  <a:extLst>
                    <a:ext uri="{9D8B030D-6E8A-4147-A177-3AD203B41FA5}">
                      <a16:colId xmlns:a16="http://schemas.microsoft.com/office/drawing/2014/main" val="20001"/>
                    </a:ext>
                  </a:extLst>
                </a:gridCol>
                <a:gridCol w="1621553">
                  <a:extLst>
                    <a:ext uri="{9D8B030D-6E8A-4147-A177-3AD203B41FA5}">
                      <a16:colId xmlns:a16="http://schemas.microsoft.com/office/drawing/2014/main" val="20002"/>
                    </a:ext>
                  </a:extLst>
                </a:gridCol>
                <a:gridCol w="1621553">
                  <a:extLst>
                    <a:ext uri="{9D8B030D-6E8A-4147-A177-3AD203B41FA5}">
                      <a16:colId xmlns:a16="http://schemas.microsoft.com/office/drawing/2014/main" val="20003"/>
                    </a:ext>
                  </a:extLst>
                </a:gridCol>
                <a:gridCol w="1621553">
                  <a:extLst>
                    <a:ext uri="{9D8B030D-6E8A-4147-A177-3AD203B41FA5}">
                      <a16:colId xmlns:a16="http://schemas.microsoft.com/office/drawing/2014/main" val="20004"/>
                    </a:ext>
                  </a:extLst>
                </a:gridCol>
                <a:gridCol w="1621553">
                  <a:extLst>
                    <a:ext uri="{9D8B030D-6E8A-4147-A177-3AD203B41FA5}">
                      <a16:colId xmlns:a16="http://schemas.microsoft.com/office/drawing/2014/main" val="20005"/>
                    </a:ext>
                  </a:extLst>
                </a:gridCol>
              </a:tblGrid>
              <a:tr h="438461">
                <a:tc>
                  <a:txBody>
                    <a:bodyPr/>
                    <a:lstStyle/>
                    <a:p>
                      <a:pPr algn="l">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a:lnSpc>
                          <a:spcPts val="1200"/>
                        </a:lnSpc>
                      </a:pPr>
                      <a:r>
                        <a:rPr lang="en-US" b="0" dirty="0">
                          <a:effectLst/>
                        </a:rPr>
                        <a:t>UTI</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sk-SK" b="0" dirty="0">
                          <a:effectLst/>
                        </a:rPr>
                        <a:t> </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814284">
                <a:tc>
                  <a:txBody>
                    <a:bodyPr/>
                    <a:lstStyle/>
                    <a:p>
                      <a:pPr algn="l">
                        <a:lnSpc>
                          <a:spcPts val="1200"/>
                        </a:lnSpc>
                      </a:pPr>
                      <a:r>
                        <a:rPr lang="en-US" b="0" dirty="0">
                          <a:effectLst/>
                        </a:rPr>
                        <a:t>Care_Plan</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dirty="0">
                          <a:effectLst/>
                        </a:rPr>
                        <a:t>N</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dirty="0">
                          <a:effectLst/>
                        </a:rPr>
                        <a:t>Y</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lnSpc>
                          <a:spcPts val="1200"/>
                        </a:lnSpc>
                      </a:pPr>
                      <a:r>
                        <a:rPr lang="el-GR" b="0" dirty="0">
                          <a:effectLst/>
                        </a:rPr>
                        <a:t>χ</a:t>
                      </a:r>
                      <a:r>
                        <a:rPr lang="el-GR" b="0" baseline="30000" dirty="0">
                          <a:effectLst/>
                        </a:rPr>
                        <a:t>2</a:t>
                      </a:r>
                      <a:endParaRPr lang="el-GR" b="0" dirty="0">
                        <a:effectLst/>
                      </a:endParaRP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i="1" dirty="0">
                          <a:effectLst/>
                        </a:rPr>
                        <a:t>df</a:t>
                      </a:r>
                      <a:endParaRPr lang="en-US" b="0" dirty="0">
                        <a:effectLst/>
                      </a:endParaRP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en-US" b="0" i="1" dirty="0">
                          <a:effectLst/>
                        </a:rPr>
                        <a:t>p</a:t>
                      </a:r>
                      <a:endParaRPr lang="en-US" b="0" dirty="0">
                        <a:effectLst/>
                      </a:endParaRP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4284">
                <a:tc>
                  <a:txBody>
                    <a:bodyPr/>
                    <a:lstStyle/>
                    <a:p>
                      <a:pPr algn="l">
                        <a:lnSpc>
                          <a:spcPts val="1200"/>
                        </a:lnSpc>
                      </a:pPr>
                      <a:r>
                        <a:rPr lang="en-US" b="0" dirty="0">
                          <a:effectLst/>
                        </a:rPr>
                        <a:t>Y</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pt-BR" b="0" dirty="0">
                          <a:effectLst/>
                        </a:rPr>
                        <a:t>208[212.32]</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pt-BR" b="0" dirty="0">
                          <a:effectLst/>
                        </a:rPr>
                        <a:t>18[13.68]</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nb-NO" b="0" dirty="0">
                          <a:effectLst/>
                        </a:rPr>
                        <a:t>5.19</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en-US" b="0" dirty="0">
                          <a:effectLst/>
                        </a:rPr>
                        <a:t>1</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a:lnSpc>
                          <a:spcPts val="1200"/>
                        </a:lnSpc>
                      </a:pPr>
                      <a:r>
                        <a:rPr lang="fi-FI" b="0" dirty="0">
                          <a:effectLst/>
                        </a:rPr>
                        <a:t>.023</a:t>
                      </a:r>
                    </a:p>
                  </a:txBody>
                  <a:tcPr marL="25400" marR="25400" marT="12700" marB="1270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814284">
                <a:tc>
                  <a:txBody>
                    <a:bodyPr/>
                    <a:lstStyle/>
                    <a:p>
                      <a:pPr algn="l">
                        <a:lnSpc>
                          <a:spcPts val="1200"/>
                        </a:lnSpc>
                      </a:pPr>
                      <a:r>
                        <a:rPr lang="en-US" b="0" dirty="0">
                          <a:effectLst/>
                        </a:rPr>
                        <a:t>N</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pt-BR" b="0" dirty="0">
                          <a:effectLst/>
                        </a:rPr>
                        <a:t>87[82.68]</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pt-BR" b="0" dirty="0">
                          <a:effectLst/>
                        </a:rPr>
                        <a:t>1[5.32]</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sk-SK" b="0" dirty="0">
                          <a:effectLst/>
                        </a:rPr>
                        <a:t> </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sk-SK" b="0" dirty="0">
                          <a:effectLst/>
                        </a:rPr>
                        <a:t> </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a:lnSpc>
                          <a:spcPts val="1200"/>
                        </a:lnSpc>
                      </a:pPr>
                      <a:r>
                        <a:rPr lang="sk-SK" b="0" dirty="0">
                          <a:effectLst/>
                        </a:rPr>
                        <a:t> </a:t>
                      </a:r>
                    </a:p>
                  </a:txBody>
                  <a:tcPr marL="25400" marR="25400" marT="12700" marB="1270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382869" y="5251233"/>
            <a:ext cx="300326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1" u="none" strike="noStrike" cap="none" normalizeH="0" baseline="0">
                <a:ln>
                  <a:noFill/>
                </a:ln>
                <a:solidFill>
                  <a:schemeClr val="tx1"/>
                </a:solidFill>
                <a:effectLst/>
                <a:latin typeface="Arial" charset="0"/>
              </a:rPr>
              <a:t>Observed and Expected Frequencies</a:t>
            </a:r>
            <a:endParaRPr kumimoji="0" lang="x-none" altLang="x-none"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1" u="none" strike="noStrike" cap="none" normalizeH="0" baseline="0">
                <a:ln>
                  <a:noFill/>
                </a:ln>
                <a:solidFill>
                  <a:schemeClr val="tx1"/>
                </a:solidFill>
                <a:effectLst/>
                <a:latin typeface="Arial" charset="0"/>
              </a:rPr>
              <a:t>Note.</a:t>
            </a:r>
            <a:r>
              <a:rPr kumimoji="0" lang="x-none" altLang="x-none" sz="1800" b="0" i="0" u="none" strike="noStrike" cap="none" normalizeH="0" baseline="0">
                <a:ln>
                  <a:noFill/>
                </a:ln>
                <a:solidFill>
                  <a:schemeClr val="tx1"/>
                </a:solidFill>
                <a:effectLst/>
                <a:latin typeface="Arial" charset="0"/>
              </a:rPr>
              <a:t> Values formatted as Observed[Expected]</a:t>
            </a:r>
          </a:p>
        </p:txBody>
      </p:sp>
    </p:spTree>
    <p:extLst>
      <p:ext uri="{BB962C8B-B14F-4D97-AF65-F5344CB8AC3E}">
        <p14:creationId xmlns:p14="http://schemas.microsoft.com/office/powerpoint/2010/main" val="169303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3666-5A20-C640-BC33-65BA5C5E4078}"/>
              </a:ext>
            </a:extLst>
          </p:cNvPr>
          <p:cNvSpPr>
            <a:spLocks noGrp="1"/>
          </p:cNvSpPr>
          <p:nvPr>
            <p:ph type="title"/>
          </p:nvPr>
        </p:nvSpPr>
        <p:spPr/>
        <p:txBody>
          <a:bodyPr>
            <a:normAutofit/>
          </a:bodyPr>
          <a:lstStyle/>
          <a:p>
            <a:r>
              <a:rPr lang="en-US" sz="4400" dirty="0"/>
              <a:t>     Discussion: Statistical Significance</a:t>
            </a:r>
          </a:p>
        </p:txBody>
      </p:sp>
      <p:sp>
        <p:nvSpPr>
          <p:cNvPr id="3" name="Content Placeholder 2">
            <a:extLst>
              <a:ext uri="{FF2B5EF4-FFF2-40B4-BE49-F238E27FC236}">
                <a16:creationId xmlns:a16="http://schemas.microsoft.com/office/drawing/2014/main" id="{4B4AAE7F-D982-1B4C-870C-A3101BFCB3F5}"/>
              </a:ext>
            </a:extLst>
          </p:cNvPr>
          <p:cNvSpPr>
            <a:spLocks noGrp="1"/>
          </p:cNvSpPr>
          <p:nvPr>
            <p:ph idx="1"/>
          </p:nvPr>
        </p:nvSpPr>
        <p:spPr>
          <a:xfrm>
            <a:off x="838200" y="2498272"/>
            <a:ext cx="10205852" cy="3695020"/>
          </a:xfrm>
        </p:spPr>
        <p:txBody>
          <a:bodyPr>
            <a:normAutofit/>
          </a:bodyPr>
          <a:lstStyle/>
          <a:p>
            <a:r>
              <a:rPr lang="en-US" sz="3200" dirty="0"/>
              <a:t>Significance between the activation of care plan and no urinary tract infections</a:t>
            </a:r>
          </a:p>
          <a:p>
            <a:pPr lvl="1"/>
            <a:r>
              <a:rPr lang="en-US" sz="2800" dirty="0"/>
              <a:t>Fisher exact test and Chi-square test</a:t>
            </a:r>
          </a:p>
        </p:txBody>
      </p:sp>
      <p:sp>
        <p:nvSpPr>
          <p:cNvPr id="4" name="Slide Number Placeholder 3"/>
          <p:cNvSpPr>
            <a:spLocks noGrp="1"/>
          </p:cNvSpPr>
          <p:nvPr>
            <p:ph type="sldNum" sz="quarter" idx="12"/>
          </p:nvPr>
        </p:nvSpPr>
        <p:spPr/>
        <p:txBody>
          <a:bodyPr/>
          <a:lstStyle/>
          <a:p>
            <a:fld id="{2359FC5A-0B5C-E54D-8360-6E7A2AEB38A1}" type="slidenum">
              <a:rPr lang="en-US" smtClean="0"/>
              <a:t>26</a:t>
            </a:fld>
            <a:endParaRPr lang="en-US" dirty="0"/>
          </a:p>
        </p:txBody>
      </p:sp>
    </p:spTree>
    <p:extLst>
      <p:ext uri="{BB962C8B-B14F-4D97-AF65-F5344CB8AC3E}">
        <p14:creationId xmlns:p14="http://schemas.microsoft.com/office/powerpoint/2010/main" val="3301028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Discussion: Clinical Significance</a:t>
            </a:r>
          </a:p>
        </p:txBody>
      </p:sp>
      <p:sp>
        <p:nvSpPr>
          <p:cNvPr id="3" name="Content Placeholder 2"/>
          <p:cNvSpPr>
            <a:spLocks noGrp="1"/>
          </p:cNvSpPr>
          <p:nvPr>
            <p:ph idx="1"/>
          </p:nvPr>
        </p:nvSpPr>
        <p:spPr/>
        <p:txBody>
          <a:bodyPr>
            <a:normAutofit/>
          </a:bodyPr>
          <a:lstStyle/>
          <a:p>
            <a:r>
              <a:rPr lang="en-US" sz="3200" dirty="0"/>
              <a:t>Implications: Clinical Significance</a:t>
            </a:r>
          </a:p>
          <a:p>
            <a:pPr lvl="1"/>
            <a:r>
              <a:rPr lang="en-US" sz="2800" dirty="0"/>
              <a:t>Patient</a:t>
            </a:r>
          </a:p>
          <a:p>
            <a:pPr lvl="1"/>
            <a:r>
              <a:rPr lang="en-US" sz="2800" dirty="0"/>
              <a:t>Financial</a:t>
            </a:r>
          </a:p>
          <a:p>
            <a:pPr lvl="1"/>
            <a:r>
              <a:rPr lang="en-US" sz="2800" dirty="0"/>
              <a:t>Practice Change</a:t>
            </a:r>
          </a:p>
          <a:p>
            <a:pPr lvl="1"/>
            <a:r>
              <a:rPr lang="en-US" sz="2800" dirty="0"/>
              <a:t>Role of doctoral prepared nurse</a:t>
            </a:r>
          </a:p>
        </p:txBody>
      </p:sp>
      <p:sp>
        <p:nvSpPr>
          <p:cNvPr id="4" name="Slide Number Placeholder 3"/>
          <p:cNvSpPr>
            <a:spLocks noGrp="1"/>
          </p:cNvSpPr>
          <p:nvPr>
            <p:ph type="sldNum" sz="quarter" idx="12"/>
          </p:nvPr>
        </p:nvSpPr>
        <p:spPr/>
        <p:txBody>
          <a:bodyPr/>
          <a:lstStyle/>
          <a:p>
            <a:fld id="{2359FC5A-0B5C-E54D-8360-6E7A2AEB38A1}" type="slidenum">
              <a:rPr lang="en-US" smtClean="0"/>
              <a:t>27</a:t>
            </a:fld>
            <a:endParaRPr lang="en-US" dirty="0"/>
          </a:p>
        </p:txBody>
      </p:sp>
      <p:pic>
        <p:nvPicPr>
          <p:cNvPr id="5" name="Picture 4"/>
          <p:cNvPicPr>
            <a:picLocks noChangeAspect="1"/>
          </p:cNvPicPr>
          <p:nvPr/>
        </p:nvPicPr>
        <p:blipFill>
          <a:blip r:embed="rId3"/>
          <a:stretch>
            <a:fillRect/>
          </a:stretch>
        </p:blipFill>
        <p:spPr>
          <a:xfrm>
            <a:off x="7393171" y="3233058"/>
            <a:ext cx="4277108" cy="2703132"/>
          </a:xfrm>
          <a:prstGeom prst="rect">
            <a:avLst/>
          </a:prstGeom>
        </p:spPr>
      </p:pic>
    </p:spTree>
    <p:extLst>
      <p:ext uri="{BB962C8B-B14F-4D97-AF65-F5344CB8AC3E}">
        <p14:creationId xmlns:p14="http://schemas.microsoft.com/office/powerpoint/2010/main" val="1674876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Discussion: Sustainability</a:t>
            </a:r>
          </a:p>
        </p:txBody>
      </p:sp>
      <p:sp>
        <p:nvSpPr>
          <p:cNvPr id="3" name="Content Placeholder 2"/>
          <p:cNvSpPr>
            <a:spLocks noGrp="1"/>
          </p:cNvSpPr>
          <p:nvPr>
            <p:ph idx="1"/>
          </p:nvPr>
        </p:nvSpPr>
        <p:spPr>
          <a:xfrm>
            <a:off x="219454" y="2952071"/>
            <a:ext cx="9613861" cy="3599316"/>
          </a:xfrm>
        </p:spPr>
        <p:txBody>
          <a:bodyPr>
            <a:normAutofit/>
          </a:bodyPr>
          <a:lstStyle/>
          <a:p>
            <a:r>
              <a:rPr lang="en-US" sz="3200" dirty="0"/>
              <a:t>Sustainability measures</a:t>
            </a:r>
          </a:p>
          <a:p>
            <a:pPr marL="0" indent="0">
              <a:buNone/>
            </a:pPr>
            <a:r>
              <a:rPr lang="en-US" sz="3200" dirty="0"/>
              <a:t>	</a:t>
            </a:r>
            <a:r>
              <a:rPr lang="en-US" sz="2800" dirty="0"/>
              <a:t>Clinical algorithm to improve </a:t>
            </a:r>
          </a:p>
          <a:p>
            <a:pPr marL="457200" lvl="1" indent="0">
              <a:buNone/>
            </a:pPr>
            <a:r>
              <a:rPr lang="en-US" sz="2800" dirty="0"/>
              <a:t>	patient quality of life and increase </a:t>
            </a:r>
          </a:p>
          <a:p>
            <a:pPr marL="457200" lvl="1" indent="0">
              <a:buNone/>
            </a:pPr>
            <a:r>
              <a:rPr lang="en-US" sz="2800" dirty="0"/>
              <a:t>	disease management</a:t>
            </a:r>
          </a:p>
          <a:p>
            <a:endParaRPr lang="en-US" sz="3200" dirty="0"/>
          </a:p>
        </p:txBody>
      </p:sp>
      <p:sp>
        <p:nvSpPr>
          <p:cNvPr id="4" name="Slide Number Placeholder 3"/>
          <p:cNvSpPr>
            <a:spLocks noGrp="1"/>
          </p:cNvSpPr>
          <p:nvPr>
            <p:ph type="sldNum" sz="quarter" idx="12"/>
          </p:nvPr>
        </p:nvSpPr>
        <p:spPr/>
        <p:txBody>
          <a:bodyPr/>
          <a:lstStyle/>
          <a:p>
            <a:fld id="{2359FC5A-0B5C-E54D-8360-6E7A2AEB38A1}" type="slidenum">
              <a:rPr lang="en-US" smtClean="0"/>
              <a:t>28</a:t>
            </a:fld>
            <a:endParaRPr lang="en-US" dirty="0"/>
          </a:p>
        </p:txBody>
      </p:sp>
      <p:pic>
        <p:nvPicPr>
          <p:cNvPr id="5" name="Picture 4"/>
          <p:cNvPicPr>
            <a:picLocks noChangeAspect="1"/>
          </p:cNvPicPr>
          <p:nvPr/>
        </p:nvPicPr>
        <p:blipFill>
          <a:blip r:embed="rId3"/>
          <a:stretch>
            <a:fillRect/>
          </a:stretch>
        </p:blipFill>
        <p:spPr>
          <a:xfrm>
            <a:off x="7021286" y="2220687"/>
            <a:ext cx="4265084" cy="4330700"/>
          </a:xfrm>
          <a:prstGeom prst="rect">
            <a:avLst/>
          </a:prstGeom>
        </p:spPr>
      </p:pic>
    </p:spTree>
    <p:extLst>
      <p:ext uri="{BB962C8B-B14F-4D97-AF65-F5344CB8AC3E}">
        <p14:creationId xmlns:p14="http://schemas.microsoft.com/office/powerpoint/2010/main" val="26340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Discussion: Dissemination</a:t>
            </a:r>
          </a:p>
        </p:txBody>
      </p:sp>
      <p:sp>
        <p:nvSpPr>
          <p:cNvPr id="3" name="Content Placeholder 2"/>
          <p:cNvSpPr>
            <a:spLocks noGrp="1"/>
          </p:cNvSpPr>
          <p:nvPr>
            <p:ph idx="1"/>
          </p:nvPr>
        </p:nvSpPr>
        <p:spPr/>
        <p:txBody>
          <a:bodyPr>
            <a:normAutofit/>
          </a:bodyPr>
          <a:lstStyle/>
          <a:p>
            <a:r>
              <a:rPr lang="en-US" sz="3200" dirty="0"/>
              <a:t>Dissemination</a:t>
            </a:r>
          </a:p>
          <a:p>
            <a:pPr lvl="1"/>
            <a:r>
              <a:rPr lang="en-US" sz="2800" dirty="0"/>
              <a:t>All staff meeting, QAPI, Hospice and Palliative Care poster submission</a:t>
            </a:r>
          </a:p>
          <a:p>
            <a:endParaRPr lang="en-US" sz="3200" dirty="0"/>
          </a:p>
        </p:txBody>
      </p:sp>
      <p:sp>
        <p:nvSpPr>
          <p:cNvPr id="4" name="Slide Number Placeholder 3"/>
          <p:cNvSpPr>
            <a:spLocks noGrp="1"/>
          </p:cNvSpPr>
          <p:nvPr>
            <p:ph type="sldNum" sz="quarter" idx="12"/>
          </p:nvPr>
        </p:nvSpPr>
        <p:spPr/>
        <p:txBody>
          <a:bodyPr/>
          <a:lstStyle/>
          <a:p>
            <a:fld id="{2359FC5A-0B5C-E54D-8360-6E7A2AEB38A1}" type="slidenum">
              <a:rPr lang="en-US" smtClean="0"/>
              <a:t>29</a:t>
            </a:fld>
            <a:endParaRPr lang="en-US" dirty="0"/>
          </a:p>
        </p:txBody>
      </p:sp>
      <p:pic>
        <p:nvPicPr>
          <p:cNvPr id="5" name="Picture 4"/>
          <p:cNvPicPr>
            <a:picLocks noChangeAspect="1"/>
          </p:cNvPicPr>
          <p:nvPr/>
        </p:nvPicPr>
        <p:blipFill>
          <a:blip r:embed="rId3"/>
          <a:stretch>
            <a:fillRect/>
          </a:stretch>
        </p:blipFill>
        <p:spPr>
          <a:xfrm>
            <a:off x="3347358" y="4083728"/>
            <a:ext cx="5225143" cy="2355168"/>
          </a:xfrm>
          <a:prstGeom prst="rect">
            <a:avLst/>
          </a:prstGeom>
        </p:spPr>
      </p:pic>
    </p:spTree>
    <p:extLst>
      <p:ext uri="{BB962C8B-B14F-4D97-AF65-F5344CB8AC3E}">
        <p14:creationId xmlns:p14="http://schemas.microsoft.com/office/powerpoint/2010/main" val="57996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6F86-9B5B-DE48-8ABC-98E6DE7C3283}"/>
              </a:ext>
            </a:extLst>
          </p:cNvPr>
          <p:cNvSpPr>
            <a:spLocks noGrp="1"/>
          </p:cNvSpPr>
          <p:nvPr>
            <p:ph type="title"/>
          </p:nvPr>
        </p:nvSpPr>
        <p:spPr/>
        <p:txBody>
          <a:bodyPr>
            <a:normAutofit/>
          </a:bodyPr>
          <a:lstStyle/>
          <a:p>
            <a:pPr algn="l"/>
            <a:r>
              <a:rPr lang="en-US" sz="6000" dirty="0"/>
              <a:t>Background</a:t>
            </a:r>
          </a:p>
        </p:txBody>
      </p:sp>
      <p:sp>
        <p:nvSpPr>
          <p:cNvPr id="4" name="Slide Number Placeholder 3"/>
          <p:cNvSpPr>
            <a:spLocks noGrp="1"/>
          </p:cNvSpPr>
          <p:nvPr>
            <p:ph type="sldNum" sz="quarter" idx="12"/>
          </p:nvPr>
        </p:nvSpPr>
        <p:spPr/>
        <p:txBody>
          <a:bodyPr/>
          <a:lstStyle/>
          <a:p>
            <a:fld id="{2359FC5A-0B5C-E54D-8360-6E7A2AEB38A1}" type="slidenum">
              <a:rPr lang="en-US" smtClean="0"/>
              <a:t>3</a:t>
            </a:fld>
            <a:endParaRPr lang="en-US" dirty="0"/>
          </a:p>
        </p:txBody>
      </p:sp>
      <p:sp>
        <p:nvSpPr>
          <p:cNvPr id="3" name="Content Placeholder 2">
            <a:extLst>
              <a:ext uri="{FF2B5EF4-FFF2-40B4-BE49-F238E27FC236}">
                <a16:creationId xmlns:a16="http://schemas.microsoft.com/office/drawing/2014/main" id="{C45C9251-441A-3C49-ABA1-6E55F4A0DDBC}"/>
              </a:ext>
            </a:extLst>
          </p:cNvPr>
          <p:cNvSpPr>
            <a:spLocks noGrp="1"/>
          </p:cNvSpPr>
          <p:nvPr>
            <p:ph idx="4294967295"/>
          </p:nvPr>
        </p:nvSpPr>
        <p:spPr>
          <a:xfrm>
            <a:off x="195943" y="2116158"/>
            <a:ext cx="9601200" cy="3317875"/>
          </a:xfrm>
        </p:spPr>
        <p:txBody>
          <a:bodyPr>
            <a:noAutofit/>
          </a:bodyPr>
          <a:lstStyle/>
          <a:p>
            <a:r>
              <a:rPr lang="en-US" dirty="0"/>
              <a:t>Two types of bacteriuria</a:t>
            </a:r>
          </a:p>
          <a:p>
            <a:pPr lvl="1"/>
            <a:r>
              <a:rPr lang="en-US" sz="1800" dirty="0"/>
              <a:t>Asymptomatic bacterial UTI</a:t>
            </a:r>
          </a:p>
          <a:p>
            <a:pPr lvl="2"/>
            <a:r>
              <a:rPr lang="en-US" sz="1600" dirty="0">
                <a:solidFill>
                  <a:schemeClr val="tx1"/>
                </a:solidFill>
              </a:rPr>
              <a:t>(MedlinePlus, 2016), (Genao &amp; Buhr, 2012)</a:t>
            </a:r>
            <a:endParaRPr lang="en-US" sz="1600" dirty="0"/>
          </a:p>
          <a:p>
            <a:pPr lvl="1"/>
            <a:r>
              <a:rPr lang="en-US" sz="1800" dirty="0"/>
              <a:t>Symptomatic bacterial UTI</a:t>
            </a:r>
          </a:p>
          <a:p>
            <a:pPr lvl="2"/>
            <a:r>
              <a:rPr lang="en-US" sz="1600" dirty="0">
                <a:solidFill>
                  <a:schemeClr val="tx1"/>
                </a:solidFill>
              </a:rPr>
              <a:t>(Genao &amp; Buhr, 2012).</a:t>
            </a:r>
            <a:endParaRPr lang="en-US" sz="1600" dirty="0"/>
          </a:p>
          <a:p>
            <a:r>
              <a:rPr lang="en-US" dirty="0"/>
              <a:t>Antimicrobial prescribing at end of life </a:t>
            </a:r>
            <a:r>
              <a:rPr lang="en-US" dirty="0">
                <a:solidFill>
                  <a:schemeClr val="tx1"/>
                </a:solidFill>
              </a:rPr>
              <a:t>(Juthani-Mehta-Mehta, Malani, &amp; Mitchell, 2015)</a:t>
            </a:r>
            <a:endParaRPr lang="en-US" dirty="0"/>
          </a:p>
          <a:p>
            <a:pPr lvl="1"/>
            <a:r>
              <a:rPr lang="en-US" sz="1800" dirty="0"/>
              <a:t>40-75% of antibiotic use is inappropriately used in hospice </a:t>
            </a:r>
          </a:p>
          <a:p>
            <a:pPr lvl="2"/>
            <a:r>
              <a:rPr lang="en-US" sz="1600" dirty="0"/>
              <a:t>(Gradalski &amp; Burczyk-Fitowska, 2017) </a:t>
            </a:r>
          </a:p>
          <a:p>
            <a:r>
              <a:rPr lang="en-US" dirty="0"/>
              <a:t>Hospice goals of care</a:t>
            </a:r>
          </a:p>
          <a:p>
            <a:r>
              <a:rPr lang="en-US" dirty="0"/>
              <a:t>Setting: Kindred Hospice, Grand Rapids, MI</a:t>
            </a:r>
          </a:p>
        </p:txBody>
      </p:sp>
      <p:pic>
        <p:nvPicPr>
          <p:cNvPr id="5" name="Picture 4"/>
          <p:cNvPicPr>
            <a:picLocks noChangeAspect="1"/>
          </p:cNvPicPr>
          <p:nvPr/>
        </p:nvPicPr>
        <p:blipFill>
          <a:blip r:embed="rId3"/>
          <a:stretch>
            <a:fillRect/>
          </a:stretch>
        </p:blipFill>
        <p:spPr>
          <a:xfrm>
            <a:off x="8478048" y="4327071"/>
            <a:ext cx="3405558" cy="2314121"/>
          </a:xfrm>
          <a:prstGeom prst="rect">
            <a:avLst/>
          </a:prstGeom>
        </p:spPr>
      </p:pic>
    </p:spTree>
    <p:extLst>
      <p:ext uri="{BB962C8B-B14F-4D97-AF65-F5344CB8AC3E}">
        <p14:creationId xmlns:p14="http://schemas.microsoft.com/office/powerpoint/2010/main" val="4167511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59FC5A-0B5C-E54D-8360-6E7A2AEB38A1}" type="slidenum">
              <a:rPr lang="en-US" smtClean="0"/>
              <a:t>30</a:t>
            </a:fld>
            <a:endParaRPr lang="en-US" dirty="0"/>
          </a:p>
        </p:txBody>
      </p:sp>
      <p:sp>
        <p:nvSpPr>
          <p:cNvPr id="3" name="Content Placeholder 2">
            <a:extLst>
              <a:ext uri="{FF2B5EF4-FFF2-40B4-BE49-F238E27FC236}">
                <a16:creationId xmlns:a16="http://schemas.microsoft.com/office/drawing/2014/main" id="{B6C0FBB6-8189-9F46-9F4B-7B201005C3A5}"/>
              </a:ext>
            </a:extLst>
          </p:cNvPr>
          <p:cNvSpPr>
            <a:spLocks noGrp="1"/>
          </p:cNvSpPr>
          <p:nvPr>
            <p:ph idx="4294967295"/>
          </p:nvPr>
        </p:nvSpPr>
        <p:spPr>
          <a:xfrm>
            <a:off x="0" y="923925"/>
            <a:ext cx="5143500" cy="5045075"/>
          </a:xfrm>
        </p:spPr>
        <p:txBody>
          <a:bodyPr>
            <a:normAutofit lnSpcReduction="10000"/>
          </a:bodyPr>
          <a:lstStyle/>
          <a:p>
            <a:r>
              <a:rPr lang="en-US" sz="3200" dirty="0"/>
              <a:t>Dr. Courtney</a:t>
            </a:r>
          </a:p>
          <a:p>
            <a:r>
              <a:rPr lang="en-US" sz="3200" dirty="0"/>
              <a:t>Heather Steuber</a:t>
            </a:r>
          </a:p>
          <a:p>
            <a:r>
              <a:rPr lang="en-US" sz="3200" dirty="0"/>
              <a:t>Dr. Roger Phillips</a:t>
            </a:r>
          </a:p>
          <a:p>
            <a:r>
              <a:rPr lang="en-US" sz="3200" dirty="0"/>
              <a:t>Staff at Kindred Hospice</a:t>
            </a:r>
          </a:p>
          <a:p>
            <a:r>
              <a:rPr lang="en-US" sz="3200" dirty="0"/>
              <a:t>Dr. Burson</a:t>
            </a:r>
          </a:p>
          <a:p>
            <a:r>
              <a:rPr lang="en-US" sz="3200" dirty="0"/>
              <a:t>Joseph Meyer (Husband)</a:t>
            </a:r>
          </a:p>
          <a:p>
            <a:r>
              <a:rPr lang="en-US" sz="3200" dirty="0"/>
              <a:t>Cindy Scarbrough (Mother)</a:t>
            </a:r>
          </a:p>
          <a:p>
            <a:r>
              <a:rPr lang="en-US" sz="3200" dirty="0"/>
              <a:t>Terri Gordon (Friend)</a:t>
            </a:r>
          </a:p>
          <a:p>
            <a:r>
              <a:rPr lang="en-US" sz="3200" dirty="0"/>
              <a:t>Rachel Deridder (Friend)</a:t>
            </a:r>
          </a:p>
        </p:txBody>
      </p:sp>
      <p:pic>
        <p:nvPicPr>
          <p:cNvPr id="5" name="Picture 4"/>
          <p:cNvPicPr>
            <a:picLocks noChangeAspect="1"/>
          </p:cNvPicPr>
          <p:nvPr/>
        </p:nvPicPr>
        <p:blipFill>
          <a:blip r:embed="rId3"/>
          <a:stretch>
            <a:fillRect/>
          </a:stretch>
        </p:blipFill>
        <p:spPr>
          <a:xfrm>
            <a:off x="5143500" y="353105"/>
            <a:ext cx="4996543" cy="6245679"/>
          </a:xfrm>
          <a:prstGeom prst="rect">
            <a:avLst/>
          </a:prstGeom>
        </p:spPr>
      </p:pic>
    </p:spTree>
    <p:extLst>
      <p:ext uri="{BB962C8B-B14F-4D97-AF65-F5344CB8AC3E}">
        <p14:creationId xmlns:p14="http://schemas.microsoft.com/office/powerpoint/2010/main" val="21834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B83B-C0C4-504E-AC85-72D26546FB1C}"/>
              </a:ext>
            </a:extLst>
          </p:cNvPr>
          <p:cNvSpPr>
            <a:spLocks noGrp="1"/>
          </p:cNvSpPr>
          <p:nvPr>
            <p:ph type="title"/>
          </p:nvPr>
        </p:nvSpPr>
        <p:spPr>
          <a:xfrm>
            <a:off x="838200" y="621727"/>
            <a:ext cx="10515600" cy="676894"/>
          </a:xfrm>
        </p:spPr>
        <p:txBody>
          <a:bodyPr>
            <a:noAutofit/>
          </a:bodyPr>
          <a:lstStyle/>
          <a:p>
            <a:pPr algn="l"/>
            <a:r>
              <a:rPr lang="en-US" sz="7200" dirty="0"/>
              <a:t>                        References</a:t>
            </a:r>
          </a:p>
        </p:txBody>
      </p:sp>
      <p:sp>
        <p:nvSpPr>
          <p:cNvPr id="3" name="Slide Number Placeholder 2"/>
          <p:cNvSpPr>
            <a:spLocks noGrp="1"/>
          </p:cNvSpPr>
          <p:nvPr>
            <p:ph type="sldNum" sz="quarter" idx="12"/>
          </p:nvPr>
        </p:nvSpPr>
        <p:spPr/>
        <p:txBody>
          <a:bodyPr/>
          <a:lstStyle/>
          <a:p>
            <a:fld id="{2359FC5A-0B5C-E54D-8360-6E7A2AEB38A1}" type="slidenum">
              <a:rPr lang="en-US" smtClean="0"/>
              <a:t>31</a:t>
            </a:fld>
            <a:endParaRPr lang="en-US" dirty="0"/>
          </a:p>
        </p:txBody>
      </p:sp>
      <p:sp>
        <p:nvSpPr>
          <p:cNvPr id="4" name="Rectangle 3"/>
          <p:cNvSpPr/>
          <p:nvPr/>
        </p:nvSpPr>
        <p:spPr>
          <a:xfrm>
            <a:off x="838200" y="2590305"/>
            <a:ext cx="10960925" cy="3816429"/>
          </a:xfrm>
          <a:prstGeom prst="rect">
            <a:avLst/>
          </a:prstGeom>
        </p:spPr>
        <p:txBody>
          <a:bodyPr wrap="square">
            <a:spAutoFit/>
          </a:bodyPr>
          <a:lstStyle/>
          <a:p>
            <a:r>
              <a:rPr lang="en-US" sz="2000" dirty="0"/>
              <a:t>American Medical Directors Association (2018). Development and evaluation of a clinical 	practice guideline to improve antibiotic stewardship in a post-acute/long-term care 	setting. Retrieved from 	</a:t>
            </a:r>
            <a:r>
              <a:rPr lang="en-US" sz="2000" u="sng" dirty="0">
                <a:hlinkClick r:id="rId3"/>
              </a:rPr>
              <a:t>https://jamda.com</a:t>
            </a:r>
            <a:endParaRPr lang="en-US" sz="2000" dirty="0"/>
          </a:p>
          <a:p>
            <a:r>
              <a:rPr lang="en-US" sz="2000" dirty="0"/>
              <a:t>AACN. (2015). The AACN Synergy Model of Patient Care. Retrieved from www.aacn.org</a:t>
            </a:r>
          </a:p>
          <a:p>
            <a:r>
              <a:rPr lang="en-US" sz="2000" dirty="0"/>
              <a:t>	Campbell, C. (2016). Outcomes of quality improvement project: Integrating </a:t>
            </a:r>
            <a:r>
              <a:rPr lang="en-US" sz="2000" dirty="0" err="1"/>
              <a:t>loeb</a:t>
            </a:r>
            <a:r>
              <a:rPr lang="en-US" sz="2000" dirty="0"/>
              <a:t> 	minimum criteria for UTI diagnostic into a focused urinary assessment to reduce 	antibiotic prescribing in a long term care facility. Park Manor Quail Valley, TX. </a:t>
            </a:r>
          </a:p>
          <a:p>
            <a:r>
              <a:rPr lang="en-US" sz="2000" dirty="0"/>
              <a:t>Centers for Disease Control and Prevention (CDC) (2012). Urinary tract infection event for 	long-term care 	facilities. Retrieved from 	</a:t>
            </a:r>
            <a:r>
              <a:rPr lang="en-US" sz="2000" u="sng" dirty="0">
                <a:hlinkClick r:id="rId4"/>
              </a:rPr>
              <a:t>http://www.cdc.gov/nhsn/PDFs/LTC/LTCFUTI-protoccol_FINAL_8-24-20102.pdf</a:t>
            </a:r>
            <a:r>
              <a:rPr lang="en-US" sz="2000" dirty="0"/>
              <a:t> </a:t>
            </a:r>
            <a:endParaRPr lang="en-US" sz="2000" dirty="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a:p>
            <a:pPr>
              <a:lnSpc>
                <a:spcPct val="200000"/>
              </a:lnSpc>
            </a:pPr>
            <a:endParaRPr lang="en-US" sz="1400" dirty="0"/>
          </a:p>
        </p:txBody>
      </p:sp>
    </p:spTree>
    <p:extLst>
      <p:ext uri="{BB962C8B-B14F-4D97-AF65-F5344CB8AC3E}">
        <p14:creationId xmlns:p14="http://schemas.microsoft.com/office/powerpoint/2010/main" val="3639538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B83B-C0C4-504E-AC85-72D26546FB1C}"/>
              </a:ext>
            </a:extLst>
          </p:cNvPr>
          <p:cNvSpPr>
            <a:spLocks noGrp="1"/>
          </p:cNvSpPr>
          <p:nvPr>
            <p:ph type="title"/>
          </p:nvPr>
        </p:nvSpPr>
        <p:spPr>
          <a:xfrm>
            <a:off x="674914" y="621727"/>
            <a:ext cx="10515600" cy="676894"/>
          </a:xfrm>
        </p:spPr>
        <p:txBody>
          <a:bodyPr>
            <a:noAutofit/>
          </a:bodyPr>
          <a:lstStyle/>
          <a:p>
            <a:pPr algn="l"/>
            <a:r>
              <a:rPr lang="en-US" sz="7200" dirty="0"/>
              <a:t>                        References</a:t>
            </a:r>
          </a:p>
        </p:txBody>
      </p:sp>
      <p:sp>
        <p:nvSpPr>
          <p:cNvPr id="3" name="Slide Number Placeholder 2"/>
          <p:cNvSpPr>
            <a:spLocks noGrp="1"/>
          </p:cNvSpPr>
          <p:nvPr>
            <p:ph type="sldNum" sz="quarter" idx="12"/>
          </p:nvPr>
        </p:nvSpPr>
        <p:spPr/>
        <p:txBody>
          <a:bodyPr/>
          <a:lstStyle/>
          <a:p>
            <a:fld id="{2359FC5A-0B5C-E54D-8360-6E7A2AEB38A1}" type="slidenum">
              <a:rPr lang="en-US" smtClean="0"/>
              <a:t>32</a:t>
            </a:fld>
            <a:endParaRPr lang="en-US" dirty="0"/>
          </a:p>
        </p:txBody>
      </p:sp>
      <p:sp>
        <p:nvSpPr>
          <p:cNvPr id="4" name="Rectangle 3"/>
          <p:cNvSpPr/>
          <p:nvPr/>
        </p:nvSpPr>
        <p:spPr>
          <a:xfrm>
            <a:off x="345605" y="2395240"/>
            <a:ext cx="10960925" cy="4462760"/>
          </a:xfrm>
          <a:prstGeom prst="rect">
            <a:avLst/>
          </a:prstGeom>
        </p:spPr>
        <p:txBody>
          <a:bodyPr wrap="square">
            <a:spAutoFit/>
          </a:bodyPr>
          <a:lstStyle/>
          <a:p>
            <a:r>
              <a:rPr lang="en-US" sz="2000" dirty="0"/>
              <a:t>Centers for Disease Control and Prevention (CDC). (2015a). Healthcare-associated infections 	(HAIs): 	Catheter- associated urinary tract infections (CAUTI). Retrieved from 	http://www.cdc.gov/HAI/cauti/uti.html </a:t>
            </a:r>
          </a:p>
          <a:p>
            <a:r>
              <a:rPr lang="en-US" sz="2000" dirty="0"/>
              <a:t>Crnich, C., Drinka, P. (2014). Improving the management of urinary tract infections in nursing 	homes: It’s time to stop the tail from wagging the dog. Retrieved from 	</a:t>
            </a:r>
            <a:r>
              <a:rPr lang="en-US" sz="2000" dirty="0">
                <a:hlinkClick r:id="rId3"/>
              </a:rPr>
              <a:t>https://www.hmpgloballearningnetwork.com/site/altc/articles/improving-	management-urinary-tract-infections-nursing-homes-its-time-stop-tail-wagging-dog</a:t>
            </a:r>
            <a:endParaRPr lang="en-US" sz="2000" dirty="0"/>
          </a:p>
          <a:p>
            <a:r>
              <a:rPr lang="en-US" sz="2000" dirty="0"/>
              <a:t>Esme, M., Topeli, A., Yavuz, B., &amp; Akova, M. (2019). Infections in the elderly critically-ill 	patients. </a:t>
            </a:r>
            <a:r>
              <a:rPr lang="en-US" sz="2000" i="1" dirty="0"/>
              <a:t>Infectious Diseases – Surveillance, Prevention and Treatment, </a:t>
            </a:r>
            <a:r>
              <a:rPr lang="en-US" sz="2000" dirty="0"/>
              <a:t>6, 1-9.</a:t>
            </a:r>
          </a:p>
          <a:p>
            <a:r>
              <a:rPr lang="en-US" sz="2000" dirty="0"/>
              <a:t>	Florida Atlantic University. (2011). Change in condition: When to report to the </a:t>
            </a:r>
          </a:p>
          <a:p>
            <a:r>
              <a:rPr lang="en-US" sz="2000" dirty="0"/>
              <a:t>	MD/NP/PA. </a:t>
            </a:r>
            <a:r>
              <a:rPr lang="en-US" sz="2000" i="1" dirty="0"/>
              <a:t>Interact Version 4.0 Tool.</a:t>
            </a:r>
            <a:r>
              <a:rPr lang="en-US" sz="2000" dirty="0"/>
              <a:t> </a:t>
            </a:r>
          </a:p>
          <a:p>
            <a:endParaRPr lang="en-US" sz="2400" dirty="0">
              <a:latin typeface="Times New Roman" charset="0"/>
              <a:ea typeface="Times New Roman" charset="0"/>
              <a:cs typeface="Times New Roman" charset="0"/>
            </a:endParaRPr>
          </a:p>
          <a:p>
            <a:pPr>
              <a:lnSpc>
                <a:spcPct val="200000"/>
              </a:lnSpc>
            </a:pPr>
            <a:endParaRPr lang="en-US" sz="2000" dirty="0"/>
          </a:p>
        </p:txBody>
      </p:sp>
    </p:spTree>
    <p:extLst>
      <p:ext uri="{BB962C8B-B14F-4D97-AF65-F5344CB8AC3E}">
        <p14:creationId xmlns:p14="http://schemas.microsoft.com/office/powerpoint/2010/main" val="1727534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B83B-C0C4-504E-AC85-72D26546FB1C}"/>
              </a:ext>
            </a:extLst>
          </p:cNvPr>
          <p:cNvSpPr>
            <a:spLocks noGrp="1"/>
          </p:cNvSpPr>
          <p:nvPr>
            <p:ph type="title"/>
          </p:nvPr>
        </p:nvSpPr>
        <p:spPr>
          <a:xfrm>
            <a:off x="658586" y="621727"/>
            <a:ext cx="10515600" cy="676894"/>
          </a:xfrm>
        </p:spPr>
        <p:txBody>
          <a:bodyPr>
            <a:noAutofit/>
          </a:bodyPr>
          <a:lstStyle/>
          <a:p>
            <a:pPr algn="l"/>
            <a:r>
              <a:rPr lang="en-US" sz="7200" dirty="0"/>
              <a:t>                        References</a:t>
            </a:r>
          </a:p>
        </p:txBody>
      </p:sp>
      <p:sp>
        <p:nvSpPr>
          <p:cNvPr id="3" name="Slide Number Placeholder 2"/>
          <p:cNvSpPr>
            <a:spLocks noGrp="1"/>
          </p:cNvSpPr>
          <p:nvPr>
            <p:ph type="sldNum" sz="quarter" idx="12"/>
          </p:nvPr>
        </p:nvSpPr>
        <p:spPr/>
        <p:txBody>
          <a:bodyPr/>
          <a:lstStyle/>
          <a:p>
            <a:fld id="{2359FC5A-0B5C-E54D-8360-6E7A2AEB38A1}" type="slidenum">
              <a:rPr lang="en-US" smtClean="0"/>
              <a:t>33</a:t>
            </a:fld>
            <a:endParaRPr lang="en-US" dirty="0"/>
          </a:p>
        </p:txBody>
      </p:sp>
      <p:sp>
        <p:nvSpPr>
          <p:cNvPr id="4" name="Rectangle 3"/>
          <p:cNvSpPr/>
          <p:nvPr/>
        </p:nvSpPr>
        <p:spPr>
          <a:xfrm>
            <a:off x="838200" y="2590305"/>
            <a:ext cx="10960925" cy="4308872"/>
          </a:xfrm>
          <a:prstGeom prst="rect">
            <a:avLst/>
          </a:prstGeom>
        </p:spPr>
        <p:txBody>
          <a:bodyPr wrap="square">
            <a:spAutoFit/>
          </a:bodyPr>
          <a:lstStyle/>
          <a:p>
            <a:r>
              <a:rPr lang="en-US" sz="2000" dirty="0"/>
              <a:t>Freeman-Jabson, J., Rogers, J., &amp; Ward-Smith, P. (2016). Effect of an education presentation 	of the knowledge and awareness of urinary tract infection among non-licensed and 	licensed health care workers in long-term care facilities. </a:t>
            </a:r>
            <a:r>
              <a:rPr lang="en-US" sz="2000" i="1" dirty="0"/>
              <a:t>Urologic Nursing, 36,</a:t>
            </a:r>
            <a:r>
              <a:rPr lang="en-US" sz="2000" dirty="0"/>
              <a:t> 67-71.</a:t>
            </a:r>
          </a:p>
          <a:p>
            <a:r>
              <a:rPr lang="en-US" sz="2000" dirty="0"/>
              <a:t>Geano, L., &amp; Buhr, G.T. (2012). Urinary tract infections in older adults residing in long-	term 	care facilities. Annals of Longterm Care, 20(4), 33-38. </a:t>
            </a:r>
          </a:p>
          <a:p>
            <a:r>
              <a:rPr lang="en-US" sz="2000" dirty="0"/>
              <a:t>Givler, D. &amp; Givler, A. (2019). Asymptomatic bacteriuria. </a:t>
            </a:r>
            <a:r>
              <a:rPr lang="en-US" sz="2000" i="1" dirty="0"/>
              <a:t>StatPearls. </a:t>
            </a:r>
            <a:endParaRPr lang="en-US" sz="2000" dirty="0"/>
          </a:p>
          <a:p>
            <a:r>
              <a:rPr lang="en-US" sz="2000" dirty="0"/>
              <a:t>Gould, C., Umscheid, C., Agarwal, R., Kuntz, Pegues, D., &amp; Healthcare Infection </a:t>
            </a:r>
          </a:p>
          <a:p>
            <a:r>
              <a:rPr lang="en-US" sz="2000" dirty="0"/>
              <a:t>	Control Practices Advisory Committee. (2019). </a:t>
            </a:r>
            <a:r>
              <a:rPr lang="en-US" sz="2000" i="1" dirty="0"/>
              <a:t>Guideline for prevention of catheter-	associated urinary tract Infections 2009.</a:t>
            </a:r>
            <a:r>
              <a:rPr lang="en-US" sz="2000" dirty="0"/>
              <a:t> 	</a:t>
            </a:r>
            <a:r>
              <a:rPr lang="en-US" sz="2000" u="sng" dirty="0">
                <a:hlinkClick r:id="rId3"/>
              </a:rPr>
              <a:t>https://www.cdc.gov/infectioncontrol/pdf/guidelines/cauti-guidelines-H.pdf</a:t>
            </a:r>
            <a:endParaRPr lang="en-US" sz="2000" dirty="0"/>
          </a:p>
          <a:p>
            <a:r>
              <a:rPr lang="en-US" sz="2000" dirty="0"/>
              <a:t>H. Steuber, personal communication, January 31, 2020. </a:t>
            </a:r>
          </a:p>
          <a:p>
            <a:endParaRPr lang="en-US" dirty="0">
              <a:latin typeface="Times New Roman" charset="0"/>
              <a:ea typeface="Times New Roman" charset="0"/>
              <a:cs typeface="Times New Roman" charset="0"/>
            </a:endParaRPr>
          </a:p>
          <a:p>
            <a:pPr>
              <a:lnSpc>
                <a:spcPct val="200000"/>
              </a:lnSpc>
            </a:pPr>
            <a:endParaRPr lang="en-US" dirty="0"/>
          </a:p>
        </p:txBody>
      </p:sp>
    </p:spTree>
    <p:extLst>
      <p:ext uri="{BB962C8B-B14F-4D97-AF65-F5344CB8AC3E}">
        <p14:creationId xmlns:p14="http://schemas.microsoft.com/office/powerpoint/2010/main" val="1430044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B83B-C0C4-504E-AC85-72D26546FB1C}"/>
              </a:ext>
            </a:extLst>
          </p:cNvPr>
          <p:cNvSpPr>
            <a:spLocks noGrp="1"/>
          </p:cNvSpPr>
          <p:nvPr>
            <p:ph type="title"/>
          </p:nvPr>
        </p:nvSpPr>
        <p:spPr>
          <a:xfrm>
            <a:off x="658585" y="621727"/>
            <a:ext cx="10515600" cy="676894"/>
          </a:xfrm>
        </p:spPr>
        <p:txBody>
          <a:bodyPr>
            <a:noAutofit/>
          </a:bodyPr>
          <a:lstStyle/>
          <a:p>
            <a:pPr algn="l"/>
            <a:r>
              <a:rPr lang="en-US" sz="7200" dirty="0"/>
              <a:t>                        References</a:t>
            </a:r>
          </a:p>
        </p:txBody>
      </p:sp>
      <p:sp>
        <p:nvSpPr>
          <p:cNvPr id="3" name="Slide Number Placeholder 2"/>
          <p:cNvSpPr>
            <a:spLocks noGrp="1"/>
          </p:cNvSpPr>
          <p:nvPr>
            <p:ph type="sldNum" sz="quarter" idx="12"/>
          </p:nvPr>
        </p:nvSpPr>
        <p:spPr/>
        <p:txBody>
          <a:bodyPr/>
          <a:lstStyle/>
          <a:p>
            <a:fld id="{2359FC5A-0B5C-E54D-8360-6E7A2AEB38A1}" type="slidenum">
              <a:rPr lang="en-US" smtClean="0"/>
              <a:t>34</a:t>
            </a:fld>
            <a:endParaRPr lang="en-US" dirty="0"/>
          </a:p>
        </p:txBody>
      </p:sp>
      <p:sp>
        <p:nvSpPr>
          <p:cNvPr id="4" name="Rectangle 3"/>
          <p:cNvSpPr/>
          <p:nvPr/>
        </p:nvSpPr>
        <p:spPr>
          <a:xfrm>
            <a:off x="838200" y="2590305"/>
            <a:ext cx="10960925" cy="4524315"/>
          </a:xfrm>
          <a:prstGeom prst="rect">
            <a:avLst/>
          </a:prstGeom>
        </p:spPr>
        <p:txBody>
          <a:bodyPr wrap="square">
            <a:spAutoFit/>
          </a:bodyPr>
          <a:lstStyle/>
          <a:p>
            <a:r>
              <a:rPr lang="en-US" dirty="0"/>
              <a:t>Infectious Disease Society of America. (2019). Clinical practice guideline for the management of 	asymptomatic bacteriuria: 2019 update by the Infectious Diseases Society of America. </a:t>
            </a:r>
            <a:r>
              <a:rPr lang="en-US" i="1" dirty="0"/>
              <a:t>Clinical 	Infectious Diseases. </a:t>
            </a:r>
            <a:r>
              <a:rPr lang="en-US" dirty="0"/>
              <a:t>Retrieved from idsociety.org. </a:t>
            </a:r>
          </a:p>
          <a:p>
            <a:r>
              <a:rPr lang="en-US" dirty="0"/>
              <a:t>Juthani-Mehta, M., Malani, P., &amp; Mitchell, S. (2015). Antimicrobials at the end of life: An opportunity to 	improve 	palliative care and infection management. </a:t>
            </a:r>
            <a:r>
              <a:rPr lang="en-US" i="1" dirty="0"/>
              <a:t>Journal American Medical Association, 	314</a:t>
            </a:r>
            <a:r>
              <a:rPr lang="en-US" dirty="0"/>
              <a:t>(19), 2017-2018. </a:t>
            </a:r>
          </a:p>
          <a:p>
            <a:r>
              <a:rPr lang="en-US" dirty="0"/>
              <a:t>Keller, S., Feldman, L., Smith, J., Pahwa, A., Cosgrove, S., &amp; Chida, N. (2018). The use of clinical 	decision support in reducing diagnosis of and treatment of asymptomatic bacteriuria. </a:t>
            </a:r>
            <a:r>
              <a:rPr lang="en-US" i="1" dirty="0"/>
              <a:t>Journal 	of Hospital Medicine, 13</a:t>
            </a:r>
            <a:r>
              <a:rPr lang="en-US" dirty="0"/>
              <a:t>(6). 392-395. </a:t>
            </a:r>
          </a:p>
          <a:p>
            <a:r>
              <a:rPr lang="en-US" dirty="0"/>
              <a:t>Kindred Health Care. (2019). Retrieved from 	</a:t>
            </a:r>
            <a:r>
              <a:rPr lang="en-US" dirty="0">
                <a:hlinkClick r:id="rId3"/>
              </a:rPr>
              <a:t>https://www.kindredhealthcare.com/locations/hospice/grand-rapids-mi-</a:t>
            </a:r>
            <a:r>
              <a:rPr lang="en-US" dirty="0"/>
              <a:t>6554</a:t>
            </a:r>
          </a:p>
          <a:p>
            <a:r>
              <a:rPr lang="en-US" dirty="0"/>
              <a:t>MedlinePlus. (2016). Asymptomatic bacteriuria. Retrieved from </a:t>
            </a:r>
          </a:p>
          <a:p>
            <a:r>
              <a:rPr lang="en-US" dirty="0"/>
              <a:t>	</a:t>
            </a:r>
            <a:r>
              <a:rPr lang="en-US" dirty="0">
                <a:hlinkClick r:id="rId4"/>
              </a:rPr>
              <a:t>https://medlineplus.gov/ency/article/000520.htm</a:t>
            </a:r>
            <a:endParaRPr lang="en-US" dirty="0"/>
          </a:p>
          <a:p>
            <a:endParaRPr lang="en-US" dirty="0">
              <a:latin typeface="Times New Roman" charset="0"/>
              <a:ea typeface="Times New Roman" charset="0"/>
              <a:cs typeface="Times New Roman" charset="0"/>
            </a:endParaRPr>
          </a:p>
          <a:p>
            <a:pPr>
              <a:lnSpc>
                <a:spcPct val="200000"/>
              </a:lnSpc>
            </a:pPr>
            <a:endParaRPr lang="en-US" dirty="0"/>
          </a:p>
        </p:txBody>
      </p:sp>
    </p:spTree>
    <p:extLst>
      <p:ext uri="{BB962C8B-B14F-4D97-AF65-F5344CB8AC3E}">
        <p14:creationId xmlns:p14="http://schemas.microsoft.com/office/powerpoint/2010/main" val="213178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B83B-C0C4-504E-AC85-72D26546FB1C}"/>
              </a:ext>
            </a:extLst>
          </p:cNvPr>
          <p:cNvSpPr>
            <a:spLocks noGrp="1"/>
          </p:cNvSpPr>
          <p:nvPr>
            <p:ph type="title"/>
          </p:nvPr>
        </p:nvSpPr>
        <p:spPr>
          <a:xfrm>
            <a:off x="-4419600" y="960174"/>
            <a:ext cx="10515600" cy="676894"/>
          </a:xfrm>
        </p:spPr>
        <p:txBody>
          <a:bodyPr>
            <a:noAutofit/>
          </a:bodyPr>
          <a:lstStyle/>
          <a:p>
            <a:pPr algn="l"/>
            <a:r>
              <a:rPr lang="en-US" sz="6000" dirty="0"/>
              <a:t>                        </a:t>
            </a:r>
            <a:r>
              <a:rPr lang="en-US" sz="7200" dirty="0"/>
              <a:t>References</a:t>
            </a:r>
            <a:endParaRPr lang="en-US" sz="6000" dirty="0"/>
          </a:p>
        </p:txBody>
      </p:sp>
      <p:sp>
        <p:nvSpPr>
          <p:cNvPr id="3" name="Slide Number Placeholder 2"/>
          <p:cNvSpPr>
            <a:spLocks noGrp="1"/>
          </p:cNvSpPr>
          <p:nvPr>
            <p:ph type="sldNum" sz="quarter" idx="12"/>
          </p:nvPr>
        </p:nvSpPr>
        <p:spPr/>
        <p:txBody>
          <a:bodyPr/>
          <a:lstStyle/>
          <a:p>
            <a:fld id="{2359FC5A-0B5C-E54D-8360-6E7A2AEB38A1}" type="slidenum">
              <a:rPr lang="en-US" smtClean="0"/>
              <a:t>35</a:t>
            </a:fld>
            <a:endParaRPr lang="en-US" dirty="0"/>
          </a:p>
        </p:txBody>
      </p:sp>
      <p:sp>
        <p:nvSpPr>
          <p:cNvPr id="4" name="Rectangle 3"/>
          <p:cNvSpPr/>
          <p:nvPr/>
        </p:nvSpPr>
        <p:spPr>
          <a:xfrm>
            <a:off x="838200" y="2590305"/>
            <a:ext cx="10960925" cy="3139321"/>
          </a:xfrm>
          <a:prstGeom prst="rect">
            <a:avLst/>
          </a:prstGeom>
        </p:spPr>
        <p:txBody>
          <a:bodyPr wrap="square">
            <a:spAutoFit/>
          </a:bodyPr>
          <a:lstStyle/>
          <a:p>
            <a:r>
              <a:rPr lang="en-US" dirty="0"/>
              <a:t>McHugh, M. (2013). The chi-square test of independence. </a:t>
            </a:r>
            <a:r>
              <a:rPr lang="en-US" i="1" dirty="0"/>
              <a:t>Biochemial Medical, 23</a:t>
            </a:r>
            <a:r>
              <a:rPr lang="en-US" dirty="0"/>
              <a:t>(2), 143-149. 	</a:t>
            </a:r>
            <a:r>
              <a:rPr lang="en-US" u="sng" dirty="0">
                <a:hlinkClick r:id="rId3"/>
              </a:rPr>
              <a:t>https://doi.org/10.11613/BM.2013.018</a:t>
            </a:r>
            <a:endParaRPr lang="en-US" dirty="0"/>
          </a:p>
          <a:p>
            <a:r>
              <a:rPr lang="en-US" dirty="0"/>
              <a:t>Mehta, C. &amp; Patel, N. (1983). A network algorithm for performing Fisher's exact test in r×c contingency 	tables. </a:t>
            </a:r>
            <a:r>
              <a:rPr lang="en-US" i="1" dirty="0"/>
              <a:t>Journal of the American Statistical Association, 78</a:t>
            </a:r>
            <a:r>
              <a:rPr lang="en-US" dirty="0"/>
              <a:t>(382), 427-434.</a:t>
            </a:r>
          </a:p>
          <a:p>
            <a:r>
              <a:rPr lang="en-US" dirty="0"/>
              <a:t>Menard, S. (2009). </a:t>
            </a:r>
            <a:r>
              <a:rPr lang="en-US" i="1" dirty="0"/>
              <a:t>Logistic regression: From introductory to advanced concepts and applications. </a:t>
            </a:r>
            <a:r>
              <a:rPr lang="en-US" dirty="0"/>
              <a:t>Sage 	Publications. Thousand Oaks, CA.</a:t>
            </a:r>
          </a:p>
          <a:p>
            <a:r>
              <a:rPr lang="en-US" dirty="0"/>
              <a:t>Pituch, K. &amp; Stevens, J. (2015). </a:t>
            </a:r>
            <a:r>
              <a:rPr lang="en-US" i="1" dirty="0"/>
              <a:t>Applied multivariate statistics for the social </a:t>
            </a:r>
            <a:r>
              <a:rPr lang="en-US" dirty="0"/>
              <a:t>s</a:t>
            </a:r>
            <a:r>
              <a:rPr lang="en-US" i="1" dirty="0"/>
              <a:t>ciences</a:t>
            </a:r>
            <a:r>
              <a:rPr lang="en-US" dirty="0"/>
              <a:t> (6th ed.). 	Routledge Academic. https://doi.org/10.4324/9781315814919</a:t>
            </a:r>
          </a:p>
          <a:p>
            <a:endParaRPr lang="en-US" dirty="0">
              <a:latin typeface="Times New Roman" charset="0"/>
              <a:ea typeface="Times New Roman" charset="0"/>
              <a:cs typeface="Times New Roman" charset="0"/>
            </a:endParaRPr>
          </a:p>
          <a:p>
            <a:pPr>
              <a:lnSpc>
                <a:spcPct val="200000"/>
              </a:lnSpc>
            </a:pPr>
            <a:endParaRPr lang="en-US" dirty="0"/>
          </a:p>
        </p:txBody>
      </p:sp>
    </p:spTree>
    <p:extLst>
      <p:ext uri="{BB962C8B-B14F-4D97-AF65-F5344CB8AC3E}">
        <p14:creationId xmlns:p14="http://schemas.microsoft.com/office/powerpoint/2010/main" val="202848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a:t>Questions?</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2359FC5A-0B5C-E54D-8360-6E7A2AEB38A1}" type="slidenum">
              <a:rPr lang="en-US" smtClean="0"/>
              <a:t>36</a:t>
            </a:fld>
            <a:endParaRPr lang="en-US" dirty="0"/>
          </a:p>
        </p:txBody>
      </p:sp>
    </p:spTree>
    <p:extLst>
      <p:ext uri="{BB962C8B-B14F-4D97-AF65-F5344CB8AC3E}">
        <p14:creationId xmlns:p14="http://schemas.microsoft.com/office/powerpoint/2010/main" val="107923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B855-463F-4F4A-BBDD-C9A06E5AB1BF}"/>
              </a:ext>
            </a:extLst>
          </p:cNvPr>
          <p:cNvSpPr>
            <a:spLocks noGrp="1"/>
          </p:cNvSpPr>
          <p:nvPr>
            <p:ph type="title"/>
          </p:nvPr>
        </p:nvSpPr>
        <p:spPr/>
        <p:txBody>
          <a:bodyPr>
            <a:normAutofit/>
          </a:bodyPr>
          <a:lstStyle/>
          <a:p>
            <a:r>
              <a:rPr lang="en-US" dirty="0"/>
              <a:t>Significance: </a:t>
            </a:r>
            <a:br>
              <a:rPr lang="en-US" dirty="0"/>
            </a:br>
            <a:r>
              <a:rPr lang="en-US" dirty="0"/>
              <a:t>Organization Specific Data</a:t>
            </a:r>
          </a:p>
        </p:txBody>
      </p:sp>
      <p:sp>
        <p:nvSpPr>
          <p:cNvPr id="3" name="Content Placeholder 2">
            <a:extLst>
              <a:ext uri="{FF2B5EF4-FFF2-40B4-BE49-F238E27FC236}">
                <a16:creationId xmlns:a16="http://schemas.microsoft.com/office/drawing/2014/main" id="{734FC4EE-2AB0-1846-8171-6C79A8D04107}"/>
              </a:ext>
            </a:extLst>
          </p:cNvPr>
          <p:cNvSpPr>
            <a:spLocks noGrp="1"/>
          </p:cNvSpPr>
          <p:nvPr>
            <p:ph idx="1"/>
          </p:nvPr>
        </p:nvSpPr>
        <p:spPr/>
        <p:txBody>
          <a:bodyPr/>
          <a:lstStyle/>
          <a:p>
            <a:r>
              <a:rPr lang="en-US" dirty="0"/>
              <a:t>UTI’s are the second most common infection putting geriatric adults lives at risk for morbidity associated with UTI infections</a:t>
            </a:r>
          </a:p>
          <a:p>
            <a:r>
              <a:rPr lang="en-US" dirty="0"/>
              <a:t>2018, 100 occurrences of UTIs</a:t>
            </a:r>
          </a:p>
          <a:p>
            <a:r>
              <a:rPr lang="en-US" dirty="0"/>
              <a:t>April 2020 to October 2020, seventy-one occurrences of UTIs </a:t>
            </a:r>
          </a:p>
          <a:p>
            <a:r>
              <a:rPr lang="en-US" dirty="0"/>
              <a:t>Current practice</a:t>
            </a:r>
          </a:p>
        </p:txBody>
      </p:sp>
      <p:sp>
        <p:nvSpPr>
          <p:cNvPr id="4" name="Slide Number Placeholder 3"/>
          <p:cNvSpPr>
            <a:spLocks noGrp="1"/>
          </p:cNvSpPr>
          <p:nvPr>
            <p:ph type="sldNum" sz="quarter" idx="12"/>
          </p:nvPr>
        </p:nvSpPr>
        <p:spPr/>
        <p:txBody>
          <a:bodyPr/>
          <a:lstStyle/>
          <a:p>
            <a:fld id="{2359FC5A-0B5C-E54D-8360-6E7A2AEB38A1}" type="slidenum">
              <a:rPr lang="en-US" smtClean="0"/>
              <a:t>4</a:t>
            </a:fld>
            <a:endParaRPr lang="en-US" dirty="0"/>
          </a:p>
        </p:txBody>
      </p:sp>
      <p:pic>
        <p:nvPicPr>
          <p:cNvPr id="5" name="Picture 4"/>
          <p:cNvPicPr>
            <a:picLocks noChangeAspect="1"/>
          </p:cNvPicPr>
          <p:nvPr/>
        </p:nvPicPr>
        <p:blipFill>
          <a:blip r:embed="rId3"/>
          <a:stretch>
            <a:fillRect/>
          </a:stretch>
        </p:blipFill>
        <p:spPr>
          <a:xfrm>
            <a:off x="9189467" y="4974068"/>
            <a:ext cx="2694139" cy="1660770"/>
          </a:xfrm>
          <a:prstGeom prst="rect">
            <a:avLst/>
          </a:prstGeom>
        </p:spPr>
      </p:pic>
    </p:spTree>
    <p:extLst>
      <p:ext uri="{BB962C8B-B14F-4D97-AF65-F5344CB8AC3E}">
        <p14:creationId xmlns:p14="http://schemas.microsoft.com/office/powerpoint/2010/main" val="118299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1BF4-3ADC-F74A-9AC8-7B154CF3DCEA}"/>
              </a:ext>
            </a:extLst>
          </p:cNvPr>
          <p:cNvSpPr>
            <a:spLocks noGrp="1"/>
          </p:cNvSpPr>
          <p:nvPr>
            <p:ph type="title"/>
          </p:nvPr>
        </p:nvSpPr>
        <p:spPr>
          <a:xfrm>
            <a:off x="680321" y="769557"/>
            <a:ext cx="9613861" cy="1080938"/>
          </a:xfrm>
        </p:spPr>
        <p:txBody>
          <a:bodyPr>
            <a:noAutofit/>
          </a:bodyPr>
          <a:lstStyle/>
          <a:p>
            <a:pPr algn="just"/>
            <a:r>
              <a:rPr lang="en-US" sz="4800" dirty="0"/>
              <a:t>                         Clinical Question</a:t>
            </a:r>
          </a:p>
        </p:txBody>
      </p:sp>
      <p:sp>
        <p:nvSpPr>
          <p:cNvPr id="3" name="Content Placeholder 2">
            <a:extLst>
              <a:ext uri="{FF2B5EF4-FFF2-40B4-BE49-F238E27FC236}">
                <a16:creationId xmlns:a16="http://schemas.microsoft.com/office/drawing/2014/main" id="{6074A5DA-69BF-C94D-BEDF-33933619ECAE}"/>
              </a:ext>
            </a:extLst>
          </p:cNvPr>
          <p:cNvSpPr>
            <a:spLocks noGrp="1"/>
          </p:cNvSpPr>
          <p:nvPr>
            <p:ph idx="1"/>
          </p:nvPr>
        </p:nvSpPr>
        <p:spPr/>
        <p:txBody>
          <a:bodyPr/>
          <a:lstStyle/>
          <a:p>
            <a:pPr marL="0" indent="0">
              <a:buNone/>
            </a:pPr>
            <a:r>
              <a:rPr lang="en-US" dirty="0"/>
              <a:t>For adult hospice patients, does the use of a urinary health clinical algorithm and activation of care plan upon admission reduce the future risk of urinary tract infection antibiotic treatment compared with previous practice over a six-month period?</a:t>
            </a:r>
          </a:p>
        </p:txBody>
      </p:sp>
      <p:sp>
        <p:nvSpPr>
          <p:cNvPr id="4" name="Slide Number Placeholder 3"/>
          <p:cNvSpPr>
            <a:spLocks noGrp="1"/>
          </p:cNvSpPr>
          <p:nvPr>
            <p:ph type="sldNum" sz="quarter" idx="12"/>
          </p:nvPr>
        </p:nvSpPr>
        <p:spPr/>
        <p:txBody>
          <a:bodyPr/>
          <a:lstStyle/>
          <a:p>
            <a:fld id="{2359FC5A-0B5C-E54D-8360-6E7A2AEB38A1}" type="slidenum">
              <a:rPr lang="en-US" smtClean="0"/>
              <a:t>5</a:t>
            </a:fld>
            <a:endParaRPr lang="en-US" dirty="0"/>
          </a:p>
        </p:txBody>
      </p:sp>
      <p:pic>
        <p:nvPicPr>
          <p:cNvPr id="5" name="Picture 4"/>
          <p:cNvPicPr>
            <a:picLocks noChangeAspect="1"/>
          </p:cNvPicPr>
          <p:nvPr/>
        </p:nvPicPr>
        <p:blipFill>
          <a:blip r:embed="rId3"/>
          <a:stretch>
            <a:fillRect/>
          </a:stretch>
        </p:blipFill>
        <p:spPr>
          <a:xfrm>
            <a:off x="4773385" y="3964819"/>
            <a:ext cx="3325586" cy="2217057"/>
          </a:xfrm>
          <a:prstGeom prst="rect">
            <a:avLst/>
          </a:prstGeom>
        </p:spPr>
      </p:pic>
    </p:spTree>
    <p:extLst>
      <p:ext uri="{BB962C8B-B14F-4D97-AF65-F5344CB8AC3E}">
        <p14:creationId xmlns:p14="http://schemas.microsoft.com/office/powerpoint/2010/main" val="363291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1904-9698-3440-B2DB-C643B5B02430}"/>
              </a:ext>
            </a:extLst>
          </p:cNvPr>
          <p:cNvSpPr>
            <a:spLocks noGrp="1"/>
          </p:cNvSpPr>
          <p:nvPr>
            <p:ph type="title"/>
          </p:nvPr>
        </p:nvSpPr>
        <p:spPr/>
        <p:txBody>
          <a:bodyPr>
            <a:normAutofit/>
          </a:bodyPr>
          <a:lstStyle/>
          <a:p>
            <a:pPr algn="just"/>
            <a:r>
              <a:rPr lang="en-US" sz="4800" dirty="0"/>
              <a:t>                        Literature Review</a:t>
            </a:r>
          </a:p>
        </p:txBody>
      </p:sp>
      <p:sp>
        <p:nvSpPr>
          <p:cNvPr id="3" name="Content Placeholder 2">
            <a:extLst>
              <a:ext uri="{FF2B5EF4-FFF2-40B4-BE49-F238E27FC236}">
                <a16:creationId xmlns:a16="http://schemas.microsoft.com/office/drawing/2014/main" id="{93F03662-8160-4041-8FE3-CDF88219FB32}"/>
              </a:ext>
            </a:extLst>
          </p:cNvPr>
          <p:cNvSpPr>
            <a:spLocks noGrp="1"/>
          </p:cNvSpPr>
          <p:nvPr>
            <p:ph idx="1"/>
          </p:nvPr>
        </p:nvSpPr>
        <p:spPr/>
        <p:txBody>
          <a:bodyPr>
            <a:normAutofit lnSpcReduction="10000"/>
          </a:bodyPr>
          <a:lstStyle/>
          <a:p>
            <a:r>
              <a:rPr lang="en-US" sz="3200" dirty="0"/>
              <a:t>Search Strategy</a:t>
            </a:r>
          </a:p>
          <a:p>
            <a:pPr lvl="1"/>
            <a:r>
              <a:rPr lang="en-US" sz="2800" dirty="0"/>
              <a:t>Cumulative Index to Nursing and Allied Health Literature and PubMed</a:t>
            </a:r>
          </a:p>
          <a:p>
            <a:pPr lvl="1"/>
            <a:r>
              <a:rPr lang="en-US" sz="2800" dirty="0"/>
              <a:t>2012 to 2019</a:t>
            </a:r>
          </a:p>
          <a:p>
            <a:pPr lvl="1"/>
            <a:r>
              <a:rPr lang="en-US" sz="2800" dirty="0"/>
              <a:t>Key search words</a:t>
            </a:r>
          </a:p>
          <a:p>
            <a:pPr lvl="2"/>
            <a:r>
              <a:rPr lang="en-US" sz="2400" dirty="0">
                <a:solidFill>
                  <a:schemeClr val="tx1"/>
                </a:solidFill>
              </a:rPr>
              <a:t>Hospice, Urinary Tract Infections, UTI, Symptomatic UTI, guidelines, care plan, elderly, older adults, clinical practice guideline, and end of life</a:t>
            </a:r>
          </a:p>
          <a:p>
            <a:r>
              <a:rPr lang="en-US" sz="3000" dirty="0"/>
              <a:t>Three themes identified</a:t>
            </a:r>
            <a:endParaRPr lang="en-US" sz="3000" dirty="0">
              <a:solidFill>
                <a:schemeClr val="tx1"/>
              </a:solidFill>
            </a:endParaRPr>
          </a:p>
        </p:txBody>
      </p:sp>
      <p:sp>
        <p:nvSpPr>
          <p:cNvPr id="4" name="Slide Number Placeholder 3"/>
          <p:cNvSpPr>
            <a:spLocks noGrp="1"/>
          </p:cNvSpPr>
          <p:nvPr>
            <p:ph type="sldNum" sz="quarter" idx="12"/>
          </p:nvPr>
        </p:nvSpPr>
        <p:spPr/>
        <p:txBody>
          <a:bodyPr/>
          <a:lstStyle/>
          <a:p>
            <a:fld id="{2359FC5A-0B5C-E54D-8360-6E7A2AEB38A1}" type="slidenum">
              <a:rPr lang="en-US" smtClean="0"/>
              <a:t>6</a:t>
            </a:fld>
            <a:endParaRPr lang="en-US" dirty="0"/>
          </a:p>
        </p:txBody>
      </p:sp>
    </p:spTree>
    <p:extLst>
      <p:ext uri="{BB962C8B-B14F-4D97-AF65-F5344CB8AC3E}">
        <p14:creationId xmlns:p14="http://schemas.microsoft.com/office/powerpoint/2010/main" val="4199294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Literature Review: Theme 1</a:t>
            </a:r>
          </a:p>
        </p:txBody>
      </p:sp>
      <p:sp>
        <p:nvSpPr>
          <p:cNvPr id="3" name="Content Placeholder 2"/>
          <p:cNvSpPr>
            <a:spLocks noGrp="1"/>
          </p:cNvSpPr>
          <p:nvPr>
            <p:ph idx="1"/>
          </p:nvPr>
        </p:nvSpPr>
        <p:spPr/>
        <p:txBody>
          <a:bodyPr>
            <a:normAutofit lnSpcReduction="10000"/>
          </a:bodyPr>
          <a:lstStyle/>
          <a:p>
            <a:pPr marL="285750" lvl="1"/>
            <a:r>
              <a:rPr lang="en-US" sz="4000" dirty="0"/>
              <a:t>Antibiotic Use and End of Life</a:t>
            </a:r>
          </a:p>
          <a:p>
            <a:pPr lvl="1"/>
            <a:r>
              <a:rPr lang="en-US" sz="2800" dirty="0"/>
              <a:t>Terminally ill patients very susceptible to infections (</a:t>
            </a:r>
            <a:r>
              <a:rPr lang="en-US" sz="2800" dirty="0">
                <a:solidFill>
                  <a:schemeClr val="tx1"/>
                </a:solidFill>
              </a:rPr>
              <a:t>Esme, Topeli, Yavuz, &amp; Akova, 2019)</a:t>
            </a:r>
            <a:endParaRPr lang="en-US" sz="2800" dirty="0"/>
          </a:p>
          <a:p>
            <a:pPr lvl="1"/>
            <a:r>
              <a:rPr lang="en-US" sz="2800" dirty="0"/>
              <a:t>Advance dementia nearing end of life and infections (</a:t>
            </a:r>
            <a:r>
              <a:rPr lang="en-US" sz="2800" dirty="0">
                <a:solidFill>
                  <a:schemeClr val="tx1"/>
                </a:solidFill>
              </a:rPr>
              <a:t>Mitchell et al., 2014)</a:t>
            </a:r>
          </a:p>
          <a:p>
            <a:pPr lvl="1"/>
            <a:r>
              <a:rPr lang="en-US" sz="2800" dirty="0"/>
              <a:t> Antimicrobials during the last weeks prior to death </a:t>
            </a:r>
          </a:p>
          <a:p>
            <a:pPr lvl="2"/>
            <a:r>
              <a:rPr lang="en-US" sz="2600" dirty="0"/>
              <a:t>90% advanced cancer, 42% advance dementia, ¼ hospice patients</a:t>
            </a:r>
          </a:p>
          <a:p>
            <a:pPr marL="914400" lvl="2" indent="0">
              <a:buNone/>
            </a:pPr>
            <a:r>
              <a:rPr lang="en-US" sz="2600" dirty="0"/>
              <a:t>(</a:t>
            </a:r>
            <a:r>
              <a:rPr lang="en-US" sz="2600" dirty="0" err="1">
                <a:solidFill>
                  <a:schemeClr val="tx1"/>
                </a:solidFill>
              </a:rPr>
              <a:t>Juthani</a:t>
            </a:r>
            <a:r>
              <a:rPr lang="en-US" sz="2600" dirty="0">
                <a:solidFill>
                  <a:schemeClr val="tx1"/>
                </a:solidFill>
              </a:rPr>
              <a:t>-Mehta-Mehta, Malani, &amp; Mitchell, 2015)</a:t>
            </a:r>
          </a:p>
          <a:p>
            <a:pPr lvl="1"/>
            <a:endParaRPr lang="en-US" sz="2800" dirty="0"/>
          </a:p>
        </p:txBody>
      </p:sp>
      <p:sp>
        <p:nvSpPr>
          <p:cNvPr id="4" name="Slide Number Placeholder 3"/>
          <p:cNvSpPr>
            <a:spLocks noGrp="1"/>
          </p:cNvSpPr>
          <p:nvPr>
            <p:ph type="sldNum" sz="quarter" idx="12"/>
          </p:nvPr>
        </p:nvSpPr>
        <p:spPr/>
        <p:txBody>
          <a:bodyPr/>
          <a:lstStyle/>
          <a:p>
            <a:fld id="{2359FC5A-0B5C-E54D-8360-6E7A2AEB38A1}" type="slidenum">
              <a:rPr lang="en-US" smtClean="0"/>
              <a:t>7</a:t>
            </a:fld>
            <a:endParaRPr lang="en-US" dirty="0"/>
          </a:p>
        </p:txBody>
      </p:sp>
    </p:spTree>
    <p:extLst>
      <p:ext uri="{BB962C8B-B14F-4D97-AF65-F5344CB8AC3E}">
        <p14:creationId xmlns:p14="http://schemas.microsoft.com/office/powerpoint/2010/main" val="207270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Literature Review: Theme 2</a:t>
            </a:r>
          </a:p>
        </p:txBody>
      </p:sp>
      <p:sp>
        <p:nvSpPr>
          <p:cNvPr id="3" name="Content Placeholder 2"/>
          <p:cNvSpPr>
            <a:spLocks noGrp="1"/>
          </p:cNvSpPr>
          <p:nvPr>
            <p:ph idx="1"/>
          </p:nvPr>
        </p:nvSpPr>
        <p:spPr/>
        <p:txBody>
          <a:bodyPr>
            <a:noAutofit/>
          </a:bodyPr>
          <a:lstStyle/>
          <a:p>
            <a:pPr marL="285750" lvl="1"/>
            <a:r>
              <a:rPr lang="en-US" sz="4000" dirty="0"/>
              <a:t>Negative Consequences of Antibiotic Therapy</a:t>
            </a:r>
          </a:p>
          <a:p>
            <a:pPr marL="742950" lvl="2"/>
            <a:r>
              <a:rPr lang="en-US" sz="2800" dirty="0"/>
              <a:t>Negative consequences: drug resistance, unpleasant side effects, high healthcare cost</a:t>
            </a:r>
          </a:p>
          <a:p>
            <a:pPr marL="1085850" lvl="3"/>
            <a:r>
              <a:rPr lang="en-US" sz="2000" dirty="0">
                <a:solidFill>
                  <a:schemeClr val="tx1"/>
                </a:solidFill>
              </a:rPr>
              <a:t>(Gradalski &amp; Burczyk-Fitowska, 2017; Juthani-Mehta-Mehta, Malani, &amp; Mitchell, 2015; Rowe &amp; Juthani-Mehta, 2013)</a:t>
            </a:r>
          </a:p>
          <a:p>
            <a:pPr marL="742950" lvl="2"/>
            <a:r>
              <a:rPr lang="en-US" sz="2800" dirty="0"/>
              <a:t>Patient distress and decrease quality of life</a:t>
            </a:r>
          </a:p>
          <a:p>
            <a:pPr marL="1085850" lvl="3"/>
            <a:r>
              <a:rPr lang="en-US" sz="2000" dirty="0">
                <a:solidFill>
                  <a:schemeClr val="tx1"/>
                </a:solidFill>
              </a:rPr>
              <a:t>(Mitchell et al., 2014)</a:t>
            </a:r>
          </a:p>
          <a:p>
            <a:pPr marL="742950" lvl="2"/>
            <a:r>
              <a:rPr lang="en-US" sz="2800" dirty="0">
                <a:solidFill>
                  <a:schemeClr val="tx1"/>
                </a:solidFill>
              </a:rPr>
              <a:t>Underlying illness remains</a:t>
            </a:r>
          </a:p>
          <a:p>
            <a:pPr marL="1085850" lvl="3"/>
            <a:r>
              <a:rPr lang="en-US" sz="2000" dirty="0">
                <a:solidFill>
                  <a:schemeClr val="tx1"/>
                </a:solidFill>
              </a:rPr>
              <a:t>(Ford et al., 2019)</a:t>
            </a:r>
            <a:endParaRPr lang="en-US" sz="2000" dirty="0"/>
          </a:p>
          <a:p>
            <a:pPr marL="1085850" lvl="3"/>
            <a:endParaRPr lang="en-US" sz="2000" dirty="0"/>
          </a:p>
          <a:p>
            <a:endParaRPr lang="en-US" sz="4800" dirty="0"/>
          </a:p>
        </p:txBody>
      </p:sp>
      <p:sp>
        <p:nvSpPr>
          <p:cNvPr id="4" name="Slide Number Placeholder 3"/>
          <p:cNvSpPr>
            <a:spLocks noGrp="1"/>
          </p:cNvSpPr>
          <p:nvPr>
            <p:ph type="sldNum" sz="quarter" idx="12"/>
          </p:nvPr>
        </p:nvSpPr>
        <p:spPr/>
        <p:txBody>
          <a:bodyPr/>
          <a:lstStyle/>
          <a:p>
            <a:fld id="{2359FC5A-0B5C-E54D-8360-6E7A2AEB38A1}" type="slidenum">
              <a:rPr lang="en-US" smtClean="0"/>
              <a:t>8</a:t>
            </a:fld>
            <a:endParaRPr lang="en-US" dirty="0"/>
          </a:p>
        </p:txBody>
      </p:sp>
    </p:spTree>
    <p:extLst>
      <p:ext uri="{BB962C8B-B14F-4D97-AF65-F5344CB8AC3E}">
        <p14:creationId xmlns:p14="http://schemas.microsoft.com/office/powerpoint/2010/main" val="706463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Literature Review: Theme 3</a:t>
            </a:r>
          </a:p>
        </p:txBody>
      </p:sp>
      <p:sp>
        <p:nvSpPr>
          <p:cNvPr id="3" name="Content Placeholder 2"/>
          <p:cNvSpPr>
            <a:spLocks noGrp="1"/>
          </p:cNvSpPr>
          <p:nvPr>
            <p:ph idx="1"/>
          </p:nvPr>
        </p:nvSpPr>
        <p:spPr/>
        <p:txBody>
          <a:bodyPr>
            <a:normAutofit/>
          </a:bodyPr>
          <a:lstStyle/>
          <a:p>
            <a:pPr marL="285750" lvl="1"/>
            <a:r>
              <a:rPr lang="en-US" sz="4000" dirty="0"/>
              <a:t>Importance of Clinical Practice Guideline</a:t>
            </a:r>
          </a:p>
          <a:p>
            <a:pPr marL="742950" lvl="2"/>
            <a:r>
              <a:rPr lang="en-US" sz="2800" dirty="0"/>
              <a:t>Treating with noninvasive measures </a:t>
            </a:r>
            <a:r>
              <a:rPr lang="en-US" sz="2800" dirty="0">
                <a:solidFill>
                  <a:schemeClr val="tx1"/>
                </a:solidFill>
              </a:rPr>
              <a:t>(Cortes-Penfield, Trautner, &amp; Jump, 2017)</a:t>
            </a:r>
          </a:p>
          <a:p>
            <a:pPr marL="742950" lvl="2"/>
            <a:r>
              <a:rPr lang="en-US" sz="2800" dirty="0">
                <a:solidFill>
                  <a:schemeClr val="tx1"/>
                </a:solidFill>
              </a:rPr>
              <a:t>Development of clinical practice guidelines to manage asymptomatic bacteriuria</a:t>
            </a:r>
          </a:p>
          <a:p>
            <a:pPr marL="1085850" lvl="3"/>
            <a:r>
              <a:rPr lang="en-US" sz="2000" dirty="0">
                <a:solidFill>
                  <a:schemeClr val="tx1"/>
                </a:solidFill>
              </a:rPr>
              <a:t>(American Medical Directors Association, 2018; Infectious Disease Society of America, 2019)</a:t>
            </a:r>
            <a:endParaRPr lang="en-US" sz="2000" dirty="0"/>
          </a:p>
          <a:p>
            <a:endParaRPr lang="en-US" sz="4400" dirty="0"/>
          </a:p>
        </p:txBody>
      </p:sp>
      <p:sp>
        <p:nvSpPr>
          <p:cNvPr id="4" name="Slide Number Placeholder 3"/>
          <p:cNvSpPr>
            <a:spLocks noGrp="1"/>
          </p:cNvSpPr>
          <p:nvPr>
            <p:ph type="sldNum" sz="quarter" idx="12"/>
          </p:nvPr>
        </p:nvSpPr>
        <p:spPr/>
        <p:txBody>
          <a:bodyPr/>
          <a:lstStyle/>
          <a:p>
            <a:fld id="{2359FC5A-0B5C-E54D-8360-6E7A2AEB38A1}" type="slidenum">
              <a:rPr lang="en-US" smtClean="0"/>
              <a:t>9</a:t>
            </a:fld>
            <a:endParaRPr lang="en-US" dirty="0"/>
          </a:p>
        </p:txBody>
      </p:sp>
    </p:spTree>
    <p:extLst>
      <p:ext uri="{BB962C8B-B14F-4D97-AF65-F5344CB8AC3E}">
        <p14:creationId xmlns:p14="http://schemas.microsoft.com/office/powerpoint/2010/main" val="1523484584"/>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BA67865D4423E4EA0278E641D06D2E4" ma:contentTypeVersion="8" ma:contentTypeDescription="Create a new document." ma:contentTypeScope="" ma:versionID="6aa46909d69370b129df0d85318ae07a">
  <xsd:schema xmlns:xsd="http://www.w3.org/2001/XMLSchema" xmlns:xs="http://www.w3.org/2001/XMLSchema" xmlns:p="http://schemas.microsoft.com/office/2006/metadata/properties" xmlns:ns2="2d26433f-30ea-466d-b9f4-087c63903acc" xmlns:ns3="76974f8a-8a23-4a4c-8116-e4747a4a016e" targetNamespace="http://schemas.microsoft.com/office/2006/metadata/properties" ma:root="true" ma:fieldsID="d5417010173beef19e0fa2bae8e99bd8" ns2:_="" ns3:_="">
    <xsd:import namespace="2d26433f-30ea-466d-b9f4-087c63903acc"/>
    <xsd:import namespace="76974f8a-8a23-4a4c-8116-e4747a4a01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6433f-30ea-466d-b9f4-087c63903a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974f8a-8a23-4a4c-8116-e4747a4a01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49D597-D622-4841-BAAA-46EE09B3D177}">
  <ds:schemaRefs>
    <ds:schemaRef ds:uri="http://schemas.microsoft.com/sharepoint/v3/contenttype/forms"/>
  </ds:schemaRefs>
</ds:datastoreItem>
</file>

<file path=customXml/itemProps2.xml><?xml version="1.0" encoding="utf-8"?>
<ds:datastoreItem xmlns:ds="http://schemas.openxmlformats.org/officeDocument/2006/customXml" ds:itemID="{D6527EE2-EB36-4D26-A47F-A9E849E77DF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A93EC33-B4D6-45E0-932A-5ED13A8D19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26433f-30ea-466d-b9f4-087c63903acc"/>
    <ds:schemaRef ds:uri="76974f8a-8a23-4a4c-8116-e4747a4a01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Berlin</Template>
  <TotalTime>21468</TotalTime>
  <Words>6238</Words>
  <Application>Microsoft Office PowerPoint</Application>
  <PresentationFormat>Widescreen</PresentationFormat>
  <Paragraphs>462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Times New Roman</vt:lpstr>
      <vt:lpstr>Trebuchet MS</vt:lpstr>
      <vt:lpstr>Wingdings</vt:lpstr>
      <vt:lpstr>Berlin</vt:lpstr>
      <vt:lpstr>Improving Care:  Clinical Guideline Implementation to  Reduce Urinary Tract Infections Treated  by Antibiotics in Hospice Patients </vt:lpstr>
      <vt:lpstr>                      Introduction</vt:lpstr>
      <vt:lpstr>Background</vt:lpstr>
      <vt:lpstr>Significance:  Organization Specific Data</vt:lpstr>
      <vt:lpstr>                         Clinical Question</vt:lpstr>
      <vt:lpstr>                        Literature Review</vt:lpstr>
      <vt:lpstr>Literature Review: Theme 1</vt:lpstr>
      <vt:lpstr>Literature Review: Theme 2</vt:lpstr>
      <vt:lpstr>Literature Review: Theme 3</vt:lpstr>
      <vt:lpstr>                         Purpose Statement</vt:lpstr>
      <vt:lpstr>Theoretical Framework: AACN Synergy Model for Patient Care</vt:lpstr>
      <vt:lpstr>               Organizational Assessment</vt:lpstr>
      <vt:lpstr>Methods/Design</vt:lpstr>
      <vt:lpstr>               Methods/Design</vt:lpstr>
      <vt:lpstr>               Methods/Design</vt:lpstr>
      <vt:lpstr>PowerPoint Presentation</vt:lpstr>
      <vt:lpstr>PowerPoint Presentation</vt:lpstr>
      <vt:lpstr>PowerPoint Presentation</vt:lpstr>
      <vt:lpstr>Clinical Results</vt:lpstr>
      <vt:lpstr>PowerPoint Presentation</vt:lpstr>
      <vt:lpstr>Antibiotic Prescribed  and  Prescriber</vt:lpstr>
      <vt:lpstr>Month  UTI treated</vt:lpstr>
      <vt:lpstr>Statistical Results</vt:lpstr>
      <vt:lpstr>Fisher's Exact Test</vt:lpstr>
      <vt:lpstr>Chi-square Test of Independence</vt:lpstr>
      <vt:lpstr>     Discussion: Statistical Significance</vt:lpstr>
      <vt:lpstr>Discussion: Clinical Significance</vt:lpstr>
      <vt:lpstr>Discussion: Sustainability</vt:lpstr>
      <vt:lpstr>Discussion: Dissemination</vt:lpstr>
      <vt:lpstr>PowerPoint Presentation</vt:lpstr>
      <vt:lpstr>                        References</vt:lpstr>
      <vt:lpstr>                        References</vt:lpstr>
      <vt:lpstr>                        References</vt:lpstr>
      <vt:lpstr>                        References</vt:lpstr>
      <vt:lpstr>                        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Rosanne Burson</dc:creator>
  <cp:lastModifiedBy>Sara J. Armstrong</cp:lastModifiedBy>
  <cp:revision>72</cp:revision>
  <cp:lastPrinted>2021-09-12T23:46:57Z</cp:lastPrinted>
  <dcterms:created xsi:type="dcterms:W3CDTF">2019-11-26T20:43:29Z</dcterms:created>
  <dcterms:modified xsi:type="dcterms:W3CDTF">2022-01-05T20:56:14Z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0x0101008BA67865D4423E4EA0278E641D06D2E4</vt:lpwstr>
  </property>
</Properties>
</file>