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6" r:id="rId1"/>
  </p:sldMasterIdLst>
  <p:handoutMasterIdLst>
    <p:handoutMasterId r:id="rId29"/>
  </p:handoutMasterIdLst>
  <p:sldIdLst>
    <p:sldId id="256" r:id="rId2"/>
    <p:sldId id="257" r:id="rId3"/>
    <p:sldId id="261" r:id="rId4"/>
    <p:sldId id="280" r:id="rId5"/>
    <p:sldId id="262" r:id="rId6"/>
    <p:sldId id="263" r:id="rId7"/>
    <p:sldId id="264" r:id="rId8"/>
    <p:sldId id="281" r:id="rId9"/>
    <p:sldId id="265" r:id="rId10"/>
    <p:sldId id="266" r:id="rId11"/>
    <p:sldId id="267" r:id="rId12"/>
    <p:sldId id="282" r:id="rId13"/>
    <p:sldId id="268" r:id="rId14"/>
    <p:sldId id="291" r:id="rId15"/>
    <p:sldId id="284" r:id="rId16"/>
    <p:sldId id="287" r:id="rId17"/>
    <p:sldId id="285" r:id="rId18"/>
    <p:sldId id="270" r:id="rId19"/>
    <p:sldId id="269" r:id="rId20"/>
    <p:sldId id="288" r:id="rId21"/>
    <p:sldId id="290" r:id="rId22"/>
    <p:sldId id="271" r:id="rId23"/>
    <p:sldId id="273" r:id="rId24"/>
    <p:sldId id="274" r:id="rId25"/>
    <p:sldId id="275" r:id="rId26"/>
    <p:sldId id="276" r:id="rId27"/>
    <p:sldId id="272" r:id="rId2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0" autoAdjust="0"/>
    <p:restoredTop sz="94660"/>
  </p:normalViewPr>
  <p:slideViewPr>
    <p:cSldViewPr snapToGrid="0">
      <p:cViewPr varScale="1">
        <p:scale>
          <a:sx n="90" d="100"/>
          <a:sy n="90" d="100"/>
        </p:scale>
        <p:origin x="208"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aseline="0" dirty="0">
                <a:solidFill>
                  <a:schemeClr val="tx1"/>
                </a:solidFill>
              </a:rPr>
              <a:t>Mean Blood Pressure </a:t>
            </a:r>
          </a:p>
        </c:rich>
      </c:tx>
      <c:layout>
        <c:manualLayout>
          <c:xMode val="edge"/>
          <c:yMode val="edge"/>
          <c:x val="0.39125709051661095"/>
          <c:y val="2.29665071770334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8272186282210615E-2"/>
          <c:y val="0.15953132652676788"/>
          <c:w val="0.87509179538282045"/>
          <c:h val="0.6407670572278944"/>
        </c:manualLayout>
      </c:layout>
      <c:barChart>
        <c:barDir val="col"/>
        <c:grouping val="clustered"/>
        <c:varyColors val="0"/>
        <c:ser>
          <c:idx val="0"/>
          <c:order val="0"/>
          <c:tx>
            <c:strRef>
              <c:f>Sheet1!$B$1</c:f>
              <c:strCache>
                <c:ptCount val="1"/>
                <c:pt idx="0">
                  <c:v>Pre-Implementation </c:v>
                </c:pt>
              </c:strCache>
            </c:strRef>
          </c:tx>
          <c:spPr>
            <a:solidFill>
              <a:schemeClr val="accent1"/>
            </a:solidFill>
            <a:ln>
              <a:noFill/>
            </a:ln>
            <a:effectLst/>
          </c:spPr>
          <c:invertIfNegative val="0"/>
          <c:cat>
            <c:strRef>
              <c:f>Sheet1!$A$2:$A$5</c:f>
              <c:strCache>
                <c:ptCount val="2"/>
                <c:pt idx="0">
                  <c:v>Systolic BP</c:v>
                </c:pt>
                <c:pt idx="1">
                  <c:v>Diastolic BP </c:v>
                </c:pt>
              </c:strCache>
            </c:strRef>
          </c:cat>
          <c:val>
            <c:numRef>
              <c:f>Sheet1!$B$2:$B$5</c:f>
              <c:numCache>
                <c:formatCode>General</c:formatCode>
                <c:ptCount val="4"/>
                <c:pt idx="0">
                  <c:v>149</c:v>
                </c:pt>
                <c:pt idx="1">
                  <c:v>84</c:v>
                </c:pt>
              </c:numCache>
            </c:numRef>
          </c:val>
          <c:extLst>
            <c:ext xmlns:c16="http://schemas.microsoft.com/office/drawing/2014/chart" uri="{C3380CC4-5D6E-409C-BE32-E72D297353CC}">
              <c16:uniqueId val="{00000000-0DE0-D04F-8667-4BF1D3C0588A}"/>
            </c:ext>
          </c:extLst>
        </c:ser>
        <c:ser>
          <c:idx val="1"/>
          <c:order val="1"/>
          <c:tx>
            <c:strRef>
              <c:f>Sheet1!$C$1</c:f>
              <c:strCache>
                <c:ptCount val="1"/>
                <c:pt idx="0">
                  <c:v>4-Weeks After </c:v>
                </c:pt>
              </c:strCache>
            </c:strRef>
          </c:tx>
          <c:spPr>
            <a:solidFill>
              <a:schemeClr val="accent2"/>
            </a:solidFill>
            <a:ln>
              <a:noFill/>
            </a:ln>
            <a:effectLst/>
          </c:spPr>
          <c:invertIfNegative val="0"/>
          <c:cat>
            <c:strRef>
              <c:f>Sheet1!$A$2:$A$5</c:f>
              <c:strCache>
                <c:ptCount val="2"/>
                <c:pt idx="0">
                  <c:v>Systolic BP</c:v>
                </c:pt>
                <c:pt idx="1">
                  <c:v>Diastolic BP </c:v>
                </c:pt>
              </c:strCache>
            </c:strRef>
          </c:cat>
          <c:val>
            <c:numRef>
              <c:f>Sheet1!$C$2:$C$5</c:f>
              <c:numCache>
                <c:formatCode>General</c:formatCode>
                <c:ptCount val="4"/>
                <c:pt idx="0">
                  <c:v>139.6</c:v>
                </c:pt>
                <c:pt idx="1">
                  <c:v>87</c:v>
                </c:pt>
              </c:numCache>
            </c:numRef>
          </c:val>
          <c:extLst>
            <c:ext xmlns:c16="http://schemas.microsoft.com/office/drawing/2014/chart" uri="{C3380CC4-5D6E-409C-BE32-E72D297353CC}">
              <c16:uniqueId val="{00000001-0DE0-D04F-8667-4BF1D3C0588A}"/>
            </c:ext>
          </c:extLst>
        </c:ser>
        <c:dLbls>
          <c:showLegendKey val="0"/>
          <c:showVal val="0"/>
          <c:showCatName val="0"/>
          <c:showSerName val="0"/>
          <c:showPercent val="0"/>
          <c:showBubbleSize val="0"/>
        </c:dLbls>
        <c:gapWidth val="219"/>
        <c:overlap val="-27"/>
        <c:axId val="678246527"/>
        <c:axId val="678071407"/>
      </c:barChart>
      <c:catAx>
        <c:axId val="67824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8071407"/>
        <c:crosses val="autoZero"/>
        <c:auto val="1"/>
        <c:lblAlgn val="ctr"/>
        <c:lblOffset val="100"/>
        <c:noMultiLvlLbl val="0"/>
      </c:catAx>
      <c:valAx>
        <c:axId val="678071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78246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3028A-A2F7-0A43-88F2-356A015DEDD3}"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6EF9E9F8-C1E5-FB4D-8A7F-B3C717A91AC6}">
      <dgm:prSet phldrT="[Text]"/>
      <dgm:spPr/>
      <dgm:t>
        <a:bodyPr/>
        <a:lstStyle/>
        <a:p>
          <a:r>
            <a:rPr lang="en-US" dirty="0"/>
            <a:t>Strengths</a:t>
          </a:r>
        </a:p>
      </dgm:t>
    </dgm:pt>
    <dgm:pt modelId="{DC2E0FEB-A202-8549-B1CC-2E7492E12052}" type="parTrans" cxnId="{C71EBBA2-4162-0C4A-921B-78028DFC7381}">
      <dgm:prSet/>
      <dgm:spPr/>
      <dgm:t>
        <a:bodyPr/>
        <a:lstStyle/>
        <a:p>
          <a:endParaRPr lang="en-US"/>
        </a:p>
      </dgm:t>
    </dgm:pt>
    <dgm:pt modelId="{8F3568AA-BA0F-514D-B2F3-AF33B7C3841A}" type="sibTrans" cxnId="{C71EBBA2-4162-0C4A-921B-78028DFC7381}">
      <dgm:prSet/>
      <dgm:spPr/>
      <dgm:t>
        <a:bodyPr/>
        <a:lstStyle/>
        <a:p>
          <a:endParaRPr lang="en-US"/>
        </a:p>
      </dgm:t>
    </dgm:pt>
    <dgm:pt modelId="{2AD5103B-4D20-4A4B-B6C2-17C7B5E5CAD5}">
      <dgm:prSet phldrT="[Text]"/>
      <dgm:spPr/>
      <dgm:t>
        <a:bodyPr/>
        <a:lstStyle/>
        <a:p>
          <a:r>
            <a:rPr lang="en-US" dirty="0"/>
            <a:t>Weaknesses</a:t>
          </a:r>
        </a:p>
      </dgm:t>
    </dgm:pt>
    <dgm:pt modelId="{0353EF05-7D31-EA4F-AE82-DE511EB59481}" type="parTrans" cxnId="{F7C51899-E372-C345-A4A7-51015FD9751B}">
      <dgm:prSet/>
      <dgm:spPr/>
      <dgm:t>
        <a:bodyPr/>
        <a:lstStyle/>
        <a:p>
          <a:endParaRPr lang="en-US"/>
        </a:p>
      </dgm:t>
    </dgm:pt>
    <dgm:pt modelId="{B4BCF923-8064-2B4E-A10E-9D8F2ED05101}" type="sibTrans" cxnId="{F7C51899-E372-C345-A4A7-51015FD9751B}">
      <dgm:prSet/>
      <dgm:spPr/>
      <dgm:t>
        <a:bodyPr/>
        <a:lstStyle/>
        <a:p>
          <a:endParaRPr lang="en-US"/>
        </a:p>
      </dgm:t>
    </dgm:pt>
    <dgm:pt modelId="{86B54954-45B4-434E-B01A-4A1C253F5C72}">
      <dgm:prSet phldrT="[Text]"/>
      <dgm:spPr/>
      <dgm:t>
        <a:bodyPr/>
        <a:lstStyle/>
        <a:p>
          <a:r>
            <a:rPr lang="en-US" dirty="0"/>
            <a:t>Opportunities</a:t>
          </a:r>
        </a:p>
      </dgm:t>
    </dgm:pt>
    <dgm:pt modelId="{BD281E7B-1CD5-7D4F-B9AA-6E549E0B3119}" type="parTrans" cxnId="{F58DEF6C-A13C-3B43-9124-F64996BA4B03}">
      <dgm:prSet/>
      <dgm:spPr/>
      <dgm:t>
        <a:bodyPr/>
        <a:lstStyle/>
        <a:p>
          <a:endParaRPr lang="en-US"/>
        </a:p>
      </dgm:t>
    </dgm:pt>
    <dgm:pt modelId="{8C748F1C-C11C-C441-ABE7-05DCEB06DF4E}" type="sibTrans" cxnId="{F58DEF6C-A13C-3B43-9124-F64996BA4B03}">
      <dgm:prSet/>
      <dgm:spPr/>
      <dgm:t>
        <a:bodyPr/>
        <a:lstStyle/>
        <a:p>
          <a:endParaRPr lang="en-US"/>
        </a:p>
      </dgm:t>
    </dgm:pt>
    <dgm:pt modelId="{CFCC5288-1089-AF46-BD2B-6D2AD03FDC09}">
      <dgm:prSet phldrT="[Text]"/>
      <dgm:spPr/>
      <dgm:t>
        <a:bodyPr/>
        <a:lstStyle/>
        <a:p>
          <a:endParaRPr lang="en-US" dirty="0"/>
        </a:p>
        <a:p>
          <a:r>
            <a:rPr lang="en-US" dirty="0"/>
            <a:t>Threats</a:t>
          </a:r>
        </a:p>
        <a:p>
          <a:endParaRPr lang="en-US" dirty="0"/>
        </a:p>
      </dgm:t>
    </dgm:pt>
    <dgm:pt modelId="{F0B50558-C932-0242-B573-3D330268659C}" type="sibTrans" cxnId="{410CA3DA-0698-024D-AB8D-346936541C12}">
      <dgm:prSet/>
      <dgm:spPr/>
      <dgm:t>
        <a:bodyPr/>
        <a:lstStyle/>
        <a:p>
          <a:endParaRPr lang="en-US"/>
        </a:p>
      </dgm:t>
    </dgm:pt>
    <dgm:pt modelId="{9A095774-0AB7-DE41-9B3C-BF5F48C71CD9}" type="parTrans" cxnId="{410CA3DA-0698-024D-AB8D-346936541C12}">
      <dgm:prSet/>
      <dgm:spPr/>
      <dgm:t>
        <a:bodyPr/>
        <a:lstStyle/>
        <a:p>
          <a:endParaRPr lang="en-US"/>
        </a:p>
      </dgm:t>
    </dgm:pt>
    <dgm:pt modelId="{EC32C6AA-CEAB-874F-B379-047E08C10A53}">
      <dgm:prSet phldrT="[Text]" custT="1"/>
      <dgm:spPr/>
      <dgm:t>
        <a:bodyPr/>
        <a:lstStyle/>
        <a:p>
          <a:r>
            <a:rPr lang="en-US" sz="1200" dirty="0"/>
            <a:t>Evidence and literature to support project</a:t>
          </a:r>
        </a:p>
      </dgm:t>
    </dgm:pt>
    <dgm:pt modelId="{152FD998-646F-224B-AE51-A4430CA02E75}" type="parTrans" cxnId="{91C6B952-0C0C-614C-A0F3-6DF69464C86D}">
      <dgm:prSet/>
      <dgm:spPr/>
      <dgm:t>
        <a:bodyPr/>
        <a:lstStyle/>
        <a:p>
          <a:endParaRPr lang="en-US"/>
        </a:p>
      </dgm:t>
    </dgm:pt>
    <dgm:pt modelId="{EAE8F123-7CBB-7D40-89F7-7212FDD8054E}" type="sibTrans" cxnId="{91C6B952-0C0C-614C-A0F3-6DF69464C86D}">
      <dgm:prSet/>
      <dgm:spPr/>
      <dgm:t>
        <a:bodyPr/>
        <a:lstStyle/>
        <a:p>
          <a:endParaRPr lang="en-US"/>
        </a:p>
      </dgm:t>
    </dgm:pt>
    <dgm:pt modelId="{BF3819C0-A3A2-D34B-AB32-7FB44E930623}">
      <dgm:prSet phldrT="[Text]"/>
      <dgm:spPr/>
      <dgm:t>
        <a:bodyPr/>
        <a:lstStyle/>
        <a:p>
          <a:endParaRPr lang="en-US" sz="700" dirty="0"/>
        </a:p>
      </dgm:t>
    </dgm:pt>
    <dgm:pt modelId="{C5120264-0F04-A64B-9F06-56421B05B2F5}" type="parTrans" cxnId="{C3891B1A-53AB-6949-BFB9-EFAD1A6E8308}">
      <dgm:prSet/>
      <dgm:spPr/>
      <dgm:t>
        <a:bodyPr/>
        <a:lstStyle/>
        <a:p>
          <a:endParaRPr lang="en-US"/>
        </a:p>
      </dgm:t>
    </dgm:pt>
    <dgm:pt modelId="{44A7DA41-8755-6D4F-96BB-7DB7143A861D}" type="sibTrans" cxnId="{C3891B1A-53AB-6949-BFB9-EFAD1A6E8308}">
      <dgm:prSet/>
      <dgm:spPr/>
      <dgm:t>
        <a:bodyPr/>
        <a:lstStyle/>
        <a:p>
          <a:endParaRPr lang="en-US"/>
        </a:p>
      </dgm:t>
    </dgm:pt>
    <dgm:pt modelId="{F7124F5F-A47B-214F-90F9-51FF2C0592FC}">
      <dgm:prSet phldrT="[Text]"/>
      <dgm:spPr/>
      <dgm:t>
        <a:bodyPr/>
        <a:lstStyle/>
        <a:p>
          <a:endParaRPr lang="en-US" sz="700" dirty="0"/>
        </a:p>
      </dgm:t>
    </dgm:pt>
    <dgm:pt modelId="{71196FA2-688C-8049-8672-1E5D3C880852}" type="parTrans" cxnId="{A2511A4D-5995-904B-A6FF-AE2EA1FF100A}">
      <dgm:prSet/>
      <dgm:spPr/>
      <dgm:t>
        <a:bodyPr/>
        <a:lstStyle/>
        <a:p>
          <a:endParaRPr lang="en-US"/>
        </a:p>
      </dgm:t>
    </dgm:pt>
    <dgm:pt modelId="{DEC11777-CBBE-5B4A-8E2B-099315DC978E}" type="sibTrans" cxnId="{A2511A4D-5995-904B-A6FF-AE2EA1FF100A}">
      <dgm:prSet/>
      <dgm:spPr/>
      <dgm:t>
        <a:bodyPr/>
        <a:lstStyle/>
        <a:p>
          <a:endParaRPr lang="en-US"/>
        </a:p>
      </dgm:t>
    </dgm:pt>
    <dgm:pt modelId="{17369BD6-5E8A-F34C-BC85-D682E024DED1}">
      <dgm:prSet phldrT="[Text]"/>
      <dgm:spPr/>
      <dgm:t>
        <a:bodyPr/>
        <a:lstStyle/>
        <a:p>
          <a:endParaRPr lang="en-US" sz="700" dirty="0"/>
        </a:p>
      </dgm:t>
    </dgm:pt>
    <dgm:pt modelId="{61F6D22D-A29E-5149-B595-734F6C34E7AA}" type="parTrans" cxnId="{250739F0-E2E1-0943-99C9-56903700809D}">
      <dgm:prSet/>
      <dgm:spPr/>
      <dgm:t>
        <a:bodyPr/>
        <a:lstStyle/>
        <a:p>
          <a:endParaRPr lang="en-US"/>
        </a:p>
      </dgm:t>
    </dgm:pt>
    <dgm:pt modelId="{A98BE633-44FC-6543-832A-5B54A3687772}" type="sibTrans" cxnId="{250739F0-E2E1-0943-99C9-56903700809D}">
      <dgm:prSet/>
      <dgm:spPr/>
      <dgm:t>
        <a:bodyPr/>
        <a:lstStyle/>
        <a:p>
          <a:endParaRPr lang="en-US"/>
        </a:p>
      </dgm:t>
    </dgm:pt>
    <dgm:pt modelId="{9E20D402-0B34-F545-8744-231ED8A02C4C}">
      <dgm:prSet phldrT="[Text]" custT="1"/>
      <dgm:spPr/>
      <dgm:t>
        <a:bodyPr/>
        <a:lstStyle/>
        <a:p>
          <a:endParaRPr lang="en-US" sz="1200" dirty="0"/>
        </a:p>
      </dgm:t>
    </dgm:pt>
    <dgm:pt modelId="{11701E14-44A7-C641-8264-8DA236F2B71C}" type="parTrans" cxnId="{4B79A420-278B-D14F-A56B-6991890A55B9}">
      <dgm:prSet/>
      <dgm:spPr/>
      <dgm:t>
        <a:bodyPr/>
        <a:lstStyle/>
        <a:p>
          <a:endParaRPr lang="en-US"/>
        </a:p>
      </dgm:t>
    </dgm:pt>
    <dgm:pt modelId="{EADE1693-D2BD-2A44-B393-5FD34D58A7B1}" type="sibTrans" cxnId="{4B79A420-278B-D14F-A56B-6991890A55B9}">
      <dgm:prSet/>
      <dgm:spPr/>
      <dgm:t>
        <a:bodyPr/>
        <a:lstStyle/>
        <a:p>
          <a:endParaRPr lang="en-US"/>
        </a:p>
      </dgm:t>
    </dgm:pt>
    <dgm:pt modelId="{33E02C4A-CD90-B04B-BF06-9C9D96F881D3}">
      <dgm:prSet/>
      <dgm:spPr/>
      <dgm:t>
        <a:bodyPr/>
        <a:lstStyle/>
        <a:p>
          <a:endParaRPr lang="en-US"/>
        </a:p>
      </dgm:t>
    </dgm:pt>
    <dgm:pt modelId="{B8D62FFF-9F4E-E844-9AD0-ACAE08180F79}" type="parTrans" cxnId="{CBE9B462-D008-5944-89DD-3E9F3EE29DF0}">
      <dgm:prSet/>
      <dgm:spPr/>
      <dgm:t>
        <a:bodyPr/>
        <a:lstStyle/>
        <a:p>
          <a:endParaRPr lang="en-US"/>
        </a:p>
      </dgm:t>
    </dgm:pt>
    <dgm:pt modelId="{601D468B-C86F-064E-AB54-DBBCE98ED055}" type="sibTrans" cxnId="{CBE9B462-D008-5944-89DD-3E9F3EE29DF0}">
      <dgm:prSet/>
      <dgm:spPr/>
      <dgm:t>
        <a:bodyPr/>
        <a:lstStyle/>
        <a:p>
          <a:endParaRPr lang="en-US"/>
        </a:p>
      </dgm:t>
    </dgm:pt>
    <dgm:pt modelId="{FAE2C8E4-2B32-364D-A795-0A43618B3003}">
      <dgm:prSet phldrT="[Text]" custT="1"/>
      <dgm:spPr/>
      <dgm:t>
        <a:bodyPr/>
        <a:lstStyle/>
        <a:p>
          <a:r>
            <a:rPr lang="en-US" sz="1200" dirty="0"/>
            <a:t>Well-established practice</a:t>
          </a:r>
        </a:p>
      </dgm:t>
    </dgm:pt>
    <dgm:pt modelId="{DF72A6EA-DEF9-9E41-B083-8CE350BCA035}" type="parTrans" cxnId="{35EBBE11-886A-D542-BC35-652CD0BAA071}">
      <dgm:prSet/>
      <dgm:spPr/>
      <dgm:t>
        <a:bodyPr/>
        <a:lstStyle/>
        <a:p>
          <a:endParaRPr lang="en-US"/>
        </a:p>
      </dgm:t>
    </dgm:pt>
    <dgm:pt modelId="{3154DAF4-570B-D44B-9524-89E643FAB185}" type="sibTrans" cxnId="{35EBBE11-886A-D542-BC35-652CD0BAA071}">
      <dgm:prSet/>
      <dgm:spPr/>
      <dgm:t>
        <a:bodyPr/>
        <a:lstStyle/>
        <a:p>
          <a:endParaRPr lang="en-US"/>
        </a:p>
      </dgm:t>
    </dgm:pt>
    <dgm:pt modelId="{281CD8C8-EE1C-6141-BC95-0444274BF050}">
      <dgm:prSet phldrT="[Text]" custT="1"/>
      <dgm:spPr/>
      <dgm:t>
        <a:bodyPr/>
        <a:lstStyle/>
        <a:p>
          <a:r>
            <a:rPr lang="en-US" sz="1200" dirty="0">
              <a:latin typeface="Times New Roman"/>
              <a:cs typeface="Times New Roman"/>
            </a:rPr>
            <a:t>Lack of  current scholarly activity</a:t>
          </a:r>
        </a:p>
      </dgm:t>
    </dgm:pt>
    <dgm:pt modelId="{110DFFC3-DF1E-A44D-B6DA-0E7D2D9303E7}" type="sibTrans" cxnId="{9C8E44D3-4589-B340-990D-80F842091052}">
      <dgm:prSet/>
      <dgm:spPr/>
      <dgm:t>
        <a:bodyPr/>
        <a:lstStyle/>
        <a:p>
          <a:endParaRPr lang="en-US"/>
        </a:p>
      </dgm:t>
    </dgm:pt>
    <dgm:pt modelId="{A9EB4BB4-385E-CA45-B83E-BBB2CCD59A76}" type="parTrans" cxnId="{9C8E44D3-4589-B340-990D-80F842091052}">
      <dgm:prSet/>
      <dgm:spPr/>
      <dgm:t>
        <a:bodyPr/>
        <a:lstStyle/>
        <a:p>
          <a:endParaRPr lang="en-US"/>
        </a:p>
      </dgm:t>
    </dgm:pt>
    <dgm:pt modelId="{5F4894EB-BBD1-6445-8FA9-6D5C58B502F5}">
      <dgm:prSet phldrT="[Text]" custT="1"/>
      <dgm:spPr/>
      <dgm:t>
        <a:bodyPr/>
        <a:lstStyle/>
        <a:p>
          <a:r>
            <a:rPr lang="en-US" sz="1000" dirty="0">
              <a:latin typeface="Times New Roman"/>
              <a:cs typeface="Times New Roman"/>
            </a:rPr>
            <a:t>Propose a sustainable HTN educational Program</a:t>
          </a:r>
        </a:p>
      </dgm:t>
    </dgm:pt>
    <dgm:pt modelId="{19AD423C-71D2-124D-9858-1F661B3ACD1D}" type="sibTrans" cxnId="{17EFAAE7-5442-794B-AFA9-7A8B1B0CDD74}">
      <dgm:prSet/>
      <dgm:spPr/>
      <dgm:t>
        <a:bodyPr/>
        <a:lstStyle/>
        <a:p>
          <a:endParaRPr lang="en-US"/>
        </a:p>
      </dgm:t>
    </dgm:pt>
    <dgm:pt modelId="{F00DC034-F614-4D48-9E79-60CDCE1A2CD3}" type="parTrans" cxnId="{17EFAAE7-5442-794B-AFA9-7A8B1B0CDD74}">
      <dgm:prSet/>
      <dgm:spPr/>
      <dgm:t>
        <a:bodyPr/>
        <a:lstStyle/>
        <a:p>
          <a:endParaRPr lang="en-US"/>
        </a:p>
      </dgm:t>
    </dgm:pt>
    <dgm:pt modelId="{2614F252-8D83-934C-92EB-D54D36CB15DE}">
      <dgm:prSet phldrT="[Text]" custT="1"/>
      <dgm:spPr/>
      <dgm:t>
        <a:bodyPr/>
        <a:lstStyle/>
        <a:p>
          <a:endParaRPr lang="en-US" sz="1400" dirty="0">
            <a:latin typeface="Times New Roman"/>
            <a:cs typeface="Times New Roman"/>
          </a:endParaRPr>
        </a:p>
      </dgm:t>
    </dgm:pt>
    <dgm:pt modelId="{F132D873-B7CA-9240-BBA9-7FC319E72CC6}" type="parTrans" cxnId="{DF62B17B-0933-8741-B7AE-F9ADCA73AC89}">
      <dgm:prSet/>
      <dgm:spPr/>
      <dgm:t>
        <a:bodyPr/>
        <a:lstStyle/>
        <a:p>
          <a:endParaRPr lang="en-US"/>
        </a:p>
      </dgm:t>
    </dgm:pt>
    <dgm:pt modelId="{014F4FFA-718D-054D-80A8-B8EBC249843F}" type="sibTrans" cxnId="{DF62B17B-0933-8741-B7AE-F9ADCA73AC89}">
      <dgm:prSet/>
      <dgm:spPr/>
      <dgm:t>
        <a:bodyPr/>
        <a:lstStyle/>
        <a:p>
          <a:endParaRPr lang="en-US"/>
        </a:p>
      </dgm:t>
    </dgm:pt>
    <dgm:pt modelId="{C8FD3699-0522-3640-8AE8-7D28475C72F8}">
      <dgm:prSet phldrT="[Text]" custT="1"/>
      <dgm:spPr/>
      <dgm:t>
        <a:bodyPr/>
        <a:lstStyle/>
        <a:p>
          <a:r>
            <a:rPr lang="en-US" sz="1200" dirty="0"/>
            <a:t> Competitive Medical Market</a:t>
          </a:r>
        </a:p>
      </dgm:t>
    </dgm:pt>
    <dgm:pt modelId="{290D2EFA-FCAD-3E4E-91A6-A42AED4D2A4F}" type="parTrans" cxnId="{1507A38D-81F4-B34B-A8A3-CBA08060A532}">
      <dgm:prSet/>
      <dgm:spPr/>
      <dgm:t>
        <a:bodyPr/>
        <a:lstStyle/>
        <a:p>
          <a:endParaRPr lang="en-US"/>
        </a:p>
      </dgm:t>
    </dgm:pt>
    <dgm:pt modelId="{884606A0-26FF-8F4A-B691-A801247EED22}" type="sibTrans" cxnId="{1507A38D-81F4-B34B-A8A3-CBA08060A532}">
      <dgm:prSet/>
      <dgm:spPr/>
      <dgm:t>
        <a:bodyPr/>
        <a:lstStyle/>
        <a:p>
          <a:endParaRPr lang="en-US"/>
        </a:p>
      </dgm:t>
    </dgm:pt>
    <dgm:pt modelId="{33A65494-B400-AD4A-966B-60651F052F96}">
      <dgm:prSet phldrT="[Text]" custT="1"/>
      <dgm:spPr/>
      <dgm:t>
        <a:bodyPr/>
        <a:lstStyle/>
        <a:p>
          <a:r>
            <a:rPr lang="en-US" sz="1200" dirty="0"/>
            <a:t>Current quality improvement meetings</a:t>
          </a:r>
        </a:p>
      </dgm:t>
    </dgm:pt>
    <dgm:pt modelId="{0FF4E901-4AD0-0447-9252-29C37708A4FB}" type="parTrans" cxnId="{51E04EDA-771C-5349-86E0-761F7C34CB21}">
      <dgm:prSet/>
      <dgm:spPr/>
      <dgm:t>
        <a:bodyPr/>
        <a:lstStyle/>
        <a:p>
          <a:endParaRPr lang="en-US"/>
        </a:p>
      </dgm:t>
    </dgm:pt>
    <dgm:pt modelId="{D07D2E6D-12F8-5647-9B46-AE6577D168EF}" type="sibTrans" cxnId="{51E04EDA-771C-5349-86E0-761F7C34CB21}">
      <dgm:prSet/>
      <dgm:spPr/>
      <dgm:t>
        <a:bodyPr/>
        <a:lstStyle/>
        <a:p>
          <a:endParaRPr lang="en-US"/>
        </a:p>
      </dgm:t>
    </dgm:pt>
    <dgm:pt modelId="{D6D25B93-9ADF-D840-BA57-57A181AA770C}">
      <dgm:prSet phldrT="[Text]" custT="1"/>
      <dgm:spPr/>
      <dgm:t>
        <a:bodyPr/>
        <a:lstStyle/>
        <a:p>
          <a:r>
            <a:rPr lang="en-US" sz="1200" dirty="0"/>
            <a:t>Staff support</a:t>
          </a:r>
        </a:p>
      </dgm:t>
    </dgm:pt>
    <dgm:pt modelId="{0055EC3E-388A-DD48-9759-1B156E748E35}" type="parTrans" cxnId="{A40DC5E8-55EE-0845-BC23-F43F3DFA648F}">
      <dgm:prSet/>
      <dgm:spPr/>
      <dgm:t>
        <a:bodyPr/>
        <a:lstStyle/>
        <a:p>
          <a:endParaRPr lang="en-US"/>
        </a:p>
      </dgm:t>
    </dgm:pt>
    <dgm:pt modelId="{C2C7BFB2-A946-F749-8548-3B51B15FCD83}" type="sibTrans" cxnId="{A40DC5E8-55EE-0845-BC23-F43F3DFA648F}">
      <dgm:prSet/>
      <dgm:spPr/>
      <dgm:t>
        <a:bodyPr/>
        <a:lstStyle/>
        <a:p>
          <a:endParaRPr lang="en-US"/>
        </a:p>
      </dgm:t>
    </dgm:pt>
    <dgm:pt modelId="{FEA4145B-7E18-7348-A579-9624DAEB0D71}">
      <dgm:prSet phldrT="[Text]" custT="1"/>
      <dgm:spPr/>
      <dgm:t>
        <a:bodyPr/>
        <a:lstStyle/>
        <a:p>
          <a:r>
            <a:rPr lang="en-US" sz="1200" dirty="0"/>
            <a:t>Extended business hours</a:t>
          </a:r>
        </a:p>
      </dgm:t>
    </dgm:pt>
    <dgm:pt modelId="{25D81126-C8F0-764F-83BA-8BE2FFFFF672}" type="parTrans" cxnId="{0F7FC4DA-BC66-564E-9E8C-F32AF2495B48}">
      <dgm:prSet/>
      <dgm:spPr/>
      <dgm:t>
        <a:bodyPr/>
        <a:lstStyle/>
        <a:p>
          <a:endParaRPr lang="en-US"/>
        </a:p>
      </dgm:t>
    </dgm:pt>
    <dgm:pt modelId="{CDD29404-DD90-C145-891D-47C92CEB9B82}" type="sibTrans" cxnId="{0F7FC4DA-BC66-564E-9E8C-F32AF2495B48}">
      <dgm:prSet/>
      <dgm:spPr/>
      <dgm:t>
        <a:bodyPr/>
        <a:lstStyle/>
        <a:p>
          <a:endParaRPr lang="en-US"/>
        </a:p>
      </dgm:t>
    </dgm:pt>
    <dgm:pt modelId="{00D44013-EFF4-0547-AF50-781CB8556671}">
      <dgm:prSet phldrT="[Text]" custT="1"/>
      <dgm:spPr/>
      <dgm:t>
        <a:bodyPr/>
        <a:lstStyle/>
        <a:p>
          <a:r>
            <a:rPr lang="en-US" sz="1200" dirty="0"/>
            <a:t>Current utilization of telehealth</a:t>
          </a:r>
        </a:p>
      </dgm:t>
    </dgm:pt>
    <dgm:pt modelId="{E821F5B8-D947-7A49-ABB9-DA44DF4790FA}" type="parTrans" cxnId="{78A3C98B-59A7-F641-82E0-7D03912749F2}">
      <dgm:prSet/>
      <dgm:spPr/>
      <dgm:t>
        <a:bodyPr/>
        <a:lstStyle/>
        <a:p>
          <a:endParaRPr lang="en-US"/>
        </a:p>
      </dgm:t>
    </dgm:pt>
    <dgm:pt modelId="{437BFEF6-67E0-B24B-A857-7D1A269EA2F4}" type="sibTrans" cxnId="{78A3C98B-59A7-F641-82E0-7D03912749F2}">
      <dgm:prSet/>
      <dgm:spPr/>
      <dgm:t>
        <a:bodyPr/>
        <a:lstStyle/>
        <a:p>
          <a:endParaRPr lang="en-US"/>
        </a:p>
      </dgm:t>
    </dgm:pt>
    <dgm:pt modelId="{7F6EA7D7-E420-7744-826B-B9E2BCF1DEA7}">
      <dgm:prSet phldrT="[Text]" custT="1"/>
      <dgm:spPr/>
      <dgm:t>
        <a:bodyPr/>
        <a:lstStyle/>
        <a:p>
          <a:r>
            <a:rPr lang="en-US" sz="1200" dirty="0"/>
            <a:t>Integrated EHR and charting system </a:t>
          </a:r>
        </a:p>
      </dgm:t>
    </dgm:pt>
    <dgm:pt modelId="{DDA75AF0-E0EC-CC4F-B207-A27395D9FCB8}" type="parTrans" cxnId="{EE79334B-BE85-674A-ABED-5799F9CF28E2}">
      <dgm:prSet/>
      <dgm:spPr/>
      <dgm:t>
        <a:bodyPr/>
        <a:lstStyle/>
        <a:p>
          <a:endParaRPr lang="en-US"/>
        </a:p>
      </dgm:t>
    </dgm:pt>
    <dgm:pt modelId="{A43486C5-72D5-5547-B02F-B982B69CD9FD}" type="sibTrans" cxnId="{EE79334B-BE85-674A-ABED-5799F9CF28E2}">
      <dgm:prSet/>
      <dgm:spPr/>
      <dgm:t>
        <a:bodyPr/>
        <a:lstStyle/>
        <a:p>
          <a:endParaRPr lang="en-US"/>
        </a:p>
      </dgm:t>
    </dgm:pt>
    <dgm:pt modelId="{C73ECD37-A335-FF42-8F3B-3304D4E6F42A}">
      <dgm:prSet phldrT="[Text]" custT="1"/>
      <dgm:spPr/>
      <dgm:t>
        <a:bodyPr/>
        <a:lstStyle/>
        <a:p>
          <a:r>
            <a:rPr lang="en-US" sz="1200" dirty="0"/>
            <a:t>Lack of standardized blood pressure measurement</a:t>
          </a:r>
          <a:endParaRPr lang="en-US" sz="1200" dirty="0">
            <a:latin typeface="Times New Roman"/>
            <a:cs typeface="Times New Roman"/>
          </a:endParaRPr>
        </a:p>
      </dgm:t>
    </dgm:pt>
    <dgm:pt modelId="{92A05E29-38D1-8F46-9696-B33582D57BD2}" type="parTrans" cxnId="{EB947F23-041F-2642-B9AB-5E880C38EDD3}">
      <dgm:prSet/>
      <dgm:spPr/>
      <dgm:t>
        <a:bodyPr/>
        <a:lstStyle/>
        <a:p>
          <a:endParaRPr lang="en-US"/>
        </a:p>
      </dgm:t>
    </dgm:pt>
    <dgm:pt modelId="{BA39BB99-678F-8D49-8AF9-2A944CE0BB06}" type="sibTrans" cxnId="{EB947F23-041F-2642-B9AB-5E880C38EDD3}">
      <dgm:prSet/>
      <dgm:spPr/>
      <dgm:t>
        <a:bodyPr/>
        <a:lstStyle/>
        <a:p>
          <a:endParaRPr lang="en-US"/>
        </a:p>
      </dgm:t>
    </dgm:pt>
    <dgm:pt modelId="{A235A6F9-3AA7-0F46-9C7F-40C2D9598944}">
      <dgm:prSet phldrT="[Text]" custT="1"/>
      <dgm:spPr/>
      <dgm:t>
        <a:bodyPr/>
        <a:lstStyle/>
        <a:p>
          <a:r>
            <a:rPr lang="en-US" sz="1200" dirty="0"/>
            <a:t>No formal comprehensive self-management educational program </a:t>
          </a:r>
          <a:endParaRPr lang="en-US" sz="1200" dirty="0">
            <a:latin typeface="Times New Roman"/>
            <a:cs typeface="Times New Roman"/>
          </a:endParaRPr>
        </a:p>
      </dgm:t>
    </dgm:pt>
    <dgm:pt modelId="{559933BF-6B10-8841-8EE6-DF578580DE69}" type="parTrans" cxnId="{866EA6AD-7145-1243-909C-1AAB42F0D92E}">
      <dgm:prSet/>
      <dgm:spPr/>
      <dgm:t>
        <a:bodyPr/>
        <a:lstStyle/>
        <a:p>
          <a:endParaRPr lang="en-US"/>
        </a:p>
      </dgm:t>
    </dgm:pt>
    <dgm:pt modelId="{3E71E3F8-31FC-7B4D-8855-3ADC2A93A7E7}" type="sibTrans" cxnId="{866EA6AD-7145-1243-909C-1AAB42F0D92E}">
      <dgm:prSet/>
      <dgm:spPr/>
      <dgm:t>
        <a:bodyPr/>
        <a:lstStyle/>
        <a:p>
          <a:endParaRPr lang="en-US"/>
        </a:p>
      </dgm:t>
    </dgm:pt>
    <dgm:pt modelId="{C44BD127-B900-5E40-81B0-96A98008E327}">
      <dgm:prSet phldrT="[Text]" custT="1"/>
      <dgm:spPr/>
      <dgm:t>
        <a:bodyPr/>
        <a:lstStyle/>
        <a:p>
          <a:r>
            <a:rPr lang="en-US" sz="1000" dirty="0">
              <a:latin typeface="Times New Roman"/>
              <a:cs typeface="Times New Roman"/>
            </a:rPr>
            <a:t>Standardize BP measurement</a:t>
          </a:r>
        </a:p>
      </dgm:t>
    </dgm:pt>
    <dgm:pt modelId="{D86682D4-3499-8F40-BD92-8F5830EAB088}" type="sibTrans" cxnId="{F43767B9-E12E-4948-A457-CFAE85CE4F45}">
      <dgm:prSet/>
      <dgm:spPr/>
      <dgm:t>
        <a:bodyPr/>
        <a:lstStyle/>
        <a:p>
          <a:endParaRPr lang="en-US"/>
        </a:p>
      </dgm:t>
    </dgm:pt>
    <dgm:pt modelId="{884C3D5E-E74F-3045-90DC-7A8DA5EB7F25}" type="parTrans" cxnId="{F43767B9-E12E-4948-A457-CFAE85CE4F45}">
      <dgm:prSet/>
      <dgm:spPr/>
      <dgm:t>
        <a:bodyPr/>
        <a:lstStyle/>
        <a:p>
          <a:endParaRPr lang="en-US"/>
        </a:p>
      </dgm:t>
    </dgm:pt>
    <dgm:pt modelId="{E5D2CD31-E008-F44D-99FC-C8AFAF466F76}">
      <dgm:prSet phldrT="[Text]" custT="1"/>
      <dgm:spPr/>
      <dgm:t>
        <a:bodyPr/>
        <a:lstStyle/>
        <a:p>
          <a:r>
            <a:rPr lang="en-US" sz="1000" dirty="0">
              <a:latin typeface="Times New Roman"/>
              <a:cs typeface="Times New Roman"/>
            </a:rPr>
            <a:t>Build collaborative environment with emphasis on high-quality care</a:t>
          </a:r>
        </a:p>
      </dgm:t>
    </dgm:pt>
    <dgm:pt modelId="{D4728003-9E37-3142-ABFE-11F4870D3EC8}" type="sibTrans" cxnId="{16812A65-F250-A14A-86FD-1E3B54166FF7}">
      <dgm:prSet/>
      <dgm:spPr/>
      <dgm:t>
        <a:bodyPr/>
        <a:lstStyle/>
        <a:p>
          <a:endParaRPr lang="en-US"/>
        </a:p>
      </dgm:t>
    </dgm:pt>
    <dgm:pt modelId="{B1FE2EAA-E0E2-FB44-AE6C-0C561C46C8B0}" type="parTrans" cxnId="{16812A65-F250-A14A-86FD-1E3B54166FF7}">
      <dgm:prSet/>
      <dgm:spPr/>
      <dgm:t>
        <a:bodyPr/>
        <a:lstStyle/>
        <a:p>
          <a:endParaRPr lang="en-US"/>
        </a:p>
      </dgm:t>
    </dgm:pt>
    <dgm:pt modelId="{01D5119A-F222-8C49-8563-7F00C218B84D}">
      <dgm:prSet phldrT="[Text]" custT="1"/>
      <dgm:spPr/>
      <dgm:t>
        <a:bodyPr/>
        <a:lstStyle/>
        <a:p>
          <a:r>
            <a:rPr lang="en-US" sz="1000" dirty="0">
              <a:latin typeface="Times New Roman"/>
              <a:cs typeface="Times New Roman"/>
            </a:rPr>
            <a:t>Utilize telehealth for follow-ups to increase access to care </a:t>
          </a:r>
        </a:p>
      </dgm:t>
    </dgm:pt>
    <dgm:pt modelId="{522EE6DB-22CA-044B-BF29-79FC45FF6E2F}" type="sibTrans" cxnId="{2B7F8E30-D7E9-D941-8766-A0FB11305E67}">
      <dgm:prSet/>
      <dgm:spPr/>
      <dgm:t>
        <a:bodyPr/>
        <a:lstStyle/>
        <a:p>
          <a:endParaRPr lang="en-US"/>
        </a:p>
      </dgm:t>
    </dgm:pt>
    <dgm:pt modelId="{78977B04-2494-2046-82B4-10F4A7A55CF1}" type="parTrans" cxnId="{2B7F8E30-D7E9-D941-8766-A0FB11305E67}">
      <dgm:prSet/>
      <dgm:spPr/>
      <dgm:t>
        <a:bodyPr/>
        <a:lstStyle/>
        <a:p>
          <a:endParaRPr lang="en-US"/>
        </a:p>
      </dgm:t>
    </dgm:pt>
    <dgm:pt modelId="{49D3A476-46C0-2346-B8F1-4B8038BB1DF2}" type="pres">
      <dgm:prSet presAssocID="{D6E3028A-A2F7-0A43-88F2-356A015DEDD3}" presName="cycleMatrixDiagram" presStyleCnt="0">
        <dgm:presLayoutVars>
          <dgm:chMax val="1"/>
          <dgm:dir/>
          <dgm:animLvl val="lvl"/>
          <dgm:resizeHandles val="exact"/>
        </dgm:presLayoutVars>
      </dgm:prSet>
      <dgm:spPr/>
    </dgm:pt>
    <dgm:pt modelId="{7D5BB254-5894-7D40-A4E6-B667CBB2EDEF}" type="pres">
      <dgm:prSet presAssocID="{D6E3028A-A2F7-0A43-88F2-356A015DEDD3}" presName="children" presStyleCnt="0"/>
      <dgm:spPr/>
    </dgm:pt>
    <dgm:pt modelId="{2A568688-7667-3F4E-BFB7-7F9FD1AF1455}" type="pres">
      <dgm:prSet presAssocID="{D6E3028A-A2F7-0A43-88F2-356A015DEDD3}" presName="child1group" presStyleCnt="0"/>
      <dgm:spPr/>
    </dgm:pt>
    <dgm:pt modelId="{387405FD-B0C3-BA45-9061-448CACF3A916}" type="pres">
      <dgm:prSet presAssocID="{D6E3028A-A2F7-0A43-88F2-356A015DEDD3}" presName="child1" presStyleLbl="bgAcc1" presStyleIdx="0" presStyleCnt="4" custScaleX="97641" custScaleY="127299" custLinFactNeighborX="2912" custLinFactNeighborY="19108"/>
      <dgm:spPr/>
    </dgm:pt>
    <dgm:pt modelId="{8CBEEE66-76E5-124F-A379-3A5513995FFB}" type="pres">
      <dgm:prSet presAssocID="{D6E3028A-A2F7-0A43-88F2-356A015DEDD3}" presName="child1Text" presStyleLbl="bgAcc1" presStyleIdx="0" presStyleCnt="4">
        <dgm:presLayoutVars>
          <dgm:bulletEnabled val="1"/>
        </dgm:presLayoutVars>
      </dgm:prSet>
      <dgm:spPr/>
    </dgm:pt>
    <dgm:pt modelId="{5C0EF9CB-4E92-6B44-B270-34F8F012C479}" type="pres">
      <dgm:prSet presAssocID="{D6E3028A-A2F7-0A43-88F2-356A015DEDD3}" presName="child2group" presStyleCnt="0"/>
      <dgm:spPr/>
    </dgm:pt>
    <dgm:pt modelId="{F112F56A-25F8-A441-AF61-F3566646C1AD}" type="pres">
      <dgm:prSet presAssocID="{D6E3028A-A2F7-0A43-88F2-356A015DEDD3}" presName="child2" presStyleLbl="bgAcc1" presStyleIdx="1" presStyleCnt="4" custScaleY="117061" custLinFactNeighborX="-1830" custLinFactNeighborY="23850"/>
      <dgm:spPr/>
    </dgm:pt>
    <dgm:pt modelId="{55AEF1E2-F8FD-5D4B-8F63-2B69D6F57293}" type="pres">
      <dgm:prSet presAssocID="{D6E3028A-A2F7-0A43-88F2-356A015DEDD3}" presName="child2Text" presStyleLbl="bgAcc1" presStyleIdx="1" presStyleCnt="4">
        <dgm:presLayoutVars>
          <dgm:bulletEnabled val="1"/>
        </dgm:presLayoutVars>
      </dgm:prSet>
      <dgm:spPr/>
    </dgm:pt>
    <dgm:pt modelId="{2E12F49C-A635-464F-A2E3-59B375EE87ED}" type="pres">
      <dgm:prSet presAssocID="{D6E3028A-A2F7-0A43-88F2-356A015DEDD3}" presName="child3group" presStyleCnt="0"/>
      <dgm:spPr/>
    </dgm:pt>
    <dgm:pt modelId="{91365EB4-6A36-D94B-AB92-5387635338E9}" type="pres">
      <dgm:prSet presAssocID="{D6E3028A-A2F7-0A43-88F2-356A015DEDD3}" presName="child3" presStyleLbl="bgAcc1" presStyleIdx="2" presStyleCnt="4" custScaleY="114677" custLinFactNeighborX="-3779" custLinFactNeighborY="-21873"/>
      <dgm:spPr/>
    </dgm:pt>
    <dgm:pt modelId="{410B151B-9C8E-024B-911B-1F702FEC8C34}" type="pres">
      <dgm:prSet presAssocID="{D6E3028A-A2F7-0A43-88F2-356A015DEDD3}" presName="child3Text" presStyleLbl="bgAcc1" presStyleIdx="2" presStyleCnt="4">
        <dgm:presLayoutVars>
          <dgm:bulletEnabled val="1"/>
        </dgm:presLayoutVars>
      </dgm:prSet>
      <dgm:spPr/>
    </dgm:pt>
    <dgm:pt modelId="{18BBD8D8-A70D-3D40-80F5-D7CB0700A08D}" type="pres">
      <dgm:prSet presAssocID="{D6E3028A-A2F7-0A43-88F2-356A015DEDD3}" presName="child4group" presStyleCnt="0"/>
      <dgm:spPr/>
    </dgm:pt>
    <dgm:pt modelId="{E8422EE0-6E2B-814F-8F1F-DF70CC28CFA7}" type="pres">
      <dgm:prSet presAssocID="{D6E3028A-A2F7-0A43-88F2-356A015DEDD3}" presName="child4" presStyleLbl="bgAcc1" presStyleIdx="3" presStyleCnt="4" custScaleX="88075" custScaleY="141750" custLinFactNeighborX="6878" custLinFactNeighborY="-14512"/>
      <dgm:spPr/>
    </dgm:pt>
    <dgm:pt modelId="{898CD313-4099-CE4F-BCB2-1F2226347561}" type="pres">
      <dgm:prSet presAssocID="{D6E3028A-A2F7-0A43-88F2-356A015DEDD3}" presName="child4Text" presStyleLbl="bgAcc1" presStyleIdx="3" presStyleCnt="4">
        <dgm:presLayoutVars>
          <dgm:bulletEnabled val="1"/>
        </dgm:presLayoutVars>
      </dgm:prSet>
      <dgm:spPr/>
    </dgm:pt>
    <dgm:pt modelId="{FB1719AC-1AC0-804A-ADE5-989D9A89859A}" type="pres">
      <dgm:prSet presAssocID="{D6E3028A-A2F7-0A43-88F2-356A015DEDD3}" presName="childPlaceholder" presStyleCnt="0"/>
      <dgm:spPr/>
    </dgm:pt>
    <dgm:pt modelId="{2EC88CFA-53B1-3243-9D8F-BC6F9E61A466}" type="pres">
      <dgm:prSet presAssocID="{D6E3028A-A2F7-0A43-88F2-356A015DEDD3}" presName="circle" presStyleCnt="0"/>
      <dgm:spPr/>
    </dgm:pt>
    <dgm:pt modelId="{4D43DC5B-FE86-134E-8BAF-009365518D2C}" type="pres">
      <dgm:prSet presAssocID="{D6E3028A-A2F7-0A43-88F2-356A015DEDD3}" presName="quadrant1" presStyleLbl="node1" presStyleIdx="0" presStyleCnt="4" custScaleX="76175" custScaleY="77793" custLinFactNeighborX="11152" custLinFactNeighborY="-2689">
        <dgm:presLayoutVars>
          <dgm:chMax val="1"/>
          <dgm:bulletEnabled val="1"/>
        </dgm:presLayoutVars>
      </dgm:prSet>
      <dgm:spPr/>
    </dgm:pt>
    <dgm:pt modelId="{632E611B-82BD-1242-8BA6-A3732279530F}" type="pres">
      <dgm:prSet presAssocID="{D6E3028A-A2F7-0A43-88F2-356A015DEDD3}" presName="quadrant2" presStyleLbl="node1" presStyleIdx="1" presStyleCnt="4" custScaleX="72130" custScaleY="76175" custLinFactNeighborX="-11127" custLinFactNeighborY="-2225">
        <dgm:presLayoutVars>
          <dgm:chMax val="1"/>
          <dgm:bulletEnabled val="1"/>
        </dgm:presLayoutVars>
      </dgm:prSet>
      <dgm:spPr/>
    </dgm:pt>
    <dgm:pt modelId="{42D1A257-FF09-A141-84A1-5FB55746101D}" type="pres">
      <dgm:prSet presAssocID="{D6E3028A-A2F7-0A43-88F2-356A015DEDD3}" presName="quadrant3" presStyleLbl="node1" presStyleIdx="2" presStyleCnt="4" custScaleX="68434" custScaleY="69415" custLinFactNeighborX="-5786" custLinFactNeighborY="-8011">
        <dgm:presLayoutVars>
          <dgm:chMax val="1"/>
          <dgm:bulletEnabled val="1"/>
        </dgm:presLayoutVars>
      </dgm:prSet>
      <dgm:spPr/>
    </dgm:pt>
    <dgm:pt modelId="{FFF708D4-DC3F-A840-9C98-37D4314759CD}" type="pres">
      <dgm:prSet presAssocID="{D6E3028A-A2F7-0A43-88F2-356A015DEDD3}" presName="quadrant4" presStyleLbl="node1" presStyleIdx="3" presStyleCnt="4" custScaleX="74948" custScaleY="69041" custLinFactNeighborX="11127" custLinFactNeighborY="-6676">
        <dgm:presLayoutVars>
          <dgm:chMax val="1"/>
          <dgm:bulletEnabled val="1"/>
        </dgm:presLayoutVars>
      </dgm:prSet>
      <dgm:spPr/>
    </dgm:pt>
    <dgm:pt modelId="{71E2DD9D-2B17-DC41-A78E-29936C102A7B}" type="pres">
      <dgm:prSet presAssocID="{D6E3028A-A2F7-0A43-88F2-356A015DEDD3}" presName="quadrantPlaceholder" presStyleCnt="0"/>
      <dgm:spPr/>
    </dgm:pt>
    <dgm:pt modelId="{A49CF355-D708-7542-8489-52E7FB649101}" type="pres">
      <dgm:prSet presAssocID="{D6E3028A-A2F7-0A43-88F2-356A015DEDD3}" presName="center1" presStyleLbl="fgShp" presStyleIdx="0" presStyleCnt="2"/>
      <dgm:spPr/>
    </dgm:pt>
    <dgm:pt modelId="{0388DB4B-FDE7-C941-AECA-1F3C9BA266B7}" type="pres">
      <dgm:prSet presAssocID="{D6E3028A-A2F7-0A43-88F2-356A015DEDD3}" presName="center2" presStyleLbl="fgShp" presStyleIdx="1" presStyleCnt="2"/>
      <dgm:spPr/>
    </dgm:pt>
  </dgm:ptLst>
  <dgm:cxnLst>
    <dgm:cxn modelId="{53281204-075F-8748-A072-332C0BA888DD}" type="presOf" srcId="{7F6EA7D7-E420-7744-826B-B9E2BCF1DEA7}" destId="{387405FD-B0C3-BA45-9061-448CACF3A916}" srcOrd="0" destOrd="6" presId="urn:microsoft.com/office/officeart/2005/8/layout/cycle4"/>
    <dgm:cxn modelId="{6FB78504-4580-3349-9222-E55C0610B157}" type="presOf" srcId="{01D5119A-F222-8C49-8563-7F00C218B84D}" destId="{E8422EE0-6E2B-814F-8F1F-DF70CC28CFA7}" srcOrd="0" destOrd="3" presId="urn:microsoft.com/office/officeart/2005/8/layout/cycle4"/>
    <dgm:cxn modelId="{A6956A0D-5B2D-6946-8B38-317D9C4AB2AF}" type="presOf" srcId="{C44BD127-B900-5E40-81B0-96A98008E327}" destId="{E8422EE0-6E2B-814F-8F1F-DF70CC28CFA7}" srcOrd="0" destOrd="1" presId="urn:microsoft.com/office/officeart/2005/8/layout/cycle4"/>
    <dgm:cxn modelId="{35EBBE11-886A-D542-BC35-652CD0BAA071}" srcId="{6EF9E9F8-C1E5-FB4D-8A7F-B3C717A91AC6}" destId="{FAE2C8E4-2B32-364D-A795-0A43618B3003}" srcOrd="2" destOrd="0" parTransId="{DF72A6EA-DEF9-9E41-B083-8CE350BCA035}" sibTransId="{3154DAF4-570B-D44B-9524-89E643FAB185}"/>
    <dgm:cxn modelId="{AF44AA13-DB14-F641-894B-C2C7879A251F}" type="presOf" srcId="{5F4894EB-BBD1-6445-8FA9-6D5C58B502F5}" destId="{898CD313-4099-CE4F-BCB2-1F2226347561}" srcOrd="1" destOrd="0" presId="urn:microsoft.com/office/officeart/2005/8/layout/cycle4"/>
    <dgm:cxn modelId="{455EE113-F548-C74F-B3D3-AFE5C046F273}" type="presOf" srcId="{FEA4145B-7E18-7348-A579-9624DAEB0D71}" destId="{387405FD-B0C3-BA45-9061-448CACF3A916}" srcOrd="0" destOrd="4" presId="urn:microsoft.com/office/officeart/2005/8/layout/cycle4"/>
    <dgm:cxn modelId="{CD4A7919-684A-B242-984A-23FB97D2D72F}" type="presOf" srcId="{E5D2CD31-E008-F44D-99FC-C8AFAF466F76}" destId="{898CD313-4099-CE4F-BCB2-1F2226347561}" srcOrd="1" destOrd="2" presId="urn:microsoft.com/office/officeart/2005/8/layout/cycle4"/>
    <dgm:cxn modelId="{C3891B1A-53AB-6949-BFB9-EFAD1A6E8308}" srcId="{6EF9E9F8-C1E5-FB4D-8A7F-B3C717A91AC6}" destId="{BF3819C0-A3A2-D34B-AB32-7FB44E930623}" srcOrd="7" destOrd="0" parTransId="{C5120264-0F04-A64B-9F06-56421B05B2F5}" sibTransId="{44A7DA41-8755-6D4F-96BB-7DB7143A861D}"/>
    <dgm:cxn modelId="{B0C43A1A-1D94-5E40-B6E1-980D0A93B089}" type="presOf" srcId="{A235A6F9-3AA7-0F46-9C7F-40C2D9598944}" destId="{55AEF1E2-F8FD-5D4B-8F63-2B69D6F57293}" srcOrd="1" destOrd="2" presId="urn:microsoft.com/office/officeart/2005/8/layout/cycle4"/>
    <dgm:cxn modelId="{2E47BC1A-9688-6541-ACFE-76648CAF00CF}" type="presOf" srcId="{17369BD6-5E8A-F34C-BC85-D682E024DED1}" destId="{55AEF1E2-F8FD-5D4B-8F63-2B69D6F57293}" srcOrd="1" destOrd="0" presId="urn:microsoft.com/office/officeart/2005/8/layout/cycle4"/>
    <dgm:cxn modelId="{4B79A420-278B-D14F-A56B-6991890A55B9}" srcId="{CFCC5288-1089-AF46-BD2B-6D2AD03FDC09}" destId="{9E20D402-0B34-F545-8744-231ED8A02C4C}" srcOrd="0" destOrd="0" parTransId="{11701E14-44A7-C641-8264-8DA236F2B71C}" sibTransId="{EADE1693-D2BD-2A44-B393-5FD34D58A7B1}"/>
    <dgm:cxn modelId="{EB947F23-041F-2642-B9AB-5E880C38EDD3}" srcId="{2AD5103B-4D20-4A4B-B6C2-17C7B5E5CAD5}" destId="{C73ECD37-A335-FF42-8F3B-3304D4E6F42A}" srcOrd="1" destOrd="0" parTransId="{92A05E29-38D1-8F46-9696-B33582D57BD2}" sibTransId="{BA39BB99-678F-8D49-8AF9-2A944CE0BB06}"/>
    <dgm:cxn modelId="{FF363025-6EE9-1945-9BCD-CE5145D0A1F7}" type="presOf" srcId="{00D44013-EFF4-0547-AF50-781CB8556671}" destId="{387405FD-B0C3-BA45-9061-448CACF3A916}" srcOrd="0" destOrd="5" presId="urn:microsoft.com/office/officeart/2005/8/layout/cycle4"/>
    <dgm:cxn modelId="{60E8BA2C-0954-6540-8A38-CC659FD9DF15}" type="presOf" srcId="{EC32C6AA-CEAB-874F-B379-047E08C10A53}" destId="{8CBEEE66-76E5-124F-A379-3A5513995FFB}" srcOrd="1" destOrd="0" presId="urn:microsoft.com/office/officeart/2005/8/layout/cycle4"/>
    <dgm:cxn modelId="{2B7F8E30-D7E9-D941-8766-A0FB11305E67}" srcId="{86B54954-45B4-434E-B01A-4A1C253F5C72}" destId="{01D5119A-F222-8C49-8563-7F00C218B84D}" srcOrd="3" destOrd="0" parTransId="{78977B04-2494-2046-82B4-10F4A7A55CF1}" sibTransId="{522EE6DB-22CA-044B-BF29-79FC45FF6E2F}"/>
    <dgm:cxn modelId="{8CB2CB30-FF34-FF47-A253-E1AD1CD20A91}" type="presOf" srcId="{D6D25B93-9ADF-D840-BA57-57A181AA770C}" destId="{387405FD-B0C3-BA45-9061-448CACF3A916}" srcOrd="0" destOrd="3" presId="urn:microsoft.com/office/officeart/2005/8/layout/cycle4"/>
    <dgm:cxn modelId="{311C913F-AA23-4E45-83FF-EC010EA19E50}" type="presOf" srcId="{C44BD127-B900-5E40-81B0-96A98008E327}" destId="{898CD313-4099-CE4F-BCB2-1F2226347561}" srcOrd="1" destOrd="1" presId="urn:microsoft.com/office/officeart/2005/8/layout/cycle4"/>
    <dgm:cxn modelId="{DF457240-E230-2B46-897E-8F473C4ABC0A}" type="presOf" srcId="{D6E3028A-A2F7-0A43-88F2-356A015DEDD3}" destId="{49D3A476-46C0-2346-B8F1-4B8038BB1DF2}" srcOrd="0" destOrd="0" presId="urn:microsoft.com/office/officeart/2005/8/layout/cycle4"/>
    <dgm:cxn modelId="{C08AEA40-7090-D447-98DD-BD95BD44013E}" type="presOf" srcId="{9E20D402-0B34-F545-8744-231ED8A02C4C}" destId="{91365EB4-6A36-D94B-AB92-5387635338E9}" srcOrd="0" destOrd="0" presId="urn:microsoft.com/office/officeart/2005/8/layout/cycle4"/>
    <dgm:cxn modelId="{2C52F043-E116-E64D-9BCC-FD6784CF36A2}" type="presOf" srcId="{9E20D402-0B34-F545-8744-231ED8A02C4C}" destId="{410B151B-9C8E-024B-911B-1F702FEC8C34}" srcOrd="1" destOrd="0" presId="urn:microsoft.com/office/officeart/2005/8/layout/cycle4"/>
    <dgm:cxn modelId="{EE79334B-BE85-674A-ABED-5799F9CF28E2}" srcId="{6EF9E9F8-C1E5-FB4D-8A7F-B3C717A91AC6}" destId="{7F6EA7D7-E420-7744-826B-B9E2BCF1DEA7}" srcOrd="6" destOrd="0" parTransId="{DDA75AF0-E0EC-CC4F-B207-A27395D9FCB8}" sibTransId="{A43486C5-72D5-5547-B02F-B982B69CD9FD}"/>
    <dgm:cxn modelId="{A2511A4D-5995-904B-A6FF-AE2EA1FF100A}" srcId="{6EF9E9F8-C1E5-FB4D-8A7F-B3C717A91AC6}" destId="{F7124F5F-A47B-214F-90F9-51FF2C0592FC}" srcOrd="8" destOrd="0" parTransId="{71196FA2-688C-8049-8672-1E5D3C880852}" sibTransId="{DEC11777-CBBE-5B4A-8E2B-099315DC978E}"/>
    <dgm:cxn modelId="{F3F1314E-BAAD-3D48-ACD0-4FC1371E65C9}" type="presOf" srcId="{F7124F5F-A47B-214F-90F9-51FF2C0592FC}" destId="{387405FD-B0C3-BA45-9061-448CACF3A916}" srcOrd="0" destOrd="8" presId="urn:microsoft.com/office/officeart/2005/8/layout/cycle4"/>
    <dgm:cxn modelId="{91C6B952-0C0C-614C-A0F3-6DF69464C86D}" srcId="{6EF9E9F8-C1E5-FB4D-8A7F-B3C717A91AC6}" destId="{EC32C6AA-CEAB-874F-B379-047E08C10A53}" srcOrd="0" destOrd="0" parTransId="{152FD998-646F-224B-AE51-A4430CA02E75}" sibTransId="{EAE8F123-7CBB-7D40-89F7-7212FDD8054E}"/>
    <dgm:cxn modelId="{DC9F9456-654C-AF41-8892-FD0D60966B7F}" type="presOf" srcId="{6EF9E9F8-C1E5-FB4D-8A7F-B3C717A91AC6}" destId="{4D43DC5B-FE86-134E-8BAF-009365518D2C}" srcOrd="0" destOrd="0" presId="urn:microsoft.com/office/officeart/2005/8/layout/cycle4"/>
    <dgm:cxn modelId="{A4C02E5A-2546-7C41-8723-FE46B3C98703}" type="presOf" srcId="{F7124F5F-A47B-214F-90F9-51FF2C0592FC}" destId="{8CBEEE66-76E5-124F-A379-3A5513995FFB}" srcOrd="1" destOrd="8" presId="urn:microsoft.com/office/officeart/2005/8/layout/cycle4"/>
    <dgm:cxn modelId="{8C36F85E-F738-1445-A98E-E4CCB331A6D5}" type="presOf" srcId="{2614F252-8D83-934C-92EB-D54D36CB15DE}" destId="{E8422EE0-6E2B-814F-8F1F-DF70CC28CFA7}" srcOrd="0" destOrd="4" presId="urn:microsoft.com/office/officeart/2005/8/layout/cycle4"/>
    <dgm:cxn modelId="{7476FE5E-3A50-5349-9066-8BA1BEAA2006}" type="presOf" srcId="{33A65494-B400-AD4A-966B-60651F052F96}" destId="{387405FD-B0C3-BA45-9061-448CACF3A916}" srcOrd="0" destOrd="1" presId="urn:microsoft.com/office/officeart/2005/8/layout/cycle4"/>
    <dgm:cxn modelId="{EEC1A062-450D-7748-A2AD-7982E64DDC80}" type="presOf" srcId="{17369BD6-5E8A-F34C-BC85-D682E024DED1}" destId="{F112F56A-25F8-A441-AF61-F3566646C1AD}" srcOrd="0" destOrd="0" presId="urn:microsoft.com/office/officeart/2005/8/layout/cycle4"/>
    <dgm:cxn modelId="{CBE9B462-D008-5944-89DD-3E9F3EE29DF0}" srcId="{D6E3028A-A2F7-0A43-88F2-356A015DEDD3}" destId="{33E02C4A-CD90-B04B-BF06-9C9D96F881D3}" srcOrd="4" destOrd="0" parTransId="{B8D62FFF-9F4E-E844-9AD0-ACAE08180F79}" sibTransId="{601D468B-C86F-064E-AB54-DBBCE98ED055}"/>
    <dgm:cxn modelId="{7291CD62-440F-7D47-BB78-478D7925EE9F}" type="presOf" srcId="{33A65494-B400-AD4A-966B-60651F052F96}" destId="{8CBEEE66-76E5-124F-A379-3A5513995FFB}" srcOrd="1" destOrd="1" presId="urn:microsoft.com/office/officeart/2005/8/layout/cycle4"/>
    <dgm:cxn modelId="{16812A65-F250-A14A-86FD-1E3B54166FF7}" srcId="{86B54954-45B4-434E-B01A-4A1C253F5C72}" destId="{E5D2CD31-E008-F44D-99FC-C8AFAF466F76}" srcOrd="2" destOrd="0" parTransId="{B1FE2EAA-E0E2-FB44-AE6C-0C561C46C8B0}" sibTransId="{D4728003-9E37-3142-ABFE-11F4870D3EC8}"/>
    <dgm:cxn modelId="{95D98067-2448-9446-9562-14D45DC6260F}" type="presOf" srcId="{86B54954-45B4-434E-B01A-4A1C253F5C72}" destId="{FFF708D4-DC3F-A840-9C98-37D4314759CD}" srcOrd="0" destOrd="0" presId="urn:microsoft.com/office/officeart/2005/8/layout/cycle4"/>
    <dgm:cxn modelId="{DFA86B68-74CD-734D-AC20-1D4CD30C9C8E}" type="presOf" srcId="{281CD8C8-EE1C-6141-BC95-0444274BF050}" destId="{F112F56A-25F8-A441-AF61-F3566646C1AD}" srcOrd="0" destOrd="3" presId="urn:microsoft.com/office/officeart/2005/8/layout/cycle4"/>
    <dgm:cxn modelId="{47439E68-2C55-504C-83A3-7E16670A0D5C}" type="presOf" srcId="{CFCC5288-1089-AF46-BD2B-6D2AD03FDC09}" destId="{42D1A257-FF09-A141-84A1-5FB55746101D}" srcOrd="0" destOrd="0" presId="urn:microsoft.com/office/officeart/2005/8/layout/cycle4"/>
    <dgm:cxn modelId="{B55DCE6C-BA20-E94F-992D-E58E1CAF3A40}" type="presOf" srcId="{BF3819C0-A3A2-D34B-AB32-7FB44E930623}" destId="{8CBEEE66-76E5-124F-A379-3A5513995FFB}" srcOrd="1" destOrd="7" presId="urn:microsoft.com/office/officeart/2005/8/layout/cycle4"/>
    <dgm:cxn modelId="{F58DEF6C-A13C-3B43-9124-F64996BA4B03}" srcId="{D6E3028A-A2F7-0A43-88F2-356A015DEDD3}" destId="{86B54954-45B4-434E-B01A-4A1C253F5C72}" srcOrd="3" destOrd="0" parTransId="{BD281E7B-1CD5-7D4F-B9AA-6E549E0B3119}" sibTransId="{8C748F1C-C11C-C441-ABE7-05DCEB06DF4E}"/>
    <dgm:cxn modelId="{7D895971-1B95-7444-8B2B-A0F1A680F05E}" type="presOf" srcId="{FAE2C8E4-2B32-364D-A795-0A43618B3003}" destId="{387405FD-B0C3-BA45-9061-448CACF3A916}" srcOrd="0" destOrd="2" presId="urn:microsoft.com/office/officeart/2005/8/layout/cycle4"/>
    <dgm:cxn modelId="{DF62B17B-0933-8741-B7AE-F9ADCA73AC89}" srcId="{86B54954-45B4-434E-B01A-4A1C253F5C72}" destId="{2614F252-8D83-934C-92EB-D54D36CB15DE}" srcOrd="4" destOrd="0" parTransId="{F132D873-B7CA-9240-BBA9-7FC319E72CC6}" sibTransId="{014F4FFA-718D-054D-80A8-B8EBC249843F}"/>
    <dgm:cxn modelId="{B884EA85-95BD-5B45-82B3-4262F4125C1E}" type="presOf" srcId="{C73ECD37-A335-FF42-8F3B-3304D4E6F42A}" destId="{55AEF1E2-F8FD-5D4B-8F63-2B69D6F57293}" srcOrd="1" destOrd="1" presId="urn:microsoft.com/office/officeart/2005/8/layout/cycle4"/>
    <dgm:cxn modelId="{965C4C8A-A964-4F4F-BDE6-C773F3159B49}" type="presOf" srcId="{00D44013-EFF4-0547-AF50-781CB8556671}" destId="{8CBEEE66-76E5-124F-A379-3A5513995FFB}" srcOrd="1" destOrd="5" presId="urn:microsoft.com/office/officeart/2005/8/layout/cycle4"/>
    <dgm:cxn modelId="{78A3C98B-59A7-F641-82E0-7D03912749F2}" srcId="{6EF9E9F8-C1E5-FB4D-8A7F-B3C717A91AC6}" destId="{00D44013-EFF4-0547-AF50-781CB8556671}" srcOrd="5" destOrd="0" parTransId="{E821F5B8-D947-7A49-ABB9-DA44DF4790FA}" sibTransId="{437BFEF6-67E0-B24B-A857-7D1A269EA2F4}"/>
    <dgm:cxn modelId="{1507A38D-81F4-B34B-A8A3-CBA08060A532}" srcId="{CFCC5288-1089-AF46-BD2B-6D2AD03FDC09}" destId="{C8FD3699-0522-3640-8AE8-7D28475C72F8}" srcOrd="1" destOrd="0" parTransId="{290D2EFA-FCAD-3E4E-91A6-A42AED4D2A4F}" sibTransId="{884606A0-26FF-8F4A-B691-A801247EED22}"/>
    <dgm:cxn modelId="{920CDD95-9A79-6A4C-8EF5-C23916CC1AD5}" type="presOf" srcId="{FAE2C8E4-2B32-364D-A795-0A43618B3003}" destId="{8CBEEE66-76E5-124F-A379-3A5513995FFB}" srcOrd="1" destOrd="2" presId="urn:microsoft.com/office/officeart/2005/8/layout/cycle4"/>
    <dgm:cxn modelId="{F7C51899-E372-C345-A4A7-51015FD9751B}" srcId="{D6E3028A-A2F7-0A43-88F2-356A015DEDD3}" destId="{2AD5103B-4D20-4A4B-B6C2-17C7B5E5CAD5}" srcOrd="1" destOrd="0" parTransId="{0353EF05-7D31-EA4F-AE82-DE511EB59481}" sibTransId="{B4BCF923-8064-2B4E-A10E-9D8F2ED05101}"/>
    <dgm:cxn modelId="{0BA87B9D-8DFC-4B4B-AA42-269153AB830D}" type="presOf" srcId="{C73ECD37-A335-FF42-8F3B-3304D4E6F42A}" destId="{F112F56A-25F8-A441-AF61-F3566646C1AD}" srcOrd="0" destOrd="1" presId="urn:microsoft.com/office/officeart/2005/8/layout/cycle4"/>
    <dgm:cxn modelId="{C71EBBA2-4162-0C4A-921B-78028DFC7381}" srcId="{D6E3028A-A2F7-0A43-88F2-356A015DEDD3}" destId="{6EF9E9F8-C1E5-FB4D-8A7F-B3C717A91AC6}" srcOrd="0" destOrd="0" parTransId="{DC2E0FEB-A202-8549-B1CC-2E7492E12052}" sibTransId="{8F3568AA-BA0F-514D-B2F3-AF33B7C3841A}"/>
    <dgm:cxn modelId="{857201A3-B6B6-A544-9DFF-2E694762E755}" type="presOf" srcId="{BF3819C0-A3A2-D34B-AB32-7FB44E930623}" destId="{387405FD-B0C3-BA45-9061-448CACF3A916}" srcOrd="0" destOrd="7" presId="urn:microsoft.com/office/officeart/2005/8/layout/cycle4"/>
    <dgm:cxn modelId="{C201B9A5-0BE2-C04E-A688-7E86C1FA3353}" type="presOf" srcId="{2614F252-8D83-934C-92EB-D54D36CB15DE}" destId="{898CD313-4099-CE4F-BCB2-1F2226347561}" srcOrd="1" destOrd="4" presId="urn:microsoft.com/office/officeart/2005/8/layout/cycle4"/>
    <dgm:cxn modelId="{866EA6AD-7145-1243-909C-1AAB42F0D92E}" srcId="{2AD5103B-4D20-4A4B-B6C2-17C7B5E5CAD5}" destId="{A235A6F9-3AA7-0F46-9C7F-40C2D9598944}" srcOrd="2" destOrd="0" parTransId="{559933BF-6B10-8841-8EE6-DF578580DE69}" sibTransId="{3E71E3F8-31FC-7B4D-8855-3ADC2A93A7E7}"/>
    <dgm:cxn modelId="{2DC22FB1-B2EF-F44F-9DB1-E03B2E848838}" type="presOf" srcId="{EC32C6AA-CEAB-874F-B379-047E08C10A53}" destId="{387405FD-B0C3-BA45-9061-448CACF3A916}" srcOrd="0" destOrd="0" presId="urn:microsoft.com/office/officeart/2005/8/layout/cycle4"/>
    <dgm:cxn modelId="{33DB10B7-5008-7647-AFCF-C924AF2A681B}" type="presOf" srcId="{C8FD3699-0522-3640-8AE8-7D28475C72F8}" destId="{91365EB4-6A36-D94B-AB92-5387635338E9}" srcOrd="0" destOrd="1" presId="urn:microsoft.com/office/officeart/2005/8/layout/cycle4"/>
    <dgm:cxn modelId="{F43767B9-E12E-4948-A457-CFAE85CE4F45}" srcId="{86B54954-45B4-434E-B01A-4A1C253F5C72}" destId="{C44BD127-B900-5E40-81B0-96A98008E327}" srcOrd="1" destOrd="0" parTransId="{884C3D5E-E74F-3045-90DC-7A8DA5EB7F25}" sibTransId="{D86682D4-3499-8F40-BD92-8F5830EAB088}"/>
    <dgm:cxn modelId="{ECB664BA-1D33-4046-BED7-CD8EFCC3F63C}" type="presOf" srcId="{7F6EA7D7-E420-7744-826B-B9E2BCF1DEA7}" destId="{8CBEEE66-76E5-124F-A379-3A5513995FFB}" srcOrd="1" destOrd="6" presId="urn:microsoft.com/office/officeart/2005/8/layout/cycle4"/>
    <dgm:cxn modelId="{0BB371BF-A65F-2B4A-97B3-7D842DE53DE2}" type="presOf" srcId="{C8FD3699-0522-3640-8AE8-7D28475C72F8}" destId="{410B151B-9C8E-024B-911B-1F702FEC8C34}" srcOrd="1" destOrd="1" presId="urn:microsoft.com/office/officeart/2005/8/layout/cycle4"/>
    <dgm:cxn modelId="{9FB96CCC-8359-6E42-A44D-F606451976A8}" type="presOf" srcId="{01D5119A-F222-8C49-8563-7F00C218B84D}" destId="{898CD313-4099-CE4F-BCB2-1F2226347561}" srcOrd="1" destOrd="3" presId="urn:microsoft.com/office/officeart/2005/8/layout/cycle4"/>
    <dgm:cxn modelId="{9C8E44D3-4589-B340-990D-80F842091052}" srcId="{2AD5103B-4D20-4A4B-B6C2-17C7B5E5CAD5}" destId="{281CD8C8-EE1C-6141-BC95-0444274BF050}" srcOrd="3" destOrd="0" parTransId="{A9EB4BB4-385E-CA45-B83E-BBB2CCD59A76}" sibTransId="{110DFFC3-DF1E-A44D-B6DA-0E7D2D9303E7}"/>
    <dgm:cxn modelId="{51E04EDA-771C-5349-86E0-761F7C34CB21}" srcId="{6EF9E9F8-C1E5-FB4D-8A7F-B3C717A91AC6}" destId="{33A65494-B400-AD4A-966B-60651F052F96}" srcOrd="1" destOrd="0" parTransId="{0FF4E901-4AD0-0447-9252-29C37708A4FB}" sibTransId="{D07D2E6D-12F8-5647-9B46-AE6577D168EF}"/>
    <dgm:cxn modelId="{410CA3DA-0698-024D-AB8D-346936541C12}" srcId="{D6E3028A-A2F7-0A43-88F2-356A015DEDD3}" destId="{CFCC5288-1089-AF46-BD2B-6D2AD03FDC09}" srcOrd="2" destOrd="0" parTransId="{9A095774-0AB7-DE41-9B3C-BF5F48C71CD9}" sibTransId="{F0B50558-C932-0242-B573-3D330268659C}"/>
    <dgm:cxn modelId="{0F7FC4DA-BC66-564E-9E8C-F32AF2495B48}" srcId="{6EF9E9F8-C1E5-FB4D-8A7F-B3C717A91AC6}" destId="{FEA4145B-7E18-7348-A579-9624DAEB0D71}" srcOrd="4" destOrd="0" parTransId="{25D81126-C8F0-764F-83BA-8BE2FFFFF672}" sibTransId="{CDD29404-DD90-C145-891D-47C92CEB9B82}"/>
    <dgm:cxn modelId="{082DC5DA-1059-3C4D-A57D-17A279D59294}" type="presOf" srcId="{FEA4145B-7E18-7348-A579-9624DAEB0D71}" destId="{8CBEEE66-76E5-124F-A379-3A5513995FFB}" srcOrd="1" destOrd="4" presId="urn:microsoft.com/office/officeart/2005/8/layout/cycle4"/>
    <dgm:cxn modelId="{C72DB3DD-C9F8-C441-A95C-FACE440DF2CB}" type="presOf" srcId="{E5D2CD31-E008-F44D-99FC-C8AFAF466F76}" destId="{E8422EE0-6E2B-814F-8F1F-DF70CC28CFA7}" srcOrd="0" destOrd="2" presId="urn:microsoft.com/office/officeart/2005/8/layout/cycle4"/>
    <dgm:cxn modelId="{E3D093DE-3373-F94D-A059-89D543E12084}" type="presOf" srcId="{281CD8C8-EE1C-6141-BC95-0444274BF050}" destId="{55AEF1E2-F8FD-5D4B-8F63-2B69D6F57293}" srcOrd="1" destOrd="3" presId="urn:microsoft.com/office/officeart/2005/8/layout/cycle4"/>
    <dgm:cxn modelId="{17EFAAE7-5442-794B-AFA9-7A8B1B0CDD74}" srcId="{86B54954-45B4-434E-B01A-4A1C253F5C72}" destId="{5F4894EB-BBD1-6445-8FA9-6D5C58B502F5}" srcOrd="0" destOrd="0" parTransId="{F00DC034-F614-4D48-9E79-60CDCE1A2CD3}" sibTransId="{19AD423C-71D2-124D-9858-1F661B3ACD1D}"/>
    <dgm:cxn modelId="{A40DC5E8-55EE-0845-BC23-F43F3DFA648F}" srcId="{6EF9E9F8-C1E5-FB4D-8A7F-B3C717A91AC6}" destId="{D6D25B93-9ADF-D840-BA57-57A181AA770C}" srcOrd="3" destOrd="0" parTransId="{0055EC3E-388A-DD48-9759-1B156E748E35}" sibTransId="{C2C7BFB2-A946-F749-8548-3B51B15FCD83}"/>
    <dgm:cxn modelId="{250739F0-E2E1-0943-99C9-56903700809D}" srcId="{2AD5103B-4D20-4A4B-B6C2-17C7B5E5CAD5}" destId="{17369BD6-5E8A-F34C-BC85-D682E024DED1}" srcOrd="0" destOrd="0" parTransId="{61F6D22D-A29E-5149-B595-734F6C34E7AA}" sibTransId="{A98BE633-44FC-6543-832A-5B54A3687772}"/>
    <dgm:cxn modelId="{DFB6BCF7-EFFD-AD4A-8DB4-E23F5D736D3A}" type="presOf" srcId="{2AD5103B-4D20-4A4B-B6C2-17C7B5E5CAD5}" destId="{632E611B-82BD-1242-8BA6-A3732279530F}" srcOrd="0" destOrd="0" presId="urn:microsoft.com/office/officeart/2005/8/layout/cycle4"/>
    <dgm:cxn modelId="{78CFA0FB-96CB-4648-A0A0-641246B56AAD}" type="presOf" srcId="{A235A6F9-3AA7-0F46-9C7F-40C2D9598944}" destId="{F112F56A-25F8-A441-AF61-F3566646C1AD}" srcOrd="0" destOrd="2" presId="urn:microsoft.com/office/officeart/2005/8/layout/cycle4"/>
    <dgm:cxn modelId="{BD5B7CFE-9D7C-3240-88B0-66224296756D}" type="presOf" srcId="{D6D25B93-9ADF-D840-BA57-57A181AA770C}" destId="{8CBEEE66-76E5-124F-A379-3A5513995FFB}" srcOrd="1" destOrd="3" presId="urn:microsoft.com/office/officeart/2005/8/layout/cycle4"/>
    <dgm:cxn modelId="{701483FF-B8B3-FC40-9D34-0C28BF7B171D}" type="presOf" srcId="{5F4894EB-BBD1-6445-8FA9-6D5C58B502F5}" destId="{E8422EE0-6E2B-814F-8F1F-DF70CC28CFA7}" srcOrd="0" destOrd="0" presId="urn:microsoft.com/office/officeart/2005/8/layout/cycle4"/>
    <dgm:cxn modelId="{9CC894A9-B04B-0A43-9A1B-81166C76C11F}" type="presParOf" srcId="{49D3A476-46C0-2346-B8F1-4B8038BB1DF2}" destId="{7D5BB254-5894-7D40-A4E6-B667CBB2EDEF}" srcOrd="0" destOrd="0" presId="urn:microsoft.com/office/officeart/2005/8/layout/cycle4"/>
    <dgm:cxn modelId="{426C59D8-74B1-944A-A4DD-5A0842CA6D52}" type="presParOf" srcId="{7D5BB254-5894-7D40-A4E6-B667CBB2EDEF}" destId="{2A568688-7667-3F4E-BFB7-7F9FD1AF1455}" srcOrd="0" destOrd="0" presId="urn:microsoft.com/office/officeart/2005/8/layout/cycle4"/>
    <dgm:cxn modelId="{C55531C7-2228-8848-97F7-34993CE4F324}" type="presParOf" srcId="{2A568688-7667-3F4E-BFB7-7F9FD1AF1455}" destId="{387405FD-B0C3-BA45-9061-448CACF3A916}" srcOrd="0" destOrd="0" presId="urn:microsoft.com/office/officeart/2005/8/layout/cycle4"/>
    <dgm:cxn modelId="{BBF8BF09-02C4-F445-A5EF-FD0CD7E4E22B}" type="presParOf" srcId="{2A568688-7667-3F4E-BFB7-7F9FD1AF1455}" destId="{8CBEEE66-76E5-124F-A379-3A5513995FFB}" srcOrd="1" destOrd="0" presId="urn:microsoft.com/office/officeart/2005/8/layout/cycle4"/>
    <dgm:cxn modelId="{76C1355A-F80D-AA47-A494-20C2429A0744}" type="presParOf" srcId="{7D5BB254-5894-7D40-A4E6-B667CBB2EDEF}" destId="{5C0EF9CB-4E92-6B44-B270-34F8F012C479}" srcOrd="1" destOrd="0" presId="urn:microsoft.com/office/officeart/2005/8/layout/cycle4"/>
    <dgm:cxn modelId="{440D6829-88FE-9348-804F-762A8C2860DB}" type="presParOf" srcId="{5C0EF9CB-4E92-6B44-B270-34F8F012C479}" destId="{F112F56A-25F8-A441-AF61-F3566646C1AD}" srcOrd="0" destOrd="0" presId="urn:microsoft.com/office/officeart/2005/8/layout/cycle4"/>
    <dgm:cxn modelId="{5E1F0D35-27D8-BA48-9EA1-AB30E258AC6D}" type="presParOf" srcId="{5C0EF9CB-4E92-6B44-B270-34F8F012C479}" destId="{55AEF1E2-F8FD-5D4B-8F63-2B69D6F57293}" srcOrd="1" destOrd="0" presId="urn:microsoft.com/office/officeart/2005/8/layout/cycle4"/>
    <dgm:cxn modelId="{F91F14DC-8369-6E46-BDD4-34B07029DEB2}" type="presParOf" srcId="{7D5BB254-5894-7D40-A4E6-B667CBB2EDEF}" destId="{2E12F49C-A635-464F-A2E3-59B375EE87ED}" srcOrd="2" destOrd="0" presId="urn:microsoft.com/office/officeart/2005/8/layout/cycle4"/>
    <dgm:cxn modelId="{4F0752F7-1C7F-2641-B097-7790BCCF1FB5}" type="presParOf" srcId="{2E12F49C-A635-464F-A2E3-59B375EE87ED}" destId="{91365EB4-6A36-D94B-AB92-5387635338E9}" srcOrd="0" destOrd="0" presId="urn:microsoft.com/office/officeart/2005/8/layout/cycle4"/>
    <dgm:cxn modelId="{BC82E754-462A-FC47-B3EA-95C9F4D55037}" type="presParOf" srcId="{2E12F49C-A635-464F-A2E3-59B375EE87ED}" destId="{410B151B-9C8E-024B-911B-1F702FEC8C34}" srcOrd="1" destOrd="0" presId="urn:microsoft.com/office/officeart/2005/8/layout/cycle4"/>
    <dgm:cxn modelId="{7210861E-9C18-0246-860E-FCDC683953DE}" type="presParOf" srcId="{7D5BB254-5894-7D40-A4E6-B667CBB2EDEF}" destId="{18BBD8D8-A70D-3D40-80F5-D7CB0700A08D}" srcOrd="3" destOrd="0" presId="urn:microsoft.com/office/officeart/2005/8/layout/cycle4"/>
    <dgm:cxn modelId="{8D8DA1E9-AA39-0B48-B07F-12DBE5928CB0}" type="presParOf" srcId="{18BBD8D8-A70D-3D40-80F5-D7CB0700A08D}" destId="{E8422EE0-6E2B-814F-8F1F-DF70CC28CFA7}" srcOrd="0" destOrd="0" presId="urn:microsoft.com/office/officeart/2005/8/layout/cycle4"/>
    <dgm:cxn modelId="{21098998-8853-4140-AE8B-B52FB67B6698}" type="presParOf" srcId="{18BBD8D8-A70D-3D40-80F5-D7CB0700A08D}" destId="{898CD313-4099-CE4F-BCB2-1F2226347561}" srcOrd="1" destOrd="0" presId="urn:microsoft.com/office/officeart/2005/8/layout/cycle4"/>
    <dgm:cxn modelId="{69C80F8B-2E25-354D-BAFC-A83C5AB64B8E}" type="presParOf" srcId="{7D5BB254-5894-7D40-A4E6-B667CBB2EDEF}" destId="{FB1719AC-1AC0-804A-ADE5-989D9A89859A}" srcOrd="4" destOrd="0" presId="urn:microsoft.com/office/officeart/2005/8/layout/cycle4"/>
    <dgm:cxn modelId="{86042037-CA62-AA4A-9D63-F92F049FDEA1}" type="presParOf" srcId="{49D3A476-46C0-2346-B8F1-4B8038BB1DF2}" destId="{2EC88CFA-53B1-3243-9D8F-BC6F9E61A466}" srcOrd="1" destOrd="0" presId="urn:microsoft.com/office/officeart/2005/8/layout/cycle4"/>
    <dgm:cxn modelId="{2B31D9EA-F982-0B4B-926F-6D0EE0B47B95}" type="presParOf" srcId="{2EC88CFA-53B1-3243-9D8F-BC6F9E61A466}" destId="{4D43DC5B-FE86-134E-8BAF-009365518D2C}" srcOrd="0" destOrd="0" presId="urn:microsoft.com/office/officeart/2005/8/layout/cycle4"/>
    <dgm:cxn modelId="{8AA7A85F-E1CE-3B4F-9D57-E45F7FFF3802}" type="presParOf" srcId="{2EC88CFA-53B1-3243-9D8F-BC6F9E61A466}" destId="{632E611B-82BD-1242-8BA6-A3732279530F}" srcOrd="1" destOrd="0" presId="urn:microsoft.com/office/officeart/2005/8/layout/cycle4"/>
    <dgm:cxn modelId="{90C0CA55-286C-A941-871C-343CA7363B44}" type="presParOf" srcId="{2EC88CFA-53B1-3243-9D8F-BC6F9E61A466}" destId="{42D1A257-FF09-A141-84A1-5FB55746101D}" srcOrd="2" destOrd="0" presId="urn:microsoft.com/office/officeart/2005/8/layout/cycle4"/>
    <dgm:cxn modelId="{7ECC077A-495A-534E-97BF-E75075447ADF}" type="presParOf" srcId="{2EC88CFA-53B1-3243-9D8F-BC6F9E61A466}" destId="{FFF708D4-DC3F-A840-9C98-37D4314759CD}" srcOrd="3" destOrd="0" presId="urn:microsoft.com/office/officeart/2005/8/layout/cycle4"/>
    <dgm:cxn modelId="{127E2FA9-36CC-9D46-976D-AB9E14F41F9E}" type="presParOf" srcId="{2EC88CFA-53B1-3243-9D8F-BC6F9E61A466}" destId="{71E2DD9D-2B17-DC41-A78E-29936C102A7B}" srcOrd="4" destOrd="0" presId="urn:microsoft.com/office/officeart/2005/8/layout/cycle4"/>
    <dgm:cxn modelId="{86D24D6C-029E-CE42-90E8-3648BA5BF8C2}" type="presParOf" srcId="{49D3A476-46C0-2346-B8F1-4B8038BB1DF2}" destId="{A49CF355-D708-7542-8489-52E7FB649101}" srcOrd="2" destOrd="0" presId="urn:microsoft.com/office/officeart/2005/8/layout/cycle4"/>
    <dgm:cxn modelId="{73E81603-DC62-6D45-A066-9E42EBE68835}" type="presParOf" srcId="{49D3A476-46C0-2346-B8F1-4B8038BB1DF2}" destId="{0388DB4B-FDE7-C941-AECA-1F3C9BA266B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65EB4-6A36-D94B-AB92-5387635338E9}">
      <dsp:nvSpPr>
        <dsp:cNvPr id="0" name=""/>
        <dsp:cNvSpPr/>
      </dsp:nvSpPr>
      <dsp:spPr>
        <a:xfrm>
          <a:off x="5109723" y="3158671"/>
          <a:ext cx="2686875" cy="19959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 Competitive Medical Market</a:t>
          </a:r>
        </a:p>
      </dsp:txBody>
      <dsp:txXfrm>
        <a:off x="5959629" y="3701499"/>
        <a:ext cx="1793124" cy="1409265"/>
      </dsp:txXfrm>
    </dsp:sp>
    <dsp:sp modelId="{E8422EE0-6E2B-814F-8F1F-DF70CC28CFA7}">
      <dsp:nvSpPr>
        <dsp:cNvPr id="0" name=""/>
        <dsp:cNvSpPr/>
      </dsp:nvSpPr>
      <dsp:spPr>
        <a:xfrm>
          <a:off x="1172418" y="3051187"/>
          <a:ext cx="2366465" cy="246713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Times New Roman"/>
              <a:cs typeface="Times New Roman"/>
            </a:rPr>
            <a:t>Propose a sustainable HTN educational Program</a:t>
          </a:r>
        </a:p>
        <a:p>
          <a:pPr marL="57150" lvl="1" indent="-57150" algn="l" defTabSz="444500">
            <a:lnSpc>
              <a:spcPct val="90000"/>
            </a:lnSpc>
            <a:spcBef>
              <a:spcPct val="0"/>
            </a:spcBef>
            <a:spcAft>
              <a:spcPct val="15000"/>
            </a:spcAft>
            <a:buChar char="•"/>
          </a:pPr>
          <a:r>
            <a:rPr lang="en-US" sz="1000" kern="1200" dirty="0">
              <a:latin typeface="Times New Roman"/>
              <a:cs typeface="Times New Roman"/>
            </a:rPr>
            <a:t>Standardize BP measurement</a:t>
          </a:r>
        </a:p>
        <a:p>
          <a:pPr marL="57150" lvl="1" indent="-57150" algn="l" defTabSz="444500">
            <a:lnSpc>
              <a:spcPct val="90000"/>
            </a:lnSpc>
            <a:spcBef>
              <a:spcPct val="0"/>
            </a:spcBef>
            <a:spcAft>
              <a:spcPct val="15000"/>
            </a:spcAft>
            <a:buChar char="•"/>
          </a:pPr>
          <a:r>
            <a:rPr lang="en-US" sz="1000" kern="1200" dirty="0">
              <a:latin typeface="Times New Roman"/>
              <a:cs typeface="Times New Roman"/>
            </a:rPr>
            <a:t>Build collaborative environment with emphasis on high-quality care</a:t>
          </a:r>
        </a:p>
        <a:p>
          <a:pPr marL="57150" lvl="1" indent="-57150" algn="l" defTabSz="444500">
            <a:lnSpc>
              <a:spcPct val="90000"/>
            </a:lnSpc>
            <a:spcBef>
              <a:spcPct val="0"/>
            </a:spcBef>
            <a:spcAft>
              <a:spcPct val="15000"/>
            </a:spcAft>
            <a:buChar char="•"/>
          </a:pPr>
          <a:r>
            <a:rPr lang="en-US" sz="1000" kern="1200" dirty="0">
              <a:latin typeface="Times New Roman"/>
              <a:cs typeface="Times New Roman"/>
            </a:rPr>
            <a:t>Utilize telehealth for follow-ups to increase access to care </a:t>
          </a:r>
        </a:p>
        <a:p>
          <a:pPr marL="114300" lvl="1" indent="-114300" algn="l" defTabSz="622300">
            <a:lnSpc>
              <a:spcPct val="90000"/>
            </a:lnSpc>
            <a:spcBef>
              <a:spcPct val="0"/>
            </a:spcBef>
            <a:spcAft>
              <a:spcPct val="15000"/>
            </a:spcAft>
            <a:buChar char="•"/>
          </a:pPr>
          <a:endParaRPr lang="en-US" sz="1400" kern="1200" dirty="0">
            <a:latin typeface="Times New Roman"/>
            <a:cs typeface="Times New Roman"/>
          </a:endParaRPr>
        </a:p>
      </dsp:txBody>
      <dsp:txXfrm>
        <a:off x="1220936" y="3716490"/>
        <a:ext cx="1559490" cy="1753318"/>
      </dsp:txXfrm>
    </dsp:sp>
    <dsp:sp modelId="{F112F56A-25F8-A441-AF61-F3566646C1AD}">
      <dsp:nvSpPr>
        <dsp:cNvPr id="0" name=""/>
        <dsp:cNvSpPr/>
      </dsp:nvSpPr>
      <dsp:spPr>
        <a:xfrm>
          <a:off x="5162090" y="235194"/>
          <a:ext cx="2686875" cy="203743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311150">
            <a:lnSpc>
              <a:spcPct val="90000"/>
            </a:lnSpc>
            <a:spcBef>
              <a:spcPct val="0"/>
            </a:spcBef>
            <a:spcAft>
              <a:spcPct val="15000"/>
            </a:spcAft>
            <a:buChar char="•"/>
          </a:pPr>
          <a:endParaRPr lang="en-US" sz="700" kern="1200" dirty="0"/>
        </a:p>
        <a:p>
          <a:pPr marL="114300" lvl="1" indent="-114300" algn="l" defTabSz="533400">
            <a:lnSpc>
              <a:spcPct val="90000"/>
            </a:lnSpc>
            <a:spcBef>
              <a:spcPct val="0"/>
            </a:spcBef>
            <a:spcAft>
              <a:spcPct val="15000"/>
            </a:spcAft>
            <a:buChar char="•"/>
          </a:pPr>
          <a:r>
            <a:rPr lang="en-US" sz="1200" kern="1200" dirty="0"/>
            <a:t>Lack of standardized blood pressure measurement</a:t>
          </a:r>
          <a:endParaRPr lang="en-US" sz="1200" kern="1200" dirty="0">
            <a:latin typeface="Times New Roman"/>
            <a:cs typeface="Times New Roman"/>
          </a:endParaRPr>
        </a:p>
        <a:p>
          <a:pPr marL="114300" lvl="1" indent="-114300" algn="l" defTabSz="533400">
            <a:lnSpc>
              <a:spcPct val="90000"/>
            </a:lnSpc>
            <a:spcBef>
              <a:spcPct val="0"/>
            </a:spcBef>
            <a:spcAft>
              <a:spcPct val="15000"/>
            </a:spcAft>
            <a:buChar char="•"/>
          </a:pPr>
          <a:r>
            <a:rPr lang="en-US" sz="1200" kern="1200" dirty="0"/>
            <a:t>No formal comprehensive self-management educational program </a:t>
          </a:r>
          <a:endParaRPr lang="en-US" sz="1200" kern="1200" dirty="0">
            <a:latin typeface="Times New Roman"/>
            <a:cs typeface="Times New Roman"/>
          </a:endParaRPr>
        </a:p>
        <a:p>
          <a:pPr marL="114300" lvl="1" indent="-114300" algn="l" defTabSz="533400">
            <a:lnSpc>
              <a:spcPct val="90000"/>
            </a:lnSpc>
            <a:spcBef>
              <a:spcPct val="0"/>
            </a:spcBef>
            <a:spcAft>
              <a:spcPct val="15000"/>
            </a:spcAft>
            <a:buChar char="•"/>
          </a:pPr>
          <a:r>
            <a:rPr lang="en-US" sz="1200" kern="1200" dirty="0">
              <a:latin typeface="Times New Roman"/>
              <a:cs typeface="Times New Roman"/>
            </a:rPr>
            <a:t>Lack of  current scholarly activity</a:t>
          </a:r>
        </a:p>
      </dsp:txBody>
      <dsp:txXfrm>
        <a:off x="6012908" y="279950"/>
        <a:ext cx="1791300" cy="1438560"/>
      </dsp:txXfrm>
    </dsp:sp>
    <dsp:sp modelId="{387405FD-B0C3-BA45-9061-448CACF3A916}">
      <dsp:nvSpPr>
        <dsp:cNvPr id="0" name=""/>
        <dsp:cNvSpPr/>
      </dsp:nvSpPr>
      <dsp:spPr>
        <a:xfrm>
          <a:off x="937343" y="63564"/>
          <a:ext cx="2623492" cy="221562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Evidence and literature to support project</a:t>
          </a:r>
        </a:p>
        <a:p>
          <a:pPr marL="114300" lvl="1" indent="-114300" algn="l" defTabSz="533400">
            <a:lnSpc>
              <a:spcPct val="90000"/>
            </a:lnSpc>
            <a:spcBef>
              <a:spcPct val="0"/>
            </a:spcBef>
            <a:spcAft>
              <a:spcPct val="15000"/>
            </a:spcAft>
            <a:buChar char="•"/>
          </a:pPr>
          <a:r>
            <a:rPr lang="en-US" sz="1200" kern="1200" dirty="0"/>
            <a:t>Current quality improvement meetings</a:t>
          </a:r>
        </a:p>
        <a:p>
          <a:pPr marL="114300" lvl="1" indent="-114300" algn="l" defTabSz="533400">
            <a:lnSpc>
              <a:spcPct val="90000"/>
            </a:lnSpc>
            <a:spcBef>
              <a:spcPct val="0"/>
            </a:spcBef>
            <a:spcAft>
              <a:spcPct val="15000"/>
            </a:spcAft>
            <a:buChar char="•"/>
          </a:pPr>
          <a:r>
            <a:rPr lang="en-US" sz="1200" kern="1200" dirty="0"/>
            <a:t>Well-established practice</a:t>
          </a:r>
        </a:p>
        <a:p>
          <a:pPr marL="114300" lvl="1" indent="-114300" algn="l" defTabSz="533400">
            <a:lnSpc>
              <a:spcPct val="90000"/>
            </a:lnSpc>
            <a:spcBef>
              <a:spcPct val="0"/>
            </a:spcBef>
            <a:spcAft>
              <a:spcPct val="15000"/>
            </a:spcAft>
            <a:buChar char="•"/>
          </a:pPr>
          <a:r>
            <a:rPr lang="en-US" sz="1200" kern="1200" dirty="0"/>
            <a:t>Staff support</a:t>
          </a:r>
        </a:p>
        <a:p>
          <a:pPr marL="114300" lvl="1" indent="-114300" algn="l" defTabSz="533400">
            <a:lnSpc>
              <a:spcPct val="90000"/>
            </a:lnSpc>
            <a:spcBef>
              <a:spcPct val="0"/>
            </a:spcBef>
            <a:spcAft>
              <a:spcPct val="15000"/>
            </a:spcAft>
            <a:buChar char="•"/>
          </a:pPr>
          <a:r>
            <a:rPr lang="en-US" sz="1200" kern="1200" dirty="0"/>
            <a:t>Extended business hours</a:t>
          </a:r>
        </a:p>
        <a:p>
          <a:pPr marL="114300" lvl="1" indent="-114300" algn="l" defTabSz="533400">
            <a:lnSpc>
              <a:spcPct val="90000"/>
            </a:lnSpc>
            <a:spcBef>
              <a:spcPct val="0"/>
            </a:spcBef>
            <a:spcAft>
              <a:spcPct val="15000"/>
            </a:spcAft>
            <a:buChar char="•"/>
          </a:pPr>
          <a:r>
            <a:rPr lang="en-US" sz="1200" kern="1200" dirty="0"/>
            <a:t>Current utilization of telehealth</a:t>
          </a:r>
        </a:p>
        <a:p>
          <a:pPr marL="114300" lvl="1" indent="-114300" algn="l" defTabSz="533400">
            <a:lnSpc>
              <a:spcPct val="90000"/>
            </a:lnSpc>
            <a:spcBef>
              <a:spcPct val="0"/>
            </a:spcBef>
            <a:spcAft>
              <a:spcPct val="15000"/>
            </a:spcAft>
            <a:buChar char="•"/>
          </a:pPr>
          <a:r>
            <a:rPr lang="en-US" sz="1200" kern="1200" dirty="0"/>
            <a:t>Integrated EHR and charting system </a:t>
          </a:r>
        </a:p>
        <a:p>
          <a:pPr marL="57150" lvl="1" indent="-57150" algn="l" defTabSz="311150">
            <a:lnSpc>
              <a:spcPct val="90000"/>
            </a:lnSpc>
            <a:spcBef>
              <a:spcPct val="0"/>
            </a:spcBef>
            <a:spcAft>
              <a:spcPct val="15000"/>
            </a:spcAft>
            <a:buChar char="•"/>
          </a:pPr>
          <a:endParaRPr lang="en-US" sz="700" kern="1200" dirty="0"/>
        </a:p>
        <a:p>
          <a:pPr marL="57150" lvl="1" indent="-57150" algn="l" defTabSz="311150">
            <a:lnSpc>
              <a:spcPct val="90000"/>
            </a:lnSpc>
            <a:spcBef>
              <a:spcPct val="0"/>
            </a:spcBef>
            <a:spcAft>
              <a:spcPct val="15000"/>
            </a:spcAft>
            <a:buChar char="•"/>
          </a:pPr>
          <a:endParaRPr lang="en-US" sz="700" kern="1200" dirty="0"/>
        </a:p>
      </dsp:txBody>
      <dsp:txXfrm>
        <a:off x="986013" y="112234"/>
        <a:ext cx="1739104" cy="1564376"/>
      </dsp:txXfrm>
    </dsp:sp>
    <dsp:sp modelId="{4D43DC5B-FE86-134E-8BAF-009365518D2C}">
      <dsp:nvSpPr>
        <dsp:cNvPr id="0" name=""/>
        <dsp:cNvSpPr/>
      </dsp:nvSpPr>
      <dsp:spPr>
        <a:xfrm>
          <a:off x="2496478" y="539633"/>
          <a:ext cx="1793993" cy="1832099"/>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Strengths</a:t>
          </a:r>
        </a:p>
      </dsp:txBody>
      <dsp:txXfrm>
        <a:off x="3021926" y="1076242"/>
        <a:ext cx="1268545" cy="1295490"/>
      </dsp:txXfrm>
    </dsp:sp>
    <dsp:sp modelId="{632E611B-82BD-1242-8BA6-A3732279530F}">
      <dsp:nvSpPr>
        <dsp:cNvPr id="0" name=""/>
        <dsp:cNvSpPr/>
      </dsp:nvSpPr>
      <dsp:spPr>
        <a:xfrm rot="5400000">
          <a:off x="4435662" y="617245"/>
          <a:ext cx="1793993" cy="1698730"/>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Weaknesses</a:t>
          </a:r>
        </a:p>
      </dsp:txBody>
      <dsp:txXfrm rot="-5400000">
        <a:off x="4483293" y="1095062"/>
        <a:ext cx="1201184" cy="1268545"/>
      </dsp:txXfrm>
    </dsp:sp>
    <dsp:sp modelId="{42D1A257-FF09-A141-84A1-5FB55746101D}">
      <dsp:nvSpPr>
        <dsp:cNvPr id="0" name=""/>
        <dsp:cNvSpPr/>
      </dsp:nvSpPr>
      <dsp:spPr>
        <a:xfrm rot="10800000">
          <a:off x="4652602" y="2976825"/>
          <a:ext cx="1611686" cy="1634789"/>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Threats</a:t>
          </a:r>
        </a:p>
        <a:p>
          <a:pPr marL="0" lvl="0" indent="0" algn="ctr" defTabSz="622300">
            <a:lnSpc>
              <a:spcPct val="90000"/>
            </a:lnSpc>
            <a:spcBef>
              <a:spcPct val="0"/>
            </a:spcBef>
            <a:spcAft>
              <a:spcPct val="35000"/>
            </a:spcAft>
            <a:buNone/>
          </a:pPr>
          <a:endParaRPr lang="en-US" sz="1400" kern="1200" dirty="0"/>
        </a:p>
      </dsp:txBody>
      <dsp:txXfrm rot="10800000">
        <a:off x="4652602" y="2976825"/>
        <a:ext cx="1139634" cy="1155970"/>
      </dsp:txXfrm>
    </dsp:sp>
    <dsp:sp modelId="{FFF708D4-DC3F-A840-9C98-37D4314759CD}">
      <dsp:nvSpPr>
        <dsp:cNvPr id="0" name=""/>
        <dsp:cNvSpPr/>
      </dsp:nvSpPr>
      <dsp:spPr>
        <a:xfrm rot="16200000">
          <a:off x="2579895" y="2943112"/>
          <a:ext cx="1625981" cy="176509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Opportunities</a:t>
          </a:r>
        </a:p>
      </dsp:txBody>
      <dsp:txXfrm rot="5400000">
        <a:off x="3027323" y="3012669"/>
        <a:ext cx="1248111" cy="1149742"/>
      </dsp:txXfrm>
    </dsp:sp>
    <dsp:sp modelId="{A49CF355-D708-7542-8489-52E7FB649101}">
      <dsp:nvSpPr>
        <dsp:cNvPr id="0" name=""/>
        <dsp:cNvSpPr/>
      </dsp:nvSpPr>
      <dsp:spPr>
        <a:xfrm>
          <a:off x="3956206" y="2261437"/>
          <a:ext cx="813133" cy="70707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8DB4B-FDE7-C941-AECA-1F3C9BA266B7}">
      <dsp:nvSpPr>
        <dsp:cNvPr id="0" name=""/>
        <dsp:cNvSpPr/>
      </dsp:nvSpPr>
      <dsp:spPr>
        <a:xfrm rot="10800000">
          <a:off x="3956206" y="2533388"/>
          <a:ext cx="813133" cy="707072"/>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E515F5-A430-C04B-80FE-1C5C5546329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B4DF17-7E42-934C-8AB8-E2C32B36335B}"/>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BF488D4-26C5-C740-89AD-859642604581}" type="datetimeFigureOut">
              <a:rPr lang="en-US" smtClean="0"/>
              <a:t>8/19/21</a:t>
            </a:fld>
            <a:endParaRPr lang="en-US"/>
          </a:p>
        </p:txBody>
      </p:sp>
      <p:sp>
        <p:nvSpPr>
          <p:cNvPr id="4" name="Footer Placeholder 3">
            <a:extLst>
              <a:ext uri="{FF2B5EF4-FFF2-40B4-BE49-F238E27FC236}">
                <a16:creationId xmlns:a16="http://schemas.microsoft.com/office/drawing/2014/main" id="{CEBB5F86-117F-7D4F-8AF2-5D5C82C5B03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4E8FDF-E5B4-0B42-8A97-A457FBBDF7D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54A7D32-50E6-A34B-B7B5-B2072F61C087}" type="slidenum">
              <a:rPr lang="en-US" smtClean="0"/>
              <a:t>‹#›</a:t>
            </a:fld>
            <a:endParaRPr lang="en-US"/>
          </a:p>
        </p:txBody>
      </p:sp>
    </p:spTree>
    <p:extLst>
      <p:ext uri="{BB962C8B-B14F-4D97-AF65-F5344CB8AC3E}">
        <p14:creationId xmlns:p14="http://schemas.microsoft.com/office/powerpoint/2010/main" val="34921840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95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367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19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54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140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66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34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299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57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68957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34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31241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99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52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937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70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535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8/19/21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289320"/>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afp.org/afp/2018/0315/p413.html" TargetMode="External"/><Relationship Id="rId7" Type="http://schemas.openxmlformats.org/officeDocument/2006/relationships/hyperlink" Target="https://nursing-theory.org/theories-and-models/pender-health-promotion-model.php" TargetMode="External"/><Relationship Id="rId2" Type="http://schemas.openxmlformats.org/officeDocument/2006/relationships/hyperlink" Target="https://www.heart.org/en/health-topics/high-blood-pressure/the-" TargetMode="External"/><Relationship Id="rId1" Type="http://schemas.openxmlformats.org/officeDocument/2006/relationships/slideLayout" Target="../slideLayouts/slideLayout2.xml"/><Relationship Id="rId6" Type="http://schemas.openxmlformats.org/officeDocument/2006/relationships/hyperlink" Target="https://nccd.cdc.gov/cdi/rdPage.aspx?rdReport=DPH_CDI.ExploreByLocation" TargetMode="External"/><Relationship Id="rId5" Type="http://schemas.openxmlformats.org/officeDocument/2006/relationships/hyperlink" Target="about:blank" TargetMode="External"/><Relationship Id="rId4" Type="http://schemas.openxmlformats.org/officeDocument/2006/relationships/hyperlink" Target="https://www.washingtonpost.com/lifestyle/wellness/dash-the-prove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1028" y="1296365"/>
            <a:ext cx="7158406" cy="1905105"/>
          </a:xfrm>
        </p:spPr>
        <p:txBody>
          <a:bodyPr/>
          <a:lstStyle/>
          <a:p>
            <a:r>
              <a:rPr lang="en-US" sz="3600" dirty="0"/>
              <a:t>Improving Self-Management of Uncontrolled Hypertension </a:t>
            </a:r>
          </a:p>
        </p:txBody>
      </p:sp>
      <p:sp>
        <p:nvSpPr>
          <p:cNvPr id="3" name="Subtitle 2"/>
          <p:cNvSpPr>
            <a:spLocks noGrp="1"/>
          </p:cNvSpPr>
          <p:nvPr>
            <p:ph type="subTitle" idx="1"/>
          </p:nvPr>
        </p:nvSpPr>
        <p:spPr>
          <a:xfrm>
            <a:off x="2692397" y="3784919"/>
            <a:ext cx="6815669" cy="1320802"/>
          </a:xfrm>
        </p:spPr>
        <p:txBody>
          <a:bodyPr/>
          <a:lstStyle/>
          <a:p>
            <a:r>
              <a:rPr lang="en-US" dirty="0"/>
              <a:t>Presented by: Rana Mazraani MSN, APRN, FNP-BC</a:t>
            </a:r>
          </a:p>
        </p:txBody>
      </p:sp>
    </p:spTree>
    <p:extLst>
      <p:ext uri="{BB962C8B-B14F-4D97-AF65-F5344CB8AC3E}">
        <p14:creationId xmlns:p14="http://schemas.microsoft.com/office/powerpoint/2010/main" val="3620923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548" y="363070"/>
            <a:ext cx="9601196" cy="1303867"/>
          </a:xfrm>
        </p:spPr>
        <p:txBody>
          <a:bodyPr>
            <a:normAutofit/>
          </a:bodyPr>
          <a:lstStyle/>
          <a:p>
            <a:r>
              <a:rPr lang="en-US" sz="3200" b="1" dirty="0"/>
              <a:t>Theoretical Framework</a:t>
            </a:r>
            <a:r>
              <a:rPr lang="en-US" sz="3200" dirty="0"/>
              <a:t> </a:t>
            </a:r>
            <a:br>
              <a:rPr lang="en-US" sz="2800" dirty="0"/>
            </a:br>
            <a:r>
              <a:rPr lang="en-US" sz="2400" dirty="0"/>
              <a:t>Pender’s Health Promotion Model</a:t>
            </a:r>
          </a:p>
        </p:txBody>
      </p:sp>
      <p:pic>
        <p:nvPicPr>
          <p:cNvPr id="4" name="Content Placeholder 3">
            <a:extLst>
              <a:ext uri="{FF2B5EF4-FFF2-40B4-BE49-F238E27FC236}">
                <a16:creationId xmlns:a16="http://schemas.microsoft.com/office/drawing/2014/main" id="{C8C38ABA-DF6B-5A4C-9614-A72718F93CA2}"/>
              </a:ext>
            </a:extLst>
          </p:cNvPr>
          <p:cNvPicPr>
            <a:picLocks noGrp="1" noChangeAspect="1"/>
          </p:cNvPicPr>
          <p:nvPr>
            <p:ph idx="1"/>
          </p:nvPr>
        </p:nvPicPr>
        <p:blipFill>
          <a:blip r:embed="rId2"/>
          <a:stretch>
            <a:fillRect/>
          </a:stretch>
        </p:blipFill>
        <p:spPr>
          <a:xfrm>
            <a:off x="799824" y="1700951"/>
            <a:ext cx="6840839" cy="4668852"/>
          </a:xfrm>
          <a:prstGeom prst="rect">
            <a:avLst/>
          </a:prstGeom>
        </p:spPr>
      </p:pic>
      <p:sp>
        <p:nvSpPr>
          <p:cNvPr id="6" name="Rectangle 5">
            <a:extLst>
              <a:ext uri="{FF2B5EF4-FFF2-40B4-BE49-F238E27FC236}">
                <a16:creationId xmlns:a16="http://schemas.microsoft.com/office/drawing/2014/main" id="{534AFD2D-F3BF-7444-A9BE-31C076BE66DF}"/>
              </a:ext>
            </a:extLst>
          </p:cNvPr>
          <p:cNvSpPr/>
          <p:nvPr/>
        </p:nvSpPr>
        <p:spPr>
          <a:xfrm>
            <a:off x="7496477" y="2559230"/>
            <a:ext cx="3956770" cy="3139321"/>
          </a:xfrm>
          <a:prstGeom prst="rect">
            <a:avLst/>
          </a:prstGeom>
        </p:spPr>
        <p:txBody>
          <a:bodyPr wrap="square">
            <a:spAutoFit/>
          </a:bodyPr>
          <a:lstStyle/>
          <a:p>
            <a:pPr>
              <a:buFont typeface="Wingdings" pitchFamily="2" charset="2"/>
              <a:buChar char="§"/>
            </a:pPr>
            <a:r>
              <a:rPr lang="en-US" dirty="0"/>
              <a:t>Assumptions the Model makes:</a:t>
            </a:r>
          </a:p>
          <a:p>
            <a:pPr marL="742950" lvl="1" indent="-285750">
              <a:buFont typeface="Arial" panose="020B0604020202020204" pitchFamily="34" charset="0"/>
              <a:buChar char="•"/>
            </a:pPr>
            <a:r>
              <a:rPr lang="en-US" dirty="0"/>
              <a:t>Individuals seek to actively control their own behavior; people inherently want to control their behaviors</a:t>
            </a:r>
          </a:p>
          <a:p>
            <a:pPr lvl="1"/>
            <a:endParaRPr lang="en-US" dirty="0"/>
          </a:p>
          <a:p>
            <a:pPr marL="742950" lvl="1" indent="-285750">
              <a:buFont typeface="Arial" panose="020B0604020202020204" pitchFamily="34" charset="0"/>
              <a:buChar char="•"/>
            </a:pPr>
            <a:r>
              <a:rPr lang="en-US" dirty="0"/>
              <a:t>Health professionals (i.e. nurses) constitute a part of the interpersonal environment, which exerts influence on people through their life span.</a:t>
            </a:r>
          </a:p>
        </p:txBody>
      </p:sp>
    </p:spTree>
    <p:extLst>
      <p:ext uri="{BB962C8B-B14F-4D97-AF65-F5344CB8AC3E}">
        <p14:creationId xmlns:p14="http://schemas.microsoft.com/office/powerpoint/2010/main" val="300299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3CCCE53-DE35-1A42-BA9B-D74DBB7583D2}"/>
              </a:ext>
            </a:extLst>
          </p:cNvPr>
          <p:cNvSpPr>
            <a:spLocks noGrp="1" noChangeArrowheads="1"/>
          </p:cNvSpPr>
          <p:nvPr>
            <p:ph type="title"/>
          </p:nvPr>
        </p:nvSpPr>
        <p:spPr bwMode="auto">
          <a:xfrm>
            <a:off x="2186610" y="1188108"/>
            <a:ext cx="75934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Organizational Assessment</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a:xfrm>
            <a:off x="947038" y="2523064"/>
            <a:ext cx="7725907" cy="3609692"/>
          </a:xfrm>
        </p:spPr>
        <p:txBody>
          <a:bodyPr>
            <a:normAutofit/>
          </a:bodyPr>
          <a:lstStyle/>
          <a:p>
            <a:r>
              <a:rPr lang="en-US" dirty="0"/>
              <a:t>Senior Care Medical Group is a primary care office in Dearborn, MI providing healthcare services to its surrounding community for over 15 years. </a:t>
            </a:r>
          </a:p>
          <a:p>
            <a:r>
              <a:rPr lang="en-US" dirty="0"/>
              <a:t>Currently, no standard HTN self-management educational program offered to patients with uncontrolled HTN. </a:t>
            </a:r>
          </a:p>
          <a:p>
            <a:r>
              <a:rPr lang="en-US" dirty="0"/>
              <a:t>Serves a large population of ethnic/racial minorities </a:t>
            </a:r>
          </a:p>
        </p:txBody>
      </p:sp>
      <p:pic>
        <p:nvPicPr>
          <p:cNvPr id="6" name="Picture 5">
            <a:extLst>
              <a:ext uri="{FF2B5EF4-FFF2-40B4-BE49-F238E27FC236}">
                <a16:creationId xmlns:a16="http://schemas.microsoft.com/office/drawing/2014/main" id="{CD3BF4BB-A706-4147-A502-62BC5C0D3A6E}"/>
              </a:ext>
            </a:extLst>
          </p:cNvPr>
          <p:cNvPicPr>
            <a:picLocks noChangeAspect="1"/>
          </p:cNvPicPr>
          <p:nvPr/>
        </p:nvPicPr>
        <p:blipFill>
          <a:blip r:embed="rId2"/>
          <a:stretch>
            <a:fillRect/>
          </a:stretch>
        </p:blipFill>
        <p:spPr>
          <a:xfrm>
            <a:off x="8390921" y="4544291"/>
            <a:ext cx="3039656" cy="1588466"/>
          </a:xfrm>
          <a:prstGeom prst="rect">
            <a:avLst/>
          </a:prstGeom>
        </p:spPr>
      </p:pic>
    </p:spTree>
    <p:extLst>
      <p:ext uri="{BB962C8B-B14F-4D97-AF65-F5344CB8AC3E}">
        <p14:creationId xmlns:p14="http://schemas.microsoft.com/office/powerpoint/2010/main" val="29419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5F1C-7D60-604C-AD98-8BF7484A80C7}"/>
              </a:ext>
            </a:extLst>
          </p:cNvPr>
          <p:cNvSpPr>
            <a:spLocks noGrp="1"/>
          </p:cNvSpPr>
          <p:nvPr>
            <p:ph type="title"/>
          </p:nvPr>
        </p:nvSpPr>
        <p:spPr>
          <a:xfrm>
            <a:off x="432715" y="254313"/>
            <a:ext cx="3039531" cy="1405466"/>
          </a:xfrm>
        </p:spPr>
        <p:txBody>
          <a:bodyPr>
            <a:normAutofit/>
          </a:bodyPr>
          <a:lstStyle/>
          <a:p>
            <a:r>
              <a:rPr lang="en-US" sz="2800" b="1" dirty="0"/>
              <a:t>SWOT Analysis</a:t>
            </a:r>
          </a:p>
        </p:txBody>
      </p:sp>
      <p:graphicFrame>
        <p:nvGraphicFramePr>
          <p:cNvPr id="5" name="Content Placeholder 4">
            <a:extLst>
              <a:ext uri="{FF2B5EF4-FFF2-40B4-BE49-F238E27FC236}">
                <a16:creationId xmlns:a16="http://schemas.microsoft.com/office/drawing/2014/main" id="{0F5B4E12-3D04-DF4F-881F-84E8298BC544}"/>
              </a:ext>
            </a:extLst>
          </p:cNvPr>
          <p:cNvGraphicFramePr>
            <a:graphicFrameLocks noGrp="1"/>
          </p:cNvGraphicFramePr>
          <p:nvPr>
            <p:ph idx="1"/>
            <p:extLst>
              <p:ext uri="{D42A27DB-BD31-4B8C-83A1-F6EECF244321}">
                <p14:modId xmlns:p14="http://schemas.microsoft.com/office/powerpoint/2010/main" val="2271367861"/>
              </p:ext>
            </p:extLst>
          </p:nvPr>
        </p:nvGraphicFramePr>
        <p:xfrm>
          <a:off x="2789695" y="619932"/>
          <a:ext cx="8725546" cy="5501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65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3254-82CC-D643-81B1-1B7AEE17B231}"/>
              </a:ext>
            </a:extLst>
          </p:cNvPr>
          <p:cNvSpPr>
            <a:spLocks noGrp="1"/>
          </p:cNvSpPr>
          <p:nvPr>
            <p:ph type="title"/>
          </p:nvPr>
        </p:nvSpPr>
        <p:spPr>
          <a:xfrm>
            <a:off x="1281548" y="857441"/>
            <a:ext cx="9601196" cy="1303867"/>
          </a:xfrm>
        </p:spPr>
        <p:txBody>
          <a:bodyPr>
            <a:normAutofit/>
          </a:bodyPr>
          <a:lstStyle/>
          <a:p>
            <a:r>
              <a:rPr lang="en-US" sz="3600" dirty="0">
                <a:latin typeface="Times New Roman" panose="02020603050405020304" pitchFamily="18" charset="0"/>
                <a:cs typeface="Times New Roman" panose="02020603050405020304" pitchFamily="18" charset="0"/>
              </a:rPr>
              <a:t>Methods/Design</a:t>
            </a:r>
          </a:p>
        </p:txBody>
      </p:sp>
      <p:sp>
        <p:nvSpPr>
          <p:cNvPr id="7" name="Content Placeholder 6">
            <a:extLst>
              <a:ext uri="{FF2B5EF4-FFF2-40B4-BE49-F238E27FC236}">
                <a16:creationId xmlns:a16="http://schemas.microsoft.com/office/drawing/2014/main" id="{99A1689D-B064-DD44-913E-4E5EABBA907A}"/>
              </a:ext>
            </a:extLst>
          </p:cNvPr>
          <p:cNvSpPr>
            <a:spLocks noGrp="1"/>
          </p:cNvSpPr>
          <p:nvPr>
            <p:ph idx="1"/>
          </p:nvPr>
        </p:nvSpPr>
        <p:spPr>
          <a:xfrm>
            <a:off x="783277" y="2364052"/>
            <a:ext cx="10673441" cy="4095147"/>
          </a:xfrm>
        </p:spPr>
        <p:txBody>
          <a:bodyPr>
            <a:normAutofit fontScale="77500" lnSpcReduction="20000"/>
          </a:bodyPr>
          <a:lstStyle/>
          <a:p>
            <a:r>
              <a:rPr lang="en-US" sz="2600" dirty="0"/>
              <a:t>Project design</a:t>
            </a:r>
            <a:r>
              <a:rPr lang="en-US" sz="2600" dirty="0">
                <a:sym typeface="Wingdings" pitchFamily="2" charset="2"/>
              </a:rPr>
              <a:t></a:t>
            </a:r>
            <a:r>
              <a:rPr lang="en-US" sz="2600" dirty="0"/>
              <a:t> Quality Improvement in healthcare </a:t>
            </a:r>
          </a:p>
          <a:p>
            <a:r>
              <a:rPr lang="en-US" sz="2600" dirty="0"/>
              <a:t>Setting </a:t>
            </a:r>
            <a:r>
              <a:rPr lang="en-US" sz="2600" dirty="0">
                <a:sym typeface="Wingdings" pitchFamily="2" charset="2"/>
              </a:rPr>
              <a:t> </a:t>
            </a:r>
            <a:r>
              <a:rPr lang="en-US" sz="2600" dirty="0"/>
              <a:t>Primary Care Practice </a:t>
            </a:r>
          </a:p>
          <a:p>
            <a:r>
              <a:rPr lang="en-US" sz="2600" dirty="0"/>
              <a:t>Sample </a:t>
            </a:r>
            <a:r>
              <a:rPr lang="en-US" sz="2600" dirty="0">
                <a:sym typeface="Wingdings" pitchFamily="2" charset="2"/>
              </a:rPr>
              <a:t> </a:t>
            </a:r>
            <a:r>
              <a:rPr lang="en-US" sz="2600" dirty="0"/>
              <a:t>Adults aged 18 to 85 </a:t>
            </a:r>
            <a:r>
              <a:rPr lang="en-US" sz="2600" dirty="0" err="1"/>
              <a:t>yo</a:t>
            </a:r>
            <a:r>
              <a:rPr lang="en-US" sz="2600" dirty="0"/>
              <a:t> with uncontrolled hypertension based on AHA guidelines for hypertension </a:t>
            </a:r>
          </a:p>
          <a:p>
            <a:r>
              <a:rPr lang="en-US" sz="2600" dirty="0"/>
              <a:t>Pre-intervention </a:t>
            </a:r>
            <a:r>
              <a:rPr lang="en-US" sz="2600" dirty="0">
                <a:sym typeface="Wingdings" pitchFamily="2" charset="2"/>
              </a:rPr>
              <a:t></a:t>
            </a:r>
            <a:r>
              <a:rPr lang="en-US" sz="2600" dirty="0"/>
              <a:t> Staff meeting, education, recruiting  </a:t>
            </a:r>
          </a:p>
          <a:p>
            <a:r>
              <a:rPr lang="en-US" sz="2600" dirty="0"/>
              <a:t>Intervention</a:t>
            </a:r>
            <a:r>
              <a:rPr lang="en-US" sz="2600" dirty="0">
                <a:sym typeface="Wingdings" pitchFamily="2" charset="2"/>
              </a:rPr>
              <a:t></a:t>
            </a:r>
            <a:r>
              <a:rPr lang="en-US" sz="2600" dirty="0"/>
              <a:t> Hypertension self-management educational program. Composed of:</a:t>
            </a:r>
          </a:p>
          <a:p>
            <a:pPr lvl="1"/>
            <a:r>
              <a:rPr lang="en-US" sz="2600" dirty="0"/>
              <a:t>Initial counseling session w/ provider (</a:t>
            </a:r>
            <a:r>
              <a:rPr lang="en-US" sz="2600" dirty="0" err="1"/>
              <a:t>i.e</a:t>
            </a:r>
            <a:r>
              <a:rPr lang="en-US" sz="2600" dirty="0"/>
              <a:t> TLC, DASH, consequences, SMBP)</a:t>
            </a:r>
          </a:p>
          <a:p>
            <a:pPr lvl="1"/>
            <a:r>
              <a:rPr lang="en-US" sz="2600" dirty="0"/>
              <a:t>Demonstration on how to accurately SMBP and record it</a:t>
            </a:r>
          </a:p>
          <a:p>
            <a:pPr lvl="1"/>
            <a:r>
              <a:rPr lang="en-US" sz="2600" dirty="0"/>
              <a:t>HTN educational packet to take home</a:t>
            </a:r>
          </a:p>
          <a:p>
            <a:pPr lvl="1"/>
            <a:r>
              <a:rPr lang="en-US" sz="2600" dirty="0"/>
              <a:t> 2-week telehealth follow-up visit </a:t>
            </a:r>
          </a:p>
          <a:p>
            <a:pPr lvl="1"/>
            <a:r>
              <a:rPr lang="en-US" sz="2600" dirty="0"/>
              <a:t>4-week final in-office BP check  </a:t>
            </a:r>
          </a:p>
          <a:p>
            <a:endParaRPr lang="en-US" dirty="0"/>
          </a:p>
        </p:txBody>
      </p:sp>
      <p:pic>
        <p:nvPicPr>
          <p:cNvPr id="9" name="Picture 8">
            <a:extLst>
              <a:ext uri="{FF2B5EF4-FFF2-40B4-BE49-F238E27FC236}">
                <a16:creationId xmlns:a16="http://schemas.microsoft.com/office/drawing/2014/main" id="{30B9C6FF-88DD-854C-A541-9D00D2279282}"/>
              </a:ext>
            </a:extLst>
          </p:cNvPr>
          <p:cNvPicPr>
            <a:picLocks noChangeAspect="1"/>
          </p:cNvPicPr>
          <p:nvPr/>
        </p:nvPicPr>
        <p:blipFill>
          <a:blip r:embed="rId2"/>
          <a:stretch>
            <a:fillRect/>
          </a:stretch>
        </p:blipFill>
        <p:spPr>
          <a:xfrm>
            <a:off x="9127671" y="722436"/>
            <a:ext cx="2329047" cy="1676207"/>
          </a:xfrm>
          <a:prstGeom prst="rect">
            <a:avLst/>
          </a:prstGeom>
        </p:spPr>
      </p:pic>
    </p:spTree>
    <p:extLst>
      <p:ext uri="{BB962C8B-B14F-4D97-AF65-F5344CB8AC3E}">
        <p14:creationId xmlns:p14="http://schemas.microsoft.com/office/powerpoint/2010/main" val="308666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DF7E-A45F-6F4A-8A2F-704DD334E12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Methods/Design</a:t>
            </a:r>
            <a:endParaRPr lang="en-US" dirty="0"/>
          </a:p>
        </p:txBody>
      </p:sp>
      <p:sp>
        <p:nvSpPr>
          <p:cNvPr id="3" name="Content Placeholder 2">
            <a:extLst>
              <a:ext uri="{FF2B5EF4-FFF2-40B4-BE49-F238E27FC236}">
                <a16:creationId xmlns:a16="http://schemas.microsoft.com/office/drawing/2014/main" id="{F4379CC8-EB7C-A24E-AC4C-E0AB09C202A8}"/>
              </a:ext>
            </a:extLst>
          </p:cNvPr>
          <p:cNvSpPr>
            <a:spLocks noGrp="1"/>
          </p:cNvSpPr>
          <p:nvPr>
            <p:ph idx="1"/>
          </p:nvPr>
        </p:nvSpPr>
        <p:spPr>
          <a:xfrm>
            <a:off x="1110343" y="2417736"/>
            <a:ext cx="10302072" cy="4091552"/>
          </a:xfrm>
        </p:spPr>
        <p:txBody>
          <a:bodyPr>
            <a:normAutofit fontScale="85000" lnSpcReduction="10000"/>
          </a:bodyPr>
          <a:lstStyle/>
          <a:p>
            <a:pPr>
              <a:buFont typeface="Wingdings" pitchFamily="2" charset="2"/>
              <a:buChar char="§"/>
            </a:pPr>
            <a:r>
              <a:rPr lang="en-US" dirty="0"/>
              <a:t>The cost of the material from current clinic budget </a:t>
            </a:r>
          </a:p>
          <a:p>
            <a:pPr lvl="1">
              <a:buFont typeface="Wingdings" pitchFamily="2" charset="2"/>
              <a:buChar char="§"/>
            </a:pPr>
            <a:r>
              <a:rPr lang="en-US" dirty="0"/>
              <a:t>Approximate cost for colored documents on laser printer is 0.15 cents per page</a:t>
            </a:r>
          </a:p>
          <a:p>
            <a:pPr lvl="1">
              <a:buFont typeface="Wingdings" pitchFamily="2" charset="2"/>
              <a:buChar char="§"/>
            </a:pPr>
            <a:r>
              <a:rPr lang="en-US" dirty="0"/>
              <a:t>Each packet costs approximately $1.00 we utilized about 17 packets totaling about $17.00</a:t>
            </a:r>
          </a:p>
          <a:p>
            <a:r>
              <a:rPr lang="en-US" dirty="0"/>
              <a:t>Tools and Data collection </a:t>
            </a:r>
            <a:r>
              <a:rPr lang="en-US" dirty="0">
                <a:sym typeface="Wingdings" pitchFamily="2" charset="2"/>
              </a:rPr>
              <a:t></a:t>
            </a:r>
            <a:r>
              <a:rPr lang="en-US" dirty="0"/>
              <a:t> </a:t>
            </a:r>
          </a:p>
          <a:p>
            <a:pPr lvl="1"/>
            <a:r>
              <a:rPr lang="en-US" dirty="0"/>
              <a:t>Quantitative data collected via pre- and post 5-point Likert scale questionnaires</a:t>
            </a:r>
          </a:p>
          <a:p>
            <a:pPr lvl="1"/>
            <a:r>
              <a:rPr lang="en-US" dirty="0"/>
              <a:t>Demographics collected via EHR </a:t>
            </a:r>
          </a:p>
          <a:p>
            <a:pPr lvl="1"/>
            <a:r>
              <a:rPr lang="en-US" dirty="0"/>
              <a:t>BP data collected at 2-interval points </a:t>
            </a:r>
          </a:p>
          <a:p>
            <a:pPr lvl="1"/>
            <a:r>
              <a:rPr lang="en-US" dirty="0"/>
              <a:t>PCMH scores (past scores will be compared to future scores)</a:t>
            </a:r>
          </a:p>
          <a:p>
            <a:r>
              <a:rPr lang="en-US" dirty="0"/>
              <a:t>Obtained project site IRB approval </a:t>
            </a:r>
          </a:p>
          <a:p>
            <a:r>
              <a:rPr lang="en-US" dirty="0"/>
              <a:t>Subsequently, obtained expediate review from the UDM IRB committee and received approval </a:t>
            </a:r>
          </a:p>
          <a:p>
            <a:endParaRPr lang="en-US" dirty="0"/>
          </a:p>
        </p:txBody>
      </p:sp>
    </p:spTree>
    <p:extLst>
      <p:ext uri="{BB962C8B-B14F-4D97-AF65-F5344CB8AC3E}">
        <p14:creationId xmlns:p14="http://schemas.microsoft.com/office/powerpoint/2010/main" val="3975478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603A-0243-4948-A972-A02A55A3BE8E}"/>
              </a:ext>
            </a:extLst>
          </p:cNvPr>
          <p:cNvSpPr>
            <a:spLocks noGrp="1"/>
          </p:cNvSpPr>
          <p:nvPr>
            <p:ph type="title"/>
          </p:nvPr>
        </p:nvSpPr>
        <p:spPr>
          <a:xfrm>
            <a:off x="667427" y="518307"/>
            <a:ext cx="2823917" cy="2216727"/>
          </a:xfrm>
        </p:spPr>
        <p:txBody>
          <a:bodyPr>
            <a:normAutofit/>
          </a:bodyPr>
          <a:lstStyle/>
          <a:p>
            <a:pPr algn="l"/>
            <a:r>
              <a:rPr lang="en-US" sz="2800" b="1" dirty="0"/>
              <a:t>Components of the HTN Educational Packet</a:t>
            </a:r>
          </a:p>
        </p:txBody>
      </p:sp>
      <p:pic>
        <p:nvPicPr>
          <p:cNvPr id="5" name="Content Placeholder 4">
            <a:extLst>
              <a:ext uri="{FF2B5EF4-FFF2-40B4-BE49-F238E27FC236}">
                <a16:creationId xmlns:a16="http://schemas.microsoft.com/office/drawing/2014/main" id="{D6E3D306-64CF-3B44-91A7-E50B228B1CCC}"/>
              </a:ext>
            </a:extLst>
          </p:cNvPr>
          <p:cNvPicPr>
            <a:picLocks noGrp="1" noChangeAspect="1"/>
          </p:cNvPicPr>
          <p:nvPr>
            <p:ph idx="1"/>
          </p:nvPr>
        </p:nvPicPr>
        <p:blipFill>
          <a:blip r:embed="rId2"/>
          <a:stretch>
            <a:fillRect/>
          </a:stretch>
        </p:blipFill>
        <p:spPr>
          <a:xfrm>
            <a:off x="3393196" y="442465"/>
            <a:ext cx="7735016" cy="5977058"/>
          </a:xfrm>
        </p:spPr>
      </p:pic>
    </p:spTree>
    <p:extLst>
      <p:ext uri="{BB962C8B-B14F-4D97-AF65-F5344CB8AC3E}">
        <p14:creationId xmlns:p14="http://schemas.microsoft.com/office/powerpoint/2010/main" val="174937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57C39DC-85AE-064F-B797-A3F4AF50B7A5}"/>
              </a:ext>
            </a:extLst>
          </p:cNvPr>
          <p:cNvGraphicFramePr>
            <a:graphicFrameLocks noGrp="1"/>
          </p:cNvGraphicFramePr>
          <p:nvPr>
            <p:extLst>
              <p:ext uri="{D42A27DB-BD31-4B8C-83A1-F6EECF244321}">
                <p14:modId xmlns:p14="http://schemas.microsoft.com/office/powerpoint/2010/main" val="1955422040"/>
              </p:ext>
            </p:extLst>
          </p:nvPr>
        </p:nvGraphicFramePr>
        <p:xfrm>
          <a:off x="4121425" y="715617"/>
          <a:ext cx="7421216" cy="4657498"/>
        </p:xfrm>
        <a:graphic>
          <a:graphicData uri="http://schemas.openxmlformats.org/drawingml/2006/table">
            <a:tbl>
              <a:tblPr firstRow="1" firstCol="1" bandRow="1">
                <a:tableStyleId>{5C22544A-7EE6-4342-B048-85BDC9FD1C3A}</a:tableStyleId>
              </a:tblPr>
              <a:tblGrid>
                <a:gridCol w="1502594">
                  <a:extLst>
                    <a:ext uri="{9D8B030D-6E8A-4147-A177-3AD203B41FA5}">
                      <a16:colId xmlns:a16="http://schemas.microsoft.com/office/drawing/2014/main" val="3157751436"/>
                    </a:ext>
                  </a:extLst>
                </a:gridCol>
                <a:gridCol w="1995815">
                  <a:extLst>
                    <a:ext uri="{9D8B030D-6E8A-4147-A177-3AD203B41FA5}">
                      <a16:colId xmlns:a16="http://schemas.microsoft.com/office/drawing/2014/main" val="2537222534"/>
                    </a:ext>
                  </a:extLst>
                </a:gridCol>
                <a:gridCol w="2133457">
                  <a:extLst>
                    <a:ext uri="{9D8B030D-6E8A-4147-A177-3AD203B41FA5}">
                      <a16:colId xmlns:a16="http://schemas.microsoft.com/office/drawing/2014/main" val="2569074748"/>
                    </a:ext>
                  </a:extLst>
                </a:gridCol>
                <a:gridCol w="1789350">
                  <a:extLst>
                    <a:ext uri="{9D8B030D-6E8A-4147-A177-3AD203B41FA5}">
                      <a16:colId xmlns:a16="http://schemas.microsoft.com/office/drawing/2014/main" val="632226319"/>
                    </a:ext>
                  </a:extLst>
                </a:gridCol>
              </a:tblGrid>
              <a:tr h="1154838">
                <a:tc>
                  <a:txBody>
                    <a:bodyPr/>
                    <a:lstStyle/>
                    <a:p>
                      <a:pPr marL="0" marR="0" indent="0">
                        <a:spcBef>
                          <a:spcPts val="0"/>
                        </a:spcBef>
                        <a:spcAft>
                          <a:spcPts val="1800"/>
                        </a:spcAft>
                      </a:pPr>
                      <a:r>
                        <a:rPr lang="en-US" sz="1400">
                          <a:effectLst/>
                        </a:rPr>
                        <a:t>Food Group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1492" marR="116417" marT="174625" marB="174625"/>
                </a:tc>
                <a:tc>
                  <a:txBody>
                    <a:bodyPr/>
                    <a:lstStyle/>
                    <a:p>
                      <a:pPr marL="0" marR="0" indent="0">
                        <a:spcBef>
                          <a:spcPts val="0"/>
                        </a:spcBef>
                        <a:spcAft>
                          <a:spcPts val="1800"/>
                        </a:spcAft>
                      </a:pPr>
                      <a:r>
                        <a:rPr lang="en-US" sz="1400" dirty="0">
                          <a:effectLst/>
                        </a:rPr>
                        <a:t>Serving Sizes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92" marR="116417" marT="174625" marB="174625"/>
                </a:tc>
                <a:tc>
                  <a:txBody>
                    <a:bodyPr/>
                    <a:lstStyle/>
                    <a:p>
                      <a:pPr marL="0" marR="0" indent="0">
                        <a:spcBef>
                          <a:spcPts val="0"/>
                        </a:spcBef>
                        <a:spcAft>
                          <a:spcPts val="1800"/>
                        </a:spcAft>
                      </a:pPr>
                      <a:r>
                        <a:rPr lang="en-US" sz="1400">
                          <a:effectLst/>
                        </a:rPr>
                        <a:t>Examples and Notes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1492" marR="116417" marT="174625" marB="174625"/>
                </a:tc>
                <a:tc>
                  <a:txBody>
                    <a:bodyPr/>
                    <a:lstStyle/>
                    <a:p>
                      <a:pPr marL="0" marR="0" indent="0">
                        <a:spcBef>
                          <a:spcPts val="0"/>
                        </a:spcBef>
                        <a:spcAft>
                          <a:spcPts val="1800"/>
                        </a:spcAft>
                      </a:pPr>
                      <a:r>
                        <a:rPr lang="en-US" sz="1400" dirty="0">
                          <a:effectLst/>
                        </a:rPr>
                        <a:t>Significance of Each Food Group to the DASH Eating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92" marR="116417" marT="174625" marB="174625"/>
                </a:tc>
                <a:extLst>
                  <a:ext uri="{0D108BD9-81ED-4DB2-BD59-A6C34878D82A}">
                    <a16:rowId xmlns:a16="http://schemas.microsoft.com/office/drawing/2014/main" val="2461434271"/>
                  </a:ext>
                </a:extLst>
              </a:tr>
              <a:tr h="1787145">
                <a:tc>
                  <a:txBody>
                    <a:bodyPr/>
                    <a:lstStyle/>
                    <a:p>
                      <a:pPr marL="0" marR="0" indent="0">
                        <a:spcBef>
                          <a:spcPts val="0"/>
                        </a:spcBef>
                        <a:spcAft>
                          <a:spcPts val="1800"/>
                        </a:spcAft>
                      </a:pPr>
                      <a:r>
                        <a:rPr lang="en-US" sz="1400" dirty="0">
                          <a:effectLst/>
                        </a:rPr>
                        <a:t>Grains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92" marR="116417" marT="174625" marB="174625"/>
                </a:tc>
                <a:tc>
                  <a:txBody>
                    <a:bodyPr/>
                    <a:lstStyle/>
                    <a:p>
                      <a:pPr marL="0" marR="0" indent="0">
                        <a:spcBef>
                          <a:spcPts val="0"/>
                        </a:spcBef>
                        <a:spcAft>
                          <a:spcPts val="1800"/>
                        </a:spcAft>
                      </a:pPr>
                      <a:r>
                        <a:rPr lang="en-US" sz="1400" dirty="0">
                          <a:effectLst/>
                        </a:rPr>
                        <a:t>1 slice bread</a:t>
                      </a:r>
                    </a:p>
                    <a:p>
                      <a:pPr marL="0" marR="0" indent="0">
                        <a:spcBef>
                          <a:spcPts val="0"/>
                        </a:spcBef>
                        <a:spcAft>
                          <a:spcPts val="1800"/>
                        </a:spcAft>
                      </a:pPr>
                      <a:r>
                        <a:rPr lang="en-US" sz="1400" dirty="0">
                          <a:effectLst/>
                        </a:rPr>
                        <a:t>1 oz dry cereal</a:t>
                      </a:r>
                    </a:p>
                    <a:p>
                      <a:pPr marL="0" marR="0" indent="0">
                        <a:spcBef>
                          <a:spcPts val="0"/>
                        </a:spcBef>
                        <a:spcAft>
                          <a:spcPts val="1800"/>
                        </a:spcAft>
                      </a:pPr>
                      <a:r>
                        <a:rPr lang="en-US" sz="1400" dirty="0">
                          <a:effectLst/>
                        </a:rPr>
                        <a:t>½ cup cooked rice, pasta, or cereal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6417" marR="116417" marT="174625" marB="174625"/>
                </a:tc>
                <a:tc>
                  <a:txBody>
                    <a:bodyPr/>
                    <a:lstStyle/>
                    <a:p>
                      <a:pPr marL="0" marR="0" indent="0">
                        <a:spcBef>
                          <a:spcPts val="0"/>
                        </a:spcBef>
                        <a:spcAft>
                          <a:spcPts val="1800"/>
                        </a:spcAft>
                      </a:pPr>
                      <a:r>
                        <a:rPr lang="en-US" sz="1400" dirty="0">
                          <a:effectLst/>
                        </a:rPr>
                        <a:t>Whole-wheat bread and rolls, whole-wheat pasta, English muffin, pita bread, bagel, cereals, grits, oatmeal, brown rice, unsalted pretzels and popcorn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6417" marR="116417" marT="174625" marB="174625"/>
                </a:tc>
                <a:tc>
                  <a:txBody>
                    <a:bodyPr/>
                    <a:lstStyle/>
                    <a:p>
                      <a:pPr marL="0" marR="0" indent="0">
                        <a:spcBef>
                          <a:spcPts val="0"/>
                        </a:spcBef>
                        <a:spcAft>
                          <a:spcPts val="1800"/>
                        </a:spcAft>
                      </a:pPr>
                      <a:r>
                        <a:rPr lang="en-US" sz="1400">
                          <a:effectLst/>
                        </a:rPr>
                        <a:t>Major sources of energy and fiber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16417" marR="116417" marT="174625" marB="174625"/>
                </a:tc>
                <a:extLst>
                  <a:ext uri="{0D108BD9-81ED-4DB2-BD59-A6C34878D82A}">
                    <a16:rowId xmlns:a16="http://schemas.microsoft.com/office/drawing/2014/main" val="903443267"/>
                  </a:ext>
                </a:extLst>
              </a:tr>
              <a:tr h="1657744">
                <a:tc>
                  <a:txBody>
                    <a:bodyPr/>
                    <a:lstStyle/>
                    <a:p>
                      <a:pPr marL="0" marR="0" indent="0">
                        <a:spcBef>
                          <a:spcPts val="0"/>
                        </a:spcBef>
                        <a:spcAft>
                          <a:spcPts val="1800"/>
                        </a:spcAft>
                      </a:pPr>
                      <a:r>
                        <a:rPr lang="en-US" sz="1400" dirty="0">
                          <a:effectLst/>
                        </a:rPr>
                        <a:t>Vegetables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1492" marR="116417" marT="174625" marB="174625"/>
                </a:tc>
                <a:tc>
                  <a:txBody>
                    <a:bodyPr/>
                    <a:lstStyle/>
                    <a:p>
                      <a:pPr marL="0" marR="0" indent="0">
                        <a:spcBef>
                          <a:spcPts val="0"/>
                        </a:spcBef>
                        <a:spcAft>
                          <a:spcPts val="1800"/>
                        </a:spcAft>
                      </a:pPr>
                      <a:r>
                        <a:rPr lang="en-US" sz="1400" dirty="0">
                          <a:effectLst/>
                        </a:rPr>
                        <a:t>1 cup raw leafy vegetable</a:t>
                      </a:r>
                    </a:p>
                    <a:p>
                      <a:pPr marL="0" marR="0" indent="0">
                        <a:spcBef>
                          <a:spcPts val="0"/>
                        </a:spcBef>
                        <a:spcAft>
                          <a:spcPts val="1800"/>
                        </a:spcAft>
                      </a:pPr>
                      <a:r>
                        <a:rPr lang="en-US" sz="1400" dirty="0">
                          <a:effectLst/>
                        </a:rPr>
                        <a:t>½ cup cut-up raw or cooked vegetable</a:t>
                      </a:r>
                    </a:p>
                    <a:p>
                      <a:pPr marL="0" marR="0" indent="0">
                        <a:spcBef>
                          <a:spcPts val="0"/>
                        </a:spcBef>
                        <a:spcAft>
                          <a:spcPts val="1800"/>
                        </a:spcAft>
                      </a:pPr>
                      <a:r>
                        <a:rPr lang="en-US" sz="1400" dirty="0">
                          <a:effectLst/>
                        </a:rPr>
                        <a:t>½ cup vegetable juice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6417" marR="116417" marT="174625" marB="174625"/>
                </a:tc>
                <a:tc>
                  <a:txBody>
                    <a:bodyPr/>
                    <a:lstStyle/>
                    <a:p>
                      <a:pPr marL="0" marR="0" indent="0">
                        <a:spcBef>
                          <a:spcPts val="0"/>
                        </a:spcBef>
                        <a:spcAft>
                          <a:spcPts val="1800"/>
                        </a:spcAft>
                      </a:pPr>
                      <a:r>
                        <a:rPr lang="en-US" sz="1400" dirty="0">
                          <a:effectLst/>
                        </a:rPr>
                        <a:t>Broccoli, carrots, collards, green beans, green peas, kale, lima beans, potatoes, spinach, squash, sweet potatoes, tomatoes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6417" marR="116417" marT="174625" marB="174625"/>
                </a:tc>
                <a:tc>
                  <a:txBody>
                    <a:bodyPr/>
                    <a:lstStyle/>
                    <a:p>
                      <a:pPr marL="0" marR="0" indent="0">
                        <a:spcBef>
                          <a:spcPts val="0"/>
                        </a:spcBef>
                        <a:spcAft>
                          <a:spcPts val="1800"/>
                        </a:spcAft>
                      </a:pPr>
                      <a:r>
                        <a:rPr lang="en-US" sz="1400" dirty="0">
                          <a:effectLst/>
                        </a:rPr>
                        <a:t>Rich sources of potassium, magnesium, and fiber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6417" marR="116417" marT="174625" marB="174625"/>
                </a:tc>
                <a:extLst>
                  <a:ext uri="{0D108BD9-81ED-4DB2-BD59-A6C34878D82A}">
                    <a16:rowId xmlns:a16="http://schemas.microsoft.com/office/drawing/2014/main" val="2028453328"/>
                  </a:ext>
                </a:extLst>
              </a:tr>
            </a:tbl>
          </a:graphicData>
        </a:graphic>
      </p:graphicFrame>
      <p:sp>
        <p:nvSpPr>
          <p:cNvPr id="6" name="Rectangle 5">
            <a:extLst>
              <a:ext uri="{FF2B5EF4-FFF2-40B4-BE49-F238E27FC236}">
                <a16:creationId xmlns:a16="http://schemas.microsoft.com/office/drawing/2014/main" id="{592807C1-1FF4-7648-9859-0B0D66505090}"/>
              </a:ext>
            </a:extLst>
          </p:cNvPr>
          <p:cNvSpPr/>
          <p:nvPr/>
        </p:nvSpPr>
        <p:spPr>
          <a:xfrm>
            <a:off x="782239" y="2490012"/>
            <a:ext cx="3087076" cy="923330"/>
          </a:xfrm>
          <a:prstGeom prst="rect">
            <a:avLst/>
          </a:prstGeom>
        </p:spPr>
        <p:txBody>
          <a:bodyPr wrap="square">
            <a:spAutoFit/>
          </a:bodyPr>
          <a:lstStyle/>
          <a:p>
            <a:pPr marL="457200" marR="0" indent="0">
              <a:spcBef>
                <a:spcPts val="1800"/>
              </a:spcBef>
              <a:spcAft>
                <a:spcPts val="30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DASH Eating Plan—Serving Sizes, Examples, and Significance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098A47A-426C-914D-903F-430AC3AEB0A8}"/>
              </a:ext>
            </a:extLst>
          </p:cNvPr>
          <p:cNvSpPr/>
          <p:nvPr/>
        </p:nvSpPr>
        <p:spPr>
          <a:xfrm>
            <a:off x="4121425" y="5632174"/>
            <a:ext cx="7129671" cy="430887"/>
          </a:xfrm>
          <a:prstGeom prst="rect">
            <a:avLst/>
          </a:prstGeom>
        </p:spPr>
        <p:txBody>
          <a:bodyPr wrap="square">
            <a:spAutoFit/>
          </a:bodyPr>
          <a:lstStyle/>
          <a:p>
            <a:r>
              <a:rPr lang="en-US" sz="1100" dirty="0">
                <a:latin typeface="TimesNewRomanPSMT" panose="02020603050405020304" pitchFamily="18" charset="0"/>
                <a:ea typeface="Times New Roman" panose="02020603050405020304" pitchFamily="18" charset="0"/>
                <a:cs typeface="Times New Roman" panose="02020603050405020304" pitchFamily="18" charset="0"/>
              </a:rPr>
              <a:t>Source: National Heart, Lung, and Blood Institute; National Institutes of Health; U.S. Department of Health and Human Services, 2018.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C9BBCF1D-B560-A149-917C-AE0CC21430B5}"/>
              </a:ext>
            </a:extLst>
          </p:cNvPr>
          <p:cNvPicPr>
            <a:picLocks noChangeAspect="1"/>
          </p:cNvPicPr>
          <p:nvPr/>
        </p:nvPicPr>
        <p:blipFill>
          <a:blip r:embed="rId2"/>
          <a:stretch>
            <a:fillRect/>
          </a:stretch>
        </p:blipFill>
        <p:spPr>
          <a:xfrm>
            <a:off x="782239" y="3529222"/>
            <a:ext cx="3278946" cy="2533839"/>
          </a:xfrm>
          <a:prstGeom prst="rect">
            <a:avLst/>
          </a:prstGeom>
        </p:spPr>
      </p:pic>
      <p:sp>
        <p:nvSpPr>
          <p:cNvPr id="14" name="Rectangle 13">
            <a:extLst>
              <a:ext uri="{FF2B5EF4-FFF2-40B4-BE49-F238E27FC236}">
                <a16:creationId xmlns:a16="http://schemas.microsoft.com/office/drawing/2014/main" id="{0F4654CD-7947-C54F-A359-75087BE1BD21}"/>
              </a:ext>
            </a:extLst>
          </p:cNvPr>
          <p:cNvSpPr/>
          <p:nvPr/>
        </p:nvSpPr>
        <p:spPr>
          <a:xfrm>
            <a:off x="825166" y="715617"/>
            <a:ext cx="2846289" cy="1200329"/>
          </a:xfrm>
          <a:prstGeom prst="rect">
            <a:avLst/>
          </a:prstGeom>
        </p:spPr>
        <p:txBody>
          <a:bodyPr wrap="square">
            <a:spAutoFit/>
          </a:bodyPr>
          <a:lstStyle/>
          <a:p>
            <a:r>
              <a:rPr lang="en-US" sz="2400" b="1" dirty="0"/>
              <a:t>Components of the HTN Educational Packet</a:t>
            </a:r>
          </a:p>
        </p:txBody>
      </p:sp>
    </p:spTree>
    <p:extLst>
      <p:ext uri="{BB962C8B-B14F-4D97-AF65-F5344CB8AC3E}">
        <p14:creationId xmlns:p14="http://schemas.microsoft.com/office/powerpoint/2010/main" val="245359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4E486-5C0D-4447-B124-101AC12E496C}"/>
              </a:ext>
            </a:extLst>
          </p:cNvPr>
          <p:cNvSpPr>
            <a:spLocks noGrp="1"/>
          </p:cNvSpPr>
          <p:nvPr>
            <p:ph type="title"/>
          </p:nvPr>
        </p:nvSpPr>
        <p:spPr>
          <a:xfrm>
            <a:off x="543139" y="702633"/>
            <a:ext cx="1783203" cy="1763476"/>
          </a:xfrm>
        </p:spPr>
        <p:txBody>
          <a:bodyPr>
            <a:normAutofit fontScale="90000"/>
          </a:bodyPr>
          <a:lstStyle/>
          <a:p>
            <a:r>
              <a:rPr lang="en-US" sz="2400" b="1" dirty="0"/>
              <a:t>Components of the HTN Educational Packet</a:t>
            </a:r>
          </a:p>
        </p:txBody>
      </p:sp>
      <p:pic>
        <p:nvPicPr>
          <p:cNvPr id="4" name="Content Placeholder 3">
            <a:extLst>
              <a:ext uri="{FF2B5EF4-FFF2-40B4-BE49-F238E27FC236}">
                <a16:creationId xmlns:a16="http://schemas.microsoft.com/office/drawing/2014/main" id="{7A843287-447E-2041-99CF-BB0A4FE360FA}"/>
              </a:ext>
            </a:extLst>
          </p:cNvPr>
          <p:cNvPicPr>
            <a:picLocks noGrp="1" noChangeAspect="1"/>
          </p:cNvPicPr>
          <p:nvPr>
            <p:ph idx="1"/>
          </p:nvPr>
        </p:nvPicPr>
        <p:blipFill>
          <a:blip r:embed="rId2"/>
          <a:stretch>
            <a:fillRect/>
          </a:stretch>
        </p:blipFill>
        <p:spPr>
          <a:xfrm>
            <a:off x="2326342" y="467137"/>
            <a:ext cx="4539266" cy="5947044"/>
          </a:xfrm>
          <a:prstGeom prst="rect">
            <a:avLst/>
          </a:prstGeom>
        </p:spPr>
      </p:pic>
      <p:pic>
        <p:nvPicPr>
          <p:cNvPr id="5" name="Picture 4">
            <a:extLst>
              <a:ext uri="{FF2B5EF4-FFF2-40B4-BE49-F238E27FC236}">
                <a16:creationId xmlns:a16="http://schemas.microsoft.com/office/drawing/2014/main" id="{BF316708-5A81-724F-954B-F88E320BEB04}"/>
              </a:ext>
            </a:extLst>
          </p:cNvPr>
          <p:cNvPicPr>
            <a:picLocks noChangeAspect="1"/>
          </p:cNvPicPr>
          <p:nvPr/>
        </p:nvPicPr>
        <p:blipFill>
          <a:blip r:embed="rId3"/>
          <a:stretch>
            <a:fillRect/>
          </a:stretch>
        </p:blipFill>
        <p:spPr>
          <a:xfrm>
            <a:off x="6786707" y="467137"/>
            <a:ext cx="4924223" cy="5943795"/>
          </a:xfrm>
          <a:prstGeom prst="rect">
            <a:avLst/>
          </a:prstGeom>
        </p:spPr>
      </p:pic>
    </p:spTree>
    <p:extLst>
      <p:ext uri="{BB962C8B-B14F-4D97-AF65-F5344CB8AC3E}">
        <p14:creationId xmlns:p14="http://schemas.microsoft.com/office/powerpoint/2010/main" val="249608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277B-6882-7442-95E0-ABC604C59ECA}"/>
              </a:ext>
            </a:extLst>
          </p:cNvPr>
          <p:cNvSpPr>
            <a:spLocks noGrp="1"/>
          </p:cNvSpPr>
          <p:nvPr>
            <p:ph type="title"/>
          </p:nvPr>
        </p:nvSpPr>
        <p:spPr>
          <a:xfrm>
            <a:off x="1295402" y="540328"/>
            <a:ext cx="9601196" cy="5025586"/>
          </a:xfrm>
        </p:spPr>
        <p:txBody>
          <a:bodyPr/>
          <a:lstStyle/>
          <a:p>
            <a:r>
              <a:rPr lang="en-US" b="1" dirty="0"/>
              <a:t>Results/Data Analysis</a:t>
            </a:r>
          </a:p>
        </p:txBody>
      </p:sp>
      <p:pic>
        <p:nvPicPr>
          <p:cNvPr id="5" name="Picture 4">
            <a:extLst>
              <a:ext uri="{FF2B5EF4-FFF2-40B4-BE49-F238E27FC236}">
                <a16:creationId xmlns:a16="http://schemas.microsoft.com/office/drawing/2014/main" id="{8C76752B-0288-B646-8069-6C64EDDE5384}"/>
              </a:ext>
            </a:extLst>
          </p:cNvPr>
          <p:cNvPicPr>
            <a:picLocks noChangeAspect="1"/>
          </p:cNvPicPr>
          <p:nvPr/>
        </p:nvPicPr>
        <p:blipFill>
          <a:blip r:embed="rId2"/>
          <a:stretch>
            <a:fillRect/>
          </a:stretch>
        </p:blipFill>
        <p:spPr>
          <a:xfrm>
            <a:off x="4413375" y="3546764"/>
            <a:ext cx="3365250" cy="2019150"/>
          </a:xfrm>
          <a:prstGeom prst="rect">
            <a:avLst/>
          </a:prstGeom>
        </p:spPr>
      </p:pic>
    </p:spTree>
    <p:extLst>
      <p:ext uri="{BB962C8B-B14F-4D97-AF65-F5344CB8AC3E}">
        <p14:creationId xmlns:p14="http://schemas.microsoft.com/office/powerpoint/2010/main" val="409194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3175-9AB8-5A45-8606-0E69219737C3}"/>
              </a:ext>
            </a:extLst>
          </p:cNvPr>
          <p:cNvSpPr>
            <a:spLocks noGrp="1"/>
          </p:cNvSpPr>
          <p:nvPr>
            <p:ph type="title"/>
          </p:nvPr>
        </p:nvSpPr>
        <p:spPr>
          <a:xfrm>
            <a:off x="184158" y="621883"/>
            <a:ext cx="6911123" cy="1015646"/>
          </a:xfrm>
        </p:spPr>
        <p:txBody>
          <a:bodyPr>
            <a:normAutofit/>
          </a:bodyPr>
          <a:lstStyle/>
          <a:p>
            <a:r>
              <a:rPr lang="en-US" sz="4000" dirty="0">
                <a:latin typeface="Times New Roman" panose="02020603050405020304" pitchFamily="18" charset="0"/>
                <a:cs typeface="Times New Roman" panose="02020603050405020304" pitchFamily="18" charset="0"/>
              </a:rPr>
              <a:t>Patient Demographics </a:t>
            </a:r>
          </a:p>
        </p:txBody>
      </p:sp>
      <p:graphicFrame>
        <p:nvGraphicFramePr>
          <p:cNvPr id="4" name="Content Placeholder 3">
            <a:extLst>
              <a:ext uri="{FF2B5EF4-FFF2-40B4-BE49-F238E27FC236}">
                <a16:creationId xmlns:a16="http://schemas.microsoft.com/office/drawing/2014/main" id="{9D0E570B-8A56-9B43-B155-0DFEDA855D78}"/>
              </a:ext>
            </a:extLst>
          </p:cNvPr>
          <p:cNvGraphicFramePr>
            <a:graphicFrameLocks noGrp="1"/>
          </p:cNvGraphicFramePr>
          <p:nvPr>
            <p:ph idx="1"/>
            <p:extLst>
              <p:ext uri="{D42A27DB-BD31-4B8C-83A1-F6EECF244321}">
                <p14:modId xmlns:p14="http://schemas.microsoft.com/office/powerpoint/2010/main" val="633969039"/>
              </p:ext>
            </p:extLst>
          </p:nvPr>
        </p:nvGraphicFramePr>
        <p:xfrm>
          <a:off x="1417983" y="2348760"/>
          <a:ext cx="5374705" cy="1065094"/>
        </p:xfrm>
        <a:graphic>
          <a:graphicData uri="http://schemas.openxmlformats.org/drawingml/2006/table">
            <a:tbl>
              <a:tblPr firstRow="1" firstCol="1" bandRow="1">
                <a:tableStyleId>{5C22544A-7EE6-4342-B048-85BDC9FD1C3A}</a:tableStyleId>
              </a:tblPr>
              <a:tblGrid>
                <a:gridCol w="1075467">
                  <a:extLst>
                    <a:ext uri="{9D8B030D-6E8A-4147-A177-3AD203B41FA5}">
                      <a16:colId xmlns:a16="http://schemas.microsoft.com/office/drawing/2014/main" val="234017980"/>
                    </a:ext>
                  </a:extLst>
                </a:gridCol>
                <a:gridCol w="812220">
                  <a:extLst>
                    <a:ext uri="{9D8B030D-6E8A-4147-A177-3AD203B41FA5}">
                      <a16:colId xmlns:a16="http://schemas.microsoft.com/office/drawing/2014/main" val="646309820"/>
                    </a:ext>
                  </a:extLst>
                </a:gridCol>
                <a:gridCol w="949627">
                  <a:extLst>
                    <a:ext uri="{9D8B030D-6E8A-4147-A177-3AD203B41FA5}">
                      <a16:colId xmlns:a16="http://schemas.microsoft.com/office/drawing/2014/main" val="4206691807"/>
                    </a:ext>
                  </a:extLst>
                </a:gridCol>
                <a:gridCol w="853289">
                  <a:extLst>
                    <a:ext uri="{9D8B030D-6E8A-4147-A177-3AD203B41FA5}">
                      <a16:colId xmlns:a16="http://schemas.microsoft.com/office/drawing/2014/main" val="2618385431"/>
                    </a:ext>
                  </a:extLst>
                </a:gridCol>
                <a:gridCol w="1684102">
                  <a:extLst>
                    <a:ext uri="{9D8B030D-6E8A-4147-A177-3AD203B41FA5}">
                      <a16:colId xmlns:a16="http://schemas.microsoft.com/office/drawing/2014/main" val="1479652522"/>
                    </a:ext>
                  </a:extLst>
                </a:gridCol>
              </a:tblGrid>
              <a:tr h="291549">
                <a:tc>
                  <a:txBody>
                    <a:bodyPr/>
                    <a:lstStyle/>
                    <a:p>
                      <a:pPr marL="0" marR="0" algn="l">
                        <a:spcBef>
                          <a:spcPts val="0"/>
                        </a:spcBef>
                        <a:spcAft>
                          <a:spcPts val="0"/>
                        </a:spcAft>
                      </a:pPr>
                      <a:r>
                        <a:rPr lang="en-US" sz="1200">
                          <a:solidFill>
                            <a:schemeClr val="tx1"/>
                          </a:solidFill>
                          <a:effectLst/>
                        </a:rPr>
                        <a:t>Age (years)</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solidFill>
                            <a:schemeClr val="tx1"/>
                          </a:solidFill>
                          <a:effectLst/>
                        </a:rPr>
                        <a:t>(18-30)</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(31-50)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(51-70)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solidFill>
                            <a:schemeClr val="tx1"/>
                          </a:solidFill>
                          <a:effectLst/>
                        </a:rPr>
                        <a:t>(70-85)</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54712171"/>
                  </a:ext>
                </a:extLst>
              </a:tr>
              <a:tr h="461567">
                <a:tc>
                  <a:txBody>
                    <a:bodyPr/>
                    <a:lstStyle/>
                    <a:p>
                      <a:pPr marL="0" marR="0" algn="l">
                        <a:spcBef>
                          <a:spcPts val="0"/>
                        </a:spcBef>
                        <a:spcAft>
                          <a:spcPts val="0"/>
                        </a:spcAft>
                      </a:pPr>
                      <a:r>
                        <a:rPr lang="en-US" sz="1200">
                          <a:solidFill>
                            <a:schemeClr val="tx1"/>
                          </a:solidFill>
                          <a:effectLst/>
                        </a:rPr>
                        <a:t>Number of participants </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solidFill>
                            <a:schemeClr val="tx1"/>
                          </a:solidFill>
                          <a:effectLst/>
                        </a:rPr>
                        <a:t>9</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1</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46207499"/>
                  </a:ext>
                </a:extLst>
              </a:tr>
              <a:tr h="311978">
                <a:tc>
                  <a:txBody>
                    <a:bodyPr/>
                    <a:lstStyle/>
                    <a:p>
                      <a:pPr marL="0" marR="0" algn="l">
                        <a:spcBef>
                          <a:spcPts val="0"/>
                        </a:spcBef>
                        <a:spcAft>
                          <a:spcPts val="0"/>
                        </a:spcAft>
                      </a:pPr>
                      <a:r>
                        <a:rPr lang="en-US" sz="1200">
                          <a:solidFill>
                            <a:schemeClr val="tx1"/>
                          </a:solidFill>
                          <a:effectLst/>
                        </a:rPr>
                        <a:t>Percent Total </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33.33%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60%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solidFill>
                            <a:schemeClr val="tx1"/>
                          </a:solidFill>
                          <a:effectLst/>
                        </a:rPr>
                        <a:t>6.6%</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8445842"/>
                  </a:ext>
                </a:extLst>
              </a:tr>
            </a:tbl>
          </a:graphicData>
        </a:graphic>
      </p:graphicFrame>
      <p:sp>
        <p:nvSpPr>
          <p:cNvPr id="5" name="Rectangle 4">
            <a:extLst>
              <a:ext uri="{FF2B5EF4-FFF2-40B4-BE49-F238E27FC236}">
                <a16:creationId xmlns:a16="http://schemas.microsoft.com/office/drawing/2014/main" id="{F65C93DD-ECCA-3245-9C4E-516746F7406E}"/>
              </a:ext>
            </a:extLst>
          </p:cNvPr>
          <p:cNvSpPr/>
          <p:nvPr/>
        </p:nvSpPr>
        <p:spPr>
          <a:xfrm>
            <a:off x="1375219" y="2024227"/>
            <a:ext cx="3342555" cy="276999"/>
          </a:xfrm>
          <a:prstGeom prst="rect">
            <a:avLst/>
          </a:prstGeom>
        </p:spPr>
        <p:txBody>
          <a:bodyPr wrap="square">
            <a:spAutoFit/>
          </a:bodyPr>
          <a:lstStyle/>
          <a:p>
            <a:r>
              <a:rPr lang="en-US" sz="1200" dirty="0">
                <a:latin typeface="TimesNewRomanPSMT" panose="02020603050405020304" pitchFamily="18" charset="0"/>
                <a:ea typeface="Times New Roman" panose="02020603050405020304" pitchFamily="18" charset="0"/>
              </a:rPr>
              <a:t>Table 1- Age of participants  (n= 15)</a:t>
            </a:r>
            <a:r>
              <a:rPr lang="en-US" sz="1200" dirty="0"/>
              <a:t> </a:t>
            </a:r>
          </a:p>
        </p:txBody>
      </p:sp>
      <p:graphicFrame>
        <p:nvGraphicFramePr>
          <p:cNvPr id="6" name="Table 5">
            <a:extLst>
              <a:ext uri="{FF2B5EF4-FFF2-40B4-BE49-F238E27FC236}">
                <a16:creationId xmlns:a16="http://schemas.microsoft.com/office/drawing/2014/main" id="{DBF9C23B-62FD-D242-B57C-1604F695820F}"/>
              </a:ext>
            </a:extLst>
          </p:cNvPr>
          <p:cNvGraphicFramePr>
            <a:graphicFrameLocks noGrp="1"/>
          </p:cNvGraphicFramePr>
          <p:nvPr>
            <p:extLst>
              <p:ext uri="{D42A27DB-BD31-4B8C-83A1-F6EECF244321}">
                <p14:modId xmlns:p14="http://schemas.microsoft.com/office/powerpoint/2010/main" val="3888290328"/>
              </p:ext>
            </p:extLst>
          </p:nvPr>
        </p:nvGraphicFramePr>
        <p:xfrm>
          <a:off x="1375219" y="3747168"/>
          <a:ext cx="5417468" cy="894521"/>
        </p:xfrm>
        <a:graphic>
          <a:graphicData uri="http://schemas.openxmlformats.org/drawingml/2006/table">
            <a:tbl>
              <a:tblPr firstRow="1" firstCol="1" bandRow="1">
                <a:tableStyleId>{5C22544A-7EE6-4342-B048-85BDC9FD1C3A}</a:tableStyleId>
              </a:tblPr>
              <a:tblGrid>
                <a:gridCol w="1805448">
                  <a:extLst>
                    <a:ext uri="{9D8B030D-6E8A-4147-A177-3AD203B41FA5}">
                      <a16:colId xmlns:a16="http://schemas.microsoft.com/office/drawing/2014/main" val="658130264"/>
                    </a:ext>
                  </a:extLst>
                </a:gridCol>
                <a:gridCol w="1489304">
                  <a:extLst>
                    <a:ext uri="{9D8B030D-6E8A-4147-A177-3AD203B41FA5}">
                      <a16:colId xmlns:a16="http://schemas.microsoft.com/office/drawing/2014/main" val="4118623042"/>
                    </a:ext>
                  </a:extLst>
                </a:gridCol>
                <a:gridCol w="2122716">
                  <a:extLst>
                    <a:ext uri="{9D8B030D-6E8A-4147-A177-3AD203B41FA5}">
                      <a16:colId xmlns:a16="http://schemas.microsoft.com/office/drawing/2014/main" val="652027099"/>
                    </a:ext>
                  </a:extLst>
                </a:gridCol>
              </a:tblGrid>
              <a:tr h="284921">
                <a:tc>
                  <a:txBody>
                    <a:bodyPr/>
                    <a:lstStyle/>
                    <a:p>
                      <a:pPr marL="0" marR="0" algn="l">
                        <a:spcBef>
                          <a:spcPts val="0"/>
                        </a:spcBef>
                        <a:spcAft>
                          <a:spcPts val="0"/>
                        </a:spcAft>
                      </a:pPr>
                      <a:r>
                        <a:rPr lang="en-US" sz="1200" dirty="0">
                          <a:solidFill>
                            <a:schemeClr val="tx1"/>
                          </a:solidFill>
                          <a:effectLst/>
                        </a:rPr>
                        <a:t>Gender</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Male </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solidFill>
                            <a:schemeClr val="tx1"/>
                          </a:solidFill>
                          <a:effectLst/>
                        </a:rPr>
                        <a:t>Female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59404931"/>
                  </a:ext>
                </a:extLst>
              </a:tr>
              <a:tr h="324153">
                <a:tc>
                  <a:txBody>
                    <a:bodyPr/>
                    <a:lstStyle/>
                    <a:p>
                      <a:pPr marL="0" marR="0" algn="l">
                        <a:spcBef>
                          <a:spcPts val="0"/>
                        </a:spcBef>
                        <a:spcAft>
                          <a:spcPts val="0"/>
                        </a:spcAft>
                      </a:pPr>
                      <a:r>
                        <a:rPr lang="en-US" sz="1200">
                          <a:solidFill>
                            <a:schemeClr val="tx1"/>
                          </a:solidFill>
                          <a:effectLst/>
                        </a:rPr>
                        <a:t>Number of Participants </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solidFill>
                            <a:schemeClr val="tx1"/>
                          </a:solidFill>
                          <a:effectLst/>
                        </a:rPr>
                        <a:t>8</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solidFill>
                            <a:schemeClr val="tx1"/>
                          </a:solidFill>
                          <a:effectLst/>
                        </a:rPr>
                        <a:t>7</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13063318"/>
                  </a:ext>
                </a:extLst>
              </a:tr>
              <a:tr h="285447">
                <a:tc>
                  <a:txBody>
                    <a:bodyPr/>
                    <a:lstStyle/>
                    <a:p>
                      <a:pPr marL="0" marR="0" algn="l">
                        <a:spcBef>
                          <a:spcPts val="0"/>
                        </a:spcBef>
                        <a:spcAft>
                          <a:spcPts val="0"/>
                        </a:spcAft>
                      </a:pPr>
                      <a:r>
                        <a:rPr lang="en-US" sz="1200">
                          <a:solidFill>
                            <a:schemeClr val="tx1"/>
                          </a:solidFill>
                          <a:effectLst/>
                        </a:rPr>
                        <a:t>Percent Total</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solidFill>
                            <a:schemeClr val="tx1"/>
                          </a:solidFill>
                          <a:effectLst/>
                        </a:rPr>
                        <a:t>53.33%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solidFill>
                            <a:schemeClr val="tx1"/>
                          </a:solidFill>
                          <a:effectLst/>
                        </a:rPr>
                        <a:t>46.66%</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9119965"/>
                  </a:ext>
                </a:extLst>
              </a:tr>
            </a:tbl>
          </a:graphicData>
        </a:graphic>
      </p:graphicFrame>
      <p:sp>
        <p:nvSpPr>
          <p:cNvPr id="7" name="Rectangle 6">
            <a:extLst>
              <a:ext uri="{FF2B5EF4-FFF2-40B4-BE49-F238E27FC236}">
                <a16:creationId xmlns:a16="http://schemas.microsoft.com/office/drawing/2014/main" id="{3974DCC4-B2A2-E645-81F1-321C7956BC33}"/>
              </a:ext>
            </a:extLst>
          </p:cNvPr>
          <p:cNvSpPr/>
          <p:nvPr/>
        </p:nvSpPr>
        <p:spPr>
          <a:xfrm>
            <a:off x="1375219" y="3470169"/>
            <a:ext cx="2608856" cy="276999"/>
          </a:xfrm>
          <a:prstGeom prst="rect">
            <a:avLst/>
          </a:prstGeom>
        </p:spPr>
        <p:txBody>
          <a:bodyPr wrap="none">
            <a:spAutoFit/>
          </a:bodyPr>
          <a:lstStyle/>
          <a:p>
            <a:r>
              <a:rPr lang="en-US" sz="1200" dirty="0">
                <a:latin typeface="TimesNewRomanPSMT" panose="02020603050405020304" pitchFamily="18" charset="0"/>
                <a:ea typeface="Times New Roman" panose="02020603050405020304" pitchFamily="18" charset="0"/>
              </a:rPr>
              <a:t>Table 2- Gender of participants (n=15)</a:t>
            </a:r>
            <a:r>
              <a:rPr lang="en-US" sz="1200" dirty="0"/>
              <a:t> </a:t>
            </a:r>
          </a:p>
        </p:txBody>
      </p:sp>
      <p:sp>
        <p:nvSpPr>
          <p:cNvPr id="8" name="Rectangle 7">
            <a:extLst>
              <a:ext uri="{FF2B5EF4-FFF2-40B4-BE49-F238E27FC236}">
                <a16:creationId xmlns:a16="http://schemas.microsoft.com/office/drawing/2014/main" id="{68372BC3-11D9-6143-88D5-A2BF7FE67551}"/>
              </a:ext>
            </a:extLst>
          </p:cNvPr>
          <p:cNvSpPr/>
          <p:nvPr/>
        </p:nvSpPr>
        <p:spPr>
          <a:xfrm>
            <a:off x="1375218" y="4721775"/>
            <a:ext cx="2732955" cy="276999"/>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rPr>
              <a:t>Table 3- Ethnicity of participants (n=15)</a:t>
            </a:r>
            <a:endParaRPr lang="en-US" sz="12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1C59C45E-AD1C-F44E-843F-7ECD86766514}"/>
              </a:ext>
            </a:extLst>
          </p:cNvPr>
          <p:cNvGraphicFramePr>
            <a:graphicFrameLocks noGrp="1"/>
          </p:cNvGraphicFramePr>
          <p:nvPr>
            <p:extLst>
              <p:ext uri="{D42A27DB-BD31-4B8C-83A1-F6EECF244321}">
                <p14:modId xmlns:p14="http://schemas.microsoft.com/office/powerpoint/2010/main" val="1039736255"/>
              </p:ext>
            </p:extLst>
          </p:nvPr>
        </p:nvGraphicFramePr>
        <p:xfrm>
          <a:off x="1417982" y="4998774"/>
          <a:ext cx="8945218" cy="1160163"/>
        </p:xfrm>
        <a:graphic>
          <a:graphicData uri="http://schemas.openxmlformats.org/drawingml/2006/table">
            <a:tbl>
              <a:tblPr firstRow="1" firstCol="1" bandRow="1">
                <a:tableStyleId>{5C22544A-7EE6-4342-B048-85BDC9FD1C3A}</a:tableStyleId>
              </a:tblPr>
              <a:tblGrid>
                <a:gridCol w="1642263">
                  <a:extLst>
                    <a:ext uri="{9D8B030D-6E8A-4147-A177-3AD203B41FA5}">
                      <a16:colId xmlns:a16="http://schemas.microsoft.com/office/drawing/2014/main" val="1446440797"/>
                    </a:ext>
                  </a:extLst>
                </a:gridCol>
                <a:gridCol w="825244">
                  <a:extLst>
                    <a:ext uri="{9D8B030D-6E8A-4147-A177-3AD203B41FA5}">
                      <a16:colId xmlns:a16="http://schemas.microsoft.com/office/drawing/2014/main" val="721713743"/>
                    </a:ext>
                  </a:extLst>
                </a:gridCol>
                <a:gridCol w="1116277">
                  <a:extLst>
                    <a:ext uri="{9D8B030D-6E8A-4147-A177-3AD203B41FA5}">
                      <a16:colId xmlns:a16="http://schemas.microsoft.com/office/drawing/2014/main" val="3707556250"/>
                    </a:ext>
                  </a:extLst>
                </a:gridCol>
                <a:gridCol w="1690582">
                  <a:extLst>
                    <a:ext uri="{9D8B030D-6E8A-4147-A177-3AD203B41FA5}">
                      <a16:colId xmlns:a16="http://schemas.microsoft.com/office/drawing/2014/main" val="715909628"/>
                    </a:ext>
                  </a:extLst>
                </a:gridCol>
                <a:gridCol w="1762539">
                  <a:extLst>
                    <a:ext uri="{9D8B030D-6E8A-4147-A177-3AD203B41FA5}">
                      <a16:colId xmlns:a16="http://schemas.microsoft.com/office/drawing/2014/main" val="2779619311"/>
                    </a:ext>
                  </a:extLst>
                </a:gridCol>
                <a:gridCol w="1179443">
                  <a:extLst>
                    <a:ext uri="{9D8B030D-6E8A-4147-A177-3AD203B41FA5}">
                      <a16:colId xmlns:a16="http://schemas.microsoft.com/office/drawing/2014/main" val="2357079603"/>
                    </a:ext>
                  </a:extLst>
                </a:gridCol>
                <a:gridCol w="728870">
                  <a:extLst>
                    <a:ext uri="{9D8B030D-6E8A-4147-A177-3AD203B41FA5}">
                      <a16:colId xmlns:a16="http://schemas.microsoft.com/office/drawing/2014/main" val="762802096"/>
                    </a:ext>
                  </a:extLst>
                </a:gridCol>
              </a:tblGrid>
              <a:tr h="238440">
                <a:tc>
                  <a:txBody>
                    <a:bodyPr/>
                    <a:lstStyle/>
                    <a:p>
                      <a:pPr marL="0" marR="0">
                        <a:spcBef>
                          <a:spcPts val="0"/>
                        </a:spcBef>
                        <a:spcAft>
                          <a:spcPts val="0"/>
                        </a:spcAft>
                      </a:pPr>
                      <a:r>
                        <a:rPr lang="en-US" sz="1200">
                          <a:solidFill>
                            <a:schemeClr val="tx1"/>
                          </a:solidFill>
                          <a:effectLst/>
                        </a:rPr>
                        <a:t>Ethnicity</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Caucasian</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rPr>
                        <a:t>African American</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rPr>
                        <a:t>Asian American/Pacific Islander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Arab American/Middle Eastern</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Hispanic/Latino</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Other</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77187279"/>
                  </a:ext>
                </a:extLst>
              </a:tr>
              <a:tr h="336551">
                <a:tc>
                  <a:txBody>
                    <a:bodyPr/>
                    <a:lstStyle/>
                    <a:p>
                      <a:pPr marL="0" marR="0">
                        <a:spcBef>
                          <a:spcPts val="0"/>
                        </a:spcBef>
                        <a:spcAft>
                          <a:spcPts val="0"/>
                        </a:spcAft>
                      </a:pPr>
                      <a:r>
                        <a:rPr lang="en-US" sz="1200">
                          <a:solidFill>
                            <a:schemeClr val="tx1"/>
                          </a:solidFill>
                          <a:effectLst/>
                        </a:rPr>
                        <a:t>Number of participants </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4</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6</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rPr>
                        <a:t>0</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7902103"/>
                  </a:ext>
                </a:extLst>
              </a:tr>
              <a:tr h="428643">
                <a:tc>
                  <a:txBody>
                    <a:bodyPr/>
                    <a:lstStyle/>
                    <a:p>
                      <a:pPr marL="0" marR="0">
                        <a:spcBef>
                          <a:spcPts val="0"/>
                        </a:spcBef>
                        <a:spcAft>
                          <a:spcPts val="0"/>
                        </a:spcAft>
                      </a:pPr>
                      <a:r>
                        <a:rPr lang="en-US" sz="1200">
                          <a:solidFill>
                            <a:schemeClr val="tx1"/>
                          </a:solidFill>
                          <a:effectLst/>
                        </a:rPr>
                        <a:t>Percent Total</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26.66%</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40%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rPr>
                        <a:t>33.33%</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solidFill>
                            <a:schemeClr val="tx1"/>
                          </a:solidFill>
                          <a:effectLst/>
                        </a:rPr>
                        <a:t>0%</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solidFill>
                            <a:schemeClr val="tx1"/>
                          </a:solidFill>
                          <a:effectLst/>
                        </a:rPr>
                        <a:t>0%</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407621"/>
                  </a:ext>
                </a:extLst>
              </a:tr>
            </a:tbl>
          </a:graphicData>
        </a:graphic>
      </p:graphicFrame>
    </p:spTree>
    <p:extLst>
      <p:ext uri="{BB962C8B-B14F-4D97-AF65-F5344CB8AC3E}">
        <p14:creationId xmlns:p14="http://schemas.microsoft.com/office/powerpoint/2010/main" val="382492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55" y="1085087"/>
            <a:ext cx="10735733" cy="1303867"/>
          </a:xfrm>
        </p:spPr>
        <p:txBody>
          <a:bodyPr>
            <a:noAutofit/>
          </a:bodyPr>
          <a:lstStyle/>
          <a:p>
            <a:r>
              <a:rPr lang="en-US" b="1" dirty="0"/>
              <a:t>Introduction</a:t>
            </a:r>
            <a:br>
              <a:rPr lang="en-US" dirty="0"/>
            </a:br>
            <a:endParaRPr lang="en-US" sz="4800" dirty="0"/>
          </a:p>
        </p:txBody>
      </p:sp>
      <p:sp>
        <p:nvSpPr>
          <p:cNvPr id="3" name="Content Placeholder 2"/>
          <p:cNvSpPr>
            <a:spLocks noGrp="1"/>
          </p:cNvSpPr>
          <p:nvPr>
            <p:ph idx="1"/>
          </p:nvPr>
        </p:nvSpPr>
        <p:spPr>
          <a:xfrm>
            <a:off x="1051641" y="2388953"/>
            <a:ext cx="10522050" cy="3515458"/>
          </a:xfrm>
        </p:spPr>
        <p:txBody>
          <a:bodyPr>
            <a:noAutofit/>
          </a:bodyPr>
          <a:lstStyle/>
          <a:p>
            <a:pPr>
              <a:spcBef>
                <a:spcPts val="0"/>
              </a:spcBef>
              <a:spcAft>
                <a:spcPts val="0"/>
              </a:spcAft>
              <a:buFont typeface="Wingdings" pitchFamily="2" charset="2"/>
              <a:buChar char="§"/>
            </a:pPr>
            <a:r>
              <a:rPr lang="en-US" sz="2000" dirty="0"/>
              <a:t>Hypertension (HTN) is one of the most prepotent chronic diseases in the US </a:t>
            </a:r>
          </a:p>
          <a:p>
            <a:pPr lvl="1">
              <a:spcBef>
                <a:spcPts val="0"/>
              </a:spcBef>
              <a:spcAft>
                <a:spcPts val="0"/>
              </a:spcAft>
              <a:buFont typeface="Wingdings" pitchFamily="2" charset="2"/>
              <a:buChar char="§"/>
            </a:pPr>
            <a:r>
              <a:rPr lang="en-US" dirty="0"/>
              <a:t>Affects 1/3 of the population over 20 years of age</a:t>
            </a:r>
          </a:p>
          <a:p>
            <a:pPr lvl="1">
              <a:spcBef>
                <a:spcPts val="0"/>
              </a:spcBef>
              <a:spcAft>
                <a:spcPts val="0"/>
              </a:spcAft>
              <a:buFont typeface="Wingdings" pitchFamily="2" charset="2"/>
              <a:buChar char="§"/>
            </a:pPr>
            <a:r>
              <a:rPr lang="en-US" dirty="0"/>
              <a:t>One of the most common health condition in older adults </a:t>
            </a:r>
          </a:p>
          <a:p>
            <a:pPr lvl="1">
              <a:spcBef>
                <a:spcPts val="0"/>
              </a:spcBef>
              <a:spcAft>
                <a:spcPts val="0"/>
              </a:spcAft>
              <a:buFont typeface="Wingdings" pitchFamily="2" charset="2"/>
              <a:buChar char="§"/>
            </a:pPr>
            <a:r>
              <a:rPr lang="en-US" dirty="0"/>
              <a:t>Defines as SBP ≥ 130 mmHg or a DBP ≥ 80 mmHg or are taking medication(s) for BP </a:t>
            </a:r>
          </a:p>
          <a:p>
            <a:pPr lvl="1">
              <a:spcBef>
                <a:spcPts val="0"/>
              </a:spcBef>
              <a:spcAft>
                <a:spcPts val="0"/>
              </a:spcAft>
              <a:buFont typeface="Wingdings" pitchFamily="2" charset="2"/>
              <a:buChar char="§"/>
            </a:pPr>
            <a:r>
              <a:rPr lang="en-US" dirty="0"/>
              <a:t>Only about 1 in 4 adults with HTN have it under control </a:t>
            </a:r>
          </a:p>
          <a:p>
            <a:pPr>
              <a:spcBef>
                <a:spcPts val="0"/>
              </a:spcBef>
              <a:spcAft>
                <a:spcPts val="0"/>
              </a:spcAft>
              <a:buFont typeface="Wingdings" pitchFamily="2" charset="2"/>
              <a:buChar char="§"/>
            </a:pPr>
            <a:r>
              <a:rPr lang="en-US" sz="2000" dirty="0"/>
              <a:t>Self-management of HTN is the process of engaging in TLC’s that positively influence BP control (i.e. diet, exercise, SMBP) </a:t>
            </a:r>
          </a:p>
          <a:p>
            <a:pPr>
              <a:buFont typeface="Wingdings" pitchFamily="2" charset="2"/>
              <a:buChar char="§"/>
            </a:pPr>
            <a:r>
              <a:rPr lang="en-US" sz="2000" dirty="0"/>
              <a:t>Risk factors for HTN: modifiable and non-modifiable </a:t>
            </a:r>
          </a:p>
          <a:p>
            <a:pPr lvl="1">
              <a:buFont typeface="Wingdings" pitchFamily="2" charset="2"/>
              <a:buChar char="§"/>
            </a:pPr>
            <a:r>
              <a:rPr lang="en-US" u="sng" dirty="0"/>
              <a:t>Modifiable:</a:t>
            </a:r>
            <a:r>
              <a:rPr lang="en-US" dirty="0"/>
              <a:t> cigarette smoking, diabetes, dyslipidemia, obesity, physical inactivity, unhealthy diet </a:t>
            </a:r>
          </a:p>
          <a:p>
            <a:pPr lvl="1">
              <a:buFont typeface="Wingdings" pitchFamily="2" charset="2"/>
              <a:buChar char="§"/>
            </a:pPr>
            <a:r>
              <a:rPr lang="en-US" u="sng" dirty="0"/>
              <a:t>Non-modifiable:</a:t>
            </a:r>
            <a:r>
              <a:rPr lang="en-US" dirty="0"/>
              <a:t> family history, increasing age, male sex, low socioeconomic class</a:t>
            </a:r>
          </a:p>
          <a:p>
            <a:pPr marL="457200" lvl="1" indent="0">
              <a:buNone/>
            </a:pPr>
            <a:r>
              <a:rPr lang="en-US" dirty="0"/>
              <a:t>Potential to reduce prevalence of HTN increases when modifiable risk factors are reduced  </a:t>
            </a:r>
          </a:p>
          <a:p>
            <a:pPr lvl="1">
              <a:buFont typeface="Wingdings" pitchFamily="2" charset="2"/>
              <a:buChar char="§"/>
            </a:pPr>
            <a:endParaRPr lang="en-US" dirty="0"/>
          </a:p>
          <a:p>
            <a:pPr lvl="1">
              <a:spcBef>
                <a:spcPts val="0"/>
              </a:spcBef>
              <a:spcAft>
                <a:spcPts val="0"/>
              </a:spcAft>
              <a:buFont typeface="Wingdings" pitchFamily="2" charset="2"/>
              <a:buChar char="§"/>
            </a:pPr>
            <a:endParaRPr lang="en-US" sz="4400" dirty="0"/>
          </a:p>
        </p:txBody>
      </p:sp>
      <p:pic>
        <p:nvPicPr>
          <p:cNvPr id="5" name="Picture 4">
            <a:extLst>
              <a:ext uri="{FF2B5EF4-FFF2-40B4-BE49-F238E27FC236}">
                <a16:creationId xmlns:a16="http://schemas.microsoft.com/office/drawing/2014/main" id="{A9A0FADE-7038-D24A-963A-3097EE73E61F}"/>
              </a:ext>
            </a:extLst>
          </p:cNvPr>
          <p:cNvPicPr>
            <a:picLocks noChangeAspect="1"/>
          </p:cNvPicPr>
          <p:nvPr/>
        </p:nvPicPr>
        <p:blipFill>
          <a:blip r:embed="rId2"/>
          <a:stretch>
            <a:fillRect/>
          </a:stretch>
        </p:blipFill>
        <p:spPr>
          <a:xfrm>
            <a:off x="8742217" y="725185"/>
            <a:ext cx="2504795" cy="1663769"/>
          </a:xfrm>
          <a:prstGeom prst="rect">
            <a:avLst/>
          </a:prstGeom>
        </p:spPr>
      </p:pic>
    </p:spTree>
    <p:extLst>
      <p:ext uri="{BB962C8B-B14F-4D97-AF65-F5344CB8AC3E}">
        <p14:creationId xmlns:p14="http://schemas.microsoft.com/office/powerpoint/2010/main" val="332641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8A28064-A52C-6E4A-8DD9-E89A8AE2B984}"/>
              </a:ext>
            </a:extLst>
          </p:cNvPr>
          <p:cNvGraphicFramePr>
            <a:graphicFrameLocks noGrp="1"/>
          </p:cNvGraphicFramePr>
          <p:nvPr>
            <p:extLst>
              <p:ext uri="{D42A27DB-BD31-4B8C-83A1-F6EECF244321}">
                <p14:modId xmlns:p14="http://schemas.microsoft.com/office/powerpoint/2010/main" val="2791582265"/>
              </p:ext>
            </p:extLst>
          </p:nvPr>
        </p:nvGraphicFramePr>
        <p:xfrm>
          <a:off x="881435" y="838416"/>
          <a:ext cx="7692722" cy="2568113"/>
        </p:xfrm>
        <a:graphic>
          <a:graphicData uri="http://schemas.openxmlformats.org/drawingml/2006/table">
            <a:tbl>
              <a:tblPr firstRow="1" firstCol="1" bandRow="1">
                <a:tableStyleId>{5C22544A-7EE6-4342-B048-85BDC9FD1C3A}</a:tableStyleId>
              </a:tblPr>
              <a:tblGrid>
                <a:gridCol w="5491109">
                  <a:extLst>
                    <a:ext uri="{9D8B030D-6E8A-4147-A177-3AD203B41FA5}">
                      <a16:colId xmlns:a16="http://schemas.microsoft.com/office/drawing/2014/main" val="2121177511"/>
                    </a:ext>
                  </a:extLst>
                </a:gridCol>
                <a:gridCol w="863143">
                  <a:extLst>
                    <a:ext uri="{9D8B030D-6E8A-4147-A177-3AD203B41FA5}">
                      <a16:colId xmlns:a16="http://schemas.microsoft.com/office/drawing/2014/main" val="4070647804"/>
                    </a:ext>
                  </a:extLst>
                </a:gridCol>
                <a:gridCol w="1338470">
                  <a:extLst>
                    <a:ext uri="{9D8B030D-6E8A-4147-A177-3AD203B41FA5}">
                      <a16:colId xmlns:a16="http://schemas.microsoft.com/office/drawing/2014/main" val="3732048443"/>
                    </a:ext>
                  </a:extLst>
                </a:gridCol>
              </a:tblGrid>
              <a:tr h="395937">
                <a:tc>
                  <a:txBody>
                    <a:bodyPr/>
                    <a:lstStyle/>
                    <a:p>
                      <a:pPr marL="0" marR="0" indent="0" algn="l"/>
                      <a:r>
                        <a:rPr lang="en-US" sz="1200" dirty="0">
                          <a:solidFill>
                            <a:schemeClr val="tx1"/>
                          </a:solidFill>
                          <a:effectLst/>
                        </a:rPr>
                        <a:t>Measure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Mode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 of participants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0230966"/>
                  </a:ext>
                </a:extLst>
              </a:tr>
              <a:tr h="451604">
                <a:tc>
                  <a:txBody>
                    <a:bodyPr/>
                    <a:lstStyle/>
                    <a:p>
                      <a:pPr marL="0" marR="0" indent="0" algn="l"/>
                      <a:r>
                        <a:rPr lang="en-US" sz="1200" dirty="0">
                          <a:solidFill>
                            <a:schemeClr val="tx1"/>
                          </a:solidFill>
                          <a:effectLst/>
                        </a:rPr>
                        <a:t>Q 1- I feel confident in knowing what I can do on my own to improve my BP</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33%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1052096"/>
                  </a:ext>
                </a:extLst>
              </a:tr>
              <a:tr h="451604">
                <a:tc>
                  <a:txBody>
                    <a:bodyPr/>
                    <a:lstStyle/>
                    <a:p>
                      <a:pPr marL="0" marR="0" indent="0" algn="l"/>
                      <a:r>
                        <a:rPr lang="en-US" sz="1200" dirty="0">
                          <a:solidFill>
                            <a:schemeClr val="tx1"/>
                          </a:solidFill>
                          <a:effectLst/>
                        </a:rPr>
                        <a:t>Q 2- I feel confident in selecting healthy foods that can help improve my BP</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40%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0607920"/>
                  </a:ext>
                </a:extLst>
              </a:tr>
              <a:tr h="451604">
                <a:tc>
                  <a:txBody>
                    <a:bodyPr/>
                    <a:lstStyle/>
                    <a:p>
                      <a:pPr marL="0" marR="0" indent="0" algn="l"/>
                      <a:r>
                        <a:rPr lang="en-US" sz="1200">
                          <a:solidFill>
                            <a:schemeClr val="tx1"/>
                          </a:solidFill>
                          <a:effectLst/>
                        </a:rPr>
                        <a:t>Q 3- I am aware of health problems that can result from having high BP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dirty="0">
                          <a:solidFill>
                            <a:schemeClr val="tx1"/>
                          </a:solidFill>
                          <a:effectLst/>
                        </a:rPr>
                        <a:t>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dirty="0">
                          <a:solidFill>
                            <a:schemeClr val="tx1"/>
                          </a:solidFill>
                          <a:effectLst/>
                        </a:rPr>
                        <a:t>33%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292763"/>
                  </a:ext>
                </a:extLst>
              </a:tr>
              <a:tr h="451604">
                <a:tc gridSpan="3">
                  <a:txBody>
                    <a:bodyPr/>
                    <a:lstStyle/>
                    <a:p>
                      <a:pPr marL="0" marR="0" indent="0" algn="l"/>
                      <a:r>
                        <a:rPr lang="en-US" sz="1200">
                          <a:solidFill>
                            <a:schemeClr val="tx1"/>
                          </a:solidFill>
                          <a:effectLst/>
                        </a:rPr>
                        <a:t>If you check your BP at home, please answer number 4, if not, you may skip this question (n=9)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indent="0" algn="l"/>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7413516"/>
                  </a:ext>
                </a:extLst>
              </a:tr>
              <a:tr h="0">
                <a:tc>
                  <a:txBody>
                    <a:bodyPr/>
                    <a:lstStyle/>
                    <a:p>
                      <a:pPr marL="0" marR="0" indent="0" algn="l"/>
                      <a:r>
                        <a:rPr lang="en-US" sz="1200">
                          <a:solidFill>
                            <a:schemeClr val="tx1"/>
                          </a:solidFill>
                          <a:effectLst/>
                        </a:rPr>
                        <a:t>Q 4- I feel confident in the accuracy of my BP measurement when I check it at home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dirty="0">
                          <a:solidFill>
                            <a:schemeClr val="tx1"/>
                          </a:solidFill>
                          <a:effectLst/>
                        </a:rPr>
                        <a:t>3.5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dirty="0">
                          <a:solidFill>
                            <a:schemeClr val="tx1"/>
                          </a:solidFill>
                          <a:effectLst/>
                        </a:rPr>
                        <a:t>38.8%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801769"/>
                  </a:ext>
                </a:extLst>
              </a:tr>
            </a:tbl>
          </a:graphicData>
        </a:graphic>
      </p:graphicFrame>
      <p:sp>
        <p:nvSpPr>
          <p:cNvPr id="5" name="Rectangle 4">
            <a:extLst>
              <a:ext uri="{FF2B5EF4-FFF2-40B4-BE49-F238E27FC236}">
                <a16:creationId xmlns:a16="http://schemas.microsoft.com/office/drawing/2014/main" id="{9F2AE043-578F-0B4F-8005-12E0AFD8529E}"/>
              </a:ext>
            </a:extLst>
          </p:cNvPr>
          <p:cNvSpPr/>
          <p:nvPr/>
        </p:nvSpPr>
        <p:spPr>
          <a:xfrm>
            <a:off x="331303" y="561417"/>
            <a:ext cx="6904383" cy="276999"/>
          </a:xfrm>
          <a:prstGeom prst="rect">
            <a:avLst/>
          </a:prstGeom>
        </p:spPr>
        <p:txBody>
          <a:bodyPr wrap="square">
            <a:spAutoFit/>
          </a:bodyPr>
          <a:lstStyle/>
          <a:p>
            <a:pPr indent="457200"/>
            <a:r>
              <a:rPr lang="en-US" sz="1200" dirty="0">
                <a:latin typeface="Calibri" panose="020F0502020204030204" pitchFamily="34" charset="0"/>
                <a:ea typeface="Calibri" panose="020F0502020204030204" pitchFamily="34" charset="0"/>
                <a:cs typeface="Times New Roman" panose="02020603050405020304" pitchFamily="18" charset="0"/>
              </a:rPr>
              <a:t>Table 4- Descriptive Statistics for the Pre-Implementation Likert Scale Questionnaire (n=15)</a:t>
            </a:r>
          </a:p>
        </p:txBody>
      </p:sp>
      <p:sp>
        <p:nvSpPr>
          <p:cNvPr id="6" name="Rectangle 5">
            <a:extLst>
              <a:ext uri="{FF2B5EF4-FFF2-40B4-BE49-F238E27FC236}">
                <a16:creationId xmlns:a16="http://schemas.microsoft.com/office/drawing/2014/main" id="{098C8D67-2EA5-0C41-A39E-46EF2977005A}"/>
              </a:ext>
            </a:extLst>
          </p:cNvPr>
          <p:cNvSpPr/>
          <p:nvPr/>
        </p:nvSpPr>
        <p:spPr>
          <a:xfrm>
            <a:off x="881435" y="3525078"/>
            <a:ext cx="6685556"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Table 5- Descriptive Statistics for the Post-Implementation Likert Scale Questionnaire (n=15)</a:t>
            </a:r>
            <a:r>
              <a:rPr lang="en-US" sz="1200" dirty="0"/>
              <a:t> </a:t>
            </a:r>
          </a:p>
        </p:txBody>
      </p:sp>
      <p:graphicFrame>
        <p:nvGraphicFramePr>
          <p:cNvPr id="7" name="Table 6">
            <a:extLst>
              <a:ext uri="{FF2B5EF4-FFF2-40B4-BE49-F238E27FC236}">
                <a16:creationId xmlns:a16="http://schemas.microsoft.com/office/drawing/2014/main" id="{007DE94B-1A8D-E74D-A6CB-FF1B262CED42}"/>
              </a:ext>
            </a:extLst>
          </p:cNvPr>
          <p:cNvGraphicFramePr>
            <a:graphicFrameLocks noGrp="1"/>
          </p:cNvGraphicFramePr>
          <p:nvPr>
            <p:extLst>
              <p:ext uri="{D42A27DB-BD31-4B8C-83A1-F6EECF244321}">
                <p14:modId xmlns:p14="http://schemas.microsoft.com/office/powerpoint/2010/main" val="2129741539"/>
              </p:ext>
            </p:extLst>
          </p:nvPr>
        </p:nvGraphicFramePr>
        <p:xfrm>
          <a:off x="881435" y="3848532"/>
          <a:ext cx="7821693" cy="2356323"/>
        </p:xfrm>
        <a:graphic>
          <a:graphicData uri="http://schemas.openxmlformats.org/drawingml/2006/table">
            <a:tbl>
              <a:tblPr firstRow="1" firstCol="1" bandRow="1">
                <a:tableStyleId>{5C22544A-7EE6-4342-B048-85BDC9FD1C3A}</a:tableStyleId>
              </a:tblPr>
              <a:tblGrid>
                <a:gridCol w="5487210">
                  <a:extLst>
                    <a:ext uri="{9D8B030D-6E8A-4147-A177-3AD203B41FA5}">
                      <a16:colId xmlns:a16="http://schemas.microsoft.com/office/drawing/2014/main" val="1425880446"/>
                    </a:ext>
                  </a:extLst>
                </a:gridCol>
                <a:gridCol w="912327">
                  <a:extLst>
                    <a:ext uri="{9D8B030D-6E8A-4147-A177-3AD203B41FA5}">
                      <a16:colId xmlns:a16="http://schemas.microsoft.com/office/drawing/2014/main" val="847992868"/>
                    </a:ext>
                  </a:extLst>
                </a:gridCol>
                <a:gridCol w="1422156">
                  <a:extLst>
                    <a:ext uri="{9D8B030D-6E8A-4147-A177-3AD203B41FA5}">
                      <a16:colId xmlns:a16="http://schemas.microsoft.com/office/drawing/2014/main" val="1234638151"/>
                    </a:ext>
                  </a:extLst>
                </a:gridCol>
              </a:tblGrid>
              <a:tr h="385469">
                <a:tc>
                  <a:txBody>
                    <a:bodyPr/>
                    <a:lstStyle/>
                    <a:p>
                      <a:pPr marL="0" marR="0" indent="0" algn="l"/>
                      <a:r>
                        <a:rPr lang="en-US" sz="1200">
                          <a:solidFill>
                            <a:schemeClr val="tx1"/>
                          </a:solidFill>
                          <a:effectLst/>
                        </a:rPr>
                        <a:t>Measure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Mode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 of participants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5540459"/>
                  </a:ext>
                </a:extLst>
              </a:tr>
              <a:tr h="385469">
                <a:tc>
                  <a:txBody>
                    <a:bodyPr/>
                    <a:lstStyle/>
                    <a:p>
                      <a:pPr marL="0" marR="0" indent="0" algn="l"/>
                      <a:r>
                        <a:rPr lang="en-US" sz="1200" dirty="0">
                          <a:solidFill>
                            <a:schemeClr val="tx1"/>
                          </a:solidFill>
                          <a:effectLst/>
                        </a:rPr>
                        <a:t>Q 1- I feel confident in knowing what I can do on my own to improve my BP</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86.7%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7138655"/>
                  </a:ext>
                </a:extLst>
              </a:tr>
              <a:tr h="374783">
                <a:tc>
                  <a:txBody>
                    <a:bodyPr/>
                    <a:lstStyle/>
                    <a:p>
                      <a:pPr marL="0" marR="0" indent="0" algn="l"/>
                      <a:r>
                        <a:rPr lang="en-US" sz="1200" dirty="0">
                          <a:solidFill>
                            <a:schemeClr val="tx1"/>
                          </a:solidFill>
                          <a:effectLst/>
                        </a:rPr>
                        <a:t>Q 2- I feel confident in selecting healthy foods that can help improve my BP</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80%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180479"/>
                  </a:ext>
                </a:extLst>
              </a:tr>
              <a:tr h="385469">
                <a:tc>
                  <a:txBody>
                    <a:bodyPr/>
                    <a:lstStyle/>
                    <a:p>
                      <a:pPr marL="0" marR="0" indent="0" algn="l"/>
                      <a:r>
                        <a:rPr lang="en-US" sz="1200" dirty="0">
                          <a:solidFill>
                            <a:schemeClr val="tx1"/>
                          </a:solidFill>
                          <a:effectLst/>
                        </a:rPr>
                        <a:t>Q 3- I am aware of health problems that can result from having high BP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dirty="0">
                          <a:solidFill>
                            <a:schemeClr val="tx1"/>
                          </a:solidFill>
                          <a:effectLst/>
                        </a:rPr>
                        <a:t>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dirty="0">
                          <a:solidFill>
                            <a:schemeClr val="tx1"/>
                          </a:solidFill>
                          <a:effectLst/>
                        </a:rPr>
                        <a:t>86.7%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693675"/>
                  </a:ext>
                </a:extLst>
              </a:tr>
              <a:tr h="385469">
                <a:tc gridSpan="3">
                  <a:txBody>
                    <a:bodyPr/>
                    <a:lstStyle/>
                    <a:p>
                      <a:pPr marL="0" marR="0" indent="0" algn="l"/>
                      <a:r>
                        <a:rPr lang="en-US" sz="1200" dirty="0">
                          <a:solidFill>
                            <a:schemeClr val="tx1"/>
                          </a:solidFill>
                          <a:effectLst/>
                        </a:rPr>
                        <a:t>If you check your BP at home, please answer number 4, if not, you may skip this question (n=14)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marR="0" indent="0" algn="l"/>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652930"/>
                  </a:ext>
                </a:extLst>
              </a:tr>
              <a:tr h="439664">
                <a:tc>
                  <a:txBody>
                    <a:bodyPr/>
                    <a:lstStyle/>
                    <a:p>
                      <a:pPr marL="0" marR="0" indent="0" algn="l"/>
                      <a:r>
                        <a:rPr lang="en-US" sz="1200">
                          <a:solidFill>
                            <a:schemeClr val="tx1"/>
                          </a:solidFill>
                          <a:effectLst/>
                        </a:rPr>
                        <a:t>Q 4- I feel confident in the accuracy of my BP measurement when I check it at home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a:solidFill>
                            <a:schemeClr val="tx1"/>
                          </a:solidFill>
                          <a:effectLst/>
                        </a:rPr>
                        <a:t>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r>
                        <a:rPr lang="en-US" sz="1200" dirty="0">
                          <a:solidFill>
                            <a:schemeClr val="tx1"/>
                          </a:solidFill>
                          <a:effectLst/>
                        </a:rPr>
                        <a:t>86.7%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8392746"/>
                  </a:ext>
                </a:extLst>
              </a:tr>
            </a:tbl>
          </a:graphicData>
        </a:graphic>
      </p:graphicFrame>
      <p:sp>
        <p:nvSpPr>
          <p:cNvPr id="9" name="TextBox 8">
            <a:extLst>
              <a:ext uri="{FF2B5EF4-FFF2-40B4-BE49-F238E27FC236}">
                <a16:creationId xmlns:a16="http://schemas.microsoft.com/office/drawing/2014/main" id="{4A4EE298-C491-F343-A8E2-FC0D496DC75A}"/>
              </a:ext>
            </a:extLst>
          </p:cNvPr>
          <p:cNvSpPr txBox="1"/>
          <p:nvPr/>
        </p:nvSpPr>
        <p:spPr>
          <a:xfrm>
            <a:off x="8574157" y="832276"/>
            <a:ext cx="3174148" cy="1210303"/>
          </a:xfrm>
          <a:prstGeom prst="rect">
            <a:avLst/>
          </a:prstGeom>
          <a:noFill/>
        </p:spPr>
        <p:txBody>
          <a:bodyPr wrap="square" rtlCol="0">
            <a:spAutoFit/>
          </a:bodyPr>
          <a:lstStyle/>
          <a:p>
            <a:r>
              <a:rPr lang="en-US" sz="2400" dirty="0"/>
              <a:t>Results for Pre- and Post Implementation Questionnaire  </a:t>
            </a:r>
          </a:p>
        </p:txBody>
      </p:sp>
    </p:spTree>
    <p:extLst>
      <p:ext uri="{BB962C8B-B14F-4D97-AF65-F5344CB8AC3E}">
        <p14:creationId xmlns:p14="http://schemas.microsoft.com/office/powerpoint/2010/main" val="146582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7AFF4A-A522-3F43-999E-803A14CDC511}"/>
              </a:ext>
            </a:extLst>
          </p:cNvPr>
          <p:cNvGraphicFramePr>
            <a:graphicFrameLocks noGrp="1"/>
          </p:cNvGraphicFramePr>
          <p:nvPr>
            <p:ph idx="1"/>
            <p:extLst>
              <p:ext uri="{D42A27DB-BD31-4B8C-83A1-F6EECF244321}">
                <p14:modId xmlns:p14="http://schemas.microsoft.com/office/powerpoint/2010/main" val="438023249"/>
              </p:ext>
            </p:extLst>
          </p:nvPr>
        </p:nvGraphicFramePr>
        <p:xfrm>
          <a:off x="1171780" y="1851262"/>
          <a:ext cx="8972345" cy="357705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A241850-4600-4C45-A985-DB427FAE063E}"/>
              </a:ext>
            </a:extLst>
          </p:cNvPr>
          <p:cNvSpPr/>
          <p:nvPr/>
        </p:nvSpPr>
        <p:spPr>
          <a:xfrm>
            <a:off x="940904" y="5984538"/>
            <a:ext cx="8083826" cy="276999"/>
          </a:xfrm>
          <a:prstGeom prst="rect">
            <a:avLst/>
          </a:prstGeom>
        </p:spPr>
        <p:txBody>
          <a:bodyPr wrap="square">
            <a:spAutoFit/>
          </a:bodyPr>
          <a:lstStyle/>
          <a:p>
            <a:r>
              <a:rPr lang="en-US" sz="1200" i="1" dirty="0">
                <a:latin typeface="TimesNewRomanPS"/>
                <a:ea typeface="Times New Roman" panose="02020603050405020304" pitchFamily="18" charset="0"/>
              </a:rPr>
              <a:t>Figure 1</a:t>
            </a:r>
            <a:r>
              <a:rPr lang="en-US" sz="1200" dirty="0">
                <a:latin typeface="TimesNewRomanPSMT" panose="02020603050405020304" pitchFamily="18" charset="0"/>
                <a:ea typeface="Times New Roman" panose="02020603050405020304" pitchFamily="18" charset="0"/>
              </a:rPr>
              <a:t>. Plotted means for systolic and diastolic blood pressure at pre-intervention and 4-weeks after intervention (n=5) </a:t>
            </a:r>
            <a:endParaRPr lang="en-US" sz="12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614D8C5-D236-4249-A4DE-FCE703D957AB}"/>
              </a:ext>
            </a:extLst>
          </p:cNvPr>
          <p:cNvSpPr txBox="1"/>
          <p:nvPr/>
        </p:nvSpPr>
        <p:spPr>
          <a:xfrm>
            <a:off x="2849928" y="833377"/>
            <a:ext cx="7115875" cy="461665"/>
          </a:xfrm>
          <a:prstGeom prst="rect">
            <a:avLst/>
          </a:prstGeom>
          <a:noFill/>
        </p:spPr>
        <p:txBody>
          <a:bodyPr wrap="square" rtlCol="0">
            <a:spAutoFit/>
          </a:bodyPr>
          <a:lstStyle/>
          <a:p>
            <a:r>
              <a:rPr lang="en-US" sz="2400" dirty="0"/>
              <a:t>Results of mean BP pre- and post implementation </a:t>
            </a:r>
          </a:p>
        </p:txBody>
      </p:sp>
    </p:spTree>
    <p:extLst>
      <p:ext uri="{BB962C8B-B14F-4D97-AF65-F5344CB8AC3E}">
        <p14:creationId xmlns:p14="http://schemas.microsoft.com/office/powerpoint/2010/main" val="34536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ED94-BABD-DF4F-BC99-AD9049BD1A89}"/>
              </a:ext>
            </a:extLst>
          </p:cNvPr>
          <p:cNvSpPr>
            <a:spLocks noGrp="1"/>
          </p:cNvSpPr>
          <p:nvPr>
            <p:ph type="title"/>
          </p:nvPr>
        </p:nvSpPr>
        <p:spPr>
          <a:xfrm>
            <a:off x="1267265" y="806287"/>
            <a:ext cx="9601196" cy="1303867"/>
          </a:xfrm>
        </p:spPr>
        <p:txBody>
          <a:bodyPr/>
          <a:lstStyle/>
          <a:p>
            <a:r>
              <a:rPr lang="en-US"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62085651-581B-D04F-AE9A-FB26ADDEA0CF}"/>
              </a:ext>
            </a:extLst>
          </p:cNvPr>
          <p:cNvSpPr>
            <a:spLocks noGrp="1"/>
          </p:cNvSpPr>
          <p:nvPr>
            <p:ph idx="1"/>
          </p:nvPr>
        </p:nvSpPr>
        <p:spPr>
          <a:xfrm>
            <a:off x="780584" y="2110154"/>
            <a:ext cx="10912651" cy="4435612"/>
          </a:xfrm>
        </p:spPr>
        <p:txBody>
          <a:bodyPr>
            <a:normAutofit fontScale="85000" lnSpcReduction="20000"/>
          </a:bodyPr>
          <a:lstStyle/>
          <a:p>
            <a:endParaRPr lang="en-US" sz="2200" dirty="0"/>
          </a:p>
          <a:p>
            <a:r>
              <a:rPr lang="en-US" sz="2200" dirty="0"/>
              <a:t>17 participants initially, 15 participants attended 2-week telehealth follow-up &amp; post-survey, 5 participants came back for a 4-week BP check </a:t>
            </a:r>
          </a:p>
          <a:p>
            <a:r>
              <a:rPr lang="en-US" sz="2200" dirty="0"/>
              <a:t>40% of participants were African American, 33% were Arab American, making it 73% of ethnic minority </a:t>
            </a:r>
          </a:p>
          <a:p>
            <a:r>
              <a:rPr lang="en-US" sz="2200" dirty="0"/>
              <a:t>Improvement in knowledge about self-management of HTN</a:t>
            </a:r>
          </a:p>
          <a:p>
            <a:pPr lvl="1"/>
            <a:r>
              <a:rPr lang="en-US" sz="2200" dirty="0"/>
              <a:t>Increased confidence in knowing what </a:t>
            </a:r>
            <a:r>
              <a:rPr lang="en-US" sz="2200" u="sng" dirty="0"/>
              <a:t>they can do to improve BP </a:t>
            </a:r>
            <a:r>
              <a:rPr lang="en-US" sz="2200" dirty="0"/>
              <a:t>( Q#1, mode 3 </a:t>
            </a:r>
            <a:r>
              <a:rPr lang="en-US" sz="2200" dirty="0">
                <a:sym typeface="Wingdings" pitchFamily="2" charset="2"/>
              </a:rPr>
              <a:t></a:t>
            </a:r>
            <a:r>
              <a:rPr lang="en-US" sz="2200" dirty="0"/>
              <a:t> 5)</a:t>
            </a:r>
          </a:p>
          <a:p>
            <a:pPr lvl="1"/>
            <a:r>
              <a:rPr lang="en-US" sz="2200" dirty="0"/>
              <a:t>Increased confidence about </a:t>
            </a:r>
            <a:r>
              <a:rPr lang="en-US" sz="2200" u="sng" dirty="0"/>
              <a:t>selecting healthy food that improve BP </a:t>
            </a:r>
            <a:r>
              <a:rPr lang="en-US" sz="2200" dirty="0"/>
              <a:t>(Q#2, mode 3</a:t>
            </a:r>
            <a:r>
              <a:rPr lang="en-US" sz="2200" dirty="0">
                <a:sym typeface="Wingdings" pitchFamily="2" charset="2"/>
              </a:rPr>
              <a:t>5)</a:t>
            </a:r>
            <a:r>
              <a:rPr lang="en-US" sz="2200" dirty="0"/>
              <a:t> </a:t>
            </a:r>
          </a:p>
          <a:p>
            <a:r>
              <a:rPr lang="en-US" sz="2200" dirty="0"/>
              <a:t>Increase in </a:t>
            </a:r>
            <a:r>
              <a:rPr lang="en-US" sz="2200" u="sng" dirty="0"/>
              <a:t>awareness of health problem</a:t>
            </a:r>
            <a:r>
              <a:rPr lang="en-US" sz="2200" dirty="0"/>
              <a:t>s that result as a consequence of uncontrolled HTN </a:t>
            </a:r>
          </a:p>
          <a:p>
            <a:r>
              <a:rPr lang="en-US" sz="2200" dirty="0"/>
              <a:t>Incidentally, saw an increase in SMBP at home</a:t>
            </a:r>
          </a:p>
          <a:p>
            <a:pPr lvl="1"/>
            <a:r>
              <a:rPr lang="en-US" sz="1800" dirty="0"/>
              <a:t>33% increase in participants who SMBP </a:t>
            </a:r>
          </a:p>
          <a:p>
            <a:r>
              <a:rPr lang="en-US" sz="2200" dirty="0"/>
              <a:t>100% of participant satisfaction with the HTN self-management education program</a:t>
            </a:r>
          </a:p>
          <a:p>
            <a:r>
              <a:rPr lang="en-US" sz="2200" dirty="0"/>
              <a:t>Achieved 88.2 % telehealth follow-up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46A7B73F-B030-9449-BE75-D819823217C4}"/>
              </a:ext>
            </a:extLst>
          </p:cNvPr>
          <p:cNvPicPr>
            <a:picLocks noChangeAspect="1"/>
          </p:cNvPicPr>
          <p:nvPr/>
        </p:nvPicPr>
        <p:blipFill>
          <a:blip r:embed="rId2"/>
          <a:stretch>
            <a:fillRect/>
          </a:stretch>
        </p:blipFill>
        <p:spPr>
          <a:xfrm rot="21362447">
            <a:off x="1037040" y="1086858"/>
            <a:ext cx="2009414" cy="1130295"/>
          </a:xfrm>
          <a:prstGeom prst="rect">
            <a:avLst/>
          </a:prstGeom>
        </p:spPr>
      </p:pic>
    </p:spTree>
    <p:extLst>
      <p:ext uri="{BB962C8B-B14F-4D97-AF65-F5344CB8AC3E}">
        <p14:creationId xmlns:p14="http://schemas.microsoft.com/office/powerpoint/2010/main" val="397741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D47E-95B4-264C-B720-C44E6CCFFF6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Limitations</a:t>
            </a:r>
          </a:p>
        </p:txBody>
      </p:sp>
      <p:sp>
        <p:nvSpPr>
          <p:cNvPr id="3" name="Content Placeholder 2">
            <a:extLst>
              <a:ext uri="{FF2B5EF4-FFF2-40B4-BE49-F238E27FC236}">
                <a16:creationId xmlns:a16="http://schemas.microsoft.com/office/drawing/2014/main" id="{8FED4E57-B689-0447-86E3-58A76FDAFFC0}"/>
              </a:ext>
            </a:extLst>
          </p:cNvPr>
          <p:cNvSpPr>
            <a:spLocks noGrp="1"/>
          </p:cNvSpPr>
          <p:nvPr>
            <p:ph idx="1"/>
          </p:nvPr>
        </p:nvSpPr>
        <p:spPr/>
        <p:txBody>
          <a:bodyPr/>
          <a:lstStyle/>
          <a:p>
            <a:r>
              <a:rPr lang="en-US" dirty="0"/>
              <a:t>Small sample size</a:t>
            </a:r>
          </a:p>
          <a:p>
            <a:r>
              <a:rPr lang="en-US" dirty="0"/>
              <a:t>Limited to geographic location</a:t>
            </a:r>
          </a:p>
          <a:p>
            <a:r>
              <a:rPr lang="en-US" dirty="0"/>
              <a:t>Time constraints </a:t>
            </a:r>
          </a:p>
        </p:txBody>
      </p:sp>
      <p:pic>
        <p:nvPicPr>
          <p:cNvPr id="7" name="Picture 6">
            <a:extLst>
              <a:ext uri="{FF2B5EF4-FFF2-40B4-BE49-F238E27FC236}">
                <a16:creationId xmlns:a16="http://schemas.microsoft.com/office/drawing/2014/main" id="{7025447F-BAA6-974E-9E9C-BB4BEF24BBFB}"/>
              </a:ext>
            </a:extLst>
          </p:cNvPr>
          <p:cNvPicPr>
            <a:picLocks noChangeAspect="1"/>
          </p:cNvPicPr>
          <p:nvPr/>
        </p:nvPicPr>
        <p:blipFill>
          <a:blip r:embed="rId2"/>
          <a:stretch>
            <a:fillRect/>
          </a:stretch>
        </p:blipFill>
        <p:spPr>
          <a:xfrm>
            <a:off x="4710886" y="4094836"/>
            <a:ext cx="3089223" cy="2051965"/>
          </a:xfrm>
          <a:prstGeom prst="rect">
            <a:avLst/>
          </a:prstGeom>
        </p:spPr>
      </p:pic>
    </p:spTree>
    <p:extLst>
      <p:ext uri="{BB962C8B-B14F-4D97-AF65-F5344CB8AC3E}">
        <p14:creationId xmlns:p14="http://schemas.microsoft.com/office/powerpoint/2010/main" val="47779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2121-4FC5-EC43-BAE1-3855BB235D3E}"/>
              </a:ext>
            </a:extLst>
          </p:cNvPr>
          <p:cNvSpPr>
            <a:spLocks noGrp="1"/>
          </p:cNvSpPr>
          <p:nvPr>
            <p:ph type="title"/>
          </p:nvPr>
        </p:nvSpPr>
        <p:spPr>
          <a:xfrm>
            <a:off x="1295401" y="791631"/>
            <a:ext cx="9601196" cy="1303867"/>
          </a:xfrm>
        </p:spPr>
        <p:txBody>
          <a:bodyPr/>
          <a:lstStyle/>
          <a:p>
            <a:r>
              <a:rPr lang="en-US" dirty="0">
                <a:latin typeface="Times New Roman" panose="02020603050405020304" pitchFamily="18" charset="0"/>
                <a:cs typeface="Times New Roman" panose="02020603050405020304" pitchFamily="18" charset="0"/>
              </a:rPr>
              <a:t>Implications &amp; Sustainability  </a:t>
            </a:r>
          </a:p>
        </p:txBody>
      </p:sp>
      <p:sp>
        <p:nvSpPr>
          <p:cNvPr id="3" name="Content Placeholder 2">
            <a:extLst>
              <a:ext uri="{FF2B5EF4-FFF2-40B4-BE49-F238E27FC236}">
                <a16:creationId xmlns:a16="http://schemas.microsoft.com/office/drawing/2014/main" id="{A62F9F47-396F-1C4F-B8BB-E70686929352}"/>
              </a:ext>
            </a:extLst>
          </p:cNvPr>
          <p:cNvSpPr>
            <a:spLocks noGrp="1"/>
          </p:cNvSpPr>
          <p:nvPr>
            <p:ph idx="1"/>
          </p:nvPr>
        </p:nvSpPr>
        <p:spPr/>
        <p:txBody>
          <a:bodyPr/>
          <a:lstStyle/>
          <a:p>
            <a:endParaRPr lang="en-US" dirty="0"/>
          </a:p>
          <a:p>
            <a:endParaRPr lang="en-US" dirty="0"/>
          </a:p>
        </p:txBody>
      </p:sp>
      <p:sp>
        <p:nvSpPr>
          <p:cNvPr id="4" name="TextBox 3">
            <a:extLst>
              <a:ext uri="{FF2B5EF4-FFF2-40B4-BE49-F238E27FC236}">
                <a16:creationId xmlns:a16="http://schemas.microsoft.com/office/drawing/2014/main" id="{4CBF9E40-E41B-9C4B-8784-EB1ABD3C7E08}"/>
              </a:ext>
            </a:extLst>
          </p:cNvPr>
          <p:cNvSpPr txBox="1"/>
          <p:nvPr/>
        </p:nvSpPr>
        <p:spPr>
          <a:xfrm>
            <a:off x="738554" y="2288925"/>
            <a:ext cx="10743697" cy="3447098"/>
          </a:xfrm>
          <a:prstGeom prst="rect">
            <a:avLst/>
          </a:prstGeom>
          <a:noFill/>
        </p:spPr>
        <p:txBody>
          <a:bodyPr wrap="square" rtlCol="0">
            <a:spAutoFit/>
          </a:bodyPr>
          <a:lstStyle/>
          <a:p>
            <a:pPr marL="285750" indent="-285750">
              <a:buFont typeface="Wingdings" pitchFamily="2" charset="2"/>
              <a:buChar char="§"/>
            </a:pPr>
            <a:endParaRPr lang="en-US" dirty="0"/>
          </a:p>
          <a:p>
            <a:pPr marL="285750" indent="-285750">
              <a:buFont typeface="Wingdings" pitchFamily="2" charset="2"/>
              <a:buChar char="§"/>
            </a:pPr>
            <a:r>
              <a:rPr lang="en-US" sz="2000" dirty="0"/>
              <a:t>Fully implement the HTN self-management educational program in practice</a:t>
            </a:r>
          </a:p>
          <a:p>
            <a:pPr marL="742950" lvl="1" indent="-285750">
              <a:buFont typeface="Wingdings" pitchFamily="2" charset="2"/>
              <a:buChar char="§"/>
            </a:pPr>
            <a:r>
              <a:rPr lang="en-US" sz="2000" dirty="0"/>
              <a:t>Suggestion for future </a:t>
            </a:r>
          </a:p>
          <a:p>
            <a:pPr marL="285750" indent="-285750">
              <a:buFont typeface="Wingdings" pitchFamily="2" charset="2"/>
              <a:buChar char="§"/>
            </a:pPr>
            <a:r>
              <a:rPr lang="en-US" sz="2000" dirty="0"/>
              <a:t>This innovation will serve as a unique, evidence-based resource for patients with uncontrolled HTN</a:t>
            </a:r>
          </a:p>
          <a:p>
            <a:pPr marL="285750" indent="-285750">
              <a:buFont typeface="Wingdings" pitchFamily="2" charset="2"/>
              <a:buChar char="§"/>
            </a:pPr>
            <a:r>
              <a:rPr lang="en-US" sz="2000" dirty="0"/>
              <a:t>Since HTN can lead to tremendous health complications </a:t>
            </a:r>
            <a:r>
              <a:rPr lang="en-US" sz="2000" dirty="0">
                <a:sym typeface="Wingdings" pitchFamily="2" charset="2"/>
              </a:rPr>
              <a:t> </a:t>
            </a:r>
            <a:r>
              <a:rPr lang="en-US" sz="2000" dirty="0"/>
              <a:t>reducing uncontrolled HTN has a great impact on health outcomes and measured quality of care (PCMH scores) </a:t>
            </a:r>
          </a:p>
          <a:p>
            <a:pPr marL="285750" indent="-285750">
              <a:buFont typeface="Wingdings" pitchFamily="2" charset="2"/>
              <a:buChar char="§"/>
            </a:pPr>
            <a:r>
              <a:rPr lang="en-US" sz="2000" dirty="0"/>
              <a:t>Empower nursing professionals to engage in health policy changes that promote educating and supporting patients </a:t>
            </a:r>
          </a:p>
          <a:p>
            <a:pPr marL="285750" indent="-285750">
              <a:buFont typeface="Wingdings" pitchFamily="2" charset="2"/>
              <a:buChar char="§"/>
            </a:pPr>
            <a:endParaRPr lang="en-US" sz="2000" dirty="0"/>
          </a:p>
          <a:p>
            <a:pPr marL="285750" indent="-285750">
              <a:buFont typeface="Wingdings" pitchFamily="2" charset="2"/>
              <a:buChar char="§"/>
            </a:pPr>
            <a:r>
              <a:rPr lang="en-US" sz="2000" dirty="0"/>
              <a:t>Continue counseling and institute improvements in BP control </a:t>
            </a:r>
          </a:p>
          <a:p>
            <a:pPr marL="285750" indent="-285750">
              <a:buFont typeface="Wingdings" pitchFamily="2" charset="2"/>
              <a:buChar char="§"/>
            </a:pPr>
            <a:r>
              <a:rPr lang="en-US" sz="2000" dirty="0"/>
              <a:t>Submit an abstract for presentation at a conference pertaining to the DNP project  </a:t>
            </a:r>
          </a:p>
        </p:txBody>
      </p:sp>
    </p:spTree>
    <p:extLst>
      <p:ext uri="{BB962C8B-B14F-4D97-AF65-F5344CB8AC3E}">
        <p14:creationId xmlns:p14="http://schemas.microsoft.com/office/powerpoint/2010/main" val="406854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AA0F-376E-5643-911B-63573868A1BE}"/>
              </a:ext>
            </a:extLst>
          </p:cNvPr>
          <p:cNvSpPr>
            <a:spLocks noGrp="1"/>
          </p:cNvSpPr>
          <p:nvPr>
            <p:ph type="title"/>
          </p:nvPr>
        </p:nvSpPr>
        <p:spPr>
          <a:xfrm>
            <a:off x="1295401" y="724413"/>
            <a:ext cx="9601196" cy="982989"/>
          </a:xfrm>
        </p:spPr>
        <p:txBody>
          <a:bodyPr/>
          <a:lstStyle/>
          <a:p>
            <a:r>
              <a:rPr lang="en-US" dirty="0">
                <a:latin typeface="Times New Roman" panose="02020603050405020304" pitchFamily="18" charset="0"/>
                <a:cs typeface="Times New Roman" panose="02020603050405020304" pitchFamily="18" charset="0"/>
              </a:rPr>
              <a:t>Acknowledgements </a:t>
            </a:r>
          </a:p>
        </p:txBody>
      </p:sp>
      <p:sp>
        <p:nvSpPr>
          <p:cNvPr id="3" name="Content Placeholder 2">
            <a:extLst>
              <a:ext uri="{FF2B5EF4-FFF2-40B4-BE49-F238E27FC236}">
                <a16:creationId xmlns:a16="http://schemas.microsoft.com/office/drawing/2014/main" id="{BB222007-DA09-DD4C-A27D-E038D6ADB160}"/>
              </a:ext>
            </a:extLst>
          </p:cNvPr>
          <p:cNvSpPr>
            <a:spLocks noGrp="1"/>
          </p:cNvSpPr>
          <p:nvPr>
            <p:ph idx="1"/>
          </p:nvPr>
        </p:nvSpPr>
        <p:spPr>
          <a:xfrm>
            <a:off x="956603" y="2529685"/>
            <a:ext cx="10536702" cy="3660099"/>
          </a:xfrm>
        </p:spPr>
        <p:txBody>
          <a:bodyPr>
            <a:normAutofit fontScale="77500" lnSpcReduction="20000"/>
          </a:bodyPr>
          <a:lstStyle/>
          <a:p>
            <a:r>
              <a:rPr lang="en-US" dirty="0"/>
              <a:t>Dr. Arthur </a:t>
            </a:r>
            <a:r>
              <a:rPr lang="en-US" dirty="0" err="1"/>
              <a:t>Ko</a:t>
            </a:r>
            <a:r>
              <a:rPr lang="en-US" dirty="0"/>
              <a:t> PhD, my project chair from University of Detroit Mercy. Thank you so much for your committed guidance and support of my project. I am so appreciative of all the time and effort you put forth to help me move my project forward. </a:t>
            </a:r>
          </a:p>
          <a:p>
            <a:r>
              <a:rPr lang="en-US" dirty="0"/>
              <a:t>Dr. Grace Jacek DNP, APRN, FNP-BC, my project reader from UDM. Thank you so much for your guidance and commitment to my project. I am very fortunate to have had you as a professor and clinical instructor through my academic career over the last few years.</a:t>
            </a:r>
          </a:p>
          <a:p>
            <a:r>
              <a:rPr lang="en-US" dirty="0"/>
              <a:t>Thank you to ALL the DNP faculty and staff at UDM. It has been an unfathomable experience and such a privilege to work with you.</a:t>
            </a:r>
          </a:p>
          <a:p>
            <a:r>
              <a:rPr lang="en-US" dirty="0"/>
              <a:t>Dr. </a:t>
            </a:r>
            <a:r>
              <a:rPr lang="en-US" dirty="0" err="1"/>
              <a:t>Belal</a:t>
            </a:r>
            <a:r>
              <a:rPr lang="en-US" dirty="0"/>
              <a:t> Abdallah MD, my organizational site mentor and practice owner. Thank you for giving me the opportunity to conduct this project and make an impact on the patients at Senior Care Medical Group. </a:t>
            </a:r>
          </a:p>
          <a:p>
            <a:r>
              <a:rPr lang="en-US" dirty="0"/>
              <a:t>Lastly, I would like to extend my sincere thanks to my loving and supportive husband, Ayman Mazraani, for all his encouragement. Without his tremendous understanding, love, and sacrifice of his own endeavors, it would have been impossible for me to complete this doctoral project. </a:t>
            </a:r>
          </a:p>
        </p:txBody>
      </p:sp>
      <p:sp>
        <p:nvSpPr>
          <p:cNvPr id="5" name="TextBox 4">
            <a:extLst>
              <a:ext uri="{FF2B5EF4-FFF2-40B4-BE49-F238E27FC236}">
                <a16:creationId xmlns:a16="http://schemas.microsoft.com/office/drawing/2014/main" id="{CB9294D0-339C-E14E-B32E-3565F22A94D6}"/>
              </a:ext>
            </a:extLst>
          </p:cNvPr>
          <p:cNvSpPr txBox="1"/>
          <p:nvPr/>
        </p:nvSpPr>
        <p:spPr>
          <a:xfrm>
            <a:off x="1295401" y="1797386"/>
            <a:ext cx="4458130" cy="584775"/>
          </a:xfrm>
          <a:prstGeom prst="rect">
            <a:avLst/>
          </a:prstGeom>
          <a:noFill/>
        </p:spPr>
        <p:txBody>
          <a:bodyPr wrap="square" rtlCol="0">
            <a:spAutoFit/>
          </a:bodyPr>
          <a:lstStyle/>
          <a:p>
            <a:r>
              <a:rPr lang="en-US" sz="3200" i="1" dirty="0"/>
              <a:t>Special Thanks to…</a:t>
            </a:r>
          </a:p>
        </p:txBody>
      </p:sp>
      <p:pic>
        <p:nvPicPr>
          <p:cNvPr id="7" name="Picture 6">
            <a:extLst>
              <a:ext uri="{FF2B5EF4-FFF2-40B4-BE49-F238E27FC236}">
                <a16:creationId xmlns:a16="http://schemas.microsoft.com/office/drawing/2014/main" id="{C1BF361D-2FA9-614C-A448-1A7F50CE9632}"/>
              </a:ext>
            </a:extLst>
          </p:cNvPr>
          <p:cNvPicPr>
            <a:picLocks noChangeAspect="1"/>
          </p:cNvPicPr>
          <p:nvPr/>
        </p:nvPicPr>
        <p:blipFill>
          <a:blip r:embed="rId2"/>
          <a:stretch>
            <a:fillRect/>
          </a:stretch>
        </p:blipFill>
        <p:spPr>
          <a:xfrm>
            <a:off x="9197398" y="1044426"/>
            <a:ext cx="2010930" cy="1335728"/>
          </a:xfrm>
          <a:prstGeom prst="rect">
            <a:avLst/>
          </a:prstGeom>
        </p:spPr>
      </p:pic>
    </p:spTree>
    <p:extLst>
      <p:ext uri="{BB962C8B-B14F-4D97-AF65-F5344CB8AC3E}">
        <p14:creationId xmlns:p14="http://schemas.microsoft.com/office/powerpoint/2010/main" val="1967568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FB59-D7A0-F345-802D-E35053F666F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r>
              <a:rPr lang="en-US" dirty="0"/>
              <a:t> </a:t>
            </a:r>
          </a:p>
        </p:txBody>
      </p:sp>
      <p:sp>
        <p:nvSpPr>
          <p:cNvPr id="3" name="Content Placeholder 2">
            <a:extLst>
              <a:ext uri="{FF2B5EF4-FFF2-40B4-BE49-F238E27FC236}">
                <a16:creationId xmlns:a16="http://schemas.microsoft.com/office/drawing/2014/main" id="{AC9C6696-DC5D-094F-A467-F78494A2D5EB}"/>
              </a:ext>
            </a:extLst>
          </p:cNvPr>
          <p:cNvSpPr>
            <a:spLocks noGrp="1"/>
          </p:cNvSpPr>
          <p:nvPr>
            <p:ph idx="1"/>
          </p:nvPr>
        </p:nvSpPr>
        <p:spPr>
          <a:xfrm>
            <a:off x="877824" y="2523744"/>
            <a:ext cx="11582399" cy="3932474"/>
          </a:xfrm>
        </p:spPr>
        <p:txBody>
          <a:bodyPr>
            <a:normAutofit fontScale="47500" lnSpcReduction="20000"/>
          </a:bodyPr>
          <a:lstStyle/>
          <a:p>
            <a:pPr marL="0" indent="0">
              <a:spcBef>
                <a:spcPts val="0"/>
              </a:spcBef>
              <a:spcAft>
                <a:spcPts val="0"/>
              </a:spcAft>
              <a:buNone/>
            </a:pPr>
            <a:r>
              <a:rPr lang="en-US" dirty="0"/>
              <a:t>Abd El-Hay, S., &amp; El </a:t>
            </a:r>
            <a:r>
              <a:rPr lang="en-US" dirty="0" err="1"/>
              <a:t>Mezayen</a:t>
            </a:r>
            <a:r>
              <a:rPr lang="en-US" dirty="0"/>
              <a:t>, S. (2015). Knowledge and perceptions related to hypertension, lifestyle behavior modifications and challenges that are facing hypertensive</a:t>
            </a:r>
          </a:p>
          <a:p>
            <a:pPr marL="0" indent="0">
              <a:spcBef>
                <a:spcPts val="0"/>
              </a:spcBef>
              <a:spcAft>
                <a:spcPts val="0"/>
              </a:spcAft>
              <a:buNone/>
            </a:pPr>
            <a:r>
              <a:rPr lang="en-US" dirty="0"/>
              <a:t>	patients. </a:t>
            </a:r>
            <a:r>
              <a:rPr lang="en-US" i="1" dirty="0"/>
              <a:t>IOSR Journal of Nursing and Health Science (IOSR-JNHS), </a:t>
            </a:r>
            <a:r>
              <a:rPr lang="en-US" dirty="0"/>
              <a:t>15-26. doi:10.9790/1959-04611526 </a:t>
            </a:r>
          </a:p>
          <a:p>
            <a:pPr marL="0" indent="0">
              <a:spcBef>
                <a:spcPts val="0"/>
              </a:spcBef>
              <a:spcAft>
                <a:spcPts val="0"/>
              </a:spcAft>
              <a:buNone/>
            </a:pPr>
            <a:r>
              <a:rPr lang="en-US" dirty="0"/>
              <a:t>American Heart Association. (2018). </a:t>
            </a:r>
            <a:r>
              <a:rPr lang="en-US" i="1" dirty="0"/>
              <a:t>Resistant hypertension - high blood pressure that's hard to treat. </a:t>
            </a:r>
            <a:r>
              <a:rPr lang="en-US" dirty="0"/>
              <a:t>Retrieved from </a:t>
            </a:r>
            <a:r>
              <a:rPr lang="en-US" u="sng" dirty="0">
                <a:hlinkClick r:id="rId2"/>
              </a:rPr>
              <a:t>https://www.heart.org/en/health-topics/high-blood-pressure/the-</a:t>
            </a:r>
            <a:r>
              <a:rPr lang="en-US" dirty="0"/>
              <a:t> 	</a:t>
            </a:r>
          </a:p>
          <a:p>
            <a:pPr marL="0" indent="0">
              <a:spcBef>
                <a:spcPts val="0"/>
              </a:spcBef>
              <a:spcAft>
                <a:spcPts val="0"/>
              </a:spcAft>
              <a:buNone/>
            </a:pPr>
            <a:r>
              <a:rPr lang="en-US" dirty="0"/>
              <a:t>	facts-about-high-blood-pressure/resistant-hypertension-high-blood-pressure-</a:t>
            </a:r>
            <a:r>
              <a:rPr lang="en-US" dirty="0" err="1"/>
              <a:t>thats</a:t>
            </a:r>
            <a:r>
              <a:rPr lang="en-US" dirty="0"/>
              <a:t>-hard- to-treat </a:t>
            </a:r>
          </a:p>
          <a:p>
            <a:pPr marL="0" indent="0">
              <a:spcBef>
                <a:spcPts val="0"/>
              </a:spcBef>
              <a:spcAft>
                <a:spcPts val="0"/>
              </a:spcAft>
              <a:buNone/>
            </a:pPr>
            <a:r>
              <a:rPr lang="en-US" dirty="0"/>
              <a:t>Armstrong, C. (2018, March 15). High Blood Pressure: ACC/AHA Releases Updated Guideline. Retrieved November 25, 2020, from </a:t>
            </a:r>
            <a:r>
              <a:rPr lang="en-US" u="sng" dirty="0">
                <a:hlinkClick r:id="rId3"/>
              </a:rPr>
              <a:t>https://www.aafp.org/afp/2018/0315/p413.html</a:t>
            </a:r>
            <a:endParaRPr lang="en-US" dirty="0"/>
          </a:p>
          <a:p>
            <a:pPr marL="0" indent="0">
              <a:spcBef>
                <a:spcPts val="0"/>
              </a:spcBef>
              <a:spcAft>
                <a:spcPts val="0"/>
              </a:spcAft>
              <a:buNone/>
            </a:pPr>
            <a:r>
              <a:rPr lang="en-US" dirty="0" err="1"/>
              <a:t>Beune</a:t>
            </a:r>
            <a:r>
              <a:rPr lang="en-US" dirty="0"/>
              <a:t>, E. J. A. J., Van </a:t>
            </a:r>
            <a:r>
              <a:rPr lang="en-US" dirty="0" err="1"/>
              <a:t>Charante</a:t>
            </a:r>
            <a:r>
              <a:rPr lang="en-US" dirty="0"/>
              <a:t>, E. P. M., </a:t>
            </a:r>
            <a:r>
              <a:rPr lang="en-US" dirty="0" err="1"/>
              <a:t>Beem</a:t>
            </a:r>
            <a:r>
              <a:rPr lang="en-US" dirty="0"/>
              <a:t>, L., </a:t>
            </a:r>
            <a:r>
              <a:rPr lang="en-US" dirty="0" err="1"/>
              <a:t>Mohrs</a:t>
            </a:r>
            <a:r>
              <a:rPr lang="en-US" dirty="0"/>
              <a:t>, J., Agyemang, C. O., </a:t>
            </a:r>
            <a:r>
              <a:rPr lang="en-US" dirty="0" err="1"/>
              <a:t>Ogedegbe</a:t>
            </a:r>
            <a:r>
              <a:rPr lang="en-US" dirty="0"/>
              <a:t>, G., &amp; </a:t>
            </a:r>
            <a:r>
              <a:rPr lang="en-US" dirty="0" err="1"/>
              <a:t>Haafkens</a:t>
            </a:r>
            <a:r>
              <a:rPr lang="en-US" dirty="0"/>
              <a:t>, J. A. (2014). Culturally adapted hypertension education (CAHE) to improve </a:t>
            </a:r>
          </a:p>
          <a:p>
            <a:pPr marL="0" indent="0">
              <a:spcBef>
                <a:spcPts val="0"/>
              </a:spcBef>
              <a:spcAft>
                <a:spcPts val="0"/>
              </a:spcAft>
              <a:buNone/>
            </a:pPr>
            <a:r>
              <a:rPr lang="en-US" dirty="0"/>
              <a:t>	blood pressure control and treatment adherence in patients of African origin with uncontrolled hypertension: a cluster-randomized trial. </a:t>
            </a:r>
            <a:r>
              <a:rPr lang="en-US" i="1" dirty="0" err="1"/>
              <a:t>PloS</a:t>
            </a:r>
            <a:r>
              <a:rPr lang="en-US" i="1" dirty="0"/>
              <a:t> One</a:t>
            </a:r>
            <a:r>
              <a:rPr lang="en-US" dirty="0"/>
              <a:t>, </a:t>
            </a:r>
            <a:r>
              <a:rPr lang="en-US" i="1" dirty="0"/>
              <a:t>9</a:t>
            </a:r>
            <a:r>
              <a:rPr lang="en-US" dirty="0"/>
              <a:t>(3), e90103. </a:t>
            </a:r>
          </a:p>
          <a:p>
            <a:pPr marL="0" indent="0">
              <a:spcBef>
                <a:spcPts val="0"/>
              </a:spcBef>
              <a:spcAft>
                <a:spcPts val="0"/>
              </a:spcAft>
              <a:buNone/>
            </a:pPr>
            <a:r>
              <a:rPr lang="en-US" dirty="0"/>
              <a:t>Bloch, M., &amp; Basile, J. (2019). Cardiovascular risks of hypertension. </a:t>
            </a:r>
            <a:r>
              <a:rPr lang="en-US" i="1" dirty="0"/>
              <a:t>UpToDate. </a:t>
            </a:r>
            <a:r>
              <a:rPr lang="en-US" dirty="0"/>
              <a:t>Retrieved from https://</a:t>
            </a:r>
            <a:r>
              <a:rPr lang="en-US" dirty="0" err="1"/>
              <a:t>www.uptodate.com</a:t>
            </a:r>
            <a:r>
              <a:rPr lang="en-US" dirty="0"/>
              <a:t>/contents/cardiovascular-risks-of-hypertension </a:t>
            </a:r>
          </a:p>
          <a:p>
            <a:pPr marL="0" indent="0">
              <a:spcBef>
                <a:spcPts val="0"/>
              </a:spcBef>
              <a:spcAft>
                <a:spcPts val="0"/>
              </a:spcAft>
              <a:buNone/>
            </a:pPr>
            <a:r>
              <a:rPr lang="en-US" dirty="0"/>
              <a:t>Brissette, C. (2014, April 04). </a:t>
            </a:r>
            <a:r>
              <a:rPr lang="en-US" i="1" dirty="0"/>
              <a:t>The DASH diet is proven to work. Why hasn’t it caught on</a:t>
            </a:r>
            <a:r>
              <a:rPr lang="en-US" dirty="0"/>
              <a:t>? Retrieved from </a:t>
            </a:r>
            <a:r>
              <a:rPr lang="en-US" u="sng" dirty="0">
                <a:hlinkClick r:id="rId4"/>
              </a:rPr>
              <a:t>https://www.washingtonpost.com/lifestyle/wellness/dash-the-proven-</a:t>
            </a:r>
            <a:r>
              <a:rPr lang="en-US" dirty="0"/>
              <a:t> </a:t>
            </a:r>
          </a:p>
          <a:p>
            <a:pPr marL="0" indent="0">
              <a:spcBef>
                <a:spcPts val="0"/>
              </a:spcBef>
              <a:spcAft>
                <a:spcPts val="0"/>
              </a:spcAft>
              <a:buNone/>
            </a:pPr>
            <a:r>
              <a:rPr lang="en-US" dirty="0"/>
              <a:t>	healthy-diet-that-just-</a:t>
            </a:r>
            <a:r>
              <a:rPr lang="en-US" dirty="0" err="1"/>
              <a:t>hasnt</a:t>
            </a:r>
            <a:r>
              <a:rPr lang="en-US" dirty="0"/>
              <a:t>-caught-on/2017/04/03/5da47e24-1558-11e7-9e4f- 09aa75d3ec57_story.html?noredirect=</a:t>
            </a:r>
            <a:r>
              <a:rPr lang="en-US" dirty="0" err="1"/>
              <a:t>on&amp;utm_term</a:t>
            </a:r>
            <a:r>
              <a:rPr lang="en-US" dirty="0"/>
              <a:t>=.5e12e186732d </a:t>
            </a:r>
          </a:p>
          <a:p>
            <a:pPr marL="0" indent="0">
              <a:spcBef>
                <a:spcPts val="0"/>
              </a:spcBef>
              <a:spcAft>
                <a:spcPts val="0"/>
              </a:spcAft>
              <a:buNone/>
            </a:pPr>
            <a:r>
              <a:rPr lang="en-US" dirty="0"/>
              <a:t>CDC. (2020, June 22). Million Hearts® Hypertension Control Change Package. Retrieved August 03, 2020, from </a:t>
            </a:r>
            <a:r>
              <a:rPr lang="en-US" u="sng" dirty="0">
                <a:hlinkClick r:id="rId5"/>
              </a:rPr>
              <a:t>https://millionhearts.hhs.gov/tools-protocols/action-guides/htn-</a:t>
            </a:r>
            <a:endParaRPr lang="en-US" dirty="0"/>
          </a:p>
          <a:p>
            <a:pPr marL="0" indent="0">
              <a:spcBef>
                <a:spcPts val="0"/>
              </a:spcBef>
              <a:spcAft>
                <a:spcPts val="0"/>
              </a:spcAft>
              <a:buNone/>
            </a:pPr>
            <a:r>
              <a:rPr lang="en-US" dirty="0"/>
              <a:t>	change-package/</a:t>
            </a:r>
            <a:r>
              <a:rPr lang="en-US" dirty="0" err="1"/>
              <a:t>index.html</a:t>
            </a:r>
            <a:endParaRPr lang="en-US" dirty="0"/>
          </a:p>
          <a:p>
            <a:pPr marL="0" indent="0">
              <a:spcBef>
                <a:spcPts val="0"/>
              </a:spcBef>
              <a:spcAft>
                <a:spcPts val="0"/>
              </a:spcAft>
              <a:buNone/>
            </a:pPr>
            <a:r>
              <a:rPr lang="en-US" dirty="0"/>
              <a:t>Chen, Y., Li, X., Jing, G., Pan, B., Ge, L., Bing, Z., . . . Han, X. (2020). Health education interventions for older adults with hypertension: A systematic review and meta‐analysis. </a:t>
            </a:r>
          </a:p>
          <a:p>
            <a:pPr marL="0" indent="0">
              <a:spcBef>
                <a:spcPts val="0"/>
              </a:spcBef>
              <a:spcAft>
                <a:spcPts val="0"/>
              </a:spcAft>
              <a:buNone/>
            </a:pPr>
            <a:r>
              <a:rPr lang="en-US" i="1" dirty="0"/>
              <a:t>	Public Health Nursing,</a:t>
            </a:r>
            <a:r>
              <a:rPr lang="en-US" dirty="0"/>
              <a:t> </a:t>
            </a:r>
            <a:r>
              <a:rPr lang="en-US" i="1" dirty="0"/>
              <a:t>37</a:t>
            </a:r>
            <a:r>
              <a:rPr lang="en-US" dirty="0"/>
              <a:t>(3), 461-469. doi:10.1111/phn.12698 </a:t>
            </a:r>
          </a:p>
          <a:p>
            <a:pPr marL="0" indent="0">
              <a:spcBef>
                <a:spcPts val="0"/>
              </a:spcBef>
              <a:spcAft>
                <a:spcPts val="0"/>
              </a:spcAft>
              <a:buNone/>
            </a:pPr>
            <a:r>
              <a:rPr lang="en-US" dirty="0"/>
              <a:t>Chronic Disease Indicators: Explore by Location. (2017). Retrieved August 03, 2020, from </a:t>
            </a:r>
            <a:r>
              <a:rPr lang="en-US" dirty="0">
                <a:hlinkClick r:id="rId6"/>
              </a:rPr>
              <a:t>https://nccd.cdc.gov/cdi/rdPage.aspx?rdReport=DPH_CDI.ExploreByLocation</a:t>
            </a:r>
            <a:endParaRPr lang="en-US" dirty="0"/>
          </a:p>
          <a:p>
            <a:pPr marL="0" indent="0">
              <a:spcBef>
                <a:spcPts val="0"/>
              </a:spcBef>
              <a:spcAft>
                <a:spcPts val="0"/>
              </a:spcAft>
              <a:buNone/>
            </a:pPr>
            <a:r>
              <a:rPr lang="en-US" dirty="0"/>
              <a:t>Pender's Health Promotion Model. (2020, July 21). Retrieved December 07, 2020, from </a:t>
            </a:r>
          </a:p>
          <a:p>
            <a:pPr marL="0" indent="0">
              <a:spcBef>
                <a:spcPts val="0"/>
              </a:spcBef>
              <a:spcAft>
                <a:spcPts val="0"/>
              </a:spcAft>
              <a:buNone/>
            </a:pPr>
            <a:r>
              <a:rPr lang="en-US" dirty="0"/>
              <a:t>	</a:t>
            </a:r>
            <a:r>
              <a:rPr lang="en-US" u="sng" dirty="0">
                <a:hlinkClick r:id="rId7"/>
              </a:rPr>
              <a:t>https://nursing-theory.org/theories-and-models/pender-health-promotion-model.php</a:t>
            </a:r>
            <a:endParaRPr lang="en-US" dirty="0"/>
          </a:p>
          <a:p>
            <a:pPr marL="0" indent="0">
              <a:spcBef>
                <a:spcPts val="0"/>
              </a:spcBef>
              <a:spcAft>
                <a:spcPts val="0"/>
              </a:spcAft>
              <a:buNone/>
            </a:pPr>
            <a:r>
              <a:rPr lang="en-US" dirty="0"/>
              <a:t>Polit, D. F., Beck, C. T., &amp; Polit, D. F. (2017). </a:t>
            </a:r>
            <a:r>
              <a:rPr lang="en-US" i="1" dirty="0"/>
              <a:t>Resource manual for Nursing research, </a:t>
            </a:r>
          </a:p>
          <a:p>
            <a:pPr marL="0" indent="0">
              <a:spcBef>
                <a:spcPts val="0"/>
              </a:spcBef>
              <a:spcAft>
                <a:spcPts val="0"/>
              </a:spcAft>
              <a:buNone/>
            </a:pPr>
            <a:r>
              <a:rPr lang="en-US" dirty="0" err="1"/>
              <a:t>Tailakh</a:t>
            </a:r>
            <a:r>
              <a:rPr lang="en-US" dirty="0"/>
              <a:t>, A., </a:t>
            </a:r>
            <a:r>
              <a:rPr lang="en-US" dirty="0" err="1"/>
              <a:t>Mentes</a:t>
            </a:r>
            <a:r>
              <a:rPr lang="en-US" dirty="0"/>
              <a:t>, J., </a:t>
            </a:r>
            <a:r>
              <a:rPr lang="en-US" dirty="0" err="1"/>
              <a:t>Morisky</a:t>
            </a:r>
            <a:r>
              <a:rPr lang="en-US" dirty="0"/>
              <a:t>, D., Pike, N., Phillips, L., &amp; Evangelista, L. (2013). Prevalence, awareness, treatment, and control of hypertension among Arab Americans. Retrieved </a:t>
            </a:r>
          </a:p>
          <a:p>
            <a:pPr marL="0" indent="0">
              <a:spcBef>
                <a:spcPts val="0"/>
              </a:spcBef>
              <a:spcAft>
                <a:spcPts val="0"/>
              </a:spcAft>
              <a:buNone/>
            </a:pPr>
            <a:r>
              <a:rPr lang="en-US" dirty="0"/>
              <a:t>	November 26, 2020, from https://</a:t>
            </a:r>
            <a:r>
              <a:rPr lang="en-US" dirty="0" err="1"/>
              <a:t>www.ncbi.nlm.nih.gov</a:t>
            </a:r>
            <a:r>
              <a:rPr lang="en-US" dirty="0"/>
              <a:t>/</a:t>
            </a:r>
            <a:r>
              <a:rPr lang="en-US" dirty="0" err="1"/>
              <a:t>pmc</a:t>
            </a:r>
            <a:r>
              <a:rPr lang="en-US" dirty="0"/>
              <a:t>/articles/PMC4445860/</a:t>
            </a:r>
          </a:p>
          <a:p>
            <a:pPr marL="0" indent="0">
              <a:spcBef>
                <a:spcPts val="0"/>
              </a:spcBef>
              <a:spcAft>
                <a:spcPts val="0"/>
              </a:spcAft>
              <a:buNone/>
            </a:pPr>
            <a:r>
              <a:rPr lang="en-US" dirty="0"/>
              <a:t>The top 10 causes of death. (2018). Retrieved November 27, 2020, from https://</a:t>
            </a:r>
            <a:r>
              <a:rPr lang="en-US" dirty="0" err="1"/>
              <a:t>www.who.int</a:t>
            </a:r>
            <a:r>
              <a:rPr lang="en-US" dirty="0"/>
              <a:t>/news-room/fact-sheets/detail/the-top-10-causes-of-death</a:t>
            </a:r>
          </a:p>
          <a:p>
            <a:pPr marL="0" indent="0">
              <a:spcBef>
                <a:spcPts val="0"/>
              </a:spcBef>
              <a:spcAft>
                <a:spcPts val="0"/>
              </a:spcAft>
              <a:buNone/>
            </a:pPr>
            <a:r>
              <a:rPr lang="en-US" dirty="0"/>
              <a:t>The Impact of Heart Disease and Stroke in Michigan: 2008 ... (2008). Retrieved August 2, 2020, </a:t>
            </a:r>
          </a:p>
          <a:p>
            <a:pPr marL="0" indent="0">
              <a:spcBef>
                <a:spcPts val="0"/>
              </a:spcBef>
              <a:spcAft>
                <a:spcPts val="0"/>
              </a:spcAft>
              <a:buNone/>
            </a:pPr>
            <a:r>
              <a:rPr lang="en-US" dirty="0"/>
              <a:t>	from </a:t>
            </a:r>
            <a:r>
              <a:rPr lang="en-US" u="sng" dirty="0">
                <a:hlinkClick r:id="rId5"/>
              </a:rPr>
              <a:t>https://www.michigan.gov/documents/mdch/Impact_final_268663_7.ppt</a:t>
            </a:r>
            <a:endParaRPr lang="en-US" dirty="0"/>
          </a:p>
          <a:p>
            <a:pPr marL="0" indent="0">
              <a:buNone/>
            </a:pP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75719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0BC7-9369-C24A-9985-B0E17EDEA7EE}"/>
              </a:ext>
            </a:extLst>
          </p:cNvPr>
          <p:cNvSpPr>
            <a:spLocks noGrp="1"/>
          </p:cNvSpPr>
          <p:nvPr>
            <p:ph type="title"/>
          </p:nvPr>
        </p:nvSpPr>
        <p:spPr>
          <a:xfrm>
            <a:off x="1295402" y="982132"/>
            <a:ext cx="9601196" cy="4470814"/>
          </a:xfrm>
        </p:spPr>
        <p:txBody>
          <a:bodyPr/>
          <a:lstStyle/>
          <a:p>
            <a:r>
              <a:rPr lang="en-US" dirty="0">
                <a:latin typeface="Times New Roman" panose="02020603050405020304" pitchFamily="18" charset="0"/>
                <a:cs typeface="Times New Roman" panose="02020603050405020304" pitchFamily="18" charset="0"/>
              </a:rPr>
              <a:t>Questions?</a:t>
            </a:r>
          </a:p>
        </p:txBody>
      </p:sp>
      <p:pic>
        <p:nvPicPr>
          <p:cNvPr id="5" name="Picture 4">
            <a:extLst>
              <a:ext uri="{FF2B5EF4-FFF2-40B4-BE49-F238E27FC236}">
                <a16:creationId xmlns:a16="http://schemas.microsoft.com/office/drawing/2014/main" id="{20B33EA2-EE89-1A4A-AEB6-A8AF6D316BB1}"/>
              </a:ext>
            </a:extLst>
          </p:cNvPr>
          <p:cNvPicPr>
            <a:picLocks noChangeAspect="1"/>
          </p:cNvPicPr>
          <p:nvPr/>
        </p:nvPicPr>
        <p:blipFill>
          <a:blip r:embed="rId2"/>
          <a:stretch>
            <a:fillRect/>
          </a:stretch>
        </p:blipFill>
        <p:spPr>
          <a:xfrm>
            <a:off x="457201" y="290945"/>
            <a:ext cx="11379197" cy="6400799"/>
          </a:xfrm>
          <a:prstGeom prst="rect">
            <a:avLst/>
          </a:prstGeom>
        </p:spPr>
      </p:pic>
    </p:spTree>
    <p:extLst>
      <p:ext uri="{BB962C8B-B14F-4D97-AF65-F5344CB8AC3E}">
        <p14:creationId xmlns:p14="http://schemas.microsoft.com/office/powerpoint/2010/main" val="378872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935" y="1368519"/>
            <a:ext cx="9601196" cy="1303867"/>
          </a:xfrm>
        </p:spPr>
        <p:txBody>
          <a:bodyPr>
            <a:noAutofit/>
          </a:bodyPr>
          <a:lstStyle/>
          <a:p>
            <a:r>
              <a:rPr lang="en-US" b="1" dirty="0"/>
              <a:t>Background</a:t>
            </a:r>
            <a:br>
              <a:rPr lang="en-US" dirty="0"/>
            </a:br>
            <a:endParaRPr lang="en-US" sz="8800"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
            </a:pPr>
            <a:r>
              <a:rPr lang="en-US" dirty="0"/>
              <a:t>The AHA reports that 103 million American adults have high BP and there has been an increase in the death rate by 11% between 2005 and 2015 </a:t>
            </a:r>
          </a:p>
          <a:p>
            <a:pPr>
              <a:buFont typeface="Wingdings" pitchFamily="2" charset="2"/>
              <a:buChar char="§"/>
            </a:pPr>
            <a:r>
              <a:rPr lang="en-US" dirty="0"/>
              <a:t>By 2030, it is estimated that more than 41% of Americans will have HTN </a:t>
            </a:r>
          </a:p>
          <a:p>
            <a:pPr>
              <a:buFont typeface="Wingdings" pitchFamily="2" charset="2"/>
              <a:buChar char="§"/>
            </a:pPr>
            <a:r>
              <a:rPr lang="en-US" dirty="0"/>
              <a:t>Controlling HTN is a challenge for both health care providers and patients; only 50% of HTN is controlled worldwide </a:t>
            </a:r>
          </a:p>
          <a:p>
            <a:pPr>
              <a:buFont typeface="Wingdings" pitchFamily="2" charset="2"/>
              <a:buChar char="§"/>
            </a:pPr>
            <a:r>
              <a:rPr lang="en-US" dirty="0"/>
              <a:t>Medications often do not effectively attain BP control</a:t>
            </a:r>
          </a:p>
          <a:p>
            <a:pPr lvl="1">
              <a:buFont typeface="Wingdings" pitchFamily="2" charset="2"/>
              <a:buChar char="§"/>
            </a:pPr>
            <a:r>
              <a:rPr lang="en-US" dirty="0"/>
              <a:t>30% do not refill the prescriptions </a:t>
            </a:r>
          </a:p>
          <a:p>
            <a:pPr lvl="1">
              <a:buFont typeface="Wingdings" pitchFamily="2" charset="2"/>
              <a:buChar char="§"/>
            </a:pPr>
            <a:r>
              <a:rPr lang="en-US" dirty="0"/>
              <a:t>non-adherence </a:t>
            </a:r>
          </a:p>
          <a:p>
            <a:pPr lvl="1">
              <a:buFont typeface="Wingdings" pitchFamily="2" charset="2"/>
              <a:buChar char="§"/>
            </a:pPr>
            <a:r>
              <a:rPr lang="en-US" dirty="0"/>
              <a:t>unpleasant side effects</a:t>
            </a:r>
          </a:p>
          <a:p>
            <a:pPr lvl="1">
              <a:buFont typeface="Wingdings" pitchFamily="2" charset="2"/>
              <a:buChar char="§"/>
            </a:pPr>
            <a:r>
              <a:rPr lang="en-US" dirty="0"/>
              <a:t>cost</a:t>
            </a:r>
          </a:p>
        </p:txBody>
      </p:sp>
      <p:pic>
        <p:nvPicPr>
          <p:cNvPr id="8" name="Picture 7">
            <a:extLst>
              <a:ext uri="{FF2B5EF4-FFF2-40B4-BE49-F238E27FC236}">
                <a16:creationId xmlns:a16="http://schemas.microsoft.com/office/drawing/2014/main" id="{D5A1D3DF-D66D-824A-B2D1-3949EED8D2BB}"/>
              </a:ext>
            </a:extLst>
          </p:cNvPr>
          <p:cNvPicPr>
            <a:picLocks noChangeAspect="1"/>
          </p:cNvPicPr>
          <p:nvPr/>
        </p:nvPicPr>
        <p:blipFill>
          <a:blip r:embed="rId2"/>
          <a:stretch>
            <a:fillRect/>
          </a:stretch>
        </p:blipFill>
        <p:spPr>
          <a:xfrm>
            <a:off x="775088" y="914399"/>
            <a:ext cx="2408467" cy="1492571"/>
          </a:xfrm>
          <a:prstGeom prst="rect">
            <a:avLst/>
          </a:prstGeom>
        </p:spPr>
      </p:pic>
    </p:spTree>
    <p:extLst>
      <p:ext uri="{BB962C8B-B14F-4D97-AF65-F5344CB8AC3E}">
        <p14:creationId xmlns:p14="http://schemas.microsoft.com/office/powerpoint/2010/main" val="176345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437793"/>
            <a:ext cx="9601196" cy="1303867"/>
          </a:xfrm>
        </p:spPr>
        <p:txBody>
          <a:bodyPr>
            <a:noAutofit/>
          </a:bodyPr>
          <a:lstStyle/>
          <a:p>
            <a:r>
              <a:rPr lang="en-US" b="1" dirty="0"/>
              <a:t>Background</a:t>
            </a:r>
            <a:br>
              <a:rPr lang="en-US" dirty="0"/>
            </a:br>
            <a:endParaRPr lang="en-US" sz="8800" dirty="0"/>
          </a:p>
        </p:txBody>
      </p:sp>
      <p:sp>
        <p:nvSpPr>
          <p:cNvPr id="3" name="Content Placeholder 2"/>
          <p:cNvSpPr>
            <a:spLocks noGrp="1"/>
          </p:cNvSpPr>
          <p:nvPr>
            <p:ph idx="1"/>
          </p:nvPr>
        </p:nvSpPr>
        <p:spPr>
          <a:xfrm>
            <a:off x="886691" y="2424545"/>
            <a:ext cx="10418616" cy="4146736"/>
          </a:xfrm>
        </p:spPr>
        <p:txBody>
          <a:bodyPr>
            <a:normAutofit/>
          </a:bodyPr>
          <a:lstStyle/>
          <a:p>
            <a:pPr>
              <a:buFont typeface="Wingdings" pitchFamily="2" charset="2"/>
              <a:buChar char="§"/>
            </a:pPr>
            <a:r>
              <a:rPr lang="en-US" sz="2000" dirty="0"/>
              <a:t>Uncontrolled HTN disproportionately effects racial/ethnic minority groups in the US</a:t>
            </a:r>
          </a:p>
          <a:p>
            <a:pPr lvl="1">
              <a:buFont typeface="Wingdings" pitchFamily="2" charset="2"/>
              <a:buChar char="§"/>
            </a:pPr>
            <a:r>
              <a:rPr lang="en-US" dirty="0"/>
              <a:t>Disparities in awareness and complications</a:t>
            </a:r>
          </a:p>
          <a:p>
            <a:pPr lvl="2">
              <a:buFont typeface="Wingdings" pitchFamily="2" charset="2"/>
              <a:buChar char="§"/>
            </a:pPr>
            <a:r>
              <a:rPr lang="en-US" dirty="0"/>
              <a:t> HTN awareness and control rates were inadequate and low when compared with national data for Arab Americans.</a:t>
            </a:r>
          </a:p>
          <a:p>
            <a:pPr lvl="1">
              <a:buFont typeface="Wingdings" pitchFamily="2" charset="2"/>
              <a:buChar char="§"/>
            </a:pPr>
            <a:r>
              <a:rPr lang="en-US" dirty="0"/>
              <a:t>Disparities in health education</a:t>
            </a:r>
          </a:p>
          <a:p>
            <a:pPr lvl="2">
              <a:buFont typeface="Wingdings" pitchFamily="2" charset="2"/>
              <a:buChar char="§"/>
            </a:pPr>
            <a:r>
              <a:rPr lang="en-US" dirty="0"/>
              <a:t>Culture affects the level of education and control of HTN through self-management in African American population  </a:t>
            </a:r>
          </a:p>
          <a:p>
            <a:pPr lvl="1">
              <a:buFont typeface="Wingdings" pitchFamily="2" charset="2"/>
              <a:buChar char="§"/>
            </a:pPr>
            <a:r>
              <a:rPr lang="en-US" dirty="0"/>
              <a:t>Lack of resources and support </a:t>
            </a:r>
          </a:p>
          <a:p>
            <a:pPr lvl="1">
              <a:buFont typeface="Wingdings" pitchFamily="2" charset="2"/>
              <a:buChar char="§"/>
            </a:pPr>
            <a:r>
              <a:rPr lang="en-US" dirty="0"/>
              <a:t>Language barriers </a:t>
            </a:r>
          </a:p>
          <a:p>
            <a:pPr lvl="1">
              <a:buFont typeface="Wingdings" pitchFamily="2" charset="2"/>
              <a:buChar char="§"/>
            </a:pPr>
            <a:endParaRPr lang="en-US" dirty="0"/>
          </a:p>
          <a:p>
            <a:pPr lvl="1">
              <a:buFont typeface="Wingdings" pitchFamily="2" charset="2"/>
              <a:buChar char="§"/>
            </a:pPr>
            <a:endParaRPr lang="en-US" dirty="0"/>
          </a:p>
        </p:txBody>
      </p:sp>
      <p:pic>
        <p:nvPicPr>
          <p:cNvPr id="5" name="Picture 4">
            <a:extLst>
              <a:ext uri="{FF2B5EF4-FFF2-40B4-BE49-F238E27FC236}">
                <a16:creationId xmlns:a16="http://schemas.microsoft.com/office/drawing/2014/main" id="{2FF7466B-2E77-A047-BF74-5C397EA270B0}"/>
              </a:ext>
            </a:extLst>
          </p:cNvPr>
          <p:cNvPicPr>
            <a:picLocks noChangeAspect="1"/>
          </p:cNvPicPr>
          <p:nvPr/>
        </p:nvPicPr>
        <p:blipFill>
          <a:blip r:embed="rId2"/>
          <a:stretch>
            <a:fillRect/>
          </a:stretch>
        </p:blipFill>
        <p:spPr>
          <a:xfrm>
            <a:off x="8938707" y="957920"/>
            <a:ext cx="2366600" cy="1466625"/>
          </a:xfrm>
          <a:prstGeom prst="rect">
            <a:avLst/>
          </a:prstGeom>
        </p:spPr>
      </p:pic>
    </p:spTree>
    <p:extLst>
      <p:ext uri="{BB962C8B-B14F-4D97-AF65-F5344CB8AC3E}">
        <p14:creationId xmlns:p14="http://schemas.microsoft.com/office/powerpoint/2010/main" val="40027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49882"/>
            <a:ext cx="9601196" cy="1303867"/>
          </a:xfrm>
        </p:spPr>
        <p:txBody>
          <a:bodyPr>
            <a:noAutofit/>
          </a:bodyPr>
          <a:lstStyle/>
          <a:p>
            <a:r>
              <a:rPr lang="en-US" b="1" dirty="0"/>
              <a:t>Significance of Problem</a:t>
            </a:r>
            <a:endParaRPr lang="en-US" dirty="0"/>
          </a:p>
        </p:txBody>
      </p:sp>
      <p:sp>
        <p:nvSpPr>
          <p:cNvPr id="3" name="Content Placeholder 2"/>
          <p:cNvSpPr>
            <a:spLocks noGrp="1"/>
          </p:cNvSpPr>
          <p:nvPr>
            <p:ph idx="1"/>
          </p:nvPr>
        </p:nvSpPr>
        <p:spPr>
          <a:xfrm>
            <a:off x="976394" y="2399743"/>
            <a:ext cx="10567906" cy="4125043"/>
          </a:xfrm>
        </p:spPr>
        <p:txBody>
          <a:bodyPr>
            <a:normAutofit/>
          </a:bodyPr>
          <a:lstStyle/>
          <a:p>
            <a:pPr>
              <a:buFont typeface="Wingdings" pitchFamily="2" charset="2"/>
              <a:buChar char="§"/>
            </a:pPr>
            <a:r>
              <a:rPr lang="en-US" sz="2000" dirty="0"/>
              <a:t>If left uncontrolled, hypertension can lead to:</a:t>
            </a:r>
          </a:p>
          <a:p>
            <a:pPr lvl="1">
              <a:buFont typeface="Wingdings" pitchFamily="2" charset="2"/>
              <a:buChar char="§"/>
            </a:pPr>
            <a:r>
              <a:rPr lang="en-US" dirty="0"/>
              <a:t>LVH</a:t>
            </a:r>
            <a:r>
              <a:rPr lang="en-US" dirty="0">
                <a:sym typeface="Wingdings" pitchFamily="2" charset="2"/>
              </a:rPr>
              <a:t></a:t>
            </a:r>
            <a:r>
              <a:rPr lang="en-US" dirty="0"/>
              <a:t>HF, MI, stroke, CKD, CVD and etc..  </a:t>
            </a:r>
          </a:p>
          <a:p>
            <a:pPr lvl="1">
              <a:buFont typeface="Wingdings" pitchFamily="2" charset="2"/>
              <a:buChar char="§"/>
            </a:pPr>
            <a:r>
              <a:rPr lang="en-US" dirty="0"/>
              <a:t>Threatens/reduces quality of life</a:t>
            </a:r>
          </a:p>
          <a:p>
            <a:pPr lvl="1">
              <a:buFont typeface="Wingdings" pitchFamily="2" charset="2"/>
              <a:buChar char="§"/>
            </a:pPr>
            <a:r>
              <a:rPr lang="en-US" dirty="0"/>
              <a:t>Delays in medical procedures/treatments  </a:t>
            </a:r>
          </a:p>
          <a:p>
            <a:pPr>
              <a:buFont typeface="Wingdings" pitchFamily="2" charset="2"/>
              <a:buChar char="§"/>
            </a:pPr>
            <a:r>
              <a:rPr lang="en-US" sz="2000" dirty="0"/>
              <a:t>The leading cause of death in all ages in Michigan, the US, and worldwide is heart disease (MDHHS, 2018; CDC, 2018; WHO, 2018)</a:t>
            </a:r>
          </a:p>
          <a:p>
            <a:pPr>
              <a:buFont typeface="Wingdings" pitchFamily="2" charset="2"/>
              <a:buChar char="§"/>
            </a:pPr>
            <a:r>
              <a:rPr lang="en-US" sz="2000" dirty="0"/>
              <a:t>Cost burden of HTN is $45.6 million each year</a:t>
            </a:r>
          </a:p>
          <a:p>
            <a:pPr>
              <a:buFont typeface="Wingdings" pitchFamily="2" charset="2"/>
              <a:buChar char="§"/>
            </a:pPr>
            <a:r>
              <a:rPr lang="en-US" sz="2000" dirty="0"/>
              <a:t>A reduction of 10 mmHg of SBP will reduce the risk of the occurrence of major CVD by 20% and reduce the potential for stroke by 41% </a:t>
            </a:r>
          </a:p>
          <a:p>
            <a:pPr>
              <a:buFont typeface="Wingdings" pitchFamily="2" charset="2"/>
              <a:buChar char="§"/>
            </a:pPr>
            <a:endParaRPr lang="en-US" dirty="0"/>
          </a:p>
          <a:p>
            <a:endParaRPr lang="en-US" sz="4400" dirty="0"/>
          </a:p>
        </p:txBody>
      </p:sp>
      <p:pic>
        <p:nvPicPr>
          <p:cNvPr id="5" name="Picture 4">
            <a:extLst>
              <a:ext uri="{FF2B5EF4-FFF2-40B4-BE49-F238E27FC236}">
                <a16:creationId xmlns:a16="http://schemas.microsoft.com/office/drawing/2014/main" id="{574F5C88-2311-5D40-9C32-FC7EFAB32C23}"/>
              </a:ext>
            </a:extLst>
          </p:cNvPr>
          <p:cNvPicPr>
            <a:picLocks noChangeAspect="1"/>
          </p:cNvPicPr>
          <p:nvPr/>
        </p:nvPicPr>
        <p:blipFill>
          <a:blip r:embed="rId2"/>
          <a:stretch>
            <a:fillRect/>
          </a:stretch>
        </p:blipFill>
        <p:spPr>
          <a:xfrm>
            <a:off x="720436" y="1401817"/>
            <a:ext cx="2208744" cy="997926"/>
          </a:xfrm>
          <a:prstGeom prst="rect">
            <a:avLst/>
          </a:prstGeom>
        </p:spPr>
      </p:pic>
    </p:spTree>
    <p:extLst>
      <p:ext uri="{BB962C8B-B14F-4D97-AF65-F5344CB8AC3E}">
        <p14:creationId xmlns:p14="http://schemas.microsoft.com/office/powerpoint/2010/main" val="25213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Question</a:t>
            </a:r>
            <a:br>
              <a:rPr lang="en-US" dirty="0"/>
            </a:br>
            <a:endParaRPr lang="en-US" dirty="0"/>
          </a:p>
        </p:txBody>
      </p:sp>
      <p:sp>
        <p:nvSpPr>
          <p:cNvPr id="3" name="Content Placeholder 2"/>
          <p:cNvSpPr>
            <a:spLocks noGrp="1"/>
          </p:cNvSpPr>
          <p:nvPr>
            <p:ph idx="1"/>
          </p:nvPr>
        </p:nvSpPr>
        <p:spPr/>
        <p:txBody>
          <a:bodyPr>
            <a:noAutofit/>
          </a:bodyPr>
          <a:lstStyle/>
          <a:p>
            <a:pPr marL="0" indent="0" algn="ctr">
              <a:buNone/>
            </a:pPr>
            <a:r>
              <a:rPr lang="en-US" dirty="0"/>
              <a:t>The project is designed to answer the PICOT question: “(P) In patients aged 18-85 years old with a diagnosis of uncontrolled hypertension, (I) how will implementing a self-management education program (C) compared to current practice (O) affect patient’s self-management knowledge and uncontrolled hypertension (T) within a 4-week period?”</a:t>
            </a:r>
          </a:p>
          <a:p>
            <a:pPr marL="0" indent="0" algn="ctr">
              <a:buNone/>
            </a:pPr>
            <a:endParaRPr lang="en-US" sz="2800" dirty="0"/>
          </a:p>
        </p:txBody>
      </p:sp>
      <p:pic>
        <p:nvPicPr>
          <p:cNvPr id="5" name="Picture 4">
            <a:extLst>
              <a:ext uri="{FF2B5EF4-FFF2-40B4-BE49-F238E27FC236}">
                <a16:creationId xmlns:a16="http://schemas.microsoft.com/office/drawing/2014/main" id="{EB9BAF14-83CF-224C-B589-F7FFCD34192D}"/>
              </a:ext>
            </a:extLst>
          </p:cNvPr>
          <p:cNvPicPr>
            <a:picLocks noChangeAspect="1"/>
          </p:cNvPicPr>
          <p:nvPr/>
        </p:nvPicPr>
        <p:blipFill>
          <a:blip r:embed="rId2"/>
          <a:stretch>
            <a:fillRect/>
          </a:stretch>
        </p:blipFill>
        <p:spPr>
          <a:xfrm rot="203380">
            <a:off x="9026770" y="4314829"/>
            <a:ext cx="2207007" cy="1659533"/>
          </a:xfrm>
          <a:prstGeom prst="rect">
            <a:avLst/>
          </a:prstGeom>
        </p:spPr>
      </p:pic>
    </p:spTree>
    <p:extLst>
      <p:ext uri="{BB962C8B-B14F-4D97-AF65-F5344CB8AC3E}">
        <p14:creationId xmlns:p14="http://schemas.microsoft.com/office/powerpoint/2010/main" val="816046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Literature Review</a:t>
            </a:r>
            <a:br>
              <a:rPr lang="en-US" dirty="0"/>
            </a:br>
            <a:endParaRPr lang="en-US" sz="6600" dirty="0"/>
          </a:p>
        </p:txBody>
      </p:sp>
      <p:sp>
        <p:nvSpPr>
          <p:cNvPr id="3" name="Content Placeholder 2"/>
          <p:cNvSpPr>
            <a:spLocks noGrp="1"/>
          </p:cNvSpPr>
          <p:nvPr>
            <p:ph idx="1"/>
          </p:nvPr>
        </p:nvSpPr>
        <p:spPr>
          <a:xfrm>
            <a:off x="1295401" y="2556931"/>
            <a:ext cx="9601196" cy="3708401"/>
          </a:xfrm>
        </p:spPr>
        <p:txBody>
          <a:bodyPr>
            <a:normAutofit/>
          </a:bodyPr>
          <a:lstStyle/>
          <a:p>
            <a:pPr>
              <a:buFont typeface="Wingdings" pitchFamily="2" charset="2"/>
              <a:buChar char="§"/>
            </a:pPr>
            <a:r>
              <a:rPr lang="en-US" dirty="0"/>
              <a:t>DATABASE: </a:t>
            </a:r>
            <a:r>
              <a:rPr lang="en-US" dirty="0" err="1"/>
              <a:t>Pubmed</a:t>
            </a:r>
            <a:r>
              <a:rPr lang="en-US" dirty="0"/>
              <a:t>, CINAHL, Cochrane</a:t>
            </a:r>
          </a:p>
          <a:p>
            <a:pPr>
              <a:buFont typeface="Wingdings" pitchFamily="2" charset="2"/>
              <a:buChar char="§"/>
            </a:pPr>
            <a:r>
              <a:rPr lang="en-US" dirty="0"/>
              <a:t>INCLUSION/EXCLUSION: English, full text, dated within 7 years were included in the literature review. Articles that were non-English, not available for full text (without payment or membership) or dated over 7 years were excluded</a:t>
            </a:r>
          </a:p>
          <a:p>
            <a:pPr>
              <a:buFont typeface="Wingdings" pitchFamily="2" charset="2"/>
              <a:buChar char="§"/>
            </a:pPr>
            <a:r>
              <a:rPr lang="en-US" dirty="0"/>
              <a:t>KEY SEARCH TERMS USED: hypertension, uncontrolled hypertension, hypertension management, hypertension education, self-management, self-efficacy, and team-based approach, alone or in combinations </a:t>
            </a:r>
          </a:p>
          <a:p>
            <a:pPr>
              <a:buFont typeface="Wingdings" pitchFamily="2" charset="2"/>
              <a:buChar char="§"/>
            </a:pPr>
            <a:endParaRPr lang="en-US" dirty="0"/>
          </a:p>
        </p:txBody>
      </p:sp>
      <p:pic>
        <p:nvPicPr>
          <p:cNvPr id="5" name="Picture 4">
            <a:extLst>
              <a:ext uri="{FF2B5EF4-FFF2-40B4-BE49-F238E27FC236}">
                <a16:creationId xmlns:a16="http://schemas.microsoft.com/office/drawing/2014/main" id="{1DBD58F5-364B-2342-B97B-E0166274945E}"/>
              </a:ext>
            </a:extLst>
          </p:cNvPr>
          <p:cNvPicPr>
            <a:picLocks noChangeAspect="1"/>
          </p:cNvPicPr>
          <p:nvPr/>
        </p:nvPicPr>
        <p:blipFill>
          <a:blip r:embed="rId2"/>
          <a:stretch>
            <a:fillRect/>
          </a:stretch>
        </p:blipFill>
        <p:spPr>
          <a:xfrm>
            <a:off x="1295401" y="976275"/>
            <a:ext cx="2154381" cy="1420643"/>
          </a:xfrm>
          <a:prstGeom prst="rect">
            <a:avLst/>
          </a:prstGeom>
        </p:spPr>
      </p:pic>
    </p:spTree>
    <p:extLst>
      <p:ext uri="{BB962C8B-B14F-4D97-AF65-F5344CB8AC3E}">
        <p14:creationId xmlns:p14="http://schemas.microsoft.com/office/powerpoint/2010/main" val="80091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0C6A-D8B8-F24F-97EE-554B279F0617}"/>
              </a:ext>
            </a:extLst>
          </p:cNvPr>
          <p:cNvSpPr>
            <a:spLocks noGrp="1"/>
          </p:cNvSpPr>
          <p:nvPr>
            <p:ph type="title"/>
          </p:nvPr>
        </p:nvSpPr>
        <p:spPr/>
        <p:txBody>
          <a:bodyPr/>
          <a:lstStyle/>
          <a:p>
            <a:r>
              <a:rPr lang="en-US" b="1" dirty="0"/>
              <a:t>Literature Review</a:t>
            </a:r>
            <a:endParaRPr lang="en-US" dirty="0"/>
          </a:p>
        </p:txBody>
      </p:sp>
      <p:sp>
        <p:nvSpPr>
          <p:cNvPr id="3" name="Content Placeholder 2">
            <a:extLst>
              <a:ext uri="{FF2B5EF4-FFF2-40B4-BE49-F238E27FC236}">
                <a16:creationId xmlns:a16="http://schemas.microsoft.com/office/drawing/2014/main" id="{11273DCC-1341-1144-A473-A2BF872B8E00}"/>
              </a:ext>
            </a:extLst>
          </p:cNvPr>
          <p:cNvSpPr>
            <a:spLocks noGrp="1"/>
          </p:cNvSpPr>
          <p:nvPr>
            <p:ph idx="1"/>
          </p:nvPr>
        </p:nvSpPr>
        <p:spPr/>
        <p:txBody>
          <a:bodyPr>
            <a:normAutofit/>
          </a:bodyPr>
          <a:lstStyle/>
          <a:p>
            <a:pPr>
              <a:buFont typeface="Wingdings" pitchFamily="2" charset="2"/>
              <a:buChar char="§"/>
            </a:pPr>
            <a:r>
              <a:rPr lang="en-US" dirty="0"/>
              <a:t>COMMON THEMES: </a:t>
            </a:r>
          </a:p>
          <a:p>
            <a:pPr lvl="1">
              <a:buFont typeface="Wingdings" pitchFamily="2" charset="2"/>
              <a:buChar char="§"/>
            </a:pPr>
            <a:r>
              <a:rPr lang="en-US" dirty="0"/>
              <a:t>Self-management of chronic disease </a:t>
            </a:r>
          </a:p>
          <a:p>
            <a:pPr lvl="1">
              <a:buFont typeface="Wingdings" pitchFamily="2" charset="2"/>
              <a:buChar char="§"/>
            </a:pPr>
            <a:r>
              <a:rPr lang="en-US" dirty="0"/>
              <a:t>Patient education and HTN </a:t>
            </a:r>
          </a:p>
          <a:p>
            <a:pPr lvl="1">
              <a:buFont typeface="Wingdings" pitchFamily="2" charset="2"/>
              <a:buChar char="§"/>
            </a:pPr>
            <a:r>
              <a:rPr lang="en-US" dirty="0"/>
              <a:t>Team-based HTN follow-ups </a:t>
            </a:r>
          </a:p>
          <a:p>
            <a:pPr lvl="1">
              <a:buFont typeface="Wingdings" pitchFamily="2" charset="2"/>
              <a:buChar char="§"/>
            </a:pPr>
            <a:r>
              <a:rPr lang="en-US" dirty="0"/>
              <a:t>Self-care and HTN </a:t>
            </a:r>
          </a:p>
          <a:p>
            <a:pPr lvl="1">
              <a:buFont typeface="Wingdings" pitchFamily="2" charset="2"/>
              <a:buChar char="§"/>
            </a:pPr>
            <a:r>
              <a:rPr lang="en-US" dirty="0"/>
              <a:t>Technology/SMBP </a:t>
            </a:r>
          </a:p>
          <a:p>
            <a:pPr lvl="1">
              <a:buFont typeface="Wingdings" pitchFamily="2" charset="2"/>
              <a:buChar char="§"/>
            </a:pPr>
            <a:r>
              <a:rPr lang="en-US" dirty="0"/>
              <a:t>Ethnicity and HTN</a:t>
            </a:r>
          </a:p>
          <a:p>
            <a:pPr>
              <a:buFont typeface="Wingdings" pitchFamily="2" charset="2"/>
              <a:buChar char="§"/>
            </a:pPr>
            <a:endParaRPr lang="en-US" dirty="0"/>
          </a:p>
        </p:txBody>
      </p:sp>
      <p:pic>
        <p:nvPicPr>
          <p:cNvPr id="5" name="Picture 4">
            <a:extLst>
              <a:ext uri="{FF2B5EF4-FFF2-40B4-BE49-F238E27FC236}">
                <a16:creationId xmlns:a16="http://schemas.microsoft.com/office/drawing/2014/main" id="{025ED126-B59D-FC40-9CF2-6435E548111C}"/>
              </a:ext>
            </a:extLst>
          </p:cNvPr>
          <p:cNvPicPr>
            <a:picLocks noChangeAspect="1"/>
          </p:cNvPicPr>
          <p:nvPr/>
        </p:nvPicPr>
        <p:blipFill>
          <a:blip r:embed="rId2"/>
          <a:stretch>
            <a:fillRect/>
          </a:stretch>
        </p:blipFill>
        <p:spPr>
          <a:xfrm>
            <a:off x="8535299" y="4421555"/>
            <a:ext cx="2569116" cy="1725246"/>
          </a:xfrm>
          <a:prstGeom prst="rect">
            <a:avLst/>
          </a:prstGeom>
        </p:spPr>
      </p:pic>
    </p:spTree>
    <p:extLst>
      <p:ext uri="{BB962C8B-B14F-4D97-AF65-F5344CB8AC3E}">
        <p14:creationId xmlns:p14="http://schemas.microsoft.com/office/powerpoint/2010/main" val="272861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29" y="777906"/>
            <a:ext cx="10735733" cy="1303867"/>
          </a:xfrm>
        </p:spPr>
        <p:txBody>
          <a:bodyPr>
            <a:normAutofit/>
          </a:bodyPr>
          <a:lstStyle/>
          <a:p>
            <a:r>
              <a:rPr lang="en-US" b="1" dirty="0"/>
              <a:t> Purpose Statement</a:t>
            </a:r>
            <a:endParaRPr lang="en-US" dirty="0"/>
          </a:p>
        </p:txBody>
      </p:sp>
      <p:sp>
        <p:nvSpPr>
          <p:cNvPr id="3" name="Content Placeholder 2"/>
          <p:cNvSpPr>
            <a:spLocks noGrp="1"/>
          </p:cNvSpPr>
          <p:nvPr>
            <p:ph idx="1"/>
          </p:nvPr>
        </p:nvSpPr>
        <p:spPr>
          <a:xfrm>
            <a:off x="1295401" y="2556931"/>
            <a:ext cx="8208817" cy="3572935"/>
          </a:xfrm>
        </p:spPr>
        <p:txBody>
          <a:bodyPr>
            <a:normAutofit/>
          </a:bodyPr>
          <a:lstStyle/>
          <a:p>
            <a:pPr>
              <a:buFont typeface="Wingdings" pitchFamily="2" charset="2"/>
              <a:buChar char="§"/>
            </a:pPr>
            <a:r>
              <a:rPr lang="en-US" dirty="0"/>
              <a:t>The purpose of this DNP project was to:</a:t>
            </a:r>
          </a:p>
          <a:p>
            <a:pPr lvl="1">
              <a:buFont typeface="Wingdings" pitchFamily="2" charset="2"/>
              <a:buChar char="Ø"/>
            </a:pPr>
            <a:r>
              <a:rPr lang="en-US" dirty="0"/>
              <a:t>Improve self-management knowledge for patients with uncontrolled HTN </a:t>
            </a:r>
          </a:p>
          <a:p>
            <a:pPr lvl="1">
              <a:buFont typeface="Wingdings" pitchFamily="2" charset="2"/>
              <a:buChar char="Ø"/>
            </a:pPr>
            <a:r>
              <a:rPr lang="en-US" dirty="0"/>
              <a:t>Propose a sustainable program of ongoing support for this patient population</a:t>
            </a:r>
          </a:p>
          <a:p>
            <a:pPr lvl="1">
              <a:buFont typeface="Wingdings" pitchFamily="2" charset="2"/>
              <a:buChar char="Ø"/>
            </a:pPr>
            <a:r>
              <a:rPr lang="en-US" dirty="0"/>
              <a:t>Educate and counsel patients on the consequences of uncontrolled HTN</a:t>
            </a:r>
          </a:p>
          <a:p>
            <a:pPr lvl="1">
              <a:buFont typeface="Wingdings" pitchFamily="2" charset="2"/>
              <a:buChar char="Ø"/>
            </a:pPr>
            <a:r>
              <a:rPr lang="en-US" dirty="0"/>
              <a:t>Incorporating telehealth as a means for follow-up visits to increase access to healthcare  </a:t>
            </a:r>
          </a:p>
        </p:txBody>
      </p:sp>
      <p:pic>
        <p:nvPicPr>
          <p:cNvPr id="5" name="Picture 4">
            <a:extLst>
              <a:ext uri="{FF2B5EF4-FFF2-40B4-BE49-F238E27FC236}">
                <a16:creationId xmlns:a16="http://schemas.microsoft.com/office/drawing/2014/main" id="{05FE3E79-4802-3D40-856F-488E05ADDD1B}"/>
              </a:ext>
            </a:extLst>
          </p:cNvPr>
          <p:cNvPicPr>
            <a:picLocks noChangeAspect="1"/>
          </p:cNvPicPr>
          <p:nvPr/>
        </p:nvPicPr>
        <p:blipFill>
          <a:blip r:embed="rId2"/>
          <a:stretch>
            <a:fillRect/>
          </a:stretch>
        </p:blipFill>
        <p:spPr>
          <a:xfrm>
            <a:off x="9438536" y="977068"/>
            <a:ext cx="1950926" cy="1466975"/>
          </a:xfrm>
          <a:prstGeom prst="rect">
            <a:avLst/>
          </a:prstGeom>
        </p:spPr>
      </p:pic>
    </p:spTree>
    <p:extLst>
      <p:ext uri="{BB962C8B-B14F-4D97-AF65-F5344CB8AC3E}">
        <p14:creationId xmlns:p14="http://schemas.microsoft.com/office/powerpoint/2010/main" val="8647239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BB59AF-3F65-412F-986F-7C41154AE4AB}"/>
</file>

<file path=customXml/itemProps2.xml><?xml version="1.0" encoding="utf-8"?>
<ds:datastoreItem xmlns:ds="http://schemas.openxmlformats.org/officeDocument/2006/customXml" ds:itemID="{3AF56634-2A14-4E39-8E0D-2059AAD7E540}"/>
</file>

<file path=customXml/itemProps3.xml><?xml version="1.0" encoding="utf-8"?>
<ds:datastoreItem xmlns:ds="http://schemas.openxmlformats.org/officeDocument/2006/customXml" ds:itemID="{4CD107C0-7104-4AC5-A55C-DDB4F5970D50}"/>
</file>

<file path=docProps/app.xml><?xml version="1.0" encoding="utf-8"?>
<Properties xmlns="http://schemas.openxmlformats.org/officeDocument/2006/extended-properties" xmlns:vt="http://schemas.openxmlformats.org/officeDocument/2006/docPropsVTypes">
  <Template>{7D3E6AAB-8018-AF46-9860-B98820C00F0D}tf10001064</Template>
  <TotalTime>22767</TotalTime>
  <Words>2738</Words>
  <Application>Microsoft Macintosh PowerPoint</Application>
  <PresentationFormat>Widescreen</PresentationFormat>
  <Paragraphs>287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Garamond</vt:lpstr>
      <vt:lpstr>Times New Roman</vt:lpstr>
      <vt:lpstr>TimesNewRomanPS</vt:lpstr>
      <vt:lpstr>TimesNewRomanPSMT</vt:lpstr>
      <vt:lpstr>Wingdings</vt:lpstr>
      <vt:lpstr>Organic</vt:lpstr>
      <vt:lpstr>Improving Self-Management of Uncontrolled Hypertension </vt:lpstr>
      <vt:lpstr>Introduction </vt:lpstr>
      <vt:lpstr>Background </vt:lpstr>
      <vt:lpstr>Background </vt:lpstr>
      <vt:lpstr>Significance of Problem</vt:lpstr>
      <vt:lpstr>Clinical Question </vt:lpstr>
      <vt:lpstr>Literature Review </vt:lpstr>
      <vt:lpstr>Literature Review</vt:lpstr>
      <vt:lpstr> Purpose Statement</vt:lpstr>
      <vt:lpstr>Theoretical Framework  Pender’s Health Promotion Model</vt:lpstr>
      <vt:lpstr>Organizational Assessment</vt:lpstr>
      <vt:lpstr>SWOT Analysis</vt:lpstr>
      <vt:lpstr>Methods/Design</vt:lpstr>
      <vt:lpstr>Methods/Design</vt:lpstr>
      <vt:lpstr>Components of the HTN Educational Packet</vt:lpstr>
      <vt:lpstr>PowerPoint Presentation</vt:lpstr>
      <vt:lpstr>Components of the HTN Educational Packet</vt:lpstr>
      <vt:lpstr>Results/Data Analysis</vt:lpstr>
      <vt:lpstr>Patient Demographics </vt:lpstr>
      <vt:lpstr>PowerPoint Presentation</vt:lpstr>
      <vt:lpstr>PowerPoint Presentation</vt:lpstr>
      <vt:lpstr>Discussion</vt:lpstr>
      <vt:lpstr>Limitations</vt:lpstr>
      <vt:lpstr>Implications &amp; Sustainability  </vt:lpstr>
      <vt:lpstr>Acknowledgements </vt:lpstr>
      <vt:lpstr>References </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Refusal of Treatment by Competent, Informed Patients</dc:title>
  <dc:creator>Martin Leever</dc:creator>
  <cp:lastModifiedBy>Rana Alkhalil</cp:lastModifiedBy>
  <cp:revision>128</cp:revision>
  <cp:lastPrinted>2021-07-16T03:16:20Z</cp:lastPrinted>
  <dcterms:created xsi:type="dcterms:W3CDTF">2020-05-08T20:10:50Z</dcterms:created>
  <dcterms:modified xsi:type="dcterms:W3CDTF">2021-08-19T23:18:20Z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