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256" r:id="rId5"/>
    <p:sldId id="261" r:id="rId6"/>
    <p:sldId id="351" r:id="rId7"/>
    <p:sldId id="352" r:id="rId8"/>
    <p:sldId id="353" r:id="rId9"/>
    <p:sldId id="354" r:id="rId10"/>
    <p:sldId id="364" r:id="rId11"/>
    <p:sldId id="365" r:id="rId12"/>
    <p:sldId id="366" r:id="rId13"/>
    <p:sldId id="367" r:id="rId14"/>
    <p:sldId id="368" r:id="rId15"/>
    <p:sldId id="355" r:id="rId16"/>
    <p:sldId id="356" r:id="rId17"/>
    <p:sldId id="362" r:id="rId18"/>
    <p:sldId id="361" r:id="rId19"/>
    <p:sldId id="370" r:id="rId20"/>
    <p:sldId id="369" r:id="rId21"/>
    <p:sldId id="371" r:id="rId22"/>
    <p:sldId id="372" r:id="rId23"/>
    <p:sldId id="376" r:id="rId24"/>
    <p:sldId id="375" r:id="rId25"/>
    <p:sldId id="374" r:id="rId26"/>
    <p:sldId id="373" r:id="rId27"/>
    <p:sldId id="359" r:id="rId28"/>
    <p:sldId id="358" r:id="rId29"/>
    <p:sldId id="378" r:id="rId30"/>
    <p:sldId id="377" r:id="rId31"/>
    <p:sldId id="357" r:id="rId32"/>
    <p:sldId id="363" r:id="rId33"/>
    <p:sldId id="379" r:id="rId34"/>
    <p:sldId id="380" r:id="rId35"/>
    <p:sldId id="381" r:id="rId36"/>
    <p:sldId id="382" r:id="rId37"/>
    <p:sldId id="383" r:id="rId38"/>
    <p:sldId id="334" r:id="rId39"/>
  </p:sldIdLst>
  <p:sldSz cx="9144000" cy="5143500" type="screen16x9"/>
  <p:notesSz cx="6858000" cy="9144000"/>
  <p:custDataLst>
    <p:tags r:id="rId42"/>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522"/>
    <a:srgbClr val="EE56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AC98E-1650-42D0-A882-AD63AA3AC711}" v="392" dt="2021-12-12T16:02:52.301"/>
  </p1510:revLst>
</p1510:revInfo>
</file>

<file path=ppt/tableStyles.xml><?xml version="1.0" encoding="utf-8"?>
<a:tblStyleLst xmlns:a="http://schemas.openxmlformats.org/drawingml/2006/main" def="{45B62838-C3E9-4553-AC7B-B8E785CA6BE4}">
  <a:tblStyle styleId="{45B62838-C3E9-4553-AC7B-B8E785CA6BE4}" styleName="Spectrum Health Table 01">
    <a:wholeTbl>
      <a:tcTxStyle>
        <a:fontRef idx="minor"/>
        <a:schemeClr val="tx1"/>
      </a:tcTxStyle>
      <a:tcStyle>
        <a:tcBdr>
          <a:left>
            <a:ln>
              <a:noFill/>
            </a:ln>
          </a:left>
          <a:right>
            <a:ln>
              <a:noFill/>
            </a:ln>
          </a:right>
          <a:top>
            <a:ln w="6350">
              <a:solidFill>
                <a:schemeClr val="tx1"/>
              </a:solidFill>
            </a:ln>
          </a:top>
          <a:bottom>
            <a:ln w="6350">
              <a:solidFill>
                <a:schemeClr val="tx1"/>
              </a:solidFill>
            </a:ln>
          </a:bottom>
          <a:insideH>
            <a:ln w="6350">
              <a:solidFill>
                <a:schemeClr val="tx1"/>
              </a:solidFill>
            </a:ln>
          </a:insideH>
          <a:insideV>
            <a:ln w="12700">
              <a:solidFill>
                <a:schemeClr val="bg1"/>
              </a:solidFill>
            </a:ln>
          </a:insideV>
        </a:tcBdr>
        <a:fill>
          <a:noFill/>
        </a:fill>
      </a:tcStyle>
    </a:wholeTbl>
    <a:band1H>
      <a:tcStyle>
        <a:tcBdr>
          <a:top>
            <a:ln>
              <a:noFill/>
            </a:ln>
          </a:top>
          <a:bottom>
            <a:ln>
              <a:noFill/>
            </a:ln>
          </a:bottom>
        </a:tcBdr>
        <a:fill>
          <a:solidFill>
            <a:srgbClr val="DFEAE3"/>
          </a:solidFill>
        </a:fill>
      </a:tcStyle>
    </a:band1H>
    <a:band2H>
      <a:tcStyle>
        <a:tcBdr>
          <a:top>
            <a:ln>
              <a:noFill/>
            </a:ln>
          </a:top>
          <a:bottom>
            <a:ln>
              <a:noFill/>
            </a:ln>
          </a:bottom>
        </a:tcBdr>
        <a:fill>
          <a:solidFill>
            <a:srgbClr val="A5E5D9"/>
          </a:solidFill>
        </a:fill>
      </a:tcStyle>
    </a:band2H>
    <a:lastCol>
      <a:tcTxStyle b="on"/>
      <a:tcStyle>
        <a:tcBdr/>
      </a:tcStyle>
    </a:lastCol>
    <a:firstCol>
      <a:tcTxStyle b="on"/>
      <a:tcStyle>
        <a:tcBdr/>
      </a:tcStyle>
    </a:firstCol>
    <a:lastRow>
      <a:tcTxStyle b="on"/>
      <a:tcStyle>
        <a:tcBdr>
          <a:top>
            <a:ln w="19050">
              <a:solidFill>
                <a:schemeClr val="tx1"/>
              </a:solidFill>
            </a:ln>
          </a:top>
          <a:bottom>
            <a:ln>
              <a:noFill/>
            </a:ln>
          </a:bottom>
          <a:insideV>
            <a:ln>
              <a:noFill/>
            </a:ln>
          </a:insideV>
        </a:tcBdr>
        <a:fill>
          <a:noFill/>
        </a:fill>
      </a:tcStyle>
    </a:lastRow>
    <a:firstRow>
      <a:tcTxStyle b="on">
        <a:schemeClr val="bg1"/>
      </a:tcTxStyle>
      <a:tcStyle>
        <a:tcBdr>
          <a:top>
            <a:ln>
              <a:noFill/>
            </a:ln>
          </a:top>
          <a:bottom>
            <a:ln>
              <a:noFill/>
            </a:ln>
          </a:bottom>
        </a:tcBdr>
        <a:fill>
          <a:solidFill>
            <a:schemeClr val="tx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0" autoAdjust="0"/>
    <p:restoredTop sz="63102" autoAdjust="0"/>
  </p:normalViewPr>
  <p:slideViewPr>
    <p:cSldViewPr snapToGrid="0" showGuides="1">
      <p:cViewPr varScale="1">
        <p:scale>
          <a:sx n="94" d="100"/>
          <a:sy n="94" d="100"/>
        </p:scale>
        <p:origin x="462" y="39"/>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66" d="100"/>
          <a:sy n="166" d="100"/>
        </p:scale>
        <p:origin x="546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Shared</a:t>
            </a:r>
            <a:r>
              <a:rPr lang="en-US" baseline="0" dirty="0"/>
              <a:t> Decision-Making</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Sheet1!$A$3</c:f>
              <c:strCache>
                <c:ptCount val="1"/>
                <c:pt idx="0">
                  <c:v>Agree</c:v>
                </c:pt>
              </c:strCache>
            </c:strRef>
          </c:tx>
          <c:spPr>
            <a:solidFill>
              <a:srgbClr val="92D050"/>
            </a:solidFill>
            <a:ln>
              <a:noFill/>
            </a:ln>
            <a:effectLst/>
          </c:spPr>
          <c:invertIfNegative val="0"/>
          <c:cat>
            <c:strRef>
              <c:f>Sheet1!$B$1:$G$1</c:f>
              <c:strCache>
                <c:ptCount val="6"/>
                <c:pt idx="0">
                  <c:v>Question 1</c:v>
                </c:pt>
                <c:pt idx="1">
                  <c:v>Question 2</c:v>
                </c:pt>
                <c:pt idx="2">
                  <c:v>Question 3</c:v>
                </c:pt>
                <c:pt idx="3">
                  <c:v>Question 4</c:v>
                </c:pt>
                <c:pt idx="4">
                  <c:v>Question 5</c:v>
                </c:pt>
                <c:pt idx="5">
                  <c:v>Question 6</c:v>
                </c:pt>
              </c:strCache>
            </c:strRef>
          </c:cat>
          <c:val>
            <c:numRef>
              <c:f>Sheet1!$B$3:$G$3</c:f>
              <c:numCache>
                <c:formatCode>General</c:formatCode>
                <c:ptCount val="6"/>
                <c:pt idx="0">
                  <c:v>75.7</c:v>
                </c:pt>
                <c:pt idx="1">
                  <c:v>94.2</c:v>
                </c:pt>
                <c:pt idx="2">
                  <c:v>82.9</c:v>
                </c:pt>
                <c:pt idx="3">
                  <c:v>68.599999999999994</c:v>
                </c:pt>
                <c:pt idx="4">
                  <c:v>37.6</c:v>
                </c:pt>
                <c:pt idx="5">
                  <c:v>87.1</c:v>
                </c:pt>
              </c:numCache>
            </c:numRef>
          </c:val>
          <c:extLst>
            <c:ext xmlns:c16="http://schemas.microsoft.com/office/drawing/2014/chart" uri="{C3380CC4-5D6E-409C-BE32-E72D297353CC}">
              <c16:uniqueId val="{00000000-C265-495F-888A-1AE4D3A78E65}"/>
            </c:ext>
          </c:extLst>
        </c:ser>
        <c:ser>
          <c:idx val="2"/>
          <c:order val="2"/>
          <c:tx>
            <c:strRef>
              <c:f>Sheet1!$A$4</c:f>
              <c:strCache>
                <c:ptCount val="1"/>
                <c:pt idx="0">
                  <c:v>Disagree</c:v>
                </c:pt>
              </c:strCache>
            </c:strRef>
          </c:tx>
          <c:spPr>
            <a:solidFill>
              <a:srgbClr val="EE7522"/>
            </a:solidFill>
            <a:ln>
              <a:noFill/>
            </a:ln>
            <a:effectLst/>
          </c:spPr>
          <c:invertIfNegative val="0"/>
          <c:cat>
            <c:strRef>
              <c:f>Sheet1!$B$1:$G$1</c:f>
              <c:strCache>
                <c:ptCount val="6"/>
                <c:pt idx="0">
                  <c:v>Question 1</c:v>
                </c:pt>
                <c:pt idx="1">
                  <c:v>Question 2</c:v>
                </c:pt>
                <c:pt idx="2">
                  <c:v>Question 3</c:v>
                </c:pt>
                <c:pt idx="3">
                  <c:v>Question 4</c:v>
                </c:pt>
                <c:pt idx="4">
                  <c:v>Question 5</c:v>
                </c:pt>
                <c:pt idx="5">
                  <c:v>Question 6</c:v>
                </c:pt>
              </c:strCache>
            </c:strRef>
          </c:cat>
          <c:val>
            <c:numRef>
              <c:f>Sheet1!$B$4:$G$4</c:f>
              <c:numCache>
                <c:formatCode>General</c:formatCode>
                <c:ptCount val="6"/>
                <c:pt idx="0">
                  <c:v>24.3</c:v>
                </c:pt>
                <c:pt idx="1">
                  <c:v>5.7</c:v>
                </c:pt>
                <c:pt idx="2">
                  <c:v>17.100000000000001</c:v>
                </c:pt>
                <c:pt idx="3">
                  <c:v>31.3</c:v>
                </c:pt>
                <c:pt idx="4">
                  <c:v>62.3</c:v>
                </c:pt>
                <c:pt idx="5">
                  <c:v>12.9</c:v>
                </c:pt>
              </c:numCache>
            </c:numRef>
          </c:val>
          <c:extLst>
            <c:ext xmlns:c16="http://schemas.microsoft.com/office/drawing/2014/chart" uri="{C3380CC4-5D6E-409C-BE32-E72D297353CC}">
              <c16:uniqueId val="{00000001-C265-495F-888A-1AE4D3A78E65}"/>
            </c:ext>
          </c:extLst>
        </c:ser>
        <c:dLbls>
          <c:showLegendKey val="0"/>
          <c:showVal val="0"/>
          <c:showCatName val="0"/>
          <c:showSerName val="0"/>
          <c:showPercent val="0"/>
          <c:showBubbleSize val="0"/>
        </c:dLbls>
        <c:gapWidth val="219"/>
        <c:axId val="943646504"/>
        <c:axId val="943646832"/>
      </c:barChart>
      <c:barChart>
        <c:barDir val="col"/>
        <c:grouping val="clustered"/>
        <c:varyColors val="0"/>
        <c:ser>
          <c:idx val="0"/>
          <c:order val="0"/>
          <c:tx>
            <c:strRef>
              <c:f>Sheet1!$A$2</c:f>
              <c:strCache>
                <c:ptCount val="1"/>
                <c:pt idx="0">
                  <c:v>Strongly Agree</c:v>
                </c:pt>
              </c:strCache>
            </c:strRef>
          </c:tx>
          <c:spPr>
            <a:solidFill>
              <a:srgbClr val="009A44"/>
            </a:solidFill>
            <a:ln>
              <a:noFill/>
            </a:ln>
            <a:effectLst/>
          </c:spPr>
          <c:invertIfNegative val="0"/>
          <c:cat>
            <c:strRef>
              <c:f>Sheet1!$B$1:$G$1</c:f>
              <c:strCache>
                <c:ptCount val="6"/>
                <c:pt idx="0">
                  <c:v>Question 1</c:v>
                </c:pt>
                <c:pt idx="1">
                  <c:v>Question 2</c:v>
                </c:pt>
                <c:pt idx="2">
                  <c:v>Question 3</c:v>
                </c:pt>
                <c:pt idx="3">
                  <c:v>Question 4</c:v>
                </c:pt>
                <c:pt idx="4">
                  <c:v>Question 5</c:v>
                </c:pt>
                <c:pt idx="5">
                  <c:v>Question 6</c:v>
                </c:pt>
              </c:strCache>
            </c:strRef>
          </c:cat>
          <c:val>
            <c:numRef>
              <c:f>Sheet1!$B$2:$G$2</c:f>
              <c:numCache>
                <c:formatCode>General</c:formatCode>
                <c:ptCount val="6"/>
                <c:pt idx="0">
                  <c:v>11.4</c:v>
                </c:pt>
                <c:pt idx="1">
                  <c:v>37.1</c:v>
                </c:pt>
                <c:pt idx="2">
                  <c:v>20</c:v>
                </c:pt>
                <c:pt idx="3">
                  <c:v>14.9</c:v>
                </c:pt>
                <c:pt idx="4">
                  <c:v>4.3</c:v>
                </c:pt>
                <c:pt idx="5">
                  <c:v>20</c:v>
                </c:pt>
              </c:numCache>
            </c:numRef>
          </c:val>
          <c:extLst>
            <c:ext xmlns:c16="http://schemas.microsoft.com/office/drawing/2014/chart" uri="{C3380CC4-5D6E-409C-BE32-E72D297353CC}">
              <c16:uniqueId val="{00000002-C265-495F-888A-1AE4D3A78E65}"/>
            </c:ext>
          </c:extLst>
        </c:ser>
        <c:ser>
          <c:idx val="3"/>
          <c:order val="3"/>
          <c:tx>
            <c:strRef>
              <c:f>Sheet1!$A$5</c:f>
              <c:strCache>
                <c:ptCount val="1"/>
                <c:pt idx="0">
                  <c:v>Strongly Disagree</c:v>
                </c:pt>
              </c:strCache>
            </c:strRef>
          </c:tx>
          <c:spPr>
            <a:solidFill>
              <a:srgbClr val="FF0000"/>
            </a:solidFill>
            <a:ln>
              <a:noFill/>
            </a:ln>
            <a:effectLst/>
          </c:spPr>
          <c:invertIfNegative val="0"/>
          <c:cat>
            <c:strRef>
              <c:f>Sheet1!$B$1:$G$1</c:f>
              <c:strCache>
                <c:ptCount val="6"/>
                <c:pt idx="0">
                  <c:v>Question 1</c:v>
                </c:pt>
                <c:pt idx="1">
                  <c:v>Question 2</c:v>
                </c:pt>
                <c:pt idx="2">
                  <c:v>Question 3</c:v>
                </c:pt>
                <c:pt idx="3">
                  <c:v>Question 4</c:v>
                </c:pt>
                <c:pt idx="4">
                  <c:v>Question 5</c:v>
                </c:pt>
                <c:pt idx="5">
                  <c:v>Question 6</c:v>
                </c:pt>
              </c:strCache>
            </c:strRef>
          </c:cat>
          <c:val>
            <c:numRef>
              <c:f>Sheet1!$B$5:$G$5</c:f>
              <c:numCache>
                <c:formatCode>General</c:formatCode>
                <c:ptCount val="6"/>
                <c:pt idx="0">
                  <c:v>2.9</c:v>
                </c:pt>
                <c:pt idx="1">
                  <c:v>0</c:v>
                </c:pt>
                <c:pt idx="2">
                  <c:v>0</c:v>
                </c:pt>
                <c:pt idx="3">
                  <c:v>0</c:v>
                </c:pt>
                <c:pt idx="4">
                  <c:v>10.1</c:v>
                </c:pt>
                <c:pt idx="5">
                  <c:v>0</c:v>
                </c:pt>
              </c:numCache>
            </c:numRef>
          </c:val>
          <c:extLst>
            <c:ext xmlns:c16="http://schemas.microsoft.com/office/drawing/2014/chart" uri="{C3380CC4-5D6E-409C-BE32-E72D297353CC}">
              <c16:uniqueId val="{00000003-C265-495F-888A-1AE4D3A78E65}"/>
            </c:ext>
          </c:extLst>
        </c:ser>
        <c:dLbls>
          <c:showLegendKey val="0"/>
          <c:showVal val="0"/>
          <c:showCatName val="0"/>
          <c:showSerName val="0"/>
          <c:showPercent val="0"/>
          <c:showBubbleSize val="0"/>
        </c:dLbls>
        <c:gapWidth val="219"/>
        <c:axId val="1112722432"/>
        <c:axId val="1112718824"/>
      </c:barChart>
      <c:catAx>
        <c:axId val="94364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646832"/>
        <c:crosses val="autoZero"/>
        <c:auto val="1"/>
        <c:lblAlgn val="ctr"/>
        <c:lblOffset val="100"/>
        <c:noMultiLvlLbl val="0"/>
      </c:catAx>
      <c:valAx>
        <c:axId val="943646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646504"/>
        <c:crosses val="autoZero"/>
        <c:crossBetween val="between"/>
      </c:valAx>
      <c:valAx>
        <c:axId val="1112718824"/>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2722432"/>
        <c:crosses val="max"/>
        <c:crossBetween val="between"/>
      </c:valAx>
      <c:catAx>
        <c:axId val="1112722432"/>
        <c:scaling>
          <c:orientation val="minMax"/>
        </c:scaling>
        <c:delete val="1"/>
        <c:axPos val="b"/>
        <c:numFmt formatCode="General" sourceLinked="1"/>
        <c:majorTickMark val="out"/>
        <c:minorTickMark val="none"/>
        <c:tickLblPos val="nextTo"/>
        <c:crossAx val="1112718824"/>
        <c:crosses val="autoZero"/>
        <c:auto val="1"/>
        <c:lblAlgn val="ctr"/>
        <c:lblOffset val="100"/>
        <c:noMultiLvlLbl val="0"/>
      </c:catAx>
      <c:spPr>
        <a:noFill/>
        <a:ln>
          <a:noFill/>
        </a:ln>
        <a:effectLst/>
      </c:spPr>
    </c:plotArea>
    <c:legend>
      <c:legendPos val="b"/>
      <c:layout>
        <c:manualLayout>
          <c:xMode val="edge"/>
          <c:yMode val="edge"/>
          <c:x val="0.19938482226758691"/>
          <c:y val="0.90128932118504068"/>
          <c:w val="0.58476942986293379"/>
          <c:h val="7.49012623422072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Leadership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Sheet1!$A$3</c:f>
              <c:strCache>
                <c:ptCount val="1"/>
                <c:pt idx="0">
                  <c:v>Agree</c:v>
                </c:pt>
              </c:strCache>
            </c:strRef>
          </c:tx>
          <c:spPr>
            <a:solidFill>
              <a:srgbClr val="92D050"/>
            </a:solidFill>
            <a:ln>
              <a:noFill/>
            </a:ln>
            <a:effectLst/>
          </c:spPr>
          <c:invertIfNegative val="0"/>
          <c:cat>
            <c:strRef>
              <c:f>Sheet1!$B$1:$L$1</c:f>
              <c:strCache>
                <c:ptCount val="11"/>
                <c:pt idx="0">
                  <c:v>Question 1</c:v>
                </c:pt>
                <c:pt idx="1">
                  <c:v>Question 2</c:v>
                </c:pt>
                <c:pt idx="2">
                  <c:v>Question 3</c:v>
                </c:pt>
                <c:pt idx="3">
                  <c:v>Question 4</c:v>
                </c:pt>
                <c:pt idx="4">
                  <c:v>Question 5</c:v>
                </c:pt>
                <c:pt idx="5">
                  <c:v>Question 6</c:v>
                </c:pt>
                <c:pt idx="6">
                  <c:v>Question 7</c:v>
                </c:pt>
                <c:pt idx="7">
                  <c:v>Question 8</c:v>
                </c:pt>
                <c:pt idx="8">
                  <c:v>Question 9</c:v>
                </c:pt>
                <c:pt idx="9">
                  <c:v>Question 10</c:v>
                </c:pt>
                <c:pt idx="10">
                  <c:v>Question 11</c:v>
                </c:pt>
              </c:strCache>
            </c:strRef>
          </c:cat>
          <c:val>
            <c:numRef>
              <c:f>Sheet1!$B$3:$L$3</c:f>
              <c:numCache>
                <c:formatCode>General</c:formatCode>
                <c:ptCount val="11"/>
                <c:pt idx="0">
                  <c:v>82.3</c:v>
                </c:pt>
                <c:pt idx="1">
                  <c:v>50</c:v>
                </c:pt>
                <c:pt idx="2">
                  <c:v>92.7</c:v>
                </c:pt>
                <c:pt idx="3">
                  <c:v>61.7</c:v>
                </c:pt>
                <c:pt idx="4">
                  <c:v>67.099999999999994</c:v>
                </c:pt>
                <c:pt idx="5">
                  <c:v>77.599999999999994</c:v>
                </c:pt>
                <c:pt idx="6">
                  <c:v>63.1</c:v>
                </c:pt>
                <c:pt idx="7">
                  <c:v>67.599999999999994</c:v>
                </c:pt>
                <c:pt idx="8">
                  <c:v>46.1</c:v>
                </c:pt>
                <c:pt idx="9">
                  <c:v>53.9</c:v>
                </c:pt>
                <c:pt idx="10">
                  <c:v>67.7</c:v>
                </c:pt>
              </c:numCache>
            </c:numRef>
          </c:val>
          <c:extLst>
            <c:ext xmlns:c16="http://schemas.microsoft.com/office/drawing/2014/chart" uri="{C3380CC4-5D6E-409C-BE32-E72D297353CC}">
              <c16:uniqueId val="{00000000-119F-4823-9CAE-54E68159F1F5}"/>
            </c:ext>
          </c:extLst>
        </c:ser>
        <c:ser>
          <c:idx val="2"/>
          <c:order val="2"/>
          <c:tx>
            <c:strRef>
              <c:f>Sheet1!$A$4</c:f>
              <c:strCache>
                <c:ptCount val="1"/>
                <c:pt idx="0">
                  <c:v>Disagree</c:v>
                </c:pt>
              </c:strCache>
            </c:strRef>
          </c:tx>
          <c:spPr>
            <a:solidFill>
              <a:srgbClr val="EE7522"/>
            </a:solidFill>
            <a:ln>
              <a:noFill/>
            </a:ln>
            <a:effectLst/>
          </c:spPr>
          <c:invertIfNegative val="0"/>
          <c:cat>
            <c:strRef>
              <c:f>Sheet1!$B$1:$L$1</c:f>
              <c:strCache>
                <c:ptCount val="11"/>
                <c:pt idx="0">
                  <c:v>Question 1</c:v>
                </c:pt>
                <c:pt idx="1">
                  <c:v>Question 2</c:v>
                </c:pt>
                <c:pt idx="2">
                  <c:v>Question 3</c:v>
                </c:pt>
                <c:pt idx="3">
                  <c:v>Question 4</c:v>
                </c:pt>
                <c:pt idx="4">
                  <c:v>Question 5</c:v>
                </c:pt>
                <c:pt idx="5">
                  <c:v>Question 6</c:v>
                </c:pt>
                <c:pt idx="6">
                  <c:v>Question 7</c:v>
                </c:pt>
                <c:pt idx="7">
                  <c:v>Question 8</c:v>
                </c:pt>
                <c:pt idx="8">
                  <c:v>Question 9</c:v>
                </c:pt>
                <c:pt idx="9">
                  <c:v>Question 10</c:v>
                </c:pt>
                <c:pt idx="10">
                  <c:v>Question 11</c:v>
                </c:pt>
              </c:strCache>
            </c:strRef>
          </c:cat>
          <c:val>
            <c:numRef>
              <c:f>Sheet1!$B$4:$L$4</c:f>
              <c:numCache>
                <c:formatCode>General</c:formatCode>
                <c:ptCount val="11"/>
                <c:pt idx="0">
                  <c:v>17.600000000000001</c:v>
                </c:pt>
                <c:pt idx="1">
                  <c:v>49.6</c:v>
                </c:pt>
                <c:pt idx="2">
                  <c:v>7.4</c:v>
                </c:pt>
                <c:pt idx="3">
                  <c:v>38.200000000000003</c:v>
                </c:pt>
                <c:pt idx="4">
                  <c:v>32.9</c:v>
                </c:pt>
                <c:pt idx="5">
                  <c:v>23.2</c:v>
                </c:pt>
                <c:pt idx="6">
                  <c:v>36.9</c:v>
                </c:pt>
                <c:pt idx="7">
                  <c:v>32.299999999999997</c:v>
                </c:pt>
                <c:pt idx="8">
                  <c:v>54</c:v>
                </c:pt>
                <c:pt idx="9">
                  <c:v>46.1</c:v>
                </c:pt>
                <c:pt idx="10">
                  <c:v>32.299999999999997</c:v>
                </c:pt>
              </c:numCache>
            </c:numRef>
          </c:val>
          <c:extLst>
            <c:ext xmlns:c16="http://schemas.microsoft.com/office/drawing/2014/chart" uri="{C3380CC4-5D6E-409C-BE32-E72D297353CC}">
              <c16:uniqueId val="{00000001-119F-4823-9CAE-54E68159F1F5}"/>
            </c:ext>
          </c:extLst>
        </c:ser>
        <c:dLbls>
          <c:showLegendKey val="0"/>
          <c:showVal val="0"/>
          <c:showCatName val="0"/>
          <c:showSerName val="0"/>
          <c:showPercent val="0"/>
          <c:showBubbleSize val="0"/>
        </c:dLbls>
        <c:gapWidth val="219"/>
        <c:axId val="943646504"/>
        <c:axId val="943646832"/>
      </c:barChart>
      <c:barChart>
        <c:barDir val="col"/>
        <c:grouping val="clustered"/>
        <c:varyColors val="0"/>
        <c:ser>
          <c:idx val="0"/>
          <c:order val="0"/>
          <c:tx>
            <c:strRef>
              <c:f>Sheet1!$A$2</c:f>
              <c:strCache>
                <c:ptCount val="1"/>
                <c:pt idx="0">
                  <c:v>Strongly Agree</c:v>
                </c:pt>
              </c:strCache>
            </c:strRef>
          </c:tx>
          <c:spPr>
            <a:solidFill>
              <a:srgbClr val="009A44"/>
            </a:solidFill>
            <a:ln>
              <a:noFill/>
            </a:ln>
            <a:effectLst/>
          </c:spPr>
          <c:invertIfNegative val="0"/>
          <c:cat>
            <c:strRef>
              <c:f>Sheet1!$B$1:$L$1</c:f>
              <c:strCache>
                <c:ptCount val="11"/>
                <c:pt idx="0">
                  <c:v>Question 1</c:v>
                </c:pt>
                <c:pt idx="1">
                  <c:v>Question 2</c:v>
                </c:pt>
                <c:pt idx="2">
                  <c:v>Question 3</c:v>
                </c:pt>
                <c:pt idx="3">
                  <c:v>Question 4</c:v>
                </c:pt>
                <c:pt idx="4">
                  <c:v>Question 5</c:v>
                </c:pt>
                <c:pt idx="5">
                  <c:v>Question 6</c:v>
                </c:pt>
                <c:pt idx="6">
                  <c:v>Question 7</c:v>
                </c:pt>
                <c:pt idx="7">
                  <c:v>Question 8</c:v>
                </c:pt>
                <c:pt idx="8">
                  <c:v>Question 9</c:v>
                </c:pt>
                <c:pt idx="9">
                  <c:v>Question 10</c:v>
                </c:pt>
                <c:pt idx="10">
                  <c:v>Question 11</c:v>
                </c:pt>
              </c:strCache>
            </c:strRef>
          </c:cat>
          <c:val>
            <c:numRef>
              <c:f>Sheet1!$B$2:$L$2</c:f>
              <c:numCache>
                <c:formatCode>General</c:formatCode>
                <c:ptCount val="11"/>
                <c:pt idx="0">
                  <c:v>23.5</c:v>
                </c:pt>
                <c:pt idx="1">
                  <c:v>5.9</c:v>
                </c:pt>
                <c:pt idx="2">
                  <c:v>36.799999999999997</c:v>
                </c:pt>
                <c:pt idx="3">
                  <c:v>17.600000000000001</c:v>
                </c:pt>
                <c:pt idx="4">
                  <c:v>13.4</c:v>
                </c:pt>
                <c:pt idx="5">
                  <c:v>18.8</c:v>
                </c:pt>
                <c:pt idx="6">
                  <c:v>7.7</c:v>
                </c:pt>
                <c:pt idx="7">
                  <c:v>13.8</c:v>
                </c:pt>
                <c:pt idx="8">
                  <c:v>3.2</c:v>
                </c:pt>
                <c:pt idx="9">
                  <c:v>3.1</c:v>
                </c:pt>
                <c:pt idx="10">
                  <c:v>10.3</c:v>
                </c:pt>
              </c:numCache>
            </c:numRef>
          </c:val>
          <c:extLst>
            <c:ext xmlns:c16="http://schemas.microsoft.com/office/drawing/2014/chart" uri="{C3380CC4-5D6E-409C-BE32-E72D297353CC}">
              <c16:uniqueId val="{00000002-119F-4823-9CAE-54E68159F1F5}"/>
            </c:ext>
          </c:extLst>
        </c:ser>
        <c:ser>
          <c:idx val="3"/>
          <c:order val="3"/>
          <c:tx>
            <c:strRef>
              <c:f>Sheet1!$A$5</c:f>
              <c:strCache>
                <c:ptCount val="1"/>
                <c:pt idx="0">
                  <c:v>Strongly Disagree</c:v>
                </c:pt>
              </c:strCache>
            </c:strRef>
          </c:tx>
          <c:spPr>
            <a:solidFill>
              <a:srgbClr val="FF0000"/>
            </a:solidFill>
            <a:ln>
              <a:noFill/>
            </a:ln>
            <a:effectLst/>
          </c:spPr>
          <c:invertIfNegative val="0"/>
          <c:cat>
            <c:strRef>
              <c:f>Sheet1!$B$1:$L$1</c:f>
              <c:strCache>
                <c:ptCount val="11"/>
                <c:pt idx="0">
                  <c:v>Question 1</c:v>
                </c:pt>
                <c:pt idx="1">
                  <c:v>Question 2</c:v>
                </c:pt>
                <c:pt idx="2">
                  <c:v>Question 3</c:v>
                </c:pt>
                <c:pt idx="3">
                  <c:v>Question 4</c:v>
                </c:pt>
                <c:pt idx="4">
                  <c:v>Question 5</c:v>
                </c:pt>
                <c:pt idx="5">
                  <c:v>Question 6</c:v>
                </c:pt>
                <c:pt idx="6">
                  <c:v>Question 7</c:v>
                </c:pt>
                <c:pt idx="7">
                  <c:v>Question 8</c:v>
                </c:pt>
                <c:pt idx="8">
                  <c:v>Question 9</c:v>
                </c:pt>
                <c:pt idx="9">
                  <c:v>Question 10</c:v>
                </c:pt>
                <c:pt idx="10">
                  <c:v>Question 11</c:v>
                </c:pt>
              </c:strCache>
            </c:strRef>
          </c:cat>
          <c:val>
            <c:numRef>
              <c:f>Sheet1!$B$5:$L$5</c:f>
              <c:numCache>
                <c:formatCode>General</c:formatCode>
                <c:ptCount val="11"/>
                <c:pt idx="0">
                  <c:v>0</c:v>
                </c:pt>
                <c:pt idx="1">
                  <c:v>17.600000000000001</c:v>
                </c:pt>
                <c:pt idx="2">
                  <c:v>0</c:v>
                </c:pt>
                <c:pt idx="3">
                  <c:v>8.8000000000000007</c:v>
                </c:pt>
                <c:pt idx="4">
                  <c:v>3</c:v>
                </c:pt>
                <c:pt idx="5">
                  <c:v>0</c:v>
                </c:pt>
                <c:pt idx="6">
                  <c:v>3.1</c:v>
                </c:pt>
                <c:pt idx="7">
                  <c:v>1.5</c:v>
                </c:pt>
                <c:pt idx="8">
                  <c:v>11.1</c:v>
                </c:pt>
                <c:pt idx="9">
                  <c:v>4.5999999999999996</c:v>
                </c:pt>
                <c:pt idx="10">
                  <c:v>2.9</c:v>
                </c:pt>
              </c:numCache>
            </c:numRef>
          </c:val>
          <c:extLst>
            <c:ext xmlns:c16="http://schemas.microsoft.com/office/drawing/2014/chart" uri="{C3380CC4-5D6E-409C-BE32-E72D297353CC}">
              <c16:uniqueId val="{00000003-119F-4823-9CAE-54E68159F1F5}"/>
            </c:ext>
          </c:extLst>
        </c:ser>
        <c:dLbls>
          <c:showLegendKey val="0"/>
          <c:showVal val="0"/>
          <c:showCatName val="0"/>
          <c:showSerName val="0"/>
          <c:showPercent val="0"/>
          <c:showBubbleSize val="0"/>
        </c:dLbls>
        <c:gapWidth val="219"/>
        <c:axId val="1112722432"/>
        <c:axId val="1112718824"/>
      </c:barChart>
      <c:catAx>
        <c:axId val="94364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646832"/>
        <c:crosses val="autoZero"/>
        <c:auto val="1"/>
        <c:lblAlgn val="ctr"/>
        <c:lblOffset val="100"/>
        <c:noMultiLvlLbl val="0"/>
      </c:catAx>
      <c:valAx>
        <c:axId val="943646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646504"/>
        <c:crosses val="autoZero"/>
        <c:crossBetween val="between"/>
      </c:valAx>
      <c:valAx>
        <c:axId val="1112718824"/>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2722432"/>
        <c:crosses val="max"/>
        <c:crossBetween val="between"/>
      </c:valAx>
      <c:catAx>
        <c:axId val="1112722432"/>
        <c:scaling>
          <c:orientation val="minMax"/>
        </c:scaling>
        <c:delete val="1"/>
        <c:axPos val="b"/>
        <c:numFmt formatCode="General" sourceLinked="1"/>
        <c:majorTickMark val="out"/>
        <c:minorTickMark val="none"/>
        <c:tickLblPos val="nextTo"/>
        <c:crossAx val="1112718824"/>
        <c:crosses val="autoZero"/>
        <c:auto val="1"/>
        <c:lblAlgn val="ctr"/>
        <c:lblOffset val="100"/>
        <c:noMultiLvlLbl val="0"/>
      </c:catAx>
      <c:spPr>
        <a:noFill/>
        <a:ln>
          <a:noFill/>
        </a:ln>
        <a:effectLst/>
      </c:spPr>
    </c:plotArea>
    <c:legend>
      <c:legendPos val="b"/>
      <c:layout>
        <c:manualLayout>
          <c:xMode val="edge"/>
          <c:yMode val="edge"/>
          <c:x val="0.20761519393409159"/>
          <c:y val="0.90128921384826899"/>
          <c:w val="0.58476942986293379"/>
          <c:h val="7.49012623422072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Safety</a:t>
            </a:r>
          </a:p>
        </c:rich>
      </c:tx>
      <c:layout>
        <c:manualLayout>
          <c:xMode val="edge"/>
          <c:yMode val="edge"/>
          <c:x val="0.40060691487638117"/>
          <c:y val="3.1295848340811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Sheet1!$A$3</c:f>
              <c:strCache>
                <c:ptCount val="1"/>
                <c:pt idx="0">
                  <c:v>Agree</c:v>
                </c:pt>
              </c:strCache>
            </c:strRef>
          </c:tx>
          <c:spPr>
            <a:solidFill>
              <a:srgbClr val="92D050"/>
            </a:solidFill>
            <a:ln>
              <a:noFill/>
            </a:ln>
            <a:effectLst/>
          </c:spPr>
          <c:invertIfNegative val="0"/>
          <c:cat>
            <c:strRef>
              <c:f>Sheet1!$B$1:$H$1</c:f>
              <c:strCache>
                <c:ptCount val="7"/>
                <c:pt idx="0">
                  <c:v>Question 1</c:v>
                </c:pt>
                <c:pt idx="1">
                  <c:v>Question 2</c:v>
                </c:pt>
                <c:pt idx="2">
                  <c:v>Question 3</c:v>
                </c:pt>
                <c:pt idx="3">
                  <c:v>Question 4</c:v>
                </c:pt>
                <c:pt idx="4">
                  <c:v>Question 5</c:v>
                </c:pt>
                <c:pt idx="5">
                  <c:v>Question 6</c:v>
                </c:pt>
                <c:pt idx="6">
                  <c:v>Question 7</c:v>
                </c:pt>
              </c:strCache>
            </c:strRef>
          </c:cat>
          <c:val>
            <c:numRef>
              <c:f>Sheet1!$B$3:$H$3</c:f>
              <c:numCache>
                <c:formatCode>General</c:formatCode>
                <c:ptCount val="7"/>
                <c:pt idx="0">
                  <c:v>53.6</c:v>
                </c:pt>
                <c:pt idx="1">
                  <c:v>55</c:v>
                </c:pt>
                <c:pt idx="2">
                  <c:v>78</c:v>
                </c:pt>
                <c:pt idx="3">
                  <c:v>66.599999999999994</c:v>
                </c:pt>
                <c:pt idx="4">
                  <c:v>89.8</c:v>
                </c:pt>
                <c:pt idx="5">
                  <c:v>75.3</c:v>
                </c:pt>
                <c:pt idx="6">
                  <c:v>91.5</c:v>
                </c:pt>
              </c:numCache>
            </c:numRef>
          </c:val>
          <c:extLst>
            <c:ext xmlns:c16="http://schemas.microsoft.com/office/drawing/2014/chart" uri="{C3380CC4-5D6E-409C-BE32-E72D297353CC}">
              <c16:uniqueId val="{00000000-BE27-41EF-B28B-A1E126E2D990}"/>
            </c:ext>
          </c:extLst>
        </c:ser>
        <c:ser>
          <c:idx val="2"/>
          <c:order val="2"/>
          <c:tx>
            <c:strRef>
              <c:f>Sheet1!$A$4</c:f>
              <c:strCache>
                <c:ptCount val="1"/>
                <c:pt idx="0">
                  <c:v>Disagree</c:v>
                </c:pt>
              </c:strCache>
            </c:strRef>
          </c:tx>
          <c:spPr>
            <a:solidFill>
              <a:srgbClr val="EE7522"/>
            </a:solidFill>
            <a:ln>
              <a:noFill/>
            </a:ln>
            <a:effectLst/>
          </c:spPr>
          <c:invertIfNegative val="0"/>
          <c:cat>
            <c:strRef>
              <c:f>Sheet1!$B$1:$H$1</c:f>
              <c:strCache>
                <c:ptCount val="7"/>
                <c:pt idx="0">
                  <c:v>Question 1</c:v>
                </c:pt>
                <c:pt idx="1">
                  <c:v>Question 2</c:v>
                </c:pt>
                <c:pt idx="2">
                  <c:v>Question 3</c:v>
                </c:pt>
                <c:pt idx="3">
                  <c:v>Question 4</c:v>
                </c:pt>
                <c:pt idx="4">
                  <c:v>Question 5</c:v>
                </c:pt>
                <c:pt idx="5">
                  <c:v>Question 6</c:v>
                </c:pt>
                <c:pt idx="6">
                  <c:v>Question 7</c:v>
                </c:pt>
              </c:strCache>
            </c:strRef>
          </c:cat>
          <c:val>
            <c:numRef>
              <c:f>Sheet1!$B$4:$H$4</c:f>
              <c:numCache>
                <c:formatCode>General</c:formatCode>
                <c:ptCount val="7"/>
                <c:pt idx="0">
                  <c:v>46.3</c:v>
                </c:pt>
                <c:pt idx="1">
                  <c:v>44.9</c:v>
                </c:pt>
                <c:pt idx="2">
                  <c:v>22.1</c:v>
                </c:pt>
                <c:pt idx="3">
                  <c:v>33.299999999999997</c:v>
                </c:pt>
                <c:pt idx="4">
                  <c:v>10.1</c:v>
                </c:pt>
                <c:pt idx="5">
                  <c:v>24.6</c:v>
                </c:pt>
                <c:pt idx="6">
                  <c:v>8.6</c:v>
                </c:pt>
              </c:numCache>
            </c:numRef>
          </c:val>
          <c:extLst>
            <c:ext xmlns:c16="http://schemas.microsoft.com/office/drawing/2014/chart" uri="{C3380CC4-5D6E-409C-BE32-E72D297353CC}">
              <c16:uniqueId val="{00000001-BE27-41EF-B28B-A1E126E2D990}"/>
            </c:ext>
          </c:extLst>
        </c:ser>
        <c:dLbls>
          <c:showLegendKey val="0"/>
          <c:showVal val="0"/>
          <c:showCatName val="0"/>
          <c:showSerName val="0"/>
          <c:showPercent val="0"/>
          <c:showBubbleSize val="0"/>
        </c:dLbls>
        <c:gapWidth val="219"/>
        <c:axId val="943646504"/>
        <c:axId val="943646832"/>
      </c:barChart>
      <c:barChart>
        <c:barDir val="col"/>
        <c:grouping val="clustered"/>
        <c:varyColors val="0"/>
        <c:ser>
          <c:idx val="0"/>
          <c:order val="0"/>
          <c:tx>
            <c:strRef>
              <c:f>Sheet1!$A$2</c:f>
              <c:strCache>
                <c:ptCount val="1"/>
                <c:pt idx="0">
                  <c:v>Strongly Agree</c:v>
                </c:pt>
              </c:strCache>
            </c:strRef>
          </c:tx>
          <c:spPr>
            <a:solidFill>
              <a:srgbClr val="009A44"/>
            </a:solidFill>
            <a:ln>
              <a:noFill/>
            </a:ln>
            <a:effectLst/>
          </c:spPr>
          <c:invertIfNegative val="0"/>
          <c:cat>
            <c:strRef>
              <c:f>Sheet1!$B$1:$H$1</c:f>
              <c:strCache>
                <c:ptCount val="7"/>
                <c:pt idx="0">
                  <c:v>Question 1</c:v>
                </c:pt>
                <c:pt idx="1">
                  <c:v>Question 2</c:v>
                </c:pt>
                <c:pt idx="2">
                  <c:v>Question 3</c:v>
                </c:pt>
                <c:pt idx="3">
                  <c:v>Question 4</c:v>
                </c:pt>
                <c:pt idx="4">
                  <c:v>Question 5</c:v>
                </c:pt>
                <c:pt idx="5">
                  <c:v>Question 6</c:v>
                </c:pt>
                <c:pt idx="6">
                  <c:v>Question 7</c:v>
                </c:pt>
              </c:strCache>
            </c:strRef>
          </c:cat>
          <c:val>
            <c:numRef>
              <c:f>Sheet1!$B$2:$H$2</c:f>
              <c:numCache>
                <c:formatCode>General</c:formatCode>
                <c:ptCount val="7"/>
                <c:pt idx="0">
                  <c:v>4.3</c:v>
                </c:pt>
                <c:pt idx="1">
                  <c:v>10.1</c:v>
                </c:pt>
                <c:pt idx="2">
                  <c:v>11.8</c:v>
                </c:pt>
                <c:pt idx="3">
                  <c:v>10.1</c:v>
                </c:pt>
                <c:pt idx="4">
                  <c:v>30.4</c:v>
                </c:pt>
                <c:pt idx="5">
                  <c:v>13</c:v>
                </c:pt>
                <c:pt idx="6">
                  <c:v>18.600000000000001</c:v>
                </c:pt>
              </c:numCache>
            </c:numRef>
          </c:val>
          <c:extLst>
            <c:ext xmlns:c16="http://schemas.microsoft.com/office/drawing/2014/chart" uri="{C3380CC4-5D6E-409C-BE32-E72D297353CC}">
              <c16:uniqueId val="{00000002-BE27-41EF-B28B-A1E126E2D990}"/>
            </c:ext>
          </c:extLst>
        </c:ser>
        <c:ser>
          <c:idx val="3"/>
          <c:order val="3"/>
          <c:tx>
            <c:strRef>
              <c:f>Sheet1!$A$5</c:f>
              <c:strCache>
                <c:ptCount val="1"/>
                <c:pt idx="0">
                  <c:v>Strongly Disagree</c:v>
                </c:pt>
              </c:strCache>
            </c:strRef>
          </c:tx>
          <c:spPr>
            <a:solidFill>
              <a:srgbClr val="FF0000"/>
            </a:solidFill>
            <a:ln>
              <a:noFill/>
            </a:ln>
            <a:effectLst/>
          </c:spPr>
          <c:invertIfNegative val="0"/>
          <c:cat>
            <c:strRef>
              <c:f>Sheet1!$B$1:$H$1</c:f>
              <c:strCache>
                <c:ptCount val="7"/>
                <c:pt idx="0">
                  <c:v>Question 1</c:v>
                </c:pt>
                <c:pt idx="1">
                  <c:v>Question 2</c:v>
                </c:pt>
                <c:pt idx="2">
                  <c:v>Question 3</c:v>
                </c:pt>
                <c:pt idx="3">
                  <c:v>Question 4</c:v>
                </c:pt>
                <c:pt idx="4">
                  <c:v>Question 5</c:v>
                </c:pt>
                <c:pt idx="5">
                  <c:v>Question 6</c:v>
                </c:pt>
                <c:pt idx="6">
                  <c:v>Question 7</c:v>
                </c:pt>
              </c:strCache>
            </c:strRef>
          </c:cat>
          <c:val>
            <c:numRef>
              <c:f>Sheet1!$B$5:$H$5</c:f>
              <c:numCache>
                <c:formatCode>General</c:formatCode>
                <c:ptCount val="7"/>
                <c:pt idx="0">
                  <c:v>10.1</c:v>
                </c:pt>
                <c:pt idx="1">
                  <c:v>4.3</c:v>
                </c:pt>
                <c:pt idx="2">
                  <c:v>1.5</c:v>
                </c:pt>
                <c:pt idx="3">
                  <c:v>1.4</c:v>
                </c:pt>
                <c:pt idx="4">
                  <c:v>1.4</c:v>
                </c:pt>
                <c:pt idx="5">
                  <c:v>5.8</c:v>
                </c:pt>
                <c:pt idx="6">
                  <c:v>0</c:v>
                </c:pt>
              </c:numCache>
            </c:numRef>
          </c:val>
          <c:extLst>
            <c:ext xmlns:c16="http://schemas.microsoft.com/office/drawing/2014/chart" uri="{C3380CC4-5D6E-409C-BE32-E72D297353CC}">
              <c16:uniqueId val="{00000003-BE27-41EF-B28B-A1E126E2D990}"/>
            </c:ext>
          </c:extLst>
        </c:ser>
        <c:dLbls>
          <c:showLegendKey val="0"/>
          <c:showVal val="0"/>
          <c:showCatName val="0"/>
          <c:showSerName val="0"/>
          <c:showPercent val="0"/>
          <c:showBubbleSize val="0"/>
        </c:dLbls>
        <c:gapWidth val="219"/>
        <c:axId val="1112722432"/>
        <c:axId val="1112718824"/>
      </c:barChart>
      <c:catAx>
        <c:axId val="94364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646832"/>
        <c:crosses val="autoZero"/>
        <c:auto val="1"/>
        <c:lblAlgn val="ctr"/>
        <c:lblOffset val="100"/>
        <c:noMultiLvlLbl val="0"/>
      </c:catAx>
      <c:valAx>
        <c:axId val="943646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646504"/>
        <c:crosses val="autoZero"/>
        <c:crossBetween val="between"/>
      </c:valAx>
      <c:valAx>
        <c:axId val="1112718824"/>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2722432"/>
        <c:crosses val="max"/>
        <c:crossBetween val="between"/>
      </c:valAx>
      <c:catAx>
        <c:axId val="1112722432"/>
        <c:scaling>
          <c:orientation val="minMax"/>
        </c:scaling>
        <c:delete val="1"/>
        <c:axPos val="b"/>
        <c:numFmt formatCode="General" sourceLinked="1"/>
        <c:majorTickMark val="out"/>
        <c:minorTickMark val="none"/>
        <c:tickLblPos val="nextTo"/>
        <c:crossAx val="1112718824"/>
        <c:crosses val="autoZero"/>
        <c:auto val="1"/>
        <c:lblAlgn val="ctr"/>
        <c:lblOffset val="100"/>
        <c:noMultiLvlLbl val="0"/>
      </c:catAx>
      <c:spPr>
        <a:noFill/>
        <a:ln>
          <a:noFill/>
        </a:ln>
        <a:effectLst/>
      </c:spPr>
    </c:plotArea>
    <c:legend>
      <c:legendPos val="b"/>
      <c:layout>
        <c:manualLayout>
          <c:xMode val="edge"/>
          <c:yMode val="edge"/>
          <c:x val="0.20761519393409159"/>
          <c:y val="0.90128921384826899"/>
          <c:w val="0.58476942986293379"/>
          <c:h val="7.49012623422072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Quality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Sheet1!$A$3</c:f>
              <c:strCache>
                <c:ptCount val="1"/>
                <c:pt idx="0">
                  <c:v>Agree</c:v>
                </c:pt>
              </c:strCache>
            </c:strRef>
          </c:tx>
          <c:spPr>
            <a:solidFill>
              <a:srgbClr val="92D050"/>
            </a:solidFill>
            <a:ln>
              <a:noFill/>
            </a:ln>
            <a:effectLst/>
          </c:spPr>
          <c:invertIfNegative val="0"/>
          <c:cat>
            <c:strRef>
              <c:f>Sheet1!$B$1:$I$1</c:f>
              <c:strCache>
                <c:ptCount val="8"/>
                <c:pt idx="0">
                  <c:v>Question 1</c:v>
                </c:pt>
                <c:pt idx="1">
                  <c:v>Question 2</c:v>
                </c:pt>
                <c:pt idx="2">
                  <c:v>Question 3</c:v>
                </c:pt>
                <c:pt idx="3">
                  <c:v>Question 4</c:v>
                </c:pt>
                <c:pt idx="4">
                  <c:v>Question 5</c:v>
                </c:pt>
                <c:pt idx="5">
                  <c:v>Question 6</c:v>
                </c:pt>
                <c:pt idx="6">
                  <c:v>Question 7</c:v>
                </c:pt>
                <c:pt idx="7">
                  <c:v>Question 8</c:v>
                </c:pt>
              </c:strCache>
            </c:strRef>
          </c:cat>
          <c:val>
            <c:numRef>
              <c:f>Sheet1!$B$3:$I$3</c:f>
              <c:numCache>
                <c:formatCode>General</c:formatCode>
                <c:ptCount val="8"/>
                <c:pt idx="0">
                  <c:v>97.1</c:v>
                </c:pt>
                <c:pt idx="1">
                  <c:v>88.6</c:v>
                </c:pt>
                <c:pt idx="2">
                  <c:v>85.5</c:v>
                </c:pt>
                <c:pt idx="3">
                  <c:v>57.9</c:v>
                </c:pt>
                <c:pt idx="4">
                  <c:v>63.8</c:v>
                </c:pt>
                <c:pt idx="5">
                  <c:v>87</c:v>
                </c:pt>
                <c:pt idx="6">
                  <c:v>76.5</c:v>
                </c:pt>
                <c:pt idx="7">
                  <c:v>84.3</c:v>
                </c:pt>
              </c:numCache>
            </c:numRef>
          </c:val>
          <c:extLst>
            <c:ext xmlns:c16="http://schemas.microsoft.com/office/drawing/2014/chart" uri="{C3380CC4-5D6E-409C-BE32-E72D297353CC}">
              <c16:uniqueId val="{00000000-D565-4EAE-9130-AFA15D929439}"/>
            </c:ext>
          </c:extLst>
        </c:ser>
        <c:ser>
          <c:idx val="2"/>
          <c:order val="2"/>
          <c:tx>
            <c:strRef>
              <c:f>Sheet1!$A$4</c:f>
              <c:strCache>
                <c:ptCount val="1"/>
                <c:pt idx="0">
                  <c:v>Disagree</c:v>
                </c:pt>
              </c:strCache>
            </c:strRef>
          </c:tx>
          <c:spPr>
            <a:solidFill>
              <a:srgbClr val="EE7522"/>
            </a:solidFill>
            <a:ln>
              <a:noFill/>
            </a:ln>
            <a:effectLst/>
          </c:spPr>
          <c:invertIfNegative val="0"/>
          <c:cat>
            <c:strRef>
              <c:f>Sheet1!$B$1:$I$1</c:f>
              <c:strCache>
                <c:ptCount val="8"/>
                <c:pt idx="0">
                  <c:v>Question 1</c:v>
                </c:pt>
                <c:pt idx="1">
                  <c:v>Question 2</c:v>
                </c:pt>
                <c:pt idx="2">
                  <c:v>Question 3</c:v>
                </c:pt>
                <c:pt idx="3">
                  <c:v>Question 4</c:v>
                </c:pt>
                <c:pt idx="4">
                  <c:v>Question 5</c:v>
                </c:pt>
                <c:pt idx="5">
                  <c:v>Question 6</c:v>
                </c:pt>
                <c:pt idx="6">
                  <c:v>Question 7</c:v>
                </c:pt>
                <c:pt idx="7">
                  <c:v>Question 8</c:v>
                </c:pt>
              </c:strCache>
            </c:strRef>
          </c:cat>
          <c:val>
            <c:numRef>
              <c:f>Sheet1!$B$4:$I$4</c:f>
              <c:numCache>
                <c:formatCode>General</c:formatCode>
                <c:ptCount val="8"/>
                <c:pt idx="0">
                  <c:v>2.9</c:v>
                </c:pt>
                <c:pt idx="1">
                  <c:v>11.4</c:v>
                </c:pt>
                <c:pt idx="2">
                  <c:v>11.6</c:v>
                </c:pt>
                <c:pt idx="3">
                  <c:v>42</c:v>
                </c:pt>
                <c:pt idx="4">
                  <c:v>36.200000000000003</c:v>
                </c:pt>
                <c:pt idx="5">
                  <c:v>13</c:v>
                </c:pt>
                <c:pt idx="6">
                  <c:v>23.5</c:v>
                </c:pt>
                <c:pt idx="7">
                  <c:v>15.7</c:v>
                </c:pt>
              </c:numCache>
            </c:numRef>
          </c:val>
          <c:extLst>
            <c:ext xmlns:c16="http://schemas.microsoft.com/office/drawing/2014/chart" uri="{C3380CC4-5D6E-409C-BE32-E72D297353CC}">
              <c16:uniqueId val="{00000001-D565-4EAE-9130-AFA15D929439}"/>
            </c:ext>
          </c:extLst>
        </c:ser>
        <c:dLbls>
          <c:showLegendKey val="0"/>
          <c:showVal val="0"/>
          <c:showCatName val="0"/>
          <c:showSerName val="0"/>
          <c:showPercent val="0"/>
          <c:showBubbleSize val="0"/>
        </c:dLbls>
        <c:gapWidth val="219"/>
        <c:axId val="943646504"/>
        <c:axId val="943646832"/>
      </c:barChart>
      <c:barChart>
        <c:barDir val="col"/>
        <c:grouping val="clustered"/>
        <c:varyColors val="0"/>
        <c:ser>
          <c:idx val="0"/>
          <c:order val="0"/>
          <c:tx>
            <c:strRef>
              <c:f>Sheet1!$A$2</c:f>
              <c:strCache>
                <c:ptCount val="1"/>
                <c:pt idx="0">
                  <c:v>Strongly Agree</c:v>
                </c:pt>
              </c:strCache>
            </c:strRef>
          </c:tx>
          <c:spPr>
            <a:solidFill>
              <a:srgbClr val="009A44"/>
            </a:solidFill>
            <a:ln>
              <a:noFill/>
            </a:ln>
            <a:effectLst/>
          </c:spPr>
          <c:invertIfNegative val="0"/>
          <c:cat>
            <c:strRef>
              <c:f>Sheet1!$B$1:$I$1</c:f>
              <c:strCache>
                <c:ptCount val="8"/>
                <c:pt idx="0">
                  <c:v>Question 1</c:v>
                </c:pt>
                <c:pt idx="1">
                  <c:v>Question 2</c:v>
                </c:pt>
                <c:pt idx="2">
                  <c:v>Question 3</c:v>
                </c:pt>
                <c:pt idx="3">
                  <c:v>Question 4</c:v>
                </c:pt>
                <c:pt idx="4">
                  <c:v>Question 5</c:v>
                </c:pt>
                <c:pt idx="5">
                  <c:v>Question 6</c:v>
                </c:pt>
                <c:pt idx="6">
                  <c:v>Question 7</c:v>
                </c:pt>
                <c:pt idx="7">
                  <c:v>Question 8</c:v>
                </c:pt>
              </c:strCache>
            </c:strRef>
          </c:cat>
          <c:val>
            <c:numRef>
              <c:f>Sheet1!$B$2:$I$2</c:f>
              <c:numCache>
                <c:formatCode>General</c:formatCode>
                <c:ptCount val="8"/>
                <c:pt idx="0">
                  <c:v>31.9</c:v>
                </c:pt>
                <c:pt idx="1">
                  <c:v>18.600000000000001</c:v>
                </c:pt>
                <c:pt idx="2">
                  <c:v>11.6</c:v>
                </c:pt>
                <c:pt idx="3">
                  <c:v>4.3</c:v>
                </c:pt>
                <c:pt idx="4">
                  <c:v>8.6999999999999993</c:v>
                </c:pt>
                <c:pt idx="5">
                  <c:v>23.2</c:v>
                </c:pt>
                <c:pt idx="6">
                  <c:v>16.2</c:v>
                </c:pt>
                <c:pt idx="7">
                  <c:v>14.3</c:v>
                </c:pt>
              </c:numCache>
            </c:numRef>
          </c:val>
          <c:extLst>
            <c:ext xmlns:c16="http://schemas.microsoft.com/office/drawing/2014/chart" uri="{C3380CC4-5D6E-409C-BE32-E72D297353CC}">
              <c16:uniqueId val="{00000002-D565-4EAE-9130-AFA15D929439}"/>
            </c:ext>
          </c:extLst>
        </c:ser>
        <c:ser>
          <c:idx val="3"/>
          <c:order val="3"/>
          <c:tx>
            <c:strRef>
              <c:f>Sheet1!$A$5</c:f>
              <c:strCache>
                <c:ptCount val="1"/>
                <c:pt idx="0">
                  <c:v>Strongly Disagree</c:v>
                </c:pt>
              </c:strCache>
            </c:strRef>
          </c:tx>
          <c:spPr>
            <a:solidFill>
              <a:srgbClr val="FF0000"/>
            </a:solidFill>
            <a:ln>
              <a:noFill/>
            </a:ln>
            <a:effectLst/>
          </c:spPr>
          <c:invertIfNegative val="0"/>
          <c:cat>
            <c:strRef>
              <c:f>Sheet1!$B$1:$I$1</c:f>
              <c:strCache>
                <c:ptCount val="8"/>
                <c:pt idx="0">
                  <c:v>Question 1</c:v>
                </c:pt>
                <c:pt idx="1">
                  <c:v>Question 2</c:v>
                </c:pt>
                <c:pt idx="2">
                  <c:v>Question 3</c:v>
                </c:pt>
                <c:pt idx="3">
                  <c:v>Question 4</c:v>
                </c:pt>
                <c:pt idx="4">
                  <c:v>Question 5</c:v>
                </c:pt>
                <c:pt idx="5">
                  <c:v>Question 6</c:v>
                </c:pt>
                <c:pt idx="6">
                  <c:v>Question 7</c:v>
                </c:pt>
                <c:pt idx="7">
                  <c:v>Question 8</c:v>
                </c:pt>
              </c:strCache>
            </c:strRef>
          </c:cat>
          <c:val>
            <c:numRef>
              <c:f>Sheet1!$B$5:$I$5</c:f>
              <c:numCache>
                <c:formatCode>General</c:formatCode>
                <c:ptCount val="8"/>
                <c:pt idx="0">
                  <c:v>0</c:v>
                </c:pt>
                <c:pt idx="1">
                  <c:v>0</c:v>
                </c:pt>
                <c:pt idx="2">
                  <c:v>2.9</c:v>
                </c:pt>
                <c:pt idx="3">
                  <c:v>4.3</c:v>
                </c:pt>
                <c:pt idx="4">
                  <c:v>2.9</c:v>
                </c:pt>
                <c:pt idx="5">
                  <c:v>1.4</c:v>
                </c:pt>
                <c:pt idx="6">
                  <c:v>0</c:v>
                </c:pt>
                <c:pt idx="7">
                  <c:v>0</c:v>
                </c:pt>
              </c:numCache>
            </c:numRef>
          </c:val>
          <c:extLst>
            <c:ext xmlns:c16="http://schemas.microsoft.com/office/drawing/2014/chart" uri="{C3380CC4-5D6E-409C-BE32-E72D297353CC}">
              <c16:uniqueId val="{00000003-D565-4EAE-9130-AFA15D929439}"/>
            </c:ext>
          </c:extLst>
        </c:ser>
        <c:dLbls>
          <c:showLegendKey val="0"/>
          <c:showVal val="0"/>
          <c:showCatName val="0"/>
          <c:showSerName val="0"/>
          <c:showPercent val="0"/>
          <c:showBubbleSize val="0"/>
        </c:dLbls>
        <c:gapWidth val="219"/>
        <c:axId val="1112722432"/>
        <c:axId val="1112718824"/>
      </c:barChart>
      <c:catAx>
        <c:axId val="94364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646832"/>
        <c:crosses val="autoZero"/>
        <c:auto val="1"/>
        <c:lblAlgn val="ctr"/>
        <c:lblOffset val="100"/>
        <c:noMultiLvlLbl val="0"/>
      </c:catAx>
      <c:valAx>
        <c:axId val="943646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646504"/>
        <c:crosses val="autoZero"/>
        <c:crossBetween val="between"/>
      </c:valAx>
      <c:valAx>
        <c:axId val="1112718824"/>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2722432"/>
        <c:crosses val="max"/>
        <c:crossBetween val="between"/>
      </c:valAx>
      <c:catAx>
        <c:axId val="1112722432"/>
        <c:scaling>
          <c:orientation val="minMax"/>
        </c:scaling>
        <c:delete val="1"/>
        <c:axPos val="b"/>
        <c:numFmt formatCode="General" sourceLinked="1"/>
        <c:majorTickMark val="out"/>
        <c:minorTickMark val="none"/>
        <c:tickLblPos val="nextTo"/>
        <c:crossAx val="1112718824"/>
        <c:crosses val="autoZero"/>
        <c:auto val="1"/>
        <c:lblAlgn val="ctr"/>
        <c:lblOffset val="100"/>
        <c:noMultiLvlLbl val="0"/>
      </c:catAx>
      <c:spPr>
        <a:noFill/>
        <a:ln>
          <a:noFill/>
        </a:ln>
        <a:effectLst/>
      </c:spPr>
    </c:plotArea>
    <c:legend>
      <c:legendPos val="b"/>
      <c:layout>
        <c:manualLayout>
          <c:xMode val="edge"/>
          <c:yMode val="edge"/>
          <c:x val="0.20761519393409159"/>
          <c:y val="0.90128921384826899"/>
          <c:w val="0.58476942986293379"/>
          <c:h val="7.49012623422072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Well-Being</a:t>
            </a:r>
          </a:p>
        </c:rich>
      </c:tx>
      <c:layout>
        <c:manualLayout>
          <c:xMode val="edge"/>
          <c:yMode val="edge"/>
          <c:x val="0.37001020705745113"/>
          <c:y val="7.823962085202947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Sheet1!$A$3</c:f>
              <c:strCache>
                <c:ptCount val="1"/>
                <c:pt idx="0">
                  <c:v>Agree</c:v>
                </c:pt>
              </c:strCache>
            </c:strRef>
          </c:tx>
          <c:spPr>
            <a:solidFill>
              <a:srgbClr val="92D050"/>
            </a:solidFill>
            <a:ln>
              <a:noFill/>
            </a:ln>
            <a:effectLst/>
          </c:spPr>
          <c:invertIfNegative val="0"/>
          <c:cat>
            <c:strRef>
              <c:f>Sheet1!$B$1:$K$1</c:f>
              <c:strCache>
                <c:ptCount val="10"/>
                <c:pt idx="0">
                  <c:v>Question 1</c:v>
                </c:pt>
                <c:pt idx="1">
                  <c:v>Question 2</c:v>
                </c:pt>
                <c:pt idx="2">
                  <c:v>Question 3</c:v>
                </c:pt>
                <c:pt idx="3">
                  <c:v>Question 4</c:v>
                </c:pt>
                <c:pt idx="4">
                  <c:v>Question 5</c:v>
                </c:pt>
                <c:pt idx="5">
                  <c:v>Question 6</c:v>
                </c:pt>
                <c:pt idx="6">
                  <c:v>Question 7</c:v>
                </c:pt>
                <c:pt idx="7">
                  <c:v>Question 8</c:v>
                </c:pt>
                <c:pt idx="8">
                  <c:v>Question 9</c:v>
                </c:pt>
                <c:pt idx="9">
                  <c:v>Question 10</c:v>
                </c:pt>
              </c:strCache>
            </c:strRef>
          </c:cat>
          <c:val>
            <c:numRef>
              <c:f>Sheet1!$B$3:$K$3</c:f>
              <c:numCache>
                <c:formatCode>General</c:formatCode>
                <c:ptCount val="10"/>
                <c:pt idx="0">
                  <c:v>61.4</c:v>
                </c:pt>
                <c:pt idx="1">
                  <c:v>60.8</c:v>
                </c:pt>
                <c:pt idx="2">
                  <c:v>57.3</c:v>
                </c:pt>
                <c:pt idx="3">
                  <c:v>54.3</c:v>
                </c:pt>
                <c:pt idx="4">
                  <c:v>47.1</c:v>
                </c:pt>
                <c:pt idx="5">
                  <c:v>60.3</c:v>
                </c:pt>
                <c:pt idx="6">
                  <c:v>64.3</c:v>
                </c:pt>
                <c:pt idx="7">
                  <c:v>70</c:v>
                </c:pt>
                <c:pt idx="8">
                  <c:v>43.5</c:v>
                </c:pt>
                <c:pt idx="9">
                  <c:v>47.1</c:v>
                </c:pt>
              </c:numCache>
            </c:numRef>
          </c:val>
          <c:extLst>
            <c:ext xmlns:c16="http://schemas.microsoft.com/office/drawing/2014/chart" uri="{C3380CC4-5D6E-409C-BE32-E72D297353CC}">
              <c16:uniqueId val="{00000000-05CD-4BE2-BAE2-B6BAC2E0B805}"/>
            </c:ext>
          </c:extLst>
        </c:ser>
        <c:ser>
          <c:idx val="2"/>
          <c:order val="2"/>
          <c:tx>
            <c:strRef>
              <c:f>Sheet1!$A$4</c:f>
              <c:strCache>
                <c:ptCount val="1"/>
                <c:pt idx="0">
                  <c:v>Disagree</c:v>
                </c:pt>
              </c:strCache>
            </c:strRef>
          </c:tx>
          <c:spPr>
            <a:solidFill>
              <a:srgbClr val="EE5612"/>
            </a:solidFill>
            <a:ln>
              <a:noFill/>
            </a:ln>
            <a:effectLst/>
          </c:spPr>
          <c:invertIfNegative val="0"/>
          <c:dPt>
            <c:idx val="0"/>
            <c:invertIfNegative val="0"/>
            <c:bubble3D val="0"/>
            <c:spPr>
              <a:solidFill>
                <a:srgbClr val="EE7522"/>
              </a:solidFill>
              <a:ln>
                <a:noFill/>
              </a:ln>
              <a:effectLst/>
            </c:spPr>
            <c:extLst>
              <c:ext xmlns:c16="http://schemas.microsoft.com/office/drawing/2014/chart" uri="{C3380CC4-5D6E-409C-BE32-E72D297353CC}">
                <c16:uniqueId val="{00000004-05CD-4BE2-BAE2-B6BAC2E0B805}"/>
              </c:ext>
            </c:extLst>
          </c:dPt>
          <c:dPt>
            <c:idx val="1"/>
            <c:invertIfNegative val="0"/>
            <c:bubble3D val="0"/>
            <c:spPr>
              <a:solidFill>
                <a:srgbClr val="EE7522"/>
              </a:solidFill>
              <a:ln>
                <a:noFill/>
              </a:ln>
              <a:effectLst/>
            </c:spPr>
            <c:extLst>
              <c:ext xmlns:c16="http://schemas.microsoft.com/office/drawing/2014/chart" uri="{C3380CC4-5D6E-409C-BE32-E72D297353CC}">
                <c16:uniqueId val="{00000005-05CD-4BE2-BAE2-B6BAC2E0B805}"/>
              </c:ext>
            </c:extLst>
          </c:dPt>
          <c:dPt>
            <c:idx val="2"/>
            <c:invertIfNegative val="0"/>
            <c:bubble3D val="0"/>
            <c:spPr>
              <a:solidFill>
                <a:srgbClr val="EE7522"/>
              </a:solidFill>
              <a:ln>
                <a:noFill/>
              </a:ln>
              <a:effectLst/>
            </c:spPr>
            <c:extLst>
              <c:ext xmlns:c16="http://schemas.microsoft.com/office/drawing/2014/chart" uri="{C3380CC4-5D6E-409C-BE32-E72D297353CC}">
                <c16:uniqueId val="{00000006-05CD-4BE2-BAE2-B6BAC2E0B805}"/>
              </c:ext>
            </c:extLst>
          </c:dPt>
          <c:dPt>
            <c:idx val="3"/>
            <c:invertIfNegative val="0"/>
            <c:bubble3D val="0"/>
            <c:spPr>
              <a:solidFill>
                <a:srgbClr val="EE7522"/>
              </a:solidFill>
              <a:ln>
                <a:noFill/>
              </a:ln>
              <a:effectLst/>
            </c:spPr>
            <c:extLst>
              <c:ext xmlns:c16="http://schemas.microsoft.com/office/drawing/2014/chart" uri="{C3380CC4-5D6E-409C-BE32-E72D297353CC}">
                <c16:uniqueId val="{00000007-05CD-4BE2-BAE2-B6BAC2E0B805}"/>
              </c:ext>
            </c:extLst>
          </c:dPt>
          <c:dPt>
            <c:idx val="4"/>
            <c:invertIfNegative val="0"/>
            <c:bubble3D val="0"/>
            <c:spPr>
              <a:solidFill>
                <a:srgbClr val="EE7522"/>
              </a:solidFill>
              <a:ln>
                <a:noFill/>
              </a:ln>
              <a:effectLst/>
            </c:spPr>
            <c:extLst>
              <c:ext xmlns:c16="http://schemas.microsoft.com/office/drawing/2014/chart" uri="{C3380CC4-5D6E-409C-BE32-E72D297353CC}">
                <c16:uniqueId val="{00000008-05CD-4BE2-BAE2-B6BAC2E0B805}"/>
              </c:ext>
            </c:extLst>
          </c:dPt>
          <c:dPt>
            <c:idx val="5"/>
            <c:invertIfNegative val="0"/>
            <c:bubble3D val="0"/>
            <c:spPr>
              <a:solidFill>
                <a:srgbClr val="EE7522"/>
              </a:solidFill>
              <a:ln>
                <a:noFill/>
              </a:ln>
              <a:effectLst/>
            </c:spPr>
            <c:extLst>
              <c:ext xmlns:c16="http://schemas.microsoft.com/office/drawing/2014/chart" uri="{C3380CC4-5D6E-409C-BE32-E72D297353CC}">
                <c16:uniqueId val="{00000009-05CD-4BE2-BAE2-B6BAC2E0B805}"/>
              </c:ext>
            </c:extLst>
          </c:dPt>
          <c:dPt>
            <c:idx val="6"/>
            <c:invertIfNegative val="0"/>
            <c:bubble3D val="0"/>
            <c:spPr>
              <a:solidFill>
                <a:srgbClr val="EE7522"/>
              </a:solidFill>
              <a:ln>
                <a:noFill/>
              </a:ln>
              <a:effectLst/>
            </c:spPr>
            <c:extLst>
              <c:ext xmlns:c16="http://schemas.microsoft.com/office/drawing/2014/chart" uri="{C3380CC4-5D6E-409C-BE32-E72D297353CC}">
                <c16:uniqueId val="{0000000A-05CD-4BE2-BAE2-B6BAC2E0B805}"/>
              </c:ext>
            </c:extLst>
          </c:dPt>
          <c:dPt>
            <c:idx val="7"/>
            <c:invertIfNegative val="0"/>
            <c:bubble3D val="0"/>
            <c:spPr>
              <a:solidFill>
                <a:srgbClr val="EE7522"/>
              </a:solidFill>
              <a:ln>
                <a:noFill/>
              </a:ln>
              <a:effectLst/>
            </c:spPr>
            <c:extLst>
              <c:ext xmlns:c16="http://schemas.microsoft.com/office/drawing/2014/chart" uri="{C3380CC4-5D6E-409C-BE32-E72D297353CC}">
                <c16:uniqueId val="{0000000B-05CD-4BE2-BAE2-B6BAC2E0B805}"/>
              </c:ext>
            </c:extLst>
          </c:dPt>
          <c:dPt>
            <c:idx val="8"/>
            <c:invertIfNegative val="0"/>
            <c:bubble3D val="0"/>
            <c:spPr>
              <a:solidFill>
                <a:srgbClr val="EE7522"/>
              </a:solidFill>
              <a:ln>
                <a:noFill/>
              </a:ln>
              <a:effectLst/>
            </c:spPr>
            <c:extLst>
              <c:ext xmlns:c16="http://schemas.microsoft.com/office/drawing/2014/chart" uri="{C3380CC4-5D6E-409C-BE32-E72D297353CC}">
                <c16:uniqueId val="{0000000C-05CD-4BE2-BAE2-B6BAC2E0B805}"/>
              </c:ext>
            </c:extLst>
          </c:dPt>
          <c:dPt>
            <c:idx val="9"/>
            <c:invertIfNegative val="0"/>
            <c:bubble3D val="0"/>
            <c:spPr>
              <a:solidFill>
                <a:srgbClr val="EE7522"/>
              </a:solidFill>
              <a:ln>
                <a:noFill/>
              </a:ln>
              <a:effectLst/>
            </c:spPr>
            <c:extLst>
              <c:ext xmlns:c16="http://schemas.microsoft.com/office/drawing/2014/chart" uri="{C3380CC4-5D6E-409C-BE32-E72D297353CC}">
                <c16:uniqueId val="{0000000D-05CD-4BE2-BAE2-B6BAC2E0B805}"/>
              </c:ext>
            </c:extLst>
          </c:dPt>
          <c:cat>
            <c:strRef>
              <c:f>Sheet1!$B$1:$K$1</c:f>
              <c:strCache>
                <c:ptCount val="10"/>
                <c:pt idx="0">
                  <c:v>Question 1</c:v>
                </c:pt>
                <c:pt idx="1">
                  <c:v>Question 2</c:v>
                </c:pt>
                <c:pt idx="2">
                  <c:v>Question 3</c:v>
                </c:pt>
                <c:pt idx="3">
                  <c:v>Question 4</c:v>
                </c:pt>
                <c:pt idx="4">
                  <c:v>Question 5</c:v>
                </c:pt>
                <c:pt idx="5">
                  <c:v>Question 6</c:v>
                </c:pt>
                <c:pt idx="6">
                  <c:v>Question 7</c:v>
                </c:pt>
                <c:pt idx="7">
                  <c:v>Question 8</c:v>
                </c:pt>
                <c:pt idx="8">
                  <c:v>Question 9</c:v>
                </c:pt>
                <c:pt idx="9">
                  <c:v>Question 10</c:v>
                </c:pt>
              </c:strCache>
            </c:strRef>
          </c:cat>
          <c:val>
            <c:numRef>
              <c:f>Sheet1!$B$4:$K$4</c:f>
              <c:numCache>
                <c:formatCode>General</c:formatCode>
                <c:ptCount val="10"/>
                <c:pt idx="0">
                  <c:v>38.6</c:v>
                </c:pt>
                <c:pt idx="1">
                  <c:v>39.1</c:v>
                </c:pt>
                <c:pt idx="2">
                  <c:v>42.6</c:v>
                </c:pt>
                <c:pt idx="3">
                  <c:v>45.7</c:v>
                </c:pt>
                <c:pt idx="4">
                  <c:v>52.8</c:v>
                </c:pt>
                <c:pt idx="5">
                  <c:v>39.799999999999997</c:v>
                </c:pt>
                <c:pt idx="6">
                  <c:v>35.799999999999997</c:v>
                </c:pt>
                <c:pt idx="7">
                  <c:v>30</c:v>
                </c:pt>
                <c:pt idx="8">
                  <c:v>56.5</c:v>
                </c:pt>
                <c:pt idx="9">
                  <c:v>52.9</c:v>
                </c:pt>
              </c:numCache>
            </c:numRef>
          </c:val>
          <c:extLst>
            <c:ext xmlns:c16="http://schemas.microsoft.com/office/drawing/2014/chart" uri="{C3380CC4-5D6E-409C-BE32-E72D297353CC}">
              <c16:uniqueId val="{00000001-05CD-4BE2-BAE2-B6BAC2E0B805}"/>
            </c:ext>
          </c:extLst>
        </c:ser>
        <c:dLbls>
          <c:showLegendKey val="0"/>
          <c:showVal val="0"/>
          <c:showCatName val="0"/>
          <c:showSerName val="0"/>
          <c:showPercent val="0"/>
          <c:showBubbleSize val="0"/>
        </c:dLbls>
        <c:gapWidth val="219"/>
        <c:axId val="943646504"/>
        <c:axId val="943646832"/>
      </c:barChart>
      <c:barChart>
        <c:barDir val="col"/>
        <c:grouping val="clustered"/>
        <c:varyColors val="0"/>
        <c:ser>
          <c:idx val="0"/>
          <c:order val="0"/>
          <c:tx>
            <c:strRef>
              <c:f>Sheet1!$A$2</c:f>
              <c:strCache>
                <c:ptCount val="1"/>
                <c:pt idx="0">
                  <c:v>Strongly Agree</c:v>
                </c:pt>
              </c:strCache>
            </c:strRef>
          </c:tx>
          <c:spPr>
            <a:solidFill>
              <a:srgbClr val="009A44"/>
            </a:solidFill>
            <a:ln>
              <a:noFill/>
            </a:ln>
            <a:effectLst/>
          </c:spPr>
          <c:invertIfNegative val="0"/>
          <c:cat>
            <c:strRef>
              <c:f>Sheet1!$B$1:$K$1</c:f>
              <c:strCache>
                <c:ptCount val="10"/>
                <c:pt idx="0">
                  <c:v>Question 1</c:v>
                </c:pt>
                <c:pt idx="1">
                  <c:v>Question 2</c:v>
                </c:pt>
                <c:pt idx="2">
                  <c:v>Question 3</c:v>
                </c:pt>
                <c:pt idx="3">
                  <c:v>Question 4</c:v>
                </c:pt>
                <c:pt idx="4">
                  <c:v>Question 5</c:v>
                </c:pt>
                <c:pt idx="5">
                  <c:v>Question 6</c:v>
                </c:pt>
                <c:pt idx="6">
                  <c:v>Question 7</c:v>
                </c:pt>
                <c:pt idx="7">
                  <c:v>Question 8</c:v>
                </c:pt>
                <c:pt idx="8">
                  <c:v>Question 9</c:v>
                </c:pt>
                <c:pt idx="9">
                  <c:v>Question 10</c:v>
                </c:pt>
              </c:strCache>
            </c:strRef>
          </c:cat>
          <c:val>
            <c:numRef>
              <c:f>Sheet1!$B$2:$K$2</c:f>
              <c:numCache>
                <c:formatCode>General</c:formatCode>
                <c:ptCount val="10"/>
                <c:pt idx="0">
                  <c:v>10</c:v>
                </c:pt>
                <c:pt idx="1">
                  <c:v>10.1</c:v>
                </c:pt>
                <c:pt idx="2">
                  <c:v>13.2</c:v>
                </c:pt>
                <c:pt idx="3">
                  <c:v>11.4</c:v>
                </c:pt>
                <c:pt idx="4">
                  <c:v>5.7</c:v>
                </c:pt>
                <c:pt idx="5">
                  <c:v>8.8000000000000007</c:v>
                </c:pt>
                <c:pt idx="6">
                  <c:v>10</c:v>
                </c:pt>
                <c:pt idx="7">
                  <c:v>11.4</c:v>
                </c:pt>
                <c:pt idx="8">
                  <c:v>5.8</c:v>
                </c:pt>
                <c:pt idx="9">
                  <c:v>7.1</c:v>
                </c:pt>
              </c:numCache>
            </c:numRef>
          </c:val>
          <c:extLst>
            <c:ext xmlns:c16="http://schemas.microsoft.com/office/drawing/2014/chart" uri="{C3380CC4-5D6E-409C-BE32-E72D297353CC}">
              <c16:uniqueId val="{00000002-05CD-4BE2-BAE2-B6BAC2E0B805}"/>
            </c:ext>
          </c:extLst>
        </c:ser>
        <c:ser>
          <c:idx val="3"/>
          <c:order val="3"/>
          <c:tx>
            <c:strRef>
              <c:f>Sheet1!$A$5</c:f>
              <c:strCache>
                <c:ptCount val="1"/>
                <c:pt idx="0">
                  <c:v>Strongly Disagree</c:v>
                </c:pt>
              </c:strCache>
            </c:strRef>
          </c:tx>
          <c:spPr>
            <a:solidFill>
              <a:srgbClr val="FF0000"/>
            </a:solidFill>
            <a:ln>
              <a:noFill/>
            </a:ln>
            <a:effectLst/>
          </c:spPr>
          <c:invertIfNegative val="0"/>
          <c:cat>
            <c:strRef>
              <c:f>Sheet1!$B$1:$K$1</c:f>
              <c:strCache>
                <c:ptCount val="10"/>
                <c:pt idx="0">
                  <c:v>Question 1</c:v>
                </c:pt>
                <c:pt idx="1">
                  <c:v>Question 2</c:v>
                </c:pt>
                <c:pt idx="2">
                  <c:v>Question 3</c:v>
                </c:pt>
                <c:pt idx="3">
                  <c:v>Question 4</c:v>
                </c:pt>
                <c:pt idx="4">
                  <c:v>Question 5</c:v>
                </c:pt>
                <c:pt idx="5">
                  <c:v>Question 6</c:v>
                </c:pt>
                <c:pt idx="6">
                  <c:v>Question 7</c:v>
                </c:pt>
                <c:pt idx="7">
                  <c:v>Question 8</c:v>
                </c:pt>
                <c:pt idx="8">
                  <c:v>Question 9</c:v>
                </c:pt>
                <c:pt idx="9">
                  <c:v>Question 10</c:v>
                </c:pt>
              </c:strCache>
            </c:strRef>
          </c:cat>
          <c:val>
            <c:numRef>
              <c:f>Sheet1!$B$5:$K$5</c:f>
              <c:numCache>
                <c:formatCode>General</c:formatCode>
                <c:ptCount val="10"/>
                <c:pt idx="0">
                  <c:v>2.9</c:v>
                </c:pt>
                <c:pt idx="1">
                  <c:v>5.8</c:v>
                </c:pt>
                <c:pt idx="2">
                  <c:v>13.2</c:v>
                </c:pt>
                <c:pt idx="3">
                  <c:v>5.7</c:v>
                </c:pt>
                <c:pt idx="4">
                  <c:v>7.1</c:v>
                </c:pt>
                <c:pt idx="5">
                  <c:v>7.4</c:v>
                </c:pt>
                <c:pt idx="6">
                  <c:v>2.9</c:v>
                </c:pt>
                <c:pt idx="7">
                  <c:v>4.3</c:v>
                </c:pt>
                <c:pt idx="8">
                  <c:v>8.6999999999999993</c:v>
                </c:pt>
                <c:pt idx="9">
                  <c:v>10</c:v>
                </c:pt>
              </c:numCache>
            </c:numRef>
          </c:val>
          <c:extLst>
            <c:ext xmlns:c16="http://schemas.microsoft.com/office/drawing/2014/chart" uri="{C3380CC4-5D6E-409C-BE32-E72D297353CC}">
              <c16:uniqueId val="{00000003-05CD-4BE2-BAE2-B6BAC2E0B805}"/>
            </c:ext>
          </c:extLst>
        </c:ser>
        <c:dLbls>
          <c:showLegendKey val="0"/>
          <c:showVal val="0"/>
          <c:showCatName val="0"/>
          <c:showSerName val="0"/>
          <c:showPercent val="0"/>
          <c:showBubbleSize val="0"/>
        </c:dLbls>
        <c:gapWidth val="219"/>
        <c:axId val="1112722432"/>
        <c:axId val="1112718824"/>
      </c:barChart>
      <c:catAx>
        <c:axId val="94364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646832"/>
        <c:crosses val="autoZero"/>
        <c:auto val="1"/>
        <c:lblAlgn val="ctr"/>
        <c:lblOffset val="100"/>
        <c:noMultiLvlLbl val="0"/>
      </c:catAx>
      <c:valAx>
        <c:axId val="943646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646504"/>
        <c:crosses val="autoZero"/>
        <c:crossBetween val="between"/>
      </c:valAx>
      <c:valAx>
        <c:axId val="1112718824"/>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2722432"/>
        <c:crosses val="max"/>
        <c:crossBetween val="between"/>
      </c:valAx>
      <c:catAx>
        <c:axId val="1112722432"/>
        <c:scaling>
          <c:orientation val="minMax"/>
        </c:scaling>
        <c:delete val="1"/>
        <c:axPos val="b"/>
        <c:numFmt formatCode="General" sourceLinked="1"/>
        <c:majorTickMark val="out"/>
        <c:minorTickMark val="none"/>
        <c:tickLblPos val="nextTo"/>
        <c:crossAx val="1112718824"/>
        <c:crosses val="autoZero"/>
        <c:auto val="1"/>
        <c:lblAlgn val="ctr"/>
        <c:lblOffset val="100"/>
        <c:noMultiLvlLbl val="0"/>
      </c:catAx>
      <c:spPr>
        <a:noFill/>
        <a:ln>
          <a:noFill/>
        </a:ln>
        <a:effectLst/>
      </c:spPr>
    </c:plotArea>
    <c:legend>
      <c:legendPos val="b"/>
      <c:layout>
        <c:manualLayout>
          <c:xMode val="edge"/>
          <c:yMode val="edge"/>
          <c:x val="0.20761519393409159"/>
          <c:y val="0.90128921384826899"/>
          <c:w val="0.58476942986293379"/>
          <c:h val="7.49012623422072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Professional</a:t>
            </a:r>
            <a:r>
              <a:rPr lang="en-US" baseline="0" dirty="0"/>
              <a:t> Development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Sheet1!$A$3</c:f>
              <c:strCache>
                <c:ptCount val="1"/>
                <c:pt idx="0">
                  <c:v>Agree</c:v>
                </c:pt>
              </c:strCache>
            </c:strRef>
          </c:tx>
          <c:spPr>
            <a:solidFill>
              <a:srgbClr val="92D050"/>
            </a:solidFill>
            <a:ln>
              <a:noFill/>
            </a:ln>
            <a:effectLst/>
          </c:spPr>
          <c:invertIfNegative val="0"/>
          <c:cat>
            <c:strRef>
              <c:f>Sheet1!$B$1:$H$1</c:f>
              <c:strCache>
                <c:ptCount val="7"/>
                <c:pt idx="0">
                  <c:v>Question 1</c:v>
                </c:pt>
                <c:pt idx="1">
                  <c:v>Question 2</c:v>
                </c:pt>
                <c:pt idx="2">
                  <c:v>Question 3</c:v>
                </c:pt>
                <c:pt idx="3">
                  <c:v>Question 4</c:v>
                </c:pt>
                <c:pt idx="4">
                  <c:v>Question 5</c:v>
                </c:pt>
                <c:pt idx="5">
                  <c:v>Question 6</c:v>
                </c:pt>
                <c:pt idx="6">
                  <c:v>Question 7</c:v>
                </c:pt>
              </c:strCache>
            </c:strRef>
          </c:cat>
          <c:val>
            <c:numRef>
              <c:f>Sheet1!$B$3:$H$3</c:f>
              <c:numCache>
                <c:formatCode>General</c:formatCode>
                <c:ptCount val="7"/>
                <c:pt idx="0">
                  <c:v>79.7</c:v>
                </c:pt>
                <c:pt idx="1">
                  <c:v>68.099999999999994</c:v>
                </c:pt>
                <c:pt idx="2">
                  <c:v>49.2</c:v>
                </c:pt>
                <c:pt idx="3">
                  <c:v>56.5</c:v>
                </c:pt>
                <c:pt idx="4">
                  <c:v>70</c:v>
                </c:pt>
                <c:pt idx="5">
                  <c:v>80</c:v>
                </c:pt>
                <c:pt idx="6">
                  <c:v>60.8</c:v>
                </c:pt>
              </c:numCache>
            </c:numRef>
          </c:val>
          <c:extLst>
            <c:ext xmlns:c16="http://schemas.microsoft.com/office/drawing/2014/chart" uri="{C3380CC4-5D6E-409C-BE32-E72D297353CC}">
              <c16:uniqueId val="{00000000-86C3-4E3A-B85D-A75A3FF79BD3}"/>
            </c:ext>
          </c:extLst>
        </c:ser>
        <c:ser>
          <c:idx val="2"/>
          <c:order val="2"/>
          <c:tx>
            <c:strRef>
              <c:f>Sheet1!$A$4</c:f>
              <c:strCache>
                <c:ptCount val="1"/>
                <c:pt idx="0">
                  <c:v>Disagree</c:v>
                </c:pt>
              </c:strCache>
            </c:strRef>
          </c:tx>
          <c:spPr>
            <a:solidFill>
              <a:srgbClr val="EE7522"/>
            </a:solidFill>
            <a:ln>
              <a:noFill/>
            </a:ln>
            <a:effectLst/>
          </c:spPr>
          <c:invertIfNegative val="0"/>
          <c:cat>
            <c:strRef>
              <c:f>Sheet1!$B$1:$H$1</c:f>
              <c:strCache>
                <c:ptCount val="7"/>
                <c:pt idx="0">
                  <c:v>Question 1</c:v>
                </c:pt>
                <c:pt idx="1">
                  <c:v>Question 2</c:v>
                </c:pt>
                <c:pt idx="2">
                  <c:v>Question 3</c:v>
                </c:pt>
                <c:pt idx="3">
                  <c:v>Question 4</c:v>
                </c:pt>
                <c:pt idx="4">
                  <c:v>Question 5</c:v>
                </c:pt>
                <c:pt idx="5">
                  <c:v>Question 6</c:v>
                </c:pt>
                <c:pt idx="6">
                  <c:v>Question 7</c:v>
                </c:pt>
              </c:strCache>
            </c:strRef>
          </c:cat>
          <c:val>
            <c:numRef>
              <c:f>Sheet1!$B$4:$H$4</c:f>
              <c:numCache>
                <c:formatCode>General</c:formatCode>
                <c:ptCount val="7"/>
                <c:pt idx="0">
                  <c:v>20.2</c:v>
                </c:pt>
                <c:pt idx="1">
                  <c:v>31.9</c:v>
                </c:pt>
                <c:pt idx="2">
                  <c:v>50.7</c:v>
                </c:pt>
                <c:pt idx="3">
                  <c:v>43.4</c:v>
                </c:pt>
                <c:pt idx="4">
                  <c:v>30</c:v>
                </c:pt>
                <c:pt idx="5">
                  <c:v>20</c:v>
                </c:pt>
                <c:pt idx="6">
                  <c:v>39.1</c:v>
                </c:pt>
              </c:numCache>
            </c:numRef>
          </c:val>
          <c:extLst>
            <c:ext xmlns:c16="http://schemas.microsoft.com/office/drawing/2014/chart" uri="{C3380CC4-5D6E-409C-BE32-E72D297353CC}">
              <c16:uniqueId val="{00000001-86C3-4E3A-B85D-A75A3FF79BD3}"/>
            </c:ext>
          </c:extLst>
        </c:ser>
        <c:dLbls>
          <c:showLegendKey val="0"/>
          <c:showVal val="0"/>
          <c:showCatName val="0"/>
          <c:showSerName val="0"/>
          <c:showPercent val="0"/>
          <c:showBubbleSize val="0"/>
        </c:dLbls>
        <c:gapWidth val="219"/>
        <c:axId val="943646504"/>
        <c:axId val="943646832"/>
      </c:barChart>
      <c:barChart>
        <c:barDir val="col"/>
        <c:grouping val="clustered"/>
        <c:varyColors val="0"/>
        <c:ser>
          <c:idx val="0"/>
          <c:order val="0"/>
          <c:tx>
            <c:strRef>
              <c:f>Sheet1!$A$2</c:f>
              <c:strCache>
                <c:ptCount val="1"/>
                <c:pt idx="0">
                  <c:v>Strongly Agree</c:v>
                </c:pt>
              </c:strCache>
            </c:strRef>
          </c:tx>
          <c:spPr>
            <a:solidFill>
              <a:srgbClr val="009A44"/>
            </a:solidFill>
            <a:ln>
              <a:noFill/>
            </a:ln>
            <a:effectLst/>
          </c:spPr>
          <c:invertIfNegative val="0"/>
          <c:cat>
            <c:strRef>
              <c:f>Sheet1!$B$1:$H$1</c:f>
              <c:strCache>
                <c:ptCount val="7"/>
                <c:pt idx="0">
                  <c:v>Question 1</c:v>
                </c:pt>
                <c:pt idx="1">
                  <c:v>Question 2</c:v>
                </c:pt>
                <c:pt idx="2">
                  <c:v>Question 3</c:v>
                </c:pt>
                <c:pt idx="3">
                  <c:v>Question 4</c:v>
                </c:pt>
                <c:pt idx="4">
                  <c:v>Question 5</c:v>
                </c:pt>
                <c:pt idx="5">
                  <c:v>Question 6</c:v>
                </c:pt>
                <c:pt idx="6">
                  <c:v>Question 7</c:v>
                </c:pt>
              </c:strCache>
            </c:strRef>
          </c:cat>
          <c:val>
            <c:numRef>
              <c:f>Sheet1!$B$2:$H$2</c:f>
              <c:numCache>
                <c:formatCode>General</c:formatCode>
                <c:ptCount val="7"/>
                <c:pt idx="0">
                  <c:v>13</c:v>
                </c:pt>
                <c:pt idx="1">
                  <c:v>10.1</c:v>
                </c:pt>
                <c:pt idx="2">
                  <c:v>7.2</c:v>
                </c:pt>
                <c:pt idx="3">
                  <c:v>5.8</c:v>
                </c:pt>
                <c:pt idx="4">
                  <c:v>11.4</c:v>
                </c:pt>
                <c:pt idx="5">
                  <c:v>13.8</c:v>
                </c:pt>
                <c:pt idx="6">
                  <c:v>10.1</c:v>
                </c:pt>
              </c:numCache>
            </c:numRef>
          </c:val>
          <c:extLst>
            <c:ext xmlns:c16="http://schemas.microsoft.com/office/drawing/2014/chart" uri="{C3380CC4-5D6E-409C-BE32-E72D297353CC}">
              <c16:uniqueId val="{00000002-86C3-4E3A-B85D-A75A3FF79BD3}"/>
            </c:ext>
          </c:extLst>
        </c:ser>
        <c:ser>
          <c:idx val="3"/>
          <c:order val="3"/>
          <c:tx>
            <c:strRef>
              <c:f>Sheet1!$A$5</c:f>
              <c:strCache>
                <c:ptCount val="1"/>
                <c:pt idx="0">
                  <c:v>Strongly Disagree</c:v>
                </c:pt>
              </c:strCache>
            </c:strRef>
          </c:tx>
          <c:spPr>
            <a:solidFill>
              <a:srgbClr val="FF0000"/>
            </a:solidFill>
            <a:ln>
              <a:noFill/>
            </a:ln>
            <a:effectLst/>
          </c:spPr>
          <c:invertIfNegative val="0"/>
          <c:cat>
            <c:strRef>
              <c:f>Sheet1!$B$1:$H$1</c:f>
              <c:strCache>
                <c:ptCount val="7"/>
                <c:pt idx="0">
                  <c:v>Question 1</c:v>
                </c:pt>
                <c:pt idx="1">
                  <c:v>Question 2</c:v>
                </c:pt>
                <c:pt idx="2">
                  <c:v>Question 3</c:v>
                </c:pt>
                <c:pt idx="3">
                  <c:v>Question 4</c:v>
                </c:pt>
                <c:pt idx="4">
                  <c:v>Question 5</c:v>
                </c:pt>
                <c:pt idx="5">
                  <c:v>Question 6</c:v>
                </c:pt>
                <c:pt idx="6">
                  <c:v>Question 7</c:v>
                </c:pt>
              </c:strCache>
            </c:strRef>
          </c:cat>
          <c:val>
            <c:numRef>
              <c:f>Sheet1!$B$5:$H$5</c:f>
              <c:numCache>
                <c:formatCode>General</c:formatCode>
                <c:ptCount val="7"/>
                <c:pt idx="0">
                  <c:v>4.3</c:v>
                </c:pt>
                <c:pt idx="1">
                  <c:v>11.6</c:v>
                </c:pt>
                <c:pt idx="2">
                  <c:v>8.6999999999999993</c:v>
                </c:pt>
                <c:pt idx="3">
                  <c:v>4.3</c:v>
                </c:pt>
                <c:pt idx="4">
                  <c:v>7.1</c:v>
                </c:pt>
                <c:pt idx="5">
                  <c:v>0</c:v>
                </c:pt>
                <c:pt idx="6">
                  <c:v>2.9</c:v>
                </c:pt>
              </c:numCache>
            </c:numRef>
          </c:val>
          <c:extLst>
            <c:ext xmlns:c16="http://schemas.microsoft.com/office/drawing/2014/chart" uri="{C3380CC4-5D6E-409C-BE32-E72D297353CC}">
              <c16:uniqueId val="{00000003-86C3-4E3A-B85D-A75A3FF79BD3}"/>
            </c:ext>
          </c:extLst>
        </c:ser>
        <c:dLbls>
          <c:showLegendKey val="0"/>
          <c:showVal val="0"/>
          <c:showCatName val="0"/>
          <c:showSerName val="0"/>
          <c:showPercent val="0"/>
          <c:showBubbleSize val="0"/>
        </c:dLbls>
        <c:gapWidth val="219"/>
        <c:axId val="1112722432"/>
        <c:axId val="1112718824"/>
      </c:barChart>
      <c:catAx>
        <c:axId val="94364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646832"/>
        <c:crosses val="autoZero"/>
        <c:auto val="1"/>
        <c:lblAlgn val="ctr"/>
        <c:lblOffset val="100"/>
        <c:noMultiLvlLbl val="0"/>
      </c:catAx>
      <c:valAx>
        <c:axId val="943646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646504"/>
        <c:crosses val="autoZero"/>
        <c:crossBetween val="between"/>
      </c:valAx>
      <c:valAx>
        <c:axId val="1112718824"/>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2722432"/>
        <c:crosses val="max"/>
        <c:crossBetween val="between"/>
      </c:valAx>
      <c:catAx>
        <c:axId val="1112722432"/>
        <c:scaling>
          <c:orientation val="minMax"/>
        </c:scaling>
        <c:delete val="1"/>
        <c:axPos val="b"/>
        <c:numFmt formatCode="General" sourceLinked="1"/>
        <c:majorTickMark val="out"/>
        <c:minorTickMark val="none"/>
        <c:tickLblPos val="nextTo"/>
        <c:crossAx val="1112718824"/>
        <c:crosses val="autoZero"/>
        <c:auto val="1"/>
        <c:lblAlgn val="ctr"/>
        <c:lblOffset val="100"/>
        <c:noMultiLvlLbl val="0"/>
      </c:catAx>
      <c:spPr>
        <a:noFill/>
        <a:ln>
          <a:noFill/>
        </a:ln>
        <a:effectLst/>
      </c:spPr>
    </c:plotArea>
    <c:legend>
      <c:legendPos val="b"/>
      <c:layout>
        <c:manualLayout>
          <c:xMode val="edge"/>
          <c:yMode val="edge"/>
          <c:x val="0.20761519393409159"/>
          <c:y val="0.90128921384826899"/>
          <c:w val="0.58476942986293379"/>
          <c:h val="7.49012623422072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aseline="0" dirty="0"/>
              <a:t>Overall Survey Results </a:t>
            </a:r>
          </a:p>
          <a:p>
            <a:pPr>
              <a:defRPr/>
            </a:pPr>
            <a:r>
              <a:rPr lang="en-US" baseline="0" dirty="0"/>
              <a:t>49 Questions/6 Pathway Standards </a:t>
            </a:r>
            <a:endParaRPr lang="en-US" dirty="0"/>
          </a:p>
        </c:rich>
      </c:tx>
      <c:layout>
        <c:manualLayout>
          <c:xMode val="edge"/>
          <c:yMode val="edge"/>
          <c:x val="0.33215771021605406"/>
          <c:y val="3.352935243996001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8.9680923126556761E-2"/>
          <c:y val="0.1273102150265846"/>
          <c:w val="0.90155675425355564"/>
          <c:h val="0.63183245625389217"/>
        </c:manualLayout>
      </c:layout>
      <c:barChart>
        <c:barDir val="col"/>
        <c:grouping val="clustered"/>
        <c:varyColors val="0"/>
        <c:ser>
          <c:idx val="0"/>
          <c:order val="0"/>
          <c:tx>
            <c:strRef>
              <c:f>Sheet1!$B$1</c:f>
              <c:strCache>
                <c:ptCount val="1"/>
                <c:pt idx="0">
                  <c:v>Number of Questions per Percent Positive</c:v>
                </c:pt>
              </c:strCache>
            </c:strRef>
          </c:tx>
          <c:spPr>
            <a:solidFill>
              <a:schemeClr val="accent4"/>
            </a:solidFill>
            <a:ln>
              <a:noFill/>
            </a:ln>
            <a:effectLst/>
          </c:spPr>
          <c:invertIfNegative val="0"/>
          <c:dPt>
            <c:idx val="0"/>
            <c:invertIfNegative val="0"/>
            <c:bubble3D val="0"/>
            <c:spPr>
              <a:solidFill>
                <a:srgbClr val="009A44"/>
              </a:solidFill>
              <a:ln>
                <a:noFill/>
              </a:ln>
              <a:effectLst/>
            </c:spPr>
            <c:extLst>
              <c:ext xmlns:c16="http://schemas.microsoft.com/office/drawing/2014/chart" uri="{C3380CC4-5D6E-409C-BE32-E72D297353CC}">
                <c16:uniqueId val="{00000001-F6A8-435F-984B-510DF8786C6D}"/>
              </c:ext>
            </c:extLst>
          </c:dPt>
          <c:dPt>
            <c:idx val="1"/>
            <c:invertIfNegative val="0"/>
            <c:bubble3D val="0"/>
            <c:spPr>
              <a:solidFill>
                <a:srgbClr val="92D050"/>
              </a:solidFill>
              <a:ln>
                <a:noFill/>
              </a:ln>
              <a:effectLst/>
            </c:spPr>
            <c:extLst>
              <c:ext xmlns:c16="http://schemas.microsoft.com/office/drawing/2014/chart" uri="{C3380CC4-5D6E-409C-BE32-E72D297353CC}">
                <c16:uniqueId val="{00000003-F6A8-435F-984B-510DF8786C6D}"/>
              </c:ext>
            </c:extLst>
          </c:dPt>
          <c:dPt>
            <c:idx val="2"/>
            <c:invertIfNegative val="0"/>
            <c:bubble3D val="0"/>
            <c:spPr>
              <a:solidFill>
                <a:srgbClr val="FFFF00"/>
              </a:solidFill>
              <a:ln>
                <a:noFill/>
              </a:ln>
              <a:effectLst/>
            </c:spPr>
            <c:extLst>
              <c:ext xmlns:c16="http://schemas.microsoft.com/office/drawing/2014/chart" uri="{C3380CC4-5D6E-409C-BE32-E72D297353CC}">
                <c16:uniqueId val="{00000005-F6A8-435F-984B-510DF8786C6D}"/>
              </c:ext>
            </c:extLst>
          </c:dPt>
          <c:dPt>
            <c:idx val="3"/>
            <c:invertIfNegative val="0"/>
            <c:bubble3D val="0"/>
            <c:spPr>
              <a:solidFill>
                <a:srgbClr val="FFFF00"/>
              </a:solidFill>
              <a:ln>
                <a:noFill/>
              </a:ln>
              <a:effectLst/>
            </c:spPr>
            <c:extLst>
              <c:ext xmlns:c16="http://schemas.microsoft.com/office/drawing/2014/chart" uri="{C3380CC4-5D6E-409C-BE32-E72D297353CC}">
                <c16:uniqueId val="{00000007-F6A8-435F-984B-510DF8786C6D}"/>
              </c:ext>
            </c:extLst>
          </c:dPt>
          <c:dPt>
            <c:idx val="4"/>
            <c:invertIfNegative val="0"/>
            <c:bubble3D val="0"/>
            <c:spPr>
              <a:solidFill>
                <a:srgbClr val="FFFF00"/>
              </a:solidFill>
              <a:ln>
                <a:noFill/>
              </a:ln>
              <a:effectLst/>
            </c:spPr>
            <c:extLst>
              <c:ext xmlns:c16="http://schemas.microsoft.com/office/drawing/2014/chart" uri="{C3380CC4-5D6E-409C-BE32-E72D297353CC}">
                <c16:uniqueId val="{00000009-F6A8-435F-984B-510DF8786C6D}"/>
              </c:ext>
            </c:extLst>
          </c:dPt>
          <c:dPt>
            <c:idx val="5"/>
            <c:invertIfNegative val="0"/>
            <c:bubble3D val="0"/>
            <c:spPr>
              <a:solidFill>
                <a:srgbClr val="EE5612"/>
              </a:solidFill>
              <a:ln>
                <a:noFill/>
              </a:ln>
              <a:effectLst/>
            </c:spPr>
            <c:extLst>
              <c:ext xmlns:c16="http://schemas.microsoft.com/office/drawing/2014/chart" uri="{C3380CC4-5D6E-409C-BE32-E72D297353CC}">
                <c16:uniqueId val="{0000000B-F6A8-435F-984B-510DF8786C6D}"/>
              </c:ext>
            </c:extLst>
          </c:dPt>
          <c:dPt>
            <c:idx val="6"/>
            <c:invertIfNegative val="0"/>
            <c:bubble3D val="0"/>
            <c:spPr>
              <a:solidFill>
                <a:srgbClr val="FF0000"/>
              </a:solidFill>
              <a:ln>
                <a:noFill/>
              </a:ln>
              <a:effectLst/>
            </c:spPr>
            <c:extLst>
              <c:ext xmlns:c16="http://schemas.microsoft.com/office/drawing/2014/chart" uri="{C3380CC4-5D6E-409C-BE32-E72D297353CC}">
                <c16:uniqueId val="{0000000C-F6A8-435F-984B-510DF8786C6D}"/>
              </c:ext>
            </c:extLst>
          </c:dPt>
          <c:cat>
            <c:strRef>
              <c:f>Sheet1!$A$2:$A$11</c:f>
              <c:strCache>
                <c:ptCount val="10"/>
                <c:pt idx="0">
                  <c:v>90-100%</c:v>
                </c:pt>
                <c:pt idx="1">
                  <c:v>80-89%</c:v>
                </c:pt>
                <c:pt idx="2">
                  <c:v>70-79%</c:v>
                </c:pt>
                <c:pt idx="3">
                  <c:v>60-69%</c:v>
                </c:pt>
                <c:pt idx="4">
                  <c:v>50-59%</c:v>
                </c:pt>
                <c:pt idx="5">
                  <c:v>40-49%</c:v>
                </c:pt>
                <c:pt idx="6">
                  <c:v>30-39%</c:v>
                </c:pt>
                <c:pt idx="7">
                  <c:v>20-29%</c:v>
                </c:pt>
                <c:pt idx="8">
                  <c:v>10-19%</c:v>
                </c:pt>
                <c:pt idx="9">
                  <c:v>0-9%</c:v>
                </c:pt>
              </c:strCache>
            </c:strRef>
          </c:cat>
          <c:val>
            <c:numRef>
              <c:f>Sheet1!$B$2:$B$11</c:f>
              <c:numCache>
                <c:formatCode>General</c:formatCode>
                <c:ptCount val="10"/>
                <c:pt idx="0">
                  <c:v>5</c:v>
                </c:pt>
                <c:pt idx="1">
                  <c:v>9</c:v>
                </c:pt>
                <c:pt idx="2">
                  <c:v>7</c:v>
                </c:pt>
                <c:pt idx="3">
                  <c:v>14</c:v>
                </c:pt>
                <c:pt idx="4">
                  <c:v>7</c:v>
                </c:pt>
                <c:pt idx="5">
                  <c:v>6</c:v>
                </c:pt>
                <c:pt idx="6">
                  <c:v>1</c:v>
                </c:pt>
                <c:pt idx="7">
                  <c:v>0</c:v>
                </c:pt>
                <c:pt idx="8">
                  <c:v>0</c:v>
                </c:pt>
                <c:pt idx="9">
                  <c:v>0</c:v>
                </c:pt>
              </c:numCache>
            </c:numRef>
          </c:val>
          <c:extLst>
            <c:ext xmlns:c16="http://schemas.microsoft.com/office/drawing/2014/chart" uri="{C3380CC4-5D6E-409C-BE32-E72D297353CC}">
              <c16:uniqueId val="{0000000A-F6A8-435F-984B-510DF8786C6D}"/>
            </c:ext>
          </c:extLst>
        </c:ser>
        <c:dLbls>
          <c:showLegendKey val="0"/>
          <c:showVal val="0"/>
          <c:showCatName val="0"/>
          <c:showSerName val="0"/>
          <c:showPercent val="0"/>
          <c:showBubbleSize val="0"/>
        </c:dLbls>
        <c:gapWidth val="219"/>
        <c:overlap val="-27"/>
        <c:axId val="1105222656"/>
        <c:axId val="1105219376"/>
      </c:barChart>
      <c:catAx>
        <c:axId val="1105222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baseline="0"/>
                  <a:t>Positive Response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05219376"/>
        <c:crosses val="autoZero"/>
        <c:auto val="1"/>
        <c:lblAlgn val="ctr"/>
        <c:lblOffset val="100"/>
        <c:noMultiLvlLbl val="0"/>
      </c:catAx>
      <c:valAx>
        <c:axId val="110521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a:t>
                </a:r>
                <a:r>
                  <a:rPr lang="en-US" baseline="0"/>
                  <a:t> of survey questions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0522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8BEAD-3D64-4BD0-91A3-32ABB96FF0A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FCB1E2C-2179-480E-8E93-707868057B83}">
      <dgm:prSet phldrT="[Text]"/>
      <dgm:spPr/>
      <dgm:t>
        <a:bodyPr/>
        <a:lstStyle/>
        <a:p>
          <a:r>
            <a:rPr lang="en-US" dirty="0"/>
            <a:t>Conduct Self-Assessment</a:t>
          </a:r>
        </a:p>
      </dgm:t>
    </dgm:pt>
    <dgm:pt modelId="{2DD28667-1BBB-42FB-8E42-D22523D59567}" type="parTrans" cxnId="{E39C2CBD-F902-4FD7-8DE0-841933461A87}">
      <dgm:prSet/>
      <dgm:spPr/>
      <dgm:t>
        <a:bodyPr/>
        <a:lstStyle/>
        <a:p>
          <a:endParaRPr lang="en-US"/>
        </a:p>
      </dgm:t>
    </dgm:pt>
    <dgm:pt modelId="{890331D4-77E0-4ACC-9694-47982913038F}" type="sibTrans" cxnId="{E39C2CBD-F902-4FD7-8DE0-841933461A87}">
      <dgm:prSet/>
      <dgm:spPr/>
      <dgm:t>
        <a:bodyPr/>
        <a:lstStyle/>
        <a:p>
          <a:endParaRPr lang="en-US"/>
        </a:p>
      </dgm:t>
    </dgm:pt>
    <dgm:pt modelId="{45C4F6B6-1F90-4EC5-960A-477F03C88455}">
      <dgm:prSet phldrT="[Text]"/>
      <dgm:spPr/>
      <dgm:t>
        <a:bodyPr/>
        <a:lstStyle/>
        <a:p>
          <a:r>
            <a:rPr lang="en-US" dirty="0"/>
            <a:t>Purchase Manual</a:t>
          </a:r>
        </a:p>
      </dgm:t>
    </dgm:pt>
    <dgm:pt modelId="{6408EB07-7F70-440D-82FA-882115CA15DB}" type="parTrans" cxnId="{C9A654DF-F051-47CE-BE69-FD8C0FF98D87}">
      <dgm:prSet/>
      <dgm:spPr/>
      <dgm:t>
        <a:bodyPr/>
        <a:lstStyle/>
        <a:p>
          <a:endParaRPr lang="en-US"/>
        </a:p>
      </dgm:t>
    </dgm:pt>
    <dgm:pt modelId="{757B6FD2-2F40-440E-BD71-C33839C0800E}" type="sibTrans" cxnId="{C9A654DF-F051-47CE-BE69-FD8C0FF98D87}">
      <dgm:prSet/>
      <dgm:spPr/>
      <dgm:t>
        <a:bodyPr/>
        <a:lstStyle/>
        <a:p>
          <a:endParaRPr lang="en-US"/>
        </a:p>
      </dgm:t>
    </dgm:pt>
    <dgm:pt modelId="{967C08A0-545E-44A8-9DDA-E6644ECD7386}">
      <dgm:prSet phldrT="[Text]"/>
      <dgm:spPr/>
      <dgm:t>
        <a:bodyPr/>
        <a:lstStyle/>
        <a:p>
          <a:r>
            <a:rPr lang="en-US" dirty="0"/>
            <a:t>Develop Timeline</a:t>
          </a:r>
        </a:p>
      </dgm:t>
    </dgm:pt>
    <dgm:pt modelId="{A7A16C17-57D7-4F5C-870E-1252A8DBF535}" type="parTrans" cxnId="{2643373B-D3E5-41F7-A6A9-E9BD888D7DE1}">
      <dgm:prSet/>
      <dgm:spPr/>
      <dgm:t>
        <a:bodyPr/>
        <a:lstStyle/>
        <a:p>
          <a:endParaRPr lang="en-US"/>
        </a:p>
      </dgm:t>
    </dgm:pt>
    <dgm:pt modelId="{6A4963A5-BA13-477B-BA88-CA0377F9D01F}" type="sibTrans" cxnId="{2643373B-D3E5-41F7-A6A9-E9BD888D7DE1}">
      <dgm:prSet/>
      <dgm:spPr/>
      <dgm:t>
        <a:bodyPr/>
        <a:lstStyle/>
        <a:p>
          <a:endParaRPr lang="en-US"/>
        </a:p>
      </dgm:t>
    </dgm:pt>
    <dgm:pt modelId="{5057762D-C59D-4CE7-A950-A54B559CEAB8}">
      <dgm:prSet phldrT="[Text]"/>
      <dgm:spPr/>
      <dgm:t>
        <a:bodyPr/>
        <a:lstStyle/>
        <a:p>
          <a:r>
            <a:rPr lang="en-US" dirty="0"/>
            <a:t>Collect Stories</a:t>
          </a:r>
        </a:p>
      </dgm:t>
    </dgm:pt>
    <dgm:pt modelId="{B52481CC-4531-41FC-851D-D7597A8683D7}" type="parTrans" cxnId="{DF0430F0-8F5A-4593-AAF0-653631E78FB4}">
      <dgm:prSet/>
      <dgm:spPr/>
      <dgm:t>
        <a:bodyPr/>
        <a:lstStyle/>
        <a:p>
          <a:endParaRPr lang="en-US"/>
        </a:p>
      </dgm:t>
    </dgm:pt>
    <dgm:pt modelId="{05756024-30EB-467D-B972-C29DD65AE011}" type="sibTrans" cxnId="{DF0430F0-8F5A-4593-AAF0-653631E78FB4}">
      <dgm:prSet/>
      <dgm:spPr/>
      <dgm:t>
        <a:bodyPr/>
        <a:lstStyle/>
        <a:p>
          <a:endParaRPr lang="en-US"/>
        </a:p>
      </dgm:t>
    </dgm:pt>
    <dgm:pt modelId="{7B5F723B-055D-4B37-BA6D-869D97E1648A}">
      <dgm:prSet phldrT="[Text]"/>
      <dgm:spPr/>
      <dgm:t>
        <a:bodyPr/>
        <a:lstStyle/>
        <a:p>
          <a:r>
            <a:rPr lang="en-US" dirty="0"/>
            <a:t>Online Application</a:t>
          </a:r>
        </a:p>
      </dgm:t>
    </dgm:pt>
    <dgm:pt modelId="{CE369F3F-C1B5-4EEC-BA72-1CEFF507AA59}" type="parTrans" cxnId="{608F03E1-EDC0-4B23-A0CF-0C3357F553D6}">
      <dgm:prSet/>
      <dgm:spPr/>
      <dgm:t>
        <a:bodyPr/>
        <a:lstStyle/>
        <a:p>
          <a:endParaRPr lang="en-US"/>
        </a:p>
      </dgm:t>
    </dgm:pt>
    <dgm:pt modelId="{337C4D71-ED45-47A2-889B-B01401EB9749}" type="sibTrans" cxnId="{608F03E1-EDC0-4B23-A0CF-0C3357F553D6}">
      <dgm:prSet/>
      <dgm:spPr/>
      <dgm:t>
        <a:bodyPr/>
        <a:lstStyle/>
        <a:p>
          <a:endParaRPr lang="en-US"/>
        </a:p>
      </dgm:t>
    </dgm:pt>
    <dgm:pt modelId="{A0D67830-620C-48EF-9B12-3DFBE7E3B59B}">
      <dgm:prSet/>
      <dgm:spPr/>
      <dgm:t>
        <a:bodyPr/>
        <a:lstStyle/>
        <a:p>
          <a:r>
            <a:rPr lang="en-US" dirty="0"/>
            <a:t>Submit Documents</a:t>
          </a:r>
        </a:p>
      </dgm:t>
    </dgm:pt>
    <dgm:pt modelId="{A3EAEFEC-1090-4293-9C4B-129A4E3E1501}" type="parTrans" cxnId="{AB6D2792-2408-45A4-BB28-FEAE6A2681F0}">
      <dgm:prSet/>
      <dgm:spPr/>
      <dgm:t>
        <a:bodyPr/>
        <a:lstStyle/>
        <a:p>
          <a:endParaRPr lang="en-US"/>
        </a:p>
      </dgm:t>
    </dgm:pt>
    <dgm:pt modelId="{3FC2595B-B660-4A19-9062-D4CB0D8285BF}" type="sibTrans" cxnId="{AB6D2792-2408-45A4-BB28-FEAE6A2681F0}">
      <dgm:prSet/>
      <dgm:spPr/>
      <dgm:t>
        <a:bodyPr/>
        <a:lstStyle/>
        <a:p>
          <a:endParaRPr lang="en-US"/>
        </a:p>
      </dgm:t>
    </dgm:pt>
    <dgm:pt modelId="{7F9A0466-D867-4EB4-B1DA-C73CE5C7A9AE}">
      <dgm:prSet/>
      <dgm:spPr/>
      <dgm:t>
        <a:bodyPr/>
        <a:lstStyle/>
        <a:p>
          <a:r>
            <a:rPr lang="en-US" dirty="0"/>
            <a:t>Nurse Survey</a:t>
          </a:r>
        </a:p>
      </dgm:t>
    </dgm:pt>
    <dgm:pt modelId="{BF600FAD-CE7F-4E3F-B2B9-858561F49651}" type="parTrans" cxnId="{0B62F616-FC37-4626-8365-60F839BB93FA}">
      <dgm:prSet/>
      <dgm:spPr/>
      <dgm:t>
        <a:bodyPr/>
        <a:lstStyle/>
        <a:p>
          <a:endParaRPr lang="en-US"/>
        </a:p>
      </dgm:t>
    </dgm:pt>
    <dgm:pt modelId="{F6771509-2DDF-4E43-BF55-4CF45A20D111}" type="sibTrans" cxnId="{0B62F616-FC37-4626-8365-60F839BB93FA}">
      <dgm:prSet/>
      <dgm:spPr/>
      <dgm:t>
        <a:bodyPr/>
        <a:lstStyle/>
        <a:p>
          <a:endParaRPr lang="en-US"/>
        </a:p>
      </dgm:t>
    </dgm:pt>
    <dgm:pt modelId="{A8857C26-A4AB-4070-8ECF-923E3A5878C3}">
      <dgm:prSet/>
      <dgm:spPr/>
      <dgm:t>
        <a:bodyPr/>
        <a:lstStyle/>
        <a:p>
          <a:r>
            <a:rPr lang="en-US" dirty="0"/>
            <a:t>Application Outcome</a:t>
          </a:r>
        </a:p>
      </dgm:t>
    </dgm:pt>
    <dgm:pt modelId="{1A0D4A53-2748-4B46-8C3C-862155039AAA}" type="parTrans" cxnId="{6D499D37-C36B-4A89-BA79-C8B4B6D40870}">
      <dgm:prSet/>
      <dgm:spPr/>
      <dgm:t>
        <a:bodyPr/>
        <a:lstStyle/>
        <a:p>
          <a:endParaRPr lang="en-US"/>
        </a:p>
      </dgm:t>
    </dgm:pt>
    <dgm:pt modelId="{0B11F356-B25A-4B90-89E4-B9F6B155C62E}" type="sibTrans" cxnId="{6D499D37-C36B-4A89-BA79-C8B4B6D40870}">
      <dgm:prSet/>
      <dgm:spPr/>
      <dgm:t>
        <a:bodyPr/>
        <a:lstStyle/>
        <a:p>
          <a:endParaRPr lang="en-US"/>
        </a:p>
      </dgm:t>
    </dgm:pt>
    <dgm:pt modelId="{17F52E7A-FC99-4D80-AFF0-6151872843C7}" type="pres">
      <dgm:prSet presAssocID="{C2E8BEAD-3D64-4BD0-91A3-32ABB96FF0A0}" presName="cycle" presStyleCnt="0">
        <dgm:presLayoutVars>
          <dgm:dir/>
          <dgm:resizeHandles val="exact"/>
        </dgm:presLayoutVars>
      </dgm:prSet>
      <dgm:spPr/>
    </dgm:pt>
    <dgm:pt modelId="{F98768DD-CC30-4D41-A82A-2D441B379A62}" type="pres">
      <dgm:prSet presAssocID="{1FCB1E2C-2179-480E-8E93-707868057B83}" presName="node" presStyleLbl="node1" presStyleIdx="0" presStyleCnt="8">
        <dgm:presLayoutVars>
          <dgm:bulletEnabled val="1"/>
        </dgm:presLayoutVars>
      </dgm:prSet>
      <dgm:spPr/>
    </dgm:pt>
    <dgm:pt modelId="{2226F7D1-E660-498E-81B5-77198ACDCE7A}" type="pres">
      <dgm:prSet presAssocID="{1FCB1E2C-2179-480E-8E93-707868057B83}" presName="spNode" presStyleCnt="0"/>
      <dgm:spPr/>
    </dgm:pt>
    <dgm:pt modelId="{E4A9270B-3FFD-4436-BF74-32F96A7BF21F}" type="pres">
      <dgm:prSet presAssocID="{890331D4-77E0-4ACC-9694-47982913038F}" presName="sibTrans" presStyleLbl="sibTrans1D1" presStyleIdx="0" presStyleCnt="8"/>
      <dgm:spPr/>
    </dgm:pt>
    <dgm:pt modelId="{DE2FD523-DEA7-4FCB-AF65-6302A8C08E59}" type="pres">
      <dgm:prSet presAssocID="{45C4F6B6-1F90-4EC5-960A-477F03C88455}" presName="node" presStyleLbl="node1" presStyleIdx="1" presStyleCnt="8">
        <dgm:presLayoutVars>
          <dgm:bulletEnabled val="1"/>
        </dgm:presLayoutVars>
      </dgm:prSet>
      <dgm:spPr/>
    </dgm:pt>
    <dgm:pt modelId="{B1A18713-C505-4D7E-98D2-877726F84DD5}" type="pres">
      <dgm:prSet presAssocID="{45C4F6B6-1F90-4EC5-960A-477F03C88455}" presName="spNode" presStyleCnt="0"/>
      <dgm:spPr/>
    </dgm:pt>
    <dgm:pt modelId="{A5C53D6D-D702-4E50-8B12-946F91FA461C}" type="pres">
      <dgm:prSet presAssocID="{757B6FD2-2F40-440E-BD71-C33839C0800E}" presName="sibTrans" presStyleLbl="sibTrans1D1" presStyleIdx="1" presStyleCnt="8"/>
      <dgm:spPr/>
    </dgm:pt>
    <dgm:pt modelId="{9F62A323-24F1-4C3B-86E5-F639F3349499}" type="pres">
      <dgm:prSet presAssocID="{967C08A0-545E-44A8-9DDA-E6644ECD7386}" presName="node" presStyleLbl="node1" presStyleIdx="2" presStyleCnt="8">
        <dgm:presLayoutVars>
          <dgm:bulletEnabled val="1"/>
        </dgm:presLayoutVars>
      </dgm:prSet>
      <dgm:spPr/>
    </dgm:pt>
    <dgm:pt modelId="{AAAD50F0-ABA6-450E-AA8B-55B6ABBECFC5}" type="pres">
      <dgm:prSet presAssocID="{967C08A0-545E-44A8-9DDA-E6644ECD7386}" presName="spNode" presStyleCnt="0"/>
      <dgm:spPr/>
    </dgm:pt>
    <dgm:pt modelId="{D05B1072-9EA1-4214-B653-DDE776515687}" type="pres">
      <dgm:prSet presAssocID="{6A4963A5-BA13-477B-BA88-CA0377F9D01F}" presName="sibTrans" presStyleLbl="sibTrans1D1" presStyleIdx="2" presStyleCnt="8"/>
      <dgm:spPr/>
    </dgm:pt>
    <dgm:pt modelId="{954018E6-DB8B-48B4-AFDD-6FC069B5C9A7}" type="pres">
      <dgm:prSet presAssocID="{5057762D-C59D-4CE7-A950-A54B559CEAB8}" presName="node" presStyleLbl="node1" presStyleIdx="3" presStyleCnt="8">
        <dgm:presLayoutVars>
          <dgm:bulletEnabled val="1"/>
        </dgm:presLayoutVars>
      </dgm:prSet>
      <dgm:spPr/>
    </dgm:pt>
    <dgm:pt modelId="{5CC4BD7D-BC25-42C3-A3D5-DE66F7420002}" type="pres">
      <dgm:prSet presAssocID="{5057762D-C59D-4CE7-A950-A54B559CEAB8}" presName="spNode" presStyleCnt="0"/>
      <dgm:spPr/>
    </dgm:pt>
    <dgm:pt modelId="{37202708-414C-4378-855A-7616B7FA2D65}" type="pres">
      <dgm:prSet presAssocID="{05756024-30EB-467D-B972-C29DD65AE011}" presName="sibTrans" presStyleLbl="sibTrans1D1" presStyleIdx="3" presStyleCnt="8"/>
      <dgm:spPr/>
    </dgm:pt>
    <dgm:pt modelId="{A7AFD639-0E5E-466A-85E7-73A748EAF220}" type="pres">
      <dgm:prSet presAssocID="{7B5F723B-055D-4B37-BA6D-869D97E1648A}" presName="node" presStyleLbl="node1" presStyleIdx="4" presStyleCnt="8">
        <dgm:presLayoutVars>
          <dgm:bulletEnabled val="1"/>
        </dgm:presLayoutVars>
      </dgm:prSet>
      <dgm:spPr/>
    </dgm:pt>
    <dgm:pt modelId="{5F5C5729-8274-4CAE-997C-1C072C79A095}" type="pres">
      <dgm:prSet presAssocID="{7B5F723B-055D-4B37-BA6D-869D97E1648A}" presName="spNode" presStyleCnt="0"/>
      <dgm:spPr/>
    </dgm:pt>
    <dgm:pt modelId="{B4AA5547-CCF8-47F8-A9EC-667E56B787E7}" type="pres">
      <dgm:prSet presAssocID="{337C4D71-ED45-47A2-889B-B01401EB9749}" presName="sibTrans" presStyleLbl="sibTrans1D1" presStyleIdx="4" presStyleCnt="8"/>
      <dgm:spPr/>
    </dgm:pt>
    <dgm:pt modelId="{3DD9C7D0-E134-4881-8436-9F8740E56A6B}" type="pres">
      <dgm:prSet presAssocID="{A0D67830-620C-48EF-9B12-3DFBE7E3B59B}" presName="node" presStyleLbl="node1" presStyleIdx="5" presStyleCnt="8" custRadScaleRad="102411" custRadScaleInc="-1798">
        <dgm:presLayoutVars>
          <dgm:bulletEnabled val="1"/>
        </dgm:presLayoutVars>
      </dgm:prSet>
      <dgm:spPr/>
    </dgm:pt>
    <dgm:pt modelId="{B08B3BB3-5DC3-43B6-BBFF-B6150A9C147E}" type="pres">
      <dgm:prSet presAssocID="{A0D67830-620C-48EF-9B12-3DFBE7E3B59B}" presName="spNode" presStyleCnt="0"/>
      <dgm:spPr/>
    </dgm:pt>
    <dgm:pt modelId="{71FECDDB-1D24-4DFC-BB1A-07D3A5176D8B}" type="pres">
      <dgm:prSet presAssocID="{3FC2595B-B660-4A19-9062-D4CB0D8285BF}" presName="sibTrans" presStyleLbl="sibTrans1D1" presStyleIdx="5" presStyleCnt="8"/>
      <dgm:spPr/>
    </dgm:pt>
    <dgm:pt modelId="{DF999550-1EB1-4196-9C91-AA543577D253}" type="pres">
      <dgm:prSet presAssocID="{7F9A0466-D867-4EB4-B1DA-C73CE5C7A9AE}" presName="node" presStyleLbl="node1" presStyleIdx="6" presStyleCnt="8">
        <dgm:presLayoutVars>
          <dgm:bulletEnabled val="1"/>
        </dgm:presLayoutVars>
      </dgm:prSet>
      <dgm:spPr/>
    </dgm:pt>
    <dgm:pt modelId="{27C3CF86-0697-49AD-ABAB-EB4B1CEE51B7}" type="pres">
      <dgm:prSet presAssocID="{7F9A0466-D867-4EB4-B1DA-C73CE5C7A9AE}" presName="spNode" presStyleCnt="0"/>
      <dgm:spPr/>
    </dgm:pt>
    <dgm:pt modelId="{16240A6D-727F-45FF-8D17-9BAEF9FB9E74}" type="pres">
      <dgm:prSet presAssocID="{F6771509-2DDF-4E43-BF55-4CF45A20D111}" presName="sibTrans" presStyleLbl="sibTrans1D1" presStyleIdx="6" presStyleCnt="8"/>
      <dgm:spPr/>
    </dgm:pt>
    <dgm:pt modelId="{1845DE22-561C-487F-B8A2-7D5D12AFEFB5}" type="pres">
      <dgm:prSet presAssocID="{A8857C26-A4AB-4070-8ECF-923E3A5878C3}" presName="node" presStyleLbl="node1" presStyleIdx="7" presStyleCnt="8">
        <dgm:presLayoutVars>
          <dgm:bulletEnabled val="1"/>
        </dgm:presLayoutVars>
      </dgm:prSet>
      <dgm:spPr/>
    </dgm:pt>
    <dgm:pt modelId="{5E7B8574-A26C-44E3-8363-D8C7F2CAB69A}" type="pres">
      <dgm:prSet presAssocID="{A8857C26-A4AB-4070-8ECF-923E3A5878C3}" presName="spNode" presStyleCnt="0"/>
      <dgm:spPr/>
    </dgm:pt>
    <dgm:pt modelId="{AE75FF14-D3F3-4871-92C0-5196A7645B3A}" type="pres">
      <dgm:prSet presAssocID="{0B11F356-B25A-4B90-89E4-B9F6B155C62E}" presName="sibTrans" presStyleLbl="sibTrans1D1" presStyleIdx="7" presStyleCnt="8"/>
      <dgm:spPr/>
    </dgm:pt>
  </dgm:ptLst>
  <dgm:cxnLst>
    <dgm:cxn modelId="{1918A500-0D26-4704-8CD3-0D3440B40C62}" type="presOf" srcId="{7B5F723B-055D-4B37-BA6D-869D97E1648A}" destId="{A7AFD639-0E5E-466A-85E7-73A748EAF220}" srcOrd="0" destOrd="0" presId="urn:microsoft.com/office/officeart/2005/8/layout/cycle5"/>
    <dgm:cxn modelId="{0B62F616-FC37-4626-8365-60F839BB93FA}" srcId="{C2E8BEAD-3D64-4BD0-91A3-32ABB96FF0A0}" destId="{7F9A0466-D867-4EB4-B1DA-C73CE5C7A9AE}" srcOrd="6" destOrd="0" parTransId="{BF600FAD-CE7F-4E3F-B2B9-858561F49651}" sibTransId="{F6771509-2DDF-4E43-BF55-4CF45A20D111}"/>
    <dgm:cxn modelId="{6D499D37-C36B-4A89-BA79-C8B4B6D40870}" srcId="{C2E8BEAD-3D64-4BD0-91A3-32ABB96FF0A0}" destId="{A8857C26-A4AB-4070-8ECF-923E3A5878C3}" srcOrd="7" destOrd="0" parTransId="{1A0D4A53-2748-4B46-8C3C-862155039AAA}" sibTransId="{0B11F356-B25A-4B90-89E4-B9F6B155C62E}"/>
    <dgm:cxn modelId="{2643373B-D3E5-41F7-A6A9-E9BD888D7DE1}" srcId="{C2E8BEAD-3D64-4BD0-91A3-32ABB96FF0A0}" destId="{967C08A0-545E-44A8-9DDA-E6644ECD7386}" srcOrd="2" destOrd="0" parTransId="{A7A16C17-57D7-4F5C-870E-1252A8DBF535}" sibTransId="{6A4963A5-BA13-477B-BA88-CA0377F9D01F}"/>
    <dgm:cxn modelId="{DB494F3F-5D3C-4126-B1D7-EAE70F1BA419}" type="presOf" srcId="{5057762D-C59D-4CE7-A950-A54B559CEAB8}" destId="{954018E6-DB8B-48B4-AFDD-6FC069B5C9A7}" srcOrd="0" destOrd="0" presId="urn:microsoft.com/office/officeart/2005/8/layout/cycle5"/>
    <dgm:cxn modelId="{2406955B-19ED-4362-9D9B-D82B6F9C55E6}" type="presOf" srcId="{7F9A0466-D867-4EB4-B1DA-C73CE5C7A9AE}" destId="{DF999550-1EB1-4196-9C91-AA543577D253}" srcOrd="0" destOrd="0" presId="urn:microsoft.com/office/officeart/2005/8/layout/cycle5"/>
    <dgm:cxn modelId="{B1756A60-8707-4ECA-A403-AB3705B03F8D}" type="presOf" srcId="{3FC2595B-B660-4A19-9062-D4CB0D8285BF}" destId="{71FECDDB-1D24-4DFC-BB1A-07D3A5176D8B}" srcOrd="0" destOrd="0" presId="urn:microsoft.com/office/officeart/2005/8/layout/cycle5"/>
    <dgm:cxn modelId="{5093FE75-ADB1-4263-8DA7-2584180B20E8}" type="presOf" srcId="{6A4963A5-BA13-477B-BA88-CA0377F9D01F}" destId="{D05B1072-9EA1-4214-B653-DDE776515687}" srcOrd="0" destOrd="0" presId="urn:microsoft.com/office/officeart/2005/8/layout/cycle5"/>
    <dgm:cxn modelId="{8FBB1457-D9E6-4B8E-8BA9-4D67BA9F269C}" type="presOf" srcId="{890331D4-77E0-4ACC-9694-47982913038F}" destId="{E4A9270B-3FFD-4436-BF74-32F96A7BF21F}" srcOrd="0" destOrd="0" presId="urn:microsoft.com/office/officeart/2005/8/layout/cycle5"/>
    <dgm:cxn modelId="{370FB47A-15DE-4F4A-AF3A-98F1589F6AA4}" type="presOf" srcId="{05756024-30EB-467D-B972-C29DD65AE011}" destId="{37202708-414C-4378-855A-7616B7FA2D65}" srcOrd="0" destOrd="0" presId="urn:microsoft.com/office/officeart/2005/8/layout/cycle5"/>
    <dgm:cxn modelId="{2AB4D17E-D344-4FA3-B20F-5E7FF2D104F4}" type="presOf" srcId="{A0D67830-620C-48EF-9B12-3DFBE7E3B59B}" destId="{3DD9C7D0-E134-4881-8436-9F8740E56A6B}" srcOrd="0" destOrd="0" presId="urn:microsoft.com/office/officeart/2005/8/layout/cycle5"/>
    <dgm:cxn modelId="{4372FD80-0372-405A-AACC-34285FF35DD2}" type="presOf" srcId="{1FCB1E2C-2179-480E-8E93-707868057B83}" destId="{F98768DD-CC30-4D41-A82A-2D441B379A62}" srcOrd="0" destOrd="0" presId="urn:microsoft.com/office/officeart/2005/8/layout/cycle5"/>
    <dgm:cxn modelId="{121C1684-2BCD-461C-BA44-DA35A13C6F78}" type="presOf" srcId="{A8857C26-A4AB-4070-8ECF-923E3A5878C3}" destId="{1845DE22-561C-487F-B8A2-7D5D12AFEFB5}" srcOrd="0" destOrd="0" presId="urn:microsoft.com/office/officeart/2005/8/layout/cycle5"/>
    <dgm:cxn modelId="{D83FAD90-41E3-46CC-98B9-B0508DCDECB2}" type="presOf" srcId="{C2E8BEAD-3D64-4BD0-91A3-32ABB96FF0A0}" destId="{17F52E7A-FC99-4D80-AFF0-6151872843C7}" srcOrd="0" destOrd="0" presId="urn:microsoft.com/office/officeart/2005/8/layout/cycle5"/>
    <dgm:cxn modelId="{AB6D2792-2408-45A4-BB28-FEAE6A2681F0}" srcId="{C2E8BEAD-3D64-4BD0-91A3-32ABB96FF0A0}" destId="{A0D67830-620C-48EF-9B12-3DFBE7E3B59B}" srcOrd="5" destOrd="0" parTransId="{A3EAEFEC-1090-4293-9C4B-129A4E3E1501}" sibTransId="{3FC2595B-B660-4A19-9062-D4CB0D8285BF}"/>
    <dgm:cxn modelId="{7F9C1795-B1CD-4549-AFAB-0633D23F59E0}" type="presOf" srcId="{967C08A0-545E-44A8-9DDA-E6644ECD7386}" destId="{9F62A323-24F1-4C3B-86E5-F639F3349499}" srcOrd="0" destOrd="0" presId="urn:microsoft.com/office/officeart/2005/8/layout/cycle5"/>
    <dgm:cxn modelId="{ADFF8095-3C2E-48E5-ACBB-098538DB6708}" type="presOf" srcId="{0B11F356-B25A-4B90-89E4-B9F6B155C62E}" destId="{AE75FF14-D3F3-4871-92C0-5196A7645B3A}" srcOrd="0" destOrd="0" presId="urn:microsoft.com/office/officeart/2005/8/layout/cycle5"/>
    <dgm:cxn modelId="{42986F98-C128-450C-9E00-7ECB56EACA2E}" type="presOf" srcId="{757B6FD2-2F40-440E-BD71-C33839C0800E}" destId="{A5C53D6D-D702-4E50-8B12-946F91FA461C}" srcOrd="0" destOrd="0" presId="urn:microsoft.com/office/officeart/2005/8/layout/cycle5"/>
    <dgm:cxn modelId="{E599B7B9-7E4E-4D8D-8D93-5122C6F650F5}" type="presOf" srcId="{F6771509-2DDF-4E43-BF55-4CF45A20D111}" destId="{16240A6D-727F-45FF-8D17-9BAEF9FB9E74}" srcOrd="0" destOrd="0" presId="urn:microsoft.com/office/officeart/2005/8/layout/cycle5"/>
    <dgm:cxn modelId="{E39C2CBD-F902-4FD7-8DE0-841933461A87}" srcId="{C2E8BEAD-3D64-4BD0-91A3-32ABB96FF0A0}" destId="{1FCB1E2C-2179-480E-8E93-707868057B83}" srcOrd="0" destOrd="0" parTransId="{2DD28667-1BBB-42FB-8E42-D22523D59567}" sibTransId="{890331D4-77E0-4ACC-9694-47982913038F}"/>
    <dgm:cxn modelId="{4531E1C9-3F1F-42F9-928B-4FEB6CD3D74A}" type="presOf" srcId="{337C4D71-ED45-47A2-889B-B01401EB9749}" destId="{B4AA5547-CCF8-47F8-A9EC-667E56B787E7}" srcOrd="0" destOrd="0" presId="urn:microsoft.com/office/officeart/2005/8/layout/cycle5"/>
    <dgm:cxn modelId="{A0C95CDE-7FEE-4229-B15E-8AA36460B967}" type="presOf" srcId="{45C4F6B6-1F90-4EC5-960A-477F03C88455}" destId="{DE2FD523-DEA7-4FCB-AF65-6302A8C08E59}" srcOrd="0" destOrd="0" presId="urn:microsoft.com/office/officeart/2005/8/layout/cycle5"/>
    <dgm:cxn modelId="{C9A654DF-F051-47CE-BE69-FD8C0FF98D87}" srcId="{C2E8BEAD-3D64-4BD0-91A3-32ABB96FF0A0}" destId="{45C4F6B6-1F90-4EC5-960A-477F03C88455}" srcOrd="1" destOrd="0" parTransId="{6408EB07-7F70-440D-82FA-882115CA15DB}" sibTransId="{757B6FD2-2F40-440E-BD71-C33839C0800E}"/>
    <dgm:cxn modelId="{608F03E1-EDC0-4B23-A0CF-0C3357F553D6}" srcId="{C2E8BEAD-3D64-4BD0-91A3-32ABB96FF0A0}" destId="{7B5F723B-055D-4B37-BA6D-869D97E1648A}" srcOrd="4" destOrd="0" parTransId="{CE369F3F-C1B5-4EEC-BA72-1CEFF507AA59}" sibTransId="{337C4D71-ED45-47A2-889B-B01401EB9749}"/>
    <dgm:cxn modelId="{DF0430F0-8F5A-4593-AAF0-653631E78FB4}" srcId="{C2E8BEAD-3D64-4BD0-91A3-32ABB96FF0A0}" destId="{5057762D-C59D-4CE7-A950-A54B559CEAB8}" srcOrd="3" destOrd="0" parTransId="{B52481CC-4531-41FC-851D-D7597A8683D7}" sibTransId="{05756024-30EB-467D-B972-C29DD65AE011}"/>
    <dgm:cxn modelId="{4B14C796-896C-41DE-AAA1-B21B8B875324}" type="presParOf" srcId="{17F52E7A-FC99-4D80-AFF0-6151872843C7}" destId="{F98768DD-CC30-4D41-A82A-2D441B379A62}" srcOrd="0" destOrd="0" presId="urn:microsoft.com/office/officeart/2005/8/layout/cycle5"/>
    <dgm:cxn modelId="{415A75D2-0E99-4301-B650-88F62977A314}" type="presParOf" srcId="{17F52E7A-FC99-4D80-AFF0-6151872843C7}" destId="{2226F7D1-E660-498E-81B5-77198ACDCE7A}" srcOrd="1" destOrd="0" presId="urn:microsoft.com/office/officeart/2005/8/layout/cycle5"/>
    <dgm:cxn modelId="{8A2A7A7F-49D2-4A30-86B6-0998C4A5A47C}" type="presParOf" srcId="{17F52E7A-FC99-4D80-AFF0-6151872843C7}" destId="{E4A9270B-3FFD-4436-BF74-32F96A7BF21F}" srcOrd="2" destOrd="0" presId="urn:microsoft.com/office/officeart/2005/8/layout/cycle5"/>
    <dgm:cxn modelId="{A3A89EF5-E163-4839-90AD-A72BF321B1DF}" type="presParOf" srcId="{17F52E7A-FC99-4D80-AFF0-6151872843C7}" destId="{DE2FD523-DEA7-4FCB-AF65-6302A8C08E59}" srcOrd="3" destOrd="0" presId="urn:microsoft.com/office/officeart/2005/8/layout/cycle5"/>
    <dgm:cxn modelId="{274C7411-9D76-418F-A2E1-8579F047D7F2}" type="presParOf" srcId="{17F52E7A-FC99-4D80-AFF0-6151872843C7}" destId="{B1A18713-C505-4D7E-98D2-877726F84DD5}" srcOrd="4" destOrd="0" presId="urn:microsoft.com/office/officeart/2005/8/layout/cycle5"/>
    <dgm:cxn modelId="{576C3775-B766-4A62-8C09-C0472579332A}" type="presParOf" srcId="{17F52E7A-FC99-4D80-AFF0-6151872843C7}" destId="{A5C53D6D-D702-4E50-8B12-946F91FA461C}" srcOrd="5" destOrd="0" presId="urn:microsoft.com/office/officeart/2005/8/layout/cycle5"/>
    <dgm:cxn modelId="{FD798859-8ABC-42A8-A312-D49CEB05A992}" type="presParOf" srcId="{17F52E7A-FC99-4D80-AFF0-6151872843C7}" destId="{9F62A323-24F1-4C3B-86E5-F639F3349499}" srcOrd="6" destOrd="0" presId="urn:microsoft.com/office/officeart/2005/8/layout/cycle5"/>
    <dgm:cxn modelId="{C1BB33B0-1015-423C-A105-8419309E68EA}" type="presParOf" srcId="{17F52E7A-FC99-4D80-AFF0-6151872843C7}" destId="{AAAD50F0-ABA6-450E-AA8B-55B6ABBECFC5}" srcOrd="7" destOrd="0" presId="urn:microsoft.com/office/officeart/2005/8/layout/cycle5"/>
    <dgm:cxn modelId="{7D848AFA-BE60-409C-B960-1B18EEB9E161}" type="presParOf" srcId="{17F52E7A-FC99-4D80-AFF0-6151872843C7}" destId="{D05B1072-9EA1-4214-B653-DDE776515687}" srcOrd="8" destOrd="0" presId="urn:microsoft.com/office/officeart/2005/8/layout/cycle5"/>
    <dgm:cxn modelId="{557B0342-C1EA-402B-BA6A-60AF35EEBCB6}" type="presParOf" srcId="{17F52E7A-FC99-4D80-AFF0-6151872843C7}" destId="{954018E6-DB8B-48B4-AFDD-6FC069B5C9A7}" srcOrd="9" destOrd="0" presId="urn:microsoft.com/office/officeart/2005/8/layout/cycle5"/>
    <dgm:cxn modelId="{FE3F8A79-3693-4882-9A41-8EF18FD71640}" type="presParOf" srcId="{17F52E7A-FC99-4D80-AFF0-6151872843C7}" destId="{5CC4BD7D-BC25-42C3-A3D5-DE66F7420002}" srcOrd="10" destOrd="0" presId="urn:microsoft.com/office/officeart/2005/8/layout/cycle5"/>
    <dgm:cxn modelId="{5CA33265-D5C5-4BA9-8E54-60501358B1AE}" type="presParOf" srcId="{17F52E7A-FC99-4D80-AFF0-6151872843C7}" destId="{37202708-414C-4378-855A-7616B7FA2D65}" srcOrd="11" destOrd="0" presId="urn:microsoft.com/office/officeart/2005/8/layout/cycle5"/>
    <dgm:cxn modelId="{F8DC1AC8-F1F1-4B5F-8CC9-4D7E73639463}" type="presParOf" srcId="{17F52E7A-FC99-4D80-AFF0-6151872843C7}" destId="{A7AFD639-0E5E-466A-85E7-73A748EAF220}" srcOrd="12" destOrd="0" presId="urn:microsoft.com/office/officeart/2005/8/layout/cycle5"/>
    <dgm:cxn modelId="{48845EEA-079E-4535-9F9A-F27FCE84B37B}" type="presParOf" srcId="{17F52E7A-FC99-4D80-AFF0-6151872843C7}" destId="{5F5C5729-8274-4CAE-997C-1C072C79A095}" srcOrd="13" destOrd="0" presId="urn:microsoft.com/office/officeart/2005/8/layout/cycle5"/>
    <dgm:cxn modelId="{B5DD77C6-8C66-454C-9540-397DFE054520}" type="presParOf" srcId="{17F52E7A-FC99-4D80-AFF0-6151872843C7}" destId="{B4AA5547-CCF8-47F8-A9EC-667E56B787E7}" srcOrd="14" destOrd="0" presId="urn:microsoft.com/office/officeart/2005/8/layout/cycle5"/>
    <dgm:cxn modelId="{16BCCF52-7C8E-492A-9BD3-6C0067E8289E}" type="presParOf" srcId="{17F52E7A-FC99-4D80-AFF0-6151872843C7}" destId="{3DD9C7D0-E134-4881-8436-9F8740E56A6B}" srcOrd="15" destOrd="0" presId="urn:microsoft.com/office/officeart/2005/8/layout/cycle5"/>
    <dgm:cxn modelId="{6789CC1E-E3CF-4EBB-8203-02F21E0E229E}" type="presParOf" srcId="{17F52E7A-FC99-4D80-AFF0-6151872843C7}" destId="{B08B3BB3-5DC3-43B6-BBFF-B6150A9C147E}" srcOrd="16" destOrd="0" presId="urn:microsoft.com/office/officeart/2005/8/layout/cycle5"/>
    <dgm:cxn modelId="{64FF53AC-D33A-4213-A89C-E9ED176B5090}" type="presParOf" srcId="{17F52E7A-FC99-4D80-AFF0-6151872843C7}" destId="{71FECDDB-1D24-4DFC-BB1A-07D3A5176D8B}" srcOrd="17" destOrd="0" presId="urn:microsoft.com/office/officeart/2005/8/layout/cycle5"/>
    <dgm:cxn modelId="{C80B1734-431E-46D7-BC1E-81602229B2CC}" type="presParOf" srcId="{17F52E7A-FC99-4D80-AFF0-6151872843C7}" destId="{DF999550-1EB1-4196-9C91-AA543577D253}" srcOrd="18" destOrd="0" presId="urn:microsoft.com/office/officeart/2005/8/layout/cycle5"/>
    <dgm:cxn modelId="{5C8120CE-F91C-4352-8000-18A52A9F2EEF}" type="presParOf" srcId="{17F52E7A-FC99-4D80-AFF0-6151872843C7}" destId="{27C3CF86-0697-49AD-ABAB-EB4B1CEE51B7}" srcOrd="19" destOrd="0" presId="urn:microsoft.com/office/officeart/2005/8/layout/cycle5"/>
    <dgm:cxn modelId="{6D2A99D2-0271-4309-9724-532661A6F6BB}" type="presParOf" srcId="{17F52E7A-FC99-4D80-AFF0-6151872843C7}" destId="{16240A6D-727F-45FF-8D17-9BAEF9FB9E74}" srcOrd="20" destOrd="0" presId="urn:microsoft.com/office/officeart/2005/8/layout/cycle5"/>
    <dgm:cxn modelId="{A54632B3-F499-4241-9AC9-7A44E6F73978}" type="presParOf" srcId="{17F52E7A-FC99-4D80-AFF0-6151872843C7}" destId="{1845DE22-561C-487F-B8A2-7D5D12AFEFB5}" srcOrd="21" destOrd="0" presId="urn:microsoft.com/office/officeart/2005/8/layout/cycle5"/>
    <dgm:cxn modelId="{BAD204CC-C6D3-4A76-B8E0-7C9781583B71}" type="presParOf" srcId="{17F52E7A-FC99-4D80-AFF0-6151872843C7}" destId="{5E7B8574-A26C-44E3-8363-D8C7F2CAB69A}" srcOrd="22" destOrd="0" presId="urn:microsoft.com/office/officeart/2005/8/layout/cycle5"/>
    <dgm:cxn modelId="{3D8FCF48-3200-412B-A457-95A10BC96727}" type="presParOf" srcId="{17F52E7A-FC99-4D80-AFF0-6151872843C7}" destId="{AE75FF14-D3F3-4871-92C0-5196A7645B3A}" srcOrd="23"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768DD-CC30-4D41-A82A-2D441B379A62}">
      <dsp:nvSpPr>
        <dsp:cNvPr id="0" name=""/>
        <dsp:cNvSpPr/>
      </dsp:nvSpPr>
      <dsp:spPr>
        <a:xfrm>
          <a:off x="1347757" y="105667"/>
          <a:ext cx="596324" cy="38761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Conduct Self-Assessment</a:t>
          </a:r>
        </a:p>
      </dsp:txBody>
      <dsp:txXfrm>
        <a:off x="1366679" y="124589"/>
        <a:ext cx="558480" cy="349766"/>
      </dsp:txXfrm>
    </dsp:sp>
    <dsp:sp modelId="{E4A9270B-3FFD-4436-BF74-32F96A7BF21F}">
      <dsp:nvSpPr>
        <dsp:cNvPr id="0" name=""/>
        <dsp:cNvSpPr/>
      </dsp:nvSpPr>
      <dsp:spPr>
        <a:xfrm>
          <a:off x="299472" y="299472"/>
          <a:ext cx="2692895" cy="2692895"/>
        </a:xfrm>
        <a:custGeom>
          <a:avLst/>
          <a:gdLst/>
          <a:ahLst/>
          <a:cxnLst/>
          <a:rect l="0" t="0" r="0" b="0"/>
          <a:pathLst>
            <a:path>
              <a:moveTo>
                <a:pt x="1730051" y="55800"/>
              </a:moveTo>
              <a:arcTo wR="1346447" hR="1346447" stAng="17193174" swAng="681750"/>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E2FD523-DEA7-4FCB-AF65-6302A8C08E59}">
      <dsp:nvSpPr>
        <dsp:cNvPr id="0" name=""/>
        <dsp:cNvSpPr/>
      </dsp:nvSpPr>
      <dsp:spPr>
        <a:xfrm>
          <a:off x="2299839" y="500032"/>
          <a:ext cx="596324" cy="38761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Purchase Manual</a:t>
          </a:r>
        </a:p>
      </dsp:txBody>
      <dsp:txXfrm>
        <a:off x="2318761" y="518954"/>
        <a:ext cx="558480" cy="349766"/>
      </dsp:txXfrm>
    </dsp:sp>
    <dsp:sp modelId="{A5C53D6D-D702-4E50-8B12-946F91FA461C}">
      <dsp:nvSpPr>
        <dsp:cNvPr id="0" name=""/>
        <dsp:cNvSpPr/>
      </dsp:nvSpPr>
      <dsp:spPr>
        <a:xfrm>
          <a:off x="299472" y="299472"/>
          <a:ext cx="2692895" cy="2692895"/>
        </a:xfrm>
        <a:custGeom>
          <a:avLst/>
          <a:gdLst/>
          <a:ahLst/>
          <a:cxnLst/>
          <a:rect l="0" t="0" r="0" b="0"/>
          <a:pathLst>
            <a:path>
              <a:moveTo>
                <a:pt x="2522709" y="691215"/>
              </a:moveTo>
              <a:arcTo wR="1346447" hR="1346447" stAng="19852811" swAng="941318"/>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F62A323-24F1-4C3B-86E5-F639F3349499}">
      <dsp:nvSpPr>
        <dsp:cNvPr id="0" name=""/>
        <dsp:cNvSpPr/>
      </dsp:nvSpPr>
      <dsp:spPr>
        <a:xfrm>
          <a:off x="2694205" y="1452114"/>
          <a:ext cx="596324" cy="38761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Develop Timeline</a:t>
          </a:r>
        </a:p>
      </dsp:txBody>
      <dsp:txXfrm>
        <a:off x="2713127" y="1471036"/>
        <a:ext cx="558480" cy="349766"/>
      </dsp:txXfrm>
    </dsp:sp>
    <dsp:sp modelId="{D05B1072-9EA1-4214-B653-DDE776515687}">
      <dsp:nvSpPr>
        <dsp:cNvPr id="0" name=""/>
        <dsp:cNvSpPr/>
      </dsp:nvSpPr>
      <dsp:spPr>
        <a:xfrm>
          <a:off x="299472" y="299472"/>
          <a:ext cx="2692895" cy="2692895"/>
        </a:xfrm>
        <a:custGeom>
          <a:avLst/>
          <a:gdLst/>
          <a:ahLst/>
          <a:cxnLst/>
          <a:rect l="0" t="0" r="0" b="0"/>
          <a:pathLst>
            <a:path>
              <a:moveTo>
                <a:pt x="2656069" y="1659196"/>
              </a:moveTo>
              <a:arcTo wR="1346447" hR="1346447" stAng="805871" swAng="941318"/>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4018E6-DB8B-48B4-AFDD-6FC069B5C9A7}">
      <dsp:nvSpPr>
        <dsp:cNvPr id="0" name=""/>
        <dsp:cNvSpPr/>
      </dsp:nvSpPr>
      <dsp:spPr>
        <a:xfrm>
          <a:off x="2299839" y="2404196"/>
          <a:ext cx="596324" cy="38761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Collect Stories</a:t>
          </a:r>
        </a:p>
      </dsp:txBody>
      <dsp:txXfrm>
        <a:off x="2318761" y="2423118"/>
        <a:ext cx="558480" cy="349766"/>
      </dsp:txXfrm>
    </dsp:sp>
    <dsp:sp modelId="{37202708-414C-4378-855A-7616B7FA2D65}">
      <dsp:nvSpPr>
        <dsp:cNvPr id="0" name=""/>
        <dsp:cNvSpPr/>
      </dsp:nvSpPr>
      <dsp:spPr>
        <a:xfrm>
          <a:off x="299472" y="299472"/>
          <a:ext cx="2692895" cy="2692895"/>
        </a:xfrm>
        <a:custGeom>
          <a:avLst/>
          <a:gdLst/>
          <a:ahLst/>
          <a:cxnLst/>
          <a:rect l="0" t="0" r="0" b="0"/>
          <a:pathLst>
            <a:path>
              <a:moveTo>
                <a:pt x="1976810" y="2536222"/>
              </a:moveTo>
              <a:arcTo wR="1346447" hR="1346447" stAng="3725076" swAng="681750"/>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7AFD639-0E5E-466A-85E7-73A748EAF220}">
      <dsp:nvSpPr>
        <dsp:cNvPr id="0" name=""/>
        <dsp:cNvSpPr/>
      </dsp:nvSpPr>
      <dsp:spPr>
        <a:xfrm>
          <a:off x="1347757" y="2798562"/>
          <a:ext cx="596324" cy="38761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Online Application</a:t>
          </a:r>
        </a:p>
      </dsp:txBody>
      <dsp:txXfrm>
        <a:off x="1366679" y="2817484"/>
        <a:ext cx="558480" cy="349766"/>
      </dsp:txXfrm>
    </dsp:sp>
    <dsp:sp modelId="{B4AA5547-CCF8-47F8-A9EC-667E56B787E7}">
      <dsp:nvSpPr>
        <dsp:cNvPr id="0" name=""/>
        <dsp:cNvSpPr/>
      </dsp:nvSpPr>
      <dsp:spPr>
        <a:xfrm>
          <a:off x="201682" y="281037"/>
          <a:ext cx="2692895" cy="2692895"/>
        </a:xfrm>
        <a:custGeom>
          <a:avLst/>
          <a:gdLst/>
          <a:ahLst/>
          <a:cxnLst/>
          <a:rect l="0" t="0" r="0" b="0"/>
          <a:pathLst>
            <a:path>
              <a:moveTo>
                <a:pt x="1057916" y="2661617"/>
              </a:moveTo>
              <a:arcTo wR="1346447" hR="1346447" stAng="6142434" swAng="692164"/>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DD9C7D0-E134-4881-8436-9F8740E56A6B}">
      <dsp:nvSpPr>
        <dsp:cNvPr id="0" name=""/>
        <dsp:cNvSpPr/>
      </dsp:nvSpPr>
      <dsp:spPr>
        <a:xfrm>
          <a:off x="377321" y="2431730"/>
          <a:ext cx="596324" cy="38761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Submit Documents</a:t>
          </a:r>
        </a:p>
      </dsp:txBody>
      <dsp:txXfrm>
        <a:off x="396243" y="2450652"/>
        <a:ext cx="558480" cy="349766"/>
      </dsp:txXfrm>
    </dsp:sp>
    <dsp:sp modelId="{71FECDDB-1D24-4DFC-BB1A-07D3A5176D8B}">
      <dsp:nvSpPr>
        <dsp:cNvPr id="0" name=""/>
        <dsp:cNvSpPr/>
      </dsp:nvSpPr>
      <dsp:spPr>
        <a:xfrm>
          <a:off x="307960" y="371337"/>
          <a:ext cx="2692895" cy="2692895"/>
        </a:xfrm>
        <a:custGeom>
          <a:avLst/>
          <a:gdLst/>
          <a:ahLst/>
          <a:cxnLst/>
          <a:rect l="0" t="0" r="0" b="0"/>
          <a:pathLst>
            <a:path>
              <a:moveTo>
                <a:pt x="143629" y="1951549"/>
              </a:moveTo>
              <a:arcTo wR="1346447" hR="1346447" stAng="9197663" swAng="971594"/>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F999550-1EB1-4196-9C91-AA543577D253}">
      <dsp:nvSpPr>
        <dsp:cNvPr id="0" name=""/>
        <dsp:cNvSpPr/>
      </dsp:nvSpPr>
      <dsp:spPr>
        <a:xfrm>
          <a:off x="1310" y="1452114"/>
          <a:ext cx="596324" cy="38761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Nurse Survey</a:t>
          </a:r>
        </a:p>
      </dsp:txBody>
      <dsp:txXfrm>
        <a:off x="20232" y="1471036"/>
        <a:ext cx="558480" cy="349766"/>
      </dsp:txXfrm>
    </dsp:sp>
    <dsp:sp modelId="{16240A6D-727F-45FF-8D17-9BAEF9FB9E74}">
      <dsp:nvSpPr>
        <dsp:cNvPr id="0" name=""/>
        <dsp:cNvSpPr/>
      </dsp:nvSpPr>
      <dsp:spPr>
        <a:xfrm>
          <a:off x="299472" y="299472"/>
          <a:ext cx="2692895" cy="2692895"/>
        </a:xfrm>
        <a:custGeom>
          <a:avLst/>
          <a:gdLst/>
          <a:ahLst/>
          <a:cxnLst/>
          <a:rect l="0" t="0" r="0" b="0"/>
          <a:pathLst>
            <a:path>
              <a:moveTo>
                <a:pt x="36825" y="1033698"/>
              </a:moveTo>
              <a:arcTo wR="1346447" hR="1346447" stAng="11605871" swAng="941318"/>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45DE22-561C-487F-B8A2-7D5D12AFEFB5}">
      <dsp:nvSpPr>
        <dsp:cNvPr id="0" name=""/>
        <dsp:cNvSpPr/>
      </dsp:nvSpPr>
      <dsp:spPr>
        <a:xfrm>
          <a:off x="395675" y="500032"/>
          <a:ext cx="596324" cy="38761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Application Outcome</a:t>
          </a:r>
        </a:p>
      </dsp:txBody>
      <dsp:txXfrm>
        <a:off x="414597" y="518954"/>
        <a:ext cx="558480" cy="349766"/>
      </dsp:txXfrm>
    </dsp:sp>
    <dsp:sp modelId="{AE75FF14-D3F3-4871-92C0-5196A7645B3A}">
      <dsp:nvSpPr>
        <dsp:cNvPr id="0" name=""/>
        <dsp:cNvSpPr/>
      </dsp:nvSpPr>
      <dsp:spPr>
        <a:xfrm>
          <a:off x="299472" y="299472"/>
          <a:ext cx="2692895" cy="2692895"/>
        </a:xfrm>
        <a:custGeom>
          <a:avLst/>
          <a:gdLst/>
          <a:ahLst/>
          <a:cxnLst/>
          <a:rect l="0" t="0" r="0" b="0"/>
          <a:pathLst>
            <a:path>
              <a:moveTo>
                <a:pt x="716084" y="156672"/>
              </a:moveTo>
              <a:arcTo wR="1346447" hR="1346447" stAng="14525076" swAng="681750"/>
            </a:path>
          </a:pathLst>
        </a:custGeom>
        <a:noFill/>
        <a:ln w="12700" cap="sq"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B232A-A90B-0843-9FE3-CD41AEF1F4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00"/>
          </a:p>
        </p:txBody>
      </p:sp>
      <p:sp>
        <p:nvSpPr>
          <p:cNvPr id="3" name="Date Placeholder 2">
            <a:extLst>
              <a:ext uri="{FF2B5EF4-FFF2-40B4-BE49-F238E27FC236}">
                <a16:creationId xmlns:a16="http://schemas.microsoft.com/office/drawing/2014/main" id="{7D6EF4F6-6352-EF49-8B94-F88281AD3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FA1003-23F1-F848-ABD7-AA279ACD1B1C}" type="datetimeFigureOut">
              <a:rPr lang="en-US" sz="1000" smtClean="0"/>
              <a:t>1/6/2022</a:t>
            </a:fld>
            <a:endParaRPr lang="en-US" sz="1000"/>
          </a:p>
        </p:txBody>
      </p:sp>
      <p:sp>
        <p:nvSpPr>
          <p:cNvPr id="4" name="Footer Placeholder 3">
            <a:extLst>
              <a:ext uri="{FF2B5EF4-FFF2-40B4-BE49-F238E27FC236}">
                <a16:creationId xmlns:a16="http://schemas.microsoft.com/office/drawing/2014/main" id="{6DF22398-7E15-714C-85A0-DACC6DC3F1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00"/>
          </a:p>
        </p:txBody>
      </p:sp>
      <p:sp>
        <p:nvSpPr>
          <p:cNvPr id="5" name="Slide Number Placeholder 4">
            <a:extLst>
              <a:ext uri="{FF2B5EF4-FFF2-40B4-BE49-F238E27FC236}">
                <a16:creationId xmlns:a16="http://schemas.microsoft.com/office/drawing/2014/main" id="{2F1B2665-97EF-CE47-ABE4-18D4D76C98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AB60F0-68D7-274B-9B3A-8BD634CF5613}" type="slidenum">
              <a:rPr lang="en-US" sz="1000" smtClean="0"/>
              <a:t>‹#›</a:t>
            </a:fld>
            <a:endParaRPr lang="en-US" sz="1000"/>
          </a:p>
        </p:txBody>
      </p:sp>
    </p:spTree>
    <p:extLst>
      <p:ext uri="{BB962C8B-B14F-4D97-AF65-F5344CB8AC3E}">
        <p14:creationId xmlns:p14="http://schemas.microsoft.com/office/powerpoint/2010/main" val="12764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F1F6C0D1-008B-C245-AF1E-F6ADA8BEAF3C}" type="datetimeFigureOut">
              <a:rPr lang="en-US" smtClean="0"/>
              <a:pPr/>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91CB8535-DC0F-AF47-A510-8461A80C06B7}" type="slidenum">
              <a:rPr lang="en-US" smtClean="0"/>
              <a:pPr/>
              <a:t>‹#›</a:t>
            </a:fld>
            <a:endParaRPr lang="en-US"/>
          </a:p>
        </p:txBody>
      </p:sp>
    </p:spTree>
    <p:extLst>
      <p:ext uri="{BB962C8B-B14F-4D97-AF65-F5344CB8AC3E}">
        <p14:creationId xmlns:p14="http://schemas.microsoft.com/office/powerpoint/2010/main" val="70781101"/>
      </p:ext>
    </p:extLst>
  </p:cSld>
  <p:clrMap bg1="lt1" tx1="dk1" bg2="lt2" tx2="dk2" accent1="accent1" accent2="accent2" accent3="accent3" accent4="accent4" accent5="accent5" accent6="accent6" hlink="hlink" folHlink="folHlink"/>
  <p:notesStyle>
    <a:lvl1pPr marL="137160" indent="-137160" algn="l" defTabSz="6858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1pPr>
    <a:lvl2pPr marL="274320" indent="-137160" algn="l" defTabSz="685800" rtl="0" eaLnBrk="1" latinLnBrk="0" hangingPunct="1">
      <a:buFont typeface="Arial" panose="020B0604020202020204" pitchFamily="34" charset="0"/>
      <a:buChar char="–"/>
      <a:defRPr sz="1200" kern="1200">
        <a:solidFill>
          <a:schemeClr val="tx1"/>
        </a:solidFill>
        <a:latin typeface="+mn-lt"/>
        <a:ea typeface="+mn-ea"/>
        <a:cs typeface="+mn-cs"/>
      </a:defRPr>
    </a:lvl2pPr>
    <a:lvl3pPr marL="411480" indent="-137160" algn="l" defTabSz="685800" rtl="0" eaLnBrk="1" latinLnBrk="0" hangingPunct="1">
      <a:buFont typeface="Arial" panose="020B0604020202020204" pitchFamily="34" charset="0"/>
      <a:buChar char="–"/>
      <a:defRPr sz="1200" kern="1200">
        <a:solidFill>
          <a:schemeClr val="tx1"/>
        </a:solidFill>
        <a:latin typeface="+mn-lt"/>
        <a:ea typeface="+mn-ea"/>
        <a:cs typeface="+mn-cs"/>
      </a:defRPr>
    </a:lvl3pPr>
    <a:lvl4pPr marL="548640" indent="-137160" algn="l" defTabSz="685800" rtl="0" eaLnBrk="1" latinLnBrk="0" hangingPunct="1">
      <a:buFont typeface="Arial" panose="020B0604020202020204" pitchFamily="34" charset="0"/>
      <a:buChar char="–"/>
      <a:defRPr sz="1200" kern="1200">
        <a:solidFill>
          <a:schemeClr val="tx1"/>
        </a:solidFill>
        <a:latin typeface="+mn-lt"/>
        <a:ea typeface="+mn-ea"/>
        <a:cs typeface="+mn-cs"/>
      </a:defRPr>
    </a:lvl4pPr>
    <a:lvl5pPr marL="685800" indent="-137160" algn="l" defTabSz="685800" rtl="0" eaLnBrk="1" latinLnBrk="0" hangingPunct="1">
      <a:buFont typeface="Arial" panose="020B0604020202020204" pitchFamily="34" charset="0"/>
      <a:buChar char="–"/>
      <a:defRPr sz="1200" kern="1200">
        <a:solidFill>
          <a:schemeClr val="tx1"/>
        </a:solidFill>
        <a:latin typeface="+mn-lt"/>
        <a:ea typeface="+mn-ea"/>
        <a:cs typeface="+mn-cs"/>
      </a:defRPr>
    </a:lvl5pPr>
    <a:lvl6pPr marL="822960" indent="-137160" algn="l" defTabSz="685800" rtl="0" eaLnBrk="1" latinLnBrk="0" hangingPunct="1">
      <a:buFont typeface="Arial" panose="020B0604020202020204" pitchFamily="34" charset="0"/>
      <a:buChar char="–"/>
      <a:defRPr sz="1200" kern="1200">
        <a:solidFill>
          <a:schemeClr val="tx1"/>
        </a:solidFill>
        <a:latin typeface="+mn-lt"/>
        <a:ea typeface="+mn-ea"/>
        <a:cs typeface="+mn-cs"/>
      </a:defRPr>
    </a:lvl6pPr>
    <a:lvl7pPr marL="960120" indent="-137160" algn="l" defTabSz="685800" rtl="0" eaLnBrk="1" latinLnBrk="0" hangingPunct="1">
      <a:buFont typeface="Arial" panose="020B0604020202020204" pitchFamily="34" charset="0"/>
      <a:buChar char="–"/>
      <a:defRPr sz="1200" kern="1200">
        <a:solidFill>
          <a:schemeClr val="tx1"/>
        </a:solidFill>
        <a:latin typeface="+mn-lt"/>
        <a:ea typeface="+mn-ea"/>
        <a:cs typeface="+mn-cs"/>
      </a:defRPr>
    </a:lvl7pPr>
    <a:lvl8pPr marL="1097280" indent="-137160" algn="l" defTabSz="685800" rtl="0" eaLnBrk="1" latinLnBrk="0" hangingPunct="1">
      <a:buFont typeface="Arial" panose="020B0604020202020204" pitchFamily="34" charset="0"/>
      <a:buChar char="–"/>
      <a:defRPr sz="1200" kern="1200">
        <a:solidFill>
          <a:schemeClr val="tx1"/>
        </a:solidFill>
        <a:latin typeface="+mn-lt"/>
        <a:ea typeface="+mn-ea"/>
        <a:cs typeface="+mn-cs"/>
      </a:defRPr>
    </a:lvl8pPr>
    <a:lvl9pPr marL="1234440" indent="-137160" algn="l" defTabSz="6858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B8535-DC0F-AF47-A510-8461A80C06B7}" type="slidenum">
              <a:rPr lang="en-US" smtClean="0"/>
              <a:t>1</a:t>
            </a:fld>
            <a:endParaRPr lang="en-US"/>
          </a:p>
        </p:txBody>
      </p:sp>
    </p:spTree>
    <p:extLst>
      <p:ext uri="{BB962C8B-B14F-4D97-AF65-F5344CB8AC3E}">
        <p14:creationId xmlns:p14="http://schemas.microsoft.com/office/powerpoint/2010/main" val="1197377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White et al found other benefits of a healthy work environment including nurse well-being and patient safety. Wilson et al. found that healthy practice environments such as those at Pathway to Excellence® organizations reported higher evidence-based practice ability, desire, and frequency of behaviors in their nurses. Graystone found that a healthy work environment decreased stress and burnout. Other themes that emerged from healthy practice environments include scholarly nursing practice, nursing empowerment and resilience, mentorship, recognition, well-being, and sustainability. </a:t>
            </a:r>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11</a:t>
            </a:fld>
            <a:endParaRPr lang="en-US"/>
          </a:p>
        </p:txBody>
      </p:sp>
    </p:spTree>
    <p:extLst>
      <p:ext uri="{BB962C8B-B14F-4D97-AF65-F5344CB8AC3E}">
        <p14:creationId xmlns:p14="http://schemas.microsoft.com/office/powerpoint/2010/main" val="191781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Calibri" panose="020F0502020204030204" pitchFamily="34" charset="0"/>
              </a:rPr>
              <a:t>The purpose of this project is for all registered nurses at SHBRH and SHRCH, including nursing leaders, to undergo the Pathway to Excellence® nursing culture self-assessment and gap analysis. </a:t>
            </a:r>
            <a:r>
              <a:rPr lang="en-US" sz="1800" dirty="0">
                <a:effectLst/>
                <a:latin typeface="Times New Roman" panose="02020603050405020304" pitchFamily="18" charset="0"/>
                <a:ea typeface="Calibri" panose="020F0502020204030204" pitchFamily="34" charset="0"/>
              </a:rPr>
              <a:t>Results of the assessment will determine the next steps needed for the Pathway to Excellence® journey. The goals of this project are to inform all nurses at SHBRH and SHRCH what Pathway to Excellence® is, understand the current state of our organizational culture based on a Pathway to Excellence® self-assessment survey, and develop plans to fill the identified gaps from the survey.  </a:t>
            </a:r>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12</a:t>
            </a:fld>
            <a:endParaRPr lang="en-US"/>
          </a:p>
        </p:txBody>
      </p:sp>
    </p:spTree>
    <p:extLst>
      <p:ext uri="{BB962C8B-B14F-4D97-AF65-F5344CB8AC3E}">
        <p14:creationId xmlns:p14="http://schemas.microsoft.com/office/powerpoint/2010/main" val="1489106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logic model is a graphic depiction or road map that present the shared relationships among resources, activities, outputs, outcomes, and impact for a program. It is a tool to assist with planning, describing, managing, communicating, and evaluating for the readiness of an organization to implement a program such as Pathway to Excellence®. The logic model has two sides, on the left is process side and on the right is the outcome side. The process side of the model includes the program’s inputs, activities, and outputs and the outcome side includes the short term, intermediate, and/or long term intended effects of the program. </a:t>
            </a:r>
          </a:p>
          <a:p>
            <a:r>
              <a:rPr lang="en-US" sz="1800" dirty="0">
                <a:effectLst/>
                <a:latin typeface="Times New Roman" panose="02020603050405020304" pitchFamily="18" charset="0"/>
                <a:ea typeface="Calibri" panose="020F0502020204030204" pitchFamily="34" charset="0"/>
              </a:rPr>
              <a:t>The process inputs include financial, personnel, and in-kind resources. For this project the inputs would include the funding for the Pathway toolkit, application manual, and online assessment survey along with all the nursing staff time taken to participate in the survey and technical assistance used to evaluate the survey results. The process activities include any events undertaken by the program or partners to produce the desired outcomes. The process activities would include the introduction to Pathway to Excellence, the organizational assessment survey, and the gap analysis. The process outputs are the direct, tangible results of the activities. For this project the outputs would include understanding our organizational culture and knowing what Pathway Standards the organizations are lacking. </a:t>
            </a:r>
          </a:p>
          <a:p>
            <a:r>
              <a:rPr lang="en-US" sz="1800" dirty="0">
                <a:effectLst/>
                <a:latin typeface="Times New Roman" panose="02020603050405020304" pitchFamily="18" charset="0"/>
                <a:ea typeface="Calibri" panose="020F0502020204030204" pitchFamily="34" charset="0"/>
              </a:rPr>
              <a:t>The outcomes side of the model focuses on short-term, intermediate, and long-term outcomes. For this project, short-term and intermediate outcomes were identified. Short-term outcomes include our nursing staff having a basic understanding of what Pathway to Excellence® is. Intermediate outcomes consist of determining gaps in our organizational culture and creating mitigating plans to remedy the gaps.</a:t>
            </a:r>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13</a:t>
            </a:fld>
            <a:endParaRPr lang="en-US"/>
          </a:p>
        </p:txBody>
      </p:sp>
    </p:spTree>
    <p:extLst>
      <p:ext uri="{BB962C8B-B14F-4D97-AF65-F5344CB8AC3E}">
        <p14:creationId xmlns:p14="http://schemas.microsoft.com/office/powerpoint/2010/main" val="1550574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0" indent="-13716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SWOT analysis was performed examining the evaluation of the organizational readiness for Pathway to Excellence® at SHBRH and SHRCH. Strengths of this evaluation include having CNO support to evaluate organizational readiness. The CNO has financially supported this evaluation by purchasing the Pathway to Excellence® resource toolkit and application manual, and online survey.  Another strength is, by completing the evaluation, gaps will be identified and remedied before the actual application process begins. </a:t>
            </a:r>
          </a:p>
          <a:p>
            <a:pPr marL="137160" marR="0" lvl="0" indent="-13716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first weakness identified is that the nurses at these hospitals already have a lot of online education to complete, emails to read, and surveys to take in addition to coming to work and caring for patients. Adding one more thing for nurses to complete in their already busy day is a lot to ask. For nurse managers, it will be another requirement for them to encourage their nurses to complete. Also, in this time of fast paced change, fixing the identified gaps will add more to everyone’s workload. </a:t>
            </a:r>
          </a:p>
          <a:p>
            <a:pPr marL="137160" marR="0" lvl="0" indent="-13716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Opportunities identified include closing the identified gaps. Any time nursing practice can be improved upon, it should. Improving nursing practice could potentially increase nursing satisfaction in the long run as well as decrease nursing turnover rates. There is also potential to increase patient satisfaction along with improving patient outcomes. There are only three other hospitals in Michigan with the Pathway to Excellence® designation and the closest is over 60 miles away in the city of Ionia. Earning Pathway to Excellence® designation would be a huge competitive advantage for SHBRH and SHRCH for recruiting nurses and improving quality outcomes. There are 13 Magnet® hospitals in Michigan but the closest to SHBRH and SHRCH are over 60 miles to the south in Grand Rapids or to the north in Traverse City. </a:t>
            </a:r>
          </a:p>
          <a:p>
            <a:pPr marL="137160" marR="0" lvl="0" indent="-13716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 major identified threat includes the current COVID-19 pandemic. In the past year and a half, many health systems have experienced financial strain and limited resources. As flu season closes in and the current pandemic surge rages, patient volume and acuity increase again. The pandemic has the potential to delay moving forward with fixing the gaps identified by this evaluation and applying for the Pathway to Excellence® designation. </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160" marR="0" lvl="0" indent="-13716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160" marR="0" lvl="0" indent="-13716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14</a:t>
            </a:fld>
            <a:endParaRPr lang="en-US"/>
          </a:p>
        </p:txBody>
      </p:sp>
    </p:spTree>
    <p:extLst>
      <p:ext uri="{BB962C8B-B14F-4D97-AF65-F5344CB8AC3E}">
        <p14:creationId xmlns:p14="http://schemas.microsoft.com/office/powerpoint/2010/main" val="3918177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This project is a program evaluation for organizational readiness. The project will use a mixed methods design to determine the organizational readiness of SHBRH and SHRCH to apply for the ANCC’s Pathway to Excellence® program. The purpose of the project is to evaluate the readiness of the organization in the six Pathway to Excellence® Standards: shared decision making, leadership, safety, quality, well-being, and professional development. Participants will utilize a Pathway to Excellence® Self-Assessment of Organizational Culture survey which was prepared by the American Nurses Credentialing Center. Initiation of the project started in December 2020, planning in January 2021, and implementation in March 2021</a:t>
            </a:r>
          </a:p>
          <a:p>
            <a:r>
              <a:rPr lang="en-US" sz="1800" dirty="0">
                <a:effectLst/>
                <a:latin typeface="Times New Roman" panose="02020603050405020304" pitchFamily="18" charset="0"/>
              </a:rPr>
              <a:t>The objectives of the project are: The nursing staff will understand the long-term goal of achieving Pathway to Excellence. A readiness self-assessment survey of SHBRH and SHRCH for the Pathway to Excellence application process. Gaps in our culture are identified after completion of the Pathway to Excellence self-assessment survey. Improvement plans are created to fill the culture gaps. </a:t>
            </a:r>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15</a:t>
            </a:fld>
            <a:endParaRPr lang="en-US"/>
          </a:p>
        </p:txBody>
      </p:sp>
    </p:spTree>
    <p:extLst>
      <p:ext uri="{BB962C8B-B14F-4D97-AF65-F5344CB8AC3E}">
        <p14:creationId xmlns:p14="http://schemas.microsoft.com/office/powerpoint/2010/main" val="76377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self-assessment survey was launched to participants on Microsoft forms via work email. Participants had 5 weeks to complete the survey. There was a weekly incentive drawing for a $25 gift card which was well received. Weekly reminders were sent out via email. </a:t>
            </a:r>
          </a:p>
          <a:p>
            <a:r>
              <a:rPr lang="en-US" dirty="0"/>
              <a:t>The survey consisted of 49 pathway standards questions using a Likert scale, 3 general questions using a Likert scale, 7 open ended comment boxes, and 8 additional demographic questions. Descriptive statistics will be used to analyze data for each standard. There is one open ended comment box for each standard and one for the general questions section. Data from Microsoft forms was transferred to an Excel spreadsheet and then downloaded to the Statistical Package for the Social Sciences (SPSS) program for data analysis. A four-point Likert scale was used to force the participant to form an opinion on each question either choosing a positive response of strongly agree or agree or a negative response of disagree or strongly disagree. </a:t>
            </a:r>
          </a:p>
          <a:p>
            <a:r>
              <a:rPr lang="en-US" dirty="0"/>
              <a:t>IRB approval was obtained from both the University of Detroit Mercy and Spectrum Health. </a:t>
            </a:r>
          </a:p>
        </p:txBody>
      </p:sp>
      <p:sp>
        <p:nvSpPr>
          <p:cNvPr id="4" name="Slide Number Placeholder 3"/>
          <p:cNvSpPr>
            <a:spLocks noGrp="1"/>
          </p:cNvSpPr>
          <p:nvPr>
            <p:ph type="sldNum" sz="quarter" idx="5"/>
          </p:nvPr>
        </p:nvSpPr>
        <p:spPr/>
        <p:txBody>
          <a:bodyPr/>
          <a:lstStyle/>
          <a:p>
            <a:fld id="{91CB8535-DC0F-AF47-A510-8461A80C06B7}" type="slidenum">
              <a:rPr lang="en-US" smtClean="0"/>
              <a:pPr/>
              <a:t>16</a:t>
            </a:fld>
            <a:endParaRPr lang="en-US"/>
          </a:p>
        </p:txBody>
      </p:sp>
    </p:spTree>
    <p:extLst>
      <p:ext uri="{BB962C8B-B14F-4D97-AF65-F5344CB8AC3E}">
        <p14:creationId xmlns:p14="http://schemas.microsoft.com/office/powerpoint/2010/main" val="87147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outcome measurements, the ANCC does not have specific benchmarking standards for the organizational self-assessment survey. They do for the actual pathway to excellence survey for designation. For the designation survey, 60% of all eligible nurses must finish the survey. 50% of nurse respondents must respond strongly agree or agree on all 28 survey questions and 75% of nurse respondents must respond strongly agree or agree on at least 21 out of the 28 survey questions. So, for this organizational self-assessment these outcome measurements were developed: a &gt;90% positive response or strongly agree or agree meant the organization did it very well. 80-89% was good, 50-79% meant there was room for improvement, and a &lt;50% positive response meant there was a need for immediate improvement. </a:t>
            </a:r>
          </a:p>
        </p:txBody>
      </p:sp>
      <p:sp>
        <p:nvSpPr>
          <p:cNvPr id="4" name="Slide Number Placeholder 3"/>
          <p:cNvSpPr>
            <a:spLocks noGrp="1"/>
          </p:cNvSpPr>
          <p:nvPr>
            <p:ph type="sldNum" sz="quarter" idx="5"/>
          </p:nvPr>
        </p:nvSpPr>
        <p:spPr/>
        <p:txBody>
          <a:bodyPr/>
          <a:lstStyle/>
          <a:p>
            <a:fld id="{91CB8535-DC0F-AF47-A510-8461A80C06B7}" type="slidenum">
              <a:rPr lang="en-US" smtClean="0"/>
              <a:pPr/>
              <a:t>17</a:t>
            </a:fld>
            <a:endParaRPr lang="en-US"/>
          </a:p>
        </p:txBody>
      </p:sp>
    </p:spTree>
    <p:extLst>
      <p:ext uri="{BB962C8B-B14F-4D97-AF65-F5344CB8AC3E}">
        <p14:creationId xmlns:p14="http://schemas.microsoft.com/office/powerpoint/2010/main" val="2765409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was launched to 168 RNs. 70 RNs completed the survey for a response rate of 42%. The survey was launched in March of 2021. Spring break and a covid surge may have contributed to low participation. The next six slides represent data from each of the 6 standards. This slide is for the shared-decision making standard. This standard had 5 questions with a positive response rate and 1 with a negative. I will go over the specific questions with negative responses later in the presentation. </a:t>
            </a:r>
          </a:p>
        </p:txBody>
      </p:sp>
      <p:sp>
        <p:nvSpPr>
          <p:cNvPr id="4" name="Slide Number Placeholder 3"/>
          <p:cNvSpPr>
            <a:spLocks noGrp="1"/>
          </p:cNvSpPr>
          <p:nvPr>
            <p:ph type="sldNum" sz="quarter" idx="5"/>
          </p:nvPr>
        </p:nvSpPr>
        <p:spPr/>
        <p:txBody>
          <a:bodyPr/>
          <a:lstStyle/>
          <a:p>
            <a:fld id="{91CB8535-DC0F-AF47-A510-8461A80C06B7}" type="slidenum">
              <a:rPr lang="en-US" smtClean="0"/>
              <a:pPr/>
              <a:t>18</a:t>
            </a:fld>
            <a:endParaRPr lang="en-US"/>
          </a:p>
        </p:txBody>
      </p:sp>
    </p:spTree>
    <p:extLst>
      <p:ext uri="{BB962C8B-B14F-4D97-AF65-F5344CB8AC3E}">
        <p14:creationId xmlns:p14="http://schemas.microsoft.com/office/powerpoint/2010/main" val="1814507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for the leadership standard. As you can see, out of the 11 questions, only 1 was over 90% positive but there were 2 at less than 50% positive. </a:t>
            </a:r>
          </a:p>
        </p:txBody>
      </p:sp>
      <p:sp>
        <p:nvSpPr>
          <p:cNvPr id="4" name="Slide Number Placeholder 3"/>
          <p:cNvSpPr>
            <a:spLocks noGrp="1"/>
          </p:cNvSpPr>
          <p:nvPr>
            <p:ph type="sldNum" sz="quarter" idx="5"/>
          </p:nvPr>
        </p:nvSpPr>
        <p:spPr/>
        <p:txBody>
          <a:bodyPr/>
          <a:lstStyle/>
          <a:p>
            <a:fld id="{91CB8535-DC0F-AF47-A510-8461A80C06B7}" type="slidenum">
              <a:rPr lang="en-US" smtClean="0"/>
              <a:pPr/>
              <a:t>19</a:t>
            </a:fld>
            <a:endParaRPr lang="en-US"/>
          </a:p>
        </p:txBody>
      </p:sp>
    </p:spTree>
    <p:extLst>
      <p:ext uri="{BB962C8B-B14F-4D97-AF65-F5344CB8AC3E}">
        <p14:creationId xmlns:p14="http://schemas.microsoft.com/office/powerpoint/2010/main" val="3174778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represents the questions for the safety standard. Two of the 7 questions were &gt;90% positive and there were none &lt;50% positive. </a:t>
            </a:r>
          </a:p>
        </p:txBody>
      </p:sp>
      <p:sp>
        <p:nvSpPr>
          <p:cNvPr id="4" name="Slide Number Placeholder 3"/>
          <p:cNvSpPr>
            <a:spLocks noGrp="1"/>
          </p:cNvSpPr>
          <p:nvPr>
            <p:ph type="sldNum" sz="quarter" idx="5"/>
          </p:nvPr>
        </p:nvSpPr>
        <p:spPr/>
        <p:txBody>
          <a:bodyPr/>
          <a:lstStyle/>
          <a:p>
            <a:fld id="{91CB8535-DC0F-AF47-A510-8461A80C06B7}" type="slidenum">
              <a:rPr lang="en-US" smtClean="0"/>
              <a:pPr/>
              <a:t>20</a:t>
            </a:fld>
            <a:endParaRPr lang="en-US"/>
          </a:p>
        </p:txBody>
      </p:sp>
    </p:spTree>
    <p:extLst>
      <p:ext uri="{BB962C8B-B14F-4D97-AF65-F5344CB8AC3E}">
        <p14:creationId xmlns:p14="http://schemas.microsoft.com/office/powerpoint/2010/main" val="295151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American Nurses Credentialing Center’s mission is to promote excellence in nursing and healthcare globally through credentialing programs. This can be done through individual nurses who certify in specialty areas or through healthcare organizations that promote nursing excellence. Two programs that the ANCC provides for healthcare organizations is Pathway to Excellence® and Magnet Recognition Program®. Both programs provide valuable frameworks for achieving nursing excellence in slightly different ways. The Magnet Recognition Program® recognizes healthcare organizations for quality outcomes, patient care and nursing excellence, and innovations in professional practice whereas Pathway to Excellence® emphasizes supportive practice environments which value nurses’ contributions. After careful consideration, our former chief nursing officer at Spectrum Health Big Rapids and Reed City Hospitals decided to pursue the Pathway to Excellence® program because it had more of a focus on well-being and less of a focus on empirical outcomes. </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Spectrum Health System is a not-for-profit integrated health system based in West Michigan which includes 14 hospitals. Their three large hospitals in Grand Rapids have earned Magnet designation but their other 11 smaller community hospitals do not have either designation. Two of these community hospitals, Spectrum Health Big Rapids Hospital and Spectrum Health Reed City Hospital, share leadership and their nurses and hospital staff work at both campuses.  These two hospitals are embarking on their Pathway to Excellence® designation journey. </a:t>
            </a:r>
          </a:p>
          <a:p>
            <a:pPr marL="0" indent="0">
              <a:buNone/>
            </a:pPr>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2</a:t>
            </a:fld>
            <a:endParaRPr lang="en-US"/>
          </a:p>
        </p:txBody>
      </p:sp>
    </p:spTree>
    <p:extLst>
      <p:ext uri="{BB962C8B-B14F-4D97-AF65-F5344CB8AC3E}">
        <p14:creationId xmlns:p14="http://schemas.microsoft.com/office/powerpoint/2010/main" val="305756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quality standard, one was &gt;90% positive and 4 were &gt;80% positive. Again, there were no &lt;50% positive questions. </a:t>
            </a:r>
          </a:p>
        </p:txBody>
      </p:sp>
      <p:sp>
        <p:nvSpPr>
          <p:cNvPr id="4" name="Slide Number Placeholder 3"/>
          <p:cNvSpPr>
            <a:spLocks noGrp="1"/>
          </p:cNvSpPr>
          <p:nvPr>
            <p:ph type="sldNum" sz="quarter" idx="5"/>
          </p:nvPr>
        </p:nvSpPr>
        <p:spPr/>
        <p:txBody>
          <a:bodyPr/>
          <a:lstStyle/>
          <a:p>
            <a:fld id="{91CB8535-DC0F-AF47-A510-8461A80C06B7}" type="slidenum">
              <a:rPr lang="en-US" smtClean="0"/>
              <a:pPr/>
              <a:t>21</a:t>
            </a:fld>
            <a:endParaRPr lang="en-US"/>
          </a:p>
        </p:txBody>
      </p:sp>
    </p:spTree>
    <p:extLst>
      <p:ext uri="{BB962C8B-B14F-4D97-AF65-F5344CB8AC3E}">
        <p14:creationId xmlns:p14="http://schemas.microsoft.com/office/powerpoint/2010/main" val="3351791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well-being standard is the standard that scored the worst. Not one question scored over 70% positive. 3 of the 10 scored &lt;50% positive. </a:t>
            </a:r>
          </a:p>
        </p:txBody>
      </p:sp>
      <p:sp>
        <p:nvSpPr>
          <p:cNvPr id="4" name="Slide Number Placeholder 3"/>
          <p:cNvSpPr>
            <a:spLocks noGrp="1"/>
          </p:cNvSpPr>
          <p:nvPr>
            <p:ph type="sldNum" sz="quarter" idx="5"/>
          </p:nvPr>
        </p:nvSpPr>
        <p:spPr/>
        <p:txBody>
          <a:bodyPr/>
          <a:lstStyle/>
          <a:p>
            <a:fld id="{91CB8535-DC0F-AF47-A510-8461A80C06B7}" type="slidenum">
              <a:rPr lang="en-US" smtClean="0"/>
              <a:pPr/>
              <a:t>22</a:t>
            </a:fld>
            <a:endParaRPr lang="en-US"/>
          </a:p>
        </p:txBody>
      </p:sp>
    </p:spTree>
    <p:extLst>
      <p:ext uri="{BB962C8B-B14F-4D97-AF65-F5344CB8AC3E}">
        <p14:creationId xmlns:p14="http://schemas.microsoft.com/office/powerpoint/2010/main" val="2101928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professional development standard there were not any that scored &gt;90% positive and one scored &lt;50% positive. </a:t>
            </a:r>
          </a:p>
        </p:txBody>
      </p:sp>
      <p:sp>
        <p:nvSpPr>
          <p:cNvPr id="4" name="Slide Number Placeholder 3"/>
          <p:cNvSpPr>
            <a:spLocks noGrp="1"/>
          </p:cNvSpPr>
          <p:nvPr>
            <p:ph type="sldNum" sz="quarter" idx="5"/>
          </p:nvPr>
        </p:nvSpPr>
        <p:spPr/>
        <p:txBody>
          <a:bodyPr/>
          <a:lstStyle/>
          <a:p>
            <a:fld id="{91CB8535-DC0F-AF47-A510-8461A80C06B7}" type="slidenum">
              <a:rPr lang="en-US" smtClean="0"/>
              <a:pPr/>
              <a:t>23</a:t>
            </a:fld>
            <a:endParaRPr lang="en-US"/>
          </a:p>
        </p:txBody>
      </p:sp>
    </p:spTree>
    <p:extLst>
      <p:ext uri="{BB962C8B-B14F-4D97-AF65-F5344CB8AC3E}">
        <p14:creationId xmlns:p14="http://schemas.microsoft.com/office/powerpoint/2010/main" val="1597881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overall results, putting all the standard questions together. 5 questions we did very well. 9 were good. 28 had room for improvement and 7 questions had a negative response which should have plans for immediate improvement. </a:t>
            </a:r>
          </a:p>
        </p:txBody>
      </p:sp>
      <p:sp>
        <p:nvSpPr>
          <p:cNvPr id="4" name="Slide Number Placeholder 3"/>
          <p:cNvSpPr>
            <a:spLocks noGrp="1"/>
          </p:cNvSpPr>
          <p:nvPr>
            <p:ph type="sldNum" sz="quarter" idx="5"/>
          </p:nvPr>
        </p:nvSpPr>
        <p:spPr/>
        <p:txBody>
          <a:bodyPr/>
          <a:lstStyle/>
          <a:p>
            <a:fld id="{91CB8535-DC0F-AF47-A510-8461A80C06B7}" type="slidenum">
              <a:rPr lang="en-US" smtClean="0"/>
              <a:pPr/>
              <a:t>24</a:t>
            </a:fld>
            <a:endParaRPr lang="en-US"/>
          </a:p>
        </p:txBody>
      </p:sp>
    </p:spTree>
    <p:extLst>
      <p:ext uri="{BB962C8B-B14F-4D97-AF65-F5344CB8AC3E}">
        <p14:creationId xmlns:p14="http://schemas.microsoft.com/office/powerpoint/2010/main" val="1550297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Five of the 49 Pathway self-assessment survey questions were answered with a &gt;90% positive response. These were items that the organization was considered to do very well, and I just wanted to quickly highlight these. The first is from the shared decision-making standard. Nurses felt the organization utilized evidence-based practice to implement change in nursing practice. In the leadership standard, the nurses believe their nurse managers were accessible to staff. In the safety standard, the nurses believed the organization promotes a workplace culture free of incivility, bullying, and other violence within the healthcare team and also the nurses also felt there was an interprofessional decision-making process in place when transitioning patients from one level of care to another across the healthcare continuum. In the quality standard, nurses felt they implemented evidence-based practice in patient care areas. The well-being and professional development standards did not have any high scoring positive response questions. </a:t>
            </a:r>
          </a:p>
        </p:txBody>
      </p:sp>
      <p:sp>
        <p:nvSpPr>
          <p:cNvPr id="4" name="Slide Number Placeholder 3"/>
          <p:cNvSpPr>
            <a:spLocks noGrp="1"/>
          </p:cNvSpPr>
          <p:nvPr>
            <p:ph type="sldNum" sz="quarter" idx="5"/>
          </p:nvPr>
        </p:nvSpPr>
        <p:spPr/>
        <p:txBody>
          <a:bodyPr/>
          <a:lstStyle/>
          <a:p>
            <a:fld id="{91CB8535-DC0F-AF47-A510-8461A80C06B7}" type="slidenum">
              <a:rPr lang="en-US" smtClean="0"/>
              <a:pPr/>
              <a:t>25</a:t>
            </a:fld>
            <a:endParaRPr lang="en-US"/>
          </a:p>
        </p:txBody>
      </p:sp>
    </p:spTree>
    <p:extLst>
      <p:ext uri="{BB962C8B-B14F-4D97-AF65-F5344CB8AC3E}">
        <p14:creationId xmlns:p14="http://schemas.microsoft.com/office/powerpoint/2010/main" val="919894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Now we are going to flip to the opposite end of the results and look at the seven questions answered with a &lt;50% positive response, meaning over half of the nurse participants did not feel favorable about these questions.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seven topics will be the focus of recommended improvements for the organization.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the </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shared decision-making standard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participants believe that direct care nurses are not used in the hiring process for new staff. Some nurse leaders at the organization do invite direct care nurses to be a part of an interview panel but it is not a consistent practice due to availability of staff. By engaging direct care nurses in the interview process, it engages both the candidate and the staff the opportunity to learn more about each other, the position, the unit, and whether the candidate seems to be a good fit for the team. </a:t>
            </a:r>
          </a:p>
          <a:p>
            <a:pPr marL="0" marR="0" lvl="0" indent="0" algn="l" defTabSz="685800" rtl="0" eaLnBrk="1" fontAlgn="auto" latinLnBrk="0" hangingPunct="1">
              <a:lnSpc>
                <a:spcPct val="200000"/>
              </a:lnSpc>
              <a:spcBef>
                <a:spcPts val="0"/>
              </a:spcBef>
              <a:spcAft>
                <a:spcPts val="0"/>
              </a:spcAft>
              <a:buClrTx/>
              <a:buSzTx/>
              <a:buFont typeface="Arial" panose="020B0604020202020204" pitchFamily="34" charset="0"/>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improvement plan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Guidelines for all nurse leaders will be developed to provide structure for the interviewing process. A hiring committee for each unit will be formed. Staff members can volunteer to be on the committee and will be selected to participate on interviews on a rotating basis, while being compensated for their time. Staff will be educated on interview etiquette and questions that can and cannot be asked. Staff will be given clear instructions for the goal of their participation, whether it is to give background on the role, answer questions about the unit, or assess the candidate’s practice ability. Feedback will be gathered by the leader using the organization’s interviewing template and considered when making the hiring decision.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leadership standard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there are two low scoring questions. First, the participants believe that the CNO is not accessible to nursing staff. As far as the CNO not being accessible to nursing staff, at the time of the survey the previous CNO left the organization and the new CNO was not hired yet. </a:t>
            </a:r>
          </a:p>
          <a:p>
            <a:pPr marL="0" marR="0" lvl="0" indent="457200" algn="l" defTabSz="6858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improvement plan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Recommendations to the new CNO are to be visible to staff, have clear and concise communication, and recognize excellence within the organization. This can be done by regularly rounding in nursing units, including off shifts. Learn names and have dialogue with nursing staff, getting to know them on both a personal and professional level. Develop a nursing newsletter with a front-page article written from the CNO and encourage leaders as well as staff members to write articles for it too. A nursing newsletter could promote commonality, teamwork and collaboration. Attend unit meetings at least yearly and attend the central partnership council monthly. Recognize accomplishments through the DAISY and BEE awards as well as sending handwritten cards. Lastly, be honest and transparent with communication which will ensure a level of trust with nurses. Without trust, the CNO and nurse relationship would be strained, and a lack of support would be evident.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the second question, the nurses felt the organization does not have retention strategies in place for senior nurse leadership. Our organization did see some turnover in leadership in the past few years. </a:t>
            </a:r>
          </a:p>
          <a:p>
            <a:pPr marL="0" marR="0">
              <a:lnSpc>
                <a:spcPct val="200000"/>
              </a:lnSpc>
              <a:spcBef>
                <a:spcPts val="0"/>
              </a:spcBef>
              <a:spcAft>
                <a:spcPts val="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So, for the improvement plan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 all nurses the organization is currently re-evaluating nursing salaries and comparing to other healthcare systems in west Michigan. Decisions to adjust salaries are made as a system, not at the local level. Other initiatives to improve nursing retention at the local level include: (a) conduct an annual Nurse Engagement Survey to gather data from nursing staff, (b) start the unit partnership councils back up since they have been paused during the COVID-19 pandemic, (c) start the DAISY/BEE awards back up for recognition, (d) actively recruit nursing staff to fill vacancies, (e) develop wellness initiatives to combat physical, mental and emotional exhaustion, and compassion fatigue, and (f) effectively communicate initiatives to nursing staff so they are aware.</a:t>
            </a:r>
          </a:p>
          <a:p>
            <a:pPr marL="137160" marR="0" indent="-13716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There are no low scoring questions for the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safety and quality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standards.</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well-being standard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there are three. First, the nurses felt that the organization does not ask for suggestions for future well-being initiatives. Nurses’ well-being is affected by the demands of their workplace, and in turn, their well-being affects their work, which then affects quality patient care. Nurses may encounter physical or verbal assault, physical demands, managing complex patients, emotional conversations, and social and ethical issues during their shift. The COVID-19 pandemic has added even more challenges to their well-being such as mental and emotional fatigue. Although there are well-being initiatives in place, nurses felt they had little input in them.</a:t>
            </a:r>
          </a:p>
          <a:p>
            <a:pPr marL="0" marR="0" indent="457200">
              <a:lnSpc>
                <a:spcPct val="200000"/>
              </a:lnSpc>
              <a:spcBef>
                <a:spcPts val="0"/>
              </a:spcBef>
              <a:spcAft>
                <a:spcPts val="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improvement plan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should start at the unit partnership councils. Ideas that are generated at the councils by nurses can be implemented, or if resources are needed, taken to leadership for approval.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the second and the third questions, nurses felt the organization does not have strategies to address both physical and compassion fatigue. </a:t>
            </a:r>
          </a:p>
          <a:p>
            <a:pPr marL="0" marR="0" indent="457200">
              <a:lnSpc>
                <a:spcPct val="200000"/>
              </a:lnSpc>
              <a:spcBef>
                <a:spcPts val="0"/>
              </a:spcBef>
              <a:spcAft>
                <a:spcPts val="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improvement plan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physical and compassion fatigue would require flyers to be posted at huddle boards. The flyers will list the s/s of physical and compassion fatigue along with tips for combating them. The nurse leading each huddle at the beginning of the shift can ask each staff member to rank themselves on a scale from 0 to 10, zero being no fatigue and 10 being the highest amount of fatigue. Recognizing their fatigue level and sharing it with their peers can allow for support from one another. Staff members should also find a work buddy for the day to provide a routine check in as to how they are coping during the shift, ensure one another take their breaks, and even cover if they need to use the wellness room for 15 minutes. This would add to the already established CISM (critical incident stress management) team or encompass resources. </a:t>
            </a:r>
          </a:p>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the </a:t>
            </a:r>
            <a:r>
              <a:rPr lang="en-US" sz="1800" b="1" i="0" dirty="0">
                <a:effectLst/>
                <a:latin typeface="Times New Roman" panose="02020603050405020304" pitchFamily="18" charset="0"/>
                <a:ea typeface="Calibri" panose="020F0502020204030204" pitchFamily="34" charset="0"/>
                <a:cs typeface="Times New Roman" panose="02020603050405020304" pitchFamily="18" charset="0"/>
              </a:rPr>
              <a:t>professional development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standard,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nurses felt the organization does not use succession planning to develop nurses for nursing leadership roles.</a:t>
            </a:r>
            <a:r>
              <a:rPr lang="en-US" sz="1800" dirty="0">
                <a:effectLst/>
                <a:latin typeface="Times New Roman" panose="02020603050405020304" pitchFamily="18" charset="0"/>
                <a:ea typeface="Calibri" panose="020F0502020204030204" pitchFamily="34" charset="0"/>
              </a:rPr>
              <a:t> The organization typically begins by identifying nursing talent and training them for a charge nurse role or supervisor role. When nurse manager or director roles become available, those are usually filled by nurses in those charge nurse or supervisor roles or from an outside candidate with leadership experience. </a:t>
            </a:r>
          </a:p>
          <a:p>
            <a:pPr marL="0" marR="0" indent="457200">
              <a:lnSpc>
                <a:spcPct val="200000"/>
              </a:lnSpc>
              <a:spcBef>
                <a:spcPts val="0"/>
              </a:spcBef>
              <a:spcAft>
                <a:spcPts val="0"/>
              </a:spcAft>
            </a:pPr>
            <a:r>
              <a:rPr lang="en-US" sz="1800" i="1" dirty="0">
                <a:effectLst/>
                <a:latin typeface="Times New Roman" panose="02020603050405020304" pitchFamily="18" charset="0"/>
              </a:rPr>
              <a:t>The improvement plan </a:t>
            </a:r>
            <a:r>
              <a:rPr lang="en-US" sz="1800" dirty="0">
                <a:effectLst/>
                <a:latin typeface="Times New Roman" panose="02020603050405020304" pitchFamily="18" charset="0"/>
              </a:rPr>
              <a:t>for professional development should include leaders having a discussion of performance and future work goals when they participate in performance snapshots with their staff. Staff that have been identified as high performers and/or have goals of leadership will be discussed at the nursing leadership committee so all leaders are aware of staff aspirations and exceptional performance. Opportunities for job shadowing should also be offered. </a:t>
            </a:r>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26</a:t>
            </a:fld>
            <a:endParaRPr lang="en-US"/>
          </a:p>
        </p:txBody>
      </p:sp>
    </p:spTree>
    <p:extLst>
      <p:ext uri="{BB962C8B-B14F-4D97-AF65-F5344CB8AC3E}">
        <p14:creationId xmlns:p14="http://schemas.microsoft.com/office/powerpoint/2010/main" val="3694953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200000"/>
              </a:lnSpc>
              <a:spcBef>
                <a:spcPts val="0"/>
              </a:spcBef>
              <a:spcAft>
                <a:spcPts val="0"/>
              </a:spcAft>
              <a:buNone/>
            </a:pPr>
            <a:r>
              <a:rPr lang="en-US" dirty="0"/>
              <a:t>So, the goal is to obtain Pathway to Excellence designation and by doing that we will demonstrate our organizations commitment to creating a positive practice environment where nurses can thrive because they experience job satisfaction, professional growth and development, respect, and appreciation. The dissemination plan is to present these findings to the senior leadership team and to nursing management. I would also be available to present at unit staff meetings, but I will be emailing a high-level overview of the findings to all nursing staff. </a:t>
            </a:r>
          </a:p>
        </p:txBody>
      </p:sp>
      <p:sp>
        <p:nvSpPr>
          <p:cNvPr id="4" name="Slide Number Placeholder 3"/>
          <p:cNvSpPr>
            <a:spLocks noGrp="1"/>
          </p:cNvSpPr>
          <p:nvPr>
            <p:ph type="sldNum" sz="quarter" idx="5"/>
          </p:nvPr>
        </p:nvSpPr>
        <p:spPr/>
        <p:txBody>
          <a:bodyPr/>
          <a:lstStyle/>
          <a:p>
            <a:fld id="{91CB8535-DC0F-AF47-A510-8461A80C06B7}" type="slidenum">
              <a:rPr lang="en-US" smtClean="0"/>
              <a:pPr/>
              <a:t>27</a:t>
            </a:fld>
            <a:endParaRPr lang="en-US"/>
          </a:p>
        </p:txBody>
      </p:sp>
    </p:spTree>
    <p:extLst>
      <p:ext uri="{BB962C8B-B14F-4D97-AF65-F5344CB8AC3E}">
        <p14:creationId xmlns:p14="http://schemas.microsoft.com/office/powerpoint/2010/main" val="2279416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28</a:t>
            </a:fld>
            <a:endParaRPr lang="en-US"/>
          </a:p>
        </p:txBody>
      </p:sp>
    </p:spTree>
    <p:extLst>
      <p:ext uri="{BB962C8B-B14F-4D97-AF65-F5344CB8AC3E}">
        <p14:creationId xmlns:p14="http://schemas.microsoft.com/office/powerpoint/2010/main" val="2321848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29</a:t>
            </a:fld>
            <a:endParaRPr lang="en-US"/>
          </a:p>
        </p:txBody>
      </p:sp>
    </p:spTree>
    <p:extLst>
      <p:ext uri="{BB962C8B-B14F-4D97-AF65-F5344CB8AC3E}">
        <p14:creationId xmlns:p14="http://schemas.microsoft.com/office/powerpoint/2010/main" val="295179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0" indent="-13716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Almost two decades ago, Pathway to Excellence evolved from the Texas Nurse-Friendly Program (TNF) which was developed to affect nurse retention by improving workplaces for nurses. The mission of Pathway to Excellence® is to “guide the positive transformation of practice environments in multiple settings to build global community health care organizations committed to nursing workplace excellence.”</a:t>
            </a:r>
          </a:p>
          <a:p>
            <a:pPr marL="137160" marR="0" lvl="0" indent="-13716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rPr>
              <a:t>The Pathway to Excellence® program is a framework used by health systems to achieve sustained nursing excellence by adhering to six Pathway Standards: shared decision making, leadership, safety, quality, well-being, and professional development.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160" marR="0" lvl="0" indent="-13716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order to achieve Pathway to Excellence® status, health care organizations must successfully complete a four-phase process: (a) online application, (b) pathway standards document submission, (c) a pathway survey, and (d) the designation decision. </a:t>
            </a:r>
          </a:p>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3</a:t>
            </a:fld>
            <a:endParaRPr lang="en-US"/>
          </a:p>
        </p:txBody>
      </p:sp>
    </p:spTree>
    <p:extLst>
      <p:ext uri="{BB962C8B-B14F-4D97-AF65-F5344CB8AC3E}">
        <p14:creationId xmlns:p14="http://schemas.microsoft.com/office/powerpoint/2010/main" val="285635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currently 192 Pathway to Excellence® designated health care organizations worldwide. </a:t>
            </a:r>
          </a:p>
          <a:p>
            <a:r>
              <a:rPr lang="en-US" sz="1200" dirty="0">
                <a:effectLst/>
                <a:latin typeface="Times New Roman" panose="02020603050405020304" pitchFamily="18" charset="0"/>
                <a:cs typeface="Times New Roman" panose="02020603050405020304" pitchFamily="18" charset="0"/>
              </a:rPr>
              <a:t>Why choose Pathway to Excellence? The Pathway designation is an indicator to the community that nurses working in the organization are empowered as leaders at the bedside, their voices are included in decision-making processes, their pursuit of lifelong learning is supported, their relationships with other professionals are fostered, and their well-being is safeguarded. </a:t>
            </a:r>
          </a:p>
          <a:p>
            <a:r>
              <a:rPr lang="en-US" sz="1200" dirty="0">
                <a:effectLst/>
                <a:latin typeface="Times New Roman" panose="02020603050405020304" pitchFamily="18" charset="0"/>
                <a:cs typeface="Times New Roman" panose="02020603050405020304" pitchFamily="18" charset="0"/>
              </a:rPr>
              <a:t>Many research studies have found correlations between work environment characteristics emphasized by the Pathway to Excellence standards and better organizational outcomes for quality of patient care, satisfaction, and safety as well as nurse satisfaction and retention. Let’s look at some data from Spectrum Health BR and RC hospitals. </a:t>
            </a:r>
          </a:p>
          <a:p>
            <a:r>
              <a:rPr lang="en-US" sz="1200" dirty="0">
                <a:effectLst/>
                <a:latin typeface="Times New Roman" panose="02020603050405020304" pitchFamily="18" charset="0"/>
                <a:cs typeface="Times New Roman" panose="02020603050405020304" pitchFamily="18" charset="0"/>
              </a:rPr>
              <a:t>In 2019, </a:t>
            </a:r>
            <a:r>
              <a:rPr lang="en-US" sz="1800" dirty="0">
                <a:effectLst/>
                <a:latin typeface="Times New Roman" panose="02020603050405020304" pitchFamily="18" charset="0"/>
                <a:ea typeface="Calibri" panose="020F0502020204030204" pitchFamily="34" charset="0"/>
              </a:rPr>
              <a:t>the turnover rate for bedside registered nurses (RNs) in the U.S. was 15.9%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The average cost of turnover for a bedside RN is $44,400 and ranges from $33,300 to $56,000 which results in the average hospital losing $3.6 to $6.1 million per year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The high cost of nursing turnover can be detrimental to the financial status of a healthcare organization.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1800" dirty="0">
                <a:effectLst/>
                <a:latin typeface="Times New Roman" panose="02020603050405020304" pitchFamily="18" charset="0"/>
                <a:ea typeface="Calibri" panose="020F0502020204030204" pitchFamily="34" charset="0"/>
              </a:rPr>
              <a:t>he voluntary nursing turnover rate for SHBRH and SHRCH was 12% for the period of September 2019 to September 2020 and that increased to over 17% from September 2020 to September 2021.</a:t>
            </a:r>
          </a:p>
          <a:p>
            <a:r>
              <a:rPr lang="en-US" sz="1800" dirty="0">
                <a:effectLst/>
                <a:latin typeface="Times New Roman" panose="02020603050405020304" pitchFamily="18" charset="0"/>
                <a:ea typeface="Calibri" panose="020F0502020204030204" pitchFamily="34" charset="0"/>
              </a:rPr>
              <a:t>The GLINT survey is an employee satisfaction survey. GLINT looks at 15 different categories that affect employee satisfaction. We can see that RN scores continually decreased over this year before finally beginning to increase again, perhaps related to a retention bonus. </a:t>
            </a:r>
          </a:p>
          <a:p>
            <a:pPr marL="137160" marR="0" lvl="0" indent="-13716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t>Finally, Metrics that Matter data which is on a score card from 0 to 5. Five being the best score. The hospitals are focusing on patient experience, mortality, readmissions, zero harm complications, zero harm infections, and zero staff harm. </a:t>
            </a:r>
            <a:r>
              <a:rPr lang="en-US" sz="1200">
                <a:effectLst/>
                <a:latin typeface="Times New Roman" panose="02020603050405020304" pitchFamily="18" charset="0"/>
                <a:cs typeface="Times New Roman" panose="02020603050405020304" pitchFamily="18" charset="0"/>
              </a:rPr>
              <a:t>So</a:t>
            </a:r>
            <a:r>
              <a:rPr lang="en-US" sz="1200" dirty="0">
                <a:effectLst/>
                <a:latin typeface="Times New Roman" panose="02020603050405020304" pitchFamily="18" charset="0"/>
                <a:cs typeface="Times New Roman" panose="02020603050405020304" pitchFamily="18" charset="0"/>
              </a:rPr>
              <a:t>, you can see from the current data, there is some room for improvement. </a:t>
            </a:r>
          </a:p>
        </p:txBody>
      </p:sp>
      <p:sp>
        <p:nvSpPr>
          <p:cNvPr id="4" name="Slide Number Placeholder 3"/>
          <p:cNvSpPr>
            <a:spLocks noGrp="1"/>
          </p:cNvSpPr>
          <p:nvPr>
            <p:ph type="sldNum" sz="quarter" idx="5"/>
          </p:nvPr>
        </p:nvSpPr>
        <p:spPr/>
        <p:txBody>
          <a:bodyPr/>
          <a:lstStyle/>
          <a:p>
            <a:fld id="{91CB8535-DC0F-AF47-A510-8461A80C06B7}" type="slidenum">
              <a:rPr lang="en-US" smtClean="0"/>
              <a:pPr/>
              <a:t>4</a:t>
            </a:fld>
            <a:endParaRPr lang="en-US"/>
          </a:p>
        </p:txBody>
      </p:sp>
    </p:spTree>
    <p:extLst>
      <p:ext uri="{BB962C8B-B14F-4D97-AF65-F5344CB8AC3E}">
        <p14:creationId xmlns:p14="http://schemas.microsoft.com/office/powerpoint/2010/main" val="234091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A thorough search of the literature was conducted in CINAHL and PubMed using search terms Pathway to Excellence, healthy work environment, organizational outcomes, organization, and outcomes yielding 91 full text articles in PubMed and 53 full text articles in CINAHL. Inclusion criteria includes articles written in English, published in the U.S., involving a hospital or acute care setting, and a date of less than 15 years. Since the Pathway to Excellence program was not developed until the mid-2000s, articles were limited to the last 15 years although most were within the last five years. The review of current literature revealed four main themes related to the clinical questions: (a) Pathway framework and standards, (b) culture, (c) leadership, and (d) healthy work environment and nursing excellence. </a:t>
            </a:r>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6</a:t>
            </a:fld>
            <a:endParaRPr lang="en-US"/>
          </a:p>
        </p:txBody>
      </p:sp>
    </p:spTree>
    <p:extLst>
      <p:ext uri="{BB962C8B-B14F-4D97-AF65-F5344CB8AC3E}">
        <p14:creationId xmlns:p14="http://schemas.microsoft.com/office/powerpoint/2010/main" val="138803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0" indent="-13716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first theme was Pathway Framework and Standards. The Pathway to Excellence® program is a framework used by health systems to achieve sustained nursing excellence by adhering to six Pathway Standards: shared decision making, leadership, safety, quality, well-being, and professional development. Many articles have been published supporting positive practice environments by using the Pathway Framework and following the Pathway Standards. By adhering to the standards many organizations have used this framework to improve quality and safety outcomes, address workplace violence, improve manager retention, and to respond positively to the COVID-19 pandemic. These standards can be applied to nursing organizations worldwide and are not limited to those in the United States. </a:t>
            </a:r>
          </a:p>
          <a:p>
            <a:pPr marL="0" indent="0">
              <a:buNone/>
            </a:pPr>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pPr/>
              <a:t>7</a:t>
            </a:fld>
            <a:endParaRPr lang="en-US"/>
          </a:p>
        </p:txBody>
      </p:sp>
    </p:spTree>
    <p:extLst>
      <p:ext uri="{BB962C8B-B14F-4D97-AF65-F5344CB8AC3E}">
        <p14:creationId xmlns:p14="http://schemas.microsoft.com/office/powerpoint/2010/main" val="745853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0" indent="-13716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second theme was culture. Organizational culture is the shared values and beliefs of an organization. The culture is not formed or changed overnight though. It takes a lot of effort by everyone to change and sustain organizational culture. A few articles have been published that support a positive culture change after becoming a designated Pathway to Excellence® organization. Pathway to Excellence has helped organizations transform their culture ensuring the delivery of safe, quality care with nurses who are engaged and highly-satisfied. </a:t>
            </a:r>
          </a:p>
        </p:txBody>
      </p:sp>
      <p:sp>
        <p:nvSpPr>
          <p:cNvPr id="4" name="Slide Number Placeholder 3"/>
          <p:cNvSpPr>
            <a:spLocks noGrp="1"/>
          </p:cNvSpPr>
          <p:nvPr>
            <p:ph type="sldNum" sz="quarter" idx="5"/>
          </p:nvPr>
        </p:nvSpPr>
        <p:spPr/>
        <p:txBody>
          <a:bodyPr/>
          <a:lstStyle/>
          <a:p>
            <a:fld id="{91CB8535-DC0F-AF47-A510-8461A80C06B7}" type="slidenum">
              <a:rPr lang="en-US" smtClean="0"/>
              <a:pPr/>
              <a:t>8</a:t>
            </a:fld>
            <a:endParaRPr lang="en-US"/>
          </a:p>
        </p:txBody>
      </p:sp>
    </p:spTree>
    <p:extLst>
      <p:ext uri="{BB962C8B-B14F-4D97-AF65-F5344CB8AC3E}">
        <p14:creationId xmlns:p14="http://schemas.microsoft.com/office/powerpoint/2010/main" val="7750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3</a:t>
            </a:r>
            <a:r>
              <a:rPr lang="en-US" sz="1800" baseline="30000" dirty="0">
                <a:effectLst/>
                <a:latin typeface="Times New Roman" panose="02020603050405020304" pitchFamily="18" charset="0"/>
                <a:ea typeface="Calibri" panose="020F0502020204030204" pitchFamily="34" charset="0"/>
              </a:rPr>
              <a:t>rd</a:t>
            </a:r>
            <a:r>
              <a:rPr lang="en-US" sz="1800" dirty="0">
                <a:effectLst/>
                <a:latin typeface="Times New Roman" panose="02020603050405020304" pitchFamily="18" charset="0"/>
                <a:ea typeface="Calibri" panose="020F0502020204030204" pitchFamily="34" charset="0"/>
              </a:rPr>
              <a:t> theme was leadership. Bedside nurses are not the only nurses to make an impact in nursing. Nurses who are in leadership roles can have an impact on bedside nurses, patients, and organizations. Three articles were found that emphasized the value that nurse leaders play and why organizations should invest in their leaders. Studies cite strong nurse manager relationships with RNs report lower emotional exhaustion, higher job satisfaction, decreased intent to leave their job, less intent to leave the profession, and better care quality. Nurse managers directly and indirectly influence nurse and patient outcomes and their leadership is associated with nurse autonomy, professional development, nurse to nurse interactions, nurse to physician relations, quality improvement, safe patient handling, and appropriate staffing levels. </a:t>
            </a:r>
          </a:p>
        </p:txBody>
      </p:sp>
      <p:sp>
        <p:nvSpPr>
          <p:cNvPr id="4" name="Slide Number Placeholder 3"/>
          <p:cNvSpPr>
            <a:spLocks noGrp="1"/>
          </p:cNvSpPr>
          <p:nvPr>
            <p:ph type="sldNum" sz="quarter" idx="5"/>
          </p:nvPr>
        </p:nvSpPr>
        <p:spPr/>
        <p:txBody>
          <a:bodyPr/>
          <a:lstStyle/>
          <a:p>
            <a:fld id="{91CB8535-DC0F-AF47-A510-8461A80C06B7}" type="slidenum">
              <a:rPr lang="en-US" smtClean="0"/>
              <a:pPr/>
              <a:t>9</a:t>
            </a:fld>
            <a:endParaRPr lang="en-US"/>
          </a:p>
        </p:txBody>
      </p:sp>
    </p:spTree>
    <p:extLst>
      <p:ext uri="{BB962C8B-B14F-4D97-AF65-F5344CB8AC3E}">
        <p14:creationId xmlns:p14="http://schemas.microsoft.com/office/powerpoint/2010/main" val="3997258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4</a:t>
            </a:r>
            <a:r>
              <a:rPr lang="en-US" sz="1800" baseline="30000" dirty="0">
                <a:effectLst/>
                <a:latin typeface="Times New Roman" panose="02020603050405020304" pitchFamily="18" charset="0"/>
                <a:ea typeface="Calibri" panose="020F0502020204030204" pitchFamily="34" charset="0"/>
              </a:rPr>
              <a:t>th</a:t>
            </a:r>
            <a:r>
              <a:rPr lang="en-US" sz="1800" dirty="0">
                <a:effectLst/>
                <a:latin typeface="Times New Roman" panose="02020603050405020304" pitchFamily="18" charset="0"/>
                <a:ea typeface="Calibri" panose="020F0502020204030204" pitchFamily="34" charset="0"/>
              </a:rPr>
              <a:t> and largest body of literature was found related to healthy work environments and nursing excellence. Some of the articles focused on healthy work environments yielding positive outcomes. Job satisfaction and the retention of nurses were important findings related to creating health work environments. Ritter, Matthews &amp; MacDonald-Rencz, Doucette &amp; Pabico, and Lewis et al. all found a healthy work environment lead to recruitment and retention of nurses. And Pabico found that nurse executives must create supportive environments that promote staff empowerment, resilience, and alignment, to ensure organizational success. </a:t>
            </a:r>
          </a:p>
        </p:txBody>
      </p:sp>
      <p:sp>
        <p:nvSpPr>
          <p:cNvPr id="4" name="Slide Number Placeholder 3"/>
          <p:cNvSpPr>
            <a:spLocks noGrp="1"/>
          </p:cNvSpPr>
          <p:nvPr>
            <p:ph type="sldNum" sz="quarter" idx="5"/>
          </p:nvPr>
        </p:nvSpPr>
        <p:spPr/>
        <p:txBody>
          <a:bodyPr/>
          <a:lstStyle/>
          <a:p>
            <a:fld id="{91CB8535-DC0F-AF47-A510-8461A80C06B7}" type="slidenum">
              <a:rPr lang="en-US" smtClean="0"/>
              <a:pPr/>
              <a:t>10</a:t>
            </a:fld>
            <a:endParaRPr lang="en-US"/>
          </a:p>
        </p:txBody>
      </p:sp>
    </p:spTree>
    <p:extLst>
      <p:ext uri="{BB962C8B-B14F-4D97-AF65-F5344CB8AC3E}">
        <p14:creationId xmlns:p14="http://schemas.microsoft.com/office/powerpoint/2010/main" val="1333294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855"/>
        </a:solidFill>
        <a:effectLst/>
      </p:bgPr>
    </p:bg>
    <p:spTree>
      <p:nvGrpSpPr>
        <p:cNvPr id="1" name=""/>
        <p:cNvGrpSpPr/>
        <p:nvPr/>
      </p:nvGrpSpPr>
      <p:grpSpPr>
        <a:xfrm>
          <a:off x="0" y="0"/>
          <a:ext cx="0" cy="0"/>
          <a:chOff x="0" y="0"/>
          <a:chExt cx="0" cy="0"/>
        </a:xfrm>
      </p:grpSpPr>
      <p:pic>
        <p:nvPicPr>
          <p:cNvPr id="6" name="Gradient">
            <a:extLst>
              <a:ext uri="{FF2B5EF4-FFF2-40B4-BE49-F238E27FC236}">
                <a16:creationId xmlns:a16="http://schemas.microsoft.com/office/drawing/2014/main" id="{F00C625A-0209-6342-AC21-B9E25DF9855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0" y="0"/>
            <a:ext cx="9143999" cy="5143500"/>
          </a:xfrm>
          <a:prstGeom prst="rect">
            <a:avLst/>
          </a:prstGeom>
        </p:spPr>
      </p:pic>
      <p:pic>
        <p:nvPicPr>
          <p:cNvPr id="4" name="Spectrum Health" descr="Spectrum Health">
            <a:extLst>
              <a:ext uri="{FF2B5EF4-FFF2-40B4-BE49-F238E27FC236}">
                <a16:creationId xmlns:a16="http://schemas.microsoft.com/office/drawing/2014/main" id="{6BAEF7E6-FD5A-4C2D-A1AF-6B61D35F7B5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10322" y="118746"/>
            <a:ext cx="2240280" cy="1082689"/>
          </a:xfrm>
          <a:prstGeom prst="rect">
            <a:avLst/>
          </a:prstGeom>
        </p:spPr>
      </p:pic>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11480" y="1282700"/>
            <a:ext cx="6172200" cy="1734820"/>
          </a:xfrm>
        </p:spPr>
        <p:txBody>
          <a:bodyPr anchor="b"/>
          <a:lstStyle>
            <a:lvl1pPr algn="l">
              <a:lnSpc>
                <a:spcPct val="90000"/>
              </a:lnSpc>
              <a:defRPr sz="4000" spc="-50" baseline="0"/>
            </a:lvl1pPr>
          </a:lstStyle>
          <a:p>
            <a:r>
              <a:rPr lang="en-US" dirty="0"/>
              <a:t>[Presentation title]</a:t>
            </a:r>
          </a:p>
        </p:txBody>
      </p:sp>
      <p:sp>
        <p:nvSpPr>
          <p:cNvPr id="7" name="Subtitle 2">
            <a:extLst>
              <a:ext uri="{FF2B5EF4-FFF2-40B4-BE49-F238E27FC236}">
                <a16:creationId xmlns:a16="http://schemas.microsoft.com/office/drawing/2014/main" id="{D6A53EF6-560B-504D-BC0B-DD3635839DCA}"/>
              </a:ext>
            </a:extLst>
          </p:cNvPr>
          <p:cNvSpPr>
            <a:spLocks noGrp="1"/>
          </p:cNvSpPr>
          <p:nvPr>
            <p:ph type="subTitle" idx="1" hasCustomPrompt="1"/>
          </p:nvPr>
        </p:nvSpPr>
        <p:spPr>
          <a:xfrm>
            <a:off x="411480" y="3566160"/>
            <a:ext cx="6172200" cy="365760"/>
          </a:xfrm>
        </p:spPr>
        <p:txBody>
          <a:bodyPr>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[Presenter Name]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Entity/Facility/Department Name</a:t>
            </a:r>
          </a:p>
        </p:txBody>
      </p:sp>
      <p:sp>
        <p:nvSpPr>
          <p:cNvPr id="8" name="Text Placeholder 3">
            <a:extLst>
              <a:ext uri="{FF2B5EF4-FFF2-40B4-BE49-F238E27FC236}">
                <a16:creationId xmlns:a16="http://schemas.microsoft.com/office/drawing/2014/main" id="{D9D1F5A6-26F0-0B49-A115-6301153C75E7}"/>
              </a:ext>
            </a:extLst>
          </p:cNvPr>
          <p:cNvSpPr>
            <a:spLocks noGrp="1"/>
          </p:cNvSpPr>
          <p:nvPr>
            <p:ph type="body" sz="quarter" idx="10" hasCustomPrompt="1"/>
          </p:nvPr>
        </p:nvSpPr>
        <p:spPr>
          <a:xfrm>
            <a:off x="409574" y="4229462"/>
            <a:ext cx="6172200" cy="274320"/>
          </a:xfrm>
        </p:spPr>
        <p:txBody>
          <a:bodyPr>
            <a:noAutofit/>
          </a:bodyPr>
          <a:lstStyle>
            <a:lvl1pPr marL="0" indent="0">
              <a:spcBef>
                <a:spcPts val="0"/>
              </a:spcBef>
              <a:buFontTx/>
              <a:buNone/>
              <a:defRPr sz="1200" b="1" cap="all" baseline="0"/>
            </a:lvl1pPr>
            <a:lvl2pPr marL="0" indent="0">
              <a:spcBef>
                <a:spcPts val="0"/>
              </a:spcBef>
              <a:buFontTx/>
              <a:buNone/>
              <a:defRPr sz="1200" b="1" cap="all" baseline="0"/>
            </a:lvl2pPr>
            <a:lvl3pPr marL="0" indent="0">
              <a:spcBef>
                <a:spcPts val="0"/>
              </a:spcBef>
              <a:buFontTx/>
              <a:buNone/>
              <a:defRPr sz="1200" b="1" cap="all" baseline="0"/>
            </a:lvl3pPr>
            <a:lvl4pPr marL="0" indent="0">
              <a:spcBef>
                <a:spcPts val="0"/>
              </a:spcBef>
              <a:buFontTx/>
              <a:buNone/>
              <a:defRPr sz="1200" b="1" cap="all" baseline="0"/>
            </a:lvl4pPr>
            <a:lvl5pPr marL="0" indent="0">
              <a:spcBef>
                <a:spcPts val="0"/>
              </a:spcBef>
              <a:buFontTx/>
              <a:buNone/>
              <a:defRPr sz="1200" b="1" cap="all" baseline="0"/>
            </a:lvl5pPr>
            <a:lvl6pPr marL="0" indent="0">
              <a:spcBef>
                <a:spcPts val="0"/>
              </a:spcBef>
              <a:buFontTx/>
              <a:buNone/>
              <a:defRPr sz="1200" b="1" cap="all" baseline="0"/>
            </a:lvl6pPr>
            <a:lvl7pPr marL="0" indent="0">
              <a:spcBef>
                <a:spcPts val="0"/>
              </a:spcBef>
              <a:buFontTx/>
              <a:buNone/>
              <a:defRPr sz="1200" b="1" cap="all" baseline="0"/>
            </a:lvl7pPr>
            <a:lvl8pPr marL="0" indent="0">
              <a:spcBef>
                <a:spcPts val="0"/>
              </a:spcBef>
              <a:buFontTx/>
              <a:buNone/>
              <a:defRPr sz="1200" b="1" cap="all" baseline="0"/>
            </a:lvl8pPr>
            <a:lvl9pPr marL="0" indent="0">
              <a:spcBef>
                <a:spcPts val="0"/>
              </a:spcBef>
              <a:buFontTx/>
              <a:buNone/>
              <a:defRPr sz="1200" b="1" cap="all" baseline="0"/>
            </a:lvl9pPr>
          </a:lstStyle>
          <a:p>
            <a:pPr lvl="0"/>
            <a:r>
              <a:rPr lang="en-US" dirty="0"/>
              <a:t>[MONTH 00, 0000]</a:t>
            </a:r>
          </a:p>
        </p:txBody>
      </p:sp>
    </p:spTree>
    <p:extLst>
      <p:ext uri="{BB962C8B-B14F-4D97-AF65-F5344CB8AC3E}">
        <p14:creationId xmlns:p14="http://schemas.microsoft.com/office/powerpoint/2010/main" val="128600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48" userDrawn="1">
          <p15:clr>
            <a:srgbClr val="FBAE40"/>
          </p15:clr>
        </p15:guide>
        <p15:guide id="2" orient="horz" pos="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0AAD-8D16-DE44-9ADD-DFAED024E201}"/>
              </a:ext>
            </a:extLst>
          </p:cNvPr>
          <p:cNvSpPr>
            <a:spLocks noGrp="1"/>
          </p:cNvSpPr>
          <p:nvPr>
            <p:ph type="title" hasCustomPrompt="1"/>
          </p:nvPr>
        </p:nvSpPr>
        <p:spPr>
          <a:xfrm>
            <a:off x="411480" y="640080"/>
            <a:ext cx="8318754" cy="640080"/>
          </a:xfrm>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11479" y="1417321"/>
            <a:ext cx="2560320" cy="3246754"/>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289554" y="1417321"/>
            <a:ext cx="5440680" cy="3246754"/>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9203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72" userDrawn="1">
          <p15:clr>
            <a:srgbClr val="FBAE40"/>
          </p15:clr>
        </p15:guide>
        <p15:guide id="2" pos="1872" userDrawn="1">
          <p15:clr>
            <a:srgbClr val="FBAE40"/>
          </p15:clr>
        </p15:guide>
        <p15:guide id="3" orient="horz" pos="402" userDrawn="1">
          <p15:clr>
            <a:srgbClr val="FBAE40"/>
          </p15:clr>
        </p15:guide>
        <p15:guide id="4" orient="horz" pos="892" userDrawn="1">
          <p15:clr>
            <a:srgbClr val="FBAE40"/>
          </p15:clr>
        </p15:guide>
        <p15:guide id="5" orient="horz" pos="808" userDrawn="1">
          <p15:clr>
            <a:srgbClr val="FBAE40"/>
          </p15:clr>
        </p15:guide>
        <p15:guide id="6" orient="horz" pos="293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alf Gradient">
    <p:spTree>
      <p:nvGrpSpPr>
        <p:cNvPr id="1" name=""/>
        <p:cNvGrpSpPr/>
        <p:nvPr/>
      </p:nvGrpSpPr>
      <p:grpSpPr>
        <a:xfrm>
          <a:off x="0" y="0"/>
          <a:ext cx="0" cy="0"/>
          <a:chOff x="0" y="0"/>
          <a:chExt cx="0" cy="0"/>
        </a:xfrm>
      </p:grpSpPr>
      <p:pic>
        <p:nvPicPr>
          <p:cNvPr id="8" name="Gradient">
            <a:extLst>
              <a:ext uri="{FF2B5EF4-FFF2-40B4-BE49-F238E27FC236}">
                <a16:creationId xmlns:a16="http://schemas.microsoft.com/office/drawing/2014/main" id="{3629C9FB-E825-F742-8C09-5267BAD2EB42}"/>
              </a:ext>
              <a:ext uri="{C183D7F6-B498-43B3-948B-1728B52AA6E4}">
                <adec:decorative xmlns:adec="http://schemas.microsoft.com/office/drawing/2017/decorative" val="1"/>
              </a:ext>
            </a:extLst>
          </p:cNvPr>
          <p:cNvPicPr>
            <a:picLocks noChangeAspect="1"/>
          </p:cNvPicPr>
          <p:nvPr userDrawn="1"/>
        </p:nvPicPr>
        <p:blipFill rotWithShape="1">
          <a:blip r:embed="rId2"/>
          <a:srcRect l="50000"/>
          <a:stretch/>
        </p:blipFill>
        <p:spPr bwMode="hidden">
          <a:xfrm>
            <a:off x="0" y="0"/>
            <a:ext cx="4572000" cy="5143500"/>
          </a:xfrm>
          <a:prstGeom prst="rect">
            <a:avLst/>
          </a:prstGeom>
        </p:spPr>
      </p:pic>
      <p:pic>
        <p:nvPicPr>
          <p:cNvPr id="10" name="Spectrum Health">
            <a:extLst>
              <a:ext uri="{FF2B5EF4-FFF2-40B4-BE49-F238E27FC236}">
                <a16:creationId xmlns:a16="http://schemas.microsoft.com/office/drawing/2014/main" id="{36429504-9022-D042-BA71-77B558523ED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7767" y="228219"/>
            <a:ext cx="1040633" cy="502920"/>
          </a:xfrm>
          <a:prstGeom prst="rect">
            <a:avLst/>
          </a:prstGeom>
        </p:spPr>
      </p:pic>
      <p:sp>
        <p:nvSpPr>
          <p:cNvPr id="9" name="Text Placeholder 1">
            <a:extLst>
              <a:ext uri="{FF2B5EF4-FFF2-40B4-BE49-F238E27FC236}">
                <a16:creationId xmlns:a16="http://schemas.microsoft.com/office/drawing/2014/main" id="{8AC6D161-014B-CB43-B0F3-BBB32B3E1052}"/>
              </a:ext>
            </a:extLst>
          </p:cNvPr>
          <p:cNvSpPr>
            <a:spLocks noGrp="1"/>
          </p:cNvSpPr>
          <p:nvPr>
            <p:ph type="body" sz="quarter" idx="13" hasCustomPrompt="1"/>
          </p:nvPr>
        </p:nvSpPr>
        <p:spPr>
          <a:xfrm>
            <a:off x="411163" y="1009650"/>
            <a:ext cx="3977640" cy="3654425"/>
          </a:xfrm>
        </p:spPr>
        <p:txBody>
          <a:bodyPr/>
          <a:lstStyle>
            <a:lvl1pPr marL="0" indent="0">
              <a:lnSpc>
                <a:spcPct val="90000"/>
              </a:lnSpc>
              <a:spcBef>
                <a:spcPts val="0"/>
              </a:spcBef>
              <a:spcAft>
                <a:spcPts val="900"/>
              </a:spcAft>
              <a:buNone/>
              <a:defRPr sz="3200" b="1">
                <a:solidFill>
                  <a:schemeClr val="bg1"/>
                </a:solidFill>
              </a:defRPr>
            </a:lvl1pPr>
            <a:lvl2pPr marL="137160">
              <a:spcBef>
                <a:spcPts val="900"/>
              </a:spcBef>
              <a:defRPr>
                <a:solidFill>
                  <a:schemeClr val="bg1"/>
                </a:solidFill>
              </a:defRPr>
            </a:lvl2pPr>
            <a:lvl3pPr marL="274320">
              <a:defRPr>
                <a:solidFill>
                  <a:schemeClr val="bg1"/>
                </a:solidFill>
              </a:defRPr>
            </a:lvl3pPr>
            <a:lvl4pPr marL="411480">
              <a:defRPr>
                <a:solidFill>
                  <a:schemeClr val="bg1"/>
                </a:solidFill>
              </a:defRPr>
            </a:lvl4pPr>
            <a:lvl5pPr marL="548640">
              <a:defRPr>
                <a:solidFill>
                  <a:schemeClr val="bg1"/>
                </a:solidFill>
              </a:defRPr>
            </a:lvl5pPr>
            <a:lvl6pPr marL="685800">
              <a:defRPr>
                <a:solidFill>
                  <a:schemeClr val="bg1"/>
                </a:solidFill>
              </a:defRPr>
            </a:lvl6pPr>
            <a:lvl7pPr marL="822960">
              <a:defRPr>
                <a:solidFill>
                  <a:schemeClr val="bg1"/>
                </a:solidFill>
              </a:defRPr>
            </a:lvl7pPr>
            <a:lvl8pPr marL="960120">
              <a:defRPr>
                <a:solidFill>
                  <a:schemeClr val="bg1"/>
                </a:solidFill>
              </a:defRPr>
            </a:lvl8pPr>
            <a:lvl9pPr marL="1097280">
              <a:defRPr>
                <a:solidFill>
                  <a:schemeClr val="bg1"/>
                </a:solidFill>
              </a:defRPr>
            </a:lvl9pPr>
          </a:lstStyle>
          <a:p>
            <a:pPr lvl="0"/>
            <a:r>
              <a:rPr lang="en-US" dirty="0"/>
              <a:t>[Important point]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4937760" y="1009156"/>
            <a:ext cx="3794760" cy="3654919"/>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394318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110" userDrawn="1">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alf Photo">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4578CD79-C3BE-3543-83D9-F07238B6453D}"/>
              </a:ext>
            </a:extLst>
          </p:cNvPr>
          <p:cNvSpPr>
            <a:spLocks noGrp="1"/>
          </p:cNvSpPr>
          <p:nvPr>
            <p:ph type="body" sz="quarter" idx="14" hasCustomPrompt="1"/>
          </p:nvPr>
        </p:nvSpPr>
        <p:spPr>
          <a:xfrm>
            <a:off x="411163" y="1009650"/>
            <a:ext cx="3977640" cy="3654425"/>
          </a:xfrm>
        </p:spPr>
        <p:txBody>
          <a:bodyPr/>
          <a:lstStyle>
            <a:lvl1pPr marL="0" indent="0">
              <a:lnSpc>
                <a:spcPct val="90000"/>
              </a:lnSpc>
              <a:spcBef>
                <a:spcPts val="0"/>
              </a:spcBef>
              <a:spcAft>
                <a:spcPts val="900"/>
              </a:spcAft>
              <a:buNone/>
              <a:defRPr sz="3200" b="1">
                <a:solidFill>
                  <a:schemeClr val="tx1"/>
                </a:solidFill>
              </a:defRPr>
            </a:lvl1pPr>
            <a:lvl2pPr marL="137160">
              <a:spcBef>
                <a:spcPts val="900"/>
              </a:spcBef>
              <a:defRPr>
                <a:solidFill>
                  <a:schemeClr val="tx1"/>
                </a:solidFill>
              </a:defRPr>
            </a:lvl2pPr>
            <a:lvl3pPr marL="274320">
              <a:defRPr>
                <a:solidFill>
                  <a:schemeClr val="tx1"/>
                </a:solidFill>
              </a:defRPr>
            </a:lvl3pPr>
            <a:lvl4pPr marL="411480">
              <a:defRPr>
                <a:solidFill>
                  <a:schemeClr val="tx1"/>
                </a:solidFill>
              </a:defRPr>
            </a:lvl4pPr>
            <a:lvl5pPr marL="548640">
              <a:defRPr>
                <a:solidFill>
                  <a:schemeClr val="tx1"/>
                </a:solidFill>
              </a:defRPr>
            </a:lvl5pPr>
            <a:lvl6pPr marL="685800">
              <a:defRPr>
                <a:solidFill>
                  <a:schemeClr val="tx1"/>
                </a:solidFill>
              </a:defRPr>
            </a:lvl6pPr>
            <a:lvl7pPr marL="822960">
              <a:defRPr>
                <a:solidFill>
                  <a:schemeClr val="tx1"/>
                </a:solidFill>
              </a:defRPr>
            </a:lvl7pPr>
            <a:lvl8pPr marL="960120">
              <a:defRPr>
                <a:solidFill>
                  <a:schemeClr val="tx1"/>
                </a:solidFill>
              </a:defRPr>
            </a:lvl8pPr>
            <a:lvl9pPr marL="1097280">
              <a:defRPr>
                <a:solidFill>
                  <a:schemeClr val="tx1"/>
                </a:solidFill>
              </a:defRPr>
            </a:lvl9pPr>
          </a:lstStyle>
          <a:p>
            <a:pPr lvl="0"/>
            <a:r>
              <a:rPr lang="en-US" dirty="0"/>
              <a:t>[Important point]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Picture Placeholder 2">
            <a:extLst>
              <a:ext uri="{FF2B5EF4-FFF2-40B4-BE49-F238E27FC236}">
                <a16:creationId xmlns:a16="http://schemas.microsoft.com/office/drawing/2014/main" id="{7B00E805-A4A0-D142-AA33-5849025B1C3E}"/>
              </a:ext>
            </a:extLst>
          </p:cNvPr>
          <p:cNvSpPr>
            <a:spLocks noGrp="1"/>
          </p:cNvSpPr>
          <p:nvPr>
            <p:ph type="pic" sz="quarter" idx="13"/>
          </p:nvPr>
        </p:nvSpPr>
        <p:spPr>
          <a:xfrm>
            <a:off x="4572000" y="0"/>
            <a:ext cx="4572000" cy="5143500"/>
          </a:xfrm>
          <a:solidFill>
            <a:srgbClr val="7F7F7F"/>
          </a:solidFill>
        </p:spPr>
        <p:txBody>
          <a:bodyPr anchor="ctr" anchorCtr="0"/>
          <a:lstStyle>
            <a:lvl1pPr marL="0" indent="0" algn="ctr">
              <a:buNone/>
              <a:defRPr>
                <a:solidFill>
                  <a:schemeClr val="bg1"/>
                </a:solidFill>
              </a:defRPr>
            </a:lvl1pPr>
          </a:lstStyle>
          <a:p>
            <a:r>
              <a:rPr lang="en-US"/>
              <a:t>Click icon to add picture</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bwMode="gray"/>
        <p:txBody>
          <a:bodyPr/>
          <a:lstStyle>
            <a:lvl1pPr>
              <a:defRPr>
                <a:solidFill>
                  <a:schemeClr val="bg1"/>
                </a:solidFill>
              </a:defRPr>
            </a:lvl1p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257461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p:bg>
      <p:bgPr>
        <a:solidFill>
          <a:srgbClr val="002855"/>
        </a:solidFill>
        <a:effectLst/>
      </p:bgPr>
    </p:bg>
    <p:spTree>
      <p:nvGrpSpPr>
        <p:cNvPr id="1" name=""/>
        <p:cNvGrpSpPr/>
        <p:nvPr/>
      </p:nvGrpSpPr>
      <p:grpSpPr>
        <a:xfrm>
          <a:off x="0" y="0"/>
          <a:ext cx="0" cy="0"/>
          <a:chOff x="0" y="0"/>
          <a:chExt cx="0" cy="0"/>
        </a:xfrm>
      </p:grpSpPr>
      <p:pic>
        <p:nvPicPr>
          <p:cNvPr id="8" name="Gradient">
            <a:extLst>
              <a:ext uri="{FF2B5EF4-FFF2-40B4-BE49-F238E27FC236}">
                <a16:creationId xmlns:a16="http://schemas.microsoft.com/office/drawing/2014/main" id="{533A91B4-DCFE-FB40-859F-2B72430ADC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0" y="0"/>
            <a:ext cx="9143999" cy="5143500"/>
          </a:xfrm>
          <a:prstGeom prst="rect">
            <a:avLst/>
          </a:prstGeom>
        </p:spPr>
      </p:pic>
      <p:sp>
        <p:nvSpPr>
          <p:cNvPr id="6" name="Picture Placeholder 1">
            <a:extLst>
              <a:ext uri="{FF2B5EF4-FFF2-40B4-BE49-F238E27FC236}">
                <a16:creationId xmlns:a16="http://schemas.microsoft.com/office/drawing/2014/main" id="{2FF04EDB-5448-5343-AD34-8408B0DEB9D2}"/>
              </a:ext>
            </a:extLst>
          </p:cNvPr>
          <p:cNvSpPr>
            <a:spLocks noGrp="1"/>
          </p:cNvSpPr>
          <p:nvPr>
            <p:ph type="pic" sz="quarter" idx="13"/>
          </p:nvPr>
        </p:nvSpPr>
        <p:spPr>
          <a:xfrm>
            <a:off x="0" y="0"/>
            <a:ext cx="9144000" cy="5006339"/>
          </a:xfrm>
          <a:solidFill>
            <a:srgbClr val="7F7F7F"/>
          </a:solidFill>
        </p:spPr>
        <p:txBody>
          <a:bodyPr anchor="ctr" anchorCtr="0"/>
          <a:lstStyle>
            <a:lvl1pPr marL="0" indent="0" algn="ctr">
              <a:buNone/>
              <a:defRPr>
                <a:solidFill>
                  <a:schemeClr val="tx1"/>
                </a:solidFill>
              </a:defRPr>
            </a:lvl1pPr>
          </a:lstStyle>
          <a:p>
            <a:r>
              <a:rPr lang="en-US"/>
              <a:t>Click icon to add picture</a:t>
            </a:r>
          </a:p>
        </p:txBody>
      </p:sp>
      <p:sp>
        <p:nvSpPr>
          <p:cNvPr id="3" name="Footer Placeholder 2">
            <a:extLst>
              <a:ext uri="{FF2B5EF4-FFF2-40B4-BE49-F238E27FC236}">
                <a16:creationId xmlns:a16="http://schemas.microsoft.com/office/drawing/2014/main" id="{6864A85B-7453-D64F-A4AB-696EE9A052CC}"/>
              </a:ext>
            </a:extLst>
          </p:cNvPr>
          <p:cNvSpPr>
            <a:spLocks noGrp="1"/>
          </p:cNvSpPr>
          <p:nvPr>
            <p:ph type="ftr" sz="quarter" idx="11"/>
          </p:nvPr>
        </p:nvSpPr>
        <p:spPr bwMode="gray"/>
        <p:txBody>
          <a:bodyPr/>
          <a:lstStyle/>
          <a:p>
            <a:r>
              <a:rPr lang="en-US"/>
              <a:t>[Presentation title]</a:t>
            </a:r>
            <a:endParaRPr lang="en-US" dirty="0"/>
          </a:p>
        </p:txBody>
      </p:sp>
      <p:sp>
        <p:nvSpPr>
          <p:cNvPr id="4" name="Slide Number Placeholder 4">
            <a:extLst>
              <a:ext uri="{FF2B5EF4-FFF2-40B4-BE49-F238E27FC236}">
                <a16:creationId xmlns:a16="http://schemas.microsoft.com/office/drawing/2014/main" id="{85186827-DA85-9C4D-8C82-6FE011E099D7}"/>
              </a:ext>
            </a:extLst>
          </p:cNvPr>
          <p:cNvSpPr>
            <a:spLocks noGrp="1"/>
          </p:cNvSpPr>
          <p:nvPr>
            <p:ph type="sldNum" sz="quarter" idx="12"/>
          </p:nvPr>
        </p:nvSpPr>
        <p:spPr bwMode="gray"/>
        <p:txBody>
          <a:bodyPr/>
          <a:lstStyle/>
          <a:p>
            <a:fld id="{42038AD7-C3D9-6141-BEF0-6BD01642C74E}" type="slidenum">
              <a:rPr lang="en-US" smtClean="0"/>
              <a:t>‹#›</a:t>
            </a:fld>
            <a:endParaRPr lang="en-US"/>
          </a:p>
        </p:txBody>
      </p:sp>
    </p:spTree>
    <p:extLst>
      <p:ext uri="{BB962C8B-B14F-4D97-AF65-F5344CB8AC3E}">
        <p14:creationId xmlns:p14="http://schemas.microsoft.com/office/powerpoint/2010/main" val="6036259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 and Caption">
    <p:bg>
      <p:bgPr>
        <a:solidFill>
          <a:srgbClr val="002855"/>
        </a:solidFill>
        <a:effectLst/>
      </p:bgPr>
    </p:bg>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A52DAF2B-CBA8-8246-A0DB-2A432B73A86A}"/>
              </a:ext>
            </a:extLst>
          </p:cNvPr>
          <p:cNvSpPr>
            <a:spLocks noGrp="1"/>
          </p:cNvSpPr>
          <p:nvPr>
            <p:ph type="body" sz="quarter" idx="14" hasCustomPrompt="1"/>
          </p:nvPr>
        </p:nvSpPr>
        <p:spPr>
          <a:xfrm>
            <a:off x="409576" y="4297681"/>
            <a:ext cx="3977639" cy="594360"/>
          </a:xfrm>
        </p:spPr>
        <p:txBody>
          <a:bodyPr>
            <a:noAutofit/>
          </a:bodyPr>
          <a:lstStyle>
            <a:lvl1pPr marL="0" indent="0">
              <a:spcBef>
                <a:spcPts val="0"/>
              </a:spcBef>
              <a:buNone/>
              <a:defRPr sz="900"/>
            </a:lvl1pPr>
            <a:lvl2pPr marL="0" indent="0">
              <a:spcBef>
                <a:spcPts val="0"/>
              </a:spcBef>
              <a:buNone/>
              <a:defRPr sz="900"/>
            </a:lvl2pPr>
            <a:lvl3pPr marL="0" indent="0">
              <a:spcBef>
                <a:spcPts val="0"/>
              </a:spcBef>
              <a:buNone/>
              <a:defRPr sz="900"/>
            </a:lvl3pPr>
            <a:lvl4pPr marL="0" indent="0">
              <a:spcBef>
                <a:spcPts val="0"/>
              </a:spcBef>
              <a:buNone/>
              <a:defRPr sz="900"/>
            </a:lvl4pPr>
            <a:lvl5pPr marL="0" indent="0">
              <a:spcBef>
                <a:spcPts val="0"/>
              </a:spcBef>
              <a:buNone/>
              <a:defRPr sz="900"/>
            </a:lvl5pPr>
            <a:lvl6pPr marL="0" indent="0">
              <a:spcBef>
                <a:spcPts val="0"/>
              </a:spcBef>
              <a:buNone/>
              <a:defRPr sz="900"/>
            </a:lvl6pPr>
            <a:lvl7pPr marL="0" indent="0">
              <a:spcBef>
                <a:spcPts val="0"/>
              </a:spcBef>
              <a:buNone/>
              <a:defRPr sz="900"/>
            </a:lvl7pPr>
            <a:lvl8pPr marL="0" indent="0">
              <a:spcBef>
                <a:spcPts val="0"/>
              </a:spcBef>
              <a:buNone/>
              <a:defRPr sz="900"/>
            </a:lvl8pPr>
            <a:lvl9pPr marL="0" indent="0">
              <a:spcBef>
                <a:spcPts val="0"/>
              </a:spcBef>
              <a:buNone/>
              <a:defRPr sz="900"/>
            </a:lvl9pPr>
          </a:lstStyle>
          <a:p>
            <a:pPr lvl="0"/>
            <a:r>
              <a:rPr lang="en-US" dirty="0"/>
              <a:t>[Photo caption]</a:t>
            </a:r>
          </a:p>
        </p:txBody>
      </p:sp>
      <p:sp>
        <p:nvSpPr>
          <p:cNvPr id="6" name="Picture Placeholder 2">
            <a:extLst>
              <a:ext uri="{FF2B5EF4-FFF2-40B4-BE49-F238E27FC236}">
                <a16:creationId xmlns:a16="http://schemas.microsoft.com/office/drawing/2014/main" id="{2FF04EDB-5448-5343-AD34-8408B0DEB9D2}"/>
              </a:ext>
            </a:extLst>
          </p:cNvPr>
          <p:cNvSpPr>
            <a:spLocks noGrp="1"/>
          </p:cNvSpPr>
          <p:nvPr>
            <p:ph type="pic" sz="quarter" idx="13"/>
          </p:nvPr>
        </p:nvSpPr>
        <p:spPr>
          <a:xfrm>
            <a:off x="0" y="1"/>
            <a:ext cx="9144000" cy="4091940"/>
          </a:xfrm>
          <a:solidFill>
            <a:srgbClr val="7F7F7F"/>
          </a:solidFill>
        </p:spPr>
        <p:txBody>
          <a:bodyPr anchor="ctr" anchorCtr="0"/>
          <a:lstStyle>
            <a:lvl1pPr marL="0" indent="0" algn="ctr">
              <a:buNone/>
              <a:defRPr>
                <a:solidFill>
                  <a:schemeClr val="tx1"/>
                </a:solidFill>
              </a:defRPr>
            </a:lvl1pPr>
          </a:lstStyle>
          <a:p>
            <a:r>
              <a:rPr lang="en-US"/>
              <a:t>Click icon to add picture</a:t>
            </a:r>
          </a:p>
        </p:txBody>
      </p:sp>
      <p:sp>
        <p:nvSpPr>
          <p:cNvPr id="3" name="Footer Placeholder 3">
            <a:extLst>
              <a:ext uri="{FF2B5EF4-FFF2-40B4-BE49-F238E27FC236}">
                <a16:creationId xmlns:a16="http://schemas.microsoft.com/office/drawing/2014/main" id="{6864A85B-7453-D64F-A4AB-696EE9A052CC}"/>
              </a:ext>
            </a:extLst>
          </p:cNvPr>
          <p:cNvSpPr>
            <a:spLocks noGrp="1"/>
          </p:cNvSpPr>
          <p:nvPr>
            <p:ph type="ftr" sz="quarter" idx="11"/>
          </p:nvPr>
        </p:nvSpPr>
        <p:spPr bwMode="gray"/>
        <p:txBody>
          <a:bodyPr/>
          <a:lstStyle/>
          <a:p>
            <a:r>
              <a:rPr lang="en-US"/>
              <a:t>[Presentation title]</a:t>
            </a:r>
            <a:endParaRPr lang="en-US" dirty="0"/>
          </a:p>
        </p:txBody>
      </p:sp>
      <p:sp>
        <p:nvSpPr>
          <p:cNvPr id="4" name="Slide Number Placeholder 5">
            <a:extLst>
              <a:ext uri="{FF2B5EF4-FFF2-40B4-BE49-F238E27FC236}">
                <a16:creationId xmlns:a16="http://schemas.microsoft.com/office/drawing/2014/main" id="{85186827-DA85-9C4D-8C82-6FE011E099D7}"/>
              </a:ext>
            </a:extLst>
          </p:cNvPr>
          <p:cNvSpPr>
            <a:spLocks noGrp="1"/>
          </p:cNvSpPr>
          <p:nvPr>
            <p:ph type="sldNum" sz="quarter" idx="12"/>
          </p:nvPr>
        </p:nvSpPr>
        <p:spPr/>
        <p:txBody>
          <a:bodyPr/>
          <a:lstStyle/>
          <a:p>
            <a:fld id="{42038AD7-C3D9-6141-BEF0-6BD01642C74E}" type="slidenum">
              <a:rPr lang="en-US" smtClean="0"/>
              <a:t>‹#›</a:t>
            </a:fld>
            <a:endParaRPr lang="en-US"/>
          </a:p>
        </p:txBody>
      </p:sp>
    </p:spTree>
    <p:extLst>
      <p:ext uri="{BB962C8B-B14F-4D97-AF65-F5344CB8AC3E}">
        <p14:creationId xmlns:p14="http://schemas.microsoft.com/office/powerpoint/2010/main" val="366114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5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e Statistic - Spectrum Blue">
    <p:bg>
      <p:bgPr>
        <a:solidFill>
          <a:srgbClr val="0072CE"/>
        </a:solidFill>
        <a:effectLst/>
      </p:bgPr>
    </p:bg>
    <p:spTree>
      <p:nvGrpSpPr>
        <p:cNvPr id="1" name=""/>
        <p:cNvGrpSpPr/>
        <p:nvPr/>
      </p:nvGrpSpPr>
      <p:grpSpPr>
        <a:xfrm>
          <a:off x="0" y="0"/>
          <a:ext cx="0" cy="0"/>
          <a:chOff x="0" y="0"/>
          <a:chExt cx="0" cy="0"/>
        </a:xfrm>
      </p:grpSpPr>
      <p:pic>
        <p:nvPicPr>
          <p:cNvPr id="6" name="Spectrum Health">
            <a:extLst>
              <a:ext uri="{FF2B5EF4-FFF2-40B4-BE49-F238E27FC236}">
                <a16:creationId xmlns:a16="http://schemas.microsoft.com/office/drawing/2014/main" id="{1BB0B1E2-23F6-C849-9D8F-470FC8828B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7787767" y="228219"/>
            <a:ext cx="1040633" cy="50292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411480" y="640080"/>
            <a:ext cx="8318754" cy="640080"/>
          </a:xfrm>
        </p:spPr>
        <p:txBody>
          <a:bodyPr/>
          <a:lstStyle/>
          <a:p>
            <a:r>
              <a:rPr lang="en-US" dirty="0"/>
              <a:t>[Optional slide title]</a:t>
            </a:r>
          </a:p>
        </p:txBody>
      </p:sp>
      <p:sp>
        <p:nvSpPr>
          <p:cNvPr id="10" name="Text Placeholder 2">
            <a:extLst>
              <a:ext uri="{FF2B5EF4-FFF2-40B4-BE49-F238E27FC236}">
                <a16:creationId xmlns:a16="http://schemas.microsoft.com/office/drawing/2014/main" id="{1A37C7FF-285D-C241-8584-1E44D366D86B}"/>
              </a:ext>
            </a:extLst>
          </p:cNvPr>
          <p:cNvSpPr>
            <a:spLocks noGrp="1"/>
          </p:cNvSpPr>
          <p:nvPr>
            <p:ph type="body" sz="quarter" idx="13" hasCustomPrompt="1"/>
          </p:nvPr>
        </p:nvSpPr>
        <p:spPr>
          <a:xfrm>
            <a:off x="409575" y="1737359"/>
            <a:ext cx="3977639" cy="2926715"/>
          </a:xfrm>
        </p:spPr>
        <p:txBody>
          <a:bodyPr/>
          <a:lstStyle>
            <a:lvl1pPr marL="0" indent="0">
              <a:lnSpc>
                <a:spcPct val="80000"/>
              </a:lnSpc>
              <a:spcBef>
                <a:spcPts val="0"/>
              </a:spcBef>
              <a:buNone/>
              <a:defRPr sz="12500" b="1" spc="-300" baseline="0"/>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7" name="Line">
            <a:extLst>
              <a:ext uri="{FF2B5EF4-FFF2-40B4-BE49-F238E27FC236}">
                <a16:creationId xmlns:a16="http://schemas.microsoft.com/office/drawing/2014/main" id="{F794CD27-72A6-3549-ABB0-884BB3706275}"/>
              </a:ext>
              <a:ext uri="{C183D7F6-B498-43B3-948B-1728B52AA6E4}">
                <adec:decorative xmlns:adec="http://schemas.microsoft.com/office/drawing/2017/decorative" val="1"/>
              </a:ext>
            </a:extLst>
          </p:cNvPr>
          <p:cNvCxnSpPr>
            <a:cxnSpLocks/>
          </p:cNvCxnSpPr>
          <p:nvPr userDrawn="1"/>
        </p:nvCxnSpPr>
        <p:spPr>
          <a:xfrm>
            <a:off x="4752595" y="1737360"/>
            <a:ext cx="3977639" cy="0"/>
          </a:xfrm>
          <a:prstGeom prst="line">
            <a:avLst/>
          </a:prstGeom>
          <a:ln w="12700" cap="flat">
            <a:solidFill>
              <a:schemeClr val="tx1"/>
            </a:solidFill>
          </a:ln>
        </p:spPr>
        <p:style>
          <a:lnRef idx="1">
            <a:schemeClr val="accent1"/>
          </a:lnRef>
          <a:fillRef idx="0">
            <a:schemeClr val="accent1"/>
          </a:fillRef>
          <a:effectRef idx="0">
            <a:srgbClr val="000000"/>
          </a:effectRef>
          <a:fontRef idx="minor">
            <a:schemeClr val="lt1"/>
          </a:fontRef>
        </p:style>
      </p:cxnSp>
      <p:sp>
        <p:nvSpPr>
          <p:cNvPr id="11" name="Text Placeholder 3">
            <a:extLst>
              <a:ext uri="{FF2B5EF4-FFF2-40B4-BE49-F238E27FC236}">
                <a16:creationId xmlns:a16="http://schemas.microsoft.com/office/drawing/2014/main" id="{E6D59649-1D51-4F47-B0E7-BABEDD519E52}"/>
              </a:ext>
            </a:extLst>
          </p:cNvPr>
          <p:cNvSpPr>
            <a:spLocks noGrp="1"/>
          </p:cNvSpPr>
          <p:nvPr>
            <p:ph type="body" sz="quarter" idx="14"/>
          </p:nvPr>
        </p:nvSpPr>
        <p:spPr>
          <a:xfrm>
            <a:off x="4752595" y="2011679"/>
            <a:ext cx="3977639" cy="2652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4">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a:t>[Presentation title]</a:t>
            </a:r>
            <a:endParaRPr lang="en-US" dirty="0"/>
          </a:p>
        </p:txBody>
      </p:sp>
      <p:sp>
        <p:nvSpPr>
          <p:cNvPr id="5" name="Slide Number Placeholder 6">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1413670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4">
          <p15:clr>
            <a:srgbClr val="FBAE40"/>
          </p15:clr>
        </p15:guide>
        <p15:guide id="2" pos="2992">
          <p15:clr>
            <a:srgbClr val="FBAE40"/>
          </p15:clr>
        </p15:guide>
        <p15:guide id="3" orient="horz" pos="2938">
          <p15:clr>
            <a:srgbClr val="FBAE40"/>
          </p15:clr>
        </p15:guide>
        <p15:guide id="4" orient="horz" pos="109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Statistic - Priority Green">
    <p:bg>
      <p:bgPr>
        <a:solidFill>
          <a:srgbClr val="009A44"/>
        </a:solidFill>
        <a:effectLst/>
      </p:bgPr>
    </p:bg>
    <p:spTree>
      <p:nvGrpSpPr>
        <p:cNvPr id="1" name=""/>
        <p:cNvGrpSpPr/>
        <p:nvPr/>
      </p:nvGrpSpPr>
      <p:grpSpPr>
        <a:xfrm>
          <a:off x="0" y="0"/>
          <a:ext cx="0" cy="0"/>
          <a:chOff x="0" y="0"/>
          <a:chExt cx="0" cy="0"/>
        </a:xfrm>
      </p:grpSpPr>
      <p:pic>
        <p:nvPicPr>
          <p:cNvPr id="6" name="Spectrum Health">
            <a:extLst>
              <a:ext uri="{FF2B5EF4-FFF2-40B4-BE49-F238E27FC236}">
                <a16:creationId xmlns:a16="http://schemas.microsoft.com/office/drawing/2014/main" id="{1BB0B1E2-23F6-C849-9D8F-470FC8828B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7787767" y="228219"/>
            <a:ext cx="1040633" cy="50292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411480" y="640080"/>
            <a:ext cx="8318754" cy="640080"/>
          </a:xfrm>
        </p:spPr>
        <p:txBody>
          <a:bodyPr/>
          <a:lstStyle/>
          <a:p>
            <a:r>
              <a:rPr lang="en-US" dirty="0"/>
              <a:t>[Optional slide title]</a:t>
            </a:r>
          </a:p>
        </p:txBody>
      </p:sp>
      <p:sp>
        <p:nvSpPr>
          <p:cNvPr id="10" name="Text Placeholder 2">
            <a:extLst>
              <a:ext uri="{FF2B5EF4-FFF2-40B4-BE49-F238E27FC236}">
                <a16:creationId xmlns:a16="http://schemas.microsoft.com/office/drawing/2014/main" id="{1A37C7FF-285D-C241-8584-1E44D366D86B}"/>
              </a:ext>
            </a:extLst>
          </p:cNvPr>
          <p:cNvSpPr>
            <a:spLocks noGrp="1"/>
          </p:cNvSpPr>
          <p:nvPr>
            <p:ph type="body" sz="quarter" idx="13" hasCustomPrompt="1"/>
          </p:nvPr>
        </p:nvSpPr>
        <p:spPr>
          <a:xfrm>
            <a:off x="409575" y="1737359"/>
            <a:ext cx="3977639" cy="2926715"/>
          </a:xfrm>
        </p:spPr>
        <p:txBody>
          <a:bodyPr/>
          <a:lstStyle>
            <a:lvl1pPr marL="0" indent="0">
              <a:lnSpc>
                <a:spcPct val="80000"/>
              </a:lnSpc>
              <a:spcBef>
                <a:spcPts val="0"/>
              </a:spcBef>
              <a:buNone/>
              <a:defRPr sz="12500" b="1" spc="-300" baseline="0"/>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7" name="Line">
            <a:extLst>
              <a:ext uri="{FF2B5EF4-FFF2-40B4-BE49-F238E27FC236}">
                <a16:creationId xmlns:a16="http://schemas.microsoft.com/office/drawing/2014/main" id="{F794CD27-72A6-3549-ABB0-884BB3706275}"/>
              </a:ext>
              <a:ext uri="{C183D7F6-B498-43B3-948B-1728B52AA6E4}">
                <adec:decorative xmlns:adec="http://schemas.microsoft.com/office/drawing/2017/decorative" val="1"/>
              </a:ext>
            </a:extLst>
          </p:cNvPr>
          <p:cNvCxnSpPr>
            <a:cxnSpLocks/>
          </p:cNvCxnSpPr>
          <p:nvPr userDrawn="1"/>
        </p:nvCxnSpPr>
        <p:spPr>
          <a:xfrm>
            <a:off x="4752595" y="1737360"/>
            <a:ext cx="3977639" cy="0"/>
          </a:xfrm>
          <a:prstGeom prst="line">
            <a:avLst/>
          </a:prstGeom>
          <a:ln w="12700" cap="flat">
            <a:solidFill>
              <a:schemeClr val="tx1"/>
            </a:solidFill>
          </a:ln>
        </p:spPr>
        <p:style>
          <a:lnRef idx="1">
            <a:schemeClr val="accent1"/>
          </a:lnRef>
          <a:fillRef idx="0">
            <a:schemeClr val="accent1"/>
          </a:fillRef>
          <a:effectRef idx="0">
            <a:srgbClr val="000000"/>
          </a:effectRef>
          <a:fontRef idx="minor">
            <a:schemeClr val="lt1"/>
          </a:fontRef>
        </p:style>
      </p:cxnSp>
      <p:sp>
        <p:nvSpPr>
          <p:cNvPr id="11" name="Text Placeholder 3">
            <a:extLst>
              <a:ext uri="{FF2B5EF4-FFF2-40B4-BE49-F238E27FC236}">
                <a16:creationId xmlns:a16="http://schemas.microsoft.com/office/drawing/2014/main" id="{E6D59649-1D51-4F47-B0E7-BABEDD519E52}"/>
              </a:ext>
            </a:extLst>
          </p:cNvPr>
          <p:cNvSpPr>
            <a:spLocks noGrp="1"/>
          </p:cNvSpPr>
          <p:nvPr>
            <p:ph type="body" sz="quarter" idx="14"/>
          </p:nvPr>
        </p:nvSpPr>
        <p:spPr>
          <a:xfrm>
            <a:off x="4752595" y="2011679"/>
            <a:ext cx="3977639" cy="2652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4">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a:t>[Presentation title]</a:t>
            </a:r>
            <a:endParaRPr lang="en-US" dirty="0"/>
          </a:p>
        </p:txBody>
      </p:sp>
      <p:sp>
        <p:nvSpPr>
          <p:cNvPr id="5" name="Slide Number Placeholder 6">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30722047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4">
          <p15:clr>
            <a:srgbClr val="FBAE40"/>
          </p15:clr>
        </p15:guide>
        <p15:guide id="2" pos="2992">
          <p15:clr>
            <a:srgbClr val="FBAE40"/>
          </p15:clr>
        </p15:guide>
        <p15:guide id="3" orient="horz" pos="2938">
          <p15:clr>
            <a:srgbClr val="FBAE40"/>
          </p15:clr>
        </p15:guide>
        <p15:guide id="4" orient="horz" pos="109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ne Statistic - Dark Blue">
    <p:bg>
      <p:bgPr>
        <a:solidFill>
          <a:srgbClr val="002855"/>
        </a:solidFill>
        <a:effectLst/>
      </p:bgPr>
    </p:bg>
    <p:spTree>
      <p:nvGrpSpPr>
        <p:cNvPr id="1" name=""/>
        <p:cNvGrpSpPr/>
        <p:nvPr/>
      </p:nvGrpSpPr>
      <p:grpSpPr>
        <a:xfrm>
          <a:off x="0" y="0"/>
          <a:ext cx="0" cy="0"/>
          <a:chOff x="0" y="0"/>
          <a:chExt cx="0" cy="0"/>
        </a:xfrm>
      </p:grpSpPr>
      <p:pic>
        <p:nvPicPr>
          <p:cNvPr id="6" name="Spectrum Health">
            <a:extLst>
              <a:ext uri="{FF2B5EF4-FFF2-40B4-BE49-F238E27FC236}">
                <a16:creationId xmlns:a16="http://schemas.microsoft.com/office/drawing/2014/main" id="{1BB0B1E2-23F6-C849-9D8F-470FC8828B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7787767" y="228219"/>
            <a:ext cx="1040633" cy="50292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411480" y="640080"/>
            <a:ext cx="8318754" cy="640080"/>
          </a:xfrm>
        </p:spPr>
        <p:txBody>
          <a:bodyPr/>
          <a:lstStyle/>
          <a:p>
            <a:r>
              <a:rPr lang="en-US" dirty="0"/>
              <a:t>[Optional slide title]</a:t>
            </a:r>
          </a:p>
        </p:txBody>
      </p:sp>
      <p:sp>
        <p:nvSpPr>
          <p:cNvPr id="10" name="Text Placeholder 2">
            <a:extLst>
              <a:ext uri="{FF2B5EF4-FFF2-40B4-BE49-F238E27FC236}">
                <a16:creationId xmlns:a16="http://schemas.microsoft.com/office/drawing/2014/main" id="{1A37C7FF-285D-C241-8584-1E44D366D86B}"/>
              </a:ext>
            </a:extLst>
          </p:cNvPr>
          <p:cNvSpPr>
            <a:spLocks noGrp="1"/>
          </p:cNvSpPr>
          <p:nvPr>
            <p:ph type="body" sz="quarter" idx="13" hasCustomPrompt="1"/>
          </p:nvPr>
        </p:nvSpPr>
        <p:spPr>
          <a:xfrm>
            <a:off x="409575" y="1737359"/>
            <a:ext cx="3977639" cy="2926715"/>
          </a:xfrm>
        </p:spPr>
        <p:txBody>
          <a:bodyPr/>
          <a:lstStyle>
            <a:lvl1pPr marL="0" indent="0">
              <a:lnSpc>
                <a:spcPct val="80000"/>
              </a:lnSpc>
              <a:spcBef>
                <a:spcPts val="0"/>
              </a:spcBef>
              <a:buNone/>
              <a:defRPr sz="12500" b="1" spc="-300" baseline="0"/>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7" name="Line">
            <a:extLst>
              <a:ext uri="{FF2B5EF4-FFF2-40B4-BE49-F238E27FC236}">
                <a16:creationId xmlns:a16="http://schemas.microsoft.com/office/drawing/2014/main" id="{F794CD27-72A6-3549-ABB0-884BB3706275}"/>
              </a:ext>
              <a:ext uri="{C183D7F6-B498-43B3-948B-1728B52AA6E4}">
                <adec:decorative xmlns:adec="http://schemas.microsoft.com/office/drawing/2017/decorative" val="1"/>
              </a:ext>
            </a:extLst>
          </p:cNvPr>
          <p:cNvCxnSpPr>
            <a:cxnSpLocks/>
          </p:cNvCxnSpPr>
          <p:nvPr userDrawn="1"/>
        </p:nvCxnSpPr>
        <p:spPr>
          <a:xfrm>
            <a:off x="4752595" y="1737360"/>
            <a:ext cx="3977639" cy="0"/>
          </a:xfrm>
          <a:prstGeom prst="line">
            <a:avLst/>
          </a:prstGeom>
          <a:ln w="12700" cap="flat">
            <a:solidFill>
              <a:schemeClr val="tx1"/>
            </a:solidFill>
          </a:ln>
        </p:spPr>
        <p:style>
          <a:lnRef idx="1">
            <a:schemeClr val="accent1"/>
          </a:lnRef>
          <a:fillRef idx="0">
            <a:schemeClr val="accent1"/>
          </a:fillRef>
          <a:effectRef idx="0">
            <a:srgbClr val="000000"/>
          </a:effectRef>
          <a:fontRef idx="minor">
            <a:schemeClr val="lt1"/>
          </a:fontRef>
        </p:style>
      </p:cxnSp>
      <p:sp>
        <p:nvSpPr>
          <p:cNvPr id="11" name="Text Placeholder 3">
            <a:extLst>
              <a:ext uri="{FF2B5EF4-FFF2-40B4-BE49-F238E27FC236}">
                <a16:creationId xmlns:a16="http://schemas.microsoft.com/office/drawing/2014/main" id="{E6D59649-1D51-4F47-B0E7-BABEDD519E52}"/>
              </a:ext>
            </a:extLst>
          </p:cNvPr>
          <p:cNvSpPr>
            <a:spLocks noGrp="1"/>
          </p:cNvSpPr>
          <p:nvPr>
            <p:ph type="body" sz="quarter" idx="14"/>
          </p:nvPr>
        </p:nvSpPr>
        <p:spPr>
          <a:xfrm>
            <a:off x="4752595" y="2011679"/>
            <a:ext cx="3977639" cy="2652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4">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a:t>[Presentation title]</a:t>
            </a:r>
            <a:endParaRPr lang="en-US" dirty="0"/>
          </a:p>
        </p:txBody>
      </p:sp>
      <p:sp>
        <p:nvSpPr>
          <p:cNvPr id="5" name="Slide Number Placeholder 6">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20648516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4" userDrawn="1">
          <p15:clr>
            <a:srgbClr val="FBAE40"/>
          </p15:clr>
        </p15:guide>
        <p15:guide id="2" pos="2992" userDrawn="1">
          <p15:clr>
            <a:srgbClr val="FBAE40"/>
          </p15:clr>
        </p15:guide>
        <p15:guide id="3" orient="horz" pos="2938" userDrawn="1">
          <p15:clr>
            <a:srgbClr val="FBAE40"/>
          </p15:clr>
        </p15:guide>
        <p15:guide id="4" orient="horz" pos="109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Statistics">
    <p:bg>
      <p:bgPr>
        <a:solidFill>
          <a:srgbClr val="002855"/>
        </a:solidFill>
        <a:effectLst/>
      </p:bgPr>
    </p:bg>
    <p:spTree>
      <p:nvGrpSpPr>
        <p:cNvPr id="1" name=""/>
        <p:cNvGrpSpPr/>
        <p:nvPr/>
      </p:nvGrpSpPr>
      <p:grpSpPr>
        <a:xfrm>
          <a:off x="0" y="0"/>
          <a:ext cx="0" cy="0"/>
          <a:chOff x="0" y="0"/>
          <a:chExt cx="0" cy="0"/>
        </a:xfrm>
      </p:grpSpPr>
      <p:pic>
        <p:nvPicPr>
          <p:cNvPr id="6" name="Spectrum Health">
            <a:extLst>
              <a:ext uri="{FF2B5EF4-FFF2-40B4-BE49-F238E27FC236}">
                <a16:creationId xmlns:a16="http://schemas.microsoft.com/office/drawing/2014/main" id="{1BB0B1E2-23F6-C849-9D8F-470FC8828B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7787767" y="228219"/>
            <a:ext cx="1040633" cy="502920"/>
          </a:xfrm>
          <a:prstGeom prst="rect">
            <a:avLst/>
          </a:prstGeom>
        </p:spPr>
      </p:pic>
      <p:sp>
        <p:nvSpPr>
          <p:cNvPr id="2" name="Title 1">
            <a:extLst>
              <a:ext uri="{FF2B5EF4-FFF2-40B4-BE49-F238E27FC236}">
                <a16:creationId xmlns:a16="http://schemas.microsoft.com/office/drawing/2014/main" id="{9BE6153A-E3AD-254E-97F6-53792BD11D99}"/>
              </a:ext>
            </a:extLst>
          </p:cNvPr>
          <p:cNvSpPr>
            <a:spLocks noGrp="1"/>
          </p:cNvSpPr>
          <p:nvPr>
            <p:ph type="title" hasCustomPrompt="1"/>
          </p:nvPr>
        </p:nvSpPr>
        <p:spPr>
          <a:xfrm>
            <a:off x="411480" y="640080"/>
            <a:ext cx="8318754" cy="640080"/>
          </a:xfrm>
        </p:spPr>
        <p:txBody>
          <a:bodyPr/>
          <a:lstStyle/>
          <a:p>
            <a:r>
              <a:rPr lang="en-US" dirty="0"/>
              <a:t>[Optional slide title]</a:t>
            </a:r>
          </a:p>
        </p:txBody>
      </p:sp>
      <p:sp>
        <p:nvSpPr>
          <p:cNvPr id="10" name="Text Placeholder 2">
            <a:extLst>
              <a:ext uri="{FF2B5EF4-FFF2-40B4-BE49-F238E27FC236}">
                <a16:creationId xmlns:a16="http://schemas.microsoft.com/office/drawing/2014/main" id="{1A37C7FF-285D-C241-8584-1E44D366D86B}"/>
              </a:ext>
            </a:extLst>
          </p:cNvPr>
          <p:cNvSpPr>
            <a:spLocks noGrp="1"/>
          </p:cNvSpPr>
          <p:nvPr>
            <p:ph type="body" sz="quarter" idx="13" hasCustomPrompt="1"/>
          </p:nvPr>
        </p:nvSpPr>
        <p:spPr>
          <a:xfrm>
            <a:off x="409575" y="1416067"/>
            <a:ext cx="2560320" cy="822960"/>
          </a:xfrm>
        </p:spPr>
        <p:txBody>
          <a:bodyPr/>
          <a:lstStyle>
            <a:lvl1pPr marL="0" indent="0">
              <a:lnSpc>
                <a:spcPct val="80000"/>
              </a:lnSpc>
              <a:spcBef>
                <a:spcPts val="0"/>
              </a:spcBef>
              <a:buNone/>
              <a:defRPr sz="6600" b="1" spc="-50" baseline="0"/>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cxnSp>
        <p:nvCxnSpPr>
          <p:cNvPr id="7" name="Line">
            <a:extLst>
              <a:ext uri="{FF2B5EF4-FFF2-40B4-BE49-F238E27FC236}">
                <a16:creationId xmlns:a16="http://schemas.microsoft.com/office/drawing/2014/main" id="{F794CD27-72A6-3549-ABB0-884BB3706275}"/>
              </a:ext>
              <a:ext uri="{C183D7F6-B498-43B3-948B-1728B52AA6E4}">
                <adec:decorative xmlns:adec="http://schemas.microsoft.com/office/drawing/2017/decorative" val="1"/>
              </a:ext>
            </a:extLst>
          </p:cNvPr>
          <p:cNvCxnSpPr>
            <a:cxnSpLocks/>
          </p:cNvCxnSpPr>
          <p:nvPr userDrawn="1"/>
        </p:nvCxnSpPr>
        <p:spPr>
          <a:xfrm>
            <a:off x="409575" y="2331720"/>
            <a:ext cx="2562225" cy="0"/>
          </a:xfrm>
          <a:prstGeom prst="line">
            <a:avLst/>
          </a:prstGeom>
          <a:ln w="12700" cap="flat">
            <a:solidFill>
              <a:schemeClr val="tx1"/>
            </a:solidFill>
          </a:ln>
        </p:spPr>
        <p:style>
          <a:lnRef idx="1">
            <a:schemeClr val="accent1"/>
          </a:lnRef>
          <a:fillRef idx="0">
            <a:schemeClr val="accent1"/>
          </a:fillRef>
          <a:effectRef idx="0">
            <a:srgbClr val="000000"/>
          </a:effectRef>
          <a:fontRef idx="minor">
            <a:schemeClr val="lt1"/>
          </a:fontRef>
        </p:style>
      </p:cxnSp>
      <p:sp>
        <p:nvSpPr>
          <p:cNvPr id="11" name="Text Placeholder 3">
            <a:extLst>
              <a:ext uri="{FF2B5EF4-FFF2-40B4-BE49-F238E27FC236}">
                <a16:creationId xmlns:a16="http://schemas.microsoft.com/office/drawing/2014/main" id="{E6D59649-1D51-4F47-B0E7-BABEDD519E52}"/>
              </a:ext>
            </a:extLst>
          </p:cNvPr>
          <p:cNvSpPr>
            <a:spLocks noGrp="1"/>
          </p:cNvSpPr>
          <p:nvPr>
            <p:ph type="body" sz="quarter" idx="14"/>
          </p:nvPr>
        </p:nvSpPr>
        <p:spPr>
          <a:xfrm>
            <a:off x="409575" y="2560319"/>
            <a:ext cx="2562225" cy="2103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CC262AE-E8C8-0B47-8269-37F9BDCF1598}"/>
              </a:ext>
            </a:extLst>
          </p:cNvPr>
          <p:cNvSpPr>
            <a:spLocks noGrp="1"/>
          </p:cNvSpPr>
          <p:nvPr>
            <p:ph type="body" sz="quarter" idx="15" hasCustomPrompt="1"/>
          </p:nvPr>
        </p:nvSpPr>
        <p:spPr>
          <a:xfrm>
            <a:off x="3289744" y="1416067"/>
            <a:ext cx="2560320" cy="822960"/>
          </a:xfrm>
        </p:spPr>
        <p:txBody>
          <a:bodyPr/>
          <a:lstStyle>
            <a:lvl1pPr marL="0" indent="0">
              <a:lnSpc>
                <a:spcPct val="80000"/>
              </a:lnSpc>
              <a:spcBef>
                <a:spcPts val="0"/>
              </a:spcBef>
              <a:buNone/>
              <a:defRPr sz="6600" b="1" spc="-50" baseline="0"/>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cxnSp>
        <p:nvCxnSpPr>
          <p:cNvPr id="17" name="Line">
            <a:extLst>
              <a:ext uri="{FF2B5EF4-FFF2-40B4-BE49-F238E27FC236}">
                <a16:creationId xmlns:a16="http://schemas.microsoft.com/office/drawing/2014/main" id="{085D3C6C-E989-C746-8A57-A7A89D35BD50}"/>
              </a:ext>
              <a:ext uri="{C183D7F6-B498-43B3-948B-1728B52AA6E4}">
                <adec:decorative xmlns:adec="http://schemas.microsoft.com/office/drawing/2017/decorative" val="1"/>
              </a:ext>
            </a:extLst>
          </p:cNvPr>
          <p:cNvCxnSpPr>
            <a:cxnSpLocks/>
          </p:cNvCxnSpPr>
          <p:nvPr userDrawn="1"/>
        </p:nvCxnSpPr>
        <p:spPr>
          <a:xfrm>
            <a:off x="3289744" y="2331720"/>
            <a:ext cx="2562225" cy="0"/>
          </a:xfrm>
          <a:prstGeom prst="line">
            <a:avLst/>
          </a:prstGeom>
          <a:ln w="12700" cap="flat">
            <a:solidFill>
              <a:schemeClr val="tx1"/>
            </a:solidFill>
          </a:ln>
        </p:spPr>
        <p:style>
          <a:lnRef idx="1">
            <a:schemeClr val="accent1"/>
          </a:lnRef>
          <a:fillRef idx="0">
            <a:schemeClr val="accent1"/>
          </a:fillRef>
          <a:effectRef idx="0">
            <a:srgbClr val="000000"/>
          </a:effectRef>
          <a:fontRef idx="minor">
            <a:schemeClr val="lt1"/>
          </a:fontRef>
        </p:style>
      </p:cxnSp>
      <p:sp>
        <p:nvSpPr>
          <p:cNvPr id="18" name="Text Placeholder 5">
            <a:extLst>
              <a:ext uri="{FF2B5EF4-FFF2-40B4-BE49-F238E27FC236}">
                <a16:creationId xmlns:a16="http://schemas.microsoft.com/office/drawing/2014/main" id="{110579F3-8EFF-2E4A-B2DE-C9385EE1EDD4}"/>
              </a:ext>
            </a:extLst>
          </p:cNvPr>
          <p:cNvSpPr>
            <a:spLocks noGrp="1"/>
          </p:cNvSpPr>
          <p:nvPr>
            <p:ph type="body" sz="quarter" idx="16"/>
          </p:nvPr>
        </p:nvSpPr>
        <p:spPr>
          <a:xfrm>
            <a:off x="3289744" y="2560319"/>
            <a:ext cx="2562225" cy="2103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FCF581EF-849F-6C43-8C6B-A56DA9FF33FA}"/>
              </a:ext>
            </a:extLst>
          </p:cNvPr>
          <p:cNvSpPr>
            <a:spLocks noGrp="1"/>
          </p:cNvSpPr>
          <p:nvPr>
            <p:ph type="body" sz="quarter" idx="17" hasCustomPrompt="1"/>
          </p:nvPr>
        </p:nvSpPr>
        <p:spPr>
          <a:xfrm>
            <a:off x="6169914" y="1416067"/>
            <a:ext cx="2560320" cy="822960"/>
          </a:xfrm>
        </p:spPr>
        <p:txBody>
          <a:bodyPr/>
          <a:lstStyle>
            <a:lvl1pPr marL="0" indent="0">
              <a:lnSpc>
                <a:spcPct val="80000"/>
              </a:lnSpc>
              <a:spcBef>
                <a:spcPts val="0"/>
              </a:spcBef>
              <a:buNone/>
              <a:defRPr sz="6600" b="1" spc="-50" baseline="0"/>
            </a:lvl1pPr>
            <a:lvl2pPr marL="137160" indent="-137160">
              <a:spcBef>
                <a:spcPts val="900"/>
              </a:spcBef>
              <a:buFont typeface="Arial" panose="020B0604020202020204" pitchFamily="34" charset="0"/>
              <a:buChar char="•"/>
              <a:defRPr/>
            </a:lvl2pPr>
            <a:lvl3pPr marL="274320">
              <a:defRPr/>
            </a:lvl3pPr>
            <a:lvl4pPr marL="411480">
              <a:defRPr/>
            </a:lvl4pPr>
            <a:lvl5pPr marL="548640">
              <a:defRPr/>
            </a:lvl5pPr>
            <a:lvl6pPr marL="685800">
              <a:defRPr/>
            </a:lvl6pPr>
            <a:lvl7pPr marL="822960">
              <a:defRPr/>
            </a:lvl7pPr>
            <a:lvl8pPr marL="960120">
              <a:defRPr/>
            </a:lvl8pPr>
            <a:lvl9pPr marL="1097280">
              <a:defRPr/>
            </a:lvl9pPr>
          </a:lstStyle>
          <a:p>
            <a:pPr lvl="0"/>
            <a:r>
              <a:rPr lang="en-US" dirty="0"/>
              <a:t>000%</a:t>
            </a:r>
          </a:p>
        </p:txBody>
      </p:sp>
      <p:cxnSp>
        <p:nvCxnSpPr>
          <p:cNvPr id="20" name="Line">
            <a:extLst>
              <a:ext uri="{FF2B5EF4-FFF2-40B4-BE49-F238E27FC236}">
                <a16:creationId xmlns:a16="http://schemas.microsoft.com/office/drawing/2014/main" id="{5BC02F18-3B58-174D-AF4D-7390C8F5946B}"/>
              </a:ext>
              <a:ext uri="{C183D7F6-B498-43B3-948B-1728B52AA6E4}">
                <adec:decorative xmlns:adec="http://schemas.microsoft.com/office/drawing/2017/decorative" val="1"/>
              </a:ext>
            </a:extLst>
          </p:cNvPr>
          <p:cNvCxnSpPr>
            <a:cxnSpLocks/>
          </p:cNvCxnSpPr>
          <p:nvPr userDrawn="1"/>
        </p:nvCxnSpPr>
        <p:spPr>
          <a:xfrm>
            <a:off x="6168009" y="2331720"/>
            <a:ext cx="2562225" cy="0"/>
          </a:xfrm>
          <a:prstGeom prst="line">
            <a:avLst/>
          </a:prstGeom>
          <a:ln w="12700" cap="flat">
            <a:solidFill>
              <a:schemeClr val="tx1"/>
            </a:solidFill>
          </a:ln>
        </p:spPr>
        <p:style>
          <a:lnRef idx="1">
            <a:schemeClr val="accent1"/>
          </a:lnRef>
          <a:fillRef idx="0">
            <a:schemeClr val="accent1"/>
          </a:fillRef>
          <a:effectRef idx="0">
            <a:srgbClr val="000000"/>
          </a:effectRef>
          <a:fontRef idx="minor">
            <a:schemeClr val="lt1"/>
          </a:fontRef>
        </p:style>
      </p:cxnSp>
      <p:sp>
        <p:nvSpPr>
          <p:cNvPr id="21" name="Text Placeholder 7">
            <a:extLst>
              <a:ext uri="{FF2B5EF4-FFF2-40B4-BE49-F238E27FC236}">
                <a16:creationId xmlns:a16="http://schemas.microsoft.com/office/drawing/2014/main" id="{7E2FF8FD-491C-7E4A-B945-295AD289C643}"/>
              </a:ext>
            </a:extLst>
          </p:cNvPr>
          <p:cNvSpPr>
            <a:spLocks noGrp="1"/>
          </p:cNvSpPr>
          <p:nvPr>
            <p:ph type="body" sz="quarter" idx="18"/>
          </p:nvPr>
        </p:nvSpPr>
        <p:spPr>
          <a:xfrm>
            <a:off x="6168009" y="2560319"/>
            <a:ext cx="2562225" cy="2103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8">
            <a:extLst>
              <a:ext uri="{FF2B5EF4-FFF2-40B4-BE49-F238E27FC236}">
                <a16:creationId xmlns:a16="http://schemas.microsoft.com/office/drawing/2014/main" id="{5CFB18C5-8081-8943-8A1C-8DFEA2F9D2F3}"/>
              </a:ext>
            </a:extLst>
          </p:cNvPr>
          <p:cNvSpPr>
            <a:spLocks noGrp="1"/>
          </p:cNvSpPr>
          <p:nvPr>
            <p:ph type="ftr" sz="quarter" idx="10"/>
          </p:nvPr>
        </p:nvSpPr>
        <p:spPr/>
        <p:txBody>
          <a:bodyPr/>
          <a:lstStyle/>
          <a:p>
            <a:r>
              <a:rPr lang="en-US"/>
              <a:t>[Presentation title]</a:t>
            </a:r>
            <a:endParaRPr lang="en-US" dirty="0"/>
          </a:p>
        </p:txBody>
      </p:sp>
      <p:sp>
        <p:nvSpPr>
          <p:cNvPr id="5" name="Slide Number Placeholder 10">
            <a:extLst>
              <a:ext uri="{FF2B5EF4-FFF2-40B4-BE49-F238E27FC236}">
                <a16:creationId xmlns:a16="http://schemas.microsoft.com/office/drawing/2014/main" id="{84C99325-18F2-9143-B9D6-8B88BF8EA9E4}"/>
              </a:ext>
            </a:extLst>
          </p:cNvPr>
          <p:cNvSpPr>
            <a:spLocks noGrp="1"/>
          </p:cNvSpPr>
          <p:nvPr>
            <p:ph type="sldNum" sz="quarter" idx="12"/>
          </p:nvPr>
        </p:nvSpPr>
        <p:spPr/>
        <p:txBody>
          <a:body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14026149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userDrawn="1">
          <p15:clr>
            <a:srgbClr val="FBAE40"/>
          </p15:clr>
        </p15:guide>
        <p15:guide id="2" pos="2072" userDrawn="1">
          <p15:clr>
            <a:srgbClr val="FBAE40"/>
          </p15:clr>
        </p15:guide>
        <p15:guide id="3" orient="horz" pos="2938">
          <p15:clr>
            <a:srgbClr val="FBAE40"/>
          </p15:clr>
        </p15:guide>
        <p15:guide id="4" orient="horz" pos="892" userDrawn="1">
          <p15:clr>
            <a:srgbClr val="FBAE40"/>
          </p15:clr>
        </p15:guide>
        <p15:guide id="5" pos="3686" userDrawn="1">
          <p15:clr>
            <a:srgbClr val="FBAE40"/>
          </p15:clr>
        </p15:guide>
        <p15:guide id="6" pos="388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02855"/>
        </a:solidFill>
        <a:effectLst/>
      </p:bgPr>
    </p:bg>
    <p:spTree>
      <p:nvGrpSpPr>
        <p:cNvPr id="1" name=""/>
        <p:cNvGrpSpPr/>
        <p:nvPr/>
      </p:nvGrpSpPr>
      <p:grpSpPr>
        <a:xfrm>
          <a:off x="0" y="0"/>
          <a:ext cx="0" cy="0"/>
          <a:chOff x="0" y="0"/>
          <a:chExt cx="0" cy="0"/>
        </a:xfrm>
      </p:grpSpPr>
      <p:pic>
        <p:nvPicPr>
          <p:cNvPr id="8" name="Gradient">
            <a:extLst>
              <a:ext uri="{FF2B5EF4-FFF2-40B4-BE49-F238E27FC236}">
                <a16:creationId xmlns:a16="http://schemas.microsoft.com/office/drawing/2014/main" id="{E5DE04C3-2C07-824E-8B20-C485946BA4A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0" y="0"/>
            <a:ext cx="9143999" cy="5143500"/>
          </a:xfrm>
          <a:prstGeom prst="rect">
            <a:avLst/>
          </a:prstGeom>
        </p:spPr>
      </p:pic>
      <p:pic>
        <p:nvPicPr>
          <p:cNvPr id="10" name="Spectrum Health">
            <a:extLst>
              <a:ext uri="{FF2B5EF4-FFF2-40B4-BE49-F238E27FC236}">
                <a16:creationId xmlns:a16="http://schemas.microsoft.com/office/drawing/2014/main" id="{3D42C38A-EDB0-8141-853F-49F8B0675B2E}"/>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7787767" y="228219"/>
            <a:ext cx="1040633" cy="502920"/>
          </a:xfrm>
          <a:prstGeom prst="rect">
            <a:avLst/>
          </a:prstGeom>
        </p:spPr>
      </p:pic>
      <p:sp>
        <p:nvSpPr>
          <p:cNvPr id="9" name="Text Placeholder 1">
            <a:extLst>
              <a:ext uri="{FF2B5EF4-FFF2-40B4-BE49-F238E27FC236}">
                <a16:creationId xmlns:a16="http://schemas.microsoft.com/office/drawing/2014/main" id="{1AE6BB09-E3B1-8E4C-BC05-A3BEA4D63F46}"/>
              </a:ext>
            </a:extLst>
          </p:cNvPr>
          <p:cNvSpPr>
            <a:spLocks noGrp="1"/>
          </p:cNvSpPr>
          <p:nvPr>
            <p:ph type="body" sz="quarter" idx="13" hasCustomPrompt="1"/>
          </p:nvPr>
        </p:nvSpPr>
        <p:spPr>
          <a:xfrm>
            <a:off x="411480" y="1282699"/>
            <a:ext cx="3977639" cy="781359"/>
          </a:xfrm>
        </p:spPr>
        <p:txBody>
          <a:bodyPr wrap="none" anchor="t" anchorCtr="0">
            <a:noAutofit/>
          </a:bodyPr>
          <a:lstStyle>
            <a:lvl1pPr marL="0" indent="0">
              <a:lnSpc>
                <a:spcPct val="80000"/>
              </a:lnSpc>
              <a:spcBef>
                <a:spcPts val="0"/>
              </a:spcBef>
              <a:buFontTx/>
              <a:buNone/>
              <a:defRPr sz="6600" b="1" spc="-50" baseline="0"/>
            </a:lvl1pPr>
            <a:lvl2pPr marL="0" indent="0">
              <a:lnSpc>
                <a:spcPct val="80000"/>
              </a:lnSpc>
              <a:spcBef>
                <a:spcPts val="0"/>
              </a:spcBef>
              <a:buFontTx/>
              <a:buNone/>
              <a:defRPr sz="6600" b="1"/>
            </a:lvl2pPr>
            <a:lvl3pPr marL="0" indent="0">
              <a:lnSpc>
                <a:spcPct val="80000"/>
              </a:lnSpc>
              <a:spcBef>
                <a:spcPts val="0"/>
              </a:spcBef>
              <a:buFontTx/>
              <a:buNone/>
              <a:defRPr sz="6600" b="1"/>
            </a:lvl3pPr>
            <a:lvl4pPr marL="0" indent="0">
              <a:lnSpc>
                <a:spcPct val="80000"/>
              </a:lnSpc>
              <a:spcBef>
                <a:spcPts val="0"/>
              </a:spcBef>
              <a:buFontTx/>
              <a:buNone/>
              <a:defRPr sz="6600" b="1"/>
            </a:lvl4pPr>
            <a:lvl5pPr marL="0" indent="0">
              <a:lnSpc>
                <a:spcPct val="80000"/>
              </a:lnSpc>
              <a:spcBef>
                <a:spcPts val="0"/>
              </a:spcBef>
              <a:buFontTx/>
              <a:buNone/>
              <a:defRPr sz="6600" b="1"/>
            </a:lvl5pPr>
            <a:lvl6pPr marL="0" indent="0">
              <a:lnSpc>
                <a:spcPct val="80000"/>
              </a:lnSpc>
              <a:spcBef>
                <a:spcPts val="0"/>
              </a:spcBef>
              <a:buFontTx/>
              <a:buNone/>
              <a:defRPr sz="6600" b="1"/>
            </a:lvl6pPr>
            <a:lvl7pPr marL="0" indent="0">
              <a:lnSpc>
                <a:spcPct val="80000"/>
              </a:lnSpc>
              <a:spcBef>
                <a:spcPts val="0"/>
              </a:spcBef>
              <a:buFontTx/>
              <a:buNone/>
              <a:defRPr sz="6600" b="1"/>
            </a:lvl7pPr>
            <a:lvl8pPr marL="0" indent="0">
              <a:lnSpc>
                <a:spcPct val="80000"/>
              </a:lnSpc>
              <a:spcBef>
                <a:spcPts val="0"/>
              </a:spcBef>
              <a:buFontTx/>
              <a:buNone/>
              <a:defRPr sz="6600" b="1"/>
            </a:lvl8pPr>
            <a:lvl9pPr marL="0" indent="0">
              <a:lnSpc>
                <a:spcPct val="80000"/>
              </a:lnSpc>
              <a:spcBef>
                <a:spcPts val="0"/>
              </a:spcBef>
              <a:buFontTx/>
              <a:buNone/>
              <a:defRPr sz="6600" b="1"/>
            </a:lvl9pPr>
          </a:lstStyle>
          <a:p>
            <a:pPr lvl="0"/>
            <a:r>
              <a:rPr lang="en-US" dirty="0"/>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11480" y="2148840"/>
            <a:ext cx="3977639" cy="914400"/>
          </a:xfrm>
        </p:spPr>
        <p:txBody>
          <a:bodyPr anchor="t" anchorCtr="0"/>
          <a:lstStyle>
            <a:lvl1pPr>
              <a:defRPr sz="1800" b="0" spc="0" baseline="0"/>
            </a:lvl1pPr>
          </a:lstStyle>
          <a:p>
            <a:r>
              <a:rPr lang="en-US" dirty="0"/>
              <a:t>[Section title]</a:t>
            </a:r>
          </a:p>
        </p:txBody>
      </p:sp>
      <p:sp>
        <p:nvSpPr>
          <p:cNvPr id="5" name="Footer Placeholder 3">
            <a:extLst>
              <a:ext uri="{FF2B5EF4-FFF2-40B4-BE49-F238E27FC236}">
                <a16:creationId xmlns:a16="http://schemas.microsoft.com/office/drawing/2014/main" id="{7F9C3797-B4F9-481A-ADC7-21C0CA065530}"/>
              </a:ext>
            </a:extLst>
          </p:cNvPr>
          <p:cNvSpPr>
            <a:spLocks noGrp="1"/>
          </p:cNvSpPr>
          <p:nvPr userDrawn="1">
            <p:ph type="ftr" sz="quarter" idx="11"/>
          </p:nvPr>
        </p:nvSpPr>
        <p:spPr>
          <a:xfrm>
            <a:off x="411480" y="320040"/>
            <a:ext cx="3977640" cy="182880"/>
          </a:xfrm>
        </p:spPr>
        <p:txBody>
          <a:bodyPr/>
          <a:lstStyle/>
          <a:p>
            <a:r>
              <a:rPr lang="en-US" dirty="0"/>
              <a:t>[Presentation title]</a:t>
            </a:r>
          </a:p>
        </p:txBody>
      </p:sp>
      <p:sp>
        <p:nvSpPr>
          <p:cNvPr id="6" name="Slide Number Placeholder 5">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8581659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52" userDrawn="1">
          <p15:clr>
            <a:srgbClr val="FBAE40"/>
          </p15:clr>
        </p15:guide>
        <p15:guide id="5" pos="2766" userDrawn="1">
          <p15:clr>
            <a:srgbClr val="FBAE40"/>
          </p15:clr>
        </p15:guide>
        <p15:guide id="6" orient="horz" pos="806" userDrawn="1">
          <p15:clr>
            <a:srgbClr val="FBAE40"/>
          </p15:clr>
        </p15:guide>
        <p15:guide id="7" orient="horz" pos="13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spTree>
      <p:nvGrpSpPr>
        <p:cNvPr id="1" name=""/>
        <p:cNvGrpSpPr/>
        <p:nvPr/>
      </p:nvGrpSpPr>
      <p:grpSpPr>
        <a:xfrm>
          <a:off x="0" y="0"/>
          <a:ext cx="0" cy="0"/>
          <a:chOff x="0" y="0"/>
          <a:chExt cx="0" cy="0"/>
        </a:xfrm>
      </p:grpSpPr>
      <p:pic>
        <p:nvPicPr>
          <p:cNvPr id="7" name="Gradient">
            <a:extLst>
              <a:ext uri="{FF2B5EF4-FFF2-40B4-BE49-F238E27FC236}">
                <a16:creationId xmlns:a16="http://schemas.microsoft.com/office/drawing/2014/main" id="{60935695-F343-054D-8752-355B365CB4F2}"/>
              </a:ext>
              <a:ext uri="{C183D7F6-B498-43B3-948B-1728B52AA6E4}">
                <adec:decorative xmlns:adec="http://schemas.microsoft.com/office/drawing/2017/decorative" val="1"/>
              </a:ext>
            </a:extLst>
          </p:cNvPr>
          <p:cNvPicPr>
            <a:picLocks noChangeAspect="1"/>
          </p:cNvPicPr>
          <p:nvPr userDrawn="1"/>
        </p:nvPicPr>
        <p:blipFill rotWithShape="1">
          <a:blip r:embed="rId2"/>
          <a:srcRect t="97333"/>
          <a:stretch/>
        </p:blipFill>
        <p:spPr bwMode="hidden">
          <a:xfrm>
            <a:off x="0" y="5006340"/>
            <a:ext cx="9143999" cy="137160"/>
          </a:xfrm>
          <a:prstGeom prst="rect">
            <a:avLst/>
          </a:prstGeom>
        </p:spPr>
      </p:pic>
      <p:pic>
        <p:nvPicPr>
          <p:cNvPr id="8" name="Spectrum Health" descr="Spectrum Health">
            <a:extLst>
              <a:ext uri="{FF2B5EF4-FFF2-40B4-BE49-F238E27FC236}">
                <a16:creationId xmlns:a16="http://schemas.microsoft.com/office/drawing/2014/main" id="{4482A0A3-0A4D-E348-8071-29BE6D8D17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0322" y="118746"/>
            <a:ext cx="2240280" cy="1082689"/>
          </a:xfrm>
          <a:prstGeom prst="rect">
            <a:avLst/>
          </a:prstGeom>
        </p:spPr>
      </p:pic>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411480" y="1282700"/>
            <a:ext cx="6172200" cy="1734820"/>
          </a:xfrm>
        </p:spPr>
        <p:txBody>
          <a:bodyPr anchor="b"/>
          <a:lstStyle>
            <a:lvl1pPr algn="l">
              <a:lnSpc>
                <a:spcPct val="90000"/>
              </a:lnSpc>
              <a:defRPr sz="4000" spc="-50" baseline="0"/>
            </a:lvl1pPr>
          </a:lstStyle>
          <a:p>
            <a:r>
              <a:rPr lang="en-US" dirty="0"/>
              <a:t>[Presentation title]</a:t>
            </a:r>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411480" y="3566160"/>
            <a:ext cx="6172200" cy="365760"/>
          </a:xfrm>
        </p:spPr>
        <p:txBody>
          <a:bodyPr>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800"/>
            </a:lvl1pPr>
            <a:lvl2pPr marL="0" indent="0" algn="l">
              <a:spcBef>
                <a:spcPts val="0"/>
              </a:spcBef>
              <a:buNone/>
              <a:defRPr sz="1800"/>
            </a:lvl2pPr>
            <a:lvl3pPr marL="0" indent="0" algn="l">
              <a:spcBef>
                <a:spcPts val="0"/>
              </a:spcBef>
              <a:buNone/>
              <a:defRPr sz="1800"/>
            </a:lvl3pPr>
            <a:lvl4pPr marL="0" indent="0" algn="l">
              <a:spcBef>
                <a:spcPts val="0"/>
              </a:spcBef>
              <a:buNone/>
              <a:defRPr sz="1800"/>
            </a:lvl4pPr>
            <a:lvl5pPr marL="0" indent="0" algn="l">
              <a:spcBef>
                <a:spcPts val="0"/>
              </a:spcBef>
              <a:buNone/>
              <a:defRPr sz="1800"/>
            </a:lvl5pPr>
            <a:lvl6pPr marL="0" indent="0" algn="l">
              <a:spcBef>
                <a:spcPts val="0"/>
              </a:spcBef>
              <a:buNone/>
              <a:defRPr sz="1800"/>
            </a:lvl6pPr>
            <a:lvl7pPr marL="0" indent="0" algn="l">
              <a:spcBef>
                <a:spcPts val="0"/>
              </a:spcBef>
              <a:buNone/>
              <a:defRPr sz="1800"/>
            </a:lvl7pPr>
            <a:lvl8pPr marL="0" indent="0" algn="l">
              <a:spcBef>
                <a:spcPts val="0"/>
              </a:spcBef>
              <a:buNone/>
              <a:defRPr sz="1800"/>
            </a:lvl8pPr>
            <a:lvl9pPr marL="0" indent="0" algn="l">
              <a:spcBef>
                <a:spcPts val="0"/>
              </a:spcBef>
              <a:buNone/>
              <a:defRPr sz="1800"/>
            </a:lvl9pPr>
          </a:lstStyle>
          <a:p>
            <a:r>
              <a:rPr lang="en-US" dirty="0"/>
              <a:t>[Presenter Name]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Entity/Facility/Department Name</a:t>
            </a:r>
          </a:p>
        </p:txBody>
      </p:sp>
      <p:sp>
        <p:nvSpPr>
          <p:cNvPr id="12" name="Text Placeholder 3">
            <a:extLst>
              <a:ext uri="{FF2B5EF4-FFF2-40B4-BE49-F238E27FC236}">
                <a16:creationId xmlns:a16="http://schemas.microsoft.com/office/drawing/2014/main" id="{253666AA-6B16-6340-AF38-96ABF4154B93}"/>
              </a:ext>
            </a:extLst>
          </p:cNvPr>
          <p:cNvSpPr>
            <a:spLocks noGrp="1"/>
          </p:cNvSpPr>
          <p:nvPr>
            <p:ph type="body" sz="quarter" idx="10" hasCustomPrompt="1"/>
          </p:nvPr>
        </p:nvSpPr>
        <p:spPr>
          <a:xfrm>
            <a:off x="409574" y="4229462"/>
            <a:ext cx="6172200" cy="274320"/>
          </a:xfrm>
        </p:spPr>
        <p:txBody>
          <a:bodyPr>
            <a:noAutofit/>
          </a:bodyPr>
          <a:lstStyle>
            <a:lvl1pPr marL="0" indent="0">
              <a:spcBef>
                <a:spcPts val="0"/>
              </a:spcBef>
              <a:buFontTx/>
              <a:buNone/>
              <a:defRPr sz="1200" b="1" cap="all" baseline="0"/>
            </a:lvl1pPr>
            <a:lvl2pPr marL="0" indent="0">
              <a:spcBef>
                <a:spcPts val="0"/>
              </a:spcBef>
              <a:buFontTx/>
              <a:buNone/>
              <a:defRPr sz="1200" b="1" cap="all" baseline="0"/>
            </a:lvl2pPr>
            <a:lvl3pPr marL="0" indent="0">
              <a:spcBef>
                <a:spcPts val="0"/>
              </a:spcBef>
              <a:buFontTx/>
              <a:buNone/>
              <a:defRPr sz="1200" b="1" cap="all" baseline="0"/>
            </a:lvl3pPr>
            <a:lvl4pPr marL="0" indent="0">
              <a:spcBef>
                <a:spcPts val="0"/>
              </a:spcBef>
              <a:buFontTx/>
              <a:buNone/>
              <a:defRPr sz="1200" b="1" cap="all" baseline="0"/>
            </a:lvl4pPr>
            <a:lvl5pPr marL="0" indent="0">
              <a:spcBef>
                <a:spcPts val="0"/>
              </a:spcBef>
              <a:buFontTx/>
              <a:buNone/>
              <a:defRPr sz="1200" b="1" cap="all" baseline="0"/>
            </a:lvl5pPr>
            <a:lvl6pPr marL="0" indent="0">
              <a:spcBef>
                <a:spcPts val="0"/>
              </a:spcBef>
              <a:buFontTx/>
              <a:buNone/>
              <a:defRPr sz="1200" b="1" cap="all" baseline="0"/>
            </a:lvl6pPr>
            <a:lvl7pPr marL="0" indent="0">
              <a:spcBef>
                <a:spcPts val="0"/>
              </a:spcBef>
              <a:buFontTx/>
              <a:buNone/>
              <a:defRPr sz="1200" b="1" cap="all" baseline="0"/>
            </a:lvl7pPr>
            <a:lvl8pPr marL="0" indent="0">
              <a:spcBef>
                <a:spcPts val="0"/>
              </a:spcBef>
              <a:buFontTx/>
              <a:buNone/>
              <a:defRPr sz="1200" b="1" cap="all" baseline="0"/>
            </a:lvl8pPr>
            <a:lvl9pPr marL="0" indent="0">
              <a:spcBef>
                <a:spcPts val="0"/>
              </a:spcBef>
              <a:buFontTx/>
              <a:buNone/>
              <a:defRPr sz="1200" b="1" cap="all" baseline="0"/>
            </a:lvl9pPr>
          </a:lstStyle>
          <a:p>
            <a:pPr lvl="0"/>
            <a:r>
              <a:rPr lang="en-US" dirty="0"/>
              <a:t>[MONTH 00, 0000]</a:t>
            </a:r>
          </a:p>
        </p:txBody>
      </p:sp>
    </p:spTree>
    <p:extLst>
      <p:ext uri="{BB962C8B-B14F-4D97-AF65-F5344CB8AC3E}">
        <p14:creationId xmlns:p14="http://schemas.microsoft.com/office/powerpoint/2010/main" val="333206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48" userDrawn="1">
          <p15:clr>
            <a:srgbClr val="FBAE40"/>
          </p15:clr>
        </p15:guide>
        <p15:guide id="2" orient="horz" pos="80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1AE6BB09-E3B1-8E4C-BC05-A3BEA4D63F46}"/>
              </a:ext>
            </a:extLst>
          </p:cNvPr>
          <p:cNvSpPr>
            <a:spLocks noGrp="1"/>
          </p:cNvSpPr>
          <p:nvPr>
            <p:ph type="body" sz="quarter" idx="13" hasCustomPrompt="1"/>
          </p:nvPr>
        </p:nvSpPr>
        <p:spPr>
          <a:xfrm>
            <a:off x="411480" y="1282699"/>
            <a:ext cx="3977639" cy="781359"/>
          </a:xfrm>
        </p:spPr>
        <p:txBody>
          <a:bodyPr wrap="none" anchor="t" anchorCtr="0">
            <a:noAutofit/>
          </a:bodyPr>
          <a:lstStyle>
            <a:lvl1pPr marL="0" indent="0">
              <a:lnSpc>
                <a:spcPct val="80000"/>
              </a:lnSpc>
              <a:spcBef>
                <a:spcPts val="0"/>
              </a:spcBef>
              <a:buFontTx/>
              <a:buNone/>
              <a:defRPr sz="6600" b="1" spc="-50" baseline="0"/>
            </a:lvl1pPr>
            <a:lvl2pPr marL="0" indent="0">
              <a:lnSpc>
                <a:spcPct val="80000"/>
              </a:lnSpc>
              <a:spcBef>
                <a:spcPts val="0"/>
              </a:spcBef>
              <a:buFontTx/>
              <a:buNone/>
              <a:defRPr sz="6600" b="1"/>
            </a:lvl2pPr>
            <a:lvl3pPr marL="0" indent="0">
              <a:lnSpc>
                <a:spcPct val="80000"/>
              </a:lnSpc>
              <a:spcBef>
                <a:spcPts val="0"/>
              </a:spcBef>
              <a:buFontTx/>
              <a:buNone/>
              <a:defRPr sz="6600" b="1"/>
            </a:lvl3pPr>
            <a:lvl4pPr marL="0" indent="0">
              <a:lnSpc>
                <a:spcPct val="80000"/>
              </a:lnSpc>
              <a:spcBef>
                <a:spcPts val="0"/>
              </a:spcBef>
              <a:buFontTx/>
              <a:buNone/>
              <a:defRPr sz="6600" b="1"/>
            </a:lvl4pPr>
            <a:lvl5pPr marL="0" indent="0">
              <a:lnSpc>
                <a:spcPct val="80000"/>
              </a:lnSpc>
              <a:spcBef>
                <a:spcPts val="0"/>
              </a:spcBef>
              <a:buFontTx/>
              <a:buNone/>
              <a:defRPr sz="6600" b="1"/>
            </a:lvl5pPr>
            <a:lvl6pPr marL="0" indent="0">
              <a:lnSpc>
                <a:spcPct val="80000"/>
              </a:lnSpc>
              <a:spcBef>
                <a:spcPts val="0"/>
              </a:spcBef>
              <a:buFontTx/>
              <a:buNone/>
              <a:defRPr sz="6600" b="1"/>
            </a:lvl6pPr>
            <a:lvl7pPr marL="0" indent="0">
              <a:lnSpc>
                <a:spcPct val="80000"/>
              </a:lnSpc>
              <a:spcBef>
                <a:spcPts val="0"/>
              </a:spcBef>
              <a:buFontTx/>
              <a:buNone/>
              <a:defRPr sz="6600" b="1"/>
            </a:lvl7pPr>
            <a:lvl8pPr marL="0" indent="0">
              <a:lnSpc>
                <a:spcPct val="80000"/>
              </a:lnSpc>
              <a:spcBef>
                <a:spcPts val="0"/>
              </a:spcBef>
              <a:buFontTx/>
              <a:buNone/>
              <a:defRPr sz="6600" b="1"/>
            </a:lvl8pPr>
            <a:lvl9pPr marL="0" indent="0">
              <a:lnSpc>
                <a:spcPct val="80000"/>
              </a:lnSpc>
              <a:spcBef>
                <a:spcPts val="0"/>
              </a:spcBef>
              <a:buFontTx/>
              <a:buNone/>
              <a:defRPr sz="6600" b="1"/>
            </a:lvl9pPr>
          </a:lstStyle>
          <a:p>
            <a:pPr lvl="0"/>
            <a:r>
              <a:rPr lang="en-US" dirty="0"/>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411480" y="2148840"/>
            <a:ext cx="3977639" cy="914400"/>
          </a:xfrm>
        </p:spPr>
        <p:txBody>
          <a:bodyPr anchor="t" anchorCtr="0"/>
          <a:lstStyle>
            <a:lvl1pPr>
              <a:defRPr sz="1800" b="0" spc="0" baseline="0"/>
            </a:lvl1pPr>
          </a:lstStyle>
          <a:p>
            <a:r>
              <a:rPr lang="en-US" dirty="0"/>
              <a:t>[Section title]</a:t>
            </a:r>
          </a:p>
        </p:txBody>
      </p:sp>
      <p:sp>
        <p:nvSpPr>
          <p:cNvPr id="5" name="Footer Placeholder 3">
            <a:extLst>
              <a:ext uri="{FF2B5EF4-FFF2-40B4-BE49-F238E27FC236}">
                <a16:creationId xmlns:a16="http://schemas.microsoft.com/office/drawing/2014/main" id="{7F9C3797-B4F9-481A-ADC7-21C0CA065530}"/>
              </a:ext>
            </a:extLst>
          </p:cNvPr>
          <p:cNvSpPr>
            <a:spLocks noGrp="1"/>
          </p:cNvSpPr>
          <p:nvPr userDrawn="1">
            <p:ph type="ftr" sz="quarter" idx="11"/>
          </p:nvPr>
        </p:nvSpPr>
        <p:spPr>
          <a:xfrm>
            <a:off x="411480" y="320040"/>
            <a:ext cx="3977640" cy="182880"/>
          </a:xfrm>
        </p:spPr>
        <p:txBody>
          <a:bodyPr/>
          <a:lstStyle/>
          <a:p>
            <a:r>
              <a:rPr lang="en-US" dirty="0"/>
              <a:t>[Presentation title]</a:t>
            </a:r>
          </a:p>
        </p:txBody>
      </p:sp>
      <p:sp>
        <p:nvSpPr>
          <p:cNvPr id="6" name="Slide Number Placeholder 5">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6961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52">
          <p15:clr>
            <a:srgbClr val="FBAE40"/>
          </p15:clr>
        </p15:guide>
        <p15:guide id="5" pos="2766">
          <p15:clr>
            <a:srgbClr val="FBAE40"/>
          </p15:clr>
        </p15:guide>
        <p15:guide id="6" orient="horz" pos="806" userDrawn="1">
          <p15:clr>
            <a:srgbClr val="FBAE40"/>
          </p15:clr>
        </p15:guide>
        <p15:guide id="7" orient="horz" pos="135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099E-97C8-A548-B2C0-661F978B74F9}"/>
              </a:ext>
            </a:extLst>
          </p:cNvPr>
          <p:cNvSpPr>
            <a:spLocks noGrp="1"/>
          </p:cNvSpPr>
          <p:nvPr>
            <p:ph type="title" hasCustomPrompt="1"/>
          </p:nvPr>
        </p:nvSpPr>
        <p:spPr/>
        <p:txBody>
          <a:bodyPr/>
          <a:lstStyle/>
          <a:p>
            <a:r>
              <a:rPr lang="en-US" dirty="0"/>
              <a:t>[Slide title]</a:t>
            </a:r>
          </a:p>
        </p:txBody>
      </p:sp>
      <p:sp>
        <p:nvSpPr>
          <p:cNvPr id="4" name="Footer Placeholder 2">
            <a:extLst>
              <a:ext uri="{FF2B5EF4-FFF2-40B4-BE49-F238E27FC236}">
                <a16:creationId xmlns:a16="http://schemas.microsoft.com/office/drawing/2014/main" id="{690E5072-36EC-1D4C-BC7D-D46FFFED7EA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630BF4CC-C7F4-134F-9D4E-39D382DAF6DB}"/>
              </a:ext>
            </a:extLst>
          </p:cNvPr>
          <p:cNvSpPr>
            <a:spLocks noGrp="1"/>
          </p:cNvSpPr>
          <p:nvPr>
            <p:ph type="sldNum" sz="quarter" idx="12"/>
          </p:nvPr>
        </p:nvSpPr>
        <p:spPr/>
        <p:txBody>
          <a:bodyPr/>
          <a:lstStyle/>
          <a:p>
            <a:fld id="{42038AD7-C3D9-6141-BEF0-6BD01642C74E}" type="slidenum">
              <a:rPr lang="en-US" smtClean="0"/>
              <a:t>‹#›</a:t>
            </a:fld>
            <a:endParaRPr lang="en-US"/>
          </a:p>
        </p:txBody>
      </p:sp>
    </p:spTree>
    <p:extLst>
      <p:ext uri="{BB962C8B-B14F-4D97-AF65-F5344CB8AC3E}">
        <p14:creationId xmlns:p14="http://schemas.microsoft.com/office/powerpoint/2010/main" val="8277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2" userDrawn="1">
          <p15:clr>
            <a:srgbClr val="FBAE40"/>
          </p15:clr>
        </p15:guide>
        <p15:guide id="2" orient="horz" pos="80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6864A85B-7453-D64F-A4AB-696EE9A052CC}"/>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85186827-DA85-9C4D-8C82-6FE011E099D7}"/>
              </a:ext>
            </a:extLst>
          </p:cNvPr>
          <p:cNvSpPr>
            <a:spLocks noGrp="1"/>
          </p:cNvSpPr>
          <p:nvPr>
            <p:ph type="sldNum" sz="quarter" idx="12"/>
          </p:nvPr>
        </p:nvSpPr>
        <p:spPr/>
        <p:txBody>
          <a:bodyPr/>
          <a:lstStyle/>
          <a:p>
            <a:fld id="{42038AD7-C3D9-6141-BEF0-6BD01642C74E}" type="slidenum">
              <a:rPr lang="en-US" smtClean="0"/>
              <a:t>‹#›</a:t>
            </a:fld>
            <a:endParaRPr lang="en-US"/>
          </a:p>
        </p:txBody>
      </p:sp>
    </p:spTree>
    <p:extLst>
      <p:ext uri="{BB962C8B-B14F-4D97-AF65-F5344CB8AC3E}">
        <p14:creationId xmlns:p14="http://schemas.microsoft.com/office/powerpoint/2010/main" val="262471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002855"/>
        </a:solidFill>
        <a:effectLst/>
      </p:bgPr>
    </p:bg>
    <p:spTree>
      <p:nvGrpSpPr>
        <p:cNvPr id="1" name=""/>
        <p:cNvGrpSpPr/>
        <p:nvPr/>
      </p:nvGrpSpPr>
      <p:grpSpPr>
        <a:xfrm>
          <a:off x="0" y="0"/>
          <a:ext cx="0" cy="0"/>
          <a:chOff x="0" y="0"/>
          <a:chExt cx="0" cy="0"/>
        </a:xfrm>
      </p:grpSpPr>
      <p:pic>
        <p:nvPicPr>
          <p:cNvPr id="3" name="Gradient">
            <a:extLst>
              <a:ext uri="{FF2B5EF4-FFF2-40B4-BE49-F238E27FC236}">
                <a16:creationId xmlns:a16="http://schemas.microsoft.com/office/drawing/2014/main" id="{320EE755-5C51-F541-9562-B2F8120F1E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0" y="0"/>
            <a:ext cx="9143999" cy="5143500"/>
          </a:xfrm>
          <a:prstGeom prst="rect">
            <a:avLst/>
          </a:prstGeom>
        </p:spPr>
      </p:pic>
      <p:pic>
        <p:nvPicPr>
          <p:cNvPr id="4" name="Spectrum Health" descr="Spectrum Health">
            <a:extLst>
              <a:ext uri="{FF2B5EF4-FFF2-40B4-BE49-F238E27FC236}">
                <a16:creationId xmlns:a16="http://schemas.microsoft.com/office/drawing/2014/main" id="{EC43EE31-C0CE-5748-A3BF-0740A96DF0F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1828800" y="1143000"/>
            <a:ext cx="5297769" cy="2560320"/>
          </a:xfrm>
          <a:prstGeom prst="rect">
            <a:avLst/>
          </a:prstGeom>
        </p:spPr>
      </p:pic>
    </p:spTree>
    <p:extLst>
      <p:ext uri="{BB962C8B-B14F-4D97-AF65-F5344CB8AC3E}">
        <p14:creationId xmlns:p14="http://schemas.microsoft.com/office/powerpoint/2010/main" val="2356421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pic>
        <p:nvPicPr>
          <p:cNvPr id="5" name="Gradient">
            <a:extLst>
              <a:ext uri="{FF2B5EF4-FFF2-40B4-BE49-F238E27FC236}">
                <a16:creationId xmlns:a16="http://schemas.microsoft.com/office/drawing/2014/main" id="{EBFBA1B8-9B60-284B-9308-CDD08644CFCD}"/>
              </a:ext>
              <a:ext uri="{C183D7F6-B498-43B3-948B-1728B52AA6E4}">
                <adec:decorative xmlns:adec="http://schemas.microsoft.com/office/drawing/2017/decorative" val="1"/>
              </a:ext>
            </a:extLst>
          </p:cNvPr>
          <p:cNvPicPr>
            <a:picLocks noChangeAspect="1"/>
          </p:cNvPicPr>
          <p:nvPr userDrawn="1"/>
        </p:nvPicPr>
        <p:blipFill rotWithShape="1">
          <a:blip r:embed="rId2"/>
          <a:srcRect t="97333"/>
          <a:stretch/>
        </p:blipFill>
        <p:spPr bwMode="hidden">
          <a:xfrm>
            <a:off x="0" y="5006340"/>
            <a:ext cx="9143999" cy="137160"/>
          </a:xfrm>
          <a:prstGeom prst="rect">
            <a:avLst/>
          </a:prstGeom>
        </p:spPr>
      </p:pic>
      <p:pic>
        <p:nvPicPr>
          <p:cNvPr id="4" name="Spectrum Health" descr="Spectrum Health">
            <a:extLst>
              <a:ext uri="{FF2B5EF4-FFF2-40B4-BE49-F238E27FC236}">
                <a16:creationId xmlns:a16="http://schemas.microsoft.com/office/drawing/2014/main" id="{29BAB8EE-1D7D-E648-B378-1DA902A75E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28800" y="1143000"/>
            <a:ext cx="5297769" cy="2560320"/>
          </a:xfrm>
          <a:prstGeom prst="rect">
            <a:avLst/>
          </a:prstGeom>
        </p:spPr>
      </p:pic>
    </p:spTree>
    <p:extLst>
      <p:ext uri="{BB962C8B-B14F-4D97-AF65-F5344CB8AC3E}">
        <p14:creationId xmlns:p14="http://schemas.microsoft.com/office/powerpoint/2010/main" val="70163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002855"/>
        </a:solidFill>
        <a:effectLst/>
      </p:bgPr>
    </p:bg>
    <p:spTree>
      <p:nvGrpSpPr>
        <p:cNvPr id="1" name=""/>
        <p:cNvGrpSpPr/>
        <p:nvPr/>
      </p:nvGrpSpPr>
      <p:grpSpPr>
        <a:xfrm>
          <a:off x="0" y="0"/>
          <a:ext cx="0" cy="0"/>
          <a:chOff x="0" y="0"/>
          <a:chExt cx="0" cy="0"/>
        </a:xfrm>
      </p:grpSpPr>
      <p:pic>
        <p:nvPicPr>
          <p:cNvPr id="9" name="Gradient">
            <a:extLst>
              <a:ext uri="{FF2B5EF4-FFF2-40B4-BE49-F238E27FC236}">
                <a16:creationId xmlns:a16="http://schemas.microsoft.com/office/drawing/2014/main" id="{1A04AD76-FB8F-DB4A-8A35-8A81521211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0" y="0"/>
            <a:ext cx="9143999" cy="5143500"/>
          </a:xfrm>
          <a:prstGeom prst="rect">
            <a:avLst/>
          </a:prstGeom>
        </p:spPr>
      </p:pic>
      <p:pic>
        <p:nvPicPr>
          <p:cNvPr id="8" name="Spectrum Health">
            <a:extLst>
              <a:ext uri="{FF2B5EF4-FFF2-40B4-BE49-F238E27FC236}">
                <a16:creationId xmlns:a16="http://schemas.microsoft.com/office/drawing/2014/main" id="{9A1FCDD8-E95F-414B-BAAC-D0FECEDD7FF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7787767" y="228219"/>
            <a:ext cx="1040633" cy="502920"/>
          </a:xfrm>
          <a:prstGeom prst="rect">
            <a:avLst/>
          </a:prstGeom>
        </p:spPr>
      </p:pic>
      <p:sp>
        <p:nvSpPr>
          <p:cNvPr id="5" name="Thank You">
            <a:extLst>
              <a:ext uri="{FF2B5EF4-FFF2-40B4-BE49-F238E27FC236}">
                <a16:creationId xmlns:a16="http://schemas.microsoft.com/office/drawing/2014/main" id="{D94549FF-0AAD-5F4F-8AB4-53D19F7F294B}"/>
              </a:ext>
            </a:extLst>
          </p:cNvPr>
          <p:cNvSpPr txBox="1"/>
          <p:nvPr userDrawn="1"/>
        </p:nvSpPr>
        <p:spPr>
          <a:xfrm>
            <a:off x="409576" y="638175"/>
            <a:ext cx="5441949" cy="644525"/>
          </a:xfrm>
          <a:prstGeom prst="rect">
            <a:avLst/>
          </a:prstGeom>
          <a:noFill/>
        </p:spPr>
        <p:txBody>
          <a:bodyPr wrap="square" lIns="0" tIns="0" rIns="0" bIns="0" rtlCol="0" anchor="t" anchorCtr="0">
            <a:noAutofit/>
          </a:bodyPr>
          <a:lstStyle/>
          <a:p>
            <a:pPr marL="0" indent="0">
              <a:lnSpc>
                <a:spcPct val="90000"/>
              </a:lnSpc>
              <a:spcBef>
                <a:spcPts val="0"/>
              </a:spcBef>
              <a:buSzPct val="100000"/>
              <a:buFontTx/>
              <a:buNone/>
            </a:pPr>
            <a:r>
              <a:rPr lang="en-US" sz="3200" b="1" spc="0" baseline="0" dirty="0"/>
              <a:t>Thank you</a:t>
            </a:r>
          </a:p>
        </p:txBody>
      </p:sp>
      <p:sp>
        <p:nvSpPr>
          <p:cNvPr id="2" name="Contact">
            <a:extLst>
              <a:ext uri="{FF2B5EF4-FFF2-40B4-BE49-F238E27FC236}">
                <a16:creationId xmlns:a16="http://schemas.microsoft.com/office/drawing/2014/main" id="{A0A0F1B9-B5DB-7646-992E-81EFB2B6527D}"/>
              </a:ext>
            </a:extLst>
          </p:cNvPr>
          <p:cNvSpPr txBox="1"/>
          <p:nvPr userDrawn="1"/>
        </p:nvSpPr>
        <p:spPr>
          <a:xfrm>
            <a:off x="409576" y="1920240"/>
            <a:ext cx="2562224" cy="274320"/>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b="1" dirty="0"/>
              <a:t>Contact</a:t>
            </a:r>
            <a:endParaRPr lang="en-US" sz="1200" dirty="0"/>
          </a:p>
        </p:txBody>
      </p:sp>
      <p:sp>
        <p:nvSpPr>
          <p:cNvPr id="12" name="Text Placeholder 1">
            <a:extLst>
              <a:ext uri="{FF2B5EF4-FFF2-40B4-BE49-F238E27FC236}">
                <a16:creationId xmlns:a16="http://schemas.microsoft.com/office/drawing/2014/main" id="{E2E52A39-0D6A-264F-B7DD-89CC6224AF8C}"/>
              </a:ext>
            </a:extLst>
          </p:cNvPr>
          <p:cNvSpPr>
            <a:spLocks noGrp="1"/>
          </p:cNvSpPr>
          <p:nvPr>
            <p:ph type="body" sz="quarter" idx="10" hasCustomPrompt="1"/>
          </p:nvPr>
        </p:nvSpPr>
        <p:spPr>
          <a:xfrm>
            <a:off x="409576" y="2194560"/>
            <a:ext cx="2560320" cy="2698115"/>
          </a:xfrm>
        </p:spPr>
        <p:txBody>
          <a:bodyPr/>
          <a:lstStyle>
            <a:lvl1pPr marL="0" indent="0">
              <a:spcBef>
                <a:spcPts val="600"/>
              </a:spcBef>
              <a:buFontTx/>
              <a:buNone/>
              <a:defRPr/>
            </a:lvl1pPr>
            <a:lvl2pPr marL="0" indent="0">
              <a:spcBef>
                <a:spcPts val="600"/>
              </a:spcBef>
              <a:buFontTx/>
              <a:buNone/>
              <a:defRPr/>
            </a:lvl2pPr>
            <a:lvl3pPr marL="0" indent="0">
              <a:spcBef>
                <a:spcPts val="600"/>
              </a:spcBef>
              <a:buFontTx/>
              <a:buNone/>
              <a:defRPr/>
            </a:lvl3pPr>
            <a:lvl4pPr marL="0" indent="0">
              <a:spcBef>
                <a:spcPts val="600"/>
              </a:spcBef>
              <a:buFontTx/>
              <a:buNone/>
              <a:defRPr/>
            </a:lvl4pPr>
            <a:lvl5pPr marL="0" indent="0">
              <a:spcBef>
                <a:spcPts val="600"/>
              </a:spcBef>
              <a:buFontTx/>
              <a:buNone/>
              <a:defRPr/>
            </a:lvl5pPr>
            <a:lvl6pPr marL="0" indent="0">
              <a:spcBef>
                <a:spcPts val="600"/>
              </a:spcBef>
              <a:buFontTx/>
              <a:buNone/>
              <a:defRPr/>
            </a:lvl6pPr>
            <a:lvl7pPr marL="0" indent="0">
              <a:spcBef>
                <a:spcPts val="600"/>
              </a:spcBef>
              <a:buFontTx/>
              <a:buNone/>
              <a:defRPr/>
            </a:lvl7pPr>
            <a:lvl8pPr marL="0" indent="0">
              <a:spcBef>
                <a:spcPts val="600"/>
              </a:spcBef>
              <a:buFontTx/>
              <a:buNone/>
              <a:defRPr/>
            </a:lvl8pPr>
            <a:lvl9pPr marL="0" indent="0">
              <a:spcBef>
                <a:spcPts val="600"/>
              </a:spcBef>
              <a:buFontTx/>
              <a:buNone/>
              <a:defRPr/>
            </a:lvl9pPr>
          </a:lstStyle>
          <a:p>
            <a:pPr lvl="0"/>
            <a:r>
              <a:rPr lang="en-US" dirty="0"/>
              <a:t>[Contact information]</a:t>
            </a:r>
          </a:p>
        </p:txBody>
      </p:sp>
      <p:sp>
        <p:nvSpPr>
          <p:cNvPr id="16" name="Text Placeholder 2">
            <a:extLst>
              <a:ext uri="{FF2B5EF4-FFF2-40B4-BE49-F238E27FC236}">
                <a16:creationId xmlns:a16="http://schemas.microsoft.com/office/drawing/2014/main" id="{0A885557-A4C5-5248-8B86-F4C1B1A92EC5}"/>
              </a:ext>
            </a:extLst>
          </p:cNvPr>
          <p:cNvSpPr>
            <a:spLocks noGrp="1"/>
          </p:cNvSpPr>
          <p:nvPr>
            <p:ph type="body" sz="quarter" idx="11" hasCustomPrompt="1"/>
          </p:nvPr>
        </p:nvSpPr>
        <p:spPr>
          <a:xfrm>
            <a:off x="3291047" y="2194560"/>
            <a:ext cx="2560320" cy="2698115"/>
          </a:xfrm>
        </p:spPr>
        <p:txBody>
          <a:bodyPr/>
          <a:lstStyle>
            <a:lvl1pPr marL="0" indent="0">
              <a:spcBef>
                <a:spcPts val="600"/>
              </a:spcBef>
              <a:buFontTx/>
              <a:buNone/>
              <a:defRPr/>
            </a:lvl1pPr>
            <a:lvl2pPr marL="0" indent="0">
              <a:spcBef>
                <a:spcPts val="600"/>
              </a:spcBef>
              <a:buFontTx/>
              <a:buNone/>
              <a:defRPr/>
            </a:lvl2pPr>
            <a:lvl3pPr marL="0" indent="0">
              <a:spcBef>
                <a:spcPts val="600"/>
              </a:spcBef>
              <a:buFontTx/>
              <a:buNone/>
              <a:defRPr/>
            </a:lvl3pPr>
            <a:lvl4pPr marL="0" indent="0">
              <a:spcBef>
                <a:spcPts val="600"/>
              </a:spcBef>
              <a:buFontTx/>
              <a:buNone/>
              <a:defRPr/>
            </a:lvl4pPr>
            <a:lvl5pPr marL="0" indent="0">
              <a:spcBef>
                <a:spcPts val="600"/>
              </a:spcBef>
              <a:buFontTx/>
              <a:buNone/>
              <a:defRPr/>
            </a:lvl5pPr>
            <a:lvl6pPr marL="0" indent="0">
              <a:spcBef>
                <a:spcPts val="600"/>
              </a:spcBef>
              <a:buFontTx/>
              <a:buNone/>
              <a:defRPr/>
            </a:lvl6pPr>
            <a:lvl7pPr marL="0" indent="0">
              <a:spcBef>
                <a:spcPts val="600"/>
              </a:spcBef>
              <a:buFontTx/>
              <a:buNone/>
              <a:defRPr/>
            </a:lvl7pPr>
            <a:lvl8pPr marL="0" indent="0">
              <a:spcBef>
                <a:spcPts val="600"/>
              </a:spcBef>
              <a:buFontTx/>
              <a:buNone/>
              <a:defRPr/>
            </a:lvl8pPr>
            <a:lvl9pPr marL="0" indent="0">
              <a:spcBef>
                <a:spcPts val="600"/>
              </a:spcBef>
              <a:buFontTx/>
              <a:buNone/>
              <a:defRPr/>
            </a:lvl9pPr>
          </a:lstStyle>
          <a:p>
            <a:pPr lvl="0"/>
            <a:r>
              <a:rPr lang="en-US" dirty="0"/>
              <a:t>[Optional contact information]</a:t>
            </a:r>
          </a:p>
        </p:txBody>
      </p:sp>
      <p:sp>
        <p:nvSpPr>
          <p:cNvPr id="18" name="Text Placeholder 3">
            <a:extLst>
              <a:ext uri="{FF2B5EF4-FFF2-40B4-BE49-F238E27FC236}">
                <a16:creationId xmlns:a16="http://schemas.microsoft.com/office/drawing/2014/main" id="{D71238BA-3743-B84D-87C6-D8A2E33326DC}"/>
              </a:ext>
            </a:extLst>
          </p:cNvPr>
          <p:cNvSpPr>
            <a:spLocks noGrp="1"/>
          </p:cNvSpPr>
          <p:nvPr>
            <p:ph type="body" sz="quarter" idx="12" hasCustomPrompt="1"/>
          </p:nvPr>
        </p:nvSpPr>
        <p:spPr>
          <a:xfrm>
            <a:off x="6172518" y="2194560"/>
            <a:ext cx="2560320" cy="2698115"/>
          </a:xfrm>
        </p:spPr>
        <p:txBody>
          <a:bodyPr/>
          <a:lstStyle>
            <a:lvl1pPr marL="0" indent="0">
              <a:spcBef>
                <a:spcPts val="600"/>
              </a:spcBef>
              <a:buFontTx/>
              <a:buNone/>
              <a:defRPr/>
            </a:lvl1pPr>
            <a:lvl2pPr marL="0" indent="0">
              <a:spcBef>
                <a:spcPts val="600"/>
              </a:spcBef>
              <a:buFontTx/>
              <a:buNone/>
              <a:defRPr/>
            </a:lvl2pPr>
            <a:lvl3pPr marL="0" indent="0">
              <a:spcBef>
                <a:spcPts val="600"/>
              </a:spcBef>
              <a:buFontTx/>
              <a:buNone/>
              <a:defRPr/>
            </a:lvl3pPr>
            <a:lvl4pPr marL="0" indent="0">
              <a:spcBef>
                <a:spcPts val="600"/>
              </a:spcBef>
              <a:buFontTx/>
              <a:buNone/>
              <a:defRPr/>
            </a:lvl4pPr>
            <a:lvl5pPr marL="0" indent="0">
              <a:spcBef>
                <a:spcPts val="600"/>
              </a:spcBef>
              <a:buFontTx/>
              <a:buNone/>
              <a:defRPr/>
            </a:lvl5pPr>
            <a:lvl6pPr marL="0" indent="0">
              <a:spcBef>
                <a:spcPts val="600"/>
              </a:spcBef>
              <a:buFontTx/>
              <a:buNone/>
              <a:defRPr/>
            </a:lvl6pPr>
            <a:lvl7pPr marL="0" indent="0">
              <a:spcBef>
                <a:spcPts val="600"/>
              </a:spcBef>
              <a:buFontTx/>
              <a:buNone/>
              <a:defRPr/>
            </a:lvl7pPr>
            <a:lvl8pPr marL="0" indent="0">
              <a:spcBef>
                <a:spcPts val="600"/>
              </a:spcBef>
              <a:buFontTx/>
              <a:buNone/>
              <a:defRPr/>
            </a:lvl8pPr>
            <a:lvl9pPr marL="0" indent="0">
              <a:spcBef>
                <a:spcPts val="600"/>
              </a:spcBef>
              <a:buFontTx/>
              <a:buNone/>
              <a:defRPr/>
            </a:lvl9pPr>
          </a:lstStyle>
          <a:p>
            <a:pPr lvl="0"/>
            <a:r>
              <a:rPr lang="en-US" dirty="0"/>
              <a:t>[Optional contact information]</a:t>
            </a:r>
          </a:p>
        </p:txBody>
      </p:sp>
    </p:spTree>
    <p:extLst>
      <p:ext uri="{BB962C8B-B14F-4D97-AF65-F5344CB8AC3E}">
        <p14:creationId xmlns:p14="http://schemas.microsoft.com/office/powerpoint/2010/main" val="3876399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6" userDrawn="1">
          <p15:clr>
            <a:srgbClr val="FBAE40"/>
          </p15:clr>
        </p15:guide>
        <p15:guide id="2" pos="2072" userDrawn="1">
          <p15:clr>
            <a:srgbClr val="FBAE40"/>
          </p15:clr>
        </p15:guide>
        <p15:guide id="3" pos="1872" userDrawn="1">
          <p15:clr>
            <a:srgbClr val="FBAE40"/>
          </p15:clr>
        </p15:guide>
        <p15:guide id="4" pos="3886" userDrawn="1">
          <p15:clr>
            <a:srgbClr val="FBAE40"/>
          </p15:clr>
        </p15:guide>
        <p15:guide id="5" orient="horz" pos="138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 White">
    <p:bg>
      <p:bgRef idx="1001">
        <a:schemeClr val="bg1"/>
      </p:bgRef>
    </p:bg>
    <p:spTree>
      <p:nvGrpSpPr>
        <p:cNvPr id="1" name=""/>
        <p:cNvGrpSpPr/>
        <p:nvPr/>
      </p:nvGrpSpPr>
      <p:grpSpPr>
        <a:xfrm>
          <a:off x="0" y="0"/>
          <a:ext cx="0" cy="0"/>
          <a:chOff x="0" y="0"/>
          <a:chExt cx="0" cy="0"/>
        </a:xfrm>
      </p:grpSpPr>
      <p:sp>
        <p:nvSpPr>
          <p:cNvPr id="5" name="Thank You">
            <a:extLst>
              <a:ext uri="{FF2B5EF4-FFF2-40B4-BE49-F238E27FC236}">
                <a16:creationId xmlns:a16="http://schemas.microsoft.com/office/drawing/2014/main" id="{D94549FF-0AAD-5F4F-8AB4-53D19F7F294B}"/>
              </a:ext>
            </a:extLst>
          </p:cNvPr>
          <p:cNvSpPr txBox="1"/>
          <p:nvPr userDrawn="1"/>
        </p:nvSpPr>
        <p:spPr>
          <a:xfrm>
            <a:off x="409576" y="638175"/>
            <a:ext cx="5441949" cy="644525"/>
          </a:xfrm>
          <a:prstGeom prst="rect">
            <a:avLst/>
          </a:prstGeom>
          <a:noFill/>
        </p:spPr>
        <p:txBody>
          <a:bodyPr wrap="square" lIns="0" tIns="0" rIns="0" bIns="0" rtlCol="0" anchor="t" anchorCtr="0">
            <a:noAutofit/>
          </a:bodyPr>
          <a:lstStyle/>
          <a:p>
            <a:pPr marL="0" indent="0">
              <a:lnSpc>
                <a:spcPct val="90000"/>
              </a:lnSpc>
              <a:spcBef>
                <a:spcPts val="0"/>
              </a:spcBef>
              <a:buSzPct val="100000"/>
              <a:buFontTx/>
              <a:buNone/>
            </a:pPr>
            <a:r>
              <a:rPr lang="en-US" sz="3200" b="1" spc="0" baseline="0" dirty="0"/>
              <a:t>Thank you</a:t>
            </a:r>
          </a:p>
        </p:txBody>
      </p:sp>
      <p:sp>
        <p:nvSpPr>
          <p:cNvPr id="2" name="Contact">
            <a:extLst>
              <a:ext uri="{FF2B5EF4-FFF2-40B4-BE49-F238E27FC236}">
                <a16:creationId xmlns:a16="http://schemas.microsoft.com/office/drawing/2014/main" id="{A0A0F1B9-B5DB-7646-992E-81EFB2B6527D}"/>
              </a:ext>
            </a:extLst>
          </p:cNvPr>
          <p:cNvSpPr txBox="1"/>
          <p:nvPr userDrawn="1"/>
        </p:nvSpPr>
        <p:spPr>
          <a:xfrm>
            <a:off x="409576" y="1920240"/>
            <a:ext cx="2562224" cy="274320"/>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b="1" dirty="0"/>
              <a:t>Contact</a:t>
            </a:r>
            <a:endParaRPr lang="en-US" sz="1200" dirty="0"/>
          </a:p>
        </p:txBody>
      </p:sp>
      <p:sp>
        <p:nvSpPr>
          <p:cNvPr id="12" name="Text Placeholder 1">
            <a:extLst>
              <a:ext uri="{FF2B5EF4-FFF2-40B4-BE49-F238E27FC236}">
                <a16:creationId xmlns:a16="http://schemas.microsoft.com/office/drawing/2014/main" id="{E2E52A39-0D6A-264F-B7DD-89CC6224AF8C}"/>
              </a:ext>
            </a:extLst>
          </p:cNvPr>
          <p:cNvSpPr>
            <a:spLocks noGrp="1"/>
          </p:cNvSpPr>
          <p:nvPr>
            <p:ph type="body" sz="quarter" idx="10" hasCustomPrompt="1"/>
          </p:nvPr>
        </p:nvSpPr>
        <p:spPr>
          <a:xfrm>
            <a:off x="409576" y="2194560"/>
            <a:ext cx="2560320" cy="2698115"/>
          </a:xfrm>
        </p:spPr>
        <p:txBody>
          <a:bodyPr/>
          <a:lstStyle>
            <a:lvl1pPr marL="0" indent="0">
              <a:spcBef>
                <a:spcPts val="600"/>
              </a:spcBef>
              <a:buFontTx/>
              <a:buNone/>
              <a:defRPr/>
            </a:lvl1pPr>
            <a:lvl2pPr marL="0" indent="0">
              <a:spcBef>
                <a:spcPts val="600"/>
              </a:spcBef>
              <a:buFontTx/>
              <a:buNone/>
              <a:defRPr/>
            </a:lvl2pPr>
            <a:lvl3pPr marL="0" indent="0">
              <a:spcBef>
                <a:spcPts val="600"/>
              </a:spcBef>
              <a:buFontTx/>
              <a:buNone/>
              <a:defRPr/>
            </a:lvl3pPr>
            <a:lvl4pPr marL="0" indent="0">
              <a:spcBef>
                <a:spcPts val="600"/>
              </a:spcBef>
              <a:buFontTx/>
              <a:buNone/>
              <a:defRPr/>
            </a:lvl4pPr>
            <a:lvl5pPr marL="0" indent="0">
              <a:spcBef>
                <a:spcPts val="600"/>
              </a:spcBef>
              <a:buFontTx/>
              <a:buNone/>
              <a:defRPr/>
            </a:lvl5pPr>
            <a:lvl6pPr marL="0" indent="0">
              <a:spcBef>
                <a:spcPts val="600"/>
              </a:spcBef>
              <a:buFontTx/>
              <a:buNone/>
              <a:defRPr/>
            </a:lvl6pPr>
            <a:lvl7pPr marL="0" indent="0">
              <a:spcBef>
                <a:spcPts val="600"/>
              </a:spcBef>
              <a:buFontTx/>
              <a:buNone/>
              <a:defRPr/>
            </a:lvl7pPr>
            <a:lvl8pPr marL="0" indent="0">
              <a:spcBef>
                <a:spcPts val="600"/>
              </a:spcBef>
              <a:buFontTx/>
              <a:buNone/>
              <a:defRPr/>
            </a:lvl8pPr>
            <a:lvl9pPr marL="0" indent="0">
              <a:spcBef>
                <a:spcPts val="600"/>
              </a:spcBef>
              <a:buFontTx/>
              <a:buNone/>
              <a:defRPr/>
            </a:lvl9pPr>
          </a:lstStyle>
          <a:p>
            <a:pPr lvl="0"/>
            <a:r>
              <a:rPr lang="en-US" dirty="0"/>
              <a:t>[Contact information]</a:t>
            </a:r>
          </a:p>
        </p:txBody>
      </p:sp>
      <p:sp>
        <p:nvSpPr>
          <p:cNvPr id="16" name="Text Placeholder 2">
            <a:extLst>
              <a:ext uri="{FF2B5EF4-FFF2-40B4-BE49-F238E27FC236}">
                <a16:creationId xmlns:a16="http://schemas.microsoft.com/office/drawing/2014/main" id="{0A885557-A4C5-5248-8B86-F4C1B1A92EC5}"/>
              </a:ext>
            </a:extLst>
          </p:cNvPr>
          <p:cNvSpPr>
            <a:spLocks noGrp="1"/>
          </p:cNvSpPr>
          <p:nvPr>
            <p:ph type="body" sz="quarter" idx="11" hasCustomPrompt="1"/>
          </p:nvPr>
        </p:nvSpPr>
        <p:spPr>
          <a:xfrm>
            <a:off x="3291047" y="2194560"/>
            <a:ext cx="2560320" cy="2698115"/>
          </a:xfrm>
        </p:spPr>
        <p:txBody>
          <a:bodyPr/>
          <a:lstStyle>
            <a:lvl1pPr marL="0" indent="0">
              <a:spcBef>
                <a:spcPts val="600"/>
              </a:spcBef>
              <a:buFontTx/>
              <a:buNone/>
              <a:defRPr/>
            </a:lvl1pPr>
            <a:lvl2pPr marL="0" indent="0">
              <a:spcBef>
                <a:spcPts val="600"/>
              </a:spcBef>
              <a:buFontTx/>
              <a:buNone/>
              <a:defRPr/>
            </a:lvl2pPr>
            <a:lvl3pPr marL="0" indent="0">
              <a:spcBef>
                <a:spcPts val="600"/>
              </a:spcBef>
              <a:buFontTx/>
              <a:buNone/>
              <a:defRPr/>
            </a:lvl3pPr>
            <a:lvl4pPr marL="0" indent="0">
              <a:spcBef>
                <a:spcPts val="600"/>
              </a:spcBef>
              <a:buFontTx/>
              <a:buNone/>
              <a:defRPr/>
            </a:lvl4pPr>
            <a:lvl5pPr marL="0" indent="0">
              <a:spcBef>
                <a:spcPts val="600"/>
              </a:spcBef>
              <a:buFontTx/>
              <a:buNone/>
              <a:defRPr/>
            </a:lvl5pPr>
            <a:lvl6pPr marL="0" indent="0">
              <a:spcBef>
                <a:spcPts val="600"/>
              </a:spcBef>
              <a:buFontTx/>
              <a:buNone/>
              <a:defRPr/>
            </a:lvl6pPr>
            <a:lvl7pPr marL="0" indent="0">
              <a:spcBef>
                <a:spcPts val="600"/>
              </a:spcBef>
              <a:buFontTx/>
              <a:buNone/>
              <a:defRPr/>
            </a:lvl7pPr>
            <a:lvl8pPr marL="0" indent="0">
              <a:spcBef>
                <a:spcPts val="600"/>
              </a:spcBef>
              <a:buFontTx/>
              <a:buNone/>
              <a:defRPr/>
            </a:lvl8pPr>
            <a:lvl9pPr marL="0" indent="0">
              <a:spcBef>
                <a:spcPts val="600"/>
              </a:spcBef>
              <a:buFontTx/>
              <a:buNone/>
              <a:defRPr/>
            </a:lvl9pPr>
          </a:lstStyle>
          <a:p>
            <a:pPr lvl="0"/>
            <a:r>
              <a:rPr lang="en-US" dirty="0"/>
              <a:t>[Optional contact information]</a:t>
            </a:r>
          </a:p>
        </p:txBody>
      </p:sp>
      <p:sp>
        <p:nvSpPr>
          <p:cNvPr id="18" name="Text Placeholder 3">
            <a:extLst>
              <a:ext uri="{FF2B5EF4-FFF2-40B4-BE49-F238E27FC236}">
                <a16:creationId xmlns:a16="http://schemas.microsoft.com/office/drawing/2014/main" id="{D71238BA-3743-B84D-87C6-D8A2E33326DC}"/>
              </a:ext>
            </a:extLst>
          </p:cNvPr>
          <p:cNvSpPr>
            <a:spLocks noGrp="1"/>
          </p:cNvSpPr>
          <p:nvPr>
            <p:ph type="body" sz="quarter" idx="12" hasCustomPrompt="1"/>
          </p:nvPr>
        </p:nvSpPr>
        <p:spPr>
          <a:xfrm>
            <a:off x="6172518" y="2194560"/>
            <a:ext cx="2560320" cy="2698115"/>
          </a:xfrm>
        </p:spPr>
        <p:txBody>
          <a:bodyPr/>
          <a:lstStyle>
            <a:lvl1pPr marL="0" indent="0">
              <a:spcBef>
                <a:spcPts val="600"/>
              </a:spcBef>
              <a:buFontTx/>
              <a:buNone/>
              <a:defRPr/>
            </a:lvl1pPr>
            <a:lvl2pPr marL="0" indent="0">
              <a:spcBef>
                <a:spcPts val="600"/>
              </a:spcBef>
              <a:buFontTx/>
              <a:buNone/>
              <a:defRPr/>
            </a:lvl2pPr>
            <a:lvl3pPr marL="0" indent="0">
              <a:spcBef>
                <a:spcPts val="600"/>
              </a:spcBef>
              <a:buFontTx/>
              <a:buNone/>
              <a:defRPr/>
            </a:lvl3pPr>
            <a:lvl4pPr marL="0" indent="0">
              <a:spcBef>
                <a:spcPts val="600"/>
              </a:spcBef>
              <a:buFontTx/>
              <a:buNone/>
              <a:defRPr/>
            </a:lvl4pPr>
            <a:lvl5pPr marL="0" indent="0">
              <a:spcBef>
                <a:spcPts val="600"/>
              </a:spcBef>
              <a:buFontTx/>
              <a:buNone/>
              <a:defRPr/>
            </a:lvl5pPr>
            <a:lvl6pPr marL="0" indent="0">
              <a:spcBef>
                <a:spcPts val="600"/>
              </a:spcBef>
              <a:buFontTx/>
              <a:buNone/>
              <a:defRPr/>
            </a:lvl6pPr>
            <a:lvl7pPr marL="0" indent="0">
              <a:spcBef>
                <a:spcPts val="600"/>
              </a:spcBef>
              <a:buFontTx/>
              <a:buNone/>
              <a:defRPr/>
            </a:lvl7pPr>
            <a:lvl8pPr marL="0" indent="0">
              <a:spcBef>
                <a:spcPts val="600"/>
              </a:spcBef>
              <a:buFontTx/>
              <a:buNone/>
              <a:defRPr/>
            </a:lvl8pPr>
            <a:lvl9pPr marL="0" indent="0">
              <a:spcBef>
                <a:spcPts val="600"/>
              </a:spcBef>
              <a:buFontTx/>
              <a:buNone/>
              <a:defRPr/>
            </a:lvl9pPr>
          </a:lstStyle>
          <a:p>
            <a:pPr lvl="0"/>
            <a:r>
              <a:rPr lang="en-US" dirty="0"/>
              <a:t>[Optional contact information]</a:t>
            </a:r>
          </a:p>
        </p:txBody>
      </p:sp>
    </p:spTree>
    <p:extLst>
      <p:ext uri="{BB962C8B-B14F-4D97-AF65-F5344CB8AC3E}">
        <p14:creationId xmlns:p14="http://schemas.microsoft.com/office/powerpoint/2010/main" val="114972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6">
          <p15:clr>
            <a:srgbClr val="FBAE40"/>
          </p15:clr>
        </p15:guide>
        <p15:guide id="2" pos="2072">
          <p15:clr>
            <a:srgbClr val="FBAE40"/>
          </p15:clr>
        </p15:guide>
        <p15:guide id="3" pos="1872">
          <p15:clr>
            <a:srgbClr val="FBAE40"/>
          </p15:clr>
        </p15:guide>
        <p15:guide id="4" pos="3886">
          <p15:clr>
            <a:srgbClr val="FBAE40"/>
          </p15:clr>
        </p15:guide>
        <p15:guide id="5" orient="horz" pos="138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411480" y="1417321"/>
            <a:ext cx="8321040" cy="3246754"/>
          </a:xfrm>
        </p:spPr>
        <p:txBody>
          <a:bodyPr numCol="3" spcCol="365760"/>
          <a:lstStyle>
            <a:lvl1pPr marL="0" indent="0">
              <a:spcBef>
                <a:spcPts val="1200"/>
              </a:spcBef>
              <a:buFontTx/>
              <a:buNone/>
              <a:tabLst>
                <a:tab pos="341710" algn="l"/>
              </a:tabLst>
              <a:defRPr b="1"/>
            </a:lvl1pPr>
            <a:lvl2pPr marL="0" indent="0">
              <a:spcBef>
                <a:spcPts val="600"/>
              </a:spcBef>
              <a:buFontTx/>
              <a:buNone/>
              <a:tabLst>
                <a:tab pos="341710" algn="l"/>
              </a:tabLst>
              <a:defRPr/>
            </a:lvl2pPr>
            <a:lvl3pPr marL="484632" indent="-136922">
              <a:tabLst/>
              <a:defRPr/>
            </a:lvl3pPr>
            <a:lvl4pPr marL="617220" indent="-136922">
              <a:tabLst/>
              <a:defRPr/>
            </a:lvl4pPr>
            <a:lvl5pPr marL="758952" indent="-136922">
              <a:tabLst/>
              <a:defRPr/>
            </a:lvl5pPr>
            <a:lvl6pPr marL="891540" indent="-136922">
              <a:tabLst/>
              <a:defRPr/>
            </a:lvl6pPr>
            <a:lvl7pPr marL="1033272" indent="-136922">
              <a:tabLst/>
              <a:defRPr/>
            </a:lvl7pPr>
            <a:lvl8pPr marL="1165860" indent="-136922">
              <a:tabLst/>
              <a:defRPr/>
            </a:lvl8pPr>
            <a:lvl9pPr marL="1307592" indent="-136922">
              <a:tabLst/>
              <a:defRPr/>
            </a:lvl9pPr>
          </a:lstStyle>
          <a:p>
            <a:pPr lvl="0"/>
            <a:r>
              <a:rPr lang="en-US" dirty="0"/>
              <a:t>[Section 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61694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userDrawn="1">
          <p15:clr>
            <a:srgbClr val="FBAE40"/>
          </p15:clr>
        </p15:guide>
        <p15:guide id="2" pos="2074" userDrawn="1">
          <p15:clr>
            <a:srgbClr val="FBAE40"/>
          </p15:clr>
        </p15:guide>
        <p15:guide id="3" pos="3688" userDrawn="1">
          <p15:clr>
            <a:srgbClr val="FBAE40"/>
          </p15:clr>
        </p15:guide>
        <p15:guide id="4" pos="3888" userDrawn="1">
          <p15:clr>
            <a:srgbClr val="FBAE40"/>
          </p15:clr>
        </p15:guide>
        <p15:guide id="5" orient="horz" pos="402" userDrawn="1">
          <p15:clr>
            <a:srgbClr val="FBAE40"/>
          </p15:clr>
        </p15:guide>
        <p15:guide id="6" orient="horz" pos="892" userDrawn="1">
          <p15:clr>
            <a:srgbClr val="FBAE40"/>
          </p15:clr>
        </p15:guide>
        <p15:guide id="7" orient="horz" pos="808" userDrawn="1">
          <p15:clr>
            <a:srgbClr val="FBAE40"/>
          </p15:clr>
        </p15:guide>
        <p15:guide id="8" orient="horz" pos="29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411481" y="1009156"/>
            <a:ext cx="3977639" cy="3654919"/>
          </a:xfrm>
        </p:spPr>
        <p:txBody>
          <a:bodyPr/>
          <a:lstStyle>
            <a:lvl1pPr>
              <a:lnSpc>
                <a:spcPct val="90000"/>
              </a:lnSpc>
              <a:defRPr sz="3200" spc="0" baseline="0"/>
            </a:lvl1pPr>
          </a:lstStyle>
          <a:p>
            <a:r>
              <a:rPr lang="en-US" dirty="0"/>
              <a:t>[Slide title]</a:t>
            </a:r>
          </a:p>
        </p:txBody>
      </p:sp>
      <p:cxnSp>
        <p:nvCxnSpPr>
          <p:cNvPr id="9" name="Line">
            <a:extLst>
              <a:ext uri="{FF2B5EF4-FFF2-40B4-BE49-F238E27FC236}">
                <a16:creationId xmlns:a16="http://schemas.microsoft.com/office/drawing/2014/main" id="{BCCCE9B1-C0E2-274F-A123-1D0899A44BA5}"/>
              </a:ext>
              <a:ext uri="{C183D7F6-B498-43B3-948B-1728B52AA6E4}">
                <adec:decorative xmlns:adec="http://schemas.microsoft.com/office/drawing/2017/decorative" val="1"/>
              </a:ext>
            </a:extLst>
          </p:cNvPr>
          <p:cNvCxnSpPr>
            <a:cxnSpLocks/>
          </p:cNvCxnSpPr>
          <p:nvPr userDrawn="1"/>
        </p:nvCxnSpPr>
        <p:spPr>
          <a:xfrm>
            <a:off x="4752595" y="1009156"/>
            <a:ext cx="3977639" cy="0"/>
          </a:xfrm>
          <a:prstGeom prst="line">
            <a:avLst/>
          </a:prstGeom>
          <a:ln w="12700" cap="flat">
            <a:solidFill>
              <a:schemeClr val="tx1"/>
            </a:solidFill>
          </a:ln>
        </p:spPr>
        <p:style>
          <a:lnRef idx="1">
            <a:schemeClr val="accent1"/>
          </a:lnRef>
          <a:fillRef idx="0">
            <a:schemeClr val="accent1"/>
          </a:fillRef>
          <a:effectRef idx="0">
            <a:srgbClr val="000000"/>
          </a:effectRef>
          <a:fontRef idx="minor">
            <a:schemeClr val="lt1"/>
          </a:fontRef>
        </p:style>
      </p:cxn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4752595" y="1280160"/>
            <a:ext cx="3977639" cy="338328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198642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userDrawn="1">
          <p15:clr>
            <a:srgbClr val="FBAE40"/>
          </p15:clr>
        </p15:guide>
        <p15:guide id="6" orient="horz" pos="402">
          <p15:clr>
            <a:srgbClr val="FBAE40"/>
          </p15:clr>
        </p15:guide>
        <p15:guide id="8" orient="horz" pos="634" userDrawn="1">
          <p15:clr>
            <a:srgbClr val="FBAE40"/>
          </p15:clr>
        </p15:guide>
        <p15:guide id="9" pos="2766" userDrawn="1">
          <p15:clr>
            <a:srgbClr val="FBAE40"/>
          </p15:clr>
        </p15:guide>
        <p15:guide id="10" orient="horz" pos="293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411479" y="1417319"/>
            <a:ext cx="6172200" cy="324675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219682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402" userDrawn="1">
          <p15:clr>
            <a:srgbClr val="FBAE40"/>
          </p15:clr>
        </p15:guide>
        <p15:guide id="7" orient="horz" pos="892" userDrawn="1">
          <p15:clr>
            <a:srgbClr val="FBAE40"/>
          </p15:clr>
        </p15:guide>
        <p15:guide id="8" orient="horz" pos="808" userDrawn="1">
          <p15:clr>
            <a:srgbClr val="FBAE40"/>
          </p15:clr>
        </p15:guide>
        <p15:guide id="9" orient="horz" pos="293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Dark Blue">
    <p:bg>
      <p:bgPr>
        <a:solidFill>
          <a:srgbClr val="002855"/>
        </a:solidFill>
        <a:effectLst/>
      </p:bgPr>
    </p:bg>
    <p:spTree>
      <p:nvGrpSpPr>
        <p:cNvPr id="1" name=""/>
        <p:cNvGrpSpPr/>
        <p:nvPr/>
      </p:nvGrpSpPr>
      <p:grpSpPr>
        <a:xfrm>
          <a:off x="0" y="0"/>
          <a:ext cx="0" cy="0"/>
          <a:chOff x="0" y="0"/>
          <a:chExt cx="0" cy="0"/>
        </a:xfrm>
      </p:grpSpPr>
      <p:pic>
        <p:nvPicPr>
          <p:cNvPr id="7" name="Spectrum Health">
            <a:extLst>
              <a:ext uri="{FF2B5EF4-FFF2-40B4-BE49-F238E27FC236}">
                <a16:creationId xmlns:a16="http://schemas.microsoft.com/office/drawing/2014/main" id="{691293BB-A901-A64D-B7CA-9502162359F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7787767" y="228219"/>
            <a:ext cx="1040633" cy="502920"/>
          </a:xfrm>
          <a:prstGeom prst="rect">
            <a:avLst/>
          </a:prstGeom>
        </p:spPr>
      </p:pic>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411479" y="1417319"/>
            <a:ext cx="6172200" cy="324675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1468510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402">
          <p15:clr>
            <a:srgbClr val="FBAE40"/>
          </p15:clr>
        </p15:guide>
        <p15:guide id="7" orient="horz" pos="892">
          <p15:clr>
            <a:srgbClr val="FBAE40"/>
          </p15:clr>
        </p15:guide>
        <p15:guide id="8" orient="horz" pos="808">
          <p15:clr>
            <a:srgbClr val="FBAE40"/>
          </p15:clr>
        </p15:guide>
        <p15:guide id="9" orient="horz" pos="29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4369-EC00-C14E-B713-D27C9B058F76}"/>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09575" y="1417320"/>
            <a:ext cx="3977640" cy="324675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752594" y="1417320"/>
            <a:ext cx="3977640" cy="324675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86390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5" userDrawn="1">
          <p15:clr>
            <a:srgbClr val="FBAE40"/>
          </p15:clr>
        </p15:guide>
        <p15:guide id="2" pos="2993" userDrawn="1">
          <p15:clr>
            <a:srgbClr val="FBAE40"/>
          </p15:clr>
        </p15:guide>
        <p15:guide id="3" orient="horz" pos="402" userDrawn="1">
          <p15:clr>
            <a:srgbClr val="FBAE40"/>
          </p15:clr>
        </p15:guide>
        <p15:guide id="4" orient="horz" pos="892" userDrawn="1">
          <p15:clr>
            <a:srgbClr val="FBAE40"/>
          </p15:clr>
        </p15:guide>
        <p15:guide id="5" orient="horz" pos="808" userDrawn="1">
          <p15:clr>
            <a:srgbClr val="FBAE40"/>
          </p15:clr>
        </p15:guide>
        <p15:guide id="6" orient="horz" pos="29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9843-6209-3C43-84CB-8817E397D73E}"/>
              </a:ext>
            </a:extLst>
          </p:cNvPr>
          <p:cNvSpPr>
            <a:spLocks noGrp="1"/>
          </p:cNvSpPr>
          <p:nvPr>
            <p:ph type="title" hasCustomPrompt="1"/>
          </p:nvPr>
        </p:nvSpPr>
        <p:spPr>
          <a:xfrm>
            <a:off x="411480" y="640080"/>
            <a:ext cx="8318754" cy="640080"/>
          </a:xfrm>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11480" y="1417320"/>
            <a:ext cx="2560320" cy="324675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290697" y="1417320"/>
            <a:ext cx="2560320" cy="324675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6169914" y="1417320"/>
            <a:ext cx="2560320" cy="3246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1FAF82DC-6F49-495E-84A3-282D5A722790}"/>
              </a:ext>
            </a:extLst>
          </p:cNvPr>
          <p:cNvSpPr>
            <a:spLocks noGrp="1"/>
          </p:cNvSpPr>
          <p:nvPr>
            <p:ph type="ftr" sz="quarter" idx="11"/>
          </p:nvPr>
        </p:nvSpPr>
        <p:spPr/>
        <p:txBody>
          <a:bodyPr/>
          <a:lstStyle/>
          <a:p>
            <a:r>
              <a:rPr lang="en-US"/>
              <a:t>[Presentation title]</a:t>
            </a:r>
            <a:endParaRPr lang="en-US" dirty="0"/>
          </a:p>
        </p:txBody>
      </p:sp>
      <p:sp>
        <p:nvSpPr>
          <p:cNvPr id="7" name="Slide Number Placeholder 7">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9241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72" userDrawn="1">
          <p15:clr>
            <a:srgbClr val="FBAE40"/>
          </p15:clr>
        </p15:guide>
        <p15:guide id="2" pos="1872" userDrawn="1">
          <p15:clr>
            <a:srgbClr val="FBAE40"/>
          </p15:clr>
        </p15:guide>
        <p15:guide id="3" pos="3686" userDrawn="1">
          <p15:clr>
            <a:srgbClr val="FBAE40"/>
          </p15:clr>
        </p15:guide>
        <p15:guide id="4" pos="3886" userDrawn="1">
          <p15:clr>
            <a:srgbClr val="FBAE40"/>
          </p15:clr>
        </p15:guide>
        <p15:guide id="5" orient="horz" pos="402" userDrawn="1">
          <p15:clr>
            <a:srgbClr val="FBAE40"/>
          </p15:clr>
        </p15:guide>
        <p15:guide id="6" orient="horz" pos="892" userDrawn="1">
          <p15:clr>
            <a:srgbClr val="FBAE40"/>
          </p15:clr>
        </p15:guide>
        <p15:guide id="7" orient="horz" pos="808" userDrawn="1">
          <p15:clr>
            <a:srgbClr val="FBAE40"/>
          </p15:clr>
        </p15:guide>
        <p15:guide id="8" orient="horz" pos="29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9F51EA-7190-7747-950C-E60F32FD5A67}"/>
              </a:ext>
            </a:extLst>
          </p:cNvPr>
          <p:cNvSpPr>
            <a:spLocks noGrp="1"/>
          </p:cNvSpPr>
          <p:nvPr>
            <p:ph type="title" hasCustomPrompt="1"/>
          </p:nvPr>
        </p:nvSpPr>
        <p:spPr>
          <a:xfrm>
            <a:off x="411480" y="640080"/>
            <a:ext cx="8318754" cy="640080"/>
          </a:xfrm>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11480" y="1417321"/>
            <a:ext cx="5440680" cy="3246754"/>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169914" y="1417321"/>
            <a:ext cx="2560320" cy="3246754"/>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E99E07BA-A10D-BC4F-976C-2D3F4A4918C2}"/>
              </a:ext>
            </a:extLst>
          </p:cNvPr>
          <p:cNvSpPr>
            <a:spLocks noGrp="1"/>
          </p:cNvSpPr>
          <p:nvPr>
            <p:ph type="ftr" sz="quarter" idx="11"/>
          </p:nvPr>
        </p:nvSpPr>
        <p:spPr/>
        <p:txBody>
          <a:bodyPr/>
          <a:lstStyle/>
          <a:p>
            <a:r>
              <a:rPr lang="en-US"/>
              <a:t>[Presentation title]</a:t>
            </a:r>
            <a:endParaRPr lang="en-US" dirty="0"/>
          </a:p>
        </p:txBody>
      </p:sp>
      <p:sp>
        <p:nvSpPr>
          <p:cNvPr id="10" name="Slide Number Placeholder 6">
            <a:extLst>
              <a:ext uri="{FF2B5EF4-FFF2-40B4-BE49-F238E27FC236}">
                <a16:creationId xmlns:a16="http://schemas.microsoft.com/office/drawing/2014/main" id="{67FB1D32-3E1C-554A-A887-047CEBF6A063}"/>
              </a:ext>
            </a:extLst>
          </p:cNvPr>
          <p:cNvSpPr>
            <a:spLocks noGrp="1"/>
          </p:cNvSpPr>
          <p:nvPr>
            <p:ph type="sldNum" sz="quarter" idx="12"/>
          </p:nvPr>
        </p:nvSpPr>
        <p:spPr/>
        <p:txBody>
          <a:body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76573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688" userDrawn="1">
          <p15:clr>
            <a:srgbClr val="FBAE40"/>
          </p15:clr>
        </p15:guide>
        <p15:guide id="4" pos="3886" userDrawn="1">
          <p15:clr>
            <a:srgbClr val="FBAE40"/>
          </p15:clr>
        </p15:guide>
        <p15:guide id="5" orient="horz" pos="402" userDrawn="1">
          <p15:clr>
            <a:srgbClr val="FBAE40"/>
          </p15:clr>
        </p15:guide>
        <p15:guide id="6" orient="horz" pos="892" userDrawn="1">
          <p15:clr>
            <a:srgbClr val="FBAE40"/>
          </p15:clr>
        </p15:guide>
        <p15:guide id="7" orient="horz" pos="808" userDrawn="1">
          <p15:clr>
            <a:srgbClr val="FBAE40"/>
          </p15:clr>
        </p15:guide>
        <p15:guide id="8" orient="horz" pos="29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Gradient">
            <a:extLst>
              <a:ext uri="{FF2B5EF4-FFF2-40B4-BE49-F238E27FC236}">
                <a16:creationId xmlns:a16="http://schemas.microsoft.com/office/drawing/2014/main" id="{C9336ADC-6284-A04F-9E2A-2C3E2DDA2058}"/>
              </a:ext>
              <a:ext uri="{C183D7F6-B498-43B3-948B-1728B52AA6E4}">
                <adec:decorative xmlns:adec="http://schemas.microsoft.com/office/drawing/2017/decorative" val="1"/>
              </a:ext>
            </a:extLst>
          </p:cNvPr>
          <p:cNvPicPr>
            <a:picLocks noChangeAspect="1"/>
          </p:cNvPicPr>
          <p:nvPr userDrawn="1"/>
        </p:nvPicPr>
        <p:blipFill rotWithShape="1">
          <a:blip r:embed="rId28"/>
          <a:srcRect t="97333"/>
          <a:stretch/>
        </p:blipFill>
        <p:spPr bwMode="hidden">
          <a:xfrm>
            <a:off x="0" y="5006340"/>
            <a:ext cx="9143999" cy="137160"/>
          </a:xfrm>
          <a:prstGeom prst="rect">
            <a:avLst/>
          </a:prstGeom>
        </p:spPr>
      </p:pic>
      <p:pic>
        <p:nvPicPr>
          <p:cNvPr id="9" name="Spectrum Health">
            <a:extLst>
              <a:ext uri="{FF2B5EF4-FFF2-40B4-BE49-F238E27FC236}">
                <a16:creationId xmlns:a16="http://schemas.microsoft.com/office/drawing/2014/main" id="{E9B0988A-324E-D444-B13F-F66401727E5D}"/>
              </a:ext>
              <a:ext uri="{C183D7F6-B498-43B3-948B-1728B52AA6E4}">
                <adec:decorative xmlns:adec="http://schemas.microsoft.com/office/drawing/2017/decorative" val="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7787767" y="228219"/>
            <a:ext cx="1040633" cy="502920"/>
          </a:xfrm>
          <a:prstGeom prst="rect">
            <a:avLst/>
          </a:prstGeom>
        </p:spPr>
      </p:pic>
      <p:sp>
        <p:nvSpPr>
          <p:cNvPr id="2" name="Title Placeholder 1">
            <a:extLst>
              <a:ext uri="{FF2B5EF4-FFF2-40B4-BE49-F238E27FC236}">
                <a16:creationId xmlns:a16="http://schemas.microsoft.com/office/drawing/2014/main" id="{410C88FF-867A-4400-B205-E69EFB354EF3}"/>
              </a:ext>
            </a:extLst>
          </p:cNvPr>
          <p:cNvSpPr>
            <a:spLocks noGrp="1"/>
          </p:cNvSpPr>
          <p:nvPr>
            <p:ph type="title"/>
          </p:nvPr>
        </p:nvSpPr>
        <p:spPr>
          <a:xfrm>
            <a:off x="411480" y="640080"/>
            <a:ext cx="8318754" cy="640080"/>
          </a:xfrm>
          <a:prstGeom prst="rect">
            <a:avLst/>
          </a:prstGeom>
        </p:spPr>
        <p:txBody>
          <a:bodyPr vert="horz" lIns="0" tIns="0" rIns="0" bIns="0" rtlCol="0" anchor="t" anchorCtr="0">
            <a:noAutofit/>
          </a:bodyPr>
          <a:lstStyle/>
          <a:p>
            <a:r>
              <a:rPr lang="en-US" dirty="0"/>
              <a:t>[Slide title]</a:t>
            </a:r>
          </a:p>
        </p:txBody>
      </p:sp>
      <p:sp>
        <p:nvSpPr>
          <p:cNvPr id="3" name="Text Placeholder 2">
            <a:extLst>
              <a:ext uri="{FF2B5EF4-FFF2-40B4-BE49-F238E27FC236}">
                <a16:creationId xmlns:a16="http://schemas.microsoft.com/office/drawing/2014/main" id="{CFDE4FC5-C208-4061-8E32-8B795BC19E6E}"/>
              </a:ext>
            </a:extLst>
          </p:cNvPr>
          <p:cNvSpPr>
            <a:spLocks noGrp="1"/>
          </p:cNvSpPr>
          <p:nvPr>
            <p:ph type="body" idx="1"/>
          </p:nvPr>
        </p:nvSpPr>
        <p:spPr>
          <a:xfrm>
            <a:off x="411480" y="1417320"/>
            <a:ext cx="8318754" cy="3246120"/>
          </a:xfrm>
          <a:prstGeom prst="rect">
            <a:avLst/>
          </a:prstGeom>
        </p:spPr>
        <p:txBody>
          <a:bodyPr vert="horz" lIns="0" tIns="0" rIns="0" bIns="0" spcCol="36576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7149E2E3-DDD2-4884-B20C-8C7AE6FDE6DD}"/>
              </a:ext>
            </a:extLst>
          </p:cNvPr>
          <p:cNvSpPr>
            <a:spLocks noGrp="1"/>
          </p:cNvSpPr>
          <p:nvPr>
            <p:ph type="ftr" sz="quarter" idx="3"/>
          </p:nvPr>
        </p:nvSpPr>
        <p:spPr>
          <a:xfrm>
            <a:off x="411480" y="320040"/>
            <a:ext cx="3977640" cy="182880"/>
          </a:xfrm>
          <a:prstGeom prst="rect">
            <a:avLst/>
          </a:prstGeom>
        </p:spPr>
        <p:txBody>
          <a:bodyPr vert="horz" wrap="none" lIns="0" tIns="0" rIns="0" bIns="0" rtlCol="0" anchor="t" anchorCtr="0"/>
          <a:lstStyle>
            <a:lvl1pPr algn="l">
              <a:defRPr sz="800" b="1">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79012A93-F35D-41B8-A960-2FAFDF3C47A5}"/>
              </a:ext>
            </a:extLst>
          </p:cNvPr>
          <p:cNvSpPr>
            <a:spLocks noGrp="1"/>
          </p:cNvSpPr>
          <p:nvPr>
            <p:ph type="sldNum" sz="quarter" idx="4"/>
          </p:nvPr>
        </p:nvSpPr>
        <p:spPr>
          <a:xfrm>
            <a:off x="8455914" y="4754880"/>
            <a:ext cx="274320" cy="137160"/>
          </a:xfrm>
          <a:prstGeom prst="rect">
            <a:avLst/>
          </a:prstGeom>
        </p:spPr>
        <p:txBody>
          <a:bodyPr vert="horz" wrap="none" lIns="0" tIns="0" rIns="0" bIns="0" rtlCol="0" anchor="b" anchorCtr="0"/>
          <a:lstStyle>
            <a:lvl1pPr algn="r">
              <a:defRPr sz="750" b="0">
                <a:solidFill>
                  <a:schemeClr val="tx1"/>
                </a:solidFill>
              </a:defRPr>
            </a:lvl1p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842204006"/>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3" r:id="rId3"/>
    <p:sldLayoutId id="2147483696" r:id="rId4"/>
    <p:sldLayoutId id="2147483650" r:id="rId5"/>
    <p:sldLayoutId id="2147483701" r:id="rId6"/>
    <p:sldLayoutId id="2147483652" r:id="rId7"/>
    <p:sldLayoutId id="2147483656" r:id="rId8"/>
    <p:sldLayoutId id="2147483661" r:id="rId9"/>
    <p:sldLayoutId id="2147483660" r:id="rId10"/>
    <p:sldLayoutId id="2147483699" r:id="rId11"/>
    <p:sldLayoutId id="2147483700" r:id="rId12"/>
    <p:sldLayoutId id="2147483697" r:id="rId13"/>
    <p:sldLayoutId id="2147483698" r:id="rId14"/>
    <p:sldLayoutId id="2147483704" r:id="rId15"/>
    <p:sldLayoutId id="2147483703" r:id="rId16"/>
    <p:sldLayoutId id="2147483702" r:id="rId17"/>
    <p:sldLayoutId id="2147483705" r:id="rId18"/>
    <p:sldLayoutId id="2147483651" r:id="rId19"/>
    <p:sldLayoutId id="2147483694" r:id="rId20"/>
    <p:sldLayoutId id="2147483690" r:id="rId21"/>
    <p:sldLayoutId id="2147483689" r:id="rId22"/>
    <p:sldLayoutId id="2147483693" r:id="rId23"/>
    <p:sldLayoutId id="2147483692" r:id="rId24"/>
    <p:sldLayoutId id="2147483680" r:id="rId25"/>
    <p:sldLayoutId id="214748369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1800" b="1" i="0" u="none" kern="1200">
          <a:solidFill>
            <a:schemeClr val="tx1"/>
          </a:solidFill>
          <a:latin typeface="+mj-lt"/>
          <a:ea typeface="+mj-ea"/>
          <a:cs typeface="+mj-cs"/>
        </a:defRPr>
      </a:lvl1pPr>
    </p:titleStyle>
    <p:bodyStyle>
      <a:lvl1pPr marL="137160" indent="-137160" algn="l" defTabSz="685800" rtl="0" eaLnBrk="1" latinLnBrk="0" hangingPunct="1">
        <a:lnSpc>
          <a:spcPct val="100000"/>
        </a:lnSpc>
        <a:spcBef>
          <a:spcPts val="900"/>
        </a:spcBef>
        <a:buFont typeface="Arial" panose="020B0604020202020204" pitchFamily="34" charset="0"/>
        <a:buChar char="•"/>
        <a:defRPr sz="12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200" kern="1200">
          <a:solidFill>
            <a:schemeClr val="tx1"/>
          </a:solidFill>
          <a:latin typeface="+mn-lt"/>
          <a:ea typeface="+mn-ea"/>
          <a:cs typeface="+mn-cs"/>
        </a:defRPr>
      </a:lvl2pPr>
      <a:lvl3pPr marL="685800" algn="l" defTabSz="685800" rtl="0" eaLnBrk="1" latinLnBrk="0" hangingPunct="1">
        <a:defRPr sz="1200" kern="1200">
          <a:solidFill>
            <a:schemeClr val="tx1"/>
          </a:solidFill>
          <a:latin typeface="+mn-lt"/>
          <a:ea typeface="+mn-ea"/>
          <a:cs typeface="+mn-cs"/>
        </a:defRPr>
      </a:lvl3pPr>
      <a:lvl4pPr marL="1028700" algn="l" defTabSz="685800" rtl="0" eaLnBrk="1" latinLnBrk="0" hangingPunct="1">
        <a:defRPr sz="1200" kern="1200">
          <a:solidFill>
            <a:schemeClr val="tx1"/>
          </a:solidFill>
          <a:latin typeface="+mn-lt"/>
          <a:ea typeface="+mn-ea"/>
          <a:cs typeface="+mn-cs"/>
        </a:defRPr>
      </a:lvl4pPr>
      <a:lvl5pPr marL="1371600" algn="l" defTabSz="685800" rtl="0" eaLnBrk="1" latinLnBrk="0" hangingPunct="1">
        <a:defRPr sz="1200" kern="1200">
          <a:solidFill>
            <a:schemeClr val="tx1"/>
          </a:solidFill>
          <a:latin typeface="+mn-lt"/>
          <a:ea typeface="+mn-ea"/>
          <a:cs typeface="+mn-cs"/>
        </a:defRPr>
      </a:lvl5pPr>
      <a:lvl6pPr marL="1714500" algn="l" defTabSz="685800" rtl="0" eaLnBrk="1" latinLnBrk="0" hangingPunct="1">
        <a:defRPr sz="1200" kern="1200">
          <a:solidFill>
            <a:schemeClr val="tx1"/>
          </a:solidFill>
          <a:latin typeface="+mn-lt"/>
          <a:ea typeface="+mn-ea"/>
          <a:cs typeface="+mn-cs"/>
        </a:defRPr>
      </a:lvl6pPr>
      <a:lvl7pPr marL="2057400" algn="l" defTabSz="685800" rtl="0" eaLnBrk="1" latinLnBrk="0" hangingPunct="1">
        <a:defRPr sz="1200" kern="1200">
          <a:solidFill>
            <a:schemeClr val="tx1"/>
          </a:solidFill>
          <a:latin typeface="+mn-lt"/>
          <a:ea typeface="+mn-ea"/>
          <a:cs typeface="+mn-cs"/>
        </a:defRPr>
      </a:lvl7pPr>
      <a:lvl8pPr marL="2400300" algn="l" defTabSz="685800" rtl="0" eaLnBrk="1" latinLnBrk="0" hangingPunct="1">
        <a:defRPr sz="1200" kern="1200">
          <a:solidFill>
            <a:schemeClr val="tx1"/>
          </a:solidFill>
          <a:latin typeface="+mn-lt"/>
          <a:ea typeface="+mn-ea"/>
          <a:cs typeface="+mn-cs"/>
        </a:defRPr>
      </a:lvl8pPr>
      <a:lvl9pPr marL="2743200" algn="l" defTabSz="6858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0" userDrawn="1">
          <p15:clr>
            <a:srgbClr val="F26B43"/>
          </p15:clr>
        </p15:guide>
        <p15:guide id="2" pos="258" userDrawn="1">
          <p15:clr>
            <a:srgbClr val="F26B43"/>
          </p15:clr>
        </p15:guide>
        <p15:guide id="3" pos="5501" userDrawn="1">
          <p15:clr>
            <a:srgbClr val="F26B43"/>
          </p15:clr>
        </p15:guide>
        <p15:guide id="7" orient="horz" pos="308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nsinursingsolutions.com/Documents/Library/NSI_National_Health_Care_Retention_Report.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spectrumhealth.org/" TargetMode="External"/><Relationship Id="rId2" Type="http://schemas.openxmlformats.org/officeDocument/2006/relationships/hyperlink" Target="https://www.myamericannurse.com/comparing-pathway-excellence-magnet-recognition-programs/"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www.hhs.gov/ohrp/sachrp-committee/recommendations/2015-september-28-attachment-a/index.html#:~:text=The%20regulations%20state%20that%20%E2%80%9Cminimal,or%20psychological%20examinations%20or%20tests.%20"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DB62-7740-4015-9623-764DF9201FC5}"/>
              </a:ext>
            </a:extLst>
          </p:cNvPr>
          <p:cNvSpPr>
            <a:spLocks noGrp="1"/>
          </p:cNvSpPr>
          <p:nvPr>
            <p:ph type="ctrTitle"/>
          </p:nvPr>
        </p:nvSpPr>
        <p:spPr>
          <a:xfrm>
            <a:off x="411480" y="1282700"/>
            <a:ext cx="8281416" cy="1985010"/>
          </a:xfrm>
        </p:spPr>
        <p:txBody>
          <a:bodyPr/>
          <a:lstStyle/>
          <a:p>
            <a:r>
              <a:rPr lang="en-US" dirty="0"/>
              <a:t>A Program Evaluation of the Organizational Readiness for Pathway to Excellence at Two Community Hospitals</a:t>
            </a:r>
          </a:p>
        </p:txBody>
      </p:sp>
      <p:sp>
        <p:nvSpPr>
          <p:cNvPr id="6" name="Subtitle 2">
            <a:extLst>
              <a:ext uri="{FF2B5EF4-FFF2-40B4-BE49-F238E27FC236}">
                <a16:creationId xmlns:a16="http://schemas.microsoft.com/office/drawing/2014/main" id="{E4D82EEC-D1AB-8B4F-AB38-95179326B06C}"/>
              </a:ext>
            </a:extLst>
          </p:cNvPr>
          <p:cNvSpPr>
            <a:spLocks noGrp="1"/>
          </p:cNvSpPr>
          <p:nvPr>
            <p:ph type="subTitle" idx="1"/>
          </p:nvPr>
        </p:nvSpPr>
        <p:spPr>
          <a:xfrm>
            <a:off x="411480" y="3578352"/>
            <a:ext cx="6172200" cy="365760"/>
          </a:xfrm>
        </p:spPr>
        <p:txBody>
          <a:bodyPr/>
          <a:lstStyle/>
          <a:p>
            <a:r>
              <a:rPr lang="en-US" dirty="0"/>
              <a:t>Shannon Behling, MSN, APRN, AGCNS-BC</a:t>
            </a:r>
          </a:p>
          <a:p>
            <a:r>
              <a:rPr lang="en-US" dirty="0"/>
              <a:t>University of Detroit Mercy, McAuley School of Nursing</a:t>
            </a:r>
          </a:p>
        </p:txBody>
      </p:sp>
      <p:sp>
        <p:nvSpPr>
          <p:cNvPr id="7" name="Text Placeholder 3">
            <a:extLst>
              <a:ext uri="{FF2B5EF4-FFF2-40B4-BE49-F238E27FC236}">
                <a16:creationId xmlns:a16="http://schemas.microsoft.com/office/drawing/2014/main" id="{91E60B9F-09A7-3F45-9993-0734FBABE5F7}"/>
              </a:ext>
            </a:extLst>
          </p:cNvPr>
          <p:cNvSpPr>
            <a:spLocks noGrp="1"/>
          </p:cNvSpPr>
          <p:nvPr>
            <p:ph type="body" sz="quarter" idx="10"/>
          </p:nvPr>
        </p:nvSpPr>
        <p:spPr>
          <a:xfrm>
            <a:off x="409574" y="4230370"/>
            <a:ext cx="6172200" cy="274320"/>
          </a:xfrm>
        </p:spPr>
        <p:txBody>
          <a:bodyPr/>
          <a:lstStyle/>
          <a:p>
            <a:r>
              <a:rPr lang="en-US" dirty="0"/>
              <a:t>December 2021</a:t>
            </a:r>
          </a:p>
        </p:txBody>
      </p:sp>
    </p:spTree>
    <p:extLst>
      <p:ext uri="{BB962C8B-B14F-4D97-AF65-F5344CB8AC3E}">
        <p14:creationId xmlns:p14="http://schemas.microsoft.com/office/powerpoint/2010/main" val="209037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Literature Review: Theme 4</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80" y="1049801"/>
            <a:ext cx="8318753" cy="3773659"/>
          </a:xfrm>
        </p:spPr>
        <p:txBody>
          <a:bodyPr>
            <a:noAutofit/>
          </a:bodyPr>
          <a:lstStyle/>
          <a:p>
            <a:r>
              <a:rPr lang="en-US" sz="1600" b="1" dirty="0"/>
              <a:t>Healthy Work Environment and Nursing Excellence</a:t>
            </a:r>
          </a:p>
          <a:p>
            <a:pPr lvl="1"/>
            <a:r>
              <a:rPr lang="en-US" sz="1400" dirty="0"/>
              <a:t>The relationship between healthy work environments and retention of nurses in a hospital setting</a:t>
            </a:r>
          </a:p>
          <a:p>
            <a:pPr marL="274320" lvl="2" indent="0">
              <a:buNone/>
            </a:pPr>
            <a:r>
              <a:rPr lang="en-US" sz="1400" dirty="0"/>
              <a:t>(Ritter, 2010)</a:t>
            </a:r>
          </a:p>
          <a:p>
            <a:pPr lvl="1"/>
            <a:r>
              <a:rPr lang="en-US" sz="1400" dirty="0"/>
              <a:t>Healthy workplaces and teamwork for healthcare workers need public engagement</a:t>
            </a:r>
          </a:p>
          <a:p>
            <a:pPr marL="274320" lvl="2" indent="0">
              <a:buNone/>
            </a:pPr>
            <a:r>
              <a:rPr lang="en-US" sz="1400" dirty="0"/>
              <a:t>(Matthews &amp; MacDonald-Rencz, 2007)</a:t>
            </a:r>
          </a:p>
          <a:p>
            <a:pPr lvl="1"/>
            <a:r>
              <a:rPr lang="en-US" sz="1400" dirty="0"/>
              <a:t>Nursing management partners with ANCC’s Pathway to Excellence® program</a:t>
            </a:r>
          </a:p>
          <a:p>
            <a:pPr marL="274320" lvl="2" indent="0">
              <a:buNone/>
            </a:pPr>
            <a:r>
              <a:rPr lang="en-US" sz="1400" dirty="0"/>
              <a:t>(Doucette &amp; Pabico, 2018)</a:t>
            </a:r>
          </a:p>
          <a:p>
            <a:pPr lvl="1"/>
            <a:r>
              <a:rPr lang="en-US" sz="1400" dirty="0"/>
              <a:t>The power of mentorship</a:t>
            </a:r>
          </a:p>
          <a:p>
            <a:pPr marL="274320" lvl="2" indent="0">
              <a:buNone/>
            </a:pPr>
            <a:r>
              <a:rPr lang="en-US" sz="1400" dirty="0"/>
              <a:t>(Lewis, Hulker-Johnson, Donnell, Phillips, Jackson, Backus, Payne, Greenwell, &amp; Wentz, 2019)</a:t>
            </a:r>
          </a:p>
          <a:p>
            <a:pPr lvl="1"/>
            <a:r>
              <a:rPr lang="en-US" sz="1400" dirty="0"/>
              <a:t>Sustaining a positive practice environment after Pathway to Excellence® designation</a:t>
            </a:r>
          </a:p>
          <a:p>
            <a:pPr marL="274320" lvl="2" indent="0">
              <a:buNone/>
            </a:pPr>
            <a:r>
              <a:rPr lang="en-US" sz="1400" dirty="0"/>
              <a:t>(Hume &amp; Hall, 2020)</a:t>
            </a:r>
          </a:p>
          <a:p>
            <a:pPr lvl="1"/>
            <a:r>
              <a:rPr lang="en-US" sz="1400" dirty="0"/>
              <a:t>Creating supportive environments and thriving in a volatile, uncertain, complex, and ambiguous world</a:t>
            </a:r>
          </a:p>
          <a:p>
            <a:pPr marL="274320" lvl="2" indent="0">
              <a:buNone/>
            </a:pPr>
            <a:r>
              <a:rPr lang="en-US" sz="1400" dirty="0"/>
              <a:t>(Pabico, 2015)</a:t>
            </a:r>
          </a:p>
          <a:p>
            <a:pPr marL="137160" lvl="1" indent="0">
              <a:buNone/>
            </a:pPr>
            <a:endParaRPr lang="en-US" sz="1600"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10</a:t>
            </a:fld>
            <a:endParaRPr lang="en-US"/>
          </a:p>
        </p:txBody>
      </p:sp>
    </p:spTree>
    <p:extLst>
      <p:ext uri="{BB962C8B-B14F-4D97-AF65-F5344CB8AC3E}">
        <p14:creationId xmlns:p14="http://schemas.microsoft.com/office/powerpoint/2010/main" val="271455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Literature Review: Theme 4 </a:t>
            </a:r>
            <a:r>
              <a:rPr lang="en-US" b="0" dirty="0"/>
              <a:t>(continued)</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80" y="1049801"/>
            <a:ext cx="8318753" cy="3773659"/>
          </a:xfrm>
        </p:spPr>
        <p:txBody>
          <a:bodyPr>
            <a:noAutofit/>
          </a:bodyPr>
          <a:lstStyle/>
          <a:p>
            <a:r>
              <a:rPr lang="en-US" sz="1600" b="1" dirty="0"/>
              <a:t>Healthy Work Environment and Nursing Excellence</a:t>
            </a:r>
          </a:p>
          <a:p>
            <a:pPr lvl="1"/>
            <a:r>
              <a:rPr lang="en-US" sz="1400" dirty="0"/>
              <a:t>Nursing practice environment and care quality in nursing homes</a:t>
            </a:r>
          </a:p>
          <a:p>
            <a:pPr marL="274320" lvl="2" indent="0">
              <a:buNone/>
            </a:pPr>
            <a:r>
              <a:rPr lang="en-US" sz="1400" dirty="0"/>
              <a:t>(White, Woodford, Britton, Newberry, &amp; Pabico, 2020)</a:t>
            </a:r>
          </a:p>
          <a:p>
            <a:pPr lvl="1"/>
            <a:r>
              <a:rPr lang="en-US" sz="1400" dirty="0"/>
              <a:t>Empowering nurses with evidence-based practice environments: Surveying Magnet®, Pathway to Excellence®, and non-magnet facilities in one healthcare system</a:t>
            </a:r>
          </a:p>
          <a:p>
            <a:pPr marL="274320" lvl="2" indent="0">
              <a:buNone/>
            </a:pPr>
            <a:r>
              <a:rPr lang="en-US" sz="1400" dirty="0"/>
              <a:t>(Wilson, Sleutel, Newcomb, Behan, Walsh, Wells, &amp; Baldwin, 2015)</a:t>
            </a:r>
          </a:p>
          <a:p>
            <a:pPr lvl="1"/>
            <a:r>
              <a:rPr lang="en-US" sz="1400" dirty="0"/>
              <a:t>Prevent compassion fatigue and burnout with a Magnet® culture</a:t>
            </a:r>
          </a:p>
          <a:p>
            <a:pPr marL="274320" lvl="2" indent="0">
              <a:buNone/>
            </a:pPr>
            <a:r>
              <a:rPr lang="en-US" sz="1400" dirty="0"/>
              <a:t>(Graystone, 2019)</a:t>
            </a:r>
          </a:p>
          <a:p>
            <a:pPr lvl="1"/>
            <a:r>
              <a:rPr lang="en-US" sz="1400" dirty="0"/>
              <a:t>Essential elements of an optimal clinical practice environment</a:t>
            </a:r>
          </a:p>
          <a:p>
            <a:pPr marL="274320" lvl="2" indent="0">
              <a:buNone/>
            </a:pPr>
            <a:r>
              <a:rPr lang="en-US" sz="1400" dirty="0"/>
              <a:t>(Beal, Riley, &amp; Lancaster, 2008)</a:t>
            </a:r>
          </a:p>
          <a:p>
            <a:pPr lvl="1"/>
            <a:r>
              <a:rPr lang="en-US" sz="1400" dirty="0"/>
              <a:t>Healthy and safe: Facilities take a Pathway to Excellence®</a:t>
            </a:r>
          </a:p>
          <a:p>
            <a:pPr marL="274320" lvl="2" indent="0">
              <a:buNone/>
            </a:pPr>
            <a:r>
              <a:rPr lang="en-US" sz="1400" dirty="0"/>
              <a:t>(Trossman, 2014)</a:t>
            </a:r>
          </a:p>
          <a:p>
            <a:pPr marL="137160" lvl="1" indent="0">
              <a:buNone/>
            </a:pPr>
            <a:endParaRPr lang="en-US" sz="1600"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11</a:t>
            </a:fld>
            <a:endParaRPr lang="en-US"/>
          </a:p>
        </p:txBody>
      </p:sp>
    </p:spTree>
    <p:extLst>
      <p:ext uri="{BB962C8B-B14F-4D97-AF65-F5344CB8AC3E}">
        <p14:creationId xmlns:p14="http://schemas.microsoft.com/office/powerpoint/2010/main" val="334394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Purpose Statement</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p:txBody>
          <a:bodyPr>
            <a:noAutofit/>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The purpose of this project is for all registered nurses at SHBRH and SHRCH, including nursing leaders, to undergo the Pathway to Excellence® nursing culture self-assessment and gap analysis.</a:t>
            </a:r>
            <a:endParaRPr lang="en-US" sz="16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12</a:t>
            </a:fld>
            <a:endParaRPr lang="en-US"/>
          </a:p>
        </p:txBody>
      </p:sp>
      <p:pic>
        <p:nvPicPr>
          <p:cNvPr id="4098" name="Picture 2" descr="Why You Need a Purpose Statement – and How to Create Your OwnAuthentic  Leadership International">
            <a:extLst>
              <a:ext uri="{FF2B5EF4-FFF2-40B4-BE49-F238E27FC236}">
                <a16:creationId xmlns:a16="http://schemas.microsoft.com/office/drawing/2014/main" id="{E07AE625-EE6E-44A3-A1E8-CCE3123D0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991" y="2571750"/>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07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Conceptual Framework – Logic Model</a:t>
            </a:r>
            <a:endParaRPr lang="en-US" b="0" dirty="0">
              <a:solidFill>
                <a:schemeClr val="tx2"/>
              </a:solidFill>
            </a:endParaRPr>
          </a:p>
        </p:txBody>
      </p:sp>
      <p:graphicFrame>
        <p:nvGraphicFramePr>
          <p:cNvPr id="5" name="Table 6">
            <a:extLst>
              <a:ext uri="{FF2B5EF4-FFF2-40B4-BE49-F238E27FC236}">
                <a16:creationId xmlns:a16="http://schemas.microsoft.com/office/drawing/2014/main" id="{A93A9AD0-640A-453C-A6DF-AD5ADAD1AD9C}"/>
              </a:ext>
            </a:extLst>
          </p:cNvPr>
          <p:cNvGraphicFramePr>
            <a:graphicFrameLocks noGrp="1"/>
          </p:cNvGraphicFramePr>
          <p:nvPr>
            <p:ph idx="1"/>
            <p:extLst>
              <p:ext uri="{D42A27DB-BD31-4B8C-83A1-F6EECF244321}">
                <p14:modId xmlns:p14="http://schemas.microsoft.com/office/powerpoint/2010/main" val="2474152075"/>
              </p:ext>
            </p:extLst>
          </p:nvPr>
        </p:nvGraphicFramePr>
        <p:xfrm>
          <a:off x="411480" y="1081454"/>
          <a:ext cx="8318754" cy="3477149"/>
        </p:xfrm>
        <a:graphic>
          <a:graphicData uri="http://schemas.openxmlformats.org/drawingml/2006/table">
            <a:tbl>
              <a:tblPr firstRow="1" bandRow="1">
                <a:tableStyleId>{45B62838-C3E9-4553-AC7B-B8E785CA6BE4}</a:tableStyleId>
              </a:tblPr>
              <a:tblGrid>
                <a:gridCol w="1386459">
                  <a:extLst>
                    <a:ext uri="{9D8B030D-6E8A-4147-A177-3AD203B41FA5}">
                      <a16:colId xmlns:a16="http://schemas.microsoft.com/office/drawing/2014/main" val="623656467"/>
                    </a:ext>
                  </a:extLst>
                </a:gridCol>
                <a:gridCol w="1386459">
                  <a:extLst>
                    <a:ext uri="{9D8B030D-6E8A-4147-A177-3AD203B41FA5}">
                      <a16:colId xmlns:a16="http://schemas.microsoft.com/office/drawing/2014/main" val="4294828821"/>
                    </a:ext>
                  </a:extLst>
                </a:gridCol>
                <a:gridCol w="1386459">
                  <a:extLst>
                    <a:ext uri="{9D8B030D-6E8A-4147-A177-3AD203B41FA5}">
                      <a16:colId xmlns:a16="http://schemas.microsoft.com/office/drawing/2014/main" val="1303799131"/>
                    </a:ext>
                  </a:extLst>
                </a:gridCol>
                <a:gridCol w="1386459">
                  <a:extLst>
                    <a:ext uri="{9D8B030D-6E8A-4147-A177-3AD203B41FA5}">
                      <a16:colId xmlns:a16="http://schemas.microsoft.com/office/drawing/2014/main" val="1720326285"/>
                    </a:ext>
                  </a:extLst>
                </a:gridCol>
                <a:gridCol w="1386459">
                  <a:extLst>
                    <a:ext uri="{9D8B030D-6E8A-4147-A177-3AD203B41FA5}">
                      <a16:colId xmlns:a16="http://schemas.microsoft.com/office/drawing/2014/main" val="1049478929"/>
                    </a:ext>
                  </a:extLst>
                </a:gridCol>
                <a:gridCol w="1386459">
                  <a:extLst>
                    <a:ext uri="{9D8B030D-6E8A-4147-A177-3AD203B41FA5}">
                      <a16:colId xmlns:a16="http://schemas.microsoft.com/office/drawing/2014/main" val="1087212972"/>
                    </a:ext>
                  </a:extLst>
                </a:gridCol>
              </a:tblGrid>
              <a:tr h="325315">
                <a:tc gridSpan="3">
                  <a:txBody>
                    <a:bodyPr/>
                    <a:lstStyle/>
                    <a:p>
                      <a:pPr algn="ctr"/>
                      <a:r>
                        <a:rPr lang="en-US" dirty="0"/>
                        <a:t>PROCESS</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t>OUTCOMES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90746095"/>
                  </a:ext>
                </a:extLst>
              </a:tr>
              <a:tr h="334108">
                <a:tc>
                  <a:txBody>
                    <a:bodyPr/>
                    <a:lstStyle/>
                    <a:p>
                      <a:pPr algn="ctr"/>
                      <a:r>
                        <a:rPr lang="en-US" b="1" dirty="0"/>
                        <a:t>INPUTS</a:t>
                      </a:r>
                    </a:p>
                  </a:txBody>
                  <a:tcPr/>
                </a:tc>
                <a:tc>
                  <a:txBody>
                    <a:bodyPr/>
                    <a:lstStyle/>
                    <a:p>
                      <a:pPr algn="ctr"/>
                      <a:r>
                        <a:rPr lang="en-US" b="1" dirty="0"/>
                        <a:t>ACTIVITIES</a:t>
                      </a:r>
                    </a:p>
                  </a:txBody>
                  <a:tcPr/>
                </a:tc>
                <a:tc>
                  <a:txBody>
                    <a:bodyPr/>
                    <a:lstStyle/>
                    <a:p>
                      <a:pPr algn="ctr"/>
                      <a:r>
                        <a:rPr lang="en-US" b="1" dirty="0"/>
                        <a:t>OUTPUTS</a:t>
                      </a:r>
                    </a:p>
                  </a:txBody>
                  <a:tcPr/>
                </a:tc>
                <a:tc>
                  <a:txBody>
                    <a:bodyPr/>
                    <a:lstStyle/>
                    <a:p>
                      <a:pPr algn="ctr"/>
                      <a:r>
                        <a:rPr lang="en-US" b="1" dirty="0"/>
                        <a:t>SHORT-TERM</a:t>
                      </a:r>
                    </a:p>
                  </a:txBody>
                  <a:tcPr/>
                </a:tc>
                <a:tc>
                  <a:txBody>
                    <a:bodyPr/>
                    <a:lstStyle/>
                    <a:p>
                      <a:pPr algn="ctr"/>
                      <a:r>
                        <a:rPr lang="en-US" b="1" dirty="0"/>
                        <a:t>INTERMEDIATE</a:t>
                      </a:r>
                    </a:p>
                  </a:txBody>
                  <a:tcPr/>
                </a:tc>
                <a:tc>
                  <a:txBody>
                    <a:bodyPr/>
                    <a:lstStyle/>
                    <a:p>
                      <a:pPr algn="ctr"/>
                      <a:r>
                        <a:rPr lang="en-US" b="1" dirty="0"/>
                        <a:t>LONG-TERM</a:t>
                      </a:r>
                    </a:p>
                  </a:txBody>
                  <a:tcPr/>
                </a:tc>
                <a:extLst>
                  <a:ext uri="{0D108BD9-81ED-4DB2-BD59-A6C34878D82A}">
                    <a16:rowId xmlns:a16="http://schemas.microsoft.com/office/drawing/2014/main" val="1018131488"/>
                  </a:ext>
                </a:extLst>
              </a:tr>
              <a:tr h="509703">
                <a:tc>
                  <a:txBody>
                    <a:bodyPr/>
                    <a:lstStyle/>
                    <a:p>
                      <a:r>
                        <a:rPr lang="en-US" sz="1000" dirty="0"/>
                        <a:t>Pathway toolkit</a:t>
                      </a:r>
                    </a:p>
                  </a:txBody>
                  <a:tcPr/>
                </a:tc>
                <a:tc>
                  <a:txBody>
                    <a:bodyPr/>
                    <a:lstStyle/>
                    <a:p>
                      <a:r>
                        <a:rPr lang="en-US" sz="1000" dirty="0"/>
                        <a:t>Introduction to Pathway to Excellence®</a:t>
                      </a:r>
                    </a:p>
                  </a:txBody>
                  <a:tcPr/>
                </a:tc>
                <a:tc>
                  <a:txBody>
                    <a:bodyPr/>
                    <a:lstStyle/>
                    <a:p>
                      <a:r>
                        <a:rPr lang="en-US" sz="1000" dirty="0"/>
                        <a:t>Understanding the organizational culture </a:t>
                      </a:r>
                    </a:p>
                  </a:txBody>
                  <a:tcPr/>
                </a:tc>
                <a:tc>
                  <a:txBody>
                    <a:bodyPr/>
                    <a:lstStyle/>
                    <a:p>
                      <a:r>
                        <a:rPr lang="en-US" sz="1000" dirty="0"/>
                        <a:t>Nursing staff have a basic understanding of what Pathway to Excellence® is</a:t>
                      </a:r>
                    </a:p>
                  </a:txBody>
                  <a:tcPr/>
                </a:tc>
                <a:tc>
                  <a:txBody>
                    <a:bodyPr/>
                    <a:lstStyle/>
                    <a:p>
                      <a:r>
                        <a:rPr lang="en-US" sz="1000" dirty="0"/>
                        <a:t>Determining gaps in our organizational culture</a:t>
                      </a:r>
                    </a:p>
                  </a:txBody>
                  <a:tcPr/>
                </a:tc>
                <a:tc>
                  <a:txBody>
                    <a:bodyPr/>
                    <a:lstStyle/>
                    <a:p>
                      <a:r>
                        <a:rPr lang="en-US" sz="1000" dirty="0"/>
                        <a:t>Apply for Pathway to Excellence®</a:t>
                      </a:r>
                    </a:p>
                  </a:txBody>
                  <a:tcPr/>
                </a:tc>
                <a:extLst>
                  <a:ext uri="{0D108BD9-81ED-4DB2-BD59-A6C34878D82A}">
                    <a16:rowId xmlns:a16="http://schemas.microsoft.com/office/drawing/2014/main" val="1700309118"/>
                  </a:ext>
                </a:extLst>
              </a:tr>
              <a:tr h="509703">
                <a:tc>
                  <a:txBody>
                    <a:bodyPr/>
                    <a:lstStyle/>
                    <a:p>
                      <a:r>
                        <a:rPr lang="en-US" sz="1000" dirty="0"/>
                        <a:t>Application manual</a:t>
                      </a:r>
                    </a:p>
                  </a:txBody>
                  <a:tcPr/>
                </a:tc>
                <a:tc>
                  <a:txBody>
                    <a:bodyPr/>
                    <a:lstStyle/>
                    <a:p>
                      <a:r>
                        <a:rPr lang="en-US" sz="1000" dirty="0"/>
                        <a:t>Organizational survey</a:t>
                      </a:r>
                    </a:p>
                  </a:txBody>
                  <a:tcPr/>
                </a:tc>
                <a:tc>
                  <a:txBody>
                    <a:bodyPr/>
                    <a:lstStyle/>
                    <a:p>
                      <a:r>
                        <a:rPr lang="en-US" sz="1000" dirty="0"/>
                        <a:t>Knowing which Pathway standards have gaps</a:t>
                      </a:r>
                    </a:p>
                  </a:txBody>
                  <a:tcPr/>
                </a:tc>
                <a:tc>
                  <a:txBody>
                    <a:bodyPr/>
                    <a:lstStyle/>
                    <a:p>
                      <a:endParaRPr lang="en-US" sz="1000" dirty="0"/>
                    </a:p>
                  </a:txBody>
                  <a:tcPr/>
                </a:tc>
                <a:tc>
                  <a:txBody>
                    <a:bodyPr/>
                    <a:lstStyle/>
                    <a:p>
                      <a:r>
                        <a:rPr lang="en-US" sz="1000" dirty="0"/>
                        <a:t>Creating mitigating plans to remedy the gaps</a:t>
                      </a:r>
                    </a:p>
                  </a:txBody>
                  <a:tcPr/>
                </a:tc>
                <a:tc>
                  <a:txBody>
                    <a:bodyPr/>
                    <a:lstStyle/>
                    <a:p>
                      <a:endParaRPr lang="en-US" sz="1000" dirty="0"/>
                    </a:p>
                  </a:txBody>
                  <a:tcPr/>
                </a:tc>
                <a:extLst>
                  <a:ext uri="{0D108BD9-81ED-4DB2-BD59-A6C34878D82A}">
                    <a16:rowId xmlns:a16="http://schemas.microsoft.com/office/drawing/2014/main" val="505543104"/>
                  </a:ext>
                </a:extLst>
              </a:tr>
              <a:tr h="509703">
                <a:tc>
                  <a:txBody>
                    <a:bodyPr/>
                    <a:lstStyle/>
                    <a:p>
                      <a:r>
                        <a:rPr lang="en-US" sz="1000" dirty="0"/>
                        <a:t>Online assessment survey</a:t>
                      </a:r>
                    </a:p>
                  </a:txBody>
                  <a:tcPr/>
                </a:tc>
                <a:tc>
                  <a:txBody>
                    <a:bodyPr/>
                    <a:lstStyle/>
                    <a:p>
                      <a:r>
                        <a:rPr lang="en-US" sz="1000" dirty="0"/>
                        <a:t>Gap analysis</a:t>
                      </a:r>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137589600"/>
                  </a:ext>
                </a:extLst>
              </a:tr>
              <a:tr h="509703">
                <a:tc>
                  <a:txBody>
                    <a:bodyPr/>
                    <a:lstStyle/>
                    <a:p>
                      <a:r>
                        <a:rPr lang="en-US" sz="1000" dirty="0"/>
                        <a:t>Nursing time to participate in survey</a:t>
                      </a:r>
                    </a:p>
                  </a:txBody>
                  <a:tcPr/>
                </a:tc>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2979257703"/>
                  </a:ext>
                </a:extLst>
              </a:tr>
              <a:tr h="509703">
                <a:tc>
                  <a:txBody>
                    <a:bodyPr/>
                    <a:lstStyle/>
                    <a:p>
                      <a:r>
                        <a:rPr lang="en-US" sz="1000" dirty="0"/>
                        <a:t>Technical assistance to evaluate the survey results</a:t>
                      </a:r>
                    </a:p>
                  </a:txBody>
                  <a:tcPr/>
                </a:tc>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2467414088"/>
                  </a:ext>
                </a:extLst>
              </a:tr>
            </a:tbl>
          </a:graphicData>
        </a:graphic>
      </p:graphicFrame>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13</a:t>
            </a:fld>
            <a:endParaRPr lang="en-US"/>
          </a:p>
        </p:txBody>
      </p:sp>
      <p:sp>
        <p:nvSpPr>
          <p:cNvPr id="7" name="Arrow: Right 6">
            <a:extLst>
              <a:ext uri="{FF2B5EF4-FFF2-40B4-BE49-F238E27FC236}">
                <a16:creationId xmlns:a16="http://schemas.microsoft.com/office/drawing/2014/main" id="{7BC7F3E4-A8E5-4EBC-9048-CF4C6CFE447F}"/>
              </a:ext>
            </a:extLst>
          </p:cNvPr>
          <p:cNvSpPr/>
          <p:nvPr/>
        </p:nvSpPr>
        <p:spPr>
          <a:xfrm>
            <a:off x="1688123" y="1503485"/>
            <a:ext cx="246185" cy="149469"/>
          </a:xfrm>
          <a:prstGeom prst="rightArrow">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200"/>
          </a:p>
        </p:txBody>
      </p:sp>
      <p:sp>
        <p:nvSpPr>
          <p:cNvPr id="8" name="Arrow: Right 7">
            <a:extLst>
              <a:ext uri="{FF2B5EF4-FFF2-40B4-BE49-F238E27FC236}">
                <a16:creationId xmlns:a16="http://schemas.microsoft.com/office/drawing/2014/main" id="{BFAEAE85-068E-4EB0-8CDE-98879DB15ED6}"/>
              </a:ext>
            </a:extLst>
          </p:cNvPr>
          <p:cNvSpPr/>
          <p:nvPr/>
        </p:nvSpPr>
        <p:spPr>
          <a:xfrm>
            <a:off x="3087858" y="1503484"/>
            <a:ext cx="246185" cy="149469"/>
          </a:xfrm>
          <a:prstGeom prst="rightArrow">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200"/>
          </a:p>
        </p:txBody>
      </p:sp>
      <p:sp>
        <p:nvSpPr>
          <p:cNvPr id="9" name="Arrow: Right 8">
            <a:extLst>
              <a:ext uri="{FF2B5EF4-FFF2-40B4-BE49-F238E27FC236}">
                <a16:creationId xmlns:a16="http://schemas.microsoft.com/office/drawing/2014/main" id="{D2F6438D-26B1-40FB-973A-131FE6AF4351}"/>
              </a:ext>
            </a:extLst>
          </p:cNvPr>
          <p:cNvSpPr/>
          <p:nvPr/>
        </p:nvSpPr>
        <p:spPr>
          <a:xfrm>
            <a:off x="4308231" y="1096945"/>
            <a:ext cx="553915" cy="281353"/>
          </a:xfrm>
          <a:prstGeom prst="rightArrow">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200"/>
          </a:p>
        </p:txBody>
      </p:sp>
    </p:spTree>
    <p:extLst>
      <p:ext uri="{BB962C8B-B14F-4D97-AF65-F5344CB8AC3E}">
        <p14:creationId xmlns:p14="http://schemas.microsoft.com/office/powerpoint/2010/main" val="19848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Organization Assessment</a:t>
            </a:r>
            <a:endParaRPr lang="en-US" b="0" dirty="0">
              <a:solidFill>
                <a:schemeClr val="tx2"/>
              </a:solidFill>
            </a:endParaRPr>
          </a:p>
        </p:txBody>
      </p:sp>
      <p:graphicFrame>
        <p:nvGraphicFramePr>
          <p:cNvPr id="5" name="Table 6">
            <a:extLst>
              <a:ext uri="{FF2B5EF4-FFF2-40B4-BE49-F238E27FC236}">
                <a16:creationId xmlns:a16="http://schemas.microsoft.com/office/drawing/2014/main" id="{8A7DEA13-15EB-41B5-903C-A0AA0D3D5C62}"/>
              </a:ext>
            </a:extLst>
          </p:cNvPr>
          <p:cNvGraphicFramePr>
            <a:graphicFrameLocks noGrp="1"/>
          </p:cNvGraphicFramePr>
          <p:nvPr>
            <p:ph idx="1"/>
            <p:extLst>
              <p:ext uri="{D42A27DB-BD31-4B8C-83A1-F6EECF244321}">
                <p14:modId xmlns:p14="http://schemas.microsoft.com/office/powerpoint/2010/main" val="1500504724"/>
              </p:ext>
            </p:extLst>
          </p:nvPr>
        </p:nvGraphicFramePr>
        <p:xfrm>
          <a:off x="413238" y="1195753"/>
          <a:ext cx="8316996" cy="3472960"/>
        </p:xfrm>
        <a:graphic>
          <a:graphicData uri="http://schemas.openxmlformats.org/drawingml/2006/table">
            <a:tbl>
              <a:tblPr firstRow="1" bandRow="1">
                <a:tableStyleId>{45B62838-C3E9-4553-AC7B-B8E785CA6BE4}</a:tableStyleId>
              </a:tblPr>
              <a:tblGrid>
                <a:gridCol w="4157100">
                  <a:extLst>
                    <a:ext uri="{9D8B030D-6E8A-4147-A177-3AD203B41FA5}">
                      <a16:colId xmlns:a16="http://schemas.microsoft.com/office/drawing/2014/main" val="2276428168"/>
                    </a:ext>
                  </a:extLst>
                </a:gridCol>
                <a:gridCol w="4159896">
                  <a:extLst>
                    <a:ext uri="{9D8B030D-6E8A-4147-A177-3AD203B41FA5}">
                      <a16:colId xmlns:a16="http://schemas.microsoft.com/office/drawing/2014/main" val="2005118782"/>
                    </a:ext>
                  </a:extLst>
                </a:gridCol>
              </a:tblGrid>
              <a:tr h="414889">
                <a:tc>
                  <a:txBody>
                    <a:bodyPr/>
                    <a:lstStyle/>
                    <a:p>
                      <a:pPr algn="ctr"/>
                      <a:r>
                        <a:rPr lang="en-US" sz="1600" dirty="0">
                          <a:solidFill>
                            <a:schemeClr val="tx1"/>
                          </a:solidFill>
                        </a:rPr>
                        <a:t>Strengths</a:t>
                      </a:r>
                    </a:p>
                  </a:txBody>
                  <a:tcPr>
                    <a:solidFill>
                      <a:srgbClr val="A5E5D9"/>
                    </a:solidFill>
                  </a:tcPr>
                </a:tc>
                <a:tc>
                  <a:txBody>
                    <a:bodyPr/>
                    <a:lstStyle/>
                    <a:p>
                      <a:pPr algn="ctr"/>
                      <a:r>
                        <a:rPr lang="en-US" sz="1600" dirty="0">
                          <a:solidFill>
                            <a:schemeClr val="tx1"/>
                          </a:solidFill>
                        </a:rPr>
                        <a:t>Weaknesses</a:t>
                      </a:r>
                    </a:p>
                  </a:txBody>
                  <a:tcPr>
                    <a:solidFill>
                      <a:srgbClr val="A5E5D9"/>
                    </a:solidFill>
                  </a:tcPr>
                </a:tc>
                <a:extLst>
                  <a:ext uri="{0D108BD9-81ED-4DB2-BD59-A6C34878D82A}">
                    <a16:rowId xmlns:a16="http://schemas.microsoft.com/office/drawing/2014/main" val="3550209294"/>
                  </a:ext>
                </a:extLst>
              </a:tr>
              <a:tr h="1327130">
                <a:tc>
                  <a:txBody>
                    <a:bodyPr/>
                    <a:lstStyle/>
                    <a:p>
                      <a:pPr marL="171450" indent="-171450">
                        <a:buFont typeface="Arial" panose="020B0604020202020204" pitchFamily="34" charset="0"/>
                        <a:buChar char="•"/>
                      </a:pPr>
                      <a:r>
                        <a:rPr lang="en-US" sz="1600" dirty="0"/>
                        <a:t>CNO/leadership support</a:t>
                      </a:r>
                    </a:p>
                    <a:p>
                      <a:pPr marL="171450" indent="-171450">
                        <a:buFont typeface="Arial" panose="020B0604020202020204" pitchFamily="34" charset="0"/>
                        <a:buChar char="•"/>
                      </a:pPr>
                      <a:r>
                        <a:rPr lang="en-US" sz="1600" dirty="0"/>
                        <a:t>Opportunity to remedy gaps before application process</a:t>
                      </a:r>
                    </a:p>
                  </a:txBody>
                  <a:tcPr/>
                </a:tc>
                <a:tc>
                  <a:txBody>
                    <a:bodyPr/>
                    <a:lstStyle/>
                    <a:p>
                      <a:pPr marL="171450" indent="-171450">
                        <a:buFont typeface="Arial" panose="020B0604020202020204" pitchFamily="34" charset="0"/>
                        <a:buChar char="•"/>
                      </a:pPr>
                      <a:r>
                        <a:rPr lang="en-US" sz="1600" dirty="0"/>
                        <a:t>Nurses busy </a:t>
                      </a:r>
                    </a:p>
                    <a:p>
                      <a:pPr marL="171450" indent="-171450">
                        <a:buFont typeface="Arial" panose="020B0604020202020204" pitchFamily="34" charset="0"/>
                        <a:buChar char="•"/>
                      </a:pPr>
                      <a:r>
                        <a:rPr lang="en-US" sz="1600" dirty="0"/>
                        <a:t>Added work for nurse managers:</a:t>
                      </a:r>
                    </a:p>
                    <a:p>
                      <a:pPr marL="171450" indent="-171450">
                        <a:buFont typeface="Arial" panose="020B0604020202020204" pitchFamily="34" charset="0"/>
                        <a:buChar char="•"/>
                      </a:pPr>
                      <a:r>
                        <a:rPr lang="en-US" sz="1600" dirty="0"/>
                        <a:t>     Encouraging participation</a:t>
                      </a:r>
                    </a:p>
                    <a:p>
                      <a:pPr marL="171450" indent="-171450">
                        <a:buFont typeface="Arial" panose="020B0604020202020204" pitchFamily="34" charset="0"/>
                        <a:buChar char="•"/>
                      </a:pPr>
                      <a:r>
                        <a:rPr lang="en-US" sz="1600" dirty="0"/>
                        <a:t>     Fixing identified gaps</a:t>
                      </a:r>
                    </a:p>
                    <a:p>
                      <a:pPr marL="0" indent="0">
                        <a:buFont typeface="Arial" panose="020B0604020202020204" pitchFamily="34" charset="0"/>
                        <a:buNone/>
                      </a:pPr>
                      <a:endParaRPr lang="en-US" sz="1600" dirty="0"/>
                    </a:p>
                  </a:txBody>
                  <a:tcPr/>
                </a:tc>
                <a:extLst>
                  <a:ext uri="{0D108BD9-81ED-4DB2-BD59-A6C34878D82A}">
                    <a16:rowId xmlns:a16="http://schemas.microsoft.com/office/drawing/2014/main" val="1209566213"/>
                  </a:ext>
                </a:extLst>
              </a:tr>
              <a:tr h="403811">
                <a:tc>
                  <a:txBody>
                    <a:bodyPr/>
                    <a:lstStyle/>
                    <a:p>
                      <a:pPr algn="ctr"/>
                      <a:r>
                        <a:rPr lang="en-US" sz="1600" b="1" dirty="0">
                          <a:solidFill>
                            <a:schemeClr val="tx1"/>
                          </a:solidFill>
                        </a:rPr>
                        <a:t>Opportunities</a:t>
                      </a:r>
                    </a:p>
                  </a:txBody>
                  <a:tcPr/>
                </a:tc>
                <a:tc>
                  <a:txBody>
                    <a:bodyPr/>
                    <a:lstStyle/>
                    <a:p>
                      <a:pPr algn="ctr"/>
                      <a:r>
                        <a:rPr lang="en-US" sz="1600" b="1" dirty="0">
                          <a:solidFill>
                            <a:schemeClr val="tx1"/>
                          </a:solidFill>
                        </a:rPr>
                        <a:t>Threats</a:t>
                      </a:r>
                    </a:p>
                  </a:txBody>
                  <a:tcPr/>
                </a:tc>
                <a:extLst>
                  <a:ext uri="{0D108BD9-81ED-4DB2-BD59-A6C34878D82A}">
                    <a16:rowId xmlns:a16="http://schemas.microsoft.com/office/drawing/2014/main" val="732245382"/>
                  </a:ext>
                </a:extLst>
              </a:tr>
              <a:tr h="1327130">
                <a:tc>
                  <a:txBody>
                    <a:bodyPr/>
                    <a:lstStyle/>
                    <a:p>
                      <a:pPr marL="171450" indent="-171450">
                        <a:buFont typeface="Arial" panose="020B0604020202020204" pitchFamily="34" charset="0"/>
                        <a:buChar char="•"/>
                      </a:pPr>
                      <a:r>
                        <a:rPr lang="en-US" sz="1600" dirty="0"/>
                        <a:t>Closing identified gaps</a:t>
                      </a:r>
                    </a:p>
                    <a:p>
                      <a:pPr marL="171450" indent="-171450">
                        <a:buFont typeface="Arial" panose="020B0604020202020204" pitchFamily="34" charset="0"/>
                        <a:buChar char="•"/>
                      </a:pPr>
                      <a:r>
                        <a:rPr lang="en-US" sz="1600" dirty="0"/>
                        <a:t>Decreasing nurse turnover rates</a:t>
                      </a:r>
                    </a:p>
                    <a:p>
                      <a:pPr marL="171450" indent="-171450">
                        <a:buFont typeface="Arial" panose="020B0604020202020204" pitchFamily="34" charset="0"/>
                        <a:buChar char="•"/>
                      </a:pPr>
                      <a:r>
                        <a:rPr lang="en-US" sz="1600" dirty="0"/>
                        <a:t>Increase patient satisfaction</a:t>
                      </a:r>
                    </a:p>
                    <a:p>
                      <a:pPr marL="171450" indent="-171450">
                        <a:buFont typeface="Arial" panose="020B0604020202020204" pitchFamily="34" charset="0"/>
                        <a:buChar char="•"/>
                      </a:pPr>
                      <a:r>
                        <a:rPr lang="en-US" sz="1600" dirty="0"/>
                        <a:t>Pathway designation is an indicator of an organization with nursing excellence</a:t>
                      </a:r>
                    </a:p>
                  </a:txBody>
                  <a:tcPr/>
                </a:tc>
                <a:tc>
                  <a:txBody>
                    <a:bodyPr/>
                    <a:lstStyle/>
                    <a:p>
                      <a:pPr marL="171450" indent="-171450">
                        <a:buFont typeface="Arial" panose="020B0604020202020204" pitchFamily="34" charset="0"/>
                        <a:buChar char="•"/>
                      </a:pPr>
                      <a:r>
                        <a:rPr lang="en-US" sz="1600" dirty="0"/>
                        <a:t>COVID-19 pandemic</a:t>
                      </a:r>
                    </a:p>
                    <a:p>
                      <a:pPr marL="0" indent="0">
                        <a:buFont typeface="Arial" panose="020B0604020202020204" pitchFamily="34" charset="0"/>
                        <a:buNone/>
                      </a:pPr>
                      <a:endParaRPr lang="en-US" sz="1600" dirty="0"/>
                    </a:p>
                  </a:txBody>
                  <a:tcPr/>
                </a:tc>
                <a:extLst>
                  <a:ext uri="{0D108BD9-81ED-4DB2-BD59-A6C34878D82A}">
                    <a16:rowId xmlns:a16="http://schemas.microsoft.com/office/drawing/2014/main" val="1474673523"/>
                  </a:ext>
                </a:extLst>
              </a:tr>
            </a:tbl>
          </a:graphicData>
        </a:graphic>
      </p:graphicFrame>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14</a:t>
            </a:fld>
            <a:endParaRPr lang="en-US"/>
          </a:p>
        </p:txBody>
      </p:sp>
    </p:spTree>
    <p:extLst>
      <p:ext uri="{BB962C8B-B14F-4D97-AF65-F5344CB8AC3E}">
        <p14:creationId xmlns:p14="http://schemas.microsoft.com/office/powerpoint/2010/main" val="389663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Methods/Design</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p:txBody>
          <a:bodyPr>
            <a:noAutofit/>
          </a:bodyPr>
          <a:lstStyle/>
          <a:p>
            <a:r>
              <a:rPr lang="en-US" sz="1600" b="1" dirty="0"/>
              <a:t>Program Evaluation</a:t>
            </a:r>
          </a:p>
          <a:p>
            <a:pPr lvl="1"/>
            <a:r>
              <a:rPr lang="en-US" sz="1600" dirty="0"/>
              <a:t>December 2020 to September 2021</a:t>
            </a:r>
          </a:p>
          <a:p>
            <a:r>
              <a:rPr lang="en-US" sz="1600" b="1" dirty="0"/>
              <a:t>Objectives:</a:t>
            </a:r>
          </a:p>
          <a:p>
            <a:pPr lvl="1"/>
            <a:r>
              <a:rPr lang="en-US" sz="1600" dirty="0"/>
              <a:t>Nursing staff will understand the long-term goal of achieving Pathway to Excellence®</a:t>
            </a:r>
          </a:p>
          <a:p>
            <a:pPr lvl="1"/>
            <a:r>
              <a:rPr lang="en-US" sz="1600" dirty="0"/>
              <a:t>Readiness self-assessment of SHBRH and SHRCH organizations for the Pathway to Excellence® application process</a:t>
            </a:r>
          </a:p>
          <a:p>
            <a:pPr lvl="1"/>
            <a:r>
              <a:rPr lang="en-US" sz="1600" dirty="0"/>
              <a:t>Gaps in our culture are identified after completion of the Pathway to Excellence® self-assessment survey</a:t>
            </a:r>
          </a:p>
          <a:p>
            <a:pPr lvl="1"/>
            <a:r>
              <a:rPr lang="en-US" sz="1600" dirty="0"/>
              <a:t>Improvement plans are created to fill the culture gaps</a:t>
            </a: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15</a:t>
            </a:fld>
            <a:endParaRPr lang="en-US"/>
          </a:p>
        </p:txBody>
      </p:sp>
    </p:spTree>
    <p:extLst>
      <p:ext uri="{BB962C8B-B14F-4D97-AF65-F5344CB8AC3E}">
        <p14:creationId xmlns:p14="http://schemas.microsoft.com/office/powerpoint/2010/main" val="214264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Methods/Design</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p:txBody>
          <a:bodyPr>
            <a:noAutofit/>
          </a:bodyPr>
          <a:lstStyle/>
          <a:p>
            <a:r>
              <a:rPr lang="en-US" sz="1600" b="1" dirty="0"/>
              <a:t>Data Analysis of Self-Assessment</a:t>
            </a:r>
          </a:p>
          <a:p>
            <a:pPr lvl="1"/>
            <a:r>
              <a:rPr lang="en-US" sz="1600" dirty="0"/>
              <a:t>49 Pathway standards questions using a Likert scale</a:t>
            </a:r>
          </a:p>
          <a:p>
            <a:pPr lvl="1"/>
            <a:r>
              <a:rPr lang="en-US" sz="1600" dirty="0"/>
              <a:t>3 general questions using a Likert scale</a:t>
            </a:r>
          </a:p>
          <a:p>
            <a:pPr lvl="1"/>
            <a:r>
              <a:rPr lang="en-US" sz="1600" dirty="0"/>
              <a:t>7 open ended comment boxes</a:t>
            </a:r>
          </a:p>
          <a:p>
            <a:pPr lvl="1"/>
            <a:r>
              <a:rPr lang="en-US" sz="1600" dirty="0"/>
              <a:t>8 additional demographic questions</a:t>
            </a:r>
          </a:p>
          <a:p>
            <a:r>
              <a:rPr lang="en-US" sz="1600" b="1" dirty="0"/>
              <a:t>Database created</a:t>
            </a:r>
          </a:p>
          <a:p>
            <a:pPr lvl="1"/>
            <a:r>
              <a:rPr lang="en-US" sz="1600" dirty="0"/>
              <a:t>Statistical Package for the Social Sciences (SPSS) program</a:t>
            </a:r>
          </a:p>
          <a:p>
            <a:r>
              <a:rPr lang="en-US" sz="1600" b="1" dirty="0"/>
              <a:t>IRB Approvals </a:t>
            </a:r>
          </a:p>
          <a:p>
            <a:pPr lvl="1"/>
            <a:r>
              <a:rPr lang="en-US" sz="1600" dirty="0"/>
              <a:t>University of Detroit Mercy</a:t>
            </a:r>
          </a:p>
          <a:p>
            <a:pPr lvl="1"/>
            <a:r>
              <a:rPr lang="en-US" sz="1600" dirty="0"/>
              <a:t>Spectrum Health</a:t>
            </a:r>
            <a:endParaRPr lang="en-US" sz="1600" cap="all" dirty="0"/>
          </a:p>
          <a:p>
            <a:endParaRPr lang="en-US" sz="1100" b="1" cap="all" dirty="0"/>
          </a:p>
          <a:p>
            <a:endParaRPr lang="en-US" sz="1600" b="1"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16</a:t>
            </a:fld>
            <a:endParaRPr lang="en-US"/>
          </a:p>
        </p:txBody>
      </p:sp>
      <p:pic>
        <p:nvPicPr>
          <p:cNvPr id="1026" name="Picture 2" descr="A Practical Guide for Data Analysis with Pandas | by Soner Yıldırım |  Towards Data Science">
            <a:extLst>
              <a:ext uri="{FF2B5EF4-FFF2-40B4-BE49-F238E27FC236}">
                <a16:creationId xmlns:a16="http://schemas.microsoft.com/office/drawing/2014/main" id="{6AFE6DED-0088-4C92-9E9A-1C7D8F2A1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51" y="1417317"/>
            <a:ext cx="2797111" cy="283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43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Methods/Design</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80" y="1092003"/>
            <a:ext cx="5057335" cy="3246755"/>
          </a:xfrm>
        </p:spPr>
        <p:txBody>
          <a:bodyPr>
            <a:noAutofit/>
          </a:bodyPr>
          <a:lstStyle/>
          <a:p>
            <a:r>
              <a:rPr lang="en-US" sz="2000" b="1" dirty="0"/>
              <a:t>Outcome Measurements</a:t>
            </a:r>
          </a:p>
          <a:p>
            <a:r>
              <a:rPr lang="en-US" sz="1600" b="1" dirty="0"/>
              <a:t>Actual Pathway to Excellence Nurse Survey</a:t>
            </a:r>
          </a:p>
          <a:p>
            <a:pPr lvl="1"/>
            <a:r>
              <a:rPr lang="en-US" sz="1600" dirty="0"/>
              <a:t>60% of all eligible nurses must finish the survey</a:t>
            </a:r>
          </a:p>
          <a:p>
            <a:pPr lvl="1"/>
            <a:r>
              <a:rPr lang="en-US" sz="1600" dirty="0"/>
              <a:t>50% of nurse respondents must respond strongly agree or agree on all twenty-eight survey questions</a:t>
            </a:r>
          </a:p>
          <a:p>
            <a:pPr lvl="1"/>
            <a:r>
              <a:rPr lang="en-US" sz="1600" dirty="0"/>
              <a:t>75% of nurse respondents must respond strongly agree or agree on at least twenty-one out of the twenty-eight survey questions</a:t>
            </a:r>
          </a:p>
          <a:p>
            <a:r>
              <a:rPr lang="en-US" sz="1600" b="1" dirty="0"/>
              <a:t>Organizational Self-Assessment</a:t>
            </a:r>
          </a:p>
          <a:p>
            <a:pPr lvl="1"/>
            <a:r>
              <a:rPr lang="en-US" sz="1600" dirty="0"/>
              <a:t>&gt;90% positive response = very well</a:t>
            </a:r>
          </a:p>
          <a:p>
            <a:pPr lvl="1"/>
            <a:r>
              <a:rPr lang="en-US" sz="1600" dirty="0"/>
              <a:t>80%-89% positive response = good</a:t>
            </a:r>
          </a:p>
          <a:p>
            <a:pPr lvl="1"/>
            <a:r>
              <a:rPr lang="en-US" sz="1600" dirty="0"/>
              <a:t>50%-79% positive response = room for improvement</a:t>
            </a:r>
          </a:p>
          <a:p>
            <a:pPr lvl="1"/>
            <a:r>
              <a:rPr lang="en-US" sz="1600" dirty="0"/>
              <a:t>&lt;50% positive response = immediate improvement</a:t>
            </a:r>
            <a:endParaRPr lang="en-US" sz="1600" b="1" dirty="0"/>
          </a:p>
          <a:p>
            <a:pPr marL="137160" lvl="1" indent="0">
              <a:buNone/>
            </a:pPr>
            <a:endParaRPr lang="en-US" sz="1600" b="1" cap="all" dirty="0"/>
          </a:p>
          <a:p>
            <a:endParaRPr lang="en-US" sz="1100" b="1" cap="all" dirty="0"/>
          </a:p>
          <a:p>
            <a:endParaRPr lang="en-US" sz="1600" b="1"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17</a:t>
            </a:fld>
            <a:endParaRPr lang="en-US"/>
          </a:p>
        </p:txBody>
      </p:sp>
      <p:graphicFrame>
        <p:nvGraphicFramePr>
          <p:cNvPr id="8" name="Diagram 7">
            <a:extLst>
              <a:ext uri="{FF2B5EF4-FFF2-40B4-BE49-F238E27FC236}">
                <a16:creationId xmlns:a16="http://schemas.microsoft.com/office/drawing/2014/main" id="{EB529DF7-F6CF-49C2-A0BD-2114FEAB3327}"/>
              </a:ext>
            </a:extLst>
          </p:cNvPr>
          <p:cNvGraphicFramePr/>
          <p:nvPr>
            <p:extLst>
              <p:ext uri="{D42A27DB-BD31-4B8C-83A1-F6EECF244321}">
                <p14:modId xmlns:p14="http://schemas.microsoft.com/office/powerpoint/2010/main" val="539671153"/>
              </p:ext>
            </p:extLst>
          </p:nvPr>
        </p:nvGraphicFramePr>
        <p:xfrm>
          <a:off x="5576726" y="1247284"/>
          <a:ext cx="3291840" cy="329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0F54469-EED5-4D2F-9B68-F93A5A470581}"/>
              </a:ext>
            </a:extLst>
          </p:cNvPr>
          <p:cNvSpPr txBox="1"/>
          <p:nvPr/>
        </p:nvSpPr>
        <p:spPr>
          <a:xfrm>
            <a:off x="6639791" y="2296391"/>
            <a:ext cx="1278082" cy="1278082"/>
          </a:xfrm>
          <a:prstGeom prst="rect">
            <a:avLst/>
          </a:prstGeom>
          <a:noFill/>
        </p:spPr>
        <p:txBody>
          <a:bodyPr wrap="square" lIns="0" tIns="0" rIns="0" bIns="0" rtlCol="0">
            <a:noAutofit/>
          </a:bodyPr>
          <a:lstStyle/>
          <a:p>
            <a:pPr algn="ctr">
              <a:lnSpc>
                <a:spcPct val="100000"/>
              </a:lnSpc>
              <a:spcBef>
                <a:spcPts val="900"/>
              </a:spcBef>
              <a:buSzPct val="100000"/>
            </a:pPr>
            <a:endParaRPr lang="en-US" sz="1200" dirty="0"/>
          </a:p>
          <a:p>
            <a:pPr algn="ctr">
              <a:lnSpc>
                <a:spcPct val="100000"/>
              </a:lnSpc>
              <a:spcBef>
                <a:spcPts val="900"/>
              </a:spcBef>
              <a:buSzPct val="100000"/>
            </a:pPr>
            <a:r>
              <a:rPr lang="en-US" sz="1200" b="1" dirty="0"/>
              <a:t>Cycle of Pathway Designation and Redesignation</a:t>
            </a:r>
          </a:p>
        </p:txBody>
      </p:sp>
    </p:spTree>
    <p:extLst>
      <p:ext uri="{BB962C8B-B14F-4D97-AF65-F5344CB8AC3E}">
        <p14:creationId xmlns:p14="http://schemas.microsoft.com/office/powerpoint/2010/main" val="320632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Results</a:t>
            </a:r>
            <a:endParaRPr lang="en-US" b="0" dirty="0">
              <a:solidFill>
                <a:schemeClr val="tx2"/>
              </a:solidFill>
            </a:endParaRP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18</a:t>
            </a:fld>
            <a:endParaRPr lang="en-US"/>
          </a:p>
        </p:txBody>
      </p:sp>
      <p:graphicFrame>
        <p:nvGraphicFramePr>
          <p:cNvPr id="7" name="Content Placeholder 6">
            <a:extLst>
              <a:ext uri="{FF2B5EF4-FFF2-40B4-BE49-F238E27FC236}">
                <a16:creationId xmlns:a16="http://schemas.microsoft.com/office/drawing/2014/main" id="{DA6CC520-F096-478D-873C-0B67872588CC}"/>
              </a:ext>
            </a:extLst>
          </p:cNvPr>
          <p:cNvGraphicFramePr>
            <a:graphicFrameLocks noGrp="1"/>
          </p:cNvGraphicFramePr>
          <p:nvPr>
            <p:ph idx="1"/>
            <p:extLst>
              <p:ext uri="{D42A27DB-BD31-4B8C-83A1-F6EECF244321}">
                <p14:modId xmlns:p14="http://schemas.microsoft.com/office/powerpoint/2010/main" val="362694712"/>
              </p:ext>
            </p:extLst>
          </p:nvPr>
        </p:nvGraphicFramePr>
        <p:xfrm>
          <a:off x="411480" y="1417637"/>
          <a:ext cx="6172200" cy="324643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E8D5F93-5CD8-4875-8F1F-7DE9024B8691}"/>
              </a:ext>
            </a:extLst>
          </p:cNvPr>
          <p:cNvSpPr txBox="1"/>
          <p:nvPr/>
        </p:nvSpPr>
        <p:spPr>
          <a:xfrm>
            <a:off x="6805246" y="1815612"/>
            <a:ext cx="1924988" cy="2518996"/>
          </a:xfrm>
          <a:prstGeom prst="rect">
            <a:avLst/>
          </a:prstGeom>
          <a:noFill/>
        </p:spPr>
        <p:txBody>
          <a:bodyPr wrap="square" lIns="0" tIns="0" rIns="0" bIns="0" rtlCol="0">
            <a:noAutofit/>
          </a:bodyPr>
          <a:lstStyle/>
          <a:p>
            <a:pPr marL="137160" indent="-137160">
              <a:lnSpc>
                <a:spcPct val="100000"/>
              </a:lnSpc>
              <a:spcBef>
                <a:spcPts val="900"/>
              </a:spcBef>
              <a:buSzPct val="100000"/>
              <a:buFont typeface="Arial"/>
              <a:buChar char="•"/>
            </a:pPr>
            <a:endParaRPr lang="en-US" sz="1200" dirty="0"/>
          </a:p>
        </p:txBody>
      </p:sp>
      <p:sp>
        <p:nvSpPr>
          <p:cNvPr id="9" name="TextBox 8">
            <a:extLst>
              <a:ext uri="{FF2B5EF4-FFF2-40B4-BE49-F238E27FC236}">
                <a16:creationId xmlns:a16="http://schemas.microsoft.com/office/drawing/2014/main" id="{DACB0704-90B1-4EDC-9EC3-1DDA021EEA44}"/>
              </a:ext>
            </a:extLst>
          </p:cNvPr>
          <p:cNvSpPr txBox="1"/>
          <p:nvPr/>
        </p:nvSpPr>
        <p:spPr>
          <a:xfrm>
            <a:off x="6877343" y="1700431"/>
            <a:ext cx="2074774" cy="2963643"/>
          </a:xfrm>
          <a:prstGeom prst="rect">
            <a:avLst/>
          </a:prstGeom>
          <a:noFill/>
        </p:spPr>
        <p:txBody>
          <a:bodyPr wrap="square" lIns="0" tIns="0" rIns="0" bIns="0" rtlCol="0">
            <a:noAutofit/>
          </a:bodyPr>
          <a:lstStyle/>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1: Is there evidence that the shared governance structure is integrated throughout the organization and direct care nurses utilize this shared governance structure? (75.7)</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2: Does the organization utilize evidence-based practice to implement change in nursing practice? (94.2)</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3: Does the organization foster and support a culture of interprofessional decision-making? (82.9)</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4: Do nurses use the shared governance structure to promote community health and is it based on an organizational community needs assessment? (68.6)</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5: Is input from direct care nurses used in the hiring process for new staff? </a:t>
            </a:r>
            <a:r>
              <a:rPr lang="en-US" sz="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(37.6)</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6: Is there an interprofessional process in place to address ethical concerns within the organization? (87.1)</a:t>
            </a:r>
          </a:p>
        </p:txBody>
      </p:sp>
    </p:spTree>
    <p:extLst>
      <p:ext uri="{BB962C8B-B14F-4D97-AF65-F5344CB8AC3E}">
        <p14:creationId xmlns:p14="http://schemas.microsoft.com/office/powerpoint/2010/main" val="250537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Results</a:t>
            </a:r>
            <a:endParaRPr lang="en-US" b="0" dirty="0">
              <a:solidFill>
                <a:schemeClr val="tx2"/>
              </a:solidFill>
            </a:endParaRP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19</a:t>
            </a:fld>
            <a:endParaRPr lang="en-US"/>
          </a:p>
        </p:txBody>
      </p:sp>
      <p:graphicFrame>
        <p:nvGraphicFramePr>
          <p:cNvPr id="5" name="Content Placeholder 4">
            <a:extLst>
              <a:ext uri="{FF2B5EF4-FFF2-40B4-BE49-F238E27FC236}">
                <a16:creationId xmlns:a16="http://schemas.microsoft.com/office/drawing/2014/main" id="{B8606C5A-9CDA-4961-A995-C624FC7985D9}"/>
              </a:ext>
            </a:extLst>
          </p:cNvPr>
          <p:cNvGraphicFramePr>
            <a:graphicFrameLocks noGrp="1"/>
          </p:cNvGraphicFramePr>
          <p:nvPr>
            <p:ph idx="1"/>
            <p:extLst>
              <p:ext uri="{D42A27DB-BD31-4B8C-83A1-F6EECF244321}">
                <p14:modId xmlns:p14="http://schemas.microsoft.com/office/powerpoint/2010/main" val="1950515144"/>
              </p:ext>
            </p:extLst>
          </p:nvPr>
        </p:nvGraphicFramePr>
        <p:xfrm>
          <a:off x="228600" y="1280160"/>
          <a:ext cx="6145823" cy="338391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3BF22DA-8A23-4997-A390-2EACE780949A}"/>
              </a:ext>
            </a:extLst>
          </p:cNvPr>
          <p:cNvSpPr txBox="1"/>
          <p:nvPr/>
        </p:nvSpPr>
        <p:spPr>
          <a:xfrm>
            <a:off x="6374423" y="738554"/>
            <a:ext cx="2646485" cy="4016326"/>
          </a:xfrm>
          <a:prstGeom prst="rect">
            <a:avLst/>
          </a:prstGeom>
          <a:noFill/>
        </p:spPr>
        <p:txBody>
          <a:bodyPr wrap="square" lIns="0" tIns="0" rIns="0" bIns="0" rtlCol="0">
            <a:noAutofit/>
          </a:bodyPr>
          <a:lstStyle/>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1: Do nurse managers accommodate and actively support direct care nurses to participate in shared governance committees?  (82.3)</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2: Is the CNO accessible to nursing staff? </a:t>
            </a:r>
            <a:r>
              <a:rPr lang="en-US" sz="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(50)</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3: Are the nurse managers accessible to nursing staff? (92.7)</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4: Is feedback from peers or direct report staff incorporated into the performance evaluation of nurses in leadership roles? (61.7)</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5: Are there methods in place to be utilized by organizational leaders to support direct care nurses during times of planned and unplanned change? (67.1)</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6: Do nurse managers engage direct care nurses in cost management? (77.6)</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7: Does the organization have role-specific orientation for nurse managers? (63.1)</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8: Does the organization provide leadership development activities to enhance leadership competency? </a:t>
            </a:r>
            <a:r>
              <a:rPr lang="en-US" sz="800" dirty="0">
                <a:latin typeface="Times New Roman" panose="02020603050405020304" pitchFamily="18" charset="0"/>
                <a:ea typeface="Calibri" panose="020F0502020204030204" pitchFamily="34" charset="0"/>
                <a:cs typeface="Times New Roman" panose="02020603050405020304" pitchFamily="18" charset="0"/>
              </a:rPr>
              <a:t>(67.6)</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9: Does the organization have retention strategies in place for senior nurse leadership?  </a:t>
            </a:r>
            <a:r>
              <a:rPr lang="en-US" sz="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(46.1)</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10: Does the organization have retention strategies in place for nurse managers? (53.9)</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11: Does the organization have strategies to maintain a positive practice environment in the event of planned or unplanned executive leadership transition? (67.7)</a:t>
            </a:r>
          </a:p>
        </p:txBody>
      </p:sp>
    </p:spTree>
    <p:extLst>
      <p:ext uri="{BB962C8B-B14F-4D97-AF65-F5344CB8AC3E}">
        <p14:creationId xmlns:p14="http://schemas.microsoft.com/office/powerpoint/2010/main" val="206841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Introduction</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p:txBody>
          <a:bodyPr>
            <a:noAutofit/>
          </a:bodyPr>
          <a:lstStyle/>
          <a:p>
            <a:r>
              <a:rPr lang="en-US" sz="1600" b="1" dirty="0"/>
              <a:t>American Nurses Credentialing Center (ANCC)</a:t>
            </a:r>
          </a:p>
          <a:p>
            <a:pPr lvl="1"/>
            <a:r>
              <a:rPr lang="en-US" sz="1600" dirty="0"/>
              <a:t>Mission: Promote excellence in nursing and healthcare globally through credentialing programs</a:t>
            </a:r>
          </a:p>
          <a:p>
            <a:pPr lvl="1"/>
            <a:r>
              <a:rPr lang="en-US" sz="1600" dirty="0"/>
              <a:t>Pathway to Excellence®</a:t>
            </a:r>
          </a:p>
          <a:p>
            <a:pPr lvl="1"/>
            <a:r>
              <a:rPr lang="en-US" sz="1600" dirty="0"/>
              <a:t>Magnet Recognition Program®</a:t>
            </a:r>
          </a:p>
          <a:p>
            <a:r>
              <a:rPr lang="en-US" sz="1600" b="1" dirty="0"/>
              <a:t>Spectrum Health </a:t>
            </a:r>
          </a:p>
          <a:p>
            <a:pPr lvl="1"/>
            <a:r>
              <a:rPr lang="en-US" sz="1600" dirty="0"/>
              <a:t>Not-for-profit integrated health system in West Michigan</a:t>
            </a:r>
          </a:p>
          <a:p>
            <a:pPr lvl="1"/>
            <a:r>
              <a:rPr lang="en-US" sz="1600" dirty="0"/>
              <a:t>14 hospitals, 150 ambulatory sites, 31,000+ team members, $8.3 billion enterprise</a:t>
            </a:r>
          </a:p>
          <a:p>
            <a:pPr lvl="1"/>
            <a:r>
              <a:rPr lang="en-US" sz="1600" dirty="0"/>
              <a:t>Spectrum Health Big Rapids Hospital (SHBRH) and Spectrum Health Reed City Hospital (SHRCH) </a:t>
            </a:r>
          </a:p>
          <a:p>
            <a:pPr lvl="2"/>
            <a:endParaRPr lang="en-US"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2</a:t>
            </a:fld>
            <a:endParaRPr lang="en-US"/>
          </a:p>
        </p:txBody>
      </p:sp>
      <p:pic>
        <p:nvPicPr>
          <p:cNvPr id="1026" name="Picture 2" descr="American Nurses Credentialing Center (ANCC)">
            <a:extLst>
              <a:ext uri="{FF2B5EF4-FFF2-40B4-BE49-F238E27FC236}">
                <a16:creationId xmlns:a16="http://schemas.microsoft.com/office/drawing/2014/main" id="{EB8509D9-8385-408B-8989-825380874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002" y="1417319"/>
            <a:ext cx="2169677" cy="5233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ctrum Health Big Rapids Hospital Family Birthing Center | Spectrum Health  Find A Doctor">
            <a:extLst>
              <a:ext uri="{FF2B5EF4-FFF2-40B4-BE49-F238E27FC236}">
                <a16:creationId xmlns:a16="http://schemas.microsoft.com/office/drawing/2014/main" id="{C97AD2C1-2D10-4A43-9D52-56252E9B0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739" y="2678597"/>
            <a:ext cx="1056104" cy="1056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ectrum Health Reed City Hospital | Reed City, MI">
            <a:extLst>
              <a:ext uri="{FF2B5EF4-FFF2-40B4-BE49-F238E27FC236}">
                <a16:creationId xmlns:a16="http://schemas.microsoft.com/office/drawing/2014/main" id="{A57FCDE9-F0F8-448C-B84D-840FF9219F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5739" y="3840161"/>
            <a:ext cx="1385888" cy="82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8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Results</a:t>
            </a:r>
            <a:endParaRPr lang="en-US" b="0" dirty="0">
              <a:solidFill>
                <a:schemeClr val="tx2"/>
              </a:solidFill>
            </a:endParaRP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20</a:t>
            </a:fld>
            <a:endParaRPr lang="en-US"/>
          </a:p>
        </p:txBody>
      </p:sp>
      <p:graphicFrame>
        <p:nvGraphicFramePr>
          <p:cNvPr id="5" name="Content Placeholder 4">
            <a:extLst>
              <a:ext uri="{FF2B5EF4-FFF2-40B4-BE49-F238E27FC236}">
                <a16:creationId xmlns:a16="http://schemas.microsoft.com/office/drawing/2014/main" id="{3225486B-71A6-4DEC-B9A7-FEB0E1AFD6EC}"/>
              </a:ext>
            </a:extLst>
          </p:cNvPr>
          <p:cNvGraphicFramePr>
            <a:graphicFrameLocks noGrp="1"/>
          </p:cNvGraphicFramePr>
          <p:nvPr>
            <p:ph idx="1"/>
            <p:extLst>
              <p:ext uri="{D42A27DB-BD31-4B8C-83A1-F6EECF244321}">
                <p14:modId xmlns:p14="http://schemas.microsoft.com/office/powerpoint/2010/main" val="425186117"/>
              </p:ext>
            </p:extLst>
          </p:nvPr>
        </p:nvGraphicFramePr>
        <p:xfrm>
          <a:off x="411163" y="1417638"/>
          <a:ext cx="6172200" cy="32464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FC2E61B-FE4C-445C-AAD6-2614B9BA4A95}"/>
              </a:ext>
            </a:extLst>
          </p:cNvPr>
          <p:cNvSpPr txBox="1"/>
          <p:nvPr/>
        </p:nvSpPr>
        <p:spPr>
          <a:xfrm>
            <a:off x="6875585" y="1028700"/>
            <a:ext cx="2136530" cy="3726180"/>
          </a:xfrm>
          <a:prstGeom prst="rect">
            <a:avLst/>
          </a:prstGeom>
          <a:noFill/>
        </p:spPr>
        <p:txBody>
          <a:bodyPr wrap="square" lIns="0" tIns="0" rIns="0" bIns="0" rtlCol="0">
            <a:noAutofit/>
          </a:bodyPr>
          <a:lstStyle/>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1: Does the organization support direct care nurses to communicate concerns about the long-term nurse staffing plan? (53.6)</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2: Do direct care nurses have input in daily staffing decisions? (55)</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3: Does the organization have process(es) in place to involve direct care nurses in reporting, reviewing, and identifying trends of patient-related safety events? (78)</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4: Does the organization have process(es) in place to involve direct care nurses in reporting, reviewing, and identifying trends of nurse-related safety events? (66.6)</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5: Does the organization promote a workplace culture free of incivility, bullying, and other violence within the healthcare team? (89.8)</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6: Does the organization safeguard nurses from abuse by patients and/or families? (75.3)</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7: Is an interprofessional decision-making process in place when transitioning patients from one level of care to another across the health care continuum? (91.5)</a:t>
            </a:r>
          </a:p>
        </p:txBody>
      </p:sp>
    </p:spTree>
    <p:extLst>
      <p:ext uri="{BB962C8B-B14F-4D97-AF65-F5344CB8AC3E}">
        <p14:creationId xmlns:p14="http://schemas.microsoft.com/office/powerpoint/2010/main" val="37836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Results</a:t>
            </a:r>
            <a:endParaRPr lang="en-US" b="0" dirty="0">
              <a:solidFill>
                <a:schemeClr val="tx2"/>
              </a:solidFill>
            </a:endParaRP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21</a:t>
            </a:fld>
            <a:endParaRPr lang="en-US"/>
          </a:p>
        </p:txBody>
      </p:sp>
      <p:graphicFrame>
        <p:nvGraphicFramePr>
          <p:cNvPr id="5" name="Content Placeholder 4">
            <a:extLst>
              <a:ext uri="{FF2B5EF4-FFF2-40B4-BE49-F238E27FC236}">
                <a16:creationId xmlns:a16="http://schemas.microsoft.com/office/drawing/2014/main" id="{2515C45F-BBDC-4487-82B7-DD545AD88C24}"/>
              </a:ext>
            </a:extLst>
          </p:cNvPr>
          <p:cNvGraphicFramePr>
            <a:graphicFrameLocks noGrp="1"/>
          </p:cNvGraphicFramePr>
          <p:nvPr>
            <p:ph idx="1"/>
            <p:extLst>
              <p:ext uri="{D42A27DB-BD31-4B8C-83A1-F6EECF244321}">
                <p14:modId xmlns:p14="http://schemas.microsoft.com/office/powerpoint/2010/main" val="2439398731"/>
              </p:ext>
            </p:extLst>
          </p:nvPr>
        </p:nvGraphicFramePr>
        <p:xfrm>
          <a:off x="411163" y="1417638"/>
          <a:ext cx="6172200" cy="32464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8335679-1D64-40ED-B9EB-86EB3EEC9866}"/>
              </a:ext>
            </a:extLst>
          </p:cNvPr>
          <p:cNvSpPr txBox="1"/>
          <p:nvPr/>
        </p:nvSpPr>
        <p:spPr>
          <a:xfrm>
            <a:off x="6787662" y="992725"/>
            <a:ext cx="2171700" cy="3762155"/>
          </a:xfrm>
          <a:prstGeom prst="rect">
            <a:avLst/>
          </a:prstGeom>
          <a:noFill/>
        </p:spPr>
        <p:txBody>
          <a:bodyPr wrap="square" lIns="0" tIns="0" rIns="0" bIns="0" rtlCol="0">
            <a:noAutofit/>
          </a:bodyPr>
          <a:lstStyle/>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1: Do nurses implement evidence-based practice in patient care areas? (97.1)</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2: Is there a process in place to communicate updates regarding changes in quality initiatives and performance in quality measures? (88.6)</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3: Does the organizations quality improvement process reflect interprofessional collaboration? (85.8)</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4: Do direct care nurses lead quality initiatives to improve externally-benchmarked outcomes? (57.9)</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5: Does the organization provide sessions to educate employees about respectful communication? (63.8)</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6: Does the organization promote a culture of person-and family-centered care? (87)</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7: Does the organization employ strategies to align staff with the mission, vision, values, or goals beyond orientation? (76.5)</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8: Are direct care nurses in the organization educated about the concept and application of evidence-based practice? (84.3)</a:t>
            </a:r>
          </a:p>
        </p:txBody>
      </p:sp>
    </p:spTree>
    <p:extLst>
      <p:ext uri="{BB962C8B-B14F-4D97-AF65-F5344CB8AC3E}">
        <p14:creationId xmlns:p14="http://schemas.microsoft.com/office/powerpoint/2010/main" val="40249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Results</a:t>
            </a:r>
            <a:endParaRPr lang="en-US" b="0" dirty="0">
              <a:solidFill>
                <a:schemeClr val="tx2"/>
              </a:solidFill>
            </a:endParaRP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22</a:t>
            </a:fld>
            <a:endParaRPr lang="en-US"/>
          </a:p>
        </p:txBody>
      </p:sp>
      <p:graphicFrame>
        <p:nvGraphicFramePr>
          <p:cNvPr id="5" name="Content Placeholder 4">
            <a:extLst>
              <a:ext uri="{FF2B5EF4-FFF2-40B4-BE49-F238E27FC236}">
                <a16:creationId xmlns:a16="http://schemas.microsoft.com/office/drawing/2014/main" id="{A6217F64-ECFF-4559-A856-583E3BEBDDC2}"/>
              </a:ext>
            </a:extLst>
          </p:cNvPr>
          <p:cNvGraphicFramePr>
            <a:graphicFrameLocks noGrp="1"/>
          </p:cNvGraphicFramePr>
          <p:nvPr>
            <p:ph idx="1"/>
            <p:extLst>
              <p:ext uri="{D42A27DB-BD31-4B8C-83A1-F6EECF244321}">
                <p14:modId xmlns:p14="http://schemas.microsoft.com/office/powerpoint/2010/main" val="1590537525"/>
              </p:ext>
            </p:extLst>
          </p:nvPr>
        </p:nvGraphicFramePr>
        <p:xfrm>
          <a:off x="411163" y="1417638"/>
          <a:ext cx="6172200" cy="32464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9CA9F71-65F8-4D9E-AFBE-ABBDC7CA11CC}"/>
              </a:ext>
            </a:extLst>
          </p:cNvPr>
          <p:cNvSpPr txBox="1"/>
          <p:nvPr/>
        </p:nvSpPr>
        <p:spPr>
          <a:xfrm>
            <a:off x="6583363" y="712177"/>
            <a:ext cx="2560637" cy="4042703"/>
          </a:xfrm>
          <a:prstGeom prst="rect">
            <a:avLst/>
          </a:prstGeom>
          <a:noFill/>
        </p:spPr>
        <p:txBody>
          <a:bodyPr wrap="square" lIns="0" tIns="0" rIns="0" bIns="0" rtlCol="0">
            <a:noAutofit/>
          </a:bodyPr>
          <a:lstStyle/>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1: Are direct care nurses involved in planning, implementation, and evaluation of well-being initiatives? (61.4)</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2: Does the organization utilize results of employee health assessments in the development of health initiatives? (60.8)</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3: Is the organization providing nurses opportunities to create work schedules that support nurse well-being? (57.3)</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4: Does senior leadership integrate employee resilience and well-being in strategic planning? (54.3)</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5: Does the organization ask for suggestions from direct care nurses for future well-being initiatives? </a:t>
            </a:r>
            <a:r>
              <a:rPr lang="en-US" sz="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(47.1)</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6: Does the organization support and recognize nurses’ involvement in community volunteer activities? (60.3)</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7: Does nursing leadership foster a lived culture of recognition? (64.3)</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8: Does the organization offer opportunities to support the well-being of staff who experience adverse work-related situations? (70)</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9: Does the organization have strategy(</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ies</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to address physical fatigue experienced by the healthcare team? </a:t>
            </a:r>
            <a:r>
              <a:rPr lang="en-US" sz="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(43.5)</a:t>
            </a:r>
          </a:p>
          <a:p>
            <a:pPr marL="0" marR="0">
              <a:lnSpc>
                <a:spcPct val="107000"/>
              </a:lnSpc>
              <a:spcBef>
                <a:spcPts val="0"/>
              </a:spcBef>
              <a:spcAft>
                <a:spcPts val="80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10: Does the organization have strategy(</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ies</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to address compassion fatigue experienced by the healthcare team? </a:t>
            </a:r>
            <a:r>
              <a:rPr lang="en-US" sz="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(47.1)</a:t>
            </a:r>
          </a:p>
          <a:p>
            <a:pPr>
              <a:lnSpc>
                <a:spcPct val="100000"/>
              </a:lnSpc>
              <a:spcBef>
                <a:spcPts val="900"/>
              </a:spcBef>
              <a:buSzPct val="100000"/>
            </a:pPr>
            <a:endParaRPr lang="en-US" sz="1200" dirty="0"/>
          </a:p>
        </p:txBody>
      </p:sp>
    </p:spTree>
    <p:extLst>
      <p:ext uri="{BB962C8B-B14F-4D97-AF65-F5344CB8AC3E}">
        <p14:creationId xmlns:p14="http://schemas.microsoft.com/office/powerpoint/2010/main" val="314509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Results</a:t>
            </a:r>
            <a:endParaRPr lang="en-US" b="0" dirty="0">
              <a:solidFill>
                <a:schemeClr val="tx2"/>
              </a:solidFill>
            </a:endParaRP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23</a:t>
            </a:fld>
            <a:endParaRPr lang="en-US"/>
          </a:p>
        </p:txBody>
      </p:sp>
      <p:graphicFrame>
        <p:nvGraphicFramePr>
          <p:cNvPr id="5" name="Content Placeholder 4">
            <a:extLst>
              <a:ext uri="{FF2B5EF4-FFF2-40B4-BE49-F238E27FC236}">
                <a16:creationId xmlns:a16="http://schemas.microsoft.com/office/drawing/2014/main" id="{A0F6678E-540B-422C-976F-C42D92F6E2C7}"/>
              </a:ext>
            </a:extLst>
          </p:cNvPr>
          <p:cNvGraphicFramePr>
            <a:graphicFrameLocks noGrp="1"/>
          </p:cNvGraphicFramePr>
          <p:nvPr>
            <p:ph idx="1"/>
            <p:extLst>
              <p:ext uri="{D42A27DB-BD31-4B8C-83A1-F6EECF244321}">
                <p14:modId xmlns:p14="http://schemas.microsoft.com/office/powerpoint/2010/main" val="3710369939"/>
              </p:ext>
            </p:extLst>
          </p:nvPr>
        </p:nvGraphicFramePr>
        <p:xfrm>
          <a:off x="411163" y="1417638"/>
          <a:ext cx="6172200" cy="32464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1DEDD8-5E38-4F49-B550-7F5226F61F9C}"/>
              </a:ext>
            </a:extLst>
          </p:cNvPr>
          <p:cNvSpPr txBox="1"/>
          <p:nvPr/>
        </p:nvSpPr>
        <p:spPr>
          <a:xfrm>
            <a:off x="6682154" y="870438"/>
            <a:ext cx="2189284" cy="3793637"/>
          </a:xfrm>
          <a:prstGeom prst="rect">
            <a:avLst/>
          </a:prstGeom>
          <a:noFill/>
        </p:spPr>
        <p:txBody>
          <a:bodyPr wrap="square" lIns="0" tIns="0" rIns="0" bIns="0" rtlCol="0">
            <a:noAutofit/>
          </a:bodyPr>
          <a:lstStyle/>
          <a:p>
            <a:pPr marL="0" marR="0">
              <a:lnSpc>
                <a:spcPct val="107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1: Do orienting nurses identify their self-assessed competencies on a needs assessment tool to facilitate the individualization of their orientation? (79.7)</a:t>
            </a:r>
          </a:p>
          <a:p>
            <a:pPr marL="0" marR="0">
              <a:lnSpc>
                <a:spcPct val="107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2: Is training provided and competence established before nurses are assigned to an area other than their primary area? (68.1)</a:t>
            </a:r>
          </a:p>
          <a:p>
            <a:pPr marL="0" marR="0">
              <a:spcBef>
                <a:spcPts val="0"/>
              </a:spcBef>
              <a:spcAft>
                <a:spcPts val="0"/>
              </a:spcAft>
            </a:pP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3: Does the organization use succession planning to develop nurses for leadership roles? </a:t>
            </a:r>
            <a:r>
              <a:rPr lang="en-US" sz="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(49.2)</a:t>
            </a:r>
          </a:p>
          <a:p>
            <a:pPr marL="0" marR="0">
              <a:spcBef>
                <a:spcPts val="0"/>
              </a:spcBef>
              <a:spcAft>
                <a:spcPts val="0"/>
              </a:spcAft>
            </a:pP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4: Does the organization have examples for both direct care and non-direct care nurses who have experienced professional growth through mentoring? (56.5)</a:t>
            </a:r>
          </a:p>
          <a:p>
            <a:pPr marL="0" marR="0">
              <a:lnSpc>
                <a:spcPct val="107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5: Does the organization support direct care nurses to participate in professional development activities (excluding orientation)? (70)</a:t>
            </a:r>
          </a:p>
          <a:p>
            <a:pPr marL="0" marR="0">
              <a:lnSpc>
                <a:spcPct val="107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6: Is there a process in place for newly graduated nurses to transition into practice? (80)</a:t>
            </a:r>
          </a:p>
          <a:p>
            <a:pPr marL="0" marR="0">
              <a:spcBef>
                <a:spcPts val="0"/>
              </a:spcBef>
              <a:spcAft>
                <a:spcPts val="0"/>
              </a:spcAft>
            </a:pP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Question 7: Does the organization foster growth of direct care nurses as emerging nurse leaders within or outside the organization? (60.8)</a:t>
            </a:r>
          </a:p>
          <a:p>
            <a:pPr>
              <a:lnSpc>
                <a:spcPct val="100000"/>
              </a:lnSpc>
              <a:spcBef>
                <a:spcPts val="900"/>
              </a:spcBef>
              <a:buSzPct val="100000"/>
            </a:pPr>
            <a:endParaRPr lang="en-US" sz="1200" dirty="0"/>
          </a:p>
        </p:txBody>
      </p:sp>
    </p:spTree>
    <p:extLst>
      <p:ext uri="{BB962C8B-B14F-4D97-AF65-F5344CB8AC3E}">
        <p14:creationId xmlns:p14="http://schemas.microsoft.com/office/powerpoint/2010/main" val="121189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Results</a:t>
            </a:r>
            <a:endParaRPr lang="en-US" b="0" dirty="0">
              <a:solidFill>
                <a:schemeClr val="tx2"/>
              </a:solidFill>
            </a:endParaRP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24</a:t>
            </a:fld>
            <a:endParaRPr lang="en-US"/>
          </a:p>
        </p:txBody>
      </p:sp>
      <p:graphicFrame>
        <p:nvGraphicFramePr>
          <p:cNvPr id="8" name="Content Placeholder 7">
            <a:extLst>
              <a:ext uri="{FF2B5EF4-FFF2-40B4-BE49-F238E27FC236}">
                <a16:creationId xmlns:a16="http://schemas.microsoft.com/office/drawing/2014/main" id="{91481629-4A3F-4650-BD0A-53D4250F4DE9}"/>
              </a:ext>
            </a:extLst>
          </p:cNvPr>
          <p:cNvGraphicFramePr>
            <a:graphicFrameLocks noGrp="1"/>
          </p:cNvGraphicFramePr>
          <p:nvPr>
            <p:ph idx="1"/>
            <p:extLst>
              <p:ext uri="{D42A27DB-BD31-4B8C-83A1-F6EECF244321}">
                <p14:modId xmlns:p14="http://schemas.microsoft.com/office/powerpoint/2010/main" val="3782241005"/>
              </p:ext>
            </p:extLst>
          </p:nvPr>
        </p:nvGraphicFramePr>
        <p:xfrm>
          <a:off x="411163" y="967154"/>
          <a:ext cx="8249260" cy="3787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01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Discussion</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79" y="1030457"/>
            <a:ext cx="7958797" cy="3724423"/>
          </a:xfrm>
        </p:spPr>
        <p:txBody>
          <a:bodyPr>
            <a:noAutofit/>
          </a:bodyPr>
          <a:lstStyle/>
          <a:p>
            <a:pPr marL="0" indent="0">
              <a:buNone/>
            </a:pPr>
            <a:r>
              <a:rPr lang="en-US" sz="1600" b="1" dirty="0"/>
              <a:t>Questions with &gt;90% Positive Response</a:t>
            </a:r>
          </a:p>
          <a:p>
            <a:r>
              <a:rPr lang="en-US" b="1" dirty="0"/>
              <a:t>Shared Decision-Making</a:t>
            </a:r>
          </a:p>
          <a:p>
            <a:pPr marL="365760" lvl="1" indent="-228600">
              <a:buFont typeface="+mj-lt"/>
              <a:buAutoNum type="arabicPeriod"/>
            </a:pPr>
            <a:r>
              <a:rPr lang="en-US" dirty="0"/>
              <a:t>Does the organization utilize evidence-based practice to implement change in nursing practice?</a:t>
            </a:r>
          </a:p>
          <a:p>
            <a:r>
              <a:rPr lang="en-US" b="1" dirty="0"/>
              <a:t>Leadership</a:t>
            </a:r>
          </a:p>
          <a:p>
            <a:pPr marL="365760" lvl="1" indent="-228600">
              <a:buFont typeface="+mj-lt"/>
              <a:buAutoNum type="arabicPeriod"/>
            </a:pPr>
            <a:r>
              <a:rPr lang="en-US" dirty="0"/>
              <a:t>Are the nurse managers accessible to nursing staff?</a:t>
            </a:r>
          </a:p>
          <a:p>
            <a:r>
              <a:rPr lang="en-US" b="1" dirty="0"/>
              <a:t>Safety</a:t>
            </a:r>
          </a:p>
          <a:p>
            <a:pPr marL="365760" lvl="1" indent="-228600">
              <a:buFont typeface="+mj-lt"/>
              <a:buAutoNum type="arabicPeriod"/>
            </a:pPr>
            <a:r>
              <a:rPr lang="en-US" dirty="0"/>
              <a:t>Does the organization promote a workplace culture free of incivility, bullying, and other violence within the healthcare team?</a:t>
            </a:r>
          </a:p>
          <a:p>
            <a:pPr marL="365760" lvl="1" indent="-228600">
              <a:buFont typeface="+mj-lt"/>
              <a:buAutoNum type="arabicPeriod"/>
            </a:pPr>
            <a:r>
              <a:rPr lang="en-US" dirty="0"/>
              <a:t>Is an interprofessional decision-making process in place when transitioning patients from one level of care to another across the health care continuum?</a:t>
            </a:r>
          </a:p>
          <a:p>
            <a:r>
              <a:rPr lang="en-US" b="1" dirty="0"/>
              <a:t>Quality</a:t>
            </a:r>
          </a:p>
          <a:p>
            <a:pPr marL="365760" lvl="1" indent="-228600">
              <a:buFont typeface="+mj-lt"/>
              <a:buAutoNum type="arabicPeriod"/>
            </a:pPr>
            <a:r>
              <a:rPr lang="en-US" dirty="0"/>
              <a:t>Do nurses implement evidence-based practice in patient care areas?</a:t>
            </a:r>
          </a:p>
          <a:p>
            <a:r>
              <a:rPr lang="en-US" b="1" dirty="0"/>
              <a:t>Well-being</a:t>
            </a:r>
            <a:endParaRPr lang="en-US" dirty="0"/>
          </a:p>
          <a:p>
            <a:r>
              <a:rPr lang="en-US" b="1" dirty="0"/>
              <a:t>Professional Development</a:t>
            </a:r>
            <a:endParaRPr lang="en-US"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25</a:t>
            </a:fld>
            <a:endParaRPr lang="en-US"/>
          </a:p>
        </p:txBody>
      </p:sp>
    </p:spTree>
    <p:extLst>
      <p:ext uri="{BB962C8B-B14F-4D97-AF65-F5344CB8AC3E}">
        <p14:creationId xmlns:p14="http://schemas.microsoft.com/office/powerpoint/2010/main" val="230948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Discussion</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79" y="1030457"/>
            <a:ext cx="7958797" cy="3724423"/>
          </a:xfrm>
        </p:spPr>
        <p:txBody>
          <a:bodyPr>
            <a:noAutofit/>
          </a:bodyPr>
          <a:lstStyle/>
          <a:p>
            <a:pPr marL="0" indent="0">
              <a:buNone/>
            </a:pPr>
            <a:r>
              <a:rPr lang="en-US" sz="1600" b="1" dirty="0"/>
              <a:t>Questions with &lt;50% Positive Response</a:t>
            </a:r>
          </a:p>
          <a:p>
            <a:r>
              <a:rPr lang="en-US" b="1" dirty="0"/>
              <a:t>Shared Decision-Making</a:t>
            </a:r>
          </a:p>
          <a:p>
            <a:pPr marL="365760" lvl="1" indent="-228600">
              <a:buFont typeface="+mj-lt"/>
              <a:buAutoNum type="arabicPeriod"/>
            </a:pPr>
            <a:r>
              <a:rPr lang="en-US" dirty="0"/>
              <a:t>Is input from direct care nurses used in the hiring process for new staff?</a:t>
            </a:r>
          </a:p>
          <a:p>
            <a:r>
              <a:rPr lang="en-US" b="1" dirty="0"/>
              <a:t>Leadership</a:t>
            </a:r>
          </a:p>
          <a:p>
            <a:pPr marL="365760" lvl="1" indent="-228600">
              <a:buFont typeface="+mj-lt"/>
              <a:buAutoNum type="arabicPeriod"/>
            </a:pPr>
            <a:r>
              <a:rPr lang="en-US" dirty="0"/>
              <a:t>Is the CNO accessible to nursing staff?</a:t>
            </a:r>
          </a:p>
          <a:p>
            <a:pPr marL="365760" lvl="1" indent="-228600">
              <a:buFont typeface="+mj-lt"/>
              <a:buAutoNum type="arabicPeriod"/>
            </a:pPr>
            <a:r>
              <a:rPr lang="en-US" dirty="0"/>
              <a:t>Does the organization have retention strategies in place for nurse managers?</a:t>
            </a:r>
          </a:p>
          <a:p>
            <a:r>
              <a:rPr lang="en-US" b="1" dirty="0"/>
              <a:t>Safety</a:t>
            </a:r>
            <a:endParaRPr lang="en-US" dirty="0"/>
          </a:p>
          <a:p>
            <a:r>
              <a:rPr lang="en-US" b="1" dirty="0"/>
              <a:t>Quality</a:t>
            </a:r>
            <a:endParaRPr lang="en-US" dirty="0"/>
          </a:p>
          <a:p>
            <a:r>
              <a:rPr lang="en-US" b="1" dirty="0"/>
              <a:t>Well-being</a:t>
            </a:r>
          </a:p>
          <a:p>
            <a:pPr marL="365760" lvl="1" indent="-228600">
              <a:buFont typeface="+mj-lt"/>
              <a:buAutoNum type="arabicPeriod"/>
            </a:pPr>
            <a:r>
              <a:rPr lang="en-US" dirty="0"/>
              <a:t>Does the organization ask for suggestions from direct care nurses for future well-being initiatives?</a:t>
            </a:r>
          </a:p>
          <a:p>
            <a:pPr marL="365760" lvl="1" indent="-228600">
              <a:buFont typeface="+mj-lt"/>
              <a:buAutoNum type="arabicPeriod"/>
            </a:pPr>
            <a:r>
              <a:rPr lang="en-US" dirty="0"/>
              <a:t>Does the organization have strategy(</a:t>
            </a:r>
            <a:r>
              <a:rPr lang="en-US" dirty="0" err="1"/>
              <a:t>ies</a:t>
            </a:r>
            <a:r>
              <a:rPr lang="en-US" dirty="0"/>
              <a:t>) to address physical fatigue experienced by the healthcare team?</a:t>
            </a:r>
          </a:p>
          <a:p>
            <a:pPr marL="365760" lvl="1" indent="-228600">
              <a:buFont typeface="+mj-lt"/>
              <a:buAutoNum type="arabicPeriod"/>
            </a:pPr>
            <a:r>
              <a:rPr lang="en-US" dirty="0"/>
              <a:t>Does the organization have strategy(</a:t>
            </a:r>
            <a:r>
              <a:rPr lang="en-US" dirty="0" err="1"/>
              <a:t>ies</a:t>
            </a:r>
            <a:r>
              <a:rPr lang="en-US" dirty="0"/>
              <a:t>) to address compassion fatigue experienced by the healthcare team?</a:t>
            </a:r>
          </a:p>
          <a:p>
            <a:r>
              <a:rPr lang="en-US" b="1" dirty="0"/>
              <a:t>Professional Development</a:t>
            </a:r>
          </a:p>
          <a:p>
            <a:pPr marL="365760" lvl="1" indent="-228600">
              <a:buFont typeface="+mj-lt"/>
              <a:buAutoNum type="arabicPeriod"/>
            </a:pPr>
            <a:r>
              <a:rPr lang="en-US" dirty="0"/>
              <a:t>Does the organization use succession planning to develop nurses for nursing leadership roles?</a:t>
            </a: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26</a:t>
            </a:fld>
            <a:endParaRPr lang="en-US"/>
          </a:p>
        </p:txBody>
      </p:sp>
    </p:spTree>
    <p:extLst>
      <p:ext uri="{BB962C8B-B14F-4D97-AF65-F5344CB8AC3E}">
        <p14:creationId xmlns:p14="http://schemas.microsoft.com/office/powerpoint/2010/main" val="332753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Discussion</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p:txBody>
          <a:bodyPr>
            <a:noAutofit/>
          </a:bodyPr>
          <a:lstStyle/>
          <a:p>
            <a:r>
              <a:rPr lang="en-US" sz="1600" b="1" dirty="0"/>
              <a:t>Goal of Pathway to Excellence Designation</a:t>
            </a:r>
          </a:p>
          <a:p>
            <a:pPr lvl="1"/>
            <a:r>
              <a:rPr lang="en-US" sz="1600" dirty="0"/>
              <a:t>Demonstrate our organization’s </a:t>
            </a:r>
          </a:p>
          <a:p>
            <a:pPr marL="137160" lvl="1" indent="0">
              <a:buNone/>
            </a:pPr>
            <a:r>
              <a:rPr lang="en-US" sz="1600" dirty="0"/>
              <a:t>  commitment to creating a positive</a:t>
            </a:r>
          </a:p>
          <a:p>
            <a:pPr marL="137160" lvl="1" indent="0">
              <a:buNone/>
            </a:pPr>
            <a:r>
              <a:rPr lang="en-US" sz="1600" dirty="0"/>
              <a:t>  practice environment where nurses can</a:t>
            </a:r>
          </a:p>
          <a:p>
            <a:pPr marL="137160" lvl="1" indent="0">
              <a:buNone/>
            </a:pPr>
            <a:r>
              <a:rPr lang="en-US" sz="1600" dirty="0"/>
              <a:t>  thrive because they experience job </a:t>
            </a:r>
          </a:p>
          <a:p>
            <a:pPr marL="137160" lvl="1" indent="0">
              <a:buNone/>
            </a:pPr>
            <a:r>
              <a:rPr lang="en-US" sz="1600" dirty="0"/>
              <a:t>  satisfaction, professional growth and </a:t>
            </a:r>
          </a:p>
          <a:p>
            <a:pPr marL="137160" lvl="1" indent="0">
              <a:buNone/>
            </a:pPr>
            <a:r>
              <a:rPr lang="en-US" sz="1600" dirty="0"/>
              <a:t>  development, respect, and appreciation</a:t>
            </a:r>
            <a:endParaRPr lang="en-US" sz="1600" b="1" dirty="0"/>
          </a:p>
          <a:p>
            <a:r>
              <a:rPr lang="en-US" sz="1600" b="1" dirty="0"/>
              <a:t>Dissemination</a:t>
            </a:r>
          </a:p>
          <a:p>
            <a:pPr lvl="1"/>
            <a:r>
              <a:rPr lang="en-US" sz="1600" dirty="0"/>
              <a:t>Senior leadership team </a:t>
            </a:r>
          </a:p>
          <a:p>
            <a:pPr lvl="1"/>
            <a:r>
              <a:rPr lang="en-US" sz="1600" dirty="0"/>
              <a:t>Nursing management</a:t>
            </a:r>
          </a:p>
          <a:p>
            <a:pPr lvl="1"/>
            <a:r>
              <a:rPr lang="en-US" sz="1600" dirty="0"/>
              <a:t>Nursing staff</a:t>
            </a: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27</a:t>
            </a:fld>
            <a:endParaRPr lang="en-US"/>
          </a:p>
        </p:txBody>
      </p:sp>
      <p:pic>
        <p:nvPicPr>
          <p:cNvPr id="2050" name="Picture 2">
            <a:extLst>
              <a:ext uri="{FF2B5EF4-FFF2-40B4-BE49-F238E27FC236}">
                <a16:creationId xmlns:a16="http://schemas.microsoft.com/office/drawing/2014/main" id="{9A309A33-88C9-4DB5-B36C-B84A2A99D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292" y="130712"/>
            <a:ext cx="4372708" cy="437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Thank You</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p:txBody>
          <a:bodyPr>
            <a:noAutofit/>
          </a:bodyPr>
          <a:lstStyle/>
          <a:p>
            <a:r>
              <a:rPr lang="en-US" sz="1600" dirty="0"/>
              <a:t>Dr. Theresa Wyatt</a:t>
            </a:r>
          </a:p>
          <a:p>
            <a:r>
              <a:rPr lang="en-US" sz="1600" dirty="0"/>
              <a:t>Dr. Rosanne Burson</a:t>
            </a:r>
          </a:p>
          <a:p>
            <a:r>
              <a:rPr lang="en-US" sz="1600" dirty="0"/>
              <a:t>DNP professors</a:t>
            </a:r>
          </a:p>
          <a:p>
            <a:pPr lvl="1"/>
            <a:r>
              <a:rPr lang="en-US" sz="1600" dirty="0"/>
              <a:t>Dr. Karen Mihelich</a:t>
            </a:r>
          </a:p>
          <a:p>
            <a:pPr lvl="1"/>
            <a:r>
              <a:rPr lang="en-US" sz="1600" dirty="0"/>
              <a:t>Dr. Nadine Wodwaski</a:t>
            </a:r>
          </a:p>
          <a:p>
            <a:pPr lvl="1"/>
            <a:r>
              <a:rPr lang="en-US" sz="1600" dirty="0"/>
              <a:t>Dr. Julia Stocker-Schneider</a:t>
            </a:r>
          </a:p>
          <a:p>
            <a:pPr lvl="1"/>
            <a:r>
              <a:rPr lang="en-US" sz="1600" dirty="0"/>
              <a:t>Dr. Patricia Rouen</a:t>
            </a:r>
          </a:p>
          <a:p>
            <a:pPr lvl="1"/>
            <a:r>
              <a:rPr lang="en-US" sz="1600" dirty="0"/>
              <a:t>Dr. Martin Leever</a:t>
            </a:r>
          </a:p>
          <a:p>
            <a:pPr lvl="1"/>
            <a:r>
              <a:rPr lang="en-US" sz="1600" dirty="0"/>
              <a:t>Dr. Grace Jacek</a:t>
            </a:r>
          </a:p>
          <a:p>
            <a:r>
              <a:rPr lang="en-US" sz="1600" dirty="0"/>
              <a:t>Nurses at Spectrum Health</a:t>
            </a:r>
          </a:p>
          <a:p>
            <a:r>
              <a:rPr lang="en-US" sz="1600" dirty="0"/>
              <a:t>Kris Behling (husband)</a:t>
            </a: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28</a:t>
            </a:fld>
            <a:endParaRPr lang="en-US"/>
          </a:p>
        </p:txBody>
      </p:sp>
      <p:pic>
        <p:nvPicPr>
          <p:cNvPr id="1026" name="Picture 2" descr="Words to Thank Volunteers | LoveToKnow">
            <a:extLst>
              <a:ext uri="{FF2B5EF4-FFF2-40B4-BE49-F238E27FC236}">
                <a16:creationId xmlns:a16="http://schemas.microsoft.com/office/drawing/2014/main" id="{F1E66F39-B730-4B5B-8FAD-16A7FC80C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073" y="1068072"/>
            <a:ext cx="4879002" cy="324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93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References</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78" y="1033153"/>
            <a:ext cx="8318753" cy="3858887"/>
          </a:xfrm>
        </p:spPr>
        <p:txBody>
          <a:bodyPr>
            <a:noAutofit/>
          </a:bodyPr>
          <a:lstStyle/>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American Nurses Credentialing Center. (2017). Pathway to Excellence® resource toolkit (2</a:t>
            </a:r>
            <a:r>
              <a:rPr lang="en-US" sz="8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ed.). American Nurses Credentialing Center. </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American Nurses Credentialing Center. (2020). 2020 Pathway to Excellence® and Pathway to Excellence in Long-Term Care® application manual. American Nurses Credentialing Center.  </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American Nurses Credentialing Center. (2020). Find a Pathway organization. Retrieved from https://www.nursingworld.org/organizational-programs/pathway/find-a-pathway-organization/</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Beal, J. A., Riley, J. M., &amp; Lancaster, D. R. (2008). Essential elements of an optimal clinical practice environment.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The Journal of Nursing Administration, 38</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(11), 488-493. doi: 10.1097/01.NNA.0000339475.65466.d2.</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Bosch, B. &amp; Mansell, H. (2015). Interprofessional collaboration in health care: Lessons to be learned from competitive sports.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Canadian Pharmacists Journal, 148</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(4), 176-179. doi: 10.1177/1715163515588106. </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Centers for Disease Control and Prevention (CDC). (2018). Evaluation guide: Developing and using a logic model. Retrieved from https://www.cdc.gov/dhdsp/docs/logic_model.pdf</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Chien, L. Y. (2019). Evidence-based practice and nursing research. The Journal of Nursing Research, 27(4), e29. doi: 10.1097/jnr.0000000000000346</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Colosi, B. (2020, March). 2020 NSI national health care retention &amp; RN staffing report. Retrieved from Nursing Solutions Incorporated website: </a:t>
            </a:r>
            <a:r>
              <a:rPr lang="en-US" sz="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https://www.nsinursingsolutions.com/Documents/Library/NSI_National_Health_Care_Retention_Report.pdf</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Dans, M. &amp; Lundmark, V. (2019). The effects of positive practice environments: Leadership must-knows.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50</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(10), 7-10. doi: 10.1097/01.NUMA.0000580624.53251.29.</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Doucette, J. N. (2017). Transforming the role of the nurse manager.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The Journal of Nursing Administration, 47</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(10), S2. doi: 10.1097/NNA.0000000000000527.</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Doucette, J. N. (2018). Magnet® culture and leadership: Research and empirical outcomes.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The Journal of Nursing Administration, 48</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(10), 51-52. doi: 10.1097/NNA.0000000000000662.</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Doucette, J. N. (2018). How to achieve a continuously improving safety culture.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49</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(11), 56. doi: 10.1097/01.NUMA.0000547254.92214.44.</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Doucette, J. N. (2018). Restoring joy at work.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49</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(5), 56. </a:t>
            </a:r>
            <a:r>
              <a:rPr lang="en-US" sz="800" dirty="0">
                <a:solidFill>
                  <a:srgbClr val="3B3030"/>
                </a:solidFill>
                <a:effectLst/>
                <a:latin typeface="Times New Roman" panose="02020603050405020304" pitchFamily="18" charset="0"/>
                <a:ea typeface="Calibri" panose="020F0502020204030204" pitchFamily="34" charset="0"/>
                <a:cs typeface="Times New Roman" panose="02020603050405020304" pitchFamily="18" charset="0"/>
              </a:rPr>
              <a:t>doi: 10.1097/01.NUMA.0000532338.74937.45</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29</a:t>
            </a:fld>
            <a:endParaRPr lang="en-US"/>
          </a:p>
        </p:txBody>
      </p:sp>
    </p:spTree>
    <p:extLst>
      <p:ext uri="{BB962C8B-B14F-4D97-AF65-F5344CB8AC3E}">
        <p14:creationId xmlns:p14="http://schemas.microsoft.com/office/powerpoint/2010/main" val="9295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Background</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p:txBody>
          <a:bodyPr>
            <a:noAutofit/>
          </a:bodyPr>
          <a:lstStyle/>
          <a:p>
            <a:r>
              <a:rPr lang="en-US" sz="1600" b="1" dirty="0"/>
              <a:t>Pathway to Excellence®</a:t>
            </a:r>
          </a:p>
          <a:p>
            <a:r>
              <a:rPr lang="en-US" sz="1600" b="1" dirty="0"/>
              <a:t>Mission: </a:t>
            </a:r>
            <a:r>
              <a:rPr lang="en-US" sz="1600" dirty="0"/>
              <a:t>Guides the positive transformation of practice environments in multiple settings to build global community health care organizations committed to nursing workplace excellence.</a:t>
            </a:r>
          </a:p>
          <a:p>
            <a:r>
              <a:rPr lang="en-US" sz="1600" b="1" dirty="0"/>
              <a:t>Six Standards</a:t>
            </a:r>
          </a:p>
          <a:p>
            <a:pPr lvl="1"/>
            <a:r>
              <a:rPr lang="en-US" sz="1600" dirty="0"/>
              <a:t>Shared Decision-Making</a:t>
            </a:r>
          </a:p>
          <a:p>
            <a:pPr lvl="1"/>
            <a:r>
              <a:rPr lang="en-US" sz="1600" dirty="0"/>
              <a:t>Leadership</a:t>
            </a:r>
          </a:p>
          <a:p>
            <a:pPr lvl="1"/>
            <a:r>
              <a:rPr lang="en-US" sz="1600" dirty="0"/>
              <a:t>Safety</a:t>
            </a:r>
          </a:p>
          <a:p>
            <a:pPr lvl="1"/>
            <a:r>
              <a:rPr lang="en-US" sz="1600" dirty="0"/>
              <a:t>Quality</a:t>
            </a:r>
          </a:p>
          <a:p>
            <a:pPr lvl="1"/>
            <a:r>
              <a:rPr lang="en-US" sz="1600" dirty="0"/>
              <a:t>Well-Being</a:t>
            </a:r>
          </a:p>
          <a:p>
            <a:pPr lvl="1"/>
            <a:r>
              <a:rPr lang="en-US" sz="1600" dirty="0"/>
              <a:t>Professional Development</a:t>
            </a:r>
          </a:p>
          <a:p>
            <a:endParaRPr lang="en-US"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3</a:t>
            </a:fld>
            <a:endParaRPr lang="en-US"/>
          </a:p>
        </p:txBody>
      </p:sp>
      <p:pic>
        <p:nvPicPr>
          <p:cNvPr id="2050" name="Picture 2" descr="Pathway to Excellence Overview | ANCC | ANA Enterprise">
            <a:extLst>
              <a:ext uri="{FF2B5EF4-FFF2-40B4-BE49-F238E27FC236}">
                <a16:creationId xmlns:a16="http://schemas.microsoft.com/office/drawing/2014/main" id="{15B74EE8-C2C0-4216-B904-214AC90CD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080" y="2634753"/>
            <a:ext cx="2930036" cy="202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0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References</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78" y="1033153"/>
            <a:ext cx="8318753" cy="3858887"/>
          </a:xfrm>
        </p:spPr>
        <p:txBody>
          <a:bodyPr>
            <a:noAutofit/>
          </a:bodyPr>
          <a:lstStyle/>
          <a:p>
            <a:pPr marL="0" marR="0" indent="0">
              <a:lnSpc>
                <a:spcPct val="200000"/>
              </a:lnSpc>
              <a:spcBef>
                <a:spcPts val="0"/>
              </a:spcBef>
              <a:spcAft>
                <a:spcPts val="0"/>
              </a:spcAft>
              <a:buNone/>
            </a:pPr>
            <a:r>
              <a:rPr lang="en-US" sz="8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Doucette, J. N. (2018). Advice on meaningful recognition. </a:t>
            </a:r>
            <a:r>
              <a:rPr lang="en-US" sz="800" i="1"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Nursing Management, 49</a:t>
            </a:r>
            <a:r>
              <a:rPr lang="en-US" sz="8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rPr>
              <a:t>(8), 56. doi: 10.1097/01.NUMA.0000542298.05496.e9.</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Doucette, J. N. &amp; Pabico, C. (2018). Nursing Management partners with ANCC’s Pathway to Excellence® program.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49</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(4), 13-15. doi: 10.1097/01.NUMA.0000531175.85470.99.</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Duru, D. C. &amp; Hammoud, M. S. (2021). Identifying effective retention strategies for front-line nurses. Nursing Management. doi: 10.7748/nm.2021.e1971 </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EBSCO Health. (2020). The quadruple aim: Hitting the mark for improvement. Retrieved from https://health.ebsco.com/blog/article/the-quadruple-aim-hitting-the-mark-for-improvement</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Fawcett, J. (2020). Thoughts about recognizing excellence in nursing.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Science Quarterly, 33</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(2), 175-177. doi: 10.1177/0894318419898169.</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Frye, A. W. &amp; Hemmer, P. A. (2012). Program evaluation models and related theories: AMEE Guide No. 67,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Medical Teacher, 34</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(5), e288-e299. doi: 10.3109/0142159X.2012.668637.</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Graystone, R. (2019). Prevent compassion fatigue and burnout with a Magnet culture.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The Journal of Nursing Administration, 49</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(5), 231-233. doi: 10.1097/NNA.0000000000000743.</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Harris, P., Pena, M. R. G., Pabico, C., &amp; Dans, M. (2018). A framework for cultural transformation in international healthcare organizations.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49</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(10), 8-10. doi: 10.1097/01.NUMA.0000546209.78197.84.</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Hume, L. &amp; Hall, M. (2020). Sustaining a positive practice environment after Pathway to Excellence® designation.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51</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(2), 6-9. doi: 10.1097/01.NUMA.0000651208.47176.91.</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Hume, L. (2018). An investment in staff well-being.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49</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(12), 9-11. doi: 10.1097/01.NUMA.0000547833.17955.8a.</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International Council of Nurses. (2012). Closing the gap: From evidence to action. International Council of Nurses. </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Jenkins, D. (2021). How nurses are enhancing interprofessional collaboration in today’s healthcare marketplace. [Blog post]. Retrieved from https://thenursespeak.com/nurses-enhance-interprofessional-collaboration/</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Johnson, V., Wessel, T., &amp; Johnson, K. (2013).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Building collaboration between CNOs and direct-care nurses. </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American Nurse. https://www.myamericannurse.com/building-collaboration-between-cnos-and-direct-care-nurses/</a:t>
            </a:r>
          </a:p>
          <a:p>
            <a:pPr marL="0" indent="0">
              <a:buNone/>
            </a:pPr>
            <a:endParaRPr lang="en-US"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30</a:t>
            </a:fld>
            <a:endParaRPr lang="en-US"/>
          </a:p>
        </p:txBody>
      </p:sp>
    </p:spTree>
    <p:extLst>
      <p:ext uri="{BB962C8B-B14F-4D97-AF65-F5344CB8AC3E}">
        <p14:creationId xmlns:p14="http://schemas.microsoft.com/office/powerpoint/2010/main" val="91028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References</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78" y="1033153"/>
            <a:ext cx="8318753" cy="3858887"/>
          </a:xfrm>
        </p:spPr>
        <p:txBody>
          <a:bodyPr>
            <a:noAutofit/>
          </a:bodyPr>
          <a:lstStyle/>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Lester, M. C. (2021). Post-pandemic nurse retention strategies. Healthcare Source. Retrieved from http://education.healthcaresource.com/post-pandemic-nurse-retention-strategies/</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Lewis, C. P., Hulker-Johnson, B., Donnell, C., Phillips, T., Jackson, D., Backus, M., Payne, A., Greenwell, R. W., Wentz, A. (2019). The power of mentorship.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50</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(7), 38-44. </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Lundmark, V. &amp; Hargreaves, J. (2019). Investing in leadership.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50</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(4), 11-12. doi: 10.1097/01.NUMA.0000554336.45851.f3.</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Lynch, J. P. (2018). AONE leader describes characteristics of good nurse manager. [Blog post]. Retrieved from http:// https://www.nurse.com/blog/2018/03/21/aone-leader-describes-characteristics-of-a-good-nurse-manager/</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Mackey, A. &amp; Bassendowski, S. (2017). The history of evidence-based practice in nursing education and practice.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Journal of Professional Nursing, 33</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(1), 51-55. doi: 10.1016/j.profnurs.2016.05.009 </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Matthews, S. &amp; MacDonald-Rencz, S. (2007). Health workplaces and teamwork for healthcare workers need public engagement.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Healthcare Papers, 7</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52-57. doi: 10.12927/hcpap..18673.</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McCright, M., Blair, M., Applegate, B., Griggs, P., Backus, M., &amp; Pabico, C. (2019). Addressing workplace violence with the Pathway to Excellence® framework.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50</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(8), 10-13. doi: 10.1097/01.NUMA.0000558480.62072.24.</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McCright, M., Pabico, C., &amp; Roux, N. (2018). Addressing manager retention with the Pathway to Excellence® framework.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49</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(8), 6-8. doi: 10.1097/01.NUMA.0000542293.75001.38.</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McFarland, D. M. &amp; Doucette, J. N. (2018). Impact of high-reliability education on adverse event reporting by registered nurses.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Journal of Nursing Care Quality, 33</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(3), 285-290. </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Moore, E. (2017). Positive culture puts Pentec Health on the Pathway to Excellence®.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American Nurse Today</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Retrieved from https://americannursetoday.mydigitalpublication.com/publication/frame.php?i=449693&amp;p=45&amp;pn=&amp;ver=html5&amp;pp=1&amp;view=issueViewer</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Pabico, C. (2015). Creating supportive environments and thriving in a volatile, uncertain, complex, and ambiguous world.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The Journal of Nursing Administration, 45</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(10), 471-473. doi: 10.1097/NNA.0000000000000236.</a:t>
            </a:r>
          </a:p>
          <a:p>
            <a:pPr marL="0" indent="0">
              <a:buNone/>
            </a:pPr>
            <a:endParaRPr lang="en-US"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31</a:t>
            </a:fld>
            <a:endParaRPr lang="en-US"/>
          </a:p>
        </p:txBody>
      </p:sp>
    </p:spTree>
    <p:extLst>
      <p:ext uri="{BB962C8B-B14F-4D97-AF65-F5344CB8AC3E}">
        <p14:creationId xmlns:p14="http://schemas.microsoft.com/office/powerpoint/2010/main" val="305424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References</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78" y="1033153"/>
            <a:ext cx="8318753" cy="3858887"/>
          </a:xfrm>
        </p:spPr>
        <p:txBody>
          <a:bodyPr>
            <a:noAutofit/>
          </a:bodyPr>
          <a:lstStyle/>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Pabico, C. &amp; Graystone, R. (2018). Comparing Pathway to Excellence® and Magnet Recognition® programs. Retrieved from </a:t>
            </a:r>
            <a:r>
              <a:rPr lang="en-US" sz="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https://www.myamericannurse.com/comparing-pathway-excellence-magnet-recognition-programs/</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Pabico, C., Perkins, C. K., Graebe, J., &amp; Cosme, S. (2019). Creating a culture of lifelong learning: A strategy for organizational success.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50</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(2), 9-11. doi: 10.1097/01.NUMA.0000552736.33707.7b.</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Ritter, D. (2010). The relationship between health work environments and retention of nurses in a hospital setting.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The Journal of Nursing Management, 19</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(1), 27-32. doi: 10.1111/j.1365-2834.2010.01183.x.</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Sepe, P. &amp; Hargreaves, J. (2020). Responding to the COVID-19 pandemic with the Pathway to Excellence® framework.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51</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(8), 6-8. doi: 10.1097/01.NUMA.0000688980.49993.c0.</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Society for Human Resource Management. (2020). Understanding and developing organizational culture. Retrieved from https://www.shrm.org/resourcesandtools/tools-and-samples/toolkits/pages/understandinganddevelopingorganizationalculture.aspx</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Spectrum Health. (2019). Spectrum Health. Retrieved from </a:t>
            </a:r>
            <a:r>
              <a:rPr lang="en-US" sz="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https://www.spectrumhealth.org/</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The Joint Commission. (2014). Performance measurement and </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ToC</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Retrieved from The Joint Commission website: https://www.jointcommission.org/performance_measurement_and_toc.aspx </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The National Academy of Sciences. (2021). Supporting the health and professional well-being of nurses. In Wakefield, M. K., Williams, D. R., LeMenestrel, S., &amp; Flaubert, J. L. (Eds.), The future of nursing 2020-2030: Charting a path to achieve health equity. The National Academies Press. </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Titzer-Evans, J. L. (2016). Three first steps for effective succession planning.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American Nurse. </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Retrieved from https://www.myamericannurse.com/three-first-steps-effective-succession-planning/</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Torres, A. (2017). The business of healthcare: How patient satisfaction plays a role. Retrieved from the American College of Osteopathic Emergency Physicians website: </a:t>
            </a:r>
            <a:r>
              <a:rPr lang="en-US" sz="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rPr>
              <a:t>https://www.acoep-rso.org/the-fast-track/the-business-of-healthcare-how-patient-satisfaction-plays-a-role/</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32</a:t>
            </a:fld>
            <a:endParaRPr lang="en-US"/>
          </a:p>
        </p:txBody>
      </p:sp>
    </p:spTree>
    <p:extLst>
      <p:ext uri="{BB962C8B-B14F-4D97-AF65-F5344CB8AC3E}">
        <p14:creationId xmlns:p14="http://schemas.microsoft.com/office/powerpoint/2010/main" val="332945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References</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78" y="1033153"/>
            <a:ext cx="8318753" cy="3858887"/>
          </a:xfrm>
        </p:spPr>
        <p:txBody>
          <a:bodyPr>
            <a:noAutofit/>
          </a:bodyPr>
          <a:lstStyle/>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Trossman, S. (2014). Healthy and safe: Facilities take a Pathway to Excellence®.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The American Nurse, 47</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(1), 7-8. </a:t>
            </a:r>
          </a:p>
          <a:p>
            <a:pPr marL="0" indent="0">
              <a:buNone/>
            </a:pPr>
            <a:r>
              <a:rPr lang="en-US" sz="800" dirty="0">
                <a:effectLst/>
                <a:latin typeface="Times New Roman" panose="02020603050405020304" pitchFamily="18" charset="0"/>
                <a:ea typeface="Calibri" panose="020F0502020204030204" pitchFamily="34" charset="0"/>
              </a:rPr>
              <a:t>U.S. Department of Health &amp; Human Services. (2015). Attachment A: Recommendation guidance on minimal risk research and informed consent. Retrieved from </a:t>
            </a:r>
          </a:p>
          <a:p>
            <a:pPr marL="0" indent="0">
              <a:buNone/>
            </a:pPr>
            <a:r>
              <a:rPr lang="en-US" sz="800" dirty="0">
                <a:effectLst/>
                <a:latin typeface="Times New Roman" panose="02020603050405020304" pitchFamily="18" charset="0"/>
                <a:ea typeface="Calibri" panose="020F0502020204030204" pitchFamily="34" charset="0"/>
                <a:hlinkClick r:id="rId2"/>
              </a:rPr>
              <a:t>https://www.hhs.gov/ohrp/sachrp-committee/recommendations/2015-september-28-attachment-a/index.html#:~:text=The%20regulations%20state%20that%20%E2%80%9Cminimal,or%20psychological%20examinations%20or%20tests.%20</a:t>
            </a:r>
            <a:r>
              <a:rPr lang="en-US" sz="800" dirty="0">
                <a:effectLst/>
                <a:latin typeface="Times New Roman" panose="02020603050405020304" pitchFamily="18" charset="0"/>
                <a:ea typeface="Calibri" panose="020F0502020204030204" pitchFamily="34" charset="0"/>
              </a:rPr>
              <a:t>(</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White, E., Woodford, E., Britton, J., Newberry, L. W., &amp; Pabico, C. (2020). Nursing practice environment and care quality in nursing homes.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Nursing Management 51</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(6), 9-12. doi: 10.1097/01.NUMA.0000662656.07901.a8.</a:t>
            </a:r>
          </a:p>
          <a:p>
            <a:pPr marL="0" marR="0" indent="0">
              <a:lnSpc>
                <a:spcPct val="200000"/>
              </a:lnSpc>
              <a:spcBef>
                <a:spcPts val="0"/>
              </a:spcBef>
              <a:spcAft>
                <a:spcPts val="0"/>
              </a:spcAft>
              <a:buNone/>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Wilson, M., Sleutel, M., Newcomb, P., Behan, D., Walsh, J., Well, J. N., Baldwin, K. M. (2015). Empowering nurses with evidence-based practice environments: Surveying Magnet®, Pathway to Excellence®, and non-Magnet facilities in one healthcare system.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Worldviews on Evidence-Based Nursing, 12</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(1), 12-21. doi: 10.1111/wvn.12077. </a:t>
            </a:r>
          </a:p>
          <a:p>
            <a:pPr marL="0" indent="0">
              <a:buNone/>
            </a:pPr>
            <a:endParaRPr lang="en-US" sz="800"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33</a:t>
            </a:fld>
            <a:endParaRPr lang="en-US"/>
          </a:p>
        </p:txBody>
      </p:sp>
    </p:spTree>
    <p:extLst>
      <p:ext uri="{BB962C8B-B14F-4D97-AF65-F5344CB8AC3E}">
        <p14:creationId xmlns:p14="http://schemas.microsoft.com/office/powerpoint/2010/main" val="3221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solidFill>
                  <a:schemeClr val="tx1">
                    <a:lumMod val="90000"/>
                    <a:lumOff val="10000"/>
                  </a:schemeClr>
                </a:solidFill>
              </a:rPr>
              <a:t>Questions?</a:t>
            </a:r>
            <a:br>
              <a:rPr lang="en-US" b="0" dirty="0">
                <a:solidFill>
                  <a:schemeClr val="tx2"/>
                </a:solidFill>
              </a:rPr>
            </a:br>
            <a:endParaRPr lang="en-US" b="0" dirty="0">
              <a:solidFill>
                <a:schemeClr val="tx2"/>
              </a:solidFill>
            </a:endParaRP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34</a:t>
            </a:fld>
            <a:endParaRPr lang="en-US"/>
          </a:p>
        </p:txBody>
      </p:sp>
      <p:pic>
        <p:nvPicPr>
          <p:cNvPr id="2050" name="Picture 2" descr="50 Questions to Ask Before You Start a Business">
            <a:extLst>
              <a:ext uri="{FF2B5EF4-FFF2-40B4-BE49-F238E27FC236}">
                <a16:creationId xmlns:a16="http://schemas.microsoft.com/office/drawing/2014/main" id="{AABE69E3-785F-4749-87C4-802C583499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897056"/>
            <a:ext cx="5728447" cy="402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56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78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Significance</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80" y="1100796"/>
            <a:ext cx="7756575" cy="3884442"/>
          </a:xfrm>
        </p:spPr>
        <p:txBody>
          <a:bodyPr>
            <a:noAutofit/>
          </a:bodyPr>
          <a:lstStyle/>
          <a:p>
            <a:r>
              <a:rPr lang="en-US" sz="1600" b="1" dirty="0"/>
              <a:t>192 Pathway to Excellence designated health care organizations worldwide</a:t>
            </a:r>
          </a:p>
          <a:p>
            <a:r>
              <a:rPr lang="en-US" sz="1600" b="1" dirty="0"/>
              <a:t>Why Pathway to Excellence?</a:t>
            </a:r>
          </a:p>
          <a:p>
            <a:r>
              <a:rPr lang="en-US" sz="1600" b="1" dirty="0"/>
              <a:t>Correlations between work environment characteristics emphasized by the Pathway to Excellence Standards and better organizational outcomes for quality of patient care, satisfaction, and safety as well as nurse satisfaction and retention</a:t>
            </a:r>
          </a:p>
          <a:p>
            <a:pPr lvl="1"/>
            <a:r>
              <a:rPr lang="en-US" dirty="0"/>
              <a:t>Turnover rate 12% (Sept 2019-2020) increased to 17.3% (September 2020-2021)</a:t>
            </a:r>
          </a:p>
          <a:p>
            <a:pPr lvl="1"/>
            <a:r>
              <a:rPr lang="en-US" dirty="0"/>
              <a:t>GLINT (How happy are you working at Spectrum Health?)</a:t>
            </a:r>
          </a:p>
          <a:p>
            <a:pPr lvl="2"/>
            <a:r>
              <a:rPr lang="en-US" dirty="0"/>
              <a:t>Jan 2021: 72	      Mar 2021: 72        May 2021: 68        July 2021: </a:t>
            </a:r>
            <a:r>
              <a:rPr lang="en-US" dirty="0">
                <a:solidFill>
                  <a:srgbClr val="FF0000"/>
                </a:solidFill>
              </a:rPr>
              <a:t>54</a:t>
            </a:r>
            <a:r>
              <a:rPr lang="en-US" dirty="0"/>
              <a:t>        Nov 2021: 68</a:t>
            </a:r>
          </a:p>
          <a:p>
            <a:pPr lvl="1"/>
            <a:r>
              <a:rPr lang="en-US" dirty="0"/>
              <a:t>Metrics that Matter GPA</a:t>
            </a:r>
          </a:p>
          <a:p>
            <a:pPr lvl="2"/>
            <a:r>
              <a:rPr lang="en-US" dirty="0"/>
              <a:t>Patient Experience: </a:t>
            </a:r>
            <a:r>
              <a:rPr lang="en-US" dirty="0">
                <a:solidFill>
                  <a:srgbClr val="00B050"/>
                </a:solidFill>
              </a:rPr>
              <a:t>3.2</a:t>
            </a:r>
            <a:r>
              <a:rPr lang="en-US" dirty="0"/>
              <a:t> (BR) and </a:t>
            </a:r>
            <a:r>
              <a:rPr lang="en-US" dirty="0">
                <a:solidFill>
                  <a:srgbClr val="00B050"/>
                </a:solidFill>
              </a:rPr>
              <a:t>3.6</a:t>
            </a:r>
            <a:r>
              <a:rPr lang="en-US" dirty="0"/>
              <a:t> (RC)</a:t>
            </a:r>
          </a:p>
          <a:p>
            <a:pPr lvl="2"/>
            <a:r>
              <a:rPr lang="en-US" dirty="0"/>
              <a:t>Mortality: </a:t>
            </a:r>
            <a:r>
              <a:rPr lang="en-US" dirty="0">
                <a:solidFill>
                  <a:srgbClr val="FFC000"/>
                </a:solidFill>
              </a:rPr>
              <a:t>2.8</a:t>
            </a:r>
            <a:r>
              <a:rPr lang="en-US" dirty="0"/>
              <a:t> (BR) and </a:t>
            </a:r>
            <a:r>
              <a:rPr lang="en-US" dirty="0">
                <a:solidFill>
                  <a:srgbClr val="7030A0"/>
                </a:solidFill>
              </a:rPr>
              <a:t>5.0</a:t>
            </a:r>
            <a:r>
              <a:rPr lang="en-US" dirty="0"/>
              <a:t> (RC)</a:t>
            </a:r>
          </a:p>
          <a:p>
            <a:pPr lvl="2"/>
            <a:r>
              <a:rPr lang="en-US" dirty="0"/>
              <a:t>Readmissions: </a:t>
            </a:r>
            <a:r>
              <a:rPr lang="en-US" dirty="0">
                <a:solidFill>
                  <a:srgbClr val="00B050"/>
                </a:solidFill>
              </a:rPr>
              <a:t>3.8</a:t>
            </a:r>
            <a:r>
              <a:rPr lang="en-US" dirty="0"/>
              <a:t> (BR) and </a:t>
            </a:r>
            <a:r>
              <a:rPr lang="en-US" dirty="0">
                <a:solidFill>
                  <a:srgbClr val="7030A0"/>
                </a:solidFill>
              </a:rPr>
              <a:t>5.0</a:t>
            </a:r>
            <a:r>
              <a:rPr lang="en-US" dirty="0"/>
              <a:t> (RC)</a:t>
            </a:r>
          </a:p>
          <a:p>
            <a:pPr lvl="2"/>
            <a:r>
              <a:rPr lang="en-US" dirty="0"/>
              <a:t>Zero Harm Complications: </a:t>
            </a:r>
            <a:r>
              <a:rPr lang="en-US" dirty="0">
                <a:solidFill>
                  <a:srgbClr val="0070C0"/>
                </a:solidFill>
              </a:rPr>
              <a:t>4.0</a:t>
            </a:r>
            <a:r>
              <a:rPr lang="en-US" dirty="0"/>
              <a:t> (BR) and </a:t>
            </a:r>
            <a:r>
              <a:rPr lang="en-US" dirty="0">
                <a:solidFill>
                  <a:srgbClr val="00B050"/>
                </a:solidFill>
              </a:rPr>
              <a:t>3.5</a:t>
            </a:r>
            <a:r>
              <a:rPr lang="en-US" dirty="0"/>
              <a:t> (RC)</a:t>
            </a:r>
          </a:p>
          <a:p>
            <a:pPr lvl="2"/>
            <a:r>
              <a:rPr lang="en-US" dirty="0"/>
              <a:t>Zero Harm Infections: </a:t>
            </a:r>
            <a:r>
              <a:rPr lang="en-US" dirty="0">
                <a:solidFill>
                  <a:srgbClr val="0070C0"/>
                </a:solidFill>
              </a:rPr>
              <a:t>4.7</a:t>
            </a:r>
            <a:r>
              <a:rPr lang="en-US" dirty="0"/>
              <a:t> (BR) and </a:t>
            </a:r>
            <a:r>
              <a:rPr lang="en-US" dirty="0">
                <a:solidFill>
                  <a:srgbClr val="7030A0"/>
                </a:solidFill>
              </a:rPr>
              <a:t>5.0</a:t>
            </a:r>
            <a:r>
              <a:rPr lang="en-US" dirty="0"/>
              <a:t> (RC)</a:t>
            </a:r>
          </a:p>
          <a:p>
            <a:pPr lvl="2"/>
            <a:r>
              <a:rPr lang="en-US" dirty="0"/>
              <a:t>Zero Harm Staff: </a:t>
            </a:r>
            <a:r>
              <a:rPr lang="en-US" dirty="0">
                <a:solidFill>
                  <a:srgbClr val="0070C0"/>
                </a:solidFill>
              </a:rPr>
              <a:t>4.0</a:t>
            </a:r>
            <a:r>
              <a:rPr lang="en-US" dirty="0"/>
              <a:t> (BR) and </a:t>
            </a:r>
            <a:r>
              <a:rPr lang="en-US" dirty="0">
                <a:solidFill>
                  <a:srgbClr val="0070C0"/>
                </a:solidFill>
              </a:rPr>
              <a:t>4.0</a:t>
            </a:r>
            <a:r>
              <a:rPr lang="en-US" dirty="0"/>
              <a:t> (RC)</a:t>
            </a:r>
          </a:p>
          <a:p>
            <a:pPr lvl="1"/>
            <a:endParaRPr lang="en-US" sz="1600" dirty="0"/>
          </a:p>
          <a:p>
            <a:pPr lvl="1"/>
            <a:endParaRPr lang="en-US" sz="1600" dirty="0"/>
          </a:p>
          <a:p>
            <a:endParaRPr lang="en-US" sz="1600" b="1"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4</a:t>
            </a:fld>
            <a:endParaRPr lang="en-US"/>
          </a:p>
        </p:txBody>
      </p:sp>
    </p:spTree>
    <p:extLst>
      <p:ext uri="{BB962C8B-B14F-4D97-AF65-F5344CB8AC3E}">
        <p14:creationId xmlns:p14="http://schemas.microsoft.com/office/powerpoint/2010/main" val="192176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Clinical Questions</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p:txBody>
          <a:bodyPr>
            <a:noAutofit/>
          </a:bodyPr>
          <a:lstStyle/>
          <a:p>
            <a:r>
              <a:rPr lang="en-US" sz="1600" b="1" dirty="0"/>
              <a:t>How does the current underlying nursing culture at SHBRH and SHRCH compare to the six Pathway to Excellence® standards?</a:t>
            </a:r>
          </a:p>
          <a:p>
            <a:r>
              <a:rPr lang="en-US" sz="1600" b="1" dirty="0"/>
              <a:t>What does SHBRH and SHRCH offer that appeals to nurses and will this help to retain the current workforce?</a:t>
            </a:r>
          </a:p>
          <a:p>
            <a:r>
              <a:rPr lang="en-US" sz="1600" b="1" dirty="0"/>
              <a:t>With the increased demands of health care, what does the organization do to support nurses?</a:t>
            </a: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5</a:t>
            </a:fld>
            <a:endParaRPr lang="en-US"/>
          </a:p>
        </p:txBody>
      </p:sp>
    </p:spTree>
    <p:extLst>
      <p:ext uri="{BB962C8B-B14F-4D97-AF65-F5344CB8AC3E}">
        <p14:creationId xmlns:p14="http://schemas.microsoft.com/office/powerpoint/2010/main" val="48714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Literature Review</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79" y="1417319"/>
            <a:ext cx="6657536" cy="3246755"/>
          </a:xfrm>
        </p:spPr>
        <p:txBody>
          <a:bodyPr>
            <a:noAutofit/>
          </a:bodyPr>
          <a:lstStyle/>
          <a:p>
            <a:r>
              <a:rPr lang="en-US" sz="1600" b="1" dirty="0"/>
              <a:t>Search Strategy</a:t>
            </a:r>
          </a:p>
          <a:p>
            <a:pPr lvl="1"/>
            <a:r>
              <a:rPr lang="en-US" sz="1600" dirty="0"/>
              <a:t>Cumulative Index to Nursing and Allied Health Literature and PubMed</a:t>
            </a:r>
          </a:p>
          <a:p>
            <a:pPr lvl="1"/>
            <a:r>
              <a:rPr lang="en-US" sz="1600" dirty="0"/>
              <a:t>2005-2020</a:t>
            </a:r>
          </a:p>
          <a:p>
            <a:pPr lvl="1"/>
            <a:r>
              <a:rPr lang="en-US" sz="1600" dirty="0"/>
              <a:t>Key search words: </a:t>
            </a:r>
          </a:p>
          <a:p>
            <a:pPr lvl="2"/>
            <a:r>
              <a:rPr lang="en-US" sz="1600" dirty="0"/>
              <a:t>Pathway to Excellence, healthy work environment, organizational outcomes, organization, and outcomes</a:t>
            </a:r>
          </a:p>
          <a:p>
            <a:r>
              <a:rPr lang="en-US" sz="1600" b="1" dirty="0"/>
              <a:t>Four Themes Identified</a:t>
            </a:r>
          </a:p>
          <a:p>
            <a:pPr lvl="1"/>
            <a:r>
              <a:rPr lang="en-US" sz="1600" dirty="0"/>
              <a:t>Pathway framework and standards</a:t>
            </a:r>
          </a:p>
          <a:p>
            <a:pPr lvl="1"/>
            <a:r>
              <a:rPr lang="en-US" sz="1600" dirty="0"/>
              <a:t>Culture</a:t>
            </a:r>
          </a:p>
          <a:p>
            <a:pPr lvl="1"/>
            <a:r>
              <a:rPr lang="en-US" sz="1600" dirty="0"/>
              <a:t>Leadership</a:t>
            </a:r>
          </a:p>
          <a:p>
            <a:pPr lvl="1"/>
            <a:r>
              <a:rPr lang="en-US" sz="1600" dirty="0"/>
              <a:t>Healthy work environment and Nursing excellence</a:t>
            </a: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6</a:t>
            </a:fld>
            <a:endParaRPr lang="en-US"/>
          </a:p>
        </p:txBody>
      </p:sp>
      <p:pic>
        <p:nvPicPr>
          <p:cNvPr id="3074" name="Picture 2" descr="Basics for Writing Literature Reviews - Writer's Exchange">
            <a:extLst>
              <a:ext uri="{FF2B5EF4-FFF2-40B4-BE49-F238E27FC236}">
                <a16:creationId xmlns:a16="http://schemas.microsoft.com/office/drawing/2014/main" id="{30DC3D1A-4C68-4879-8435-8BF9F7E84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334" y="2920999"/>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9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Literature Review: Theme 1</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80" y="1256665"/>
            <a:ext cx="6657536" cy="3246755"/>
          </a:xfrm>
        </p:spPr>
        <p:txBody>
          <a:bodyPr>
            <a:noAutofit/>
          </a:bodyPr>
          <a:lstStyle/>
          <a:p>
            <a:r>
              <a:rPr lang="en-US" sz="1600" b="1" dirty="0"/>
              <a:t>Pathway Framework and Standards</a:t>
            </a:r>
          </a:p>
          <a:p>
            <a:pPr lvl="1"/>
            <a:r>
              <a:rPr lang="en-US" sz="1600" dirty="0"/>
              <a:t>Responding to the COVID-19 pandemic with the Pathway to Excellence® framework </a:t>
            </a:r>
          </a:p>
          <a:p>
            <a:pPr marL="137160" lvl="1" indent="0">
              <a:buNone/>
            </a:pPr>
            <a:r>
              <a:rPr lang="en-US" sz="1600" dirty="0"/>
              <a:t>  (Sepe &amp; Hargreaves, 2020)</a:t>
            </a:r>
          </a:p>
          <a:p>
            <a:pPr lvl="1"/>
            <a:r>
              <a:rPr lang="en-US" sz="1600" dirty="0"/>
              <a:t>Addressing workplace violence with the Pathway to Excellence® framework </a:t>
            </a:r>
          </a:p>
          <a:p>
            <a:pPr marL="137160" lvl="1" indent="0">
              <a:buNone/>
            </a:pPr>
            <a:r>
              <a:rPr lang="en-US" sz="1600" dirty="0"/>
              <a:t>  (McCright, Blair, Applegate, Griggs, Backus, &amp; Pabico, 2019)</a:t>
            </a:r>
          </a:p>
          <a:p>
            <a:pPr lvl="1"/>
            <a:r>
              <a:rPr lang="en-US" sz="1600" dirty="0"/>
              <a:t>A framework for culture transformation in international healthcare organizations </a:t>
            </a:r>
          </a:p>
          <a:p>
            <a:pPr marL="137160" lvl="1" indent="0">
              <a:buNone/>
            </a:pPr>
            <a:r>
              <a:rPr lang="en-US" sz="1600" dirty="0"/>
              <a:t>  (Harris, Pena, Pabico, &amp; Dans, 2018)</a:t>
            </a:r>
          </a:p>
          <a:p>
            <a:pPr lvl="1"/>
            <a:r>
              <a:rPr lang="en-US" sz="1600" dirty="0"/>
              <a:t>Addressing manager retention with the Pathway to Excellence framework </a:t>
            </a:r>
          </a:p>
          <a:p>
            <a:pPr marL="137160" lvl="1" indent="0">
              <a:buNone/>
            </a:pPr>
            <a:r>
              <a:rPr lang="en-US" sz="1600" dirty="0"/>
              <a:t>  (McCright, Pabico, &amp; Roux, 2018)</a:t>
            </a:r>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7</a:t>
            </a:fld>
            <a:endParaRPr lang="en-US"/>
          </a:p>
        </p:txBody>
      </p:sp>
    </p:spTree>
    <p:extLst>
      <p:ext uri="{BB962C8B-B14F-4D97-AF65-F5344CB8AC3E}">
        <p14:creationId xmlns:p14="http://schemas.microsoft.com/office/powerpoint/2010/main" val="378797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Literature Review: Theme 2</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80" y="1188719"/>
            <a:ext cx="6657536" cy="3246755"/>
          </a:xfrm>
        </p:spPr>
        <p:txBody>
          <a:bodyPr>
            <a:noAutofit/>
          </a:bodyPr>
          <a:lstStyle/>
          <a:p>
            <a:r>
              <a:rPr lang="en-US" sz="1600" b="1" dirty="0"/>
              <a:t>Culture</a:t>
            </a:r>
          </a:p>
          <a:p>
            <a:pPr lvl="1"/>
            <a:r>
              <a:rPr lang="en-US" sz="1600" dirty="0"/>
              <a:t>How to achieve a continuously improving safety culture</a:t>
            </a:r>
          </a:p>
          <a:p>
            <a:pPr marL="274320" lvl="2" indent="0">
              <a:buNone/>
            </a:pPr>
            <a:r>
              <a:rPr lang="en-US" sz="1600" dirty="0"/>
              <a:t>(Doucette, 2018)</a:t>
            </a:r>
          </a:p>
          <a:p>
            <a:pPr lvl="1"/>
            <a:r>
              <a:rPr lang="en-US" sz="1600" dirty="0"/>
              <a:t>Magnet culture and leadership</a:t>
            </a:r>
          </a:p>
          <a:p>
            <a:pPr marL="274320" lvl="2" indent="0">
              <a:buNone/>
            </a:pPr>
            <a:r>
              <a:rPr lang="en-US" sz="1600" dirty="0"/>
              <a:t>(Doucette, 2018)</a:t>
            </a:r>
          </a:p>
          <a:p>
            <a:pPr lvl="1"/>
            <a:r>
              <a:rPr lang="en-US" sz="1600" dirty="0"/>
              <a:t>Impact of high-reliability education on adverse event reporting by registered nurses</a:t>
            </a:r>
          </a:p>
          <a:p>
            <a:pPr marL="274320" lvl="2" indent="0">
              <a:buNone/>
            </a:pPr>
            <a:r>
              <a:rPr lang="en-US" sz="1600" dirty="0"/>
              <a:t>(McFarland &amp; Doucette, 2018)</a:t>
            </a:r>
          </a:p>
          <a:p>
            <a:pPr lvl="1"/>
            <a:r>
              <a:rPr lang="en-US" sz="1600" dirty="0"/>
              <a:t>Positive culture puts Pentec Health on the Pathway to Excellence®</a:t>
            </a:r>
          </a:p>
          <a:p>
            <a:pPr marL="274320" lvl="2" indent="0">
              <a:buNone/>
            </a:pPr>
            <a:r>
              <a:rPr lang="en-US" sz="1600" dirty="0"/>
              <a:t>(Moore, 2017)</a:t>
            </a:r>
          </a:p>
          <a:p>
            <a:pPr lvl="1"/>
            <a:r>
              <a:rPr lang="en-US" sz="1600" dirty="0"/>
              <a:t>Creating a culture of lifelong learning: A strategy for organizational success</a:t>
            </a:r>
          </a:p>
          <a:p>
            <a:pPr marL="274320" lvl="2" indent="0">
              <a:buNone/>
            </a:pPr>
            <a:r>
              <a:rPr lang="en-US" sz="1600" dirty="0"/>
              <a:t>(Pabico, Perkins, Graebe, &amp; Cosme, 2019)</a:t>
            </a:r>
          </a:p>
          <a:p>
            <a:pPr marL="274320" lvl="2" indent="0">
              <a:buNone/>
            </a:pPr>
            <a:endParaRPr lang="en-US" sz="1600"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8</a:t>
            </a:fld>
            <a:endParaRPr lang="en-US"/>
          </a:p>
        </p:txBody>
      </p:sp>
    </p:spTree>
    <p:extLst>
      <p:ext uri="{BB962C8B-B14F-4D97-AF65-F5344CB8AC3E}">
        <p14:creationId xmlns:p14="http://schemas.microsoft.com/office/powerpoint/2010/main" val="71554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2FB9-6C51-1445-BC11-04883C367D48}"/>
              </a:ext>
            </a:extLst>
          </p:cNvPr>
          <p:cNvSpPr>
            <a:spLocks noGrp="1"/>
          </p:cNvSpPr>
          <p:nvPr>
            <p:ph type="title"/>
          </p:nvPr>
        </p:nvSpPr>
        <p:spPr/>
        <p:txBody>
          <a:bodyPr/>
          <a:lstStyle/>
          <a:p>
            <a:r>
              <a:rPr lang="en-US" dirty="0"/>
              <a:t>Literature Review: Theme 3</a:t>
            </a:r>
            <a:endParaRPr lang="en-US" b="0" dirty="0">
              <a:solidFill>
                <a:schemeClr val="tx2"/>
              </a:solidFill>
            </a:endParaRP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idx="1"/>
          </p:nvPr>
        </p:nvSpPr>
        <p:spPr>
          <a:xfrm>
            <a:off x="411479" y="1417319"/>
            <a:ext cx="6657536" cy="3246755"/>
          </a:xfrm>
        </p:spPr>
        <p:txBody>
          <a:bodyPr>
            <a:noAutofit/>
          </a:bodyPr>
          <a:lstStyle/>
          <a:p>
            <a:r>
              <a:rPr lang="en-US" sz="1600" b="1" dirty="0"/>
              <a:t>Leadership</a:t>
            </a:r>
          </a:p>
          <a:p>
            <a:pPr lvl="1"/>
            <a:r>
              <a:rPr lang="en-US" sz="1600" dirty="0"/>
              <a:t>Transforming the role of the nurse manager</a:t>
            </a:r>
          </a:p>
          <a:p>
            <a:pPr marL="274320" lvl="2" indent="0">
              <a:buNone/>
            </a:pPr>
            <a:r>
              <a:rPr lang="en-US" sz="1600" dirty="0"/>
              <a:t>(Doucette, 2017)</a:t>
            </a:r>
          </a:p>
          <a:p>
            <a:pPr lvl="1"/>
            <a:r>
              <a:rPr lang="en-US" sz="1600" dirty="0"/>
              <a:t>Investing in leadership</a:t>
            </a:r>
          </a:p>
          <a:p>
            <a:pPr marL="137160" lvl="1" indent="0">
              <a:buNone/>
            </a:pPr>
            <a:r>
              <a:rPr lang="en-US" sz="1600" dirty="0"/>
              <a:t>  (Lundmark &amp; Hargreaves, 2019)</a:t>
            </a:r>
          </a:p>
          <a:p>
            <a:pPr lvl="1"/>
            <a:r>
              <a:rPr lang="en-US" sz="1600" dirty="0"/>
              <a:t>The effects of positive practice environments: Leadership must-knows</a:t>
            </a:r>
          </a:p>
          <a:p>
            <a:pPr marL="274320" lvl="2" indent="0">
              <a:buNone/>
            </a:pPr>
            <a:r>
              <a:rPr lang="en-US" sz="1600" dirty="0"/>
              <a:t>(Dans &amp; Lundmark, 2019)</a:t>
            </a:r>
          </a:p>
          <a:p>
            <a:pPr marL="137160" lvl="1" indent="0">
              <a:buNone/>
            </a:pPr>
            <a:endParaRPr lang="en-US" sz="1600" dirty="0"/>
          </a:p>
        </p:txBody>
      </p:sp>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p:txBody>
          <a:bodyPr/>
          <a:lstStyle/>
          <a:p>
            <a:fld id="{B58DE5F1-E0F9-4CCA-92B7-7A6FC4DFEE14}" type="slidenum">
              <a:rPr lang="en-US" smtClean="0"/>
              <a:pPr/>
              <a:t>9</a:t>
            </a:fld>
            <a:endParaRPr lang="en-US"/>
          </a:p>
        </p:txBody>
      </p:sp>
    </p:spTree>
    <p:extLst>
      <p:ext uri="{BB962C8B-B14F-4D97-AF65-F5344CB8AC3E}">
        <p14:creationId xmlns:p14="http://schemas.microsoft.com/office/powerpoint/2010/main" val="54200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elcome to the Spectrum Health  16x9 PowerPoint template&amp;quot;&quot;/&gt;&lt;property id=&quot;20307&quot; value=&quot;259&quot;/&gt;&lt;/object&gt;&lt;object type=&quot;3&quot; unique_id=&quot;10004&quot;&gt;&lt;property id=&quot;20148&quot; value=&quot;5&quot;/&gt;&lt;property id=&quot;20300&quot; value=&quot;Slide 2 - &amp;quot;Presentation title  is Arial Bold 40pt&amp;quot;&quot;/&gt;&lt;property id=&quot;20307&quot; value=&quot;256&quot;/&gt;&lt;/object&gt;&lt;object type=&quot;3&quot; unique_id=&quot;10005&quot;&gt;&lt;property id=&quot;20148&quot; value=&quot;5&quot;/&gt;&lt;property id=&quot;20300&quot; value=&quot;Slide 3 - &amp;quot;Presentation title is Arial Bold 40pt, sentence case, three lines max&amp;quot;&quot;/&gt;&lt;property id=&quot;20307&quot; value=&quot;332&quot;/&gt;&lt;/object&gt;&lt;object type=&quot;3&quot; unique_id=&quot;10006&quot;&gt;&lt;property id=&quot;20148&quot; value=&quot;5&quot;/&gt;&lt;property id=&quot;20300&quot; value=&quot;Slide 4 - &amp;quot;Contents&amp;quot;&quot;/&gt;&lt;property id=&quot;20307&quot; value=&quot;309&quot;/&gt;&lt;/object&gt;&lt;object type=&quot;3&quot; unique_id=&quot;10007&quot;&gt;&lt;property id=&quot;20148&quot; value=&quot;5&quot;/&gt;&lt;property id=&quot;20300&quot; value=&quot;Slide 5 - &amp;quot;Section title is Arial Regular 18pt, sentence case, three lines max&amp;quot;&quot;/&gt;&lt;property id=&quot;20307&quot; value=&quot;258&quot;/&gt;&lt;/object&gt;&lt;object type=&quot;3&quot; unique_id=&quot;10008&quot;&gt;&lt;property id=&quot;20148&quot; value=&quot;5&quot;/&gt;&lt;property id=&quot;20300&quot; value=&quot;Slide 6 - &amp;quot;This is a “Big Title and Content” slide. Use the title to make an important point.&amp;quot;&quot;/&gt;&lt;property id=&quot;20307&quot; value=&quot;337&quot;/&gt;&lt;/object&gt;&lt;object type=&quot;3&quot; unique_id=&quot;10009&quot;&gt;&lt;property id=&quot;20148&quot; value=&quot;5&quot;/&gt;&lt;property id=&quot;20300&quot; value=&quot;Slide 7 - &amp;quot;This is a “Title and Content” slide Optional slide subtitle&amp;quot;&quot;/&gt;&lt;property id=&quot;20307&quot; value=&quot;261&quot;/&gt;&lt;/object&gt;&lt;object type=&quot;3&quot; unique_id=&quot;10010&quot;&gt;&lt;property id=&quot;20148&quot; value=&quot;5&quot;/&gt;&lt;property id=&quot;20300&quot; value=&quot;Slide 8 - &amp;quot;This is a “Title and Content” slide Used for a full-width table&amp;quot;&quot;/&gt;&lt;property id=&quot;20307&quot; value=&quot;342&quot;/&gt;&lt;/object&gt;&lt;object type=&quot;3&quot; unique_id=&quot;10011&quot;&gt;&lt;property id=&quot;20148&quot; value=&quot;5&quot;/&gt;&lt;property id=&quot;20300&quot; value=&quot;Slide 9 - &amp;quot;This is a “Title and Content – Dark Blue” slide Used for a full-width table&amp;quot;&quot;/&gt;&lt;property id=&quot;20307&quot; value=&quot;343&quot;/&gt;&lt;/object&gt;&lt;object type=&quot;3&quot; unique_id=&quot;10012&quot;&gt;&lt;property id=&quot;20148&quot; value=&quot;5&quot;/&gt;&lt;property id=&quot;20300&quot; value=&quot;Slide 10 - &amp;quot;This is a “Two Content” slide Optional slide subtitle&amp;quot;&quot;/&gt;&lt;property id=&quot;20307&quot; value=&quot;262&quot;/&gt;&lt;/object&gt;&lt;object type=&quot;3&quot; unique_id=&quot;10013&quot;&gt;&lt;property id=&quot;20148&quot; value=&quot;5&quot;/&gt;&lt;property id=&quot;20300&quot; value=&quot;Slide 11 - &amp;quot;This is a “Three Content” slide Optional slide subtitle&amp;quot;&quot;/&gt;&lt;property id=&quot;20307&quot; value=&quot;263&quot;/&gt;&lt;/object&gt;&lt;object type=&quot;3&quot; unique_id=&quot;10014&quot;&gt;&lt;property id=&quot;20148&quot; value=&quot;5&quot;/&gt;&lt;property id=&quot;20300&quot; value=&quot;Slide 12 - &amp;quot;This is a “Three Content” slide Used for three text columns&amp;quot;&quot;/&gt;&lt;property id=&quot;20307&quot; value=&quot;344&quot;/&gt;&lt;/object&gt;&lt;object type=&quot;3&quot; unique_id=&quot;10015&quot;&gt;&lt;property id=&quot;20148&quot; value=&quot;5&quot;/&gt;&lt;property id=&quot;20300&quot; value=&quot;Slide 13 - &amp;quot;This is a “Sidebar Right” slide&amp;quot;&quot;/&gt;&lt;property id=&quot;20307&quot; value=&quot;268&quot;/&gt;&lt;/object&gt;&lt;object type=&quot;3&quot; unique_id=&quot;10016&quot;&gt;&lt;property id=&quot;20148&quot; value=&quot;5&quot;/&gt;&lt;property id=&quot;20300&quot; value=&quot;Slide 14 - &amp;quot;This is a “Sidebar Left” slide&amp;quot;&quot;/&gt;&lt;property id=&quot;20307&quot; value=&quot;267&quot;/&gt;&lt;/object&gt;&lt;object type=&quot;3&quot; unique_id=&quot;10017&quot;&gt;&lt;property id=&quot;20148&quot; value=&quot;5&quot;/&gt;&lt;property id=&quot;20300&quot; value=&quot;Slide 15&quot;/&gt;&lt;property id=&quot;20307&quot; value=&quot;340&quot;/&gt;&lt;/object&gt;&lt;object type=&quot;3&quot; unique_id=&quot;10018&quot;&gt;&lt;property id=&quot;20148&quot; value=&quot;5&quot;/&gt;&lt;property id=&quot;20300&quot; value=&quot;Slide 16&quot;/&gt;&lt;property id=&quot;20307&quot; value=&quot;345&quot;/&gt;&lt;/object&gt;&lt;object type=&quot;3&quot; unique_id=&quot;10019&quot;&gt;&lt;property id=&quot;20148&quot; value=&quot;5&quot;/&gt;&lt;property id=&quot;20300&quot; value=&quot;Slide 17&quot;/&gt;&lt;property id=&quot;20307&quot; value=&quot;338&quot;/&gt;&lt;/object&gt;&lt;object type=&quot;3&quot; unique_id=&quot;10020&quot;&gt;&lt;property id=&quot;20148&quot; value=&quot;5&quot;/&gt;&lt;property id=&quot;20300&quot; value=&quot;Slide 18&quot;/&gt;&lt;property id=&quot;20307&quot; value=&quot;339&quot;/&gt;&lt;/object&gt;&lt;object type=&quot;3&quot; unique_id=&quot;10021&quot;&gt;&lt;property id=&quot;20148&quot; value=&quot;5&quot;/&gt;&lt;property id=&quot;20300&quot; value=&quot;Slide 19 - &amp;quot;This is a “One Statistic – Spectrum Blue” slide Slide title is optional&amp;quot;&quot;/&gt;&lt;property id=&quot;20307&quot; value=&quot;346&quot;/&gt;&lt;/object&gt;&lt;object type=&quot;3&quot; unique_id=&quot;10022&quot;&gt;&lt;property id=&quot;20148&quot; value=&quot;5&quot;/&gt;&lt;property id=&quot;20300&quot; value=&quot;Slide 20 - &amp;quot;This is a “One Statistic – Priority Green” slide&amp;quot;&quot;/&gt;&lt;property id=&quot;20307&quot; value=&quot;347&quot;/&gt;&lt;/object&gt;&lt;object type=&quot;3&quot; unique_id=&quot;10023&quot;&gt;&lt;property id=&quot;20148&quot; value=&quot;5&quot;/&gt;&lt;property id=&quot;20300&quot; value=&quot;Slide 21 - &amp;quot;This is a “One Statistic – Dark Blue” slide&amp;quot;&quot;/&gt;&lt;property id=&quot;20307&quot; value=&quot;348&quot;/&gt;&lt;/object&gt;&lt;object type=&quot;3&quot; unique_id=&quot;10024&quot;&gt;&lt;property id=&quot;20148&quot; value=&quot;5&quot;/&gt;&lt;property id=&quot;20300&quot; value=&quot;Slide 22 - &amp;quot;This is a “Three Statistics” slide&amp;quot;&quot;/&gt;&lt;property id=&quot;20307&quot; value=&quot;349&quot;/&gt;&lt;/object&gt;&lt;object type=&quot;3&quot; unique_id=&quot;10025&quot;&gt;&lt;property id=&quot;20148&quot; value=&quot;5&quot;/&gt;&lt;property id=&quot;20300&quot; value=&quot;Slide 23 - &amp;quot;Section title is Arial Regular 18pt, sentence case, three lines max&amp;quot;&quot;/&gt;&lt;property id=&quot;20307&quot; value=&quot;335&quot;/&gt;&lt;/object&gt;&lt;object type=&quot;3&quot; unique_id=&quot;10026&quot;&gt;&lt;property id=&quot;20148&quot; value=&quot;5&quot;/&gt;&lt;property id=&quot;20300&quot; value=&quot;Slide 24 - &amp;quot;Fonts Optional slide subtitle&amp;quot;&quot;/&gt;&lt;property id=&quot;20307&quot; value=&quot;269&quot;/&gt;&lt;/object&gt;&lt;object type=&quot;3&quot; unique_id=&quot;10027&quot;&gt;&lt;property id=&quot;20148&quot; value=&quot;5&quot;/&gt;&lt;property id=&quot;20300&quot; value=&quot;Slide 25 - &amp;quot;Colors&amp;quot;&quot;/&gt;&lt;property id=&quot;20307&quot; value=&quot;327&quot;/&gt;&lt;/object&gt;&lt;object type=&quot;3&quot; unique_id=&quot;10028&quot;&gt;&lt;property id=&quot;20148&quot; value=&quot;5&quot;/&gt;&lt;property id=&quot;20300&quot; value=&quot;Slide 26 - &amp;quot;Tables&amp;quot;&quot;/&gt;&lt;property id=&quot;20307&quot; value=&quot;271&quot;/&gt;&lt;/object&gt;&lt;object type=&quot;3&quot; unique_id=&quot;10029&quot;&gt;&lt;property id=&quot;20148&quot; value=&quot;5&quot;/&gt;&lt;property id=&quot;20300&quot; value=&quot;Slide 27 - &amp;quot;Charts&amp;quot;&quot;/&gt;&lt;property id=&quot;20307&quot; value=&quot;272&quot;/&gt;&lt;/object&gt;&lt;object type=&quot;3&quot; unique_id=&quot;10030&quot;&gt;&lt;property id=&quot;20148&quot; value=&quot;5&quot;/&gt;&lt;property id=&quot;20300&quot; value=&quot;Slide 28 - &amp;quot;Charts Continued&amp;quot;&quot;/&gt;&lt;property id=&quot;20307&quot; value=&quot;275&quot;/&gt;&lt;/object&gt;&lt;object type=&quot;3&quot; unique_id=&quot;10031&quot;&gt;&lt;property id=&quot;20148&quot; value=&quot;5&quot;/&gt;&lt;property id=&quot;20300&quot; value=&quot;Slide 29 - &amp;quot;Charts Continued&amp;quot;&quot;/&gt;&lt;property id=&quot;20307&quot; value=&quot;276&quot;/&gt;&lt;/object&gt;&lt;object type=&quot;3&quot; unique_id=&quot;10032&quot;&gt;&lt;property id=&quot;20148&quot; value=&quot;5&quot;/&gt;&lt;property id=&quot;20300&quot; value=&quot;Slide 30 - &amp;quot;Graphics and SmartArt&amp;quot;&quot;/&gt;&lt;property id=&quot;20307&quot; value=&quot;273&quot;/&gt;&lt;/object&gt;&lt;object type=&quot;3&quot; unique_id=&quot;10033&quot;&gt;&lt;property id=&quot;20148&quot; value=&quot;5&quot;/&gt;&lt;property id=&quot;20300&quot; value=&quot;Slide 31 - &amp;quot;Transitions, animations and graphic effects&amp;quot;&quot;/&gt;&lt;property id=&quot;20307&quot; value=&quot;274&quot;/&gt;&lt;/object&gt;&lt;object type=&quot;3&quot; unique_id=&quot;10034&quot;&gt;&lt;property id=&quot;20148&quot; value=&quot;5&quot;/&gt;&lt;property id=&quot;20300&quot; value=&quot;Slide 32 - &amp;quot;Conserving resources when printing&amp;quot;&quot;/&gt;&lt;property id=&quot;20307&quot; value=&quot;277&quot;/&gt;&lt;/object&gt;&lt;object type=&quot;3&quot; unique_id=&quot;10035&quot;&gt;&lt;property id=&quot;20148&quot; value=&quot;5&quot;/&gt;&lt;property id=&quot;20300&quot; value=&quot;Slide 33&quot;/&gt;&lt;property id=&quot;20307&quot; value=&quot;310&quot;/&gt;&lt;/object&gt;&lt;object type=&quot;3&quot; unique_id=&quot;10036&quot;&gt;&lt;property id=&quot;20148&quot; value=&quot;5&quot;/&gt;&lt;property id=&quot;20300&quot; value=&quot;Slide 34&quot;/&gt;&lt;property id=&quot;20307&quot; value=&quot;336&quot;/&gt;&lt;/object&gt;&lt;object type=&quot;3&quot; unique_id=&quot;10037&quot;&gt;&lt;property id=&quot;20148&quot; value=&quot;5&quot;/&gt;&lt;property id=&quot;20300&quot; value=&quot;Slide 35&quot;/&gt;&lt;property id=&quot;20307&quot; value=&quot;333&quot;/&gt;&lt;/object&gt;&lt;object type=&quot;3&quot; unique_id=&quot;10038&quot;&gt;&lt;property id=&quot;20148&quot; value=&quot;5&quot;/&gt;&lt;property id=&quot;20300&quot; value=&quot;Slide 36&quot;/&gt;&lt;property id=&quot;20307&quot; value=&quot;334&quot;/&gt;&lt;/object&gt;&lt;/object&gt;&lt;object type=&quot;8&quot; unique_id=&quot;10076&quot;&gt;&lt;/object&gt;&lt;/object&gt;&lt;/database&gt;"/>
  <p:tag name="MMPROD_NEXTUNIQUEID" val="10009"/>
  <p:tag name="SECTOMILLISECCONVERTED" val="1"/>
</p:tagLst>
</file>

<file path=ppt/theme/theme1.xml><?xml version="1.0" encoding="utf-8"?>
<a:theme xmlns:a="http://schemas.openxmlformats.org/drawingml/2006/main" name="Spectrum Health">
  <a:themeElements>
    <a:clrScheme name="Spectrum Health Colors">
      <a:dk1>
        <a:srgbClr val="002855"/>
      </a:dk1>
      <a:lt1>
        <a:srgbClr val="FFFFFF"/>
      </a:lt1>
      <a:dk2>
        <a:srgbClr val="7F7F7F"/>
      </a:dk2>
      <a:lt2>
        <a:srgbClr val="DFEAE3"/>
      </a:lt2>
      <a:accent1>
        <a:srgbClr val="0072CE"/>
      </a:accent1>
      <a:accent2>
        <a:srgbClr val="009A44"/>
      </a:accent2>
      <a:accent3>
        <a:srgbClr val="002855"/>
      </a:accent3>
      <a:accent4>
        <a:srgbClr val="00ABC8"/>
      </a:accent4>
      <a:accent5>
        <a:srgbClr val="65BAAF"/>
      </a:accent5>
      <a:accent6>
        <a:srgbClr val="A5E5D9"/>
      </a:accent6>
      <a:hlink>
        <a:srgbClr val="0072CE"/>
      </a:hlink>
      <a:folHlink>
        <a:srgbClr val="0072CE"/>
      </a:folHlink>
    </a:clrScheme>
    <a:fontScheme name="Spectrum Health Fonts">
      <a:majorFont>
        <a:latin typeface="Arial"/>
        <a:ea typeface=""/>
        <a:cs typeface=""/>
      </a:majorFont>
      <a:minorFont>
        <a:latin typeface="Arial"/>
        <a:ea typeface=""/>
        <a:cs typeface=""/>
      </a:minorFont>
    </a:fontScheme>
    <a:fmtScheme name="Spectrum Health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rgbClr val="000000"/>
        </a:effectRef>
        <a:fontRef idx="minor">
          <a:schemeClr val="lt1"/>
        </a:fontRef>
      </a:style>
    </a:spDef>
    <a:lnDef>
      <a:spPr>
        <a:ln w="28575" cap="rnd"/>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200"/>
        </a:defPPr>
      </a:lstStyle>
    </a:txDef>
  </a:objectDefaults>
  <a:extraClrSchemeLst/>
  <a:custClrLst>
    <a:custClr name="Spectrum Blue">
      <a:srgbClr val="0072CE"/>
    </a:custClr>
    <a:custClr name="Priority Green">
      <a:srgbClr val="009A44"/>
    </a:custClr>
    <a:custClr name="Dark Blue">
      <a:srgbClr val="002855"/>
    </a:custClr>
    <a:custClr name="Lakeshore Blue">
      <a:srgbClr val="00ABC8"/>
    </a:custClr>
    <a:custClr name="Glen Lake">
      <a:srgbClr val="65BAAF"/>
    </a:custClr>
    <a:custClr name="Wellness Blue">
      <a:srgbClr val="A5E5D9"/>
    </a:custClr>
    <a:custClr name="Blue Lake">
      <a:srgbClr val="DFEAE3"/>
    </a:custClr>
    <a:custClr name="Dark Gray">
      <a:srgbClr val="7F7F7F"/>
    </a:custClr>
    <a:custClr name="Medium Gray">
      <a:srgbClr val="B1B1B1"/>
    </a:custClr>
    <a:custClr name="Light Gray">
      <a:srgbClr val="D9D8D8"/>
    </a:custClr>
  </a:custClrLst>
  <a:extLst>
    <a:ext uri="{05A4C25C-085E-4340-85A3-A5531E510DB2}">
      <thm15:themeFamily xmlns:thm15="http://schemas.microsoft.com/office/thememl/2012/main" name="Behling DNP Presentation" id="{8968CC41-572B-4844-94D6-995FB6130A29}" vid="{1CE74D4D-F6F5-421D-A7FD-F3A813DD7A59}"/>
    </a:ext>
  </a:extLst>
</a:theme>
</file>

<file path=ppt/theme/theme2.xml><?xml version="1.0" encoding="utf-8"?>
<a:theme xmlns:a="http://schemas.openxmlformats.org/drawingml/2006/main" name="Spectrum Health">
  <a:themeElements>
    <a:clrScheme name="Spectrum Health Colors">
      <a:dk1>
        <a:srgbClr val="002855"/>
      </a:dk1>
      <a:lt1>
        <a:srgbClr val="FFFFFF"/>
      </a:lt1>
      <a:dk2>
        <a:srgbClr val="7F7F7F"/>
      </a:dk2>
      <a:lt2>
        <a:srgbClr val="DFEAE3"/>
      </a:lt2>
      <a:accent1>
        <a:srgbClr val="0072CE"/>
      </a:accent1>
      <a:accent2>
        <a:srgbClr val="009A44"/>
      </a:accent2>
      <a:accent3>
        <a:srgbClr val="002855"/>
      </a:accent3>
      <a:accent4>
        <a:srgbClr val="00ABC8"/>
      </a:accent4>
      <a:accent5>
        <a:srgbClr val="65BAAF"/>
      </a:accent5>
      <a:accent6>
        <a:srgbClr val="A5E5D9"/>
      </a:accent6>
      <a:hlink>
        <a:srgbClr val="0072CE"/>
      </a:hlink>
      <a:folHlink>
        <a:srgbClr val="0072CE"/>
      </a:folHlink>
    </a:clrScheme>
    <a:fontScheme name="Spectrum Health Fonts">
      <a:majorFont>
        <a:latin typeface="Arial"/>
        <a:ea typeface=""/>
        <a:cs typeface=""/>
      </a:majorFont>
      <a:minorFont>
        <a:latin typeface="Arial"/>
        <a:ea typeface=""/>
        <a:cs typeface=""/>
      </a:minorFont>
    </a:fontScheme>
    <a:fmtScheme name="Spectrum Health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rgbClr val="000000"/>
        </a:effectRef>
        <a:fontRef idx="minor">
          <a:schemeClr val="lt1"/>
        </a:fontRef>
      </a:style>
    </a:spDef>
    <a:lnDef>
      <a:spPr>
        <a:ln w="28575" cap="rnd"/>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200"/>
        </a:defPPr>
      </a:lstStyle>
    </a:txDef>
  </a:objectDefaults>
  <a:extraClrSchemeLst/>
  <a:custClrLst>
    <a:custClr name="Spectrum Blue">
      <a:srgbClr val="0072CE"/>
    </a:custClr>
    <a:custClr name="Priority Green">
      <a:srgbClr val="009A44"/>
    </a:custClr>
    <a:custClr name="Dark Blue">
      <a:srgbClr val="002855"/>
    </a:custClr>
    <a:custClr name="Lakeshore Blue">
      <a:srgbClr val="00ABC8"/>
    </a:custClr>
    <a:custClr name="Glen Lake">
      <a:srgbClr val="65BAAF"/>
    </a:custClr>
    <a:custClr name="Wellness Blue">
      <a:srgbClr val="A5E5D9"/>
    </a:custClr>
    <a:custClr name="Blue Lake">
      <a:srgbClr val="DFEAE3"/>
    </a:custClr>
    <a:custClr name="Dark Gray">
      <a:srgbClr val="7F7F7F"/>
    </a:custClr>
    <a:custClr name="Medium Gray">
      <a:srgbClr val="B1B1B1"/>
    </a:custClr>
    <a:custClr name="Light Gray">
      <a:srgbClr val="D9D8D8"/>
    </a:custClr>
  </a:custClrLst>
</a:theme>
</file>

<file path=ppt/theme/theme3.xml><?xml version="1.0" encoding="utf-8"?>
<a:theme xmlns:a="http://schemas.openxmlformats.org/drawingml/2006/main" name="Spectrum Health">
  <a:themeElements>
    <a:clrScheme name="Spectrum Health Colors">
      <a:dk1>
        <a:srgbClr val="002855"/>
      </a:dk1>
      <a:lt1>
        <a:srgbClr val="FFFFFF"/>
      </a:lt1>
      <a:dk2>
        <a:srgbClr val="7F7F7F"/>
      </a:dk2>
      <a:lt2>
        <a:srgbClr val="DFEAE3"/>
      </a:lt2>
      <a:accent1>
        <a:srgbClr val="0072CE"/>
      </a:accent1>
      <a:accent2>
        <a:srgbClr val="009A44"/>
      </a:accent2>
      <a:accent3>
        <a:srgbClr val="002855"/>
      </a:accent3>
      <a:accent4>
        <a:srgbClr val="00ABC8"/>
      </a:accent4>
      <a:accent5>
        <a:srgbClr val="65BAAF"/>
      </a:accent5>
      <a:accent6>
        <a:srgbClr val="A5E5D9"/>
      </a:accent6>
      <a:hlink>
        <a:srgbClr val="0072CE"/>
      </a:hlink>
      <a:folHlink>
        <a:srgbClr val="0072CE"/>
      </a:folHlink>
    </a:clrScheme>
    <a:fontScheme name="Spectrum Health Fonts">
      <a:majorFont>
        <a:latin typeface="Arial"/>
        <a:ea typeface=""/>
        <a:cs typeface=""/>
      </a:majorFont>
      <a:minorFont>
        <a:latin typeface="Arial"/>
        <a:ea typeface=""/>
        <a:cs typeface=""/>
      </a:minorFont>
    </a:fontScheme>
    <a:fmtScheme name="Spectrum Health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rgbClr val="000000"/>
        </a:effectRef>
        <a:fontRef idx="minor">
          <a:schemeClr val="lt1"/>
        </a:fontRef>
      </a:style>
    </a:spDef>
    <a:lnDef>
      <a:spPr>
        <a:ln w="28575" cap="rnd"/>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200"/>
        </a:defPPr>
      </a:lstStyle>
    </a:txDef>
  </a:objectDefaults>
  <a:extraClrSchemeLst/>
  <a:custClrLst>
    <a:custClr name="Spectrum Blue">
      <a:srgbClr val="0072CE"/>
    </a:custClr>
    <a:custClr name="Priority Green">
      <a:srgbClr val="009A44"/>
    </a:custClr>
    <a:custClr name="Dark Blue">
      <a:srgbClr val="002855"/>
    </a:custClr>
    <a:custClr name="Lakeshore Blue">
      <a:srgbClr val="00ABC8"/>
    </a:custClr>
    <a:custClr name="Glen Lake">
      <a:srgbClr val="65BAAF"/>
    </a:custClr>
    <a:custClr name="Wellness Blue">
      <a:srgbClr val="A5E5D9"/>
    </a:custClr>
    <a:custClr name="Blue Lake">
      <a:srgbClr val="DFEAE3"/>
    </a:custClr>
    <a:custClr name="Dark Gray">
      <a:srgbClr val="7F7F7F"/>
    </a:custClr>
    <a:custClr name="Medium Gray">
      <a:srgbClr val="B1B1B1"/>
    </a:custClr>
    <a:custClr name="Light Gray">
      <a:srgbClr val="D9D8D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8" ma:contentTypeDescription="Create a new document." ma:contentTypeScope="" ma:versionID="6aa46909d69370b129df0d85318ae07a">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d5417010173beef19e0fa2bae8e99bd8"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8642A7-FFA8-4AFC-AD0C-84A4A1489D32}">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f131e3d9-a93c-475d-8874-a1b3afa9f60f"/>
    <ds:schemaRef ds:uri="2082b9e2-b2d6-4d2e-bc0d-4d39fe685db5"/>
    <ds:schemaRef ds:uri="http://www.w3.org/XML/1998/namespace"/>
  </ds:schemaRefs>
</ds:datastoreItem>
</file>

<file path=customXml/itemProps2.xml><?xml version="1.0" encoding="utf-8"?>
<ds:datastoreItem xmlns:ds="http://schemas.openxmlformats.org/officeDocument/2006/customXml" ds:itemID="{5CCE267B-71FE-4B9F-AE53-E5F506956C92}">
  <ds:schemaRefs>
    <ds:schemaRef ds:uri="http://schemas.microsoft.com/sharepoint/v3/contenttype/forms"/>
  </ds:schemaRefs>
</ds:datastoreItem>
</file>

<file path=customXml/itemProps3.xml><?xml version="1.0" encoding="utf-8"?>
<ds:datastoreItem xmlns:ds="http://schemas.openxmlformats.org/officeDocument/2006/customXml" ds:itemID="{EF4CFFCC-6EB9-4DE8-B177-7C37B603C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76974f8a-8a23-4a4c-8116-e4747a4a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Behling DNP Presentation</Template>
  <TotalTime>13469</TotalTime>
  <Words>9345</Words>
  <Application>Microsoft Office PowerPoint</Application>
  <PresentationFormat>On-screen Show (16:9)</PresentationFormat>
  <Paragraphs>490</Paragraphs>
  <Slides>35</Slides>
  <Notes>28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Spectrum Health</vt:lpstr>
      <vt:lpstr>A Program Evaluation of the Organizational Readiness for Pathway to Excellence at Two Community Hospitals</vt:lpstr>
      <vt:lpstr>Introduction</vt:lpstr>
      <vt:lpstr>Background</vt:lpstr>
      <vt:lpstr>Significance</vt:lpstr>
      <vt:lpstr>Clinical Questions</vt:lpstr>
      <vt:lpstr>Literature Review</vt:lpstr>
      <vt:lpstr>Literature Review: Theme 1</vt:lpstr>
      <vt:lpstr>Literature Review: Theme 2</vt:lpstr>
      <vt:lpstr>Literature Review: Theme 3</vt:lpstr>
      <vt:lpstr>Literature Review: Theme 4</vt:lpstr>
      <vt:lpstr>Literature Review: Theme 4 (continued)</vt:lpstr>
      <vt:lpstr>Purpose Statement</vt:lpstr>
      <vt:lpstr>Conceptual Framework – Logic Model</vt:lpstr>
      <vt:lpstr>Organization Assessment</vt:lpstr>
      <vt:lpstr>Methods/Design</vt:lpstr>
      <vt:lpstr>Methods/Design</vt:lpstr>
      <vt:lpstr>Methods/Design</vt:lpstr>
      <vt:lpstr>Results</vt:lpstr>
      <vt:lpstr>Results</vt:lpstr>
      <vt:lpstr>Results</vt:lpstr>
      <vt:lpstr>Results</vt:lpstr>
      <vt:lpstr>Results</vt:lpstr>
      <vt:lpstr>Results</vt:lpstr>
      <vt:lpstr>Results</vt:lpstr>
      <vt:lpstr>Discussion</vt:lpstr>
      <vt:lpstr>Discussion</vt:lpstr>
      <vt:lpstr>Discussion</vt:lpstr>
      <vt:lpstr>Thank You</vt:lpstr>
      <vt:lpstr>References</vt:lpstr>
      <vt:lpstr>References</vt:lpstr>
      <vt:lpstr>References</vt:lpstr>
      <vt:lpstr>References</vt:lpstr>
      <vt:lpstr>References</vt:lpstr>
      <vt:lpstr>Questions?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Program Evaluation of the Organizational Readiness for Pathway to Excellence at Two Community Hospitals</dc:title>
  <dc:subject/>
  <dc:creator>Behling, Shannon J.</dc:creator>
  <cp:keywords/>
  <dc:description/>
  <cp:lastModifiedBy>Shannon Behling</cp:lastModifiedBy>
  <cp:revision>4</cp:revision>
  <cp:lastPrinted>2019-10-06T00:46:52Z</cp:lastPrinted>
  <dcterms:created xsi:type="dcterms:W3CDTF">2021-11-28T14:40:13Z</dcterms:created>
  <dcterms:modified xsi:type="dcterms:W3CDTF">2022-01-06T19:17:46Z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