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6" r:id="rId4"/>
  </p:sldMasterIdLst>
  <p:notesMasterIdLst>
    <p:notesMasterId r:id="rId32"/>
  </p:notesMasterIdLst>
  <p:sldIdLst>
    <p:sldId id="256" r:id="rId5"/>
    <p:sldId id="257" r:id="rId6"/>
    <p:sldId id="294" r:id="rId7"/>
    <p:sldId id="267" r:id="rId8"/>
    <p:sldId id="296" r:id="rId9"/>
    <p:sldId id="297" r:id="rId10"/>
    <p:sldId id="269" r:id="rId11"/>
    <p:sldId id="270" r:id="rId12"/>
    <p:sldId id="272" r:id="rId13"/>
    <p:sldId id="287" r:id="rId14"/>
    <p:sldId id="288" r:id="rId15"/>
    <p:sldId id="305" r:id="rId16"/>
    <p:sldId id="298" r:id="rId17"/>
    <p:sldId id="273" r:id="rId18"/>
    <p:sldId id="299" r:id="rId19"/>
    <p:sldId id="300" r:id="rId20"/>
    <p:sldId id="301" r:id="rId21"/>
    <p:sldId id="302" r:id="rId22"/>
    <p:sldId id="304" r:id="rId23"/>
    <p:sldId id="303" r:id="rId24"/>
    <p:sldId id="285" r:id="rId25"/>
    <p:sldId id="292" r:id="rId26"/>
    <p:sldId id="284" r:id="rId27"/>
    <p:sldId id="306" r:id="rId28"/>
    <p:sldId id="283" r:id="rId29"/>
    <p:sldId id="290" r:id="rId30"/>
    <p:sldId id="293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E437B7-F202-FBDC-BDE5-6570070B3600}" v="7" dt="2021-08-08T23:27:31.635"/>
    <p1510:client id="{7A840B24-23C1-640B-4DF5-2A2D70CF870D}" v="584" dt="2021-08-08T05:36:37.296"/>
    <p1510:client id="{BA002ACB-372A-520D-2B1A-DF1A66FEC0B8}" v="4" dt="2021-08-08T23:09:17.981"/>
    <p1510:client id="{ED93396E-A8AC-02B9-1341-D63B28757F51}" v="88" dt="2021-08-07T20:55:08.9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638" autoAdjust="0"/>
  </p:normalViewPr>
  <p:slideViewPr>
    <p:cSldViewPr snapToGrid="0">
      <p:cViewPr varScale="1">
        <p:scale>
          <a:sx n="66" d="100"/>
          <a:sy n="66" d="100"/>
        </p:scale>
        <p:origin x="130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64A7F4-BA21-4ED3-8EDB-E2EAE524DE56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3C3D416-7457-4893-95ED-998D717D86CF}">
      <dgm:prSet/>
      <dgm:spPr/>
      <dgm:t>
        <a:bodyPr/>
        <a:lstStyle/>
        <a:p>
          <a:r>
            <a:rPr lang="en-US" b="0">
              <a:latin typeface="Arial"/>
              <a:cs typeface="Arial"/>
            </a:rPr>
            <a:t>What can be done to improve HPV vaccine compliance rates?</a:t>
          </a:r>
        </a:p>
      </dgm:t>
    </dgm:pt>
    <dgm:pt modelId="{2FA0EA60-B993-4971-8B84-26671B11F0FB}" type="parTrans" cxnId="{89E3DBC5-5DE2-455E-99BE-323FF438A453}">
      <dgm:prSet/>
      <dgm:spPr/>
      <dgm:t>
        <a:bodyPr/>
        <a:lstStyle/>
        <a:p>
          <a:endParaRPr lang="en-US"/>
        </a:p>
      </dgm:t>
    </dgm:pt>
    <dgm:pt modelId="{E8E67C5B-1CB9-4DFC-8B55-FCF15F8976EE}" type="sibTrans" cxnId="{89E3DBC5-5DE2-455E-99BE-323FF438A453}">
      <dgm:prSet/>
      <dgm:spPr/>
      <dgm:t>
        <a:bodyPr/>
        <a:lstStyle/>
        <a:p>
          <a:endParaRPr lang="en-US"/>
        </a:p>
      </dgm:t>
    </dgm:pt>
    <dgm:pt modelId="{1988BBC6-24F5-4E4A-985B-2B13045620A2}">
      <dgm:prSet/>
      <dgm:spPr/>
      <dgm:t>
        <a:bodyPr/>
        <a:lstStyle/>
        <a:p>
          <a:r>
            <a:rPr lang="en-US" b="0">
              <a:latin typeface="Arial"/>
              <a:cs typeface="Arial"/>
            </a:rPr>
            <a:t>What can be done to overcome current clinic barriers to the vaccine?</a:t>
          </a:r>
        </a:p>
      </dgm:t>
    </dgm:pt>
    <dgm:pt modelId="{E03DF618-E74E-4F5A-B315-EF75573BFAF5}" type="parTrans" cxnId="{C02E8697-FACA-43AF-90B3-B18C8E3EC44C}">
      <dgm:prSet/>
      <dgm:spPr/>
      <dgm:t>
        <a:bodyPr/>
        <a:lstStyle/>
        <a:p>
          <a:endParaRPr lang="en-US"/>
        </a:p>
      </dgm:t>
    </dgm:pt>
    <dgm:pt modelId="{31EE44FB-4666-4216-9E3F-720005B98A27}" type="sibTrans" cxnId="{C02E8697-FACA-43AF-90B3-B18C8E3EC44C}">
      <dgm:prSet/>
      <dgm:spPr/>
      <dgm:t>
        <a:bodyPr/>
        <a:lstStyle/>
        <a:p>
          <a:endParaRPr lang="en-US"/>
        </a:p>
      </dgm:t>
    </dgm:pt>
    <dgm:pt modelId="{D3B9A81C-556C-4E89-896A-22A906E331DA}">
      <dgm:prSet/>
      <dgm:spPr/>
      <dgm:t>
        <a:bodyPr/>
        <a:lstStyle/>
        <a:p>
          <a:pPr rtl="0"/>
          <a:r>
            <a:rPr lang="en-US" b="0">
              <a:latin typeface="Arial"/>
              <a:cs typeface="Arial"/>
            </a:rPr>
            <a:t>Who should be targeted to help with improvement, the parents/guardians, providers, clinic staff, or everyone involved?</a:t>
          </a:r>
        </a:p>
      </dgm:t>
    </dgm:pt>
    <dgm:pt modelId="{4562E602-9B1E-432E-8993-F4979C0FB7D3}" type="parTrans" cxnId="{7B93B51F-C42A-46EA-A1A0-08856742741D}">
      <dgm:prSet/>
      <dgm:spPr/>
      <dgm:t>
        <a:bodyPr/>
        <a:lstStyle/>
        <a:p>
          <a:endParaRPr lang="en-US"/>
        </a:p>
      </dgm:t>
    </dgm:pt>
    <dgm:pt modelId="{6435CE50-D699-4A0E-AD8F-4806CD5526B3}" type="sibTrans" cxnId="{7B93B51F-C42A-46EA-A1A0-08856742741D}">
      <dgm:prSet/>
      <dgm:spPr/>
      <dgm:t>
        <a:bodyPr/>
        <a:lstStyle/>
        <a:p>
          <a:endParaRPr lang="en-US"/>
        </a:p>
      </dgm:t>
    </dgm:pt>
    <dgm:pt modelId="{C489BB5F-881C-48BC-8B21-A7892D6E2A56}" type="pres">
      <dgm:prSet presAssocID="{0764A7F4-BA21-4ED3-8EDB-E2EAE524DE56}" presName="vert0" presStyleCnt="0">
        <dgm:presLayoutVars>
          <dgm:dir/>
          <dgm:animOne val="branch"/>
          <dgm:animLvl val="lvl"/>
        </dgm:presLayoutVars>
      </dgm:prSet>
      <dgm:spPr/>
    </dgm:pt>
    <dgm:pt modelId="{F323671D-DA64-4729-85BF-2FEE1856366B}" type="pres">
      <dgm:prSet presAssocID="{E3C3D416-7457-4893-95ED-998D717D86CF}" presName="thickLine" presStyleLbl="alignNode1" presStyleIdx="0" presStyleCnt="3"/>
      <dgm:spPr/>
    </dgm:pt>
    <dgm:pt modelId="{207B7F5B-92F3-4B27-BA4F-E20872CBF4F5}" type="pres">
      <dgm:prSet presAssocID="{E3C3D416-7457-4893-95ED-998D717D86CF}" presName="horz1" presStyleCnt="0"/>
      <dgm:spPr/>
    </dgm:pt>
    <dgm:pt modelId="{6D607C11-5732-4586-8DB9-3B5D92031317}" type="pres">
      <dgm:prSet presAssocID="{E3C3D416-7457-4893-95ED-998D717D86CF}" presName="tx1" presStyleLbl="revTx" presStyleIdx="0" presStyleCnt="3"/>
      <dgm:spPr/>
    </dgm:pt>
    <dgm:pt modelId="{DD01608E-5D47-4E82-8ABA-79AB4136401F}" type="pres">
      <dgm:prSet presAssocID="{E3C3D416-7457-4893-95ED-998D717D86CF}" presName="vert1" presStyleCnt="0"/>
      <dgm:spPr/>
    </dgm:pt>
    <dgm:pt modelId="{E45D1F14-3ABF-4D24-B5E5-DF61C7215FA3}" type="pres">
      <dgm:prSet presAssocID="{1988BBC6-24F5-4E4A-985B-2B13045620A2}" presName="thickLine" presStyleLbl="alignNode1" presStyleIdx="1" presStyleCnt="3"/>
      <dgm:spPr/>
    </dgm:pt>
    <dgm:pt modelId="{4D89C364-8C4D-4598-841A-054D7ECEA9A0}" type="pres">
      <dgm:prSet presAssocID="{1988BBC6-24F5-4E4A-985B-2B13045620A2}" presName="horz1" presStyleCnt="0"/>
      <dgm:spPr/>
    </dgm:pt>
    <dgm:pt modelId="{25FCCD5F-54F4-4D01-A7F7-0957A7F19377}" type="pres">
      <dgm:prSet presAssocID="{1988BBC6-24F5-4E4A-985B-2B13045620A2}" presName="tx1" presStyleLbl="revTx" presStyleIdx="1" presStyleCnt="3"/>
      <dgm:spPr/>
    </dgm:pt>
    <dgm:pt modelId="{ACCEB7BE-EA9B-40E4-A81B-831654F2FC79}" type="pres">
      <dgm:prSet presAssocID="{1988BBC6-24F5-4E4A-985B-2B13045620A2}" presName="vert1" presStyleCnt="0"/>
      <dgm:spPr/>
    </dgm:pt>
    <dgm:pt modelId="{19E7622B-5C2E-452A-83E1-C387C418BBEA}" type="pres">
      <dgm:prSet presAssocID="{D3B9A81C-556C-4E89-896A-22A906E331DA}" presName="thickLine" presStyleLbl="alignNode1" presStyleIdx="2" presStyleCnt="3"/>
      <dgm:spPr/>
    </dgm:pt>
    <dgm:pt modelId="{EFCA9B7E-0330-4E4F-AF65-D4D83AB56145}" type="pres">
      <dgm:prSet presAssocID="{D3B9A81C-556C-4E89-896A-22A906E331DA}" presName="horz1" presStyleCnt="0"/>
      <dgm:spPr/>
    </dgm:pt>
    <dgm:pt modelId="{EEF82D56-C910-4CFB-8BC1-72AEFDF315FF}" type="pres">
      <dgm:prSet presAssocID="{D3B9A81C-556C-4E89-896A-22A906E331DA}" presName="tx1" presStyleLbl="revTx" presStyleIdx="2" presStyleCnt="3"/>
      <dgm:spPr/>
    </dgm:pt>
    <dgm:pt modelId="{53FF3E3A-B362-4C94-84EB-B57AE7916D26}" type="pres">
      <dgm:prSet presAssocID="{D3B9A81C-556C-4E89-896A-22A906E331DA}" presName="vert1" presStyleCnt="0"/>
      <dgm:spPr/>
    </dgm:pt>
  </dgm:ptLst>
  <dgm:cxnLst>
    <dgm:cxn modelId="{7B93B51F-C42A-46EA-A1A0-08856742741D}" srcId="{0764A7F4-BA21-4ED3-8EDB-E2EAE524DE56}" destId="{D3B9A81C-556C-4E89-896A-22A906E331DA}" srcOrd="2" destOrd="0" parTransId="{4562E602-9B1E-432E-8993-F4979C0FB7D3}" sibTransId="{6435CE50-D699-4A0E-AD8F-4806CD5526B3}"/>
    <dgm:cxn modelId="{89FA7B3E-8835-41C7-94F6-51BCBE23D498}" type="presOf" srcId="{E3C3D416-7457-4893-95ED-998D717D86CF}" destId="{6D607C11-5732-4586-8DB9-3B5D92031317}" srcOrd="0" destOrd="0" presId="urn:microsoft.com/office/officeart/2008/layout/LinedList"/>
    <dgm:cxn modelId="{C02E8697-FACA-43AF-90B3-B18C8E3EC44C}" srcId="{0764A7F4-BA21-4ED3-8EDB-E2EAE524DE56}" destId="{1988BBC6-24F5-4E4A-985B-2B13045620A2}" srcOrd="1" destOrd="0" parTransId="{E03DF618-E74E-4F5A-B315-EF75573BFAF5}" sibTransId="{31EE44FB-4666-4216-9E3F-720005B98A27}"/>
    <dgm:cxn modelId="{89E3DBC5-5DE2-455E-99BE-323FF438A453}" srcId="{0764A7F4-BA21-4ED3-8EDB-E2EAE524DE56}" destId="{E3C3D416-7457-4893-95ED-998D717D86CF}" srcOrd="0" destOrd="0" parTransId="{2FA0EA60-B993-4971-8B84-26671B11F0FB}" sibTransId="{E8E67C5B-1CB9-4DFC-8B55-FCF15F8976EE}"/>
    <dgm:cxn modelId="{C6D5D9EE-4EC2-4208-9510-72D3368E5064}" type="presOf" srcId="{D3B9A81C-556C-4E89-896A-22A906E331DA}" destId="{EEF82D56-C910-4CFB-8BC1-72AEFDF315FF}" srcOrd="0" destOrd="0" presId="urn:microsoft.com/office/officeart/2008/layout/LinedList"/>
    <dgm:cxn modelId="{925A47EF-E5BB-43F4-B5F0-63D94D86AC97}" type="presOf" srcId="{0764A7F4-BA21-4ED3-8EDB-E2EAE524DE56}" destId="{C489BB5F-881C-48BC-8B21-A7892D6E2A56}" srcOrd="0" destOrd="0" presId="urn:microsoft.com/office/officeart/2008/layout/LinedList"/>
    <dgm:cxn modelId="{B5A88DF2-E64D-4A65-B068-50BE5BABB54D}" type="presOf" srcId="{1988BBC6-24F5-4E4A-985B-2B13045620A2}" destId="{25FCCD5F-54F4-4D01-A7F7-0957A7F19377}" srcOrd="0" destOrd="0" presId="urn:microsoft.com/office/officeart/2008/layout/LinedList"/>
    <dgm:cxn modelId="{D9DA6868-0A2D-4E02-9940-8B8270A0332B}" type="presParOf" srcId="{C489BB5F-881C-48BC-8B21-A7892D6E2A56}" destId="{F323671D-DA64-4729-85BF-2FEE1856366B}" srcOrd="0" destOrd="0" presId="urn:microsoft.com/office/officeart/2008/layout/LinedList"/>
    <dgm:cxn modelId="{DD5403B1-786E-4F1F-91DD-710315E7C484}" type="presParOf" srcId="{C489BB5F-881C-48BC-8B21-A7892D6E2A56}" destId="{207B7F5B-92F3-4B27-BA4F-E20872CBF4F5}" srcOrd="1" destOrd="0" presId="urn:microsoft.com/office/officeart/2008/layout/LinedList"/>
    <dgm:cxn modelId="{E1F92A3E-748A-4013-BD28-C2DBB9D1A687}" type="presParOf" srcId="{207B7F5B-92F3-4B27-BA4F-E20872CBF4F5}" destId="{6D607C11-5732-4586-8DB9-3B5D92031317}" srcOrd="0" destOrd="0" presId="urn:microsoft.com/office/officeart/2008/layout/LinedList"/>
    <dgm:cxn modelId="{2A921210-77DD-4B94-969E-E5E504BC384A}" type="presParOf" srcId="{207B7F5B-92F3-4B27-BA4F-E20872CBF4F5}" destId="{DD01608E-5D47-4E82-8ABA-79AB4136401F}" srcOrd="1" destOrd="0" presId="urn:microsoft.com/office/officeart/2008/layout/LinedList"/>
    <dgm:cxn modelId="{2F4D39F9-D193-4902-BA41-A9E9F989CC37}" type="presParOf" srcId="{C489BB5F-881C-48BC-8B21-A7892D6E2A56}" destId="{E45D1F14-3ABF-4D24-B5E5-DF61C7215FA3}" srcOrd="2" destOrd="0" presId="urn:microsoft.com/office/officeart/2008/layout/LinedList"/>
    <dgm:cxn modelId="{E77D0DF0-F0E5-4EBE-823A-FD344340BC8F}" type="presParOf" srcId="{C489BB5F-881C-48BC-8B21-A7892D6E2A56}" destId="{4D89C364-8C4D-4598-841A-054D7ECEA9A0}" srcOrd="3" destOrd="0" presId="urn:microsoft.com/office/officeart/2008/layout/LinedList"/>
    <dgm:cxn modelId="{EEE6E788-45C5-4C29-9DBB-68956915A12D}" type="presParOf" srcId="{4D89C364-8C4D-4598-841A-054D7ECEA9A0}" destId="{25FCCD5F-54F4-4D01-A7F7-0957A7F19377}" srcOrd="0" destOrd="0" presId="urn:microsoft.com/office/officeart/2008/layout/LinedList"/>
    <dgm:cxn modelId="{F0B621A8-6F3D-45D3-85D3-DBE54A223D1D}" type="presParOf" srcId="{4D89C364-8C4D-4598-841A-054D7ECEA9A0}" destId="{ACCEB7BE-EA9B-40E4-A81B-831654F2FC79}" srcOrd="1" destOrd="0" presId="urn:microsoft.com/office/officeart/2008/layout/LinedList"/>
    <dgm:cxn modelId="{01E3BA00-32CD-482D-8C41-031737F4B66A}" type="presParOf" srcId="{C489BB5F-881C-48BC-8B21-A7892D6E2A56}" destId="{19E7622B-5C2E-452A-83E1-C387C418BBEA}" srcOrd="4" destOrd="0" presId="urn:microsoft.com/office/officeart/2008/layout/LinedList"/>
    <dgm:cxn modelId="{EE1A527C-B618-44CA-8D80-212D5B6096A6}" type="presParOf" srcId="{C489BB5F-881C-48BC-8B21-A7892D6E2A56}" destId="{EFCA9B7E-0330-4E4F-AF65-D4D83AB56145}" srcOrd="5" destOrd="0" presId="urn:microsoft.com/office/officeart/2008/layout/LinedList"/>
    <dgm:cxn modelId="{C8218C37-8D63-4C4D-892F-4C979B6FF176}" type="presParOf" srcId="{EFCA9B7E-0330-4E4F-AF65-D4D83AB56145}" destId="{EEF82D56-C910-4CFB-8BC1-72AEFDF315FF}" srcOrd="0" destOrd="0" presId="urn:microsoft.com/office/officeart/2008/layout/LinedList"/>
    <dgm:cxn modelId="{5126E447-2402-438C-A99A-3A25999732D1}" type="presParOf" srcId="{EFCA9B7E-0330-4E4F-AF65-D4D83AB56145}" destId="{53FF3E3A-B362-4C94-84EB-B57AE7916D2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70391E-D043-43AC-BBC3-03680EBA3FC0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6F3C581-3961-45DA-9B6B-5BDA3CCEC399}">
      <dgm:prSet/>
      <dgm:spPr/>
      <dgm:t>
        <a:bodyPr/>
        <a:lstStyle/>
        <a:p>
          <a:r>
            <a:rPr lang="en-US"/>
            <a:t>COVID</a:t>
          </a:r>
        </a:p>
      </dgm:t>
    </dgm:pt>
    <dgm:pt modelId="{90613646-C78B-470D-BFBE-4D2740F984F8}" type="parTrans" cxnId="{1113F1A5-BB40-43BD-A849-B973A69702DA}">
      <dgm:prSet/>
      <dgm:spPr/>
      <dgm:t>
        <a:bodyPr/>
        <a:lstStyle/>
        <a:p>
          <a:endParaRPr lang="en-US"/>
        </a:p>
      </dgm:t>
    </dgm:pt>
    <dgm:pt modelId="{6A4724C7-17B6-4EB4-915E-1AF7C7BF0A3E}" type="sibTrans" cxnId="{1113F1A5-BB40-43BD-A849-B973A69702DA}">
      <dgm:prSet/>
      <dgm:spPr/>
      <dgm:t>
        <a:bodyPr/>
        <a:lstStyle/>
        <a:p>
          <a:endParaRPr lang="en-US"/>
        </a:p>
      </dgm:t>
    </dgm:pt>
    <dgm:pt modelId="{15EA462C-BF6B-460F-95C0-B78A28B4A616}">
      <dgm:prSet/>
      <dgm:spPr/>
      <dgm:t>
        <a:bodyPr/>
        <a:lstStyle/>
        <a:p>
          <a:r>
            <a:rPr lang="en-US"/>
            <a:t>Vaccine authorized for 12–15-year-olds </a:t>
          </a:r>
        </a:p>
      </dgm:t>
    </dgm:pt>
    <dgm:pt modelId="{19EE2CBF-D6E8-44D0-BF8A-0F325D8AD298}" type="parTrans" cxnId="{005720A0-C8FE-49F2-A5B5-7C2F402E9B25}">
      <dgm:prSet/>
      <dgm:spPr/>
      <dgm:t>
        <a:bodyPr/>
        <a:lstStyle/>
        <a:p>
          <a:endParaRPr lang="en-US"/>
        </a:p>
      </dgm:t>
    </dgm:pt>
    <dgm:pt modelId="{251DDA34-0036-4CA8-B5A1-F9BB13CD111A}" type="sibTrans" cxnId="{005720A0-C8FE-49F2-A5B5-7C2F402E9B25}">
      <dgm:prSet/>
      <dgm:spPr/>
      <dgm:t>
        <a:bodyPr/>
        <a:lstStyle/>
        <a:p>
          <a:endParaRPr lang="en-US"/>
        </a:p>
      </dgm:t>
    </dgm:pt>
    <dgm:pt modelId="{2066DED8-7D15-4748-B931-E1D635FBFE41}">
      <dgm:prSet/>
      <dgm:spPr/>
      <dgm:t>
        <a:bodyPr/>
        <a:lstStyle/>
        <a:p>
          <a:r>
            <a:rPr lang="en-US"/>
            <a:t>Timeframe of project implementation</a:t>
          </a:r>
        </a:p>
      </dgm:t>
    </dgm:pt>
    <dgm:pt modelId="{61A79D0E-6EAA-4B44-80AD-0DF6DF1DDD97}" type="parTrans" cxnId="{5EAAB28F-5039-4F6A-A7A7-AB7D8EC8E6C9}">
      <dgm:prSet/>
      <dgm:spPr/>
      <dgm:t>
        <a:bodyPr/>
        <a:lstStyle/>
        <a:p>
          <a:endParaRPr lang="en-US"/>
        </a:p>
      </dgm:t>
    </dgm:pt>
    <dgm:pt modelId="{78DB9206-89F5-499A-B2E1-8C172ED80BFE}" type="sibTrans" cxnId="{5EAAB28F-5039-4F6A-A7A7-AB7D8EC8E6C9}">
      <dgm:prSet/>
      <dgm:spPr/>
      <dgm:t>
        <a:bodyPr/>
        <a:lstStyle/>
        <a:p>
          <a:endParaRPr lang="en-US"/>
        </a:p>
      </dgm:t>
    </dgm:pt>
    <dgm:pt modelId="{0202002E-DD45-483D-B9E8-D8F5745E1A38}">
      <dgm:prSet/>
      <dgm:spPr/>
      <dgm:t>
        <a:bodyPr/>
        <a:lstStyle/>
        <a:p>
          <a:r>
            <a:rPr lang="en-US"/>
            <a:t>Not in line with typical physical exam schedule before school</a:t>
          </a:r>
        </a:p>
      </dgm:t>
    </dgm:pt>
    <dgm:pt modelId="{0CE631D3-BE4F-4D2F-A477-88C6B774BDF3}" type="parTrans" cxnId="{E59E0D9D-A984-4D34-985B-0090800AA8CB}">
      <dgm:prSet/>
      <dgm:spPr/>
      <dgm:t>
        <a:bodyPr/>
        <a:lstStyle/>
        <a:p>
          <a:endParaRPr lang="en-US"/>
        </a:p>
      </dgm:t>
    </dgm:pt>
    <dgm:pt modelId="{8BD6D7D4-A7DB-466F-B298-25E74A41EA16}" type="sibTrans" cxnId="{E59E0D9D-A984-4D34-985B-0090800AA8CB}">
      <dgm:prSet/>
      <dgm:spPr/>
      <dgm:t>
        <a:bodyPr/>
        <a:lstStyle/>
        <a:p>
          <a:endParaRPr lang="en-US"/>
        </a:p>
      </dgm:t>
    </dgm:pt>
    <dgm:pt modelId="{5DD86EF9-4442-4492-919B-57BF7B075C7C}">
      <dgm:prSet/>
      <dgm:spPr/>
      <dgm:t>
        <a:bodyPr/>
        <a:lstStyle/>
        <a:p>
          <a:r>
            <a:rPr lang="en-US"/>
            <a:t>Sample size</a:t>
          </a:r>
        </a:p>
      </dgm:t>
    </dgm:pt>
    <dgm:pt modelId="{84B99FCB-ABFB-43B8-8D76-D82C47B0D7A0}" type="parTrans" cxnId="{FE480546-77B0-4217-B3AC-A257403EE755}">
      <dgm:prSet/>
      <dgm:spPr/>
      <dgm:t>
        <a:bodyPr/>
        <a:lstStyle/>
        <a:p>
          <a:endParaRPr lang="en-US"/>
        </a:p>
      </dgm:t>
    </dgm:pt>
    <dgm:pt modelId="{8DC0F3BD-0487-4A7F-A693-02F78DD0268A}" type="sibTrans" cxnId="{FE480546-77B0-4217-B3AC-A257403EE755}">
      <dgm:prSet/>
      <dgm:spPr/>
      <dgm:t>
        <a:bodyPr/>
        <a:lstStyle/>
        <a:p>
          <a:endParaRPr lang="en-US"/>
        </a:p>
      </dgm:t>
    </dgm:pt>
    <dgm:pt modelId="{250F3795-88D5-4354-AB77-735945119FF2}">
      <dgm:prSet/>
      <dgm:spPr/>
      <dgm:t>
        <a:bodyPr/>
        <a:lstStyle/>
        <a:p>
          <a:r>
            <a:rPr lang="en-US"/>
            <a:t>21 total participants that completed the project</a:t>
          </a:r>
        </a:p>
      </dgm:t>
    </dgm:pt>
    <dgm:pt modelId="{5D2A3EDB-3BBC-44DE-95D1-78C3A3AF34FC}" type="parTrans" cxnId="{61A78214-0CC5-44F6-B462-75F2CCC5A014}">
      <dgm:prSet/>
      <dgm:spPr/>
      <dgm:t>
        <a:bodyPr/>
        <a:lstStyle/>
        <a:p>
          <a:endParaRPr lang="en-US"/>
        </a:p>
      </dgm:t>
    </dgm:pt>
    <dgm:pt modelId="{22340D35-C88F-44DD-9565-DF4ABE3AB234}" type="sibTrans" cxnId="{61A78214-0CC5-44F6-B462-75F2CCC5A014}">
      <dgm:prSet/>
      <dgm:spPr/>
      <dgm:t>
        <a:bodyPr/>
        <a:lstStyle/>
        <a:p>
          <a:endParaRPr lang="en-US"/>
        </a:p>
      </dgm:t>
    </dgm:pt>
    <dgm:pt modelId="{B7036630-5CF8-4C14-BF99-7A0D1D3FC67F}">
      <dgm:prSet/>
      <dgm:spPr/>
      <dgm:t>
        <a:bodyPr/>
        <a:lstStyle/>
        <a:p>
          <a:r>
            <a:rPr lang="en-US"/>
            <a:t>33 total participants completed the parent opinion survey</a:t>
          </a:r>
        </a:p>
      </dgm:t>
    </dgm:pt>
    <dgm:pt modelId="{7CB180F6-5CB0-445E-B444-72A1406E5B79}" type="parTrans" cxnId="{F4F2C113-D85A-4E00-A4CD-E6304B654804}">
      <dgm:prSet/>
      <dgm:spPr/>
      <dgm:t>
        <a:bodyPr/>
        <a:lstStyle/>
        <a:p>
          <a:endParaRPr lang="en-US"/>
        </a:p>
      </dgm:t>
    </dgm:pt>
    <dgm:pt modelId="{F50508F5-BF55-4983-9AE7-DA3707813DE9}" type="sibTrans" cxnId="{F4F2C113-D85A-4E00-A4CD-E6304B654804}">
      <dgm:prSet/>
      <dgm:spPr/>
      <dgm:t>
        <a:bodyPr/>
        <a:lstStyle/>
        <a:p>
          <a:endParaRPr lang="en-US"/>
        </a:p>
      </dgm:t>
    </dgm:pt>
    <dgm:pt modelId="{4F6AE03E-6461-4794-8125-7E8C7D28E5D9}">
      <dgm:prSet/>
      <dgm:spPr/>
      <dgm:t>
        <a:bodyPr/>
        <a:lstStyle/>
        <a:p>
          <a:r>
            <a:rPr lang="en-US"/>
            <a:t>Questionnaires used were not a validated tool</a:t>
          </a:r>
        </a:p>
      </dgm:t>
    </dgm:pt>
    <dgm:pt modelId="{450AB973-E0AE-412F-BCA0-1DDFC667E22F}" type="parTrans" cxnId="{C4CFF48F-3BE4-4236-AB9F-91E8804042BF}">
      <dgm:prSet/>
      <dgm:spPr/>
      <dgm:t>
        <a:bodyPr/>
        <a:lstStyle/>
        <a:p>
          <a:endParaRPr lang="en-US"/>
        </a:p>
      </dgm:t>
    </dgm:pt>
    <dgm:pt modelId="{A06BBF57-2C82-4A16-96CA-0E56828F6D46}" type="sibTrans" cxnId="{C4CFF48F-3BE4-4236-AB9F-91E8804042BF}">
      <dgm:prSet/>
      <dgm:spPr/>
      <dgm:t>
        <a:bodyPr/>
        <a:lstStyle/>
        <a:p>
          <a:endParaRPr lang="en-US"/>
        </a:p>
      </dgm:t>
    </dgm:pt>
    <dgm:pt modelId="{BE43096F-572F-4FBA-BBF9-B8F2BC8A421E}">
      <dgm:prSet/>
      <dgm:spPr/>
      <dgm:t>
        <a:bodyPr/>
        <a:lstStyle/>
        <a:p>
          <a:r>
            <a:rPr lang="en-US"/>
            <a:t>The parent opinion questionnaire was only partially validated</a:t>
          </a:r>
        </a:p>
      </dgm:t>
    </dgm:pt>
    <dgm:pt modelId="{E5E41FEB-090A-4085-A478-026E07113D4F}" type="parTrans" cxnId="{3E2BCA83-2325-4CD7-9CB3-97B13E823CB9}">
      <dgm:prSet/>
      <dgm:spPr/>
      <dgm:t>
        <a:bodyPr/>
        <a:lstStyle/>
        <a:p>
          <a:endParaRPr lang="en-US"/>
        </a:p>
      </dgm:t>
    </dgm:pt>
    <dgm:pt modelId="{ED838EDF-773C-4948-A60A-7021FF0B6325}" type="sibTrans" cxnId="{3E2BCA83-2325-4CD7-9CB3-97B13E823CB9}">
      <dgm:prSet/>
      <dgm:spPr/>
      <dgm:t>
        <a:bodyPr/>
        <a:lstStyle/>
        <a:p>
          <a:endParaRPr lang="en-US"/>
        </a:p>
      </dgm:t>
    </dgm:pt>
    <dgm:pt modelId="{A8B1B399-FB5C-4768-92D6-9B237633232E}" type="pres">
      <dgm:prSet presAssocID="{A970391E-D043-43AC-BBC3-03680EBA3FC0}" presName="linear" presStyleCnt="0">
        <dgm:presLayoutVars>
          <dgm:dir/>
          <dgm:animLvl val="lvl"/>
          <dgm:resizeHandles val="exact"/>
        </dgm:presLayoutVars>
      </dgm:prSet>
      <dgm:spPr/>
    </dgm:pt>
    <dgm:pt modelId="{2D30233D-3816-4324-833F-F0A26C93752A}" type="pres">
      <dgm:prSet presAssocID="{06F3C581-3961-45DA-9B6B-5BDA3CCEC399}" presName="parentLin" presStyleCnt="0"/>
      <dgm:spPr/>
    </dgm:pt>
    <dgm:pt modelId="{2AF9D3D7-A311-4DC5-B024-DC50571796D9}" type="pres">
      <dgm:prSet presAssocID="{06F3C581-3961-45DA-9B6B-5BDA3CCEC399}" presName="parentLeftMargin" presStyleLbl="node1" presStyleIdx="0" presStyleCnt="4"/>
      <dgm:spPr/>
    </dgm:pt>
    <dgm:pt modelId="{AB9F12F7-A6D2-4005-88EA-16814CF9BE0E}" type="pres">
      <dgm:prSet presAssocID="{06F3C581-3961-45DA-9B6B-5BDA3CCEC39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593C05C-732C-4CD7-AAC0-F3C6D2003970}" type="pres">
      <dgm:prSet presAssocID="{06F3C581-3961-45DA-9B6B-5BDA3CCEC399}" presName="negativeSpace" presStyleCnt="0"/>
      <dgm:spPr/>
    </dgm:pt>
    <dgm:pt modelId="{55A2DFCD-478A-4739-BF99-D48FAAB701C4}" type="pres">
      <dgm:prSet presAssocID="{06F3C581-3961-45DA-9B6B-5BDA3CCEC399}" presName="childText" presStyleLbl="conFgAcc1" presStyleIdx="0" presStyleCnt="4">
        <dgm:presLayoutVars>
          <dgm:bulletEnabled val="1"/>
        </dgm:presLayoutVars>
      </dgm:prSet>
      <dgm:spPr/>
    </dgm:pt>
    <dgm:pt modelId="{7EF40AFE-6360-4353-8F37-FB9E3ADF63ED}" type="pres">
      <dgm:prSet presAssocID="{6A4724C7-17B6-4EB4-915E-1AF7C7BF0A3E}" presName="spaceBetweenRectangles" presStyleCnt="0"/>
      <dgm:spPr/>
    </dgm:pt>
    <dgm:pt modelId="{B3E3E02C-3ABA-44F9-87B1-A1F55857EA52}" type="pres">
      <dgm:prSet presAssocID="{2066DED8-7D15-4748-B931-E1D635FBFE41}" presName="parentLin" presStyleCnt="0"/>
      <dgm:spPr/>
    </dgm:pt>
    <dgm:pt modelId="{684A0293-5660-4D5F-BA42-48E9FDABBD3F}" type="pres">
      <dgm:prSet presAssocID="{2066DED8-7D15-4748-B931-E1D635FBFE41}" presName="parentLeftMargin" presStyleLbl="node1" presStyleIdx="0" presStyleCnt="4"/>
      <dgm:spPr/>
    </dgm:pt>
    <dgm:pt modelId="{C9122E53-3E4F-4827-AA45-1B7972C7D0A3}" type="pres">
      <dgm:prSet presAssocID="{2066DED8-7D15-4748-B931-E1D635FBFE4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A8EDA9C-0995-47AA-ABA6-52A80B7ADFED}" type="pres">
      <dgm:prSet presAssocID="{2066DED8-7D15-4748-B931-E1D635FBFE41}" presName="negativeSpace" presStyleCnt="0"/>
      <dgm:spPr/>
    </dgm:pt>
    <dgm:pt modelId="{39CD9D3A-0EF9-461D-B05F-D96FB7AA0423}" type="pres">
      <dgm:prSet presAssocID="{2066DED8-7D15-4748-B931-E1D635FBFE41}" presName="childText" presStyleLbl="conFgAcc1" presStyleIdx="1" presStyleCnt="4">
        <dgm:presLayoutVars>
          <dgm:bulletEnabled val="1"/>
        </dgm:presLayoutVars>
      </dgm:prSet>
      <dgm:spPr/>
    </dgm:pt>
    <dgm:pt modelId="{B866A761-7AF1-436D-9E87-9B4E076BAB28}" type="pres">
      <dgm:prSet presAssocID="{78DB9206-89F5-499A-B2E1-8C172ED80BFE}" presName="spaceBetweenRectangles" presStyleCnt="0"/>
      <dgm:spPr/>
    </dgm:pt>
    <dgm:pt modelId="{FDFB4AA0-9E3F-455C-B292-262B3B680993}" type="pres">
      <dgm:prSet presAssocID="{5DD86EF9-4442-4492-919B-57BF7B075C7C}" presName="parentLin" presStyleCnt="0"/>
      <dgm:spPr/>
    </dgm:pt>
    <dgm:pt modelId="{C8A14C60-883A-4172-817A-DB24542E81D7}" type="pres">
      <dgm:prSet presAssocID="{5DD86EF9-4442-4492-919B-57BF7B075C7C}" presName="parentLeftMargin" presStyleLbl="node1" presStyleIdx="1" presStyleCnt="4"/>
      <dgm:spPr/>
    </dgm:pt>
    <dgm:pt modelId="{6BACF4D3-8825-410B-9F2A-E2205B6C49A0}" type="pres">
      <dgm:prSet presAssocID="{5DD86EF9-4442-4492-919B-57BF7B075C7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DA92E84-4CE9-4EEB-9D6D-A003AF2396A8}" type="pres">
      <dgm:prSet presAssocID="{5DD86EF9-4442-4492-919B-57BF7B075C7C}" presName="negativeSpace" presStyleCnt="0"/>
      <dgm:spPr/>
    </dgm:pt>
    <dgm:pt modelId="{86B587EC-B8DE-4D97-8B86-6D433AC3F589}" type="pres">
      <dgm:prSet presAssocID="{5DD86EF9-4442-4492-919B-57BF7B075C7C}" presName="childText" presStyleLbl="conFgAcc1" presStyleIdx="2" presStyleCnt="4">
        <dgm:presLayoutVars>
          <dgm:bulletEnabled val="1"/>
        </dgm:presLayoutVars>
      </dgm:prSet>
      <dgm:spPr/>
    </dgm:pt>
    <dgm:pt modelId="{3F096946-76F8-495D-BC11-44FFF698C7E8}" type="pres">
      <dgm:prSet presAssocID="{8DC0F3BD-0487-4A7F-A693-02F78DD0268A}" presName="spaceBetweenRectangles" presStyleCnt="0"/>
      <dgm:spPr/>
    </dgm:pt>
    <dgm:pt modelId="{675D5477-E9B1-4F88-8C83-2EF709B93431}" type="pres">
      <dgm:prSet presAssocID="{4F6AE03E-6461-4794-8125-7E8C7D28E5D9}" presName="parentLin" presStyleCnt="0"/>
      <dgm:spPr/>
    </dgm:pt>
    <dgm:pt modelId="{E91376F9-14C2-4B4C-9D44-B0F5B1655BE3}" type="pres">
      <dgm:prSet presAssocID="{4F6AE03E-6461-4794-8125-7E8C7D28E5D9}" presName="parentLeftMargin" presStyleLbl="node1" presStyleIdx="2" presStyleCnt="4"/>
      <dgm:spPr/>
    </dgm:pt>
    <dgm:pt modelId="{8BED29DB-BAF8-41A6-AC0E-CE7CDC811E2F}" type="pres">
      <dgm:prSet presAssocID="{4F6AE03E-6461-4794-8125-7E8C7D28E5D9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C01530FF-A600-4EF0-975D-20B48F01351E}" type="pres">
      <dgm:prSet presAssocID="{4F6AE03E-6461-4794-8125-7E8C7D28E5D9}" presName="negativeSpace" presStyleCnt="0"/>
      <dgm:spPr/>
    </dgm:pt>
    <dgm:pt modelId="{4097E156-F2D5-477B-A0B2-9C2106BEB1F7}" type="pres">
      <dgm:prSet presAssocID="{4F6AE03E-6461-4794-8125-7E8C7D28E5D9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8FA9A12-B60A-4E1D-9714-47B2B1DEF038}" type="presOf" srcId="{B7036630-5CF8-4C14-BF99-7A0D1D3FC67F}" destId="{86B587EC-B8DE-4D97-8B86-6D433AC3F589}" srcOrd="0" destOrd="1" presId="urn:microsoft.com/office/officeart/2005/8/layout/list1"/>
    <dgm:cxn modelId="{1A265813-A226-4885-AE1A-B1392118EF98}" type="presOf" srcId="{250F3795-88D5-4354-AB77-735945119FF2}" destId="{86B587EC-B8DE-4D97-8B86-6D433AC3F589}" srcOrd="0" destOrd="0" presId="urn:microsoft.com/office/officeart/2005/8/layout/list1"/>
    <dgm:cxn modelId="{F4F2C113-D85A-4E00-A4CD-E6304B654804}" srcId="{5DD86EF9-4442-4492-919B-57BF7B075C7C}" destId="{B7036630-5CF8-4C14-BF99-7A0D1D3FC67F}" srcOrd="1" destOrd="0" parTransId="{7CB180F6-5CB0-445E-B444-72A1406E5B79}" sibTransId="{F50508F5-BF55-4983-9AE7-DA3707813DE9}"/>
    <dgm:cxn modelId="{61A78214-0CC5-44F6-B462-75F2CCC5A014}" srcId="{5DD86EF9-4442-4492-919B-57BF7B075C7C}" destId="{250F3795-88D5-4354-AB77-735945119FF2}" srcOrd="0" destOrd="0" parTransId="{5D2A3EDB-3BBC-44DE-95D1-78C3A3AF34FC}" sibTransId="{22340D35-C88F-44DD-9565-DF4ABE3AB234}"/>
    <dgm:cxn modelId="{1990421A-6941-4D80-8B62-379AD9A1F8E1}" type="presOf" srcId="{5DD86EF9-4442-4492-919B-57BF7B075C7C}" destId="{C8A14C60-883A-4172-817A-DB24542E81D7}" srcOrd="0" destOrd="0" presId="urn:microsoft.com/office/officeart/2005/8/layout/list1"/>
    <dgm:cxn modelId="{904D4028-178D-4B35-99EE-20C5379AF117}" type="presOf" srcId="{4F6AE03E-6461-4794-8125-7E8C7D28E5D9}" destId="{E91376F9-14C2-4B4C-9D44-B0F5B1655BE3}" srcOrd="0" destOrd="0" presId="urn:microsoft.com/office/officeart/2005/8/layout/list1"/>
    <dgm:cxn modelId="{4FFBD02B-2519-4FC9-A2DB-99941EFD1A9E}" type="presOf" srcId="{06F3C581-3961-45DA-9B6B-5BDA3CCEC399}" destId="{AB9F12F7-A6D2-4005-88EA-16814CF9BE0E}" srcOrd="1" destOrd="0" presId="urn:microsoft.com/office/officeart/2005/8/layout/list1"/>
    <dgm:cxn modelId="{3BBBAF41-F62B-4FC4-BFD1-06B667211BD5}" type="presOf" srcId="{06F3C581-3961-45DA-9B6B-5BDA3CCEC399}" destId="{2AF9D3D7-A311-4DC5-B024-DC50571796D9}" srcOrd="0" destOrd="0" presId="urn:microsoft.com/office/officeart/2005/8/layout/list1"/>
    <dgm:cxn modelId="{FE480546-77B0-4217-B3AC-A257403EE755}" srcId="{A970391E-D043-43AC-BBC3-03680EBA3FC0}" destId="{5DD86EF9-4442-4492-919B-57BF7B075C7C}" srcOrd="2" destOrd="0" parTransId="{84B99FCB-ABFB-43B8-8D76-D82C47B0D7A0}" sibTransId="{8DC0F3BD-0487-4A7F-A693-02F78DD0268A}"/>
    <dgm:cxn modelId="{42A09673-2927-4379-AB2A-7EDC2155EB2B}" type="presOf" srcId="{4F6AE03E-6461-4794-8125-7E8C7D28E5D9}" destId="{8BED29DB-BAF8-41A6-AC0E-CE7CDC811E2F}" srcOrd="1" destOrd="0" presId="urn:microsoft.com/office/officeart/2005/8/layout/list1"/>
    <dgm:cxn modelId="{3E2BCA83-2325-4CD7-9CB3-97B13E823CB9}" srcId="{4F6AE03E-6461-4794-8125-7E8C7D28E5D9}" destId="{BE43096F-572F-4FBA-BBF9-B8F2BC8A421E}" srcOrd="0" destOrd="0" parTransId="{E5E41FEB-090A-4085-A478-026E07113D4F}" sibTransId="{ED838EDF-773C-4948-A60A-7021FF0B6325}"/>
    <dgm:cxn modelId="{5EAAB28F-5039-4F6A-A7A7-AB7D8EC8E6C9}" srcId="{A970391E-D043-43AC-BBC3-03680EBA3FC0}" destId="{2066DED8-7D15-4748-B931-E1D635FBFE41}" srcOrd="1" destOrd="0" parTransId="{61A79D0E-6EAA-4B44-80AD-0DF6DF1DDD97}" sibTransId="{78DB9206-89F5-499A-B2E1-8C172ED80BFE}"/>
    <dgm:cxn modelId="{C4CFF48F-3BE4-4236-AB9F-91E8804042BF}" srcId="{A970391E-D043-43AC-BBC3-03680EBA3FC0}" destId="{4F6AE03E-6461-4794-8125-7E8C7D28E5D9}" srcOrd="3" destOrd="0" parTransId="{450AB973-E0AE-412F-BCA0-1DDFC667E22F}" sibTransId="{A06BBF57-2C82-4A16-96CA-0E56828F6D46}"/>
    <dgm:cxn modelId="{D22A3591-1D3C-430F-A726-9337A9D9836A}" type="presOf" srcId="{2066DED8-7D15-4748-B931-E1D635FBFE41}" destId="{C9122E53-3E4F-4827-AA45-1B7972C7D0A3}" srcOrd="1" destOrd="0" presId="urn:microsoft.com/office/officeart/2005/8/layout/list1"/>
    <dgm:cxn modelId="{E59E0D9D-A984-4D34-985B-0090800AA8CB}" srcId="{2066DED8-7D15-4748-B931-E1D635FBFE41}" destId="{0202002E-DD45-483D-B9E8-D8F5745E1A38}" srcOrd="0" destOrd="0" parTransId="{0CE631D3-BE4F-4D2F-A477-88C6B774BDF3}" sibTransId="{8BD6D7D4-A7DB-466F-B298-25E74A41EA16}"/>
    <dgm:cxn modelId="{A8CF439F-C05D-4A44-B3D1-FAEAC5A2E5BB}" type="presOf" srcId="{15EA462C-BF6B-460F-95C0-B78A28B4A616}" destId="{55A2DFCD-478A-4739-BF99-D48FAAB701C4}" srcOrd="0" destOrd="0" presId="urn:microsoft.com/office/officeart/2005/8/layout/list1"/>
    <dgm:cxn modelId="{005720A0-C8FE-49F2-A5B5-7C2F402E9B25}" srcId="{06F3C581-3961-45DA-9B6B-5BDA3CCEC399}" destId="{15EA462C-BF6B-460F-95C0-B78A28B4A616}" srcOrd="0" destOrd="0" parTransId="{19EE2CBF-D6E8-44D0-BF8A-0F325D8AD298}" sibTransId="{251DDA34-0036-4CA8-B5A1-F9BB13CD111A}"/>
    <dgm:cxn modelId="{1113F1A5-BB40-43BD-A849-B973A69702DA}" srcId="{A970391E-D043-43AC-BBC3-03680EBA3FC0}" destId="{06F3C581-3961-45DA-9B6B-5BDA3CCEC399}" srcOrd="0" destOrd="0" parTransId="{90613646-C78B-470D-BFBE-4D2740F984F8}" sibTransId="{6A4724C7-17B6-4EB4-915E-1AF7C7BF0A3E}"/>
    <dgm:cxn modelId="{44EEDBA8-FFBE-4DC4-9498-53E650D52B6F}" type="presOf" srcId="{5DD86EF9-4442-4492-919B-57BF7B075C7C}" destId="{6BACF4D3-8825-410B-9F2A-E2205B6C49A0}" srcOrd="1" destOrd="0" presId="urn:microsoft.com/office/officeart/2005/8/layout/list1"/>
    <dgm:cxn modelId="{FF1ADAE5-048C-4FA7-A2C1-C4A367494029}" type="presOf" srcId="{BE43096F-572F-4FBA-BBF9-B8F2BC8A421E}" destId="{4097E156-F2D5-477B-A0B2-9C2106BEB1F7}" srcOrd="0" destOrd="0" presId="urn:microsoft.com/office/officeart/2005/8/layout/list1"/>
    <dgm:cxn modelId="{2535BCE9-03A8-49BB-A18F-18C8359F6292}" type="presOf" srcId="{A970391E-D043-43AC-BBC3-03680EBA3FC0}" destId="{A8B1B399-FB5C-4768-92D6-9B237633232E}" srcOrd="0" destOrd="0" presId="urn:microsoft.com/office/officeart/2005/8/layout/list1"/>
    <dgm:cxn modelId="{7A0B9CEA-EA24-4C64-9937-A30987007A29}" type="presOf" srcId="{0202002E-DD45-483D-B9E8-D8F5745E1A38}" destId="{39CD9D3A-0EF9-461D-B05F-D96FB7AA0423}" srcOrd="0" destOrd="0" presId="urn:microsoft.com/office/officeart/2005/8/layout/list1"/>
    <dgm:cxn modelId="{8026F1EE-1886-4BCB-B005-3CE3FC1ABE22}" type="presOf" srcId="{2066DED8-7D15-4748-B931-E1D635FBFE41}" destId="{684A0293-5660-4D5F-BA42-48E9FDABBD3F}" srcOrd="0" destOrd="0" presId="urn:microsoft.com/office/officeart/2005/8/layout/list1"/>
    <dgm:cxn modelId="{A7A4324C-1FB2-46E2-AADC-E48BBC9A3974}" type="presParOf" srcId="{A8B1B399-FB5C-4768-92D6-9B237633232E}" destId="{2D30233D-3816-4324-833F-F0A26C93752A}" srcOrd="0" destOrd="0" presId="urn:microsoft.com/office/officeart/2005/8/layout/list1"/>
    <dgm:cxn modelId="{5641D225-A11A-429A-955C-2672E5370FB5}" type="presParOf" srcId="{2D30233D-3816-4324-833F-F0A26C93752A}" destId="{2AF9D3D7-A311-4DC5-B024-DC50571796D9}" srcOrd="0" destOrd="0" presId="urn:microsoft.com/office/officeart/2005/8/layout/list1"/>
    <dgm:cxn modelId="{EA4845C3-5485-4DBF-8C3E-A16D5D59C0A7}" type="presParOf" srcId="{2D30233D-3816-4324-833F-F0A26C93752A}" destId="{AB9F12F7-A6D2-4005-88EA-16814CF9BE0E}" srcOrd="1" destOrd="0" presId="urn:microsoft.com/office/officeart/2005/8/layout/list1"/>
    <dgm:cxn modelId="{A8F15E6C-F276-4BEA-A276-9BA79D571D15}" type="presParOf" srcId="{A8B1B399-FB5C-4768-92D6-9B237633232E}" destId="{E593C05C-732C-4CD7-AAC0-F3C6D2003970}" srcOrd="1" destOrd="0" presId="urn:microsoft.com/office/officeart/2005/8/layout/list1"/>
    <dgm:cxn modelId="{E8C3BDF8-58C7-4791-9647-B0FB7F64D9CA}" type="presParOf" srcId="{A8B1B399-FB5C-4768-92D6-9B237633232E}" destId="{55A2DFCD-478A-4739-BF99-D48FAAB701C4}" srcOrd="2" destOrd="0" presId="urn:microsoft.com/office/officeart/2005/8/layout/list1"/>
    <dgm:cxn modelId="{57FF2CC6-7BD3-40C6-8756-3723F76B7B2B}" type="presParOf" srcId="{A8B1B399-FB5C-4768-92D6-9B237633232E}" destId="{7EF40AFE-6360-4353-8F37-FB9E3ADF63ED}" srcOrd="3" destOrd="0" presId="urn:microsoft.com/office/officeart/2005/8/layout/list1"/>
    <dgm:cxn modelId="{7AC861A5-4474-4B38-B3C5-B94C246D6A4C}" type="presParOf" srcId="{A8B1B399-FB5C-4768-92D6-9B237633232E}" destId="{B3E3E02C-3ABA-44F9-87B1-A1F55857EA52}" srcOrd="4" destOrd="0" presId="urn:microsoft.com/office/officeart/2005/8/layout/list1"/>
    <dgm:cxn modelId="{1B530DF3-2831-407E-9698-9565AE0276BB}" type="presParOf" srcId="{B3E3E02C-3ABA-44F9-87B1-A1F55857EA52}" destId="{684A0293-5660-4D5F-BA42-48E9FDABBD3F}" srcOrd="0" destOrd="0" presId="urn:microsoft.com/office/officeart/2005/8/layout/list1"/>
    <dgm:cxn modelId="{92C0B79D-7D12-4A45-941C-F0DBA5A5FBBE}" type="presParOf" srcId="{B3E3E02C-3ABA-44F9-87B1-A1F55857EA52}" destId="{C9122E53-3E4F-4827-AA45-1B7972C7D0A3}" srcOrd="1" destOrd="0" presId="urn:microsoft.com/office/officeart/2005/8/layout/list1"/>
    <dgm:cxn modelId="{9C629645-C548-4A82-831C-7A27DA7858AA}" type="presParOf" srcId="{A8B1B399-FB5C-4768-92D6-9B237633232E}" destId="{7A8EDA9C-0995-47AA-ABA6-52A80B7ADFED}" srcOrd="5" destOrd="0" presId="urn:microsoft.com/office/officeart/2005/8/layout/list1"/>
    <dgm:cxn modelId="{02B3A18F-0135-401E-A24E-542A66C0B2F1}" type="presParOf" srcId="{A8B1B399-FB5C-4768-92D6-9B237633232E}" destId="{39CD9D3A-0EF9-461D-B05F-D96FB7AA0423}" srcOrd="6" destOrd="0" presId="urn:microsoft.com/office/officeart/2005/8/layout/list1"/>
    <dgm:cxn modelId="{AD512C42-8423-405D-9059-5CC7E7BF55C1}" type="presParOf" srcId="{A8B1B399-FB5C-4768-92D6-9B237633232E}" destId="{B866A761-7AF1-436D-9E87-9B4E076BAB28}" srcOrd="7" destOrd="0" presId="urn:microsoft.com/office/officeart/2005/8/layout/list1"/>
    <dgm:cxn modelId="{1B3E8026-1AFA-423B-811F-08C1DE8B150A}" type="presParOf" srcId="{A8B1B399-FB5C-4768-92D6-9B237633232E}" destId="{FDFB4AA0-9E3F-455C-B292-262B3B680993}" srcOrd="8" destOrd="0" presId="urn:microsoft.com/office/officeart/2005/8/layout/list1"/>
    <dgm:cxn modelId="{FE16C567-1857-4D61-B32D-BA8138127A42}" type="presParOf" srcId="{FDFB4AA0-9E3F-455C-B292-262B3B680993}" destId="{C8A14C60-883A-4172-817A-DB24542E81D7}" srcOrd="0" destOrd="0" presId="urn:microsoft.com/office/officeart/2005/8/layout/list1"/>
    <dgm:cxn modelId="{74C525DA-7572-4BB0-AC1C-2D2C7D28AF78}" type="presParOf" srcId="{FDFB4AA0-9E3F-455C-B292-262B3B680993}" destId="{6BACF4D3-8825-410B-9F2A-E2205B6C49A0}" srcOrd="1" destOrd="0" presId="urn:microsoft.com/office/officeart/2005/8/layout/list1"/>
    <dgm:cxn modelId="{40E173CB-1C8C-4206-92E2-043F3132DF7A}" type="presParOf" srcId="{A8B1B399-FB5C-4768-92D6-9B237633232E}" destId="{CDA92E84-4CE9-4EEB-9D6D-A003AF2396A8}" srcOrd="9" destOrd="0" presId="urn:microsoft.com/office/officeart/2005/8/layout/list1"/>
    <dgm:cxn modelId="{36661BFE-FFF3-4B5A-B742-23288385203C}" type="presParOf" srcId="{A8B1B399-FB5C-4768-92D6-9B237633232E}" destId="{86B587EC-B8DE-4D97-8B86-6D433AC3F589}" srcOrd="10" destOrd="0" presId="urn:microsoft.com/office/officeart/2005/8/layout/list1"/>
    <dgm:cxn modelId="{40C60A6A-A003-4FB4-93DC-CFAFF3BCC6CA}" type="presParOf" srcId="{A8B1B399-FB5C-4768-92D6-9B237633232E}" destId="{3F096946-76F8-495D-BC11-44FFF698C7E8}" srcOrd="11" destOrd="0" presId="urn:microsoft.com/office/officeart/2005/8/layout/list1"/>
    <dgm:cxn modelId="{71633BF1-85A9-4B74-8806-467030E57208}" type="presParOf" srcId="{A8B1B399-FB5C-4768-92D6-9B237633232E}" destId="{675D5477-E9B1-4F88-8C83-2EF709B93431}" srcOrd="12" destOrd="0" presId="urn:microsoft.com/office/officeart/2005/8/layout/list1"/>
    <dgm:cxn modelId="{598BC169-94CA-4A80-81F4-E821D2D5BCF1}" type="presParOf" srcId="{675D5477-E9B1-4F88-8C83-2EF709B93431}" destId="{E91376F9-14C2-4B4C-9D44-B0F5B1655BE3}" srcOrd="0" destOrd="0" presId="urn:microsoft.com/office/officeart/2005/8/layout/list1"/>
    <dgm:cxn modelId="{0C08CDD4-D5ED-4E17-80A4-2A36B125ABC9}" type="presParOf" srcId="{675D5477-E9B1-4F88-8C83-2EF709B93431}" destId="{8BED29DB-BAF8-41A6-AC0E-CE7CDC811E2F}" srcOrd="1" destOrd="0" presId="urn:microsoft.com/office/officeart/2005/8/layout/list1"/>
    <dgm:cxn modelId="{717827EB-3606-4B8A-9581-27CE793A4B17}" type="presParOf" srcId="{A8B1B399-FB5C-4768-92D6-9B237633232E}" destId="{C01530FF-A600-4EF0-975D-20B48F01351E}" srcOrd="13" destOrd="0" presId="urn:microsoft.com/office/officeart/2005/8/layout/list1"/>
    <dgm:cxn modelId="{DD0F7522-24FD-48CD-AC07-637A85E8FBA9}" type="presParOf" srcId="{A8B1B399-FB5C-4768-92D6-9B237633232E}" destId="{4097E156-F2D5-477B-A0B2-9C2106BEB1F7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8A5435-43BD-4544-8E49-9C33BFE29863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13946DE-8CA9-4104-8C53-DCA73B51481C}">
      <dgm:prSet/>
      <dgm:spPr/>
      <dgm:t>
        <a:bodyPr/>
        <a:lstStyle/>
        <a:p>
          <a:pPr>
            <a:defRPr b="1"/>
          </a:pPr>
          <a:r>
            <a:rPr lang="en-US"/>
            <a:t>Project success</a:t>
          </a:r>
        </a:p>
      </dgm:t>
    </dgm:pt>
    <dgm:pt modelId="{8B0DD657-2B10-4A39-82BF-8FF9C4A90FFF}" type="parTrans" cxnId="{09DFD0EF-D118-4FA2-8093-15A514090E1B}">
      <dgm:prSet/>
      <dgm:spPr/>
      <dgm:t>
        <a:bodyPr/>
        <a:lstStyle/>
        <a:p>
          <a:endParaRPr lang="en-US"/>
        </a:p>
      </dgm:t>
    </dgm:pt>
    <dgm:pt modelId="{79BDCF6B-8711-4A9E-8E42-D9E095569657}" type="sibTrans" cxnId="{09DFD0EF-D118-4FA2-8093-15A514090E1B}">
      <dgm:prSet/>
      <dgm:spPr/>
      <dgm:t>
        <a:bodyPr/>
        <a:lstStyle/>
        <a:p>
          <a:endParaRPr lang="en-US"/>
        </a:p>
      </dgm:t>
    </dgm:pt>
    <dgm:pt modelId="{C2614853-5C32-45A3-9776-9DEBD0408462}">
      <dgm:prSet/>
      <dgm:spPr/>
      <dgm:t>
        <a:bodyPr/>
        <a:lstStyle/>
        <a:p>
          <a:r>
            <a:rPr lang="en-US"/>
            <a:t>Barriers defined</a:t>
          </a:r>
        </a:p>
      </dgm:t>
    </dgm:pt>
    <dgm:pt modelId="{49FA17FE-ACEF-40CC-ABFB-8669800CA188}" type="parTrans" cxnId="{B0BFB475-E122-431C-97CA-A4412DCEBC9F}">
      <dgm:prSet/>
      <dgm:spPr/>
      <dgm:t>
        <a:bodyPr/>
        <a:lstStyle/>
        <a:p>
          <a:endParaRPr lang="en-US"/>
        </a:p>
      </dgm:t>
    </dgm:pt>
    <dgm:pt modelId="{19CF45AE-C240-40C6-9617-8849DBF3A2F5}" type="sibTrans" cxnId="{B0BFB475-E122-431C-97CA-A4412DCEBC9F}">
      <dgm:prSet/>
      <dgm:spPr/>
      <dgm:t>
        <a:bodyPr/>
        <a:lstStyle/>
        <a:p>
          <a:endParaRPr lang="en-US"/>
        </a:p>
      </dgm:t>
    </dgm:pt>
    <dgm:pt modelId="{F755D333-7043-4A3D-BC45-4C2C7D9F5A8F}">
      <dgm:prSet/>
      <dgm:spPr/>
      <dgm:t>
        <a:bodyPr/>
        <a:lstStyle/>
        <a:p>
          <a:r>
            <a:rPr lang="en-US"/>
            <a:t>Suggestions for improvement</a:t>
          </a:r>
        </a:p>
      </dgm:t>
    </dgm:pt>
    <dgm:pt modelId="{5CE43E4F-9241-4EC1-9533-D0EAE20EBCD6}" type="parTrans" cxnId="{FAF73906-F214-4CF7-8276-A5E77917B990}">
      <dgm:prSet/>
      <dgm:spPr/>
      <dgm:t>
        <a:bodyPr/>
        <a:lstStyle/>
        <a:p>
          <a:endParaRPr lang="en-US"/>
        </a:p>
      </dgm:t>
    </dgm:pt>
    <dgm:pt modelId="{E0F7DBE6-BBCE-4151-9708-DA2C8300D5EA}" type="sibTrans" cxnId="{FAF73906-F214-4CF7-8276-A5E77917B990}">
      <dgm:prSet/>
      <dgm:spPr/>
      <dgm:t>
        <a:bodyPr/>
        <a:lstStyle/>
        <a:p>
          <a:endParaRPr lang="en-US"/>
        </a:p>
      </dgm:t>
    </dgm:pt>
    <dgm:pt modelId="{BF4BB3DB-9936-4D55-92C6-D384008D7E6D}">
      <dgm:prSet/>
      <dgm:spPr/>
      <dgm:t>
        <a:bodyPr/>
        <a:lstStyle/>
        <a:p>
          <a:r>
            <a:rPr lang="en-US"/>
            <a:t>Limitations understood </a:t>
          </a:r>
        </a:p>
      </dgm:t>
    </dgm:pt>
    <dgm:pt modelId="{61F766FA-B214-42A6-A075-F6338BC29B08}" type="parTrans" cxnId="{FDE9D9C7-DE40-4845-9F3A-69E170236E4C}">
      <dgm:prSet/>
      <dgm:spPr/>
      <dgm:t>
        <a:bodyPr/>
        <a:lstStyle/>
        <a:p>
          <a:endParaRPr lang="en-US"/>
        </a:p>
      </dgm:t>
    </dgm:pt>
    <dgm:pt modelId="{9A779E33-1ED4-4B98-A63B-15A04EF06830}" type="sibTrans" cxnId="{FDE9D9C7-DE40-4845-9F3A-69E170236E4C}">
      <dgm:prSet/>
      <dgm:spPr/>
      <dgm:t>
        <a:bodyPr/>
        <a:lstStyle/>
        <a:p>
          <a:endParaRPr lang="en-US"/>
        </a:p>
      </dgm:t>
    </dgm:pt>
    <dgm:pt modelId="{3044B0B3-7C9A-4829-BF18-383CFFF0F6BE}">
      <dgm:prSet/>
      <dgm:spPr/>
      <dgm:t>
        <a:bodyPr/>
        <a:lstStyle/>
        <a:p>
          <a:pPr>
            <a:defRPr b="1"/>
          </a:pPr>
          <a:r>
            <a:rPr lang="en-US"/>
            <a:t>Future success</a:t>
          </a:r>
        </a:p>
      </dgm:t>
    </dgm:pt>
    <dgm:pt modelId="{AABA0EF9-0630-4A8F-90BB-95E95B5E8F0B}" type="parTrans" cxnId="{3881B888-FE12-460C-86F4-EB3EC055FEC6}">
      <dgm:prSet/>
      <dgm:spPr/>
      <dgm:t>
        <a:bodyPr/>
        <a:lstStyle/>
        <a:p>
          <a:endParaRPr lang="en-US"/>
        </a:p>
      </dgm:t>
    </dgm:pt>
    <dgm:pt modelId="{3C46F1BB-D13F-47F0-B6F3-4B53218A89C7}" type="sibTrans" cxnId="{3881B888-FE12-460C-86F4-EB3EC055FEC6}">
      <dgm:prSet/>
      <dgm:spPr/>
      <dgm:t>
        <a:bodyPr/>
        <a:lstStyle/>
        <a:p>
          <a:endParaRPr lang="en-US"/>
        </a:p>
      </dgm:t>
    </dgm:pt>
    <dgm:pt modelId="{34831C21-FB99-4081-A770-C9FD4D9D6CA2}">
      <dgm:prSet/>
      <dgm:spPr/>
      <dgm:t>
        <a:bodyPr/>
        <a:lstStyle/>
        <a:p>
          <a:r>
            <a:rPr lang="en-US"/>
            <a:t>Address limitations </a:t>
          </a:r>
        </a:p>
      </dgm:t>
    </dgm:pt>
    <dgm:pt modelId="{AF83D099-40FD-45B6-B2CC-69EEE6C2CCEE}" type="parTrans" cxnId="{0CBCBB15-ECC0-4A53-83A5-05E9487D6E8B}">
      <dgm:prSet/>
      <dgm:spPr/>
      <dgm:t>
        <a:bodyPr/>
        <a:lstStyle/>
        <a:p>
          <a:endParaRPr lang="en-US"/>
        </a:p>
      </dgm:t>
    </dgm:pt>
    <dgm:pt modelId="{3DD0C53D-339B-48D3-9985-937B3D14A0B4}" type="sibTrans" cxnId="{0CBCBB15-ECC0-4A53-83A5-05E9487D6E8B}">
      <dgm:prSet/>
      <dgm:spPr/>
      <dgm:t>
        <a:bodyPr/>
        <a:lstStyle/>
        <a:p>
          <a:endParaRPr lang="en-US"/>
        </a:p>
      </dgm:t>
    </dgm:pt>
    <dgm:pt modelId="{E0BD1787-6A2A-4725-AE8D-A3BB1E147BC6}">
      <dgm:prSet/>
      <dgm:spPr/>
      <dgm:t>
        <a:bodyPr/>
        <a:lstStyle/>
        <a:p>
          <a:r>
            <a:rPr lang="en-US"/>
            <a:t>Improve future projects per current results </a:t>
          </a:r>
        </a:p>
      </dgm:t>
    </dgm:pt>
    <dgm:pt modelId="{F8CF10A8-B99F-41BD-94C4-57013324593B}" type="parTrans" cxnId="{2EA2A9D4-8C02-47B2-8498-AB926A7BD915}">
      <dgm:prSet/>
      <dgm:spPr/>
      <dgm:t>
        <a:bodyPr/>
        <a:lstStyle/>
        <a:p>
          <a:endParaRPr lang="en-US"/>
        </a:p>
      </dgm:t>
    </dgm:pt>
    <dgm:pt modelId="{7738E1E1-8841-472B-8D33-FD2F3B77DC0F}" type="sibTrans" cxnId="{2EA2A9D4-8C02-47B2-8498-AB926A7BD915}">
      <dgm:prSet/>
      <dgm:spPr/>
      <dgm:t>
        <a:bodyPr/>
        <a:lstStyle/>
        <a:p>
          <a:endParaRPr lang="en-US"/>
        </a:p>
      </dgm:t>
    </dgm:pt>
    <dgm:pt modelId="{9BFD9455-0429-46D7-A064-30A474F158BA}" type="pres">
      <dgm:prSet presAssocID="{548A5435-43BD-4544-8E49-9C33BFE29863}" presName="root" presStyleCnt="0">
        <dgm:presLayoutVars>
          <dgm:dir/>
          <dgm:resizeHandles val="exact"/>
        </dgm:presLayoutVars>
      </dgm:prSet>
      <dgm:spPr/>
    </dgm:pt>
    <dgm:pt modelId="{CBE9AC0B-BAF2-48D9-954C-53E173DA1764}" type="pres">
      <dgm:prSet presAssocID="{713946DE-8CA9-4104-8C53-DCA73B51481C}" presName="compNode" presStyleCnt="0"/>
      <dgm:spPr/>
    </dgm:pt>
    <dgm:pt modelId="{CE8AD527-975C-4073-BA7F-3F46644C5B9B}" type="pres">
      <dgm:prSet presAssocID="{713946DE-8CA9-4104-8C53-DCA73B51481C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B08A79F7-2116-462E-8680-976B6A02FE45}" type="pres">
      <dgm:prSet presAssocID="{713946DE-8CA9-4104-8C53-DCA73B51481C}" presName="iconSpace" presStyleCnt="0"/>
      <dgm:spPr/>
    </dgm:pt>
    <dgm:pt modelId="{4CD40005-BB50-4201-BA19-A4B0135553BD}" type="pres">
      <dgm:prSet presAssocID="{713946DE-8CA9-4104-8C53-DCA73B51481C}" presName="parTx" presStyleLbl="revTx" presStyleIdx="0" presStyleCnt="4">
        <dgm:presLayoutVars>
          <dgm:chMax val="0"/>
          <dgm:chPref val="0"/>
        </dgm:presLayoutVars>
      </dgm:prSet>
      <dgm:spPr/>
    </dgm:pt>
    <dgm:pt modelId="{BEB399D7-3725-4E18-8227-E80F29FE3772}" type="pres">
      <dgm:prSet presAssocID="{713946DE-8CA9-4104-8C53-DCA73B51481C}" presName="txSpace" presStyleCnt="0"/>
      <dgm:spPr/>
    </dgm:pt>
    <dgm:pt modelId="{92F6DB51-3430-4BC8-9951-D722976ED16A}" type="pres">
      <dgm:prSet presAssocID="{713946DE-8CA9-4104-8C53-DCA73B51481C}" presName="desTx" presStyleLbl="revTx" presStyleIdx="1" presStyleCnt="4">
        <dgm:presLayoutVars/>
      </dgm:prSet>
      <dgm:spPr/>
    </dgm:pt>
    <dgm:pt modelId="{2836E6EB-93DD-4159-9067-21F306CBA62F}" type="pres">
      <dgm:prSet presAssocID="{79BDCF6B-8711-4A9E-8E42-D9E095569657}" presName="sibTrans" presStyleCnt="0"/>
      <dgm:spPr/>
    </dgm:pt>
    <dgm:pt modelId="{2F36F6B5-F910-412D-A89F-4F472AC89B95}" type="pres">
      <dgm:prSet presAssocID="{3044B0B3-7C9A-4829-BF18-383CFFF0F6BE}" presName="compNode" presStyleCnt="0"/>
      <dgm:spPr/>
    </dgm:pt>
    <dgm:pt modelId="{C41A3A8E-56F8-419B-A031-B2EE85C313D9}" type="pres">
      <dgm:prSet presAssocID="{3044B0B3-7C9A-4829-BF18-383CFFF0F6BE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9B7FAD01-A481-4DFB-A381-38781171780C}" type="pres">
      <dgm:prSet presAssocID="{3044B0B3-7C9A-4829-BF18-383CFFF0F6BE}" presName="iconSpace" presStyleCnt="0"/>
      <dgm:spPr/>
    </dgm:pt>
    <dgm:pt modelId="{B51DB488-7A7A-4FD9-9122-15E4B89121CA}" type="pres">
      <dgm:prSet presAssocID="{3044B0B3-7C9A-4829-BF18-383CFFF0F6BE}" presName="parTx" presStyleLbl="revTx" presStyleIdx="2" presStyleCnt="4">
        <dgm:presLayoutVars>
          <dgm:chMax val="0"/>
          <dgm:chPref val="0"/>
        </dgm:presLayoutVars>
      </dgm:prSet>
      <dgm:spPr/>
    </dgm:pt>
    <dgm:pt modelId="{BC463D20-C1B6-4347-8874-2E57B7F15C13}" type="pres">
      <dgm:prSet presAssocID="{3044B0B3-7C9A-4829-BF18-383CFFF0F6BE}" presName="txSpace" presStyleCnt="0"/>
      <dgm:spPr/>
    </dgm:pt>
    <dgm:pt modelId="{D9E7DBA3-EB70-45E5-AF3B-C0BE3953E6EE}" type="pres">
      <dgm:prSet presAssocID="{3044B0B3-7C9A-4829-BF18-383CFFF0F6BE}" presName="desTx" presStyleLbl="revTx" presStyleIdx="3" presStyleCnt="4">
        <dgm:presLayoutVars/>
      </dgm:prSet>
      <dgm:spPr/>
    </dgm:pt>
  </dgm:ptLst>
  <dgm:cxnLst>
    <dgm:cxn modelId="{FAF73906-F214-4CF7-8276-A5E77917B990}" srcId="{713946DE-8CA9-4104-8C53-DCA73B51481C}" destId="{F755D333-7043-4A3D-BC45-4C2C7D9F5A8F}" srcOrd="1" destOrd="0" parTransId="{5CE43E4F-9241-4EC1-9533-D0EAE20EBCD6}" sibTransId="{E0F7DBE6-BBCE-4151-9708-DA2C8300D5EA}"/>
    <dgm:cxn modelId="{0CBCBB15-ECC0-4A53-83A5-05E9487D6E8B}" srcId="{3044B0B3-7C9A-4829-BF18-383CFFF0F6BE}" destId="{34831C21-FB99-4081-A770-C9FD4D9D6CA2}" srcOrd="0" destOrd="0" parTransId="{AF83D099-40FD-45B6-B2CC-69EEE6C2CCEE}" sibTransId="{3DD0C53D-339B-48D3-9985-937B3D14A0B4}"/>
    <dgm:cxn modelId="{843EBB51-40AA-4118-BB61-07C7E5F9E443}" type="presOf" srcId="{3044B0B3-7C9A-4829-BF18-383CFFF0F6BE}" destId="{B51DB488-7A7A-4FD9-9122-15E4B89121CA}" srcOrd="0" destOrd="0" presId="urn:microsoft.com/office/officeart/2018/2/layout/IconLabelDescriptionList"/>
    <dgm:cxn modelId="{37C77454-FAD3-4396-9FE1-3225CC5C55F2}" type="presOf" srcId="{548A5435-43BD-4544-8E49-9C33BFE29863}" destId="{9BFD9455-0429-46D7-A064-30A474F158BA}" srcOrd="0" destOrd="0" presId="urn:microsoft.com/office/officeart/2018/2/layout/IconLabelDescriptionList"/>
    <dgm:cxn modelId="{B0BFB475-E122-431C-97CA-A4412DCEBC9F}" srcId="{713946DE-8CA9-4104-8C53-DCA73B51481C}" destId="{C2614853-5C32-45A3-9776-9DEBD0408462}" srcOrd="0" destOrd="0" parTransId="{49FA17FE-ACEF-40CC-ABFB-8669800CA188}" sibTransId="{19CF45AE-C240-40C6-9617-8849DBF3A2F5}"/>
    <dgm:cxn modelId="{4763CE7B-7A85-423E-9C40-3B5D99263147}" type="presOf" srcId="{C2614853-5C32-45A3-9776-9DEBD0408462}" destId="{92F6DB51-3430-4BC8-9951-D722976ED16A}" srcOrd="0" destOrd="0" presId="urn:microsoft.com/office/officeart/2018/2/layout/IconLabelDescriptionList"/>
    <dgm:cxn modelId="{68552587-6538-4989-83D5-764123C9039E}" type="presOf" srcId="{BF4BB3DB-9936-4D55-92C6-D384008D7E6D}" destId="{92F6DB51-3430-4BC8-9951-D722976ED16A}" srcOrd="0" destOrd="2" presId="urn:microsoft.com/office/officeart/2018/2/layout/IconLabelDescriptionList"/>
    <dgm:cxn modelId="{3881B888-FE12-460C-86F4-EB3EC055FEC6}" srcId="{548A5435-43BD-4544-8E49-9C33BFE29863}" destId="{3044B0B3-7C9A-4829-BF18-383CFFF0F6BE}" srcOrd="1" destOrd="0" parTransId="{AABA0EF9-0630-4A8F-90BB-95E95B5E8F0B}" sibTransId="{3C46F1BB-D13F-47F0-B6F3-4B53218A89C7}"/>
    <dgm:cxn modelId="{CE3AC699-8FF9-4450-A6BD-EE2EAEE98D70}" type="presOf" srcId="{713946DE-8CA9-4104-8C53-DCA73B51481C}" destId="{4CD40005-BB50-4201-BA19-A4B0135553BD}" srcOrd="0" destOrd="0" presId="urn:microsoft.com/office/officeart/2018/2/layout/IconLabelDescriptionList"/>
    <dgm:cxn modelId="{064513B3-F31B-46CB-A42A-06F8E8D654FE}" type="presOf" srcId="{F755D333-7043-4A3D-BC45-4C2C7D9F5A8F}" destId="{92F6DB51-3430-4BC8-9951-D722976ED16A}" srcOrd="0" destOrd="1" presId="urn:microsoft.com/office/officeart/2018/2/layout/IconLabelDescriptionList"/>
    <dgm:cxn modelId="{FDE9D9C7-DE40-4845-9F3A-69E170236E4C}" srcId="{713946DE-8CA9-4104-8C53-DCA73B51481C}" destId="{BF4BB3DB-9936-4D55-92C6-D384008D7E6D}" srcOrd="2" destOrd="0" parTransId="{61F766FA-B214-42A6-A075-F6338BC29B08}" sibTransId="{9A779E33-1ED4-4B98-A63B-15A04EF06830}"/>
    <dgm:cxn modelId="{2EA2A9D4-8C02-47B2-8498-AB926A7BD915}" srcId="{3044B0B3-7C9A-4829-BF18-383CFFF0F6BE}" destId="{E0BD1787-6A2A-4725-AE8D-A3BB1E147BC6}" srcOrd="1" destOrd="0" parTransId="{F8CF10A8-B99F-41BD-94C4-57013324593B}" sibTransId="{7738E1E1-8841-472B-8D33-FD2F3B77DC0F}"/>
    <dgm:cxn modelId="{9EC1D6E8-49F1-45D6-947D-D6CBA13C3557}" type="presOf" srcId="{34831C21-FB99-4081-A770-C9FD4D9D6CA2}" destId="{D9E7DBA3-EB70-45E5-AF3B-C0BE3953E6EE}" srcOrd="0" destOrd="0" presId="urn:microsoft.com/office/officeart/2018/2/layout/IconLabelDescriptionList"/>
    <dgm:cxn modelId="{09DFD0EF-D118-4FA2-8093-15A514090E1B}" srcId="{548A5435-43BD-4544-8E49-9C33BFE29863}" destId="{713946DE-8CA9-4104-8C53-DCA73B51481C}" srcOrd="0" destOrd="0" parTransId="{8B0DD657-2B10-4A39-82BF-8FF9C4A90FFF}" sibTransId="{79BDCF6B-8711-4A9E-8E42-D9E095569657}"/>
    <dgm:cxn modelId="{20ED20FF-CB8E-4C4E-9092-0727D1B10985}" type="presOf" srcId="{E0BD1787-6A2A-4725-AE8D-A3BB1E147BC6}" destId="{D9E7DBA3-EB70-45E5-AF3B-C0BE3953E6EE}" srcOrd="0" destOrd="1" presId="urn:microsoft.com/office/officeart/2018/2/layout/IconLabelDescriptionList"/>
    <dgm:cxn modelId="{624225F4-4E7B-42F0-A9F0-4F2A6FA1ED41}" type="presParOf" srcId="{9BFD9455-0429-46D7-A064-30A474F158BA}" destId="{CBE9AC0B-BAF2-48D9-954C-53E173DA1764}" srcOrd="0" destOrd="0" presId="urn:microsoft.com/office/officeart/2018/2/layout/IconLabelDescriptionList"/>
    <dgm:cxn modelId="{FE554EC9-58C2-4995-AA25-B201B62BC056}" type="presParOf" srcId="{CBE9AC0B-BAF2-48D9-954C-53E173DA1764}" destId="{CE8AD527-975C-4073-BA7F-3F46644C5B9B}" srcOrd="0" destOrd="0" presId="urn:microsoft.com/office/officeart/2018/2/layout/IconLabelDescriptionList"/>
    <dgm:cxn modelId="{98C93148-79A3-4B6C-BE5E-70B4DF7E39F8}" type="presParOf" srcId="{CBE9AC0B-BAF2-48D9-954C-53E173DA1764}" destId="{B08A79F7-2116-462E-8680-976B6A02FE45}" srcOrd="1" destOrd="0" presId="urn:microsoft.com/office/officeart/2018/2/layout/IconLabelDescriptionList"/>
    <dgm:cxn modelId="{5EC4F64C-5ADB-4FEB-9F8B-406F2BF5ED78}" type="presParOf" srcId="{CBE9AC0B-BAF2-48D9-954C-53E173DA1764}" destId="{4CD40005-BB50-4201-BA19-A4B0135553BD}" srcOrd="2" destOrd="0" presId="urn:microsoft.com/office/officeart/2018/2/layout/IconLabelDescriptionList"/>
    <dgm:cxn modelId="{7A3CD0E8-2951-4691-8F10-50F996E9EA9A}" type="presParOf" srcId="{CBE9AC0B-BAF2-48D9-954C-53E173DA1764}" destId="{BEB399D7-3725-4E18-8227-E80F29FE3772}" srcOrd="3" destOrd="0" presId="urn:microsoft.com/office/officeart/2018/2/layout/IconLabelDescriptionList"/>
    <dgm:cxn modelId="{DF8ADD9E-A7BC-4120-94BE-8D4543E7FF84}" type="presParOf" srcId="{CBE9AC0B-BAF2-48D9-954C-53E173DA1764}" destId="{92F6DB51-3430-4BC8-9951-D722976ED16A}" srcOrd="4" destOrd="0" presId="urn:microsoft.com/office/officeart/2018/2/layout/IconLabelDescriptionList"/>
    <dgm:cxn modelId="{A1ED4DF7-44BE-4BB4-9CA4-A866B149CDAF}" type="presParOf" srcId="{9BFD9455-0429-46D7-A064-30A474F158BA}" destId="{2836E6EB-93DD-4159-9067-21F306CBA62F}" srcOrd="1" destOrd="0" presId="urn:microsoft.com/office/officeart/2018/2/layout/IconLabelDescriptionList"/>
    <dgm:cxn modelId="{84F1746E-737A-4FE4-A113-03FFA74957BB}" type="presParOf" srcId="{9BFD9455-0429-46D7-A064-30A474F158BA}" destId="{2F36F6B5-F910-412D-A89F-4F472AC89B95}" srcOrd="2" destOrd="0" presId="urn:microsoft.com/office/officeart/2018/2/layout/IconLabelDescriptionList"/>
    <dgm:cxn modelId="{CC2A7769-A847-40B8-8C84-B415A6F98B0B}" type="presParOf" srcId="{2F36F6B5-F910-412D-A89F-4F472AC89B95}" destId="{C41A3A8E-56F8-419B-A031-B2EE85C313D9}" srcOrd="0" destOrd="0" presId="urn:microsoft.com/office/officeart/2018/2/layout/IconLabelDescriptionList"/>
    <dgm:cxn modelId="{4BE6675E-09D8-465D-8B7A-B3FE0EFF3A71}" type="presParOf" srcId="{2F36F6B5-F910-412D-A89F-4F472AC89B95}" destId="{9B7FAD01-A481-4DFB-A381-38781171780C}" srcOrd="1" destOrd="0" presId="urn:microsoft.com/office/officeart/2018/2/layout/IconLabelDescriptionList"/>
    <dgm:cxn modelId="{08A61C89-2530-405C-A4FA-D6492D273EF5}" type="presParOf" srcId="{2F36F6B5-F910-412D-A89F-4F472AC89B95}" destId="{B51DB488-7A7A-4FD9-9122-15E4B89121CA}" srcOrd="2" destOrd="0" presId="urn:microsoft.com/office/officeart/2018/2/layout/IconLabelDescriptionList"/>
    <dgm:cxn modelId="{47F9DAFD-3716-44A3-BFD9-70842CC8A0C9}" type="presParOf" srcId="{2F36F6B5-F910-412D-A89F-4F472AC89B95}" destId="{BC463D20-C1B6-4347-8874-2E57B7F15C13}" srcOrd="3" destOrd="0" presId="urn:microsoft.com/office/officeart/2018/2/layout/IconLabelDescriptionList"/>
    <dgm:cxn modelId="{A8FD5073-0A48-4BF1-8FED-15426E99BECC}" type="presParOf" srcId="{2F36F6B5-F910-412D-A89F-4F472AC89B95}" destId="{D9E7DBA3-EB70-45E5-AF3B-C0BE3953E6EE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23671D-DA64-4729-85BF-2FEE1856366B}">
      <dsp:nvSpPr>
        <dsp:cNvPr id="0" name=""/>
        <dsp:cNvSpPr/>
      </dsp:nvSpPr>
      <dsp:spPr>
        <a:xfrm>
          <a:off x="0" y="2853"/>
          <a:ext cx="617340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607C11-5732-4586-8DB9-3B5D92031317}">
      <dsp:nvSpPr>
        <dsp:cNvPr id="0" name=""/>
        <dsp:cNvSpPr/>
      </dsp:nvSpPr>
      <dsp:spPr>
        <a:xfrm>
          <a:off x="0" y="2853"/>
          <a:ext cx="6173409" cy="1945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0" kern="1200">
              <a:latin typeface="Arial"/>
              <a:cs typeface="Arial"/>
            </a:rPr>
            <a:t>What can be done to improve HPV vaccine compliance rates?</a:t>
          </a:r>
        </a:p>
      </dsp:txBody>
      <dsp:txXfrm>
        <a:off x="0" y="2853"/>
        <a:ext cx="6173409" cy="1945920"/>
      </dsp:txXfrm>
    </dsp:sp>
    <dsp:sp modelId="{E45D1F14-3ABF-4D24-B5E5-DF61C7215FA3}">
      <dsp:nvSpPr>
        <dsp:cNvPr id="0" name=""/>
        <dsp:cNvSpPr/>
      </dsp:nvSpPr>
      <dsp:spPr>
        <a:xfrm>
          <a:off x="0" y="1948774"/>
          <a:ext cx="617340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FCCD5F-54F4-4D01-A7F7-0957A7F19377}">
      <dsp:nvSpPr>
        <dsp:cNvPr id="0" name=""/>
        <dsp:cNvSpPr/>
      </dsp:nvSpPr>
      <dsp:spPr>
        <a:xfrm>
          <a:off x="0" y="1948774"/>
          <a:ext cx="6173409" cy="1945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0" kern="1200">
              <a:latin typeface="Arial"/>
              <a:cs typeface="Arial"/>
            </a:rPr>
            <a:t>What can be done to overcome current clinic barriers to the vaccine?</a:t>
          </a:r>
        </a:p>
      </dsp:txBody>
      <dsp:txXfrm>
        <a:off x="0" y="1948774"/>
        <a:ext cx="6173409" cy="1945920"/>
      </dsp:txXfrm>
    </dsp:sp>
    <dsp:sp modelId="{19E7622B-5C2E-452A-83E1-C387C418BBEA}">
      <dsp:nvSpPr>
        <dsp:cNvPr id="0" name=""/>
        <dsp:cNvSpPr/>
      </dsp:nvSpPr>
      <dsp:spPr>
        <a:xfrm>
          <a:off x="0" y="3894694"/>
          <a:ext cx="617340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F82D56-C910-4CFB-8BC1-72AEFDF315FF}">
      <dsp:nvSpPr>
        <dsp:cNvPr id="0" name=""/>
        <dsp:cNvSpPr/>
      </dsp:nvSpPr>
      <dsp:spPr>
        <a:xfrm>
          <a:off x="0" y="3894694"/>
          <a:ext cx="6173409" cy="1945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0" kern="1200">
              <a:latin typeface="Arial"/>
              <a:cs typeface="Arial"/>
            </a:rPr>
            <a:t>Who should be targeted to help with improvement, the parents/guardians, providers, clinic staff, or everyone involved?</a:t>
          </a:r>
        </a:p>
      </dsp:txBody>
      <dsp:txXfrm>
        <a:off x="0" y="3894694"/>
        <a:ext cx="6173409" cy="19459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A2DFCD-478A-4739-BF99-D48FAAB701C4}">
      <dsp:nvSpPr>
        <dsp:cNvPr id="0" name=""/>
        <dsp:cNvSpPr/>
      </dsp:nvSpPr>
      <dsp:spPr>
        <a:xfrm>
          <a:off x="0" y="316967"/>
          <a:ext cx="10982090" cy="66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2332" tIns="333248" rIns="85233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Vaccine authorized for 12–15-year-olds </a:t>
          </a:r>
        </a:p>
      </dsp:txBody>
      <dsp:txXfrm>
        <a:off x="0" y="316967"/>
        <a:ext cx="10982090" cy="667800"/>
      </dsp:txXfrm>
    </dsp:sp>
    <dsp:sp modelId="{AB9F12F7-A6D2-4005-88EA-16814CF9BE0E}">
      <dsp:nvSpPr>
        <dsp:cNvPr id="0" name=""/>
        <dsp:cNvSpPr/>
      </dsp:nvSpPr>
      <dsp:spPr>
        <a:xfrm>
          <a:off x="549104" y="80807"/>
          <a:ext cx="7687463" cy="472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568" tIns="0" rIns="2905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COVID</a:t>
          </a:r>
        </a:p>
      </dsp:txBody>
      <dsp:txXfrm>
        <a:off x="572161" y="103864"/>
        <a:ext cx="7641349" cy="426206"/>
      </dsp:txXfrm>
    </dsp:sp>
    <dsp:sp modelId="{39CD9D3A-0EF9-461D-B05F-D96FB7AA0423}">
      <dsp:nvSpPr>
        <dsp:cNvPr id="0" name=""/>
        <dsp:cNvSpPr/>
      </dsp:nvSpPr>
      <dsp:spPr>
        <a:xfrm>
          <a:off x="0" y="1307327"/>
          <a:ext cx="10982090" cy="66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33315"/>
              <a:satOff val="-16128"/>
              <a:lumOff val="-77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2332" tIns="333248" rIns="85233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Not in line with typical physical exam schedule before school</a:t>
          </a:r>
        </a:p>
      </dsp:txBody>
      <dsp:txXfrm>
        <a:off x="0" y="1307327"/>
        <a:ext cx="10982090" cy="667800"/>
      </dsp:txXfrm>
    </dsp:sp>
    <dsp:sp modelId="{C9122E53-3E4F-4827-AA45-1B7972C7D0A3}">
      <dsp:nvSpPr>
        <dsp:cNvPr id="0" name=""/>
        <dsp:cNvSpPr/>
      </dsp:nvSpPr>
      <dsp:spPr>
        <a:xfrm>
          <a:off x="549104" y="1071167"/>
          <a:ext cx="7687463" cy="472320"/>
        </a:xfrm>
        <a:prstGeom prst="roundRect">
          <a:avLst/>
        </a:prstGeom>
        <a:solidFill>
          <a:schemeClr val="accent2">
            <a:hueOff val="-133315"/>
            <a:satOff val="-16128"/>
            <a:lumOff val="-77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568" tIns="0" rIns="2905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Timeframe of project implementation</a:t>
          </a:r>
        </a:p>
      </dsp:txBody>
      <dsp:txXfrm>
        <a:off x="572161" y="1094224"/>
        <a:ext cx="7641349" cy="426206"/>
      </dsp:txXfrm>
    </dsp:sp>
    <dsp:sp modelId="{86B587EC-B8DE-4D97-8B86-6D433AC3F589}">
      <dsp:nvSpPr>
        <dsp:cNvPr id="0" name=""/>
        <dsp:cNvSpPr/>
      </dsp:nvSpPr>
      <dsp:spPr>
        <a:xfrm>
          <a:off x="0" y="2297687"/>
          <a:ext cx="1098209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266630"/>
              <a:satOff val="-32257"/>
              <a:lumOff val="-1542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2332" tIns="333248" rIns="85233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21 total participants that completed the project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33 total participants completed the parent opinion survey</a:t>
          </a:r>
        </a:p>
      </dsp:txBody>
      <dsp:txXfrm>
        <a:off x="0" y="2297687"/>
        <a:ext cx="10982090" cy="907200"/>
      </dsp:txXfrm>
    </dsp:sp>
    <dsp:sp modelId="{6BACF4D3-8825-410B-9F2A-E2205B6C49A0}">
      <dsp:nvSpPr>
        <dsp:cNvPr id="0" name=""/>
        <dsp:cNvSpPr/>
      </dsp:nvSpPr>
      <dsp:spPr>
        <a:xfrm>
          <a:off x="549104" y="2061527"/>
          <a:ext cx="7687463" cy="472320"/>
        </a:xfrm>
        <a:prstGeom prst="roundRect">
          <a:avLst/>
        </a:prstGeom>
        <a:solidFill>
          <a:schemeClr val="accent2">
            <a:hueOff val="-266630"/>
            <a:satOff val="-32257"/>
            <a:lumOff val="-1542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568" tIns="0" rIns="2905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Sample size</a:t>
          </a:r>
        </a:p>
      </dsp:txBody>
      <dsp:txXfrm>
        <a:off x="572161" y="2084584"/>
        <a:ext cx="7641349" cy="426206"/>
      </dsp:txXfrm>
    </dsp:sp>
    <dsp:sp modelId="{4097E156-F2D5-477B-A0B2-9C2106BEB1F7}">
      <dsp:nvSpPr>
        <dsp:cNvPr id="0" name=""/>
        <dsp:cNvSpPr/>
      </dsp:nvSpPr>
      <dsp:spPr>
        <a:xfrm>
          <a:off x="0" y="3527447"/>
          <a:ext cx="10982090" cy="66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399945"/>
              <a:satOff val="-48385"/>
              <a:lumOff val="-2313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2332" tIns="333248" rIns="85233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The parent opinion questionnaire was only partially validated</a:t>
          </a:r>
        </a:p>
      </dsp:txBody>
      <dsp:txXfrm>
        <a:off x="0" y="3527447"/>
        <a:ext cx="10982090" cy="667800"/>
      </dsp:txXfrm>
    </dsp:sp>
    <dsp:sp modelId="{8BED29DB-BAF8-41A6-AC0E-CE7CDC811E2F}">
      <dsp:nvSpPr>
        <dsp:cNvPr id="0" name=""/>
        <dsp:cNvSpPr/>
      </dsp:nvSpPr>
      <dsp:spPr>
        <a:xfrm>
          <a:off x="549104" y="3291287"/>
          <a:ext cx="7687463" cy="472320"/>
        </a:xfrm>
        <a:prstGeom prst="roundRect">
          <a:avLst/>
        </a:prstGeom>
        <a:solidFill>
          <a:schemeClr val="accent2">
            <a:hueOff val="-399945"/>
            <a:satOff val="-48385"/>
            <a:lumOff val="-231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568" tIns="0" rIns="2905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Questionnaires used were not a validated tool</a:t>
          </a:r>
        </a:p>
      </dsp:txBody>
      <dsp:txXfrm>
        <a:off x="572161" y="3314344"/>
        <a:ext cx="7641349" cy="4262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8AD527-975C-4073-BA7F-3F46644C5B9B}">
      <dsp:nvSpPr>
        <dsp:cNvPr id="0" name=""/>
        <dsp:cNvSpPr/>
      </dsp:nvSpPr>
      <dsp:spPr>
        <a:xfrm>
          <a:off x="793044" y="532314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D40005-BB50-4201-BA19-A4B0135553BD}">
      <dsp:nvSpPr>
        <dsp:cNvPr id="0" name=""/>
        <dsp:cNvSpPr/>
      </dsp:nvSpPr>
      <dsp:spPr>
        <a:xfrm>
          <a:off x="793044" y="2182405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600" kern="1200"/>
            <a:t>Project success</a:t>
          </a:r>
        </a:p>
      </dsp:txBody>
      <dsp:txXfrm>
        <a:off x="793044" y="2182405"/>
        <a:ext cx="4320000" cy="648000"/>
      </dsp:txXfrm>
    </dsp:sp>
    <dsp:sp modelId="{92F6DB51-3430-4BC8-9951-D722976ED16A}">
      <dsp:nvSpPr>
        <dsp:cNvPr id="0" name=""/>
        <dsp:cNvSpPr/>
      </dsp:nvSpPr>
      <dsp:spPr>
        <a:xfrm>
          <a:off x="793044" y="2894634"/>
          <a:ext cx="4320000" cy="849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Barriers defined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Suggestions for improvement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Limitations understood </a:t>
          </a:r>
        </a:p>
      </dsp:txBody>
      <dsp:txXfrm>
        <a:off x="793044" y="2894634"/>
        <a:ext cx="4320000" cy="849106"/>
      </dsp:txXfrm>
    </dsp:sp>
    <dsp:sp modelId="{C41A3A8E-56F8-419B-A031-B2EE85C313D9}">
      <dsp:nvSpPr>
        <dsp:cNvPr id="0" name=""/>
        <dsp:cNvSpPr/>
      </dsp:nvSpPr>
      <dsp:spPr>
        <a:xfrm>
          <a:off x="5869045" y="532314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1DB488-7A7A-4FD9-9122-15E4B89121CA}">
      <dsp:nvSpPr>
        <dsp:cNvPr id="0" name=""/>
        <dsp:cNvSpPr/>
      </dsp:nvSpPr>
      <dsp:spPr>
        <a:xfrm>
          <a:off x="5869045" y="2182405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600" kern="1200"/>
            <a:t>Future success</a:t>
          </a:r>
        </a:p>
      </dsp:txBody>
      <dsp:txXfrm>
        <a:off x="5869045" y="2182405"/>
        <a:ext cx="4320000" cy="648000"/>
      </dsp:txXfrm>
    </dsp:sp>
    <dsp:sp modelId="{D9E7DBA3-EB70-45E5-AF3B-C0BE3953E6EE}">
      <dsp:nvSpPr>
        <dsp:cNvPr id="0" name=""/>
        <dsp:cNvSpPr/>
      </dsp:nvSpPr>
      <dsp:spPr>
        <a:xfrm>
          <a:off x="5869045" y="2894634"/>
          <a:ext cx="4320000" cy="849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Address limitations 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Improve future projects per current results </a:t>
          </a:r>
        </a:p>
      </dsp:txBody>
      <dsp:txXfrm>
        <a:off x="5869045" y="2894634"/>
        <a:ext cx="4320000" cy="8491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7FA80-9598-45B2-9177-6E52A75AE522}" type="datetimeFigureOut">
              <a:rPr lang="en-US"/>
              <a:t>8/9/2021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3D03F-75E9-429D-8482-57CD9CB959E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930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F3D03F-75E9-429D-8482-57CD9CB959E9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047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F3D03F-75E9-429D-8482-57CD9CB959E9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868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F3D03F-75E9-429D-8482-57CD9CB959E9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336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F3D03F-75E9-429D-8482-57CD9CB959E9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654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lnSpc>
                <a:spcPct val="110000"/>
              </a:lnSpc>
              <a:spcBef>
                <a:spcPts val="1000"/>
              </a:spcBef>
              <a:buFont typeface="Arial"/>
              <a:buChar char="•"/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F3D03F-75E9-429D-8482-57CD9CB959E9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4067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F3D03F-75E9-429D-8482-57CD9CB959E9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76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F3D03F-75E9-429D-8482-57CD9CB959E9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6080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F3D03F-75E9-429D-8482-57CD9CB959E9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4653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F3D03F-75E9-429D-8482-57CD9CB959E9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4612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F3D03F-75E9-429D-8482-57CD9CB959E9}" type="slidenum">
              <a:rPr lang="en-US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9784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F3D03F-75E9-429D-8482-57CD9CB959E9}" type="slidenum">
              <a:rPr lang="en-US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71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F3D03F-75E9-429D-8482-57CD9CB959E9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9460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indent="-171450">
              <a:buFont typeface="Arial"/>
              <a:buChar char="•"/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F3D03F-75E9-429D-8482-57CD9CB959E9}" type="slidenum">
              <a:rPr lang="en-US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7107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F3D03F-75E9-429D-8482-57CD9CB959E9}" type="slidenum">
              <a:rPr lang="en-US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9337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F3D03F-75E9-429D-8482-57CD9CB959E9}" type="slidenum">
              <a:rPr lang="en-US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8180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F3D03F-75E9-429D-8482-57CD9CB959E9}" type="slidenum">
              <a:rPr lang="en-US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773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F3D03F-75E9-429D-8482-57CD9CB959E9}" type="slidenum">
              <a:rPr lang="en-US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0302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F3D03F-75E9-429D-8482-57CD9CB959E9}" type="slidenum">
              <a:rPr lang="en-US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4059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F3D03F-75E9-429D-8482-57CD9CB959E9}" type="slidenum">
              <a:rPr lang="en-US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96806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F3D03F-75E9-429D-8482-57CD9CB959E9}" type="slidenum">
              <a:rPr lang="en-US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507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F3D03F-75E9-429D-8482-57CD9CB959E9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12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F3D03F-75E9-429D-8482-57CD9CB959E9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51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F3D03F-75E9-429D-8482-57CD9CB959E9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20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F3D03F-75E9-429D-8482-57CD9CB959E9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110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F3D03F-75E9-429D-8482-57CD9CB959E9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383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F3D03F-75E9-429D-8482-57CD9CB959E9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2083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F3D03F-75E9-429D-8482-57CD9CB959E9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56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E07F-3DEF-F24B-9B07-F2A37DF7310D}" type="datetime1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HPV Vaccine Compliance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577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B51AF-D310-C647-BD3A-5D7A26E19C14}" type="datetime1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HPV Vaccine Compliance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3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7E06-9AD9-A644-B9D7-DCFC16154746}" type="datetime1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HPV Vaccine Compliance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373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348DA-CF32-EE4B-A9B2-A346E2F099FD}" type="datetime1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HPV Vaccine Compliance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571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CF59-4660-864F-9B9C-C7E7F296CCB8}" type="datetime1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HPV Vaccine Compliance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028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19BA-6B33-B447-9B1F-080C10CC6C5D}" type="datetime1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HPV Vaccine Compliance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91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2FF46-EAE4-924A-9089-E37E9E62788F}" type="datetime1">
              <a:rPr lang="en-US" smtClean="0"/>
              <a:t>8/9/2021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HPV Vaccine Compliance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49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E12A2-14B6-2F40-86AB-DC3DDD4D7007}" type="datetime1">
              <a:rPr lang="en-US" smtClean="0"/>
              <a:t>8/9/2021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HPV Vaccine Compliance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556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2A1F-180A-FD43-952D-1347C0007887}" type="datetime1">
              <a:rPr lang="en-US" smtClean="0"/>
              <a:t>8/9/2021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HPV Vaccine Compliance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09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FFE20-9BDD-2C40-82B2-0ABF5A9ABD44}" type="datetime1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HPV Vaccine Compliance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19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446DD-F928-9345-949A-19C04A8667CE}" type="datetime1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HPV Vaccine Compliance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6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85F33579-ADB8-7A45-ACF0-AEE2030F6BEC}" type="datetime1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r>
              <a:rPr lang="en-US"/>
              <a:t>HPV Vaccine Compliance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14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familyhealthpc.com/" TargetMode="External"/><Relationship Id="rId13" Type="http://schemas.openxmlformats.org/officeDocument/2006/relationships/hyperlink" Target="https://www.clickondetroit.com/health/2020/03/24/michigan-coronavirus-timeline-key-dates-covid-19-case-tracking-state-orders/" TargetMode="External"/><Relationship Id="rId3" Type="http://schemas.openxmlformats.org/officeDocument/2006/relationships/hyperlink" Target="https://journals-sagepub-com.ezproxy.libraries.udmercy.edu/doi/full/10.1177/1073110518782957" TargetMode="External"/><Relationship Id="rId7" Type="http://schemas.openxmlformats.org/officeDocument/2006/relationships/hyperlink" Target="https://www-ncbi-nlm-nih-gov.ezproxy.libraries.udmercy.edu/pmc/articles/PMC4983834/" TargetMode="External"/><Relationship Id="rId12" Type="http://schemas.openxmlformats.org/officeDocument/2006/relationships/hyperlink" Target="https://healthpayerintelligence.com/news/why-hedis-quality-measures-matter-for-value-based-care" TargetMode="External"/><Relationship Id="rId17" Type="http://schemas.openxmlformats.org/officeDocument/2006/relationships/hyperlink" Target="https://health.gov/healthypeople/objectives-and-data/browse-objectives/vaccination/increase-proportion-adolescents-who-get-recommended-doses-hpv-vaccine-iid-08" TargetMode="External"/><Relationship Id="rId2" Type="http://schemas.openxmlformats.org/officeDocument/2006/relationships/notesSlide" Target="../notesSlides/notesSlide25.xml"/><Relationship Id="rId16" Type="http://schemas.openxmlformats.org/officeDocument/2006/relationships/hyperlink" Target="https://www.cms.gov/Medicare/Health-Plans/SpecialNeedsPlans/SNP-HEDIS#:~:text=HEDIS%20is%20a%20comprehensive%20set,smoking%2C%20asthma%2C%20and%20diabet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ichigan.gov/documents/mdch/Wayne_447509_7.pdf" TargetMode="External"/><Relationship Id="rId11" Type="http://schemas.openxmlformats.org/officeDocument/2006/relationships/hyperlink" Target="http://doi.org/10.1016/j.ypmed.2015.05.024" TargetMode="External"/><Relationship Id="rId5" Type="http://schemas.openxmlformats.org/officeDocument/2006/relationships/hyperlink" Target="https://search-proquest-com.ezproxy.libraries.udmercy.edu/docview/1848096686/fulltextPDF/B530EA70285E467APQ/1?accountid=28018" TargetMode="External"/><Relationship Id="rId15" Type="http://schemas.openxmlformats.org/officeDocument/2006/relationships/hyperlink" Target="https://doi.org/10.1080/21645515.2018.1430539" TargetMode="External"/><Relationship Id="rId10" Type="http://schemas.openxmlformats.org/officeDocument/2006/relationships/hyperlink" Target="https://policylab.chop.edu/sites/default/files/pdf/publications/INCREASING_HPV_VACCINATION_RATES_AMONG_ADOLESCENTS_0.pdf" TargetMode="External"/><Relationship Id="rId4" Type="http://schemas.openxmlformats.org/officeDocument/2006/relationships/hyperlink" Target="https://ebookcentral.proquest.com/lib/udmercy/reader.action?docID=4830626&amp;ppg=234" TargetMode="External"/><Relationship Id="rId9" Type="http://schemas.openxmlformats.org/officeDocument/2006/relationships/hyperlink" Target="https://www.fda.gov/news-events/press-announcements/coronavirus-covid-19-update-fda-authorizes-pfizer-biontech-covid-19-vaccine-emergency-use" TargetMode="External"/><Relationship Id="rId14" Type="http://schemas.openxmlformats.org/officeDocument/2006/relationships/hyperlink" Target="https://www-sciencedirect-com.ezproxy.libraries.udmercy.edu/science/article/pii/S0264410X1500571X" TargetMode="Externa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-cochranelibrary-com.ezproxy.libraries.udmercy.edu/cdsr/doi/10.1002/14651858.CD003941.pub2/full" TargetMode="External"/><Relationship Id="rId13" Type="http://schemas.openxmlformats.org/officeDocument/2006/relationships/hyperlink" Target="https://www.mayoclinic.org/tests-procedures/colposcopy/about/pac-20385036" TargetMode="External"/><Relationship Id="rId18" Type="http://schemas.openxmlformats.org/officeDocument/2006/relationships/hyperlink" Target="https://www.tandfonline.com/doi/full/10.1080/21645515.2019.1574150" TargetMode="External"/><Relationship Id="rId3" Type="http://schemas.openxmlformats.org/officeDocument/2006/relationships/hyperlink" Target="https://www.cdc.gov/cancer/hpv/basic_info/index.htm" TargetMode="External"/><Relationship Id="rId7" Type="http://schemas.openxmlformats.org/officeDocument/2006/relationships/hyperlink" Target="https://www-cochranelibrary-com.ezproxy.libraries.udmercy.edu/cdsr/doi/10.1002/14651858.CD003941.pub3/full" TargetMode="External"/><Relationship Id="rId12" Type="http://schemas.openxmlformats.org/officeDocument/2006/relationships/hyperlink" Target="https://www.ncbi.nlm.nih.gov/pmc/articles/PMC5903433/" TargetMode="External"/><Relationship Id="rId17" Type="http://schemas.openxmlformats.org/officeDocument/2006/relationships/hyperlink" Target="https://search-proquest-com.ezproxy.libraries.udmercy.edu:2443/docview/199044551?accountid=28018" TargetMode="External"/><Relationship Id="rId2" Type="http://schemas.openxmlformats.org/officeDocument/2006/relationships/notesSlide" Target="../notesSlides/notesSlide26.xml"/><Relationship Id="rId16" Type="http://schemas.openxmlformats.org/officeDocument/2006/relationships/hyperlink" Target="https://pmhealthnp.com/nola-pender-health-promotion-mode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ap.org/en-us/advocacy-and-policy/aap-health-initiatives/immunizations/Practice-Management/Pages/reminder-recall-systems.aspx:~:text=%E2%80%8BImmunization%20reminder-recall%20systems,are%20already%20behind%20(recall).&amp;text=Such%20systems%20also%20can%20be%20used%20for%20appointment%20reminders" TargetMode="External"/><Relationship Id="rId11" Type="http://schemas.openxmlformats.org/officeDocument/2006/relationships/hyperlink" Target="https://www.nejm.org/doi/full/10.1056/nejmsa0707052" TargetMode="External"/><Relationship Id="rId5" Type="http://schemas.openxmlformats.org/officeDocument/2006/relationships/hyperlink" Target="https://www.cdc.gov/vaccines/partners/downloads/teens/vaccine-safety.pdf" TargetMode="External"/><Relationship Id="rId15" Type="http://schemas.openxmlformats.org/officeDocument/2006/relationships/hyperlink" Target="https://www.cdc.gov/mmwr/PDF/rr/rr4811.pdf" TargetMode="External"/><Relationship Id="rId10" Type="http://schemas.openxmlformats.org/officeDocument/2006/relationships/hyperlink" Target="https://www.hopkinsmedicine.org/health/treatment-tests-andtherapies/loop-electrosurgical-excision-procedure-leep" TargetMode="External"/><Relationship Id="rId19" Type="http://schemas.openxmlformats.org/officeDocument/2006/relationships/hyperlink" Target="http://deepblue.lib.umich.edu/bitstream/handle/2027.42/85350/?sequence=l" TargetMode="External"/><Relationship Id="rId4" Type="http://schemas.openxmlformats.org/officeDocument/2006/relationships/hyperlink" Target="https://www.nchmd.org/education/mayo-health-library/details/CON-20163998" TargetMode="External"/><Relationship Id="rId9" Type="http://schemas.openxmlformats.org/officeDocument/2006/relationships/hyperlink" Target="https://search-proquest-com.ezproxy.libraries.udmercy.edu/docview/1708139474?accountid=28018&amp;pq-origsite=primo" TargetMode="External"/><Relationship Id="rId14" Type="http://schemas.openxmlformats.org/officeDocument/2006/relationships/hyperlink" Target="https://blog.ihacares.com/2017/04/" TargetMode="Externa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ichigancancer.org/PDFs/2018annualMtg/SessionBHPVSessionCombined.pdf" TargetMode="External"/><Relationship Id="rId13" Type="http://schemas.openxmlformats.org/officeDocument/2006/relationships/hyperlink" Target="https://www.historyofvaccines.org/content/articles/human-papillomavirus-infection" TargetMode="External"/><Relationship Id="rId3" Type="http://schemas.openxmlformats.org/officeDocument/2006/relationships/hyperlink" Target="https://www.ncbi.nlm.nih.gov/pmc/articles/PMC4835018/" TargetMode="External"/><Relationship Id="rId7" Type="http://schemas.openxmlformats.org/officeDocument/2006/relationships/hyperlink" Target="https://www.who.int/immunization/sage/meetings/2014/october/1_Report_WORKING_GROUP_vaccine_hesitancy_final.pdf" TargetMode="External"/><Relationship Id="rId12" Type="http://schemas.openxmlformats.org/officeDocument/2006/relationships/hyperlink" Target="https://www.nejm.org/doi/full/10.1056/NEJMp058305" TargetMode="External"/><Relationship Id="rId17" Type="http://schemas.openxmlformats.org/officeDocument/2006/relationships/hyperlink" Target="https://www-sciencedirect-com.ezproxy.libraries.udmercy.edu/science/article/pii/S0882596315003267" TargetMode="External"/><Relationship Id="rId2" Type="http://schemas.openxmlformats.org/officeDocument/2006/relationships/notesSlide" Target="../notesSlides/notesSlide27.xml"/><Relationship Id="rId16" Type="http://schemas.openxmlformats.org/officeDocument/2006/relationships/hyperlink" Target="https://doi-org.ezproxy.libraries.udmercy.edu/10.1016/S1470-2045(11)70287-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journals-sagepub-com.ezproxy.libraries.udmercy.edu/doi/full/10.1177/0009922814551135" TargetMode="External"/><Relationship Id="rId11" Type="http://schemas.openxmlformats.org/officeDocument/2006/relationships/hyperlink" Target="https://doi-org.ezproxy.libraries.udmercy.edu:2443/10.1046/j.1525-1446.2003.20106.x" TargetMode="External"/><Relationship Id="rId5" Type="http://schemas.openxmlformats.org/officeDocument/2006/relationships/hyperlink" Target="http://publichealth.lacounty.gov/phn/practice.htm" TargetMode="External"/><Relationship Id="rId15" Type="http://schemas.openxmlformats.org/officeDocument/2006/relationships/hyperlink" Target="https://bestpractice.bmj.com/info/us/toolkit/learn-ebm/what-is-grade/" TargetMode="External"/><Relationship Id="rId10" Type="http://schemas.openxmlformats.org/officeDocument/2006/relationships/hyperlink" Target="file:///C:/Users/Shannon/Downloads/Strengthening_Vaccine_Confidence_in_Pediatric_and_Family_Practice_Offices_During_the_COVID19_Pandemic_Slidedeck.pdf" TargetMode="External"/><Relationship Id="rId4" Type="http://schemas.openxmlformats.org/officeDocument/2006/relationships/hyperlink" Target="https://www.cdc.gov/eval/" TargetMode="External"/><Relationship Id="rId9" Type="http://schemas.openxmlformats.org/officeDocument/2006/relationships/hyperlink" Target="https://www-sciencedirect-com.ezproxy.libraries.udmercy.edu/science/article/pii/S0091743516300184" TargetMode="External"/><Relationship Id="rId14" Type="http://schemas.openxmlformats.org/officeDocument/2006/relationships/hyperlink" Target="https://www.kff.org/womens-health-policy/fact-sheet/the-hpv-vaccine-access-and-use-in-the-u-s/#:~:text=HPV%20Vaccines,-Beginning%20in%202017&amp;text=The%20FDA%20first%20approved%20first,was%20approved%20by%20the%20FDA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3" name="Rectangle 65">
            <a:extLst>
              <a:ext uri="{FF2B5EF4-FFF2-40B4-BE49-F238E27FC236}">
                <a16:creationId xmlns:a16="http://schemas.microsoft.com/office/drawing/2014/main" id="{F1174801-1395-44C5-9B00-CCAC45C05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64" name="Rectangle 67">
            <a:extLst>
              <a:ext uri="{FF2B5EF4-FFF2-40B4-BE49-F238E27FC236}">
                <a16:creationId xmlns:a16="http://schemas.microsoft.com/office/drawing/2014/main" id="{996DFAFB-BCE1-4BEC-82FB-D574234DE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6" name="Picture 3" descr="Abstract background of luminous dots">
            <a:extLst>
              <a:ext uri="{FF2B5EF4-FFF2-40B4-BE49-F238E27FC236}">
                <a16:creationId xmlns:a16="http://schemas.microsoft.com/office/drawing/2014/main" id="{4BA96A6F-5C92-4840-BB4C-27CEEE767C3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t="15454" r="-1" b="271"/>
          <a:stretch/>
        </p:blipFill>
        <p:spPr>
          <a:xfrm>
            <a:off x="20" y="8707"/>
            <a:ext cx="12191980" cy="6857990"/>
          </a:xfrm>
          <a:prstGeom prst="rect">
            <a:avLst/>
          </a:prstGeom>
        </p:spPr>
      </p:pic>
      <p:sp>
        <p:nvSpPr>
          <p:cNvPr id="65" name="Rectangle 69">
            <a:extLst>
              <a:ext uri="{FF2B5EF4-FFF2-40B4-BE49-F238E27FC236}">
                <a16:creationId xmlns:a16="http://schemas.microsoft.com/office/drawing/2014/main" id="{16F61E84-9DCA-4F22-94BC-C901DB4999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1775"/>
            <a:ext cx="12191999" cy="5479852"/>
          </a:xfrm>
          <a:prstGeom prst="rect">
            <a:avLst/>
          </a:prstGeom>
          <a:gradFill flip="none" rotWithShape="1">
            <a:gsLst>
              <a:gs pos="50000">
                <a:schemeClr val="tx1">
                  <a:alpha val="30000"/>
                </a:schemeClr>
              </a:gs>
              <a:gs pos="80000">
                <a:schemeClr val="tx1">
                  <a:alpha val="15000"/>
                </a:schemeClr>
              </a:gs>
              <a:gs pos="0">
                <a:schemeClr val="tx1">
                  <a:alpha val="0"/>
                </a:schemeClr>
              </a:gs>
              <a:gs pos="20000">
                <a:schemeClr val="tx1">
                  <a:alpha val="15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" name="Top Left">
            <a:extLst>
              <a:ext uri="{FF2B5EF4-FFF2-40B4-BE49-F238E27FC236}">
                <a16:creationId xmlns:a16="http://schemas.microsoft.com/office/drawing/2014/main" id="{76A80126-9AD6-4B06-A2B4-E80D49DCB1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6200" y="1"/>
            <a:ext cx="6711876" cy="4495800"/>
            <a:chOff x="-16788" y="0"/>
            <a:chExt cx="9475836" cy="6347177"/>
          </a:xfrm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91CE592-76CC-4C5D-B63C-C492B204E8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22951"/>
              <a:ext cx="9345148" cy="6324226"/>
            </a:xfrm>
            <a:custGeom>
              <a:avLst/>
              <a:gdLst>
                <a:gd name="connsiteX0" fmla="*/ 0 w 7097124"/>
                <a:gd name="connsiteY0" fmla="*/ 3198971 h 4802900"/>
                <a:gd name="connsiteX1" fmla="*/ 219837 w 7097124"/>
                <a:gd name="connsiteY1" fmla="*/ 3452527 h 4802900"/>
                <a:gd name="connsiteX2" fmla="*/ 399288 w 7097124"/>
                <a:gd name="connsiteY2" fmla="*/ 3536347 h 4802900"/>
                <a:gd name="connsiteX3" fmla="*/ 744188 w 7097124"/>
                <a:gd name="connsiteY3" fmla="*/ 3536347 h 4802900"/>
                <a:gd name="connsiteX4" fmla="*/ 981456 w 7097124"/>
                <a:gd name="connsiteY4" fmla="*/ 3536347 h 4802900"/>
                <a:gd name="connsiteX5" fmla="*/ 1116997 w 7097124"/>
                <a:gd name="connsiteY5" fmla="*/ 3620167 h 4802900"/>
                <a:gd name="connsiteX6" fmla="*/ 1236631 w 7097124"/>
                <a:gd name="connsiteY6" fmla="*/ 3765804 h 4802900"/>
                <a:gd name="connsiteX7" fmla="*/ 1378172 w 7097124"/>
                <a:gd name="connsiteY7" fmla="*/ 3987260 h 4802900"/>
                <a:gd name="connsiteX8" fmla="*/ 1545622 w 7097124"/>
                <a:gd name="connsiteY8" fmla="*/ 4340352 h 4802900"/>
                <a:gd name="connsiteX9" fmla="*/ 1697165 w 7097124"/>
                <a:gd name="connsiteY9" fmla="*/ 4615625 h 4802900"/>
                <a:gd name="connsiteX10" fmla="*/ 1800892 w 7097124"/>
                <a:gd name="connsiteY10" fmla="*/ 4719352 h 4802900"/>
                <a:gd name="connsiteX11" fmla="*/ 2205609 w 7097124"/>
                <a:gd name="connsiteY11" fmla="*/ 4765262 h 4802900"/>
                <a:gd name="connsiteX12" fmla="*/ 2658237 w 7097124"/>
                <a:gd name="connsiteY12" fmla="*/ 4721352 h 4802900"/>
                <a:gd name="connsiteX13" fmla="*/ 2825686 w 7097124"/>
                <a:gd name="connsiteY13" fmla="*/ 4701445 h 4802900"/>
                <a:gd name="connsiteX14" fmla="*/ 3124772 w 7097124"/>
                <a:gd name="connsiteY14" fmla="*/ 4759262 h 4802900"/>
                <a:gd name="connsiteX15" fmla="*/ 3435858 w 7097124"/>
                <a:gd name="connsiteY15" fmla="*/ 4801172 h 4802900"/>
                <a:gd name="connsiteX16" fmla="*/ 3718941 w 7097124"/>
                <a:gd name="connsiteY16" fmla="*/ 4775264 h 4802900"/>
                <a:gd name="connsiteX17" fmla="*/ 3992118 w 7097124"/>
                <a:gd name="connsiteY17" fmla="*/ 4619625 h 4802900"/>
                <a:gd name="connsiteX18" fmla="*/ 4219385 w 7097124"/>
                <a:gd name="connsiteY18" fmla="*/ 4408170 h 4802900"/>
                <a:gd name="connsiteX19" fmla="*/ 4564285 w 7097124"/>
                <a:gd name="connsiteY19" fmla="*/ 4031171 h 4802900"/>
                <a:gd name="connsiteX20" fmla="*/ 4871371 w 7097124"/>
                <a:gd name="connsiteY20" fmla="*/ 3694081 h 4802900"/>
                <a:gd name="connsiteX21" fmla="*/ 5292090 w 7097124"/>
                <a:gd name="connsiteY21" fmla="*/ 3241262 h 4802900"/>
                <a:gd name="connsiteX22" fmla="*/ 5551265 w 7097124"/>
                <a:gd name="connsiteY22" fmla="*/ 2874169 h 4802900"/>
                <a:gd name="connsiteX23" fmla="*/ 5788533 w 7097124"/>
                <a:gd name="connsiteY23" fmla="*/ 2409349 h 4802900"/>
                <a:gd name="connsiteX24" fmla="*/ 5959983 w 7097124"/>
                <a:gd name="connsiteY24" fmla="*/ 2106168 h 4802900"/>
                <a:gd name="connsiteX25" fmla="*/ 6209252 w 7097124"/>
                <a:gd name="connsiteY25" fmla="*/ 1872806 h 4802900"/>
                <a:gd name="connsiteX26" fmla="*/ 6510338 w 7097124"/>
                <a:gd name="connsiteY26" fmla="*/ 1613440 h 4802900"/>
                <a:gd name="connsiteX27" fmla="*/ 6779514 w 7097124"/>
                <a:gd name="connsiteY27" fmla="*/ 1344168 h 4802900"/>
                <a:gd name="connsiteX28" fmla="*/ 6994874 w 7097124"/>
                <a:gd name="connsiteY28" fmla="*/ 987076 h 4802900"/>
                <a:gd name="connsiteX29" fmla="*/ 7094601 w 7097124"/>
                <a:gd name="connsiteY29" fmla="*/ 685895 h 4802900"/>
                <a:gd name="connsiteX30" fmla="*/ 6947059 w 7097124"/>
                <a:gd name="connsiteY30" fmla="*/ 227076 h 4802900"/>
                <a:gd name="connsiteX31" fmla="*/ 6739128 w 7097124"/>
                <a:gd name="connsiteY31" fmla="*/ 0 h 480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097124" h="4802900">
                  <a:moveTo>
                    <a:pt x="0" y="3198971"/>
                  </a:moveTo>
                  <a:cubicBezTo>
                    <a:pt x="32385" y="3249454"/>
                    <a:pt x="174403" y="3413570"/>
                    <a:pt x="219837" y="3452527"/>
                  </a:cubicBezTo>
                  <a:cubicBezTo>
                    <a:pt x="270701" y="3496151"/>
                    <a:pt x="333756" y="3521869"/>
                    <a:pt x="399288" y="3536347"/>
                  </a:cubicBezTo>
                  <a:cubicBezTo>
                    <a:pt x="512254" y="3561207"/>
                    <a:pt x="629222" y="3550634"/>
                    <a:pt x="744188" y="3536347"/>
                  </a:cubicBezTo>
                  <a:cubicBezTo>
                    <a:pt x="823817" y="3526441"/>
                    <a:pt x="905066" y="3513201"/>
                    <a:pt x="981456" y="3536347"/>
                  </a:cubicBezTo>
                  <a:cubicBezTo>
                    <a:pt x="1032986" y="3551968"/>
                    <a:pt x="1077944" y="3582924"/>
                    <a:pt x="1116997" y="3620167"/>
                  </a:cubicBezTo>
                  <a:cubicBezTo>
                    <a:pt x="1162526" y="3663601"/>
                    <a:pt x="1200245" y="3714369"/>
                    <a:pt x="1236631" y="3765804"/>
                  </a:cubicBezTo>
                  <a:cubicBezTo>
                    <a:pt x="1287304" y="3837337"/>
                    <a:pt x="1336167" y="3910298"/>
                    <a:pt x="1378172" y="3987260"/>
                  </a:cubicBezTo>
                  <a:cubicBezTo>
                    <a:pt x="1440656" y="4101560"/>
                    <a:pt x="1491425" y="4221766"/>
                    <a:pt x="1545622" y="4340352"/>
                  </a:cubicBezTo>
                  <a:cubicBezTo>
                    <a:pt x="1589342" y="4435888"/>
                    <a:pt x="1636014" y="4530376"/>
                    <a:pt x="1697165" y="4615625"/>
                  </a:cubicBezTo>
                  <a:cubicBezTo>
                    <a:pt x="1726025" y="4655820"/>
                    <a:pt x="1759553" y="4692396"/>
                    <a:pt x="1800892" y="4719352"/>
                  </a:cubicBezTo>
                  <a:cubicBezTo>
                    <a:pt x="1917097" y="4795076"/>
                    <a:pt x="2065592" y="4776121"/>
                    <a:pt x="2205609" y="4765262"/>
                  </a:cubicBezTo>
                  <a:cubicBezTo>
                    <a:pt x="2356866" y="4753452"/>
                    <a:pt x="2508599" y="4746117"/>
                    <a:pt x="2658237" y="4721352"/>
                  </a:cubicBezTo>
                  <a:cubicBezTo>
                    <a:pt x="2713863" y="4712208"/>
                    <a:pt x="2769394" y="4701445"/>
                    <a:pt x="2825686" y="4701445"/>
                  </a:cubicBezTo>
                  <a:cubicBezTo>
                    <a:pt x="2927509" y="4701254"/>
                    <a:pt x="3025331" y="4736116"/>
                    <a:pt x="3124772" y="4759262"/>
                  </a:cubicBezTo>
                  <a:cubicBezTo>
                    <a:pt x="3226880" y="4782979"/>
                    <a:pt x="3331083" y="4796219"/>
                    <a:pt x="3435858" y="4801172"/>
                  </a:cubicBezTo>
                  <a:cubicBezTo>
                    <a:pt x="3531394" y="4805648"/>
                    <a:pt x="3627692" y="4802886"/>
                    <a:pt x="3718941" y="4775264"/>
                  </a:cubicBezTo>
                  <a:cubicBezTo>
                    <a:pt x="3820001" y="4744593"/>
                    <a:pt x="3909441" y="4685824"/>
                    <a:pt x="3992118" y="4619625"/>
                  </a:cubicBezTo>
                  <a:cubicBezTo>
                    <a:pt x="4072985" y="4554951"/>
                    <a:pt x="4147376" y="4482656"/>
                    <a:pt x="4219385" y="4408170"/>
                  </a:cubicBezTo>
                  <a:cubicBezTo>
                    <a:pt x="4337780" y="4285679"/>
                    <a:pt x="4450937" y="4158234"/>
                    <a:pt x="4564285" y="4031171"/>
                  </a:cubicBezTo>
                  <a:cubicBezTo>
                    <a:pt x="4665536" y="3917728"/>
                    <a:pt x="4767072" y="3804666"/>
                    <a:pt x="4871371" y="3694081"/>
                  </a:cubicBezTo>
                  <a:cubicBezTo>
                    <a:pt x="5012722" y="3544062"/>
                    <a:pt x="5160455" y="3399854"/>
                    <a:pt x="5292090" y="3241262"/>
                  </a:cubicBezTo>
                  <a:cubicBezTo>
                    <a:pt x="5387912" y="3125819"/>
                    <a:pt x="5474970" y="3003328"/>
                    <a:pt x="5551265" y="2874169"/>
                  </a:cubicBezTo>
                  <a:cubicBezTo>
                    <a:pt x="5639848" y="2724341"/>
                    <a:pt x="5714524" y="2566987"/>
                    <a:pt x="5788533" y="2409349"/>
                  </a:cubicBezTo>
                  <a:cubicBezTo>
                    <a:pt x="5838064" y="2303812"/>
                    <a:pt x="5887593" y="2197322"/>
                    <a:pt x="5959983" y="2106168"/>
                  </a:cubicBezTo>
                  <a:cubicBezTo>
                    <a:pt x="6030945" y="2016824"/>
                    <a:pt x="6121051" y="1945481"/>
                    <a:pt x="6209252" y="1872806"/>
                  </a:cubicBezTo>
                  <a:cubicBezTo>
                    <a:pt x="6311456" y="1788509"/>
                    <a:pt x="6410897" y="1701070"/>
                    <a:pt x="6510338" y="1613440"/>
                  </a:cubicBezTo>
                  <a:cubicBezTo>
                    <a:pt x="6605874" y="1529334"/>
                    <a:pt x="6700076" y="1443419"/>
                    <a:pt x="6779514" y="1344168"/>
                  </a:cubicBezTo>
                  <a:cubicBezTo>
                    <a:pt x="6866573" y="1235393"/>
                    <a:pt x="6933248" y="1112139"/>
                    <a:pt x="6994874" y="987076"/>
                  </a:cubicBezTo>
                  <a:cubicBezTo>
                    <a:pt x="7042118" y="891159"/>
                    <a:pt x="7084219" y="792004"/>
                    <a:pt x="7094601" y="685895"/>
                  </a:cubicBezTo>
                  <a:cubicBezTo>
                    <a:pt x="7110699" y="520732"/>
                    <a:pt x="7048405" y="359093"/>
                    <a:pt x="6947059" y="227076"/>
                  </a:cubicBezTo>
                  <a:cubicBezTo>
                    <a:pt x="6861430" y="115538"/>
                    <a:pt x="6739128" y="0"/>
                    <a:pt x="6739128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6D0FD994-79C9-4249-8397-92B364FFB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540" y="12542"/>
              <a:ext cx="9121489" cy="6188666"/>
            </a:xfrm>
            <a:custGeom>
              <a:avLst/>
              <a:gdLst>
                <a:gd name="connsiteX0" fmla="*/ 0 w 6891548"/>
                <a:gd name="connsiteY0" fmla="*/ 2860739 h 4699949"/>
                <a:gd name="connsiteX1" fmla="*/ 175451 w 6891548"/>
                <a:gd name="connsiteY1" fmla="*/ 3155252 h 4699949"/>
                <a:gd name="connsiteX2" fmla="*/ 341567 w 6891548"/>
                <a:gd name="connsiteY2" fmla="*/ 3294888 h 4699949"/>
                <a:gd name="connsiteX3" fmla="*/ 557594 w 6891548"/>
                <a:gd name="connsiteY3" fmla="*/ 3336417 h 4699949"/>
                <a:gd name="connsiteX4" fmla="*/ 753618 w 6891548"/>
                <a:gd name="connsiteY4" fmla="*/ 3278220 h 4699949"/>
                <a:gd name="connsiteX5" fmla="*/ 858298 w 6891548"/>
                <a:gd name="connsiteY5" fmla="*/ 3151918 h 4699949"/>
                <a:gd name="connsiteX6" fmla="*/ 846677 w 6891548"/>
                <a:gd name="connsiteY6" fmla="*/ 2907506 h 4699949"/>
                <a:gd name="connsiteX7" fmla="*/ 808482 w 6891548"/>
                <a:gd name="connsiteY7" fmla="*/ 2648141 h 4699949"/>
                <a:gd name="connsiteX8" fmla="*/ 785241 w 6891548"/>
                <a:gd name="connsiteY8" fmla="*/ 2513457 h 4699949"/>
                <a:gd name="connsiteX9" fmla="*/ 785241 w 6891548"/>
                <a:gd name="connsiteY9" fmla="*/ 2408682 h 4699949"/>
                <a:gd name="connsiteX10" fmla="*/ 908209 w 6891548"/>
                <a:gd name="connsiteY10" fmla="*/ 2310575 h 4699949"/>
                <a:gd name="connsiteX11" fmla="*/ 1089279 w 6891548"/>
                <a:gd name="connsiteY11" fmla="*/ 2325529 h 4699949"/>
                <a:gd name="connsiteX12" fmla="*/ 1198912 w 6891548"/>
                <a:gd name="connsiteY12" fmla="*/ 2410301 h 4699949"/>
                <a:gd name="connsiteX13" fmla="*/ 1252061 w 6891548"/>
                <a:gd name="connsiteY13" fmla="*/ 2638044 h 4699949"/>
                <a:gd name="connsiteX14" fmla="*/ 1147382 w 6891548"/>
                <a:gd name="connsiteY14" fmla="*/ 2968847 h 4699949"/>
                <a:gd name="connsiteX15" fmla="*/ 1115854 w 6891548"/>
                <a:gd name="connsiteY15" fmla="*/ 3194971 h 4699949"/>
                <a:gd name="connsiteX16" fmla="*/ 1215580 w 6891548"/>
                <a:gd name="connsiteY16" fmla="*/ 3447669 h 4699949"/>
                <a:gd name="connsiteX17" fmla="*/ 1396651 w 6891548"/>
                <a:gd name="connsiteY17" fmla="*/ 3783425 h 4699949"/>
                <a:gd name="connsiteX18" fmla="*/ 1507998 w 6891548"/>
                <a:gd name="connsiteY18" fmla="*/ 4014502 h 4699949"/>
                <a:gd name="connsiteX19" fmla="*/ 1678400 w 6891548"/>
                <a:gd name="connsiteY19" fmla="*/ 4312634 h 4699949"/>
                <a:gd name="connsiteX20" fmla="*/ 1838706 w 6891548"/>
                <a:gd name="connsiteY20" fmla="*/ 4504182 h 4699949"/>
                <a:gd name="connsiteX21" fmla="*/ 1996630 w 6891548"/>
                <a:gd name="connsiteY21" fmla="*/ 4595146 h 4699949"/>
                <a:gd name="connsiteX22" fmla="*/ 2235899 w 6891548"/>
                <a:gd name="connsiteY22" fmla="*/ 4623912 h 4699949"/>
                <a:gd name="connsiteX23" fmla="*/ 2463165 w 6891548"/>
                <a:gd name="connsiteY23" fmla="*/ 4623912 h 4699949"/>
                <a:gd name="connsiteX24" fmla="*/ 2761583 w 6891548"/>
                <a:gd name="connsiteY24" fmla="*/ 4599528 h 4699949"/>
                <a:gd name="connsiteX25" fmla="*/ 2889504 w 6891548"/>
                <a:gd name="connsiteY25" fmla="*/ 4599528 h 4699949"/>
                <a:gd name="connsiteX26" fmla="*/ 3145250 w 6891548"/>
                <a:gd name="connsiteY26" fmla="*/ 4649534 h 4699949"/>
                <a:gd name="connsiteX27" fmla="*/ 3479197 w 6891548"/>
                <a:gd name="connsiteY27" fmla="*/ 4699826 h 4699949"/>
                <a:gd name="connsiteX28" fmla="*/ 3786283 w 6891548"/>
                <a:gd name="connsiteY28" fmla="*/ 4638008 h 4699949"/>
                <a:gd name="connsiteX29" fmla="*/ 3991642 w 6891548"/>
                <a:gd name="connsiteY29" fmla="*/ 4486371 h 4699949"/>
                <a:gd name="connsiteX30" fmla="*/ 4207002 w 6891548"/>
                <a:gd name="connsiteY30" fmla="*/ 4288917 h 4699949"/>
                <a:gd name="connsiteX31" fmla="*/ 4420362 w 6891548"/>
                <a:gd name="connsiteY31" fmla="*/ 4045553 h 4699949"/>
                <a:gd name="connsiteX32" fmla="*/ 4629722 w 6891548"/>
                <a:gd name="connsiteY32" fmla="*/ 3806190 h 4699949"/>
                <a:gd name="connsiteX33" fmla="*/ 4943761 w 6891548"/>
                <a:gd name="connsiteY33" fmla="*/ 3491960 h 4699949"/>
                <a:gd name="connsiteX34" fmla="*/ 5080349 w 6891548"/>
                <a:gd name="connsiteY34" fmla="*/ 3327368 h 4699949"/>
                <a:gd name="connsiteX35" fmla="*/ 5327618 w 6891548"/>
                <a:gd name="connsiteY35" fmla="*/ 3000185 h 4699949"/>
                <a:gd name="connsiteX36" fmla="*/ 5489163 w 6891548"/>
                <a:gd name="connsiteY36" fmla="*/ 2693003 h 4699949"/>
                <a:gd name="connsiteX37" fmla="*/ 5606796 w 6891548"/>
                <a:gd name="connsiteY37" fmla="*/ 2385822 h 4699949"/>
                <a:gd name="connsiteX38" fmla="*/ 5776246 w 6891548"/>
                <a:gd name="connsiteY38" fmla="*/ 2030730 h 4699949"/>
                <a:gd name="connsiteX39" fmla="*/ 5976652 w 6891548"/>
                <a:gd name="connsiteY39" fmla="*/ 1830229 h 4699949"/>
                <a:gd name="connsiteX40" fmla="*/ 6196965 w 6891548"/>
                <a:gd name="connsiteY40" fmla="*/ 1679639 h 4699949"/>
                <a:gd name="connsiteX41" fmla="*/ 6456140 w 6891548"/>
                <a:gd name="connsiteY41" fmla="*/ 1498092 h 4699949"/>
                <a:gd name="connsiteX42" fmla="*/ 6663500 w 6891548"/>
                <a:gd name="connsiteY42" fmla="*/ 1270635 h 4699949"/>
                <a:gd name="connsiteX43" fmla="*/ 6842951 w 6891548"/>
                <a:gd name="connsiteY43" fmla="*/ 947452 h 4699949"/>
                <a:gd name="connsiteX44" fmla="*/ 6890766 w 6891548"/>
                <a:gd name="connsiteY44" fmla="*/ 694087 h 4699949"/>
                <a:gd name="connsiteX45" fmla="*/ 6866858 w 6891548"/>
                <a:gd name="connsiteY45" fmla="*/ 492633 h 4699949"/>
                <a:gd name="connsiteX46" fmla="*/ 6675406 w 6891548"/>
                <a:gd name="connsiteY46" fmla="*/ 233267 h 4699949"/>
                <a:gd name="connsiteX47" fmla="*/ 6422613 w 6891548"/>
                <a:gd name="connsiteY47" fmla="*/ 0 h 469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891548" h="4699949">
                  <a:moveTo>
                    <a:pt x="0" y="2860739"/>
                  </a:moveTo>
                  <a:cubicBezTo>
                    <a:pt x="32861" y="2919603"/>
                    <a:pt x="133255" y="3102674"/>
                    <a:pt x="175451" y="3155252"/>
                  </a:cubicBezTo>
                  <a:cubicBezTo>
                    <a:pt x="221266" y="3212402"/>
                    <a:pt x="275939" y="3262598"/>
                    <a:pt x="341567" y="3294888"/>
                  </a:cubicBezTo>
                  <a:cubicBezTo>
                    <a:pt x="408432" y="3327845"/>
                    <a:pt x="483108" y="3340132"/>
                    <a:pt x="557594" y="3336417"/>
                  </a:cubicBezTo>
                  <a:cubicBezTo>
                    <a:pt x="626936" y="3332988"/>
                    <a:pt x="695420" y="3315653"/>
                    <a:pt x="753618" y="3278220"/>
                  </a:cubicBezTo>
                  <a:cubicBezTo>
                    <a:pt x="800957" y="3247739"/>
                    <a:pt x="839915" y="3204972"/>
                    <a:pt x="858298" y="3151918"/>
                  </a:cubicBezTo>
                  <a:cubicBezTo>
                    <a:pt x="885349" y="3073718"/>
                    <a:pt x="862203" y="2989803"/>
                    <a:pt x="846677" y="2907506"/>
                  </a:cubicBezTo>
                  <a:cubicBezTo>
                    <a:pt x="830485" y="2821591"/>
                    <a:pt x="822293" y="2734437"/>
                    <a:pt x="808482" y="2648141"/>
                  </a:cubicBezTo>
                  <a:cubicBezTo>
                    <a:pt x="801243" y="2603183"/>
                    <a:pt x="792671" y="2558415"/>
                    <a:pt x="785241" y="2513457"/>
                  </a:cubicBezTo>
                  <a:cubicBezTo>
                    <a:pt x="779431" y="2478405"/>
                    <a:pt x="774383" y="2442401"/>
                    <a:pt x="785241" y="2408682"/>
                  </a:cubicBezTo>
                  <a:cubicBezTo>
                    <a:pt x="802291" y="2355723"/>
                    <a:pt x="853631" y="2324576"/>
                    <a:pt x="908209" y="2310575"/>
                  </a:cubicBezTo>
                  <a:cubicBezTo>
                    <a:pt x="968502" y="2295144"/>
                    <a:pt x="1032129" y="2301050"/>
                    <a:pt x="1089279" y="2325529"/>
                  </a:cubicBezTo>
                  <a:cubicBezTo>
                    <a:pt x="1132523" y="2344007"/>
                    <a:pt x="1170718" y="2372678"/>
                    <a:pt x="1198912" y="2410301"/>
                  </a:cubicBezTo>
                  <a:cubicBezTo>
                    <a:pt x="1247299" y="2474690"/>
                    <a:pt x="1260443" y="2557558"/>
                    <a:pt x="1252061" y="2638044"/>
                  </a:cubicBezTo>
                  <a:cubicBezTo>
                    <a:pt x="1240060" y="2753487"/>
                    <a:pt x="1184148" y="2858357"/>
                    <a:pt x="1147382" y="2968847"/>
                  </a:cubicBezTo>
                  <a:cubicBezTo>
                    <a:pt x="1122998" y="3041999"/>
                    <a:pt x="1106900" y="3118485"/>
                    <a:pt x="1115854" y="3194971"/>
                  </a:cubicBezTo>
                  <a:cubicBezTo>
                    <a:pt x="1126426" y="3285649"/>
                    <a:pt x="1171099" y="3367469"/>
                    <a:pt x="1215580" y="3447669"/>
                  </a:cubicBezTo>
                  <a:cubicBezTo>
                    <a:pt x="1277207" y="3558921"/>
                    <a:pt x="1340072" y="3669602"/>
                    <a:pt x="1396651" y="3783425"/>
                  </a:cubicBezTo>
                  <a:cubicBezTo>
                    <a:pt x="1434751" y="3860006"/>
                    <a:pt x="1469993" y="3937921"/>
                    <a:pt x="1507998" y="4014502"/>
                  </a:cubicBezTo>
                  <a:cubicBezTo>
                    <a:pt x="1558957" y="4117086"/>
                    <a:pt x="1614964" y="4217194"/>
                    <a:pt x="1678400" y="4312634"/>
                  </a:cubicBezTo>
                  <a:cubicBezTo>
                    <a:pt x="1724692" y="4382357"/>
                    <a:pt x="1775079" y="4449890"/>
                    <a:pt x="1838706" y="4504182"/>
                  </a:cubicBezTo>
                  <a:cubicBezTo>
                    <a:pt x="1885379" y="4543997"/>
                    <a:pt x="1938338" y="4576001"/>
                    <a:pt x="1996630" y="4595146"/>
                  </a:cubicBezTo>
                  <a:cubicBezTo>
                    <a:pt x="2073307" y="4620387"/>
                    <a:pt x="2155031" y="4622006"/>
                    <a:pt x="2235899" y="4623912"/>
                  </a:cubicBezTo>
                  <a:cubicBezTo>
                    <a:pt x="2311718" y="4625626"/>
                    <a:pt x="2387536" y="4627531"/>
                    <a:pt x="2463165" y="4623912"/>
                  </a:cubicBezTo>
                  <a:cubicBezTo>
                    <a:pt x="2562892" y="4619149"/>
                    <a:pt x="2661857" y="4605147"/>
                    <a:pt x="2761583" y="4599528"/>
                  </a:cubicBezTo>
                  <a:cubicBezTo>
                    <a:pt x="2804160" y="4597146"/>
                    <a:pt x="2846927" y="4596289"/>
                    <a:pt x="2889504" y="4599528"/>
                  </a:cubicBezTo>
                  <a:cubicBezTo>
                    <a:pt x="2976277" y="4606100"/>
                    <a:pt x="3060573" y="4629246"/>
                    <a:pt x="3145250" y="4649534"/>
                  </a:cubicBezTo>
                  <a:cubicBezTo>
                    <a:pt x="3255074" y="4675918"/>
                    <a:pt x="3366326" y="4698016"/>
                    <a:pt x="3479197" y="4699826"/>
                  </a:cubicBezTo>
                  <a:cubicBezTo>
                    <a:pt x="3585210" y="4701540"/>
                    <a:pt x="3691700" y="4685633"/>
                    <a:pt x="3786283" y="4638008"/>
                  </a:cubicBezTo>
                  <a:cubicBezTo>
                    <a:pt x="3862578" y="4599623"/>
                    <a:pt x="3927253" y="4542758"/>
                    <a:pt x="3991642" y="4486371"/>
                  </a:cubicBezTo>
                  <a:cubicBezTo>
                    <a:pt x="4064984" y="4422172"/>
                    <a:pt x="4138708" y="4358355"/>
                    <a:pt x="4207002" y="4288917"/>
                  </a:cubicBezTo>
                  <a:cubicBezTo>
                    <a:pt x="4282631" y="4211955"/>
                    <a:pt x="4351401" y="4128611"/>
                    <a:pt x="4420362" y="4045553"/>
                  </a:cubicBezTo>
                  <a:cubicBezTo>
                    <a:pt x="4488085" y="3964020"/>
                    <a:pt x="4556379" y="3882676"/>
                    <a:pt x="4629722" y="3806190"/>
                  </a:cubicBezTo>
                  <a:cubicBezTo>
                    <a:pt x="4732211" y="3699224"/>
                    <a:pt x="4844796" y="3602260"/>
                    <a:pt x="4943761" y="3491960"/>
                  </a:cubicBezTo>
                  <a:cubicBezTo>
                    <a:pt x="4991386" y="3438906"/>
                    <a:pt x="5035677" y="3382995"/>
                    <a:pt x="5080349" y="3327368"/>
                  </a:cubicBezTo>
                  <a:cubicBezTo>
                    <a:pt x="5165980" y="3220688"/>
                    <a:pt x="5253419" y="3115151"/>
                    <a:pt x="5327618" y="3000185"/>
                  </a:cubicBezTo>
                  <a:cubicBezTo>
                    <a:pt x="5390483" y="2902839"/>
                    <a:pt x="5443442" y="2799493"/>
                    <a:pt x="5489163" y="2693003"/>
                  </a:cubicBezTo>
                  <a:cubicBezTo>
                    <a:pt x="5532406" y="2592229"/>
                    <a:pt x="5569077" y="2488787"/>
                    <a:pt x="5606796" y="2385822"/>
                  </a:cubicBezTo>
                  <a:cubicBezTo>
                    <a:pt x="5652135" y="2261902"/>
                    <a:pt x="5699093" y="2137410"/>
                    <a:pt x="5776246" y="2030730"/>
                  </a:cubicBezTo>
                  <a:cubicBezTo>
                    <a:pt x="5831872" y="1953768"/>
                    <a:pt x="5901500" y="1888427"/>
                    <a:pt x="5976652" y="1830229"/>
                  </a:cubicBezTo>
                  <a:cubicBezTo>
                    <a:pt x="6047042" y="1775746"/>
                    <a:pt x="6121813" y="1727359"/>
                    <a:pt x="6196965" y="1679639"/>
                  </a:cubicBezTo>
                  <a:cubicBezTo>
                    <a:pt x="6286119" y="1622965"/>
                    <a:pt x="6375940" y="1566767"/>
                    <a:pt x="6456140" y="1498092"/>
                  </a:cubicBezTo>
                  <a:cubicBezTo>
                    <a:pt x="6534341" y="1431227"/>
                    <a:pt x="6602063" y="1353217"/>
                    <a:pt x="6663500" y="1270635"/>
                  </a:cubicBezTo>
                  <a:cubicBezTo>
                    <a:pt x="6737509" y="1171194"/>
                    <a:pt x="6802374" y="1064514"/>
                    <a:pt x="6842951" y="947452"/>
                  </a:cubicBezTo>
                  <a:cubicBezTo>
                    <a:pt x="6871240" y="865823"/>
                    <a:pt x="6887051" y="780383"/>
                    <a:pt x="6890766" y="694087"/>
                  </a:cubicBezTo>
                  <a:cubicBezTo>
                    <a:pt x="6893719" y="625888"/>
                    <a:pt x="6888861" y="557117"/>
                    <a:pt x="6866858" y="492633"/>
                  </a:cubicBezTo>
                  <a:cubicBezTo>
                    <a:pt x="6831616" y="389573"/>
                    <a:pt x="6755511" y="307848"/>
                    <a:pt x="6675406" y="233267"/>
                  </a:cubicBezTo>
                  <a:cubicBezTo>
                    <a:pt x="6607588" y="170402"/>
                    <a:pt x="6496336" y="56007"/>
                    <a:pt x="642261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A7E996B0-03B6-46BD-9AC7-CE895EBB68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12E495D8-E01F-4637-87AA-317C325BAC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9439"/>
              <a:ext cx="8755533" cy="5998603"/>
            </a:xfrm>
            <a:custGeom>
              <a:avLst/>
              <a:gdLst>
                <a:gd name="connsiteX0" fmla="*/ 6072569 w 6649344"/>
                <a:gd name="connsiteY0" fmla="*/ 0 h 4555608"/>
                <a:gd name="connsiteX1" fmla="*/ 6201347 w 6649344"/>
                <a:gd name="connsiteY1" fmla="*/ 218218 h 4555608"/>
                <a:gd name="connsiteX2" fmla="*/ 6519101 w 6649344"/>
                <a:gd name="connsiteY2" fmla="*/ 492919 h 4555608"/>
                <a:gd name="connsiteX3" fmla="*/ 6648260 w 6649344"/>
                <a:gd name="connsiteY3" fmla="*/ 789718 h 4555608"/>
                <a:gd name="connsiteX4" fmla="*/ 6574060 w 6649344"/>
                <a:gd name="connsiteY4" fmla="*/ 1096137 h 4555608"/>
                <a:gd name="connsiteX5" fmla="*/ 6385084 w 6649344"/>
                <a:gd name="connsiteY5" fmla="*/ 1349883 h 4555608"/>
                <a:gd name="connsiteX6" fmla="*/ 6126671 w 6649344"/>
                <a:gd name="connsiteY6" fmla="*/ 1515047 h 4555608"/>
                <a:gd name="connsiteX7" fmla="*/ 5851493 w 6649344"/>
                <a:gd name="connsiteY7" fmla="*/ 1632299 h 4555608"/>
                <a:gd name="connsiteX8" fmla="*/ 5679187 w 6649344"/>
                <a:gd name="connsiteY8" fmla="*/ 1759172 h 4555608"/>
                <a:gd name="connsiteX9" fmla="*/ 5564314 w 6649344"/>
                <a:gd name="connsiteY9" fmla="*/ 1962626 h 4555608"/>
                <a:gd name="connsiteX10" fmla="*/ 5470970 w 6649344"/>
                <a:gd name="connsiteY10" fmla="*/ 2245138 h 4555608"/>
                <a:gd name="connsiteX11" fmla="*/ 5406390 w 6649344"/>
                <a:gd name="connsiteY11" fmla="*/ 2467737 h 4555608"/>
                <a:gd name="connsiteX12" fmla="*/ 5327428 w 6649344"/>
                <a:gd name="connsiteY12" fmla="*/ 2723864 h 4555608"/>
                <a:gd name="connsiteX13" fmla="*/ 5198269 w 6649344"/>
                <a:gd name="connsiteY13" fmla="*/ 2970467 h 4555608"/>
                <a:gd name="connsiteX14" fmla="*/ 5085779 w 6649344"/>
                <a:gd name="connsiteY14" fmla="*/ 3147632 h 4555608"/>
                <a:gd name="connsiteX15" fmla="*/ 4839367 w 6649344"/>
                <a:gd name="connsiteY15" fmla="*/ 3461195 h 4555608"/>
                <a:gd name="connsiteX16" fmla="*/ 4639628 w 6649344"/>
                <a:gd name="connsiteY16" fmla="*/ 3661125 h 4555608"/>
                <a:gd name="connsiteX17" fmla="*/ 4467320 w 6649344"/>
                <a:gd name="connsiteY17" fmla="*/ 3833432 h 4555608"/>
                <a:gd name="connsiteX18" fmla="*/ 4292632 w 6649344"/>
                <a:gd name="connsiteY18" fmla="*/ 4008215 h 4555608"/>
                <a:gd name="connsiteX19" fmla="*/ 3976783 w 6649344"/>
                <a:gd name="connsiteY19" fmla="*/ 4324160 h 4555608"/>
                <a:gd name="connsiteX20" fmla="*/ 3793712 w 6649344"/>
                <a:gd name="connsiteY20" fmla="*/ 4478560 h 4555608"/>
                <a:gd name="connsiteX21" fmla="*/ 3509010 w 6649344"/>
                <a:gd name="connsiteY21" fmla="*/ 4555141 h 4555608"/>
                <a:gd name="connsiteX22" fmla="*/ 2982659 w 6649344"/>
                <a:gd name="connsiteY22" fmla="*/ 4488085 h 4555608"/>
                <a:gd name="connsiteX23" fmla="*/ 2420398 w 6649344"/>
                <a:gd name="connsiteY23" fmla="*/ 4488085 h 4555608"/>
                <a:gd name="connsiteX24" fmla="*/ 2176939 w 6649344"/>
                <a:gd name="connsiteY24" fmla="*/ 4463034 h 4555608"/>
                <a:gd name="connsiteX25" fmla="*/ 1810607 w 6649344"/>
                <a:gd name="connsiteY25" fmla="*/ 4272629 h 4555608"/>
                <a:gd name="connsiteX26" fmla="*/ 1615345 w 6649344"/>
                <a:gd name="connsiteY26" fmla="*/ 3953733 h 4555608"/>
                <a:gd name="connsiteX27" fmla="*/ 1455801 w 6649344"/>
                <a:gd name="connsiteY27" fmla="*/ 3613309 h 4555608"/>
                <a:gd name="connsiteX28" fmla="*/ 1362742 w 6649344"/>
                <a:gd name="connsiteY28" fmla="*/ 3309080 h 4555608"/>
                <a:gd name="connsiteX29" fmla="*/ 1429226 w 6649344"/>
                <a:gd name="connsiteY29" fmla="*/ 2865215 h 4555608"/>
                <a:gd name="connsiteX30" fmla="*/ 1493996 w 6649344"/>
                <a:gd name="connsiteY30" fmla="*/ 2444591 h 4555608"/>
                <a:gd name="connsiteX31" fmla="*/ 1379315 w 6649344"/>
                <a:gd name="connsiteY31" fmla="*/ 2240090 h 4555608"/>
                <a:gd name="connsiteX32" fmla="*/ 1243108 w 6649344"/>
                <a:gd name="connsiteY32" fmla="*/ 2156936 h 4555608"/>
                <a:gd name="connsiteX33" fmla="*/ 929069 w 6649344"/>
                <a:gd name="connsiteY33" fmla="*/ 2075498 h 4555608"/>
                <a:gd name="connsiteX34" fmla="*/ 736282 w 6649344"/>
                <a:gd name="connsiteY34" fmla="*/ 2120360 h 4555608"/>
                <a:gd name="connsiteX35" fmla="*/ 443865 w 6649344"/>
                <a:gd name="connsiteY35" fmla="*/ 2266664 h 4555608"/>
                <a:gd name="connsiteX36" fmla="*/ 0 w 6649344"/>
                <a:gd name="connsiteY36" fmla="*/ 2592229 h 455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649344" h="4555608">
                  <a:moveTo>
                    <a:pt x="6072569" y="0"/>
                  </a:moveTo>
                  <a:cubicBezTo>
                    <a:pt x="6092857" y="34576"/>
                    <a:pt x="6094000" y="127349"/>
                    <a:pt x="6201347" y="218218"/>
                  </a:cubicBezTo>
                  <a:cubicBezTo>
                    <a:pt x="6308789" y="309086"/>
                    <a:pt x="6430518" y="383858"/>
                    <a:pt x="6519101" y="492919"/>
                  </a:cubicBezTo>
                  <a:cubicBezTo>
                    <a:pt x="6588919" y="578834"/>
                    <a:pt x="6640449" y="679704"/>
                    <a:pt x="6648260" y="789718"/>
                  </a:cubicBezTo>
                  <a:cubicBezTo>
                    <a:pt x="6655880" y="896303"/>
                    <a:pt x="6622542" y="1000411"/>
                    <a:pt x="6574060" y="1096137"/>
                  </a:cubicBezTo>
                  <a:cubicBezTo>
                    <a:pt x="6526054" y="1191101"/>
                    <a:pt x="6463570" y="1278160"/>
                    <a:pt x="6385084" y="1349883"/>
                  </a:cubicBezTo>
                  <a:cubicBezTo>
                    <a:pt x="6309170" y="1419225"/>
                    <a:pt x="6220397" y="1472660"/>
                    <a:pt x="6126671" y="1515047"/>
                  </a:cubicBezTo>
                  <a:cubicBezTo>
                    <a:pt x="6035707" y="1556194"/>
                    <a:pt x="5940362" y="1586960"/>
                    <a:pt x="5851493" y="1632299"/>
                  </a:cubicBezTo>
                  <a:cubicBezTo>
                    <a:pt x="5787390" y="1665065"/>
                    <a:pt x="5726906" y="1705356"/>
                    <a:pt x="5679187" y="1759172"/>
                  </a:cubicBezTo>
                  <a:cubicBezTo>
                    <a:pt x="5627180" y="1817846"/>
                    <a:pt x="5593176" y="1889569"/>
                    <a:pt x="5564314" y="1962626"/>
                  </a:cubicBezTo>
                  <a:cubicBezTo>
                    <a:pt x="5527834" y="2054923"/>
                    <a:pt x="5499354" y="2149983"/>
                    <a:pt x="5470970" y="2245138"/>
                  </a:cubicBezTo>
                  <a:cubicBezTo>
                    <a:pt x="5448872" y="2319147"/>
                    <a:pt x="5426869" y="2393252"/>
                    <a:pt x="5406390" y="2467737"/>
                  </a:cubicBezTo>
                  <a:cubicBezTo>
                    <a:pt x="5382673" y="2553938"/>
                    <a:pt x="5360765" y="2640902"/>
                    <a:pt x="5327428" y="2723864"/>
                  </a:cubicBezTo>
                  <a:cubicBezTo>
                    <a:pt x="5292757" y="2810066"/>
                    <a:pt x="5246275" y="2890838"/>
                    <a:pt x="5198269" y="2970467"/>
                  </a:cubicBezTo>
                  <a:cubicBezTo>
                    <a:pt x="5162074" y="3030379"/>
                    <a:pt x="5124927" y="3089625"/>
                    <a:pt x="5085779" y="3147632"/>
                  </a:cubicBezTo>
                  <a:cubicBezTo>
                    <a:pt x="5011293" y="3258026"/>
                    <a:pt x="4929854" y="3363659"/>
                    <a:pt x="4839367" y="3461195"/>
                  </a:cubicBezTo>
                  <a:cubicBezTo>
                    <a:pt x="4775264" y="3530251"/>
                    <a:pt x="4706779" y="3595021"/>
                    <a:pt x="4639628" y="3661125"/>
                  </a:cubicBezTo>
                  <a:cubicBezTo>
                    <a:pt x="4581620" y="3717989"/>
                    <a:pt x="4524661" y="3775901"/>
                    <a:pt x="4467320" y="3833432"/>
                  </a:cubicBezTo>
                  <a:cubicBezTo>
                    <a:pt x="4409218" y="3891820"/>
                    <a:pt x="4350925" y="3949922"/>
                    <a:pt x="4292632" y="4008215"/>
                  </a:cubicBezTo>
                  <a:cubicBezTo>
                    <a:pt x="4187285" y="4113467"/>
                    <a:pt x="4082129" y="4218909"/>
                    <a:pt x="3976783" y="4324160"/>
                  </a:cubicBezTo>
                  <a:cubicBezTo>
                    <a:pt x="3920014" y="4380929"/>
                    <a:pt x="3862673" y="4437793"/>
                    <a:pt x="3793712" y="4478560"/>
                  </a:cubicBezTo>
                  <a:cubicBezTo>
                    <a:pt x="3707797" y="4529328"/>
                    <a:pt x="3608832" y="4551712"/>
                    <a:pt x="3509010" y="4555141"/>
                  </a:cubicBezTo>
                  <a:cubicBezTo>
                    <a:pt x="3331845" y="4561237"/>
                    <a:pt x="3159347" y="4506087"/>
                    <a:pt x="2982659" y="4488085"/>
                  </a:cubicBezTo>
                  <a:cubicBezTo>
                    <a:pt x="2796064" y="4469130"/>
                    <a:pt x="2608135" y="4491323"/>
                    <a:pt x="2420398" y="4488085"/>
                  </a:cubicBezTo>
                  <a:cubicBezTo>
                    <a:pt x="2338673" y="4486656"/>
                    <a:pt x="2256949" y="4480084"/>
                    <a:pt x="2176939" y="4463034"/>
                  </a:cubicBezTo>
                  <a:cubicBezTo>
                    <a:pt x="2039207" y="4433697"/>
                    <a:pt x="1908429" y="4373499"/>
                    <a:pt x="1810607" y="4272629"/>
                  </a:cubicBezTo>
                  <a:cubicBezTo>
                    <a:pt x="1723358" y="4182618"/>
                    <a:pt x="1669637" y="4067175"/>
                    <a:pt x="1615345" y="3953733"/>
                  </a:cubicBezTo>
                  <a:cubicBezTo>
                    <a:pt x="1561243" y="3840671"/>
                    <a:pt x="1505807" y="3728180"/>
                    <a:pt x="1455801" y="3613309"/>
                  </a:cubicBezTo>
                  <a:cubicBezTo>
                    <a:pt x="1413129" y="3515392"/>
                    <a:pt x="1374553" y="3414998"/>
                    <a:pt x="1362742" y="3309080"/>
                  </a:cubicBezTo>
                  <a:cubicBezTo>
                    <a:pt x="1346073" y="3158966"/>
                    <a:pt x="1384649" y="3010091"/>
                    <a:pt x="1429226" y="2865215"/>
                  </a:cubicBezTo>
                  <a:cubicBezTo>
                    <a:pt x="1471898" y="2726627"/>
                    <a:pt x="1522190" y="2585657"/>
                    <a:pt x="1493996" y="2444591"/>
                  </a:cubicBezTo>
                  <a:cubicBezTo>
                    <a:pt x="1478280" y="2365915"/>
                    <a:pt x="1439513" y="2293144"/>
                    <a:pt x="1379315" y="2240090"/>
                  </a:cubicBezTo>
                  <a:cubicBezTo>
                    <a:pt x="1339215" y="2204752"/>
                    <a:pt x="1291495" y="2179796"/>
                    <a:pt x="1243108" y="2156936"/>
                  </a:cubicBezTo>
                  <a:cubicBezTo>
                    <a:pt x="1143476" y="2110073"/>
                    <a:pt x="1038511" y="2069973"/>
                    <a:pt x="929069" y="2075498"/>
                  </a:cubicBezTo>
                  <a:cubicBezTo>
                    <a:pt x="862870" y="2078831"/>
                    <a:pt x="799052" y="2098643"/>
                    <a:pt x="736282" y="2120360"/>
                  </a:cubicBezTo>
                  <a:cubicBezTo>
                    <a:pt x="632365" y="2156365"/>
                    <a:pt x="492633" y="2168366"/>
                    <a:pt x="443865" y="2266664"/>
                  </a:cubicBezTo>
                  <a:cubicBezTo>
                    <a:pt x="229648" y="2699480"/>
                    <a:pt x="8858" y="2576036"/>
                    <a:pt x="0" y="2592229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07A6E288-B6A5-43F5-948E-F0074B662F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2542"/>
              <a:ext cx="8335554" cy="5823102"/>
            </a:xfrm>
            <a:custGeom>
              <a:avLst/>
              <a:gdLst>
                <a:gd name="connsiteX0" fmla="*/ 0 w 6330393"/>
                <a:gd name="connsiteY0" fmla="*/ 2249519 h 4422324"/>
                <a:gd name="connsiteX1" fmla="*/ 653129 w 6330393"/>
                <a:gd name="connsiteY1" fmla="*/ 1966532 h 4422324"/>
                <a:gd name="connsiteX2" fmla="*/ 972122 w 6330393"/>
                <a:gd name="connsiteY2" fmla="*/ 1926622 h 4422324"/>
                <a:gd name="connsiteX3" fmla="*/ 1340168 w 6330393"/>
                <a:gd name="connsiteY3" fmla="*/ 2041398 h 4422324"/>
                <a:gd name="connsiteX4" fmla="*/ 1572768 w 6330393"/>
                <a:gd name="connsiteY4" fmla="*/ 2147697 h 4422324"/>
                <a:gd name="connsiteX5" fmla="*/ 1747647 w 6330393"/>
                <a:gd name="connsiteY5" fmla="*/ 2370677 h 4422324"/>
                <a:gd name="connsiteX6" fmla="*/ 1718596 w 6330393"/>
                <a:gd name="connsiteY6" fmla="*/ 2632043 h 4422324"/>
                <a:gd name="connsiteX7" fmla="*/ 1575054 w 6330393"/>
                <a:gd name="connsiteY7" fmla="*/ 2947988 h 4422324"/>
                <a:gd name="connsiteX8" fmla="*/ 1543431 w 6330393"/>
                <a:gd name="connsiteY8" fmla="*/ 3462147 h 4422324"/>
                <a:gd name="connsiteX9" fmla="*/ 1666875 w 6330393"/>
                <a:gd name="connsiteY9" fmla="*/ 3792474 h 4422324"/>
                <a:gd name="connsiteX10" fmla="*/ 1801844 w 6330393"/>
                <a:gd name="connsiteY10" fmla="*/ 4048125 h 4422324"/>
                <a:gd name="connsiteX11" fmla="*/ 2011490 w 6330393"/>
                <a:gd name="connsiteY11" fmla="*/ 4257866 h 4422324"/>
                <a:gd name="connsiteX12" fmla="*/ 2383727 w 6330393"/>
                <a:gd name="connsiteY12" fmla="*/ 4353687 h 4422324"/>
                <a:gd name="connsiteX13" fmla="*/ 2745105 w 6330393"/>
                <a:gd name="connsiteY13" fmla="*/ 4353687 h 4422324"/>
                <a:gd name="connsiteX14" fmla="*/ 3001232 w 6330393"/>
                <a:gd name="connsiteY14" fmla="*/ 4368927 h 4422324"/>
                <a:gd name="connsiteX15" fmla="*/ 3316891 w 6330393"/>
                <a:gd name="connsiteY15" fmla="*/ 4402170 h 4422324"/>
                <a:gd name="connsiteX16" fmla="*/ 3578543 w 6330393"/>
                <a:gd name="connsiteY16" fmla="*/ 4413218 h 4422324"/>
                <a:gd name="connsiteX17" fmla="*/ 3746087 w 6330393"/>
                <a:gd name="connsiteY17" fmla="*/ 4330065 h 4422324"/>
                <a:gd name="connsiteX18" fmla="*/ 3986689 w 6330393"/>
                <a:gd name="connsiteY18" fmla="*/ 4147280 h 4422324"/>
                <a:gd name="connsiteX19" fmla="*/ 4469987 w 6330393"/>
                <a:gd name="connsiteY19" fmla="*/ 3682841 h 4422324"/>
                <a:gd name="connsiteX20" fmla="*/ 4742784 w 6330393"/>
                <a:gd name="connsiteY20" fmla="*/ 3409950 h 4422324"/>
                <a:gd name="connsiteX21" fmla="*/ 5029867 w 6330393"/>
                <a:gd name="connsiteY21" fmla="*/ 3058097 h 4422324"/>
                <a:gd name="connsiteX22" fmla="*/ 5211699 w 6330393"/>
                <a:gd name="connsiteY22" fmla="*/ 2675096 h 4422324"/>
                <a:gd name="connsiteX23" fmla="*/ 5326571 w 6330393"/>
                <a:gd name="connsiteY23" fmla="*/ 2136458 h 4422324"/>
                <a:gd name="connsiteX24" fmla="*/ 5407914 w 6330393"/>
                <a:gd name="connsiteY24" fmla="*/ 1772603 h 4422324"/>
                <a:gd name="connsiteX25" fmla="*/ 5517928 w 6330393"/>
                <a:gd name="connsiteY25" fmla="*/ 1456658 h 4422324"/>
                <a:gd name="connsiteX26" fmla="*/ 5649563 w 6330393"/>
                <a:gd name="connsiteY26" fmla="*/ 1325023 h 4422324"/>
                <a:gd name="connsiteX27" fmla="*/ 5963031 w 6330393"/>
                <a:gd name="connsiteY27" fmla="*/ 1289114 h 4422324"/>
                <a:gd name="connsiteX28" fmla="*/ 6185535 w 6330393"/>
                <a:gd name="connsiteY28" fmla="*/ 1217295 h 4422324"/>
                <a:gd name="connsiteX29" fmla="*/ 6326696 w 6330393"/>
                <a:gd name="connsiteY29" fmla="*/ 992315 h 4422324"/>
                <a:gd name="connsiteX30" fmla="*/ 6305169 w 6330393"/>
                <a:gd name="connsiteY30" fmla="*/ 824770 h 4422324"/>
                <a:gd name="connsiteX31" fmla="*/ 6156865 w 6330393"/>
                <a:gd name="connsiteY31" fmla="*/ 654844 h 4422324"/>
                <a:gd name="connsiteX32" fmla="*/ 5908072 w 6330393"/>
                <a:gd name="connsiteY32" fmla="*/ 506444 h 4422324"/>
                <a:gd name="connsiteX33" fmla="*/ 5606605 w 6330393"/>
                <a:gd name="connsiteY33" fmla="*/ 353282 h 4422324"/>
                <a:gd name="connsiteX34" fmla="*/ 5506117 w 6330393"/>
                <a:gd name="connsiteY34" fmla="*/ 164211 h 4422324"/>
                <a:gd name="connsiteX35" fmla="*/ 5598890 w 6330393"/>
                <a:gd name="connsiteY35" fmla="*/ 0 h 442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330393" h="4422324">
                  <a:moveTo>
                    <a:pt x="0" y="2249519"/>
                  </a:moveTo>
                  <a:cubicBezTo>
                    <a:pt x="166592" y="2158746"/>
                    <a:pt x="472059" y="2022443"/>
                    <a:pt x="653129" y="1966532"/>
                  </a:cubicBezTo>
                  <a:cubicBezTo>
                    <a:pt x="756761" y="1934528"/>
                    <a:pt x="864489" y="1915573"/>
                    <a:pt x="972122" y="1926622"/>
                  </a:cubicBezTo>
                  <a:cubicBezTo>
                    <a:pt x="1100423" y="1939766"/>
                    <a:pt x="1219581" y="1994630"/>
                    <a:pt x="1340168" y="2041398"/>
                  </a:cubicBezTo>
                  <a:cubicBezTo>
                    <a:pt x="1419987" y="2072354"/>
                    <a:pt x="1501140" y="2101025"/>
                    <a:pt x="1572768" y="2147697"/>
                  </a:cubicBezTo>
                  <a:cubicBezTo>
                    <a:pt x="1654874" y="2201132"/>
                    <a:pt x="1723454" y="2276285"/>
                    <a:pt x="1747647" y="2370677"/>
                  </a:cubicBezTo>
                  <a:cubicBezTo>
                    <a:pt x="1769840" y="2457545"/>
                    <a:pt x="1750981" y="2547842"/>
                    <a:pt x="1718596" y="2632043"/>
                  </a:cubicBezTo>
                  <a:cubicBezTo>
                    <a:pt x="1676876" y="2740152"/>
                    <a:pt x="1615345" y="2839403"/>
                    <a:pt x="1575054" y="2947988"/>
                  </a:cubicBezTo>
                  <a:cubicBezTo>
                    <a:pt x="1514094" y="3112199"/>
                    <a:pt x="1505141" y="3291269"/>
                    <a:pt x="1543431" y="3462147"/>
                  </a:cubicBezTo>
                  <a:cubicBezTo>
                    <a:pt x="1569244" y="3577114"/>
                    <a:pt x="1617536" y="3685318"/>
                    <a:pt x="1666875" y="3792474"/>
                  </a:cubicBezTo>
                  <a:cubicBezTo>
                    <a:pt x="1707261" y="3880199"/>
                    <a:pt x="1748600" y="3967734"/>
                    <a:pt x="1801844" y="4048125"/>
                  </a:cubicBezTo>
                  <a:cubicBezTo>
                    <a:pt x="1857185" y="4131659"/>
                    <a:pt x="1925669" y="4206431"/>
                    <a:pt x="2011490" y="4257866"/>
                  </a:cubicBezTo>
                  <a:cubicBezTo>
                    <a:pt x="2122837" y="4324636"/>
                    <a:pt x="2253615" y="4347020"/>
                    <a:pt x="2383727" y="4353687"/>
                  </a:cubicBezTo>
                  <a:cubicBezTo>
                    <a:pt x="2504027" y="4359879"/>
                    <a:pt x="2624614" y="4351973"/>
                    <a:pt x="2745105" y="4353687"/>
                  </a:cubicBezTo>
                  <a:cubicBezTo>
                    <a:pt x="2830640" y="4354925"/>
                    <a:pt x="2915984" y="4361688"/>
                    <a:pt x="3001232" y="4368927"/>
                  </a:cubicBezTo>
                  <a:cubicBezTo>
                    <a:pt x="3106674" y="4377881"/>
                    <a:pt x="3212211" y="4386739"/>
                    <a:pt x="3316891" y="4402170"/>
                  </a:cubicBezTo>
                  <a:cubicBezTo>
                    <a:pt x="3404426" y="4415028"/>
                    <a:pt x="3493008" y="4433697"/>
                    <a:pt x="3578543" y="4413218"/>
                  </a:cubicBezTo>
                  <a:cubicBezTo>
                    <a:pt x="3639598" y="4398645"/>
                    <a:pt x="3693890" y="4365403"/>
                    <a:pt x="3746087" y="4330065"/>
                  </a:cubicBezTo>
                  <a:cubicBezTo>
                    <a:pt x="3829622" y="4273677"/>
                    <a:pt x="3909727" y="4212431"/>
                    <a:pt x="3986689" y="4147280"/>
                  </a:cubicBezTo>
                  <a:cubicBezTo>
                    <a:pt x="4157282" y="4002881"/>
                    <a:pt x="4311206" y="3840290"/>
                    <a:pt x="4469987" y="3682841"/>
                  </a:cubicBezTo>
                  <a:cubicBezTo>
                    <a:pt x="4561332" y="3592259"/>
                    <a:pt x="4653915" y="3503009"/>
                    <a:pt x="4742784" y="3409950"/>
                  </a:cubicBezTo>
                  <a:cubicBezTo>
                    <a:pt x="4847558" y="3300222"/>
                    <a:pt x="4947190" y="3185255"/>
                    <a:pt x="5029867" y="3058097"/>
                  </a:cubicBezTo>
                  <a:cubicBezTo>
                    <a:pt x="5107305" y="2939129"/>
                    <a:pt x="5168646" y="2810351"/>
                    <a:pt x="5211699" y="2675096"/>
                  </a:cubicBezTo>
                  <a:cubicBezTo>
                    <a:pt x="5267516" y="2500027"/>
                    <a:pt x="5292186" y="2317147"/>
                    <a:pt x="5326571" y="2136458"/>
                  </a:cubicBezTo>
                  <a:cubicBezTo>
                    <a:pt x="5349812" y="2014347"/>
                    <a:pt x="5378672" y="1893380"/>
                    <a:pt x="5407914" y="1772603"/>
                  </a:cubicBezTo>
                  <a:cubicBezTo>
                    <a:pt x="5434299" y="1663446"/>
                    <a:pt x="5460683" y="1552861"/>
                    <a:pt x="5517928" y="1456658"/>
                  </a:cubicBezTo>
                  <a:cubicBezTo>
                    <a:pt x="5550408" y="1402080"/>
                    <a:pt x="5592889" y="1353312"/>
                    <a:pt x="5649563" y="1325023"/>
                  </a:cubicBezTo>
                  <a:cubicBezTo>
                    <a:pt x="5744528" y="1277493"/>
                    <a:pt x="5856065" y="1296924"/>
                    <a:pt x="5963031" y="1289114"/>
                  </a:cubicBezTo>
                  <a:cubicBezTo>
                    <a:pt x="6042279" y="1283303"/>
                    <a:pt x="6120479" y="1262539"/>
                    <a:pt x="6185535" y="1217295"/>
                  </a:cubicBezTo>
                  <a:cubicBezTo>
                    <a:pt x="6261164" y="1164717"/>
                    <a:pt x="6312694" y="1083374"/>
                    <a:pt x="6326696" y="992315"/>
                  </a:cubicBezTo>
                  <a:cubicBezTo>
                    <a:pt x="6335459" y="935450"/>
                    <a:pt x="6328791" y="877253"/>
                    <a:pt x="6305169" y="824770"/>
                  </a:cubicBezTo>
                  <a:cubicBezTo>
                    <a:pt x="6273927" y="755333"/>
                    <a:pt x="6217158" y="701897"/>
                    <a:pt x="6156865" y="654844"/>
                  </a:cubicBezTo>
                  <a:cubicBezTo>
                    <a:pt x="6080379" y="595217"/>
                    <a:pt x="5996750" y="545687"/>
                    <a:pt x="5908072" y="506444"/>
                  </a:cubicBezTo>
                  <a:cubicBezTo>
                    <a:pt x="5803964" y="460343"/>
                    <a:pt x="5692807" y="426815"/>
                    <a:pt x="5606605" y="353282"/>
                  </a:cubicBezTo>
                  <a:cubicBezTo>
                    <a:pt x="5549170" y="304229"/>
                    <a:pt x="5503259" y="238887"/>
                    <a:pt x="5506117" y="164211"/>
                  </a:cubicBezTo>
                  <a:cubicBezTo>
                    <a:pt x="5508213" y="106109"/>
                    <a:pt x="5598890" y="0"/>
                    <a:pt x="55988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10E73585-6FEF-450D-ACF4-43753B261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12542"/>
              <a:ext cx="3256801" cy="2769035"/>
            </a:xfrm>
            <a:custGeom>
              <a:avLst/>
              <a:gdLst>
                <a:gd name="connsiteX0" fmla="*/ 0 w 2563086"/>
                <a:gd name="connsiteY0" fmla="*/ 2102930 h 2102929"/>
                <a:gd name="connsiteX1" fmla="*/ 625888 w 2563086"/>
                <a:gd name="connsiteY1" fmla="*/ 1834229 h 2102929"/>
                <a:gd name="connsiteX2" fmla="*/ 954024 w 2563086"/>
                <a:gd name="connsiteY2" fmla="*/ 1789938 h 2102929"/>
                <a:gd name="connsiteX3" fmla="*/ 1379125 w 2563086"/>
                <a:gd name="connsiteY3" fmla="*/ 1870329 h 2102929"/>
                <a:gd name="connsiteX4" fmla="*/ 1819466 w 2563086"/>
                <a:gd name="connsiteY4" fmla="*/ 2021300 h 2102929"/>
                <a:gd name="connsiteX5" fmla="*/ 2221040 w 2563086"/>
                <a:gd name="connsiteY5" fmla="*/ 2010251 h 2102929"/>
                <a:gd name="connsiteX6" fmla="*/ 2507647 w 2563086"/>
                <a:gd name="connsiteY6" fmla="*/ 1867567 h 2102929"/>
                <a:gd name="connsiteX7" fmla="*/ 2560225 w 2563086"/>
                <a:gd name="connsiteY7" fmla="*/ 1652873 h 2102929"/>
                <a:gd name="connsiteX8" fmla="*/ 2328958 w 2563086"/>
                <a:gd name="connsiteY8" fmla="*/ 1295495 h 2102929"/>
                <a:gd name="connsiteX9" fmla="*/ 1676686 w 2563086"/>
                <a:gd name="connsiteY9" fmla="*/ 812292 h 2102929"/>
                <a:gd name="connsiteX10" fmla="*/ 1436942 w 2563086"/>
                <a:gd name="connsiteY10" fmla="*/ 669036 h 2102929"/>
                <a:gd name="connsiteX11" fmla="*/ 1157288 w 2563086"/>
                <a:gd name="connsiteY11" fmla="*/ 498634 h 2102929"/>
                <a:gd name="connsiteX12" fmla="*/ 928783 w 2563086"/>
                <a:gd name="connsiteY12" fmla="*/ 355949 h 2102929"/>
                <a:gd name="connsiteX13" fmla="*/ 649510 w 2563086"/>
                <a:gd name="connsiteY13" fmla="*/ 161639 h 2102929"/>
                <a:gd name="connsiteX14" fmla="*/ 373190 w 2563086"/>
                <a:gd name="connsiteY14" fmla="*/ 0 h 210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63086" h="2102929">
                  <a:moveTo>
                    <a:pt x="0" y="2102930"/>
                  </a:moveTo>
                  <a:cubicBezTo>
                    <a:pt x="182499" y="1964341"/>
                    <a:pt x="402717" y="1887855"/>
                    <a:pt x="625888" y="1834229"/>
                  </a:cubicBezTo>
                  <a:cubicBezTo>
                    <a:pt x="733711" y="1808321"/>
                    <a:pt x="843248" y="1789557"/>
                    <a:pt x="954024" y="1789938"/>
                  </a:cubicBezTo>
                  <a:cubicBezTo>
                    <a:pt x="1098995" y="1790414"/>
                    <a:pt x="1241965" y="1822609"/>
                    <a:pt x="1379125" y="1870329"/>
                  </a:cubicBezTo>
                  <a:cubicBezTo>
                    <a:pt x="1526191" y="1921478"/>
                    <a:pt x="1666780" y="1992059"/>
                    <a:pt x="1819466" y="2021300"/>
                  </a:cubicBezTo>
                  <a:cubicBezTo>
                    <a:pt x="1952244" y="2046827"/>
                    <a:pt x="2088356" y="2037112"/>
                    <a:pt x="2221040" y="2010251"/>
                  </a:cubicBezTo>
                  <a:cubicBezTo>
                    <a:pt x="2329720" y="1988249"/>
                    <a:pt x="2440877" y="1954530"/>
                    <a:pt x="2507647" y="1867567"/>
                  </a:cubicBezTo>
                  <a:cubicBezTo>
                    <a:pt x="2554320" y="1806702"/>
                    <a:pt x="2570226" y="1729073"/>
                    <a:pt x="2560225" y="1652873"/>
                  </a:cubicBezTo>
                  <a:cubicBezTo>
                    <a:pt x="2541270" y="1508665"/>
                    <a:pt x="2436019" y="1396175"/>
                    <a:pt x="2328958" y="1295495"/>
                  </a:cubicBezTo>
                  <a:cubicBezTo>
                    <a:pt x="2131314" y="1109567"/>
                    <a:pt x="1908429" y="953643"/>
                    <a:pt x="1676686" y="812292"/>
                  </a:cubicBezTo>
                  <a:cubicBezTo>
                    <a:pt x="1597152" y="763810"/>
                    <a:pt x="1516856" y="716756"/>
                    <a:pt x="1436942" y="669036"/>
                  </a:cubicBezTo>
                  <a:cubicBezTo>
                    <a:pt x="1343216" y="613029"/>
                    <a:pt x="1250442" y="555498"/>
                    <a:pt x="1157288" y="498634"/>
                  </a:cubicBezTo>
                  <a:cubicBezTo>
                    <a:pt x="1080611" y="451866"/>
                    <a:pt x="1003745" y="405479"/>
                    <a:pt x="928783" y="355949"/>
                  </a:cubicBezTo>
                  <a:cubicBezTo>
                    <a:pt x="834200" y="293465"/>
                    <a:pt x="743140" y="225552"/>
                    <a:pt x="649510" y="161639"/>
                  </a:cubicBezTo>
                  <a:cubicBezTo>
                    <a:pt x="539496" y="86487"/>
                    <a:pt x="373190" y="0"/>
                    <a:pt x="3731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1C001581-36A8-4337-9483-F4EF7D8AB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C23005D3-3504-414B-8CCE-FB24909FB1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A32D3363-EEDD-4E2A-99C2-02CC29F56C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232906"/>
              <a:ext cx="1832649" cy="1702458"/>
            </a:xfrm>
            <a:custGeom>
              <a:avLst/>
              <a:gdLst>
                <a:gd name="connsiteX0" fmla="*/ 0 w 1391796"/>
                <a:gd name="connsiteY0" fmla="*/ 1292924 h 1292923"/>
                <a:gd name="connsiteX1" fmla="*/ 696563 w 1391796"/>
                <a:gd name="connsiteY1" fmla="*/ 1150906 h 1292923"/>
                <a:gd name="connsiteX2" fmla="*/ 993934 w 1391796"/>
                <a:gd name="connsiteY2" fmla="*/ 1192435 h 1292923"/>
                <a:gd name="connsiteX3" fmla="*/ 1155097 w 1391796"/>
                <a:gd name="connsiteY3" fmla="*/ 1192435 h 1292923"/>
                <a:gd name="connsiteX4" fmla="*/ 1324547 w 1391796"/>
                <a:gd name="connsiteY4" fmla="*/ 1184148 h 1292923"/>
                <a:gd name="connsiteX5" fmla="*/ 1381030 w 1391796"/>
                <a:gd name="connsiteY5" fmla="*/ 1149191 h 1292923"/>
                <a:gd name="connsiteX6" fmla="*/ 1357789 w 1391796"/>
                <a:gd name="connsiteY6" fmla="*/ 1027843 h 1292923"/>
                <a:gd name="connsiteX7" fmla="*/ 1136809 w 1391796"/>
                <a:gd name="connsiteY7" fmla="*/ 838295 h 1292923"/>
                <a:gd name="connsiteX8" fmla="*/ 804482 w 1391796"/>
                <a:gd name="connsiteY8" fmla="*/ 595598 h 1292923"/>
                <a:gd name="connsiteX9" fmla="*/ 530352 w 1391796"/>
                <a:gd name="connsiteY9" fmla="*/ 381191 h 1292923"/>
                <a:gd name="connsiteX10" fmla="*/ 0 w 1391796"/>
                <a:gd name="connsiteY10" fmla="*/ 0 h 129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1796" h="1292923">
                  <a:moveTo>
                    <a:pt x="0" y="1292924"/>
                  </a:moveTo>
                  <a:cubicBezTo>
                    <a:pt x="158877" y="1243108"/>
                    <a:pt x="531019" y="1138047"/>
                    <a:pt x="696563" y="1150906"/>
                  </a:cubicBezTo>
                  <a:cubicBezTo>
                    <a:pt x="796481" y="1158621"/>
                    <a:pt x="894017" y="1185863"/>
                    <a:pt x="993934" y="1192435"/>
                  </a:cubicBezTo>
                  <a:cubicBezTo>
                    <a:pt x="1047559" y="1195959"/>
                    <a:pt x="1101376" y="1192054"/>
                    <a:pt x="1155097" y="1192435"/>
                  </a:cubicBezTo>
                  <a:cubicBezTo>
                    <a:pt x="1212056" y="1192816"/>
                    <a:pt x="1269683" y="1198626"/>
                    <a:pt x="1324547" y="1184148"/>
                  </a:cubicBezTo>
                  <a:cubicBezTo>
                    <a:pt x="1346930" y="1178243"/>
                    <a:pt x="1368266" y="1168241"/>
                    <a:pt x="1381030" y="1149191"/>
                  </a:cubicBezTo>
                  <a:cubicBezTo>
                    <a:pt x="1405795" y="1112425"/>
                    <a:pt x="1383506" y="1065752"/>
                    <a:pt x="1357789" y="1027843"/>
                  </a:cubicBezTo>
                  <a:cubicBezTo>
                    <a:pt x="1302734" y="946880"/>
                    <a:pt x="1218152" y="893540"/>
                    <a:pt x="1136809" y="838295"/>
                  </a:cubicBezTo>
                  <a:cubicBezTo>
                    <a:pt x="1023271" y="761238"/>
                    <a:pt x="912971" y="679609"/>
                    <a:pt x="804482" y="595598"/>
                  </a:cubicBezTo>
                  <a:cubicBezTo>
                    <a:pt x="712756" y="524542"/>
                    <a:pt x="620459" y="454247"/>
                    <a:pt x="530352" y="381191"/>
                  </a:cubicBezTo>
                  <a:cubicBezTo>
                    <a:pt x="378809" y="258318"/>
                    <a:pt x="149733" y="125063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F3320B91-B7AF-4A1C-9AA7-A888774682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4787" y="27843"/>
              <a:ext cx="2207527" cy="1610525"/>
            </a:xfrm>
            <a:custGeom>
              <a:avLst/>
              <a:gdLst>
                <a:gd name="connsiteX0" fmla="*/ 1676495 w 1676495"/>
                <a:gd name="connsiteY0" fmla="*/ 1223105 h 1223105"/>
                <a:gd name="connsiteX1" fmla="*/ 1421702 w 1676495"/>
                <a:gd name="connsiteY1" fmla="*/ 1000792 h 1223105"/>
                <a:gd name="connsiteX2" fmla="*/ 1024604 w 1676495"/>
                <a:gd name="connsiteY2" fmla="*/ 744760 h 1223105"/>
                <a:gd name="connsiteX3" fmla="*/ 444722 w 1676495"/>
                <a:gd name="connsiteY3" fmla="*/ 345758 h 1223105"/>
                <a:gd name="connsiteX4" fmla="*/ 0 w 1676495"/>
                <a:gd name="connsiteY4" fmla="*/ 0 h 1223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495" h="1223105">
                  <a:moveTo>
                    <a:pt x="1676495" y="1223105"/>
                  </a:moveTo>
                  <a:cubicBezTo>
                    <a:pt x="1603724" y="1136523"/>
                    <a:pt x="1514094" y="1066324"/>
                    <a:pt x="1421702" y="1000792"/>
                  </a:cubicBezTo>
                  <a:cubicBezTo>
                    <a:pt x="1293209" y="909733"/>
                    <a:pt x="1158526" y="827723"/>
                    <a:pt x="1024604" y="744760"/>
                  </a:cubicBezTo>
                  <a:cubicBezTo>
                    <a:pt x="824770" y="621030"/>
                    <a:pt x="623888" y="497777"/>
                    <a:pt x="444722" y="345758"/>
                  </a:cubicBezTo>
                  <a:cubicBezTo>
                    <a:pt x="330518" y="248888"/>
                    <a:pt x="135731" y="61817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82">
              <a:extLst>
                <a:ext uri="{FF2B5EF4-FFF2-40B4-BE49-F238E27FC236}">
                  <a16:creationId xmlns:a16="http://schemas.microsoft.com/office/drawing/2014/main" id="{C4D9CB6C-49EF-4AB1-AA5D-DAF414CADC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638243"/>
              <a:ext cx="2318558" cy="594242"/>
            </a:xfrm>
            <a:custGeom>
              <a:avLst/>
              <a:gdLst>
                <a:gd name="connsiteX0" fmla="*/ 0 w 1760817"/>
                <a:gd name="connsiteY0" fmla="*/ 451295 h 451294"/>
                <a:gd name="connsiteX1" fmla="*/ 335661 w 1760817"/>
                <a:gd name="connsiteY1" fmla="*/ 319373 h 451294"/>
                <a:gd name="connsiteX2" fmla="*/ 629984 w 1760817"/>
                <a:gd name="connsiteY2" fmla="*/ 264319 h 451294"/>
                <a:gd name="connsiteX3" fmla="*/ 878777 w 1760817"/>
                <a:gd name="connsiteY3" fmla="*/ 278702 h 451294"/>
                <a:gd name="connsiteX4" fmla="*/ 1024700 w 1760817"/>
                <a:gd name="connsiteY4" fmla="*/ 302609 h 451294"/>
                <a:gd name="connsiteX5" fmla="*/ 1316641 w 1760817"/>
                <a:gd name="connsiteY5" fmla="*/ 360045 h 451294"/>
                <a:gd name="connsiteX6" fmla="*/ 1527143 w 1760817"/>
                <a:gd name="connsiteY6" fmla="*/ 386334 h 451294"/>
                <a:gd name="connsiteX7" fmla="*/ 1704023 w 1760817"/>
                <a:gd name="connsiteY7" fmla="*/ 0 h 45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817" h="451294">
                  <a:moveTo>
                    <a:pt x="0" y="451295"/>
                  </a:moveTo>
                  <a:cubicBezTo>
                    <a:pt x="77438" y="429292"/>
                    <a:pt x="257270" y="337852"/>
                    <a:pt x="335661" y="319373"/>
                  </a:cubicBezTo>
                  <a:cubicBezTo>
                    <a:pt x="433007" y="296418"/>
                    <a:pt x="530162" y="270510"/>
                    <a:pt x="629984" y="264319"/>
                  </a:cubicBezTo>
                  <a:cubicBezTo>
                    <a:pt x="713137" y="259080"/>
                    <a:pt x="796290" y="266891"/>
                    <a:pt x="878777" y="278702"/>
                  </a:cubicBezTo>
                  <a:cubicBezTo>
                    <a:pt x="927545" y="285655"/>
                    <a:pt x="976217" y="293751"/>
                    <a:pt x="1024700" y="302609"/>
                  </a:cubicBezTo>
                  <a:cubicBezTo>
                    <a:pt x="1122236" y="320516"/>
                    <a:pt x="1219581" y="339471"/>
                    <a:pt x="1316641" y="360045"/>
                  </a:cubicBezTo>
                  <a:cubicBezTo>
                    <a:pt x="1386269" y="374809"/>
                    <a:pt x="1456277" y="389763"/>
                    <a:pt x="1527143" y="386334"/>
                  </a:cubicBezTo>
                  <a:cubicBezTo>
                    <a:pt x="1592008" y="383191"/>
                    <a:pt x="1881569" y="391287"/>
                    <a:pt x="170402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41D14721-69D1-49E6-97E1-7C1B7E8969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6372" y="454013"/>
              <a:ext cx="256959" cy="983296"/>
            </a:xfrm>
            <a:custGeom>
              <a:avLst/>
              <a:gdLst>
                <a:gd name="connsiteX0" fmla="*/ 90011 w 267734"/>
                <a:gd name="connsiteY0" fmla="*/ 746760 h 746759"/>
                <a:gd name="connsiteX1" fmla="*/ 250603 w 267734"/>
                <a:gd name="connsiteY1" fmla="*/ 541782 h 746759"/>
                <a:gd name="connsiteX2" fmla="*/ 250603 w 267734"/>
                <a:gd name="connsiteY2" fmla="*/ 325660 h 746759"/>
                <a:gd name="connsiteX3" fmla="*/ 0 w 267734"/>
                <a:gd name="connsiteY3" fmla="*/ 0 h 746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734" h="746759">
                  <a:moveTo>
                    <a:pt x="90011" y="746760"/>
                  </a:moveTo>
                  <a:cubicBezTo>
                    <a:pt x="159353" y="691801"/>
                    <a:pt x="221456" y="624935"/>
                    <a:pt x="250603" y="541782"/>
                  </a:cubicBezTo>
                  <a:cubicBezTo>
                    <a:pt x="275082" y="471868"/>
                    <a:pt x="271748" y="396907"/>
                    <a:pt x="250603" y="325660"/>
                  </a:cubicBezTo>
                  <a:cubicBezTo>
                    <a:pt x="210598" y="190500"/>
                    <a:pt x="117634" y="77629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84">
              <a:extLst>
                <a:ext uri="{FF2B5EF4-FFF2-40B4-BE49-F238E27FC236}">
                  <a16:creationId xmlns:a16="http://schemas.microsoft.com/office/drawing/2014/main" id="{EA32776C-ED61-40AC-AAE2-946D61FB03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3887" y="12542"/>
              <a:ext cx="6404043" cy="1673812"/>
            </a:xfrm>
            <a:custGeom>
              <a:avLst/>
              <a:gdLst>
                <a:gd name="connsiteX0" fmla="*/ 0 w 4863517"/>
                <a:gd name="connsiteY0" fmla="*/ 0 h 1271168"/>
                <a:gd name="connsiteX1" fmla="*/ 176879 w 4863517"/>
                <a:gd name="connsiteY1" fmla="*/ 115157 h 1271168"/>
                <a:gd name="connsiteX2" fmla="*/ 400812 w 4863517"/>
                <a:gd name="connsiteY2" fmla="*/ 277178 h 1271168"/>
                <a:gd name="connsiteX3" fmla="*/ 652367 w 4863517"/>
                <a:gd name="connsiteY3" fmla="*/ 421958 h 1271168"/>
                <a:gd name="connsiteX4" fmla="*/ 1110615 w 4863517"/>
                <a:gd name="connsiteY4" fmla="*/ 690848 h 1271168"/>
                <a:gd name="connsiteX5" fmla="*/ 1410843 w 4863517"/>
                <a:gd name="connsiteY5" fmla="*/ 830580 h 1271168"/>
                <a:gd name="connsiteX6" fmla="*/ 1585341 w 4863517"/>
                <a:gd name="connsiteY6" fmla="*/ 917067 h 1271168"/>
                <a:gd name="connsiteX7" fmla="*/ 1896046 w 4863517"/>
                <a:gd name="connsiteY7" fmla="*/ 1114901 h 1271168"/>
                <a:gd name="connsiteX8" fmla="*/ 2042255 w 4863517"/>
                <a:gd name="connsiteY8" fmla="*/ 1204627 h 1271168"/>
                <a:gd name="connsiteX9" fmla="*/ 2276570 w 4863517"/>
                <a:gd name="connsiteY9" fmla="*/ 1271111 h 1271168"/>
                <a:gd name="connsiteX10" fmla="*/ 2568988 w 4863517"/>
                <a:gd name="connsiteY10" fmla="*/ 1128141 h 1271168"/>
                <a:gd name="connsiteX11" fmla="*/ 2726817 w 4863517"/>
                <a:gd name="connsiteY11" fmla="*/ 882110 h 1271168"/>
                <a:gd name="connsiteX12" fmla="*/ 2861881 w 4863517"/>
                <a:gd name="connsiteY12" fmla="*/ 574929 h 1271168"/>
                <a:gd name="connsiteX13" fmla="*/ 2990660 w 4863517"/>
                <a:gd name="connsiteY13" fmla="*/ 411480 h 1271168"/>
                <a:gd name="connsiteX14" fmla="*/ 3259264 w 4863517"/>
                <a:gd name="connsiteY14" fmla="*/ 292322 h 1271168"/>
                <a:gd name="connsiteX15" fmla="*/ 3482150 w 4863517"/>
                <a:gd name="connsiteY15" fmla="*/ 325565 h 1271168"/>
                <a:gd name="connsiteX16" fmla="*/ 3824192 w 4863517"/>
                <a:gd name="connsiteY16" fmla="*/ 383762 h 1271168"/>
                <a:gd name="connsiteX17" fmla="*/ 4206145 w 4863517"/>
                <a:gd name="connsiteY17" fmla="*/ 420434 h 1271168"/>
                <a:gd name="connsiteX18" fmla="*/ 4505230 w 4863517"/>
                <a:gd name="connsiteY18" fmla="*/ 420434 h 1271168"/>
                <a:gd name="connsiteX19" fmla="*/ 4820127 w 4863517"/>
                <a:gd name="connsiteY19" fmla="*/ 349091 h 1271168"/>
                <a:gd name="connsiteX20" fmla="*/ 4863370 w 4863517"/>
                <a:gd name="connsiteY20" fmla="*/ 242316 h 1271168"/>
                <a:gd name="connsiteX21" fmla="*/ 4760691 w 4863517"/>
                <a:gd name="connsiteY21" fmla="*/ 0 h 127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63517" h="1271168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6" y="509492"/>
                    <a:pt x="953167" y="609695"/>
                    <a:pt x="1110615" y="690848"/>
                  </a:cubicBezTo>
                  <a:cubicBezTo>
                    <a:pt x="1208723" y="741426"/>
                    <a:pt x="1310450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6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1" y="574929"/>
                  </a:cubicBezTo>
                  <a:cubicBezTo>
                    <a:pt x="2896076" y="513969"/>
                    <a:pt x="2938558" y="457962"/>
                    <a:pt x="2990660" y="411480"/>
                  </a:cubicBezTo>
                  <a:cubicBezTo>
                    <a:pt x="3065812" y="344329"/>
                    <a:pt x="3158966" y="297466"/>
                    <a:pt x="3259264" y="292322"/>
                  </a:cubicBezTo>
                  <a:cubicBezTo>
                    <a:pt x="3334607" y="288417"/>
                    <a:pt x="3408426" y="308324"/>
                    <a:pt x="3482150" y="325565"/>
                  </a:cubicBezTo>
                  <a:cubicBezTo>
                    <a:pt x="3594830" y="351854"/>
                    <a:pt x="3709416" y="368618"/>
                    <a:pt x="3824192" y="383762"/>
                  </a:cubicBezTo>
                  <a:cubicBezTo>
                    <a:pt x="3951065" y="400431"/>
                    <a:pt x="4078319" y="415290"/>
                    <a:pt x="4206145" y="420434"/>
                  </a:cubicBezTo>
                  <a:cubicBezTo>
                    <a:pt x="4305777" y="424434"/>
                    <a:pt x="4405503" y="419957"/>
                    <a:pt x="4505230" y="420434"/>
                  </a:cubicBezTo>
                  <a:cubicBezTo>
                    <a:pt x="4619435" y="421005"/>
                    <a:pt x="4745641" y="432149"/>
                    <a:pt x="4820127" y="349091"/>
                  </a:cubicBezTo>
                  <a:cubicBezTo>
                    <a:pt x="4846701" y="319469"/>
                    <a:pt x="4861655" y="282131"/>
                    <a:pt x="4863370" y="242316"/>
                  </a:cubicBezTo>
                  <a:cubicBezTo>
                    <a:pt x="4868037" y="134493"/>
                    <a:pt x="4760691" y="0"/>
                    <a:pt x="476069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ACE9D8A5-BB4F-469A-A640-C4A2EB64F1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0816" y="12291"/>
              <a:ext cx="5654210" cy="1210473"/>
            </a:xfrm>
            <a:custGeom>
              <a:avLst/>
              <a:gdLst>
                <a:gd name="connsiteX0" fmla="*/ 0 w 4294060"/>
                <a:gd name="connsiteY0" fmla="*/ 190 h 919287"/>
                <a:gd name="connsiteX1" fmla="*/ 417862 w 4294060"/>
                <a:gd name="connsiteY1" fmla="*/ 274606 h 919287"/>
                <a:gd name="connsiteX2" fmla="*/ 980218 w 4294060"/>
                <a:gd name="connsiteY2" fmla="*/ 608171 h 919287"/>
                <a:gd name="connsiteX3" fmla="*/ 1473137 w 4294060"/>
                <a:gd name="connsiteY3" fmla="*/ 792480 h 919287"/>
                <a:gd name="connsiteX4" fmla="*/ 1827276 w 4294060"/>
                <a:gd name="connsiteY4" fmla="*/ 914591 h 919287"/>
                <a:gd name="connsiteX5" fmla="*/ 2119217 w 4294060"/>
                <a:gd name="connsiteY5" fmla="*/ 847535 h 919287"/>
                <a:gd name="connsiteX6" fmla="*/ 2269998 w 4294060"/>
                <a:gd name="connsiteY6" fmla="*/ 610553 h 919287"/>
                <a:gd name="connsiteX7" fmla="*/ 2413540 w 4294060"/>
                <a:gd name="connsiteY7" fmla="*/ 361569 h 919287"/>
                <a:gd name="connsiteX8" fmla="*/ 2683859 w 4294060"/>
                <a:gd name="connsiteY8" fmla="*/ 67151 h 919287"/>
                <a:gd name="connsiteX9" fmla="*/ 3030760 w 4294060"/>
                <a:gd name="connsiteY9" fmla="*/ 36005 h 919287"/>
                <a:gd name="connsiteX10" fmla="*/ 3356134 w 4294060"/>
                <a:gd name="connsiteY10" fmla="*/ 129350 h 919287"/>
                <a:gd name="connsiteX11" fmla="*/ 3674364 w 4294060"/>
                <a:gd name="connsiteY11" fmla="*/ 244221 h 919287"/>
                <a:gd name="connsiteX12" fmla="*/ 3968687 w 4294060"/>
                <a:gd name="connsiteY12" fmla="*/ 244221 h 919287"/>
                <a:gd name="connsiteX13" fmla="*/ 4157662 w 4294060"/>
                <a:gd name="connsiteY13" fmla="*/ 177165 h 919287"/>
                <a:gd name="connsiteX14" fmla="*/ 4271296 w 4294060"/>
                <a:gd name="connsiteY14" fmla="*/ 63437 h 919287"/>
                <a:gd name="connsiteX15" fmla="*/ 4294061 w 4294060"/>
                <a:gd name="connsiteY15" fmla="*/ 0 h 91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94060" h="919287">
                  <a:moveTo>
                    <a:pt x="0" y="190"/>
                  </a:moveTo>
                  <a:cubicBezTo>
                    <a:pt x="0" y="190"/>
                    <a:pt x="243745" y="162211"/>
                    <a:pt x="417862" y="274606"/>
                  </a:cubicBezTo>
                  <a:cubicBezTo>
                    <a:pt x="601408" y="393097"/>
                    <a:pt x="781145" y="518922"/>
                    <a:pt x="980218" y="608171"/>
                  </a:cubicBezTo>
                  <a:cubicBezTo>
                    <a:pt x="1140333" y="679990"/>
                    <a:pt x="1310545" y="726281"/>
                    <a:pt x="1473137" y="792480"/>
                  </a:cubicBezTo>
                  <a:cubicBezTo>
                    <a:pt x="1589532" y="839915"/>
                    <a:pt x="1702975" y="898112"/>
                    <a:pt x="1827276" y="914591"/>
                  </a:cubicBezTo>
                  <a:cubicBezTo>
                    <a:pt x="1930813" y="928307"/>
                    <a:pt x="2039207" y="913733"/>
                    <a:pt x="2119217" y="847535"/>
                  </a:cubicBezTo>
                  <a:cubicBezTo>
                    <a:pt x="2192084" y="787146"/>
                    <a:pt x="2228183" y="696278"/>
                    <a:pt x="2269998" y="610553"/>
                  </a:cubicBezTo>
                  <a:cubicBezTo>
                    <a:pt x="2312003" y="524351"/>
                    <a:pt x="2362867" y="442913"/>
                    <a:pt x="2413540" y="361569"/>
                  </a:cubicBezTo>
                  <a:cubicBezTo>
                    <a:pt x="2485835" y="245650"/>
                    <a:pt x="2562511" y="127064"/>
                    <a:pt x="2683859" y="67151"/>
                  </a:cubicBezTo>
                  <a:cubicBezTo>
                    <a:pt x="2790254" y="14573"/>
                    <a:pt x="2912935" y="16764"/>
                    <a:pt x="3030760" y="36005"/>
                  </a:cubicBezTo>
                  <a:cubicBezTo>
                    <a:pt x="3142393" y="54293"/>
                    <a:pt x="3251073" y="87344"/>
                    <a:pt x="3356134" y="129350"/>
                  </a:cubicBezTo>
                  <a:cubicBezTo>
                    <a:pt x="3461194" y="171355"/>
                    <a:pt x="3563588" y="221742"/>
                    <a:pt x="3674364" y="244221"/>
                  </a:cubicBezTo>
                  <a:cubicBezTo>
                    <a:pt x="3771233" y="263938"/>
                    <a:pt x="3871341" y="262319"/>
                    <a:pt x="3968687" y="244221"/>
                  </a:cubicBezTo>
                  <a:cubicBezTo>
                    <a:pt x="4034981" y="231839"/>
                    <a:pt x="4099941" y="211931"/>
                    <a:pt x="4157662" y="177165"/>
                  </a:cubicBezTo>
                  <a:cubicBezTo>
                    <a:pt x="4204526" y="148971"/>
                    <a:pt x="4246817" y="112300"/>
                    <a:pt x="4271296" y="63437"/>
                  </a:cubicBezTo>
                  <a:cubicBezTo>
                    <a:pt x="4286441" y="33242"/>
                    <a:pt x="4294061" y="0"/>
                    <a:pt x="429406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C0F8B594-AC47-4890-AA31-D4C753E4E7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34783" y="12542"/>
              <a:ext cx="3018496" cy="823906"/>
            </a:xfrm>
            <a:custGeom>
              <a:avLst/>
              <a:gdLst>
                <a:gd name="connsiteX0" fmla="*/ 0 w 2292381"/>
                <a:gd name="connsiteY0" fmla="*/ 0 h 625711"/>
                <a:gd name="connsiteX1" fmla="*/ 272415 w 2292381"/>
                <a:gd name="connsiteY1" fmla="*/ 181070 h 625711"/>
                <a:gd name="connsiteX2" fmla="*/ 651415 w 2292381"/>
                <a:gd name="connsiteY2" fmla="*/ 385000 h 625711"/>
                <a:gd name="connsiteX3" fmla="*/ 915543 w 2292381"/>
                <a:gd name="connsiteY3" fmla="*/ 514255 h 625711"/>
                <a:gd name="connsiteX4" fmla="*/ 1277303 w 2292381"/>
                <a:gd name="connsiteY4" fmla="*/ 606171 h 625711"/>
                <a:gd name="connsiteX5" fmla="*/ 1618964 w 2292381"/>
                <a:gd name="connsiteY5" fmla="*/ 606171 h 625711"/>
                <a:gd name="connsiteX6" fmla="*/ 1817084 w 2292381"/>
                <a:gd name="connsiteY6" fmla="*/ 485489 h 625711"/>
                <a:gd name="connsiteX7" fmla="*/ 1963483 w 2292381"/>
                <a:gd name="connsiteY7" fmla="*/ 313182 h 625711"/>
                <a:gd name="connsiteX8" fmla="*/ 2102739 w 2292381"/>
                <a:gd name="connsiteY8" fmla="*/ 173831 h 625711"/>
                <a:gd name="connsiteX9" fmla="*/ 2292382 w 2292381"/>
                <a:gd name="connsiteY9" fmla="*/ 0 h 62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2381" h="625711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3" y="606171"/>
                  </a:cubicBezTo>
                  <a:cubicBezTo>
                    <a:pt x="1391603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2" y="109347"/>
                    <a:pt x="2292382" y="0"/>
                    <a:pt x="2292382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D4896A88-C10D-4F92-A493-9B42C4509C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9011" y="12542"/>
              <a:ext cx="2456863" cy="555074"/>
            </a:xfrm>
            <a:custGeom>
              <a:avLst/>
              <a:gdLst>
                <a:gd name="connsiteX0" fmla="*/ 1865852 w 1865852"/>
                <a:gd name="connsiteY0" fmla="*/ 0 h 421548"/>
                <a:gd name="connsiteX1" fmla="*/ 1535049 w 1865852"/>
                <a:gd name="connsiteY1" fmla="*/ 258699 h 421548"/>
                <a:gd name="connsiteX2" fmla="*/ 1247966 w 1865852"/>
                <a:gd name="connsiteY2" fmla="*/ 408051 h 421548"/>
                <a:gd name="connsiteX3" fmla="*/ 955072 w 1865852"/>
                <a:gd name="connsiteY3" fmla="*/ 408051 h 421548"/>
                <a:gd name="connsiteX4" fmla="*/ 596170 w 1865852"/>
                <a:gd name="connsiteY4" fmla="*/ 336233 h 421548"/>
                <a:gd name="connsiteX5" fmla="*/ 283178 w 1865852"/>
                <a:gd name="connsiteY5" fmla="*/ 186881 h 421548"/>
                <a:gd name="connsiteX6" fmla="*/ 0 w 1865852"/>
                <a:gd name="connsiteY6" fmla="*/ 0 h 42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5852" h="421548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6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5" y="246412"/>
                    <a:pt x="283178" y="186881"/>
                  </a:cubicBezTo>
                  <a:cubicBezTo>
                    <a:pt x="176213" y="122777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84CF5861-DFA7-40AE-A060-0B06C6A1A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27898" y="12542"/>
              <a:ext cx="1788496" cy="377822"/>
            </a:xfrm>
            <a:custGeom>
              <a:avLst/>
              <a:gdLst>
                <a:gd name="connsiteX0" fmla="*/ 0 w 1358264"/>
                <a:gd name="connsiteY0" fmla="*/ 11621 h 286935"/>
                <a:gd name="connsiteX1" fmla="*/ 200977 w 1358264"/>
                <a:gd name="connsiteY1" fmla="*/ 163830 h 286935"/>
                <a:gd name="connsiteX2" fmla="*/ 499586 w 1358264"/>
                <a:gd name="connsiteY2" fmla="*/ 258604 h 286935"/>
                <a:gd name="connsiteX3" fmla="*/ 780955 w 1358264"/>
                <a:gd name="connsiteY3" fmla="*/ 284417 h 286935"/>
                <a:gd name="connsiteX4" fmla="*/ 1027843 w 1358264"/>
                <a:gd name="connsiteY4" fmla="*/ 215456 h 286935"/>
                <a:gd name="connsiteX5" fmla="*/ 1358265 w 1358264"/>
                <a:gd name="connsiteY5" fmla="*/ 0 h 28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8264" h="286935">
                  <a:moveTo>
                    <a:pt x="0" y="11621"/>
                  </a:moveTo>
                  <a:cubicBezTo>
                    <a:pt x="0" y="11621"/>
                    <a:pt x="89249" y="104299"/>
                    <a:pt x="200977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2" y="293180"/>
                    <a:pt x="780955" y="284417"/>
                  </a:cubicBezTo>
                  <a:cubicBezTo>
                    <a:pt x="866584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EE6C36D3-E647-4682-BD08-FFD920926B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73095" y="12542"/>
              <a:ext cx="1173183" cy="220293"/>
            </a:xfrm>
            <a:custGeom>
              <a:avLst/>
              <a:gdLst>
                <a:gd name="connsiteX0" fmla="*/ 890969 w 890968"/>
                <a:gd name="connsiteY0" fmla="*/ 0 h 167300"/>
                <a:gd name="connsiteX1" fmla="*/ 657892 w 890968"/>
                <a:gd name="connsiteY1" fmla="*/ 143732 h 167300"/>
                <a:gd name="connsiteX2" fmla="*/ 408146 w 890968"/>
                <a:gd name="connsiteY2" fmla="*/ 160973 h 167300"/>
                <a:gd name="connsiteX3" fmla="*/ 0 w 890968"/>
                <a:gd name="connsiteY3" fmla="*/ 0 h 16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968" h="167300">
                  <a:moveTo>
                    <a:pt x="890969" y="0"/>
                  </a:moveTo>
                  <a:cubicBezTo>
                    <a:pt x="890969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5468E2D8-F0C6-49FA-BEA1-F2B4B7F0E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1911" y="706856"/>
              <a:ext cx="4728816" cy="4904604"/>
            </a:xfrm>
            <a:custGeom>
              <a:avLst/>
              <a:gdLst>
                <a:gd name="connsiteX0" fmla="*/ 904672 w 3591275"/>
                <a:gd name="connsiteY0" fmla="*/ 1758707 h 3724776"/>
                <a:gd name="connsiteX1" fmla="*/ 926199 w 3591275"/>
                <a:gd name="connsiteY1" fmla="*/ 1605545 h 3724776"/>
                <a:gd name="connsiteX2" fmla="*/ 912864 w 3591275"/>
                <a:gd name="connsiteY2" fmla="*/ 1413997 h 3724776"/>
                <a:gd name="connsiteX3" fmla="*/ 949440 w 3591275"/>
                <a:gd name="connsiteY3" fmla="*/ 1301412 h 3724776"/>
                <a:gd name="connsiteX4" fmla="*/ 1089839 w 3591275"/>
                <a:gd name="connsiteY4" fmla="*/ 1160918 h 3724776"/>
                <a:gd name="connsiteX5" fmla="*/ 1324439 w 3591275"/>
                <a:gd name="connsiteY5" fmla="*/ 973371 h 3724776"/>
                <a:gd name="connsiteX6" fmla="*/ 1609046 w 3591275"/>
                <a:gd name="connsiteY6" fmla="*/ 728102 h 3724776"/>
                <a:gd name="connsiteX7" fmla="*/ 1785926 w 3591275"/>
                <a:gd name="connsiteY7" fmla="*/ 472165 h 3724776"/>
                <a:gd name="connsiteX8" fmla="*/ 1985951 w 3591275"/>
                <a:gd name="connsiteY8" fmla="*/ 190320 h 3724776"/>
                <a:gd name="connsiteX9" fmla="*/ 2153305 w 3591275"/>
                <a:gd name="connsiteY9" fmla="*/ 67162 h 3724776"/>
                <a:gd name="connsiteX10" fmla="*/ 2466773 w 3591275"/>
                <a:gd name="connsiteY10" fmla="*/ 8488 h 3724776"/>
                <a:gd name="connsiteX11" fmla="*/ 2830247 w 3591275"/>
                <a:gd name="connsiteY11" fmla="*/ 8488 h 3724776"/>
                <a:gd name="connsiteX12" fmla="*/ 3140857 w 3591275"/>
                <a:gd name="connsiteY12" fmla="*/ 84498 h 3724776"/>
                <a:gd name="connsiteX13" fmla="*/ 3405271 w 3591275"/>
                <a:gd name="connsiteY13" fmla="*/ 216323 h 3724776"/>
                <a:gd name="connsiteX14" fmla="*/ 3515856 w 3591275"/>
                <a:gd name="connsiteY14" fmla="*/ 348150 h 3724776"/>
                <a:gd name="connsiteX15" fmla="*/ 3590818 w 3591275"/>
                <a:gd name="connsiteY15" fmla="*/ 627137 h 3724776"/>
                <a:gd name="connsiteX16" fmla="*/ 3555290 w 3591275"/>
                <a:gd name="connsiteY16" fmla="*/ 968608 h 3724776"/>
                <a:gd name="connsiteX17" fmla="*/ 3537002 w 3591275"/>
                <a:gd name="connsiteY17" fmla="*/ 1148535 h 3724776"/>
                <a:gd name="connsiteX18" fmla="*/ 3509094 w 3591275"/>
                <a:gd name="connsiteY18" fmla="*/ 1570017 h 3724776"/>
                <a:gd name="connsiteX19" fmla="*/ 3465278 w 3591275"/>
                <a:gd name="connsiteY19" fmla="*/ 1967114 h 3724776"/>
                <a:gd name="connsiteX20" fmla="*/ 3336024 w 3591275"/>
                <a:gd name="connsiteY20" fmla="*/ 2345733 h 3724776"/>
                <a:gd name="connsiteX21" fmla="*/ 3049893 w 3591275"/>
                <a:gd name="connsiteY21" fmla="*/ 2768262 h 3724776"/>
                <a:gd name="connsiteX22" fmla="*/ 2838724 w 3591275"/>
                <a:gd name="connsiteY22" fmla="*/ 2989908 h 3724776"/>
                <a:gd name="connsiteX23" fmla="*/ 2605647 w 3591275"/>
                <a:gd name="connsiteY23" fmla="*/ 3193077 h 3724776"/>
                <a:gd name="connsiteX24" fmla="*/ 2217980 w 3591275"/>
                <a:gd name="connsiteY24" fmla="*/ 3493209 h 3724776"/>
                <a:gd name="connsiteX25" fmla="*/ 1832598 w 3591275"/>
                <a:gd name="connsiteY25" fmla="*/ 3707903 h 3724776"/>
                <a:gd name="connsiteX26" fmla="*/ 1581043 w 3591275"/>
                <a:gd name="connsiteY26" fmla="*/ 3722952 h 3724776"/>
                <a:gd name="connsiteX27" fmla="*/ 1068693 w 3591275"/>
                <a:gd name="connsiteY27" fmla="*/ 3704474 h 3724776"/>
                <a:gd name="connsiteX28" fmla="*/ 852952 w 3591275"/>
                <a:gd name="connsiteY28" fmla="*/ 3704474 h 3724776"/>
                <a:gd name="connsiteX29" fmla="*/ 519482 w 3591275"/>
                <a:gd name="connsiteY29" fmla="*/ 3652562 h 3724776"/>
                <a:gd name="connsiteX30" fmla="*/ 400609 w 3591275"/>
                <a:gd name="connsiteY30" fmla="*/ 3595984 h 3724776"/>
                <a:gd name="connsiteX31" fmla="*/ 184868 w 3591275"/>
                <a:gd name="connsiteY31" fmla="*/ 3357002 h 3724776"/>
                <a:gd name="connsiteX32" fmla="*/ 59138 w 3591275"/>
                <a:gd name="connsiteY32" fmla="*/ 3101922 h 3724776"/>
                <a:gd name="connsiteX33" fmla="*/ 274 w 3591275"/>
                <a:gd name="connsiteY33" fmla="*/ 2778644 h 3724776"/>
                <a:gd name="connsiteX34" fmla="*/ 172200 w 3591275"/>
                <a:gd name="connsiteY34" fmla="*/ 2322682 h 3724776"/>
                <a:gd name="connsiteX35" fmla="*/ 446806 w 3591275"/>
                <a:gd name="connsiteY35" fmla="*/ 2095225 h 3724776"/>
                <a:gd name="connsiteX36" fmla="*/ 633686 w 3591275"/>
                <a:gd name="connsiteY36" fmla="*/ 2031693 h 3724776"/>
                <a:gd name="connsiteX37" fmla="*/ 840188 w 3591275"/>
                <a:gd name="connsiteY37" fmla="*/ 1910440 h 3724776"/>
                <a:gd name="connsiteX38" fmla="*/ 904672 w 3591275"/>
                <a:gd name="connsiteY38" fmla="*/ 1758707 h 372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91275" h="3724776">
                  <a:moveTo>
                    <a:pt x="904672" y="1758707"/>
                  </a:moveTo>
                  <a:cubicBezTo>
                    <a:pt x="916960" y="1708415"/>
                    <a:pt x="927056" y="1657266"/>
                    <a:pt x="926199" y="1605545"/>
                  </a:cubicBezTo>
                  <a:cubicBezTo>
                    <a:pt x="925151" y="1541251"/>
                    <a:pt x="907625" y="1478005"/>
                    <a:pt x="912864" y="1413997"/>
                  </a:cubicBezTo>
                  <a:cubicBezTo>
                    <a:pt x="916103" y="1374183"/>
                    <a:pt x="928866" y="1335702"/>
                    <a:pt x="949440" y="1301412"/>
                  </a:cubicBezTo>
                  <a:cubicBezTo>
                    <a:pt x="983730" y="1244262"/>
                    <a:pt x="1037641" y="1202733"/>
                    <a:pt x="1089839" y="1160918"/>
                  </a:cubicBezTo>
                  <a:cubicBezTo>
                    <a:pt x="1167944" y="1098339"/>
                    <a:pt x="1245382" y="1034712"/>
                    <a:pt x="1324439" y="973371"/>
                  </a:cubicBezTo>
                  <a:cubicBezTo>
                    <a:pt x="1423690" y="896313"/>
                    <a:pt x="1526179" y="822304"/>
                    <a:pt x="1609046" y="728102"/>
                  </a:cubicBezTo>
                  <a:cubicBezTo>
                    <a:pt x="1677626" y="650092"/>
                    <a:pt x="1732014" y="561033"/>
                    <a:pt x="1785926" y="472165"/>
                  </a:cubicBezTo>
                  <a:cubicBezTo>
                    <a:pt x="1845933" y="373296"/>
                    <a:pt x="1906226" y="273855"/>
                    <a:pt x="1985951" y="190320"/>
                  </a:cubicBezTo>
                  <a:cubicBezTo>
                    <a:pt x="2034242" y="139647"/>
                    <a:pt x="2089678" y="96213"/>
                    <a:pt x="2153305" y="67162"/>
                  </a:cubicBezTo>
                  <a:cubicBezTo>
                    <a:pt x="2250650" y="22680"/>
                    <a:pt x="2359616" y="15441"/>
                    <a:pt x="2466773" y="8488"/>
                  </a:cubicBezTo>
                  <a:cubicBezTo>
                    <a:pt x="2588026" y="582"/>
                    <a:pt x="2709660" y="-5800"/>
                    <a:pt x="2830247" y="8488"/>
                  </a:cubicBezTo>
                  <a:cubicBezTo>
                    <a:pt x="2936355" y="21061"/>
                    <a:pt x="3039606" y="49922"/>
                    <a:pt x="3140857" y="84498"/>
                  </a:cubicBezTo>
                  <a:cubicBezTo>
                    <a:pt x="3234868" y="116692"/>
                    <a:pt x="3328595" y="153459"/>
                    <a:pt x="3405271" y="216323"/>
                  </a:cubicBezTo>
                  <a:cubicBezTo>
                    <a:pt x="3450038" y="252995"/>
                    <a:pt x="3487281" y="297762"/>
                    <a:pt x="3515856" y="348150"/>
                  </a:cubicBezTo>
                  <a:cubicBezTo>
                    <a:pt x="3564052" y="433017"/>
                    <a:pt x="3587389" y="529505"/>
                    <a:pt x="3590818" y="627137"/>
                  </a:cubicBezTo>
                  <a:cubicBezTo>
                    <a:pt x="3594914" y="741722"/>
                    <a:pt x="3570625" y="854784"/>
                    <a:pt x="3555290" y="968608"/>
                  </a:cubicBezTo>
                  <a:cubicBezTo>
                    <a:pt x="3547194" y="1028330"/>
                    <a:pt x="3541860" y="1088433"/>
                    <a:pt x="3537002" y="1148535"/>
                  </a:cubicBezTo>
                  <a:cubicBezTo>
                    <a:pt x="3525762" y="1288839"/>
                    <a:pt x="3517856" y="1429427"/>
                    <a:pt x="3509094" y="1570017"/>
                  </a:cubicBezTo>
                  <a:cubicBezTo>
                    <a:pt x="3500712" y="1703176"/>
                    <a:pt x="3491472" y="1836431"/>
                    <a:pt x="3465278" y="1967114"/>
                  </a:cubicBezTo>
                  <a:cubicBezTo>
                    <a:pt x="3438894" y="2098464"/>
                    <a:pt x="3395365" y="2225622"/>
                    <a:pt x="3336024" y="2345733"/>
                  </a:cubicBezTo>
                  <a:cubicBezTo>
                    <a:pt x="3260491" y="2498799"/>
                    <a:pt x="3160860" y="2638436"/>
                    <a:pt x="3049893" y="2768262"/>
                  </a:cubicBezTo>
                  <a:cubicBezTo>
                    <a:pt x="2983504" y="2845891"/>
                    <a:pt x="2913114" y="2919900"/>
                    <a:pt x="2838724" y="2989908"/>
                  </a:cubicBezTo>
                  <a:cubicBezTo>
                    <a:pt x="2763667" y="3060584"/>
                    <a:pt x="2685466" y="3127830"/>
                    <a:pt x="2605647" y="3193077"/>
                  </a:cubicBezTo>
                  <a:cubicBezTo>
                    <a:pt x="2479155" y="3296613"/>
                    <a:pt x="2349044" y="3395578"/>
                    <a:pt x="2217980" y="3493209"/>
                  </a:cubicBezTo>
                  <a:cubicBezTo>
                    <a:pt x="2098441" y="3582173"/>
                    <a:pt x="1977092" y="3674375"/>
                    <a:pt x="1832598" y="3707903"/>
                  </a:cubicBezTo>
                  <a:cubicBezTo>
                    <a:pt x="1750397" y="3726953"/>
                    <a:pt x="1665530" y="3726286"/>
                    <a:pt x="1581043" y="3722952"/>
                  </a:cubicBezTo>
                  <a:cubicBezTo>
                    <a:pt x="1410260" y="3716190"/>
                    <a:pt x="1239667" y="3703712"/>
                    <a:pt x="1068693" y="3704474"/>
                  </a:cubicBezTo>
                  <a:cubicBezTo>
                    <a:pt x="996779" y="3704760"/>
                    <a:pt x="924865" y="3706665"/>
                    <a:pt x="852952" y="3704474"/>
                  </a:cubicBezTo>
                  <a:cubicBezTo>
                    <a:pt x="739890" y="3701045"/>
                    <a:pt x="626638" y="3688472"/>
                    <a:pt x="519482" y="3652562"/>
                  </a:cubicBezTo>
                  <a:cubicBezTo>
                    <a:pt x="477667" y="3638561"/>
                    <a:pt x="437567" y="3620082"/>
                    <a:pt x="400609" y="3595984"/>
                  </a:cubicBezTo>
                  <a:cubicBezTo>
                    <a:pt x="309836" y="3536929"/>
                    <a:pt x="242876" y="3448823"/>
                    <a:pt x="184868" y="3357002"/>
                  </a:cubicBezTo>
                  <a:cubicBezTo>
                    <a:pt x="134005" y="3276611"/>
                    <a:pt x="91618" y="3191267"/>
                    <a:pt x="59138" y="3101922"/>
                  </a:cubicBezTo>
                  <a:cubicBezTo>
                    <a:pt x="21324" y="2998004"/>
                    <a:pt x="-2870" y="2889039"/>
                    <a:pt x="274" y="2778644"/>
                  </a:cubicBezTo>
                  <a:cubicBezTo>
                    <a:pt x="4941" y="2612623"/>
                    <a:pt x="71045" y="2454889"/>
                    <a:pt x="172200" y="2322682"/>
                  </a:cubicBezTo>
                  <a:cubicBezTo>
                    <a:pt x="245638" y="2226670"/>
                    <a:pt x="336221" y="2143707"/>
                    <a:pt x="446806" y="2095225"/>
                  </a:cubicBezTo>
                  <a:cubicBezTo>
                    <a:pt x="507099" y="2068841"/>
                    <a:pt x="571012" y="2051982"/>
                    <a:pt x="633686" y="2031693"/>
                  </a:cubicBezTo>
                  <a:cubicBezTo>
                    <a:pt x="711696" y="2006547"/>
                    <a:pt x="789991" y="1974448"/>
                    <a:pt x="840188" y="1910440"/>
                  </a:cubicBezTo>
                  <a:cubicBezTo>
                    <a:pt x="874383" y="1866816"/>
                    <a:pt x="891433" y="1812904"/>
                    <a:pt x="904672" y="1758707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2455C4A6-2BD1-4862-B843-1C21691DBA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41750" y="923845"/>
              <a:ext cx="4196097" cy="4479998"/>
            </a:xfrm>
            <a:custGeom>
              <a:avLst/>
              <a:gdLst>
                <a:gd name="connsiteX0" fmla="*/ 78613 w 3186704"/>
                <a:gd name="connsiteY0" fmla="*/ 3007044 h 3402311"/>
                <a:gd name="connsiteX1" fmla="*/ 2032 w 3186704"/>
                <a:gd name="connsiteY1" fmla="*/ 2731772 h 3402311"/>
                <a:gd name="connsiteX2" fmla="*/ 21177 w 3186704"/>
                <a:gd name="connsiteY2" fmla="*/ 2545082 h 3402311"/>
                <a:gd name="connsiteX3" fmla="*/ 116903 w 3186704"/>
                <a:gd name="connsiteY3" fmla="*/ 2389443 h 3402311"/>
                <a:gd name="connsiteX4" fmla="*/ 241300 w 3186704"/>
                <a:gd name="connsiteY4" fmla="*/ 2308100 h 3402311"/>
                <a:gd name="connsiteX5" fmla="*/ 475805 w 3186704"/>
                <a:gd name="connsiteY5" fmla="*/ 2296099 h 3402311"/>
                <a:gd name="connsiteX6" fmla="*/ 664781 w 3186704"/>
                <a:gd name="connsiteY6" fmla="*/ 2336770 h 3402311"/>
                <a:gd name="connsiteX7" fmla="*/ 803560 w 3186704"/>
                <a:gd name="connsiteY7" fmla="*/ 2336770 h 3402311"/>
                <a:gd name="connsiteX8" fmla="*/ 942340 w 3186704"/>
                <a:gd name="connsiteY8" fmla="*/ 2224280 h 3402311"/>
                <a:gd name="connsiteX9" fmla="*/ 1018921 w 3186704"/>
                <a:gd name="connsiteY9" fmla="*/ 1958532 h 3402311"/>
                <a:gd name="connsiteX10" fmla="*/ 1061974 w 3186704"/>
                <a:gd name="connsiteY10" fmla="*/ 1606679 h 3402311"/>
                <a:gd name="connsiteX11" fmla="*/ 1114647 w 3186704"/>
                <a:gd name="connsiteY11" fmla="*/ 1369697 h 3402311"/>
                <a:gd name="connsiteX12" fmla="*/ 1243806 w 3186704"/>
                <a:gd name="connsiteY12" fmla="*/ 1080042 h 3402311"/>
                <a:gd name="connsiteX13" fmla="*/ 1468691 w 3186704"/>
                <a:gd name="connsiteY13" fmla="*/ 795149 h 3402311"/>
                <a:gd name="connsiteX14" fmla="*/ 1770157 w 3186704"/>
                <a:gd name="connsiteY14" fmla="*/ 452820 h 3402311"/>
                <a:gd name="connsiteX15" fmla="*/ 2082387 w 3186704"/>
                <a:gd name="connsiteY15" fmla="*/ 140400 h 3402311"/>
                <a:gd name="connsiteX16" fmla="*/ 2298890 w 3186704"/>
                <a:gd name="connsiteY16" fmla="*/ 31530 h 3402311"/>
                <a:gd name="connsiteX17" fmla="*/ 2533396 w 3186704"/>
                <a:gd name="connsiteY17" fmla="*/ 383 h 3402311"/>
                <a:gd name="connsiteX18" fmla="*/ 2796572 w 3186704"/>
                <a:gd name="connsiteY18" fmla="*/ 53056 h 3402311"/>
                <a:gd name="connsiteX19" fmla="*/ 3014313 w 3186704"/>
                <a:gd name="connsiteY19" fmla="*/ 177548 h 3402311"/>
                <a:gd name="connsiteX20" fmla="*/ 3131566 w 3186704"/>
                <a:gd name="connsiteY20" fmla="*/ 366619 h 3402311"/>
                <a:gd name="connsiteX21" fmla="*/ 3174619 w 3186704"/>
                <a:gd name="connsiteY21" fmla="*/ 610745 h 3402311"/>
                <a:gd name="connsiteX22" fmla="*/ 3168142 w 3186704"/>
                <a:gd name="connsiteY22" fmla="*/ 993460 h 3402311"/>
                <a:gd name="connsiteX23" fmla="*/ 3185763 w 3186704"/>
                <a:gd name="connsiteY23" fmla="*/ 1497141 h 3402311"/>
                <a:gd name="connsiteX24" fmla="*/ 3150806 w 3186704"/>
                <a:gd name="connsiteY24" fmla="*/ 1790892 h 3402311"/>
                <a:gd name="connsiteX25" fmla="*/ 3076130 w 3186704"/>
                <a:gd name="connsiteY25" fmla="*/ 2071404 h 3402311"/>
                <a:gd name="connsiteX26" fmla="*/ 2847435 w 3186704"/>
                <a:gd name="connsiteY26" fmla="*/ 2470216 h 3402311"/>
                <a:gd name="connsiteX27" fmla="*/ 2359374 w 3186704"/>
                <a:gd name="connsiteY27" fmla="*/ 2929701 h 3402311"/>
                <a:gd name="connsiteX28" fmla="*/ 2099723 w 3186704"/>
                <a:gd name="connsiteY28" fmla="*/ 3097056 h 3402311"/>
                <a:gd name="connsiteX29" fmla="*/ 1760537 w 3186704"/>
                <a:gd name="connsiteY29" fmla="*/ 3241359 h 3402311"/>
                <a:gd name="connsiteX30" fmla="*/ 1610518 w 3186704"/>
                <a:gd name="connsiteY30" fmla="*/ 3309463 h 3402311"/>
                <a:gd name="connsiteX31" fmla="*/ 1367059 w 3186704"/>
                <a:gd name="connsiteY31" fmla="*/ 3374138 h 3402311"/>
                <a:gd name="connsiteX32" fmla="*/ 1210183 w 3186704"/>
                <a:gd name="connsiteY32" fmla="*/ 3385663 h 3402311"/>
                <a:gd name="connsiteX33" fmla="*/ 905573 w 3186704"/>
                <a:gd name="connsiteY33" fmla="*/ 3401856 h 3402311"/>
                <a:gd name="connsiteX34" fmla="*/ 558292 w 3186704"/>
                <a:gd name="connsiteY34" fmla="*/ 3382234 h 3402311"/>
                <a:gd name="connsiteX35" fmla="*/ 467137 w 3186704"/>
                <a:gd name="connsiteY35" fmla="*/ 3363756 h 3402311"/>
                <a:gd name="connsiteX36" fmla="*/ 206343 w 3186704"/>
                <a:gd name="connsiteY36" fmla="*/ 3202117 h 3402311"/>
                <a:gd name="connsiteX37" fmla="*/ 78613 w 3186704"/>
                <a:gd name="connsiteY37" fmla="*/ 3007044 h 340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86704" h="3402311">
                  <a:moveTo>
                    <a:pt x="78613" y="3007044"/>
                  </a:moveTo>
                  <a:cubicBezTo>
                    <a:pt x="38512" y="2919891"/>
                    <a:pt x="9937" y="2827308"/>
                    <a:pt x="2032" y="2731772"/>
                  </a:cubicBezTo>
                  <a:cubicBezTo>
                    <a:pt x="-3207" y="2668717"/>
                    <a:pt x="1174" y="2604994"/>
                    <a:pt x="21177" y="2545082"/>
                  </a:cubicBezTo>
                  <a:cubicBezTo>
                    <a:pt x="40608" y="2486599"/>
                    <a:pt x="73469" y="2433259"/>
                    <a:pt x="116903" y="2389443"/>
                  </a:cubicBezTo>
                  <a:cubicBezTo>
                    <a:pt x="152241" y="2353725"/>
                    <a:pt x="194151" y="2325150"/>
                    <a:pt x="241300" y="2308100"/>
                  </a:cubicBezTo>
                  <a:cubicBezTo>
                    <a:pt x="315880" y="2281049"/>
                    <a:pt x="397224" y="2282668"/>
                    <a:pt x="475805" y="2296099"/>
                  </a:cubicBezTo>
                  <a:cubicBezTo>
                    <a:pt x="539337" y="2306957"/>
                    <a:pt x="601440" y="2324959"/>
                    <a:pt x="664781" y="2336770"/>
                  </a:cubicBezTo>
                  <a:cubicBezTo>
                    <a:pt x="710978" y="2345343"/>
                    <a:pt x="758412" y="2349343"/>
                    <a:pt x="803560" y="2336770"/>
                  </a:cubicBezTo>
                  <a:cubicBezTo>
                    <a:pt x="862711" y="2320292"/>
                    <a:pt x="909288" y="2276382"/>
                    <a:pt x="942340" y="2224280"/>
                  </a:cubicBezTo>
                  <a:cubicBezTo>
                    <a:pt x="992155" y="2145604"/>
                    <a:pt x="1006919" y="2051306"/>
                    <a:pt x="1018921" y="1958532"/>
                  </a:cubicBezTo>
                  <a:cubicBezTo>
                    <a:pt x="1034065" y="1841280"/>
                    <a:pt x="1043972" y="1723456"/>
                    <a:pt x="1061974" y="1606679"/>
                  </a:cubicBezTo>
                  <a:cubicBezTo>
                    <a:pt x="1074356" y="1526574"/>
                    <a:pt x="1091120" y="1447231"/>
                    <a:pt x="1114647" y="1369697"/>
                  </a:cubicBezTo>
                  <a:cubicBezTo>
                    <a:pt x="1145413" y="1268065"/>
                    <a:pt x="1187989" y="1170244"/>
                    <a:pt x="1243806" y="1080042"/>
                  </a:cubicBezTo>
                  <a:cubicBezTo>
                    <a:pt x="1307623" y="976981"/>
                    <a:pt x="1388396" y="886017"/>
                    <a:pt x="1468691" y="795149"/>
                  </a:cubicBezTo>
                  <a:cubicBezTo>
                    <a:pt x="1569466" y="681230"/>
                    <a:pt x="1670621" y="567787"/>
                    <a:pt x="1770157" y="452820"/>
                  </a:cubicBezTo>
                  <a:cubicBezTo>
                    <a:pt x="1867027" y="340997"/>
                    <a:pt x="1962277" y="226316"/>
                    <a:pt x="2082387" y="140400"/>
                  </a:cubicBezTo>
                  <a:cubicBezTo>
                    <a:pt x="2148586" y="93061"/>
                    <a:pt x="2221166" y="55437"/>
                    <a:pt x="2298890" y="31530"/>
                  </a:cubicBezTo>
                  <a:cubicBezTo>
                    <a:pt x="2374709" y="8193"/>
                    <a:pt x="2454053" y="-2189"/>
                    <a:pt x="2533396" y="383"/>
                  </a:cubicBezTo>
                  <a:cubicBezTo>
                    <a:pt x="2623312" y="3336"/>
                    <a:pt x="2711704" y="22957"/>
                    <a:pt x="2796572" y="53056"/>
                  </a:cubicBezTo>
                  <a:cubicBezTo>
                    <a:pt x="2876391" y="81345"/>
                    <a:pt x="2953544" y="118779"/>
                    <a:pt x="3014313" y="177548"/>
                  </a:cubicBezTo>
                  <a:cubicBezTo>
                    <a:pt x="3068320" y="229745"/>
                    <a:pt x="3106515" y="295753"/>
                    <a:pt x="3131566" y="366619"/>
                  </a:cubicBezTo>
                  <a:cubicBezTo>
                    <a:pt x="3159283" y="444915"/>
                    <a:pt x="3170904" y="527687"/>
                    <a:pt x="3174619" y="610745"/>
                  </a:cubicBezTo>
                  <a:cubicBezTo>
                    <a:pt x="3180334" y="738285"/>
                    <a:pt x="3167856" y="865729"/>
                    <a:pt x="3168142" y="993460"/>
                  </a:cubicBezTo>
                  <a:cubicBezTo>
                    <a:pt x="3168618" y="1161576"/>
                    <a:pt x="3191573" y="1329120"/>
                    <a:pt x="3185763" y="1497141"/>
                  </a:cubicBezTo>
                  <a:cubicBezTo>
                    <a:pt x="3182334" y="1595820"/>
                    <a:pt x="3168904" y="1693833"/>
                    <a:pt x="3150806" y="1790892"/>
                  </a:cubicBezTo>
                  <a:cubicBezTo>
                    <a:pt x="3132994" y="1886238"/>
                    <a:pt x="3109753" y="1980535"/>
                    <a:pt x="3076130" y="2071404"/>
                  </a:cubicBezTo>
                  <a:cubicBezTo>
                    <a:pt x="3022600" y="2215993"/>
                    <a:pt x="2942590" y="2348867"/>
                    <a:pt x="2847435" y="2470216"/>
                  </a:cubicBezTo>
                  <a:cubicBezTo>
                    <a:pt x="2708941" y="2646714"/>
                    <a:pt x="2538920" y="2795018"/>
                    <a:pt x="2359374" y="2929701"/>
                  </a:cubicBezTo>
                  <a:cubicBezTo>
                    <a:pt x="2276792" y="2991614"/>
                    <a:pt x="2191734" y="3050383"/>
                    <a:pt x="2099723" y="3097056"/>
                  </a:cubicBezTo>
                  <a:cubicBezTo>
                    <a:pt x="1990090" y="3152682"/>
                    <a:pt x="1872551" y="3190687"/>
                    <a:pt x="1760537" y="3241359"/>
                  </a:cubicBezTo>
                  <a:cubicBezTo>
                    <a:pt x="1710531" y="3264029"/>
                    <a:pt x="1661382" y="3288794"/>
                    <a:pt x="1610518" y="3309463"/>
                  </a:cubicBezTo>
                  <a:cubicBezTo>
                    <a:pt x="1532414" y="3341182"/>
                    <a:pt x="1450689" y="3363375"/>
                    <a:pt x="1367059" y="3374138"/>
                  </a:cubicBezTo>
                  <a:cubicBezTo>
                    <a:pt x="1315053" y="3380806"/>
                    <a:pt x="1262570" y="3382806"/>
                    <a:pt x="1210183" y="3385663"/>
                  </a:cubicBezTo>
                  <a:cubicBezTo>
                    <a:pt x="1108646" y="3391188"/>
                    <a:pt x="1007205" y="3399760"/>
                    <a:pt x="905573" y="3401856"/>
                  </a:cubicBezTo>
                  <a:cubicBezTo>
                    <a:pt x="789463" y="3404142"/>
                    <a:pt x="673354" y="3397855"/>
                    <a:pt x="558292" y="3382234"/>
                  </a:cubicBezTo>
                  <a:cubicBezTo>
                    <a:pt x="527526" y="3378043"/>
                    <a:pt x="497046" y="3372328"/>
                    <a:pt x="467137" y="3363756"/>
                  </a:cubicBezTo>
                  <a:cubicBezTo>
                    <a:pt x="367220" y="3335276"/>
                    <a:pt x="277876" y="3277555"/>
                    <a:pt x="206343" y="3202117"/>
                  </a:cubicBezTo>
                  <a:cubicBezTo>
                    <a:pt x="152527" y="3145348"/>
                    <a:pt x="111379" y="3078196"/>
                    <a:pt x="78613" y="3007044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F2A7A9CF-F794-4E88-84C1-9C3D3BD629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960461" y="1175713"/>
              <a:ext cx="3568552" cy="3938179"/>
            </a:xfrm>
            <a:custGeom>
              <a:avLst/>
              <a:gdLst>
                <a:gd name="connsiteX0" fmla="*/ 2179 w 2710118"/>
                <a:gd name="connsiteY0" fmla="*/ 2712895 h 2990829"/>
                <a:gd name="connsiteX1" fmla="*/ 18085 w 2710118"/>
                <a:gd name="connsiteY1" fmla="*/ 2589260 h 2990829"/>
                <a:gd name="connsiteX2" fmla="*/ 161627 w 2710118"/>
                <a:gd name="connsiteY2" fmla="*/ 2489533 h 2990829"/>
                <a:gd name="connsiteX3" fmla="*/ 384893 w 2710118"/>
                <a:gd name="connsiteY3" fmla="*/ 2559352 h 2990829"/>
                <a:gd name="connsiteX4" fmla="*/ 648069 w 2710118"/>
                <a:gd name="connsiteY4" fmla="*/ 2579259 h 2990829"/>
                <a:gd name="connsiteX5" fmla="*/ 831520 w 2710118"/>
                <a:gd name="connsiteY5" fmla="*/ 2445623 h 2990829"/>
                <a:gd name="connsiteX6" fmla="*/ 909244 w 2710118"/>
                <a:gd name="connsiteY6" fmla="*/ 2210260 h 2990829"/>
                <a:gd name="connsiteX7" fmla="*/ 975062 w 2710118"/>
                <a:gd name="connsiteY7" fmla="*/ 1771444 h 2990829"/>
                <a:gd name="connsiteX8" fmla="*/ 989064 w 2710118"/>
                <a:gd name="connsiteY8" fmla="*/ 1486170 h 2990829"/>
                <a:gd name="connsiteX9" fmla="*/ 1058882 w 2710118"/>
                <a:gd name="connsiteY9" fmla="*/ 1115171 h 2990829"/>
                <a:gd name="connsiteX10" fmla="*/ 1238333 w 2710118"/>
                <a:gd name="connsiteY10" fmla="*/ 776081 h 2990829"/>
                <a:gd name="connsiteX11" fmla="*/ 1567327 w 2710118"/>
                <a:gd name="connsiteY11" fmla="*/ 399081 h 2990829"/>
                <a:gd name="connsiteX12" fmla="*/ 1944136 w 2710118"/>
                <a:gd name="connsiteY12" fmla="*/ 85899 h 2990829"/>
                <a:gd name="connsiteX13" fmla="*/ 2167402 w 2710118"/>
                <a:gd name="connsiteY13" fmla="*/ 2079 h 2990829"/>
                <a:gd name="connsiteX14" fmla="*/ 2412671 w 2710118"/>
                <a:gd name="connsiteY14" fmla="*/ 53991 h 2990829"/>
                <a:gd name="connsiteX15" fmla="*/ 2616030 w 2710118"/>
                <a:gd name="connsiteY15" fmla="*/ 291354 h 2990829"/>
                <a:gd name="connsiteX16" fmla="*/ 2637937 w 2710118"/>
                <a:gd name="connsiteY16" fmla="*/ 724265 h 2990829"/>
                <a:gd name="connsiteX17" fmla="*/ 2691753 w 2710118"/>
                <a:gd name="connsiteY17" fmla="*/ 1117266 h 2990829"/>
                <a:gd name="connsiteX18" fmla="*/ 2705755 w 2710118"/>
                <a:gd name="connsiteY18" fmla="*/ 1476359 h 2990829"/>
                <a:gd name="connsiteX19" fmla="*/ 2616030 w 2710118"/>
                <a:gd name="connsiteY19" fmla="*/ 1859359 h 2990829"/>
                <a:gd name="connsiteX20" fmla="*/ 2404670 w 2710118"/>
                <a:gd name="connsiteY20" fmla="*/ 2250361 h 2990829"/>
                <a:gd name="connsiteX21" fmla="*/ 2198263 w 2710118"/>
                <a:gd name="connsiteY21" fmla="*/ 2456862 h 2990829"/>
                <a:gd name="connsiteX22" fmla="*/ 1724680 w 2710118"/>
                <a:gd name="connsiteY22" fmla="*/ 2757091 h 2990829"/>
                <a:gd name="connsiteX23" fmla="*/ 1327868 w 2710118"/>
                <a:gd name="connsiteY23" fmla="*/ 2810907 h 2990829"/>
                <a:gd name="connsiteX24" fmla="*/ 931057 w 2710118"/>
                <a:gd name="connsiteY24" fmla="*/ 2912634 h 2990829"/>
                <a:gd name="connsiteX25" fmla="*/ 695789 w 2710118"/>
                <a:gd name="connsiteY25" fmla="*/ 2972451 h 2990829"/>
                <a:gd name="connsiteX26" fmla="*/ 348889 w 2710118"/>
                <a:gd name="connsiteY26" fmla="*/ 2984452 h 2990829"/>
                <a:gd name="connsiteX27" fmla="*/ 73711 w 2710118"/>
                <a:gd name="connsiteY27" fmla="*/ 2882725 h 2990829"/>
                <a:gd name="connsiteX28" fmla="*/ 2179 w 2710118"/>
                <a:gd name="connsiteY28" fmla="*/ 2712895 h 2990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10118" h="2990829">
                  <a:moveTo>
                    <a:pt x="2179" y="2712895"/>
                  </a:moveTo>
                  <a:cubicBezTo>
                    <a:pt x="-2774" y="2670604"/>
                    <a:pt x="-12" y="2627551"/>
                    <a:pt x="18085" y="2589260"/>
                  </a:cubicBezTo>
                  <a:cubicBezTo>
                    <a:pt x="44755" y="2532967"/>
                    <a:pt x="99810" y="2495153"/>
                    <a:pt x="161627" y="2489533"/>
                  </a:cubicBezTo>
                  <a:cubicBezTo>
                    <a:pt x="240304" y="2482389"/>
                    <a:pt x="310312" y="2530491"/>
                    <a:pt x="384893" y="2559352"/>
                  </a:cubicBezTo>
                  <a:cubicBezTo>
                    <a:pt x="468904" y="2591832"/>
                    <a:pt x="561392" y="2603452"/>
                    <a:pt x="648069" y="2579259"/>
                  </a:cubicBezTo>
                  <a:cubicBezTo>
                    <a:pt x="723602" y="2558209"/>
                    <a:pt x="788563" y="2511346"/>
                    <a:pt x="831520" y="2445623"/>
                  </a:cubicBezTo>
                  <a:cubicBezTo>
                    <a:pt x="877050" y="2375805"/>
                    <a:pt x="893052" y="2292366"/>
                    <a:pt x="909244" y="2210260"/>
                  </a:cubicBezTo>
                  <a:cubicBezTo>
                    <a:pt x="938010" y="2064909"/>
                    <a:pt x="963156" y="1918986"/>
                    <a:pt x="975062" y="1771444"/>
                  </a:cubicBezTo>
                  <a:cubicBezTo>
                    <a:pt x="982682" y="1676575"/>
                    <a:pt x="981539" y="1581134"/>
                    <a:pt x="989064" y="1486170"/>
                  </a:cubicBezTo>
                  <a:cubicBezTo>
                    <a:pt x="998970" y="1360154"/>
                    <a:pt x="1017163" y="1234424"/>
                    <a:pt x="1058882" y="1115171"/>
                  </a:cubicBezTo>
                  <a:cubicBezTo>
                    <a:pt x="1101269" y="993822"/>
                    <a:pt x="1163848" y="880951"/>
                    <a:pt x="1238333" y="776081"/>
                  </a:cubicBezTo>
                  <a:cubicBezTo>
                    <a:pt x="1335107" y="639778"/>
                    <a:pt x="1448741" y="516906"/>
                    <a:pt x="1567327" y="399081"/>
                  </a:cubicBezTo>
                  <a:cubicBezTo>
                    <a:pt x="1683627" y="283543"/>
                    <a:pt x="1803452" y="169719"/>
                    <a:pt x="1944136" y="85899"/>
                  </a:cubicBezTo>
                  <a:cubicBezTo>
                    <a:pt x="2013383" y="44656"/>
                    <a:pt x="2087487" y="10366"/>
                    <a:pt x="2167402" y="2079"/>
                  </a:cubicBezTo>
                  <a:cubicBezTo>
                    <a:pt x="2252365" y="-6684"/>
                    <a:pt x="2337709" y="12557"/>
                    <a:pt x="2412671" y="53991"/>
                  </a:cubicBezTo>
                  <a:cubicBezTo>
                    <a:pt x="2507063" y="106092"/>
                    <a:pt x="2581263" y="189341"/>
                    <a:pt x="2616030" y="291354"/>
                  </a:cubicBezTo>
                  <a:cubicBezTo>
                    <a:pt x="2662892" y="429085"/>
                    <a:pt x="2633651" y="577770"/>
                    <a:pt x="2637937" y="724265"/>
                  </a:cubicBezTo>
                  <a:cubicBezTo>
                    <a:pt x="2641842" y="856472"/>
                    <a:pt x="2673941" y="986012"/>
                    <a:pt x="2691753" y="1117266"/>
                  </a:cubicBezTo>
                  <a:cubicBezTo>
                    <a:pt x="2707946" y="1236234"/>
                    <a:pt x="2715565" y="1356630"/>
                    <a:pt x="2705755" y="1476359"/>
                  </a:cubicBezTo>
                  <a:cubicBezTo>
                    <a:pt x="2694896" y="1607709"/>
                    <a:pt x="2662606" y="1736011"/>
                    <a:pt x="2616030" y="1859359"/>
                  </a:cubicBezTo>
                  <a:cubicBezTo>
                    <a:pt x="2563451" y="1998710"/>
                    <a:pt x="2496681" y="2133298"/>
                    <a:pt x="2404670" y="2250361"/>
                  </a:cubicBezTo>
                  <a:cubicBezTo>
                    <a:pt x="2344376" y="2327132"/>
                    <a:pt x="2272177" y="2392854"/>
                    <a:pt x="2198263" y="2456862"/>
                  </a:cubicBezTo>
                  <a:cubicBezTo>
                    <a:pt x="2054911" y="2580973"/>
                    <a:pt x="1905464" y="2703370"/>
                    <a:pt x="1724680" y="2757091"/>
                  </a:cubicBezTo>
                  <a:cubicBezTo>
                    <a:pt x="1596473" y="2795191"/>
                    <a:pt x="1460456" y="2791857"/>
                    <a:pt x="1327868" y="2810907"/>
                  </a:cubicBezTo>
                  <a:cubicBezTo>
                    <a:pt x="1192518" y="2830433"/>
                    <a:pt x="1062311" y="2873677"/>
                    <a:pt x="931057" y="2912634"/>
                  </a:cubicBezTo>
                  <a:cubicBezTo>
                    <a:pt x="853428" y="2935684"/>
                    <a:pt x="775513" y="2958259"/>
                    <a:pt x="695789" y="2972451"/>
                  </a:cubicBezTo>
                  <a:cubicBezTo>
                    <a:pt x="581203" y="2992929"/>
                    <a:pt x="464808" y="2995311"/>
                    <a:pt x="348889" y="2984452"/>
                  </a:cubicBezTo>
                  <a:cubicBezTo>
                    <a:pt x="247352" y="2974927"/>
                    <a:pt x="142006" y="2956544"/>
                    <a:pt x="73711" y="2882725"/>
                  </a:cubicBezTo>
                  <a:cubicBezTo>
                    <a:pt x="31420" y="2836434"/>
                    <a:pt x="9513" y="2775474"/>
                    <a:pt x="2179" y="271289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E6165D29-B803-4DC8-89DE-8DF7B5346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36081" y="1589661"/>
              <a:ext cx="1743551" cy="2969484"/>
            </a:xfrm>
            <a:custGeom>
              <a:avLst/>
              <a:gdLst>
                <a:gd name="connsiteX0" fmla="*/ 14495 w 1324131"/>
                <a:gd name="connsiteY0" fmla="*/ 1664146 h 2255159"/>
                <a:gd name="connsiteX1" fmla="*/ 97839 w 1324131"/>
                <a:gd name="connsiteY1" fmla="*/ 1271049 h 2255159"/>
                <a:gd name="connsiteX2" fmla="*/ 97839 w 1324131"/>
                <a:gd name="connsiteY2" fmla="*/ 991109 h 2255159"/>
                <a:gd name="connsiteX3" fmla="*/ 195756 w 1324131"/>
                <a:gd name="connsiteY3" fmla="*/ 588964 h 2255159"/>
                <a:gd name="connsiteX4" fmla="*/ 373778 w 1324131"/>
                <a:gd name="connsiteY4" fmla="*/ 336170 h 2255159"/>
                <a:gd name="connsiteX5" fmla="*/ 706867 w 1324131"/>
                <a:gd name="connsiteY5" fmla="*/ 86234 h 2255159"/>
                <a:gd name="connsiteX6" fmla="*/ 953755 w 1324131"/>
                <a:gd name="connsiteY6" fmla="*/ 33 h 2255159"/>
                <a:gd name="connsiteX7" fmla="*/ 1105965 w 1324131"/>
                <a:gd name="connsiteY7" fmla="*/ 60326 h 2255159"/>
                <a:gd name="connsiteX8" fmla="*/ 1146160 w 1324131"/>
                <a:gd name="connsiteY8" fmla="*/ 221204 h 2255159"/>
                <a:gd name="connsiteX9" fmla="*/ 1177783 w 1324131"/>
                <a:gd name="connsiteY9" fmla="*/ 448089 h 2255159"/>
                <a:gd name="connsiteX10" fmla="*/ 1281129 w 1324131"/>
                <a:gd name="connsiteY10" fmla="*/ 789941 h 2255159"/>
                <a:gd name="connsiteX11" fmla="*/ 1306942 w 1324131"/>
                <a:gd name="connsiteY11" fmla="*/ 942151 h 2255159"/>
                <a:gd name="connsiteX12" fmla="*/ 1321325 w 1324131"/>
                <a:gd name="connsiteY12" fmla="*/ 1272478 h 2255159"/>
                <a:gd name="connsiteX13" fmla="*/ 1215121 w 1324131"/>
                <a:gd name="connsiteY13" fmla="*/ 1660240 h 2255159"/>
                <a:gd name="connsiteX14" fmla="*/ 1085962 w 1324131"/>
                <a:gd name="connsiteY14" fmla="*/ 1844073 h 2255159"/>
                <a:gd name="connsiteX15" fmla="*/ 849075 w 1324131"/>
                <a:gd name="connsiteY15" fmla="*/ 2081055 h 2255159"/>
                <a:gd name="connsiteX16" fmla="*/ 445691 w 1324131"/>
                <a:gd name="connsiteY16" fmla="*/ 2254887 h 2255159"/>
                <a:gd name="connsiteX17" fmla="*/ 126985 w 1324131"/>
                <a:gd name="connsiteY17" fmla="*/ 2134205 h 2255159"/>
                <a:gd name="connsiteX18" fmla="*/ 683 w 1324131"/>
                <a:gd name="connsiteY18" fmla="*/ 1829690 h 2255159"/>
                <a:gd name="connsiteX19" fmla="*/ 14495 w 1324131"/>
                <a:gd name="connsiteY19" fmla="*/ 1664146 h 225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24131" h="2255159">
                  <a:moveTo>
                    <a:pt x="14495" y="1664146"/>
                  </a:moveTo>
                  <a:cubicBezTo>
                    <a:pt x="40593" y="1532320"/>
                    <a:pt x="87552" y="1404780"/>
                    <a:pt x="97839" y="1271049"/>
                  </a:cubicBezTo>
                  <a:cubicBezTo>
                    <a:pt x="104982" y="1177895"/>
                    <a:pt x="94790" y="1084454"/>
                    <a:pt x="97839" y="991109"/>
                  </a:cubicBezTo>
                  <a:cubicBezTo>
                    <a:pt x="102411" y="851759"/>
                    <a:pt x="135177" y="714408"/>
                    <a:pt x="195756" y="588964"/>
                  </a:cubicBezTo>
                  <a:cubicBezTo>
                    <a:pt x="240809" y="495524"/>
                    <a:pt x="301674" y="410751"/>
                    <a:pt x="373778" y="336170"/>
                  </a:cubicBezTo>
                  <a:cubicBezTo>
                    <a:pt x="470742" y="235967"/>
                    <a:pt x="585614" y="155386"/>
                    <a:pt x="706867" y="86234"/>
                  </a:cubicBezTo>
                  <a:cubicBezTo>
                    <a:pt x="784020" y="42229"/>
                    <a:pt x="865363" y="1367"/>
                    <a:pt x="953755" y="33"/>
                  </a:cubicBezTo>
                  <a:cubicBezTo>
                    <a:pt x="1011667" y="-824"/>
                    <a:pt x="1070817" y="14892"/>
                    <a:pt x="1105965" y="60326"/>
                  </a:cubicBezTo>
                  <a:cubicBezTo>
                    <a:pt x="1140350" y="104903"/>
                    <a:pt x="1142445" y="164244"/>
                    <a:pt x="1146160" y="221204"/>
                  </a:cubicBezTo>
                  <a:cubicBezTo>
                    <a:pt x="1151113" y="297594"/>
                    <a:pt x="1160543" y="373604"/>
                    <a:pt x="1177783" y="448089"/>
                  </a:cubicBezTo>
                  <a:cubicBezTo>
                    <a:pt x="1204644" y="564199"/>
                    <a:pt x="1253888" y="673927"/>
                    <a:pt x="1281129" y="789941"/>
                  </a:cubicBezTo>
                  <a:cubicBezTo>
                    <a:pt x="1292940" y="840043"/>
                    <a:pt x="1300656" y="891097"/>
                    <a:pt x="1306942" y="942151"/>
                  </a:cubicBezTo>
                  <a:cubicBezTo>
                    <a:pt x="1320563" y="1051784"/>
                    <a:pt x="1328754" y="1162274"/>
                    <a:pt x="1321325" y="1272478"/>
                  </a:cubicBezTo>
                  <a:cubicBezTo>
                    <a:pt x="1312181" y="1407828"/>
                    <a:pt x="1279700" y="1541178"/>
                    <a:pt x="1215121" y="1660240"/>
                  </a:cubicBezTo>
                  <a:cubicBezTo>
                    <a:pt x="1179307" y="1726249"/>
                    <a:pt x="1134063" y="1786352"/>
                    <a:pt x="1085962" y="1844073"/>
                  </a:cubicBezTo>
                  <a:cubicBezTo>
                    <a:pt x="1014239" y="1930084"/>
                    <a:pt x="936610" y="2011237"/>
                    <a:pt x="849075" y="2081055"/>
                  </a:cubicBezTo>
                  <a:cubicBezTo>
                    <a:pt x="731441" y="2174972"/>
                    <a:pt x="595424" y="2249743"/>
                    <a:pt x="445691" y="2254887"/>
                  </a:cubicBezTo>
                  <a:cubicBezTo>
                    <a:pt x="326915" y="2258887"/>
                    <a:pt x="210138" y="2218882"/>
                    <a:pt x="126985" y="2134205"/>
                  </a:cubicBezTo>
                  <a:cubicBezTo>
                    <a:pt x="47642" y="2053432"/>
                    <a:pt x="5922" y="1943228"/>
                    <a:pt x="683" y="1829690"/>
                  </a:cubicBezTo>
                  <a:cubicBezTo>
                    <a:pt x="-2079" y="1774255"/>
                    <a:pt x="3732" y="1718819"/>
                    <a:pt x="14495" y="1664146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AFF8557F-8C51-4431-A149-896D24BDC3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56128" y="3099688"/>
              <a:ext cx="933037" cy="1078994"/>
            </a:xfrm>
            <a:custGeom>
              <a:avLst/>
              <a:gdLst>
                <a:gd name="connsiteX0" fmla="*/ 23248 w 708590"/>
                <a:gd name="connsiteY0" fmla="*/ 533652 h 819436"/>
                <a:gd name="connsiteX1" fmla="*/ 132310 w 708590"/>
                <a:gd name="connsiteY1" fmla="*/ 280859 h 819436"/>
                <a:gd name="connsiteX2" fmla="*/ 255754 w 708590"/>
                <a:gd name="connsiteY2" fmla="*/ 97026 h 819436"/>
                <a:gd name="connsiteX3" fmla="*/ 445206 w 708590"/>
                <a:gd name="connsiteY3" fmla="*/ 2253 h 819436"/>
                <a:gd name="connsiteX4" fmla="*/ 597415 w 708590"/>
                <a:gd name="connsiteY4" fmla="*/ 33875 h 819436"/>
                <a:gd name="connsiteX5" fmla="*/ 703619 w 708590"/>
                <a:gd name="connsiteY5" fmla="*/ 214851 h 819436"/>
                <a:gd name="connsiteX6" fmla="*/ 686379 w 708590"/>
                <a:gd name="connsiteY6" fmla="*/ 418781 h 819436"/>
                <a:gd name="connsiteX7" fmla="*/ 585890 w 708590"/>
                <a:gd name="connsiteY7" fmla="*/ 616996 h 819436"/>
                <a:gd name="connsiteX8" fmla="*/ 347574 w 708590"/>
                <a:gd name="connsiteY8" fmla="*/ 780731 h 819436"/>
                <a:gd name="connsiteX9" fmla="*/ 166695 w 708590"/>
                <a:gd name="connsiteY9" fmla="*/ 818069 h 819436"/>
                <a:gd name="connsiteX10" fmla="*/ 14485 w 708590"/>
                <a:gd name="connsiteY10" fmla="*/ 720438 h 819436"/>
                <a:gd name="connsiteX11" fmla="*/ 23248 w 708590"/>
                <a:gd name="connsiteY11" fmla="*/ 533652 h 819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8590" h="819436">
                  <a:moveTo>
                    <a:pt x="23248" y="533652"/>
                  </a:moveTo>
                  <a:cubicBezTo>
                    <a:pt x="51728" y="446213"/>
                    <a:pt x="90685" y="362869"/>
                    <a:pt x="132310" y="280859"/>
                  </a:cubicBezTo>
                  <a:cubicBezTo>
                    <a:pt x="166028" y="214470"/>
                    <a:pt x="202223" y="148461"/>
                    <a:pt x="255754" y="97026"/>
                  </a:cubicBezTo>
                  <a:cubicBezTo>
                    <a:pt x="307855" y="46925"/>
                    <a:pt x="373578" y="11587"/>
                    <a:pt x="445206" y="2253"/>
                  </a:cubicBezTo>
                  <a:cubicBezTo>
                    <a:pt x="498546" y="-4701"/>
                    <a:pt x="552743" y="4062"/>
                    <a:pt x="597415" y="33875"/>
                  </a:cubicBezTo>
                  <a:cubicBezTo>
                    <a:pt x="657708" y="74071"/>
                    <a:pt x="691617" y="142937"/>
                    <a:pt x="703619" y="214851"/>
                  </a:cubicBezTo>
                  <a:cubicBezTo>
                    <a:pt x="715049" y="282954"/>
                    <a:pt x="705715" y="352296"/>
                    <a:pt x="686379" y="418781"/>
                  </a:cubicBezTo>
                  <a:cubicBezTo>
                    <a:pt x="665519" y="490790"/>
                    <a:pt x="634182" y="559846"/>
                    <a:pt x="585890" y="616996"/>
                  </a:cubicBezTo>
                  <a:cubicBezTo>
                    <a:pt x="523025" y="691386"/>
                    <a:pt x="437395" y="742155"/>
                    <a:pt x="347574" y="780731"/>
                  </a:cubicBezTo>
                  <a:cubicBezTo>
                    <a:pt x="289758" y="805591"/>
                    <a:pt x="228988" y="824831"/>
                    <a:pt x="166695" y="818069"/>
                  </a:cubicBezTo>
                  <a:cubicBezTo>
                    <a:pt x="102496" y="811115"/>
                    <a:pt x="41631" y="778445"/>
                    <a:pt x="14485" y="720438"/>
                  </a:cubicBezTo>
                  <a:cubicBezTo>
                    <a:pt x="-12661" y="662145"/>
                    <a:pt x="3055" y="595660"/>
                    <a:pt x="23248" y="533652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DCA02EEE-CFE2-4F57-9101-07A45870D1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21413" y="2153126"/>
              <a:ext cx="562062" cy="821426"/>
            </a:xfrm>
            <a:custGeom>
              <a:avLst/>
              <a:gdLst>
                <a:gd name="connsiteX0" fmla="*/ 149850 w 426855"/>
                <a:gd name="connsiteY0" fmla="*/ 546425 h 623828"/>
                <a:gd name="connsiteX1" fmla="*/ 209667 w 426855"/>
                <a:gd name="connsiteY1" fmla="*/ 590336 h 623828"/>
                <a:gd name="connsiteX2" fmla="*/ 285391 w 426855"/>
                <a:gd name="connsiteY2" fmla="*/ 622244 h 623828"/>
                <a:gd name="connsiteX3" fmla="*/ 393024 w 426855"/>
                <a:gd name="connsiteY3" fmla="*/ 584335 h 623828"/>
                <a:gd name="connsiteX4" fmla="*/ 420932 w 426855"/>
                <a:gd name="connsiteY4" fmla="*/ 446699 h 623828"/>
                <a:gd name="connsiteX5" fmla="*/ 420932 w 426855"/>
                <a:gd name="connsiteY5" fmla="*/ 227243 h 623828"/>
                <a:gd name="connsiteX6" fmla="*/ 341208 w 426855"/>
                <a:gd name="connsiteY6" fmla="*/ 59698 h 623828"/>
                <a:gd name="connsiteX7" fmla="*/ 273390 w 426855"/>
                <a:gd name="connsiteY7" fmla="*/ 11787 h 623828"/>
                <a:gd name="connsiteX8" fmla="*/ 4213 w 426855"/>
                <a:gd name="connsiteY8" fmla="*/ 229243 h 623828"/>
                <a:gd name="connsiteX9" fmla="*/ 58029 w 426855"/>
                <a:gd name="connsiteY9" fmla="*/ 458605 h 623828"/>
                <a:gd name="connsiteX10" fmla="*/ 149850 w 426855"/>
                <a:gd name="connsiteY10" fmla="*/ 546425 h 62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6855" h="623828">
                  <a:moveTo>
                    <a:pt x="149850" y="546425"/>
                  </a:moveTo>
                  <a:cubicBezTo>
                    <a:pt x="169186" y="561856"/>
                    <a:pt x="188807" y="577001"/>
                    <a:pt x="209667" y="590336"/>
                  </a:cubicBezTo>
                  <a:cubicBezTo>
                    <a:pt x="233004" y="605290"/>
                    <a:pt x="258054" y="617958"/>
                    <a:pt x="285391" y="622244"/>
                  </a:cubicBezTo>
                  <a:cubicBezTo>
                    <a:pt x="325777" y="628531"/>
                    <a:pt x="367687" y="616148"/>
                    <a:pt x="393024" y="584335"/>
                  </a:cubicBezTo>
                  <a:cubicBezTo>
                    <a:pt x="422932" y="546902"/>
                    <a:pt x="419884" y="495467"/>
                    <a:pt x="420932" y="446699"/>
                  </a:cubicBezTo>
                  <a:cubicBezTo>
                    <a:pt x="422551" y="373166"/>
                    <a:pt x="433409" y="299537"/>
                    <a:pt x="420932" y="227243"/>
                  </a:cubicBezTo>
                  <a:cubicBezTo>
                    <a:pt x="410168" y="165140"/>
                    <a:pt x="384165" y="105704"/>
                    <a:pt x="341208" y="59698"/>
                  </a:cubicBezTo>
                  <a:cubicBezTo>
                    <a:pt x="322062" y="39219"/>
                    <a:pt x="299488" y="22265"/>
                    <a:pt x="273390" y="11787"/>
                  </a:cubicBezTo>
                  <a:cubicBezTo>
                    <a:pt x="145278" y="-39743"/>
                    <a:pt x="27549" y="85892"/>
                    <a:pt x="4213" y="229243"/>
                  </a:cubicBezTo>
                  <a:cubicBezTo>
                    <a:pt x="-8932" y="310205"/>
                    <a:pt x="8594" y="393359"/>
                    <a:pt x="58029" y="458605"/>
                  </a:cubicBezTo>
                  <a:cubicBezTo>
                    <a:pt x="83747" y="492514"/>
                    <a:pt x="116608" y="519946"/>
                    <a:pt x="149850" y="54642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6275" y="744909"/>
            <a:ext cx="10190071" cy="314585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 b="1">
                <a:solidFill>
                  <a:srgbClr val="FFFFFF"/>
                </a:solidFill>
              </a:rPr>
              <a:t>HPV Vaccination Compliance:</a:t>
            </a:r>
            <a:br>
              <a:rPr lang="en-US" sz="5000" b="1"/>
            </a:br>
            <a:r>
              <a:rPr lang="en-US" sz="5000" b="1">
                <a:solidFill>
                  <a:srgbClr val="FFFFFF"/>
                </a:solidFill>
              </a:rPr>
              <a:t>A Hybrid Implementation,</a:t>
            </a:r>
            <a:br>
              <a:rPr lang="en-US" sz="5000" b="1"/>
            </a:br>
            <a:r>
              <a:rPr lang="en-US" sz="5000" b="1">
                <a:solidFill>
                  <a:srgbClr val="FFFFFF"/>
                </a:solidFill>
              </a:rPr>
              <a:t>Evaluation, and</a:t>
            </a:r>
            <a:br>
              <a:rPr lang="en-US" sz="5000" b="1"/>
            </a:br>
            <a:r>
              <a:rPr lang="en-US" sz="5000" b="1">
                <a:solidFill>
                  <a:srgbClr val="FFFFFF"/>
                </a:solidFill>
              </a:rPr>
              <a:t>Quality Improvement Project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8708" y="4069780"/>
            <a:ext cx="9781327" cy="205661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>
                <a:solidFill>
                  <a:srgbClr val="FFFFFF"/>
                </a:solidFill>
              </a:rPr>
              <a:t>Shannon </a:t>
            </a:r>
            <a:r>
              <a:rPr lang="en-US" sz="2200" err="1">
                <a:solidFill>
                  <a:srgbClr val="FFFFFF"/>
                </a:solidFill>
              </a:rPr>
              <a:t>Scorzelli</a:t>
            </a:r>
            <a:endParaRPr lang="en-US" sz="2200">
              <a:solidFill>
                <a:srgbClr val="FFFFFF"/>
              </a:solidFill>
            </a:endParaRPr>
          </a:p>
          <a:p>
            <a:r>
              <a:rPr lang="en-US" sz="2200">
                <a:solidFill>
                  <a:srgbClr val="FFFFFF"/>
                </a:solidFill>
              </a:rPr>
              <a:t>MSN, FNP-BC</a:t>
            </a:r>
          </a:p>
        </p:txBody>
      </p:sp>
      <p:grpSp>
        <p:nvGrpSpPr>
          <p:cNvPr id="98" name="Bottom Right">
            <a:extLst>
              <a:ext uri="{FF2B5EF4-FFF2-40B4-BE49-F238E27FC236}">
                <a16:creationId xmlns:a16="http://schemas.microsoft.com/office/drawing/2014/main" id="{8F281804-17FE-49B9-9065-1A44CD473C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99" name="Graphic 157">
              <a:extLst>
                <a:ext uri="{FF2B5EF4-FFF2-40B4-BE49-F238E27FC236}">
                  <a16:creationId xmlns:a16="http://schemas.microsoft.com/office/drawing/2014/main" id="{737BB70B-7AAF-4229-8400-5AFF12A236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9B992201-AA48-4BE7-ADC2-908B16934F4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840E3649-4ED2-4501-AF92-DEC3DFF5C8D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68B38FD5-4195-4693-8AB7-D01C58D21E3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id="{F0635352-3FD2-43A8-832C-705F1CB9173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7" name="Freeform: Shape 104">
                <a:extLst>
                  <a:ext uri="{FF2B5EF4-FFF2-40B4-BE49-F238E27FC236}">
                    <a16:creationId xmlns:a16="http://schemas.microsoft.com/office/drawing/2014/main" id="{FBEAF61E-74F7-41BA-9576-39B19615014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AB31D9B5-1401-4F40-BEE6-D4929199543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id="{8EDD38F5-BC63-401D-8C72-8D41A360A9F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05CE5B18-7300-438F-80EB-4F4E431C80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6" name="Top left">
            <a:extLst>
              <a:ext uri="{FF2B5EF4-FFF2-40B4-BE49-F238E27FC236}">
                <a16:creationId xmlns:a16="http://schemas.microsoft.com/office/drawing/2014/main" id="{32D15CB3-AC64-41F7-86F8-22A111F3D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25" y="-1543"/>
            <a:ext cx="2198951" cy="3349518"/>
            <a:chOff x="10849" y="-3086"/>
            <a:chExt cx="2198951" cy="3349518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B8FAC53-55F6-4B51-8FAD-977E5E7D7E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C29D267-CD4D-4FD7-8F45-1C8FB4235A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EFC9A2B-D1CA-4247-836D-EAB80EB5ED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4F9AB28-B3F0-425B-8E51-E16DDB8536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91B00CE-2CF5-4DF1-A345-4516E2E83D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8B332657-F1E9-428F-BA70-8DD848E55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766A6EF8-94C7-4127-9EF9-584AD6885B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B1C2001-8549-4C7B-86AB-049B0C99EF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F54D5AE-3229-4E96-B25E-23149359A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1" y="168425"/>
            <a:ext cx="9988166" cy="1499401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/>
              <a:t>Organizational Assessment:</a:t>
            </a:r>
            <a:br>
              <a:rPr lang="en-US" sz="3600"/>
            </a:br>
            <a:r>
              <a:rPr lang="en-US" sz="3600"/>
              <a:t>Family Health PC Pediatrics</a:t>
            </a:r>
          </a:p>
        </p:txBody>
      </p:sp>
      <p:grpSp>
        <p:nvGrpSpPr>
          <p:cNvPr id="26" name="Bottom Right">
            <a:extLst>
              <a:ext uri="{FF2B5EF4-FFF2-40B4-BE49-F238E27FC236}">
                <a16:creationId xmlns:a16="http://schemas.microsoft.com/office/drawing/2014/main" id="{921D9B61-CDA2-49D1-82AA-534691496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74976" y="3278144"/>
            <a:ext cx="4211600" cy="3581399"/>
            <a:chOff x="7980400" y="3276601"/>
            <a:chExt cx="4211600" cy="3581399"/>
          </a:xfrm>
        </p:grpSpPr>
        <p:grpSp>
          <p:nvGrpSpPr>
            <p:cNvPr id="27" name="Graphic 157">
              <a:extLst>
                <a:ext uri="{FF2B5EF4-FFF2-40B4-BE49-F238E27FC236}">
                  <a16:creationId xmlns:a16="http://schemas.microsoft.com/office/drawing/2014/main" id="{A202591B-301C-460E-801A-4C116AC08C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6"/>
              <a:chOff x="4114800" y="1423987"/>
              <a:chExt cx="3961542" cy="4007547"/>
            </a:xfrm>
            <a:noFill/>
          </p:grpSpPr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257EC7EC-4934-4A65-B3AA-6AE3BD0739C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201FEC27-F3E2-41E5-8C3B-FF66A13D843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CBFE67A7-A995-43D6-8414-EBB2A758A03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6DB28E40-FF5E-459D-B516-A16554BBBF2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9724247A-6615-4D27-80F0-33927628267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495168B2-CEF6-486B-AD0C-D063CDD9885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E27C133D-9749-4B34-9018-29F3FF86C0F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10388060-18B7-4BD6-A3C5-F6B8E1467E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30537-9909-42FA-A836-FD3A7089C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HPV Vaccine Compliance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FD9D7E-423B-4CAB-BECA-7002C74E5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6000" y="6356350"/>
            <a:ext cx="1447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3B850FF-6169-4056-8077-06FFA93A5366}" type="slidenum">
              <a:rPr lang="en-US" smtClean="0"/>
              <a:pPr>
                <a:spcAft>
                  <a:spcPts val="600"/>
                </a:spcAft>
              </a:pPr>
              <a:t>10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C95224C-B39E-4F86-BC3E-D42D09C6FF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2447586"/>
              </p:ext>
            </p:extLst>
          </p:nvPr>
        </p:nvGraphicFramePr>
        <p:xfrm>
          <a:off x="989657" y="1847031"/>
          <a:ext cx="10203388" cy="4276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2920">
                  <a:extLst>
                    <a:ext uri="{9D8B030D-6E8A-4147-A177-3AD203B41FA5}">
                      <a16:colId xmlns:a16="http://schemas.microsoft.com/office/drawing/2014/main" val="1096054902"/>
                    </a:ext>
                  </a:extLst>
                </a:gridCol>
                <a:gridCol w="5040468">
                  <a:extLst>
                    <a:ext uri="{9D8B030D-6E8A-4147-A177-3AD203B41FA5}">
                      <a16:colId xmlns:a16="http://schemas.microsoft.com/office/drawing/2014/main" val="1812182797"/>
                    </a:ext>
                  </a:extLst>
                </a:gridCol>
              </a:tblGrid>
              <a:tr h="2138028">
                <a:tc>
                  <a:txBody>
                    <a:bodyPr/>
                    <a:lstStyle/>
                    <a:p>
                      <a:pPr marL="0" lvl="0" indent="0" algn="l" rtl="0" fontAlgn="base">
                        <a:buNone/>
                      </a:pPr>
                      <a:r>
                        <a:rPr lang="en-US" sz="2200" b="1" u="sng" strike="noStrike">
                          <a:effectLst/>
                        </a:rPr>
                        <a:t>Strengths</a:t>
                      </a:r>
                      <a:r>
                        <a:rPr lang="en-US" sz="2200" b="1" u="sng">
                          <a:effectLst/>
                        </a:rPr>
                        <a:t>​</a:t>
                      </a:r>
                    </a:p>
                    <a:p>
                      <a:pPr marL="742950" lvl="1" indent="-28575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u="none" strike="noStrike">
                          <a:effectLst/>
                        </a:rPr>
                        <a:t>Teamwork</a:t>
                      </a:r>
                      <a:r>
                        <a:rPr lang="en-US" sz="2200" b="0">
                          <a:effectLst/>
                        </a:rPr>
                        <a:t>​</a:t>
                      </a:r>
                    </a:p>
                    <a:p>
                      <a:pPr marL="742950" lvl="1" indent="-28575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u="none" strike="noStrike">
                          <a:effectLst/>
                        </a:rPr>
                        <a:t>Clinic website</a:t>
                      </a:r>
                      <a:r>
                        <a:rPr lang="en-US" sz="2200" b="0">
                          <a:effectLst/>
                        </a:rPr>
                        <a:t>​</a:t>
                      </a:r>
                    </a:p>
                    <a:p>
                      <a:pPr marL="742950" lvl="1" indent="-28575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u="none" strike="noStrike">
                          <a:effectLst/>
                        </a:rPr>
                        <a:t>Patient portal</a:t>
                      </a:r>
                      <a:r>
                        <a:rPr lang="en-US" sz="2200" b="0">
                          <a:effectLst/>
                        </a:rPr>
                        <a:t>​</a:t>
                      </a:r>
                    </a:p>
                    <a:p>
                      <a:pPr marL="742950" lvl="1" indent="-28575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u="none" strike="noStrike">
                          <a:effectLst/>
                        </a:rPr>
                        <a:t>Been in business &gt;20 years</a:t>
                      </a:r>
                      <a:r>
                        <a:rPr lang="en-US" sz="2200" b="0">
                          <a:effectLst/>
                        </a:rPr>
                        <a:t>​</a:t>
                      </a:r>
                    </a:p>
                    <a:p>
                      <a:pPr algn="l" rtl="0" fontAlgn="base"/>
                      <a:r>
                        <a:rPr lang="en-US" sz="2200" b="0">
                          <a:effectLst/>
                        </a:rPr>
                        <a:t>​</a:t>
                      </a:r>
                      <a:endParaRPr lang="en-US" sz="22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10208" marR="110208" marT="55104" marB="55104"/>
                </a:tc>
                <a:tc>
                  <a:txBody>
                    <a:bodyPr/>
                    <a:lstStyle/>
                    <a:p>
                      <a:pPr marL="0" lvl="0" indent="0" algn="l" rtl="0" fontAlgn="base">
                        <a:buNone/>
                      </a:pPr>
                      <a:r>
                        <a:rPr lang="en-US" sz="2200" b="1" u="sng" strike="noStrike">
                          <a:effectLst/>
                        </a:rPr>
                        <a:t>Weaknesses</a:t>
                      </a:r>
                      <a:r>
                        <a:rPr lang="en-US" sz="2200" b="1" u="sng">
                          <a:effectLst/>
                        </a:rPr>
                        <a:t>​</a:t>
                      </a:r>
                    </a:p>
                    <a:p>
                      <a:pPr marL="742950" lvl="1" indent="-28575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u="none" strike="noStrike">
                          <a:effectLst/>
                        </a:rPr>
                        <a:t>No vaccine promotion program</a:t>
                      </a:r>
                      <a:r>
                        <a:rPr lang="en-US" sz="2200" b="0">
                          <a:effectLst/>
                        </a:rPr>
                        <a:t>​</a:t>
                      </a:r>
                    </a:p>
                    <a:p>
                      <a:pPr marL="742950" lvl="1" indent="-28575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u="none" strike="noStrike">
                          <a:effectLst/>
                        </a:rPr>
                        <a:t>Communication</a:t>
                      </a:r>
                      <a:r>
                        <a:rPr lang="en-US" sz="2200" b="0">
                          <a:effectLst/>
                        </a:rPr>
                        <a:t>​</a:t>
                      </a:r>
                    </a:p>
                    <a:p>
                      <a:pPr marL="742950" lvl="1" indent="-28575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u="none" strike="noStrike">
                          <a:effectLst/>
                        </a:rPr>
                        <a:t>No advertising &gt;3 years</a:t>
                      </a:r>
                      <a:r>
                        <a:rPr lang="en-US" sz="2200" b="0">
                          <a:effectLst/>
                        </a:rPr>
                        <a:t>​</a:t>
                      </a:r>
                    </a:p>
                    <a:p>
                      <a:pPr algn="l" rtl="0" fontAlgn="base"/>
                      <a:r>
                        <a:rPr lang="en-US" sz="2200" b="0">
                          <a:effectLst/>
                        </a:rPr>
                        <a:t>​</a:t>
                      </a:r>
                      <a:endParaRPr lang="en-US" sz="22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10208" marR="110208" marT="55104" marB="55104"/>
                </a:tc>
                <a:extLst>
                  <a:ext uri="{0D108BD9-81ED-4DB2-BD59-A6C34878D82A}">
                    <a16:rowId xmlns:a16="http://schemas.microsoft.com/office/drawing/2014/main" val="3313280103"/>
                  </a:ext>
                </a:extLst>
              </a:tr>
              <a:tr h="2138028">
                <a:tc>
                  <a:txBody>
                    <a:bodyPr/>
                    <a:lstStyle/>
                    <a:p>
                      <a:pPr marL="0" lvl="0" indent="0" algn="l" rtl="0" fontAlgn="base">
                        <a:buNone/>
                      </a:pPr>
                      <a:r>
                        <a:rPr lang="en-US" sz="2200" b="1" u="sng" strike="noStrike">
                          <a:effectLst/>
                        </a:rPr>
                        <a:t>Opportunities</a:t>
                      </a:r>
                      <a:r>
                        <a:rPr lang="en-US" sz="2200" b="1" u="sng">
                          <a:effectLst/>
                        </a:rPr>
                        <a:t>​</a:t>
                      </a:r>
                    </a:p>
                    <a:p>
                      <a:pPr marL="742950" lvl="1" indent="-28575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u="none" strike="noStrike">
                          <a:effectLst/>
                        </a:rPr>
                        <a:t>Creation of a vaccine promotion program</a:t>
                      </a:r>
                      <a:r>
                        <a:rPr lang="en-US" sz="2200" b="0">
                          <a:effectLst/>
                        </a:rPr>
                        <a:t>​</a:t>
                      </a:r>
                    </a:p>
                    <a:p>
                      <a:pPr marL="742950" lvl="1" indent="-28575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u="none" strike="noStrike">
                          <a:effectLst/>
                        </a:rPr>
                        <a:t>Schedule regular staff meetings</a:t>
                      </a:r>
                      <a:r>
                        <a:rPr lang="en-US" sz="2200" b="0">
                          <a:effectLst/>
                        </a:rPr>
                        <a:t>​</a:t>
                      </a:r>
                    </a:p>
                    <a:p>
                      <a:pPr marL="742950" lvl="1" indent="-28575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u="none" strike="noStrike">
                          <a:effectLst/>
                        </a:rPr>
                        <a:t>Begin advertising campaign </a:t>
                      </a:r>
                      <a:r>
                        <a:rPr lang="en-US" sz="2200" b="0">
                          <a:effectLst/>
                        </a:rPr>
                        <a:t>​</a:t>
                      </a:r>
                    </a:p>
                    <a:p>
                      <a:pPr algn="l" rtl="0" fontAlgn="base"/>
                      <a:r>
                        <a:rPr lang="en-US" sz="2200" b="0">
                          <a:effectLst/>
                        </a:rPr>
                        <a:t>​</a:t>
                      </a:r>
                      <a:endParaRPr lang="en-US" sz="22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10208" marR="110208" marT="55104" marB="55104"/>
                </a:tc>
                <a:tc>
                  <a:txBody>
                    <a:bodyPr/>
                    <a:lstStyle/>
                    <a:p>
                      <a:pPr marL="0" lvl="0" indent="0" algn="l" rtl="0" fontAlgn="base">
                        <a:buNone/>
                      </a:pPr>
                      <a:r>
                        <a:rPr lang="en-US" sz="2200" b="1" i="0" u="sng" strike="noStrike">
                          <a:effectLst/>
                        </a:rPr>
                        <a:t>Threats</a:t>
                      </a:r>
                      <a:r>
                        <a:rPr lang="en-US" sz="2200" b="1" i="0" u="sng">
                          <a:effectLst/>
                        </a:rPr>
                        <a:t>​</a:t>
                      </a:r>
                    </a:p>
                    <a:p>
                      <a:pPr marL="742950" lvl="1" indent="-28575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u="none" strike="noStrike">
                          <a:effectLst/>
                        </a:rPr>
                        <a:t>Competition </a:t>
                      </a:r>
                      <a:r>
                        <a:rPr lang="en-US" sz="2200" b="0">
                          <a:effectLst/>
                        </a:rPr>
                        <a:t>​</a:t>
                      </a:r>
                    </a:p>
                    <a:p>
                      <a:pPr marL="742950" lvl="1" indent="-28575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u="none" strike="noStrike">
                          <a:effectLst/>
                        </a:rPr>
                        <a:t>Employee turnover </a:t>
                      </a:r>
                      <a:r>
                        <a:rPr lang="en-US" sz="2200" b="0">
                          <a:effectLst/>
                        </a:rPr>
                        <a:t>​</a:t>
                      </a:r>
                      <a:endParaRPr lang="en-US" sz="2200" b="0" i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208" marR="110208" marT="55104" marB="55104"/>
                </a:tc>
                <a:extLst>
                  <a:ext uri="{0D108BD9-81ED-4DB2-BD59-A6C34878D82A}">
                    <a16:rowId xmlns:a16="http://schemas.microsoft.com/office/drawing/2014/main" val="4010941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109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4D5AE-3229-4E96-B25E-23149359A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 and Implementation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D88C0-FB56-4AF0-8463-AC3566D6D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>
                <a:ea typeface="+mn-lt"/>
                <a:cs typeface="+mn-lt"/>
              </a:rPr>
              <a:t>Project Design</a:t>
            </a:r>
          </a:p>
          <a:p>
            <a:pPr lvl="1">
              <a:lnSpc>
                <a:spcPct val="90000"/>
              </a:lnSpc>
            </a:pPr>
            <a:r>
              <a:rPr lang="en-US">
                <a:ea typeface="+mn-lt"/>
                <a:cs typeface="+mn-lt"/>
              </a:rPr>
              <a:t>Hybrid </a:t>
            </a:r>
            <a:r>
              <a:rPr lang="en-US" b="1" i="1">
                <a:ea typeface="+mn-lt"/>
                <a:cs typeface="+mn-lt"/>
              </a:rPr>
              <a:t>Quality Improvement</a:t>
            </a:r>
            <a:r>
              <a:rPr lang="en-US">
                <a:ea typeface="+mn-lt"/>
                <a:cs typeface="+mn-lt"/>
              </a:rPr>
              <a:t> and </a:t>
            </a:r>
            <a:r>
              <a:rPr lang="en-US" b="1" i="1">
                <a:ea typeface="+mn-lt"/>
                <a:cs typeface="+mn-lt"/>
              </a:rPr>
              <a:t>Program Development</a:t>
            </a:r>
            <a:r>
              <a:rPr lang="en-US" i="1">
                <a:ea typeface="+mn-lt"/>
                <a:cs typeface="+mn-lt"/>
              </a:rPr>
              <a:t> </a:t>
            </a:r>
            <a:r>
              <a:rPr lang="en-US">
                <a:ea typeface="+mn-lt"/>
                <a:cs typeface="+mn-lt"/>
              </a:rPr>
              <a:t>initiative</a:t>
            </a:r>
            <a:r>
              <a:rPr lang="en-US">
                <a:latin typeface="Calibri"/>
                <a:cs typeface="Calibri"/>
              </a:rPr>
              <a:t> </a:t>
            </a:r>
            <a:endParaRPr lang="en-US">
              <a:ea typeface="+mn-lt"/>
              <a:cs typeface="+mn-lt"/>
            </a:endParaRPr>
          </a:p>
          <a:p>
            <a:pPr lvl="1">
              <a:lnSpc>
                <a:spcPct val="90000"/>
              </a:lnSpc>
            </a:pPr>
            <a:r>
              <a:rPr lang="en-US">
                <a:ea typeface="+mn-lt"/>
                <a:cs typeface="+mn-lt"/>
              </a:rPr>
              <a:t>HPV vaccination telephone reminder, recall, appointment system 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>
                <a:ea typeface="+mn-lt"/>
                <a:cs typeface="+mn-lt"/>
              </a:rPr>
              <a:t>Implementation Plan</a:t>
            </a:r>
          </a:p>
          <a:p>
            <a:pPr lvl="1">
              <a:lnSpc>
                <a:spcPct val="90000"/>
              </a:lnSpc>
            </a:pPr>
            <a:r>
              <a:rPr lang="en-US">
                <a:ea typeface="+mn-lt"/>
                <a:cs typeface="+mn-lt"/>
              </a:rPr>
              <a:t>March – June 2021</a:t>
            </a:r>
          </a:p>
          <a:p>
            <a:pPr lvl="1">
              <a:lnSpc>
                <a:spcPct val="90000"/>
              </a:lnSpc>
            </a:pPr>
            <a:r>
              <a:rPr lang="en-US">
                <a:ea typeface="+mn-lt"/>
                <a:cs typeface="+mn-lt"/>
              </a:rPr>
              <a:t>Chart review</a:t>
            </a:r>
          </a:p>
          <a:p>
            <a:pPr lvl="1">
              <a:lnSpc>
                <a:spcPct val="90000"/>
              </a:lnSpc>
            </a:pPr>
            <a:r>
              <a:rPr lang="en-US">
                <a:ea typeface="+mn-lt"/>
                <a:cs typeface="+mn-lt"/>
              </a:rPr>
              <a:t>Participant recruitment</a:t>
            </a:r>
          </a:p>
          <a:p>
            <a:pPr lvl="1">
              <a:lnSpc>
                <a:spcPct val="90000"/>
              </a:lnSpc>
            </a:pPr>
            <a:r>
              <a:rPr lang="en-US">
                <a:ea typeface="+mn-lt"/>
                <a:cs typeface="+mn-lt"/>
              </a:rPr>
              <a:t>Distribution and collection of questionnaires</a:t>
            </a:r>
          </a:p>
          <a:p>
            <a:pPr lvl="1">
              <a:lnSpc>
                <a:spcPct val="90000"/>
              </a:lnSpc>
            </a:pPr>
            <a:r>
              <a:rPr lang="en-US">
                <a:ea typeface="+mn-lt"/>
                <a:cs typeface="+mn-lt"/>
              </a:rPr>
              <a:t>Provider interview </a:t>
            </a:r>
          </a:p>
          <a:p>
            <a:pPr>
              <a:lnSpc>
                <a:spcPct val="90000"/>
              </a:lnSpc>
            </a:pP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endParaRPr lang="en-US">
              <a:ea typeface="+mn-lt"/>
              <a:cs typeface="+mn-lt"/>
            </a:endParaRPr>
          </a:p>
          <a:p>
            <a:endParaRPr lang="en-US">
              <a:ea typeface="+mn-lt"/>
              <a:cs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80162E-867D-45E1-92CE-6127BB8C0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B43E3-788C-4FB4-A1EC-7BFD5285C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HPV Vaccine Compliance </a:t>
            </a:r>
          </a:p>
        </p:txBody>
      </p:sp>
    </p:spTree>
    <p:extLst>
      <p:ext uri="{BB962C8B-B14F-4D97-AF65-F5344CB8AC3E}">
        <p14:creationId xmlns:p14="http://schemas.microsoft.com/office/powerpoint/2010/main" val="2394043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4D5AE-3229-4E96-B25E-23149359A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D88C0-FB56-4AF0-8463-AC3566D6D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>
                <a:latin typeface="Arial"/>
                <a:cs typeface="Calibri"/>
              </a:rPr>
              <a:t>Methods</a:t>
            </a:r>
            <a:endParaRPr lang="en-US">
              <a:latin typeface="Arial"/>
              <a:ea typeface="+mn-lt"/>
              <a:cs typeface="+mn-lt"/>
            </a:endParaRPr>
          </a:p>
          <a:p>
            <a:pPr lvl="1">
              <a:lnSpc>
                <a:spcPct val="90000"/>
              </a:lnSpc>
            </a:pPr>
            <a:r>
              <a:rPr lang="en-US">
                <a:latin typeface="Arial"/>
                <a:cs typeface="Calibri"/>
              </a:rPr>
              <a:t>Staff participation 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/>
                <a:cs typeface="Calibri"/>
              </a:rPr>
              <a:t>Appointment set up </a:t>
            </a:r>
            <a:endParaRPr lang="en-US">
              <a:latin typeface="Arial"/>
              <a:ea typeface="+mn-lt"/>
              <a:cs typeface="+mn-lt"/>
            </a:endParaRPr>
          </a:p>
          <a:p>
            <a:pPr lvl="1">
              <a:lnSpc>
                <a:spcPct val="90000"/>
              </a:lnSpc>
            </a:pPr>
            <a:r>
              <a:rPr lang="en-US">
                <a:latin typeface="Arial"/>
                <a:cs typeface="Calibri"/>
              </a:rPr>
              <a:t>Parent/Guardian opinion and post-project satisfaction questionnaire distribution and collection </a:t>
            </a:r>
            <a:endParaRPr lang="en-US">
              <a:latin typeface="Arial"/>
              <a:ea typeface="+mn-lt"/>
              <a:cs typeface="+mn-lt"/>
            </a:endParaRPr>
          </a:p>
          <a:p>
            <a:pPr lvl="1">
              <a:lnSpc>
                <a:spcPct val="90000"/>
              </a:lnSpc>
            </a:pPr>
            <a:r>
              <a:rPr lang="en-US">
                <a:latin typeface="Arial"/>
                <a:cs typeface="Calibri"/>
              </a:rPr>
              <a:t>Staff and provider post-project satisfaction questionnaire distribution and collection 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/>
                <a:cs typeface="Calibri"/>
              </a:rPr>
              <a:t>Provider semi-structured interview </a:t>
            </a:r>
            <a:endParaRPr lang="en-US">
              <a:latin typeface="Arial"/>
              <a:ea typeface="+mn-lt"/>
              <a:cs typeface="+mn-lt"/>
            </a:endParaRPr>
          </a:p>
          <a:p>
            <a:pPr lvl="1">
              <a:lnSpc>
                <a:spcPct val="90000"/>
              </a:lnSpc>
            </a:pP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endParaRPr lang="en-US">
              <a:ea typeface="+mn-lt"/>
              <a:cs typeface="+mn-lt"/>
            </a:endParaRPr>
          </a:p>
          <a:p>
            <a:endParaRPr lang="en-US"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80162E-867D-45E1-92CE-6127BB8C0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12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B43E3-788C-4FB4-A1EC-7BFD5285C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HPV Vaccine Compliance </a:t>
            </a:r>
          </a:p>
        </p:txBody>
      </p:sp>
    </p:spTree>
    <p:extLst>
      <p:ext uri="{BB962C8B-B14F-4D97-AF65-F5344CB8AC3E}">
        <p14:creationId xmlns:p14="http://schemas.microsoft.com/office/powerpoint/2010/main" val="1677987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49E00-FF97-8441-B274-59C924E31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2F111-B709-3044-9868-0B5E5A412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>
                <a:cs typeface="Arial"/>
              </a:rPr>
              <a:t>Data from questionnaires compiled to generate totals </a:t>
            </a:r>
          </a:p>
          <a:p>
            <a:pPr lvl="1"/>
            <a:r>
              <a:rPr lang="en-US">
                <a:cs typeface="Arial"/>
              </a:rPr>
              <a:t>Answer frequencies totaled </a:t>
            </a:r>
          </a:p>
          <a:p>
            <a:pPr lvl="1"/>
            <a:r>
              <a:rPr lang="en-US">
                <a:cs typeface="Arial"/>
              </a:rPr>
              <a:t>Number of participants answering each question totaled </a:t>
            </a:r>
          </a:p>
          <a:p>
            <a:r>
              <a:rPr lang="en-US">
                <a:cs typeface="Arial"/>
              </a:rPr>
              <a:t>Manual translation into percentages </a:t>
            </a:r>
          </a:p>
          <a:p>
            <a:r>
              <a:rPr lang="en-US">
                <a:cs typeface="Arial"/>
              </a:rPr>
              <a:t>Data conclusions double checked for accuracy by project chair, Dr. </a:t>
            </a:r>
            <a:r>
              <a:rPr lang="en-US" err="1">
                <a:cs typeface="Arial"/>
              </a:rPr>
              <a:t>Nutrena</a:t>
            </a:r>
            <a:r>
              <a:rPr lang="en-US">
                <a:cs typeface="Arial"/>
              </a:rPr>
              <a:t> Tate</a:t>
            </a:r>
          </a:p>
          <a:p>
            <a:r>
              <a:rPr lang="en-US">
                <a:cs typeface="Arial"/>
              </a:rPr>
              <a:t>Descriptive data was derived from provider semi-structured interview  </a:t>
            </a:r>
          </a:p>
          <a:p>
            <a:pPr lvl="1"/>
            <a:r>
              <a:rPr lang="en-US">
                <a:cs typeface="Arial"/>
              </a:rPr>
              <a:t>Themes were identified based on responses </a:t>
            </a:r>
          </a:p>
          <a:p>
            <a:endParaRPr lang="en-US">
              <a:cs typeface="Arial"/>
            </a:endParaRPr>
          </a:p>
          <a:p>
            <a:endParaRPr lang="en-US">
              <a:cs typeface="Arial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FD682F-4E67-A044-A49A-C50333A53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HPV Vaccine Compliance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2AF9ED-E4C6-C645-8387-EB2EF914E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99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4D5AE-3229-4E96-B25E-23149359A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Results: </a:t>
            </a:r>
            <a:br>
              <a:rPr lang="en-US"/>
            </a:br>
            <a:r>
              <a:rPr lang="en-US"/>
              <a:t>Project Aim # 1</a:t>
            </a:r>
            <a:endParaRPr lang="en-US" sz="3600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D88C0-FB56-4AF0-8463-AC3566D6D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i="1">
                <a:latin typeface="Arial"/>
                <a:cs typeface="Calibri"/>
              </a:rPr>
              <a:t>Obtain parent/guardian opinion regarding the HPV vaccine and barriers via questionnaire</a:t>
            </a:r>
          </a:p>
          <a:p>
            <a:pPr marL="0" indent="0" algn="ctr">
              <a:lnSpc>
                <a:spcPct val="90000"/>
              </a:lnSpc>
              <a:buNone/>
            </a:pPr>
            <a:endParaRPr lang="en-US" i="1">
              <a:latin typeface="Arial"/>
              <a:ea typeface="+mn-lt"/>
              <a:cs typeface="Calibri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/>
                <a:ea typeface="+mn-lt"/>
                <a:cs typeface="Calibri"/>
              </a:rPr>
              <a:t>61% reported </a:t>
            </a:r>
            <a:r>
              <a:rPr lang="en-US" i="1">
                <a:latin typeface="Arial"/>
                <a:ea typeface="+mn-lt"/>
                <a:cs typeface="Calibri"/>
              </a:rPr>
              <a:t>"feeling reluctant or hesitant to get a vaccine for their child"</a:t>
            </a:r>
            <a:endParaRPr lang="en-US">
              <a:latin typeface="Arial"/>
              <a:ea typeface="+mn-lt"/>
              <a:cs typeface="Calibri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/>
                <a:ea typeface="+mn-lt"/>
                <a:cs typeface="Calibri"/>
              </a:rPr>
              <a:t>Among those who hadn't started the series for their child – 27% reported the reason being </a:t>
            </a:r>
            <a:r>
              <a:rPr lang="en-US" i="1">
                <a:latin typeface="Arial"/>
                <a:ea typeface="+mn-lt"/>
                <a:cs typeface="Calibri"/>
              </a:rPr>
              <a:t>the vaccine had not been introduced yet </a:t>
            </a:r>
            <a:endParaRPr lang="en-US">
              <a:latin typeface="Arial"/>
              <a:ea typeface="+mn-lt"/>
              <a:cs typeface="Calibri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/>
                <a:ea typeface="+mn-lt"/>
                <a:cs typeface="Calibri"/>
              </a:rPr>
              <a:t>15% reported not knowing enough about the vaccine</a:t>
            </a:r>
            <a:endParaRPr lang="en-US" i="1">
              <a:latin typeface="Arial"/>
              <a:ea typeface="+mn-lt"/>
              <a:cs typeface="Calibri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/>
                <a:ea typeface="+mn-lt"/>
                <a:cs typeface="Calibri"/>
              </a:rPr>
              <a:t>12% reported they did not think their child was ready for the vaccine/is not yet sexually active 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/>
                <a:ea typeface="+mn-lt"/>
                <a:cs typeface="Calibri"/>
              </a:rPr>
              <a:t>42% of participants reported they would be more likely to complete series with reminder </a:t>
            </a:r>
            <a:r>
              <a:rPr lang="en-US" i="1">
                <a:latin typeface="Arial"/>
                <a:ea typeface="+mn-lt"/>
                <a:cs typeface="Calibri"/>
              </a:rPr>
              <a:t>text or email </a:t>
            </a:r>
            <a:endParaRPr lang="en-US">
              <a:latin typeface="Arial"/>
              <a:ea typeface="+mn-lt"/>
              <a:cs typeface="Calibri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i="1">
              <a:ea typeface="+mn-lt"/>
              <a:cs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3BD4B5-FF28-4EC0-BD2D-CA7D3E0E6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14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6D4AD-059C-467D-89A6-AFDA5CF52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HPV Vaccine Compliance </a:t>
            </a:r>
          </a:p>
        </p:txBody>
      </p:sp>
    </p:spTree>
    <p:extLst>
      <p:ext uri="{BB962C8B-B14F-4D97-AF65-F5344CB8AC3E}">
        <p14:creationId xmlns:p14="http://schemas.microsoft.com/office/powerpoint/2010/main" val="293869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4D5AE-3229-4E96-B25E-23149359A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Results: </a:t>
            </a:r>
            <a:br>
              <a:rPr lang="en-US"/>
            </a:br>
            <a:r>
              <a:rPr lang="en-US"/>
              <a:t>Project Aim # 2</a:t>
            </a:r>
            <a:endParaRPr lang="en-US" sz="3600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D88C0-FB56-4AF0-8463-AC3566D6D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i="1">
                <a:latin typeface="Arial"/>
                <a:cs typeface="Calibri"/>
              </a:rPr>
              <a:t>Explore provider's current practices and opinion regarding the HPV vaccine via a semi-structured interview</a:t>
            </a:r>
          </a:p>
          <a:p>
            <a:pPr marL="0" indent="0" algn="ctr">
              <a:lnSpc>
                <a:spcPct val="90000"/>
              </a:lnSpc>
              <a:buNone/>
            </a:pPr>
            <a:endParaRPr lang="en-US" i="1">
              <a:latin typeface="Arial"/>
              <a:ea typeface="+mn-lt"/>
              <a:cs typeface="Calibri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/>
                <a:ea typeface="+mn-lt"/>
                <a:cs typeface="Calibri"/>
              </a:rPr>
              <a:t>HPV introduction 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/>
                <a:ea typeface="+mn-lt"/>
                <a:cs typeface="Calibri"/>
              </a:rPr>
              <a:t>Education provided 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/>
                <a:ea typeface="+mn-lt"/>
                <a:cs typeface="Calibri"/>
              </a:rPr>
              <a:t>Cancer prevention </a:t>
            </a:r>
          </a:p>
          <a:p>
            <a:pPr>
              <a:lnSpc>
                <a:spcPct val="90000"/>
              </a:lnSpc>
            </a:pPr>
            <a:endParaRPr lang="en-US" i="1">
              <a:ea typeface="+mn-lt"/>
              <a:cs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3BD4B5-FF28-4EC0-BD2D-CA7D3E0E6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15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6D4AD-059C-467D-89A6-AFDA5CF52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HPV Vaccine Compliance </a:t>
            </a:r>
          </a:p>
        </p:txBody>
      </p:sp>
    </p:spTree>
    <p:extLst>
      <p:ext uri="{BB962C8B-B14F-4D97-AF65-F5344CB8AC3E}">
        <p14:creationId xmlns:p14="http://schemas.microsoft.com/office/powerpoint/2010/main" val="9648668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4D5AE-3229-4E96-B25E-23149359A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Results: </a:t>
            </a:r>
            <a:br>
              <a:rPr lang="en-US"/>
            </a:br>
            <a:r>
              <a:rPr lang="en-US"/>
              <a:t>Project Aim # 3</a:t>
            </a:r>
            <a:endParaRPr lang="en-US" sz="3600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D88C0-FB56-4AF0-8463-AC3566D6D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i="1">
                <a:latin typeface="Arial"/>
                <a:cs typeface="Calibri"/>
              </a:rPr>
              <a:t>Develop and implement a successful quality improvement process targeting the HPV vaccine and its’ compliance rates via a reminder, recall, appointment system</a:t>
            </a:r>
          </a:p>
          <a:p>
            <a:pPr marL="0" indent="0" algn="ctr">
              <a:lnSpc>
                <a:spcPct val="90000"/>
              </a:lnSpc>
              <a:buNone/>
            </a:pPr>
            <a:endParaRPr lang="en-US" i="1">
              <a:latin typeface="Arial"/>
              <a:ea typeface="+mn-lt"/>
              <a:cs typeface="Calibri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/>
                <a:ea typeface="+mn-lt"/>
                <a:cs typeface="Calibri"/>
              </a:rPr>
              <a:t>95% of participants indicated they were satisfied or highly satisfied with the project 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/>
                <a:ea typeface="+mn-lt"/>
                <a:cs typeface="Calibri"/>
              </a:rPr>
              <a:t>95% of participants agreed or strongly agreed they would like this system to continue for other vaccines 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/>
                <a:ea typeface="+mn-lt"/>
                <a:cs typeface="Calibri"/>
              </a:rPr>
              <a:t>81% agreed or strongly agreed they would prefer a </a:t>
            </a:r>
            <a:r>
              <a:rPr lang="en-US" b="1" i="1">
                <a:latin typeface="Arial"/>
                <a:ea typeface="+mn-lt"/>
                <a:cs typeface="Calibri"/>
              </a:rPr>
              <a:t>different </a:t>
            </a:r>
            <a:r>
              <a:rPr lang="en-US">
                <a:latin typeface="Arial"/>
                <a:ea typeface="+mn-lt"/>
                <a:cs typeface="Calibri"/>
              </a:rPr>
              <a:t>type of reminder method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/>
                <a:cs typeface="Calibri"/>
              </a:rPr>
              <a:t>100% of staff were satisfied or highly satisfied with the telephone reminder, recall, appointment system</a:t>
            </a:r>
            <a:endParaRPr lang="en-US">
              <a:latin typeface="Arial"/>
              <a:cs typeface="Arial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/>
                <a:cs typeface="Calibri"/>
              </a:rPr>
              <a:t>100% of staff strongly agreed the project did not affect workflows </a:t>
            </a:r>
          </a:p>
          <a:p>
            <a:pPr>
              <a:lnSpc>
                <a:spcPct val="90000"/>
              </a:lnSpc>
            </a:pPr>
            <a:endParaRPr lang="en-US" i="1"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3BD4B5-FF28-4EC0-BD2D-CA7D3E0E6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16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6D4AD-059C-467D-89A6-AFDA5CF52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HPV Vaccine Compliance </a:t>
            </a:r>
          </a:p>
        </p:txBody>
      </p:sp>
    </p:spTree>
    <p:extLst>
      <p:ext uri="{BB962C8B-B14F-4D97-AF65-F5344CB8AC3E}">
        <p14:creationId xmlns:p14="http://schemas.microsoft.com/office/powerpoint/2010/main" val="39223458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4D5AE-3229-4E96-B25E-23149359A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Results: </a:t>
            </a:r>
            <a:br>
              <a:rPr lang="en-US"/>
            </a:br>
            <a:r>
              <a:rPr lang="en-US"/>
              <a:t>Project Aim # 4</a:t>
            </a:r>
            <a:endParaRPr lang="en-US" sz="3600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D88C0-FB56-4AF0-8463-AC3566D6D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i="1">
                <a:latin typeface="Arial"/>
                <a:cs typeface="Calibri"/>
              </a:rPr>
              <a:t>Assess overall parent/guardian, staff, and provider satisfaction with the program</a:t>
            </a:r>
          </a:p>
          <a:p>
            <a:pPr marL="0" indent="0">
              <a:lnSpc>
                <a:spcPct val="90000"/>
              </a:lnSpc>
              <a:buNone/>
            </a:pPr>
            <a:endParaRPr lang="en-US">
              <a:latin typeface="Arial"/>
              <a:cs typeface="Calibri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>
                <a:latin typeface="Arial"/>
                <a:cs typeface="Calibri"/>
              </a:rPr>
              <a:t>Parents/Guardians - Overall satisfied</a:t>
            </a:r>
          </a:p>
          <a:p>
            <a:pPr marL="457200" indent="0">
              <a:lnSpc>
                <a:spcPct val="90000"/>
              </a:lnSpc>
            </a:pPr>
            <a:r>
              <a:rPr lang="en-US" sz="2400">
                <a:latin typeface="Arial"/>
                <a:cs typeface="Calibri"/>
              </a:rPr>
              <a:t>Would prefer a different reminder method – text/portal email </a:t>
            </a:r>
            <a:endParaRPr lang="en-US" sz="2400">
              <a:latin typeface="Arial"/>
              <a:cs typeface="Arial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>
                <a:latin typeface="Arial"/>
                <a:cs typeface="Calibri"/>
              </a:rPr>
              <a:t>Staff – Overall satisfied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/>
                <a:cs typeface="Calibri"/>
              </a:rPr>
              <a:t>System did not impede workflows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/>
                <a:cs typeface="Calibri"/>
              </a:rPr>
              <a:t>Easy to implement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>
                <a:latin typeface="Arial"/>
                <a:cs typeface="Calibri"/>
              </a:rPr>
              <a:t>Provider – Overall satisfied</a:t>
            </a:r>
          </a:p>
          <a:p>
            <a:pPr marL="457200" indent="0">
              <a:lnSpc>
                <a:spcPct val="90000"/>
              </a:lnSpc>
            </a:pPr>
            <a:r>
              <a:rPr lang="en-US" sz="2400">
                <a:latin typeface="Arial"/>
                <a:cs typeface="Calibri"/>
              </a:rPr>
              <a:t>Wants to continue utilizing live telephone calls </a:t>
            </a:r>
          </a:p>
          <a:p>
            <a:pPr marL="914400" lvl="1">
              <a:lnSpc>
                <a:spcPct val="90000"/>
              </a:lnSpc>
            </a:pPr>
            <a:endParaRPr lang="en-US">
              <a:latin typeface="Arial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3BD4B5-FF28-4EC0-BD2D-CA7D3E0E6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6D4AD-059C-467D-89A6-AFDA5CF52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HPV Vaccine Compliance </a:t>
            </a:r>
          </a:p>
        </p:txBody>
      </p:sp>
    </p:spTree>
    <p:extLst>
      <p:ext uri="{BB962C8B-B14F-4D97-AF65-F5344CB8AC3E}">
        <p14:creationId xmlns:p14="http://schemas.microsoft.com/office/powerpoint/2010/main" val="29154826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95334-5CD4-D745-8BB1-AFD0DFC47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Discussion: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32905-F442-C24F-8539-65EA53105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>
                <a:cs typeface="Arial"/>
              </a:rPr>
              <a:t>Parent/guardian opinion, barriers, and hesitancy</a:t>
            </a:r>
          </a:p>
          <a:p>
            <a:pPr lvl="1"/>
            <a:r>
              <a:rPr lang="en-US">
                <a:cs typeface="Arial"/>
              </a:rPr>
              <a:t>HPV vaccine introduction </a:t>
            </a:r>
          </a:p>
          <a:p>
            <a:pPr lvl="1"/>
            <a:r>
              <a:rPr lang="en-US">
                <a:cs typeface="Arial"/>
              </a:rPr>
              <a:t>Lack of educational information </a:t>
            </a:r>
          </a:p>
          <a:p>
            <a:pPr marL="0" indent="0">
              <a:buNone/>
            </a:pPr>
            <a:r>
              <a:rPr lang="en-US">
                <a:cs typeface="Arial"/>
              </a:rPr>
              <a:t>Parent/guardian, staff, and provider satisfaction and successful project implementation </a:t>
            </a:r>
          </a:p>
          <a:p>
            <a:pPr lvl="1"/>
            <a:r>
              <a:rPr lang="en-US">
                <a:cs typeface="Arial"/>
              </a:rPr>
              <a:t>Overall, majority of participants satisfied or highly satisfied</a:t>
            </a:r>
          </a:p>
          <a:p>
            <a:pPr lvl="1"/>
            <a:r>
              <a:rPr lang="en-US">
                <a:cs typeface="Arial"/>
              </a:rPr>
              <a:t>Parents/guardians preferred different method of contact </a:t>
            </a:r>
          </a:p>
          <a:p>
            <a:pPr marL="0" indent="0">
              <a:buNone/>
            </a:pPr>
            <a:r>
              <a:rPr lang="en-US">
                <a:cs typeface="Arial"/>
              </a:rPr>
              <a:t>Provider's current practices</a:t>
            </a:r>
          </a:p>
          <a:p>
            <a:pPr lvl="1"/>
            <a:r>
              <a:rPr lang="en-US">
                <a:cs typeface="Arial"/>
              </a:rPr>
              <a:t>Introduction of vaccine at 11-years-old</a:t>
            </a:r>
          </a:p>
          <a:p>
            <a:pPr lvl="1"/>
            <a:r>
              <a:rPr lang="en-US">
                <a:cs typeface="Arial"/>
              </a:rPr>
              <a:t>Presents education only to those with questions or who refuse 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E67C44-04F0-C64A-83C6-8460397F5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HPV Vaccine Compliance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0A67D8-82C4-B141-959A-B75C69BD3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811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D8F53-D9BB-EE43-931F-81867E4E4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Sustainability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039B8-7541-1D45-A196-C3E16616E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>
                <a:cs typeface="Arial"/>
              </a:rPr>
              <a:t>Cost-effectiveness </a:t>
            </a:r>
          </a:p>
          <a:p>
            <a:pPr lvl="1"/>
            <a:r>
              <a:rPr lang="en-US">
                <a:cs typeface="Arial"/>
              </a:rPr>
              <a:t>Using current staff members to carry out system tasks</a:t>
            </a:r>
          </a:p>
          <a:p>
            <a:pPr lvl="1"/>
            <a:r>
              <a:rPr lang="en-US">
                <a:cs typeface="Arial"/>
              </a:rPr>
              <a:t>Feasibility </a:t>
            </a:r>
          </a:p>
          <a:p>
            <a:pPr marL="0" indent="0">
              <a:buNone/>
            </a:pPr>
            <a:r>
              <a:rPr lang="en-US">
                <a:cs typeface="Arial"/>
              </a:rPr>
              <a:t>Continue to pair reminder with reminder for physical exam</a:t>
            </a:r>
          </a:p>
          <a:p>
            <a:pPr lvl="1"/>
            <a:r>
              <a:rPr lang="en-US">
                <a:cs typeface="Arial"/>
              </a:rPr>
              <a:t>Physical exam reminder calls already take place, no interruption in workflows</a:t>
            </a:r>
          </a:p>
          <a:p>
            <a:pPr marL="0" indent="0">
              <a:buNone/>
            </a:pPr>
            <a:r>
              <a:rPr lang="en-US">
                <a:cs typeface="Arial"/>
              </a:rPr>
              <a:t>Who is eligible to begin or complete HPV series</a:t>
            </a:r>
          </a:p>
          <a:p>
            <a:pPr lvl="1"/>
            <a:r>
              <a:rPr lang="en-US">
                <a:cs typeface="Arial"/>
              </a:rPr>
              <a:t>EMR vs. MCIR report</a:t>
            </a:r>
            <a:endParaRPr lang="en-US"/>
          </a:p>
          <a:p>
            <a:pPr marL="0" indent="0">
              <a:buNone/>
            </a:pPr>
            <a:r>
              <a:rPr lang="en-US">
                <a:cs typeface="Arial"/>
              </a:rPr>
              <a:t>Education </a:t>
            </a:r>
          </a:p>
          <a:p>
            <a:pPr lvl="1"/>
            <a:r>
              <a:rPr lang="en-US">
                <a:cs typeface="Arial"/>
              </a:rPr>
              <a:t>Who will perform this?</a:t>
            </a:r>
          </a:p>
          <a:p>
            <a:pPr lvl="1"/>
            <a:r>
              <a:rPr lang="en-US">
                <a:cs typeface="Arial"/>
              </a:rPr>
              <a:t>Provider or staff? 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5D9CA2-49B4-9646-97C2-BB133B9A6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HPV Vaccine Compliance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67DFFC-10F7-9942-B4FA-B9A848433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992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796A5-B9EE-43D8-9F6E-886CACDEE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ea typeface="+mj-lt"/>
                <a:cs typeface="+mj-lt"/>
              </a:rPr>
              <a:t>Introduction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52DAB-717F-43B4-85E8-1CB0EC01D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5012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ea typeface="+mn-lt"/>
                <a:cs typeface="+mn-lt"/>
              </a:rPr>
              <a:t>The Human Papillomavirus (HPV) is the most </a:t>
            </a:r>
            <a:r>
              <a:rPr lang="en-US" i="1">
                <a:ea typeface="+mn-lt"/>
                <a:cs typeface="+mn-lt"/>
              </a:rPr>
              <a:t>common </a:t>
            </a:r>
            <a:r>
              <a:rPr lang="en-US">
                <a:ea typeface="+mn-lt"/>
                <a:cs typeface="+mn-lt"/>
              </a:rPr>
              <a:t>sexually transmitted infection in the United States</a:t>
            </a:r>
          </a:p>
          <a:p>
            <a:pPr>
              <a:lnSpc>
                <a:spcPct val="90000"/>
              </a:lnSpc>
            </a:pPr>
            <a:r>
              <a:rPr lang="en-US">
                <a:ea typeface="+mn-lt"/>
                <a:cs typeface="+mn-lt"/>
              </a:rPr>
              <a:t>Both males and females are affected by the virus</a:t>
            </a:r>
          </a:p>
          <a:p>
            <a:pPr>
              <a:lnSpc>
                <a:spcPct val="90000"/>
              </a:lnSpc>
            </a:pPr>
            <a:r>
              <a:rPr lang="en-US">
                <a:ea typeface="+mn-lt"/>
                <a:cs typeface="+mn-lt"/>
              </a:rPr>
              <a:t>Prevention occurs with the HPV vaccine </a:t>
            </a:r>
          </a:p>
          <a:p>
            <a:pPr>
              <a:lnSpc>
                <a:spcPct val="90000"/>
              </a:lnSpc>
            </a:pPr>
            <a:r>
              <a:rPr lang="en-US">
                <a:ea typeface="+mn-lt"/>
                <a:cs typeface="+mn-lt"/>
              </a:rPr>
              <a:t>Many parents remain hesitant, despite the safety and effectiveness of the vaccine</a:t>
            </a:r>
          </a:p>
          <a:p>
            <a:pPr>
              <a:lnSpc>
                <a:spcPct val="90000"/>
              </a:lnSpc>
            </a:pP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endParaRPr lang="en-US">
              <a:ea typeface="+mn-lt"/>
              <a:cs typeface="+mn-lt"/>
            </a:endParaRPr>
          </a:p>
          <a:p>
            <a:endParaRPr lang="en-US"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666472-916B-4B59-A62F-7C8C6287A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A977DD-6247-4422-8EBC-C8CC0FBEB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HPV Vaccine Compliance </a:t>
            </a:r>
          </a:p>
        </p:txBody>
      </p:sp>
    </p:spTree>
    <p:extLst>
      <p:ext uri="{BB962C8B-B14F-4D97-AF65-F5344CB8AC3E}">
        <p14:creationId xmlns:p14="http://schemas.microsoft.com/office/powerpoint/2010/main" val="7627474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D8F53-D9BB-EE43-931F-81867E4E4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Recommendations:</a:t>
            </a:r>
            <a:br>
              <a:rPr lang="en-US"/>
            </a:br>
            <a:r>
              <a:rPr lang="en-US"/>
              <a:t>Clinical Questions Answered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039B8-7541-1D45-A196-C3E16616E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b="1" i="1">
                <a:ea typeface="+mn-lt"/>
                <a:cs typeface="+mn-lt"/>
              </a:rPr>
              <a:t>What can be done to improve HPV vaccine compliance rates?</a:t>
            </a:r>
          </a:p>
          <a:p>
            <a:pPr lvl="1"/>
            <a:r>
              <a:rPr lang="en-US">
                <a:ea typeface="+mn-lt"/>
                <a:cs typeface="+mn-lt"/>
              </a:rPr>
              <a:t>Earlier introduction and administration </a:t>
            </a:r>
          </a:p>
          <a:p>
            <a:pPr marL="0" indent="0">
              <a:buNone/>
            </a:pPr>
            <a:r>
              <a:rPr lang="en-US" b="1" i="1">
                <a:ea typeface="+mn-lt"/>
                <a:cs typeface="+mn-lt"/>
              </a:rPr>
              <a:t>What can be done to overcome current clinic barriers to the vaccine?</a:t>
            </a:r>
          </a:p>
          <a:p>
            <a:pPr lvl="1"/>
            <a:r>
              <a:rPr lang="en-US">
                <a:ea typeface="+mn-lt"/>
                <a:cs typeface="+mn-lt"/>
              </a:rPr>
              <a:t>Education </a:t>
            </a:r>
          </a:p>
          <a:p>
            <a:pPr lvl="1"/>
            <a:r>
              <a:rPr lang="en-US">
                <a:ea typeface="+mn-lt"/>
                <a:cs typeface="+mn-lt"/>
              </a:rPr>
              <a:t>Continuing telephone reminder, recall, appointment system</a:t>
            </a:r>
          </a:p>
          <a:p>
            <a:pPr lvl="1"/>
            <a:r>
              <a:rPr lang="en-US">
                <a:cs typeface="Arial"/>
              </a:rPr>
              <a:t>Telephone calls vs. Text/Portal emails </a:t>
            </a:r>
          </a:p>
          <a:p>
            <a:pPr marL="0" indent="0">
              <a:buNone/>
            </a:pPr>
            <a:r>
              <a:rPr lang="en-US" b="1" i="1">
                <a:ea typeface="+mn-lt"/>
                <a:cs typeface="+mn-lt"/>
              </a:rPr>
              <a:t>Who should be targeted to help with improvement, the parent/guardian, providers, clinic staff, or everyone involved?</a:t>
            </a:r>
          </a:p>
          <a:p>
            <a:pPr lvl="1"/>
            <a:r>
              <a:rPr lang="en-US">
                <a:cs typeface="Arial"/>
              </a:rPr>
              <a:t>Everyone involved 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5D9CA2-49B4-9646-97C2-BB133B9A6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HPV Vaccine Compliance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67DFFC-10F7-9942-B4FA-B9A848433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838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10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0" name="Top left">
            <a:extLst>
              <a:ext uri="{FF2B5EF4-FFF2-40B4-BE49-F238E27FC236}">
                <a16:creationId xmlns:a16="http://schemas.microsoft.com/office/drawing/2014/main" id="{32D15CB3-AC64-41F7-86F8-22A111F3D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25" y="-1543"/>
            <a:ext cx="2198951" cy="3349518"/>
            <a:chOff x="10849" y="-3086"/>
            <a:chExt cx="2198951" cy="3349518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B8FAC53-55F6-4B51-8FAD-977E5E7D7E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C29D267-CD4D-4FD7-8F45-1C8FB4235A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0EFC9A2B-D1CA-4247-836D-EAB80EB5ED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4F9AB28-B3F0-425B-8E51-E16DDB8536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91B00CE-2CF5-4DF1-A345-4516E2E83D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B332657-F1E9-428F-BA70-8DD848E55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766A6EF8-94C7-4127-9EF9-584AD6885B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3B1C2001-8549-4C7B-86AB-049B0C99EF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83834C8-F940-4765-B2A7-26E253939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1" y="168425"/>
            <a:ext cx="9988166" cy="1499401"/>
          </a:xfrm>
        </p:spPr>
        <p:txBody>
          <a:bodyPr>
            <a:normAutofit/>
          </a:bodyPr>
          <a:lstStyle/>
          <a:p>
            <a:pPr algn="ctr"/>
            <a:r>
              <a:rPr lang="en-US"/>
              <a:t>Limitations</a:t>
            </a:r>
          </a:p>
        </p:txBody>
      </p:sp>
      <p:grpSp>
        <p:nvGrpSpPr>
          <p:cNvPr id="12" name="Bottom Right">
            <a:extLst>
              <a:ext uri="{FF2B5EF4-FFF2-40B4-BE49-F238E27FC236}">
                <a16:creationId xmlns:a16="http://schemas.microsoft.com/office/drawing/2014/main" id="{921D9B61-CDA2-49D1-82AA-534691496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74976" y="3278144"/>
            <a:ext cx="4211600" cy="3581399"/>
            <a:chOff x="7980400" y="3276601"/>
            <a:chExt cx="4211600" cy="3581399"/>
          </a:xfrm>
        </p:grpSpPr>
        <p:grpSp>
          <p:nvGrpSpPr>
            <p:cNvPr id="26" name="Graphic 157">
              <a:extLst>
                <a:ext uri="{FF2B5EF4-FFF2-40B4-BE49-F238E27FC236}">
                  <a16:creationId xmlns:a16="http://schemas.microsoft.com/office/drawing/2014/main" id="{A202591B-301C-460E-801A-4C116AC08C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6"/>
              <a:chOff x="4114800" y="1423987"/>
              <a:chExt cx="3961542" cy="4007547"/>
            </a:xfrm>
            <a:noFill/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257EC7EC-4934-4A65-B3AA-6AE3BD0739C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201FEC27-F3E2-41E5-8C3B-FF66A13D843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CBFE67A7-A995-43D6-8414-EBB2A758A03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6DB28E40-FF5E-459D-B516-A16554BBBF2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9724247A-6615-4D27-80F0-33927628267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495168B2-CEF6-486B-AD0C-D063CDD9885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E27C133D-9749-4B34-9018-29F3FF86C0F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10388060-18B7-4BD6-A3C5-F6B8E1467E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3020-9F0C-4AFB-B61B-9E8229FF8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HPV Vaccine Compliance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683183-0F0D-4404-A049-D8D224F46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6000" y="6356350"/>
            <a:ext cx="1447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3B850FF-6169-4056-8077-06FFA93A5366}" type="slidenum">
              <a:rPr lang="en-US" smtClean="0"/>
              <a:pPr>
                <a:spcAft>
                  <a:spcPts val="600"/>
                </a:spcAft>
              </a:pPr>
              <a:t>21</a:t>
            </a:fld>
            <a:endParaRPr lang="en-US"/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1785B1B4-8143-4C97-B85C-2C3170F953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8941484"/>
              </p:ext>
            </p:extLst>
          </p:nvPr>
        </p:nvGraphicFramePr>
        <p:xfrm>
          <a:off x="600306" y="1847031"/>
          <a:ext cx="10982090" cy="4276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504858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39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64" name="Rectangle 41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65" name="Top left">
            <a:extLst>
              <a:ext uri="{FF2B5EF4-FFF2-40B4-BE49-F238E27FC236}">
                <a16:creationId xmlns:a16="http://schemas.microsoft.com/office/drawing/2014/main" id="{32D15CB3-AC64-41F7-86F8-22A111F3D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25" y="-1543"/>
            <a:ext cx="2198951" cy="3349518"/>
            <a:chOff x="10849" y="-3086"/>
            <a:chExt cx="2198951" cy="3349518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9B8FAC53-55F6-4B51-8FAD-977E5E7D7E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C29D267-CD4D-4FD7-8F45-1C8FB4235A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EFC9A2B-D1CA-4247-836D-EAB80EB5ED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F4F9AB28-B3F0-425B-8E51-E16DDB8536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891B00CE-2CF5-4DF1-A345-4516E2E83D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8B332657-F1E9-428F-BA70-8DD848E55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766A6EF8-94C7-4127-9EF9-584AD6885B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3B1C2001-8549-4C7B-86AB-049B0C99EF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CDEF6E9-6B17-4751-B028-07560056F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1" y="168425"/>
            <a:ext cx="9988166" cy="1499401"/>
          </a:xfrm>
        </p:spPr>
        <p:txBody>
          <a:bodyPr>
            <a:normAutofit/>
          </a:bodyPr>
          <a:lstStyle/>
          <a:p>
            <a:pPr algn="ctr"/>
            <a:r>
              <a:rPr lang="en-US" b="1"/>
              <a:t>Conclusion</a:t>
            </a:r>
            <a:endParaRPr lang="en-US"/>
          </a:p>
        </p:txBody>
      </p:sp>
      <p:grpSp>
        <p:nvGrpSpPr>
          <p:cNvPr id="66" name="Bottom Right">
            <a:extLst>
              <a:ext uri="{FF2B5EF4-FFF2-40B4-BE49-F238E27FC236}">
                <a16:creationId xmlns:a16="http://schemas.microsoft.com/office/drawing/2014/main" id="{921D9B61-CDA2-49D1-82AA-534691496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74976" y="3278144"/>
            <a:ext cx="4211600" cy="3581399"/>
            <a:chOff x="7980400" y="3276601"/>
            <a:chExt cx="4211600" cy="3581399"/>
          </a:xfrm>
        </p:grpSpPr>
        <p:grpSp>
          <p:nvGrpSpPr>
            <p:cNvPr id="55" name="Graphic 157">
              <a:extLst>
                <a:ext uri="{FF2B5EF4-FFF2-40B4-BE49-F238E27FC236}">
                  <a16:creationId xmlns:a16="http://schemas.microsoft.com/office/drawing/2014/main" id="{A202591B-301C-460E-801A-4C116AC08C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6"/>
              <a:chOff x="4114800" y="1423987"/>
              <a:chExt cx="3961542" cy="4007547"/>
            </a:xfrm>
            <a:noFill/>
          </p:grpSpPr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257EC7EC-4934-4A65-B3AA-6AE3BD0739C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201FEC27-F3E2-41E5-8C3B-FF66A13D843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CBFE67A7-A995-43D6-8414-EBB2A758A03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6DB28E40-FF5E-459D-B516-A16554BBBF2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9724247A-6615-4D27-80F0-33927628267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495168B2-CEF6-486B-AD0C-D063CDD9885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E27C133D-9749-4B34-9018-29F3FF86C0F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10388060-18B7-4BD6-A3C5-F6B8E1467E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B1C71B-19D7-4FF0-A486-F1D364212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HPV Vaccine Compliance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DBE34D-24E6-41E4-8E86-AB9B6CAD3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6000" y="6356350"/>
            <a:ext cx="1447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3B850FF-6169-4056-8077-06FFA93A5366}" type="slidenum">
              <a:rPr lang="en-US" smtClean="0"/>
              <a:pPr>
                <a:spcAft>
                  <a:spcPts val="600"/>
                </a:spcAft>
              </a:pPr>
              <a:t>22</a:t>
            </a:fld>
            <a:endParaRPr lang="en-US"/>
          </a:p>
        </p:txBody>
      </p:sp>
      <p:graphicFrame>
        <p:nvGraphicFramePr>
          <p:cNvPr id="67" name="Content Placeholder 2">
            <a:extLst>
              <a:ext uri="{FF2B5EF4-FFF2-40B4-BE49-F238E27FC236}">
                <a16:creationId xmlns:a16="http://schemas.microsoft.com/office/drawing/2014/main" id="{C60A8FFC-E672-4BA5-BDB0-52DC23743A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5412759"/>
              </p:ext>
            </p:extLst>
          </p:nvPr>
        </p:nvGraphicFramePr>
        <p:xfrm>
          <a:off x="600306" y="1847031"/>
          <a:ext cx="10982090" cy="4276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147122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834C8-F940-4765-B2A7-26E253939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Dissemination Plan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128C5-51F0-43B3-B46A-3A8F5BD2B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Publication </a:t>
            </a:r>
          </a:p>
          <a:p>
            <a:r>
              <a:rPr lang="en-US" dirty="0">
                <a:cs typeface="Arial"/>
              </a:rPr>
              <a:t>Presentation to practice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D3D63D-A850-4399-961D-CEA12889D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45E934-E078-429F-A8E1-3BA907CBC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HPV Vaccine Compliance </a:t>
            </a:r>
          </a:p>
        </p:txBody>
      </p:sp>
    </p:spTree>
    <p:extLst>
      <p:ext uri="{BB962C8B-B14F-4D97-AF65-F5344CB8AC3E}">
        <p14:creationId xmlns:p14="http://schemas.microsoft.com/office/powerpoint/2010/main" val="9112181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834C8-F940-4765-B2A7-26E253939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Acknowledgements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128C5-51F0-43B3-B46A-3A8F5BD2B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ea typeface="+mn-lt"/>
                <a:cs typeface="+mn-lt"/>
              </a:rPr>
              <a:t>Dr. </a:t>
            </a:r>
            <a:r>
              <a:rPr lang="en-US" err="1">
                <a:ea typeface="+mn-lt"/>
                <a:cs typeface="+mn-lt"/>
              </a:rPr>
              <a:t>Nutrena</a:t>
            </a:r>
            <a:r>
              <a:rPr lang="en-US">
                <a:ea typeface="+mn-lt"/>
                <a:cs typeface="+mn-lt"/>
              </a:rPr>
              <a:t> Tate – Project Chair</a:t>
            </a:r>
          </a:p>
          <a:p>
            <a:pPr>
              <a:lnSpc>
                <a:spcPct val="90000"/>
              </a:lnSpc>
            </a:pPr>
            <a:r>
              <a:rPr lang="en-US">
                <a:ea typeface="+mn-lt"/>
                <a:cs typeface="+mn-lt"/>
              </a:rPr>
              <a:t>Dr. Mary </a:t>
            </a:r>
            <a:r>
              <a:rPr lang="en-US" err="1">
                <a:ea typeface="+mn-lt"/>
                <a:cs typeface="+mn-lt"/>
              </a:rPr>
              <a:t>Serowoky</a:t>
            </a:r>
            <a:r>
              <a:rPr lang="en-US">
                <a:ea typeface="+mn-lt"/>
                <a:cs typeface="+mn-lt"/>
              </a:rPr>
              <a:t> – Reader</a:t>
            </a:r>
          </a:p>
          <a:p>
            <a:pPr>
              <a:lnSpc>
                <a:spcPct val="90000"/>
              </a:lnSpc>
            </a:pPr>
            <a:r>
              <a:rPr lang="en-US">
                <a:ea typeface="+mn-lt"/>
                <a:cs typeface="+mn-lt"/>
              </a:rPr>
              <a:t>Dr. Maura O'Connell – Organizational Expert</a:t>
            </a:r>
          </a:p>
          <a:p>
            <a:pPr>
              <a:lnSpc>
                <a:spcPct val="90000"/>
              </a:lnSpc>
            </a:pPr>
            <a:r>
              <a:rPr lang="en-US">
                <a:ea typeface="+mn-lt"/>
                <a:cs typeface="+mn-lt"/>
              </a:rPr>
              <a:t>Dr. Rosanne </a:t>
            </a:r>
            <a:r>
              <a:rPr lang="en-US" err="1">
                <a:ea typeface="+mn-lt"/>
                <a:cs typeface="+mn-lt"/>
              </a:rPr>
              <a:t>Burson</a:t>
            </a:r>
            <a:r>
              <a:rPr lang="en-US">
                <a:ea typeface="+mn-lt"/>
                <a:cs typeface="+mn-lt"/>
              </a:rPr>
              <a:t> – DNP Program Advisor </a:t>
            </a:r>
          </a:p>
          <a:p>
            <a:pPr>
              <a:lnSpc>
                <a:spcPct val="90000"/>
              </a:lnSpc>
            </a:pPr>
            <a:r>
              <a:rPr lang="en-US">
                <a:ea typeface="+mn-lt"/>
                <a:cs typeface="+mn-lt"/>
              </a:rPr>
              <a:t>Family Health PC Pediatrics Staff</a:t>
            </a:r>
          </a:p>
          <a:p>
            <a:pPr>
              <a:lnSpc>
                <a:spcPct val="90000"/>
              </a:lnSpc>
            </a:pPr>
            <a:r>
              <a:rPr lang="en-US">
                <a:ea typeface="+mn-lt"/>
                <a:cs typeface="+mn-lt"/>
              </a:rPr>
              <a:t>My Family &amp; Friends </a:t>
            </a:r>
          </a:p>
          <a:p>
            <a:pPr>
              <a:lnSpc>
                <a:spcPct val="90000"/>
              </a:lnSpc>
            </a:pP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endParaRPr lang="en-US">
              <a:ea typeface="+mn-lt"/>
              <a:cs typeface="+mn-lt"/>
            </a:endParaRPr>
          </a:p>
          <a:p>
            <a:endParaRPr lang="en-US"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D3D63D-A850-4399-961D-CEA12889D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45E934-E078-429F-A8E1-3BA907CBC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HPV Vaccine Compliance </a:t>
            </a:r>
          </a:p>
        </p:txBody>
      </p:sp>
    </p:spTree>
    <p:extLst>
      <p:ext uri="{BB962C8B-B14F-4D97-AF65-F5344CB8AC3E}">
        <p14:creationId xmlns:p14="http://schemas.microsoft.com/office/powerpoint/2010/main" val="18905031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834C8-F940-4765-B2A7-26E253939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128C5-51F0-43B3-B46A-3A8F5BD2B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25000" lnSpcReduction="20000"/>
          </a:bodyPr>
          <a:lstStyle/>
          <a:p>
            <a:pPr>
              <a:lnSpc>
                <a:spcPct val="90000"/>
              </a:lnSpc>
            </a:pPr>
            <a:r>
              <a:rPr lang="en-US">
                <a:latin typeface="Calibri"/>
                <a:cs typeface="Calibri"/>
              </a:rPr>
              <a:t>Alexander, A. B., Stupiansky, N. W., Ott, M. A., Herbenick, D., Reece, M., &amp; Zimet, G. D. (2012). Parent-son decision-making about human papillomavirus vaccination: A qualitative analysis. BMC Pediatrics, 12, 192. doi:http://dx.doi.org.ezproxy.libraries.udmercy.edu:2048/10.1186/1471-2431-12-192 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alibri"/>
                <a:cs typeface="Calibri"/>
              </a:rPr>
              <a:t>Bayefsky, M., Ayres, I., Gluck, A., &amp; Stith, K. (2018). The Ethical Case for Mandating HPV Vaccination. The Journal of Law, Medicine &amp; Ethics, 46(2), 501-510. Retrieved from </a:t>
            </a:r>
            <a:r>
              <a:rPr lang="en-US">
                <a:latin typeface="Calibri"/>
                <a:cs typeface="Calibri"/>
                <a:hlinkClick r:id="rId3"/>
              </a:rPr>
              <a:t>https://journals-sagepub-com.ezproxy.libraries.udmercy.edu/doi/full/10.1177/1073110518782957</a:t>
            </a:r>
            <a:r>
              <a:rPr lang="en-US">
                <a:latin typeface="Calibri"/>
                <a:cs typeface="Calibri"/>
              </a:rPr>
              <a:t> 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alibri"/>
                <a:cs typeface="Calibri"/>
              </a:rPr>
              <a:t>Butts, J.B., &amp; Rich, K.L. (2018). Theories focused on caring.  Philosophies and theories for advanced nursing practice. Burlington, MA: Jones &amp; Bartlett Learning. Retrieved from </a:t>
            </a:r>
            <a:r>
              <a:rPr lang="en-US">
                <a:latin typeface="Calibri"/>
                <a:cs typeface="Calibri"/>
                <a:hlinkClick r:id="rId4"/>
              </a:rPr>
              <a:t>https://ebookcentral.proquest.com/lib/udmercy/reader.action?docID=4830626&amp;ppg=234</a:t>
            </a:r>
            <a:r>
              <a:rPr lang="en-US">
                <a:latin typeface="Calibri"/>
                <a:cs typeface="Calibri"/>
              </a:rPr>
              <a:t> 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alibri"/>
                <a:cs typeface="Calibri"/>
              </a:rPr>
              <a:t>Collier, R. (2016). Mouth and throat cancer from HPV on rise in men: CMAJ. Canadian Medical Association Journal 188(17). E419-E420. Retrieved from </a:t>
            </a:r>
            <a:r>
              <a:rPr lang="en-US">
                <a:latin typeface="Calibri"/>
                <a:cs typeface="Calibri"/>
                <a:hlinkClick r:id="rId5"/>
              </a:rPr>
              <a:t>https://search-proquest-com.ezproxy.libraries.udmercy.edu/docview/1848096686/fulltextPDF/B530EA70285E467APQ/1?accountid=28018</a:t>
            </a:r>
            <a:r>
              <a:rPr lang="en-US">
                <a:latin typeface="Calibri"/>
                <a:cs typeface="Calibri"/>
              </a:rPr>
              <a:t>  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alibri"/>
                <a:cs typeface="Calibri"/>
              </a:rPr>
              <a:t>County quarterly immunization report card. (September 2020). Michigan Department of Health and Human Services. Retrieved from </a:t>
            </a:r>
            <a:r>
              <a:rPr lang="en-US" u="sng">
                <a:latin typeface="Calibri"/>
                <a:cs typeface="Calibri"/>
                <a:hlinkClick r:id="rId6"/>
              </a:rPr>
              <a:t>https://www.michigan.gov/documents/mdch/Wayne_447509_7.pdf</a:t>
            </a:r>
            <a:r>
              <a:rPr lang="en-US">
                <a:latin typeface="Calibri"/>
                <a:cs typeface="Calibri"/>
              </a:rPr>
              <a:t>    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alibri"/>
                <a:cs typeface="Calibri"/>
              </a:rPr>
              <a:t>Durham, D. P., Ndeffo-Mbah, M. L., Skrip, L. A., Jones, F. K., Bauch, C. T., &amp; Galvani, A. P. (2016). National-and state-level impact and cost-effectiveness of nonavalent HPV vaccination in the United States. Proceedings of the National Academy of Sciences,113(18), 5107-5112. Retrieved from </a:t>
            </a:r>
            <a:r>
              <a:rPr lang="en-US">
                <a:latin typeface="Calibri"/>
                <a:cs typeface="Calibri"/>
                <a:hlinkClick r:id="rId7"/>
              </a:rPr>
              <a:t>https://www-ncbi-nlm-nih-gov.ezproxy.libraries.udmercy.edu/pmc/articles/PMC4983834/</a:t>
            </a:r>
            <a:r>
              <a:rPr lang="en-US">
                <a:latin typeface="Calibri"/>
                <a:cs typeface="Calibri"/>
              </a:rPr>
              <a:t> 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alibri"/>
                <a:cs typeface="Calibri"/>
              </a:rPr>
              <a:t>Family Health PC (2015). Retrieved from </a:t>
            </a:r>
            <a:r>
              <a:rPr lang="en-US">
                <a:latin typeface="Calibri"/>
                <a:cs typeface="Calibri"/>
                <a:hlinkClick r:id="rId8"/>
              </a:rPr>
              <a:t>https://familyhealthpc.com/</a:t>
            </a:r>
            <a:r>
              <a:rPr lang="en-US">
                <a:latin typeface="Calibri"/>
                <a:cs typeface="Calibri"/>
              </a:rPr>
              <a:t>  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alibri"/>
                <a:cs typeface="Calibri"/>
              </a:rPr>
              <a:t>FDA News Release: Coronavirus (COVID-19) Update: FDA authorizes Pfizer-BioNTech COVID-19 vaccine for emergency use in adolescents in another important action in fight against pandemic. Retrieved from </a:t>
            </a:r>
            <a:r>
              <a:rPr lang="en-US" u="sng">
                <a:latin typeface="Calibri"/>
                <a:cs typeface="Calibri"/>
                <a:hlinkClick r:id="rId9"/>
              </a:rPr>
              <a:t>https://www.fda.gov/news-events/press-announcements/coronavirus-covid-19-update-fda-authorizes-pfizer-biontech-covid-19-vaccine-emergency-use</a:t>
            </a:r>
            <a:r>
              <a:rPr lang="en-US">
                <a:latin typeface="Calibri"/>
                <a:cs typeface="Calibri"/>
              </a:rPr>
              <a:t> 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alibri"/>
                <a:cs typeface="Calibri"/>
              </a:rPr>
              <a:t>Gable, J., Eder, J., Noonan, K., &amp; Feemster, K. (2015). Increasing HPV vaccination rates among adolescents: Challenges and opportunities. The Children’s Hospital of Philadelphia, Philadelphia, PA. Retrieved from </a:t>
            </a:r>
            <a:r>
              <a:rPr lang="en-US">
                <a:latin typeface="Calibri"/>
                <a:cs typeface="Calibri"/>
                <a:hlinkClick r:id="rId10"/>
              </a:rPr>
              <a:t>https://policylab.chop.edu/sites/default/files/pdf/publications/INCREASING_HPV_VACCINATION_RATES_AMONG_ADOLESCENTS_0.pdf</a:t>
            </a:r>
            <a:r>
              <a:rPr lang="en-US">
                <a:latin typeface="Calibri"/>
                <a:cs typeface="Calibri"/>
              </a:rPr>
              <a:t> 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alibri"/>
                <a:cs typeface="Calibri"/>
              </a:rPr>
              <a:t>Gainforth, H. L., Cao, W., &amp; Latimer-Cheung, A. (2012). Determinants of human papillomavirus (HPV) vaccination intent among three Canadian target groups. Journal of Cancer Education, 27(4), 717-24. doi:http://dx.doi.org.ezproxy.libraries.udmercy.edu:2048/10.1007/s13187-012-0389-1 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alibri"/>
                <a:cs typeface="Calibri"/>
              </a:rPr>
              <a:t>Gilkey, M. B., Moss, J. L., Coyne-Beasley, T., Hall, M. E., Shah, P. D., &amp; Brewer, N. T. (2015). Physician communication about adolescent vaccination: How is human papillomavirus vaccine different? Preventative Medicine, 77, 181–185. </a:t>
            </a:r>
            <a:r>
              <a:rPr lang="en-US">
                <a:latin typeface="Calibri"/>
                <a:cs typeface="Calibri"/>
                <a:hlinkClick r:id="rId11"/>
              </a:rPr>
              <a:t>http://doi.org/10.1016/j.ypmed.2015.05.024</a:t>
            </a:r>
            <a:r>
              <a:rPr lang="en-US">
                <a:latin typeface="Calibri"/>
                <a:cs typeface="Calibri"/>
              </a:rPr>
              <a:t> 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alibri"/>
                <a:cs typeface="Calibri"/>
              </a:rPr>
              <a:t>Gruessner, V. (2016). Why HEDIS quality measures matter for value-based care. Retrieved from </a:t>
            </a:r>
            <a:r>
              <a:rPr lang="en-US" u="sng">
                <a:latin typeface="Calibri"/>
                <a:cs typeface="Calibri"/>
                <a:hlinkClick r:id="rId12"/>
              </a:rPr>
              <a:t>https://healthpayerintelligence.com/news/why-hedis-quality-measures-matter-for-value-based-care</a:t>
            </a:r>
            <a:r>
              <a:rPr lang="en-US">
                <a:latin typeface="Calibri"/>
                <a:cs typeface="Calibri"/>
              </a:rPr>
              <a:t> 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alibri"/>
                <a:cs typeface="Calibri"/>
              </a:rPr>
              <a:t>Haddad, K. (2020).  Michigan coronavirus timeline: key dates, COVID-19 case tracking, state orders. Retrieved from </a:t>
            </a:r>
            <a:r>
              <a:rPr lang="en-US" u="sng">
                <a:latin typeface="Calibri"/>
                <a:cs typeface="Calibri"/>
                <a:hlinkClick r:id="rId13"/>
              </a:rPr>
              <a:t>https://www.clickondetroit.com/health/2020/03/24/michigan-coronavirus-timeline-key-dates-covid-19-case-tracking-state-orders/</a:t>
            </a:r>
            <a:r>
              <a:rPr lang="en-US">
                <a:latin typeface="Calibri"/>
                <a:cs typeface="Calibri"/>
              </a:rPr>
              <a:t> 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alibri"/>
                <a:cs typeface="Calibri"/>
              </a:rPr>
              <a:t>Harvey, H., Reissland, N., &amp; Mason, J. (2015). Parental reminder, recall and educational interventions to improve early childhood immunisation uptake: a systematic review and meta-analysis. Vaccine, 33(25), 2862-2880. Retrieved from </a:t>
            </a:r>
            <a:r>
              <a:rPr lang="en-US">
                <a:latin typeface="Calibri"/>
                <a:cs typeface="Calibri"/>
                <a:hlinkClick r:id="rId14"/>
              </a:rPr>
              <a:t>https://www-sciencedirect-com.ezproxy.libraries.udmercy.edu/science/article/pii/S0264410X1500571X</a:t>
            </a:r>
            <a:r>
              <a:rPr lang="en-US">
                <a:latin typeface="Calibri"/>
                <a:cs typeface="Calibri"/>
              </a:rPr>
              <a:t> 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alibri"/>
                <a:cs typeface="Calibri"/>
              </a:rPr>
              <a:t>Head, K. J., Biederman, E., Sturm, L. A., &amp; Zimet, G. D. (2018). A retrospective and prospective look at strategies to increase adolescent HPV vaccine uptake in the United States. Human vaccines &amp; immunotherapeutics, 14(7), 1626–1635. </a:t>
            </a:r>
            <a:r>
              <a:rPr lang="en-US">
                <a:latin typeface="Calibri"/>
                <a:cs typeface="Calibri"/>
                <a:hlinkClick r:id="rId15"/>
              </a:rPr>
              <a:t>https://doi.org/10.1080/21645515.2018.1430539</a:t>
            </a:r>
            <a:r>
              <a:rPr lang="en-US">
                <a:latin typeface="Calibri"/>
                <a:cs typeface="Calibri"/>
              </a:rPr>
              <a:t> 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alibri"/>
                <a:cs typeface="Calibri"/>
              </a:rPr>
              <a:t>Healthcare effectiveness data and information set (HEDIS), 2021. Centers for Medicare and Medicaid Services. Retrieved from </a:t>
            </a:r>
            <a:r>
              <a:rPr lang="en-US" u="sng">
                <a:latin typeface="Calibri"/>
                <a:cs typeface="Calibri"/>
                <a:hlinkClick r:id="rId16"/>
              </a:rPr>
              <a:t>https://www.cms.gov/Medicare/Health-Plans/SpecialNeedsPlans/SNP-HEDIS#:~:text=HEDIS%20is%20a%20comprehensive%20set,smoking%2C%20asthma%2C%20and%20diabetes</a:t>
            </a:r>
            <a:r>
              <a:rPr lang="en-US">
                <a:latin typeface="Calibri"/>
                <a:cs typeface="Calibri"/>
              </a:rPr>
              <a:t>. 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alibri"/>
                <a:cs typeface="Calibri"/>
              </a:rPr>
              <a:t>Healthy People 2030 (2020). U.S. Department of Health and Human Services. Retrieved from </a:t>
            </a:r>
            <a:r>
              <a:rPr lang="en-US">
                <a:latin typeface="Calibri"/>
                <a:cs typeface="Calibri"/>
                <a:hlinkClick r:id="rId17"/>
              </a:rPr>
              <a:t>https://health.gov/healthypeople/objectives-and-data/browse-objectives/vaccination/increase-proportion-adolescents-who-get-recommended-doses-hpv-vaccine-iid-08</a:t>
            </a:r>
            <a:r>
              <a:rPr lang="en-US">
                <a:latin typeface="Calibri"/>
                <a:cs typeface="Calibri"/>
              </a:rPr>
              <a:t>  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endParaRPr lang="en-US">
              <a:ea typeface="+mn-lt"/>
              <a:cs typeface="+mn-lt"/>
            </a:endParaRPr>
          </a:p>
          <a:p>
            <a:endParaRPr lang="en-US"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B7426F-3126-4F14-AC83-CF2520DD0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2C47B-715B-43CC-824C-BDB7005F1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HPV Vaccine Compliance </a:t>
            </a:r>
          </a:p>
        </p:txBody>
      </p:sp>
    </p:spTree>
    <p:extLst>
      <p:ext uri="{BB962C8B-B14F-4D97-AF65-F5344CB8AC3E}">
        <p14:creationId xmlns:p14="http://schemas.microsoft.com/office/powerpoint/2010/main" val="16032584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834C8-F940-4765-B2A7-26E253939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128C5-51F0-43B3-B46A-3A8F5BD2B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25000" lnSpcReduction="20000"/>
          </a:bodyPr>
          <a:lstStyle/>
          <a:p>
            <a:pPr>
              <a:lnSpc>
                <a:spcPct val="90000"/>
              </a:lnSpc>
            </a:pPr>
            <a:r>
              <a:rPr lang="en-US">
                <a:latin typeface="Calibri"/>
                <a:cs typeface="Calibri"/>
              </a:rPr>
              <a:t>HPV and cancer (September 2020). Centers for Disease Control and Prevention. Retrieved from </a:t>
            </a:r>
            <a:r>
              <a:rPr lang="en-US">
                <a:latin typeface="Calibri"/>
                <a:cs typeface="Calibri"/>
                <a:hlinkClick r:id="rId3"/>
              </a:rPr>
              <a:t>https://www.cdc.gov/cancer/hpv/basic_info/index.htm</a:t>
            </a:r>
            <a:r>
              <a:rPr lang="en-US">
                <a:latin typeface="Calibri"/>
                <a:cs typeface="Calibri"/>
              </a:rPr>
              <a:t>  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alibri"/>
                <a:cs typeface="Calibri"/>
              </a:rPr>
              <a:t>HPV infection (August 2019). NCH Healthcare System. Retrieved from </a:t>
            </a:r>
            <a:r>
              <a:rPr lang="en-US">
                <a:latin typeface="Calibri"/>
                <a:cs typeface="Calibri"/>
                <a:hlinkClick r:id="rId4"/>
              </a:rPr>
              <a:t>https://www.nchmd.org/education/mayo-health-library/details/CON-20163998</a:t>
            </a:r>
            <a:r>
              <a:rPr lang="en-US">
                <a:latin typeface="Calibri"/>
                <a:cs typeface="Calibri"/>
              </a:rPr>
              <a:t>  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alibri"/>
                <a:cs typeface="Calibri"/>
              </a:rPr>
              <a:t>HPV vaccine safety and effectiveness.  (2018).  Centers for Disease Control and Prevention. Retrieved from </a:t>
            </a:r>
            <a:r>
              <a:rPr lang="en-US">
                <a:latin typeface="Calibri"/>
                <a:cs typeface="Calibri"/>
                <a:hlinkClick r:id="rId5"/>
              </a:rPr>
              <a:t>https://www.cdc.gov/vaccines/partners/downloads/teens/vaccine-safety.pdf</a:t>
            </a:r>
            <a:r>
              <a:rPr lang="en-US">
                <a:latin typeface="Calibri"/>
                <a:cs typeface="Calibri"/>
              </a:rPr>
              <a:t>  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alibri"/>
                <a:cs typeface="Calibri"/>
              </a:rPr>
              <a:t>Immunizations reminder &amp; recall systems (2021). American Academy of Pediatrics. Retrieved from </a:t>
            </a:r>
            <a:r>
              <a:rPr lang="en-US" u="sng">
                <a:latin typeface="Calibri"/>
                <a:cs typeface="Calibri"/>
                <a:hlinkClick r:id="rId6"/>
              </a:rPr>
              <a:t>https://www.aap.org/en-us/advocacy-and-policy/aap-health-initiatives/immunizations/Practice-Management/Pages/reminder-recall-systems.aspx#:~:text=%E2%80%8BImmunization%20reminder%2Drecall%20systems,are%20already%20behind%20(recall).&amp;text=Such%20systems%20also%20can%20be%20used%20for%20appointment%20reminders</a:t>
            </a:r>
            <a:r>
              <a:rPr lang="en-US">
                <a:latin typeface="Calibri"/>
                <a:cs typeface="Calibri"/>
              </a:rPr>
              <a:t>. 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alibri"/>
                <a:cs typeface="Calibri"/>
              </a:rPr>
              <a:t>Jacobson Vann, J.C., Jacobson, R.M., Coyne-Beasley, T., Asafu-Adjei, J.K., &amp; Szilagyi, P.G. (2018). Patient reminder and recall interventions to improve immunization rates. Cochrane Library, 2018(1), CD003941. Retrieved from </a:t>
            </a:r>
            <a:r>
              <a:rPr lang="en-US">
                <a:latin typeface="Calibri"/>
                <a:cs typeface="Calibri"/>
                <a:hlinkClick r:id="rId7"/>
              </a:rPr>
              <a:t>https://www-cochranelibrary-com.ezproxy.libraries.udmercy.edu/cdsr/doi/10.1002/14651858.CD003941.pub3/full</a:t>
            </a:r>
            <a:r>
              <a:rPr lang="en-US">
                <a:latin typeface="Calibri"/>
                <a:cs typeface="Calibri"/>
              </a:rPr>
              <a:t> 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alibri"/>
                <a:cs typeface="Calibri"/>
              </a:rPr>
              <a:t>Jacobson Vann, J.C., &amp; Szilagyi, P. (2005). Patient reminder and patient recall systems to improve immunization rates. Cochrane Database of Systematic Reviews, (3), CD003941. Retrieved from </a:t>
            </a:r>
            <a:r>
              <a:rPr lang="en-US">
                <a:latin typeface="Calibri"/>
                <a:cs typeface="Calibri"/>
                <a:hlinkClick r:id="rId8"/>
              </a:rPr>
              <a:t>https://www-cochranelibrary-com.ezproxy.libraries.udmercy.edu/cdsr/doi/10.1002/14651858.CD003941.pub2/full</a:t>
            </a:r>
            <a:r>
              <a:rPr lang="en-US">
                <a:latin typeface="Calibri"/>
                <a:cs typeface="Calibri"/>
              </a:rPr>
              <a:t> 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alibri"/>
                <a:cs typeface="Calibri"/>
              </a:rPr>
              <a:t>Jarrett, C., Wilson, R., O’Leary, M., Eckersberger, E., &amp; Larson, H. J. (2015). Strategies for addressing vaccine hesitancy–A systematic review. Vaccine, 33(34), 4180-4190.  Retrieved from </a:t>
            </a:r>
            <a:r>
              <a:rPr lang="en-US">
                <a:latin typeface="Calibri"/>
                <a:cs typeface="Calibri"/>
                <a:hlinkClick r:id="rId9"/>
              </a:rPr>
              <a:t>https://search-proquest-com.ezproxy.libraries.udmercy.edu/docview/1708139474?accountid=28018&amp;pq-origsite=primo</a:t>
            </a:r>
            <a:r>
              <a:rPr lang="en-US">
                <a:latin typeface="Calibri"/>
                <a:cs typeface="Calibri"/>
              </a:rPr>
              <a:t>  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alibri"/>
                <a:cs typeface="Calibri"/>
              </a:rPr>
              <a:t>Johns Hopkins Medicine. (2019). What is a loop electrosurgical excision procedure (LEEP)? Retrieved from </a:t>
            </a:r>
            <a:r>
              <a:rPr lang="en-US">
                <a:latin typeface="Calibri"/>
                <a:cs typeface="Calibri"/>
                <a:hlinkClick r:id="rId10"/>
              </a:rPr>
              <a:t>https://www.hopkinsmedicine.org/health/treatment-tests-andtherapies/loop-electrosurgical-excision-procedure-leep</a:t>
            </a:r>
            <a:r>
              <a:rPr lang="en-US">
                <a:latin typeface="Calibri"/>
                <a:cs typeface="Calibri"/>
              </a:rPr>
              <a:t>   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alibri"/>
                <a:cs typeface="Calibri"/>
              </a:rPr>
              <a:t>Kim, J. J., &amp; Goldie, S. J. (2008). Health and economic implications of HPV vaccination in the United States. New England Journal of Medicine, 359(8), 821-832. Retrieved from </a:t>
            </a:r>
            <a:r>
              <a:rPr lang="en-US">
                <a:latin typeface="Calibri"/>
                <a:cs typeface="Calibri"/>
                <a:hlinkClick r:id="rId11"/>
              </a:rPr>
              <a:t>https://www.nejm.org/doi/full/10.1056/nejmsa0707052</a:t>
            </a:r>
            <a:r>
              <a:rPr lang="en-US">
                <a:latin typeface="Calibri"/>
                <a:cs typeface="Calibri"/>
              </a:rPr>
              <a:t>  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alibri"/>
                <a:cs typeface="Calibri"/>
              </a:rPr>
              <a:t>Lairson, D. R., Wu, C. F., Chan, W., Dahlstrom, K. R., Tam, S., &amp; Sturgis, E. M. (2017). Medical care cost of oropharyngeal cancer among Texas patients. Cancer Epidemiology and Prevention Biomarkers, 26(9), 1443-1449. Retrieved from </a:t>
            </a:r>
            <a:r>
              <a:rPr lang="en-US">
                <a:latin typeface="Calibri"/>
                <a:cs typeface="Calibri"/>
                <a:hlinkClick r:id="rId12"/>
              </a:rPr>
              <a:t>https://www.ncbi.nlm.nih.gov/pmc/articles/PMC5903433/</a:t>
            </a:r>
            <a:r>
              <a:rPr lang="en-US">
                <a:latin typeface="Calibri"/>
                <a:cs typeface="Calibri"/>
              </a:rPr>
              <a:t>  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alibri"/>
                <a:cs typeface="Calibri"/>
              </a:rPr>
              <a:t>Mayo Clinic. (2020). Colposcopy. Retrieved from </a:t>
            </a:r>
            <a:r>
              <a:rPr lang="en-US">
                <a:latin typeface="Calibri"/>
                <a:cs typeface="Calibri"/>
                <a:hlinkClick r:id="rId13"/>
              </a:rPr>
              <a:t>https://www.mayoclinic.org/tests-procedures/colposcopy/about/pac-20385036</a:t>
            </a:r>
            <a:r>
              <a:rPr lang="en-US">
                <a:latin typeface="Calibri"/>
                <a:cs typeface="Calibri"/>
              </a:rPr>
              <a:t> 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alibri"/>
                <a:cs typeface="Calibri"/>
              </a:rPr>
              <a:t>Mccave, E. L. (2010). Influential factors in HPV vaccination uptake among providers in four states. Journal of Community Health, 35(6), 645-52. doi:http://dx.doi.org.ezproxy.libraries.udmercy.edu:2048/10.1007/s10900-010-9255-4 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alibri"/>
                <a:cs typeface="Calibri"/>
              </a:rPr>
              <a:t>Middleton, A. (2017, April 23). Remembering William J. Fileti. Retrieved June 13, 2020, from </a:t>
            </a:r>
            <a:r>
              <a:rPr lang="en-US">
                <a:latin typeface="Calibri"/>
                <a:cs typeface="Calibri"/>
                <a:hlinkClick r:id="rId14"/>
              </a:rPr>
              <a:t>https://blog.ihacares.com/2017/04/</a:t>
            </a:r>
            <a:r>
              <a:rPr lang="en-US">
                <a:latin typeface="Calibri"/>
                <a:cs typeface="Calibri"/>
              </a:rPr>
              <a:t> 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alibri"/>
                <a:cs typeface="Calibri"/>
              </a:rPr>
              <a:t>Milstein, B., &amp; Wetterhall, S. F. (1999). Framework for program evaluation in public health. Retrieved from </a:t>
            </a:r>
            <a:r>
              <a:rPr lang="en-US">
                <a:latin typeface="Calibri"/>
                <a:cs typeface="Calibri"/>
                <a:hlinkClick r:id="rId15"/>
              </a:rPr>
              <a:t>https://www.cdc.gov/mmwr/PDF/rr/rr4811.pdf</a:t>
            </a:r>
            <a:r>
              <a:rPr lang="en-US">
                <a:latin typeface="Calibri"/>
                <a:cs typeface="Calibri"/>
              </a:rPr>
              <a:t>  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alibri"/>
                <a:cs typeface="Calibri"/>
              </a:rPr>
              <a:t>Nola Pender health promotion model (2020).  Psych-Mental Health NP.  Retrieved from </a:t>
            </a:r>
            <a:r>
              <a:rPr lang="en-US" u="sng">
                <a:latin typeface="Calibri"/>
                <a:cs typeface="Calibri"/>
                <a:hlinkClick r:id="rId16"/>
              </a:rPr>
              <a:t>https://pmhealthnp.com/nola-pender-health-promotion-model/</a:t>
            </a:r>
            <a:r>
              <a:rPr lang="en-US">
                <a:latin typeface="Calibri"/>
                <a:cs typeface="Calibri"/>
              </a:rPr>
              <a:t> 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alibri"/>
                <a:cs typeface="Calibri"/>
              </a:rPr>
              <a:t>Paavonen, J., Naud, P., Salmerón, J., Wheeler, C. M., Chow, S., Apter, D., . . . Dubin, G. (2009). Efficacy of human papillomavirus (HPV)-16/18 AS04-adjuvanted vaccine against cervical infection and precancer caused by oncogenic HPV types (PATRICIA): Final analysis of a double-blind, randomized study in young women. The Lancet, 374(9686), 301-14. Retrieved from </a:t>
            </a:r>
            <a:r>
              <a:rPr lang="en-US">
                <a:latin typeface="Calibri"/>
                <a:cs typeface="Calibri"/>
                <a:hlinkClick r:id="rId17"/>
              </a:rPr>
              <a:t>https://search-proquest-com.ezproxy.libraries.udmercy.edu:2443/docview/199044551?accountid=28018</a:t>
            </a:r>
            <a:r>
              <a:rPr lang="en-US">
                <a:latin typeface="Calibri"/>
                <a:cs typeface="Calibri"/>
              </a:rPr>
              <a:t> 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alibri"/>
                <a:cs typeface="Calibri"/>
              </a:rPr>
              <a:t>Panozzo, C. A., Gilkey, M. B., Kornides, M. L., &amp; Wharam, J. F. (2019). Provider-level rates of HEDIS-consistent HPV vaccination in a regional health plan. Human vaccines &amp; immunotherapeutics, 15(7-8), 1708-1714. Retrieved from </a:t>
            </a:r>
            <a:r>
              <a:rPr lang="en-US" u="sng">
                <a:latin typeface="Calibri"/>
                <a:cs typeface="Calibri"/>
                <a:hlinkClick r:id="rId18"/>
              </a:rPr>
              <a:t>https://www.tandfonline.com/doi/full/10.1080/21645515.2019.1574150</a:t>
            </a:r>
            <a:r>
              <a:rPr lang="en-US">
                <a:latin typeface="Calibri"/>
                <a:cs typeface="Calibri"/>
              </a:rPr>
              <a:t> 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alibri"/>
                <a:cs typeface="Calibri"/>
              </a:rPr>
              <a:t>Pender, N. (2011). The health promotion model manual. Retrieved from </a:t>
            </a:r>
            <a:r>
              <a:rPr lang="en-US">
                <a:latin typeface="Calibri"/>
                <a:cs typeface="Calibri"/>
                <a:hlinkClick r:id="rId19"/>
              </a:rPr>
              <a:t>http://deepblue.lib.umich.edu/bitstream/handle/2027.42/85350/?sequence=l</a:t>
            </a:r>
            <a:r>
              <a:rPr lang="en-US">
                <a:latin typeface="Calibri"/>
                <a:cs typeface="Calibri"/>
              </a:rPr>
              <a:t>  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endParaRPr lang="en-US">
              <a:ea typeface="+mn-lt"/>
              <a:cs typeface="+mn-lt"/>
            </a:endParaRPr>
          </a:p>
          <a:p>
            <a:endParaRPr lang="en-US"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B7426F-3126-4F14-AC83-CF2520DD0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26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2C47B-715B-43CC-824C-BDB7005F1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HPV Vaccine Compliance </a:t>
            </a:r>
          </a:p>
        </p:txBody>
      </p:sp>
    </p:spTree>
    <p:extLst>
      <p:ext uri="{BB962C8B-B14F-4D97-AF65-F5344CB8AC3E}">
        <p14:creationId xmlns:p14="http://schemas.microsoft.com/office/powerpoint/2010/main" val="816357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834C8-F940-4765-B2A7-26E253939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128C5-51F0-43B3-B46A-3A8F5BD2B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25000" lnSpcReduction="20000"/>
          </a:bodyPr>
          <a:lstStyle/>
          <a:p>
            <a:pPr>
              <a:lnSpc>
                <a:spcPct val="90000"/>
              </a:lnSpc>
            </a:pPr>
            <a:r>
              <a:rPr lang="en-US">
                <a:latin typeface="Calibri"/>
                <a:cs typeface="Calibri"/>
              </a:rPr>
              <a:t>Pendrith, C., Thind, A., Zaric, G. S., &amp; Sarma, S. (2016). Costs of cervical cancer treatment: population-based estimates from Ontario. Current Oncology, 23(2), e109. Retrieved from </a:t>
            </a:r>
            <a:r>
              <a:rPr lang="en-US">
                <a:latin typeface="Calibri"/>
                <a:cs typeface="Calibri"/>
                <a:hlinkClick r:id="rId3"/>
              </a:rPr>
              <a:t>https://www.ncbi.nlm.nih.gov/pmc/articles/PMC4835018/</a:t>
            </a:r>
            <a:r>
              <a:rPr lang="en-US">
                <a:latin typeface="Calibri"/>
                <a:cs typeface="Calibri"/>
              </a:rPr>
              <a:t>  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alibri"/>
                <a:cs typeface="Calibri"/>
              </a:rPr>
              <a:t>Program performance and evaluation office (PPEO). (2017). Centers for Disease Control and Prevention. Retrieved from </a:t>
            </a:r>
            <a:r>
              <a:rPr lang="en-US">
                <a:latin typeface="Calibri"/>
                <a:cs typeface="Calibri"/>
                <a:hlinkClick r:id="rId4"/>
              </a:rPr>
              <a:t>https://www.cdc.gov/eval/</a:t>
            </a:r>
            <a:r>
              <a:rPr lang="en-US">
                <a:latin typeface="Calibri"/>
                <a:cs typeface="Calibri"/>
              </a:rPr>
              <a:t>  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alibri"/>
                <a:cs typeface="Calibri"/>
              </a:rPr>
              <a:t>Public health nursing (2007).  County of Los Angeles Public Health. Retrieved from </a:t>
            </a:r>
            <a:r>
              <a:rPr lang="en-US">
                <a:latin typeface="Calibri"/>
                <a:cs typeface="Calibri"/>
                <a:hlinkClick r:id="rId5"/>
              </a:rPr>
              <a:t>http://publichealth.lacounty.gov/phn/practice.htm</a:t>
            </a:r>
            <a:r>
              <a:rPr lang="en-US">
                <a:latin typeface="Calibri"/>
                <a:cs typeface="Calibri"/>
              </a:rPr>
              <a:t>  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alibri"/>
                <a:cs typeface="Calibri"/>
              </a:rPr>
              <a:t>Rahman, M., Laz, T. H., McGrath, C. J., &amp; Berenson, A. B. (2015). Provider recommendation mediates the relationship between parental human papillomavirus (HPV) vaccine awareness and HPV vaccine initiation and completion among 13-to 17-year-old US adolescent children. Clinical pediatrics, 54(4), 371-375.  Retrieved from </a:t>
            </a:r>
            <a:r>
              <a:rPr lang="en-US">
                <a:latin typeface="Calibri"/>
                <a:cs typeface="Calibri"/>
                <a:hlinkClick r:id="rId6"/>
              </a:rPr>
              <a:t>https://journals-sagepub-com.ezproxy.libraries.udmercy.edu/doi/full/10.1177/0009922814551135</a:t>
            </a:r>
            <a:r>
              <a:rPr lang="en-US">
                <a:latin typeface="Calibri"/>
                <a:cs typeface="Calibri"/>
              </a:rPr>
              <a:t>  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alibri"/>
                <a:cs typeface="Calibri"/>
              </a:rPr>
              <a:t>Report of the SAGE working group on vaccine hesitancy. (2014). World Health Organization. Retrieved from </a:t>
            </a:r>
            <a:r>
              <a:rPr lang="en-US" u="sng">
                <a:latin typeface="Calibri"/>
                <a:cs typeface="Calibri"/>
                <a:hlinkClick r:id="rId7"/>
              </a:rPr>
              <a:t>https://www.who.int/immunization/sage/meetings/2014/october/1_Report_WORKING_GROUP_vaccine_hesitancy_final.pdf</a:t>
            </a:r>
            <a:r>
              <a:rPr lang="en-US">
                <a:latin typeface="Calibri"/>
                <a:cs typeface="Calibri"/>
              </a:rPr>
              <a:t> 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alibri"/>
                <a:cs typeface="Calibri"/>
              </a:rPr>
              <a:t>Sanchez, S. (2018). Michigan HPV immunization data update. Michigan Department of Health and Human Services. Retrieved from  </a:t>
            </a:r>
            <a:br>
              <a:rPr lang="en-US">
                <a:latin typeface="Calibri"/>
                <a:cs typeface="Calibri"/>
              </a:rPr>
            </a:br>
            <a:r>
              <a:rPr lang="en-US">
                <a:latin typeface="Calibri"/>
                <a:cs typeface="Calibri"/>
                <a:hlinkClick r:id="rId8"/>
              </a:rPr>
              <a:t>https://www.michigancancer.org/PDFs/2018annualMtg/SessionBHPVSessionCombined.pdf</a:t>
            </a:r>
            <a:r>
              <a:rPr lang="en-US">
                <a:latin typeface="Calibri"/>
                <a:cs typeface="Calibri"/>
              </a:rPr>
              <a:t> 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alibri"/>
                <a:cs typeface="Calibri"/>
              </a:rPr>
              <a:t>Sauver, J. L. S., Rutten, L. J. F., Ebbert, J. O., Jacobson, D. J., McGree, M. E., &amp; Jacobson, R. M. (2016). Younger age at initiation of the human papillomavirus (HPV) vaccination series is associated with higher rates of on-time completion. Preventive medicine, 89, 327-333.  Retrieved from </a:t>
            </a:r>
            <a:r>
              <a:rPr lang="en-US">
                <a:latin typeface="Calibri"/>
                <a:cs typeface="Calibri"/>
                <a:hlinkClick r:id="rId9"/>
              </a:rPr>
              <a:t>https://www-sciencedirect-com.ezproxy.libraries.udmercy.edu/science/article/pii/S0091743516300184</a:t>
            </a:r>
            <a:r>
              <a:rPr lang="en-US">
                <a:latin typeface="Calibri"/>
                <a:cs typeface="Calibri"/>
              </a:rPr>
              <a:t>  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alibri"/>
                <a:cs typeface="Calibri"/>
              </a:rPr>
              <a:t>Schillie, S., &amp; MacNeil, J. (August 2020).  Strengthening vaccine confidence in pediatric and family practice offices during the COVID-19 pandemic. Centers for Disease Control and Prevention. Retrieved from </a:t>
            </a:r>
            <a:r>
              <a:rPr lang="en-US" u="sng">
                <a:latin typeface="Calibri"/>
                <a:cs typeface="Calibri"/>
                <a:hlinkClick r:id="rId10"/>
              </a:rPr>
              <a:t>file:///C:/Users/Shannon/Downloads/Strengthening_Vaccine_Confidence_in_Pediatric_and_Family_Practice_Offices_During_the_COVID19_Pandemic_Slidedeck.pdf</a:t>
            </a:r>
            <a:r>
              <a:rPr lang="en-US">
                <a:latin typeface="Calibri"/>
                <a:cs typeface="Calibri"/>
              </a:rPr>
              <a:t>  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alibri"/>
                <a:cs typeface="Calibri"/>
              </a:rPr>
              <a:t>Smith, K., &amp; Bazini-Barakat, N. (2003). A public health nursing practice model: melding public health principles with the nursing process. Public Health Nursing. 20(1). 42-48. </a:t>
            </a:r>
            <a:r>
              <a:rPr lang="en-US">
                <a:latin typeface="Calibri"/>
                <a:cs typeface="Calibri"/>
                <a:hlinkClick r:id="rId11"/>
              </a:rPr>
              <a:t>https://doi-org.ezproxy.libraries.udmercy.edu:2443/10.1046/j.1525-1446.2003.20106.x</a:t>
            </a:r>
            <a:r>
              <a:rPr lang="en-US">
                <a:latin typeface="Calibri"/>
                <a:cs typeface="Calibri"/>
              </a:rPr>
              <a:t> 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alibri"/>
                <a:cs typeface="Calibri"/>
              </a:rPr>
              <a:t>Steinbrook, R. (2006). The potential of human papillomavirus vaccines. New England Journal of Medicine, 354(11), 1109-1112. Retrieved from </a:t>
            </a:r>
            <a:r>
              <a:rPr lang="en-US">
                <a:latin typeface="Calibri"/>
                <a:cs typeface="Calibri"/>
                <a:hlinkClick r:id="rId12"/>
              </a:rPr>
              <a:t>https://www.nejm.org/doi/full/10.1056/NEJMp058305</a:t>
            </a:r>
            <a:r>
              <a:rPr lang="en-US">
                <a:latin typeface="Calibri"/>
                <a:cs typeface="Calibri"/>
              </a:rPr>
              <a:t>  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alibri"/>
                <a:cs typeface="Calibri"/>
              </a:rPr>
              <a:t>The College of Physicians of Philadelphia. (2017, April 12). The History of Vaccines. Human Papillomavirus Infection. Retrieved from </a:t>
            </a:r>
            <a:r>
              <a:rPr lang="en-US">
                <a:latin typeface="Calibri"/>
                <a:cs typeface="Calibri"/>
                <a:hlinkClick r:id="rId13"/>
              </a:rPr>
              <a:t>https://www.historyofvaccines.org/content/articles/human-papillomavirus-infection </a:t>
            </a:r>
            <a:r>
              <a:rPr lang="en-US">
                <a:latin typeface="Calibri"/>
                <a:cs typeface="Calibri"/>
              </a:rPr>
              <a:t> 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alibri"/>
                <a:cs typeface="Calibri"/>
              </a:rPr>
              <a:t>The HPV Vaccine: Access and Use in the U.S. </a:t>
            </a:r>
            <a:r>
              <a:rPr lang="en-US" i="1">
                <a:latin typeface="Calibri"/>
                <a:cs typeface="Calibri"/>
              </a:rPr>
              <a:t>KFF</a:t>
            </a:r>
            <a:r>
              <a:rPr lang="en-US">
                <a:latin typeface="Calibri"/>
                <a:cs typeface="Calibri"/>
              </a:rPr>
              <a:t>, October, 2018. Retrieved from </a:t>
            </a:r>
            <a:r>
              <a:rPr lang="en-US" u="sng">
                <a:latin typeface="Calibri"/>
                <a:cs typeface="Calibri"/>
                <a:hlinkClick r:id="rId14"/>
              </a:rPr>
              <a:t>https://www.kff.org/womens-health-policy/fact-sheet/the-hpv-vaccine-access-and-use-in-the-u-s/#:~:text=HPV%20Vaccines,-Beginning%20in%202017&amp;text=The%20FDA%20first%20approved%20first,was%20approved%20by%20the%20FDA</a:t>
            </a:r>
            <a:r>
              <a:rPr lang="en-US">
                <a:latin typeface="Calibri"/>
                <a:cs typeface="Calibri"/>
              </a:rPr>
              <a:t>.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alibri"/>
                <a:cs typeface="Calibri"/>
              </a:rPr>
              <a:t>Walling, E.B., Benzoni, N., Dornfeld, J., Bhandari, R., Sisk, B.A., Garbutt, J., &amp; Colditz, G. (2016). Interventions to improve HPV vaccine uptake: a systematic review. Pediatrics. 138. doi:10.1542/peds.2015-3863 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alibri"/>
                <a:cs typeface="Calibri"/>
              </a:rPr>
              <a:t>What is GRADE? (2020). BMJ Best Practice. Retrieved from </a:t>
            </a:r>
            <a:r>
              <a:rPr lang="en-US" u="sng">
                <a:latin typeface="Calibri"/>
                <a:cs typeface="Calibri"/>
                <a:hlinkClick r:id="rId15"/>
              </a:rPr>
              <a:t>https://bestpractice.bmj.com/info/us/toolkit/learn-ebm/what-is-grade/</a:t>
            </a:r>
            <a:r>
              <a:rPr lang="en-US">
                <a:latin typeface="Calibri"/>
                <a:cs typeface="Calibri"/>
              </a:rPr>
              <a:t> 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alibri"/>
                <a:cs typeface="Calibri"/>
              </a:rPr>
              <a:t>Wheeler, C. M., Castellsagué, X., Garland, S. M., Szarewski, A., Paavonen, J., Naud, P., . . . Lehtinen, M. (2012). Cross-protective efficacy of HPV-16/18 AS04-adjuvanted vaccine against cervical infection and precancer caused by non-vaccine oncogenic HPV types: 4-year end-of-study analysis of the randomized, double-blind PATRICIA trial. Lancet Oncology, 13(1), 100-10. </a:t>
            </a:r>
            <a:r>
              <a:rPr lang="en-US" u="sng">
                <a:latin typeface="Calibri"/>
                <a:cs typeface="Calibri"/>
                <a:hlinkClick r:id="rId16"/>
              </a:rPr>
              <a:t>https://doi.org/10.1016/S1470-2045(11)70287-X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alibri"/>
                <a:cs typeface="Calibri"/>
              </a:rPr>
              <a:t>Valentino, K., &amp; Poronsky, C.B. (2016). Human papillomavirus infection and vaccination. Journal of Pediatric Nursing. 31. 155-166. Retrieved from </a:t>
            </a:r>
            <a:r>
              <a:rPr lang="en-US">
                <a:latin typeface="Calibri"/>
                <a:cs typeface="Calibri"/>
                <a:hlinkClick r:id="rId17"/>
              </a:rPr>
              <a:t>https://www-sciencedirect-com.ezproxy.libraries.udmercy.edu/science/article/pii/S0882596315003267 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endParaRPr lang="en-US">
              <a:latin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B7426F-3126-4F14-AC83-CF2520DD0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27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2C47B-715B-43CC-824C-BDB7005F1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HPV Vaccine Compliance </a:t>
            </a:r>
          </a:p>
        </p:txBody>
      </p:sp>
    </p:spTree>
    <p:extLst>
      <p:ext uri="{BB962C8B-B14F-4D97-AF65-F5344CB8AC3E}">
        <p14:creationId xmlns:p14="http://schemas.microsoft.com/office/powerpoint/2010/main" val="2727804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9B4DB-269B-D044-A41E-8459F4EAB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Background and Significance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FA8DD-F99F-054B-9177-4753E4ED8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>
                <a:ea typeface="+mn-lt"/>
                <a:cs typeface="+mn-lt"/>
              </a:rPr>
              <a:t>More than 79 million cases in existence today</a:t>
            </a:r>
            <a:endParaRPr lang="en-US"/>
          </a:p>
          <a:p>
            <a:r>
              <a:rPr lang="en-US">
                <a:ea typeface="+mn-lt"/>
                <a:cs typeface="+mn-lt"/>
              </a:rPr>
              <a:t>14 million new cases reported yearly </a:t>
            </a:r>
            <a:endParaRPr lang="en-US">
              <a:cs typeface="Arial"/>
            </a:endParaRPr>
          </a:p>
          <a:p>
            <a:pPr>
              <a:lnSpc>
                <a:spcPct val="90000"/>
              </a:lnSpc>
            </a:pPr>
            <a:r>
              <a:rPr lang="en-US">
                <a:ea typeface="+mn-lt"/>
                <a:cs typeface="+mn-lt"/>
              </a:rPr>
              <a:t>The lifetime risk of contracting HPV is approximately 75%</a:t>
            </a:r>
          </a:p>
          <a:p>
            <a:pPr>
              <a:lnSpc>
                <a:spcPct val="90000"/>
              </a:lnSpc>
            </a:pPr>
            <a:r>
              <a:rPr lang="en-US">
                <a:ea typeface="+mn-lt"/>
                <a:cs typeface="+mn-lt"/>
              </a:rPr>
              <a:t>HPV is directly linked to genital warts and multiple types of cancers (Men – oropharyngeal; Women – cervical) </a:t>
            </a:r>
            <a:endParaRPr lang="en-US" sz="2400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>
                <a:ea typeface="+mn-lt"/>
                <a:cs typeface="+mn-lt"/>
              </a:rPr>
              <a:t>By age 50, 80% of sexually active women have been exposed to HPV </a:t>
            </a:r>
          </a:p>
          <a:p>
            <a:pPr>
              <a:lnSpc>
                <a:spcPct val="90000"/>
              </a:lnSpc>
            </a:pPr>
            <a:r>
              <a:rPr lang="en-US">
                <a:ea typeface="+mn-lt"/>
                <a:cs typeface="+mn-lt"/>
              </a:rPr>
              <a:t>Among those vaccinated</a:t>
            </a:r>
          </a:p>
          <a:p>
            <a:pPr lvl="1">
              <a:lnSpc>
                <a:spcPct val="90000"/>
              </a:lnSpc>
            </a:pPr>
            <a:r>
              <a:rPr lang="en-US">
                <a:ea typeface="+mn-lt"/>
                <a:cs typeface="+mn-lt"/>
              </a:rPr>
              <a:t>62.3% of both males and females have received the first dose of the vaccine, </a:t>
            </a:r>
          </a:p>
          <a:p>
            <a:pPr lvl="1">
              <a:lnSpc>
                <a:spcPct val="90000"/>
              </a:lnSpc>
            </a:pPr>
            <a:r>
              <a:rPr lang="en-US">
                <a:ea typeface="+mn-lt"/>
                <a:cs typeface="+mn-lt"/>
              </a:rPr>
              <a:t>47.4% of both males and females received the second dose.</a:t>
            </a:r>
            <a:endParaRPr lang="en-US">
              <a:cs typeface="Arial"/>
            </a:endParaRPr>
          </a:p>
          <a:p>
            <a:pPr>
              <a:lnSpc>
                <a:spcPct val="90000"/>
              </a:lnSpc>
            </a:pPr>
            <a:endParaRPr lang="en-US">
              <a:ea typeface="+mn-lt"/>
              <a:cs typeface="+mn-lt"/>
            </a:endParaRPr>
          </a:p>
          <a:p>
            <a:endParaRPr lang="en-US">
              <a:ea typeface="+mn-lt"/>
              <a:cs typeface="+mn-lt"/>
            </a:endParaRPr>
          </a:p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6BD601-315F-0645-A9DE-545BEBD0F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HPV Vaccine Compliance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1AAF05-451C-654C-A08A-2A7FB7C97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229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5" name="Top left">
            <a:extLst>
              <a:ext uri="{FF2B5EF4-FFF2-40B4-BE49-F238E27FC236}">
                <a16:creationId xmlns:a16="http://schemas.microsoft.com/office/drawing/2014/main" id="{F73EC8D8-C118-4A24-B3A2-F22636F20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25" y="-1543"/>
            <a:ext cx="2198951" cy="3349518"/>
            <a:chOff x="10849" y="-3086"/>
            <a:chExt cx="2198951" cy="3349518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3A839E4-FE02-4C32-B9F7-07884043E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C10340A-FCF2-4B86-A53A-4AC07E6CFB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E85F37B-D9B1-4701-B54A-A91E836FA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27C5295-7462-4E42-B19A-682465F9F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712C31CF-3625-4E9F-99FC-C7AA5BBA88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6EDCF2F-2C4B-4D4B-964F-F640BCDCE8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1B0354D-2FFC-40F9-91E5-A83DDD770D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4F4CED2-0CA8-4824-93F0-00BE4C7D1A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F54D5AE-3229-4E96-B25E-23149359A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2" y="559813"/>
            <a:ext cx="3980254" cy="5577934"/>
          </a:xfrm>
        </p:spPr>
        <p:txBody>
          <a:bodyPr>
            <a:normAutofit/>
          </a:bodyPr>
          <a:lstStyle/>
          <a:p>
            <a:r>
              <a:rPr lang="en-US"/>
              <a:t>Some </a:t>
            </a:r>
            <a:br>
              <a:rPr lang="en-US"/>
            </a:br>
            <a:r>
              <a:rPr lang="en-US"/>
              <a:t>Clinical Questions </a:t>
            </a:r>
            <a:br>
              <a:rPr lang="en-US"/>
            </a:br>
            <a:r>
              <a:rPr lang="en-US"/>
              <a:t>Remain Unanswered…</a:t>
            </a:r>
          </a:p>
        </p:txBody>
      </p:sp>
      <p:grpSp>
        <p:nvGrpSpPr>
          <p:cNvPr id="25" name="Bottom Right">
            <a:extLst>
              <a:ext uri="{FF2B5EF4-FFF2-40B4-BE49-F238E27FC236}">
                <a16:creationId xmlns:a16="http://schemas.microsoft.com/office/drawing/2014/main" id="{3BA0B410-FA41-4CD6-A923-146E029BB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74976" y="3278144"/>
            <a:ext cx="4211600" cy="3581399"/>
            <a:chOff x="7980400" y="3276601"/>
            <a:chExt cx="4211600" cy="3581399"/>
          </a:xfrm>
        </p:grpSpPr>
        <p:grpSp>
          <p:nvGrpSpPr>
            <p:cNvPr id="26" name="Graphic 157">
              <a:extLst>
                <a:ext uri="{FF2B5EF4-FFF2-40B4-BE49-F238E27FC236}">
                  <a16:creationId xmlns:a16="http://schemas.microsoft.com/office/drawing/2014/main" id="{2448B270-CA89-4A7C-8CFC-8237ED03AE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6"/>
              <a:chOff x="4114800" y="1423987"/>
              <a:chExt cx="3961542" cy="4007547"/>
            </a:xfrm>
            <a:noFill/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BD2ED6FF-1F6E-4BF0-BFFF-5CB8D36F14F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2F2CCA35-C35D-416B-A083-A167138A579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70FAEE04-D524-4356-8CFE-091D44ED18F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5F641E2E-FB37-449C-96DA-945907C7590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283CE73A-E65A-44EA-9C23-C6F2137AFBD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41745A30-6979-4D1D-A629-E7C0C6A5352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E70C366B-087F-442D-AC20-1319F97A95F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1D2F7A6B-9CB6-4AC5-B906-664FC95A17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D4925-62DC-4BD8-A1ED-A2CD50B59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HPV Vaccine Compliance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7AAD65-76C1-46A5-BD4A-07E41EA06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6000" y="6356350"/>
            <a:ext cx="1447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3B850FF-6169-4056-8077-06FFA93A5366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77B6FF80-5F7B-437E-A442-EF99152479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7840323"/>
              </p:ext>
            </p:extLst>
          </p:nvPr>
        </p:nvGraphicFramePr>
        <p:xfrm>
          <a:off x="5408988" y="341165"/>
          <a:ext cx="6173409" cy="5843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20091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4" name="Top Left">
            <a:extLst>
              <a:ext uri="{FF2B5EF4-FFF2-40B4-BE49-F238E27FC236}">
                <a16:creationId xmlns:a16="http://schemas.microsoft.com/office/drawing/2014/main" id="{6F410C21-CD43-45A5-A726-CF8B01FD8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3087"/>
            <a:ext cx="7921775" cy="6887020"/>
            <a:chOff x="0" y="-3087"/>
            <a:chExt cx="7921775" cy="688702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030EA9A-BC9B-4A24-8288-BD332A6A43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2C02E7B-E3A7-4649-B0DF-7111FC4D9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0919" y="61392"/>
              <a:ext cx="4450856" cy="6822541"/>
            </a:xfrm>
            <a:custGeom>
              <a:avLst/>
              <a:gdLst>
                <a:gd name="connsiteX0" fmla="*/ 545711 w 2478714"/>
                <a:gd name="connsiteY0" fmla="*/ 3799523 h 3799522"/>
                <a:gd name="connsiteX1" fmla="*/ 280820 w 2478714"/>
                <a:gd name="connsiteY1" fmla="*/ 3178874 h 3799522"/>
                <a:gd name="connsiteX2" fmla="*/ 43076 w 2478714"/>
                <a:gd name="connsiteY2" fmla="*/ 2663762 h 3799522"/>
                <a:gd name="connsiteX3" fmla="*/ 3167 w 2478714"/>
                <a:gd name="connsiteY3" fmla="*/ 2344769 h 3799522"/>
                <a:gd name="connsiteX4" fmla="*/ 117943 w 2478714"/>
                <a:gd name="connsiteY4" fmla="*/ 1976723 h 3799522"/>
                <a:gd name="connsiteX5" fmla="*/ 224242 w 2478714"/>
                <a:gd name="connsiteY5" fmla="*/ 1744123 h 3799522"/>
                <a:gd name="connsiteX6" fmla="*/ 447222 w 2478714"/>
                <a:gd name="connsiteY6" fmla="*/ 1569244 h 3799522"/>
                <a:gd name="connsiteX7" fmla="*/ 708588 w 2478714"/>
                <a:gd name="connsiteY7" fmla="*/ 1598295 h 3799522"/>
                <a:gd name="connsiteX8" fmla="*/ 1024532 w 2478714"/>
                <a:gd name="connsiteY8" fmla="*/ 1741837 h 3799522"/>
                <a:gd name="connsiteX9" fmla="*/ 1538692 w 2478714"/>
                <a:gd name="connsiteY9" fmla="*/ 1773460 h 3799522"/>
                <a:gd name="connsiteX10" fmla="*/ 1869019 w 2478714"/>
                <a:gd name="connsiteY10" fmla="*/ 1650016 h 3799522"/>
                <a:gd name="connsiteX11" fmla="*/ 2124670 w 2478714"/>
                <a:gd name="connsiteY11" fmla="*/ 1515047 h 3799522"/>
                <a:gd name="connsiteX12" fmla="*/ 2334410 w 2478714"/>
                <a:gd name="connsiteY12" fmla="*/ 1305401 h 3799522"/>
                <a:gd name="connsiteX13" fmla="*/ 2430232 w 2478714"/>
                <a:gd name="connsiteY13" fmla="*/ 933164 h 3799522"/>
                <a:gd name="connsiteX14" fmla="*/ 2430232 w 2478714"/>
                <a:gd name="connsiteY14" fmla="*/ 571786 h 3799522"/>
                <a:gd name="connsiteX15" fmla="*/ 2445472 w 2478714"/>
                <a:gd name="connsiteY15" fmla="*/ 315659 h 3799522"/>
                <a:gd name="connsiteX16" fmla="*/ 2478714 w 2478714"/>
                <a:gd name="connsiteY16" fmla="*/ 0 h 3799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78714" h="3799522">
                  <a:moveTo>
                    <a:pt x="545711" y="3799523"/>
                  </a:moveTo>
                  <a:cubicBezTo>
                    <a:pt x="492847" y="3532346"/>
                    <a:pt x="330541" y="3270313"/>
                    <a:pt x="280820" y="3178874"/>
                  </a:cubicBezTo>
                  <a:cubicBezTo>
                    <a:pt x="190047" y="3012281"/>
                    <a:pt x="98988" y="2844832"/>
                    <a:pt x="43076" y="2663762"/>
                  </a:cubicBezTo>
                  <a:cubicBezTo>
                    <a:pt x="11072" y="2560130"/>
                    <a:pt x="-7882" y="2452402"/>
                    <a:pt x="3167" y="2344769"/>
                  </a:cubicBezTo>
                  <a:cubicBezTo>
                    <a:pt x="16311" y="2216468"/>
                    <a:pt x="71175" y="2097310"/>
                    <a:pt x="117943" y="1976723"/>
                  </a:cubicBezTo>
                  <a:cubicBezTo>
                    <a:pt x="148899" y="1896904"/>
                    <a:pt x="177569" y="1815751"/>
                    <a:pt x="224242" y="1744123"/>
                  </a:cubicBezTo>
                  <a:cubicBezTo>
                    <a:pt x="277677" y="1662017"/>
                    <a:pt x="352829" y="1593437"/>
                    <a:pt x="447222" y="1569244"/>
                  </a:cubicBezTo>
                  <a:cubicBezTo>
                    <a:pt x="534090" y="1547051"/>
                    <a:pt x="624387" y="1565910"/>
                    <a:pt x="708588" y="1598295"/>
                  </a:cubicBezTo>
                  <a:cubicBezTo>
                    <a:pt x="816697" y="1640015"/>
                    <a:pt x="915948" y="1701546"/>
                    <a:pt x="1024532" y="1741837"/>
                  </a:cubicBezTo>
                  <a:cubicBezTo>
                    <a:pt x="1188743" y="1802797"/>
                    <a:pt x="1367814" y="1811750"/>
                    <a:pt x="1538692" y="1773460"/>
                  </a:cubicBezTo>
                  <a:cubicBezTo>
                    <a:pt x="1653659" y="1747647"/>
                    <a:pt x="1761863" y="1699355"/>
                    <a:pt x="1869019" y="1650016"/>
                  </a:cubicBezTo>
                  <a:cubicBezTo>
                    <a:pt x="1956744" y="1609630"/>
                    <a:pt x="2044279" y="1568291"/>
                    <a:pt x="2124670" y="1515047"/>
                  </a:cubicBezTo>
                  <a:cubicBezTo>
                    <a:pt x="2208204" y="1459706"/>
                    <a:pt x="2282976" y="1391222"/>
                    <a:pt x="2334410" y="1305401"/>
                  </a:cubicBezTo>
                  <a:cubicBezTo>
                    <a:pt x="2401181" y="1194054"/>
                    <a:pt x="2423565" y="1063276"/>
                    <a:pt x="2430232" y="933164"/>
                  </a:cubicBezTo>
                  <a:cubicBezTo>
                    <a:pt x="2436423" y="812864"/>
                    <a:pt x="2428517" y="692277"/>
                    <a:pt x="2430232" y="571786"/>
                  </a:cubicBezTo>
                  <a:cubicBezTo>
                    <a:pt x="2431470" y="486251"/>
                    <a:pt x="2438233" y="400907"/>
                    <a:pt x="2445472" y="315659"/>
                  </a:cubicBezTo>
                  <a:cubicBezTo>
                    <a:pt x="2454426" y="210217"/>
                    <a:pt x="2463284" y="104680"/>
                    <a:pt x="247871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A466D70-407D-4A6C-887C-F213B76625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274" y="1582560"/>
              <a:ext cx="4133888" cy="5301373"/>
            </a:xfrm>
            <a:custGeom>
              <a:avLst/>
              <a:gdLst>
                <a:gd name="connsiteX0" fmla="*/ 2302193 w 2302192"/>
                <a:gd name="connsiteY0" fmla="*/ 2952373 h 2952373"/>
                <a:gd name="connsiteX1" fmla="*/ 2022729 w 2302192"/>
                <a:gd name="connsiteY1" fmla="*/ 2442309 h 2952373"/>
                <a:gd name="connsiteX2" fmla="*/ 1834039 w 2302192"/>
                <a:gd name="connsiteY2" fmla="*/ 1937199 h 2952373"/>
                <a:gd name="connsiteX3" fmla="*/ 1789748 w 2302192"/>
                <a:gd name="connsiteY3" fmla="*/ 1609063 h 2952373"/>
                <a:gd name="connsiteX4" fmla="*/ 1870139 w 2302192"/>
                <a:gd name="connsiteY4" fmla="*/ 1183962 h 2952373"/>
                <a:gd name="connsiteX5" fmla="*/ 2021110 w 2302192"/>
                <a:gd name="connsiteY5" fmla="*/ 743621 h 2952373"/>
                <a:gd name="connsiteX6" fmla="*/ 2010061 w 2302192"/>
                <a:gd name="connsiteY6" fmla="*/ 342047 h 2952373"/>
                <a:gd name="connsiteX7" fmla="*/ 1867376 w 2302192"/>
                <a:gd name="connsiteY7" fmla="*/ 55440 h 2952373"/>
                <a:gd name="connsiteX8" fmla="*/ 1652683 w 2302192"/>
                <a:gd name="connsiteY8" fmla="*/ 2862 h 2952373"/>
                <a:gd name="connsiteX9" fmla="*/ 1295305 w 2302192"/>
                <a:gd name="connsiteY9" fmla="*/ 234129 h 2952373"/>
                <a:gd name="connsiteX10" fmla="*/ 812101 w 2302192"/>
                <a:gd name="connsiteY10" fmla="*/ 886401 h 2952373"/>
                <a:gd name="connsiteX11" fmla="*/ 668846 w 2302192"/>
                <a:gd name="connsiteY11" fmla="*/ 1126145 h 2952373"/>
                <a:gd name="connsiteX12" fmla="*/ 498443 w 2302192"/>
                <a:gd name="connsiteY12" fmla="*/ 1405799 h 2952373"/>
                <a:gd name="connsiteX13" fmla="*/ 355759 w 2302192"/>
                <a:gd name="connsiteY13" fmla="*/ 1634304 h 2952373"/>
                <a:gd name="connsiteX14" fmla="*/ 161449 w 2302192"/>
                <a:gd name="connsiteY14" fmla="*/ 1913576 h 2952373"/>
                <a:gd name="connsiteX15" fmla="*/ 0 w 2302192"/>
                <a:gd name="connsiteY15" fmla="*/ 2189802 h 2952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02192" h="2952373">
                  <a:moveTo>
                    <a:pt x="2302193" y="2952373"/>
                  </a:moveTo>
                  <a:cubicBezTo>
                    <a:pt x="2141125" y="2809308"/>
                    <a:pt x="2070068" y="2504603"/>
                    <a:pt x="2022729" y="2442309"/>
                  </a:cubicBezTo>
                  <a:cubicBezTo>
                    <a:pt x="1884140" y="2259810"/>
                    <a:pt x="1887760" y="2160274"/>
                    <a:pt x="1834039" y="1937199"/>
                  </a:cubicBezTo>
                  <a:cubicBezTo>
                    <a:pt x="1808131" y="1829376"/>
                    <a:pt x="1789367" y="1719838"/>
                    <a:pt x="1789748" y="1609063"/>
                  </a:cubicBezTo>
                  <a:cubicBezTo>
                    <a:pt x="1790224" y="1464092"/>
                    <a:pt x="1822418" y="1321122"/>
                    <a:pt x="1870139" y="1183962"/>
                  </a:cubicBezTo>
                  <a:cubicBezTo>
                    <a:pt x="1921288" y="1036896"/>
                    <a:pt x="1991868" y="896307"/>
                    <a:pt x="2021110" y="743621"/>
                  </a:cubicBezTo>
                  <a:cubicBezTo>
                    <a:pt x="2046637" y="610842"/>
                    <a:pt x="2036921" y="474730"/>
                    <a:pt x="2010061" y="342047"/>
                  </a:cubicBezTo>
                  <a:cubicBezTo>
                    <a:pt x="1988058" y="233367"/>
                    <a:pt x="1954340" y="122210"/>
                    <a:pt x="1867376" y="55440"/>
                  </a:cubicBezTo>
                  <a:cubicBezTo>
                    <a:pt x="1806512" y="8767"/>
                    <a:pt x="1728883" y="-7140"/>
                    <a:pt x="1652683" y="2862"/>
                  </a:cubicBezTo>
                  <a:cubicBezTo>
                    <a:pt x="1508474" y="21816"/>
                    <a:pt x="1395984" y="127068"/>
                    <a:pt x="1295305" y="234129"/>
                  </a:cubicBezTo>
                  <a:cubicBezTo>
                    <a:pt x="1109377" y="431772"/>
                    <a:pt x="953453" y="654657"/>
                    <a:pt x="812101" y="886401"/>
                  </a:cubicBezTo>
                  <a:cubicBezTo>
                    <a:pt x="763619" y="965934"/>
                    <a:pt x="716566" y="1046230"/>
                    <a:pt x="668846" y="1126145"/>
                  </a:cubicBezTo>
                  <a:cubicBezTo>
                    <a:pt x="612839" y="1219871"/>
                    <a:pt x="555308" y="1312644"/>
                    <a:pt x="498443" y="1405799"/>
                  </a:cubicBezTo>
                  <a:cubicBezTo>
                    <a:pt x="451676" y="1482475"/>
                    <a:pt x="405289" y="1559342"/>
                    <a:pt x="355759" y="1634304"/>
                  </a:cubicBezTo>
                  <a:cubicBezTo>
                    <a:pt x="293275" y="1728887"/>
                    <a:pt x="225362" y="1819946"/>
                    <a:pt x="161449" y="1913576"/>
                  </a:cubicBezTo>
                  <a:cubicBezTo>
                    <a:pt x="86487" y="2023495"/>
                    <a:pt x="0" y="2189802"/>
                    <a:pt x="0" y="2189802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D419DCF-E52E-4774-921F-1A9E589C0B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3087"/>
              <a:ext cx="17103" cy="17103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56887A1-BF5F-455B-B3D0-A0FA7B7DD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3087"/>
              <a:ext cx="17103" cy="17103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376C740-196E-47D9-97DD-FA626C7058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931" y="3518322"/>
              <a:ext cx="2880722" cy="3317378"/>
            </a:xfrm>
            <a:custGeom>
              <a:avLst/>
              <a:gdLst>
                <a:gd name="connsiteX0" fmla="*/ 1604296 w 1604295"/>
                <a:gd name="connsiteY0" fmla="*/ 1847472 h 1847472"/>
                <a:gd name="connsiteX1" fmla="*/ 1517809 w 1604295"/>
                <a:gd name="connsiteY1" fmla="*/ 1544292 h 1847472"/>
                <a:gd name="connsiteX2" fmla="*/ 1394841 w 1604295"/>
                <a:gd name="connsiteY2" fmla="*/ 1183771 h 1847472"/>
                <a:gd name="connsiteX3" fmla="*/ 1318355 w 1604295"/>
                <a:gd name="connsiteY3" fmla="*/ 695233 h 1847472"/>
                <a:gd name="connsiteX4" fmla="*/ 1359884 w 1604295"/>
                <a:gd name="connsiteY4" fmla="*/ 397863 h 1847472"/>
                <a:gd name="connsiteX5" fmla="*/ 1359884 w 1604295"/>
                <a:gd name="connsiteY5" fmla="*/ 236700 h 1847472"/>
                <a:gd name="connsiteX6" fmla="*/ 1351598 w 1604295"/>
                <a:gd name="connsiteY6" fmla="*/ 67250 h 1847472"/>
                <a:gd name="connsiteX7" fmla="*/ 1316641 w 1604295"/>
                <a:gd name="connsiteY7" fmla="*/ 10767 h 1847472"/>
                <a:gd name="connsiteX8" fmla="*/ 1195292 w 1604295"/>
                <a:gd name="connsiteY8" fmla="*/ 34008 h 1847472"/>
                <a:gd name="connsiteX9" fmla="*/ 1005745 w 1604295"/>
                <a:gd name="connsiteY9" fmla="*/ 254988 h 1847472"/>
                <a:gd name="connsiteX10" fmla="*/ 763048 w 1604295"/>
                <a:gd name="connsiteY10" fmla="*/ 587315 h 1847472"/>
                <a:gd name="connsiteX11" fmla="*/ 548640 w 1604295"/>
                <a:gd name="connsiteY11" fmla="*/ 861444 h 1847472"/>
                <a:gd name="connsiteX12" fmla="*/ 328803 w 1604295"/>
                <a:gd name="connsiteY12" fmla="*/ 1145480 h 1847472"/>
                <a:gd name="connsiteX13" fmla="*/ 0 w 1604295"/>
                <a:gd name="connsiteY13" fmla="*/ 1607157 h 1847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04295" h="1847472">
                  <a:moveTo>
                    <a:pt x="1604296" y="1847472"/>
                  </a:moveTo>
                  <a:cubicBezTo>
                    <a:pt x="1573721" y="1753270"/>
                    <a:pt x="1548479" y="1638399"/>
                    <a:pt x="1517809" y="1544292"/>
                  </a:cubicBezTo>
                  <a:cubicBezTo>
                    <a:pt x="1478471" y="1423515"/>
                    <a:pt x="1432846" y="1304929"/>
                    <a:pt x="1394841" y="1183771"/>
                  </a:cubicBezTo>
                  <a:cubicBezTo>
                    <a:pt x="1345025" y="1024893"/>
                    <a:pt x="1305497" y="860778"/>
                    <a:pt x="1318355" y="695233"/>
                  </a:cubicBezTo>
                  <a:cubicBezTo>
                    <a:pt x="1326071" y="595316"/>
                    <a:pt x="1353312" y="497780"/>
                    <a:pt x="1359884" y="397863"/>
                  </a:cubicBezTo>
                  <a:cubicBezTo>
                    <a:pt x="1363409" y="344237"/>
                    <a:pt x="1359503" y="290421"/>
                    <a:pt x="1359884" y="236700"/>
                  </a:cubicBezTo>
                  <a:cubicBezTo>
                    <a:pt x="1360265" y="179740"/>
                    <a:pt x="1366076" y="122114"/>
                    <a:pt x="1351598" y="67250"/>
                  </a:cubicBezTo>
                  <a:cubicBezTo>
                    <a:pt x="1345692" y="44866"/>
                    <a:pt x="1335691" y="23530"/>
                    <a:pt x="1316641" y="10767"/>
                  </a:cubicBezTo>
                  <a:cubicBezTo>
                    <a:pt x="1279874" y="-13998"/>
                    <a:pt x="1233202" y="8290"/>
                    <a:pt x="1195292" y="34008"/>
                  </a:cubicBezTo>
                  <a:cubicBezTo>
                    <a:pt x="1114330" y="89062"/>
                    <a:pt x="1060990" y="173644"/>
                    <a:pt x="1005745" y="254988"/>
                  </a:cubicBezTo>
                  <a:cubicBezTo>
                    <a:pt x="928688" y="368526"/>
                    <a:pt x="847058" y="478825"/>
                    <a:pt x="763048" y="587315"/>
                  </a:cubicBezTo>
                  <a:cubicBezTo>
                    <a:pt x="691991" y="679041"/>
                    <a:pt x="621697" y="771338"/>
                    <a:pt x="548640" y="861444"/>
                  </a:cubicBezTo>
                  <a:cubicBezTo>
                    <a:pt x="425672" y="1012987"/>
                    <a:pt x="453866" y="995747"/>
                    <a:pt x="328803" y="1145480"/>
                  </a:cubicBezTo>
                  <a:cubicBezTo>
                    <a:pt x="294418" y="1186628"/>
                    <a:pt x="21146" y="1558103"/>
                    <a:pt x="0" y="160715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A7BFC62-FABD-4718-9C08-C31EF1745B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69" y="2957679"/>
              <a:ext cx="2196245" cy="3010367"/>
            </a:xfrm>
            <a:custGeom>
              <a:avLst/>
              <a:gdLst>
                <a:gd name="connsiteX0" fmla="*/ 1223105 w 1223105"/>
                <a:gd name="connsiteY0" fmla="*/ 0 h 1676495"/>
                <a:gd name="connsiteX1" fmla="*/ 1000792 w 1223105"/>
                <a:gd name="connsiteY1" fmla="*/ 254794 h 1676495"/>
                <a:gd name="connsiteX2" fmla="*/ 744760 w 1223105"/>
                <a:gd name="connsiteY2" fmla="*/ 651891 h 1676495"/>
                <a:gd name="connsiteX3" fmla="*/ 345758 w 1223105"/>
                <a:gd name="connsiteY3" fmla="*/ 1231773 h 1676495"/>
                <a:gd name="connsiteX4" fmla="*/ 0 w 1223105"/>
                <a:gd name="connsiteY4" fmla="*/ 1676495 h 1676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3105" h="1676495">
                  <a:moveTo>
                    <a:pt x="1223105" y="0"/>
                  </a:moveTo>
                  <a:cubicBezTo>
                    <a:pt x="1136523" y="72771"/>
                    <a:pt x="1066324" y="162401"/>
                    <a:pt x="1000792" y="254794"/>
                  </a:cubicBezTo>
                  <a:cubicBezTo>
                    <a:pt x="909733" y="383286"/>
                    <a:pt x="827723" y="517970"/>
                    <a:pt x="744760" y="651891"/>
                  </a:cubicBezTo>
                  <a:cubicBezTo>
                    <a:pt x="621030" y="851726"/>
                    <a:pt x="497777" y="1052608"/>
                    <a:pt x="345758" y="1231773"/>
                  </a:cubicBezTo>
                  <a:cubicBezTo>
                    <a:pt x="248888" y="1345978"/>
                    <a:pt x="61722" y="1540764"/>
                    <a:pt x="0" y="1676495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78C2B3B-42DE-4307-A7F5-3C51DD2D99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34043" y="2855696"/>
              <a:ext cx="1200999" cy="3994030"/>
            </a:xfrm>
            <a:custGeom>
              <a:avLst/>
              <a:gdLst>
                <a:gd name="connsiteX0" fmla="*/ 668846 w 668845"/>
                <a:gd name="connsiteY0" fmla="*/ 2224305 h 2224304"/>
                <a:gd name="connsiteX1" fmla="*/ 486918 w 668845"/>
                <a:gd name="connsiteY1" fmla="*/ 1944365 h 2224304"/>
                <a:gd name="connsiteX2" fmla="*/ 376809 w 668845"/>
                <a:gd name="connsiteY2" fmla="*/ 1659663 h 2224304"/>
                <a:gd name="connsiteX3" fmla="*/ 319373 w 668845"/>
                <a:gd name="connsiteY3" fmla="*/ 1425157 h 2224304"/>
                <a:gd name="connsiteX4" fmla="*/ 264319 w 668845"/>
                <a:gd name="connsiteY4" fmla="*/ 1130834 h 2224304"/>
                <a:gd name="connsiteX5" fmla="*/ 278702 w 668845"/>
                <a:gd name="connsiteY5" fmla="*/ 882041 h 2224304"/>
                <a:gd name="connsiteX6" fmla="*/ 302609 w 668845"/>
                <a:gd name="connsiteY6" fmla="*/ 736118 h 2224304"/>
                <a:gd name="connsiteX7" fmla="*/ 360045 w 668845"/>
                <a:gd name="connsiteY7" fmla="*/ 444177 h 2224304"/>
                <a:gd name="connsiteX8" fmla="*/ 386334 w 668845"/>
                <a:gd name="connsiteY8" fmla="*/ 233675 h 2224304"/>
                <a:gd name="connsiteX9" fmla="*/ 0 w 668845"/>
                <a:gd name="connsiteY9" fmla="*/ 56795 h 2224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8845" h="2224304">
                  <a:moveTo>
                    <a:pt x="668846" y="2224305"/>
                  </a:moveTo>
                  <a:cubicBezTo>
                    <a:pt x="599218" y="2137151"/>
                    <a:pt x="537210" y="2043996"/>
                    <a:pt x="486918" y="1944365"/>
                  </a:cubicBezTo>
                  <a:cubicBezTo>
                    <a:pt x="441008" y="1853306"/>
                    <a:pt x="404717" y="1757770"/>
                    <a:pt x="376809" y="1659663"/>
                  </a:cubicBezTo>
                  <a:cubicBezTo>
                    <a:pt x="354806" y="1582224"/>
                    <a:pt x="337757" y="1503548"/>
                    <a:pt x="319373" y="1425157"/>
                  </a:cubicBezTo>
                  <a:cubicBezTo>
                    <a:pt x="296418" y="1327811"/>
                    <a:pt x="270510" y="1230657"/>
                    <a:pt x="264319" y="1130834"/>
                  </a:cubicBezTo>
                  <a:cubicBezTo>
                    <a:pt x="259080" y="1047681"/>
                    <a:pt x="266891" y="964528"/>
                    <a:pt x="278702" y="882041"/>
                  </a:cubicBezTo>
                  <a:cubicBezTo>
                    <a:pt x="285655" y="833274"/>
                    <a:pt x="293751" y="784601"/>
                    <a:pt x="302609" y="736118"/>
                  </a:cubicBezTo>
                  <a:cubicBezTo>
                    <a:pt x="320516" y="638582"/>
                    <a:pt x="339471" y="541237"/>
                    <a:pt x="360045" y="444177"/>
                  </a:cubicBezTo>
                  <a:cubicBezTo>
                    <a:pt x="374809" y="374549"/>
                    <a:pt x="389763" y="304541"/>
                    <a:pt x="386334" y="233675"/>
                  </a:cubicBezTo>
                  <a:cubicBezTo>
                    <a:pt x="383191" y="168809"/>
                    <a:pt x="391287" y="-120751"/>
                    <a:pt x="0" y="56795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0C6FE7A-5F50-46A9-B473-A40F60CF9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7437" y="5668418"/>
              <a:ext cx="1982111" cy="1181308"/>
            </a:xfrm>
            <a:custGeom>
              <a:avLst/>
              <a:gdLst>
                <a:gd name="connsiteX0" fmla="*/ 1103852 w 1103852"/>
                <a:gd name="connsiteY0" fmla="*/ 657879 h 657879"/>
                <a:gd name="connsiteX1" fmla="*/ 883063 w 1103852"/>
                <a:gd name="connsiteY1" fmla="*/ 177724 h 657879"/>
                <a:gd name="connsiteX2" fmla="*/ 678085 w 1103852"/>
                <a:gd name="connsiteY2" fmla="*/ 17132 h 657879"/>
                <a:gd name="connsiteX3" fmla="*/ 461962 w 1103852"/>
                <a:gd name="connsiteY3" fmla="*/ 17132 h 657879"/>
                <a:gd name="connsiteX4" fmla="*/ 136398 w 1103852"/>
                <a:gd name="connsiteY4" fmla="*/ 267735 h 657879"/>
                <a:gd name="connsiteX5" fmla="*/ 0 w 1103852"/>
                <a:gd name="connsiteY5" fmla="*/ 650830 h 657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03852" h="657879">
                  <a:moveTo>
                    <a:pt x="1103852" y="657879"/>
                  </a:moveTo>
                  <a:cubicBezTo>
                    <a:pt x="1071563" y="576250"/>
                    <a:pt x="937546" y="246494"/>
                    <a:pt x="883063" y="177724"/>
                  </a:cubicBezTo>
                  <a:cubicBezTo>
                    <a:pt x="828104" y="108382"/>
                    <a:pt x="761238" y="46279"/>
                    <a:pt x="678085" y="17132"/>
                  </a:cubicBezTo>
                  <a:cubicBezTo>
                    <a:pt x="608171" y="-7347"/>
                    <a:pt x="533210" y="-4013"/>
                    <a:pt x="461962" y="17132"/>
                  </a:cubicBezTo>
                  <a:cubicBezTo>
                    <a:pt x="326898" y="57137"/>
                    <a:pt x="214027" y="150101"/>
                    <a:pt x="136398" y="267735"/>
                  </a:cubicBezTo>
                  <a:cubicBezTo>
                    <a:pt x="86773" y="343078"/>
                    <a:pt x="16764" y="562153"/>
                    <a:pt x="0" y="65083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D2BF817-B70D-4687-9A70-09C0C6CF84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103" y="25817"/>
              <a:ext cx="2282549" cy="5138883"/>
            </a:xfrm>
            <a:custGeom>
              <a:avLst/>
              <a:gdLst>
                <a:gd name="connsiteX0" fmla="*/ 0 w 1271168"/>
                <a:gd name="connsiteY0" fmla="*/ 2861882 h 2861881"/>
                <a:gd name="connsiteX1" fmla="*/ 115157 w 1271168"/>
                <a:gd name="connsiteY1" fmla="*/ 2685002 h 2861881"/>
                <a:gd name="connsiteX2" fmla="*/ 277178 w 1271168"/>
                <a:gd name="connsiteY2" fmla="*/ 2461070 h 2861881"/>
                <a:gd name="connsiteX3" fmla="*/ 421958 w 1271168"/>
                <a:gd name="connsiteY3" fmla="*/ 2209514 h 2861881"/>
                <a:gd name="connsiteX4" fmla="*/ 690848 w 1271168"/>
                <a:gd name="connsiteY4" fmla="*/ 1751267 h 2861881"/>
                <a:gd name="connsiteX5" fmla="*/ 830580 w 1271168"/>
                <a:gd name="connsiteY5" fmla="*/ 1451039 h 2861881"/>
                <a:gd name="connsiteX6" fmla="*/ 917067 w 1271168"/>
                <a:gd name="connsiteY6" fmla="*/ 1276541 h 2861881"/>
                <a:gd name="connsiteX7" fmla="*/ 1114901 w 1271168"/>
                <a:gd name="connsiteY7" fmla="*/ 965835 h 2861881"/>
                <a:gd name="connsiteX8" fmla="*/ 1204627 w 1271168"/>
                <a:gd name="connsiteY8" fmla="*/ 819626 h 2861881"/>
                <a:gd name="connsiteX9" fmla="*/ 1271111 w 1271168"/>
                <a:gd name="connsiteY9" fmla="*/ 585311 h 2861881"/>
                <a:gd name="connsiteX10" fmla="*/ 1128141 w 1271168"/>
                <a:gd name="connsiteY10" fmla="*/ 292894 h 2861881"/>
                <a:gd name="connsiteX11" fmla="*/ 882110 w 1271168"/>
                <a:gd name="connsiteY11" fmla="*/ 135065 h 2861881"/>
                <a:gd name="connsiteX12" fmla="*/ 574929 w 1271168"/>
                <a:gd name="connsiteY12" fmla="*/ 0 h 2861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71168" h="2861881">
                  <a:moveTo>
                    <a:pt x="0" y="2861882"/>
                  </a:moveTo>
                  <a:cubicBezTo>
                    <a:pt x="0" y="2861882"/>
                    <a:pt x="67151" y="2751201"/>
                    <a:pt x="115157" y="2685002"/>
                  </a:cubicBezTo>
                  <a:cubicBezTo>
                    <a:pt x="169259" y="2610326"/>
                    <a:pt x="226981" y="2538317"/>
                    <a:pt x="277178" y="2461070"/>
                  </a:cubicBezTo>
                  <a:cubicBezTo>
                    <a:pt x="329946" y="2379917"/>
                    <a:pt x="374142" y="2293715"/>
                    <a:pt x="421958" y="2209514"/>
                  </a:cubicBezTo>
                  <a:cubicBezTo>
                    <a:pt x="509492" y="2055495"/>
                    <a:pt x="609695" y="1908715"/>
                    <a:pt x="690848" y="1751267"/>
                  </a:cubicBezTo>
                  <a:cubicBezTo>
                    <a:pt x="741426" y="1653159"/>
                    <a:pt x="784670" y="1551432"/>
                    <a:pt x="830580" y="1451039"/>
                  </a:cubicBezTo>
                  <a:cubicBezTo>
                    <a:pt x="857631" y="1391984"/>
                    <a:pt x="885635" y="1333405"/>
                    <a:pt x="917067" y="1276541"/>
                  </a:cubicBezTo>
                  <a:cubicBezTo>
                    <a:pt x="976408" y="1169003"/>
                    <a:pt x="1046417" y="1067848"/>
                    <a:pt x="1114901" y="965835"/>
                  </a:cubicBezTo>
                  <a:cubicBezTo>
                    <a:pt x="1146810" y="918305"/>
                    <a:pt x="1177671" y="870109"/>
                    <a:pt x="1204627" y="819626"/>
                  </a:cubicBezTo>
                  <a:cubicBezTo>
                    <a:pt x="1243679" y="746665"/>
                    <a:pt x="1272635" y="667703"/>
                    <a:pt x="1271111" y="585311"/>
                  </a:cubicBezTo>
                  <a:cubicBezTo>
                    <a:pt x="1269111" y="473012"/>
                    <a:pt x="1209485" y="371284"/>
                    <a:pt x="1128141" y="292894"/>
                  </a:cubicBezTo>
                  <a:cubicBezTo>
                    <a:pt x="1057561" y="224790"/>
                    <a:pt x="971836" y="175260"/>
                    <a:pt x="882110" y="135065"/>
                  </a:cubicBezTo>
                  <a:cubicBezTo>
                    <a:pt x="779907" y="89249"/>
                    <a:pt x="672560" y="54673"/>
                    <a:pt x="574929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FCAC004-4B7F-45C4-834A-116FD2D03F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103" y="53524"/>
              <a:ext cx="1650357" cy="4733534"/>
            </a:xfrm>
            <a:custGeom>
              <a:avLst/>
              <a:gdLst>
                <a:gd name="connsiteX0" fmla="*/ 0 w 919096"/>
                <a:gd name="connsiteY0" fmla="*/ 2636139 h 2636139"/>
                <a:gd name="connsiteX1" fmla="*/ 274415 w 919096"/>
                <a:gd name="connsiteY1" fmla="*/ 2218277 h 2636139"/>
                <a:gd name="connsiteX2" fmla="*/ 607981 w 919096"/>
                <a:gd name="connsiteY2" fmla="*/ 1655921 h 2636139"/>
                <a:gd name="connsiteX3" fmla="*/ 792290 w 919096"/>
                <a:gd name="connsiteY3" fmla="*/ 1163003 h 2636139"/>
                <a:gd name="connsiteX4" fmla="*/ 914400 w 919096"/>
                <a:gd name="connsiteY4" fmla="*/ 808863 h 2636139"/>
                <a:gd name="connsiteX5" fmla="*/ 847344 w 919096"/>
                <a:gd name="connsiteY5" fmla="*/ 516922 h 2636139"/>
                <a:gd name="connsiteX6" fmla="*/ 610362 w 919096"/>
                <a:gd name="connsiteY6" fmla="*/ 366141 h 2636139"/>
                <a:gd name="connsiteX7" fmla="*/ 361379 w 919096"/>
                <a:gd name="connsiteY7" fmla="*/ 222599 h 2636139"/>
                <a:gd name="connsiteX8" fmla="*/ 67056 w 919096"/>
                <a:gd name="connsiteY8" fmla="*/ 0 h 2636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19096" h="2636139">
                  <a:moveTo>
                    <a:pt x="0" y="2636139"/>
                  </a:moveTo>
                  <a:cubicBezTo>
                    <a:pt x="0" y="2636139"/>
                    <a:pt x="162020" y="2392394"/>
                    <a:pt x="274415" y="2218277"/>
                  </a:cubicBezTo>
                  <a:cubicBezTo>
                    <a:pt x="392906" y="2034730"/>
                    <a:pt x="518732" y="1854994"/>
                    <a:pt x="607981" y="1655921"/>
                  </a:cubicBezTo>
                  <a:cubicBezTo>
                    <a:pt x="679799" y="1495806"/>
                    <a:pt x="726091" y="1325594"/>
                    <a:pt x="792290" y="1163003"/>
                  </a:cubicBezTo>
                  <a:cubicBezTo>
                    <a:pt x="839724" y="1046607"/>
                    <a:pt x="897922" y="933164"/>
                    <a:pt x="914400" y="808863"/>
                  </a:cubicBezTo>
                  <a:cubicBezTo>
                    <a:pt x="928116" y="705326"/>
                    <a:pt x="913543" y="596932"/>
                    <a:pt x="847344" y="516922"/>
                  </a:cubicBezTo>
                  <a:cubicBezTo>
                    <a:pt x="786956" y="444056"/>
                    <a:pt x="696087" y="407956"/>
                    <a:pt x="610362" y="366141"/>
                  </a:cubicBezTo>
                  <a:cubicBezTo>
                    <a:pt x="524161" y="324136"/>
                    <a:pt x="442722" y="273272"/>
                    <a:pt x="361379" y="222599"/>
                  </a:cubicBezTo>
                  <a:cubicBezTo>
                    <a:pt x="245459" y="150400"/>
                    <a:pt x="126968" y="121348"/>
                    <a:pt x="6705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D193C743-6F98-4322-B366-AD0353B106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103" y="379002"/>
              <a:ext cx="1123546" cy="4116271"/>
            </a:xfrm>
            <a:custGeom>
              <a:avLst/>
              <a:gdLst>
                <a:gd name="connsiteX0" fmla="*/ 0 w 625711"/>
                <a:gd name="connsiteY0" fmla="*/ 2292382 h 2292381"/>
                <a:gd name="connsiteX1" fmla="*/ 181070 w 625711"/>
                <a:gd name="connsiteY1" fmla="*/ 2019967 h 2292381"/>
                <a:gd name="connsiteX2" fmla="*/ 385000 w 625711"/>
                <a:gd name="connsiteY2" fmla="*/ 1640967 h 2292381"/>
                <a:gd name="connsiteX3" fmla="*/ 514255 w 625711"/>
                <a:gd name="connsiteY3" fmla="*/ 1376839 h 2292381"/>
                <a:gd name="connsiteX4" fmla="*/ 606171 w 625711"/>
                <a:gd name="connsiteY4" fmla="*/ 1015079 h 2292381"/>
                <a:gd name="connsiteX5" fmla="*/ 606171 w 625711"/>
                <a:gd name="connsiteY5" fmla="*/ 673418 h 2292381"/>
                <a:gd name="connsiteX6" fmla="*/ 485489 w 625711"/>
                <a:gd name="connsiteY6" fmla="*/ 475297 h 2292381"/>
                <a:gd name="connsiteX7" fmla="*/ 313182 w 625711"/>
                <a:gd name="connsiteY7" fmla="*/ 328898 h 2292381"/>
                <a:gd name="connsiteX8" fmla="*/ 173831 w 625711"/>
                <a:gd name="connsiteY8" fmla="*/ 189643 h 2292381"/>
                <a:gd name="connsiteX9" fmla="*/ 0 w 625711"/>
                <a:gd name="connsiteY9" fmla="*/ 0 h 2292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5711" h="2292381">
                  <a:moveTo>
                    <a:pt x="0" y="2292382"/>
                  </a:moveTo>
                  <a:cubicBezTo>
                    <a:pt x="0" y="2292382"/>
                    <a:pt x="110776" y="2140363"/>
                    <a:pt x="181070" y="2019967"/>
                  </a:cubicBezTo>
                  <a:cubicBezTo>
                    <a:pt x="253460" y="1896047"/>
                    <a:pt x="318325" y="1768031"/>
                    <a:pt x="385000" y="1640967"/>
                  </a:cubicBezTo>
                  <a:cubicBezTo>
                    <a:pt x="430625" y="1554099"/>
                    <a:pt x="478536" y="1468184"/>
                    <a:pt x="514255" y="1376839"/>
                  </a:cubicBezTo>
                  <a:cubicBezTo>
                    <a:pt x="559689" y="1260634"/>
                    <a:pt x="585788" y="1138333"/>
                    <a:pt x="606171" y="1015079"/>
                  </a:cubicBezTo>
                  <a:cubicBezTo>
                    <a:pt x="625031" y="900779"/>
                    <a:pt x="638556" y="784003"/>
                    <a:pt x="606171" y="673418"/>
                  </a:cubicBezTo>
                  <a:cubicBezTo>
                    <a:pt x="584168" y="598075"/>
                    <a:pt x="540258" y="531590"/>
                    <a:pt x="485489" y="475297"/>
                  </a:cubicBezTo>
                  <a:cubicBezTo>
                    <a:pt x="432911" y="421195"/>
                    <a:pt x="369475" y="379095"/>
                    <a:pt x="313182" y="328898"/>
                  </a:cubicBezTo>
                  <a:cubicBezTo>
                    <a:pt x="264128" y="285179"/>
                    <a:pt x="219361" y="237077"/>
                    <a:pt x="173831" y="189643"/>
                  </a:cubicBezTo>
                  <a:cubicBezTo>
                    <a:pt x="109347" y="122111"/>
                    <a:pt x="0" y="0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D3C2310-33DE-4B73-A297-67D5721A86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103" y="798206"/>
              <a:ext cx="756945" cy="3350210"/>
            </a:xfrm>
            <a:custGeom>
              <a:avLst/>
              <a:gdLst>
                <a:gd name="connsiteX0" fmla="*/ 0 w 421548"/>
                <a:gd name="connsiteY0" fmla="*/ 0 h 1865756"/>
                <a:gd name="connsiteX1" fmla="*/ 258699 w 421548"/>
                <a:gd name="connsiteY1" fmla="*/ 330803 h 1865756"/>
                <a:gd name="connsiteX2" fmla="*/ 408051 w 421548"/>
                <a:gd name="connsiteY2" fmla="*/ 617887 h 1865756"/>
                <a:gd name="connsiteX3" fmla="*/ 408051 w 421548"/>
                <a:gd name="connsiteY3" fmla="*/ 910781 h 1865756"/>
                <a:gd name="connsiteX4" fmla="*/ 336233 w 421548"/>
                <a:gd name="connsiteY4" fmla="*/ 1269683 h 1865756"/>
                <a:gd name="connsiteX5" fmla="*/ 186881 w 421548"/>
                <a:gd name="connsiteY5" fmla="*/ 1582674 h 1865756"/>
                <a:gd name="connsiteX6" fmla="*/ 0 w 421548"/>
                <a:gd name="connsiteY6" fmla="*/ 1865757 h 1865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1548" h="1865756">
                  <a:moveTo>
                    <a:pt x="0" y="0"/>
                  </a:moveTo>
                  <a:cubicBezTo>
                    <a:pt x="0" y="0"/>
                    <a:pt x="155734" y="188309"/>
                    <a:pt x="258699" y="330803"/>
                  </a:cubicBezTo>
                  <a:cubicBezTo>
                    <a:pt x="322517" y="419100"/>
                    <a:pt x="383096" y="512255"/>
                    <a:pt x="408051" y="617887"/>
                  </a:cubicBezTo>
                  <a:cubicBezTo>
                    <a:pt x="430625" y="713613"/>
                    <a:pt x="420815" y="812768"/>
                    <a:pt x="408051" y="910781"/>
                  </a:cubicBezTo>
                  <a:cubicBezTo>
                    <a:pt x="392240" y="1032129"/>
                    <a:pt x="376142" y="1154049"/>
                    <a:pt x="336233" y="1269683"/>
                  </a:cubicBezTo>
                  <a:cubicBezTo>
                    <a:pt x="298418" y="1379125"/>
                    <a:pt x="246412" y="1483138"/>
                    <a:pt x="186881" y="1582674"/>
                  </a:cubicBezTo>
                  <a:cubicBezTo>
                    <a:pt x="122777" y="1689640"/>
                    <a:pt x="0" y="1865757"/>
                    <a:pt x="0" y="186575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E78B8B6B-A236-4752-937C-83AF1C4EC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103" y="1247513"/>
              <a:ext cx="515229" cy="2438941"/>
            </a:xfrm>
            <a:custGeom>
              <a:avLst/>
              <a:gdLst>
                <a:gd name="connsiteX0" fmla="*/ 11621 w 286935"/>
                <a:gd name="connsiteY0" fmla="*/ 1358265 h 1358264"/>
                <a:gd name="connsiteX1" fmla="*/ 163830 w 286935"/>
                <a:gd name="connsiteY1" fmla="*/ 1157287 h 1358264"/>
                <a:gd name="connsiteX2" fmla="*/ 258604 w 286935"/>
                <a:gd name="connsiteY2" fmla="*/ 858679 h 1358264"/>
                <a:gd name="connsiteX3" fmla="*/ 284417 w 286935"/>
                <a:gd name="connsiteY3" fmla="*/ 577310 h 1358264"/>
                <a:gd name="connsiteX4" fmla="*/ 215456 w 286935"/>
                <a:gd name="connsiteY4" fmla="*/ 330422 h 1358264"/>
                <a:gd name="connsiteX5" fmla="*/ 0 w 286935"/>
                <a:gd name="connsiteY5" fmla="*/ 0 h 1358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6935" h="1358264">
                  <a:moveTo>
                    <a:pt x="11621" y="1358265"/>
                  </a:moveTo>
                  <a:cubicBezTo>
                    <a:pt x="11621" y="1358265"/>
                    <a:pt x="104299" y="1269016"/>
                    <a:pt x="163830" y="1157287"/>
                  </a:cubicBezTo>
                  <a:cubicBezTo>
                    <a:pt x="213074" y="1064800"/>
                    <a:pt x="237458" y="961453"/>
                    <a:pt x="258604" y="858679"/>
                  </a:cubicBezTo>
                  <a:cubicBezTo>
                    <a:pt x="277749" y="765905"/>
                    <a:pt x="293180" y="671512"/>
                    <a:pt x="284417" y="577310"/>
                  </a:cubicBezTo>
                  <a:cubicBezTo>
                    <a:pt x="276511" y="491680"/>
                    <a:pt x="250412" y="409099"/>
                    <a:pt x="215456" y="330422"/>
                  </a:cubicBezTo>
                  <a:cubicBezTo>
                    <a:pt x="153353" y="190405"/>
                    <a:pt x="0" y="0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416B9790-C202-4F5D-8BEC-130557782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103" y="1752232"/>
              <a:ext cx="300409" cy="1599679"/>
            </a:xfrm>
            <a:custGeom>
              <a:avLst/>
              <a:gdLst>
                <a:gd name="connsiteX0" fmla="*/ 0 w 167300"/>
                <a:gd name="connsiteY0" fmla="*/ 0 h 890873"/>
                <a:gd name="connsiteX1" fmla="*/ 143732 w 167300"/>
                <a:gd name="connsiteY1" fmla="*/ 233077 h 890873"/>
                <a:gd name="connsiteX2" fmla="*/ 160973 w 167300"/>
                <a:gd name="connsiteY2" fmla="*/ 482822 h 890873"/>
                <a:gd name="connsiteX3" fmla="*/ 0 w 167300"/>
                <a:gd name="connsiteY3" fmla="*/ 890873 h 890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300" h="890873">
                  <a:moveTo>
                    <a:pt x="0" y="0"/>
                  </a:moveTo>
                  <a:cubicBezTo>
                    <a:pt x="0" y="0"/>
                    <a:pt x="110585" y="127254"/>
                    <a:pt x="143732" y="233077"/>
                  </a:cubicBezTo>
                  <a:cubicBezTo>
                    <a:pt x="168974" y="313563"/>
                    <a:pt x="172593" y="399098"/>
                    <a:pt x="160973" y="482822"/>
                  </a:cubicBezTo>
                  <a:cubicBezTo>
                    <a:pt x="136970" y="655892"/>
                    <a:pt x="0" y="890873"/>
                    <a:pt x="0" y="890873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FE0884AE-BEEF-4D8B-B59B-1EFC91429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131253" y="14016"/>
              <a:ext cx="5523537" cy="3012568"/>
            </a:xfrm>
            <a:custGeom>
              <a:avLst/>
              <a:gdLst>
                <a:gd name="connsiteX0" fmla="*/ 3076099 w 3076098"/>
                <a:gd name="connsiteY0" fmla="*/ 12287 h 1677721"/>
                <a:gd name="connsiteX1" fmla="*/ 3054287 w 3076098"/>
                <a:gd name="connsiteY1" fmla="*/ 609029 h 1677721"/>
                <a:gd name="connsiteX2" fmla="*/ 3054287 w 3076098"/>
                <a:gd name="connsiteY2" fmla="*/ 824770 h 1677721"/>
                <a:gd name="connsiteX3" fmla="*/ 3002375 w 3076098"/>
                <a:gd name="connsiteY3" fmla="*/ 1158240 h 1677721"/>
                <a:gd name="connsiteX4" fmla="*/ 2945797 w 3076098"/>
                <a:gd name="connsiteY4" fmla="*/ 1277112 h 1677721"/>
                <a:gd name="connsiteX5" fmla="*/ 2706815 w 3076098"/>
                <a:gd name="connsiteY5" fmla="*/ 1492853 h 1677721"/>
                <a:gd name="connsiteX6" fmla="*/ 2451735 w 3076098"/>
                <a:gd name="connsiteY6" fmla="*/ 1618583 h 1677721"/>
                <a:gd name="connsiteX7" fmla="*/ 2128457 w 3076098"/>
                <a:gd name="connsiteY7" fmla="*/ 1677448 h 1677721"/>
                <a:gd name="connsiteX8" fmla="*/ 1672495 w 3076098"/>
                <a:gd name="connsiteY8" fmla="*/ 1505522 h 1677721"/>
                <a:gd name="connsiteX9" fmla="*/ 1445038 w 3076098"/>
                <a:gd name="connsiteY9" fmla="*/ 1230916 h 1677721"/>
                <a:gd name="connsiteX10" fmla="*/ 1381506 w 3076098"/>
                <a:gd name="connsiteY10" fmla="*/ 1044035 h 1677721"/>
                <a:gd name="connsiteX11" fmla="*/ 1260253 w 3076098"/>
                <a:gd name="connsiteY11" fmla="*/ 837533 h 1677721"/>
                <a:gd name="connsiteX12" fmla="*/ 1108520 w 3076098"/>
                <a:gd name="connsiteY12" fmla="*/ 772954 h 1677721"/>
                <a:gd name="connsiteX13" fmla="*/ 955358 w 3076098"/>
                <a:gd name="connsiteY13" fmla="*/ 751427 h 1677721"/>
                <a:gd name="connsiteX14" fmla="*/ 763810 w 3076098"/>
                <a:gd name="connsiteY14" fmla="*/ 764762 h 1677721"/>
                <a:gd name="connsiteX15" fmla="*/ 651224 w 3076098"/>
                <a:gd name="connsiteY15" fmla="*/ 728186 h 1677721"/>
                <a:gd name="connsiteX16" fmla="*/ 510730 w 3076098"/>
                <a:gd name="connsiteY16" fmla="*/ 587788 h 1677721"/>
                <a:gd name="connsiteX17" fmla="*/ 323183 w 3076098"/>
                <a:gd name="connsiteY17" fmla="*/ 353187 h 1677721"/>
                <a:gd name="connsiteX18" fmla="*/ 0 w 3076098"/>
                <a:gd name="connsiteY18" fmla="*/ 0 h 1677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76098" h="1677721">
                  <a:moveTo>
                    <a:pt x="3076099" y="12287"/>
                  </a:moveTo>
                  <a:cubicBezTo>
                    <a:pt x="3069336" y="183071"/>
                    <a:pt x="3053525" y="438150"/>
                    <a:pt x="3054287" y="609029"/>
                  </a:cubicBezTo>
                  <a:cubicBezTo>
                    <a:pt x="3054572" y="680942"/>
                    <a:pt x="3056477" y="752856"/>
                    <a:pt x="3054287" y="824770"/>
                  </a:cubicBezTo>
                  <a:cubicBezTo>
                    <a:pt x="3050858" y="937832"/>
                    <a:pt x="3038285" y="1051084"/>
                    <a:pt x="3002375" y="1158240"/>
                  </a:cubicBezTo>
                  <a:cubicBezTo>
                    <a:pt x="2988374" y="1200055"/>
                    <a:pt x="2969895" y="1240155"/>
                    <a:pt x="2945797" y="1277112"/>
                  </a:cubicBezTo>
                  <a:cubicBezTo>
                    <a:pt x="2886742" y="1367885"/>
                    <a:pt x="2798636" y="1434846"/>
                    <a:pt x="2706815" y="1492853"/>
                  </a:cubicBezTo>
                  <a:cubicBezTo>
                    <a:pt x="2626424" y="1543717"/>
                    <a:pt x="2541080" y="1586103"/>
                    <a:pt x="2451735" y="1618583"/>
                  </a:cubicBezTo>
                  <a:cubicBezTo>
                    <a:pt x="2347817" y="1656398"/>
                    <a:pt x="2238851" y="1680591"/>
                    <a:pt x="2128457" y="1677448"/>
                  </a:cubicBezTo>
                  <a:cubicBezTo>
                    <a:pt x="1962436" y="1672781"/>
                    <a:pt x="1804702" y="1606677"/>
                    <a:pt x="1672495" y="1505522"/>
                  </a:cubicBezTo>
                  <a:cubicBezTo>
                    <a:pt x="1576483" y="1432084"/>
                    <a:pt x="1493520" y="1341501"/>
                    <a:pt x="1445038" y="1230916"/>
                  </a:cubicBezTo>
                  <a:cubicBezTo>
                    <a:pt x="1418653" y="1170623"/>
                    <a:pt x="1401794" y="1106710"/>
                    <a:pt x="1381506" y="1044035"/>
                  </a:cubicBezTo>
                  <a:cubicBezTo>
                    <a:pt x="1356360" y="966026"/>
                    <a:pt x="1324261" y="887730"/>
                    <a:pt x="1260253" y="837533"/>
                  </a:cubicBezTo>
                  <a:cubicBezTo>
                    <a:pt x="1216628" y="803243"/>
                    <a:pt x="1162717" y="786194"/>
                    <a:pt x="1108520" y="772954"/>
                  </a:cubicBezTo>
                  <a:cubicBezTo>
                    <a:pt x="1058228" y="760667"/>
                    <a:pt x="1007078" y="750570"/>
                    <a:pt x="955358" y="751427"/>
                  </a:cubicBezTo>
                  <a:cubicBezTo>
                    <a:pt x="891064" y="752475"/>
                    <a:pt x="827818" y="770001"/>
                    <a:pt x="763810" y="764762"/>
                  </a:cubicBezTo>
                  <a:cubicBezTo>
                    <a:pt x="723995" y="761524"/>
                    <a:pt x="685514" y="748760"/>
                    <a:pt x="651224" y="728186"/>
                  </a:cubicBezTo>
                  <a:cubicBezTo>
                    <a:pt x="594074" y="693896"/>
                    <a:pt x="552545" y="639985"/>
                    <a:pt x="510730" y="587788"/>
                  </a:cubicBezTo>
                  <a:cubicBezTo>
                    <a:pt x="448151" y="509683"/>
                    <a:pt x="384524" y="432245"/>
                    <a:pt x="323183" y="353187"/>
                  </a:cubicBezTo>
                  <a:cubicBezTo>
                    <a:pt x="246221" y="253937"/>
                    <a:pt x="94202" y="82868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DC19431-34DB-4F62-A4D8-ED38ECCB9A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87455" y="75587"/>
              <a:ext cx="4681672" cy="2637228"/>
            </a:xfrm>
            <a:custGeom>
              <a:avLst/>
              <a:gdLst>
                <a:gd name="connsiteX0" fmla="*/ 2568321 w 2607257"/>
                <a:gd name="connsiteY0" fmla="*/ 18002 h 1468691"/>
                <a:gd name="connsiteX1" fmla="*/ 2590609 w 2607257"/>
                <a:gd name="connsiteY1" fmla="*/ 258509 h 1468691"/>
                <a:gd name="connsiteX2" fmla="*/ 2606802 w 2607257"/>
                <a:gd name="connsiteY2" fmla="*/ 563118 h 1468691"/>
                <a:gd name="connsiteX3" fmla="*/ 2587181 w 2607257"/>
                <a:gd name="connsiteY3" fmla="*/ 910400 h 1468691"/>
                <a:gd name="connsiteX4" fmla="*/ 2568702 w 2607257"/>
                <a:gd name="connsiteY4" fmla="*/ 1001554 h 1468691"/>
                <a:gd name="connsiteX5" fmla="*/ 2407063 w 2607257"/>
                <a:gd name="connsiteY5" fmla="*/ 1262348 h 1468691"/>
                <a:gd name="connsiteX6" fmla="*/ 2211896 w 2607257"/>
                <a:gd name="connsiteY6" fmla="*/ 1390078 h 1468691"/>
                <a:gd name="connsiteX7" fmla="*/ 1936623 w 2607257"/>
                <a:gd name="connsiteY7" fmla="*/ 1466660 h 1468691"/>
                <a:gd name="connsiteX8" fmla="*/ 1749933 w 2607257"/>
                <a:gd name="connsiteY8" fmla="*/ 1447514 h 1468691"/>
                <a:gd name="connsiteX9" fmla="*/ 1594295 w 2607257"/>
                <a:gd name="connsiteY9" fmla="*/ 1351788 h 1468691"/>
                <a:gd name="connsiteX10" fmla="*/ 1512951 w 2607257"/>
                <a:gd name="connsiteY10" fmla="*/ 1227392 h 1468691"/>
                <a:gd name="connsiteX11" fmla="*/ 1500949 w 2607257"/>
                <a:gd name="connsiteY11" fmla="*/ 992886 h 1468691"/>
                <a:gd name="connsiteX12" fmla="*/ 1541621 w 2607257"/>
                <a:gd name="connsiteY12" fmla="*/ 803910 h 1468691"/>
                <a:gd name="connsiteX13" fmla="*/ 1541621 w 2607257"/>
                <a:gd name="connsiteY13" fmla="*/ 665131 h 1468691"/>
                <a:gd name="connsiteX14" fmla="*/ 1429131 w 2607257"/>
                <a:gd name="connsiteY14" fmla="*/ 526352 h 1468691"/>
                <a:gd name="connsiteX15" fmla="*/ 1163383 w 2607257"/>
                <a:gd name="connsiteY15" fmla="*/ 449771 h 1468691"/>
                <a:gd name="connsiteX16" fmla="*/ 811530 w 2607257"/>
                <a:gd name="connsiteY16" fmla="*/ 406718 h 1468691"/>
                <a:gd name="connsiteX17" fmla="*/ 574548 w 2607257"/>
                <a:gd name="connsiteY17" fmla="*/ 354044 h 1468691"/>
                <a:gd name="connsiteX18" fmla="*/ 284893 w 2607257"/>
                <a:gd name="connsiteY18" fmla="*/ 224885 h 1468691"/>
                <a:gd name="connsiteX19" fmla="*/ 0 w 2607257"/>
                <a:gd name="connsiteY19" fmla="*/ 0 h 1468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607257" h="1468691">
                  <a:moveTo>
                    <a:pt x="2568321" y="18002"/>
                  </a:moveTo>
                  <a:cubicBezTo>
                    <a:pt x="2574989" y="70009"/>
                    <a:pt x="2587752" y="206121"/>
                    <a:pt x="2590609" y="258509"/>
                  </a:cubicBezTo>
                  <a:cubicBezTo>
                    <a:pt x="2596134" y="360045"/>
                    <a:pt x="2604707" y="461486"/>
                    <a:pt x="2606802" y="563118"/>
                  </a:cubicBezTo>
                  <a:cubicBezTo>
                    <a:pt x="2609088" y="679228"/>
                    <a:pt x="2602802" y="795338"/>
                    <a:pt x="2587181" y="910400"/>
                  </a:cubicBezTo>
                  <a:cubicBezTo>
                    <a:pt x="2582990" y="941165"/>
                    <a:pt x="2577274" y="971645"/>
                    <a:pt x="2568702" y="1001554"/>
                  </a:cubicBezTo>
                  <a:cubicBezTo>
                    <a:pt x="2540222" y="1101471"/>
                    <a:pt x="2482501" y="1190816"/>
                    <a:pt x="2407063" y="1262348"/>
                  </a:cubicBezTo>
                  <a:cubicBezTo>
                    <a:pt x="2350294" y="1316165"/>
                    <a:pt x="2283047" y="1357313"/>
                    <a:pt x="2211896" y="1390078"/>
                  </a:cubicBezTo>
                  <a:cubicBezTo>
                    <a:pt x="2124742" y="1430179"/>
                    <a:pt x="2032159" y="1458754"/>
                    <a:pt x="1936623" y="1466660"/>
                  </a:cubicBezTo>
                  <a:cubicBezTo>
                    <a:pt x="1873567" y="1471898"/>
                    <a:pt x="1809845" y="1467517"/>
                    <a:pt x="1749933" y="1447514"/>
                  </a:cubicBezTo>
                  <a:cubicBezTo>
                    <a:pt x="1691449" y="1428083"/>
                    <a:pt x="1638109" y="1395222"/>
                    <a:pt x="1594295" y="1351788"/>
                  </a:cubicBezTo>
                  <a:cubicBezTo>
                    <a:pt x="1558576" y="1316450"/>
                    <a:pt x="1530001" y="1274540"/>
                    <a:pt x="1512951" y="1227392"/>
                  </a:cubicBezTo>
                  <a:cubicBezTo>
                    <a:pt x="1485900" y="1152811"/>
                    <a:pt x="1487519" y="1071467"/>
                    <a:pt x="1500949" y="992886"/>
                  </a:cubicBezTo>
                  <a:cubicBezTo>
                    <a:pt x="1511808" y="929354"/>
                    <a:pt x="1529810" y="867251"/>
                    <a:pt x="1541621" y="803910"/>
                  </a:cubicBezTo>
                  <a:cubicBezTo>
                    <a:pt x="1550194" y="757714"/>
                    <a:pt x="1554194" y="710279"/>
                    <a:pt x="1541621" y="665131"/>
                  </a:cubicBezTo>
                  <a:cubicBezTo>
                    <a:pt x="1525143" y="605981"/>
                    <a:pt x="1481233" y="559403"/>
                    <a:pt x="1429131" y="526352"/>
                  </a:cubicBezTo>
                  <a:cubicBezTo>
                    <a:pt x="1350455" y="476536"/>
                    <a:pt x="1256157" y="461772"/>
                    <a:pt x="1163383" y="449771"/>
                  </a:cubicBezTo>
                  <a:cubicBezTo>
                    <a:pt x="1046131" y="434626"/>
                    <a:pt x="928306" y="424720"/>
                    <a:pt x="811530" y="406718"/>
                  </a:cubicBezTo>
                  <a:cubicBezTo>
                    <a:pt x="731425" y="394335"/>
                    <a:pt x="652081" y="377571"/>
                    <a:pt x="574548" y="354044"/>
                  </a:cubicBezTo>
                  <a:cubicBezTo>
                    <a:pt x="472916" y="323279"/>
                    <a:pt x="375094" y="280702"/>
                    <a:pt x="284893" y="224885"/>
                  </a:cubicBezTo>
                  <a:cubicBezTo>
                    <a:pt x="181832" y="161068"/>
                    <a:pt x="90868" y="80296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5BF5735E-2BC7-4236-B830-616EBBBC7B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10305" y="31802"/>
              <a:ext cx="3763077" cy="2110194"/>
            </a:xfrm>
            <a:custGeom>
              <a:avLst/>
              <a:gdLst>
                <a:gd name="connsiteX0" fmla="*/ 1950434 w 2095685"/>
                <a:gd name="connsiteY0" fmla="*/ 0 h 1175182"/>
                <a:gd name="connsiteX1" fmla="*/ 2077307 w 2095685"/>
                <a:gd name="connsiteY1" fmla="*/ 479108 h 1175182"/>
                <a:gd name="connsiteX2" fmla="*/ 2089309 w 2095685"/>
                <a:gd name="connsiteY2" fmla="*/ 826008 h 1175182"/>
                <a:gd name="connsiteX3" fmla="*/ 1987582 w 2095685"/>
                <a:gd name="connsiteY3" fmla="*/ 1101185 h 1175182"/>
                <a:gd name="connsiteX4" fmla="*/ 1818037 w 2095685"/>
                <a:gd name="connsiteY4" fmla="*/ 1173004 h 1175182"/>
                <a:gd name="connsiteX5" fmla="*/ 1694402 w 2095685"/>
                <a:gd name="connsiteY5" fmla="*/ 1157097 h 1175182"/>
                <a:gd name="connsiteX6" fmla="*/ 1594676 w 2095685"/>
                <a:gd name="connsiteY6" fmla="*/ 1013555 h 1175182"/>
                <a:gd name="connsiteX7" fmla="*/ 1664494 w 2095685"/>
                <a:gd name="connsiteY7" fmla="*/ 790289 h 1175182"/>
                <a:gd name="connsiteX8" fmla="*/ 1684401 w 2095685"/>
                <a:gd name="connsiteY8" fmla="*/ 527114 h 1175182"/>
                <a:gd name="connsiteX9" fmla="*/ 1550765 w 2095685"/>
                <a:gd name="connsiteY9" fmla="*/ 343662 h 1175182"/>
                <a:gd name="connsiteX10" fmla="*/ 1315402 w 2095685"/>
                <a:gd name="connsiteY10" fmla="*/ 265938 h 1175182"/>
                <a:gd name="connsiteX11" fmla="*/ 876586 w 2095685"/>
                <a:gd name="connsiteY11" fmla="*/ 200120 h 1175182"/>
                <a:gd name="connsiteX12" fmla="*/ 591312 w 2095685"/>
                <a:gd name="connsiteY12" fmla="*/ 186119 h 1175182"/>
                <a:gd name="connsiteX13" fmla="*/ 0 w 2095685"/>
                <a:gd name="connsiteY13" fmla="*/ 16669 h 1175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95685" h="1175182">
                  <a:moveTo>
                    <a:pt x="1950434" y="0"/>
                  </a:moveTo>
                  <a:cubicBezTo>
                    <a:pt x="1973485" y="77629"/>
                    <a:pt x="2063115" y="399383"/>
                    <a:pt x="2077307" y="479108"/>
                  </a:cubicBezTo>
                  <a:cubicBezTo>
                    <a:pt x="2097786" y="593693"/>
                    <a:pt x="2100167" y="710089"/>
                    <a:pt x="2089309" y="826008"/>
                  </a:cubicBezTo>
                  <a:cubicBezTo>
                    <a:pt x="2079784" y="927545"/>
                    <a:pt x="2061401" y="1032891"/>
                    <a:pt x="1987582" y="1101185"/>
                  </a:cubicBezTo>
                  <a:cubicBezTo>
                    <a:pt x="1941481" y="1143762"/>
                    <a:pt x="1880616" y="1165670"/>
                    <a:pt x="1818037" y="1173004"/>
                  </a:cubicBezTo>
                  <a:cubicBezTo>
                    <a:pt x="1775746" y="1177957"/>
                    <a:pt x="1732693" y="1175195"/>
                    <a:pt x="1694402" y="1157097"/>
                  </a:cubicBezTo>
                  <a:cubicBezTo>
                    <a:pt x="1638110" y="1130427"/>
                    <a:pt x="1600295" y="1075373"/>
                    <a:pt x="1594676" y="1013555"/>
                  </a:cubicBezTo>
                  <a:cubicBezTo>
                    <a:pt x="1587532" y="934879"/>
                    <a:pt x="1635633" y="864870"/>
                    <a:pt x="1664494" y="790289"/>
                  </a:cubicBezTo>
                  <a:cubicBezTo>
                    <a:pt x="1696974" y="706279"/>
                    <a:pt x="1708594" y="613791"/>
                    <a:pt x="1684401" y="527114"/>
                  </a:cubicBezTo>
                  <a:cubicBezTo>
                    <a:pt x="1663351" y="451580"/>
                    <a:pt x="1616488" y="386620"/>
                    <a:pt x="1550765" y="343662"/>
                  </a:cubicBezTo>
                  <a:cubicBezTo>
                    <a:pt x="1480947" y="298133"/>
                    <a:pt x="1397508" y="282131"/>
                    <a:pt x="1315402" y="265938"/>
                  </a:cubicBezTo>
                  <a:cubicBezTo>
                    <a:pt x="1170051" y="237173"/>
                    <a:pt x="1024128" y="212027"/>
                    <a:pt x="876586" y="200120"/>
                  </a:cubicBezTo>
                  <a:cubicBezTo>
                    <a:pt x="781717" y="192500"/>
                    <a:pt x="686276" y="193643"/>
                    <a:pt x="591312" y="186119"/>
                  </a:cubicBezTo>
                  <a:cubicBezTo>
                    <a:pt x="465296" y="176213"/>
                    <a:pt x="160211" y="193453"/>
                    <a:pt x="0" y="16669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4" name="Bottom Right">
            <a:extLst>
              <a:ext uri="{FF2B5EF4-FFF2-40B4-BE49-F238E27FC236}">
                <a16:creationId xmlns:a16="http://schemas.microsoft.com/office/drawing/2014/main" id="{83664CB5-2BA0-493E-BEC5-BACF868A1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4DC3445-FC3D-4F90-BC75-AD8EDD18A9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36" name="Graphic 157">
              <a:extLst>
                <a:ext uri="{FF2B5EF4-FFF2-40B4-BE49-F238E27FC236}">
                  <a16:creationId xmlns:a16="http://schemas.microsoft.com/office/drawing/2014/main" id="{70D6C503-0ABE-48A7-BA0B-D5A26B558B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6DEB1DC4-C3A0-4645-B456-02A9FFA2C93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2ECF4175-31D6-4A9B-87A4-4C296674971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508D2906-75CA-4435-A320-08EBBA06B67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51B8B373-782A-4568-BDF3-093F398F1AD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707C3AD9-7FDD-480C-91FF-0D3A977DF29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A8EF16B5-D539-41A0-9FDE-164CE88FE83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92FFF8CB-E294-4944-A954-FC2866B2557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2CD3167-A8E1-4652-8AFE-0E5D9A90CC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B7104E-E7D0-6B4C-898F-4B0AD2AD9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1" y="559813"/>
            <a:ext cx="9988166" cy="2785797"/>
          </a:xfrm>
        </p:spPr>
        <p:txBody>
          <a:bodyPr anchor="b">
            <a:normAutofit/>
          </a:bodyPr>
          <a:lstStyle/>
          <a:p>
            <a:pPr algn="ctr"/>
            <a:r>
              <a:rPr lang="en-US" sz="6000"/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1BAE0-D344-0640-A0F0-095DC1239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5091" y="3498856"/>
            <a:ext cx="8188033" cy="261423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2400">
                <a:ea typeface="+mn-lt"/>
                <a:cs typeface="+mn-lt"/>
              </a:rPr>
              <a:t>The purpose of this project is to increase the number of adolescent patients ages 11 to 18 who receive the Human Papillomavirus vaccine by implementing a telephone reminder, recall, appointment system that informs parents/guardians that their child is due for the vaccine.</a:t>
            </a:r>
            <a:endParaRPr lang="en-US" sz="2400">
              <a:cs typeface="Arial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C6502D-FEE0-0147-B73C-8A5E04C97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HPV Vaccine Compliance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874C11-0D61-E240-AAF3-904896AB0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6000" y="6356350"/>
            <a:ext cx="1447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3B850FF-6169-4056-8077-06FFA93A5366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7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7104E-E7D0-6B4C-898F-4B0AD2AD9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1BAE0-D344-0640-A0F0-095DC1239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latin typeface="Arial"/>
                <a:cs typeface="Calibri"/>
              </a:rPr>
              <a:t>Obtain parent/guardian opinion regarding the HPV vaccine and barriers via questionnaire  </a:t>
            </a:r>
            <a:endParaRPr lang="en-US">
              <a:latin typeface="Arial"/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/>
                <a:cs typeface="Calibri"/>
              </a:rPr>
              <a:t>Explore provider's current practices and opinions regarding the HPV vaccine via a semi-structured interview</a:t>
            </a:r>
            <a:endParaRPr lang="en-US">
              <a:latin typeface="Arial"/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/>
                <a:cs typeface="Calibri"/>
              </a:rPr>
              <a:t>Develop and implement a successful quality improvement (QI) process targeting the HPV vaccine and its’ compliance rates via a telephone reminder, recall, appointment system   </a:t>
            </a:r>
            <a:endParaRPr lang="en-US">
              <a:latin typeface="Arial"/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/>
                <a:cs typeface="Calibri"/>
              </a:rPr>
              <a:t>Assess overall parent/guardian, staff, and provider satisfaction with the program</a:t>
            </a:r>
            <a:endParaRPr lang="en-US">
              <a:latin typeface="Arial"/>
              <a:ea typeface="+mn-lt"/>
              <a:cs typeface="+mn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C6502D-FEE0-0147-B73C-8A5E04C97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HPV Vaccine Compliance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874C11-0D61-E240-AAF3-904896AB0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60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4D5AE-3229-4E96-B25E-23149359A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Literature Review:</a:t>
            </a:r>
            <a:br>
              <a:rPr lang="en-US"/>
            </a:br>
            <a:r>
              <a:rPr lang="en-US"/>
              <a:t>HPV Vaccination Efforts 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AF3CC1-22CB-4EE3-B59B-D193042D5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448340"/>
            <a:ext cx="5157787" cy="823912"/>
          </a:xfrm>
        </p:spPr>
        <p:txBody>
          <a:bodyPr>
            <a:normAutofit/>
          </a:bodyPr>
          <a:lstStyle/>
          <a:p>
            <a:r>
              <a:rPr lang="en-US" sz="2800">
                <a:cs typeface="Arial"/>
              </a:rPr>
              <a:t>Facilitators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D88C0-FB56-4AF0-8463-AC3566D6DCE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ea typeface="+mn-lt"/>
                <a:cs typeface="+mn-lt"/>
              </a:rPr>
              <a:t>Vaccine Efficacy and Effectiveness</a:t>
            </a:r>
          </a:p>
          <a:p>
            <a:pPr>
              <a:lnSpc>
                <a:spcPct val="90000"/>
              </a:lnSpc>
            </a:pPr>
            <a:r>
              <a:rPr lang="en-US" sz="2400">
                <a:ea typeface="+mn-lt"/>
                <a:cs typeface="+mn-lt"/>
              </a:rPr>
              <a:t>Cost Perspective</a:t>
            </a:r>
          </a:p>
          <a:p>
            <a:pPr>
              <a:lnSpc>
                <a:spcPct val="90000"/>
              </a:lnSpc>
            </a:pPr>
            <a:r>
              <a:rPr lang="en-US" sz="2400">
                <a:ea typeface="+mn-lt"/>
                <a:cs typeface="+mn-lt"/>
              </a:rPr>
              <a:t>Strategies to Increase Vaccine Compliance Rates: Reminder and Recall Systems</a:t>
            </a:r>
          </a:p>
          <a:p>
            <a:pPr lvl="1">
              <a:lnSpc>
                <a:spcPct val="90000"/>
              </a:lnSpc>
            </a:pPr>
            <a:endParaRPr lang="en-US" sz="2000">
              <a:ea typeface="+mn-lt"/>
              <a:cs typeface="+mn-lt"/>
            </a:endParaRPr>
          </a:p>
          <a:p>
            <a:pPr lvl="1">
              <a:lnSpc>
                <a:spcPct val="90000"/>
              </a:lnSpc>
            </a:pPr>
            <a:endParaRPr lang="en-US" sz="2000">
              <a:ea typeface="+mn-lt"/>
              <a:cs typeface="+mn-lt"/>
            </a:endParaRPr>
          </a:p>
          <a:p>
            <a:endParaRPr lang="en-US" sz="2400">
              <a:cs typeface="Arial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87490C-333C-4D20-9ABD-3AE6E75DCE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9024" y="1445419"/>
            <a:ext cx="5183188" cy="823912"/>
          </a:xfrm>
        </p:spPr>
        <p:txBody>
          <a:bodyPr>
            <a:normAutofit/>
          </a:bodyPr>
          <a:lstStyle/>
          <a:p>
            <a:r>
              <a:rPr lang="en-US" sz="2800">
                <a:cs typeface="Arial"/>
              </a:rPr>
              <a:t>Barriers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DDF862-C5E9-4DE3-A068-0A234843C63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ea typeface="+mn-lt"/>
                <a:cs typeface="+mn-lt"/>
              </a:rPr>
              <a:t>Provider Practices and Parental Hesitancy </a:t>
            </a:r>
          </a:p>
          <a:p>
            <a:pPr>
              <a:lnSpc>
                <a:spcPct val="90000"/>
              </a:lnSpc>
            </a:pPr>
            <a:r>
              <a:rPr lang="en-US" sz="2400">
                <a:ea typeface="+mn-lt"/>
                <a:cs typeface="+mn-lt"/>
              </a:rPr>
              <a:t>Education</a:t>
            </a:r>
          </a:p>
          <a:p>
            <a:pPr>
              <a:lnSpc>
                <a:spcPct val="90000"/>
              </a:lnSpc>
            </a:pPr>
            <a:r>
              <a:rPr lang="en-US" sz="2400">
                <a:ea typeface="+mn-lt"/>
                <a:cs typeface="+mn-lt"/>
              </a:rPr>
              <a:t>COVID-19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8B8176-3E19-4634-87E4-D5F1484A6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438A9E-0159-4A8A-BA1B-776484894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HPV Vaccine Compliance </a:t>
            </a:r>
          </a:p>
        </p:txBody>
      </p:sp>
    </p:spTree>
    <p:extLst>
      <p:ext uri="{BB962C8B-B14F-4D97-AF65-F5344CB8AC3E}">
        <p14:creationId xmlns:p14="http://schemas.microsoft.com/office/powerpoint/2010/main" val="3018410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4D5AE-3229-4E96-B25E-23149359A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>
                <a:ea typeface="+mj-lt"/>
                <a:cs typeface="+mj-lt"/>
              </a:rPr>
              <a:t>Theoretical Substruction #1:</a:t>
            </a:r>
            <a:br>
              <a:rPr lang="en-US" sz="4000">
                <a:ea typeface="+mj-lt"/>
                <a:cs typeface="+mj-lt"/>
              </a:rPr>
            </a:br>
            <a:r>
              <a:rPr lang="en-US" sz="4000">
                <a:ea typeface="+mj-lt"/>
                <a:cs typeface="+mj-lt"/>
              </a:rPr>
              <a:t>Pender’s Health Promotion Model (2013)</a:t>
            </a:r>
          </a:p>
          <a:p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815BD85-AC97-4FEE-9BBD-1375CFAB83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8143639"/>
              </p:ext>
            </p:extLst>
          </p:nvPr>
        </p:nvGraphicFramePr>
        <p:xfrm>
          <a:off x="367541" y="1218565"/>
          <a:ext cx="11456917" cy="5259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5344">
                  <a:extLst>
                    <a:ext uri="{9D8B030D-6E8A-4147-A177-3AD203B41FA5}">
                      <a16:colId xmlns:a16="http://schemas.microsoft.com/office/drawing/2014/main" val="625994752"/>
                    </a:ext>
                  </a:extLst>
                </a:gridCol>
                <a:gridCol w="1768453">
                  <a:extLst>
                    <a:ext uri="{9D8B030D-6E8A-4147-A177-3AD203B41FA5}">
                      <a16:colId xmlns:a16="http://schemas.microsoft.com/office/drawing/2014/main" val="555478665"/>
                    </a:ext>
                  </a:extLst>
                </a:gridCol>
                <a:gridCol w="1701899">
                  <a:extLst>
                    <a:ext uri="{9D8B030D-6E8A-4147-A177-3AD203B41FA5}">
                      <a16:colId xmlns:a16="http://schemas.microsoft.com/office/drawing/2014/main" val="2308202042"/>
                    </a:ext>
                  </a:extLst>
                </a:gridCol>
                <a:gridCol w="1892056">
                  <a:extLst>
                    <a:ext uri="{9D8B030D-6E8A-4147-A177-3AD203B41FA5}">
                      <a16:colId xmlns:a16="http://schemas.microsoft.com/office/drawing/2014/main" val="876070492"/>
                    </a:ext>
                  </a:extLst>
                </a:gridCol>
                <a:gridCol w="1930086">
                  <a:extLst>
                    <a:ext uri="{9D8B030D-6E8A-4147-A177-3AD203B41FA5}">
                      <a16:colId xmlns:a16="http://schemas.microsoft.com/office/drawing/2014/main" val="2827833813"/>
                    </a:ext>
                  </a:extLst>
                </a:gridCol>
                <a:gridCol w="2529079">
                  <a:extLst>
                    <a:ext uri="{9D8B030D-6E8A-4147-A177-3AD203B41FA5}">
                      <a16:colId xmlns:a16="http://schemas.microsoft.com/office/drawing/2014/main" val="477583671"/>
                    </a:ext>
                  </a:extLst>
                </a:gridCol>
              </a:tblGrid>
              <a:tr h="295275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000" u="sng">
                          <a:effectLst/>
                        </a:rPr>
                        <a:t>Theoretical Constructs</a:t>
                      </a:r>
                      <a:r>
                        <a:rPr lang="en-US" sz="1000">
                          <a:effectLst/>
                        </a:rPr>
                        <a:t> ​</a:t>
                      </a:r>
                      <a:endParaRPr lang="en-US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u="sng">
                          <a:effectLst/>
                        </a:rPr>
                        <a:t>Concepts</a:t>
                      </a:r>
                      <a:r>
                        <a:rPr lang="en-US" sz="1000">
                          <a:effectLst/>
                        </a:rPr>
                        <a:t> ​</a:t>
                      </a:r>
                      <a:endParaRPr lang="en-US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en-US" sz="1000" u="sng">
                          <a:effectLst/>
                        </a:rPr>
                        <a:t>Associated Investigative Questions</a:t>
                      </a:r>
                      <a:endParaRPr lang="en-US" sz="100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u="sng">
                          <a:effectLst/>
                        </a:rPr>
                        <a:t>Process</a:t>
                      </a:r>
                      <a:r>
                        <a:rPr lang="en-US" sz="1000">
                          <a:effectLst/>
                        </a:rPr>
                        <a:t> ​</a:t>
                      </a:r>
                      <a:endParaRPr lang="en-US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00" u="sng">
                          <a:effectLst/>
                        </a:rPr>
                        <a:t>Outcomes</a:t>
                      </a:r>
                      <a:r>
                        <a:rPr lang="en-US" sz="1000">
                          <a:effectLst/>
                        </a:rPr>
                        <a:t> ​</a:t>
                      </a:r>
                      <a:endParaRPr lang="en-US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272069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1">
                          <a:effectLst/>
                        </a:rPr>
                        <a:t>Individual </a:t>
                      </a:r>
                      <a:endParaRPr lang="en-US" b="1" i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1200" b="1">
                          <a:effectLst/>
                        </a:rPr>
                        <a:t>Characteristics and Experiences​</a:t>
                      </a:r>
                      <a:endParaRPr lang="en-US" b="1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000">
                          <a:effectLst/>
                        </a:rPr>
                        <a:t>Personal Factors:  ​</a:t>
                      </a:r>
                      <a:endParaRPr lang="en-US">
                        <a:effectLst/>
                      </a:endParaRPr>
                    </a:p>
                    <a:p>
                      <a:pPr algn="l" fontAlgn="base"/>
                      <a:r>
                        <a:rPr lang="en-US" sz="1000">
                          <a:effectLst/>
                        </a:rPr>
                        <a:t>Psychological  ​</a:t>
                      </a:r>
                      <a:endParaRPr lang="en-US">
                        <a:effectLst/>
                      </a:endParaRPr>
                    </a:p>
                    <a:p>
                      <a:pPr algn="l" fontAlgn="base"/>
                      <a:r>
                        <a:rPr lang="en-US" sz="1000">
                          <a:effectLst/>
                        </a:rPr>
                        <a:t>Sociocultural 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>
                          <a:effectLst/>
                        </a:rPr>
                        <a:t>Parent does not want to get the HPV vaccine for their child related to previous thoughts OR lack thereof regarding the vaccine 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>
                          <a:effectLst/>
                        </a:rPr>
                        <a:t>  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>
                          <a:effectLst/>
                        </a:rPr>
                        <a:t>Telephone Reminder, Recall, Appointment  ​</a:t>
                      </a:r>
                      <a:endParaRPr lang="en-US">
                        <a:effectLst/>
                      </a:endParaRPr>
                    </a:p>
                    <a:p>
                      <a:pPr algn="l" fontAlgn="base"/>
                      <a:r>
                        <a:rPr lang="en-US" sz="800">
                          <a:effectLst/>
                        </a:rPr>
                        <a:t>System along with Provider’s continued  ​</a:t>
                      </a:r>
                      <a:endParaRPr lang="en-US">
                        <a:effectLst/>
                      </a:endParaRPr>
                    </a:p>
                    <a:p>
                      <a:pPr algn="l" fontAlgn="base"/>
                      <a:r>
                        <a:rPr lang="en-US" sz="800">
                          <a:effectLst/>
                        </a:rPr>
                        <a:t>Endorsement of the HPV vaccine  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>
                          <a:effectLst/>
                        </a:rPr>
                        <a:t>Many parents reported not yet being aware of HPV and the vaccine, others had concerns re: side effects, too many risks, one reported too many nurses and friends have NOT recommended the vaccine, one answered many friends and family have had bad experiences w. the vaccine.  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4521243"/>
                  </a:ext>
                </a:extLst>
              </a:tr>
              <a:tr h="847725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1">
                          <a:effectLst/>
                        </a:rPr>
                        <a:t>Behavior Specific Cognitions and Affect ​</a:t>
                      </a:r>
                      <a:endParaRPr lang="en-US" b="1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000">
                          <a:effectLst/>
                        </a:rPr>
                        <a:t>Perceived Benefits of Action 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>
                          <a:effectLst/>
                        </a:rPr>
                        <a:t>What would increase the likelihood of initiating the vaccine series for your child?  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>
                          <a:effectLst/>
                        </a:rPr>
                        <a:t>  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>
                          <a:effectLst/>
                        </a:rPr>
                        <a:t>Telephone Reminder, Recall, Appointment  ​</a:t>
                      </a:r>
                      <a:endParaRPr lang="en-US">
                        <a:effectLst/>
                      </a:endParaRPr>
                    </a:p>
                    <a:p>
                      <a:pPr algn="l" fontAlgn="base"/>
                      <a:r>
                        <a:rPr lang="en-US" sz="800">
                          <a:effectLst/>
                        </a:rPr>
                        <a:t>System along with Provider’s continued  ​</a:t>
                      </a:r>
                      <a:endParaRPr lang="en-US">
                        <a:effectLst/>
                      </a:endParaRPr>
                    </a:p>
                    <a:p>
                      <a:pPr algn="l" fontAlgn="base"/>
                      <a:r>
                        <a:rPr lang="en-US" sz="800">
                          <a:effectLst/>
                        </a:rPr>
                        <a:t>Endorsement of the HPV vaccine  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>
                          <a:effectLst/>
                        </a:rPr>
                        <a:t>61% of participants reported education on necessity - a full explanation of benefits, 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800">
                          <a:effectLst/>
                        </a:rPr>
                        <a:t>58% reported speaking with the pediatrician and getting their opinion/endorsement, 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800">
                          <a:effectLst/>
                        </a:rPr>
                        <a:t>48% reported not applicable, 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800">
                          <a:effectLst/>
                        </a:rPr>
                        <a:t>24% reported a reminder system via phone call w. appt. offer, 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800">
                          <a:effectLst/>
                        </a:rPr>
                        <a:t>15% reported COVID being under control  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842810"/>
                  </a:ext>
                </a:extLst>
              </a:tr>
              <a:tr h="97155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800" b="1">
                          <a:effectLst/>
                        </a:rPr>
                        <a:t>  ​</a:t>
                      </a:r>
                      <a:endParaRPr lang="en-US" b="1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000">
                          <a:effectLst/>
                        </a:rPr>
                        <a:t>Perceived Barriers to Action 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>
                          <a:effectLst/>
                        </a:rPr>
                        <a:t>Have you started the HPV vaccine for your child?  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>
                          <a:effectLst/>
                        </a:rPr>
                        <a:t>Why will you not get this vaccine for your child?  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>
                          <a:effectLst/>
                        </a:rPr>
                        <a:t>Telephone Reminder, Recall, Appointment  ​</a:t>
                      </a:r>
                      <a:endParaRPr lang="en-US">
                        <a:effectLst/>
                      </a:endParaRPr>
                    </a:p>
                    <a:p>
                      <a:pPr algn="l" fontAlgn="base"/>
                      <a:r>
                        <a:rPr lang="en-US" sz="800">
                          <a:effectLst/>
                        </a:rPr>
                        <a:t>System along with Provider’s continued  ​</a:t>
                      </a:r>
                      <a:endParaRPr lang="en-US">
                        <a:effectLst/>
                      </a:endParaRPr>
                    </a:p>
                    <a:p>
                      <a:pPr algn="l" fontAlgn="base"/>
                      <a:r>
                        <a:rPr lang="en-US" sz="800">
                          <a:effectLst/>
                        </a:rPr>
                        <a:t>Endorsement of the HPV vaccine  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>
                          <a:effectLst/>
                        </a:rPr>
                        <a:t>39% of participants reported they had started the HPV vaccine series for their child, while 27% reported it had not been introduced yet. ​</a:t>
                      </a:r>
                      <a:endParaRPr lang="en-US">
                        <a:effectLst/>
                      </a:endParaRPr>
                    </a:p>
                    <a:p>
                      <a:pPr algn="l" fontAlgn="base"/>
                      <a:r>
                        <a:rPr lang="en-US" sz="800">
                          <a:effectLst/>
                        </a:rPr>
                        <a:t>Reasons for not getting this vaccine for their child included as above - Concerns re: side effects, too many risks, friends not recommending the vaccine, and bad experiences.  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216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800" b="1">
                          <a:effectLst/>
                        </a:rPr>
                        <a:t>  ​</a:t>
                      </a:r>
                      <a:endParaRPr lang="en-US" b="1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000">
                          <a:effectLst/>
                        </a:rPr>
                        <a:t>Interpersonal  ​</a:t>
                      </a:r>
                      <a:endParaRPr lang="en-US">
                        <a:effectLst/>
                      </a:endParaRPr>
                    </a:p>
                    <a:p>
                      <a:pPr algn="l" fontAlgn="base"/>
                      <a:r>
                        <a:rPr lang="en-US" sz="1000">
                          <a:effectLst/>
                        </a:rPr>
                        <a:t>Influences 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>
                          <a:effectLst/>
                        </a:rPr>
                        <a:t>Speaking with the pediatrician (Providers) and getting their opinion -- endorsement 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>
                          <a:effectLst/>
                        </a:rPr>
                        <a:t>Education on why the HPV vaccine is necessary -- a full explanation of the vaccine's benefits (Support) 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>
                          <a:effectLst/>
                        </a:rPr>
                        <a:t>Telephone Reminder, Recall, Appointment  ​</a:t>
                      </a:r>
                      <a:endParaRPr lang="en-US">
                        <a:effectLst/>
                      </a:endParaRPr>
                    </a:p>
                    <a:p>
                      <a:pPr algn="l" fontAlgn="base"/>
                      <a:r>
                        <a:rPr lang="en-US" sz="800">
                          <a:effectLst/>
                        </a:rPr>
                        <a:t>System along with Provider’s continued  ​</a:t>
                      </a:r>
                      <a:endParaRPr lang="en-US">
                        <a:effectLst/>
                      </a:endParaRPr>
                    </a:p>
                    <a:p>
                      <a:pPr algn="l" fontAlgn="base"/>
                      <a:r>
                        <a:rPr lang="en-US" sz="800">
                          <a:effectLst/>
                        </a:rPr>
                        <a:t>Endorsement of the HPV vaccine  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>
                          <a:effectLst/>
                        </a:rPr>
                        <a:t>61% of participants reported education on necessity - a full explanation of benefits, 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800">
                          <a:effectLst/>
                        </a:rPr>
                        <a:t>58% reported speaking with the pediatrician and getting their opinion/endorsement 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697211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1">
                          <a:effectLst/>
                        </a:rPr>
                        <a:t>Behavioral Outcomes ​</a:t>
                      </a:r>
                      <a:endParaRPr lang="en-US" b="1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000">
                          <a:effectLst/>
                        </a:rPr>
                        <a:t>Commitment to a ​</a:t>
                      </a:r>
                      <a:endParaRPr lang="en-US">
                        <a:effectLst/>
                      </a:endParaRPr>
                    </a:p>
                    <a:p>
                      <a:pPr algn="l" fontAlgn="base"/>
                      <a:r>
                        <a:rPr lang="en-US" sz="1000">
                          <a:effectLst/>
                        </a:rPr>
                        <a:t>Plan of Action 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>
                          <a:effectLst/>
                        </a:rPr>
                        <a:t>What would increase the likelihood of initiating OR continuing/completing the vaccine series for your child?  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>
                          <a:effectLst/>
                        </a:rPr>
                        <a:t>  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>
                          <a:effectLst/>
                        </a:rPr>
                        <a:t>Telephone Reminder, Recall, Appointment  ​</a:t>
                      </a:r>
                      <a:endParaRPr lang="en-US">
                        <a:effectLst/>
                      </a:endParaRPr>
                    </a:p>
                    <a:p>
                      <a:pPr algn="l" fontAlgn="base"/>
                      <a:r>
                        <a:rPr lang="en-US" sz="800">
                          <a:effectLst/>
                        </a:rPr>
                        <a:t>System along with Provider’s continued  ​</a:t>
                      </a:r>
                      <a:endParaRPr lang="en-US">
                        <a:effectLst/>
                      </a:endParaRPr>
                    </a:p>
                    <a:p>
                      <a:pPr algn="l" fontAlgn="base"/>
                      <a:r>
                        <a:rPr lang="en-US" sz="800">
                          <a:effectLst/>
                        </a:rPr>
                        <a:t>Endorsement of the HPV vaccine  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>
                          <a:effectLst/>
                        </a:rPr>
                        <a:t>61% of participants reported education on necessity - a full explanation of benefits, 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800">
                          <a:effectLst/>
                        </a:rPr>
                        <a:t>58% reported speaking with the pediatrician and getting their opinion/endorsement 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258500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400">
                          <a:effectLst/>
                        </a:rPr>
                        <a:t>  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000">
                          <a:effectLst/>
                        </a:rPr>
                        <a:t>Health Promoting ​</a:t>
                      </a:r>
                      <a:endParaRPr lang="en-US">
                        <a:effectLst/>
                      </a:endParaRPr>
                    </a:p>
                    <a:p>
                      <a:pPr algn="l" fontAlgn="base"/>
                      <a:r>
                        <a:rPr lang="en-US" sz="1000">
                          <a:effectLst/>
                        </a:rPr>
                        <a:t>Behavior 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>
                          <a:effectLst/>
                        </a:rPr>
                        <a:t>Getting vaccinated against HPV and fully completing the series  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>
                          <a:effectLst/>
                        </a:rPr>
                        <a:t>  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>
                          <a:effectLst/>
                        </a:rPr>
                        <a:t>Telephone Reminder, Recall, Appointment  ​</a:t>
                      </a:r>
                      <a:endParaRPr lang="en-US">
                        <a:effectLst/>
                      </a:endParaRPr>
                    </a:p>
                    <a:p>
                      <a:pPr algn="l" fontAlgn="base"/>
                      <a:r>
                        <a:rPr lang="en-US" sz="800">
                          <a:effectLst/>
                        </a:rPr>
                        <a:t>System along with Provider’s continued  ​</a:t>
                      </a:r>
                      <a:endParaRPr lang="en-US">
                        <a:effectLst/>
                      </a:endParaRPr>
                    </a:p>
                    <a:p>
                      <a:pPr algn="l" fontAlgn="base"/>
                      <a:r>
                        <a:rPr lang="en-US" sz="800">
                          <a:effectLst/>
                        </a:rPr>
                        <a:t>Endorsement of the HPV vaccine  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800">
                          <a:effectLst/>
                        </a:rPr>
                        <a:t>A total of 33 participants were recruited for this project with 21 choosing to fully participate in the project, agreeing to get their child(ren) vaccinated against HPV  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5627719"/>
                  </a:ext>
                </a:extLst>
              </a:tr>
            </a:tbl>
          </a:graphicData>
        </a:graphic>
      </p:graphicFrame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35EB27-8923-47F7-8E8B-ED7FD79B1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B876AC-87CC-4C24-ACB7-882817DB3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HPV Vaccine Compliance </a:t>
            </a:r>
          </a:p>
        </p:txBody>
      </p:sp>
    </p:spTree>
    <p:extLst>
      <p:ext uri="{BB962C8B-B14F-4D97-AF65-F5344CB8AC3E}">
        <p14:creationId xmlns:p14="http://schemas.microsoft.com/office/powerpoint/2010/main" val="1671930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9" name="Top left">
            <a:extLst>
              <a:ext uri="{FF2B5EF4-FFF2-40B4-BE49-F238E27FC236}">
                <a16:creationId xmlns:a16="http://schemas.microsoft.com/office/drawing/2014/main" id="{32D15CB3-AC64-41F7-86F8-22A111F3D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25" y="-1543"/>
            <a:ext cx="2198951" cy="3349518"/>
            <a:chOff x="10849" y="-3086"/>
            <a:chExt cx="2198951" cy="3349518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B8FAC53-55F6-4B51-8FAD-977E5E7D7E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C29D267-CD4D-4FD7-8F45-1C8FB4235A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EFC9A2B-D1CA-4247-836D-EAB80EB5ED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F4F9AB28-B3F0-425B-8E51-E16DDB8536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91B00CE-2CF5-4DF1-A345-4516E2E83D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B332657-F1E9-428F-BA70-8DD848E55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766A6EF8-94C7-4127-9EF9-584AD6885B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B1C2001-8549-4C7B-86AB-049B0C99EF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F54D5AE-3229-4E96-B25E-23149359A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1" y="168425"/>
            <a:ext cx="9988166" cy="1499401"/>
          </a:xfrm>
        </p:spPr>
        <p:txBody>
          <a:bodyPr>
            <a:normAutofit fontScale="90000"/>
          </a:bodyPr>
          <a:lstStyle/>
          <a:p>
            <a:r>
              <a:rPr lang="en-US"/>
              <a:t>Theoretical Substruction #2:</a:t>
            </a:r>
            <a:br>
              <a:rPr lang="en-US"/>
            </a:br>
            <a:r>
              <a:rPr lang="en-US"/>
              <a:t>The CDC Framework for Program Evaluation (1999)</a:t>
            </a:r>
          </a:p>
        </p:txBody>
      </p:sp>
      <p:grpSp>
        <p:nvGrpSpPr>
          <p:cNvPr id="11" name="Bottom Right">
            <a:extLst>
              <a:ext uri="{FF2B5EF4-FFF2-40B4-BE49-F238E27FC236}">
                <a16:creationId xmlns:a16="http://schemas.microsoft.com/office/drawing/2014/main" id="{921D9B61-CDA2-49D1-82AA-534691496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74976" y="3278144"/>
            <a:ext cx="4211600" cy="3581399"/>
            <a:chOff x="7980400" y="3276601"/>
            <a:chExt cx="4211600" cy="3581399"/>
          </a:xfrm>
        </p:grpSpPr>
        <p:grpSp>
          <p:nvGrpSpPr>
            <p:cNvPr id="25" name="Graphic 157">
              <a:extLst>
                <a:ext uri="{FF2B5EF4-FFF2-40B4-BE49-F238E27FC236}">
                  <a16:creationId xmlns:a16="http://schemas.microsoft.com/office/drawing/2014/main" id="{A202591B-301C-460E-801A-4C116AC08C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6"/>
              <a:chOff x="4114800" y="1423987"/>
              <a:chExt cx="3961542" cy="4007547"/>
            </a:xfrm>
            <a:noFill/>
          </p:grpSpPr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257EC7EC-4934-4A65-B3AA-6AE3BD0739C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201FEC27-F3E2-41E5-8C3B-FF66A13D843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CBFE67A7-A995-43D6-8414-EBB2A758A03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6DB28E40-FF5E-459D-B516-A16554BBBF2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9724247A-6615-4D27-80F0-33927628267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495168B2-CEF6-486B-AD0C-D063CDD9885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E27C133D-9749-4B34-9018-29F3FF86C0F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10388060-18B7-4BD6-A3C5-F6B8E1467E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633B3F3-6E3B-4425-AB53-F73646FD8B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8005854"/>
              </p:ext>
            </p:extLst>
          </p:nvPr>
        </p:nvGraphicFramePr>
        <p:xfrm>
          <a:off x="589471" y="1840301"/>
          <a:ext cx="11191499" cy="44547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1066">
                  <a:extLst>
                    <a:ext uri="{9D8B030D-6E8A-4147-A177-3AD203B41FA5}">
                      <a16:colId xmlns:a16="http://schemas.microsoft.com/office/drawing/2014/main" val="1929910245"/>
                    </a:ext>
                  </a:extLst>
                </a:gridCol>
                <a:gridCol w="5700433">
                  <a:extLst>
                    <a:ext uri="{9D8B030D-6E8A-4147-A177-3AD203B41FA5}">
                      <a16:colId xmlns:a16="http://schemas.microsoft.com/office/drawing/2014/main" val="720935510"/>
                    </a:ext>
                  </a:extLst>
                </a:gridCol>
              </a:tblGrid>
              <a:tr h="227105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000" u="sng">
                          <a:effectLst/>
                        </a:rPr>
                        <a:t>Steps in Evaluation Practice</a:t>
                      </a:r>
                      <a:r>
                        <a:rPr lang="en-US" sz="1000" u="none" strike="noStrike">
                          <a:effectLst/>
                        </a:rPr>
                        <a:t>  </a:t>
                      </a:r>
                      <a:r>
                        <a:rPr lang="en-US" sz="1000">
                          <a:effectLst/>
                        </a:rPr>
                        <a:t>​</a:t>
                      </a:r>
                      <a:endParaRPr lang="en-US" sz="10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50425" marR="50425" marT="25213" marB="25213"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000" u="sng">
                          <a:effectLst/>
                        </a:rPr>
                        <a:t>Standards for Effective Evaluation</a:t>
                      </a:r>
                      <a:r>
                        <a:rPr lang="en-US" sz="1000" u="none" strike="noStrike">
                          <a:effectLst/>
                        </a:rPr>
                        <a:t>   </a:t>
                      </a:r>
                      <a:r>
                        <a:rPr lang="en-US" sz="1000">
                          <a:effectLst/>
                        </a:rPr>
                        <a:t>​</a:t>
                      </a:r>
                      <a:endParaRPr lang="en-US" sz="10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50425" marR="50425" marT="25213" marB="25213" anchor="ctr"/>
                </a:tc>
                <a:extLst>
                  <a:ext uri="{0D108BD9-81ED-4DB2-BD59-A6C34878D82A}">
                    <a16:rowId xmlns:a16="http://schemas.microsoft.com/office/drawing/2014/main" val="2194710973"/>
                  </a:ext>
                </a:extLst>
              </a:tr>
              <a:tr h="384332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000" b="1">
                          <a:effectLst/>
                        </a:rPr>
                        <a:t>Engage stakeholders</a:t>
                      </a:r>
                      <a:r>
                        <a:rPr lang="en-US" sz="1000">
                          <a:effectLst/>
                        </a:rPr>
                        <a:t>: ​</a:t>
                      </a:r>
                    </a:p>
                    <a:p>
                      <a:pPr algn="l" rtl="0" fontAlgn="base"/>
                      <a:r>
                        <a:rPr lang="en-US" sz="1000">
                          <a:effectLst/>
                        </a:rPr>
                        <a:t>Dr. Maura O’Connell, participating staff and participating parents   ​</a:t>
                      </a:r>
                      <a:endParaRPr lang="en-US" sz="10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425" marR="50425" marT="25213" marB="25213"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000" b="1">
                          <a:effectLst/>
                        </a:rPr>
                        <a:t>Utility</a:t>
                      </a:r>
                      <a:r>
                        <a:rPr lang="en-US" sz="1000">
                          <a:effectLst/>
                        </a:rPr>
                        <a:t>: </a:t>
                      </a:r>
                      <a:endParaRPr lang="en-US" sz="1000" b="0" i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1000">
                          <a:effectLst/>
                        </a:rPr>
                        <a:t>Serve the information needs of intended users  ​</a:t>
                      </a:r>
                      <a:endParaRPr lang="en-US" sz="10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425" marR="50425" marT="25213" marB="25213" anchor="ctr"/>
                </a:tc>
                <a:extLst>
                  <a:ext uri="{0D108BD9-81ED-4DB2-BD59-A6C34878D82A}">
                    <a16:rowId xmlns:a16="http://schemas.microsoft.com/office/drawing/2014/main" val="3825005695"/>
                  </a:ext>
                </a:extLst>
              </a:tr>
              <a:tr h="118793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000" b="1">
                          <a:effectLst/>
                        </a:rPr>
                        <a:t>Describe the program</a:t>
                      </a:r>
                      <a:r>
                        <a:rPr lang="en-US" sz="1000">
                          <a:effectLst/>
                        </a:rPr>
                        <a:t>: ​</a:t>
                      </a:r>
                    </a:p>
                    <a:p>
                      <a:pPr algn="l" rtl="0" fontAlgn="base"/>
                      <a:r>
                        <a:rPr lang="en-US" sz="1000">
                          <a:effectLst/>
                        </a:rPr>
                        <a:t>Need: Family Health PC pediatric clinic has low HPV vaccine compliance rates (see statistics within proposal) ​</a:t>
                      </a:r>
                    </a:p>
                    <a:p>
                      <a:pPr algn="l" rtl="0" fontAlgn="base"/>
                      <a:r>
                        <a:rPr lang="en-US" sz="1000">
                          <a:effectLst/>
                        </a:rPr>
                        <a:t>Expected Effects: Increase HPV vaccine compliance rates within the clinic   ​</a:t>
                      </a:r>
                    </a:p>
                    <a:p>
                      <a:pPr algn="l" rtl="0" fontAlgn="base"/>
                      <a:r>
                        <a:rPr lang="en-US" sz="1000">
                          <a:effectLst/>
                        </a:rPr>
                        <a:t>Activities: Parent recruitment, opinion questionnaires, provider interview ​</a:t>
                      </a:r>
                    </a:p>
                    <a:p>
                      <a:pPr algn="l" rtl="0" fontAlgn="base"/>
                      <a:r>
                        <a:rPr lang="en-US" sz="1000">
                          <a:effectLst/>
                        </a:rPr>
                        <a:t>Logic Model: Pender’s Health Promotion Model, CDC Framework for Program Evaluation    ​</a:t>
                      </a:r>
                      <a:endParaRPr lang="en-US" sz="10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425" marR="50425" marT="25213" marB="25213"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000" b="1">
                          <a:effectLst/>
                        </a:rPr>
                        <a:t>Feasibility</a:t>
                      </a:r>
                      <a:r>
                        <a:rPr lang="en-US" sz="1000">
                          <a:effectLst/>
                        </a:rPr>
                        <a:t>: </a:t>
                      </a:r>
                      <a:endParaRPr lang="en-US" sz="1000" b="0" i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1000">
                          <a:effectLst/>
                        </a:rPr>
                        <a:t>Be realistic, prudent, diplomatic, and frugal  ​</a:t>
                      </a:r>
                      <a:endParaRPr lang="en-US" sz="10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425" marR="50425" marT="25213" marB="25213" anchor="ctr"/>
                </a:tc>
                <a:extLst>
                  <a:ext uri="{0D108BD9-81ED-4DB2-BD59-A6C34878D82A}">
                    <a16:rowId xmlns:a16="http://schemas.microsoft.com/office/drawing/2014/main" val="820405444"/>
                  </a:ext>
                </a:extLst>
              </a:tr>
              <a:tr h="118793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000" b="1">
                          <a:effectLst/>
                        </a:rPr>
                        <a:t>Focus the evaluation design</a:t>
                      </a:r>
                      <a:r>
                        <a:rPr lang="en-US" sz="1000">
                          <a:effectLst/>
                        </a:rPr>
                        <a:t>: ​</a:t>
                      </a:r>
                    </a:p>
                    <a:p>
                      <a:pPr algn="l" rtl="0" fontAlgn="base"/>
                      <a:r>
                        <a:rPr lang="en-US" sz="1000">
                          <a:effectLst/>
                        </a:rPr>
                        <a:t>Purpose: Increase HPV vaccine compliance rates among children 11-18 years of age via parental telephone reminder, recall, appointment system ​</a:t>
                      </a:r>
                    </a:p>
                    <a:p>
                      <a:pPr algn="l" rtl="0" fontAlgn="base"/>
                      <a:r>
                        <a:rPr lang="en-US" sz="1000">
                          <a:effectLst/>
                        </a:rPr>
                        <a:t>Users: Provider, staff, participating parents ​</a:t>
                      </a:r>
                    </a:p>
                    <a:p>
                      <a:pPr algn="l" rtl="0" fontAlgn="base"/>
                      <a:r>
                        <a:rPr lang="en-US" sz="1000">
                          <a:effectLst/>
                        </a:rPr>
                        <a:t>Methods: Hybrid quality improvement and program development initiative, recruitment of parents, opinion questionnaires, provider interview, telephone reminder, recall, appointment system  ​</a:t>
                      </a:r>
                      <a:endParaRPr lang="en-US" sz="10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425" marR="50425" marT="25213" marB="25213"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000" b="1">
                          <a:effectLst/>
                        </a:rPr>
                        <a:t>Propriety</a:t>
                      </a:r>
                      <a:r>
                        <a:rPr lang="en-US" sz="1000">
                          <a:effectLst/>
                        </a:rPr>
                        <a:t>: </a:t>
                      </a:r>
                      <a:endParaRPr lang="en-US" sz="1000" b="0" i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1000">
                          <a:effectLst/>
                        </a:rPr>
                        <a:t>Behave legally, ethically, and with due regard for the welfare of those involved and those affected  ​</a:t>
                      </a:r>
                      <a:endParaRPr lang="en-US" sz="10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425" marR="50425" marT="25213" marB="25213" anchor="ctr"/>
                </a:tc>
                <a:extLst>
                  <a:ext uri="{0D108BD9-81ED-4DB2-BD59-A6C34878D82A}">
                    <a16:rowId xmlns:a16="http://schemas.microsoft.com/office/drawing/2014/main" val="2510466990"/>
                  </a:ext>
                </a:extLst>
              </a:tr>
              <a:tr h="384332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000" b="1">
                          <a:effectLst/>
                        </a:rPr>
                        <a:t>Gather credible evidence</a:t>
                      </a:r>
                      <a:r>
                        <a:rPr lang="en-US" sz="1000">
                          <a:effectLst/>
                        </a:rPr>
                        <a:t>: </a:t>
                      </a:r>
                      <a:endParaRPr lang="en-US" sz="1000" b="0" i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1000">
                          <a:effectLst/>
                        </a:rPr>
                        <a:t>See background and significance and literature review  ​</a:t>
                      </a:r>
                      <a:endParaRPr lang="en-US" sz="10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425" marR="50425" marT="25213" marB="25213"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000" b="1">
                          <a:effectLst/>
                        </a:rPr>
                        <a:t>Accuracy</a:t>
                      </a:r>
                      <a:r>
                        <a:rPr lang="en-US" sz="1000">
                          <a:effectLst/>
                        </a:rPr>
                        <a:t>: </a:t>
                      </a:r>
                      <a:endParaRPr lang="en-US" sz="1000" b="0" i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1000">
                          <a:effectLst/>
                        </a:rPr>
                        <a:t>Reveal and convey technically accurate information   ​</a:t>
                      </a:r>
                      <a:endParaRPr lang="en-US" sz="10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425" marR="50425" marT="25213" marB="25213" anchor="ctr"/>
                </a:tc>
                <a:extLst>
                  <a:ext uri="{0D108BD9-81ED-4DB2-BD59-A6C34878D82A}">
                    <a16:rowId xmlns:a16="http://schemas.microsoft.com/office/drawing/2014/main" val="1993746659"/>
                  </a:ext>
                </a:extLst>
              </a:tr>
              <a:tr h="541558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000" b="1">
                          <a:effectLst/>
                        </a:rPr>
                        <a:t>Justify conclusions</a:t>
                      </a:r>
                      <a:r>
                        <a:rPr lang="en-US" sz="1000">
                          <a:effectLst/>
                        </a:rPr>
                        <a:t>: </a:t>
                      </a:r>
                      <a:endParaRPr lang="en-US"/>
                    </a:p>
                    <a:p>
                      <a:pPr lvl="0" algn="l">
                        <a:buNone/>
                      </a:pPr>
                      <a:r>
                        <a:rPr lang="en-US" sz="1000">
                          <a:effectLst/>
                        </a:rPr>
                        <a:t>Standards, analysis/synthesis, interpretation, judgement, recommendations  ​</a:t>
                      </a:r>
                    </a:p>
                  </a:txBody>
                  <a:tcPr marL="50425" marR="50425" marT="25213" marB="25213"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000">
                          <a:effectLst/>
                        </a:rPr>
                        <a:t>  ​</a:t>
                      </a:r>
                      <a:endParaRPr lang="en-US" sz="10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425" marR="50425" marT="25213" marB="25213" anchor="ctr"/>
                </a:tc>
                <a:extLst>
                  <a:ext uri="{0D108BD9-81ED-4DB2-BD59-A6C34878D82A}">
                    <a16:rowId xmlns:a16="http://schemas.microsoft.com/office/drawing/2014/main" val="1404658034"/>
                  </a:ext>
                </a:extLst>
              </a:tr>
              <a:tr h="541558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000" b="1">
                          <a:effectLst/>
                        </a:rPr>
                        <a:t>Ensure use and share lessons learned</a:t>
                      </a:r>
                      <a:r>
                        <a:rPr lang="en-US" sz="1000">
                          <a:effectLst/>
                        </a:rPr>
                        <a:t>: </a:t>
                      </a:r>
                      <a:endParaRPr lang="en-US"/>
                    </a:p>
                    <a:p>
                      <a:pPr lvl="0" algn="l">
                        <a:buNone/>
                      </a:pPr>
                      <a:r>
                        <a:rPr lang="en-US" sz="1000">
                          <a:effectLst/>
                        </a:rPr>
                        <a:t>Design, preparation, feedback, follow-up, dissemination   ​</a:t>
                      </a:r>
                    </a:p>
                  </a:txBody>
                  <a:tcPr marL="50425" marR="50425" marT="25213" marB="25213"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000">
                          <a:effectLst/>
                        </a:rPr>
                        <a:t>[Adapted from original CDC Framework for Program Evaluation Model (1999)] ​</a:t>
                      </a:r>
                    </a:p>
                    <a:p>
                      <a:pPr algn="l" rtl="0" fontAlgn="base"/>
                      <a:r>
                        <a:rPr lang="en-US" sz="1000">
                          <a:effectLst/>
                        </a:rPr>
                        <a:t>​</a:t>
                      </a:r>
                      <a:endParaRPr lang="en-US" sz="10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425" marR="50425" marT="25213" marB="25213" anchor="ctr"/>
                </a:tc>
                <a:extLst>
                  <a:ext uri="{0D108BD9-81ED-4DB2-BD59-A6C34878D82A}">
                    <a16:rowId xmlns:a16="http://schemas.microsoft.com/office/drawing/2014/main" val="1593377282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D6CA1-24C8-47B8-80F4-CCA04667E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9</a:t>
            </a:fld>
            <a:endParaRPr lang="en-US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35DF03E7-5D50-450B-9400-26641AD27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HPV Vaccine Compliance </a:t>
            </a:r>
          </a:p>
        </p:txBody>
      </p:sp>
      <p:pic>
        <p:nvPicPr>
          <p:cNvPr id="23" name="Picture 33" descr="Diagram&#10;&#10;Description automatically generated">
            <a:extLst>
              <a:ext uri="{FF2B5EF4-FFF2-40B4-BE49-F238E27FC236}">
                <a16:creationId xmlns:a16="http://schemas.microsoft.com/office/drawing/2014/main" id="{66037ADD-311B-4DFD-9F60-09F31FF01B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3306" y="1667324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417096"/>
      </p:ext>
    </p:extLst>
  </p:cSld>
  <p:clrMapOvr>
    <a:masterClrMapping/>
  </p:clrMapOvr>
</p:sld>
</file>

<file path=ppt/theme/theme1.xml><?xml version="1.0" encoding="utf-8"?>
<a:theme xmlns:a="http://schemas.openxmlformats.org/drawingml/2006/main" name="ExploreVTI">
  <a:themeElements>
    <a:clrScheme name="Custom 33">
      <a:dk1>
        <a:sysClr val="windowText" lastClr="000000"/>
      </a:dk1>
      <a:lt1>
        <a:sysClr val="window" lastClr="FFFFFF"/>
      </a:lt1>
      <a:dk2>
        <a:srgbClr val="201449"/>
      </a:dk2>
      <a:lt2>
        <a:srgbClr val="F3F0E9"/>
      </a:lt2>
      <a:accent1>
        <a:srgbClr val="E45221"/>
      </a:accent1>
      <a:accent2>
        <a:srgbClr val="4D4EE6"/>
      </a:accent2>
      <a:accent3>
        <a:srgbClr val="454B78"/>
      </a:accent3>
      <a:accent4>
        <a:srgbClr val="A3A3C1"/>
      </a:accent4>
      <a:accent5>
        <a:srgbClr val="7162FE"/>
      </a:accent5>
      <a:accent6>
        <a:srgbClr val="1EBE9B"/>
      </a:accent6>
      <a:hlink>
        <a:srgbClr val="F900A0"/>
      </a:hlink>
      <a:folHlink>
        <a:srgbClr val="954F72"/>
      </a:folHlink>
    </a:clrScheme>
    <a:fontScheme name="Custom 23">
      <a:majorFont>
        <a:latin typeface="Sagona Boo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A67865D4423E4EA0278E641D06D2E4" ma:contentTypeVersion="8" ma:contentTypeDescription="Create a new document." ma:contentTypeScope="" ma:versionID="6aa46909d69370b129df0d85318ae07a">
  <xsd:schema xmlns:xsd="http://www.w3.org/2001/XMLSchema" xmlns:xs="http://www.w3.org/2001/XMLSchema" xmlns:p="http://schemas.microsoft.com/office/2006/metadata/properties" xmlns:ns2="2d26433f-30ea-466d-b9f4-087c63903acc" xmlns:ns3="76974f8a-8a23-4a4c-8116-e4747a4a016e" targetNamespace="http://schemas.microsoft.com/office/2006/metadata/properties" ma:root="true" ma:fieldsID="d5417010173beef19e0fa2bae8e99bd8" ns2:_="" ns3:_="">
    <xsd:import namespace="2d26433f-30ea-466d-b9f4-087c63903acc"/>
    <xsd:import namespace="76974f8a-8a23-4a4c-8116-e4747a4a01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26433f-30ea-466d-b9f4-087c63903a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974f8a-8a23-4a4c-8116-e4747a4a016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5FDFF86-B58D-4E9E-98E7-364099210CE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4723A95-89B9-4C7A-937E-7292E551BEC2}"/>
</file>

<file path=customXml/itemProps3.xml><?xml version="1.0" encoding="utf-8"?>
<ds:datastoreItem xmlns:ds="http://schemas.openxmlformats.org/officeDocument/2006/customXml" ds:itemID="{A9FEF6D7-9ED3-4233-989F-AFE39FC00B6C}">
  <ds:schemaRefs>
    <ds:schemaRef ds:uri="2de36408-4b06-43c5-b6d8-cbd9732a008e"/>
    <ds:schemaRef ds:uri="450a5aaa-931e-4df1-a8cc-6b2a58fd17d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4866</Words>
  <Application>Microsoft Office PowerPoint</Application>
  <PresentationFormat>Widescreen</PresentationFormat>
  <Paragraphs>411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Avenir Next LT Pro</vt:lpstr>
      <vt:lpstr>AvenirNext LT Pro Medium</vt:lpstr>
      <vt:lpstr>Calibri</vt:lpstr>
      <vt:lpstr>Sagona Book</vt:lpstr>
      <vt:lpstr>ExploreVTI</vt:lpstr>
      <vt:lpstr>HPV Vaccination Compliance: A Hybrid Implementation, Evaluation, and Quality Improvement Project</vt:lpstr>
      <vt:lpstr>Introduction</vt:lpstr>
      <vt:lpstr>Background and Significance</vt:lpstr>
      <vt:lpstr>Some  Clinical Questions  Remain Unanswered…</vt:lpstr>
      <vt:lpstr>Purpose</vt:lpstr>
      <vt:lpstr>Project Aims</vt:lpstr>
      <vt:lpstr>Literature Review: HPV Vaccination Efforts </vt:lpstr>
      <vt:lpstr>Theoretical Substruction #1: Pender’s Health Promotion Model (2013) </vt:lpstr>
      <vt:lpstr>Theoretical Substruction #2: The CDC Framework for Program Evaluation (1999)</vt:lpstr>
      <vt:lpstr>Organizational Assessment: Family Health PC Pediatrics</vt:lpstr>
      <vt:lpstr>Design and Implementation Plan</vt:lpstr>
      <vt:lpstr>Methods</vt:lpstr>
      <vt:lpstr>Data Analysis</vt:lpstr>
      <vt:lpstr>Results:  Project Aim # 1</vt:lpstr>
      <vt:lpstr>Results:  Project Aim # 2</vt:lpstr>
      <vt:lpstr>Results:  Project Aim # 3</vt:lpstr>
      <vt:lpstr>Results:  Project Aim # 4</vt:lpstr>
      <vt:lpstr>Discussion:</vt:lpstr>
      <vt:lpstr>Sustainability</vt:lpstr>
      <vt:lpstr>Recommendations: Clinical Questions Answered</vt:lpstr>
      <vt:lpstr>Limitations</vt:lpstr>
      <vt:lpstr>Conclusion</vt:lpstr>
      <vt:lpstr>Dissemination Plan</vt:lpstr>
      <vt:lpstr>Acknowledgements</vt:lpstr>
      <vt:lpstr>References</vt:lpstr>
      <vt:lpstr>References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Shannon Scorzelli</cp:lastModifiedBy>
  <cp:revision>4</cp:revision>
  <dcterms:created xsi:type="dcterms:W3CDTF">2021-08-02T19:49:57Z</dcterms:created>
  <dcterms:modified xsi:type="dcterms:W3CDTF">2021-08-09T14:27:17Z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0x0101008BA67865D4423E4EA0278E641D06D2E4</vt:lpwstr>
  </property>
</Properties>
</file>