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3" r:id="rId4"/>
  </p:sldMasterIdLst>
  <p:notesMasterIdLst>
    <p:notesMasterId r:id="rId26"/>
  </p:notesMasterIdLst>
  <p:sldIdLst>
    <p:sldId id="279" r:id="rId5"/>
    <p:sldId id="257" r:id="rId6"/>
    <p:sldId id="258" r:id="rId7"/>
    <p:sldId id="259" r:id="rId8"/>
    <p:sldId id="260" r:id="rId9"/>
    <p:sldId id="261" r:id="rId10"/>
    <p:sldId id="280" r:id="rId11"/>
    <p:sldId id="262" r:id="rId12"/>
    <p:sldId id="263" r:id="rId13"/>
    <p:sldId id="274" r:id="rId14"/>
    <p:sldId id="281" r:id="rId15"/>
    <p:sldId id="264" r:id="rId16"/>
    <p:sldId id="267" r:id="rId17"/>
    <p:sldId id="268" r:id="rId18"/>
    <p:sldId id="275" r:id="rId19"/>
    <p:sldId id="276" r:id="rId20"/>
    <p:sldId id="271" r:id="rId21"/>
    <p:sldId id="273" r:id="rId22"/>
    <p:sldId id="270" r:id="rId23"/>
    <p:sldId id="26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83E61-78C3-E68A-EF2E-B65448E95E4B}" v="1106" dt="2021-11-24T03:06:08.111"/>
    <p1510:client id="{25734906-F03E-D0A6-1652-0A03D7DD3C6C}" v="65" dt="2022-01-09T19:56:56.403"/>
    <p1510:client id="{25CAC02E-75AE-FBD9-89F8-B3048940D55F}" v="3688" dt="2021-11-22T05:12:07.883"/>
    <p1510:client id="{26097267-AA36-5445-1C1D-08C1BCDE902A}" v="3" dt="2022-01-22T06:05:48.715"/>
    <p1510:client id="{2B4BCBD6-16C1-3929-FAEC-4752ED487850}" v="160" dt="2022-01-09T19:08:22.433"/>
    <p1510:client id="{2C432596-80B9-DFDA-8CE1-AC1E33CC881D}" v="31" dt="2022-01-16T23:15:57.645"/>
    <p1510:client id="{3FEEE3A8-1F8E-10F1-45E2-7120120639F6}" v="4" dt="2022-01-09T20:11:01.592"/>
    <p1510:client id="{489F08D7-E66A-96EB-154E-56587721ADDE}" v="5" dt="2022-01-09T19:20:03.643"/>
    <p1510:client id="{8E88CCBC-E0EE-C6FC-FAED-91B9C171ED12}" v="5" dt="2022-01-27T00:22:11.720"/>
    <p1510:client id="{B22D2EE9-991B-76E5-0C0D-220FEC9AAF56}" v="5" dt="2022-01-09T19:37:26.934"/>
    <p1510:client id="{E2F8935C-1F44-6289-0DD3-A142FF90BFE7}" v="130" dt="2022-01-20T03:18:21.959"/>
    <p1510:client id="{EA10C441-1DDB-085F-9CCF-750E970C29BB}" v="144" dt="2022-01-09T22:48:51.777"/>
    <p1510:client id="{ED404208-D3AB-F94C-4C4F-106DACD3A9EC}" v="32" dt="2022-01-09T20:23:35.281"/>
    <p1510:client id="{F0C95526-4ED7-F30A-FCF1-B2668F5ED79A}" v="105" dt="2022-01-20T04:06:29.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1"/>
    <p:restoredTop sz="93103"/>
  </p:normalViewPr>
  <p:slideViewPr>
    <p:cSldViewPr snapToGrid="0" snapToObjects="1">
      <p:cViewPr varScale="1">
        <p:scale>
          <a:sx n="74" d="100"/>
          <a:sy n="74" d="100"/>
        </p:scale>
        <p:origin x="4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104C-FABE-4E4D-B0CA-025C71F9885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A0A7A6E-7070-4FB5-B345-AF45B42D55E1}">
      <dgm:prSet/>
      <dgm:spPr/>
      <dgm:t>
        <a:bodyPr/>
        <a:lstStyle/>
        <a:p>
          <a:r>
            <a:rPr lang="en-US" dirty="0"/>
            <a:t>Joint replacement surgery is a common procedure among older adults that is an effective treatment for advance arthritic changes.</a:t>
          </a:r>
        </a:p>
      </dgm:t>
    </dgm:pt>
    <dgm:pt modelId="{1A29904F-408A-4DDD-92BF-18AC6F106A62}" type="parTrans" cxnId="{353BB67C-F5A0-4E94-A49D-9DD855A5EEF8}">
      <dgm:prSet/>
      <dgm:spPr/>
      <dgm:t>
        <a:bodyPr/>
        <a:lstStyle/>
        <a:p>
          <a:endParaRPr lang="en-US"/>
        </a:p>
      </dgm:t>
    </dgm:pt>
    <dgm:pt modelId="{FAE7BF4C-A285-42EB-BEBE-3E62D6136130}" type="sibTrans" cxnId="{353BB67C-F5A0-4E94-A49D-9DD855A5EEF8}">
      <dgm:prSet/>
      <dgm:spPr/>
      <dgm:t>
        <a:bodyPr/>
        <a:lstStyle/>
        <a:p>
          <a:endParaRPr lang="en-US"/>
        </a:p>
      </dgm:t>
    </dgm:pt>
    <dgm:pt modelId="{0F7EB845-80B8-4A75-96ED-592F08458862}">
      <dgm:prSet/>
      <dgm:spPr/>
      <dgm:t>
        <a:bodyPr/>
        <a:lstStyle/>
        <a:p>
          <a:r>
            <a:rPr lang="en-US" dirty="0"/>
            <a:t>Arthritic joints have been replaced surgically over 100 years.</a:t>
          </a:r>
        </a:p>
      </dgm:t>
    </dgm:pt>
    <dgm:pt modelId="{1A1FE5F6-E02C-4B5E-9FC0-00D25BF69050}" type="parTrans" cxnId="{BEFB41B0-ABF8-424D-8EF9-DA96DC406E49}">
      <dgm:prSet/>
      <dgm:spPr/>
      <dgm:t>
        <a:bodyPr/>
        <a:lstStyle/>
        <a:p>
          <a:endParaRPr lang="en-US"/>
        </a:p>
      </dgm:t>
    </dgm:pt>
    <dgm:pt modelId="{9D7F3F7F-0FE8-498B-BF82-4863AD1AD546}" type="sibTrans" cxnId="{BEFB41B0-ABF8-424D-8EF9-DA96DC406E49}">
      <dgm:prSet/>
      <dgm:spPr/>
      <dgm:t>
        <a:bodyPr/>
        <a:lstStyle/>
        <a:p>
          <a:endParaRPr lang="en-US"/>
        </a:p>
      </dgm:t>
    </dgm:pt>
    <dgm:pt modelId="{BFD8F8D8-8CB6-4070-B5BC-263408D0C3CA}">
      <dgm:prSet/>
      <dgm:spPr/>
      <dgm:t>
        <a:bodyPr/>
        <a:lstStyle/>
        <a:p>
          <a:r>
            <a:rPr lang="en-US" dirty="0"/>
            <a:t>The significance of joint replacement for the patient is previous injury, arthritis, smoking, misalignment, and other risk factors.</a:t>
          </a:r>
        </a:p>
      </dgm:t>
    </dgm:pt>
    <dgm:pt modelId="{966015DB-65B6-4447-9782-B23DF7525303}" type="parTrans" cxnId="{899DBC63-B2F5-4918-9D02-51E7F6869DB0}">
      <dgm:prSet/>
      <dgm:spPr/>
      <dgm:t>
        <a:bodyPr/>
        <a:lstStyle/>
        <a:p>
          <a:endParaRPr lang="en-US"/>
        </a:p>
      </dgm:t>
    </dgm:pt>
    <dgm:pt modelId="{927A3D24-4780-407D-86D8-3D66B0E6A218}" type="sibTrans" cxnId="{899DBC63-B2F5-4918-9D02-51E7F6869DB0}">
      <dgm:prSet/>
      <dgm:spPr/>
      <dgm:t>
        <a:bodyPr/>
        <a:lstStyle/>
        <a:p>
          <a:endParaRPr lang="en-US"/>
        </a:p>
      </dgm:t>
    </dgm:pt>
    <dgm:pt modelId="{65B5925F-F5BB-443C-8953-791AC0B0D0C2}">
      <dgm:prSet/>
      <dgm:spPr/>
      <dgm:t>
        <a:bodyPr/>
        <a:lstStyle/>
        <a:p>
          <a:r>
            <a:rPr lang="en-US" dirty="0"/>
            <a:t>The number of joint replacements surgeries are expected to grow by 73% approximately 1.9 million by 2026 (CDC, 2021).</a:t>
          </a:r>
        </a:p>
      </dgm:t>
    </dgm:pt>
    <dgm:pt modelId="{CAF8FB8E-BC57-45A7-A5D9-BDD93F48B906}" type="parTrans" cxnId="{B6AA17C6-6EF9-449C-8B7C-E9BE1B084DA1}">
      <dgm:prSet/>
      <dgm:spPr/>
      <dgm:t>
        <a:bodyPr/>
        <a:lstStyle/>
        <a:p>
          <a:endParaRPr lang="en-US"/>
        </a:p>
      </dgm:t>
    </dgm:pt>
    <dgm:pt modelId="{FD358927-08D9-4BE5-868B-9B3CBFB62BA5}" type="sibTrans" cxnId="{B6AA17C6-6EF9-449C-8B7C-E9BE1B084DA1}">
      <dgm:prSet/>
      <dgm:spPr/>
      <dgm:t>
        <a:bodyPr/>
        <a:lstStyle/>
        <a:p>
          <a:endParaRPr lang="en-US"/>
        </a:p>
      </dgm:t>
    </dgm:pt>
    <dgm:pt modelId="{EF17A747-CE85-479C-ABB2-A9253C39649A}">
      <dgm:prSet/>
      <dgm:spPr/>
      <dgm:t>
        <a:bodyPr/>
        <a:lstStyle/>
        <a:p>
          <a:r>
            <a:rPr lang="en-US" dirty="0"/>
            <a:t>Without consistent standards and communication, the quality of care can vary for each patient.</a:t>
          </a:r>
        </a:p>
      </dgm:t>
    </dgm:pt>
    <dgm:pt modelId="{0D002605-6462-414C-B4EA-BE78FBB5C0F9}" type="parTrans" cxnId="{671D1C35-A2F4-44A5-B94E-80D46ED47890}">
      <dgm:prSet/>
      <dgm:spPr/>
      <dgm:t>
        <a:bodyPr/>
        <a:lstStyle/>
        <a:p>
          <a:endParaRPr lang="en-US"/>
        </a:p>
      </dgm:t>
    </dgm:pt>
    <dgm:pt modelId="{F8B51C5F-2450-4FF4-93A8-586EAB13D84B}" type="sibTrans" cxnId="{671D1C35-A2F4-44A5-B94E-80D46ED47890}">
      <dgm:prSet/>
      <dgm:spPr/>
      <dgm:t>
        <a:bodyPr/>
        <a:lstStyle/>
        <a:p>
          <a:endParaRPr lang="en-US"/>
        </a:p>
      </dgm:t>
    </dgm:pt>
    <dgm:pt modelId="{46C3ADDB-3A1A-4E2A-941E-B4C51BDB1E48}" type="pres">
      <dgm:prSet presAssocID="{6830104C-FABE-4E4D-B0CA-025C71F9885B}" presName="linear" presStyleCnt="0">
        <dgm:presLayoutVars>
          <dgm:animLvl val="lvl"/>
          <dgm:resizeHandles val="exact"/>
        </dgm:presLayoutVars>
      </dgm:prSet>
      <dgm:spPr/>
    </dgm:pt>
    <dgm:pt modelId="{DE0D7579-E55F-458A-8427-2CC0D744B0F1}" type="pres">
      <dgm:prSet presAssocID="{5A0A7A6E-7070-4FB5-B345-AF45B42D55E1}" presName="parentText" presStyleLbl="node1" presStyleIdx="0" presStyleCnt="5">
        <dgm:presLayoutVars>
          <dgm:chMax val="0"/>
          <dgm:bulletEnabled val="1"/>
        </dgm:presLayoutVars>
      </dgm:prSet>
      <dgm:spPr/>
    </dgm:pt>
    <dgm:pt modelId="{8E35DBA9-27AA-40AE-B336-20B565F199E7}" type="pres">
      <dgm:prSet presAssocID="{FAE7BF4C-A285-42EB-BEBE-3E62D6136130}" presName="spacer" presStyleCnt="0"/>
      <dgm:spPr/>
    </dgm:pt>
    <dgm:pt modelId="{C2F9A5DC-61FC-4990-948C-CE91BD726EC7}" type="pres">
      <dgm:prSet presAssocID="{0F7EB845-80B8-4A75-96ED-592F08458862}" presName="parentText" presStyleLbl="node1" presStyleIdx="1" presStyleCnt="5">
        <dgm:presLayoutVars>
          <dgm:chMax val="0"/>
          <dgm:bulletEnabled val="1"/>
        </dgm:presLayoutVars>
      </dgm:prSet>
      <dgm:spPr/>
    </dgm:pt>
    <dgm:pt modelId="{BCA50A2F-1FED-4E28-B954-1F0FE5E57E07}" type="pres">
      <dgm:prSet presAssocID="{9D7F3F7F-0FE8-498B-BF82-4863AD1AD546}" presName="spacer" presStyleCnt="0"/>
      <dgm:spPr/>
    </dgm:pt>
    <dgm:pt modelId="{B9CC8C0A-0F01-49AB-9646-52FBDEEBF5A1}" type="pres">
      <dgm:prSet presAssocID="{BFD8F8D8-8CB6-4070-B5BC-263408D0C3CA}" presName="parentText" presStyleLbl="node1" presStyleIdx="2" presStyleCnt="5">
        <dgm:presLayoutVars>
          <dgm:chMax val="0"/>
          <dgm:bulletEnabled val="1"/>
        </dgm:presLayoutVars>
      </dgm:prSet>
      <dgm:spPr/>
    </dgm:pt>
    <dgm:pt modelId="{F6F4C559-9FA2-448A-A56F-5A22FAAB69D1}" type="pres">
      <dgm:prSet presAssocID="{927A3D24-4780-407D-86D8-3D66B0E6A218}" presName="spacer" presStyleCnt="0"/>
      <dgm:spPr/>
    </dgm:pt>
    <dgm:pt modelId="{1CFF23D9-C2C3-479A-8764-8D7DCE7945E9}" type="pres">
      <dgm:prSet presAssocID="{65B5925F-F5BB-443C-8953-791AC0B0D0C2}" presName="parentText" presStyleLbl="node1" presStyleIdx="3" presStyleCnt="5">
        <dgm:presLayoutVars>
          <dgm:chMax val="0"/>
          <dgm:bulletEnabled val="1"/>
        </dgm:presLayoutVars>
      </dgm:prSet>
      <dgm:spPr/>
    </dgm:pt>
    <dgm:pt modelId="{4572707D-84F8-4092-9AA3-0878ABFE77B6}" type="pres">
      <dgm:prSet presAssocID="{FD358927-08D9-4BE5-868B-9B3CBFB62BA5}" presName="spacer" presStyleCnt="0"/>
      <dgm:spPr/>
    </dgm:pt>
    <dgm:pt modelId="{0408627A-CB02-4523-85F3-76DAF5D97AFC}" type="pres">
      <dgm:prSet presAssocID="{EF17A747-CE85-479C-ABB2-A9253C39649A}" presName="parentText" presStyleLbl="node1" presStyleIdx="4" presStyleCnt="5">
        <dgm:presLayoutVars>
          <dgm:chMax val="0"/>
          <dgm:bulletEnabled val="1"/>
        </dgm:presLayoutVars>
      </dgm:prSet>
      <dgm:spPr/>
    </dgm:pt>
  </dgm:ptLst>
  <dgm:cxnLst>
    <dgm:cxn modelId="{C2946910-320D-4846-803E-83BE963189A2}" type="presOf" srcId="{65B5925F-F5BB-443C-8953-791AC0B0D0C2}" destId="{1CFF23D9-C2C3-479A-8764-8D7DCE7945E9}" srcOrd="0" destOrd="0" presId="urn:microsoft.com/office/officeart/2005/8/layout/vList2"/>
    <dgm:cxn modelId="{671D1C35-A2F4-44A5-B94E-80D46ED47890}" srcId="{6830104C-FABE-4E4D-B0CA-025C71F9885B}" destId="{EF17A747-CE85-479C-ABB2-A9253C39649A}" srcOrd="4" destOrd="0" parTransId="{0D002605-6462-414C-B4EA-BE78FBB5C0F9}" sibTransId="{F8B51C5F-2450-4FF4-93A8-586EAB13D84B}"/>
    <dgm:cxn modelId="{899DBC63-B2F5-4918-9D02-51E7F6869DB0}" srcId="{6830104C-FABE-4E4D-B0CA-025C71F9885B}" destId="{BFD8F8D8-8CB6-4070-B5BC-263408D0C3CA}" srcOrd="2" destOrd="0" parTransId="{966015DB-65B6-4447-9782-B23DF7525303}" sibTransId="{927A3D24-4780-407D-86D8-3D66B0E6A218}"/>
    <dgm:cxn modelId="{353BB67C-F5A0-4E94-A49D-9DD855A5EEF8}" srcId="{6830104C-FABE-4E4D-B0CA-025C71F9885B}" destId="{5A0A7A6E-7070-4FB5-B345-AF45B42D55E1}" srcOrd="0" destOrd="0" parTransId="{1A29904F-408A-4DDD-92BF-18AC6F106A62}" sibTransId="{FAE7BF4C-A285-42EB-BEBE-3E62D6136130}"/>
    <dgm:cxn modelId="{B1E7B99C-A9A4-417B-94CA-4F613A4DF44D}" type="presOf" srcId="{5A0A7A6E-7070-4FB5-B345-AF45B42D55E1}" destId="{DE0D7579-E55F-458A-8427-2CC0D744B0F1}" srcOrd="0" destOrd="0" presId="urn:microsoft.com/office/officeart/2005/8/layout/vList2"/>
    <dgm:cxn modelId="{BEFB41B0-ABF8-424D-8EF9-DA96DC406E49}" srcId="{6830104C-FABE-4E4D-B0CA-025C71F9885B}" destId="{0F7EB845-80B8-4A75-96ED-592F08458862}" srcOrd="1" destOrd="0" parTransId="{1A1FE5F6-E02C-4B5E-9FC0-00D25BF69050}" sibTransId="{9D7F3F7F-0FE8-498B-BF82-4863AD1AD546}"/>
    <dgm:cxn modelId="{CE7139B8-BD10-4574-A156-74166951CA25}" type="presOf" srcId="{EF17A747-CE85-479C-ABB2-A9253C39649A}" destId="{0408627A-CB02-4523-85F3-76DAF5D97AFC}" srcOrd="0" destOrd="0" presId="urn:microsoft.com/office/officeart/2005/8/layout/vList2"/>
    <dgm:cxn modelId="{B6AA17C6-6EF9-449C-8B7C-E9BE1B084DA1}" srcId="{6830104C-FABE-4E4D-B0CA-025C71F9885B}" destId="{65B5925F-F5BB-443C-8953-791AC0B0D0C2}" srcOrd="3" destOrd="0" parTransId="{CAF8FB8E-BC57-45A7-A5D9-BDD93F48B906}" sibTransId="{FD358927-08D9-4BE5-868B-9B3CBFB62BA5}"/>
    <dgm:cxn modelId="{0BAA88ED-6B7A-4248-9FFA-47E955A606C7}" type="presOf" srcId="{6830104C-FABE-4E4D-B0CA-025C71F9885B}" destId="{46C3ADDB-3A1A-4E2A-941E-B4C51BDB1E48}" srcOrd="0" destOrd="0" presId="urn:microsoft.com/office/officeart/2005/8/layout/vList2"/>
    <dgm:cxn modelId="{730A62F6-9F44-43A2-8C4A-99F62A48DA1E}" type="presOf" srcId="{0F7EB845-80B8-4A75-96ED-592F08458862}" destId="{C2F9A5DC-61FC-4990-948C-CE91BD726EC7}" srcOrd="0" destOrd="0" presId="urn:microsoft.com/office/officeart/2005/8/layout/vList2"/>
    <dgm:cxn modelId="{1517E0FC-9D55-453E-BD6A-9F773DD9B526}" type="presOf" srcId="{BFD8F8D8-8CB6-4070-B5BC-263408D0C3CA}" destId="{B9CC8C0A-0F01-49AB-9646-52FBDEEBF5A1}" srcOrd="0" destOrd="0" presId="urn:microsoft.com/office/officeart/2005/8/layout/vList2"/>
    <dgm:cxn modelId="{182A4AC3-E265-4A9C-BC14-40F9934393F6}" type="presParOf" srcId="{46C3ADDB-3A1A-4E2A-941E-B4C51BDB1E48}" destId="{DE0D7579-E55F-458A-8427-2CC0D744B0F1}" srcOrd="0" destOrd="0" presId="urn:microsoft.com/office/officeart/2005/8/layout/vList2"/>
    <dgm:cxn modelId="{3A25743A-38A8-4FA5-A446-E90E694DE1EB}" type="presParOf" srcId="{46C3ADDB-3A1A-4E2A-941E-B4C51BDB1E48}" destId="{8E35DBA9-27AA-40AE-B336-20B565F199E7}" srcOrd="1" destOrd="0" presId="urn:microsoft.com/office/officeart/2005/8/layout/vList2"/>
    <dgm:cxn modelId="{11E0ECFB-5DD3-42B3-B2C4-9BEE0411408A}" type="presParOf" srcId="{46C3ADDB-3A1A-4E2A-941E-B4C51BDB1E48}" destId="{C2F9A5DC-61FC-4990-948C-CE91BD726EC7}" srcOrd="2" destOrd="0" presId="urn:microsoft.com/office/officeart/2005/8/layout/vList2"/>
    <dgm:cxn modelId="{195CEC10-15FF-4B4B-B235-D292650AD387}" type="presParOf" srcId="{46C3ADDB-3A1A-4E2A-941E-B4C51BDB1E48}" destId="{BCA50A2F-1FED-4E28-B954-1F0FE5E57E07}" srcOrd="3" destOrd="0" presId="urn:microsoft.com/office/officeart/2005/8/layout/vList2"/>
    <dgm:cxn modelId="{5C40B8E2-EE34-4AFC-A19E-3D74ACFD3D29}" type="presParOf" srcId="{46C3ADDB-3A1A-4E2A-941E-B4C51BDB1E48}" destId="{B9CC8C0A-0F01-49AB-9646-52FBDEEBF5A1}" srcOrd="4" destOrd="0" presId="urn:microsoft.com/office/officeart/2005/8/layout/vList2"/>
    <dgm:cxn modelId="{826FF67C-88FB-4571-95AA-9D479EEA7F1C}" type="presParOf" srcId="{46C3ADDB-3A1A-4E2A-941E-B4C51BDB1E48}" destId="{F6F4C559-9FA2-448A-A56F-5A22FAAB69D1}" srcOrd="5" destOrd="0" presId="urn:microsoft.com/office/officeart/2005/8/layout/vList2"/>
    <dgm:cxn modelId="{5408F9AB-6E4A-474D-A62E-136E1345E512}" type="presParOf" srcId="{46C3ADDB-3A1A-4E2A-941E-B4C51BDB1E48}" destId="{1CFF23D9-C2C3-479A-8764-8D7DCE7945E9}" srcOrd="6" destOrd="0" presId="urn:microsoft.com/office/officeart/2005/8/layout/vList2"/>
    <dgm:cxn modelId="{195172FA-8C2C-469C-A0D2-89388ED0CF2E}" type="presParOf" srcId="{46C3ADDB-3A1A-4E2A-941E-B4C51BDB1E48}" destId="{4572707D-84F8-4092-9AA3-0878ABFE77B6}" srcOrd="7" destOrd="0" presId="urn:microsoft.com/office/officeart/2005/8/layout/vList2"/>
    <dgm:cxn modelId="{4F5FA741-D0C7-4288-9323-1D16B206A53E}" type="presParOf" srcId="{46C3ADDB-3A1A-4E2A-941E-B4C51BDB1E48}" destId="{0408627A-CB02-4523-85F3-76DAF5D97AF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56FB2F-296B-48B2-9756-EA7AA5A1181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3365A03-BC70-46A7-965D-E4A59EE51DF6}">
      <dgm:prSet/>
      <dgm:spPr/>
      <dgm:t>
        <a:bodyPr/>
        <a:lstStyle/>
        <a:p>
          <a:r>
            <a:rPr lang="en-US" b="1" dirty="0"/>
            <a:t>Limitations</a:t>
          </a:r>
          <a:endParaRPr lang="en-US" dirty="0"/>
        </a:p>
      </dgm:t>
    </dgm:pt>
    <dgm:pt modelId="{E6ED1B15-E6B7-4D6A-AF14-409A5CDAC10C}" type="parTrans" cxnId="{47F052F1-A687-4993-A004-B2C3813ABFA7}">
      <dgm:prSet/>
      <dgm:spPr/>
      <dgm:t>
        <a:bodyPr/>
        <a:lstStyle/>
        <a:p>
          <a:endParaRPr lang="en-US"/>
        </a:p>
      </dgm:t>
    </dgm:pt>
    <dgm:pt modelId="{90BF7958-2A5C-4F1D-8EA1-25726F4DDC81}" type="sibTrans" cxnId="{47F052F1-A687-4993-A004-B2C3813ABFA7}">
      <dgm:prSet/>
      <dgm:spPr/>
      <dgm:t>
        <a:bodyPr/>
        <a:lstStyle/>
        <a:p>
          <a:endParaRPr lang="en-US"/>
        </a:p>
      </dgm:t>
    </dgm:pt>
    <dgm:pt modelId="{81601F59-453A-4854-9593-BD59DA96E7C4}">
      <dgm:prSet/>
      <dgm:spPr/>
      <dgm:t>
        <a:bodyPr/>
        <a:lstStyle/>
        <a:p>
          <a:r>
            <a:rPr lang="en-US" dirty="0"/>
            <a:t>Late adjustments that pushed meeting times</a:t>
          </a:r>
        </a:p>
      </dgm:t>
    </dgm:pt>
    <dgm:pt modelId="{98DD9FD7-82C2-4C3F-ACBD-64D66B0091D2}" type="parTrans" cxnId="{2E9D9029-A987-42AE-982B-DFDB51985689}">
      <dgm:prSet/>
      <dgm:spPr/>
      <dgm:t>
        <a:bodyPr/>
        <a:lstStyle/>
        <a:p>
          <a:endParaRPr lang="en-US"/>
        </a:p>
      </dgm:t>
    </dgm:pt>
    <dgm:pt modelId="{02DA9E7B-9F81-40BB-AF39-010833A001FD}" type="sibTrans" cxnId="{2E9D9029-A987-42AE-982B-DFDB51985689}">
      <dgm:prSet/>
      <dgm:spPr/>
      <dgm:t>
        <a:bodyPr/>
        <a:lstStyle/>
        <a:p>
          <a:endParaRPr lang="en-US"/>
        </a:p>
      </dgm:t>
    </dgm:pt>
    <dgm:pt modelId="{78FE5598-7964-42E3-928F-EC67916F6A77}">
      <dgm:prSet/>
      <dgm:spPr/>
      <dgm:t>
        <a:bodyPr/>
        <a:lstStyle/>
        <a:p>
          <a:pPr rtl="0"/>
          <a:r>
            <a:rPr lang="en-US" dirty="0"/>
            <a:t>Reviewing the gap analysis at each meeting </a:t>
          </a:r>
          <a:r>
            <a:rPr lang="en-US" dirty="0">
              <a:latin typeface="Corbel" panose="020B0503020204020204"/>
            </a:rPr>
            <a:t>caused</a:t>
          </a:r>
          <a:r>
            <a:rPr lang="en-US" dirty="0"/>
            <a:t> </a:t>
          </a:r>
          <a:r>
            <a:rPr lang="en-US" dirty="0">
              <a:latin typeface="Corbel" panose="020B0503020204020204"/>
            </a:rPr>
            <a:t>some delays</a:t>
          </a:r>
          <a:endParaRPr lang="en-US" dirty="0"/>
        </a:p>
      </dgm:t>
    </dgm:pt>
    <dgm:pt modelId="{066EC005-0AED-43DE-A762-0DD62D48ED22}" type="parTrans" cxnId="{CBC7484D-CF5A-4C89-BC94-9C724782EBC1}">
      <dgm:prSet/>
      <dgm:spPr/>
      <dgm:t>
        <a:bodyPr/>
        <a:lstStyle/>
        <a:p>
          <a:endParaRPr lang="en-US"/>
        </a:p>
      </dgm:t>
    </dgm:pt>
    <dgm:pt modelId="{059A8AED-C897-4E3A-A64D-E7DCA3AE6052}" type="sibTrans" cxnId="{CBC7484D-CF5A-4C89-BC94-9C724782EBC1}">
      <dgm:prSet/>
      <dgm:spPr/>
      <dgm:t>
        <a:bodyPr/>
        <a:lstStyle/>
        <a:p>
          <a:endParaRPr lang="en-US"/>
        </a:p>
      </dgm:t>
    </dgm:pt>
    <dgm:pt modelId="{31254F1E-4883-4149-B082-BE99487D3E99}" type="pres">
      <dgm:prSet presAssocID="{E656FB2F-296B-48B2-9756-EA7AA5A11817}" presName="linear" presStyleCnt="0">
        <dgm:presLayoutVars>
          <dgm:animLvl val="lvl"/>
          <dgm:resizeHandles val="exact"/>
        </dgm:presLayoutVars>
      </dgm:prSet>
      <dgm:spPr/>
    </dgm:pt>
    <dgm:pt modelId="{2FD3A958-3678-4541-B96B-78CCFE4730AE}" type="pres">
      <dgm:prSet presAssocID="{53365A03-BC70-46A7-965D-E4A59EE51DF6}" presName="parentText" presStyleLbl="node1" presStyleIdx="0" presStyleCnt="3">
        <dgm:presLayoutVars>
          <dgm:chMax val="0"/>
          <dgm:bulletEnabled val="1"/>
        </dgm:presLayoutVars>
      </dgm:prSet>
      <dgm:spPr/>
    </dgm:pt>
    <dgm:pt modelId="{FF2419BD-5F73-4317-8E04-FB0A69C13769}" type="pres">
      <dgm:prSet presAssocID="{90BF7958-2A5C-4F1D-8EA1-25726F4DDC81}" presName="spacer" presStyleCnt="0"/>
      <dgm:spPr/>
    </dgm:pt>
    <dgm:pt modelId="{0BB0924D-0D9A-4112-9611-4C43A5097BE2}" type="pres">
      <dgm:prSet presAssocID="{81601F59-453A-4854-9593-BD59DA96E7C4}" presName="parentText" presStyleLbl="node1" presStyleIdx="1" presStyleCnt="3">
        <dgm:presLayoutVars>
          <dgm:chMax val="0"/>
          <dgm:bulletEnabled val="1"/>
        </dgm:presLayoutVars>
      </dgm:prSet>
      <dgm:spPr/>
    </dgm:pt>
    <dgm:pt modelId="{0A8D751F-66DC-44E0-98D0-A165DFD2E970}" type="pres">
      <dgm:prSet presAssocID="{02DA9E7B-9F81-40BB-AF39-010833A001FD}" presName="spacer" presStyleCnt="0"/>
      <dgm:spPr/>
    </dgm:pt>
    <dgm:pt modelId="{B848ACE8-B35A-4FB5-9395-991EE768719C}" type="pres">
      <dgm:prSet presAssocID="{78FE5598-7964-42E3-928F-EC67916F6A77}" presName="parentText" presStyleLbl="node1" presStyleIdx="2" presStyleCnt="3">
        <dgm:presLayoutVars>
          <dgm:chMax val="0"/>
          <dgm:bulletEnabled val="1"/>
        </dgm:presLayoutVars>
      </dgm:prSet>
      <dgm:spPr/>
    </dgm:pt>
  </dgm:ptLst>
  <dgm:cxnLst>
    <dgm:cxn modelId="{2E9D9029-A987-42AE-982B-DFDB51985689}" srcId="{E656FB2F-296B-48B2-9756-EA7AA5A11817}" destId="{81601F59-453A-4854-9593-BD59DA96E7C4}" srcOrd="1" destOrd="0" parTransId="{98DD9FD7-82C2-4C3F-ACBD-64D66B0091D2}" sibTransId="{02DA9E7B-9F81-40BB-AF39-010833A001FD}"/>
    <dgm:cxn modelId="{2FBABD4A-D78D-44ED-8A16-A424ECDB5C8E}" type="presOf" srcId="{53365A03-BC70-46A7-965D-E4A59EE51DF6}" destId="{2FD3A958-3678-4541-B96B-78CCFE4730AE}" srcOrd="0" destOrd="0" presId="urn:microsoft.com/office/officeart/2005/8/layout/vList2"/>
    <dgm:cxn modelId="{CBC7484D-CF5A-4C89-BC94-9C724782EBC1}" srcId="{E656FB2F-296B-48B2-9756-EA7AA5A11817}" destId="{78FE5598-7964-42E3-928F-EC67916F6A77}" srcOrd="2" destOrd="0" parTransId="{066EC005-0AED-43DE-A762-0DD62D48ED22}" sibTransId="{059A8AED-C897-4E3A-A64D-E7DCA3AE6052}"/>
    <dgm:cxn modelId="{2B53EE80-14CE-44B7-92DD-F0D203A09476}" type="presOf" srcId="{78FE5598-7964-42E3-928F-EC67916F6A77}" destId="{B848ACE8-B35A-4FB5-9395-991EE768719C}" srcOrd="0" destOrd="0" presId="urn:microsoft.com/office/officeart/2005/8/layout/vList2"/>
    <dgm:cxn modelId="{7DBEBAEC-2E46-4456-86F2-2E72B5E6D38B}" type="presOf" srcId="{81601F59-453A-4854-9593-BD59DA96E7C4}" destId="{0BB0924D-0D9A-4112-9611-4C43A5097BE2}" srcOrd="0" destOrd="0" presId="urn:microsoft.com/office/officeart/2005/8/layout/vList2"/>
    <dgm:cxn modelId="{C9A505ED-ABF6-486B-B6E0-B99A7995E891}" type="presOf" srcId="{E656FB2F-296B-48B2-9756-EA7AA5A11817}" destId="{31254F1E-4883-4149-B082-BE99487D3E99}" srcOrd="0" destOrd="0" presId="urn:microsoft.com/office/officeart/2005/8/layout/vList2"/>
    <dgm:cxn modelId="{47F052F1-A687-4993-A004-B2C3813ABFA7}" srcId="{E656FB2F-296B-48B2-9756-EA7AA5A11817}" destId="{53365A03-BC70-46A7-965D-E4A59EE51DF6}" srcOrd="0" destOrd="0" parTransId="{E6ED1B15-E6B7-4D6A-AF14-409A5CDAC10C}" sibTransId="{90BF7958-2A5C-4F1D-8EA1-25726F4DDC81}"/>
    <dgm:cxn modelId="{7AFF121D-B783-4131-9FB9-9A658E9DF5D7}" type="presParOf" srcId="{31254F1E-4883-4149-B082-BE99487D3E99}" destId="{2FD3A958-3678-4541-B96B-78CCFE4730AE}" srcOrd="0" destOrd="0" presId="urn:microsoft.com/office/officeart/2005/8/layout/vList2"/>
    <dgm:cxn modelId="{0B0020F4-6117-460B-9F26-FF427DE8D7B8}" type="presParOf" srcId="{31254F1E-4883-4149-B082-BE99487D3E99}" destId="{FF2419BD-5F73-4317-8E04-FB0A69C13769}" srcOrd="1" destOrd="0" presId="urn:microsoft.com/office/officeart/2005/8/layout/vList2"/>
    <dgm:cxn modelId="{4B7E4640-F5B5-4B5F-9CAE-3324127A8B3C}" type="presParOf" srcId="{31254F1E-4883-4149-B082-BE99487D3E99}" destId="{0BB0924D-0D9A-4112-9611-4C43A5097BE2}" srcOrd="2" destOrd="0" presId="urn:microsoft.com/office/officeart/2005/8/layout/vList2"/>
    <dgm:cxn modelId="{75DAB269-B0C0-4959-B9E0-8EB2CD684403}" type="presParOf" srcId="{31254F1E-4883-4149-B082-BE99487D3E99}" destId="{0A8D751F-66DC-44E0-98D0-A165DFD2E970}" srcOrd="3" destOrd="0" presId="urn:microsoft.com/office/officeart/2005/8/layout/vList2"/>
    <dgm:cxn modelId="{BF1F0D2C-6B8C-47CB-9948-615080209C9B}" type="presParOf" srcId="{31254F1E-4883-4149-B082-BE99487D3E99}" destId="{B848ACE8-B35A-4FB5-9395-991EE768719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8EDDA2-3A1B-4820-8408-BA952AAEF1D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6FC80D3-41E8-4911-8F26-3431910CB707}">
      <dgm:prSet/>
      <dgm:spPr/>
      <dgm:t>
        <a:bodyPr/>
        <a:lstStyle/>
        <a:p>
          <a:r>
            <a:rPr lang="en-US" dirty="0"/>
            <a:t>Providing safe and high-quality care by the reduction of variance of care.</a:t>
          </a:r>
        </a:p>
      </dgm:t>
    </dgm:pt>
    <dgm:pt modelId="{0DF6F3F8-99CD-450E-A334-8C4446C562DD}" type="parTrans" cxnId="{E86E6EB9-262B-465F-B836-B72E8D8B8723}">
      <dgm:prSet/>
      <dgm:spPr/>
      <dgm:t>
        <a:bodyPr/>
        <a:lstStyle/>
        <a:p>
          <a:endParaRPr lang="en-US"/>
        </a:p>
      </dgm:t>
    </dgm:pt>
    <dgm:pt modelId="{9A5CEFF9-3861-4608-AB74-ABCEAD146EA0}" type="sibTrans" cxnId="{E86E6EB9-262B-465F-B836-B72E8D8B8723}">
      <dgm:prSet/>
      <dgm:spPr/>
      <dgm:t>
        <a:bodyPr/>
        <a:lstStyle/>
        <a:p>
          <a:endParaRPr lang="en-US" dirty="0"/>
        </a:p>
      </dgm:t>
    </dgm:pt>
    <dgm:pt modelId="{5151090F-9798-42EA-9B59-5BCFDF565565}">
      <dgm:prSet/>
      <dgm:spPr/>
      <dgm:t>
        <a:bodyPr/>
        <a:lstStyle/>
        <a:p>
          <a:r>
            <a:rPr lang="en-US" dirty="0"/>
            <a:t>Emphasis on guidelines in clinical practice in the accreditation process.</a:t>
          </a:r>
        </a:p>
      </dgm:t>
    </dgm:pt>
    <dgm:pt modelId="{D04C7878-A534-4515-B080-96DCC65FAFC9}" type="parTrans" cxnId="{AF053E81-D46C-4176-A90A-A3D4AEA1FCEC}">
      <dgm:prSet/>
      <dgm:spPr/>
      <dgm:t>
        <a:bodyPr/>
        <a:lstStyle/>
        <a:p>
          <a:endParaRPr lang="en-US"/>
        </a:p>
      </dgm:t>
    </dgm:pt>
    <dgm:pt modelId="{E9101DA2-A1D1-4569-A2E9-70569887B66C}" type="sibTrans" cxnId="{AF053E81-D46C-4176-A90A-A3D4AEA1FCEC}">
      <dgm:prSet/>
      <dgm:spPr/>
      <dgm:t>
        <a:bodyPr/>
        <a:lstStyle/>
        <a:p>
          <a:endParaRPr lang="en-US" dirty="0"/>
        </a:p>
      </dgm:t>
    </dgm:pt>
    <dgm:pt modelId="{A4B7D9FA-27A3-4F61-80CA-163B32126E35}">
      <dgm:prSet/>
      <dgm:spPr/>
      <dgm:t>
        <a:bodyPr/>
        <a:lstStyle/>
        <a:p>
          <a:r>
            <a:rPr lang="en-US" dirty="0"/>
            <a:t>Stakeholders providing leadership and frequent communication in the accreditation process.</a:t>
          </a:r>
        </a:p>
      </dgm:t>
    </dgm:pt>
    <dgm:pt modelId="{AB766878-CA42-4344-87E6-7200B736043C}" type="parTrans" cxnId="{22B3059D-0C0D-4630-B557-4C5CB4EC92AC}">
      <dgm:prSet/>
      <dgm:spPr/>
      <dgm:t>
        <a:bodyPr/>
        <a:lstStyle/>
        <a:p>
          <a:endParaRPr lang="en-US"/>
        </a:p>
      </dgm:t>
    </dgm:pt>
    <dgm:pt modelId="{1308A916-2D0E-4D2D-A44B-3A6AF49482DE}" type="sibTrans" cxnId="{22B3059D-0C0D-4630-B557-4C5CB4EC92AC}">
      <dgm:prSet/>
      <dgm:spPr/>
      <dgm:t>
        <a:bodyPr/>
        <a:lstStyle/>
        <a:p>
          <a:endParaRPr lang="en-US" dirty="0"/>
        </a:p>
      </dgm:t>
    </dgm:pt>
    <dgm:pt modelId="{1943742C-42E3-4869-B705-136B3DABAA06}">
      <dgm:prSet/>
      <dgm:spPr/>
      <dgm:t>
        <a:bodyPr/>
        <a:lstStyle/>
        <a:p>
          <a:r>
            <a:rPr lang="en-US" dirty="0"/>
            <a:t>Providing a competitive edge in SE Michigan, by demonstrating commitment to higher standard.</a:t>
          </a:r>
        </a:p>
      </dgm:t>
    </dgm:pt>
    <dgm:pt modelId="{8D0FB61E-5A6D-4AFB-A3DB-40F0D00CB7A0}" type="parTrans" cxnId="{EB7AFED4-9764-4B80-BEBD-51D9B607A757}">
      <dgm:prSet/>
      <dgm:spPr/>
      <dgm:t>
        <a:bodyPr/>
        <a:lstStyle/>
        <a:p>
          <a:endParaRPr lang="en-US"/>
        </a:p>
      </dgm:t>
    </dgm:pt>
    <dgm:pt modelId="{54B61BCD-8A90-4ACE-8349-DC76832CBDAA}" type="sibTrans" cxnId="{EB7AFED4-9764-4B80-BEBD-51D9B607A757}">
      <dgm:prSet/>
      <dgm:spPr/>
      <dgm:t>
        <a:bodyPr/>
        <a:lstStyle/>
        <a:p>
          <a:endParaRPr lang="en-US" dirty="0"/>
        </a:p>
      </dgm:t>
    </dgm:pt>
    <dgm:pt modelId="{F6FB88FF-530B-46B3-9535-EB209E8B6BC6}">
      <dgm:prSet/>
      <dgm:spPr/>
      <dgm:t>
        <a:bodyPr/>
        <a:lstStyle/>
        <a:p>
          <a:r>
            <a:rPr lang="en-US" dirty="0"/>
            <a:t>Gap analysis completion with evidence-based recommendations.</a:t>
          </a:r>
        </a:p>
      </dgm:t>
    </dgm:pt>
    <dgm:pt modelId="{654E6440-7E52-4B10-9D14-C62F50097237}" type="parTrans" cxnId="{98DA1D73-AE0D-44E4-AE44-7CAC28C0DC7F}">
      <dgm:prSet/>
      <dgm:spPr/>
      <dgm:t>
        <a:bodyPr/>
        <a:lstStyle/>
        <a:p>
          <a:endParaRPr lang="en-US"/>
        </a:p>
      </dgm:t>
    </dgm:pt>
    <dgm:pt modelId="{354BA1B2-C58F-40C6-B182-705C44D4C66C}" type="sibTrans" cxnId="{98DA1D73-AE0D-44E4-AE44-7CAC28C0DC7F}">
      <dgm:prSet/>
      <dgm:spPr/>
      <dgm:t>
        <a:bodyPr/>
        <a:lstStyle/>
        <a:p>
          <a:endParaRPr lang="en-US"/>
        </a:p>
      </dgm:t>
    </dgm:pt>
    <dgm:pt modelId="{7D5317F6-150D-41A2-A469-7ED731E6B83D}" type="pres">
      <dgm:prSet presAssocID="{828EDDA2-3A1B-4820-8408-BA952AAEF1D5}" presName="outerComposite" presStyleCnt="0">
        <dgm:presLayoutVars>
          <dgm:chMax val="5"/>
          <dgm:dir/>
          <dgm:resizeHandles val="exact"/>
        </dgm:presLayoutVars>
      </dgm:prSet>
      <dgm:spPr/>
    </dgm:pt>
    <dgm:pt modelId="{9EF5A214-C96C-45BF-A357-0024A8112AC6}" type="pres">
      <dgm:prSet presAssocID="{828EDDA2-3A1B-4820-8408-BA952AAEF1D5}" presName="dummyMaxCanvas" presStyleCnt="0">
        <dgm:presLayoutVars/>
      </dgm:prSet>
      <dgm:spPr/>
    </dgm:pt>
    <dgm:pt modelId="{98E680E8-8A18-492A-98AA-E9356C48D673}" type="pres">
      <dgm:prSet presAssocID="{828EDDA2-3A1B-4820-8408-BA952AAEF1D5}" presName="FiveNodes_1" presStyleLbl="node1" presStyleIdx="0" presStyleCnt="5">
        <dgm:presLayoutVars>
          <dgm:bulletEnabled val="1"/>
        </dgm:presLayoutVars>
      </dgm:prSet>
      <dgm:spPr/>
    </dgm:pt>
    <dgm:pt modelId="{8C17D251-ADE5-4D57-A6DA-5C17A0B2D611}" type="pres">
      <dgm:prSet presAssocID="{828EDDA2-3A1B-4820-8408-BA952AAEF1D5}" presName="FiveNodes_2" presStyleLbl="node1" presStyleIdx="1" presStyleCnt="5">
        <dgm:presLayoutVars>
          <dgm:bulletEnabled val="1"/>
        </dgm:presLayoutVars>
      </dgm:prSet>
      <dgm:spPr/>
    </dgm:pt>
    <dgm:pt modelId="{24FCFFCF-B722-41B9-9C3B-2AC5C7EE4F13}" type="pres">
      <dgm:prSet presAssocID="{828EDDA2-3A1B-4820-8408-BA952AAEF1D5}" presName="FiveNodes_3" presStyleLbl="node1" presStyleIdx="2" presStyleCnt="5">
        <dgm:presLayoutVars>
          <dgm:bulletEnabled val="1"/>
        </dgm:presLayoutVars>
      </dgm:prSet>
      <dgm:spPr/>
    </dgm:pt>
    <dgm:pt modelId="{A2156FEF-6CE3-416E-B577-F9860952AC10}" type="pres">
      <dgm:prSet presAssocID="{828EDDA2-3A1B-4820-8408-BA952AAEF1D5}" presName="FiveNodes_4" presStyleLbl="node1" presStyleIdx="3" presStyleCnt="5">
        <dgm:presLayoutVars>
          <dgm:bulletEnabled val="1"/>
        </dgm:presLayoutVars>
      </dgm:prSet>
      <dgm:spPr/>
    </dgm:pt>
    <dgm:pt modelId="{1B6FACB8-F155-4722-8EBA-C688625735D8}" type="pres">
      <dgm:prSet presAssocID="{828EDDA2-3A1B-4820-8408-BA952AAEF1D5}" presName="FiveNodes_5" presStyleLbl="node1" presStyleIdx="4" presStyleCnt="5">
        <dgm:presLayoutVars>
          <dgm:bulletEnabled val="1"/>
        </dgm:presLayoutVars>
      </dgm:prSet>
      <dgm:spPr/>
    </dgm:pt>
    <dgm:pt modelId="{810B36C2-B1C5-4819-AD39-55A502E19BC5}" type="pres">
      <dgm:prSet presAssocID="{828EDDA2-3A1B-4820-8408-BA952AAEF1D5}" presName="FiveConn_1-2" presStyleLbl="fgAccFollowNode1" presStyleIdx="0" presStyleCnt="4">
        <dgm:presLayoutVars>
          <dgm:bulletEnabled val="1"/>
        </dgm:presLayoutVars>
      </dgm:prSet>
      <dgm:spPr/>
    </dgm:pt>
    <dgm:pt modelId="{AD1FB42A-D07E-42E1-8868-D60EDD9BB0F1}" type="pres">
      <dgm:prSet presAssocID="{828EDDA2-3A1B-4820-8408-BA952AAEF1D5}" presName="FiveConn_2-3" presStyleLbl="fgAccFollowNode1" presStyleIdx="1" presStyleCnt="4">
        <dgm:presLayoutVars>
          <dgm:bulletEnabled val="1"/>
        </dgm:presLayoutVars>
      </dgm:prSet>
      <dgm:spPr/>
    </dgm:pt>
    <dgm:pt modelId="{F45FAA8A-F464-4663-86D5-17A505D34BD6}" type="pres">
      <dgm:prSet presAssocID="{828EDDA2-3A1B-4820-8408-BA952AAEF1D5}" presName="FiveConn_3-4" presStyleLbl="fgAccFollowNode1" presStyleIdx="2" presStyleCnt="4">
        <dgm:presLayoutVars>
          <dgm:bulletEnabled val="1"/>
        </dgm:presLayoutVars>
      </dgm:prSet>
      <dgm:spPr/>
    </dgm:pt>
    <dgm:pt modelId="{0F08EB6A-C828-4AA0-930F-4874B6FEC44F}" type="pres">
      <dgm:prSet presAssocID="{828EDDA2-3A1B-4820-8408-BA952AAEF1D5}" presName="FiveConn_4-5" presStyleLbl="fgAccFollowNode1" presStyleIdx="3" presStyleCnt="4">
        <dgm:presLayoutVars>
          <dgm:bulletEnabled val="1"/>
        </dgm:presLayoutVars>
      </dgm:prSet>
      <dgm:spPr/>
    </dgm:pt>
    <dgm:pt modelId="{63A49918-68E6-4E31-A220-684D31E543E8}" type="pres">
      <dgm:prSet presAssocID="{828EDDA2-3A1B-4820-8408-BA952AAEF1D5}" presName="FiveNodes_1_text" presStyleLbl="node1" presStyleIdx="4" presStyleCnt="5">
        <dgm:presLayoutVars>
          <dgm:bulletEnabled val="1"/>
        </dgm:presLayoutVars>
      </dgm:prSet>
      <dgm:spPr/>
    </dgm:pt>
    <dgm:pt modelId="{38D998C1-D160-4D3C-94BF-890CEB69EB0E}" type="pres">
      <dgm:prSet presAssocID="{828EDDA2-3A1B-4820-8408-BA952AAEF1D5}" presName="FiveNodes_2_text" presStyleLbl="node1" presStyleIdx="4" presStyleCnt="5">
        <dgm:presLayoutVars>
          <dgm:bulletEnabled val="1"/>
        </dgm:presLayoutVars>
      </dgm:prSet>
      <dgm:spPr/>
    </dgm:pt>
    <dgm:pt modelId="{C990169D-F260-45FB-AD36-E691128F9EC1}" type="pres">
      <dgm:prSet presAssocID="{828EDDA2-3A1B-4820-8408-BA952AAEF1D5}" presName="FiveNodes_3_text" presStyleLbl="node1" presStyleIdx="4" presStyleCnt="5">
        <dgm:presLayoutVars>
          <dgm:bulletEnabled val="1"/>
        </dgm:presLayoutVars>
      </dgm:prSet>
      <dgm:spPr/>
    </dgm:pt>
    <dgm:pt modelId="{9282D501-B099-421C-A33B-BB250FDE8F38}" type="pres">
      <dgm:prSet presAssocID="{828EDDA2-3A1B-4820-8408-BA952AAEF1D5}" presName="FiveNodes_4_text" presStyleLbl="node1" presStyleIdx="4" presStyleCnt="5">
        <dgm:presLayoutVars>
          <dgm:bulletEnabled val="1"/>
        </dgm:presLayoutVars>
      </dgm:prSet>
      <dgm:spPr/>
    </dgm:pt>
    <dgm:pt modelId="{0451BA29-F7D1-4F04-8697-4F17D19D17A3}" type="pres">
      <dgm:prSet presAssocID="{828EDDA2-3A1B-4820-8408-BA952AAEF1D5}" presName="FiveNodes_5_text" presStyleLbl="node1" presStyleIdx="4" presStyleCnt="5">
        <dgm:presLayoutVars>
          <dgm:bulletEnabled val="1"/>
        </dgm:presLayoutVars>
      </dgm:prSet>
      <dgm:spPr/>
    </dgm:pt>
  </dgm:ptLst>
  <dgm:cxnLst>
    <dgm:cxn modelId="{91FC9B09-B914-479B-97CD-445ECB610F97}" type="presOf" srcId="{86FC80D3-41E8-4911-8F26-3431910CB707}" destId="{98E680E8-8A18-492A-98AA-E9356C48D673}" srcOrd="0" destOrd="0" presId="urn:microsoft.com/office/officeart/2005/8/layout/vProcess5"/>
    <dgm:cxn modelId="{5830511A-E637-416E-9D0E-3B713A0ABA36}" type="presOf" srcId="{F6FB88FF-530B-46B3-9535-EB209E8B6BC6}" destId="{0451BA29-F7D1-4F04-8697-4F17D19D17A3}" srcOrd="1" destOrd="0" presId="urn:microsoft.com/office/officeart/2005/8/layout/vProcess5"/>
    <dgm:cxn modelId="{C3211529-5C23-4B04-9AF8-C0D97DA288F7}" type="presOf" srcId="{E9101DA2-A1D1-4569-A2E9-70569887B66C}" destId="{AD1FB42A-D07E-42E1-8868-D60EDD9BB0F1}" srcOrd="0" destOrd="0" presId="urn:microsoft.com/office/officeart/2005/8/layout/vProcess5"/>
    <dgm:cxn modelId="{A0DB592B-0DF7-499D-BB0A-D83BEA6708D1}" type="presOf" srcId="{1943742C-42E3-4869-B705-136B3DABAA06}" destId="{9282D501-B099-421C-A33B-BB250FDE8F38}" srcOrd="1" destOrd="0" presId="urn:microsoft.com/office/officeart/2005/8/layout/vProcess5"/>
    <dgm:cxn modelId="{EFF1B95B-C8AF-4C25-A397-1859641FEFE9}" type="presOf" srcId="{A4B7D9FA-27A3-4F61-80CA-163B32126E35}" destId="{24FCFFCF-B722-41B9-9C3B-2AC5C7EE4F13}" srcOrd="0" destOrd="0" presId="urn:microsoft.com/office/officeart/2005/8/layout/vProcess5"/>
    <dgm:cxn modelId="{A330C661-3B15-4AB1-AA01-C3CDB8ABD6AC}" type="presOf" srcId="{F6FB88FF-530B-46B3-9535-EB209E8B6BC6}" destId="{1B6FACB8-F155-4722-8EBA-C688625735D8}" srcOrd="0" destOrd="0" presId="urn:microsoft.com/office/officeart/2005/8/layout/vProcess5"/>
    <dgm:cxn modelId="{A048D54E-7A24-4D49-80B0-9AB93D7ECDD6}" type="presOf" srcId="{1943742C-42E3-4869-B705-136B3DABAA06}" destId="{A2156FEF-6CE3-416E-B577-F9860952AC10}" srcOrd="0" destOrd="0" presId="urn:microsoft.com/office/officeart/2005/8/layout/vProcess5"/>
    <dgm:cxn modelId="{7D266E52-54E3-4BB3-AEB4-01188C3703C5}" type="presOf" srcId="{828EDDA2-3A1B-4820-8408-BA952AAEF1D5}" destId="{7D5317F6-150D-41A2-A469-7ED731E6B83D}" srcOrd="0" destOrd="0" presId="urn:microsoft.com/office/officeart/2005/8/layout/vProcess5"/>
    <dgm:cxn modelId="{98DA1D73-AE0D-44E4-AE44-7CAC28C0DC7F}" srcId="{828EDDA2-3A1B-4820-8408-BA952AAEF1D5}" destId="{F6FB88FF-530B-46B3-9535-EB209E8B6BC6}" srcOrd="4" destOrd="0" parTransId="{654E6440-7E52-4B10-9D14-C62F50097237}" sibTransId="{354BA1B2-C58F-40C6-B182-705C44D4C66C}"/>
    <dgm:cxn modelId="{604F8879-67D4-4948-B97A-28F0B2803F39}" type="presOf" srcId="{5151090F-9798-42EA-9B59-5BCFDF565565}" destId="{8C17D251-ADE5-4D57-A6DA-5C17A0B2D611}" srcOrd="0" destOrd="0" presId="urn:microsoft.com/office/officeart/2005/8/layout/vProcess5"/>
    <dgm:cxn modelId="{43D49480-5C9F-4364-88E0-6D3CA7BF4F5A}" type="presOf" srcId="{54B61BCD-8A90-4ACE-8349-DC76832CBDAA}" destId="{0F08EB6A-C828-4AA0-930F-4874B6FEC44F}" srcOrd="0" destOrd="0" presId="urn:microsoft.com/office/officeart/2005/8/layout/vProcess5"/>
    <dgm:cxn modelId="{AF053E81-D46C-4176-A90A-A3D4AEA1FCEC}" srcId="{828EDDA2-3A1B-4820-8408-BA952AAEF1D5}" destId="{5151090F-9798-42EA-9B59-5BCFDF565565}" srcOrd="1" destOrd="0" parTransId="{D04C7878-A534-4515-B080-96DCC65FAFC9}" sibTransId="{E9101DA2-A1D1-4569-A2E9-70569887B66C}"/>
    <dgm:cxn modelId="{858DEC8F-C1B2-4248-AB63-095DA8ECDA77}" type="presOf" srcId="{9A5CEFF9-3861-4608-AB74-ABCEAD146EA0}" destId="{810B36C2-B1C5-4819-AD39-55A502E19BC5}" srcOrd="0" destOrd="0" presId="urn:microsoft.com/office/officeart/2005/8/layout/vProcess5"/>
    <dgm:cxn modelId="{F25ACB91-7A0D-46B7-A04D-3A1C8BAB24A9}" type="presOf" srcId="{5151090F-9798-42EA-9B59-5BCFDF565565}" destId="{38D998C1-D160-4D3C-94BF-890CEB69EB0E}" srcOrd="1" destOrd="0" presId="urn:microsoft.com/office/officeart/2005/8/layout/vProcess5"/>
    <dgm:cxn modelId="{22B3059D-0C0D-4630-B557-4C5CB4EC92AC}" srcId="{828EDDA2-3A1B-4820-8408-BA952AAEF1D5}" destId="{A4B7D9FA-27A3-4F61-80CA-163B32126E35}" srcOrd="2" destOrd="0" parTransId="{AB766878-CA42-4344-87E6-7200B736043C}" sibTransId="{1308A916-2D0E-4D2D-A44B-3A6AF49482DE}"/>
    <dgm:cxn modelId="{E86E6EB9-262B-465F-B836-B72E8D8B8723}" srcId="{828EDDA2-3A1B-4820-8408-BA952AAEF1D5}" destId="{86FC80D3-41E8-4911-8F26-3431910CB707}" srcOrd="0" destOrd="0" parTransId="{0DF6F3F8-99CD-450E-A334-8C4446C562DD}" sibTransId="{9A5CEFF9-3861-4608-AB74-ABCEAD146EA0}"/>
    <dgm:cxn modelId="{3E12A5BA-CA24-4773-A6EB-A1BC0896A23E}" type="presOf" srcId="{1308A916-2D0E-4D2D-A44B-3A6AF49482DE}" destId="{F45FAA8A-F464-4663-86D5-17A505D34BD6}" srcOrd="0" destOrd="0" presId="urn:microsoft.com/office/officeart/2005/8/layout/vProcess5"/>
    <dgm:cxn modelId="{932DA7C8-127F-4C94-9E4B-C5746E9463FA}" type="presOf" srcId="{86FC80D3-41E8-4911-8F26-3431910CB707}" destId="{63A49918-68E6-4E31-A220-684D31E543E8}" srcOrd="1" destOrd="0" presId="urn:microsoft.com/office/officeart/2005/8/layout/vProcess5"/>
    <dgm:cxn modelId="{EB7AFED4-9764-4B80-BEBD-51D9B607A757}" srcId="{828EDDA2-3A1B-4820-8408-BA952AAEF1D5}" destId="{1943742C-42E3-4869-B705-136B3DABAA06}" srcOrd="3" destOrd="0" parTransId="{8D0FB61E-5A6D-4AFB-A3DB-40F0D00CB7A0}" sibTransId="{54B61BCD-8A90-4ACE-8349-DC76832CBDAA}"/>
    <dgm:cxn modelId="{D1D328FC-D864-4328-8E38-BA071D8F8CF4}" type="presOf" srcId="{A4B7D9FA-27A3-4F61-80CA-163B32126E35}" destId="{C990169D-F260-45FB-AD36-E691128F9EC1}" srcOrd="1" destOrd="0" presId="urn:microsoft.com/office/officeart/2005/8/layout/vProcess5"/>
    <dgm:cxn modelId="{0CB726D9-A48B-481A-A365-4B50C2F02793}" type="presParOf" srcId="{7D5317F6-150D-41A2-A469-7ED731E6B83D}" destId="{9EF5A214-C96C-45BF-A357-0024A8112AC6}" srcOrd="0" destOrd="0" presId="urn:microsoft.com/office/officeart/2005/8/layout/vProcess5"/>
    <dgm:cxn modelId="{4B9D4CF7-86F6-4495-AE42-70DB069B44A2}" type="presParOf" srcId="{7D5317F6-150D-41A2-A469-7ED731E6B83D}" destId="{98E680E8-8A18-492A-98AA-E9356C48D673}" srcOrd="1" destOrd="0" presId="urn:microsoft.com/office/officeart/2005/8/layout/vProcess5"/>
    <dgm:cxn modelId="{1A8E6EC0-8DDA-45B8-BE65-B7AF57C8447B}" type="presParOf" srcId="{7D5317F6-150D-41A2-A469-7ED731E6B83D}" destId="{8C17D251-ADE5-4D57-A6DA-5C17A0B2D611}" srcOrd="2" destOrd="0" presId="urn:microsoft.com/office/officeart/2005/8/layout/vProcess5"/>
    <dgm:cxn modelId="{A39D8A82-7610-4C86-B2F4-0E0AAECF920E}" type="presParOf" srcId="{7D5317F6-150D-41A2-A469-7ED731E6B83D}" destId="{24FCFFCF-B722-41B9-9C3B-2AC5C7EE4F13}" srcOrd="3" destOrd="0" presId="urn:microsoft.com/office/officeart/2005/8/layout/vProcess5"/>
    <dgm:cxn modelId="{919F33EA-69B9-45C0-82D5-8CD5421B02C4}" type="presParOf" srcId="{7D5317F6-150D-41A2-A469-7ED731E6B83D}" destId="{A2156FEF-6CE3-416E-B577-F9860952AC10}" srcOrd="4" destOrd="0" presId="urn:microsoft.com/office/officeart/2005/8/layout/vProcess5"/>
    <dgm:cxn modelId="{A20A5F0D-8B1E-4D87-B961-C6DD6A3064B2}" type="presParOf" srcId="{7D5317F6-150D-41A2-A469-7ED731E6B83D}" destId="{1B6FACB8-F155-4722-8EBA-C688625735D8}" srcOrd="5" destOrd="0" presId="urn:microsoft.com/office/officeart/2005/8/layout/vProcess5"/>
    <dgm:cxn modelId="{04FB1C7D-9EB3-418B-80DC-2ACDE4809919}" type="presParOf" srcId="{7D5317F6-150D-41A2-A469-7ED731E6B83D}" destId="{810B36C2-B1C5-4819-AD39-55A502E19BC5}" srcOrd="6" destOrd="0" presId="urn:microsoft.com/office/officeart/2005/8/layout/vProcess5"/>
    <dgm:cxn modelId="{6E44212A-52A6-453E-A2D5-FE72E04682D7}" type="presParOf" srcId="{7D5317F6-150D-41A2-A469-7ED731E6B83D}" destId="{AD1FB42A-D07E-42E1-8868-D60EDD9BB0F1}" srcOrd="7" destOrd="0" presId="urn:microsoft.com/office/officeart/2005/8/layout/vProcess5"/>
    <dgm:cxn modelId="{EAD1DA29-02C8-45FD-93CE-229AF7305FBE}" type="presParOf" srcId="{7D5317F6-150D-41A2-A469-7ED731E6B83D}" destId="{F45FAA8A-F464-4663-86D5-17A505D34BD6}" srcOrd="8" destOrd="0" presId="urn:microsoft.com/office/officeart/2005/8/layout/vProcess5"/>
    <dgm:cxn modelId="{F5D14898-18C7-4324-8AB4-BC3950D31498}" type="presParOf" srcId="{7D5317F6-150D-41A2-A469-7ED731E6B83D}" destId="{0F08EB6A-C828-4AA0-930F-4874B6FEC44F}" srcOrd="9" destOrd="0" presId="urn:microsoft.com/office/officeart/2005/8/layout/vProcess5"/>
    <dgm:cxn modelId="{635FA18A-65FE-4994-8F11-84704FDDAD48}" type="presParOf" srcId="{7D5317F6-150D-41A2-A469-7ED731E6B83D}" destId="{63A49918-68E6-4E31-A220-684D31E543E8}" srcOrd="10" destOrd="0" presId="urn:microsoft.com/office/officeart/2005/8/layout/vProcess5"/>
    <dgm:cxn modelId="{93615D99-26CD-41EC-AB10-1BC39BD8740A}" type="presParOf" srcId="{7D5317F6-150D-41A2-A469-7ED731E6B83D}" destId="{38D998C1-D160-4D3C-94BF-890CEB69EB0E}" srcOrd="11" destOrd="0" presId="urn:microsoft.com/office/officeart/2005/8/layout/vProcess5"/>
    <dgm:cxn modelId="{2054692D-2A1E-4542-B9D4-0E64E41EE5C1}" type="presParOf" srcId="{7D5317F6-150D-41A2-A469-7ED731E6B83D}" destId="{C990169D-F260-45FB-AD36-E691128F9EC1}" srcOrd="12" destOrd="0" presId="urn:microsoft.com/office/officeart/2005/8/layout/vProcess5"/>
    <dgm:cxn modelId="{71B9B21D-3F95-450A-9ADF-A0C2FAC6F73C}" type="presParOf" srcId="{7D5317F6-150D-41A2-A469-7ED731E6B83D}" destId="{9282D501-B099-421C-A33B-BB250FDE8F38}" srcOrd="13" destOrd="0" presId="urn:microsoft.com/office/officeart/2005/8/layout/vProcess5"/>
    <dgm:cxn modelId="{A23AADDD-34A5-45A8-995A-4A0B16BA5318}" type="presParOf" srcId="{7D5317F6-150D-41A2-A469-7ED731E6B83D}" destId="{0451BA29-F7D1-4F04-8697-4F17D19D17A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F922FC-C033-4232-9F57-5D0E99AC870B}"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DC42B700-551B-4160-8A8E-6C802542F46E}">
      <dgm:prSet/>
      <dgm:spPr/>
      <dgm:t>
        <a:bodyPr/>
        <a:lstStyle/>
        <a:p>
          <a:r>
            <a:rPr lang="en-US" dirty="0"/>
            <a:t>Committee members</a:t>
          </a:r>
        </a:p>
      </dgm:t>
    </dgm:pt>
    <dgm:pt modelId="{E78A2D05-00DB-4E86-9E75-EC0283B839A7}" type="parTrans" cxnId="{B796C957-F312-45CA-874D-8C05DC5E66FD}">
      <dgm:prSet/>
      <dgm:spPr/>
      <dgm:t>
        <a:bodyPr/>
        <a:lstStyle/>
        <a:p>
          <a:endParaRPr lang="en-US"/>
        </a:p>
      </dgm:t>
    </dgm:pt>
    <dgm:pt modelId="{FB80A4E9-B67E-4861-BCA7-5565401CA879}" type="sibTrans" cxnId="{B796C957-F312-45CA-874D-8C05DC5E66FD}">
      <dgm:prSet/>
      <dgm:spPr/>
      <dgm:t>
        <a:bodyPr/>
        <a:lstStyle/>
        <a:p>
          <a:endParaRPr lang="en-US"/>
        </a:p>
      </dgm:t>
    </dgm:pt>
    <dgm:pt modelId="{E118D22D-8A23-4B29-B1B8-0153935FA45A}">
      <dgm:prSet/>
      <dgm:spPr/>
      <dgm:t>
        <a:bodyPr/>
        <a:lstStyle/>
        <a:p>
          <a:r>
            <a:rPr lang="en-US" dirty="0"/>
            <a:t>Chair: Dr. Renee Courtney DNP</a:t>
          </a:r>
        </a:p>
      </dgm:t>
    </dgm:pt>
    <dgm:pt modelId="{6605954A-7437-420B-8D77-D6485F673415}" type="parTrans" cxnId="{5911800A-7D73-4D4A-A9E6-555A06E7EBE5}">
      <dgm:prSet/>
      <dgm:spPr/>
      <dgm:t>
        <a:bodyPr/>
        <a:lstStyle/>
        <a:p>
          <a:endParaRPr lang="en-US"/>
        </a:p>
      </dgm:t>
    </dgm:pt>
    <dgm:pt modelId="{F2889B8F-654B-4D3B-9483-240BA97965D4}" type="sibTrans" cxnId="{5911800A-7D73-4D4A-A9E6-555A06E7EBE5}">
      <dgm:prSet/>
      <dgm:spPr/>
      <dgm:t>
        <a:bodyPr/>
        <a:lstStyle/>
        <a:p>
          <a:endParaRPr lang="en-US"/>
        </a:p>
      </dgm:t>
    </dgm:pt>
    <dgm:pt modelId="{A67E8F01-D182-4983-A9A6-15F1AE6D0669}">
      <dgm:prSet/>
      <dgm:spPr/>
      <dgm:t>
        <a:bodyPr/>
        <a:lstStyle/>
        <a:p>
          <a:pPr rtl="0"/>
          <a:r>
            <a:rPr lang="en-US" dirty="0"/>
            <a:t>Organization mentor: Christina Dudek BSN</a:t>
          </a:r>
          <a:r>
            <a:rPr lang="en-US" dirty="0">
              <a:latin typeface="Corbel" panose="020B0503020204020204"/>
            </a:rPr>
            <a:t>, RN</a:t>
          </a:r>
          <a:endParaRPr lang="en-US" dirty="0"/>
        </a:p>
      </dgm:t>
    </dgm:pt>
    <dgm:pt modelId="{AECB31CD-D1D4-42E9-9724-0A2666494F84}" type="parTrans" cxnId="{BE81196E-ACA5-44B4-9ADD-6E7FCA35DDCC}">
      <dgm:prSet/>
      <dgm:spPr/>
      <dgm:t>
        <a:bodyPr/>
        <a:lstStyle/>
        <a:p>
          <a:endParaRPr lang="en-US"/>
        </a:p>
      </dgm:t>
    </dgm:pt>
    <dgm:pt modelId="{FE8DB3C7-C2F3-41F3-BCAF-72ED3C01861C}" type="sibTrans" cxnId="{BE81196E-ACA5-44B4-9ADD-6E7FCA35DDCC}">
      <dgm:prSet/>
      <dgm:spPr/>
      <dgm:t>
        <a:bodyPr/>
        <a:lstStyle/>
        <a:p>
          <a:endParaRPr lang="en-US"/>
        </a:p>
      </dgm:t>
    </dgm:pt>
    <dgm:pt modelId="{C6F2F7CF-A4D9-4576-BC7F-4D19100E94CF}">
      <dgm:prSet/>
      <dgm:spPr/>
      <dgm:t>
        <a:bodyPr/>
        <a:lstStyle/>
        <a:p>
          <a:pPr rtl="0"/>
          <a:r>
            <a:rPr lang="en-US" dirty="0"/>
            <a:t>David Jackson </a:t>
          </a:r>
          <a:r>
            <a:rPr lang="en-US" dirty="0">
              <a:latin typeface="Corbel" panose="020B0503020204020204"/>
            </a:rPr>
            <a:t>Director of Quality</a:t>
          </a:r>
          <a:endParaRPr lang="en-US" dirty="0"/>
        </a:p>
      </dgm:t>
    </dgm:pt>
    <dgm:pt modelId="{C88946D2-607C-4EF6-9F74-5BCB10339DF3}" type="parTrans" cxnId="{C3E5E45D-B17F-4551-8CFA-95CB04FFA7FB}">
      <dgm:prSet/>
      <dgm:spPr/>
      <dgm:t>
        <a:bodyPr/>
        <a:lstStyle/>
        <a:p>
          <a:endParaRPr lang="en-US"/>
        </a:p>
      </dgm:t>
    </dgm:pt>
    <dgm:pt modelId="{71297C57-77C2-4E36-BF97-5B09252BBF6A}" type="sibTrans" cxnId="{C3E5E45D-B17F-4551-8CFA-95CB04FFA7FB}">
      <dgm:prSet/>
      <dgm:spPr/>
      <dgm:t>
        <a:bodyPr/>
        <a:lstStyle/>
        <a:p>
          <a:endParaRPr lang="en-US"/>
        </a:p>
      </dgm:t>
    </dgm:pt>
    <dgm:pt modelId="{D4F62E6C-3928-4916-B112-766D0A8DD0B0}">
      <dgm:prSet/>
      <dgm:spPr/>
      <dgm:t>
        <a:bodyPr/>
        <a:lstStyle/>
        <a:p>
          <a:pPr rtl="0"/>
          <a:r>
            <a:rPr lang="en-US" dirty="0"/>
            <a:t>Tanya West MSN</a:t>
          </a:r>
          <a:r>
            <a:rPr lang="en-US" dirty="0">
              <a:latin typeface="Corbel" panose="020B0503020204020204"/>
            </a:rPr>
            <a:t>, RN</a:t>
          </a:r>
          <a:endParaRPr lang="en-US" dirty="0"/>
        </a:p>
      </dgm:t>
    </dgm:pt>
    <dgm:pt modelId="{0955AAEE-C306-4E12-9524-6EB312F6F2C1}" type="parTrans" cxnId="{2835E64D-9A47-4560-AE61-19E84D95B70B}">
      <dgm:prSet/>
      <dgm:spPr/>
      <dgm:t>
        <a:bodyPr/>
        <a:lstStyle/>
        <a:p>
          <a:endParaRPr lang="en-US"/>
        </a:p>
      </dgm:t>
    </dgm:pt>
    <dgm:pt modelId="{5910E1B9-88F1-4144-8CE0-5662997BB432}" type="sibTrans" cxnId="{2835E64D-9A47-4560-AE61-19E84D95B70B}">
      <dgm:prSet/>
      <dgm:spPr/>
      <dgm:t>
        <a:bodyPr/>
        <a:lstStyle/>
        <a:p>
          <a:endParaRPr lang="en-US"/>
        </a:p>
      </dgm:t>
    </dgm:pt>
    <dgm:pt modelId="{E1A81C20-B496-4723-8FD2-23D41157C195}">
      <dgm:prSet/>
      <dgm:spPr/>
      <dgm:t>
        <a:bodyPr/>
        <a:lstStyle/>
        <a:p>
          <a:pPr rtl="0"/>
          <a:r>
            <a:rPr lang="en-US" dirty="0"/>
            <a:t>Stakeholders at SJMO</a:t>
          </a:r>
          <a:r>
            <a:rPr lang="en-US" dirty="0">
              <a:latin typeface="Corbel" panose="020B0503020204020204"/>
            </a:rPr>
            <a:t> </a:t>
          </a:r>
          <a:endParaRPr lang="en-US" dirty="0"/>
        </a:p>
      </dgm:t>
    </dgm:pt>
    <dgm:pt modelId="{63C04714-2A40-436A-9107-9348FF4996C5}" type="parTrans" cxnId="{1D992CC5-CA1F-4FBC-9165-DDC2E8E64FF0}">
      <dgm:prSet/>
      <dgm:spPr/>
      <dgm:t>
        <a:bodyPr/>
        <a:lstStyle/>
        <a:p>
          <a:endParaRPr lang="en-US"/>
        </a:p>
      </dgm:t>
    </dgm:pt>
    <dgm:pt modelId="{191D60DB-85AB-4AB2-833A-09B7FEF1201D}" type="sibTrans" cxnId="{1D992CC5-CA1F-4FBC-9165-DDC2E8E64FF0}">
      <dgm:prSet/>
      <dgm:spPr/>
      <dgm:t>
        <a:bodyPr/>
        <a:lstStyle/>
        <a:p>
          <a:endParaRPr lang="en-US"/>
        </a:p>
      </dgm:t>
    </dgm:pt>
    <dgm:pt modelId="{A253D44E-2E3D-4B2C-9D2E-0D20FF464AA7}">
      <dgm:prSet/>
      <dgm:spPr/>
      <dgm:t>
        <a:bodyPr/>
        <a:lstStyle/>
        <a:p>
          <a:r>
            <a:rPr lang="en-US" dirty="0"/>
            <a:t>My family</a:t>
          </a:r>
        </a:p>
      </dgm:t>
    </dgm:pt>
    <dgm:pt modelId="{AB69FF99-37DD-4E79-9C90-D226D1823563}" type="parTrans" cxnId="{C496CB84-0D00-4A26-8DE8-AB8DA3DBB76F}">
      <dgm:prSet/>
      <dgm:spPr/>
      <dgm:t>
        <a:bodyPr/>
        <a:lstStyle/>
        <a:p>
          <a:endParaRPr lang="en-US"/>
        </a:p>
      </dgm:t>
    </dgm:pt>
    <dgm:pt modelId="{DB27A064-7FD1-4C33-B8B4-FEFD54327418}" type="sibTrans" cxnId="{C496CB84-0D00-4A26-8DE8-AB8DA3DBB76F}">
      <dgm:prSet/>
      <dgm:spPr/>
      <dgm:t>
        <a:bodyPr/>
        <a:lstStyle/>
        <a:p>
          <a:endParaRPr lang="en-US"/>
        </a:p>
      </dgm:t>
    </dgm:pt>
    <dgm:pt modelId="{74804AD2-D615-4B9B-AC65-DD638115940B}" type="pres">
      <dgm:prSet presAssocID="{79F922FC-C033-4232-9F57-5D0E99AC870B}" presName="vert0" presStyleCnt="0">
        <dgm:presLayoutVars>
          <dgm:dir/>
          <dgm:animOne val="branch"/>
          <dgm:animLvl val="lvl"/>
        </dgm:presLayoutVars>
      </dgm:prSet>
      <dgm:spPr/>
    </dgm:pt>
    <dgm:pt modelId="{E99B3697-E86E-4FEC-B508-472439333C51}" type="pres">
      <dgm:prSet presAssocID="{DC42B700-551B-4160-8A8E-6C802542F46E}" presName="thickLine" presStyleLbl="alignNode1" presStyleIdx="0" presStyleCnt="7"/>
      <dgm:spPr/>
    </dgm:pt>
    <dgm:pt modelId="{4450F522-B045-4615-9DF2-C58CE6546FD6}" type="pres">
      <dgm:prSet presAssocID="{DC42B700-551B-4160-8A8E-6C802542F46E}" presName="horz1" presStyleCnt="0"/>
      <dgm:spPr/>
    </dgm:pt>
    <dgm:pt modelId="{CC6E092B-E6EA-46B6-BFA4-2869521BE850}" type="pres">
      <dgm:prSet presAssocID="{DC42B700-551B-4160-8A8E-6C802542F46E}" presName="tx1" presStyleLbl="revTx" presStyleIdx="0" presStyleCnt="7"/>
      <dgm:spPr/>
    </dgm:pt>
    <dgm:pt modelId="{F469D336-0D66-4766-AB8B-CA1FC68D7321}" type="pres">
      <dgm:prSet presAssocID="{DC42B700-551B-4160-8A8E-6C802542F46E}" presName="vert1" presStyleCnt="0"/>
      <dgm:spPr/>
    </dgm:pt>
    <dgm:pt modelId="{4743EE3F-28BE-4F4A-88D7-4D6E16CAE19D}" type="pres">
      <dgm:prSet presAssocID="{E118D22D-8A23-4B29-B1B8-0153935FA45A}" presName="thickLine" presStyleLbl="alignNode1" presStyleIdx="1" presStyleCnt="7"/>
      <dgm:spPr/>
    </dgm:pt>
    <dgm:pt modelId="{F4DB133E-DCFA-4B98-950D-5F7EE401EAA4}" type="pres">
      <dgm:prSet presAssocID="{E118D22D-8A23-4B29-B1B8-0153935FA45A}" presName="horz1" presStyleCnt="0"/>
      <dgm:spPr/>
    </dgm:pt>
    <dgm:pt modelId="{43F16CBF-4912-4767-AAD4-1B8D049E7F21}" type="pres">
      <dgm:prSet presAssocID="{E118D22D-8A23-4B29-B1B8-0153935FA45A}" presName="tx1" presStyleLbl="revTx" presStyleIdx="1" presStyleCnt="7"/>
      <dgm:spPr/>
    </dgm:pt>
    <dgm:pt modelId="{7E6F2EC9-C80A-4DC3-9235-95A93310623A}" type="pres">
      <dgm:prSet presAssocID="{E118D22D-8A23-4B29-B1B8-0153935FA45A}" presName="vert1" presStyleCnt="0"/>
      <dgm:spPr/>
    </dgm:pt>
    <dgm:pt modelId="{5C97A17C-3716-47E9-B999-A0DA89E58900}" type="pres">
      <dgm:prSet presAssocID="{A67E8F01-D182-4983-A9A6-15F1AE6D0669}" presName="thickLine" presStyleLbl="alignNode1" presStyleIdx="2" presStyleCnt="7"/>
      <dgm:spPr/>
    </dgm:pt>
    <dgm:pt modelId="{3737FE4C-5A11-4874-B965-4FDC7EB703E7}" type="pres">
      <dgm:prSet presAssocID="{A67E8F01-D182-4983-A9A6-15F1AE6D0669}" presName="horz1" presStyleCnt="0"/>
      <dgm:spPr/>
    </dgm:pt>
    <dgm:pt modelId="{CAC51D74-5D55-4B92-AC0F-DB6C9A3B6C18}" type="pres">
      <dgm:prSet presAssocID="{A67E8F01-D182-4983-A9A6-15F1AE6D0669}" presName="tx1" presStyleLbl="revTx" presStyleIdx="2" presStyleCnt="7"/>
      <dgm:spPr/>
    </dgm:pt>
    <dgm:pt modelId="{704CD98F-DFAD-4C7B-AECA-D9149FB40EF6}" type="pres">
      <dgm:prSet presAssocID="{A67E8F01-D182-4983-A9A6-15F1AE6D0669}" presName="vert1" presStyleCnt="0"/>
      <dgm:spPr/>
    </dgm:pt>
    <dgm:pt modelId="{3BB7F92D-E847-4D35-BA54-CB4532F9738A}" type="pres">
      <dgm:prSet presAssocID="{C6F2F7CF-A4D9-4576-BC7F-4D19100E94CF}" presName="thickLine" presStyleLbl="alignNode1" presStyleIdx="3" presStyleCnt="7"/>
      <dgm:spPr/>
    </dgm:pt>
    <dgm:pt modelId="{BEA4EED5-35B0-40D7-8879-A75363C689EA}" type="pres">
      <dgm:prSet presAssocID="{C6F2F7CF-A4D9-4576-BC7F-4D19100E94CF}" presName="horz1" presStyleCnt="0"/>
      <dgm:spPr/>
    </dgm:pt>
    <dgm:pt modelId="{98139F77-ACF1-4C9A-8CCB-1106B0EE17BB}" type="pres">
      <dgm:prSet presAssocID="{C6F2F7CF-A4D9-4576-BC7F-4D19100E94CF}" presName="tx1" presStyleLbl="revTx" presStyleIdx="3" presStyleCnt="7"/>
      <dgm:spPr/>
    </dgm:pt>
    <dgm:pt modelId="{92FD32A5-48F9-4D30-B931-E949208731FF}" type="pres">
      <dgm:prSet presAssocID="{C6F2F7CF-A4D9-4576-BC7F-4D19100E94CF}" presName="vert1" presStyleCnt="0"/>
      <dgm:spPr/>
    </dgm:pt>
    <dgm:pt modelId="{5C70DB7A-2A8B-45A6-AE8E-0832A568E4BF}" type="pres">
      <dgm:prSet presAssocID="{D4F62E6C-3928-4916-B112-766D0A8DD0B0}" presName="thickLine" presStyleLbl="alignNode1" presStyleIdx="4" presStyleCnt="7"/>
      <dgm:spPr/>
    </dgm:pt>
    <dgm:pt modelId="{243401FE-9BA3-48E6-BB05-916EE6335BA3}" type="pres">
      <dgm:prSet presAssocID="{D4F62E6C-3928-4916-B112-766D0A8DD0B0}" presName="horz1" presStyleCnt="0"/>
      <dgm:spPr/>
    </dgm:pt>
    <dgm:pt modelId="{DEF043E9-5ED1-48BD-A353-28FBDA1FFE61}" type="pres">
      <dgm:prSet presAssocID="{D4F62E6C-3928-4916-B112-766D0A8DD0B0}" presName="tx1" presStyleLbl="revTx" presStyleIdx="4" presStyleCnt="7"/>
      <dgm:spPr/>
    </dgm:pt>
    <dgm:pt modelId="{36685B84-2E80-493A-BA5C-E1B694D44678}" type="pres">
      <dgm:prSet presAssocID="{D4F62E6C-3928-4916-B112-766D0A8DD0B0}" presName="vert1" presStyleCnt="0"/>
      <dgm:spPr/>
    </dgm:pt>
    <dgm:pt modelId="{B156EA8D-4FD8-4FEE-A2AE-0EBC011E009D}" type="pres">
      <dgm:prSet presAssocID="{E1A81C20-B496-4723-8FD2-23D41157C195}" presName="thickLine" presStyleLbl="alignNode1" presStyleIdx="5" presStyleCnt="7"/>
      <dgm:spPr/>
    </dgm:pt>
    <dgm:pt modelId="{764D7EF3-795A-40A0-AABF-6E156F95B75D}" type="pres">
      <dgm:prSet presAssocID="{E1A81C20-B496-4723-8FD2-23D41157C195}" presName="horz1" presStyleCnt="0"/>
      <dgm:spPr/>
    </dgm:pt>
    <dgm:pt modelId="{7439B885-E239-4F4E-8672-5C7674EA472F}" type="pres">
      <dgm:prSet presAssocID="{E1A81C20-B496-4723-8FD2-23D41157C195}" presName="tx1" presStyleLbl="revTx" presStyleIdx="5" presStyleCnt="7"/>
      <dgm:spPr/>
    </dgm:pt>
    <dgm:pt modelId="{78C0AEF1-8F5D-49FD-B79B-91A7ECAF078C}" type="pres">
      <dgm:prSet presAssocID="{E1A81C20-B496-4723-8FD2-23D41157C195}" presName="vert1" presStyleCnt="0"/>
      <dgm:spPr/>
    </dgm:pt>
    <dgm:pt modelId="{01ED5095-5656-4231-B11E-D4DEA4E5BF18}" type="pres">
      <dgm:prSet presAssocID="{A253D44E-2E3D-4B2C-9D2E-0D20FF464AA7}" presName="thickLine" presStyleLbl="alignNode1" presStyleIdx="6" presStyleCnt="7"/>
      <dgm:spPr/>
    </dgm:pt>
    <dgm:pt modelId="{BC6E5055-303B-49EC-A022-9E3BA5E53CB3}" type="pres">
      <dgm:prSet presAssocID="{A253D44E-2E3D-4B2C-9D2E-0D20FF464AA7}" presName="horz1" presStyleCnt="0"/>
      <dgm:spPr/>
    </dgm:pt>
    <dgm:pt modelId="{C2F9B14A-1DE8-4549-A47B-2DCA9CC0D120}" type="pres">
      <dgm:prSet presAssocID="{A253D44E-2E3D-4B2C-9D2E-0D20FF464AA7}" presName="tx1" presStyleLbl="revTx" presStyleIdx="6" presStyleCnt="7"/>
      <dgm:spPr/>
    </dgm:pt>
    <dgm:pt modelId="{B5B4019E-1AAB-44AC-BF04-148808ACC76E}" type="pres">
      <dgm:prSet presAssocID="{A253D44E-2E3D-4B2C-9D2E-0D20FF464AA7}" presName="vert1" presStyleCnt="0"/>
      <dgm:spPr/>
    </dgm:pt>
  </dgm:ptLst>
  <dgm:cxnLst>
    <dgm:cxn modelId="{5911800A-7D73-4D4A-A9E6-555A06E7EBE5}" srcId="{79F922FC-C033-4232-9F57-5D0E99AC870B}" destId="{E118D22D-8A23-4B29-B1B8-0153935FA45A}" srcOrd="1" destOrd="0" parTransId="{6605954A-7437-420B-8D77-D6485F673415}" sibTransId="{F2889B8F-654B-4D3B-9483-240BA97965D4}"/>
    <dgm:cxn modelId="{3CCA2010-9EA9-4C75-A228-C2EF76F20697}" type="presOf" srcId="{C6F2F7CF-A4D9-4576-BC7F-4D19100E94CF}" destId="{98139F77-ACF1-4C9A-8CCB-1106B0EE17BB}" srcOrd="0" destOrd="0" presId="urn:microsoft.com/office/officeart/2008/layout/LinedList"/>
    <dgm:cxn modelId="{37A4F018-0BE7-4B4C-ABFD-6C0843F000F3}" type="presOf" srcId="{D4F62E6C-3928-4916-B112-766D0A8DD0B0}" destId="{DEF043E9-5ED1-48BD-A353-28FBDA1FFE61}" srcOrd="0" destOrd="0" presId="urn:microsoft.com/office/officeart/2008/layout/LinedList"/>
    <dgm:cxn modelId="{C3E5E45D-B17F-4551-8CFA-95CB04FFA7FB}" srcId="{79F922FC-C033-4232-9F57-5D0E99AC870B}" destId="{C6F2F7CF-A4D9-4576-BC7F-4D19100E94CF}" srcOrd="3" destOrd="0" parTransId="{C88946D2-607C-4EF6-9F74-5BCB10339DF3}" sibTransId="{71297C57-77C2-4E36-BF97-5B09252BBF6A}"/>
    <dgm:cxn modelId="{9F19C16C-7D1E-4F5C-8F08-F3B481F87F79}" type="presOf" srcId="{DC42B700-551B-4160-8A8E-6C802542F46E}" destId="{CC6E092B-E6EA-46B6-BFA4-2869521BE850}" srcOrd="0" destOrd="0" presId="urn:microsoft.com/office/officeart/2008/layout/LinedList"/>
    <dgm:cxn modelId="{2835E64D-9A47-4560-AE61-19E84D95B70B}" srcId="{79F922FC-C033-4232-9F57-5D0E99AC870B}" destId="{D4F62E6C-3928-4916-B112-766D0A8DD0B0}" srcOrd="4" destOrd="0" parTransId="{0955AAEE-C306-4E12-9524-6EB312F6F2C1}" sibTransId="{5910E1B9-88F1-4144-8CE0-5662997BB432}"/>
    <dgm:cxn modelId="{BE81196E-ACA5-44B4-9ADD-6E7FCA35DDCC}" srcId="{79F922FC-C033-4232-9F57-5D0E99AC870B}" destId="{A67E8F01-D182-4983-A9A6-15F1AE6D0669}" srcOrd="2" destOrd="0" parTransId="{AECB31CD-D1D4-42E9-9724-0A2666494F84}" sibTransId="{FE8DB3C7-C2F3-41F3-BCAF-72ED3C01861C}"/>
    <dgm:cxn modelId="{04091E75-E25F-4124-8DDA-AD1688DDA833}" type="presOf" srcId="{E118D22D-8A23-4B29-B1B8-0153935FA45A}" destId="{43F16CBF-4912-4767-AAD4-1B8D049E7F21}" srcOrd="0" destOrd="0" presId="urn:microsoft.com/office/officeart/2008/layout/LinedList"/>
    <dgm:cxn modelId="{B796C957-F312-45CA-874D-8C05DC5E66FD}" srcId="{79F922FC-C033-4232-9F57-5D0E99AC870B}" destId="{DC42B700-551B-4160-8A8E-6C802542F46E}" srcOrd="0" destOrd="0" parTransId="{E78A2D05-00DB-4E86-9E75-EC0283B839A7}" sibTransId="{FB80A4E9-B67E-4861-BCA7-5565401CA879}"/>
    <dgm:cxn modelId="{A54ACA58-AA2B-4A8D-988F-0AD24B66FAC5}" type="presOf" srcId="{E1A81C20-B496-4723-8FD2-23D41157C195}" destId="{7439B885-E239-4F4E-8672-5C7674EA472F}" srcOrd="0" destOrd="0" presId="urn:microsoft.com/office/officeart/2008/layout/LinedList"/>
    <dgm:cxn modelId="{C496CB84-0D00-4A26-8DE8-AB8DA3DBB76F}" srcId="{79F922FC-C033-4232-9F57-5D0E99AC870B}" destId="{A253D44E-2E3D-4B2C-9D2E-0D20FF464AA7}" srcOrd="6" destOrd="0" parTransId="{AB69FF99-37DD-4E79-9C90-D226D1823563}" sibTransId="{DB27A064-7FD1-4C33-B8B4-FEFD54327418}"/>
    <dgm:cxn modelId="{93CA3A92-D560-47BB-8E61-4130B25331BC}" type="presOf" srcId="{A253D44E-2E3D-4B2C-9D2E-0D20FF464AA7}" destId="{C2F9B14A-1DE8-4549-A47B-2DCA9CC0D120}" srcOrd="0" destOrd="0" presId="urn:microsoft.com/office/officeart/2008/layout/LinedList"/>
    <dgm:cxn modelId="{492F109B-B5FE-4E62-90CA-C75E9A25079B}" type="presOf" srcId="{A67E8F01-D182-4983-A9A6-15F1AE6D0669}" destId="{CAC51D74-5D55-4B92-AC0F-DB6C9A3B6C18}" srcOrd="0" destOrd="0" presId="urn:microsoft.com/office/officeart/2008/layout/LinedList"/>
    <dgm:cxn modelId="{1D992CC5-CA1F-4FBC-9165-DDC2E8E64FF0}" srcId="{79F922FC-C033-4232-9F57-5D0E99AC870B}" destId="{E1A81C20-B496-4723-8FD2-23D41157C195}" srcOrd="5" destOrd="0" parTransId="{63C04714-2A40-436A-9107-9348FF4996C5}" sibTransId="{191D60DB-85AB-4AB2-833A-09B7FEF1201D}"/>
    <dgm:cxn modelId="{ACD15DF5-F844-4E09-AD27-713CF85B114A}" type="presOf" srcId="{79F922FC-C033-4232-9F57-5D0E99AC870B}" destId="{74804AD2-D615-4B9B-AC65-DD638115940B}" srcOrd="0" destOrd="0" presId="urn:microsoft.com/office/officeart/2008/layout/LinedList"/>
    <dgm:cxn modelId="{AD9DA7CC-6EFE-46F3-90D2-5530289D6825}" type="presParOf" srcId="{74804AD2-D615-4B9B-AC65-DD638115940B}" destId="{E99B3697-E86E-4FEC-B508-472439333C51}" srcOrd="0" destOrd="0" presId="urn:microsoft.com/office/officeart/2008/layout/LinedList"/>
    <dgm:cxn modelId="{4D37BD4A-A235-49A1-9AAA-6F6CD3D13226}" type="presParOf" srcId="{74804AD2-D615-4B9B-AC65-DD638115940B}" destId="{4450F522-B045-4615-9DF2-C58CE6546FD6}" srcOrd="1" destOrd="0" presId="urn:microsoft.com/office/officeart/2008/layout/LinedList"/>
    <dgm:cxn modelId="{55A8F174-7A8C-47E9-A92F-6B8A8E2D2F60}" type="presParOf" srcId="{4450F522-B045-4615-9DF2-C58CE6546FD6}" destId="{CC6E092B-E6EA-46B6-BFA4-2869521BE850}" srcOrd="0" destOrd="0" presId="urn:microsoft.com/office/officeart/2008/layout/LinedList"/>
    <dgm:cxn modelId="{55CC195A-6AA9-4359-AB10-EFD713D0E65D}" type="presParOf" srcId="{4450F522-B045-4615-9DF2-C58CE6546FD6}" destId="{F469D336-0D66-4766-AB8B-CA1FC68D7321}" srcOrd="1" destOrd="0" presId="urn:microsoft.com/office/officeart/2008/layout/LinedList"/>
    <dgm:cxn modelId="{F88F9200-E68A-4440-9C9D-1963C4C6E22D}" type="presParOf" srcId="{74804AD2-D615-4B9B-AC65-DD638115940B}" destId="{4743EE3F-28BE-4F4A-88D7-4D6E16CAE19D}" srcOrd="2" destOrd="0" presId="urn:microsoft.com/office/officeart/2008/layout/LinedList"/>
    <dgm:cxn modelId="{1E562714-9D8E-497B-858D-8D042B70E5A3}" type="presParOf" srcId="{74804AD2-D615-4B9B-AC65-DD638115940B}" destId="{F4DB133E-DCFA-4B98-950D-5F7EE401EAA4}" srcOrd="3" destOrd="0" presId="urn:microsoft.com/office/officeart/2008/layout/LinedList"/>
    <dgm:cxn modelId="{DC2C7E15-9CB0-4A5D-BC54-02AE4C2E0D77}" type="presParOf" srcId="{F4DB133E-DCFA-4B98-950D-5F7EE401EAA4}" destId="{43F16CBF-4912-4767-AAD4-1B8D049E7F21}" srcOrd="0" destOrd="0" presId="urn:microsoft.com/office/officeart/2008/layout/LinedList"/>
    <dgm:cxn modelId="{238241E9-B473-4BEE-A915-E5071BF04126}" type="presParOf" srcId="{F4DB133E-DCFA-4B98-950D-5F7EE401EAA4}" destId="{7E6F2EC9-C80A-4DC3-9235-95A93310623A}" srcOrd="1" destOrd="0" presId="urn:microsoft.com/office/officeart/2008/layout/LinedList"/>
    <dgm:cxn modelId="{1A5979B7-50A1-4ED7-8748-FFB5CB104A7D}" type="presParOf" srcId="{74804AD2-D615-4B9B-AC65-DD638115940B}" destId="{5C97A17C-3716-47E9-B999-A0DA89E58900}" srcOrd="4" destOrd="0" presId="urn:microsoft.com/office/officeart/2008/layout/LinedList"/>
    <dgm:cxn modelId="{E428B804-612D-47C3-A2D2-30D37335B25A}" type="presParOf" srcId="{74804AD2-D615-4B9B-AC65-DD638115940B}" destId="{3737FE4C-5A11-4874-B965-4FDC7EB703E7}" srcOrd="5" destOrd="0" presId="urn:microsoft.com/office/officeart/2008/layout/LinedList"/>
    <dgm:cxn modelId="{D2A6D822-0442-44C2-A70B-C6D9F513F702}" type="presParOf" srcId="{3737FE4C-5A11-4874-B965-4FDC7EB703E7}" destId="{CAC51D74-5D55-4B92-AC0F-DB6C9A3B6C18}" srcOrd="0" destOrd="0" presId="urn:microsoft.com/office/officeart/2008/layout/LinedList"/>
    <dgm:cxn modelId="{1BE98A4E-C4F9-4980-B2D0-C724F9607AF7}" type="presParOf" srcId="{3737FE4C-5A11-4874-B965-4FDC7EB703E7}" destId="{704CD98F-DFAD-4C7B-AECA-D9149FB40EF6}" srcOrd="1" destOrd="0" presId="urn:microsoft.com/office/officeart/2008/layout/LinedList"/>
    <dgm:cxn modelId="{B2AB68BE-24D0-49CC-A1D2-543DC86E9CAD}" type="presParOf" srcId="{74804AD2-D615-4B9B-AC65-DD638115940B}" destId="{3BB7F92D-E847-4D35-BA54-CB4532F9738A}" srcOrd="6" destOrd="0" presId="urn:microsoft.com/office/officeart/2008/layout/LinedList"/>
    <dgm:cxn modelId="{60BA16B4-00C5-47C5-82C1-5A608DED80A8}" type="presParOf" srcId="{74804AD2-D615-4B9B-AC65-DD638115940B}" destId="{BEA4EED5-35B0-40D7-8879-A75363C689EA}" srcOrd="7" destOrd="0" presId="urn:microsoft.com/office/officeart/2008/layout/LinedList"/>
    <dgm:cxn modelId="{65C3838D-4A21-4A12-B28F-5ECFFB1A6F31}" type="presParOf" srcId="{BEA4EED5-35B0-40D7-8879-A75363C689EA}" destId="{98139F77-ACF1-4C9A-8CCB-1106B0EE17BB}" srcOrd="0" destOrd="0" presId="urn:microsoft.com/office/officeart/2008/layout/LinedList"/>
    <dgm:cxn modelId="{3D51EBF4-1240-4F52-96BC-F42F13E6BCE7}" type="presParOf" srcId="{BEA4EED5-35B0-40D7-8879-A75363C689EA}" destId="{92FD32A5-48F9-4D30-B931-E949208731FF}" srcOrd="1" destOrd="0" presId="urn:microsoft.com/office/officeart/2008/layout/LinedList"/>
    <dgm:cxn modelId="{9FF99465-753B-4385-B4E1-788BBD951DAE}" type="presParOf" srcId="{74804AD2-D615-4B9B-AC65-DD638115940B}" destId="{5C70DB7A-2A8B-45A6-AE8E-0832A568E4BF}" srcOrd="8" destOrd="0" presId="urn:microsoft.com/office/officeart/2008/layout/LinedList"/>
    <dgm:cxn modelId="{AF8C228F-1D76-4C8A-90E2-BF9F3311966E}" type="presParOf" srcId="{74804AD2-D615-4B9B-AC65-DD638115940B}" destId="{243401FE-9BA3-48E6-BB05-916EE6335BA3}" srcOrd="9" destOrd="0" presId="urn:microsoft.com/office/officeart/2008/layout/LinedList"/>
    <dgm:cxn modelId="{17650D96-BE3D-4922-9A87-538E53265801}" type="presParOf" srcId="{243401FE-9BA3-48E6-BB05-916EE6335BA3}" destId="{DEF043E9-5ED1-48BD-A353-28FBDA1FFE61}" srcOrd="0" destOrd="0" presId="urn:microsoft.com/office/officeart/2008/layout/LinedList"/>
    <dgm:cxn modelId="{08E40A56-F184-4163-8C19-5E6F279AE216}" type="presParOf" srcId="{243401FE-9BA3-48E6-BB05-916EE6335BA3}" destId="{36685B84-2E80-493A-BA5C-E1B694D44678}" srcOrd="1" destOrd="0" presId="urn:microsoft.com/office/officeart/2008/layout/LinedList"/>
    <dgm:cxn modelId="{987990AF-2385-473A-B2C1-21358AEB24A9}" type="presParOf" srcId="{74804AD2-D615-4B9B-AC65-DD638115940B}" destId="{B156EA8D-4FD8-4FEE-A2AE-0EBC011E009D}" srcOrd="10" destOrd="0" presId="urn:microsoft.com/office/officeart/2008/layout/LinedList"/>
    <dgm:cxn modelId="{10502AD8-7DC0-44DE-ADA4-EA261C3A27C1}" type="presParOf" srcId="{74804AD2-D615-4B9B-AC65-DD638115940B}" destId="{764D7EF3-795A-40A0-AABF-6E156F95B75D}" srcOrd="11" destOrd="0" presId="urn:microsoft.com/office/officeart/2008/layout/LinedList"/>
    <dgm:cxn modelId="{AE5E8C5C-A9AD-42B3-A82C-128F7B8973FF}" type="presParOf" srcId="{764D7EF3-795A-40A0-AABF-6E156F95B75D}" destId="{7439B885-E239-4F4E-8672-5C7674EA472F}" srcOrd="0" destOrd="0" presId="urn:microsoft.com/office/officeart/2008/layout/LinedList"/>
    <dgm:cxn modelId="{04FE70E7-2102-4091-B691-CA1E09D518FD}" type="presParOf" srcId="{764D7EF3-795A-40A0-AABF-6E156F95B75D}" destId="{78C0AEF1-8F5D-49FD-B79B-91A7ECAF078C}" srcOrd="1" destOrd="0" presId="urn:microsoft.com/office/officeart/2008/layout/LinedList"/>
    <dgm:cxn modelId="{61706EAD-72DD-4770-9D29-84E2EEEA5CD0}" type="presParOf" srcId="{74804AD2-D615-4B9B-AC65-DD638115940B}" destId="{01ED5095-5656-4231-B11E-D4DEA4E5BF18}" srcOrd="12" destOrd="0" presId="urn:microsoft.com/office/officeart/2008/layout/LinedList"/>
    <dgm:cxn modelId="{354BC58E-5403-4170-AA6E-3D36B0C7E531}" type="presParOf" srcId="{74804AD2-D615-4B9B-AC65-DD638115940B}" destId="{BC6E5055-303B-49EC-A022-9E3BA5E53CB3}" srcOrd="13" destOrd="0" presId="urn:microsoft.com/office/officeart/2008/layout/LinedList"/>
    <dgm:cxn modelId="{11107E00-5626-4DD6-AC90-ADC6012E9A5E}" type="presParOf" srcId="{BC6E5055-303B-49EC-A022-9E3BA5E53CB3}" destId="{C2F9B14A-1DE8-4549-A47B-2DCA9CC0D120}" srcOrd="0" destOrd="0" presId="urn:microsoft.com/office/officeart/2008/layout/LinedList"/>
    <dgm:cxn modelId="{612CB621-F3EF-468F-A63C-776523B6FCAF}" type="presParOf" srcId="{BC6E5055-303B-49EC-A022-9E3BA5E53CB3}" destId="{B5B4019E-1AAB-44AC-BF04-148808ACC7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0A2EFF-F134-47B2-AF5E-7371959C830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86CEB25-CB96-4D0D-9AE1-13EB3115A961}">
      <dgm:prSet/>
      <dgm:spPr/>
      <dgm:t>
        <a:bodyPr/>
        <a:lstStyle/>
        <a:p>
          <a:r>
            <a:rPr lang="en-US" dirty="0"/>
            <a:t>Patients will gain greater confidence in what to expect from consultation to the first post operative appointment. </a:t>
          </a:r>
        </a:p>
      </dgm:t>
    </dgm:pt>
    <dgm:pt modelId="{6488083B-8F77-4062-ABD0-038B0151893E}" type="parTrans" cxnId="{2CEE9EF2-CB14-4AAB-ABBD-E269A165146E}">
      <dgm:prSet/>
      <dgm:spPr/>
      <dgm:t>
        <a:bodyPr/>
        <a:lstStyle/>
        <a:p>
          <a:endParaRPr lang="en-US"/>
        </a:p>
      </dgm:t>
    </dgm:pt>
    <dgm:pt modelId="{E5B022DB-5473-457B-AF88-7BADA7197002}" type="sibTrans" cxnId="{2CEE9EF2-CB14-4AAB-ABBD-E269A165146E}">
      <dgm:prSet/>
      <dgm:spPr/>
      <dgm:t>
        <a:bodyPr/>
        <a:lstStyle/>
        <a:p>
          <a:endParaRPr lang="en-US" dirty="0"/>
        </a:p>
      </dgm:t>
    </dgm:pt>
    <dgm:pt modelId="{A0832817-0423-41F5-8403-6335802F1172}">
      <dgm:prSet/>
      <dgm:spPr/>
      <dgm:t>
        <a:bodyPr/>
        <a:lstStyle/>
        <a:p>
          <a:r>
            <a:rPr lang="en-US" dirty="0"/>
            <a:t>With the approval for certification the patient is aware of the review from Joint Commission evaluation of the Joint Care Center.</a:t>
          </a:r>
        </a:p>
      </dgm:t>
    </dgm:pt>
    <dgm:pt modelId="{8A8471CA-E255-4E5E-B601-4274C1FF1B15}" type="parTrans" cxnId="{EAC3BA6C-1B1B-4751-83BE-9A777D251B5C}">
      <dgm:prSet/>
      <dgm:spPr/>
      <dgm:t>
        <a:bodyPr/>
        <a:lstStyle/>
        <a:p>
          <a:endParaRPr lang="en-US"/>
        </a:p>
      </dgm:t>
    </dgm:pt>
    <dgm:pt modelId="{34AC95C6-94D8-428D-983A-FF015830E7A6}" type="sibTrans" cxnId="{EAC3BA6C-1B1B-4751-83BE-9A777D251B5C}">
      <dgm:prSet/>
      <dgm:spPr/>
      <dgm:t>
        <a:bodyPr/>
        <a:lstStyle/>
        <a:p>
          <a:endParaRPr lang="en-US" dirty="0"/>
        </a:p>
      </dgm:t>
    </dgm:pt>
    <dgm:pt modelId="{D4986DE3-1822-4F63-86A3-FF0F76DE9CCA}">
      <dgm:prSet/>
      <dgm:spPr/>
      <dgm:t>
        <a:bodyPr/>
        <a:lstStyle/>
        <a:p>
          <a:r>
            <a:rPr lang="en-US" dirty="0"/>
            <a:t>St Joseph Mercy Oakland (SJMO) orthopedics provides top quality care and is recognized by Blue Cross Blue Shield, Total Joint </a:t>
          </a:r>
          <a:r>
            <a:rPr lang="en-US" dirty="0">
              <a:latin typeface="Corbel" panose="020B0503020204020204"/>
            </a:rPr>
            <a:t>Replacement</a:t>
          </a:r>
          <a:r>
            <a:rPr lang="en-US" dirty="0"/>
            <a:t> </a:t>
          </a:r>
          <a:r>
            <a:rPr lang="en-US" dirty="0">
              <a:latin typeface="Corbel" panose="020B0503020204020204"/>
            </a:rPr>
            <a:t>also</a:t>
          </a:r>
          <a:r>
            <a:rPr lang="en-US" dirty="0"/>
            <a:t> is named Aetna </a:t>
          </a:r>
          <a:r>
            <a:rPr lang="en-US" dirty="0">
              <a:latin typeface="Corbel" panose="020B0503020204020204"/>
            </a:rPr>
            <a:t>Institutes</a:t>
          </a:r>
          <a:r>
            <a:rPr lang="en-US" dirty="0"/>
            <a:t> of Quality.</a:t>
          </a:r>
        </a:p>
      </dgm:t>
    </dgm:pt>
    <dgm:pt modelId="{D0182D63-CDE5-4BE7-98DC-FD359BEEADA7}" type="parTrans" cxnId="{16568D41-7B7A-459E-9A32-58B010488C4E}">
      <dgm:prSet/>
      <dgm:spPr/>
      <dgm:t>
        <a:bodyPr/>
        <a:lstStyle/>
        <a:p>
          <a:endParaRPr lang="en-US"/>
        </a:p>
      </dgm:t>
    </dgm:pt>
    <dgm:pt modelId="{7596FD20-FB9C-45D8-9804-276D0E9CC6B2}" type="sibTrans" cxnId="{16568D41-7B7A-459E-9A32-58B010488C4E}">
      <dgm:prSet/>
      <dgm:spPr/>
      <dgm:t>
        <a:bodyPr/>
        <a:lstStyle/>
        <a:p>
          <a:endParaRPr lang="en-US" dirty="0"/>
        </a:p>
      </dgm:t>
    </dgm:pt>
    <dgm:pt modelId="{0135C31E-5D04-4116-8D1F-6FBA75612F7A}">
      <dgm:prSet/>
      <dgm:spPr/>
      <dgm:t>
        <a:bodyPr/>
        <a:lstStyle/>
        <a:p>
          <a:r>
            <a:rPr lang="en-US" dirty="0"/>
            <a:t>Highly trained </a:t>
          </a:r>
          <a:r>
            <a:rPr lang="en-US" dirty="0">
              <a:latin typeface="Corbel" panose="020B0503020204020204"/>
            </a:rPr>
            <a:t>orthopedic</a:t>
          </a:r>
          <a:r>
            <a:rPr lang="en-US" dirty="0"/>
            <a:t> surgeons, and a </a:t>
          </a:r>
          <a:r>
            <a:rPr lang="en-US" dirty="0">
              <a:latin typeface="Corbel" panose="020B0503020204020204"/>
            </a:rPr>
            <a:t>multi-displenary</a:t>
          </a:r>
          <a:r>
            <a:rPr lang="en-US" dirty="0"/>
            <a:t> </a:t>
          </a:r>
          <a:r>
            <a:rPr lang="en-US" dirty="0">
              <a:latin typeface="Corbel" panose="020B0503020204020204"/>
            </a:rPr>
            <a:t>approach</a:t>
          </a:r>
          <a:r>
            <a:rPr lang="en-US" dirty="0"/>
            <a:t> for patient centered care</a:t>
          </a:r>
          <a:r>
            <a:rPr lang="en-US" dirty="0">
              <a:latin typeface="Corbel" panose="020B0503020204020204"/>
            </a:rPr>
            <a:t>.</a:t>
          </a:r>
          <a:endParaRPr lang="en-US" dirty="0"/>
        </a:p>
      </dgm:t>
    </dgm:pt>
    <dgm:pt modelId="{D8E17194-6F01-48C0-AE09-DC93C26A642B}" type="parTrans" cxnId="{918D7416-50E1-4D2E-897A-FF3F6D223634}">
      <dgm:prSet/>
      <dgm:spPr/>
      <dgm:t>
        <a:bodyPr/>
        <a:lstStyle/>
        <a:p>
          <a:endParaRPr lang="en-US"/>
        </a:p>
      </dgm:t>
    </dgm:pt>
    <dgm:pt modelId="{1CD14D8E-9237-4C1E-917B-3FE0F193A7F3}" type="sibTrans" cxnId="{918D7416-50E1-4D2E-897A-FF3F6D223634}">
      <dgm:prSet/>
      <dgm:spPr/>
      <dgm:t>
        <a:bodyPr/>
        <a:lstStyle/>
        <a:p>
          <a:endParaRPr lang="en-US" dirty="0"/>
        </a:p>
      </dgm:t>
    </dgm:pt>
    <dgm:pt modelId="{F23E6C0E-3F30-4797-A317-712BFE6C6A3C}">
      <dgm:prSet phldr="0"/>
      <dgm:spPr/>
      <dgm:t>
        <a:bodyPr/>
        <a:lstStyle/>
        <a:p>
          <a:pPr rtl="0"/>
          <a:r>
            <a:rPr lang="en-US" dirty="0">
              <a:latin typeface="Corbel" panose="020B0503020204020204"/>
            </a:rPr>
            <a:t>(St Joseph Mercy Oakland Hospital, 2021)</a:t>
          </a:r>
        </a:p>
      </dgm:t>
    </dgm:pt>
    <dgm:pt modelId="{3E114F18-1B35-4D87-8D44-1611220141D8}" type="parTrans" cxnId="{C0729E62-7BD0-46F9-B42B-80A639A7C860}">
      <dgm:prSet/>
      <dgm:spPr/>
    </dgm:pt>
    <dgm:pt modelId="{E08A4D56-52E1-44DB-87C8-5F18540AE41D}" type="sibTrans" cxnId="{C0729E62-7BD0-46F9-B42B-80A639A7C860}">
      <dgm:prSet/>
      <dgm:spPr/>
    </dgm:pt>
    <dgm:pt modelId="{8D2A89A6-453F-40D6-919C-8F7ACF930A64}" type="pres">
      <dgm:prSet presAssocID="{D80A2EFF-F134-47B2-AF5E-7371959C830B}" presName="outerComposite" presStyleCnt="0">
        <dgm:presLayoutVars>
          <dgm:chMax val="5"/>
          <dgm:dir/>
          <dgm:resizeHandles val="exact"/>
        </dgm:presLayoutVars>
      </dgm:prSet>
      <dgm:spPr/>
    </dgm:pt>
    <dgm:pt modelId="{3B5F94AA-21C1-4B3E-B5AA-4F6A46F9B906}" type="pres">
      <dgm:prSet presAssocID="{D80A2EFF-F134-47B2-AF5E-7371959C830B}" presName="dummyMaxCanvas" presStyleCnt="0">
        <dgm:presLayoutVars/>
      </dgm:prSet>
      <dgm:spPr/>
    </dgm:pt>
    <dgm:pt modelId="{F0FE506C-662F-45E9-B937-60E08039AD49}" type="pres">
      <dgm:prSet presAssocID="{D80A2EFF-F134-47B2-AF5E-7371959C830B}" presName="FiveNodes_1" presStyleLbl="node1" presStyleIdx="0" presStyleCnt="5">
        <dgm:presLayoutVars>
          <dgm:bulletEnabled val="1"/>
        </dgm:presLayoutVars>
      </dgm:prSet>
      <dgm:spPr/>
    </dgm:pt>
    <dgm:pt modelId="{1DC9A1DC-1EC7-484E-9745-8AF9B010319B}" type="pres">
      <dgm:prSet presAssocID="{D80A2EFF-F134-47B2-AF5E-7371959C830B}" presName="FiveNodes_2" presStyleLbl="node1" presStyleIdx="1" presStyleCnt="5">
        <dgm:presLayoutVars>
          <dgm:bulletEnabled val="1"/>
        </dgm:presLayoutVars>
      </dgm:prSet>
      <dgm:spPr/>
    </dgm:pt>
    <dgm:pt modelId="{4C89CD29-AEEA-41F5-A9F4-B1B548206613}" type="pres">
      <dgm:prSet presAssocID="{D80A2EFF-F134-47B2-AF5E-7371959C830B}" presName="FiveNodes_3" presStyleLbl="node1" presStyleIdx="2" presStyleCnt="5">
        <dgm:presLayoutVars>
          <dgm:bulletEnabled val="1"/>
        </dgm:presLayoutVars>
      </dgm:prSet>
      <dgm:spPr/>
    </dgm:pt>
    <dgm:pt modelId="{B8CBD353-F5E0-4F28-9E49-E5827284F5AC}" type="pres">
      <dgm:prSet presAssocID="{D80A2EFF-F134-47B2-AF5E-7371959C830B}" presName="FiveNodes_4" presStyleLbl="node1" presStyleIdx="3" presStyleCnt="5">
        <dgm:presLayoutVars>
          <dgm:bulletEnabled val="1"/>
        </dgm:presLayoutVars>
      </dgm:prSet>
      <dgm:spPr/>
    </dgm:pt>
    <dgm:pt modelId="{A4B54E70-02B9-4089-9AEA-FA6E28AAE56A}" type="pres">
      <dgm:prSet presAssocID="{D80A2EFF-F134-47B2-AF5E-7371959C830B}" presName="FiveNodes_5" presStyleLbl="node1" presStyleIdx="4" presStyleCnt="5">
        <dgm:presLayoutVars>
          <dgm:bulletEnabled val="1"/>
        </dgm:presLayoutVars>
      </dgm:prSet>
      <dgm:spPr/>
    </dgm:pt>
    <dgm:pt modelId="{46A7368C-FF7E-4875-8DF0-FF5385DF606A}" type="pres">
      <dgm:prSet presAssocID="{D80A2EFF-F134-47B2-AF5E-7371959C830B}" presName="FiveConn_1-2" presStyleLbl="fgAccFollowNode1" presStyleIdx="0" presStyleCnt="4">
        <dgm:presLayoutVars>
          <dgm:bulletEnabled val="1"/>
        </dgm:presLayoutVars>
      </dgm:prSet>
      <dgm:spPr/>
    </dgm:pt>
    <dgm:pt modelId="{54E5446C-EA55-4005-A924-6D5284104ED2}" type="pres">
      <dgm:prSet presAssocID="{D80A2EFF-F134-47B2-AF5E-7371959C830B}" presName="FiveConn_2-3" presStyleLbl="fgAccFollowNode1" presStyleIdx="1" presStyleCnt="4">
        <dgm:presLayoutVars>
          <dgm:bulletEnabled val="1"/>
        </dgm:presLayoutVars>
      </dgm:prSet>
      <dgm:spPr/>
    </dgm:pt>
    <dgm:pt modelId="{38E17AB8-7291-466C-9F6F-4F54D7E66645}" type="pres">
      <dgm:prSet presAssocID="{D80A2EFF-F134-47B2-AF5E-7371959C830B}" presName="FiveConn_3-4" presStyleLbl="fgAccFollowNode1" presStyleIdx="2" presStyleCnt="4">
        <dgm:presLayoutVars>
          <dgm:bulletEnabled val="1"/>
        </dgm:presLayoutVars>
      </dgm:prSet>
      <dgm:spPr/>
    </dgm:pt>
    <dgm:pt modelId="{7930B2EF-88B2-405E-A838-0DE1D0164FB0}" type="pres">
      <dgm:prSet presAssocID="{D80A2EFF-F134-47B2-AF5E-7371959C830B}" presName="FiveConn_4-5" presStyleLbl="fgAccFollowNode1" presStyleIdx="3" presStyleCnt="4">
        <dgm:presLayoutVars>
          <dgm:bulletEnabled val="1"/>
        </dgm:presLayoutVars>
      </dgm:prSet>
      <dgm:spPr/>
    </dgm:pt>
    <dgm:pt modelId="{F976A467-09F1-4BCB-8D78-983EC4A2E26E}" type="pres">
      <dgm:prSet presAssocID="{D80A2EFF-F134-47B2-AF5E-7371959C830B}" presName="FiveNodes_1_text" presStyleLbl="node1" presStyleIdx="4" presStyleCnt="5">
        <dgm:presLayoutVars>
          <dgm:bulletEnabled val="1"/>
        </dgm:presLayoutVars>
      </dgm:prSet>
      <dgm:spPr/>
    </dgm:pt>
    <dgm:pt modelId="{62E5CD81-B49A-47C1-AE97-A46279AA701A}" type="pres">
      <dgm:prSet presAssocID="{D80A2EFF-F134-47B2-AF5E-7371959C830B}" presName="FiveNodes_2_text" presStyleLbl="node1" presStyleIdx="4" presStyleCnt="5">
        <dgm:presLayoutVars>
          <dgm:bulletEnabled val="1"/>
        </dgm:presLayoutVars>
      </dgm:prSet>
      <dgm:spPr/>
    </dgm:pt>
    <dgm:pt modelId="{51797F90-8C97-45EB-9761-12135683FB58}" type="pres">
      <dgm:prSet presAssocID="{D80A2EFF-F134-47B2-AF5E-7371959C830B}" presName="FiveNodes_3_text" presStyleLbl="node1" presStyleIdx="4" presStyleCnt="5">
        <dgm:presLayoutVars>
          <dgm:bulletEnabled val="1"/>
        </dgm:presLayoutVars>
      </dgm:prSet>
      <dgm:spPr/>
    </dgm:pt>
    <dgm:pt modelId="{A53AAA29-6F08-4CFD-A7E4-E15292BC11B4}" type="pres">
      <dgm:prSet presAssocID="{D80A2EFF-F134-47B2-AF5E-7371959C830B}" presName="FiveNodes_4_text" presStyleLbl="node1" presStyleIdx="4" presStyleCnt="5">
        <dgm:presLayoutVars>
          <dgm:bulletEnabled val="1"/>
        </dgm:presLayoutVars>
      </dgm:prSet>
      <dgm:spPr/>
    </dgm:pt>
    <dgm:pt modelId="{EDFF54A4-7D4C-4E1F-AAA8-5ED909883F4E}" type="pres">
      <dgm:prSet presAssocID="{D80A2EFF-F134-47B2-AF5E-7371959C830B}" presName="FiveNodes_5_text" presStyleLbl="node1" presStyleIdx="4" presStyleCnt="5">
        <dgm:presLayoutVars>
          <dgm:bulletEnabled val="1"/>
        </dgm:presLayoutVars>
      </dgm:prSet>
      <dgm:spPr/>
    </dgm:pt>
  </dgm:ptLst>
  <dgm:cxnLst>
    <dgm:cxn modelId="{918D7416-50E1-4D2E-897A-FF3F6D223634}" srcId="{D80A2EFF-F134-47B2-AF5E-7371959C830B}" destId="{0135C31E-5D04-4116-8D1F-6FBA75612F7A}" srcOrd="3" destOrd="0" parTransId="{D8E17194-6F01-48C0-AE09-DC93C26A642B}" sibTransId="{1CD14D8E-9237-4C1E-917B-3FE0F193A7F3}"/>
    <dgm:cxn modelId="{8AF1D023-D275-4B6A-B81E-1028A7EEFA64}" type="presOf" srcId="{34AC95C6-94D8-428D-983A-FF015830E7A6}" destId="{54E5446C-EA55-4005-A924-6D5284104ED2}" srcOrd="0" destOrd="0" presId="urn:microsoft.com/office/officeart/2005/8/layout/vProcess5"/>
    <dgm:cxn modelId="{46DF2C2B-C42F-4C57-A135-32156ACF3751}" type="presOf" srcId="{D80A2EFF-F134-47B2-AF5E-7371959C830B}" destId="{8D2A89A6-453F-40D6-919C-8F7ACF930A64}" srcOrd="0" destOrd="0" presId="urn:microsoft.com/office/officeart/2005/8/layout/vProcess5"/>
    <dgm:cxn modelId="{C0E2D137-2326-493F-9BB5-0BFBA80E4B40}" type="presOf" srcId="{F23E6C0E-3F30-4797-A317-712BFE6C6A3C}" destId="{EDFF54A4-7D4C-4E1F-AAA8-5ED909883F4E}" srcOrd="1" destOrd="0" presId="urn:microsoft.com/office/officeart/2005/8/layout/vProcess5"/>
    <dgm:cxn modelId="{767C3739-6980-4015-BF34-585774BDDCA1}" type="presOf" srcId="{986CEB25-CB96-4D0D-9AE1-13EB3115A961}" destId="{F0FE506C-662F-45E9-B937-60E08039AD49}" srcOrd="0" destOrd="0" presId="urn:microsoft.com/office/officeart/2005/8/layout/vProcess5"/>
    <dgm:cxn modelId="{16568D41-7B7A-459E-9A32-58B010488C4E}" srcId="{D80A2EFF-F134-47B2-AF5E-7371959C830B}" destId="{D4986DE3-1822-4F63-86A3-FF0F76DE9CCA}" srcOrd="2" destOrd="0" parTransId="{D0182D63-CDE5-4BE7-98DC-FD359BEEADA7}" sibTransId="{7596FD20-FB9C-45D8-9804-276D0E9CC6B2}"/>
    <dgm:cxn modelId="{C0729E62-7BD0-46F9-B42B-80A639A7C860}" srcId="{D80A2EFF-F134-47B2-AF5E-7371959C830B}" destId="{F23E6C0E-3F30-4797-A317-712BFE6C6A3C}" srcOrd="4" destOrd="0" parTransId="{3E114F18-1B35-4D87-8D44-1611220141D8}" sibTransId="{E08A4D56-52E1-44DB-87C8-5F18540AE41D}"/>
    <dgm:cxn modelId="{FB4CCE49-5952-4679-B462-8EBCC1B5ED03}" type="presOf" srcId="{D4986DE3-1822-4F63-86A3-FF0F76DE9CCA}" destId="{4C89CD29-AEEA-41F5-A9F4-B1B548206613}" srcOrd="0" destOrd="0" presId="urn:microsoft.com/office/officeart/2005/8/layout/vProcess5"/>
    <dgm:cxn modelId="{EAC3BA6C-1B1B-4751-83BE-9A777D251B5C}" srcId="{D80A2EFF-F134-47B2-AF5E-7371959C830B}" destId="{A0832817-0423-41F5-8403-6335802F1172}" srcOrd="1" destOrd="0" parTransId="{8A8471CA-E255-4E5E-B601-4274C1FF1B15}" sibTransId="{34AC95C6-94D8-428D-983A-FF015830E7A6}"/>
    <dgm:cxn modelId="{12851A54-E671-479B-BA1A-76849DBF30EB}" type="presOf" srcId="{E5B022DB-5473-457B-AF88-7BADA7197002}" destId="{46A7368C-FF7E-4875-8DF0-FF5385DF606A}" srcOrd="0" destOrd="0" presId="urn:microsoft.com/office/officeart/2005/8/layout/vProcess5"/>
    <dgm:cxn modelId="{276399A6-B6EF-46DB-9ACD-2C13DE1A06AE}" type="presOf" srcId="{0135C31E-5D04-4116-8D1F-6FBA75612F7A}" destId="{B8CBD353-F5E0-4F28-9E49-E5827284F5AC}" srcOrd="0" destOrd="0" presId="urn:microsoft.com/office/officeart/2005/8/layout/vProcess5"/>
    <dgm:cxn modelId="{FBDC96B1-0A86-4633-80E9-3940A4087EFB}" type="presOf" srcId="{A0832817-0423-41F5-8403-6335802F1172}" destId="{62E5CD81-B49A-47C1-AE97-A46279AA701A}" srcOrd="1" destOrd="0" presId="urn:microsoft.com/office/officeart/2005/8/layout/vProcess5"/>
    <dgm:cxn modelId="{0A8CA7B2-0474-41F1-A83A-02F559FFA98F}" type="presOf" srcId="{0135C31E-5D04-4116-8D1F-6FBA75612F7A}" destId="{A53AAA29-6F08-4CFD-A7E4-E15292BC11B4}" srcOrd="1" destOrd="0" presId="urn:microsoft.com/office/officeart/2005/8/layout/vProcess5"/>
    <dgm:cxn modelId="{46CA0EBC-53AC-426C-B88B-994E60C736B2}" type="presOf" srcId="{1CD14D8E-9237-4C1E-917B-3FE0F193A7F3}" destId="{7930B2EF-88B2-405E-A838-0DE1D0164FB0}" srcOrd="0" destOrd="0" presId="urn:microsoft.com/office/officeart/2005/8/layout/vProcess5"/>
    <dgm:cxn modelId="{F094C6BF-A46E-44FB-B9EC-CB914FED3060}" type="presOf" srcId="{F23E6C0E-3F30-4797-A317-712BFE6C6A3C}" destId="{A4B54E70-02B9-4089-9AEA-FA6E28AAE56A}" srcOrd="0" destOrd="0" presId="urn:microsoft.com/office/officeart/2005/8/layout/vProcess5"/>
    <dgm:cxn modelId="{320913C3-F7E5-4A93-BE99-3CD04C25C4D4}" type="presOf" srcId="{A0832817-0423-41F5-8403-6335802F1172}" destId="{1DC9A1DC-1EC7-484E-9745-8AF9B010319B}" srcOrd="0" destOrd="0" presId="urn:microsoft.com/office/officeart/2005/8/layout/vProcess5"/>
    <dgm:cxn modelId="{73A37DC8-5D95-4347-9473-8191B7FFA933}" type="presOf" srcId="{986CEB25-CB96-4D0D-9AE1-13EB3115A961}" destId="{F976A467-09F1-4BCB-8D78-983EC4A2E26E}" srcOrd="1" destOrd="0" presId="urn:microsoft.com/office/officeart/2005/8/layout/vProcess5"/>
    <dgm:cxn modelId="{2CEE9EF2-CB14-4AAB-ABBD-E269A165146E}" srcId="{D80A2EFF-F134-47B2-AF5E-7371959C830B}" destId="{986CEB25-CB96-4D0D-9AE1-13EB3115A961}" srcOrd="0" destOrd="0" parTransId="{6488083B-8F77-4062-ABD0-038B0151893E}" sibTransId="{E5B022DB-5473-457B-AF88-7BADA7197002}"/>
    <dgm:cxn modelId="{E7B8C6F6-B06A-4726-A498-A82A7AC89966}" type="presOf" srcId="{7596FD20-FB9C-45D8-9804-276D0E9CC6B2}" destId="{38E17AB8-7291-466C-9F6F-4F54D7E66645}" srcOrd="0" destOrd="0" presId="urn:microsoft.com/office/officeart/2005/8/layout/vProcess5"/>
    <dgm:cxn modelId="{E24B08F7-81E6-4065-9E33-9B565169BECF}" type="presOf" srcId="{D4986DE3-1822-4F63-86A3-FF0F76DE9CCA}" destId="{51797F90-8C97-45EB-9761-12135683FB58}" srcOrd="1" destOrd="0" presId="urn:microsoft.com/office/officeart/2005/8/layout/vProcess5"/>
    <dgm:cxn modelId="{35C4F380-69D4-4D96-97E0-02968853ACD0}" type="presParOf" srcId="{8D2A89A6-453F-40D6-919C-8F7ACF930A64}" destId="{3B5F94AA-21C1-4B3E-B5AA-4F6A46F9B906}" srcOrd="0" destOrd="0" presId="urn:microsoft.com/office/officeart/2005/8/layout/vProcess5"/>
    <dgm:cxn modelId="{E748882F-1F56-44D2-ACF4-EEFC01C58B22}" type="presParOf" srcId="{8D2A89A6-453F-40D6-919C-8F7ACF930A64}" destId="{F0FE506C-662F-45E9-B937-60E08039AD49}" srcOrd="1" destOrd="0" presId="urn:microsoft.com/office/officeart/2005/8/layout/vProcess5"/>
    <dgm:cxn modelId="{743D64A2-EFE4-46B6-8E4A-35159AC06F39}" type="presParOf" srcId="{8D2A89A6-453F-40D6-919C-8F7ACF930A64}" destId="{1DC9A1DC-1EC7-484E-9745-8AF9B010319B}" srcOrd="2" destOrd="0" presId="urn:microsoft.com/office/officeart/2005/8/layout/vProcess5"/>
    <dgm:cxn modelId="{CE505E29-3C3C-412A-B9DF-57BC95B90F0C}" type="presParOf" srcId="{8D2A89A6-453F-40D6-919C-8F7ACF930A64}" destId="{4C89CD29-AEEA-41F5-A9F4-B1B548206613}" srcOrd="3" destOrd="0" presId="urn:microsoft.com/office/officeart/2005/8/layout/vProcess5"/>
    <dgm:cxn modelId="{2524696C-266A-48AB-A8A5-6278787792F9}" type="presParOf" srcId="{8D2A89A6-453F-40D6-919C-8F7ACF930A64}" destId="{B8CBD353-F5E0-4F28-9E49-E5827284F5AC}" srcOrd="4" destOrd="0" presId="urn:microsoft.com/office/officeart/2005/8/layout/vProcess5"/>
    <dgm:cxn modelId="{10DF2B6D-1C11-4FB8-97EC-11A3A9DE393B}" type="presParOf" srcId="{8D2A89A6-453F-40D6-919C-8F7ACF930A64}" destId="{A4B54E70-02B9-4089-9AEA-FA6E28AAE56A}" srcOrd="5" destOrd="0" presId="urn:microsoft.com/office/officeart/2005/8/layout/vProcess5"/>
    <dgm:cxn modelId="{3F833C45-A3E8-4BA6-82ED-F7F2354F0A82}" type="presParOf" srcId="{8D2A89A6-453F-40D6-919C-8F7ACF930A64}" destId="{46A7368C-FF7E-4875-8DF0-FF5385DF606A}" srcOrd="6" destOrd="0" presId="urn:microsoft.com/office/officeart/2005/8/layout/vProcess5"/>
    <dgm:cxn modelId="{149EB367-AE63-47A1-B04C-1C9E2534B415}" type="presParOf" srcId="{8D2A89A6-453F-40D6-919C-8F7ACF930A64}" destId="{54E5446C-EA55-4005-A924-6D5284104ED2}" srcOrd="7" destOrd="0" presId="urn:microsoft.com/office/officeart/2005/8/layout/vProcess5"/>
    <dgm:cxn modelId="{8CAAF0A4-7650-4A09-ABF6-17F444380D47}" type="presParOf" srcId="{8D2A89A6-453F-40D6-919C-8F7ACF930A64}" destId="{38E17AB8-7291-466C-9F6F-4F54D7E66645}" srcOrd="8" destOrd="0" presId="urn:microsoft.com/office/officeart/2005/8/layout/vProcess5"/>
    <dgm:cxn modelId="{44E93980-E5B1-42F2-B46A-24DFB3262B76}" type="presParOf" srcId="{8D2A89A6-453F-40D6-919C-8F7ACF930A64}" destId="{7930B2EF-88B2-405E-A838-0DE1D0164FB0}" srcOrd="9" destOrd="0" presId="urn:microsoft.com/office/officeart/2005/8/layout/vProcess5"/>
    <dgm:cxn modelId="{C621D9EF-C149-424A-86F8-D01801AC1633}" type="presParOf" srcId="{8D2A89A6-453F-40D6-919C-8F7ACF930A64}" destId="{F976A467-09F1-4BCB-8D78-983EC4A2E26E}" srcOrd="10" destOrd="0" presId="urn:microsoft.com/office/officeart/2005/8/layout/vProcess5"/>
    <dgm:cxn modelId="{311187D8-0F69-4436-89B2-E47A4B587983}" type="presParOf" srcId="{8D2A89A6-453F-40D6-919C-8F7ACF930A64}" destId="{62E5CD81-B49A-47C1-AE97-A46279AA701A}" srcOrd="11" destOrd="0" presId="urn:microsoft.com/office/officeart/2005/8/layout/vProcess5"/>
    <dgm:cxn modelId="{89550EFA-5043-4E38-809E-EC9F9CB9F5DA}" type="presParOf" srcId="{8D2A89A6-453F-40D6-919C-8F7ACF930A64}" destId="{51797F90-8C97-45EB-9761-12135683FB58}" srcOrd="12" destOrd="0" presId="urn:microsoft.com/office/officeart/2005/8/layout/vProcess5"/>
    <dgm:cxn modelId="{8777249D-9105-485B-83E8-EB9761D8926E}" type="presParOf" srcId="{8D2A89A6-453F-40D6-919C-8F7ACF930A64}" destId="{A53AAA29-6F08-4CFD-A7E4-E15292BC11B4}" srcOrd="13" destOrd="0" presId="urn:microsoft.com/office/officeart/2005/8/layout/vProcess5"/>
    <dgm:cxn modelId="{524AC8E8-94CD-4E92-BDA4-422969BDA577}" type="presParOf" srcId="{8D2A89A6-453F-40D6-919C-8F7ACF930A64}" destId="{EDFF54A4-7D4C-4E1F-AAA8-5ED909883F4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F584C-4C4D-41D4-9CCD-A3E6A550E54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B2D818-B702-4968-BDAB-350A8B6084DC}">
      <dgm:prSet/>
      <dgm:spPr/>
      <dgm:t>
        <a:bodyPr/>
        <a:lstStyle/>
        <a:p>
          <a:r>
            <a:rPr lang="en-US" dirty="0"/>
            <a:t>Populations affected: more than 15 million adults in the United States have </a:t>
          </a:r>
          <a:r>
            <a:rPr lang="en-US" dirty="0" err="1"/>
            <a:t>Osteo</a:t>
          </a:r>
          <a:r>
            <a:rPr lang="en-US" dirty="0"/>
            <a:t> Arthritis , which is the leading cause for joint replacements. Women consist of 29.2% and in men it is 22.7%. (CDC, 2021). </a:t>
          </a:r>
        </a:p>
      </dgm:t>
    </dgm:pt>
    <dgm:pt modelId="{C2F50D46-ACB7-4441-B606-B5DB3C086A39}" type="parTrans" cxnId="{9904B70E-29DD-468B-914B-CC6E3C551427}">
      <dgm:prSet/>
      <dgm:spPr/>
      <dgm:t>
        <a:bodyPr/>
        <a:lstStyle/>
        <a:p>
          <a:endParaRPr lang="en-US"/>
        </a:p>
      </dgm:t>
    </dgm:pt>
    <dgm:pt modelId="{927342B2-5303-4369-88C4-06EF7C859D1B}" type="sibTrans" cxnId="{9904B70E-29DD-468B-914B-CC6E3C551427}">
      <dgm:prSet/>
      <dgm:spPr/>
      <dgm:t>
        <a:bodyPr/>
        <a:lstStyle/>
        <a:p>
          <a:endParaRPr lang="en-US"/>
        </a:p>
      </dgm:t>
    </dgm:pt>
    <dgm:pt modelId="{1C96001B-E49C-4D0F-BD2B-D6CAF3355881}">
      <dgm:prSet/>
      <dgm:spPr/>
      <dgm:t>
        <a:bodyPr/>
        <a:lstStyle/>
        <a:p>
          <a:r>
            <a:rPr lang="en-US" dirty="0"/>
            <a:t>Worldwide/National/Regional Numbers: More than 350 million worldwide have arthritis (Global RA Network, 2021).</a:t>
          </a:r>
        </a:p>
      </dgm:t>
    </dgm:pt>
    <dgm:pt modelId="{72F96970-94A9-43F5-88A0-4775725661A9}" type="parTrans" cxnId="{70AC16F6-3FEA-4416-8FBA-354322EDF1CF}">
      <dgm:prSet/>
      <dgm:spPr/>
      <dgm:t>
        <a:bodyPr/>
        <a:lstStyle/>
        <a:p>
          <a:endParaRPr lang="en-US"/>
        </a:p>
      </dgm:t>
    </dgm:pt>
    <dgm:pt modelId="{D53A34DD-6088-4F19-80F2-E09A0F3A96F8}" type="sibTrans" cxnId="{70AC16F6-3FEA-4416-8FBA-354322EDF1CF}">
      <dgm:prSet/>
      <dgm:spPr/>
      <dgm:t>
        <a:bodyPr/>
        <a:lstStyle/>
        <a:p>
          <a:endParaRPr lang="en-US"/>
        </a:p>
      </dgm:t>
    </dgm:pt>
    <dgm:pt modelId="{D3D08F9E-83F0-4AD7-81D7-387E80C5408A}">
      <dgm:prSet/>
      <dgm:spPr/>
      <dgm:t>
        <a:bodyPr/>
        <a:lstStyle/>
        <a:p>
          <a:r>
            <a:rPr lang="en-US" dirty="0"/>
            <a:t>Nationally 1 in 4 (23.7%) adults have a diagnosis of arthritis (CDC, 2021).</a:t>
          </a:r>
        </a:p>
      </dgm:t>
    </dgm:pt>
    <dgm:pt modelId="{DF66A5BF-DCFF-4140-BA98-231AD530A82D}" type="parTrans" cxnId="{A853CB61-7667-429A-9541-722C5DA47E9F}">
      <dgm:prSet/>
      <dgm:spPr/>
      <dgm:t>
        <a:bodyPr/>
        <a:lstStyle/>
        <a:p>
          <a:endParaRPr lang="en-US"/>
        </a:p>
      </dgm:t>
    </dgm:pt>
    <dgm:pt modelId="{4B746730-E3C2-454F-86B9-CB8D6D2CDDEA}" type="sibTrans" cxnId="{A853CB61-7667-429A-9541-722C5DA47E9F}">
      <dgm:prSet/>
      <dgm:spPr/>
      <dgm:t>
        <a:bodyPr/>
        <a:lstStyle/>
        <a:p>
          <a:endParaRPr lang="en-US"/>
        </a:p>
      </dgm:t>
    </dgm:pt>
    <dgm:pt modelId="{637A5ED5-5E21-4D76-820B-AD968BEB33E0}">
      <dgm:prSet/>
      <dgm:spPr/>
      <dgm:t>
        <a:bodyPr/>
        <a:lstStyle/>
        <a:p>
          <a:r>
            <a:rPr lang="en-US" dirty="0"/>
            <a:t>A third of the adult population in Michigan has arthritis and by 2030 it will be 2.7 million adults (2015 Michigan DHHS, 2021).</a:t>
          </a:r>
        </a:p>
      </dgm:t>
    </dgm:pt>
    <dgm:pt modelId="{2D62C2F9-1EEA-4908-A876-DDDEDA98FD52}" type="parTrans" cxnId="{816250BA-D1CE-427F-9C81-8D4592FC9D4F}">
      <dgm:prSet/>
      <dgm:spPr/>
      <dgm:t>
        <a:bodyPr/>
        <a:lstStyle/>
        <a:p>
          <a:endParaRPr lang="en-US"/>
        </a:p>
      </dgm:t>
    </dgm:pt>
    <dgm:pt modelId="{320D2ABB-3C4F-4A79-B043-2E48D40A6721}" type="sibTrans" cxnId="{816250BA-D1CE-427F-9C81-8D4592FC9D4F}">
      <dgm:prSet/>
      <dgm:spPr/>
      <dgm:t>
        <a:bodyPr/>
        <a:lstStyle/>
        <a:p>
          <a:endParaRPr lang="en-US"/>
        </a:p>
      </dgm:t>
    </dgm:pt>
    <dgm:pt modelId="{33EA61CE-F177-41B0-AF9A-8E49F15F7DA5}">
      <dgm:prSet/>
      <dgm:spPr/>
      <dgm:t>
        <a:bodyPr/>
        <a:lstStyle/>
        <a:p>
          <a:r>
            <a:rPr lang="en-US" dirty="0"/>
            <a:t>Mortality/Morbidity: Mortality with osteoarthritis has not been extensively studies  and that mortality is usually related to rheumatoid arthritis. Comorbity in obese patients (31%), diabetics (47%), and heart disease (49%) in the United States. (CDC, 2021).</a:t>
          </a:r>
        </a:p>
      </dgm:t>
    </dgm:pt>
    <dgm:pt modelId="{28BEC336-CEDD-4729-9E5D-7F2E351BBCD1}" type="parTrans" cxnId="{3816D799-FEF2-4AF8-8FEE-350DE5722470}">
      <dgm:prSet/>
      <dgm:spPr/>
      <dgm:t>
        <a:bodyPr/>
        <a:lstStyle/>
        <a:p>
          <a:endParaRPr lang="en-US"/>
        </a:p>
      </dgm:t>
    </dgm:pt>
    <dgm:pt modelId="{DC200CCB-7ACF-4B3B-AE0F-7E428301BD1E}" type="sibTrans" cxnId="{3816D799-FEF2-4AF8-8FEE-350DE5722470}">
      <dgm:prSet/>
      <dgm:spPr/>
      <dgm:t>
        <a:bodyPr/>
        <a:lstStyle/>
        <a:p>
          <a:endParaRPr lang="en-US"/>
        </a:p>
      </dgm:t>
    </dgm:pt>
    <dgm:pt modelId="{CFB95011-BF1F-4492-BB08-513CF59DE057}">
      <dgm:prSet/>
      <dgm:spPr/>
      <dgm:t>
        <a:bodyPr/>
        <a:lstStyle/>
        <a:p>
          <a:r>
            <a:rPr lang="en-US" dirty="0"/>
            <a:t>Other data (organization): SJMO is part of Michigan Arthroplasty Registry that collects data with chart review and extract data for patients that has had a joint replaced. </a:t>
          </a:r>
        </a:p>
      </dgm:t>
    </dgm:pt>
    <dgm:pt modelId="{DB597F7A-27BB-4CF1-B19E-094A44708D65}" type="parTrans" cxnId="{A8528DCA-9E4B-43D2-950F-2F1CAAC5349C}">
      <dgm:prSet/>
      <dgm:spPr/>
      <dgm:t>
        <a:bodyPr/>
        <a:lstStyle/>
        <a:p>
          <a:endParaRPr lang="en-US"/>
        </a:p>
      </dgm:t>
    </dgm:pt>
    <dgm:pt modelId="{258C55E4-FF78-4788-A636-B87586650C24}" type="sibTrans" cxnId="{A8528DCA-9E4B-43D2-950F-2F1CAAC5349C}">
      <dgm:prSet/>
      <dgm:spPr/>
      <dgm:t>
        <a:bodyPr/>
        <a:lstStyle/>
        <a:p>
          <a:endParaRPr lang="en-US"/>
        </a:p>
      </dgm:t>
    </dgm:pt>
    <dgm:pt modelId="{31931856-E162-42E0-8181-7687A958541D}" type="pres">
      <dgm:prSet presAssocID="{966F584C-4C4D-41D4-9CCD-A3E6A550E548}" presName="vert0" presStyleCnt="0">
        <dgm:presLayoutVars>
          <dgm:dir/>
          <dgm:animOne val="branch"/>
          <dgm:animLvl val="lvl"/>
        </dgm:presLayoutVars>
      </dgm:prSet>
      <dgm:spPr/>
    </dgm:pt>
    <dgm:pt modelId="{66C7D3A8-C86C-4A8F-8FED-FC27159B5067}" type="pres">
      <dgm:prSet presAssocID="{9DB2D818-B702-4968-BDAB-350A8B6084DC}" presName="thickLine" presStyleLbl="alignNode1" presStyleIdx="0" presStyleCnt="6"/>
      <dgm:spPr/>
    </dgm:pt>
    <dgm:pt modelId="{9D285E72-0D53-4839-A07B-629D4172EF24}" type="pres">
      <dgm:prSet presAssocID="{9DB2D818-B702-4968-BDAB-350A8B6084DC}" presName="horz1" presStyleCnt="0"/>
      <dgm:spPr/>
    </dgm:pt>
    <dgm:pt modelId="{91956459-A18A-4880-B922-4828D58C8F71}" type="pres">
      <dgm:prSet presAssocID="{9DB2D818-B702-4968-BDAB-350A8B6084DC}" presName="tx1" presStyleLbl="revTx" presStyleIdx="0" presStyleCnt="6"/>
      <dgm:spPr/>
    </dgm:pt>
    <dgm:pt modelId="{FB346E3A-3153-4212-8B63-C3823FE0D080}" type="pres">
      <dgm:prSet presAssocID="{9DB2D818-B702-4968-BDAB-350A8B6084DC}" presName="vert1" presStyleCnt="0"/>
      <dgm:spPr/>
    </dgm:pt>
    <dgm:pt modelId="{4AF524EC-979E-420B-B8F9-10AEB2E4B50C}" type="pres">
      <dgm:prSet presAssocID="{1C96001B-E49C-4D0F-BD2B-D6CAF3355881}" presName="thickLine" presStyleLbl="alignNode1" presStyleIdx="1" presStyleCnt="6"/>
      <dgm:spPr/>
    </dgm:pt>
    <dgm:pt modelId="{C2EA77F0-6A2B-4193-B932-2E0EC22F651D}" type="pres">
      <dgm:prSet presAssocID="{1C96001B-E49C-4D0F-BD2B-D6CAF3355881}" presName="horz1" presStyleCnt="0"/>
      <dgm:spPr/>
    </dgm:pt>
    <dgm:pt modelId="{8A7948DB-3380-4F57-8275-E9229FEEB96E}" type="pres">
      <dgm:prSet presAssocID="{1C96001B-E49C-4D0F-BD2B-D6CAF3355881}" presName="tx1" presStyleLbl="revTx" presStyleIdx="1" presStyleCnt="6"/>
      <dgm:spPr/>
    </dgm:pt>
    <dgm:pt modelId="{D3AC0772-9621-4F68-87A8-3994A1BFDA2A}" type="pres">
      <dgm:prSet presAssocID="{1C96001B-E49C-4D0F-BD2B-D6CAF3355881}" presName="vert1" presStyleCnt="0"/>
      <dgm:spPr/>
    </dgm:pt>
    <dgm:pt modelId="{52F12D77-8B38-48BB-A2FA-6D82D1C6A64A}" type="pres">
      <dgm:prSet presAssocID="{D3D08F9E-83F0-4AD7-81D7-387E80C5408A}" presName="thickLine" presStyleLbl="alignNode1" presStyleIdx="2" presStyleCnt="6"/>
      <dgm:spPr/>
    </dgm:pt>
    <dgm:pt modelId="{B64FFFED-2287-46BE-A7A5-14E125C5BCE1}" type="pres">
      <dgm:prSet presAssocID="{D3D08F9E-83F0-4AD7-81D7-387E80C5408A}" presName="horz1" presStyleCnt="0"/>
      <dgm:spPr/>
    </dgm:pt>
    <dgm:pt modelId="{53850D25-D3FD-435B-9A75-CC526EC8046A}" type="pres">
      <dgm:prSet presAssocID="{D3D08F9E-83F0-4AD7-81D7-387E80C5408A}" presName="tx1" presStyleLbl="revTx" presStyleIdx="2" presStyleCnt="6"/>
      <dgm:spPr/>
    </dgm:pt>
    <dgm:pt modelId="{6DFFC4F0-5990-4865-86F1-E4870C430235}" type="pres">
      <dgm:prSet presAssocID="{D3D08F9E-83F0-4AD7-81D7-387E80C5408A}" presName="vert1" presStyleCnt="0"/>
      <dgm:spPr/>
    </dgm:pt>
    <dgm:pt modelId="{7E3A42D6-47A2-4511-BC51-2524C9557C9B}" type="pres">
      <dgm:prSet presAssocID="{637A5ED5-5E21-4D76-820B-AD968BEB33E0}" presName="thickLine" presStyleLbl="alignNode1" presStyleIdx="3" presStyleCnt="6"/>
      <dgm:spPr/>
    </dgm:pt>
    <dgm:pt modelId="{BEAA57CC-4FB4-4898-8095-CCEF325DA61C}" type="pres">
      <dgm:prSet presAssocID="{637A5ED5-5E21-4D76-820B-AD968BEB33E0}" presName="horz1" presStyleCnt="0"/>
      <dgm:spPr/>
    </dgm:pt>
    <dgm:pt modelId="{3EB4531C-46F3-416C-8C49-89A2A2E23363}" type="pres">
      <dgm:prSet presAssocID="{637A5ED5-5E21-4D76-820B-AD968BEB33E0}" presName="tx1" presStyleLbl="revTx" presStyleIdx="3" presStyleCnt="6"/>
      <dgm:spPr/>
    </dgm:pt>
    <dgm:pt modelId="{375366C6-49A4-4297-AA38-4B2ED11F929E}" type="pres">
      <dgm:prSet presAssocID="{637A5ED5-5E21-4D76-820B-AD968BEB33E0}" presName="vert1" presStyleCnt="0"/>
      <dgm:spPr/>
    </dgm:pt>
    <dgm:pt modelId="{932B306B-C183-492F-A9D5-C8D392B569C9}" type="pres">
      <dgm:prSet presAssocID="{33EA61CE-F177-41B0-AF9A-8E49F15F7DA5}" presName="thickLine" presStyleLbl="alignNode1" presStyleIdx="4" presStyleCnt="6"/>
      <dgm:spPr/>
    </dgm:pt>
    <dgm:pt modelId="{99A82124-920F-437E-B0AB-85D4E4E2324E}" type="pres">
      <dgm:prSet presAssocID="{33EA61CE-F177-41B0-AF9A-8E49F15F7DA5}" presName="horz1" presStyleCnt="0"/>
      <dgm:spPr/>
    </dgm:pt>
    <dgm:pt modelId="{AFA10B40-388B-4E89-9EC1-29FDB3E6C6D9}" type="pres">
      <dgm:prSet presAssocID="{33EA61CE-F177-41B0-AF9A-8E49F15F7DA5}" presName="tx1" presStyleLbl="revTx" presStyleIdx="4" presStyleCnt="6"/>
      <dgm:spPr/>
    </dgm:pt>
    <dgm:pt modelId="{3C4ED7AD-AD2A-4879-AC10-614612D2690D}" type="pres">
      <dgm:prSet presAssocID="{33EA61CE-F177-41B0-AF9A-8E49F15F7DA5}" presName="vert1" presStyleCnt="0"/>
      <dgm:spPr/>
    </dgm:pt>
    <dgm:pt modelId="{4E46BECB-7413-4DA5-99EA-30D7C533F5B7}" type="pres">
      <dgm:prSet presAssocID="{CFB95011-BF1F-4492-BB08-513CF59DE057}" presName="thickLine" presStyleLbl="alignNode1" presStyleIdx="5" presStyleCnt="6"/>
      <dgm:spPr/>
    </dgm:pt>
    <dgm:pt modelId="{14F3019E-B365-4DE3-A3BB-5DE9687D6C12}" type="pres">
      <dgm:prSet presAssocID="{CFB95011-BF1F-4492-BB08-513CF59DE057}" presName="horz1" presStyleCnt="0"/>
      <dgm:spPr/>
    </dgm:pt>
    <dgm:pt modelId="{D6138DD6-7358-4079-908A-59BBFBA57433}" type="pres">
      <dgm:prSet presAssocID="{CFB95011-BF1F-4492-BB08-513CF59DE057}" presName="tx1" presStyleLbl="revTx" presStyleIdx="5" presStyleCnt="6"/>
      <dgm:spPr/>
    </dgm:pt>
    <dgm:pt modelId="{5DCA7A06-D5C8-4D1C-9EEC-99A6809B619A}" type="pres">
      <dgm:prSet presAssocID="{CFB95011-BF1F-4492-BB08-513CF59DE057}" presName="vert1" presStyleCnt="0"/>
      <dgm:spPr/>
    </dgm:pt>
  </dgm:ptLst>
  <dgm:cxnLst>
    <dgm:cxn modelId="{9904B70E-29DD-468B-914B-CC6E3C551427}" srcId="{966F584C-4C4D-41D4-9CCD-A3E6A550E548}" destId="{9DB2D818-B702-4968-BDAB-350A8B6084DC}" srcOrd="0" destOrd="0" parTransId="{C2F50D46-ACB7-4441-B606-B5DB3C086A39}" sibTransId="{927342B2-5303-4369-88C4-06EF7C859D1B}"/>
    <dgm:cxn modelId="{0C69DB11-1C8F-4A5C-989F-850DF641662A}" type="presOf" srcId="{966F584C-4C4D-41D4-9CCD-A3E6A550E548}" destId="{31931856-E162-42E0-8181-7687A958541D}" srcOrd="0" destOrd="0" presId="urn:microsoft.com/office/officeart/2008/layout/LinedList"/>
    <dgm:cxn modelId="{39099234-81F6-4889-8FBD-3369AB0D52C0}" type="presOf" srcId="{CFB95011-BF1F-4492-BB08-513CF59DE057}" destId="{D6138DD6-7358-4079-908A-59BBFBA57433}" srcOrd="0" destOrd="0" presId="urn:microsoft.com/office/officeart/2008/layout/LinedList"/>
    <dgm:cxn modelId="{A853CB61-7667-429A-9541-722C5DA47E9F}" srcId="{966F584C-4C4D-41D4-9CCD-A3E6A550E548}" destId="{D3D08F9E-83F0-4AD7-81D7-387E80C5408A}" srcOrd="2" destOrd="0" parTransId="{DF66A5BF-DCFF-4140-BA98-231AD530A82D}" sibTransId="{4B746730-E3C2-454F-86B9-CB8D6D2CDDEA}"/>
    <dgm:cxn modelId="{3816D799-FEF2-4AF8-8FEE-350DE5722470}" srcId="{966F584C-4C4D-41D4-9CCD-A3E6A550E548}" destId="{33EA61CE-F177-41B0-AF9A-8E49F15F7DA5}" srcOrd="4" destOrd="0" parTransId="{28BEC336-CEDD-4729-9E5D-7F2E351BBCD1}" sibTransId="{DC200CCB-7ACF-4B3B-AE0F-7E428301BD1E}"/>
    <dgm:cxn modelId="{C40774A6-6CF1-4FAD-B99A-3BBED1D3379D}" type="presOf" srcId="{1C96001B-E49C-4D0F-BD2B-D6CAF3355881}" destId="{8A7948DB-3380-4F57-8275-E9229FEEB96E}" srcOrd="0" destOrd="0" presId="urn:microsoft.com/office/officeart/2008/layout/LinedList"/>
    <dgm:cxn modelId="{09456BB5-ECF4-499C-9511-79445409467F}" type="presOf" srcId="{33EA61CE-F177-41B0-AF9A-8E49F15F7DA5}" destId="{AFA10B40-388B-4E89-9EC1-29FDB3E6C6D9}" srcOrd="0" destOrd="0" presId="urn:microsoft.com/office/officeart/2008/layout/LinedList"/>
    <dgm:cxn modelId="{816250BA-D1CE-427F-9C81-8D4592FC9D4F}" srcId="{966F584C-4C4D-41D4-9CCD-A3E6A550E548}" destId="{637A5ED5-5E21-4D76-820B-AD968BEB33E0}" srcOrd="3" destOrd="0" parTransId="{2D62C2F9-1EEA-4908-A876-DDDEDA98FD52}" sibTransId="{320D2ABB-3C4F-4A79-B043-2E48D40A6721}"/>
    <dgm:cxn modelId="{A8528DCA-9E4B-43D2-950F-2F1CAAC5349C}" srcId="{966F584C-4C4D-41D4-9CCD-A3E6A550E548}" destId="{CFB95011-BF1F-4492-BB08-513CF59DE057}" srcOrd="5" destOrd="0" parTransId="{DB597F7A-27BB-4CF1-B19E-094A44708D65}" sibTransId="{258C55E4-FF78-4788-A636-B87586650C24}"/>
    <dgm:cxn modelId="{ADDA91D8-B76A-48C8-9213-A2E50D743DE2}" type="presOf" srcId="{9DB2D818-B702-4968-BDAB-350A8B6084DC}" destId="{91956459-A18A-4880-B922-4828D58C8F71}" srcOrd="0" destOrd="0" presId="urn:microsoft.com/office/officeart/2008/layout/LinedList"/>
    <dgm:cxn modelId="{30F86EE0-714A-40C7-A0DA-125F86910B26}" type="presOf" srcId="{637A5ED5-5E21-4D76-820B-AD968BEB33E0}" destId="{3EB4531C-46F3-416C-8C49-89A2A2E23363}" srcOrd="0" destOrd="0" presId="urn:microsoft.com/office/officeart/2008/layout/LinedList"/>
    <dgm:cxn modelId="{5C965BEB-F99F-4E8A-A740-876205DF9B31}" type="presOf" srcId="{D3D08F9E-83F0-4AD7-81D7-387E80C5408A}" destId="{53850D25-D3FD-435B-9A75-CC526EC8046A}" srcOrd="0" destOrd="0" presId="urn:microsoft.com/office/officeart/2008/layout/LinedList"/>
    <dgm:cxn modelId="{70AC16F6-3FEA-4416-8FBA-354322EDF1CF}" srcId="{966F584C-4C4D-41D4-9CCD-A3E6A550E548}" destId="{1C96001B-E49C-4D0F-BD2B-D6CAF3355881}" srcOrd="1" destOrd="0" parTransId="{72F96970-94A9-43F5-88A0-4775725661A9}" sibTransId="{D53A34DD-6088-4F19-80F2-E09A0F3A96F8}"/>
    <dgm:cxn modelId="{D4D9C3D4-3726-467B-8E35-2DBB5683564F}" type="presParOf" srcId="{31931856-E162-42E0-8181-7687A958541D}" destId="{66C7D3A8-C86C-4A8F-8FED-FC27159B5067}" srcOrd="0" destOrd="0" presId="urn:microsoft.com/office/officeart/2008/layout/LinedList"/>
    <dgm:cxn modelId="{E6620FBE-1ECF-4D8F-9890-5884040024EA}" type="presParOf" srcId="{31931856-E162-42E0-8181-7687A958541D}" destId="{9D285E72-0D53-4839-A07B-629D4172EF24}" srcOrd="1" destOrd="0" presId="urn:microsoft.com/office/officeart/2008/layout/LinedList"/>
    <dgm:cxn modelId="{B989494F-D24E-48F0-AF39-2DFD683ADF3C}" type="presParOf" srcId="{9D285E72-0D53-4839-A07B-629D4172EF24}" destId="{91956459-A18A-4880-B922-4828D58C8F71}" srcOrd="0" destOrd="0" presId="urn:microsoft.com/office/officeart/2008/layout/LinedList"/>
    <dgm:cxn modelId="{F37ADEE4-B90E-4E3D-A4B6-A5EC6588FE3E}" type="presParOf" srcId="{9D285E72-0D53-4839-A07B-629D4172EF24}" destId="{FB346E3A-3153-4212-8B63-C3823FE0D080}" srcOrd="1" destOrd="0" presId="urn:microsoft.com/office/officeart/2008/layout/LinedList"/>
    <dgm:cxn modelId="{95399549-8DCA-4B95-95C4-3CD038CF5C62}" type="presParOf" srcId="{31931856-E162-42E0-8181-7687A958541D}" destId="{4AF524EC-979E-420B-B8F9-10AEB2E4B50C}" srcOrd="2" destOrd="0" presId="urn:microsoft.com/office/officeart/2008/layout/LinedList"/>
    <dgm:cxn modelId="{08F83FF3-8BFD-49DA-96C7-5DD33277523D}" type="presParOf" srcId="{31931856-E162-42E0-8181-7687A958541D}" destId="{C2EA77F0-6A2B-4193-B932-2E0EC22F651D}" srcOrd="3" destOrd="0" presId="urn:microsoft.com/office/officeart/2008/layout/LinedList"/>
    <dgm:cxn modelId="{5BEB5337-1C49-42E0-B9B8-F82CF03A45E7}" type="presParOf" srcId="{C2EA77F0-6A2B-4193-B932-2E0EC22F651D}" destId="{8A7948DB-3380-4F57-8275-E9229FEEB96E}" srcOrd="0" destOrd="0" presId="urn:microsoft.com/office/officeart/2008/layout/LinedList"/>
    <dgm:cxn modelId="{50A461EF-833C-4A24-A44C-90E97EB05835}" type="presParOf" srcId="{C2EA77F0-6A2B-4193-B932-2E0EC22F651D}" destId="{D3AC0772-9621-4F68-87A8-3994A1BFDA2A}" srcOrd="1" destOrd="0" presId="urn:microsoft.com/office/officeart/2008/layout/LinedList"/>
    <dgm:cxn modelId="{2FA5FBD7-8B2C-46A8-8237-533A4FFCF13C}" type="presParOf" srcId="{31931856-E162-42E0-8181-7687A958541D}" destId="{52F12D77-8B38-48BB-A2FA-6D82D1C6A64A}" srcOrd="4" destOrd="0" presId="urn:microsoft.com/office/officeart/2008/layout/LinedList"/>
    <dgm:cxn modelId="{0846718B-624F-4A40-BBA1-549F57C17EAF}" type="presParOf" srcId="{31931856-E162-42E0-8181-7687A958541D}" destId="{B64FFFED-2287-46BE-A7A5-14E125C5BCE1}" srcOrd="5" destOrd="0" presId="urn:microsoft.com/office/officeart/2008/layout/LinedList"/>
    <dgm:cxn modelId="{1DC42D68-B66A-4182-B057-42BDF77FEBEB}" type="presParOf" srcId="{B64FFFED-2287-46BE-A7A5-14E125C5BCE1}" destId="{53850D25-D3FD-435B-9A75-CC526EC8046A}" srcOrd="0" destOrd="0" presId="urn:microsoft.com/office/officeart/2008/layout/LinedList"/>
    <dgm:cxn modelId="{179F198F-4A91-4866-82ED-71AE0AF221F1}" type="presParOf" srcId="{B64FFFED-2287-46BE-A7A5-14E125C5BCE1}" destId="{6DFFC4F0-5990-4865-86F1-E4870C430235}" srcOrd="1" destOrd="0" presId="urn:microsoft.com/office/officeart/2008/layout/LinedList"/>
    <dgm:cxn modelId="{DFC5A2DF-2473-4ECA-A84B-4A916D6C550A}" type="presParOf" srcId="{31931856-E162-42E0-8181-7687A958541D}" destId="{7E3A42D6-47A2-4511-BC51-2524C9557C9B}" srcOrd="6" destOrd="0" presId="urn:microsoft.com/office/officeart/2008/layout/LinedList"/>
    <dgm:cxn modelId="{E5A82FCB-97D6-48AF-B528-EB0722A76837}" type="presParOf" srcId="{31931856-E162-42E0-8181-7687A958541D}" destId="{BEAA57CC-4FB4-4898-8095-CCEF325DA61C}" srcOrd="7" destOrd="0" presId="urn:microsoft.com/office/officeart/2008/layout/LinedList"/>
    <dgm:cxn modelId="{C8355741-71D3-4AF3-8FC7-75CF1554AC96}" type="presParOf" srcId="{BEAA57CC-4FB4-4898-8095-CCEF325DA61C}" destId="{3EB4531C-46F3-416C-8C49-89A2A2E23363}" srcOrd="0" destOrd="0" presId="urn:microsoft.com/office/officeart/2008/layout/LinedList"/>
    <dgm:cxn modelId="{72ED5E44-A264-425B-A076-2924498979CC}" type="presParOf" srcId="{BEAA57CC-4FB4-4898-8095-CCEF325DA61C}" destId="{375366C6-49A4-4297-AA38-4B2ED11F929E}" srcOrd="1" destOrd="0" presId="urn:microsoft.com/office/officeart/2008/layout/LinedList"/>
    <dgm:cxn modelId="{FB0BFC42-BFFB-4B36-AA39-42259C41D018}" type="presParOf" srcId="{31931856-E162-42E0-8181-7687A958541D}" destId="{932B306B-C183-492F-A9D5-C8D392B569C9}" srcOrd="8" destOrd="0" presId="urn:microsoft.com/office/officeart/2008/layout/LinedList"/>
    <dgm:cxn modelId="{0CCF2E7C-907D-4B48-843F-F56AD3F51EC3}" type="presParOf" srcId="{31931856-E162-42E0-8181-7687A958541D}" destId="{99A82124-920F-437E-B0AB-85D4E4E2324E}" srcOrd="9" destOrd="0" presId="urn:microsoft.com/office/officeart/2008/layout/LinedList"/>
    <dgm:cxn modelId="{C38441EB-3D1C-49B5-914B-B9C3414EBDDE}" type="presParOf" srcId="{99A82124-920F-437E-B0AB-85D4E4E2324E}" destId="{AFA10B40-388B-4E89-9EC1-29FDB3E6C6D9}" srcOrd="0" destOrd="0" presId="urn:microsoft.com/office/officeart/2008/layout/LinedList"/>
    <dgm:cxn modelId="{36D49917-4E54-4411-AA6B-3FEF665CC6F9}" type="presParOf" srcId="{99A82124-920F-437E-B0AB-85D4E4E2324E}" destId="{3C4ED7AD-AD2A-4879-AC10-614612D2690D}" srcOrd="1" destOrd="0" presId="urn:microsoft.com/office/officeart/2008/layout/LinedList"/>
    <dgm:cxn modelId="{3A726B2B-8914-48E6-BBEC-29CFAAA619EC}" type="presParOf" srcId="{31931856-E162-42E0-8181-7687A958541D}" destId="{4E46BECB-7413-4DA5-99EA-30D7C533F5B7}" srcOrd="10" destOrd="0" presId="urn:microsoft.com/office/officeart/2008/layout/LinedList"/>
    <dgm:cxn modelId="{7631CF8E-7F7E-4EAC-9165-09A298CE96F6}" type="presParOf" srcId="{31931856-E162-42E0-8181-7687A958541D}" destId="{14F3019E-B365-4DE3-A3BB-5DE9687D6C12}" srcOrd="11" destOrd="0" presId="urn:microsoft.com/office/officeart/2008/layout/LinedList"/>
    <dgm:cxn modelId="{798A0DCB-B50F-454D-B1E8-F9D854957169}" type="presParOf" srcId="{14F3019E-B365-4DE3-A3BB-5DE9687D6C12}" destId="{D6138DD6-7358-4079-908A-59BBFBA57433}" srcOrd="0" destOrd="0" presId="urn:microsoft.com/office/officeart/2008/layout/LinedList"/>
    <dgm:cxn modelId="{88F7C548-A7A4-4829-981B-4879CFD5D6AB}" type="presParOf" srcId="{14F3019E-B365-4DE3-A3BB-5DE9687D6C12}" destId="{5DCA7A06-D5C8-4D1C-9EEC-99A6809B61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54FEC4-4D35-4A5E-8277-2AAED4A4A3B4}"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55CC1C24-8CCC-4FEB-BD3D-43BD1F42ECCA}">
      <dgm:prSet/>
      <dgm:spPr/>
      <dgm:t>
        <a:bodyPr/>
        <a:lstStyle/>
        <a:p>
          <a:r>
            <a:rPr lang="en-US" dirty="0"/>
            <a:t>How can the Advance certification for total joint replacement focused on  the </a:t>
          </a:r>
          <a:r>
            <a:rPr lang="en-US" dirty="0">
              <a:latin typeface="Calibri Light" panose="020F0302020204030204"/>
            </a:rPr>
            <a:t>disease-specific</a:t>
          </a:r>
          <a:r>
            <a:rPr lang="en-US" dirty="0"/>
            <a:t> population establish a better pathway from core </a:t>
          </a:r>
          <a:r>
            <a:rPr lang="en-US" dirty="0">
              <a:latin typeface="Calibri Light" panose="020F0302020204030204"/>
            </a:rPr>
            <a:t>competency</a:t>
          </a:r>
          <a:r>
            <a:rPr lang="en-US" dirty="0"/>
            <a:t> to a uniformed </a:t>
          </a:r>
          <a:r>
            <a:rPr lang="en-US" dirty="0">
              <a:latin typeface="Calibri Light" panose="020F0302020204030204"/>
            </a:rPr>
            <a:t>standardized</a:t>
          </a:r>
          <a:r>
            <a:rPr lang="en-US" dirty="0"/>
            <a:t> system from consultation to postoperative care?</a:t>
          </a:r>
        </a:p>
      </dgm:t>
    </dgm:pt>
    <dgm:pt modelId="{A70211B2-A51F-430A-AA76-DBE1A1BB0F7E}" type="parTrans" cxnId="{13908C56-A87A-4633-A1CC-CA07EA525318}">
      <dgm:prSet/>
      <dgm:spPr/>
      <dgm:t>
        <a:bodyPr/>
        <a:lstStyle/>
        <a:p>
          <a:endParaRPr lang="en-US"/>
        </a:p>
      </dgm:t>
    </dgm:pt>
    <dgm:pt modelId="{BF347EB1-20C5-4239-AF14-735150D3B51C}" type="sibTrans" cxnId="{13908C56-A87A-4633-A1CC-CA07EA525318}">
      <dgm:prSet/>
      <dgm:spPr/>
      <dgm:t>
        <a:bodyPr/>
        <a:lstStyle/>
        <a:p>
          <a:endParaRPr lang="en-US"/>
        </a:p>
      </dgm:t>
    </dgm:pt>
    <dgm:pt modelId="{DEDBE3D3-2B84-4C2A-81CB-7D42A429801C}">
      <dgm:prSet/>
      <dgm:spPr/>
      <dgm:t>
        <a:bodyPr/>
        <a:lstStyle/>
        <a:p>
          <a:r>
            <a:rPr lang="en-US" dirty="0"/>
            <a:t>Can the information from the gap </a:t>
          </a:r>
          <a:r>
            <a:rPr lang="en-US" dirty="0">
              <a:latin typeface="Calibri Light" panose="020F0302020204030204"/>
            </a:rPr>
            <a:t>analysis</a:t>
          </a:r>
          <a:r>
            <a:rPr lang="en-US" dirty="0"/>
            <a:t> done on the joint care center guide the center </a:t>
          </a:r>
          <a:r>
            <a:rPr lang="en-US" dirty="0">
              <a:latin typeface="Calibri Light" panose="020F0302020204030204"/>
            </a:rPr>
            <a:t>through</a:t>
          </a:r>
          <a:r>
            <a:rPr lang="en-US" dirty="0"/>
            <a:t> the </a:t>
          </a:r>
          <a:r>
            <a:rPr lang="en-US" dirty="0">
              <a:latin typeface="Calibri Light" panose="020F0302020204030204"/>
            </a:rPr>
            <a:t>accreditation</a:t>
          </a:r>
          <a:r>
            <a:rPr lang="en-US" dirty="0"/>
            <a:t> process?</a:t>
          </a:r>
        </a:p>
      </dgm:t>
    </dgm:pt>
    <dgm:pt modelId="{D5200792-E959-4A42-B7B3-D2043729A3CE}" type="parTrans" cxnId="{E7E0B0E4-A813-4564-B58B-9B3496C33ECA}">
      <dgm:prSet/>
      <dgm:spPr/>
      <dgm:t>
        <a:bodyPr/>
        <a:lstStyle/>
        <a:p>
          <a:endParaRPr lang="en-US"/>
        </a:p>
      </dgm:t>
    </dgm:pt>
    <dgm:pt modelId="{98970B76-57C5-4D73-81DF-CEBA8319FDB5}" type="sibTrans" cxnId="{E7E0B0E4-A813-4564-B58B-9B3496C33ECA}">
      <dgm:prSet/>
      <dgm:spPr/>
      <dgm:t>
        <a:bodyPr/>
        <a:lstStyle/>
        <a:p>
          <a:endParaRPr lang="en-US"/>
        </a:p>
      </dgm:t>
    </dgm:pt>
    <dgm:pt modelId="{B7B9515C-FF55-4500-942D-94A9F3EA4748}" type="pres">
      <dgm:prSet presAssocID="{9454FEC4-4D35-4A5E-8277-2AAED4A4A3B4}" presName="hierChild1" presStyleCnt="0">
        <dgm:presLayoutVars>
          <dgm:chPref val="1"/>
          <dgm:dir/>
          <dgm:animOne val="branch"/>
          <dgm:animLvl val="lvl"/>
          <dgm:resizeHandles/>
        </dgm:presLayoutVars>
      </dgm:prSet>
      <dgm:spPr/>
    </dgm:pt>
    <dgm:pt modelId="{1C9CCCFB-9504-488C-9FCB-C090E06662DB}" type="pres">
      <dgm:prSet presAssocID="{55CC1C24-8CCC-4FEB-BD3D-43BD1F42ECCA}" presName="hierRoot1" presStyleCnt="0"/>
      <dgm:spPr/>
    </dgm:pt>
    <dgm:pt modelId="{98783648-6214-442F-A0FC-44E946C76E20}" type="pres">
      <dgm:prSet presAssocID="{55CC1C24-8CCC-4FEB-BD3D-43BD1F42ECCA}" presName="composite" presStyleCnt="0"/>
      <dgm:spPr/>
    </dgm:pt>
    <dgm:pt modelId="{28373125-DA61-49F8-B805-250042BEC29C}" type="pres">
      <dgm:prSet presAssocID="{55CC1C24-8CCC-4FEB-BD3D-43BD1F42ECCA}" presName="background" presStyleLbl="node0" presStyleIdx="0" presStyleCnt="2"/>
      <dgm:spPr/>
    </dgm:pt>
    <dgm:pt modelId="{1B26A7CC-0FBF-4FDE-B745-033F28E52758}" type="pres">
      <dgm:prSet presAssocID="{55CC1C24-8CCC-4FEB-BD3D-43BD1F42ECCA}" presName="text" presStyleLbl="fgAcc0" presStyleIdx="0" presStyleCnt="2">
        <dgm:presLayoutVars>
          <dgm:chPref val="3"/>
        </dgm:presLayoutVars>
      </dgm:prSet>
      <dgm:spPr/>
    </dgm:pt>
    <dgm:pt modelId="{F9BC86EE-7203-44F6-BF86-66C03060A7BE}" type="pres">
      <dgm:prSet presAssocID="{55CC1C24-8CCC-4FEB-BD3D-43BD1F42ECCA}" presName="hierChild2" presStyleCnt="0"/>
      <dgm:spPr/>
    </dgm:pt>
    <dgm:pt modelId="{69D9389E-178B-49F0-A3A3-1DBEF2040DE5}" type="pres">
      <dgm:prSet presAssocID="{DEDBE3D3-2B84-4C2A-81CB-7D42A429801C}" presName="hierRoot1" presStyleCnt="0"/>
      <dgm:spPr/>
    </dgm:pt>
    <dgm:pt modelId="{ED6C9BBE-0CAD-46D1-9421-2585D66D8076}" type="pres">
      <dgm:prSet presAssocID="{DEDBE3D3-2B84-4C2A-81CB-7D42A429801C}" presName="composite" presStyleCnt="0"/>
      <dgm:spPr/>
    </dgm:pt>
    <dgm:pt modelId="{2DE1F7D1-E2BC-4538-9C27-2E4DAA758E80}" type="pres">
      <dgm:prSet presAssocID="{DEDBE3D3-2B84-4C2A-81CB-7D42A429801C}" presName="background" presStyleLbl="node0" presStyleIdx="1" presStyleCnt="2"/>
      <dgm:spPr/>
    </dgm:pt>
    <dgm:pt modelId="{E9C3CA2E-5CB6-419D-8BEE-4E2CF1E52FDE}" type="pres">
      <dgm:prSet presAssocID="{DEDBE3D3-2B84-4C2A-81CB-7D42A429801C}" presName="text" presStyleLbl="fgAcc0" presStyleIdx="1" presStyleCnt="2">
        <dgm:presLayoutVars>
          <dgm:chPref val="3"/>
        </dgm:presLayoutVars>
      </dgm:prSet>
      <dgm:spPr/>
    </dgm:pt>
    <dgm:pt modelId="{EEE9D731-E86D-480A-9CC0-0295D5537651}" type="pres">
      <dgm:prSet presAssocID="{DEDBE3D3-2B84-4C2A-81CB-7D42A429801C}" presName="hierChild2" presStyleCnt="0"/>
      <dgm:spPr/>
    </dgm:pt>
  </dgm:ptLst>
  <dgm:cxnLst>
    <dgm:cxn modelId="{13908C56-A87A-4633-A1CC-CA07EA525318}" srcId="{9454FEC4-4D35-4A5E-8277-2AAED4A4A3B4}" destId="{55CC1C24-8CCC-4FEB-BD3D-43BD1F42ECCA}" srcOrd="0" destOrd="0" parTransId="{A70211B2-A51F-430A-AA76-DBE1A1BB0F7E}" sibTransId="{BF347EB1-20C5-4239-AF14-735150D3B51C}"/>
    <dgm:cxn modelId="{56735D7A-A433-48D7-9C8E-583662A99D3B}" type="presOf" srcId="{55CC1C24-8CCC-4FEB-BD3D-43BD1F42ECCA}" destId="{1B26A7CC-0FBF-4FDE-B745-033F28E52758}" srcOrd="0" destOrd="0" presId="urn:microsoft.com/office/officeart/2005/8/layout/hierarchy1"/>
    <dgm:cxn modelId="{B71C74AD-45FE-4232-A752-1207B64E213F}" type="presOf" srcId="{DEDBE3D3-2B84-4C2A-81CB-7D42A429801C}" destId="{E9C3CA2E-5CB6-419D-8BEE-4E2CF1E52FDE}" srcOrd="0" destOrd="0" presId="urn:microsoft.com/office/officeart/2005/8/layout/hierarchy1"/>
    <dgm:cxn modelId="{263610D9-D386-4BE9-A690-FF25ACAD4D49}" type="presOf" srcId="{9454FEC4-4D35-4A5E-8277-2AAED4A4A3B4}" destId="{B7B9515C-FF55-4500-942D-94A9F3EA4748}" srcOrd="0" destOrd="0" presId="urn:microsoft.com/office/officeart/2005/8/layout/hierarchy1"/>
    <dgm:cxn modelId="{E7E0B0E4-A813-4564-B58B-9B3496C33ECA}" srcId="{9454FEC4-4D35-4A5E-8277-2AAED4A4A3B4}" destId="{DEDBE3D3-2B84-4C2A-81CB-7D42A429801C}" srcOrd="1" destOrd="0" parTransId="{D5200792-E959-4A42-B7B3-D2043729A3CE}" sibTransId="{98970B76-57C5-4D73-81DF-CEBA8319FDB5}"/>
    <dgm:cxn modelId="{E7063516-75A3-4DCD-9E4A-F3450524D55C}" type="presParOf" srcId="{B7B9515C-FF55-4500-942D-94A9F3EA4748}" destId="{1C9CCCFB-9504-488C-9FCB-C090E06662DB}" srcOrd="0" destOrd="0" presId="urn:microsoft.com/office/officeart/2005/8/layout/hierarchy1"/>
    <dgm:cxn modelId="{B4D2A046-C4D8-4187-9052-21CBB5765D31}" type="presParOf" srcId="{1C9CCCFB-9504-488C-9FCB-C090E06662DB}" destId="{98783648-6214-442F-A0FC-44E946C76E20}" srcOrd="0" destOrd="0" presId="urn:microsoft.com/office/officeart/2005/8/layout/hierarchy1"/>
    <dgm:cxn modelId="{0C19343E-3B99-4C6C-BD3F-2D7D623C272F}" type="presParOf" srcId="{98783648-6214-442F-A0FC-44E946C76E20}" destId="{28373125-DA61-49F8-B805-250042BEC29C}" srcOrd="0" destOrd="0" presId="urn:microsoft.com/office/officeart/2005/8/layout/hierarchy1"/>
    <dgm:cxn modelId="{81DE9962-84C2-4B6F-AF04-50390E46563C}" type="presParOf" srcId="{98783648-6214-442F-A0FC-44E946C76E20}" destId="{1B26A7CC-0FBF-4FDE-B745-033F28E52758}" srcOrd="1" destOrd="0" presId="urn:microsoft.com/office/officeart/2005/8/layout/hierarchy1"/>
    <dgm:cxn modelId="{6B50917D-C8E5-475D-AA4B-65F75960B151}" type="presParOf" srcId="{1C9CCCFB-9504-488C-9FCB-C090E06662DB}" destId="{F9BC86EE-7203-44F6-BF86-66C03060A7BE}" srcOrd="1" destOrd="0" presId="urn:microsoft.com/office/officeart/2005/8/layout/hierarchy1"/>
    <dgm:cxn modelId="{8C243C8E-BD04-435D-8C2A-45709221E413}" type="presParOf" srcId="{B7B9515C-FF55-4500-942D-94A9F3EA4748}" destId="{69D9389E-178B-49F0-A3A3-1DBEF2040DE5}" srcOrd="1" destOrd="0" presId="urn:microsoft.com/office/officeart/2005/8/layout/hierarchy1"/>
    <dgm:cxn modelId="{F0CA8998-5226-4830-91CA-3B702167FFAE}" type="presParOf" srcId="{69D9389E-178B-49F0-A3A3-1DBEF2040DE5}" destId="{ED6C9BBE-0CAD-46D1-9421-2585D66D8076}" srcOrd="0" destOrd="0" presId="urn:microsoft.com/office/officeart/2005/8/layout/hierarchy1"/>
    <dgm:cxn modelId="{6592DA7E-8490-4653-BD48-F92F2409CE6E}" type="presParOf" srcId="{ED6C9BBE-0CAD-46D1-9421-2585D66D8076}" destId="{2DE1F7D1-E2BC-4538-9C27-2E4DAA758E80}" srcOrd="0" destOrd="0" presId="urn:microsoft.com/office/officeart/2005/8/layout/hierarchy1"/>
    <dgm:cxn modelId="{E3FB89B0-E1B8-4D5C-BB02-30BEAE908E80}" type="presParOf" srcId="{ED6C9BBE-0CAD-46D1-9421-2585D66D8076}" destId="{E9C3CA2E-5CB6-419D-8BEE-4E2CF1E52FDE}" srcOrd="1" destOrd="0" presId="urn:microsoft.com/office/officeart/2005/8/layout/hierarchy1"/>
    <dgm:cxn modelId="{E0D775BA-21C7-44E9-9801-5403E5CE1E2F}" type="presParOf" srcId="{69D9389E-178B-49F0-A3A3-1DBEF2040DE5}" destId="{EEE9D731-E86D-480A-9CC0-0295D55376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BF8085-98CA-459A-94A2-C6289ED0353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5D043AB-487B-4A4E-910E-898F36DEBB5B}">
      <dgm:prSet/>
      <dgm:spPr/>
      <dgm:t>
        <a:bodyPr/>
        <a:lstStyle/>
        <a:p>
          <a:r>
            <a:rPr lang="en-US" b="1" dirty="0"/>
            <a:t>Benefits </a:t>
          </a:r>
          <a:endParaRPr lang="en-US" dirty="0"/>
        </a:p>
      </dgm:t>
    </dgm:pt>
    <dgm:pt modelId="{A53EA414-C064-4164-AB3F-7BC2434E5020}" type="parTrans" cxnId="{F4D34185-2D4C-412B-B117-DB8D09563C6A}">
      <dgm:prSet/>
      <dgm:spPr/>
      <dgm:t>
        <a:bodyPr/>
        <a:lstStyle/>
        <a:p>
          <a:endParaRPr lang="en-US"/>
        </a:p>
      </dgm:t>
    </dgm:pt>
    <dgm:pt modelId="{7680DC00-11FB-4CD9-91E7-EDF35E53FBE5}" type="sibTrans" cxnId="{F4D34185-2D4C-412B-B117-DB8D09563C6A}">
      <dgm:prSet/>
      <dgm:spPr/>
      <dgm:t>
        <a:bodyPr/>
        <a:lstStyle/>
        <a:p>
          <a:endParaRPr lang="en-US"/>
        </a:p>
      </dgm:t>
    </dgm:pt>
    <dgm:pt modelId="{EF92AEB4-5DCE-4736-A705-0BEFBFCBE4AD}">
      <dgm:prSet/>
      <dgm:spPr/>
      <dgm:t>
        <a:bodyPr/>
        <a:lstStyle/>
        <a:p>
          <a:r>
            <a:rPr lang="en-US" dirty="0"/>
            <a:t>Importance of clear communications among the continuum of care among the providers and patients (Berg et al., 2019).</a:t>
          </a:r>
        </a:p>
      </dgm:t>
    </dgm:pt>
    <dgm:pt modelId="{E6D8F371-16CB-4F90-88EF-25C4CCB2ECA2}" type="parTrans" cxnId="{6CCA459E-E1C0-4883-A54C-6D561393E388}">
      <dgm:prSet/>
      <dgm:spPr/>
      <dgm:t>
        <a:bodyPr/>
        <a:lstStyle/>
        <a:p>
          <a:endParaRPr lang="en-US"/>
        </a:p>
      </dgm:t>
    </dgm:pt>
    <dgm:pt modelId="{BC3E2E4B-CF2D-44D6-9CC0-482D5F65470F}" type="sibTrans" cxnId="{6CCA459E-E1C0-4883-A54C-6D561393E388}">
      <dgm:prSet/>
      <dgm:spPr/>
      <dgm:t>
        <a:bodyPr/>
        <a:lstStyle/>
        <a:p>
          <a:endParaRPr lang="en-US"/>
        </a:p>
      </dgm:t>
    </dgm:pt>
    <dgm:pt modelId="{646483B6-7EED-4871-92DF-D1887055BFEE}">
      <dgm:prSet/>
      <dgm:spPr/>
      <dgm:t>
        <a:bodyPr/>
        <a:lstStyle/>
        <a:p>
          <a:r>
            <a:rPr lang="en-US" dirty="0"/>
            <a:t>Patient centered approach focused on optimizing the care delivery system that will benefit better outcomes (Frost, Stafos, Barbay &amp; Henderson, 2019). </a:t>
          </a:r>
        </a:p>
      </dgm:t>
    </dgm:pt>
    <dgm:pt modelId="{C984CA52-53DF-4F2B-A62C-87D5EEB13506}" type="parTrans" cxnId="{6BF69009-4EBF-44CD-9BFE-AE80BFA3F05D}">
      <dgm:prSet/>
      <dgm:spPr/>
      <dgm:t>
        <a:bodyPr/>
        <a:lstStyle/>
        <a:p>
          <a:endParaRPr lang="en-US"/>
        </a:p>
      </dgm:t>
    </dgm:pt>
    <dgm:pt modelId="{16F661CC-E1B5-468F-9EDB-6FA983480E1B}" type="sibTrans" cxnId="{6BF69009-4EBF-44CD-9BFE-AE80BFA3F05D}">
      <dgm:prSet/>
      <dgm:spPr/>
      <dgm:t>
        <a:bodyPr/>
        <a:lstStyle/>
        <a:p>
          <a:endParaRPr lang="en-US"/>
        </a:p>
      </dgm:t>
    </dgm:pt>
    <dgm:pt modelId="{9B053E13-5113-4426-876E-0D4EF5CE15A1}">
      <dgm:prSet/>
      <dgm:spPr/>
      <dgm:t>
        <a:bodyPr/>
        <a:lstStyle/>
        <a:p>
          <a:r>
            <a:rPr lang="en-US" dirty="0"/>
            <a:t>Reduction in the variation of care (Joint Commission, 2020).</a:t>
          </a:r>
        </a:p>
      </dgm:t>
    </dgm:pt>
    <dgm:pt modelId="{E03CCF76-CBAC-458F-AB70-8AF4EDEEEE05}" type="parTrans" cxnId="{60E889B1-6B8E-496B-BCAD-E665DEBF28AE}">
      <dgm:prSet/>
      <dgm:spPr/>
      <dgm:t>
        <a:bodyPr/>
        <a:lstStyle/>
        <a:p>
          <a:endParaRPr lang="en-US"/>
        </a:p>
      </dgm:t>
    </dgm:pt>
    <dgm:pt modelId="{26FFA9FA-9485-4F17-8D30-B2495953C7AB}" type="sibTrans" cxnId="{60E889B1-6B8E-496B-BCAD-E665DEBF28AE}">
      <dgm:prSet/>
      <dgm:spPr/>
      <dgm:t>
        <a:bodyPr/>
        <a:lstStyle/>
        <a:p>
          <a:endParaRPr lang="en-US"/>
        </a:p>
      </dgm:t>
    </dgm:pt>
    <dgm:pt modelId="{8710F2DD-4474-49A5-9822-FFD4E5FC21A3}" type="pres">
      <dgm:prSet presAssocID="{C3BF8085-98CA-459A-94A2-C6289ED03536}" presName="vert0" presStyleCnt="0">
        <dgm:presLayoutVars>
          <dgm:dir/>
          <dgm:animOne val="branch"/>
          <dgm:animLvl val="lvl"/>
        </dgm:presLayoutVars>
      </dgm:prSet>
      <dgm:spPr/>
    </dgm:pt>
    <dgm:pt modelId="{D7B69DFF-8C70-49F7-8423-3C1EB486141F}" type="pres">
      <dgm:prSet presAssocID="{35D043AB-487B-4A4E-910E-898F36DEBB5B}" presName="thickLine" presStyleLbl="alignNode1" presStyleIdx="0" presStyleCnt="1"/>
      <dgm:spPr/>
    </dgm:pt>
    <dgm:pt modelId="{6B509B45-F977-49B1-A01E-8C308BC02A00}" type="pres">
      <dgm:prSet presAssocID="{35D043AB-487B-4A4E-910E-898F36DEBB5B}" presName="horz1" presStyleCnt="0"/>
      <dgm:spPr/>
    </dgm:pt>
    <dgm:pt modelId="{1B2AF028-748C-4A12-944F-6D529DFDBFA6}" type="pres">
      <dgm:prSet presAssocID="{35D043AB-487B-4A4E-910E-898F36DEBB5B}" presName="tx1" presStyleLbl="revTx" presStyleIdx="0" presStyleCnt="4"/>
      <dgm:spPr/>
    </dgm:pt>
    <dgm:pt modelId="{69B8BAF9-F476-4520-8429-E8ADCF34A658}" type="pres">
      <dgm:prSet presAssocID="{35D043AB-487B-4A4E-910E-898F36DEBB5B}" presName="vert1" presStyleCnt="0"/>
      <dgm:spPr/>
    </dgm:pt>
    <dgm:pt modelId="{C4CF0747-44B4-4579-9D73-C233C20E3FE7}" type="pres">
      <dgm:prSet presAssocID="{EF92AEB4-5DCE-4736-A705-0BEFBFCBE4AD}" presName="vertSpace2a" presStyleCnt="0"/>
      <dgm:spPr/>
    </dgm:pt>
    <dgm:pt modelId="{9D094209-ED68-4AA9-BBFE-7879195C2FC7}" type="pres">
      <dgm:prSet presAssocID="{EF92AEB4-5DCE-4736-A705-0BEFBFCBE4AD}" presName="horz2" presStyleCnt="0"/>
      <dgm:spPr/>
    </dgm:pt>
    <dgm:pt modelId="{081BDD1F-B4AE-4834-8188-9F6437AE5D88}" type="pres">
      <dgm:prSet presAssocID="{EF92AEB4-5DCE-4736-A705-0BEFBFCBE4AD}" presName="horzSpace2" presStyleCnt="0"/>
      <dgm:spPr/>
    </dgm:pt>
    <dgm:pt modelId="{8689D81F-2FAB-4C1A-830A-624F6500FF52}" type="pres">
      <dgm:prSet presAssocID="{EF92AEB4-5DCE-4736-A705-0BEFBFCBE4AD}" presName="tx2" presStyleLbl="revTx" presStyleIdx="1" presStyleCnt="4"/>
      <dgm:spPr/>
    </dgm:pt>
    <dgm:pt modelId="{4036830F-D0AC-4A6C-81EF-84CA0B69246D}" type="pres">
      <dgm:prSet presAssocID="{EF92AEB4-5DCE-4736-A705-0BEFBFCBE4AD}" presName="vert2" presStyleCnt="0"/>
      <dgm:spPr/>
    </dgm:pt>
    <dgm:pt modelId="{1C1D8510-1E63-4BF8-B792-A444EE23E5F5}" type="pres">
      <dgm:prSet presAssocID="{EF92AEB4-5DCE-4736-A705-0BEFBFCBE4AD}" presName="thinLine2b" presStyleLbl="callout" presStyleIdx="0" presStyleCnt="3"/>
      <dgm:spPr/>
    </dgm:pt>
    <dgm:pt modelId="{EAB224D5-E338-491B-84D6-F2E1FD852601}" type="pres">
      <dgm:prSet presAssocID="{EF92AEB4-5DCE-4736-A705-0BEFBFCBE4AD}" presName="vertSpace2b" presStyleCnt="0"/>
      <dgm:spPr/>
    </dgm:pt>
    <dgm:pt modelId="{31A1ADF8-F754-4A72-B6CC-37790CE00F3B}" type="pres">
      <dgm:prSet presAssocID="{646483B6-7EED-4871-92DF-D1887055BFEE}" presName="horz2" presStyleCnt="0"/>
      <dgm:spPr/>
    </dgm:pt>
    <dgm:pt modelId="{EC3D1B3B-94F7-4A03-8F8F-A918A1023359}" type="pres">
      <dgm:prSet presAssocID="{646483B6-7EED-4871-92DF-D1887055BFEE}" presName="horzSpace2" presStyleCnt="0"/>
      <dgm:spPr/>
    </dgm:pt>
    <dgm:pt modelId="{185C7BF4-98D4-41BD-B007-EB4C7AA0C441}" type="pres">
      <dgm:prSet presAssocID="{646483B6-7EED-4871-92DF-D1887055BFEE}" presName="tx2" presStyleLbl="revTx" presStyleIdx="2" presStyleCnt="4"/>
      <dgm:spPr/>
    </dgm:pt>
    <dgm:pt modelId="{D9344C0D-EABD-433C-9013-22AB85CCED5E}" type="pres">
      <dgm:prSet presAssocID="{646483B6-7EED-4871-92DF-D1887055BFEE}" presName="vert2" presStyleCnt="0"/>
      <dgm:spPr/>
    </dgm:pt>
    <dgm:pt modelId="{62D8A763-2AE0-494A-A946-7A02D96C043D}" type="pres">
      <dgm:prSet presAssocID="{646483B6-7EED-4871-92DF-D1887055BFEE}" presName="thinLine2b" presStyleLbl="callout" presStyleIdx="1" presStyleCnt="3"/>
      <dgm:spPr/>
    </dgm:pt>
    <dgm:pt modelId="{374B0F0C-35FE-48EF-A6A0-DC04B001F2F2}" type="pres">
      <dgm:prSet presAssocID="{646483B6-7EED-4871-92DF-D1887055BFEE}" presName="vertSpace2b" presStyleCnt="0"/>
      <dgm:spPr/>
    </dgm:pt>
    <dgm:pt modelId="{5EA16E02-6886-4B88-9389-34089131BAB4}" type="pres">
      <dgm:prSet presAssocID="{9B053E13-5113-4426-876E-0D4EF5CE15A1}" presName="horz2" presStyleCnt="0"/>
      <dgm:spPr/>
    </dgm:pt>
    <dgm:pt modelId="{BF2452F0-F600-415F-BC6E-30B3B396DF5F}" type="pres">
      <dgm:prSet presAssocID="{9B053E13-5113-4426-876E-0D4EF5CE15A1}" presName="horzSpace2" presStyleCnt="0"/>
      <dgm:spPr/>
    </dgm:pt>
    <dgm:pt modelId="{A793D4A5-C973-40A6-8E83-C4DBAEDC1817}" type="pres">
      <dgm:prSet presAssocID="{9B053E13-5113-4426-876E-0D4EF5CE15A1}" presName="tx2" presStyleLbl="revTx" presStyleIdx="3" presStyleCnt="4"/>
      <dgm:spPr/>
    </dgm:pt>
    <dgm:pt modelId="{B7CBBA29-9A89-4705-A120-EAC860BE8397}" type="pres">
      <dgm:prSet presAssocID="{9B053E13-5113-4426-876E-0D4EF5CE15A1}" presName="vert2" presStyleCnt="0"/>
      <dgm:spPr/>
    </dgm:pt>
    <dgm:pt modelId="{24863AF2-C28A-41A1-BF70-0DCF16E7C0F0}" type="pres">
      <dgm:prSet presAssocID="{9B053E13-5113-4426-876E-0D4EF5CE15A1}" presName="thinLine2b" presStyleLbl="callout" presStyleIdx="2" presStyleCnt="3"/>
      <dgm:spPr/>
    </dgm:pt>
    <dgm:pt modelId="{C73B103C-9C32-4B6A-8FE0-3B9D4F1848C2}" type="pres">
      <dgm:prSet presAssocID="{9B053E13-5113-4426-876E-0D4EF5CE15A1}" presName="vertSpace2b" presStyleCnt="0"/>
      <dgm:spPr/>
    </dgm:pt>
  </dgm:ptLst>
  <dgm:cxnLst>
    <dgm:cxn modelId="{EB918600-4165-4802-BBEE-0652BDFA1EA8}" type="presOf" srcId="{C3BF8085-98CA-459A-94A2-C6289ED03536}" destId="{8710F2DD-4474-49A5-9822-FFD4E5FC21A3}" srcOrd="0" destOrd="0" presId="urn:microsoft.com/office/officeart/2008/layout/LinedList"/>
    <dgm:cxn modelId="{6BF69009-4EBF-44CD-9BFE-AE80BFA3F05D}" srcId="{35D043AB-487B-4A4E-910E-898F36DEBB5B}" destId="{646483B6-7EED-4871-92DF-D1887055BFEE}" srcOrd="1" destOrd="0" parTransId="{C984CA52-53DF-4F2B-A62C-87D5EEB13506}" sibTransId="{16F661CC-E1B5-468F-9EDB-6FA983480E1B}"/>
    <dgm:cxn modelId="{B5FB0A4A-4DD9-4C00-AAAC-1918A7E09E44}" type="presOf" srcId="{9B053E13-5113-4426-876E-0D4EF5CE15A1}" destId="{A793D4A5-C973-40A6-8E83-C4DBAEDC1817}" srcOrd="0" destOrd="0" presId="urn:microsoft.com/office/officeart/2008/layout/LinedList"/>
    <dgm:cxn modelId="{D66F6176-DED2-4B5E-AEDE-2CA133998EEE}" type="presOf" srcId="{646483B6-7EED-4871-92DF-D1887055BFEE}" destId="{185C7BF4-98D4-41BD-B007-EB4C7AA0C441}" srcOrd="0" destOrd="0" presId="urn:microsoft.com/office/officeart/2008/layout/LinedList"/>
    <dgm:cxn modelId="{32474A59-29DD-4FBE-90E7-2953D330600B}" type="presOf" srcId="{EF92AEB4-5DCE-4736-A705-0BEFBFCBE4AD}" destId="{8689D81F-2FAB-4C1A-830A-624F6500FF52}" srcOrd="0" destOrd="0" presId="urn:microsoft.com/office/officeart/2008/layout/LinedList"/>
    <dgm:cxn modelId="{F4D34185-2D4C-412B-B117-DB8D09563C6A}" srcId="{C3BF8085-98CA-459A-94A2-C6289ED03536}" destId="{35D043AB-487B-4A4E-910E-898F36DEBB5B}" srcOrd="0" destOrd="0" parTransId="{A53EA414-C064-4164-AB3F-7BC2434E5020}" sibTransId="{7680DC00-11FB-4CD9-91E7-EDF35E53FBE5}"/>
    <dgm:cxn modelId="{6CCA459E-E1C0-4883-A54C-6D561393E388}" srcId="{35D043AB-487B-4A4E-910E-898F36DEBB5B}" destId="{EF92AEB4-5DCE-4736-A705-0BEFBFCBE4AD}" srcOrd="0" destOrd="0" parTransId="{E6D8F371-16CB-4F90-88EF-25C4CCB2ECA2}" sibTransId="{BC3E2E4B-CF2D-44D6-9CC0-482D5F65470F}"/>
    <dgm:cxn modelId="{60E889B1-6B8E-496B-BCAD-E665DEBF28AE}" srcId="{35D043AB-487B-4A4E-910E-898F36DEBB5B}" destId="{9B053E13-5113-4426-876E-0D4EF5CE15A1}" srcOrd="2" destOrd="0" parTransId="{E03CCF76-CBAC-458F-AB70-8AF4EDEEEE05}" sibTransId="{26FFA9FA-9485-4F17-8D30-B2495953C7AB}"/>
    <dgm:cxn modelId="{C04CF4D7-8DAE-4CEA-85C4-266A800DC267}" type="presOf" srcId="{35D043AB-487B-4A4E-910E-898F36DEBB5B}" destId="{1B2AF028-748C-4A12-944F-6D529DFDBFA6}" srcOrd="0" destOrd="0" presId="urn:microsoft.com/office/officeart/2008/layout/LinedList"/>
    <dgm:cxn modelId="{32374F4C-A1CA-482A-A861-FE50497701F6}" type="presParOf" srcId="{8710F2DD-4474-49A5-9822-FFD4E5FC21A3}" destId="{D7B69DFF-8C70-49F7-8423-3C1EB486141F}" srcOrd="0" destOrd="0" presId="urn:microsoft.com/office/officeart/2008/layout/LinedList"/>
    <dgm:cxn modelId="{668F80C9-82B4-44AF-88E6-9D97C7113B63}" type="presParOf" srcId="{8710F2DD-4474-49A5-9822-FFD4E5FC21A3}" destId="{6B509B45-F977-49B1-A01E-8C308BC02A00}" srcOrd="1" destOrd="0" presId="urn:microsoft.com/office/officeart/2008/layout/LinedList"/>
    <dgm:cxn modelId="{C51A71D3-D1FF-433D-92F9-C42BBDCD9698}" type="presParOf" srcId="{6B509B45-F977-49B1-A01E-8C308BC02A00}" destId="{1B2AF028-748C-4A12-944F-6D529DFDBFA6}" srcOrd="0" destOrd="0" presId="urn:microsoft.com/office/officeart/2008/layout/LinedList"/>
    <dgm:cxn modelId="{98072D93-042C-420C-891A-E2A76EE7A740}" type="presParOf" srcId="{6B509B45-F977-49B1-A01E-8C308BC02A00}" destId="{69B8BAF9-F476-4520-8429-E8ADCF34A658}" srcOrd="1" destOrd="0" presId="urn:microsoft.com/office/officeart/2008/layout/LinedList"/>
    <dgm:cxn modelId="{98487975-EB09-447A-B6E1-D428BE42958A}" type="presParOf" srcId="{69B8BAF9-F476-4520-8429-E8ADCF34A658}" destId="{C4CF0747-44B4-4579-9D73-C233C20E3FE7}" srcOrd="0" destOrd="0" presId="urn:microsoft.com/office/officeart/2008/layout/LinedList"/>
    <dgm:cxn modelId="{7941B2D1-507D-4E3A-A7D0-B502715E542E}" type="presParOf" srcId="{69B8BAF9-F476-4520-8429-E8ADCF34A658}" destId="{9D094209-ED68-4AA9-BBFE-7879195C2FC7}" srcOrd="1" destOrd="0" presId="urn:microsoft.com/office/officeart/2008/layout/LinedList"/>
    <dgm:cxn modelId="{36F555A1-EC81-428C-81D3-D3637813FA66}" type="presParOf" srcId="{9D094209-ED68-4AA9-BBFE-7879195C2FC7}" destId="{081BDD1F-B4AE-4834-8188-9F6437AE5D88}" srcOrd="0" destOrd="0" presId="urn:microsoft.com/office/officeart/2008/layout/LinedList"/>
    <dgm:cxn modelId="{392C76F8-2CFF-4FD3-87CE-A8C52C558010}" type="presParOf" srcId="{9D094209-ED68-4AA9-BBFE-7879195C2FC7}" destId="{8689D81F-2FAB-4C1A-830A-624F6500FF52}" srcOrd="1" destOrd="0" presId="urn:microsoft.com/office/officeart/2008/layout/LinedList"/>
    <dgm:cxn modelId="{F6944730-36C8-4140-AEA6-E09201A18C20}" type="presParOf" srcId="{9D094209-ED68-4AA9-BBFE-7879195C2FC7}" destId="{4036830F-D0AC-4A6C-81EF-84CA0B69246D}" srcOrd="2" destOrd="0" presId="urn:microsoft.com/office/officeart/2008/layout/LinedList"/>
    <dgm:cxn modelId="{8795BBA7-32E4-4A65-938A-4131DD31D3A3}" type="presParOf" srcId="{69B8BAF9-F476-4520-8429-E8ADCF34A658}" destId="{1C1D8510-1E63-4BF8-B792-A444EE23E5F5}" srcOrd="2" destOrd="0" presId="urn:microsoft.com/office/officeart/2008/layout/LinedList"/>
    <dgm:cxn modelId="{CDA64E9E-4391-473B-9BC9-02741E6C8232}" type="presParOf" srcId="{69B8BAF9-F476-4520-8429-E8ADCF34A658}" destId="{EAB224D5-E338-491B-84D6-F2E1FD852601}" srcOrd="3" destOrd="0" presId="urn:microsoft.com/office/officeart/2008/layout/LinedList"/>
    <dgm:cxn modelId="{8801C819-4260-4A53-8EAD-F5DD653A2870}" type="presParOf" srcId="{69B8BAF9-F476-4520-8429-E8ADCF34A658}" destId="{31A1ADF8-F754-4A72-B6CC-37790CE00F3B}" srcOrd="4" destOrd="0" presId="urn:microsoft.com/office/officeart/2008/layout/LinedList"/>
    <dgm:cxn modelId="{48741490-9D02-4323-87DA-8973372003DA}" type="presParOf" srcId="{31A1ADF8-F754-4A72-B6CC-37790CE00F3B}" destId="{EC3D1B3B-94F7-4A03-8F8F-A918A1023359}" srcOrd="0" destOrd="0" presId="urn:microsoft.com/office/officeart/2008/layout/LinedList"/>
    <dgm:cxn modelId="{152FB0B5-2139-4B42-BFCF-A7F9AF0302EC}" type="presParOf" srcId="{31A1ADF8-F754-4A72-B6CC-37790CE00F3B}" destId="{185C7BF4-98D4-41BD-B007-EB4C7AA0C441}" srcOrd="1" destOrd="0" presId="urn:microsoft.com/office/officeart/2008/layout/LinedList"/>
    <dgm:cxn modelId="{60844428-DF97-49BC-8EB5-8486246BEC37}" type="presParOf" srcId="{31A1ADF8-F754-4A72-B6CC-37790CE00F3B}" destId="{D9344C0D-EABD-433C-9013-22AB85CCED5E}" srcOrd="2" destOrd="0" presId="urn:microsoft.com/office/officeart/2008/layout/LinedList"/>
    <dgm:cxn modelId="{3238B466-8E5F-4A96-A2CC-28C2807E661F}" type="presParOf" srcId="{69B8BAF9-F476-4520-8429-E8ADCF34A658}" destId="{62D8A763-2AE0-494A-A946-7A02D96C043D}" srcOrd="5" destOrd="0" presId="urn:microsoft.com/office/officeart/2008/layout/LinedList"/>
    <dgm:cxn modelId="{28BAFCA5-D6AE-4F6E-A212-53BFF9E4D4D9}" type="presParOf" srcId="{69B8BAF9-F476-4520-8429-E8ADCF34A658}" destId="{374B0F0C-35FE-48EF-A6A0-DC04B001F2F2}" srcOrd="6" destOrd="0" presId="urn:microsoft.com/office/officeart/2008/layout/LinedList"/>
    <dgm:cxn modelId="{B401120E-10E2-4186-9C40-9DE022CF0D4D}" type="presParOf" srcId="{69B8BAF9-F476-4520-8429-E8ADCF34A658}" destId="{5EA16E02-6886-4B88-9389-34089131BAB4}" srcOrd="7" destOrd="0" presId="urn:microsoft.com/office/officeart/2008/layout/LinedList"/>
    <dgm:cxn modelId="{93EF0873-A88F-40B2-AF4E-830FF57524B9}" type="presParOf" srcId="{5EA16E02-6886-4B88-9389-34089131BAB4}" destId="{BF2452F0-F600-415F-BC6E-30B3B396DF5F}" srcOrd="0" destOrd="0" presId="urn:microsoft.com/office/officeart/2008/layout/LinedList"/>
    <dgm:cxn modelId="{091BC2B3-0CBD-44CA-88B7-B266F9427B35}" type="presParOf" srcId="{5EA16E02-6886-4B88-9389-34089131BAB4}" destId="{A793D4A5-C973-40A6-8E83-C4DBAEDC1817}" srcOrd="1" destOrd="0" presId="urn:microsoft.com/office/officeart/2008/layout/LinedList"/>
    <dgm:cxn modelId="{45B329EB-ED06-49F8-958F-4BD6DF332103}" type="presParOf" srcId="{5EA16E02-6886-4B88-9389-34089131BAB4}" destId="{B7CBBA29-9A89-4705-A120-EAC860BE8397}" srcOrd="2" destOrd="0" presId="urn:microsoft.com/office/officeart/2008/layout/LinedList"/>
    <dgm:cxn modelId="{E7AF9DC6-F774-4036-B036-457B873F0EAC}" type="presParOf" srcId="{69B8BAF9-F476-4520-8429-E8ADCF34A658}" destId="{24863AF2-C28A-41A1-BF70-0DCF16E7C0F0}" srcOrd="8" destOrd="0" presId="urn:microsoft.com/office/officeart/2008/layout/LinedList"/>
    <dgm:cxn modelId="{003FD792-7E57-48D6-A5A6-349CCF59C7DC}" type="presParOf" srcId="{69B8BAF9-F476-4520-8429-E8ADCF34A658}" destId="{C73B103C-9C32-4B6A-8FE0-3B9D4F1848C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658752-19ED-4F05-A94B-ABA3A09EC7D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C700811-BFDD-4B34-9BD4-587CF7410346}">
      <dgm:prSet/>
      <dgm:spPr/>
      <dgm:t>
        <a:bodyPr/>
        <a:lstStyle/>
        <a:p>
          <a:r>
            <a:rPr lang="en-US" b="1" dirty="0"/>
            <a:t>Challenges</a:t>
          </a:r>
          <a:endParaRPr lang="en-US" dirty="0"/>
        </a:p>
      </dgm:t>
    </dgm:pt>
    <dgm:pt modelId="{8F630D5A-9B84-46FA-87BA-1FC0BB948880}" type="parTrans" cxnId="{D0D187AF-7376-4E46-AF89-F3D3D12BC01E}">
      <dgm:prSet/>
      <dgm:spPr/>
      <dgm:t>
        <a:bodyPr/>
        <a:lstStyle/>
        <a:p>
          <a:endParaRPr lang="en-US"/>
        </a:p>
      </dgm:t>
    </dgm:pt>
    <dgm:pt modelId="{41F8ECBE-4EA3-4BEA-BF22-3D4F074C680C}" type="sibTrans" cxnId="{D0D187AF-7376-4E46-AF89-F3D3D12BC01E}">
      <dgm:prSet/>
      <dgm:spPr/>
      <dgm:t>
        <a:bodyPr/>
        <a:lstStyle/>
        <a:p>
          <a:endParaRPr lang="en-US"/>
        </a:p>
      </dgm:t>
    </dgm:pt>
    <dgm:pt modelId="{129A1803-5EA3-46C7-9879-D0B74D0B78BD}">
      <dgm:prSet/>
      <dgm:spPr/>
      <dgm:t>
        <a:bodyPr/>
        <a:lstStyle/>
        <a:p>
          <a:r>
            <a:rPr lang="en-US" dirty="0"/>
            <a:t>In the process of obtaining the certification, aligning the stakeholders and organization to achieve the coordination of care (Mori et al., 2012).</a:t>
          </a:r>
        </a:p>
      </dgm:t>
    </dgm:pt>
    <dgm:pt modelId="{A87B77EA-D8C8-45BB-BC88-B71BEA3189E9}" type="parTrans" cxnId="{29BF5BDA-5474-4970-AFC4-9117DF81B38F}">
      <dgm:prSet/>
      <dgm:spPr/>
      <dgm:t>
        <a:bodyPr/>
        <a:lstStyle/>
        <a:p>
          <a:endParaRPr lang="en-US"/>
        </a:p>
      </dgm:t>
    </dgm:pt>
    <dgm:pt modelId="{D6A27CE4-EF53-4EC8-B5DE-663FEBA23DE9}" type="sibTrans" cxnId="{29BF5BDA-5474-4970-AFC4-9117DF81B38F}">
      <dgm:prSet/>
      <dgm:spPr/>
      <dgm:t>
        <a:bodyPr/>
        <a:lstStyle/>
        <a:p>
          <a:endParaRPr lang="en-US"/>
        </a:p>
      </dgm:t>
    </dgm:pt>
    <dgm:pt modelId="{EC34338B-219E-4943-BC90-B1FC14DE8C82}">
      <dgm:prSet/>
      <dgm:spPr/>
      <dgm:t>
        <a:bodyPr/>
        <a:lstStyle/>
        <a:p>
          <a:r>
            <a:rPr lang="en-US" dirty="0"/>
            <a:t>Yayac (2020) acknowledges that some patients may need extended care, readmission rates associated with complication that are associated with cost to the patients.</a:t>
          </a:r>
        </a:p>
      </dgm:t>
    </dgm:pt>
    <dgm:pt modelId="{82AB5D31-D526-49F3-AF35-9DCA52369D64}" type="parTrans" cxnId="{65A26BAE-8F10-4498-BEDD-C7A5B8AABA83}">
      <dgm:prSet/>
      <dgm:spPr/>
      <dgm:t>
        <a:bodyPr/>
        <a:lstStyle/>
        <a:p>
          <a:endParaRPr lang="en-US"/>
        </a:p>
      </dgm:t>
    </dgm:pt>
    <dgm:pt modelId="{5D6FB42B-8B6E-487E-A15C-F225A7A463FB}" type="sibTrans" cxnId="{65A26BAE-8F10-4498-BEDD-C7A5B8AABA83}">
      <dgm:prSet/>
      <dgm:spPr/>
      <dgm:t>
        <a:bodyPr/>
        <a:lstStyle/>
        <a:p>
          <a:endParaRPr lang="en-US"/>
        </a:p>
      </dgm:t>
    </dgm:pt>
    <dgm:pt modelId="{6FBCCEEF-9B3C-4A23-B433-E253DBB6067F}" type="pres">
      <dgm:prSet presAssocID="{ED658752-19ED-4F05-A94B-ABA3A09EC7DE}" presName="vert0" presStyleCnt="0">
        <dgm:presLayoutVars>
          <dgm:dir/>
          <dgm:animOne val="branch"/>
          <dgm:animLvl val="lvl"/>
        </dgm:presLayoutVars>
      </dgm:prSet>
      <dgm:spPr/>
    </dgm:pt>
    <dgm:pt modelId="{6E189E00-15A0-402E-A351-F72E73CC8C7F}" type="pres">
      <dgm:prSet presAssocID="{DC700811-BFDD-4B34-9BD4-587CF7410346}" presName="thickLine" presStyleLbl="alignNode1" presStyleIdx="0" presStyleCnt="3"/>
      <dgm:spPr/>
    </dgm:pt>
    <dgm:pt modelId="{D8CD7D34-35DF-495C-A979-AF05BBC44694}" type="pres">
      <dgm:prSet presAssocID="{DC700811-BFDD-4B34-9BD4-587CF7410346}" presName="horz1" presStyleCnt="0"/>
      <dgm:spPr/>
    </dgm:pt>
    <dgm:pt modelId="{B6F0D2F9-3F9B-4030-8AC3-FF5FD043B5E9}" type="pres">
      <dgm:prSet presAssocID="{DC700811-BFDD-4B34-9BD4-587CF7410346}" presName="tx1" presStyleLbl="revTx" presStyleIdx="0" presStyleCnt="3"/>
      <dgm:spPr/>
    </dgm:pt>
    <dgm:pt modelId="{3B390DAC-BA52-46C9-A645-0DBD2080F37D}" type="pres">
      <dgm:prSet presAssocID="{DC700811-BFDD-4B34-9BD4-587CF7410346}" presName="vert1" presStyleCnt="0"/>
      <dgm:spPr/>
    </dgm:pt>
    <dgm:pt modelId="{2FE1D5CE-E034-41D0-B635-E13D5C0732E8}" type="pres">
      <dgm:prSet presAssocID="{129A1803-5EA3-46C7-9879-D0B74D0B78BD}" presName="thickLine" presStyleLbl="alignNode1" presStyleIdx="1" presStyleCnt="3"/>
      <dgm:spPr/>
    </dgm:pt>
    <dgm:pt modelId="{EBA17AF9-605E-46B6-A1C5-8927B0A895B3}" type="pres">
      <dgm:prSet presAssocID="{129A1803-5EA3-46C7-9879-D0B74D0B78BD}" presName="horz1" presStyleCnt="0"/>
      <dgm:spPr/>
    </dgm:pt>
    <dgm:pt modelId="{0B963B8C-66E5-4946-9144-A8298547932A}" type="pres">
      <dgm:prSet presAssocID="{129A1803-5EA3-46C7-9879-D0B74D0B78BD}" presName="tx1" presStyleLbl="revTx" presStyleIdx="1" presStyleCnt="3"/>
      <dgm:spPr/>
    </dgm:pt>
    <dgm:pt modelId="{6EC9F83E-6878-4DD1-9E08-CBF5AEABFBC9}" type="pres">
      <dgm:prSet presAssocID="{129A1803-5EA3-46C7-9879-D0B74D0B78BD}" presName="vert1" presStyleCnt="0"/>
      <dgm:spPr/>
    </dgm:pt>
    <dgm:pt modelId="{1503715C-86BA-48AD-8CD3-9EE7906E0413}" type="pres">
      <dgm:prSet presAssocID="{EC34338B-219E-4943-BC90-B1FC14DE8C82}" presName="thickLine" presStyleLbl="alignNode1" presStyleIdx="2" presStyleCnt="3"/>
      <dgm:spPr/>
    </dgm:pt>
    <dgm:pt modelId="{FD40CDB9-1970-472E-ABF1-903A636E6787}" type="pres">
      <dgm:prSet presAssocID="{EC34338B-219E-4943-BC90-B1FC14DE8C82}" presName="horz1" presStyleCnt="0"/>
      <dgm:spPr/>
    </dgm:pt>
    <dgm:pt modelId="{8AC3F5EA-00FE-4D43-B3C6-A23F96AAE6FB}" type="pres">
      <dgm:prSet presAssocID="{EC34338B-219E-4943-BC90-B1FC14DE8C82}" presName="tx1" presStyleLbl="revTx" presStyleIdx="2" presStyleCnt="3"/>
      <dgm:spPr/>
    </dgm:pt>
    <dgm:pt modelId="{9B5EACCC-12B5-4274-BCD3-77BB631FA16A}" type="pres">
      <dgm:prSet presAssocID="{EC34338B-219E-4943-BC90-B1FC14DE8C82}" presName="vert1" presStyleCnt="0"/>
      <dgm:spPr/>
    </dgm:pt>
  </dgm:ptLst>
  <dgm:cxnLst>
    <dgm:cxn modelId="{A9C27108-BE45-49A1-8864-F04766D655B8}" type="presOf" srcId="{DC700811-BFDD-4B34-9BD4-587CF7410346}" destId="{B6F0D2F9-3F9B-4030-8AC3-FF5FD043B5E9}" srcOrd="0" destOrd="0" presId="urn:microsoft.com/office/officeart/2008/layout/LinedList"/>
    <dgm:cxn modelId="{4B5F6A7A-1C37-4EF1-BA96-9ECEB31FEEA8}" type="presOf" srcId="{129A1803-5EA3-46C7-9879-D0B74D0B78BD}" destId="{0B963B8C-66E5-4946-9144-A8298547932A}" srcOrd="0" destOrd="0" presId="urn:microsoft.com/office/officeart/2008/layout/LinedList"/>
    <dgm:cxn modelId="{65A26BAE-8F10-4498-BEDD-C7A5B8AABA83}" srcId="{ED658752-19ED-4F05-A94B-ABA3A09EC7DE}" destId="{EC34338B-219E-4943-BC90-B1FC14DE8C82}" srcOrd="2" destOrd="0" parTransId="{82AB5D31-D526-49F3-AF35-9DCA52369D64}" sibTransId="{5D6FB42B-8B6E-487E-A15C-F225A7A463FB}"/>
    <dgm:cxn modelId="{47226FAF-E521-45D0-8BE4-7C44D24E7AE5}" type="presOf" srcId="{ED658752-19ED-4F05-A94B-ABA3A09EC7DE}" destId="{6FBCCEEF-9B3C-4A23-B433-E253DBB6067F}" srcOrd="0" destOrd="0" presId="urn:microsoft.com/office/officeart/2008/layout/LinedList"/>
    <dgm:cxn modelId="{D0D187AF-7376-4E46-AF89-F3D3D12BC01E}" srcId="{ED658752-19ED-4F05-A94B-ABA3A09EC7DE}" destId="{DC700811-BFDD-4B34-9BD4-587CF7410346}" srcOrd="0" destOrd="0" parTransId="{8F630D5A-9B84-46FA-87BA-1FC0BB948880}" sibTransId="{41F8ECBE-4EA3-4BEA-BF22-3D4F074C680C}"/>
    <dgm:cxn modelId="{29BF5BDA-5474-4970-AFC4-9117DF81B38F}" srcId="{ED658752-19ED-4F05-A94B-ABA3A09EC7DE}" destId="{129A1803-5EA3-46C7-9879-D0B74D0B78BD}" srcOrd="1" destOrd="0" parTransId="{A87B77EA-D8C8-45BB-BC88-B71BEA3189E9}" sibTransId="{D6A27CE4-EF53-4EC8-B5DE-663FEBA23DE9}"/>
    <dgm:cxn modelId="{4A79DEFE-FB8E-4FBD-9171-2D426BACE79C}" type="presOf" srcId="{EC34338B-219E-4943-BC90-B1FC14DE8C82}" destId="{8AC3F5EA-00FE-4D43-B3C6-A23F96AAE6FB}" srcOrd="0" destOrd="0" presId="urn:microsoft.com/office/officeart/2008/layout/LinedList"/>
    <dgm:cxn modelId="{B04C8B7F-2907-4E88-B5A4-6F0BF18F38CB}" type="presParOf" srcId="{6FBCCEEF-9B3C-4A23-B433-E253DBB6067F}" destId="{6E189E00-15A0-402E-A351-F72E73CC8C7F}" srcOrd="0" destOrd="0" presId="urn:microsoft.com/office/officeart/2008/layout/LinedList"/>
    <dgm:cxn modelId="{26051625-F9A1-4ACE-822F-50F07B88BA66}" type="presParOf" srcId="{6FBCCEEF-9B3C-4A23-B433-E253DBB6067F}" destId="{D8CD7D34-35DF-495C-A979-AF05BBC44694}" srcOrd="1" destOrd="0" presId="urn:microsoft.com/office/officeart/2008/layout/LinedList"/>
    <dgm:cxn modelId="{7535B526-FEE3-41B9-B2B0-14ED16D0DBA8}" type="presParOf" srcId="{D8CD7D34-35DF-495C-A979-AF05BBC44694}" destId="{B6F0D2F9-3F9B-4030-8AC3-FF5FD043B5E9}" srcOrd="0" destOrd="0" presId="urn:microsoft.com/office/officeart/2008/layout/LinedList"/>
    <dgm:cxn modelId="{4E86B1CC-D748-4CE8-B028-B481C297454D}" type="presParOf" srcId="{D8CD7D34-35DF-495C-A979-AF05BBC44694}" destId="{3B390DAC-BA52-46C9-A645-0DBD2080F37D}" srcOrd="1" destOrd="0" presId="urn:microsoft.com/office/officeart/2008/layout/LinedList"/>
    <dgm:cxn modelId="{1A83D5CA-A730-49C1-9A64-BB66AF64C3C0}" type="presParOf" srcId="{6FBCCEEF-9B3C-4A23-B433-E253DBB6067F}" destId="{2FE1D5CE-E034-41D0-B635-E13D5C0732E8}" srcOrd="2" destOrd="0" presId="urn:microsoft.com/office/officeart/2008/layout/LinedList"/>
    <dgm:cxn modelId="{9B2BE8EB-2325-418C-9EF1-CF70622BDB0C}" type="presParOf" srcId="{6FBCCEEF-9B3C-4A23-B433-E253DBB6067F}" destId="{EBA17AF9-605E-46B6-A1C5-8927B0A895B3}" srcOrd="3" destOrd="0" presId="urn:microsoft.com/office/officeart/2008/layout/LinedList"/>
    <dgm:cxn modelId="{BFD8CBE2-7F7D-4CB1-A4DD-29B9EAF6AF39}" type="presParOf" srcId="{EBA17AF9-605E-46B6-A1C5-8927B0A895B3}" destId="{0B963B8C-66E5-4946-9144-A8298547932A}" srcOrd="0" destOrd="0" presId="urn:microsoft.com/office/officeart/2008/layout/LinedList"/>
    <dgm:cxn modelId="{B9AEC45F-DA1E-45EA-9FCF-7E286FD7CB01}" type="presParOf" srcId="{EBA17AF9-605E-46B6-A1C5-8927B0A895B3}" destId="{6EC9F83E-6878-4DD1-9E08-CBF5AEABFBC9}" srcOrd="1" destOrd="0" presId="urn:microsoft.com/office/officeart/2008/layout/LinedList"/>
    <dgm:cxn modelId="{D604E70D-1054-47CC-9C52-F860FABA4790}" type="presParOf" srcId="{6FBCCEEF-9B3C-4A23-B433-E253DBB6067F}" destId="{1503715C-86BA-48AD-8CD3-9EE7906E0413}" srcOrd="4" destOrd="0" presId="urn:microsoft.com/office/officeart/2008/layout/LinedList"/>
    <dgm:cxn modelId="{8B519C3C-7B88-4E66-8D03-9F142883C38B}" type="presParOf" srcId="{6FBCCEEF-9B3C-4A23-B433-E253DBB6067F}" destId="{FD40CDB9-1970-472E-ABF1-903A636E6787}" srcOrd="5" destOrd="0" presId="urn:microsoft.com/office/officeart/2008/layout/LinedList"/>
    <dgm:cxn modelId="{A6243FCA-44B9-4851-B28D-02EC2B08A3A5}" type="presParOf" srcId="{FD40CDB9-1970-472E-ABF1-903A636E6787}" destId="{8AC3F5EA-00FE-4D43-B3C6-A23F96AAE6FB}" srcOrd="0" destOrd="0" presId="urn:microsoft.com/office/officeart/2008/layout/LinedList"/>
    <dgm:cxn modelId="{87A9AB93-8AE5-4E6D-883D-BB89C7FDEA4A}" type="presParOf" srcId="{FD40CDB9-1970-472E-ABF1-903A636E6787}" destId="{9B5EACCC-12B5-4274-BCD3-77BB631FA1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F89AE0-6B4C-41EC-A29E-55E8319E2948}"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5C6DCF47-60FB-46C2-BF18-07918DA965AE}">
      <dgm:prSet/>
      <dgm:spPr/>
      <dgm:t>
        <a:bodyPr/>
        <a:lstStyle/>
        <a:p>
          <a:r>
            <a:rPr lang="en-US" dirty="0"/>
            <a:t>Form stakeholder collaborative team committee</a:t>
          </a:r>
        </a:p>
      </dgm:t>
    </dgm:pt>
    <dgm:pt modelId="{A6CDDA80-4EC0-42E1-8A05-629D74E35633}" type="parTrans" cxnId="{B65BA6B5-F77D-47C1-AC22-500333E69CB7}">
      <dgm:prSet/>
      <dgm:spPr/>
      <dgm:t>
        <a:bodyPr/>
        <a:lstStyle/>
        <a:p>
          <a:endParaRPr lang="en-US"/>
        </a:p>
      </dgm:t>
    </dgm:pt>
    <dgm:pt modelId="{CBC4D844-9854-4394-B672-F5E0F2FB3364}" type="sibTrans" cxnId="{B65BA6B5-F77D-47C1-AC22-500333E69CB7}">
      <dgm:prSet/>
      <dgm:spPr/>
      <dgm:t>
        <a:bodyPr/>
        <a:lstStyle/>
        <a:p>
          <a:endParaRPr lang="en-US"/>
        </a:p>
      </dgm:t>
    </dgm:pt>
    <dgm:pt modelId="{70F9714B-D581-4FBB-86B7-67644881CBC0}">
      <dgm:prSet/>
      <dgm:spPr/>
      <dgm:t>
        <a:bodyPr/>
        <a:lstStyle/>
        <a:p>
          <a:r>
            <a:rPr lang="en-US" dirty="0"/>
            <a:t>Set meeting </a:t>
          </a:r>
          <a:r>
            <a:rPr lang="en-US" dirty="0">
              <a:latin typeface="Calibri Light" panose="020F0302020204030204"/>
            </a:rPr>
            <a:t>schedule-once</a:t>
          </a:r>
          <a:r>
            <a:rPr lang="en-US" dirty="0"/>
            <a:t> a month until December 2021</a:t>
          </a:r>
        </a:p>
      </dgm:t>
    </dgm:pt>
    <dgm:pt modelId="{D5FEBD6B-7435-41AB-90E5-8300A48D920B}" type="parTrans" cxnId="{384CC1C2-6FE4-46AD-B951-471848E0E116}">
      <dgm:prSet/>
      <dgm:spPr/>
      <dgm:t>
        <a:bodyPr/>
        <a:lstStyle/>
        <a:p>
          <a:endParaRPr lang="en-US"/>
        </a:p>
      </dgm:t>
    </dgm:pt>
    <dgm:pt modelId="{722F3B49-6EC0-47F9-96CC-23089E5BF4CD}" type="sibTrans" cxnId="{384CC1C2-6FE4-46AD-B951-471848E0E116}">
      <dgm:prSet/>
      <dgm:spPr/>
      <dgm:t>
        <a:bodyPr/>
        <a:lstStyle/>
        <a:p>
          <a:endParaRPr lang="en-US"/>
        </a:p>
      </dgm:t>
    </dgm:pt>
    <dgm:pt modelId="{E7C7E356-E6CD-42AF-9582-6191B46FEDC3}">
      <dgm:prSet/>
      <dgm:spPr/>
      <dgm:t>
        <a:bodyPr/>
        <a:lstStyle/>
        <a:p>
          <a:r>
            <a:rPr lang="en-US" dirty="0"/>
            <a:t>Review gap analysis-address yellow and red areas</a:t>
          </a:r>
        </a:p>
      </dgm:t>
    </dgm:pt>
    <dgm:pt modelId="{130DF803-E0EA-4792-965D-02721AA1934A}" type="parTrans" cxnId="{B1D38EF6-93D6-4670-9771-0C46B6D1FCAC}">
      <dgm:prSet/>
      <dgm:spPr/>
      <dgm:t>
        <a:bodyPr/>
        <a:lstStyle/>
        <a:p>
          <a:endParaRPr lang="en-US"/>
        </a:p>
      </dgm:t>
    </dgm:pt>
    <dgm:pt modelId="{643D425E-7398-4A32-9880-2D459ABEA166}" type="sibTrans" cxnId="{B1D38EF6-93D6-4670-9771-0C46B6D1FCAC}">
      <dgm:prSet/>
      <dgm:spPr/>
      <dgm:t>
        <a:bodyPr/>
        <a:lstStyle/>
        <a:p>
          <a:endParaRPr lang="en-US"/>
        </a:p>
      </dgm:t>
    </dgm:pt>
    <dgm:pt modelId="{0AF2A79D-64E1-44A8-A153-F500A6C56877}">
      <dgm:prSet/>
      <dgm:spPr/>
      <dgm:t>
        <a:bodyPr/>
        <a:lstStyle/>
        <a:p>
          <a:r>
            <a:rPr lang="en-US" dirty="0"/>
            <a:t>Create communication concept map (assigned)</a:t>
          </a:r>
        </a:p>
      </dgm:t>
    </dgm:pt>
    <dgm:pt modelId="{EE963FBA-06CE-4A16-AAAD-086DE6BE8155}" type="parTrans" cxnId="{6A803E31-305D-4A0B-9014-6D62DE18A8AE}">
      <dgm:prSet/>
      <dgm:spPr/>
      <dgm:t>
        <a:bodyPr/>
        <a:lstStyle/>
        <a:p>
          <a:endParaRPr lang="en-US"/>
        </a:p>
      </dgm:t>
    </dgm:pt>
    <dgm:pt modelId="{7B4EF28B-D146-4F28-9072-190AD3F044F1}" type="sibTrans" cxnId="{6A803E31-305D-4A0B-9014-6D62DE18A8AE}">
      <dgm:prSet/>
      <dgm:spPr/>
      <dgm:t>
        <a:bodyPr/>
        <a:lstStyle/>
        <a:p>
          <a:endParaRPr lang="en-US"/>
        </a:p>
      </dgm:t>
    </dgm:pt>
    <dgm:pt modelId="{A03F81CE-66DF-408C-AE88-44C8699D5E23}">
      <dgm:prSet/>
      <dgm:spPr/>
      <dgm:t>
        <a:bodyPr/>
        <a:lstStyle/>
        <a:p>
          <a:r>
            <a:rPr lang="en-US" dirty="0"/>
            <a:t>November 2021, review gap analysis, evaluate readiness for </a:t>
          </a:r>
          <a:r>
            <a:rPr lang="en-US" dirty="0">
              <a:latin typeface="Calibri Light" panose="020F0302020204030204"/>
            </a:rPr>
            <a:t>application</a:t>
          </a:r>
          <a:endParaRPr lang="en-US" dirty="0"/>
        </a:p>
      </dgm:t>
    </dgm:pt>
    <dgm:pt modelId="{9C1EE5FA-35D1-42EB-84AA-00A24B9961BB}" type="parTrans" cxnId="{7B5D67B9-0FE8-4F40-B177-711051A2E96B}">
      <dgm:prSet/>
      <dgm:spPr/>
      <dgm:t>
        <a:bodyPr/>
        <a:lstStyle/>
        <a:p>
          <a:endParaRPr lang="en-US"/>
        </a:p>
      </dgm:t>
    </dgm:pt>
    <dgm:pt modelId="{AF496CF9-BE69-4E5F-A719-5AF8D4F7AA7E}" type="sibTrans" cxnId="{7B5D67B9-0FE8-4F40-B177-711051A2E96B}">
      <dgm:prSet/>
      <dgm:spPr/>
      <dgm:t>
        <a:bodyPr/>
        <a:lstStyle/>
        <a:p>
          <a:endParaRPr lang="en-US"/>
        </a:p>
      </dgm:t>
    </dgm:pt>
    <dgm:pt modelId="{2E5653E5-A604-44BB-BB7A-63982A0BE193}">
      <dgm:prSet/>
      <dgm:spPr/>
      <dgm:t>
        <a:bodyPr/>
        <a:lstStyle/>
        <a:p>
          <a:pPr rtl="0"/>
          <a:r>
            <a:rPr lang="en-US" dirty="0"/>
            <a:t>Meeting set December with quality manager/nurse navigator/OR nurse manager to go over application</a:t>
          </a:r>
          <a:r>
            <a:rPr lang="en-US" dirty="0">
              <a:latin typeface="Calibri Light" panose="020F0302020204030204"/>
            </a:rPr>
            <a:t>. Application completed December 15, 2021.</a:t>
          </a:r>
          <a:endParaRPr lang="en-US" dirty="0"/>
        </a:p>
      </dgm:t>
    </dgm:pt>
    <dgm:pt modelId="{FD2A77A8-EC92-4FE6-99AD-0E0D64BAAC59}" type="parTrans" cxnId="{B1906011-7C09-4887-97D1-F4EA4C9492A0}">
      <dgm:prSet/>
      <dgm:spPr/>
      <dgm:t>
        <a:bodyPr/>
        <a:lstStyle/>
        <a:p>
          <a:endParaRPr lang="en-US"/>
        </a:p>
      </dgm:t>
    </dgm:pt>
    <dgm:pt modelId="{8D3C0250-1451-47E7-80CE-B96677B386A4}" type="sibTrans" cxnId="{B1906011-7C09-4887-97D1-F4EA4C9492A0}">
      <dgm:prSet/>
      <dgm:spPr/>
      <dgm:t>
        <a:bodyPr/>
        <a:lstStyle/>
        <a:p>
          <a:endParaRPr lang="en-US"/>
        </a:p>
      </dgm:t>
    </dgm:pt>
    <dgm:pt modelId="{2EFE320B-8C95-431C-96C1-A1004953C15B}" type="pres">
      <dgm:prSet presAssocID="{DDF89AE0-6B4C-41EC-A29E-55E8319E2948}" presName="CompostProcess" presStyleCnt="0">
        <dgm:presLayoutVars>
          <dgm:dir/>
          <dgm:resizeHandles val="exact"/>
        </dgm:presLayoutVars>
      </dgm:prSet>
      <dgm:spPr/>
    </dgm:pt>
    <dgm:pt modelId="{144E95E9-58A6-4678-8F4A-16C6499A5B86}" type="pres">
      <dgm:prSet presAssocID="{DDF89AE0-6B4C-41EC-A29E-55E8319E2948}" presName="arrow" presStyleLbl="bgShp" presStyleIdx="0" presStyleCnt="1"/>
      <dgm:spPr/>
    </dgm:pt>
    <dgm:pt modelId="{86078345-2B34-4E1F-9547-012B2AD545EC}" type="pres">
      <dgm:prSet presAssocID="{DDF89AE0-6B4C-41EC-A29E-55E8319E2948}" presName="linearProcess" presStyleCnt="0"/>
      <dgm:spPr/>
    </dgm:pt>
    <dgm:pt modelId="{2FD60927-5D79-41A4-8A29-5EF3F6544E36}" type="pres">
      <dgm:prSet presAssocID="{5C6DCF47-60FB-46C2-BF18-07918DA965AE}" presName="textNode" presStyleLbl="node1" presStyleIdx="0" presStyleCnt="6">
        <dgm:presLayoutVars>
          <dgm:bulletEnabled val="1"/>
        </dgm:presLayoutVars>
      </dgm:prSet>
      <dgm:spPr/>
    </dgm:pt>
    <dgm:pt modelId="{5147252F-2BB8-4098-AA71-D596655E2AD3}" type="pres">
      <dgm:prSet presAssocID="{CBC4D844-9854-4394-B672-F5E0F2FB3364}" presName="sibTrans" presStyleCnt="0"/>
      <dgm:spPr/>
    </dgm:pt>
    <dgm:pt modelId="{AAED0C1D-4B17-479A-9D4D-E0F505A464F8}" type="pres">
      <dgm:prSet presAssocID="{70F9714B-D581-4FBB-86B7-67644881CBC0}" presName="textNode" presStyleLbl="node1" presStyleIdx="1" presStyleCnt="6">
        <dgm:presLayoutVars>
          <dgm:bulletEnabled val="1"/>
        </dgm:presLayoutVars>
      </dgm:prSet>
      <dgm:spPr/>
    </dgm:pt>
    <dgm:pt modelId="{0D6353B1-9F77-4E0C-AF58-59E870B41D4A}" type="pres">
      <dgm:prSet presAssocID="{722F3B49-6EC0-47F9-96CC-23089E5BF4CD}" presName="sibTrans" presStyleCnt="0"/>
      <dgm:spPr/>
    </dgm:pt>
    <dgm:pt modelId="{5979949E-B490-4FA3-BEE2-EAF37B2254AE}" type="pres">
      <dgm:prSet presAssocID="{E7C7E356-E6CD-42AF-9582-6191B46FEDC3}" presName="textNode" presStyleLbl="node1" presStyleIdx="2" presStyleCnt="6">
        <dgm:presLayoutVars>
          <dgm:bulletEnabled val="1"/>
        </dgm:presLayoutVars>
      </dgm:prSet>
      <dgm:spPr/>
    </dgm:pt>
    <dgm:pt modelId="{74339E67-BD5E-4E66-BC9E-9296EB731839}" type="pres">
      <dgm:prSet presAssocID="{643D425E-7398-4A32-9880-2D459ABEA166}" presName="sibTrans" presStyleCnt="0"/>
      <dgm:spPr/>
    </dgm:pt>
    <dgm:pt modelId="{6C8A8CF1-A4A9-4E5F-B30F-CF82CC0E26DC}" type="pres">
      <dgm:prSet presAssocID="{0AF2A79D-64E1-44A8-A153-F500A6C56877}" presName="textNode" presStyleLbl="node1" presStyleIdx="3" presStyleCnt="6">
        <dgm:presLayoutVars>
          <dgm:bulletEnabled val="1"/>
        </dgm:presLayoutVars>
      </dgm:prSet>
      <dgm:spPr/>
    </dgm:pt>
    <dgm:pt modelId="{FFA86E38-552E-4828-9E3B-0581A241E52F}" type="pres">
      <dgm:prSet presAssocID="{7B4EF28B-D146-4F28-9072-190AD3F044F1}" presName="sibTrans" presStyleCnt="0"/>
      <dgm:spPr/>
    </dgm:pt>
    <dgm:pt modelId="{8EF0558D-FCF6-4846-93B8-05BB5E8C1F7E}" type="pres">
      <dgm:prSet presAssocID="{A03F81CE-66DF-408C-AE88-44C8699D5E23}" presName="textNode" presStyleLbl="node1" presStyleIdx="4" presStyleCnt="6">
        <dgm:presLayoutVars>
          <dgm:bulletEnabled val="1"/>
        </dgm:presLayoutVars>
      </dgm:prSet>
      <dgm:spPr/>
    </dgm:pt>
    <dgm:pt modelId="{D6A8B1B3-E04B-473B-9EE9-8ADA4150B467}" type="pres">
      <dgm:prSet presAssocID="{AF496CF9-BE69-4E5F-A719-5AF8D4F7AA7E}" presName="sibTrans" presStyleCnt="0"/>
      <dgm:spPr/>
    </dgm:pt>
    <dgm:pt modelId="{DE3BDC37-380C-410F-9958-89C10DDA90CC}" type="pres">
      <dgm:prSet presAssocID="{2E5653E5-A604-44BB-BB7A-63982A0BE193}" presName="textNode" presStyleLbl="node1" presStyleIdx="5" presStyleCnt="6">
        <dgm:presLayoutVars>
          <dgm:bulletEnabled val="1"/>
        </dgm:presLayoutVars>
      </dgm:prSet>
      <dgm:spPr/>
    </dgm:pt>
  </dgm:ptLst>
  <dgm:cxnLst>
    <dgm:cxn modelId="{B1906011-7C09-4887-97D1-F4EA4C9492A0}" srcId="{DDF89AE0-6B4C-41EC-A29E-55E8319E2948}" destId="{2E5653E5-A604-44BB-BB7A-63982A0BE193}" srcOrd="5" destOrd="0" parTransId="{FD2A77A8-EC92-4FE6-99AD-0E0D64BAAC59}" sibTransId="{8D3C0250-1451-47E7-80CE-B96677B386A4}"/>
    <dgm:cxn modelId="{6A803E31-305D-4A0B-9014-6D62DE18A8AE}" srcId="{DDF89AE0-6B4C-41EC-A29E-55E8319E2948}" destId="{0AF2A79D-64E1-44A8-A153-F500A6C56877}" srcOrd="3" destOrd="0" parTransId="{EE963FBA-06CE-4A16-AAAD-086DE6BE8155}" sibTransId="{7B4EF28B-D146-4F28-9072-190AD3F044F1}"/>
    <dgm:cxn modelId="{8D3B7871-89BD-4820-9E23-165B89F46EDB}" type="presOf" srcId="{2E5653E5-A604-44BB-BB7A-63982A0BE193}" destId="{DE3BDC37-380C-410F-9958-89C10DDA90CC}" srcOrd="0" destOrd="0" presId="urn:microsoft.com/office/officeart/2005/8/layout/hProcess9"/>
    <dgm:cxn modelId="{44F95F54-6F26-4CB9-8F51-FDB6E06B3641}" type="presOf" srcId="{A03F81CE-66DF-408C-AE88-44C8699D5E23}" destId="{8EF0558D-FCF6-4846-93B8-05BB5E8C1F7E}" srcOrd="0" destOrd="0" presId="urn:microsoft.com/office/officeart/2005/8/layout/hProcess9"/>
    <dgm:cxn modelId="{012BC077-02B8-497B-8498-84CAD69EC709}" type="presOf" srcId="{70F9714B-D581-4FBB-86B7-67644881CBC0}" destId="{AAED0C1D-4B17-479A-9D4D-E0F505A464F8}" srcOrd="0" destOrd="0" presId="urn:microsoft.com/office/officeart/2005/8/layout/hProcess9"/>
    <dgm:cxn modelId="{B1CAD7A0-D4BF-4AFD-97AE-B99CAC425886}" type="presOf" srcId="{E7C7E356-E6CD-42AF-9582-6191B46FEDC3}" destId="{5979949E-B490-4FA3-BEE2-EAF37B2254AE}" srcOrd="0" destOrd="0" presId="urn:microsoft.com/office/officeart/2005/8/layout/hProcess9"/>
    <dgm:cxn modelId="{B65BA6B5-F77D-47C1-AC22-500333E69CB7}" srcId="{DDF89AE0-6B4C-41EC-A29E-55E8319E2948}" destId="{5C6DCF47-60FB-46C2-BF18-07918DA965AE}" srcOrd="0" destOrd="0" parTransId="{A6CDDA80-4EC0-42E1-8A05-629D74E35633}" sibTransId="{CBC4D844-9854-4394-B672-F5E0F2FB3364}"/>
    <dgm:cxn modelId="{47A08DB7-30C6-42BB-A1B0-51BDA8371D8E}" type="presOf" srcId="{DDF89AE0-6B4C-41EC-A29E-55E8319E2948}" destId="{2EFE320B-8C95-431C-96C1-A1004953C15B}" srcOrd="0" destOrd="0" presId="urn:microsoft.com/office/officeart/2005/8/layout/hProcess9"/>
    <dgm:cxn modelId="{7B5D67B9-0FE8-4F40-B177-711051A2E96B}" srcId="{DDF89AE0-6B4C-41EC-A29E-55E8319E2948}" destId="{A03F81CE-66DF-408C-AE88-44C8699D5E23}" srcOrd="4" destOrd="0" parTransId="{9C1EE5FA-35D1-42EB-84AA-00A24B9961BB}" sibTransId="{AF496CF9-BE69-4E5F-A719-5AF8D4F7AA7E}"/>
    <dgm:cxn modelId="{60F461C0-3E9D-4E52-8569-76107E862923}" type="presOf" srcId="{0AF2A79D-64E1-44A8-A153-F500A6C56877}" destId="{6C8A8CF1-A4A9-4E5F-B30F-CF82CC0E26DC}" srcOrd="0" destOrd="0" presId="urn:microsoft.com/office/officeart/2005/8/layout/hProcess9"/>
    <dgm:cxn modelId="{384CC1C2-6FE4-46AD-B951-471848E0E116}" srcId="{DDF89AE0-6B4C-41EC-A29E-55E8319E2948}" destId="{70F9714B-D581-4FBB-86B7-67644881CBC0}" srcOrd="1" destOrd="0" parTransId="{D5FEBD6B-7435-41AB-90E5-8300A48D920B}" sibTransId="{722F3B49-6EC0-47F9-96CC-23089E5BF4CD}"/>
    <dgm:cxn modelId="{650348E4-18E6-40A7-A2B5-49097D90BF4C}" type="presOf" srcId="{5C6DCF47-60FB-46C2-BF18-07918DA965AE}" destId="{2FD60927-5D79-41A4-8A29-5EF3F6544E36}" srcOrd="0" destOrd="0" presId="urn:microsoft.com/office/officeart/2005/8/layout/hProcess9"/>
    <dgm:cxn modelId="{B1D38EF6-93D6-4670-9771-0C46B6D1FCAC}" srcId="{DDF89AE0-6B4C-41EC-A29E-55E8319E2948}" destId="{E7C7E356-E6CD-42AF-9582-6191B46FEDC3}" srcOrd="2" destOrd="0" parTransId="{130DF803-E0EA-4792-965D-02721AA1934A}" sibTransId="{643D425E-7398-4A32-9880-2D459ABEA166}"/>
    <dgm:cxn modelId="{52B6FC08-BB49-4930-B702-B82B7912686D}" type="presParOf" srcId="{2EFE320B-8C95-431C-96C1-A1004953C15B}" destId="{144E95E9-58A6-4678-8F4A-16C6499A5B86}" srcOrd="0" destOrd="0" presId="urn:microsoft.com/office/officeart/2005/8/layout/hProcess9"/>
    <dgm:cxn modelId="{9F7B79BD-6D84-4488-88EA-2C2209252580}" type="presParOf" srcId="{2EFE320B-8C95-431C-96C1-A1004953C15B}" destId="{86078345-2B34-4E1F-9547-012B2AD545EC}" srcOrd="1" destOrd="0" presId="urn:microsoft.com/office/officeart/2005/8/layout/hProcess9"/>
    <dgm:cxn modelId="{9778249B-CB12-481C-89A8-B365EB2D67D8}" type="presParOf" srcId="{86078345-2B34-4E1F-9547-012B2AD545EC}" destId="{2FD60927-5D79-41A4-8A29-5EF3F6544E36}" srcOrd="0" destOrd="0" presId="urn:microsoft.com/office/officeart/2005/8/layout/hProcess9"/>
    <dgm:cxn modelId="{1DD51244-5D41-4883-8DEA-2C4EC5AA75CA}" type="presParOf" srcId="{86078345-2B34-4E1F-9547-012B2AD545EC}" destId="{5147252F-2BB8-4098-AA71-D596655E2AD3}" srcOrd="1" destOrd="0" presId="urn:microsoft.com/office/officeart/2005/8/layout/hProcess9"/>
    <dgm:cxn modelId="{B4A000E7-4041-4F96-91EC-02AD77C5DCB5}" type="presParOf" srcId="{86078345-2B34-4E1F-9547-012B2AD545EC}" destId="{AAED0C1D-4B17-479A-9D4D-E0F505A464F8}" srcOrd="2" destOrd="0" presId="urn:microsoft.com/office/officeart/2005/8/layout/hProcess9"/>
    <dgm:cxn modelId="{BD3F7714-F440-41EC-9A7C-C0DBF420D8D0}" type="presParOf" srcId="{86078345-2B34-4E1F-9547-012B2AD545EC}" destId="{0D6353B1-9F77-4E0C-AF58-59E870B41D4A}" srcOrd="3" destOrd="0" presId="urn:microsoft.com/office/officeart/2005/8/layout/hProcess9"/>
    <dgm:cxn modelId="{1041B549-168D-4268-99DF-3DC51FCC0400}" type="presParOf" srcId="{86078345-2B34-4E1F-9547-012B2AD545EC}" destId="{5979949E-B490-4FA3-BEE2-EAF37B2254AE}" srcOrd="4" destOrd="0" presId="urn:microsoft.com/office/officeart/2005/8/layout/hProcess9"/>
    <dgm:cxn modelId="{B7D9BE83-B119-4B94-B4F9-A39E08F1DEC8}" type="presParOf" srcId="{86078345-2B34-4E1F-9547-012B2AD545EC}" destId="{74339E67-BD5E-4E66-BC9E-9296EB731839}" srcOrd="5" destOrd="0" presId="urn:microsoft.com/office/officeart/2005/8/layout/hProcess9"/>
    <dgm:cxn modelId="{648FE6EB-A272-4F96-A219-D408B1514594}" type="presParOf" srcId="{86078345-2B34-4E1F-9547-012B2AD545EC}" destId="{6C8A8CF1-A4A9-4E5F-B30F-CF82CC0E26DC}" srcOrd="6" destOrd="0" presId="urn:microsoft.com/office/officeart/2005/8/layout/hProcess9"/>
    <dgm:cxn modelId="{7E5941B2-8C79-4907-A90C-0AACC8B0CC93}" type="presParOf" srcId="{86078345-2B34-4E1F-9547-012B2AD545EC}" destId="{FFA86E38-552E-4828-9E3B-0581A241E52F}" srcOrd="7" destOrd="0" presId="urn:microsoft.com/office/officeart/2005/8/layout/hProcess9"/>
    <dgm:cxn modelId="{85A31A7C-C8D7-452C-81EF-DEF1AD1CCE4E}" type="presParOf" srcId="{86078345-2B34-4E1F-9547-012B2AD545EC}" destId="{8EF0558D-FCF6-4846-93B8-05BB5E8C1F7E}" srcOrd="8" destOrd="0" presId="urn:microsoft.com/office/officeart/2005/8/layout/hProcess9"/>
    <dgm:cxn modelId="{BA46FB21-E395-4003-8804-855F205FA4C3}" type="presParOf" srcId="{86078345-2B34-4E1F-9547-012B2AD545EC}" destId="{D6A8B1B3-E04B-473B-9EE9-8ADA4150B467}" srcOrd="9" destOrd="0" presId="urn:microsoft.com/office/officeart/2005/8/layout/hProcess9"/>
    <dgm:cxn modelId="{74CBD1A4-49BC-47B5-810F-7804DEE3002B}" type="presParOf" srcId="{86078345-2B34-4E1F-9547-012B2AD545EC}" destId="{DE3BDC37-380C-410F-9958-89C10DDA90C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E8973E-5821-423C-9959-6CFDCB7EB8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8ACC54-3C3F-4254-BE8B-3CE62EA2796A}">
      <dgm:prSet/>
      <dgm:spPr/>
      <dgm:t>
        <a:bodyPr/>
        <a:lstStyle/>
        <a:p>
          <a:pPr rtl="0"/>
          <a:r>
            <a:rPr lang="en-US" dirty="0"/>
            <a:t>Gap </a:t>
          </a:r>
          <a:r>
            <a:rPr lang="en-US" dirty="0">
              <a:latin typeface="Corbel" panose="020B0503020204020204"/>
            </a:rPr>
            <a:t>Analysis</a:t>
          </a:r>
          <a:endParaRPr lang="en-US" dirty="0"/>
        </a:p>
      </dgm:t>
    </dgm:pt>
    <dgm:pt modelId="{2A686251-8A47-4F16-AEAF-E15AFE7A4BF9}" type="parTrans" cxnId="{12702B24-68DC-4966-B493-5BB2C4A963F7}">
      <dgm:prSet/>
      <dgm:spPr/>
      <dgm:t>
        <a:bodyPr/>
        <a:lstStyle/>
        <a:p>
          <a:endParaRPr lang="en-US"/>
        </a:p>
      </dgm:t>
    </dgm:pt>
    <dgm:pt modelId="{DE65B2E9-474D-4834-8176-62BBB028528E}" type="sibTrans" cxnId="{12702B24-68DC-4966-B493-5BB2C4A963F7}">
      <dgm:prSet/>
      <dgm:spPr/>
      <dgm:t>
        <a:bodyPr/>
        <a:lstStyle/>
        <a:p>
          <a:endParaRPr lang="en-US"/>
        </a:p>
      </dgm:t>
    </dgm:pt>
    <dgm:pt modelId="{BF21039D-1834-40C1-AC27-7DEF8F0A22CE}">
      <dgm:prSet/>
      <dgm:spPr/>
      <dgm:t>
        <a:bodyPr/>
        <a:lstStyle/>
        <a:p>
          <a:r>
            <a:rPr lang="en-US" dirty="0"/>
            <a:t>80% of stakeholders attend meetings</a:t>
          </a:r>
        </a:p>
      </dgm:t>
    </dgm:pt>
    <dgm:pt modelId="{96E458C4-1C20-4397-ABBF-1157DE208179}" type="parTrans" cxnId="{D138EDA0-3BD3-4C3F-8ED6-138BD0874CBC}">
      <dgm:prSet/>
      <dgm:spPr/>
      <dgm:t>
        <a:bodyPr/>
        <a:lstStyle/>
        <a:p>
          <a:endParaRPr lang="en-US"/>
        </a:p>
      </dgm:t>
    </dgm:pt>
    <dgm:pt modelId="{7A1A25C7-3674-477D-ABB7-07E3C01ED285}" type="sibTrans" cxnId="{D138EDA0-3BD3-4C3F-8ED6-138BD0874CBC}">
      <dgm:prSet/>
      <dgm:spPr/>
      <dgm:t>
        <a:bodyPr/>
        <a:lstStyle/>
        <a:p>
          <a:endParaRPr lang="en-US"/>
        </a:p>
      </dgm:t>
    </dgm:pt>
    <dgm:pt modelId="{A3863B36-E96B-4C8C-8010-5CE54EB73676}">
      <dgm:prSet/>
      <dgm:spPr/>
      <dgm:t>
        <a:bodyPr/>
        <a:lstStyle/>
        <a:p>
          <a:pPr rtl="0"/>
          <a:r>
            <a:rPr lang="en-US" dirty="0"/>
            <a:t>Applying for certification timeline on target for December</a:t>
          </a:r>
          <a:r>
            <a:rPr lang="en-US" dirty="0">
              <a:latin typeface="Corbel" panose="020B0503020204020204"/>
            </a:rPr>
            <a:t> 15,</a:t>
          </a:r>
          <a:r>
            <a:rPr lang="en-US" dirty="0"/>
            <a:t> 2021</a:t>
          </a:r>
          <a:r>
            <a:rPr lang="en-US" dirty="0">
              <a:latin typeface="Corbel"/>
              <a:cs typeface="Calibri Light"/>
            </a:rPr>
            <a:t>, this was completed and submitted</a:t>
          </a:r>
          <a:endParaRPr lang="en-US" dirty="0">
            <a:latin typeface="Calibri Light"/>
            <a:cs typeface="Calibri Light"/>
          </a:endParaRPr>
        </a:p>
      </dgm:t>
    </dgm:pt>
    <dgm:pt modelId="{3798EA78-4748-434E-9D09-6AFC672A02B6}" type="parTrans" cxnId="{4B9F03B4-B0B5-435F-960D-CFA637C90384}">
      <dgm:prSet/>
      <dgm:spPr/>
      <dgm:t>
        <a:bodyPr/>
        <a:lstStyle/>
        <a:p>
          <a:endParaRPr lang="en-US"/>
        </a:p>
      </dgm:t>
    </dgm:pt>
    <dgm:pt modelId="{82C7FE3A-C5D3-41CF-A275-C8DDE417002E}" type="sibTrans" cxnId="{4B9F03B4-B0B5-435F-960D-CFA637C90384}">
      <dgm:prSet/>
      <dgm:spPr/>
      <dgm:t>
        <a:bodyPr/>
        <a:lstStyle/>
        <a:p>
          <a:endParaRPr lang="en-US"/>
        </a:p>
      </dgm:t>
    </dgm:pt>
    <dgm:pt modelId="{C9EE8B0E-3670-4925-98BC-BC0AF1843260}">
      <dgm:prSet/>
      <dgm:spPr/>
      <dgm:t>
        <a:bodyPr/>
        <a:lstStyle/>
        <a:p>
          <a:r>
            <a:rPr lang="en-US" dirty="0"/>
            <a:t>Joint Care Center Charter completed</a:t>
          </a:r>
        </a:p>
      </dgm:t>
    </dgm:pt>
    <dgm:pt modelId="{A7344779-99D3-4D25-A180-F80413822A74}" type="parTrans" cxnId="{E0A9BD37-019A-4521-86D8-1B8FB757E713}">
      <dgm:prSet/>
      <dgm:spPr/>
      <dgm:t>
        <a:bodyPr/>
        <a:lstStyle/>
        <a:p>
          <a:endParaRPr lang="en-US"/>
        </a:p>
      </dgm:t>
    </dgm:pt>
    <dgm:pt modelId="{BD109A8C-E9F4-427F-B285-65008CF8A443}" type="sibTrans" cxnId="{E0A9BD37-019A-4521-86D8-1B8FB757E713}">
      <dgm:prSet/>
      <dgm:spPr/>
      <dgm:t>
        <a:bodyPr/>
        <a:lstStyle/>
        <a:p>
          <a:endParaRPr lang="en-US"/>
        </a:p>
      </dgm:t>
    </dgm:pt>
    <dgm:pt modelId="{60B57E89-3DCC-4408-8355-9CD2D0FD4FBE}">
      <dgm:prSet phldr="0"/>
      <dgm:spPr/>
      <dgm:t>
        <a:bodyPr/>
        <a:lstStyle/>
        <a:p>
          <a:pPr rtl="0"/>
          <a:r>
            <a:rPr lang="en-US" dirty="0">
              <a:latin typeface="Corbel" panose="020B0503020204020204"/>
            </a:rPr>
            <a:t>One Clinical Practice Guideline: PLANNING for POST-OPERATIVE DESTINATION (Filson et al., 2018).</a:t>
          </a:r>
        </a:p>
      </dgm:t>
    </dgm:pt>
    <dgm:pt modelId="{F3A4D3DB-731D-4B70-881D-F67F37DEC752}" type="parTrans" cxnId="{B1A28BE5-8F9C-4EBE-86D8-4EE3AC7C9307}">
      <dgm:prSet/>
      <dgm:spPr/>
    </dgm:pt>
    <dgm:pt modelId="{0EA0C170-7E5C-4BC0-8963-F950EFEA8873}" type="sibTrans" cxnId="{B1A28BE5-8F9C-4EBE-86D8-4EE3AC7C9307}">
      <dgm:prSet/>
      <dgm:spPr/>
    </dgm:pt>
    <dgm:pt modelId="{B42AD000-DD06-4CA4-884E-249F3A9CDF27}">
      <dgm:prSet phldr="0"/>
      <dgm:spPr/>
      <dgm:t>
        <a:bodyPr/>
        <a:lstStyle/>
        <a:p>
          <a:pPr rtl="0"/>
          <a:r>
            <a:rPr lang="en-US" dirty="0">
              <a:latin typeface="Corbel" panose="020B0503020204020204"/>
            </a:rPr>
            <a:t>Performance Improvement Plan</a:t>
          </a:r>
        </a:p>
      </dgm:t>
    </dgm:pt>
    <dgm:pt modelId="{EFB07DB0-CE9F-4B12-99E9-FC5851D1AF72}" type="parTrans" cxnId="{70045915-DCD9-4FC0-9942-D2A774551309}">
      <dgm:prSet/>
      <dgm:spPr/>
    </dgm:pt>
    <dgm:pt modelId="{342EBF22-D3B4-4F9D-BCF6-627AD3968184}" type="sibTrans" cxnId="{70045915-DCD9-4FC0-9942-D2A774551309}">
      <dgm:prSet/>
      <dgm:spPr/>
    </dgm:pt>
    <dgm:pt modelId="{A6FA91E5-2463-4984-86B3-DF52F2F6F318}" type="pres">
      <dgm:prSet presAssocID="{2CE8973E-5821-423C-9959-6CFDCB7EB8A6}" presName="linear" presStyleCnt="0">
        <dgm:presLayoutVars>
          <dgm:animLvl val="lvl"/>
          <dgm:resizeHandles val="exact"/>
        </dgm:presLayoutVars>
      </dgm:prSet>
      <dgm:spPr/>
    </dgm:pt>
    <dgm:pt modelId="{6727B8A9-4C87-4E8A-A9AB-49F2C0A93916}" type="pres">
      <dgm:prSet presAssocID="{B68ACC54-3C3F-4254-BE8B-3CE62EA2796A}" presName="parentText" presStyleLbl="node1" presStyleIdx="0" presStyleCnt="6">
        <dgm:presLayoutVars>
          <dgm:chMax val="0"/>
          <dgm:bulletEnabled val="1"/>
        </dgm:presLayoutVars>
      </dgm:prSet>
      <dgm:spPr/>
    </dgm:pt>
    <dgm:pt modelId="{C5BD4EB6-D22E-4008-A2B4-829FF84FFCF9}" type="pres">
      <dgm:prSet presAssocID="{DE65B2E9-474D-4834-8176-62BBB028528E}" presName="spacer" presStyleCnt="0"/>
      <dgm:spPr/>
    </dgm:pt>
    <dgm:pt modelId="{D5508A60-7A8D-4182-94E4-35A429969E10}" type="pres">
      <dgm:prSet presAssocID="{BF21039D-1834-40C1-AC27-7DEF8F0A22CE}" presName="parentText" presStyleLbl="node1" presStyleIdx="1" presStyleCnt="6">
        <dgm:presLayoutVars>
          <dgm:chMax val="0"/>
          <dgm:bulletEnabled val="1"/>
        </dgm:presLayoutVars>
      </dgm:prSet>
      <dgm:spPr/>
    </dgm:pt>
    <dgm:pt modelId="{49EE5AA1-BB56-40FD-8CBF-88AC9023D178}" type="pres">
      <dgm:prSet presAssocID="{7A1A25C7-3674-477D-ABB7-07E3C01ED285}" presName="spacer" presStyleCnt="0"/>
      <dgm:spPr/>
    </dgm:pt>
    <dgm:pt modelId="{261C32ED-B2ED-44BB-8E2E-8B94FC06A23F}" type="pres">
      <dgm:prSet presAssocID="{A3863B36-E96B-4C8C-8010-5CE54EB73676}" presName="parentText" presStyleLbl="node1" presStyleIdx="2" presStyleCnt="6">
        <dgm:presLayoutVars>
          <dgm:chMax val="0"/>
          <dgm:bulletEnabled val="1"/>
        </dgm:presLayoutVars>
      </dgm:prSet>
      <dgm:spPr/>
    </dgm:pt>
    <dgm:pt modelId="{30436C88-FA7D-4901-8F58-3BC6BFD6E485}" type="pres">
      <dgm:prSet presAssocID="{82C7FE3A-C5D3-41CF-A275-C8DDE417002E}" presName="spacer" presStyleCnt="0"/>
      <dgm:spPr/>
    </dgm:pt>
    <dgm:pt modelId="{7B6009A8-782B-4237-83A1-B3E7DEC1B99F}" type="pres">
      <dgm:prSet presAssocID="{C9EE8B0E-3670-4925-98BC-BC0AF1843260}" presName="parentText" presStyleLbl="node1" presStyleIdx="3" presStyleCnt="6">
        <dgm:presLayoutVars>
          <dgm:chMax val="0"/>
          <dgm:bulletEnabled val="1"/>
        </dgm:presLayoutVars>
      </dgm:prSet>
      <dgm:spPr/>
    </dgm:pt>
    <dgm:pt modelId="{10904EBB-E4D0-4BB6-AFCC-6323EC672FA2}" type="pres">
      <dgm:prSet presAssocID="{BD109A8C-E9F4-427F-B285-65008CF8A443}" presName="spacer" presStyleCnt="0"/>
      <dgm:spPr/>
    </dgm:pt>
    <dgm:pt modelId="{37C2B2A1-7166-4359-9994-58162955E303}" type="pres">
      <dgm:prSet presAssocID="{60B57E89-3DCC-4408-8355-9CD2D0FD4FBE}" presName="parentText" presStyleLbl="node1" presStyleIdx="4" presStyleCnt="6">
        <dgm:presLayoutVars>
          <dgm:chMax val="0"/>
          <dgm:bulletEnabled val="1"/>
        </dgm:presLayoutVars>
      </dgm:prSet>
      <dgm:spPr/>
    </dgm:pt>
    <dgm:pt modelId="{790F6E39-6FD2-445B-A7ED-5EAA428FD41B}" type="pres">
      <dgm:prSet presAssocID="{0EA0C170-7E5C-4BC0-8963-F950EFEA8873}" presName="spacer" presStyleCnt="0"/>
      <dgm:spPr/>
    </dgm:pt>
    <dgm:pt modelId="{9C035990-8CFB-45C2-A51D-1933D08C0C65}" type="pres">
      <dgm:prSet presAssocID="{B42AD000-DD06-4CA4-884E-249F3A9CDF27}" presName="parentText" presStyleLbl="node1" presStyleIdx="5" presStyleCnt="6">
        <dgm:presLayoutVars>
          <dgm:chMax val="0"/>
          <dgm:bulletEnabled val="1"/>
        </dgm:presLayoutVars>
      </dgm:prSet>
      <dgm:spPr/>
    </dgm:pt>
  </dgm:ptLst>
  <dgm:cxnLst>
    <dgm:cxn modelId="{70045915-DCD9-4FC0-9942-D2A774551309}" srcId="{2CE8973E-5821-423C-9959-6CFDCB7EB8A6}" destId="{B42AD000-DD06-4CA4-884E-249F3A9CDF27}" srcOrd="5" destOrd="0" parTransId="{EFB07DB0-CE9F-4B12-99E9-FC5851D1AF72}" sibTransId="{342EBF22-D3B4-4F9D-BCF6-627AD3968184}"/>
    <dgm:cxn modelId="{12702B24-68DC-4966-B493-5BB2C4A963F7}" srcId="{2CE8973E-5821-423C-9959-6CFDCB7EB8A6}" destId="{B68ACC54-3C3F-4254-BE8B-3CE62EA2796A}" srcOrd="0" destOrd="0" parTransId="{2A686251-8A47-4F16-AEAF-E15AFE7A4BF9}" sibTransId="{DE65B2E9-474D-4834-8176-62BBB028528E}"/>
    <dgm:cxn modelId="{E0A9BD37-019A-4521-86D8-1B8FB757E713}" srcId="{2CE8973E-5821-423C-9959-6CFDCB7EB8A6}" destId="{C9EE8B0E-3670-4925-98BC-BC0AF1843260}" srcOrd="3" destOrd="0" parTransId="{A7344779-99D3-4D25-A180-F80413822A74}" sibTransId="{BD109A8C-E9F4-427F-B285-65008CF8A443}"/>
    <dgm:cxn modelId="{6D6AD440-6710-44F5-9658-C3C044F95E8F}" type="presOf" srcId="{60B57E89-3DCC-4408-8355-9CD2D0FD4FBE}" destId="{37C2B2A1-7166-4359-9994-58162955E303}" srcOrd="0" destOrd="0" presId="urn:microsoft.com/office/officeart/2005/8/layout/vList2"/>
    <dgm:cxn modelId="{F09B395D-C490-463A-804A-862B8DFD0014}" type="presOf" srcId="{B68ACC54-3C3F-4254-BE8B-3CE62EA2796A}" destId="{6727B8A9-4C87-4E8A-A9AB-49F2C0A93916}" srcOrd="0" destOrd="0" presId="urn:microsoft.com/office/officeart/2005/8/layout/vList2"/>
    <dgm:cxn modelId="{C9D8B567-DF00-4ADA-A90F-986172DD2B0A}" type="presOf" srcId="{C9EE8B0E-3670-4925-98BC-BC0AF1843260}" destId="{7B6009A8-782B-4237-83A1-B3E7DEC1B99F}" srcOrd="0" destOrd="0" presId="urn:microsoft.com/office/officeart/2005/8/layout/vList2"/>
    <dgm:cxn modelId="{C8EBE290-D371-4462-8DD7-7F759BC655AE}" type="presOf" srcId="{A3863B36-E96B-4C8C-8010-5CE54EB73676}" destId="{261C32ED-B2ED-44BB-8E2E-8B94FC06A23F}" srcOrd="0" destOrd="0" presId="urn:microsoft.com/office/officeart/2005/8/layout/vList2"/>
    <dgm:cxn modelId="{D138EDA0-3BD3-4C3F-8ED6-138BD0874CBC}" srcId="{2CE8973E-5821-423C-9959-6CFDCB7EB8A6}" destId="{BF21039D-1834-40C1-AC27-7DEF8F0A22CE}" srcOrd="1" destOrd="0" parTransId="{96E458C4-1C20-4397-ABBF-1157DE208179}" sibTransId="{7A1A25C7-3674-477D-ABB7-07E3C01ED285}"/>
    <dgm:cxn modelId="{7DD3C4A2-73FA-40D6-B34A-8C15984B8A27}" type="presOf" srcId="{2CE8973E-5821-423C-9959-6CFDCB7EB8A6}" destId="{A6FA91E5-2463-4984-86B3-DF52F2F6F318}" srcOrd="0" destOrd="0" presId="urn:microsoft.com/office/officeart/2005/8/layout/vList2"/>
    <dgm:cxn modelId="{672D0FAF-86ED-47B2-8A60-B41BD326007A}" type="presOf" srcId="{BF21039D-1834-40C1-AC27-7DEF8F0A22CE}" destId="{D5508A60-7A8D-4182-94E4-35A429969E10}" srcOrd="0" destOrd="0" presId="urn:microsoft.com/office/officeart/2005/8/layout/vList2"/>
    <dgm:cxn modelId="{4B9F03B4-B0B5-435F-960D-CFA637C90384}" srcId="{2CE8973E-5821-423C-9959-6CFDCB7EB8A6}" destId="{A3863B36-E96B-4C8C-8010-5CE54EB73676}" srcOrd="2" destOrd="0" parTransId="{3798EA78-4748-434E-9D09-6AFC672A02B6}" sibTransId="{82C7FE3A-C5D3-41CF-A275-C8DDE417002E}"/>
    <dgm:cxn modelId="{C7B8D7C0-1A98-4249-8087-A78D64BC099D}" type="presOf" srcId="{B42AD000-DD06-4CA4-884E-249F3A9CDF27}" destId="{9C035990-8CFB-45C2-A51D-1933D08C0C65}" srcOrd="0" destOrd="0" presId="urn:microsoft.com/office/officeart/2005/8/layout/vList2"/>
    <dgm:cxn modelId="{B1A28BE5-8F9C-4EBE-86D8-4EE3AC7C9307}" srcId="{2CE8973E-5821-423C-9959-6CFDCB7EB8A6}" destId="{60B57E89-3DCC-4408-8355-9CD2D0FD4FBE}" srcOrd="4" destOrd="0" parTransId="{F3A4D3DB-731D-4B70-881D-F67F37DEC752}" sibTransId="{0EA0C170-7E5C-4BC0-8963-F950EFEA8873}"/>
    <dgm:cxn modelId="{E85530EE-FCAC-4A17-8673-3E82EBB65A6A}" type="presParOf" srcId="{A6FA91E5-2463-4984-86B3-DF52F2F6F318}" destId="{6727B8A9-4C87-4E8A-A9AB-49F2C0A93916}" srcOrd="0" destOrd="0" presId="urn:microsoft.com/office/officeart/2005/8/layout/vList2"/>
    <dgm:cxn modelId="{7404CDE0-0EF2-49B9-ACC5-089BCC7E234E}" type="presParOf" srcId="{A6FA91E5-2463-4984-86B3-DF52F2F6F318}" destId="{C5BD4EB6-D22E-4008-A2B4-829FF84FFCF9}" srcOrd="1" destOrd="0" presId="urn:microsoft.com/office/officeart/2005/8/layout/vList2"/>
    <dgm:cxn modelId="{9EF150E9-3C6C-4780-A4A5-B0A44EF8DED0}" type="presParOf" srcId="{A6FA91E5-2463-4984-86B3-DF52F2F6F318}" destId="{D5508A60-7A8D-4182-94E4-35A429969E10}" srcOrd="2" destOrd="0" presId="urn:microsoft.com/office/officeart/2005/8/layout/vList2"/>
    <dgm:cxn modelId="{CAB3DC5D-6FD8-4A85-86A3-F87A10BCD170}" type="presParOf" srcId="{A6FA91E5-2463-4984-86B3-DF52F2F6F318}" destId="{49EE5AA1-BB56-40FD-8CBF-88AC9023D178}" srcOrd="3" destOrd="0" presId="urn:microsoft.com/office/officeart/2005/8/layout/vList2"/>
    <dgm:cxn modelId="{63872C34-949A-4C84-B3E3-04131CBC272E}" type="presParOf" srcId="{A6FA91E5-2463-4984-86B3-DF52F2F6F318}" destId="{261C32ED-B2ED-44BB-8E2E-8B94FC06A23F}" srcOrd="4" destOrd="0" presId="urn:microsoft.com/office/officeart/2005/8/layout/vList2"/>
    <dgm:cxn modelId="{EAB94B23-72A4-40AF-984D-8840891564E6}" type="presParOf" srcId="{A6FA91E5-2463-4984-86B3-DF52F2F6F318}" destId="{30436C88-FA7D-4901-8F58-3BC6BFD6E485}" srcOrd="5" destOrd="0" presId="urn:microsoft.com/office/officeart/2005/8/layout/vList2"/>
    <dgm:cxn modelId="{A84475CA-830E-4052-8B41-42883CFBDE4E}" type="presParOf" srcId="{A6FA91E5-2463-4984-86B3-DF52F2F6F318}" destId="{7B6009A8-782B-4237-83A1-B3E7DEC1B99F}" srcOrd="6" destOrd="0" presId="urn:microsoft.com/office/officeart/2005/8/layout/vList2"/>
    <dgm:cxn modelId="{0265AA5E-4DC8-4AF8-B6DF-3442E0C9F9D3}" type="presParOf" srcId="{A6FA91E5-2463-4984-86B3-DF52F2F6F318}" destId="{10904EBB-E4D0-4BB6-AFCC-6323EC672FA2}" srcOrd="7" destOrd="0" presId="urn:microsoft.com/office/officeart/2005/8/layout/vList2"/>
    <dgm:cxn modelId="{D76E2C0A-84C3-4E82-9ECC-D37BAB6952C0}" type="presParOf" srcId="{A6FA91E5-2463-4984-86B3-DF52F2F6F318}" destId="{37C2B2A1-7166-4359-9994-58162955E303}" srcOrd="8" destOrd="0" presId="urn:microsoft.com/office/officeart/2005/8/layout/vList2"/>
    <dgm:cxn modelId="{2C2BD59A-B1CC-43DB-997C-21628928BB41}" type="presParOf" srcId="{A6FA91E5-2463-4984-86B3-DF52F2F6F318}" destId="{790F6E39-6FD2-445B-A7ED-5EAA428FD41B}" srcOrd="9" destOrd="0" presId="urn:microsoft.com/office/officeart/2005/8/layout/vList2"/>
    <dgm:cxn modelId="{1FF71C24-C6B8-4DDD-ADE2-6D943E835949}" type="presParOf" srcId="{A6FA91E5-2463-4984-86B3-DF52F2F6F318}" destId="{9C035990-8CFB-45C2-A51D-1933D08C0C6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A52C7A-EB19-4F36-9CE6-BB649F8CBF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F74F9DC-E317-4FC0-98C1-E9900EE9CFD5}">
      <dgm:prSet/>
      <dgm:spPr/>
      <dgm:t>
        <a:bodyPr/>
        <a:lstStyle/>
        <a:p>
          <a:r>
            <a:rPr lang="en-US" b="1" dirty="0"/>
            <a:t>Strengths</a:t>
          </a:r>
          <a:endParaRPr lang="en-US" dirty="0"/>
        </a:p>
      </dgm:t>
    </dgm:pt>
    <dgm:pt modelId="{7458777F-89CE-45A2-BFCD-C186C20C435E}" type="parTrans" cxnId="{CBC0879D-7C80-4B44-8BD9-B32126C42C83}">
      <dgm:prSet/>
      <dgm:spPr/>
      <dgm:t>
        <a:bodyPr/>
        <a:lstStyle/>
        <a:p>
          <a:endParaRPr lang="en-US"/>
        </a:p>
      </dgm:t>
    </dgm:pt>
    <dgm:pt modelId="{CA8EB8F1-0B0C-4D36-906F-EA07B80F326B}" type="sibTrans" cxnId="{CBC0879D-7C80-4B44-8BD9-B32126C42C83}">
      <dgm:prSet/>
      <dgm:spPr/>
      <dgm:t>
        <a:bodyPr/>
        <a:lstStyle/>
        <a:p>
          <a:endParaRPr lang="en-US"/>
        </a:p>
      </dgm:t>
    </dgm:pt>
    <dgm:pt modelId="{73796034-2013-420A-A078-0D1D753B8808}">
      <dgm:prSet/>
      <dgm:spPr/>
      <dgm:t>
        <a:bodyPr/>
        <a:lstStyle/>
        <a:p>
          <a:r>
            <a:rPr lang="en-US" dirty="0"/>
            <a:t>Donabedian and the Logic model framework/theory helped guide this program evaluation and the progression to apply for the advance certification</a:t>
          </a:r>
        </a:p>
      </dgm:t>
    </dgm:pt>
    <dgm:pt modelId="{CF27764E-8DD1-43DB-8379-4E16E19D64E5}" type="parTrans" cxnId="{895FF1E0-C72E-449A-89E7-53611F9FCF88}">
      <dgm:prSet/>
      <dgm:spPr/>
      <dgm:t>
        <a:bodyPr/>
        <a:lstStyle/>
        <a:p>
          <a:endParaRPr lang="en-US"/>
        </a:p>
      </dgm:t>
    </dgm:pt>
    <dgm:pt modelId="{EE679499-F321-4DE1-84A9-F15CECD9FBB9}" type="sibTrans" cxnId="{895FF1E0-C72E-449A-89E7-53611F9FCF88}">
      <dgm:prSet/>
      <dgm:spPr/>
      <dgm:t>
        <a:bodyPr/>
        <a:lstStyle/>
        <a:p>
          <a:endParaRPr lang="en-US"/>
        </a:p>
      </dgm:t>
    </dgm:pt>
    <dgm:pt modelId="{8EEF5BA8-4D3C-4338-938C-FC6EC54761AB}">
      <dgm:prSet/>
      <dgm:spPr/>
      <dgm:t>
        <a:bodyPr/>
        <a:lstStyle/>
        <a:p>
          <a:r>
            <a:rPr lang="en-US" dirty="0"/>
            <a:t>Gap analysis reviewed with stakeholders integrated best practice from differing disciplines</a:t>
          </a:r>
        </a:p>
      </dgm:t>
    </dgm:pt>
    <dgm:pt modelId="{3549E455-2968-47CD-AAF8-BC78B080ED48}" type="parTrans" cxnId="{7D3B4F6B-3FC5-45D8-BFCB-FB06CC348031}">
      <dgm:prSet/>
      <dgm:spPr/>
      <dgm:t>
        <a:bodyPr/>
        <a:lstStyle/>
        <a:p>
          <a:endParaRPr lang="en-US"/>
        </a:p>
      </dgm:t>
    </dgm:pt>
    <dgm:pt modelId="{CA8F7F0F-E412-41B9-9B80-553C5B906DE5}" type="sibTrans" cxnId="{7D3B4F6B-3FC5-45D8-BFCB-FB06CC348031}">
      <dgm:prSet/>
      <dgm:spPr/>
      <dgm:t>
        <a:bodyPr/>
        <a:lstStyle/>
        <a:p>
          <a:endParaRPr lang="en-US"/>
        </a:p>
      </dgm:t>
    </dgm:pt>
    <dgm:pt modelId="{BB445576-3402-4F10-A1A4-9F9F615A9232}">
      <dgm:prSet/>
      <dgm:spPr/>
      <dgm:t>
        <a:bodyPr/>
        <a:lstStyle/>
        <a:p>
          <a:r>
            <a:rPr lang="en-US" dirty="0"/>
            <a:t>Quality manager set up a meeting to begin application process (December 3, 2021)</a:t>
          </a:r>
        </a:p>
      </dgm:t>
    </dgm:pt>
    <dgm:pt modelId="{46F15327-9106-4A2B-A2D2-C9C73443770C}" type="parTrans" cxnId="{CAC14A41-AB28-433D-BAA5-B1E11ADE33C3}">
      <dgm:prSet/>
      <dgm:spPr/>
      <dgm:t>
        <a:bodyPr/>
        <a:lstStyle/>
        <a:p>
          <a:endParaRPr lang="en-US"/>
        </a:p>
      </dgm:t>
    </dgm:pt>
    <dgm:pt modelId="{0518FDED-E4DF-4B31-A419-DFADE0872FAF}" type="sibTrans" cxnId="{CAC14A41-AB28-433D-BAA5-B1E11ADE33C3}">
      <dgm:prSet/>
      <dgm:spPr/>
      <dgm:t>
        <a:bodyPr/>
        <a:lstStyle/>
        <a:p>
          <a:endParaRPr lang="en-US"/>
        </a:p>
      </dgm:t>
    </dgm:pt>
    <dgm:pt modelId="{D9811340-1206-457B-B85C-55B996E57F06}">
      <dgm:prSet phldr="0"/>
      <dgm:spPr/>
      <dgm:t>
        <a:bodyPr/>
        <a:lstStyle/>
        <a:p>
          <a:pPr rtl="0"/>
          <a:r>
            <a:rPr lang="en-US" dirty="0">
              <a:latin typeface="Corbel" panose="020B0503020204020204"/>
            </a:rPr>
            <a:t>It was discussed develop and implement a communication map</a:t>
          </a:r>
        </a:p>
      </dgm:t>
    </dgm:pt>
    <dgm:pt modelId="{CC040C9C-993A-4647-A31A-6BD0EB4800D1}" type="parTrans" cxnId="{80EEB834-7DE1-45C7-BC29-A4C08BF157AE}">
      <dgm:prSet/>
      <dgm:spPr/>
    </dgm:pt>
    <dgm:pt modelId="{7789B4B4-FC0C-44E0-A232-D019B7ED13F6}" type="sibTrans" cxnId="{80EEB834-7DE1-45C7-BC29-A4C08BF157AE}">
      <dgm:prSet/>
      <dgm:spPr/>
    </dgm:pt>
    <dgm:pt modelId="{700FE2EE-7B01-4114-9EDA-8ABC4A764DAA}" type="pres">
      <dgm:prSet presAssocID="{96A52C7A-EB19-4F36-9CE6-BB649F8CBF29}" presName="linear" presStyleCnt="0">
        <dgm:presLayoutVars>
          <dgm:animLvl val="lvl"/>
          <dgm:resizeHandles val="exact"/>
        </dgm:presLayoutVars>
      </dgm:prSet>
      <dgm:spPr/>
    </dgm:pt>
    <dgm:pt modelId="{ACEA0798-2099-40EE-825C-A562BFCE5DA9}" type="pres">
      <dgm:prSet presAssocID="{4F74F9DC-E317-4FC0-98C1-E9900EE9CFD5}" presName="parentText" presStyleLbl="node1" presStyleIdx="0" presStyleCnt="5">
        <dgm:presLayoutVars>
          <dgm:chMax val="0"/>
          <dgm:bulletEnabled val="1"/>
        </dgm:presLayoutVars>
      </dgm:prSet>
      <dgm:spPr/>
    </dgm:pt>
    <dgm:pt modelId="{01E76E12-570D-4D89-8565-96022850B7C3}" type="pres">
      <dgm:prSet presAssocID="{CA8EB8F1-0B0C-4D36-906F-EA07B80F326B}" presName="spacer" presStyleCnt="0"/>
      <dgm:spPr/>
    </dgm:pt>
    <dgm:pt modelId="{0A778C38-85D2-4AC1-B209-0653C85BA07D}" type="pres">
      <dgm:prSet presAssocID="{73796034-2013-420A-A078-0D1D753B8808}" presName="parentText" presStyleLbl="node1" presStyleIdx="1" presStyleCnt="5">
        <dgm:presLayoutVars>
          <dgm:chMax val="0"/>
          <dgm:bulletEnabled val="1"/>
        </dgm:presLayoutVars>
      </dgm:prSet>
      <dgm:spPr/>
    </dgm:pt>
    <dgm:pt modelId="{91EEF330-A761-4ED4-B27D-EE432FA88B7F}" type="pres">
      <dgm:prSet presAssocID="{EE679499-F321-4DE1-84A9-F15CECD9FBB9}" presName="spacer" presStyleCnt="0"/>
      <dgm:spPr/>
    </dgm:pt>
    <dgm:pt modelId="{64DE9BC1-8D7A-4B31-B1CD-52BA6B546C99}" type="pres">
      <dgm:prSet presAssocID="{8EEF5BA8-4D3C-4338-938C-FC6EC54761AB}" presName="parentText" presStyleLbl="node1" presStyleIdx="2" presStyleCnt="5">
        <dgm:presLayoutVars>
          <dgm:chMax val="0"/>
          <dgm:bulletEnabled val="1"/>
        </dgm:presLayoutVars>
      </dgm:prSet>
      <dgm:spPr/>
    </dgm:pt>
    <dgm:pt modelId="{2765E846-C18B-4FAD-B0B4-9ABA81633948}" type="pres">
      <dgm:prSet presAssocID="{CA8F7F0F-E412-41B9-9B80-553C5B906DE5}" presName="spacer" presStyleCnt="0"/>
      <dgm:spPr/>
    </dgm:pt>
    <dgm:pt modelId="{55FF80DD-8AE8-4DB1-B826-8BACC1ACF743}" type="pres">
      <dgm:prSet presAssocID="{BB445576-3402-4F10-A1A4-9F9F615A9232}" presName="parentText" presStyleLbl="node1" presStyleIdx="3" presStyleCnt="5">
        <dgm:presLayoutVars>
          <dgm:chMax val="0"/>
          <dgm:bulletEnabled val="1"/>
        </dgm:presLayoutVars>
      </dgm:prSet>
      <dgm:spPr/>
    </dgm:pt>
    <dgm:pt modelId="{1282D593-7826-4B70-B442-E26D2ECF83F0}" type="pres">
      <dgm:prSet presAssocID="{0518FDED-E4DF-4B31-A419-DFADE0872FAF}" presName="spacer" presStyleCnt="0"/>
      <dgm:spPr/>
    </dgm:pt>
    <dgm:pt modelId="{7F5FDFA3-ADD7-4CD5-AF03-B859A26181C8}" type="pres">
      <dgm:prSet presAssocID="{D9811340-1206-457B-B85C-55B996E57F06}" presName="parentText" presStyleLbl="node1" presStyleIdx="4" presStyleCnt="5">
        <dgm:presLayoutVars>
          <dgm:chMax val="0"/>
          <dgm:bulletEnabled val="1"/>
        </dgm:presLayoutVars>
      </dgm:prSet>
      <dgm:spPr/>
    </dgm:pt>
  </dgm:ptLst>
  <dgm:cxnLst>
    <dgm:cxn modelId="{A4C69210-50F0-4BE5-8BC5-921DF36B0FB5}" type="presOf" srcId="{D9811340-1206-457B-B85C-55B996E57F06}" destId="{7F5FDFA3-ADD7-4CD5-AF03-B859A26181C8}" srcOrd="0" destOrd="0" presId="urn:microsoft.com/office/officeart/2005/8/layout/vList2"/>
    <dgm:cxn modelId="{16160227-870F-49C7-B3AB-3B0164C37281}" type="presOf" srcId="{73796034-2013-420A-A078-0D1D753B8808}" destId="{0A778C38-85D2-4AC1-B209-0653C85BA07D}" srcOrd="0" destOrd="0" presId="urn:microsoft.com/office/officeart/2005/8/layout/vList2"/>
    <dgm:cxn modelId="{80EEB834-7DE1-45C7-BC29-A4C08BF157AE}" srcId="{96A52C7A-EB19-4F36-9CE6-BB649F8CBF29}" destId="{D9811340-1206-457B-B85C-55B996E57F06}" srcOrd="4" destOrd="0" parTransId="{CC040C9C-993A-4647-A31A-6BD0EB4800D1}" sibTransId="{7789B4B4-FC0C-44E0-A232-D019B7ED13F6}"/>
    <dgm:cxn modelId="{CAC14A41-AB28-433D-BAA5-B1E11ADE33C3}" srcId="{96A52C7A-EB19-4F36-9CE6-BB649F8CBF29}" destId="{BB445576-3402-4F10-A1A4-9F9F615A9232}" srcOrd="3" destOrd="0" parTransId="{46F15327-9106-4A2B-A2D2-C9C73443770C}" sibTransId="{0518FDED-E4DF-4B31-A419-DFADE0872FAF}"/>
    <dgm:cxn modelId="{B4768644-9C16-40B9-94C2-14F8F6D894FD}" type="presOf" srcId="{BB445576-3402-4F10-A1A4-9F9F615A9232}" destId="{55FF80DD-8AE8-4DB1-B826-8BACC1ACF743}" srcOrd="0" destOrd="0" presId="urn:microsoft.com/office/officeart/2005/8/layout/vList2"/>
    <dgm:cxn modelId="{7D3B4F6B-3FC5-45D8-BFCB-FB06CC348031}" srcId="{96A52C7A-EB19-4F36-9CE6-BB649F8CBF29}" destId="{8EEF5BA8-4D3C-4338-938C-FC6EC54761AB}" srcOrd="2" destOrd="0" parTransId="{3549E455-2968-47CD-AAF8-BC78B080ED48}" sibTransId="{CA8F7F0F-E412-41B9-9B80-553C5B906DE5}"/>
    <dgm:cxn modelId="{227F979C-1F70-4BE1-9635-F868C492298D}" type="presOf" srcId="{96A52C7A-EB19-4F36-9CE6-BB649F8CBF29}" destId="{700FE2EE-7B01-4114-9EDA-8ABC4A764DAA}" srcOrd="0" destOrd="0" presId="urn:microsoft.com/office/officeart/2005/8/layout/vList2"/>
    <dgm:cxn modelId="{CBC0879D-7C80-4B44-8BD9-B32126C42C83}" srcId="{96A52C7A-EB19-4F36-9CE6-BB649F8CBF29}" destId="{4F74F9DC-E317-4FC0-98C1-E9900EE9CFD5}" srcOrd="0" destOrd="0" parTransId="{7458777F-89CE-45A2-BFCD-C186C20C435E}" sibTransId="{CA8EB8F1-0B0C-4D36-906F-EA07B80F326B}"/>
    <dgm:cxn modelId="{907AE6C3-86F2-428C-A9E8-19D2DC946DE3}" type="presOf" srcId="{4F74F9DC-E317-4FC0-98C1-E9900EE9CFD5}" destId="{ACEA0798-2099-40EE-825C-A562BFCE5DA9}" srcOrd="0" destOrd="0" presId="urn:microsoft.com/office/officeart/2005/8/layout/vList2"/>
    <dgm:cxn modelId="{85F92CC8-6987-47B1-98D2-3EE251746F7B}" type="presOf" srcId="{8EEF5BA8-4D3C-4338-938C-FC6EC54761AB}" destId="{64DE9BC1-8D7A-4B31-B1CD-52BA6B546C99}" srcOrd="0" destOrd="0" presId="urn:microsoft.com/office/officeart/2005/8/layout/vList2"/>
    <dgm:cxn modelId="{895FF1E0-C72E-449A-89E7-53611F9FCF88}" srcId="{96A52C7A-EB19-4F36-9CE6-BB649F8CBF29}" destId="{73796034-2013-420A-A078-0D1D753B8808}" srcOrd="1" destOrd="0" parTransId="{CF27764E-8DD1-43DB-8379-4E16E19D64E5}" sibTransId="{EE679499-F321-4DE1-84A9-F15CECD9FBB9}"/>
    <dgm:cxn modelId="{E47BEED5-6BA3-4535-A6D9-717F92E5005C}" type="presParOf" srcId="{700FE2EE-7B01-4114-9EDA-8ABC4A764DAA}" destId="{ACEA0798-2099-40EE-825C-A562BFCE5DA9}" srcOrd="0" destOrd="0" presId="urn:microsoft.com/office/officeart/2005/8/layout/vList2"/>
    <dgm:cxn modelId="{8B4FB1F9-54A6-41D3-83B2-FC94D25DF69A}" type="presParOf" srcId="{700FE2EE-7B01-4114-9EDA-8ABC4A764DAA}" destId="{01E76E12-570D-4D89-8565-96022850B7C3}" srcOrd="1" destOrd="0" presId="urn:microsoft.com/office/officeart/2005/8/layout/vList2"/>
    <dgm:cxn modelId="{B28470B3-DE2D-4809-85B7-3E07FE5BC823}" type="presParOf" srcId="{700FE2EE-7B01-4114-9EDA-8ABC4A764DAA}" destId="{0A778C38-85D2-4AC1-B209-0653C85BA07D}" srcOrd="2" destOrd="0" presId="urn:microsoft.com/office/officeart/2005/8/layout/vList2"/>
    <dgm:cxn modelId="{3D6B94C7-CAEF-4E29-894B-BC4426510481}" type="presParOf" srcId="{700FE2EE-7B01-4114-9EDA-8ABC4A764DAA}" destId="{91EEF330-A761-4ED4-B27D-EE432FA88B7F}" srcOrd="3" destOrd="0" presId="urn:microsoft.com/office/officeart/2005/8/layout/vList2"/>
    <dgm:cxn modelId="{C146CE5C-516C-4A38-B61F-3624D3835494}" type="presParOf" srcId="{700FE2EE-7B01-4114-9EDA-8ABC4A764DAA}" destId="{64DE9BC1-8D7A-4B31-B1CD-52BA6B546C99}" srcOrd="4" destOrd="0" presId="urn:microsoft.com/office/officeart/2005/8/layout/vList2"/>
    <dgm:cxn modelId="{F0D79622-F92C-4458-BDCF-946461AA02B4}" type="presParOf" srcId="{700FE2EE-7B01-4114-9EDA-8ABC4A764DAA}" destId="{2765E846-C18B-4FAD-B0B4-9ABA81633948}" srcOrd="5" destOrd="0" presId="urn:microsoft.com/office/officeart/2005/8/layout/vList2"/>
    <dgm:cxn modelId="{E8ADA922-5253-48AF-92E1-459348AF8EB3}" type="presParOf" srcId="{700FE2EE-7B01-4114-9EDA-8ABC4A764DAA}" destId="{55FF80DD-8AE8-4DB1-B826-8BACC1ACF743}" srcOrd="6" destOrd="0" presId="urn:microsoft.com/office/officeart/2005/8/layout/vList2"/>
    <dgm:cxn modelId="{5FE11CD1-BB2F-47E0-87ED-36B7F2EE275D}" type="presParOf" srcId="{700FE2EE-7B01-4114-9EDA-8ABC4A764DAA}" destId="{1282D593-7826-4B70-B442-E26D2ECF83F0}" srcOrd="7" destOrd="0" presId="urn:microsoft.com/office/officeart/2005/8/layout/vList2"/>
    <dgm:cxn modelId="{F3A9A4EB-9042-44D3-B7B5-CC88A2812FDE}" type="presParOf" srcId="{700FE2EE-7B01-4114-9EDA-8ABC4A764DAA}" destId="{7F5FDFA3-ADD7-4CD5-AF03-B859A26181C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D7579-E55F-458A-8427-2CC0D744B0F1}">
      <dsp:nvSpPr>
        <dsp:cNvPr id="0" name=""/>
        <dsp:cNvSpPr/>
      </dsp:nvSpPr>
      <dsp:spPr>
        <a:xfrm>
          <a:off x="0" y="658920"/>
          <a:ext cx="6492875" cy="7160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Joint replacement surgery is a common procedure among older adults that is an effective treatment for advance arthritic changes.</a:t>
          </a:r>
        </a:p>
      </dsp:txBody>
      <dsp:txXfrm>
        <a:off x="34954" y="693874"/>
        <a:ext cx="6422967" cy="646132"/>
      </dsp:txXfrm>
    </dsp:sp>
    <dsp:sp modelId="{C2F9A5DC-61FC-4990-948C-CE91BD726EC7}">
      <dsp:nvSpPr>
        <dsp:cNvPr id="0" name=""/>
        <dsp:cNvSpPr/>
      </dsp:nvSpPr>
      <dsp:spPr>
        <a:xfrm>
          <a:off x="0" y="1426800"/>
          <a:ext cx="6492875" cy="71604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Arthritic joints have been replaced surgically over 100 years.</a:t>
          </a:r>
        </a:p>
      </dsp:txBody>
      <dsp:txXfrm>
        <a:off x="34954" y="1461754"/>
        <a:ext cx="6422967" cy="646132"/>
      </dsp:txXfrm>
    </dsp:sp>
    <dsp:sp modelId="{B9CC8C0A-0F01-49AB-9646-52FBDEEBF5A1}">
      <dsp:nvSpPr>
        <dsp:cNvPr id="0" name=""/>
        <dsp:cNvSpPr/>
      </dsp:nvSpPr>
      <dsp:spPr>
        <a:xfrm>
          <a:off x="0" y="2194680"/>
          <a:ext cx="6492875" cy="71604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significance of joint replacement for the patient is previous injury, arthritis, smoking, misalignment, and other risk factors.</a:t>
          </a:r>
        </a:p>
      </dsp:txBody>
      <dsp:txXfrm>
        <a:off x="34954" y="2229634"/>
        <a:ext cx="6422967" cy="646132"/>
      </dsp:txXfrm>
    </dsp:sp>
    <dsp:sp modelId="{1CFF23D9-C2C3-479A-8764-8D7DCE7945E9}">
      <dsp:nvSpPr>
        <dsp:cNvPr id="0" name=""/>
        <dsp:cNvSpPr/>
      </dsp:nvSpPr>
      <dsp:spPr>
        <a:xfrm>
          <a:off x="0" y="2962559"/>
          <a:ext cx="6492875" cy="7160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number of joint replacements surgeries are expected to grow by 73% approximately 1.9 million by 2026 (CDC, 2021).</a:t>
          </a:r>
        </a:p>
      </dsp:txBody>
      <dsp:txXfrm>
        <a:off x="34954" y="2997513"/>
        <a:ext cx="6422967" cy="646132"/>
      </dsp:txXfrm>
    </dsp:sp>
    <dsp:sp modelId="{0408627A-CB02-4523-85F3-76DAF5D97AFC}">
      <dsp:nvSpPr>
        <dsp:cNvPr id="0" name=""/>
        <dsp:cNvSpPr/>
      </dsp:nvSpPr>
      <dsp:spPr>
        <a:xfrm>
          <a:off x="0" y="3730440"/>
          <a:ext cx="6492875" cy="716040"/>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Without consistent standards and communication, the quality of care can vary for each patient.</a:t>
          </a:r>
        </a:p>
      </dsp:txBody>
      <dsp:txXfrm>
        <a:off x="34954" y="3765394"/>
        <a:ext cx="6422967" cy="6461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3A958-3678-4541-B96B-78CCFE4730AE}">
      <dsp:nvSpPr>
        <dsp:cNvPr id="0" name=""/>
        <dsp:cNvSpPr/>
      </dsp:nvSpPr>
      <dsp:spPr>
        <a:xfrm>
          <a:off x="0" y="428797"/>
          <a:ext cx="6492875" cy="135065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Limitations</a:t>
          </a:r>
          <a:endParaRPr lang="en-US" sz="3400" kern="1200" dirty="0"/>
        </a:p>
      </dsp:txBody>
      <dsp:txXfrm>
        <a:off x="65934" y="494731"/>
        <a:ext cx="6361007" cy="1218787"/>
      </dsp:txXfrm>
    </dsp:sp>
    <dsp:sp modelId="{0BB0924D-0D9A-4112-9611-4C43A5097BE2}">
      <dsp:nvSpPr>
        <dsp:cNvPr id="0" name=""/>
        <dsp:cNvSpPr/>
      </dsp:nvSpPr>
      <dsp:spPr>
        <a:xfrm>
          <a:off x="0" y="1877372"/>
          <a:ext cx="6492875" cy="1350655"/>
        </a:xfrm>
        <a:prstGeom prst="roundRect">
          <a:avLst/>
        </a:prstGeom>
        <a:solidFill>
          <a:schemeClr val="accent5">
            <a:hueOff val="-1857811"/>
            <a:satOff val="1829"/>
            <a:lumOff val="41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Late adjustments that pushed meeting times</a:t>
          </a:r>
        </a:p>
      </dsp:txBody>
      <dsp:txXfrm>
        <a:off x="65934" y="1943306"/>
        <a:ext cx="6361007" cy="1218787"/>
      </dsp:txXfrm>
    </dsp:sp>
    <dsp:sp modelId="{B848ACE8-B35A-4FB5-9395-991EE768719C}">
      <dsp:nvSpPr>
        <dsp:cNvPr id="0" name=""/>
        <dsp:cNvSpPr/>
      </dsp:nvSpPr>
      <dsp:spPr>
        <a:xfrm>
          <a:off x="0" y="3325947"/>
          <a:ext cx="6492875" cy="1350655"/>
        </a:xfrm>
        <a:prstGeom prst="round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dirty="0"/>
            <a:t>Reviewing the gap analysis at each meeting </a:t>
          </a:r>
          <a:r>
            <a:rPr lang="en-US" sz="3400" kern="1200" dirty="0">
              <a:latin typeface="Corbel" panose="020B0503020204020204"/>
            </a:rPr>
            <a:t>caused</a:t>
          </a:r>
          <a:r>
            <a:rPr lang="en-US" sz="3400" kern="1200" dirty="0"/>
            <a:t> </a:t>
          </a:r>
          <a:r>
            <a:rPr lang="en-US" sz="3400" kern="1200" dirty="0">
              <a:latin typeface="Corbel" panose="020B0503020204020204"/>
            </a:rPr>
            <a:t>some delays</a:t>
          </a:r>
          <a:endParaRPr lang="en-US" sz="3400" kern="1200" dirty="0"/>
        </a:p>
      </dsp:txBody>
      <dsp:txXfrm>
        <a:off x="65934" y="3391881"/>
        <a:ext cx="6361007" cy="12187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680E8-8A18-492A-98AA-E9356C48D673}">
      <dsp:nvSpPr>
        <dsp:cNvPr id="0" name=""/>
        <dsp:cNvSpPr/>
      </dsp:nvSpPr>
      <dsp:spPr>
        <a:xfrm>
          <a:off x="0" y="0"/>
          <a:ext cx="4999513" cy="91897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Providing safe and high-quality care by the reduction of variance of care.</a:t>
          </a:r>
        </a:p>
      </dsp:txBody>
      <dsp:txXfrm>
        <a:off x="26916" y="26916"/>
        <a:ext cx="3900351" cy="865140"/>
      </dsp:txXfrm>
    </dsp:sp>
    <dsp:sp modelId="{8C17D251-ADE5-4D57-A6DA-5C17A0B2D611}">
      <dsp:nvSpPr>
        <dsp:cNvPr id="0" name=""/>
        <dsp:cNvSpPr/>
      </dsp:nvSpPr>
      <dsp:spPr>
        <a:xfrm>
          <a:off x="373340" y="1046607"/>
          <a:ext cx="4999513" cy="918972"/>
        </a:xfrm>
        <a:prstGeom prst="roundRect">
          <a:avLst>
            <a:gd name="adj" fmla="val 10000"/>
          </a:avLst>
        </a:prstGeom>
        <a:solidFill>
          <a:schemeClr val="accent2">
            <a:hueOff val="-898490"/>
            <a:satOff val="6181"/>
            <a:lumOff val="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Emphasis on guidelines in clinical practice in the accreditation process.</a:t>
          </a:r>
        </a:p>
      </dsp:txBody>
      <dsp:txXfrm>
        <a:off x="400256" y="1073523"/>
        <a:ext cx="3975009" cy="865140"/>
      </dsp:txXfrm>
    </dsp:sp>
    <dsp:sp modelId="{24FCFFCF-B722-41B9-9C3B-2AC5C7EE4F13}">
      <dsp:nvSpPr>
        <dsp:cNvPr id="0" name=""/>
        <dsp:cNvSpPr/>
      </dsp:nvSpPr>
      <dsp:spPr>
        <a:xfrm>
          <a:off x="746680" y="2093214"/>
          <a:ext cx="4999513" cy="918972"/>
        </a:xfrm>
        <a:prstGeom prst="roundRect">
          <a:avLst>
            <a:gd name="adj" fmla="val 10000"/>
          </a:avLst>
        </a:prstGeom>
        <a:solidFill>
          <a:schemeClr val="accent2">
            <a:hueOff val="-1796981"/>
            <a:satOff val="12361"/>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Stakeholders providing leadership and frequent communication in the accreditation process.</a:t>
          </a:r>
        </a:p>
      </dsp:txBody>
      <dsp:txXfrm>
        <a:off x="773596" y="2120130"/>
        <a:ext cx="3975009" cy="865139"/>
      </dsp:txXfrm>
    </dsp:sp>
    <dsp:sp modelId="{A2156FEF-6CE3-416E-B577-F9860952AC10}">
      <dsp:nvSpPr>
        <dsp:cNvPr id="0" name=""/>
        <dsp:cNvSpPr/>
      </dsp:nvSpPr>
      <dsp:spPr>
        <a:xfrm>
          <a:off x="1120020" y="3139821"/>
          <a:ext cx="4999513" cy="918972"/>
        </a:xfrm>
        <a:prstGeom prst="roundRect">
          <a:avLst>
            <a:gd name="adj" fmla="val 10000"/>
          </a:avLst>
        </a:prstGeom>
        <a:solidFill>
          <a:schemeClr val="accent2">
            <a:hueOff val="-2695471"/>
            <a:satOff val="18542"/>
            <a:lumOff val="2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Providing a competitive edge in SE Michigan, by demonstrating commitment to higher standard.</a:t>
          </a:r>
        </a:p>
      </dsp:txBody>
      <dsp:txXfrm>
        <a:off x="1146936" y="3166737"/>
        <a:ext cx="3975009" cy="865139"/>
      </dsp:txXfrm>
    </dsp:sp>
    <dsp:sp modelId="{1B6FACB8-F155-4722-8EBA-C688625735D8}">
      <dsp:nvSpPr>
        <dsp:cNvPr id="0" name=""/>
        <dsp:cNvSpPr/>
      </dsp:nvSpPr>
      <dsp:spPr>
        <a:xfrm>
          <a:off x="1493361" y="4186428"/>
          <a:ext cx="4999513" cy="918972"/>
        </a:xfrm>
        <a:prstGeom prst="roundRect">
          <a:avLst>
            <a:gd name="adj" fmla="val 10000"/>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Gap analysis completion with evidence-based recommendations.</a:t>
          </a:r>
        </a:p>
      </dsp:txBody>
      <dsp:txXfrm>
        <a:off x="1520277" y="4213344"/>
        <a:ext cx="3975009" cy="865140"/>
      </dsp:txXfrm>
    </dsp:sp>
    <dsp:sp modelId="{810B36C2-B1C5-4819-AD39-55A502E19BC5}">
      <dsp:nvSpPr>
        <dsp:cNvPr id="0" name=""/>
        <dsp:cNvSpPr/>
      </dsp:nvSpPr>
      <dsp:spPr>
        <a:xfrm>
          <a:off x="4402181" y="671360"/>
          <a:ext cx="597331" cy="597331"/>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4536580" y="671360"/>
        <a:ext cx="328533" cy="449492"/>
      </dsp:txXfrm>
    </dsp:sp>
    <dsp:sp modelId="{AD1FB42A-D07E-42E1-8868-D60EDD9BB0F1}">
      <dsp:nvSpPr>
        <dsp:cNvPr id="0" name=""/>
        <dsp:cNvSpPr/>
      </dsp:nvSpPr>
      <dsp:spPr>
        <a:xfrm>
          <a:off x="4775522" y="1717967"/>
          <a:ext cx="597331" cy="597331"/>
        </a:xfrm>
        <a:prstGeom prst="downArrow">
          <a:avLst>
            <a:gd name="adj1" fmla="val 55000"/>
            <a:gd name="adj2" fmla="val 45000"/>
          </a:avLst>
        </a:prstGeom>
        <a:solidFill>
          <a:schemeClr val="accent2">
            <a:tint val="40000"/>
            <a:alpha val="90000"/>
            <a:hueOff val="-1508147"/>
            <a:satOff val="8658"/>
            <a:lumOff val="571"/>
            <a:alphaOff val="0"/>
          </a:schemeClr>
        </a:solidFill>
        <a:ln w="15875" cap="rnd" cmpd="sng" algn="ctr">
          <a:solidFill>
            <a:schemeClr val="accent2">
              <a:tint val="40000"/>
              <a:alpha val="90000"/>
              <a:hueOff val="-1508147"/>
              <a:satOff val="8658"/>
              <a:lumOff val="5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4909921" y="1717967"/>
        <a:ext cx="328533" cy="449492"/>
      </dsp:txXfrm>
    </dsp:sp>
    <dsp:sp modelId="{F45FAA8A-F464-4663-86D5-17A505D34BD6}">
      <dsp:nvSpPr>
        <dsp:cNvPr id="0" name=""/>
        <dsp:cNvSpPr/>
      </dsp:nvSpPr>
      <dsp:spPr>
        <a:xfrm>
          <a:off x="5148862" y="2749257"/>
          <a:ext cx="597331" cy="597331"/>
        </a:xfrm>
        <a:prstGeom prst="downArrow">
          <a:avLst>
            <a:gd name="adj1" fmla="val 55000"/>
            <a:gd name="adj2" fmla="val 45000"/>
          </a:avLst>
        </a:prstGeom>
        <a:solidFill>
          <a:schemeClr val="accent2">
            <a:tint val="40000"/>
            <a:alpha val="90000"/>
            <a:hueOff val="-3016293"/>
            <a:satOff val="17316"/>
            <a:lumOff val="1143"/>
            <a:alphaOff val="0"/>
          </a:schemeClr>
        </a:solidFill>
        <a:ln w="15875" cap="rnd" cmpd="sng" algn="ctr">
          <a:solidFill>
            <a:schemeClr val="accent2">
              <a:tint val="40000"/>
              <a:alpha val="90000"/>
              <a:hueOff val="-3016293"/>
              <a:satOff val="17316"/>
              <a:lumOff val="11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5283261" y="2749257"/>
        <a:ext cx="328533" cy="449492"/>
      </dsp:txXfrm>
    </dsp:sp>
    <dsp:sp modelId="{0F08EB6A-C828-4AA0-930F-4874B6FEC44F}">
      <dsp:nvSpPr>
        <dsp:cNvPr id="0" name=""/>
        <dsp:cNvSpPr/>
      </dsp:nvSpPr>
      <dsp:spPr>
        <a:xfrm>
          <a:off x="5522202" y="3806075"/>
          <a:ext cx="597331" cy="597331"/>
        </a:xfrm>
        <a:prstGeom prst="downArrow">
          <a:avLst>
            <a:gd name="adj1" fmla="val 55000"/>
            <a:gd name="adj2" fmla="val 45000"/>
          </a:avLst>
        </a:prstGeom>
        <a:solidFill>
          <a:schemeClr val="accent2">
            <a:tint val="40000"/>
            <a:alpha val="90000"/>
            <a:hueOff val="-4524440"/>
            <a:satOff val="25974"/>
            <a:lumOff val="1714"/>
            <a:alphaOff val="0"/>
          </a:schemeClr>
        </a:solidFill>
        <a:ln w="15875" cap="rnd" cmpd="sng" algn="ctr">
          <a:solidFill>
            <a:schemeClr val="accent2">
              <a:tint val="40000"/>
              <a:alpha val="90000"/>
              <a:hueOff val="-4524440"/>
              <a:satOff val="25974"/>
              <a:lumOff val="1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5656601" y="3806075"/>
        <a:ext cx="328533" cy="4494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3697-E86E-4FEC-B508-472439333C51}">
      <dsp:nvSpPr>
        <dsp:cNvPr id="0" name=""/>
        <dsp:cNvSpPr/>
      </dsp:nvSpPr>
      <dsp:spPr>
        <a:xfrm>
          <a:off x="0" y="507"/>
          <a:ext cx="716101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C6E092B-E6EA-46B6-BFA4-2869521BE850}">
      <dsp:nvSpPr>
        <dsp:cNvPr id="0" name=""/>
        <dsp:cNvSpPr/>
      </dsp:nvSpPr>
      <dsp:spPr>
        <a:xfrm>
          <a:off x="0" y="507"/>
          <a:ext cx="7161017" cy="593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Committee members</a:t>
          </a:r>
        </a:p>
      </dsp:txBody>
      <dsp:txXfrm>
        <a:off x="0" y="507"/>
        <a:ext cx="7161017" cy="593335"/>
      </dsp:txXfrm>
    </dsp:sp>
    <dsp:sp modelId="{4743EE3F-28BE-4F4A-88D7-4D6E16CAE19D}">
      <dsp:nvSpPr>
        <dsp:cNvPr id="0" name=""/>
        <dsp:cNvSpPr/>
      </dsp:nvSpPr>
      <dsp:spPr>
        <a:xfrm>
          <a:off x="0" y="593842"/>
          <a:ext cx="7161017"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F16CBF-4912-4767-AAD4-1B8D049E7F21}">
      <dsp:nvSpPr>
        <dsp:cNvPr id="0" name=""/>
        <dsp:cNvSpPr/>
      </dsp:nvSpPr>
      <dsp:spPr>
        <a:xfrm>
          <a:off x="0" y="593842"/>
          <a:ext cx="7161017" cy="593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Chair: Dr. Renee Courtney DNP</a:t>
          </a:r>
        </a:p>
      </dsp:txBody>
      <dsp:txXfrm>
        <a:off x="0" y="593842"/>
        <a:ext cx="7161017" cy="593335"/>
      </dsp:txXfrm>
    </dsp:sp>
    <dsp:sp modelId="{5C97A17C-3716-47E9-B999-A0DA89E58900}">
      <dsp:nvSpPr>
        <dsp:cNvPr id="0" name=""/>
        <dsp:cNvSpPr/>
      </dsp:nvSpPr>
      <dsp:spPr>
        <a:xfrm>
          <a:off x="0" y="1187177"/>
          <a:ext cx="716101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AC51D74-5D55-4B92-AC0F-DB6C9A3B6C18}">
      <dsp:nvSpPr>
        <dsp:cNvPr id="0" name=""/>
        <dsp:cNvSpPr/>
      </dsp:nvSpPr>
      <dsp:spPr>
        <a:xfrm>
          <a:off x="0" y="1187177"/>
          <a:ext cx="7161017" cy="593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Organization mentor: Christina Dudek BSN</a:t>
          </a:r>
          <a:r>
            <a:rPr lang="en-US" sz="2700" kern="1200" dirty="0">
              <a:latin typeface="Corbel" panose="020B0503020204020204"/>
            </a:rPr>
            <a:t>, RN</a:t>
          </a:r>
          <a:endParaRPr lang="en-US" sz="2700" kern="1200" dirty="0"/>
        </a:p>
      </dsp:txBody>
      <dsp:txXfrm>
        <a:off x="0" y="1187177"/>
        <a:ext cx="7161017" cy="593335"/>
      </dsp:txXfrm>
    </dsp:sp>
    <dsp:sp modelId="{3BB7F92D-E847-4D35-BA54-CB4532F9738A}">
      <dsp:nvSpPr>
        <dsp:cNvPr id="0" name=""/>
        <dsp:cNvSpPr/>
      </dsp:nvSpPr>
      <dsp:spPr>
        <a:xfrm>
          <a:off x="0" y="1780512"/>
          <a:ext cx="7161017"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8139F77-ACF1-4C9A-8CCB-1106B0EE17BB}">
      <dsp:nvSpPr>
        <dsp:cNvPr id="0" name=""/>
        <dsp:cNvSpPr/>
      </dsp:nvSpPr>
      <dsp:spPr>
        <a:xfrm>
          <a:off x="0" y="1780512"/>
          <a:ext cx="7161017" cy="593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David Jackson </a:t>
          </a:r>
          <a:r>
            <a:rPr lang="en-US" sz="2700" kern="1200" dirty="0">
              <a:latin typeface="Corbel" panose="020B0503020204020204"/>
            </a:rPr>
            <a:t>Director of Quality</a:t>
          </a:r>
          <a:endParaRPr lang="en-US" sz="2700" kern="1200" dirty="0"/>
        </a:p>
      </dsp:txBody>
      <dsp:txXfrm>
        <a:off x="0" y="1780512"/>
        <a:ext cx="7161017" cy="593335"/>
      </dsp:txXfrm>
    </dsp:sp>
    <dsp:sp modelId="{5C70DB7A-2A8B-45A6-AE8E-0832A568E4BF}">
      <dsp:nvSpPr>
        <dsp:cNvPr id="0" name=""/>
        <dsp:cNvSpPr/>
      </dsp:nvSpPr>
      <dsp:spPr>
        <a:xfrm>
          <a:off x="0" y="2373848"/>
          <a:ext cx="7161017" cy="0"/>
        </a:xfrm>
        <a:prstGeom prst="line">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EF043E9-5ED1-48BD-A353-28FBDA1FFE61}">
      <dsp:nvSpPr>
        <dsp:cNvPr id="0" name=""/>
        <dsp:cNvSpPr/>
      </dsp:nvSpPr>
      <dsp:spPr>
        <a:xfrm>
          <a:off x="0" y="2373848"/>
          <a:ext cx="7161017" cy="593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Tanya West MSN</a:t>
          </a:r>
          <a:r>
            <a:rPr lang="en-US" sz="2700" kern="1200" dirty="0">
              <a:latin typeface="Corbel" panose="020B0503020204020204"/>
            </a:rPr>
            <a:t>, RN</a:t>
          </a:r>
          <a:endParaRPr lang="en-US" sz="2700" kern="1200" dirty="0"/>
        </a:p>
      </dsp:txBody>
      <dsp:txXfrm>
        <a:off x="0" y="2373848"/>
        <a:ext cx="7161017" cy="593335"/>
      </dsp:txXfrm>
    </dsp:sp>
    <dsp:sp modelId="{B156EA8D-4FD8-4FEE-A2AE-0EBC011E009D}">
      <dsp:nvSpPr>
        <dsp:cNvPr id="0" name=""/>
        <dsp:cNvSpPr/>
      </dsp:nvSpPr>
      <dsp:spPr>
        <a:xfrm>
          <a:off x="0" y="2967183"/>
          <a:ext cx="716101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439B885-E239-4F4E-8672-5C7674EA472F}">
      <dsp:nvSpPr>
        <dsp:cNvPr id="0" name=""/>
        <dsp:cNvSpPr/>
      </dsp:nvSpPr>
      <dsp:spPr>
        <a:xfrm>
          <a:off x="0" y="2967183"/>
          <a:ext cx="7161017" cy="593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Stakeholders at SJMO</a:t>
          </a:r>
          <a:r>
            <a:rPr lang="en-US" sz="2700" kern="1200" dirty="0">
              <a:latin typeface="Corbel" panose="020B0503020204020204"/>
            </a:rPr>
            <a:t> </a:t>
          </a:r>
          <a:endParaRPr lang="en-US" sz="2700" kern="1200" dirty="0"/>
        </a:p>
      </dsp:txBody>
      <dsp:txXfrm>
        <a:off x="0" y="2967183"/>
        <a:ext cx="7161017" cy="593335"/>
      </dsp:txXfrm>
    </dsp:sp>
    <dsp:sp modelId="{01ED5095-5656-4231-B11E-D4DEA4E5BF18}">
      <dsp:nvSpPr>
        <dsp:cNvPr id="0" name=""/>
        <dsp:cNvSpPr/>
      </dsp:nvSpPr>
      <dsp:spPr>
        <a:xfrm>
          <a:off x="0" y="3560518"/>
          <a:ext cx="7161017"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2F9B14A-1DE8-4549-A47B-2DCA9CC0D120}">
      <dsp:nvSpPr>
        <dsp:cNvPr id="0" name=""/>
        <dsp:cNvSpPr/>
      </dsp:nvSpPr>
      <dsp:spPr>
        <a:xfrm>
          <a:off x="0" y="3560518"/>
          <a:ext cx="7161017" cy="593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My family</a:t>
          </a:r>
        </a:p>
      </dsp:txBody>
      <dsp:txXfrm>
        <a:off x="0" y="3560518"/>
        <a:ext cx="7161017" cy="593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E506C-662F-45E9-B937-60E08039AD49}">
      <dsp:nvSpPr>
        <dsp:cNvPr id="0" name=""/>
        <dsp:cNvSpPr/>
      </dsp:nvSpPr>
      <dsp:spPr>
        <a:xfrm>
          <a:off x="0" y="0"/>
          <a:ext cx="4999513" cy="89858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Patients will gain greater confidence in what to expect from consultation to the first post operative appointment. </a:t>
          </a:r>
        </a:p>
      </dsp:txBody>
      <dsp:txXfrm>
        <a:off x="26319" y="26319"/>
        <a:ext cx="3924737" cy="845945"/>
      </dsp:txXfrm>
    </dsp:sp>
    <dsp:sp modelId="{1DC9A1DC-1EC7-484E-9745-8AF9B010319B}">
      <dsp:nvSpPr>
        <dsp:cNvPr id="0" name=""/>
        <dsp:cNvSpPr/>
      </dsp:nvSpPr>
      <dsp:spPr>
        <a:xfrm>
          <a:off x="373340" y="1023386"/>
          <a:ext cx="4999513" cy="898583"/>
        </a:xfrm>
        <a:prstGeom prst="roundRect">
          <a:avLst>
            <a:gd name="adj" fmla="val 10000"/>
          </a:avLst>
        </a:prstGeom>
        <a:solidFill>
          <a:schemeClr val="accent2">
            <a:hueOff val="-898490"/>
            <a:satOff val="6181"/>
            <a:lumOff val="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With the approval for certification the patient is aware of the review from Joint Commission evaluation of the Joint Care Center.</a:t>
          </a:r>
        </a:p>
      </dsp:txBody>
      <dsp:txXfrm>
        <a:off x="399659" y="1049705"/>
        <a:ext cx="3989456" cy="845945"/>
      </dsp:txXfrm>
    </dsp:sp>
    <dsp:sp modelId="{4C89CD29-AEEA-41F5-A9F4-B1B548206613}">
      <dsp:nvSpPr>
        <dsp:cNvPr id="0" name=""/>
        <dsp:cNvSpPr/>
      </dsp:nvSpPr>
      <dsp:spPr>
        <a:xfrm>
          <a:off x="746680" y="2046773"/>
          <a:ext cx="4999513" cy="898583"/>
        </a:xfrm>
        <a:prstGeom prst="roundRect">
          <a:avLst>
            <a:gd name="adj" fmla="val 10000"/>
          </a:avLst>
        </a:prstGeom>
        <a:solidFill>
          <a:schemeClr val="accent2">
            <a:hueOff val="-1796981"/>
            <a:satOff val="12361"/>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St Joseph Mercy Oakland (SJMO) orthopedics provides top quality care and is recognized by Blue Cross Blue Shield, Total Joint </a:t>
          </a:r>
          <a:r>
            <a:rPr lang="en-US" sz="1300" kern="1200" dirty="0">
              <a:latin typeface="Corbel" panose="020B0503020204020204"/>
            </a:rPr>
            <a:t>Replacement</a:t>
          </a:r>
          <a:r>
            <a:rPr lang="en-US" sz="1300" kern="1200" dirty="0"/>
            <a:t> </a:t>
          </a:r>
          <a:r>
            <a:rPr lang="en-US" sz="1300" kern="1200" dirty="0">
              <a:latin typeface="Corbel" panose="020B0503020204020204"/>
            </a:rPr>
            <a:t>also</a:t>
          </a:r>
          <a:r>
            <a:rPr lang="en-US" sz="1300" kern="1200" dirty="0"/>
            <a:t> is named Aetna </a:t>
          </a:r>
          <a:r>
            <a:rPr lang="en-US" sz="1300" kern="1200" dirty="0">
              <a:latin typeface="Corbel" panose="020B0503020204020204"/>
            </a:rPr>
            <a:t>Institutes</a:t>
          </a:r>
          <a:r>
            <a:rPr lang="en-US" sz="1300" kern="1200" dirty="0"/>
            <a:t> of Quality.</a:t>
          </a:r>
        </a:p>
      </dsp:txBody>
      <dsp:txXfrm>
        <a:off x="772999" y="2073092"/>
        <a:ext cx="3989456" cy="845945"/>
      </dsp:txXfrm>
    </dsp:sp>
    <dsp:sp modelId="{B8CBD353-F5E0-4F28-9E49-E5827284F5AC}">
      <dsp:nvSpPr>
        <dsp:cNvPr id="0" name=""/>
        <dsp:cNvSpPr/>
      </dsp:nvSpPr>
      <dsp:spPr>
        <a:xfrm>
          <a:off x="1120020" y="3070159"/>
          <a:ext cx="4999513" cy="898583"/>
        </a:xfrm>
        <a:prstGeom prst="roundRect">
          <a:avLst>
            <a:gd name="adj" fmla="val 10000"/>
          </a:avLst>
        </a:prstGeom>
        <a:solidFill>
          <a:schemeClr val="accent2">
            <a:hueOff val="-2695471"/>
            <a:satOff val="18542"/>
            <a:lumOff val="2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Highly trained </a:t>
          </a:r>
          <a:r>
            <a:rPr lang="en-US" sz="1300" kern="1200" dirty="0">
              <a:latin typeface="Corbel" panose="020B0503020204020204"/>
            </a:rPr>
            <a:t>orthopedic</a:t>
          </a:r>
          <a:r>
            <a:rPr lang="en-US" sz="1300" kern="1200" dirty="0"/>
            <a:t> surgeons, and a </a:t>
          </a:r>
          <a:r>
            <a:rPr lang="en-US" sz="1300" kern="1200" dirty="0">
              <a:latin typeface="Corbel" panose="020B0503020204020204"/>
            </a:rPr>
            <a:t>multi-displenary</a:t>
          </a:r>
          <a:r>
            <a:rPr lang="en-US" sz="1300" kern="1200" dirty="0"/>
            <a:t> </a:t>
          </a:r>
          <a:r>
            <a:rPr lang="en-US" sz="1300" kern="1200" dirty="0">
              <a:latin typeface="Corbel" panose="020B0503020204020204"/>
            </a:rPr>
            <a:t>approach</a:t>
          </a:r>
          <a:r>
            <a:rPr lang="en-US" sz="1300" kern="1200" dirty="0"/>
            <a:t> for patient centered care</a:t>
          </a:r>
          <a:r>
            <a:rPr lang="en-US" sz="1300" kern="1200" dirty="0">
              <a:latin typeface="Corbel" panose="020B0503020204020204"/>
            </a:rPr>
            <a:t>.</a:t>
          </a:r>
          <a:endParaRPr lang="en-US" sz="1300" kern="1200" dirty="0"/>
        </a:p>
      </dsp:txBody>
      <dsp:txXfrm>
        <a:off x="1146339" y="3096478"/>
        <a:ext cx="3989456" cy="845945"/>
      </dsp:txXfrm>
    </dsp:sp>
    <dsp:sp modelId="{A4B54E70-02B9-4089-9AEA-FA6E28AAE56A}">
      <dsp:nvSpPr>
        <dsp:cNvPr id="0" name=""/>
        <dsp:cNvSpPr/>
      </dsp:nvSpPr>
      <dsp:spPr>
        <a:xfrm>
          <a:off x="1493361" y="4093546"/>
          <a:ext cx="4999513" cy="898583"/>
        </a:xfrm>
        <a:prstGeom prst="roundRect">
          <a:avLst>
            <a:gd name="adj" fmla="val 10000"/>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kern="1200" dirty="0">
              <a:latin typeface="Corbel" panose="020B0503020204020204"/>
            </a:rPr>
            <a:t>(St Joseph Mercy Oakland Hospital, 2021)</a:t>
          </a:r>
        </a:p>
      </dsp:txBody>
      <dsp:txXfrm>
        <a:off x="1519680" y="4119865"/>
        <a:ext cx="3989456" cy="845945"/>
      </dsp:txXfrm>
    </dsp:sp>
    <dsp:sp modelId="{46A7368C-FF7E-4875-8DF0-FF5385DF606A}">
      <dsp:nvSpPr>
        <dsp:cNvPr id="0" name=""/>
        <dsp:cNvSpPr/>
      </dsp:nvSpPr>
      <dsp:spPr>
        <a:xfrm>
          <a:off x="4415434" y="656465"/>
          <a:ext cx="584079" cy="584079"/>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4546852" y="656465"/>
        <a:ext cx="321243" cy="439519"/>
      </dsp:txXfrm>
    </dsp:sp>
    <dsp:sp modelId="{54E5446C-EA55-4005-A924-6D5284104ED2}">
      <dsp:nvSpPr>
        <dsp:cNvPr id="0" name=""/>
        <dsp:cNvSpPr/>
      </dsp:nvSpPr>
      <dsp:spPr>
        <a:xfrm>
          <a:off x="4788774" y="1679851"/>
          <a:ext cx="584079" cy="584079"/>
        </a:xfrm>
        <a:prstGeom prst="downArrow">
          <a:avLst>
            <a:gd name="adj1" fmla="val 55000"/>
            <a:gd name="adj2" fmla="val 45000"/>
          </a:avLst>
        </a:prstGeom>
        <a:solidFill>
          <a:schemeClr val="accent2">
            <a:tint val="40000"/>
            <a:alpha val="90000"/>
            <a:hueOff val="-1508147"/>
            <a:satOff val="8658"/>
            <a:lumOff val="571"/>
            <a:alphaOff val="0"/>
          </a:schemeClr>
        </a:solidFill>
        <a:ln w="15875" cap="rnd" cmpd="sng" algn="ctr">
          <a:solidFill>
            <a:schemeClr val="accent2">
              <a:tint val="40000"/>
              <a:alpha val="90000"/>
              <a:hueOff val="-1508147"/>
              <a:satOff val="8658"/>
              <a:lumOff val="5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4920192" y="1679851"/>
        <a:ext cx="321243" cy="439519"/>
      </dsp:txXfrm>
    </dsp:sp>
    <dsp:sp modelId="{38E17AB8-7291-466C-9F6F-4F54D7E66645}">
      <dsp:nvSpPr>
        <dsp:cNvPr id="0" name=""/>
        <dsp:cNvSpPr/>
      </dsp:nvSpPr>
      <dsp:spPr>
        <a:xfrm>
          <a:off x="5162115" y="2688262"/>
          <a:ext cx="584079" cy="584079"/>
        </a:xfrm>
        <a:prstGeom prst="downArrow">
          <a:avLst>
            <a:gd name="adj1" fmla="val 55000"/>
            <a:gd name="adj2" fmla="val 45000"/>
          </a:avLst>
        </a:prstGeom>
        <a:solidFill>
          <a:schemeClr val="accent2">
            <a:tint val="40000"/>
            <a:alpha val="90000"/>
            <a:hueOff val="-3016293"/>
            <a:satOff val="17316"/>
            <a:lumOff val="1143"/>
            <a:alphaOff val="0"/>
          </a:schemeClr>
        </a:solidFill>
        <a:ln w="15875" cap="rnd" cmpd="sng" algn="ctr">
          <a:solidFill>
            <a:schemeClr val="accent2">
              <a:tint val="40000"/>
              <a:alpha val="90000"/>
              <a:hueOff val="-3016293"/>
              <a:satOff val="17316"/>
              <a:lumOff val="11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293533" y="2688262"/>
        <a:ext cx="321243" cy="439519"/>
      </dsp:txXfrm>
    </dsp:sp>
    <dsp:sp modelId="{7930B2EF-88B2-405E-A838-0DE1D0164FB0}">
      <dsp:nvSpPr>
        <dsp:cNvPr id="0" name=""/>
        <dsp:cNvSpPr/>
      </dsp:nvSpPr>
      <dsp:spPr>
        <a:xfrm>
          <a:off x="5535455" y="3721632"/>
          <a:ext cx="584079" cy="584079"/>
        </a:xfrm>
        <a:prstGeom prst="downArrow">
          <a:avLst>
            <a:gd name="adj1" fmla="val 55000"/>
            <a:gd name="adj2" fmla="val 45000"/>
          </a:avLst>
        </a:prstGeom>
        <a:solidFill>
          <a:schemeClr val="accent2">
            <a:tint val="40000"/>
            <a:alpha val="90000"/>
            <a:hueOff val="-4524440"/>
            <a:satOff val="25974"/>
            <a:lumOff val="1714"/>
            <a:alphaOff val="0"/>
          </a:schemeClr>
        </a:solidFill>
        <a:ln w="15875" cap="rnd" cmpd="sng" algn="ctr">
          <a:solidFill>
            <a:schemeClr val="accent2">
              <a:tint val="40000"/>
              <a:alpha val="90000"/>
              <a:hueOff val="-4524440"/>
              <a:satOff val="25974"/>
              <a:lumOff val="1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666873" y="3721632"/>
        <a:ext cx="321243" cy="439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7D3A8-C86C-4A8F-8FED-FC27159B5067}">
      <dsp:nvSpPr>
        <dsp:cNvPr id="0" name=""/>
        <dsp:cNvSpPr/>
      </dsp:nvSpPr>
      <dsp:spPr>
        <a:xfrm>
          <a:off x="0" y="2492"/>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56459-A18A-4880-B922-4828D58C8F71}">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Populations affected: more than 15 million adults in the United States have </a:t>
          </a:r>
          <a:r>
            <a:rPr lang="en-US" sz="1400" kern="1200" dirty="0" err="1"/>
            <a:t>Osteo</a:t>
          </a:r>
          <a:r>
            <a:rPr lang="en-US" sz="1400" kern="1200" dirty="0"/>
            <a:t> Arthritis , which is the leading cause for joint replacements. Women consist of 29.2% and in men it is 22.7%. (CDC, 2021). </a:t>
          </a:r>
        </a:p>
      </dsp:txBody>
      <dsp:txXfrm>
        <a:off x="0" y="2492"/>
        <a:ext cx="6492875" cy="850069"/>
      </dsp:txXfrm>
    </dsp:sp>
    <dsp:sp modelId="{4AF524EC-979E-420B-B8F9-10AEB2E4B50C}">
      <dsp:nvSpPr>
        <dsp:cNvPr id="0" name=""/>
        <dsp:cNvSpPr/>
      </dsp:nvSpPr>
      <dsp:spPr>
        <a:xfrm>
          <a:off x="0" y="852561"/>
          <a:ext cx="6492875" cy="0"/>
        </a:xfrm>
        <a:prstGeom prst="line">
          <a:avLst/>
        </a:prstGeom>
        <a:solidFill>
          <a:schemeClr val="accent2">
            <a:hueOff val="-718792"/>
            <a:satOff val="4944"/>
            <a:lumOff val="549"/>
            <a:alphaOff val="0"/>
          </a:schemeClr>
        </a:solidFill>
        <a:ln w="15875" cap="rnd" cmpd="sng" algn="ctr">
          <a:solidFill>
            <a:schemeClr val="accent2">
              <a:hueOff val="-718792"/>
              <a:satOff val="4944"/>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948DB-3380-4F57-8275-E9229FEEB96E}">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Worldwide/National/Regional Numbers: More than 350 million worldwide have arthritis (Global RA Network, 2021).</a:t>
          </a:r>
        </a:p>
      </dsp:txBody>
      <dsp:txXfrm>
        <a:off x="0" y="852561"/>
        <a:ext cx="6492875" cy="850069"/>
      </dsp:txXfrm>
    </dsp:sp>
    <dsp:sp modelId="{52F12D77-8B38-48BB-A2FA-6D82D1C6A64A}">
      <dsp:nvSpPr>
        <dsp:cNvPr id="0" name=""/>
        <dsp:cNvSpPr/>
      </dsp:nvSpPr>
      <dsp:spPr>
        <a:xfrm>
          <a:off x="0" y="1702630"/>
          <a:ext cx="6492875" cy="0"/>
        </a:xfrm>
        <a:prstGeom prst="line">
          <a:avLst/>
        </a:prstGeom>
        <a:solidFill>
          <a:schemeClr val="accent2">
            <a:hueOff val="-1437584"/>
            <a:satOff val="9889"/>
            <a:lumOff val="1098"/>
            <a:alphaOff val="0"/>
          </a:schemeClr>
        </a:solidFill>
        <a:ln w="15875" cap="rnd" cmpd="sng" algn="ctr">
          <a:solidFill>
            <a:schemeClr val="accent2">
              <a:hueOff val="-1437584"/>
              <a:satOff val="9889"/>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50D25-D3FD-435B-9A75-CC526EC804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Nationally 1 in 4 (23.7%) adults have a diagnosis of arthritis (CDC, 2021).</a:t>
          </a:r>
        </a:p>
      </dsp:txBody>
      <dsp:txXfrm>
        <a:off x="0" y="1702630"/>
        <a:ext cx="6492875" cy="850069"/>
      </dsp:txXfrm>
    </dsp:sp>
    <dsp:sp modelId="{7E3A42D6-47A2-4511-BC51-2524C9557C9B}">
      <dsp:nvSpPr>
        <dsp:cNvPr id="0" name=""/>
        <dsp:cNvSpPr/>
      </dsp:nvSpPr>
      <dsp:spPr>
        <a:xfrm>
          <a:off x="0" y="2552699"/>
          <a:ext cx="6492875" cy="0"/>
        </a:xfrm>
        <a:prstGeom prst="line">
          <a:avLst/>
        </a:prstGeom>
        <a:solidFill>
          <a:schemeClr val="accent2">
            <a:hueOff val="-2156377"/>
            <a:satOff val="14833"/>
            <a:lumOff val="1646"/>
            <a:alphaOff val="0"/>
          </a:schemeClr>
        </a:solidFill>
        <a:ln w="15875" cap="rnd" cmpd="sng" algn="ctr">
          <a:solidFill>
            <a:schemeClr val="accent2">
              <a:hueOff val="-2156377"/>
              <a:satOff val="14833"/>
              <a:lumOff val="16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4531C-46F3-416C-8C49-89A2A2E233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 third of the adult population in Michigan has arthritis and by 2030 it will be 2.7 million adults (2015 Michigan DHHS, 2021).</a:t>
          </a:r>
        </a:p>
      </dsp:txBody>
      <dsp:txXfrm>
        <a:off x="0" y="2552699"/>
        <a:ext cx="6492875" cy="850069"/>
      </dsp:txXfrm>
    </dsp:sp>
    <dsp:sp modelId="{932B306B-C183-492F-A9D5-C8D392B569C9}">
      <dsp:nvSpPr>
        <dsp:cNvPr id="0" name=""/>
        <dsp:cNvSpPr/>
      </dsp:nvSpPr>
      <dsp:spPr>
        <a:xfrm>
          <a:off x="0" y="3402769"/>
          <a:ext cx="6492875" cy="0"/>
        </a:xfrm>
        <a:prstGeom prst="line">
          <a:avLst/>
        </a:prstGeom>
        <a:solidFill>
          <a:schemeClr val="accent2">
            <a:hueOff val="-2875169"/>
            <a:satOff val="19778"/>
            <a:lumOff val="2195"/>
            <a:alphaOff val="0"/>
          </a:schemeClr>
        </a:solidFill>
        <a:ln w="15875" cap="rnd" cmpd="sng" algn="ctr">
          <a:solidFill>
            <a:schemeClr val="accent2">
              <a:hueOff val="-2875169"/>
              <a:satOff val="19778"/>
              <a:lumOff val="21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10B40-388B-4E89-9EC1-29FDB3E6C6D9}">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Mortality/Morbidity: Mortality with osteoarthritis has not been extensively studies  and that mortality is usually related to rheumatoid arthritis. Comorbity in obese patients (31%), diabetics (47%), and heart disease (49%) in the United States. (CDC, 2021).</a:t>
          </a:r>
        </a:p>
      </dsp:txBody>
      <dsp:txXfrm>
        <a:off x="0" y="3402769"/>
        <a:ext cx="6492875" cy="850069"/>
      </dsp:txXfrm>
    </dsp:sp>
    <dsp:sp modelId="{4E46BECB-7413-4DA5-99EA-30D7C533F5B7}">
      <dsp:nvSpPr>
        <dsp:cNvPr id="0" name=""/>
        <dsp:cNvSpPr/>
      </dsp:nvSpPr>
      <dsp:spPr>
        <a:xfrm>
          <a:off x="0" y="4252838"/>
          <a:ext cx="6492875"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38DD6-7358-4079-908A-59BBFBA57433}">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Other data (organization): SJMO is part of Michigan Arthroplasty Registry that collects data with chart review and extract data for patients that has had a joint replaced. </a:t>
          </a:r>
        </a:p>
      </dsp:txBody>
      <dsp:txXfrm>
        <a:off x="0" y="4252838"/>
        <a:ext cx="6492875" cy="850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73125-DA61-49F8-B805-250042BEC29C}">
      <dsp:nvSpPr>
        <dsp:cNvPr id="0" name=""/>
        <dsp:cNvSpPr/>
      </dsp:nvSpPr>
      <dsp:spPr>
        <a:xfrm>
          <a:off x="792" y="1522594"/>
          <a:ext cx="2781981" cy="176655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6A7CC-0FBF-4FDE-B745-033F28E52758}">
      <dsp:nvSpPr>
        <dsp:cNvPr id="0" name=""/>
        <dsp:cNvSpPr/>
      </dsp:nvSpPr>
      <dsp:spPr>
        <a:xfrm>
          <a:off x="309901" y="1816247"/>
          <a:ext cx="2781981" cy="1766558"/>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How can the Advance certification for total joint replacement focused on  the </a:t>
          </a:r>
          <a:r>
            <a:rPr lang="en-US" sz="1300" kern="1200" dirty="0">
              <a:latin typeface="Calibri Light" panose="020F0302020204030204"/>
            </a:rPr>
            <a:t>disease-specific</a:t>
          </a:r>
          <a:r>
            <a:rPr lang="en-US" sz="1300" kern="1200" dirty="0"/>
            <a:t> population establish a better pathway from core </a:t>
          </a:r>
          <a:r>
            <a:rPr lang="en-US" sz="1300" kern="1200" dirty="0">
              <a:latin typeface="Calibri Light" panose="020F0302020204030204"/>
            </a:rPr>
            <a:t>competency</a:t>
          </a:r>
          <a:r>
            <a:rPr lang="en-US" sz="1300" kern="1200" dirty="0"/>
            <a:t> to a uniformed </a:t>
          </a:r>
          <a:r>
            <a:rPr lang="en-US" sz="1300" kern="1200" dirty="0">
              <a:latin typeface="Calibri Light" panose="020F0302020204030204"/>
            </a:rPr>
            <a:t>standardized</a:t>
          </a:r>
          <a:r>
            <a:rPr lang="en-US" sz="1300" kern="1200" dirty="0"/>
            <a:t> system from consultation to postoperative care?</a:t>
          </a:r>
        </a:p>
      </dsp:txBody>
      <dsp:txXfrm>
        <a:off x="361642" y="1867988"/>
        <a:ext cx="2678499" cy="1663076"/>
      </dsp:txXfrm>
    </dsp:sp>
    <dsp:sp modelId="{2DE1F7D1-E2BC-4538-9C27-2E4DAA758E80}">
      <dsp:nvSpPr>
        <dsp:cNvPr id="0" name=""/>
        <dsp:cNvSpPr/>
      </dsp:nvSpPr>
      <dsp:spPr>
        <a:xfrm>
          <a:off x="3400992" y="1522594"/>
          <a:ext cx="2781981" cy="176655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3CA2E-5CB6-419D-8BEE-4E2CF1E52FDE}">
      <dsp:nvSpPr>
        <dsp:cNvPr id="0" name=""/>
        <dsp:cNvSpPr/>
      </dsp:nvSpPr>
      <dsp:spPr>
        <a:xfrm>
          <a:off x="3710101" y="1816247"/>
          <a:ext cx="2781981" cy="1766558"/>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Can the information from the gap </a:t>
          </a:r>
          <a:r>
            <a:rPr lang="en-US" sz="1300" kern="1200" dirty="0">
              <a:latin typeface="Calibri Light" panose="020F0302020204030204"/>
            </a:rPr>
            <a:t>analysis</a:t>
          </a:r>
          <a:r>
            <a:rPr lang="en-US" sz="1300" kern="1200" dirty="0"/>
            <a:t> done on the joint care center guide the center </a:t>
          </a:r>
          <a:r>
            <a:rPr lang="en-US" sz="1300" kern="1200" dirty="0">
              <a:latin typeface="Calibri Light" panose="020F0302020204030204"/>
            </a:rPr>
            <a:t>through</a:t>
          </a:r>
          <a:r>
            <a:rPr lang="en-US" sz="1300" kern="1200" dirty="0"/>
            <a:t> the </a:t>
          </a:r>
          <a:r>
            <a:rPr lang="en-US" sz="1300" kern="1200" dirty="0">
              <a:latin typeface="Calibri Light" panose="020F0302020204030204"/>
            </a:rPr>
            <a:t>accreditation</a:t>
          </a:r>
          <a:r>
            <a:rPr lang="en-US" sz="1300" kern="1200" dirty="0"/>
            <a:t> process?</a:t>
          </a:r>
        </a:p>
      </dsp:txBody>
      <dsp:txXfrm>
        <a:off x="3761842" y="1867988"/>
        <a:ext cx="2678499" cy="1663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69DFF-8C70-49F7-8423-3C1EB486141F}">
      <dsp:nvSpPr>
        <dsp:cNvPr id="0" name=""/>
        <dsp:cNvSpPr/>
      </dsp:nvSpPr>
      <dsp:spPr>
        <a:xfrm>
          <a:off x="0" y="0"/>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AF028-748C-4A12-944F-6D529DFDBFA6}">
      <dsp:nvSpPr>
        <dsp:cNvPr id="0" name=""/>
        <dsp:cNvSpPr/>
      </dsp:nvSpPr>
      <dsp:spPr>
        <a:xfrm>
          <a:off x="0" y="0"/>
          <a:ext cx="12985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Benefits </a:t>
          </a:r>
          <a:endParaRPr lang="en-US" sz="2300" kern="1200" dirty="0"/>
        </a:p>
      </dsp:txBody>
      <dsp:txXfrm>
        <a:off x="0" y="0"/>
        <a:ext cx="1298575" cy="5105400"/>
      </dsp:txXfrm>
    </dsp:sp>
    <dsp:sp modelId="{8689D81F-2FAB-4C1A-830A-624F6500FF52}">
      <dsp:nvSpPr>
        <dsp:cNvPr id="0" name=""/>
        <dsp:cNvSpPr/>
      </dsp:nvSpPr>
      <dsp:spPr>
        <a:xfrm>
          <a:off x="1395968" y="79771"/>
          <a:ext cx="5096906"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Importance of clear communications among the continuum of care among the providers and patients (Berg et al., 2019).</a:t>
          </a:r>
        </a:p>
      </dsp:txBody>
      <dsp:txXfrm>
        <a:off x="1395968" y="79771"/>
        <a:ext cx="5096906" cy="1595437"/>
      </dsp:txXfrm>
    </dsp:sp>
    <dsp:sp modelId="{1C1D8510-1E63-4BF8-B792-A444EE23E5F5}">
      <dsp:nvSpPr>
        <dsp:cNvPr id="0" name=""/>
        <dsp:cNvSpPr/>
      </dsp:nvSpPr>
      <dsp:spPr>
        <a:xfrm>
          <a:off x="1298574" y="1675209"/>
          <a:ext cx="519430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5C7BF4-98D4-41BD-B007-EB4C7AA0C441}">
      <dsp:nvSpPr>
        <dsp:cNvPr id="0" name=""/>
        <dsp:cNvSpPr/>
      </dsp:nvSpPr>
      <dsp:spPr>
        <a:xfrm>
          <a:off x="1395968" y="1754981"/>
          <a:ext cx="5096906"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Patient centered approach focused on optimizing the care delivery system that will benefit better outcomes (Frost, Stafos, Barbay &amp; Henderson, 2019). </a:t>
          </a:r>
        </a:p>
      </dsp:txBody>
      <dsp:txXfrm>
        <a:off x="1395968" y="1754981"/>
        <a:ext cx="5096906" cy="1595437"/>
      </dsp:txXfrm>
    </dsp:sp>
    <dsp:sp modelId="{62D8A763-2AE0-494A-A946-7A02D96C043D}">
      <dsp:nvSpPr>
        <dsp:cNvPr id="0" name=""/>
        <dsp:cNvSpPr/>
      </dsp:nvSpPr>
      <dsp:spPr>
        <a:xfrm>
          <a:off x="1298574" y="3350418"/>
          <a:ext cx="519430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3D4A5-C973-40A6-8E83-C4DBAEDC1817}">
      <dsp:nvSpPr>
        <dsp:cNvPr id="0" name=""/>
        <dsp:cNvSpPr/>
      </dsp:nvSpPr>
      <dsp:spPr>
        <a:xfrm>
          <a:off x="1395968" y="3430190"/>
          <a:ext cx="5096906" cy="159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Reduction in the variation of care (Joint Commission, 2020).</a:t>
          </a:r>
        </a:p>
      </dsp:txBody>
      <dsp:txXfrm>
        <a:off x="1395968" y="3430190"/>
        <a:ext cx="5096906" cy="1595437"/>
      </dsp:txXfrm>
    </dsp:sp>
    <dsp:sp modelId="{24863AF2-C28A-41A1-BF70-0DCF16E7C0F0}">
      <dsp:nvSpPr>
        <dsp:cNvPr id="0" name=""/>
        <dsp:cNvSpPr/>
      </dsp:nvSpPr>
      <dsp:spPr>
        <a:xfrm>
          <a:off x="1298574" y="5025628"/>
          <a:ext cx="519430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89E00-15A0-402E-A351-F72E73CC8C7F}">
      <dsp:nvSpPr>
        <dsp:cNvPr id="0" name=""/>
        <dsp:cNvSpPr/>
      </dsp:nvSpPr>
      <dsp:spPr>
        <a:xfrm>
          <a:off x="0" y="2492"/>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0D2F9-3F9B-4030-8AC3-FF5FD043B5E9}">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Challenges</a:t>
          </a:r>
          <a:endParaRPr lang="en-US" sz="2500" kern="1200" dirty="0"/>
        </a:p>
      </dsp:txBody>
      <dsp:txXfrm>
        <a:off x="0" y="2492"/>
        <a:ext cx="6492875" cy="1700138"/>
      </dsp:txXfrm>
    </dsp:sp>
    <dsp:sp modelId="{2FE1D5CE-E034-41D0-B635-E13D5C0732E8}">
      <dsp:nvSpPr>
        <dsp:cNvPr id="0" name=""/>
        <dsp:cNvSpPr/>
      </dsp:nvSpPr>
      <dsp:spPr>
        <a:xfrm>
          <a:off x="0" y="1702630"/>
          <a:ext cx="6492875"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63B8C-66E5-4946-9144-A8298547932A}">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 the process of obtaining the certification, aligning the stakeholders and organization to achieve the coordination of care (Mori et al., 2012).</a:t>
          </a:r>
        </a:p>
      </dsp:txBody>
      <dsp:txXfrm>
        <a:off x="0" y="1702630"/>
        <a:ext cx="6492875" cy="1700138"/>
      </dsp:txXfrm>
    </dsp:sp>
    <dsp:sp modelId="{1503715C-86BA-48AD-8CD3-9EE7906E0413}">
      <dsp:nvSpPr>
        <dsp:cNvPr id="0" name=""/>
        <dsp:cNvSpPr/>
      </dsp:nvSpPr>
      <dsp:spPr>
        <a:xfrm>
          <a:off x="0" y="3402769"/>
          <a:ext cx="6492875"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3F5EA-00FE-4D43-B3C6-A23F96AAE6FB}">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Yayac (2020) acknowledges that some patients may need extended care, readmission rates associated with complication that are associated with cost to the patients.</a:t>
          </a:r>
        </a:p>
      </dsp:txBody>
      <dsp:txXfrm>
        <a:off x="0" y="3402769"/>
        <a:ext cx="6492875" cy="1700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E95E9-58A6-4678-8F4A-16C6499A5B86}">
      <dsp:nvSpPr>
        <dsp:cNvPr id="0" name=""/>
        <dsp:cNvSpPr/>
      </dsp:nvSpPr>
      <dsp:spPr>
        <a:xfrm>
          <a:off x="788669" y="0"/>
          <a:ext cx="8938260" cy="394887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60927-5D79-41A4-8A29-5EF3F6544E36}">
      <dsp:nvSpPr>
        <dsp:cNvPr id="0" name=""/>
        <dsp:cNvSpPr/>
      </dsp:nvSpPr>
      <dsp:spPr>
        <a:xfrm>
          <a:off x="2888" y="1184662"/>
          <a:ext cx="1681571" cy="157955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Form stakeholder collaborative team committee</a:t>
          </a:r>
        </a:p>
      </dsp:txBody>
      <dsp:txXfrm>
        <a:off x="79995" y="1261769"/>
        <a:ext cx="1527357" cy="1425336"/>
      </dsp:txXfrm>
    </dsp:sp>
    <dsp:sp modelId="{AAED0C1D-4B17-479A-9D4D-E0F505A464F8}">
      <dsp:nvSpPr>
        <dsp:cNvPr id="0" name=""/>
        <dsp:cNvSpPr/>
      </dsp:nvSpPr>
      <dsp:spPr>
        <a:xfrm>
          <a:off x="1768538" y="1184662"/>
          <a:ext cx="1681571" cy="157955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Set meeting </a:t>
          </a:r>
          <a:r>
            <a:rPr lang="en-US" sz="1100" kern="1200" dirty="0">
              <a:latin typeface="Calibri Light" panose="020F0302020204030204"/>
            </a:rPr>
            <a:t>schedule-once</a:t>
          </a:r>
          <a:r>
            <a:rPr lang="en-US" sz="1100" kern="1200" dirty="0"/>
            <a:t> a month until December 2021</a:t>
          </a:r>
        </a:p>
      </dsp:txBody>
      <dsp:txXfrm>
        <a:off x="1845645" y="1261769"/>
        <a:ext cx="1527357" cy="1425336"/>
      </dsp:txXfrm>
    </dsp:sp>
    <dsp:sp modelId="{5979949E-B490-4FA3-BEE2-EAF37B2254AE}">
      <dsp:nvSpPr>
        <dsp:cNvPr id="0" name=""/>
        <dsp:cNvSpPr/>
      </dsp:nvSpPr>
      <dsp:spPr>
        <a:xfrm>
          <a:off x="3534188" y="1184662"/>
          <a:ext cx="1681571" cy="157955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Review gap analysis-address yellow and red areas</a:t>
          </a:r>
        </a:p>
      </dsp:txBody>
      <dsp:txXfrm>
        <a:off x="3611295" y="1261769"/>
        <a:ext cx="1527357" cy="1425336"/>
      </dsp:txXfrm>
    </dsp:sp>
    <dsp:sp modelId="{6C8A8CF1-A4A9-4E5F-B30F-CF82CC0E26DC}">
      <dsp:nvSpPr>
        <dsp:cNvPr id="0" name=""/>
        <dsp:cNvSpPr/>
      </dsp:nvSpPr>
      <dsp:spPr>
        <a:xfrm>
          <a:off x="5299839" y="1184662"/>
          <a:ext cx="1681571" cy="157955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Create communication concept map (assigned)</a:t>
          </a:r>
        </a:p>
      </dsp:txBody>
      <dsp:txXfrm>
        <a:off x="5376946" y="1261769"/>
        <a:ext cx="1527357" cy="1425336"/>
      </dsp:txXfrm>
    </dsp:sp>
    <dsp:sp modelId="{8EF0558D-FCF6-4846-93B8-05BB5E8C1F7E}">
      <dsp:nvSpPr>
        <dsp:cNvPr id="0" name=""/>
        <dsp:cNvSpPr/>
      </dsp:nvSpPr>
      <dsp:spPr>
        <a:xfrm>
          <a:off x="7065489" y="1184662"/>
          <a:ext cx="1681571" cy="1579550"/>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November 2021, review gap analysis, evaluate readiness for </a:t>
          </a:r>
          <a:r>
            <a:rPr lang="en-US" sz="1100" kern="1200" dirty="0">
              <a:latin typeface="Calibri Light" panose="020F0302020204030204"/>
            </a:rPr>
            <a:t>application</a:t>
          </a:r>
          <a:endParaRPr lang="en-US" sz="1100" kern="1200" dirty="0"/>
        </a:p>
      </dsp:txBody>
      <dsp:txXfrm>
        <a:off x="7142596" y="1261769"/>
        <a:ext cx="1527357" cy="1425336"/>
      </dsp:txXfrm>
    </dsp:sp>
    <dsp:sp modelId="{DE3BDC37-380C-410F-9958-89C10DDA90CC}">
      <dsp:nvSpPr>
        <dsp:cNvPr id="0" name=""/>
        <dsp:cNvSpPr/>
      </dsp:nvSpPr>
      <dsp:spPr>
        <a:xfrm>
          <a:off x="8831140" y="1184662"/>
          <a:ext cx="1681571" cy="157955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Meeting set December with quality manager/nurse navigator/OR nurse manager to go over application</a:t>
          </a:r>
          <a:r>
            <a:rPr lang="en-US" sz="1100" kern="1200" dirty="0">
              <a:latin typeface="Calibri Light" panose="020F0302020204030204"/>
            </a:rPr>
            <a:t>. Application completed December 15, 2021.</a:t>
          </a:r>
          <a:endParaRPr lang="en-US" sz="1100" kern="1200" dirty="0"/>
        </a:p>
      </dsp:txBody>
      <dsp:txXfrm>
        <a:off x="8908247" y="1261769"/>
        <a:ext cx="1527357" cy="14253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7B8A9-4C87-4E8A-A9AB-49F2C0A93916}">
      <dsp:nvSpPr>
        <dsp:cNvPr id="0" name=""/>
        <dsp:cNvSpPr/>
      </dsp:nvSpPr>
      <dsp:spPr>
        <a:xfrm>
          <a:off x="0" y="25190"/>
          <a:ext cx="6492875" cy="79450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Gap </a:t>
          </a:r>
          <a:r>
            <a:rPr lang="en-US" sz="2000" kern="1200" dirty="0">
              <a:latin typeface="Corbel" panose="020B0503020204020204"/>
            </a:rPr>
            <a:t>Analysis</a:t>
          </a:r>
          <a:endParaRPr lang="en-US" sz="2000" kern="1200" dirty="0"/>
        </a:p>
      </dsp:txBody>
      <dsp:txXfrm>
        <a:off x="38784" y="63974"/>
        <a:ext cx="6415307" cy="716935"/>
      </dsp:txXfrm>
    </dsp:sp>
    <dsp:sp modelId="{D5508A60-7A8D-4182-94E4-35A429969E10}">
      <dsp:nvSpPr>
        <dsp:cNvPr id="0" name=""/>
        <dsp:cNvSpPr/>
      </dsp:nvSpPr>
      <dsp:spPr>
        <a:xfrm>
          <a:off x="0" y="877293"/>
          <a:ext cx="6492875" cy="794503"/>
        </a:xfrm>
        <a:prstGeom prst="roundRect">
          <a:avLst/>
        </a:prstGeom>
        <a:solidFill>
          <a:schemeClr val="accent2">
            <a:hueOff val="-718792"/>
            <a:satOff val="4944"/>
            <a:lumOff val="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80% of stakeholders attend meetings</a:t>
          </a:r>
        </a:p>
      </dsp:txBody>
      <dsp:txXfrm>
        <a:off x="38784" y="916077"/>
        <a:ext cx="6415307" cy="716935"/>
      </dsp:txXfrm>
    </dsp:sp>
    <dsp:sp modelId="{261C32ED-B2ED-44BB-8E2E-8B94FC06A23F}">
      <dsp:nvSpPr>
        <dsp:cNvPr id="0" name=""/>
        <dsp:cNvSpPr/>
      </dsp:nvSpPr>
      <dsp:spPr>
        <a:xfrm>
          <a:off x="0" y="1729396"/>
          <a:ext cx="6492875" cy="794503"/>
        </a:xfrm>
        <a:prstGeom prst="roundRect">
          <a:avLst/>
        </a:prstGeom>
        <a:solidFill>
          <a:schemeClr val="accent2">
            <a:hueOff val="-1437584"/>
            <a:satOff val="9889"/>
            <a:lumOff val="10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Applying for certification timeline on target for December</a:t>
          </a:r>
          <a:r>
            <a:rPr lang="en-US" sz="2000" kern="1200" dirty="0">
              <a:latin typeface="Corbel" panose="020B0503020204020204"/>
            </a:rPr>
            <a:t> 15,</a:t>
          </a:r>
          <a:r>
            <a:rPr lang="en-US" sz="2000" kern="1200" dirty="0"/>
            <a:t> 2021</a:t>
          </a:r>
          <a:r>
            <a:rPr lang="en-US" sz="2000" kern="1200" dirty="0">
              <a:latin typeface="Corbel"/>
              <a:cs typeface="Calibri Light"/>
            </a:rPr>
            <a:t>, this was completed and submitted</a:t>
          </a:r>
          <a:endParaRPr lang="en-US" sz="2000" kern="1200" dirty="0">
            <a:latin typeface="Calibri Light"/>
            <a:cs typeface="Calibri Light"/>
          </a:endParaRPr>
        </a:p>
      </dsp:txBody>
      <dsp:txXfrm>
        <a:off x="38784" y="1768180"/>
        <a:ext cx="6415307" cy="716935"/>
      </dsp:txXfrm>
    </dsp:sp>
    <dsp:sp modelId="{7B6009A8-782B-4237-83A1-B3E7DEC1B99F}">
      <dsp:nvSpPr>
        <dsp:cNvPr id="0" name=""/>
        <dsp:cNvSpPr/>
      </dsp:nvSpPr>
      <dsp:spPr>
        <a:xfrm>
          <a:off x="0" y="2581500"/>
          <a:ext cx="6492875" cy="794503"/>
        </a:xfrm>
        <a:prstGeom prst="roundRect">
          <a:avLst/>
        </a:prstGeom>
        <a:solidFill>
          <a:schemeClr val="accent2">
            <a:hueOff val="-2156377"/>
            <a:satOff val="14833"/>
            <a:lumOff val="16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Joint Care Center Charter completed</a:t>
          </a:r>
        </a:p>
      </dsp:txBody>
      <dsp:txXfrm>
        <a:off x="38784" y="2620284"/>
        <a:ext cx="6415307" cy="716935"/>
      </dsp:txXfrm>
    </dsp:sp>
    <dsp:sp modelId="{37C2B2A1-7166-4359-9994-58162955E303}">
      <dsp:nvSpPr>
        <dsp:cNvPr id="0" name=""/>
        <dsp:cNvSpPr/>
      </dsp:nvSpPr>
      <dsp:spPr>
        <a:xfrm>
          <a:off x="0" y="3433603"/>
          <a:ext cx="6492875" cy="794503"/>
        </a:xfrm>
        <a:prstGeom prst="roundRect">
          <a:avLst/>
        </a:prstGeom>
        <a:solidFill>
          <a:schemeClr val="accent2">
            <a:hueOff val="-2875169"/>
            <a:satOff val="19778"/>
            <a:lumOff val="21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orbel" panose="020B0503020204020204"/>
            </a:rPr>
            <a:t>One Clinical Practice Guideline: PLANNING for POST-OPERATIVE DESTINATION (Filson et al., 2018).</a:t>
          </a:r>
        </a:p>
      </dsp:txBody>
      <dsp:txXfrm>
        <a:off x="38784" y="3472387"/>
        <a:ext cx="6415307" cy="716935"/>
      </dsp:txXfrm>
    </dsp:sp>
    <dsp:sp modelId="{9C035990-8CFB-45C2-A51D-1933D08C0C65}">
      <dsp:nvSpPr>
        <dsp:cNvPr id="0" name=""/>
        <dsp:cNvSpPr/>
      </dsp:nvSpPr>
      <dsp:spPr>
        <a:xfrm>
          <a:off x="0" y="4285706"/>
          <a:ext cx="6492875" cy="794503"/>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orbel" panose="020B0503020204020204"/>
            </a:rPr>
            <a:t>Performance Improvement Plan</a:t>
          </a:r>
        </a:p>
      </dsp:txBody>
      <dsp:txXfrm>
        <a:off x="38784" y="4324490"/>
        <a:ext cx="6415307" cy="716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A0798-2099-40EE-825C-A562BFCE5DA9}">
      <dsp:nvSpPr>
        <dsp:cNvPr id="0" name=""/>
        <dsp:cNvSpPr/>
      </dsp:nvSpPr>
      <dsp:spPr>
        <a:xfrm>
          <a:off x="0" y="97504"/>
          <a:ext cx="6492875" cy="94291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Strengths</a:t>
          </a:r>
          <a:endParaRPr lang="en-US" sz="1700" kern="1200" dirty="0"/>
        </a:p>
      </dsp:txBody>
      <dsp:txXfrm>
        <a:off x="46029" y="143533"/>
        <a:ext cx="6400817" cy="850852"/>
      </dsp:txXfrm>
    </dsp:sp>
    <dsp:sp modelId="{0A778C38-85D2-4AC1-B209-0653C85BA07D}">
      <dsp:nvSpPr>
        <dsp:cNvPr id="0" name=""/>
        <dsp:cNvSpPr/>
      </dsp:nvSpPr>
      <dsp:spPr>
        <a:xfrm>
          <a:off x="0" y="1089374"/>
          <a:ext cx="6492875" cy="942910"/>
        </a:xfrm>
        <a:prstGeom prst="roundRect">
          <a:avLst/>
        </a:prstGeom>
        <a:solidFill>
          <a:schemeClr val="accent2">
            <a:hueOff val="-898490"/>
            <a:satOff val="6181"/>
            <a:lumOff val="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Donabedian and the Logic model framework/theory helped guide this program evaluation and the progression to apply for the advance certification</a:t>
          </a:r>
        </a:p>
      </dsp:txBody>
      <dsp:txXfrm>
        <a:off x="46029" y="1135403"/>
        <a:ext cx="6400817" cy="850852"/>
      </dsp:txXfrm>
    </dsp:sp>
    <dsp:sp modelId="{64DE9BC1-8D7A-4B31-B1CD-52BA6B546C99}">
      <dsp:nvSpPr>
        <dsp:cNvPr id="0" name=""/>
        <dsp:cNvSpPr/>
      </dsp:nvSpPr>
      <dsp:spPr>
        <a:xfrm>
          <a:off x="0" y="2081244"/>
          <a:ext cx="6492875" cy="942910"/>
        </a:xfrm>
        <a:prstGeom prst="roundRect">
          <a:avLst/>
        </a:prstGeom>
        <a:solidFill>
          <a:schemeClr val="accent2">
            <a:hueOff val="-1796981"/>
            <a:satOff val="12361"/>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Gap analysis reviewed with stakeholders integrated best practice from differing disciplines</a:t>
          </a:r>
        </a:p>
      </dsp:txBody>
      <dsp:txXfrm>
        <a:off x="46029" y="2127273"/>
        <a:ext cx="6400817" cy="850852"/>
      </dsp:txXfrm>
    </dsp:sp>
    <dsp:sp modelId="{55FF80DD-8AE8-4DB1-B826-8BACC1ACF743}">
      <dsp:nvSpPr>
        <dsp:cNvPr id="0" name=""/>
        <dsp:cNvSpPr/>
      </dsp:nvSpPr>
      <dsp:spPr>
        <a:xfrm>
          <a:off x="0" y="3073115"/>
          <a:ext cx="6492875" cy="942910"/>
        </a:xfrm>
        <a:prstGeom prst="roundRect">
          <a:avLst/>
        </a:prstGeom>
        <a:solidFill>
          <a:schemeClr val="accent2">
            <a:hueOff val="-2695471"/>
            <a:satOff val="18542"/>
            <a:lumOff val="2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Quality manager set up a meeting to begin application process (December 3, 2021)</a:t>
          </a:r>
        </a:p>
      </dsp:txBody>
      <dsp:txXfrm>
        <a:off x="46029" y="3119144"/>
        <a:ext cx="6400817" cy="850852"/>
      </dsp:txXfrm>
    </dsp:sp>
    <dsp:sp modelId="{7F5FDFA3-ADD7-4CD5-AF03-B859A26181C8}">
      <dsp:nvSpPr>
        <dsp:cNvPr id="0" name=""/>
        <dsp:cNvSpPr/>
      </dsp:nvSpPr>
      <dsp:spPr>
        <a:xfrm>
          <a:off x="0" y="4064985"/>
          <a:ext cx="6492875" cy="942910"/>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orbel" panose="020B0503020204020204"/>
            </a:rPr>
            <a:t>It was discussed develop and implement a communication map</a:t>
          </a:r>
        </a:p>
      </dsp:txBody>
      <dsp:txXfrm>
        <a:off x="46029" y="4111014"/>
        <a:ext cx="6400817" cy="850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8F4A6-6A1A-4BCB-B1A6-14A87F8ECAE7}" type="datetimeFigureOut">
              <a:rPr lang="en-US"/>
              <a:t>3/29/2022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2FFA5-25D8-4616-A06B-E0015DFAFD01}" type="slidenum">
              <a:rPr lang="en-US"/>
              <a:t>‹#›</a:t>
            </a:fld>
            <a:endParaRPr lang="en-US" dirty="0"/>
          </a:p>
        </p:txBody>
      </p:sp>
    </p:spTree>
    <p:extLst>
      <p:ext uri="{BB962C8B-B14F-4D97-AF65-F5344CB8AC3E}">
        <p14:creationId xmlns:p14="http://schemas.microsoft.com/office/powerpoint/2010/main" val="22969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morning and hello, my name is Machiel Standfield I am presenting An evaluation of the joint commission certification for the total hip/total knee replacement program.</a:t>
            </a:r>
          </a:p>
        </p:txBody>
      </p:sp>
      <p:sp>
        <p:nvSpPr>
          <p:cNvPr id="4" name="Slide Number Placeholder 3"/>
          <p:cNvSpPr>
            <a:spLocks noGrp="1"/>
          </p:cNvSpPr>
          <p:nvPr>
            <p:ph type="sldNum" sz="quarter" idx="5"/>
          </p:nvPr>
        </p:nvSpPr>
        <p:spPr/>
        <p:txBody>
          <a:bodyPr/>
          <a:lstStyle/>
          <a:p>
            <a:fld id="{3FE2FFA5-25D8-4616-A06B-E0015DFAFD01}" type="slidenum">
              <a:rPr lang="en-US"/>
              <a:t>1</a:t>
            </a:fld>
            <a:endParaRPr lang="en-US" dirty="0"/>
          </a:p>
        </p:txBody>
      </p:sp>
    </p:spTree>
    <p:extLst>
      <p:ext uri="{BB962C8B-B14F-4D97-AF65-F5344CB8AC3E}">
        <p14:creationId xmlns:p14="http://schemas.microsoft.com/office/powerpoint/2010/main" val="363352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 Logic model was used on the Joint Care Center to involve the stakeholders at SJMO, with using their input during various meetings to build a more cohesive front for the patient population, that will impact the final goal for the service line at SJMO. The one outcome was to complete the application process , improve communication across the continuum. </a:t>
            </a:r>
          </a:p>
        </p:txBody>
      </p:sp>
      <p:sp>
        <p:nvSpPr>
          <p:cNvPr id="4" name="Slide Number Placeholder 3"/>
          <p:cNvSpPr>
            <a:spLocks noGrp="1"/>
          </p:cNvSpPr>
          <p:nvPr>
            <p:ph type="sldNum" sz="quarter" idx="5"/>
          </p:nvPr>
        </p:nvSpPr>
        <p:spPr/>
        <p:txBody>
          <a:bodyPr/>
          <a:lstStyle/>
          <a:p>
            <a:fld id="{3FE2FFA5-25D8-4616-A06B-E0015DFAFD01}" type="slidenum">
              <a:rPr lang="en-US"/>
              <a:t>10</a:t>
            </a:fld>
            <a:endParaRPr lang="en-US" dirty="0"/>
          </a:p>
        </p:txBody>
      </p:sp>
    </p:spTree>
    <p:extLst>
      <p:ext uri="{BB962C8B-B14F-4D97-AF65-F5344CB8AC3E}">
        <p14:creationId xmlns:p14="http://schemas.microsoft.com/office/powerpoint/2010/main" val="383925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SWOT analysis also was used to highlight the strength, weakness, opportunity, threats. </a:t>
            </a:r>
          </a:p>
          <a:p>
            <a:r>
              <a:rPr lang="en-US" dirty="0">
                <a:cs typeface="Calibri"/>
              </a:rPr>
              <a:t>STRENTHS: Orthopedic Specials of Oakland count OSOC, support from administration, committed staff and the orthopedic nurse navigator.</a:t>
            </a:r>
          </a:p>
          <a:p>
            <a:r>
              <a:rPr lang="en-US" dirty="0">
                <a:cs typeface="Calibri"/>
              </a:rPr>
              <a:t>OPPORTUNITY: National recognition will increase the appeal to patients seeking joint replacement. Solidify the collaboration among multidisciplinary services. A more competitive edge in SE Michigan.</a:t>
            </a:r>
          </a:p>
          <a:p>
            <a:endParaRPr lang="en-US" dirty="0">
              <a:cs typeface="Calibri"/>
            </a:endParaRPr>
          </a:p>
        </p:txBody>
      </p:sp>
      <p:sp>
        <p:nvSpPr>
          <p:cNvPr id="4" name="Slide Number Placeholder 3"/>
          <p:cNvSpPr>
            <a:spLocks noGrp="1"/>
          </p:cNvSpPr>
          <p:nvPr>
            <p:ph type="sldNum" sz="quarter" idx="5"/>
          </p:nvPr>
        </p:nvSpPr>
        <p:spPr/>
        <p:txBody>
          <a:bodyPr/>
          <a:lstStyle/>
          <a:p>
            <a:fld id="{3FE2FFA5-25D8-4616-A06B-E0015DFAFD01}" type="slidenum">
              <a:rPr lang="en-US"/>
              <a:t>11</a:t>
            </a:fld>
            <a:endParaRPr lang="en-US" dirty="0"/>
          </a:p>
        </p:txBody>
      </p:sp>
    </p:spTree>
    <p:extLst>
      <p:ext uri="{BB962C8B-B14F-4D97-AF65-F5344CB8AC3E}">
        <p14:creationId xmlns:p14="http://schemas.microsoft.com/office/powerpoint/2010/main" val="119475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St Joseph Mercy Oakland Hospital Pontiac Mi, that services SE Mi.</a:t>
            </a:r>
            <a:endParaRPr lang="en-US" dirty="0"/>
          </a:p>
          <a:p>
            <a:pPr marL="171450" indent="-171450">
              <a:buFont typeface="Arial"/>
              <a:buChar char="•"/>
            </a:pPr>
            <a:r>
              <a:rPr lang="en-US" dirty="0">
                <a:cs typeface="Calibri"/>
              </a:rPr>
              <a:t>The stake holders at SJMO which consists of the champion orthopedic surgeons, anesthesia, nursing staff, PT, pharmacy, case management, home care, dietary services.</a:t>
            </a:r>
          </a:p>
          <a:p>
            <a:pPr marL="171450" indent="-171450">
              <a:buFont typeface="Arial"/>
              <a:buChar char="•"/>
            </a:pPr>
            <a:r>
              <a:rPr lang="en-US" dirty="0">
                <a:cs typeface="Calibri"/>
              </a:rPr>
              <a:t>No conflict or issue, data retrieved from chart reviews for SJMO and MARQI, IRB obtained from STJMO/UDM.</a:t>
            </a:r>
          </a:p>
        </p:txBody>
      </p:sp>
      <p:sp>
        <p:nvSpPr>
          <p:cNvPr id="4" name="Slide Number Placeholder 3"/>
          <p:cNvSpPr>
            <a:spLocks noGrp="1"/>
          </p:cNvSpPr>
          <p:nvPr>
            <p:ph type="sldNum" sz="quarter" idx="5"/>
          </p:nvPr>
        </p:nvSpPr>
        <p:spPr/>
        <p:txBody>
          <a:bodyPr/>
          <a:lstStyle/>
          <a:p>
            <a:fld id="{3FE2FFA5-25D8-4616-A06B-E0015DFAFD01}" type="slidenum">
              <a:rPr lang="en-US"/>
              <a:t>12</a:t>
            </a:fld>
            <a:endParaRPr lang="en-US" dirty="0"/>
          </a:p>
        </p:txBody>
      </p:sp>
    </p:spTree>
    <p:extLst>
      <p:ext uri="{BB962C8B-B14F-4D97-AF65-F5344CB8AC3E}">
        <p14:creationId xmlns:p14="http://schemas.microsoft.com/office/powerpoint/2010/main" val="159078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To form a collaborative team among the stakeholders.</a:t>
            </a:r>
            <a:endParaRPr lang="en-US" dirty="0"/>
          </a:p>
          <a:p>
            <a:pPr marL="171450" indent="-171450">
              <a:buFont typeface="Arial"/>
              <a:buChar char="•"/>
            </a:pPr>
            <a:r>
              <a:rPr lang="en-US" dirty="0">
                <a:cs typeface="Calibri"/>
              </a:rPr>
              <a:t>Meetings were set to review the GAP to address the red areas.</a:t>
            </a:r>
          </a:p>
          <a:p>
            <a:pPr marL="171450" indent="-171450">
              <a:buFont typeface="Arial"/>
              <a:buChar char="•"/>
            </a:pPr>
            <a:r>
              <a:rPr lang="en-US" dirty="0">
                <a:cs typeface="Calibri"/>
              </a:rPr>
              <a:t>To design a communication concept map that is still in progress/need the right application to build.</a:t>
            </a:r>
          </a:p>
          <a:p>
            <a:pPr marL="171450" indent="-171450">
              <a:buFont typeface="Arial"/>
              <a:buChar char="•"/>
            </a:pPr>
            <a:r>
              <a:rPr lang="en-US" dirty="0">
                <a:cs typeface="Calibri"/>
              </a:rPr>
              <a:t>The November meeting was set to evaluate the readiness to apply for the advance certification.</a:t>
            </a:r>
          </a:p>
          <a:p>
            <a:pPr marL="171450" indent="-171450">
              <a:buFont typeface="Arial"/>
              <a:buChar char="•"/>
            </a:pPr>
            <a:r>
              <a:rPr lang="en-US" dirty="0">
                <a:cs typeface="Calibri"/>
              </a:rPr>
              <a:t>Early December 2021 the Gap analysis was majority done and met the qualification to precede with the application.</a:t>
            </a:r>
          </a:p>
          <a:p>
            <a:endParaRPr lang="en-US" dirty="0">
              <a:cs typeface="Calibri"/>
            </a:endParaRPr>
          </a:p>
        </p:txBody>
      </p:sp>
      <p:sp>
        <p:nvSpPr>
          <p:cNvPr id="4" name="Slide Number Placeholder 3"/>
          <p:cNvSpPr>
            <a:spLocks noGrp="1"/>
          </p:cNvSpPr>
          <p:nvPr>
            <p:ph type="sldNum" sz="quarter" idx="5"/>
          </p:nvPr>
        </p:nvSpPr>
        <p:spPr/>
        <p:txBody>
          <a:bodyPr/>
          <a:lstStyle/>
          <a:p>
            <a:fld id="{3FE2FFA5-25D8-4616-A06B-E0015DFAFD01}" type="slidenum">
              <a:rPr lang="en-US"/>
              <a:t>13</a:t>
            </a:fld>
            <a:endParaRPr lang="en-US" dirty="0"/>
          </a:p>
        </p:txBody>
      </p:sp>
    </p:spTree>
    <p:extLst>
      <p:ext uri="{BB962C8B-B14F-4D97-AF65-F5344CB8AC3E}">
        <p14:creationId xmlns:p14="http://schemas.microsoft.com/office/powerpoint/2010/main" val="320717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GAP analysis majority done gave us the ability to apply.</a:t>
            </a:r>
            <a:endParaRPr lang="en-US" dirty="0"/>
          </a:p>
          <a:p>
            <a:pPr marL="171450" indent="-171450">
              <a:buFont typeface="Arial"/>
              <a:buChar char="•"/>
            </a:pPr>
            <a:r>
              <a:rPr lang="en-US" dirty="0">
                <a:cs typeface="Calibri"/>
              </a:rPr>
              <a:t>60-80% identified stakeholders present at meetings.</a:t>
            </a:r>
          </a:p>
          <a:p>
            <a:pPr marL="171450" indent="-171450">
              <a:buFont typeface="Arial"/>
              <a:buChar char="•"/>
            </a:pPr>
            <a:r>
              <a:rPr lang="en-US" dirty="0">
                <a:cs typeface="Calibri"/>
              </a:rPr>
              <a:t>Applications completed and submitted December 15, 2021.</a:t>
            </a:r>
          </a:p>
          <a:p>
            <a:pPr marL="171450" indent="-171450">
              <a:buFont typeface="Arial"/>
              <a:buChar char="•"/>
            </a:pPr>
            <a:r>
              <a:rPr lang="en-US" dirty="0">
                <a:cs typeface="Calibri"/>
              </a:rPr>
              <a:t>Joint Care Center Charter completed.</a:t>
            </a:r>
          </a:p>
          <a:p>
            <a:pPr marL="171450" indent="-171450">
              <a:buFont typeface="Arial"/>
              <a:buChar char="•"/>
            </a:pPr>
            <a:r>
              <a:rPr lang="en-US" dirty="0">
                <a:cs typeface="Calibri"/>
              </a:rPr>
              <a:t>One Clinical practice identified for the application PLANNING for POST-OPERATIVE destination</a:t>
            </a:r>
          </a:p>
          <a:p>
            <a:pPr marL="171450" indent="-171450">
              <a:buFont typeface="Arial"/>
              <a:buChar char="•"/>
            </a:pPr>
            <a:r>
              <a:rPr lang="en-US" dirty="0">
                <a:cs typeface="Calibri"/>
              </a:rPr>
              <a:t>Performance Improvement developed and placed in the application.</a:t>
            </a:r>
          </a:p>
        </p:txBody>
      </p:sp>
      <p:sp>
        <p:nvSpPr>
          <p:cNvPr id="4" name="Slide Number Placeholder 3"/>
          <p:cNvSpPr>
            <a:spLocks noGrp="1"/>
          </p:cNvSpPr>
          <p:nvPr>
            <p:ph type="sldNum" sz="quarter" idx="5"/>
          </p:nvPr>
        </p:nvSpPr>
        <p:spPr/>
        <p:txBody>
          <a:bodyPr/>
          <a:lstStyle/>
          <a:p>
            <a:fld id="{3FE2FFA5-25D8-4616-A06B-E0015DFAFD01}" type="slidenum">
              <a:rPr lang="en-US"/>
              <a:t>14</a:t>
            </a:fld>
            <a:endParaRPr lang="en-US" dirty="0"/>
          </a:p>
        </p:txBody>
      </p:sp>
    </p:spTree>
    <p:extLst>
      <p:ext uri="{BB962C8B-B14F-4D97-AF65-F5344CB8AC3E}">
        <p14:creationId xmlns:p14="http://schemas.microsoft.com/office/powerpoint/2010/main" val="1562119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Using the Donabedian and Logic models to help guide this program evaluation as it progressed to the date of submitting the application.</a:t>
            </a:r>
            <a:endParaRPr lang="en-US" dirty="0"/>
          </a:p>
          <a:p>
            <a:pPr marL="171450" indent="-171450">
              <a:buFont typeface="Arial"/>
              <a:buChar char="•"/>
            </a:pPr>
            <a:r>
              <a:rPr lang="en-US" dirty="0">
                <a:cs typeface="Calibri"/>
              </a:rPr>
              <a:t>Reviewing the Gap analysis with the stakeholders.</a:t>
            </a:r>
          </a:p>
          <a:p>
            <a:pPr marL="171450" indent="-171450">
              <a:buFont typeface="Arial"/>
              <a:buChar char="•"/>
            </a:pPr>
            <a:r>
              <a:rPr lang="en-US" dirty="0">
                <a:cs typeface="Calibri"/>
              </a:rPr>
              <a:t> Meeting with a representative from Joint commission to review the application step by step.</a:t>
            </a:r>
          </a:p>
          <a:p>
            <a:pPr marL="171450" indent="-171450">
              <a:buFont typeface="Arial"/>
              <a:buChar char="•"/>
            </a:pPr>
            <a:r>
              <a:rPr lang="en-US" dirty="0">
                <a:cs typeface="Calibri"/>
              </a:rPr>
              <a:t>The communication map will be used to a way to provide for the stakeholders to use on surgical patients. </a:t>
            </a:r>
          </a:p>
        </p:txBody>
      </p:sp>
      <p:sp>
        <p:nvSpPr>
          <p:cNvPr id="4" name="Slide Number Placeholder 3"/>
          <p:cNvSpPr>
            <a:spLocks noGrp="1"/>
          </p:cNvSpPr>
          <p:nvPr>
            <p:ph type="sldNum" sz="quarter" idx="5"/>
          </p:nvPr>
        </p:nvSpPr>
        <p:spPr/>
        <p:txBody>
          <a:bodyPr/>
          <a:lstStyle/>
          <a:p>
            <a:fld id="{3FE2FFA5-25D8-4616-A06B-E0015DFAFD01}" type="slidenum">
              <a:rPr lang="en-US"/>
              <a:t>15</a:t>
            </a:fld>
            <a:endParaRPr lang="en-US" dirty="0"/>
          </a:p>
        </p:txBody>
      </p:sp>
    </p:spTree>
    <p:extLst>
      <p:ext uri="{BB962C8B-B14F-4D97-AF65-F5344CB8AC3E}">
        <p14:creationId xmlns:p14="http://schemas.microsoft.com/office/powerpoint/2010/main" val="291259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Meeting times made many adjustments over this period of review.</a:t>
            </a:r>
            <a:endParaRPr lang="en-US" dirty="0"/>
          </a:p>
          <a:p>
            <a:pPr marL="171450" indent="-171450">
              <a:buFont typeface="Arial"/>
              <a:buChar char="•"/>
            </a:pPr>
            <a:r>
              <a:rPr lang="en-US" dirty="0">
                <a:cs typeface="Calibri"/>
              </a:rPr>
              <a:t>That delayed gap analysis review.</a:t>
            </a:r>
          </a:p>
          <a:p>
            <a:endParaRPr lang="en-US" dirty="0">
              <a:cs typeface="Calibri"/>
            </a:endParaRPr>
          </a:p>
        </p:txBody>
      </p:sp>
      <p:sp>
        <p:nvSpPr>
          <p:cNvPr id="4" name="Slide Number Placeholder 3"/>
          <p:cNvSpPr>
            <a:spLocks noGrp="1"/>
          </p:cNvSpPr>
          <p:nvPr>
            <p:ph type="sldNum" sz="quarter" idx="5"/>
          </p:nvPr>
        </p:nvSpPr>
        <p:spPr/>
        <p:txBody>
          <a:bodyPr/>
          <a:lstStyle/>
          <a:p>
            <a:fld id="{3FE2FFA5-25D8-4616-A06B-E0015DFAFD01}" type="slidenum">
              <a:rPr lang="en-US"/>
              <a:t>16</a:t>
            </a:fld>
            <a:endParaRPr lang="en-US" dirty="0"/>
          </a:p>
        </p:txBody>
      </p:sp>
    </p:spTree>
    <p:extLst>
      <p:ext uri="{BB962C8B-B14F-4D97-AF65-F5344CB8AC3E}">
        <p14:creationId xmlns:p14="http://schemas.microsoft.com/office/powerpoint/2010/main" val="157005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High quality care.</a:t>
            </a:r>
            <a:endParaRPr lang="en-US" dirty="0"/>
          </a:p>
          <a:p>
            <a:pPr marL="171450" indent="-171450">
              <a:buFont typeface="Arial"/>
              <a:buChar char="•"/>
            </a:pPr>
            <a:r>
              <a:rPr lang="en-US" dirty="0">
                <a:cs typeface="Calibri"/>
              </a:rPr>
              <a:t>Clinical practice guidelines in place to follow.</a:t>
            </a:r>
          </a:p>
          <a:p>
            <a:pPr marL="171450" indent="-171450">
              <a:buFont typeface="Arial"/>
              <a:buChar char="•"/>
            </a:pPr>
            <a:r>
              <a:rPr lang="en-US" dirty="0">
                <a:cs typeface="Calibri"/>
              </a:rPr>
              <a:t>Communicating frequently among leadership and staff.</a:t>
            </a:r>
          </a:p>
          <a:p>
            <a:pPr marL="171450" indent="-171450">
              <a:buFont typeface="Arial"/>
              <a:buChar char="•"/>
            </a:pPr>
            <a:r>
              <a:rPr lang="en-US" dirty="0">
                <a:cs typeface="Calibri"/>
              </a:rPr>
              <a:t>Commitment to high standards of are for the patient population here in SE Mi.</a:t>
            </a:r>
          </a:p>
          <a:p>
            <a:pPr marL="171450" indent="-171450">
              <a:buFont typeface="Arial"/>
              <a:buChar char="•"/>
            </a:pPr>
            <a:r>
              <a:rPr lang="en-US" dirty="0">
                <a:cs typeface="Calibri"/>
              </a:rPr>
              <a:t>Evidence based recommendations for practice.</a:t>
            </a:r>
          </a:p>
        </p:txBody>
      </p:sp>
      <p:sp>
        <p:nvSpPr>
          <p:cNvPr id="4" name="Slide Number Placeholder 3"/>
          <p:cNvSpPr>
            <a:spLocks noGrp="1"/>
          </p:cNvSpPr>
          <p:nvPr>
            <p:ph type="sldNum" sz="quarter" idx="5"/>
          </p:nvPr>
        </p:nvSpPr>
        <p:spPr/>
        <p:txBody>
          <a:bodyPr/>
          <a:lstStyle/>
          <a:p>
            <a:fld id="{3FE2FFA5-25D8-4616-A06B-E0015DFAFD01}" type="slidenum">
              <a:rPr lang="en-US"/>
              <a:t>17</a:t>
            </a:fld>
            <a:endParaRPr lang="en-US" dirty="0"/>
          </a:p>
        </p:txBody>
      </p:sp>
    </p:spTree>
    <p:extLst>
      <p:ext uri="{BB962C8B-B14F-4D97-AF65-F5344CB8AC3E}">
        <p14:creationId xmlns:p14="http://schemas.microsoft.com/office/powerpoint/2010/main" val="463822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Presenting to SJMO/UDM</a:t>
            </a:r>
          </a:p>
        </p:txBody>
      </p:sp>
      <p:sp>
        <p:nvSpPr>
          <p:cNvPr id="4" name="Slide Number Placeholder 3"/>
          <p:cNvSpPr>
            <a:spLocks noGrp="1"/>
          </p:cNvSpPr>
          <p:nvPr>
            <p:ph type="sldNum" sz="quarter" idx="5"/>
          </p:nvPr>
        </p:nvSpPr>
        <p:spPr/>
        <p:txBody>
          <a:bodyPr/>
          <a:lstStyle/>
          <a:p>
            <a:fld id="{3FE2FFA5-25D8-4616-A06B-E0015DFAFD01}" type="slidenum">
              <a:rPr lang="en-US"/>
              <a:t>18</a:t>
            </a:fld>
            <a:endParaRPr lang="en-US" dirty="0"/>
          </a:p>
        </p:txBody>
      </p:sp>
    </p:spTree>
    <p:extLst>
      <p:ext uri="{BB962C8B-B14F-4D97-AF65-F5344CB8AC3E}">
        <p14:creationId xmlns:p14="http://schemas.microsoft.com/office/powerpoint/2010/main" val="39705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2FFA5-25D8-4616-A06B-E0015DFAFD01}" type="slidenum">
              <a:rPr lang="en-US" smtClean="0"/>
              <a:t>21</a:t>
            </a:fld>
            <a:endParaRPr lang="en-US" dirty="0"/>
          </a:p>
        </p:txBody>
      </p:sp>
    </p:spTree>
    <p:extLst>
      <p:ext uri="{BB962C8B-B14F-4D97-AF65-F5344CB8AC3E}">
        <p14:creationId xmlns:p14="http://schemas.microsoft.com/office/powerpoint/2010/main" val="80815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A British orthopedic surgeon Sir John Charnley, develop the first successful arthroplasty over 100 years</a:t>
            </a:r>
            <a:endParaRPr lang="en-US" dirty="0"/>
          </a:p>
          <a:p>
            <a:pPr marL="171450" indent="-171450">
              <a:buFont typeface="Arial"/>
              <a:buChar char="•"/>
            </a:pPr>
            <a:r>
              <a:rPr lang="en-US" dirty="0">
                <a:cs typeface="Calibri"/>
              </a:rPr>
              <a:t>Today this is a common procedure in the older adult population that suffer from arthritis/injuries/ malalignments</a:t>
            </a:r>
          </a:p>
          <a:p>
            <a:pPr marL="171450" indent="-171450">
              <a:buFont typeface="Arial"/>
              <a:buChar char="•"/>
            </a:pPr>
            <a:r>
              <a:rPr lang="en-US" dirty="0">
                <a:cs typeface="Calibri"/>
              </a:rPr>
              <a:t>This particular sx will grow 73% by the year 2026.</a:t>
            </a:r>
          </a:p>
          <a:p>
            <a:pPr marL="171450" indent="-171450">
              <a:buFont typeface="Arial"/>
              <a:buChar char="•"/>
            </a:pPr>
            <a:r>
              <a:rPr lang="en-US" dirty="0">
                <a:cs typeface="Calibri"/>
              </a:rPr>
              <a:t>Every patient is different, but with this type of surgery consistency should be the stand of care.</a:t>
            </a:r>
          </a:p>
          <a:p>
            <a:endParaRPr lang="en-US" dirty="0">
              <a:cs typeface="Calibri"/>
            </a:endParaRPr>
          </a:p>
        </p:txBody>
      </p:sp>
      <p:sp>
        <p:nvSpPr>
          <p:cNvPr id="4" name="Slide Number Placeholder 3"/>
          <p:cNvSpPr>
            <a:spLocks noGrp="1"/>
          </p:cNvSpPr>
          <p:nvPr>
            <p:ph type="sldNum" sz="quarter" idx="5"/>
          </p:nvPr>
        </p:nvSpPr>
        <p:spPr/>
        <p:txBody>
          <a:bodyPr/>
          <a:lstStyle/>
          <a:p>
            <a:fld id="{3FE2FFA5-25D8-4616-A06B-E0015DFAFD01}" type="slidenum">
              <a:rPr lang="en-US"/>
              <a:t>2</a:t>
            </a:fld>
            <a:endParaRPr lang="en-US" dirty="0"/>
          </a:p>
        </p:txBody>
      </p:sp>
    </p:spTree>
    <p:extLst>
      <p:ext uri="{BB962C8B-B14F-4D97-AF65-F5344CB8AC3E}">
        <p14:creationId xmlns:p14="http://schemas.microsoft.com/office/powerpoint/2010/main" val="313708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When patients understand the process of having a joint replace during consultation and it gives them more confidence when they are part of the process from the beginning.</a:t>
            </a:r>
            <a:endParaRPr lang="en-US" dirty="0"/>
          </a:p>
          <a:p>
            <a:pPr marL="171450" indent="-171450">
              <a:buFont typeface="Arial"/>
              <a:buChar char="•"/>
            </a:pPr>
            <a:r>
              <a:rPr lang="en-US" dirty="0">
                <a:cs typeface="Calibri"/>
              </a:rPr>
              <a:t>Understanding the expectations from having a surgical interventions can ease some anxiety in most patients.</a:t>
            </a:r>
          </a:p>
          <a:p>
            <a:pPr marL="171450" indent="-171450">
              <a:buFont typeface="Arial"/>
              <a:buChar char="•"/>
            </a:pPr>
            <a:r>
              <a:rPr lang="en-US" dirty="0">
                <a:cs typeface="Calibri"/>
              </a:rPr>
              <a:t>St Joseph mercy Oakland joint care center provides high quality care by staff members and highly trained orthopedic surgeons.</a:t>
            </a:r>
          </a:p>
          <a:p>
            <a:endParaRPr lang="en-US" dirty="0">
              <a:cs typeface="Calibri"/>
            </a:endParaRPr>
          </a:p>
        </p:txBody>
      </p:sp>
      <p:sp>
        <p:nvSpPr>
          <p:cNvPr id="4" name="Slide Number Placeholder 3"/>
          <p:cNvSpPr>
            <a:spLocks noGrp="1"/>
          </p:cNvSpPr>
          <p:nvPr>
            <p:ph type="sldNum" sz="quarter" idx="5"/>
          </p:nvPr>
        </p:nvSpPr>
        <p:spPr/>
        <p:txBody>
          <a:bodyPr/>
          <a:lstStyle/>
          <a:p>
            <a:fld id="{3FE2FFA5-25D8-4616-A06B-E0015DFAFD01}" type="slidenum">
              <a:rPr lang="en-US"/>
              <a:t>3</a:t>
            </a:fld>
            <a:endParaRPr lang="en-US" dirty="0"/>
          </a:p>
        </p:txBody>
      </p:sp>
    </p:spTree>
    <p:extLst>
      <p:ext uri="{BB962C8B-B14F-4D97-AF65-F5344CB8AC3E}">
        <p14:creationId xmlns:p14="http://schemas.microsoft.com/office/powerpoint/2010/main" val="66788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With osteoarthritis being a leading cause for joint replacement here in the US and over 15 million patients are affected.</a:t>
            </a:r>
            <a:endParaRPr lang="en-US" dirty="0"/>
          </a:p>
          <a:p>
            <a:pPr marL="171450" indent="-171450">
              <a:buFont typeface="Arial"/>
              <a:buChar char="•"/>
            </a:pPr>
            <a:r>
              <a:rPr lang="en-US" dirty="0">
                <a:cs typeface="Calibri"/>
              </a:rPr>
              <a:t>And according to Global RA more than 350 million patients world wide have arthritis from varying degrees.</a:t>
            </a:r>
          </a:p>
          <a:p>
            <a:pPr marL="171450" indent="-171450">
              <a:buFont typeface="Arial"/>
              <a:buChar char="•"/>
            </a:pPr>
            <a:r>
              <a:rPr lang="en-US" dirty="0">
                <a:cs typeface="Calibri"/>
              </a:rPr>
              <a:t>Here in MI one third of adults will experience arthritis. </a:t>
            </a:r>
          </a:p>
          <a:p>
            <a:pPr marL="171450" indent="-171450">
              <a:buFont typeface="Arial"/>
              <a:buChar char="•"/>
            </a:pPr>
            <a:r>
              <a:rPr lang="en-US" dirty="0">
                <a:cs typeface="Calibri"/>
              </a:rPr>
              <a:t>Patients that have surgery at STJMO data is collected by extracting the information from reviewing charts that is compared with the MI arthroplasty Collaborative quality initiative.</a:t>
            </a:r>
          </a:p>
        </p:txBody>
      </p:sp>
      <p:sp>
        <p:nvSpPr>
          <p:cNvPr id="4" name="Slide Number Placeholder 3"/>
          <p:cNvSpPr>
            <a:spLocks noGrp="1"/>
          </p:cNvSpPr>
          <p:nvPr>
            <p:ph type="sldNum" sz="quarter" idx="5"/>
          </p:nvPr>
        </p:nvSpPr>
        <p:spPr/>
        <p:txBody>
          <a:bodyPr/>
          <a:lstStyle/>
          <a:p>
            <a:fld id="{3FE2FFA5-25D8-4616-A06B-E0015DFAFD01}" type="slidenum">
              <a:rPr lang="en-US"/>
              <a:t>4</a:t>
            </a:fld>
            <a:endParaRPr lang="en-US" dirty="0"/>
          </a:p>
        </p:txBody>
      </p:sp>
    </p:spTree>
    <p:extLst>
      <p:ext uri="{BB962C8B-B14F-4D97-AF65-F5344CB8AC3E}">
        <p14:creationId xmlns:p14="http://schemas.microsoft.com/office/powerpoint/2010/main" val="116815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How will the advance certification establishes a better pathway and form a standardized system for THTK?</a:t>
            </a:r>
            <a:endParaRPr lang="en-US" dirty="0"/>
          </a:p>
          <a:p>
            <a:pPr marL="171450" indent="-171450">
              <a:buFont typeface="Arial"/>
              <a:buChar char="•"/>
            </a:pPr>
            <a:r>
              <a:rPr lang="en-US" dirty="0">
                <a:cs typeface="Calibri"/>
              </a:rPr>
              <a:t>And will the GAP Analysis information aid in getting the full accreditation?</a:t>
            </a:r>
          </a:p>
        </p:txBody>
      </p:sp>
      <p:sp>
        <p:nvSpPr>
          <p:cNvPr id="4" name="Slide Number Placeholder 3"/>
          <p:cNvSpPr>
            <a:spLocks noGrp="1"/>
          </p:cNvSpPr>
          <p:nvPr>
            <p:ph type="sldNum" sz="quarter" idx="5"/>
          </p:nvPr>
        </p:nvSpPr>
        <p:spPr/>
        <p:txBody>
          <a:bodyPr/>
          <a:lstStyle/>
          <a:p>
            <a:fld id="{3FE2FFA5-25D8-4616-A06B-E0015DFAFD01}" type="slidenum">
              <a:rPr lang="en-US"/>
              <a:t>5</a:t>
            </a:fld>
            <a:endParaRPr lang="en-US" dirty="0"/>
          </a:p>
        </p:txBody>
      </p:sp>
    </p:spTree>
    <p:extLst>
      <p:ext uri="{BB962C8B-B14F-4D97-AF65-F5344CB8AC3E}">
        <p14:creationId xmlns:p14="http://schemas.microsoft.com/office/powerpoint/2010/main" val="177859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 benefit from the literature review acknowledges that clear communication among the multidisciplinary of the organization is important from the initial sat at consultation to first post operative appointment on the continuum of care. </a:t>
            </a:r>
          </a:p>
          <a:p>
            <a:endParaRPr lang="en-US" dirty="0">
              <a:cs typeface="Calibri"/>
            </a:endParaRPr>
          </a:p>
        </p:txBody>
      </p:sp>
      <p:sp>
        <p:nvSpPr>
          <p:cNvPr id="4" name="Slide Number Placeholder 3"/>
          <p:cNvSpPr>
            <a:spLocks noGrp="1"/>
          </p:cNvSpPr>
          <p:nvPr>
            <p:ph type="sldNum" sz="quarter" idx="5"/>
          </p:nvPr>
        </p:nvSpPr>
        <p:spPr/>
        <p:txBody>
          <a:bodyPr/>
          <a:lstStyle/>
          <a:p>
            <a:fld id="{3FE2FFA5-25D8-4616-A06B-E0015DFAFD01}" type="slidenum">
              <a:rPr lang="en-US"/>
              <a:t>6</a:t>
            </a:fld>
            <a:endParaRPr lang="en-US" dirty="0"/>
          </a:p>
        </p:txBody>
      </p:sp>
    </p:spTree>
    <p:extLst>
      <p:ext uri="{BB962C8B-B14F-4D97-AF65-F5344CB8AC3E}">
        <p14:creationId xmlns:p14="http://schemas.microsoft.com/office/powerpoint/2010/main" val="102878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 challenges noted from the literature review exposed a much needed alignment of all involved to provide a more consistent care, and there may be outliers to each case with readmission rates, extended care or other complications.</a:t>
            </a:r>
          </a:p>
        </p:txBody>
      </p:sp>
      <p:sp>
        <p:nvSpPr>
          <p:cNvPr id="4" name="Slide Number Placeholder 3"/>
          <p:cNvSpPr>
            <a:spLocks noGrp="1"/>
          </p:cNvSpPr>
          <p:nvPr>
            <p:ph type="sldNum" sz="quarter" idx="5"/>
          </p:nvPr>
        </p:nvSpPr>
        <p:spPr/>
        <p:txBody>
          <a:bodyPr/>
          <a:lstStyle/>
          <a:p>
            <a:fld id="{3FE2FFA5-25D8-4616-A06B-E0015DFAFD01}" type="slidenum">
              <a:rPr lang="en-US"/>
              <a:t>7</a:t>
            </a:fld>
            <a:endParaRPr lang="en-US" dirty="0"/>
          </a:p>
        </p:txBody>
      </p:sp>
    </p:spTree>
    <p:extLst>
      <p:ext uri="{BB962C8B-B14F-4D97-AF65-F5344CB8AC3E}">
        <p14:creationId xmlns:p14="http://schemas.microsoft.com/office/powerpoint/2010/main" val="3525909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a:t>
            </a:r>
          </a:p>
        </p:txBody>
      </p:sp>
      <p:sp>
        <p:nvSpPr>
          <p:cNvPr id="4" name="Slide Number Placeholder 3"/>
          <p:cNvSpPr>
            <a:spLocks noGrp="1"/>
          </p:cNvSpPr>
          <p:nvPr>
            <p:ph type="sldNum" sz="quarter" idx="5"/>
          </p:nvPr>
        </p:nvSpPr>
        <p:spPr/>
        <p:txBody>
          <a:bodyPr/>
          <a:lstStyle/>
          <a:p>
            <a:fld id="{3FE2FFA5-25D8-4616-A06B-E0015DFAFD01}" type="slidenum">
              <a:rPr lang="en-US"/>
              <a:t>8</a:t>
            </a:fld>
            <a:endParaRPr lang="en-US" dirty="0"/>
          </a:p>
        </p:txBody>
      </p:sp>
    </p:spTree>
    <p:extLst>
      <p:ext uri="{BB962C8B-B14F-4D97-AF65-F5344CB8AC3E}">
        <p14:creationId xmlns:p14="http://schemas.microsoft.com/office/powerpoint/2010/main" val="247006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This the Donabedian model that was developed to focus on quality improvement theory and practice, that concentrates in the healthcare organization process that looks at structure, process, and outcomes. The hospital is a 457 bed community teaching hospital a leader in SE Michigan that is patient centered that provides top-quality care to its patients. The process was evaluated using the gap analysis approach with the focus on communication and data obtained and reviewed by SJMO and MARCQI. The outcome measurements is dirrected by what Joint commission performance metrics 1. Regional Anesthesia, 2. Ambulation day of surgery, 3. Discharged to home, 4. Pre/Post operative functional health assessment.</a:t>
            </a:r>
            <a:endParaRPr lang="en-US" dirty="0"/>
          </a:p>
        </p:txBody>
      </p:sp>
      <p:sp>
        <p:nvSpPr>
          <p:cNvPr id="4" name="Slide Number Placeholder 3"/>
          <p:cNvSpPr>
            <a:spLocks noGrp="1"/>
          </p:cNvSpPr>
          <p:nvPr>
            <p:ph type="sldNum" sz="quarter" idx="5"/>
          </p:nvPr>
        </p:nvSpPr>
        <p:spPr/>
        <p:txBody>
          <a:bodyPr/>
          <a:lstStyle/>
          <a:p>
            <a:fld id="{3FE2FFA5-25D8-4616-A06B-E0015DFAFD01}" type="slidenum">
              <a:rPr lang="en-US"/>
              <a:t>9</a:t>
            </a:fld>
            <a:endParaRPr lang="en-US" dirty="0"/>
          </a:p>
        </p:txBody>
      </p:sp>
    </p:spTree>
    <p:extLst>
      <p:ext uri="{BB962C8B-B14F-4D97-AF65-F5344CB8AC3E}">
        <p14:creationId xmlns:p14="http://schemas.microsoft.com/office/powerpoint/2010/main" val="46011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30297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84167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47579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65581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344658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963588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78855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25491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9996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370205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14911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30894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a:pPr/>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38251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108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95779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8413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99785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3/29/2022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extLst>
      <p:ext uri="{BB962C8B-B14F-4D97-AF65-F5344CB8AC3E}">
        <p14:creationId xmlns:p14="http://schemas.microsoft.com/office/powerpoint/2010/main" val="160441140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lobalranetwork.or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michigan.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store.jcrinc.com/2020-comprehensive-certification-manual-for-disease-specific-care-including-advanced-programs-for-dsccertification/" TargetMode="External"/><Relationship Id="rId5" Type="http://schemas.openxmlformats.org/officeDocument/2006/relationships/hyperlink" Target="https://www.stjoeshealth.org/" TargetMode="External"/><Relationship Id="rId4" Type="http://schemas.openxmlformats.org/officeDocument/2006/relationships/hyperlink" Target="https://doi.org/10.1097/NOR.0b013e31826649ca"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39A488F3-C6B9-49CC-A4F9-B1AF3C2B9E98}"/>
              </a:ext>
            </a:extLst>
          </p:cNvPr>
          <p:cNvPicPr>
            <a:picLocks noChangeAspect="1"/>
          </p:cNvPicPr>
          <p:nvPr/>
        </p:nvPicPr>
        <p:blipFill rotWithShape="1">
          <a:blip r:embed="rId4"/>
          <a:srcRect l="20415" r="32838"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4" name="Group 23">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5"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9" name="Content Placeholder 18">
            <a:extLst>
              <a:ext uri="{FF2B5EF4-FFF2-40B4-BE49-F238E27FC236}">
                <a16:creationId xmlns:a16="http://schemas.microsoft.com/office/drawing/2014/main" id="{66A0B182-CD1A-47AA-8E64-3D0A3DE8D8EE}"/>
              </a:ext>
            </a:extLst>
          </p:cNvPr>
          <p:cNvSpPr>
            <a:spLocks noGrp="1"/>
          </p:cNvSpPr>
          <p:nvPr>
            <p:ph idx="1"/>
          </p:nvPr>
        </p:nvSpPr>
        <p:spPr>
          <a:xfrm>
            <a:off x="643468" y="1007301"/>
            <a:ext cx="5260680" cy="4783899"/>
          </a:xfrm>
        </p:spPr>
        <p:txBody>
          <a:bodyPr>
            <a:normAutofit/>
          </a:bodyPr>
          <a:lstStyle/>
          <a:p>
            <a:pPr marL="0" indent="0">
              <a:buNone/>
            </a:pPr>
            <a:r>
              <a:rPr lang="en-US" dirty="0"/>
              <a:t>An Evaluation of the Joint Commission Certification for the Total Hip and Total Knee Replacement Program</a:t>
            </a:r>
          </a:p>
          <a:p>
            <a:pPr marL="0" indent="0" algn="r">
              <a:buClr>
                <a:srgbClr val="1287C3"/>
              </a:buClr>
              <a:buNone/>
            </a:pPr>
            <a:r>
              <a:rPr lang="en-US" sz="1400" dirty="0">
                <a:ea typeface="+mn-lt"/>
                <a:cs typeface="+mn-lt"/>
              </a:rPr>
              <a:t>MACHIEL STANDFIELD MSN, RN</a:t>
            </a:r>
          </a:p>
          <a:p>
            <a:pPr marL="0" indent="0" algn="r">
              <a:buClr>
                <a:srgbClr val="1287C3"/>
              </a:buClr>
              <a:buNone/>
            </a:pPr>
            <a:r>
              <a:rPr lang="en-US" sz="1400" dirty="0">
                <a:ea typeface="+mn-lt"/>
                <a:cs typeface="+mn-lt"/>
              </a:rPr>
              <a:t>UNIVERSITY OF DETROIT MERCY</a:t>
            </a:r>
          </a:p>
          <a:p>
            <a:pPr marL="0" indent="0" algn="r">
              <a:buClr>
                <a:srgbClr val="1287C3"/>
              </a:buClr>
              <a:buNone/>
            </a:pPr>
            <a:r>
              <a:rPr lang="en-US" sz="1400" dirty="0">
                <a:ea typeface="+mn-lt"/>
                <a:cs typeface="+mn-lt"/>
              </a:rPr>
              <a:t>DETROIT, MICHIGAN</a:t>
            </a:r>
            <a:endParaRPr lang="en-US" sz="1400" dirty="0"/>
          </a:p>
        </p:txBody>
      </p:sp>
    </p:spTree>
    <p:extLst>
      <p:ext uri="{BB962C8B-B14F-4D97-AF65-F5344CB8AC3E}">
        <p14:creationId xmlns:p14="http://schemas.microsoft.com/office/powerpoint/2010/main" val="372084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ED8E-E5BE-4A57-9EFD-4B9F0AC94C1C}"/>
              </a:ext>
            </a:extLst>
          </p:cNvPr>
          <p:cNvSpPr>
            <a:spLocks noGrp="1"/>
          </p:cNvSpPr>
          <p:nvPr>
            <p:ph type="title"/>
          </p:nvPr>
        </p:nvSpPr>
        <p:spPr>
          <a:xfrm>
            <a:off x="1484311" y="1081548"/>
            <a:ext cx="3333495" cy="1504335"/>
          </a:xfrm>
        </p:spPr>
        <p:txBody>
          <a:bodyPr vert="horz" lIns="91440" tIns="45720" rIns="91440" bIns="45720" rtlCol="0">
            <a:normAutofit/>
          </a:bodyPr>
          <a:lstStyle/>
          <a:p>
            <a:r>
              <a:rPr lang="en-US" sz="2400" kern="1200" dirty="0">
                <a:latin typeface="+mj-lt"/>
                <a:ea typeface="+mj-ea"/>
                <a:cs typeface="+mj-cs"/>
              </a:rPr>
              <a:t>                  </a:t>
            </a:r>
            <a:r>
              <a:rPr lang="en-US" sz="2400" dirty="0"/>
              <a:t> </a:t>
            </a:r>
            <a:r>
              <a:rPr lang="en-US" sz="2800" dirty="0"/>
              <a:t>Logic Model</a:t>
            </a:r>
            <a:endParaRPr lang="en-US" sz="2800" kern="1200" dirty="0">
              <a:latin typeface="+mj-lt"/>
              <a:cs typeface="Calibri Light"/>
            </a:endParaRPr>
          </a:p>
        </p:txBody>
      </p:sp>
      <p:sp>
        <p:nvSpPr>
          <p:cNvPr id="5" name="Content Placeholder 4">
            <a:extLst>
              <a:ext uri="{FF2B5EF4-FFF2-40B4-BE49-F238E27FC236}">
                <a16:creationId xmlns:a16="http://schemas.microsoft.com/office/drawing/2014/main" id="{5F2A9AE6-07D3-4E9F-A035-9908450C7867}"/>
              </a:ext>
            </a:extLst>
          </p:cNvPr>
          <p:cNvSpPr>
            <a:spLocks noGrp="1"/>
          </p:cNvSpPr>
          <p:nvPr>
            <p:ph idx="1"/>
          </p:nvPr>
        </p:nvSpPr>
        <p:spPr>
          <a:xfrm>
            <a:off x="1484311" y="2666999"/>
            <a:ext cx="3333496" cy="3124201"/>
          </a:xfrm>
        </p:spPr>
        <p:txBody>
          <a:bodyPr vert="horz" lIns="91440" tIns="45720" rIns="91440" bIns="45720" rtlCol="0" anchor="t">
            <a:normAutofit/>
          </a:bodyPr>
          <a:lstStyle/>
          <a:p>
            <a:pPr marL="0" indent="0">
              <a:buNone/>
            </a:pPr>
            <a:r>
              <a:rPr lang="en-US" sz="1600" dirty="0">
                <a:ea typeface="+mn-lt"/>
                <a:cs typeface="+mn-lt"/>
              </a:rPr>
              <a:t>         </a:t>
            </a:r>
          </a:p>
          <a:p>
            <a:pPr>
              <a:buNone/>
            </a:pPr>
            <a:r>
              <a:rPr lang="en-US" sz="1600" dirty="0">
                <a:ea typeface="+mn-lt"/>
                <a:cs typeface="+mn-lt"/>
              </a:rPr>
              <a:t>                                               </a:t>
            </a:r>
            <a:endParaRPr lang="en-US" sz="1600" dirty="0"/>
          </a:p>
          <a:p>
            <a:pPr>
              <a:buNone/>
            </a:pPr>
            <a:r>
              <a:rPr lang="en-US" sz="1600" dirty="0">
                <a:ea typeface="+mn-lt"/>
                <a:cs typeface="+mn-lt"/>
              </a:rPr>
              <a:t>                                    </a:t>
            </a:r>
            <a:r>
              <a:rPr lang="en-US" sz="1400" dirty="0">
                <a:ea typeface="+mn-lt"/>
                <a:cs typeface="+mn-lt"/>
              </a:rPr>
              <a:t>(W.K. Kellogg, 2004)</a:t>
            </a:r>
            <a:endParaRPr lang="en-US" sz="1400" dirty="0">
              <a:cs typeface="Calibri"/>
            </a:endParaRPr>
          </a:p>
        </p:txBody>
      </p:sp>
      <p:pic>
        <p:nvPicPr>
          <p:cNvPr id="3" name="Picture 3">
            <a:extLst>
              <a:ext uri="{FF2B5EF4-FFF2-40B4-BE49-F238E27FC236}">
                <a16:creationId xmlns:a16="http://schemas.microsoft.com/office/drawing/2014/main" id="{B58A4F69-A8AA-4474-825B-69E4DF5D0672}"/>
              </a:ext>
            </a:extLst>
          </p:cNvPr>
          <p:cNvPicPr>
            <a:picLocks noChangeAspect="1"/>
          </p:cNvPicPr>
          <p:nvPr/>
        </p:nvPicPr>
        <p:blipFill>
          <a:blip r:embed="rId4"/>
          <a:stretch>
            <a:fillRect/>
          </a:stretch>
        </p:blipFill>
        <p:spPr>
          <a:xfrm>
            <a:off x="4692546" y="738150"/>
            <a:ext cx="7182128"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467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7"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8"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9"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40"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1"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2"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7" name="Title 6">
            <a:extLst>
              <a:ext uri="{FF2B5EF4-FFF2-40B4-BE49-F238E27FC236}">
                <a16:creationId xmlns:a16="http://schemas.microsoft.com/office/drawing/2014/main" id="{F4149D71-7058-4E61-BA8B-68C035CDD1BF}"/>
              </a:ext>
            </a:extLst>
          </p:cNvPr>
          <p:cNvSpPr>
            <a:spLocks noGrp="1"/>
          </p:cNvSpPr>
          <p:nvPr>
            <p:ph type="title"/>
          </p:nvPr>
        </p:nvSpPr>
        <p:spPr>
          <a:xfrm>
            <a:off x="4089399" y="4625788"/>
            <a:ext cx="7413623" cy="835217"/>
          </a:xfrm>
        </p:spPr>
        <p:txBody>
          <a:bodyPr vert="horz" lIns="91440" tIns="45720" rIns="91440" bIns="45720" rtlCol="0" anchor="b">
            <a:normAutofit/>
          </a:bodyPr>
          <a:lstStyle/>
          <a:p>
            <a:pPr algn="r"/>
            <a:r>
              <a:rPr lang="en-US" sz="4400" dirty="0"/>
              <a:t>Organizational Assessment</a:t>
            </a:r>
          </a:p>
        </p:txBody>
      </p:sp>
      <p:pic>
        <p:nvPicPr>
          <p:cNvPr id="5" name="Picture 5" descr="Text, letter&#10;&#10;Description automatically generated">
            <a:extLst>
              <a:ext uri="{FF2B5EF4-FFF2-40B4-BE49-F238E27FC236}">
                <a16:creationId xmlns:a16="http://schemas.microsoft.com/office/drawing/2014/main" id="{DAE1BAAC-AFDC-4099-AC31-D48643E4C0A5}"/>
              </a:ext>
            </a:extLst>
          </p:cNvPr>
          <p:cNvPicPr>
            <a:picLocks noChangeAspect="1"/>
          </p:cNvPicPr>
          <p:nvPr/>
        </p:nvPicPr>
        <p:blipFill rotWithShape="1">
          <a:blip r:embed="rId4"/>
          <a:srcRect t="5757" r="2" b="55777"/>
          <a:stretch/>
        </p:blipFill>
        <p:spPr>
          <a:xfrm>
            <a:off x="2861378" y="190480"/>
            <a:ext cx="9230759" cy="459482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1342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22"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25"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20B0E2D-5101-3741-A7AB-E665798680FB}"/>
              </a:ext>
            </a:extLst>
          </p:cNvPr>
          <p:cNvSpPr>
            <a:spLocks noGrp="1"/>
          </p:cNvSpPr>
          <p:nvPr>
            <p:ph type="title"/>
          </p:nvPr>
        </p:nvSpPr>
        <p:spPr>
          <a:xfrm>
            <a:off x="1836013" y="1072609"/>
            <a:ext cx="3041557" cy="4522647"/>
          </a:xfrm>
          <a:effectLst/>
        </p:spPr>
        <p:txBody>
          <a:bodyPr anchor="ctr">
            <a:normAutofit/>
          </a:bodyPr>
          <a:lstStyle/>
          <a:p>
            <a:pPr algn="l"/>
            <a:r>
              <a:rPr lang="en-US" sz="3200" dirty="0">
                <a:solidFill>
                  <a:schemeClr val="tx2"/>
                </a:solidFill>
              </a:rPr>
              <a:t>Methodology</a:t>
            </a:r>
          </a:p>
        </p:txBody>
      </p:sp>
      <p:sp>
        <p:nvSpPr>
          <p:cNvPr id="3" name="Content Placeholder 2">
            <a:extLst>
              <a:ext uri="{FF2B5EF4-FFF2-40B4-BE49-F238E27FC236}">
                <a16:creationId xmlns:a16="http://schemas.microsoft.com/office/drawing/2014/main" id="{996C10EA-ED55-1A4D-B243-6C5216CDC2A6}"/>
              </a:ext>
            </a:extLst>
          </p:cNvPr>
          <p:cNvSpPr>
            <a:spLocks noGrp="1"/>
          </p:cNvSpPr>
          <p:nvPr>
            <p:ph idx="1"/>
          </p:nvPr>
        </p:nvSpPr>
        <p:spPr>
          <a:xfrm>
            <a:off x="5149032" y="1072609"/>
            <a:ext cx="6383207" cy="4522647"/>
          </a:xfrm>
        </p:spPr>
        <p:txBody>
          <a:bodyPr vert="horz" lIns="91440" tIns="45720" rIns="91440" bIns="45720" rtlCol="0" anchor="ctr">
            <a:normAutofit/>
          </a:bodyPr>
          <a:lstStyle/>
          <a:p>
            <a:pPr marL="0" indent="0">
              <a:lnSpc>
                <a:spcPct val="90000"/>
              </a:lnSpc>
              <a:buNone/>
            </a:pPr>
            <a:r>
              <a:rPr lang="en-US" sz="1600" b="1" dirty="0">
                <a:cs typeface="Calibri" panose="020F0502020204030204"/>
              </a:rPr>
              <a:t>Setting:</a:t>
            </a:r>
            <a:r>
              <a:rPr lang="en-US" sz="1600" dirty="0">
                <a:cs typeface="Calibri" panose="020F0502020204030204"/>
              </a:rPr>
              <a:t> St Joseph Mercy Oakland Hospital Joint Care Center</a:t>
            </a:r>
          </a:p>
          <a:p>
            <a:pPr marL="0" indent="0">
              <a:lnSpc>
                <a:spcPct val="90000"/>
              </a:lnSpc>
              <a:buNone/>
            </a:pPr>
            <a:r>
              <a:rPr lang="en-US" sz="1600" b="1" dirty="0">
                <a:cs typeface="Calibri" panose="020F0502020204030204"/>
              </a:rPr>
              <a:t>Stakeholders</a:t>
            </a:r>
            <a:r>
              <a:rPr lang="en-US" sz="1600" dirty="0">
                <a:cs typeface="Calibri" panose="020F0502020204030204"/>
              </a:rPr>
              <a:t>:</a:t>
            </a:r>
          </a:p>
          <a:p>
            <a:pPr>
              <a:lnSpc>
                <a:spcPct val="90000"/>
              </a:lnSpc>
            </a:pPr>
            <a:r>
              <a:rPr lang="en-US" sz="1600" dirty="0">
                <a:cs typeface="Calibri" panose="020F0502020204030204"/>
              </a:rPr>
              <a:t>Champion/Owner-Orthopedic surgeon</a:t>
            </a:r>
          </a:p>
          <a:p>
            <a:pPr>
              <a:lnSpc>
                <a:spcPct val="90000"/>
              </a:lnSpc>
            </a:pPr>
            <a:r>
              <a:rPr lang="en-US" sz="1600" dirty="0">
                <a:cs typeface="Calibri" panose="020F0502020204030204"/>
              </a:rPr>
              <a:t>Anesthesia</a:t>
            </a:r>
          </a:p>
          <a:p>
            <a:pPr>
              <a:lnSpc>
                <a:spcPct val="90000"/>
              </a:lnSpc>
            </a:pPr>
            <a:r>
              <a:rPr lang="en-US" sz="1600" dirty="0">
                <a:cs typeface="Calibri" panose="020F0502020204030204"/>
              </a:rPr>
              <a:t>Nursing-pre/post operative, pre-admission testing, 7 south staff</a:t>
            </a:r>
          </a:p>
          <a:p>
            <a:pPr>
              <a:lnSpc>
                <a:spcPct val="90000"/>
              </a:lnSpc>
            </a:pPr>
            <a:r>
              <a:rPr lang="en-US" sz="1600" dirty="0">
                <a:cs typeface="Calibri" panose="020F0502020204030204"/>
              </a:rPr>
              <a:t>Administration/Quality </a:t>
            </a:r>
          </a:p>
          <a:p>
            <a:pPr>
              <a:lnSpc>
                <a:spcPct val="90000"/>
              </a:lnSpc>
            </a:pPr>
            <a:r>
              <a:rPr lang="en-US" sz="1600" dirty="0">
                <a:cs typeface="Calibri" panose="020F0502020204030204"/>
              </a:rPr>
              <a:t>Physical therapy</a:t>
            </a:r>
          </a:p>
          <a:p>
            <a:pPr>
              <a:lnSpc>
                <a:spcPct val="90000"/>
              </a:lnSpc>
            </a:pPr>
            <a:r>
              <a:rPr lang="en-US" sz="1600" dirty="0">
                <a:cs typeface="Calibri" panose="020F0502020204030204"/>
              </a:rPr>
              <a:t>Pharmacy</a:t>
            </a:r>
          </a:p>
          <a:p>
            <a:pPr>
              <a:lnSpc>
                <a:spcPct val="90000"/>
              </a:lnSpc>
            </a:pPr>
            <a:r>
              <a:rPr lang="en-US" sz="1600" dirty="0">
                <a:cs typeface="Calibri" panose="020F0502020204030204"/>
              </a:rPr>
              <a:t>Case management</a:t>
            </a:r>
          </a:p>
          <a:p>
            <a:pPr>
              <a:lnSpc>
                <a:spcPct val="90000"/>
              </a:lnSpc>
            </a:pPr>
            <a:r>
              <a:rPr lang="en-US" sz="1600" dirty="0">
                <a:cs typeface="Calibri" panose="020F0502020204030204"/>
              </a:rPr>
              <a:t>Home care</a:t>
            </a:r>
          </a:p>
          <a:p>
            <a:pPr>
              <a:lnSpc>
                <a:spcPct val="90000"/>
              </a:lnSpc>
            </a:pPr>
            <a:r>
              <a:rPr lang="en-US" sz="1600" dirty="0">
                <a:cs typeface="Calibri" panose="020F0502020204030204"/>
              </a:rPr>
              <a:t>Dietary</a:t>
            </a:r>
          </a:p>
          <a:p>
            <a:pPr marL="0" indent="0">
              <a:lnSpc>
                <a:spcPct val="90000"/>
              </a:lnSpc>
              <a:buNone/>
            </a:pPr>
            <a:r>
              <a:rPr lang="en-US" sz="1600" b="1" dirty="0">
                <a:cs typeface="Calibri" panose="020F0502020204030204"/>
              </a:rPr>
              <a:t>Ethical Considerations:</a:t>
            </a:r>
            <a:r>
              <a:rPr lang="en-US" sz="1600" dirty="0">
                <a:cs typeface="Calibri" panose="020F0502020204030204"/>
              </a:rPr>
              <a:t> No ethical conflicts or issues, data from chart review for MARCQI/SJMO, IRB obtained UDM and SJMO</a:t>
            </a:r>
          </a:p>
          <a:p>
            <a:pPr marL="0" indent="0">
              <a:lnSpc>
                <a:spcPct val="90000"/>
              </a:lnSpc>
              <a:buNone/>
            </a:pPr>
            <a:endParaRPr lang="en-US" sz="1600" dirty="0">
              <a:cs typeface="Calibri" panose="020F0502020204030204"/>
            </a:endParaRPr>
          </a:p>
          <a:p>
            <a:pPr marL="0" indent="0">
              <a:lnSpc>
                <a:spcPct val="90000"/>
              </a:lnSpc>
              <a:buNone/>
            </a:pPr>
            <a:endParaRPr lang="en-US" sz="1600" dirty="0">
              <a:cs typeface="Calibri" panose="020F0502020204030204"/>
            </a:endParaRPr>
          </a:p>
        </p:txBody>
      </p:sp>
    </p:spTree>
    <p:extLst>
      <p:ext uri="{BB962C8B-B14F-4D97-AF65-F5344CB8AC3E}">
        <p14:creationId xmlns:p14="http://schemas.microsoft.com/office/powerpoint/2010/main" val="49422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739D-F3D3-604B-BE09-BAC92B9CB4B5}"/>
              </a:ext>
            </a:extLst>
          </p:cNvPr>
          <p:cNvSpPr>
            <a:spLocks noGrp="1"/>
          </p:cNvSpPr>
          <p:nvPr>
            <p:ph type="title"/>
          </p:nvPr>
        </p:nvSpPr>
        <p:spPr/>
        <p:txBody>
          <a:bodyPr>
            <a:normAutofit/>
          </a:bodyPr>
          <a:lstStyle/>
          <a:p>
            <a:r>
              <a:rPr lang="en-US" sz="5400" dirty="0"/>
              <a:t>               Design</a:t>
            </a:r>
          </a:p>
        </p:txBody>
      </p:sp>
      <p:graphicFrame>
        <p:nvGraphicFramePr>
          <p:cNvPr id="8" name="Content Placeholder 2">
            <a:extLst>
              <a:ext uri="{FF2B5EF4-FFF2-40B4-BE49-F238E27FC236}">
                <a16:creationId xmlns:a16="http://schemas.microsoft.com/office/drawing/2014/main" id="{92432C56-DEE4-472E-B84A-6CF19DE47DC7}"/>
              </a:ext>
            </a:extLst>
          </p:cNvPr>
          <p:cNvGraphicFramePr>
            <a:graphicFrameLocks noGrp="1"/>
          </p:cNvGraphicFramePr>
          <p:nvPr>
            <p:ph idx="1"/>
            <p:extLst>
              <p:ext uri="{D42A27DB-BD31-4B8C-83A1-F6EECF244321}">
                <p14:modId xmlns:p14="http://schemas.microsoft.com/office/powerpoint/2010/main" val="365778625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9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52F1BF-BBE2-644B-A7C5-BFDFB8706A3B}"/>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                          Results</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C8391F33-2385-4D01-BEDD-4B58BAACCFB5}"/>
              </a:ext>
            </a:extLst>
          </p:cNvPr>
          <p:cNvGraphicFramePr>
            <a:graphicFrameLocks noGrp="1"/>
          </p:cNvGraphicFramePr>
          <p:nvPr>
            <p:ph idx="1"/>
            <p:extLst>
              <p:ext uri="{D42A27DB-BD31-4B8C-83A1-F6EECF244321}">
                <p14:modId xmlns:p14="http://schemas.microsoft.com/office/powerpoint/2010/main" val="76372216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2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C7EF8E5-C030-40D2-86BB-EDD08DD300EC}"/>
              </a:ext>
            </a:extLst>
          </p:cNvPr>
          <p:cNvSpPr>
            <a:spLocks noGrp="1"/>
          </p:cNvSpPr>
          <p:nvPr>
            <p:ph type="title"/>
          </p:nvPr>
        </p:nvSpPr>
        <p:spPr>
          <a:xfrm>
            <a:off x="535021" y="685800"/>
            <a:ext cx="2639962" cy="5105400"/>
          </a:xfrm>
        </p:spPr>
        <p:txBody>
          <a:bodyPr>
            <a:normAutofit/>
          </a:bodyPr>
          <a:lstStyle/>
          <a:p>
            <a:r>
              <a:rPr lang="en-US" sz="3400" dirty="0">
                <a:solidFill>
                  <a:srgbClr val="FFFFFF"/>
                </a:solidFill>
                <a:cs typeface="Calibri Light"/>
              </a:rPr>
              <a:t>DISCUSSION</a:t>
            </a:r>
            <a:endParaRPr lang="en-US" sz="3400" dirty="0">
              <a:solidFill>
                <a:srgbClr val="FFFFFF"/>
              </a:solidFill>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3D2BCEB4-D148-4196-8B32-0349DF6B559E}"/>
              </a:ext>
            </a:extLst>
          </p:cNvPr>
          <p:cNvGraphicFramePr>
            <a:graphicFrameLocks noGrp="1"/>
          </p:cNvGraphicFramePr>
          <p:nvPr>
            <p:ph idx="1"/>
            <p:extLst>
              <p:ext uri="{D42A27DB-BD31-4B8C-83A1-F6EECF244321}">
                <p14:modId xmlns:p14="http://schemas.microsoft.com/office/powerpoint/2010/main" val="36863542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78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68C1B02-39C6-49F9-9101-017919C94497}"/>
              </a:ext>
            </a:extLst>
          </p:cNvPr>
          <p:cNvSpPr>
            <a:spLocks noGrp="1"/>
          </p:cNvSpPr>
          <p:nvPr>
            <p:ph type="title"/>
          </p:nvPr>
        </p:nvSpPr>
        <p:spPr>
          <a:xfrm>
            <a:off x="535021" y="685800"/>
            <a:ext cx="2639962" cy="5105400"/>
          </a:xfrm>
        </p:spPr>
        <p:txBody>
          <a:bodyPr>
            <a:normAutofit/>
          </a:bodyPr>
          <a:lstStyle/>
          <a:p>
            <a:r>
              <a:rPr lang="en-US" sz="3400" dirty="0">
                <a:solidFill>
                  <a:srgbClr val="FFFFFF"/>
                </a:solidFill>
                <a:cs typeface="Calibri Light"/>
              </a:rPr>
              <a:t>DISCUSSION</a:t>
            </a:r>
            <a:endParaRPr lang="en-US" sz="3400" dirty="0">
              <a:solidFill>
                <a:srgbClr val="FFFFFF"/>
              </a:solidFill>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B67B6506-0FCA-4ECD-A340-7E700E88240A}"/>
              </a:ext>
            </a:extLst>
          </p:cNvPr>
          <p:cNvGraphicFramePr>
            <a:graphicFrameLocks noGrp="1"/>
          </p:cNvGraphicFramePr>
          <p:nvPr>
            <p:ph idx="1"/>
            <p:extLst>
              <p:ext uri="{D42A27DB-BD31-4B8C-83A1-F6EECF244321}">
                <p14:modId xmlns:p14="http://schemas.microsoft.com/office/powerpoint/2010/main" val="287441363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997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0EC32CE-8AC3-47EF-BED8-F6E138731384}"/>
              </a:ext>
            </a:extLst>
          </p:cNvPr>
          <p:cNvSpPr>
            <a:spLocks noGrp="1"/>
          </p:cNvSpPr>
          <p:nvPr>
            <p:ph type="title"/>
          </p:nvPr>
        </p:nvSpPr>
        <p:spPr>
          <a:xfrm>
            <a:off x="535021" y="685800"/>
            <a:ext cx="2639962" cy="5105400"/>
          </a:xfrm>
        </p:spPr>
        <p:txBody>
          <a:bodyPr>
            <a:normAutofit/>
          </a:bodyPr>
          <a:lstStyle/>
          <a:p>
            <a:r>
              <a:rPr lang="en-US" dirty="0">
                <a:solidFill>
                  <a:srgbClr val="FFFFFF"/>
                </a:solidFill>
                <a:cs typeface="Calibri Light"/>
              </a:rPr>
              <a:t>Impact</a:t>
            </a:r>
            <a:endParaRPr lang="en-US" dirty="0">
              <a:solidFill>
                <a:srgbClr val="FFFFFF"/>
              </a:solidFill>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51F819B7-36A9-479C-BB8B-2CF6EDC7B980}"/>
              </a:ext>
            </a:extLst>
          </p:cNvPr>
          <p:cNvGraphicFramePr>
            <a:graphicFrameLocks noGrp="1"/>
          </p:cNvGraphicFramePr>
          <p:nvPr>
            <p:ph idx="1"/>
            <p:extLst>
              <p:ext uri="{D42A27DB-BD31-4B8C-83A1-F6EECF244321}">
                <p14:modId xmlns:p14="http://schemas.microsoft.com/office/powerpoint/2010/main" val="16010497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97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6"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DA0A169-28A0-49D2-91DF-8D22967F7D1A}"/>
              </a:ext>
            </a:extLst>
          </p:cNvPr>
          <p:cNvSpPr>
            <a:spLocks noGrp="1"/>
          </p:cNvSpPr>
          <p:nvPr>
            <p:ph type="title"/>
          </p:nvPr>
        </p:nvSpPr>
        <p:spPr>
          <a:xfrm>
            <a:off x="1836013" y="1072609"/>
            <a:ext cx="3041557" cy="4522647"/>
          </a:xfrm>
          <a:effectLst/>
        </p:spPr>
        <p:txBody>
          <a:bodyPr anchor="ctr">
            <a:normAutofit/>
          </a:bodyPr>
          <a:lstStyle/>
          <a:p>
            <a:pPr algn="l"/>
            <a:r>
              <a:rPr lang="en-US" sz="1800" dirty="0">
                <a:solidFill>
                  <a:schemeClr val="tx2"/>
                </a:solidFill>
                <a:cs typeface="Calibri Light"/>
              </a:rPr>
              <a:t>                           </a:t>
            </a:r>
            <a:r>
              <a:rPr lang="en-US" sz="3600" dirty="0">
                <a:solidFill>
                  <a:schemeClr val="tx2"/>
                </a:solidFill>
                <a:cs typeface="Calibri Light"/>
              </a:rPr>
              <a:t> </a:t>
            </a:r>
            <a:r>
              <a:rPr lang="en-US" sz="1800" dirty="0">
                <a:solidFill>
                  <a:schemeClr val="tx2"/>
                </a:solidFill>
                <a:cs typeface="Calibri Light"/>
              </a:rPr>
              <a:t>DISEMINATION</a:t>
            </a:r>
          </a:p>
        </p:txBody>
      </p:sp>
      <p:sp>
        <p:nvSpPr>
          <p:cNvPr id="3" name="Content Placeholder 2">
            <a:extLst>
              <a:ext uri="{FF2B5EF4-FFF2-40B4-BE49-F238E27FC236}">
                <a16:creationId xmlns:a16="http://schemas.microsoft.com/office/drawing/2014/main" id="{0E8CFA9B-BE7C-407E-BE3B-9A292B3DF4D4}"/>
              </a:ext>
            </a:extLst>
          </p:cNvPr>
          <p:cNvSpPr>
            <a:spLocks noGrp="1"/>
          </p:cNvSpPr>
          <p:nvPr>
            <p:ph idx="1"/>
          </p:nvPr>
        </p:nvSpPr>
        <p:spPr>
          <a:xfrm>
            <a:off x="5149032" y="1072609"/>
            <a:ext cx="6383207" cy="4522647"/>
          </a:xfrm>
        </p:spPr>
        <p:txBody>
          <a:bodyPr vert="horz" lIns="91440" tIns="45720" rIns="91440" bIns="45720" rtlCol="0" anchor="ctr">
            <a:normAutofit/>
          </a:bodyPr>
          <a:lstStyle/>
          <a:p>
            <a:r>
              <a:rPr lang="en-US" sz="2000" dirty="0">
                <a:cs typeface="Calibri"/>
              </a:rPr>
              <a:t>Presentation to the stakeholders at SJMO, invited guest, friends, family, and University of Detroit Mercy, Detroit MI faculty members. </a:t>
            </a:r>
            <a:endParaRPr lang="en-US" sz="2000" dirty="0"/>
          </a:p>
        </p:txBody>
      </p:sp>
    </p:spTree>
    <p:extLst>
      <p:ext uri="{BB962C8B-B14F-4D97-AF65-F5344CB8AC3E}">
        <p14:creationId xmlns:p14="http://schemas.microsoft.com/office/powerpoint/2010/main" val="388848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058F-D414-DC4D-9BEE-793062D5C0C8}"/>
              </a:ext>
            </a:extLst>
          </p:cNvPr>
          <p:cNvSpPr>
            <a:spLocks noGrp="1"/>
          </p:cNvSpPr>
          <p:nvPr>
            <p:ph type="title"/>
          </p:nvPr>
        </p:nvSpPr>
        <p:spPr>
          <a:xfrm>
            <a:off x="4384039" y="365125"/>
            <a:ext cx="7164493" cy="1325563"/>
          </a:xfrm>
        </p:spPr>
        <p:txBody>
          <a:bodyPr>
            <a:normAutofit/>
          </a:bodyPr>
          <a:lstStyle/>
          <a:p>
            <a:r>
              <a:rPr lang="en-US" dirty="0"/>
              <a:t>              Thank you !!!!</a:t>
            </a:r>
          </a:p>
        </p:txBody>
      </p:sp>
      <p:graphicFrame>
        <p:nvGraphicFramePr>
          <p:cNvPr id="5" name="Content Placeholder 2">
            <a:extLst>
              <a:ext uri="{FF2B5EF4-FFF2-40B4-BE49-F238E27FC236}">
                <a16:creationId xmlns:a16="http://schemas.microsoft.com/office/drawing/2014/main" id="{4F33A362-6E9A-453D-BCFD-335030F09EA0}"/>
              </a:ext>
            </a:extLst>
          </p:cNvPr>
          <p:cNvGraphicFramePr>
            <a:graphicFrameLocks noGrp="1"/>
          </p:cNvGraphicFramePr>
          <p:nvPr>
            <p:ph idx="1"/>
            <p:extLst>
              <p:ext uri="{D42A27DB-BD31-4B8C-83A1-F6EECF244321}">
                <p14:modId xmlns:p14="http://schemas.microsoft.com/office/powerpoint/2010/main" val="2042375351"/>
              </p:ext>
            </p:extLst>
          </p:nvPr>
        </p:nvGraphicFramePr>
        <p:xfrm>
          <a:off x="4387515" y="2022601"/>
          <a:ext cx="7161017" cy="415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4702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967EDF5-5C7D-DC49-88C0-DAFCAC3F5C46}"/>
              </a:ext>
            </a:extLst>
          </p:cNvPr>
          <p:cNvSpPr>
            <a:spLocks noGrp="1"/>
          </p:cNvSpPr>
          <p:nvPr>
            <p:ph type="title"/>
          </p:nvPr>
        </p:nvSpPr>
        <p:spPr>
          <a:xfrm>
            <a:off x="535021" y="685800"/>
            <a:ext cx="2639962" cy="5105400"/>
          </a:xfrm>
        </p:spPr>
        <p:txBody>
          <a:bodyPr>
            <a:normAutofit/>
          </a:bodyPr>
          <a:lstStyle/>
          <a:p>
            <a:r>
              <a:rPr lang="en-US" sz="3700" dirty="0">
                <a:solidFill>
                  <a:srgbClr val="FFFFFF"/>
                </a:solidFill>
              </a:rPr>
              <a:t>                      Introduction</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697C914D-B9E5-4285-9E0D-57CA42DBDC3A}"/>
              </a:ext>
            </a:extLst>
          </p:cNvPr>
          <p:cNvGraphicFramePr>
            <a:graphicFrameLocks noGrp="1"/>
          </p:cNvGraphicFramePr>
          <p:nvPr>
            <p:ph idx="1"/>
            <p:extLst>
              <p:ext uri="{D42A27DB-BD31-4B8C-83A1-F6EECF244321}">
                <p14:modId xmlns:p14="http://schemas.microsoft.com/office/powerpoint/2010/main" val="203156113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44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6"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a:xfrm>
            <a:off x="1836013" y="1072609"/>
            <a:ext cx="3041557" cy="4522647"/>
          </a:xfrm>
          <a:effectLst/>
        </p:spPr>
        <p:txBody>
          <a:bodyPr anchor="ctr">
            <a:normAutofit/>
          </a:bodyPr>
          <a:lstStyle/>
          <a:p>
            <a:pPr algn="l"/>
            <a:r>
              <a:rPr lang="en-US" sz="3200" dirty="0">
                <a:solidFill>
                  <a:schemeClr val="tx2"/>
                </a:solidFill>
              </a:rPr>
              <a:t>                        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5149032" y="1072609"/>
            <a:ext cx="6383207" cy="4522647"/>
          </a:xfrm>
        </p:spPr>
        <p:txBody>
          <a:bodyPr vert="horz" lIns="91440" tIns="45720" rIns="91440" bIns="45720" rtlCol="0" anchor="ctr">
            <a:normAutofit fontScale="92500" lnSpcReduction="20000"/>
          </a:bodyPr>
          <a:lstStyle/>
          <a:p>
            <a:pPr>
              <a:lnSpc>
                <a:spcPct val="90000"/>
              </a:lnSpc>
            </a:pPr>
            <a:r>
              <a:rPr lang="en-US" sz="1700" dirty="0">
                <a:ea typeface="+mn-lt"/>
                <a:cs typeface="+mn-lt"/>
              </a:rPr>
              <a:t>Berg, U., Berg, M., Rolfson, O., &amp; Erichsen-Andersson, A. (2019). Fast-track program of elective joint replacement in hip and knee—patients’ experiences of the clinical pathway and care process. </a:t>
            </a:r>
            <a:r>
              <a:rPr lang="en-US" sz="1700" i="1" dirty="0">
                <a:ea typeface="+mn-lt"/>
                <a:cs typeface="+mn-lt"/>
              </a:rPr>
              <a:t>Journal of orthopaedic surgery and research</a:t>
            </a:r>
            <a:r>
              <a:rPr lang="en-US" sz="1700" dirty="0">
                <a:ea typeface="+mn-lt"/>
                <a:cs typeface="+mn-lt"/>
              </a:rPr>
              <a:t>, </a:t>
            </a:r>
            <a:r>
              <a:rPr lang="en-US" sz="1700" i="1" dirty="0">
                <a:ea typeface="+mn-lt"/>
                <a:cs typeface="+mn-lt"/>
              </a:rPr>
              <a:t>14</a:t>
            </a:r>
            <a:r>
              <a:rPr lang="en-US" sz="1700" dirty="0">
                <a:ea typeface="+mn-lt"/>
                <a:cs typeface="+mn-lt"/>
              </a:rPr>
              <a:t>(1), 186 </a:t>
            </a:r>
          </a:p>
          <a:p>
            <a:pPr>
              <a:lnSpc>
                <a:spcPct val="90000"/>
              </a:lnSpc>
            </a:pPr>
            <a:r>
              <a:rPr lang="en-US" sz="1700" dirty="0">
                <a:ea typeface="+mn-lt"/>
                <a:cs typeface="+mn-lt"/>
              </a:rPr>
              <a:t>Centers for Disease. (2020, September 14). </a:t>
            </a:r>
            <a:r>
              <a:rPr lang="en-US" sz="1700" i="1" dirty="0">
                <a:ea typeface="+mn-lt"/>
                <a:cs typeface="+mn-lt"/>
              </a:rPr>
              <a:t>Arthritis.</a:t>
            </a:r>
            <a:r>
              <a:rPr lang="en-US" sz="1700" dirty="0">
                <a:ea typeface="+mn-lt"/>
                <a:cs typeface="+mn-lt"/>
              </a:rPr>
              <a:t> CDC Retrieved from https://www.cdc.gov/arthritis/pain/index.htm </a:t>
            </a:r>
          </a:p>
          <a:p>
            <a:pPr>
              <a:lnSpc>
                <a:spcPct val="90000"/>
              </a:lnSpc>
              <a:buClr>
                <a:srgbClr val="1287C3"/>
              </a:buClr>
            </a:pPr>
            <a:r>
              <a:rPr lang="en-US" sz="1700" dirty="0">
                <a:ea typeface="+mn-lt"/>
                <a:cs typeface="+mn-lt"/>
              </a:rPr>
              <a:t>Donabedian, A. (2005). Evaluating the quality of medical care. </a:t>
            </a:r>
            <a:r>
              <a:rPr lang="en-US" sz="1700" i="1" dirty="0">
                <a:ea typeface="+mn-lt"/>
                <a:cs typeface="+mn-lt"/>
              </a:rPr>
              <a:t>The Milbank Quarterly</a:t>
            </a:r>
            <a:r>
              <a:rPr lang="en-US" sz="1700" dirty="0">
                <a:ea typeface="+mn-lt"/>
                <a:cs typeface="+mn-lt"/>
              </a:rPr>
              <a:t>, </a:t>
            </a:r>
            <a:r>
              <a:rPr lang="en-US" sz="1700" i="1" dirty="0">
                <a:ea typeface="+mn-lt"/>
                <a:cs typeface="+mn-lt"/>
              </a:rPr>
              <a:t>83</a:t>
            </a:r>
            <a:r>
              <a:rPr lang="en-US" sz="1700" dirty="0">
                <a:ea typeface="+mn-lt"/>
                <a:cs typeface="+mn-lt"/>
              </a:rPr>
              <a:t>(4), 691.</a:t>
            </a:r>
          </a:p>
          <a:p>
            <a:pPr>
              <a:lnSpc>
                <a:spcPct val="90000"/>
              </a:lnSpc>
              <a:buClr>
                <a:srgbClr val="1287C3"/>
              </a:buClr>
            </a:pPr>
            <a:r>
              <a:rPr lang="en-US" sz="1700" dirty="0">
                <a:ea typeface="+mn-lt"/>
                <a:cs typeface="+mn-lt"/>
              </a:rPr>
              <a:t>Filson, R., Mori, C., Ribsam, V., Holtz, L., Bodden, J., ONP-C, R. N. F. A.,  &amp; Gabbert, T. (2018). Best Practice Guideline Total Knee Replacement (Arthroplasty).</a:t>
            </a:r>
          </a:p>
          <a:p>
            <a:pPr>
              <a:lnSpc>
                <a:spcPct val="90000"/>
              </a:lnSpc>
            </a:pPr>
            <a:r>
              <a:rPr lang="en-US" sz="1700" dirty="0">
                <a:ea typeface="+mn-lt"/>
                <a:cs typeface="+mn-lt"/>
              </a:rPr>
              <a:t>Frost, K., Stafos, A., Barbay, K., &amp; Henderson, K. (2019). Achieving Disease-Specific Care Joint Commission Certification: The Impact of Clinical Nurse Specialist Practice. </a:t>
            </a:r>
            <a:r>
              <a:rPr lang="en-US" sz="1700" i="1" dirty="0">
                <a:ea typeface="+mn-lt"/>
                <a:cs typeface="+mn-lt"/>
              </a:rPr>
              <a:t>Clinical Nurse Specialist</a:t>
            </a:r>
            <a:r>
              <a:rPr lang="en-US" sz="1700" dirty="0">
                <a:ea typeface="+mn-lt"/>
                <a:cs typeface="+mn-lt"/>
              </a:rPr>
              <a:t>, </a:t>
            </a:r>
            <a:r>
              <a:rPr lang="en-US" sz="1700" i="1" dirty="0">
                <a:ea typeface="+mn-lt"/>
                <a:cs typeface="+mn-lt"/>
              </a:rPr>
              <a:t>33</a:t>
            </a:r>
            <a:r>
              <a:rPr lang="en-US" sz="1700" dirty="0">
                <a:ea typeface="+mn-lt"/>
                <a:cs typeface="+mn-lt"/>
              </a:rPr>
              <a:t>(6), 273-278. </a:t>
            </a:r>
          </a:p>
          <a:p>
            <a:pPr>
              <a:lnSpc>
                <a:spcPct val="90000"/>
              </a:lnSpc>
            </a:pPr>
            <a:r>
              <a:rPr lang="en-US" sz="1700" dirty="0">
                <a:ea typeface="+mn-lt"/>
                <a:cs typeface="+mn-lt"/>
              </a:rPr>
              <a:t>Global RA Network. (2021). Retrieved October 31,2021 from </a:t>
            </a:r>
            <a:r>
              <a:rPr lang="en-US" sz="1700" dirty="0">
                <a:ea typeface="+mn-lt"/>
                <a:cs typeface="+mn-lt"/>
                <a:hlinkClick r:id="rId3"/>
              </a:rPr>
              <a:t>https://www.globalranetwork.org</a:t>
            </a:r>
          </a:p>
          <a:p>
            <a:pPr>
              <a:lnSpc>
                <a:spcPct val="90000"/>
              </a:lnSpc>
            </a:pPr>
            <a:r>
              <a:rPr lang="en-US" sz="1700" dirty="0">
                <a:ea typeface="+mn-lt"/>
                <a:cs typeface="+mn-lt"/>
              </a:rPr>
              <a:t>2015 Michigan DHHS, 2021. (2021). Retrieved October 31, 2021, from </a:t>
            </a:r>
            <a:r>
              <a:rPr lang="en-US" sz="1700" dirty="0">
                <a:ea typeface="+mn-lt"/>
                <a:cs typeface="+mn-lt"/>
                <a:hlinkClick r:id="rId4"/>
              </a:rPr>
              <a:t>https://www.michigan.gov</a:t>
            </a:r>
            <a:r>
              <a:rPr lang="en-US" sz="1700" dirty="0">
                <a:ea typeface="+mn-lt"/>
                <a:cs typeface="+mn-lt"/>
              </a:rPr>
              <a:t> </a:t>
            </a:r>
          </a:p>
          <a:p>
            <a:pPr>
              <a:lnSpc>
                <a:spcPct val="90000"/>
              </a:lnSpc>
            </a:pPr>
            <a:endParaRPr lang="en-US" sz="1700" dirty="0">
              <a:ea typeface="+mn-lt"/>
              <a:cs typeface="+mn-lt"/>
            </a:endParaRPr>
          </a:p>
          <a:p>
            <a:pPr>
              <a:lnSpc>
                <a:spcPct val="90000"/>
              </a:lnSpc>
            </a:pPr>
            <a:endParaRPr lang="en-US" sz="1700" dirty="0">
              <a:cs typeface="Calibri"/>
            </a:endParaRPr>
          </a:p>
        </p:txBody>
      </p:sp>
    </p:spTree>
    <p:extLst>
      <p:ext uri="{BB962C8B-B14F-4D97-AF65-F5344CB8AC3E}">
        <p14:creationId xmlns:p14="http://schemas.microsoft.com/office/powerpoint/2010/main" val="363953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3925EC8-6A9E-4F62-B3F5-6942B0EED5F3}"/>
              </a:ext>
            </a:extLst>
          </p:cNvPr>
          <p:cNvSpPr>
            <a:spLocks noGrp="1"/>
          </p:cNvSpPr>
          <p:nvPr>
            <p:ph type="title"/>
          </p:nvPr>
        </p:nvSpPr>
        <p:spPr>
          <a:xfrm>
            <a:off x="1836013" y="1072609"/>
            <a:ext cx="3041557" cy="4522647"/>
          </a:xfrm>
          <a:effectLst/>
        </p:spPr>
        <p:txBody>
          <a:bodyPr anchor="ctr">
            <a:normAutofit/>
          </a:bodyPr>
          <a:lstStyle/>
          <a:p>
            <a:pPr algn="l"/>
            <a:r>
              <a:rPr lang="en-US" sz="3200" dirty="0">
                <a:solidFill>
                  <a:schemeClr val="tx2"/>
                </a:solidFill>
                <a:cs typeface="Calibri Light"/>
              </a:rPr>
              <a:t>References</a:t>
            </a:r>
            <a:endParaRPr lang="en-US" sz="3200" dirty="0">
              <a:solidFill>
                <a:schemeClr val="tx2"/>
              </a:solidFill>
            </a:endParaRPr>
          </a:p>
        </p:txBody>
      </p:sp>
      <p:sp>
        <p:nvSpPr>
          <p:cNvPr id="3" name="Content Placeholder 2">
            <a:extLst>
              <a:ext uri="{FF2B5EF4-FFF2-40B4-BE49-F238E27FC236}">
                <a16:creationId xmlns:a16="http://schemas.microsoft.com/office/drawing/2014/main" id="{BB13585D-E39B-46F0-8966-5ECD2F0A27B1}"/>
              </a:ext>
            </a:extLst>
          </p:cNvPr>
          <p:cNvSpPr>
            <a:spLocks noGrp="1"/>
          </p:cNvSpPr>
          <p:nvPr>
            <p:ph idx="1"/>
          </p:nvPr>
        </p:nvSpPr>
        <p:spPr>
          <a:xfrm>
            <a:off x="5149032" y="1072609"/>
            <a:ext cx="6383207" cy="4522647"/>
          </a:xfrm>
        </p:spPr>
        <p:txBody>
          <a:bodyPr vert="horz" lIns="91440" tIns="45720" rIns="91440" bIns="45720" rtlCol="0" anchor="ctr">
            <a:normAutofit/>
          </a:bodyPr>
          <a:lstStyle/>
          <a:p>
            <a:pPr>
              <a:lnSpc>
                <a:spcPct val="90000"/>
              </a:lnSpc>
            </a:pPr>
            <a:r>
              <a:rPr lang="en-US" sz="1700" dirty="0">
                <a:cs typeface="Calibri"/>
              </a:rPr>
              <a:t>Mori, Candy, Beun, Stacey &amp; Bailey, Ann. (2012). Bone Up Your Program: Certification Process for the Total Knee Replacement and Total Hip Replacement Center. Orthopaedic Nursing, 31, 287-293. </a:t>
            </a:r>
            <a:r>
              <a:rPr lang="en-US" sz="1700" dirty="0">
                <a:cs typeface="Calibri"/>
                <a:hlinkClick r:id="rId4"/>
              </a:rPr>
              <a:t>https://doi.org/10.1097/NOR.0b013e31826649ca</a:t>
            </a:r>
            <a:r>
              <a:rPr lang="en-US" sz="1700" dirty="0">
                <a:cs typeface="Calibri"/>
              </a:rPr>
              <a:t> </a:t>
            </a:r>
            <a:endParaRPr lang="en-US" sz="1700" dirty="0">
              <a:ea typeface="+mn-lt"/>
              <a:cs typeface="+mn-lt"/>
            </a:endParaRPr>
          </a:p>
          <a:p>
            <a:pPr>
              <a:lnSpc>
                <a:spcPct val="90000"/>
              </a:lnSpc>
            </a:pPr>
            <a:r>
              <a:rPr lang="en-US" sz="1700" dirty="0">
                <a:cs typeface="Calibri"/>
              </a:rPr>
              <a:t>St Joseph Mercy Hospital (2021). Retrieved from </a:t>
            </a:r>
            <a:r>
              <a:rPr lang="en-US" sz="1700" dirty="0">
                <a:cs typeface="Calibri"/>
                <a:hlinkClick r:id="rId5"/>
              </a:rPr>
              <a:t>https://www.stjoeshealth.org</a:t>
            </a:r>
            <a:r>
              <a:rPr lang="en-US" sz="1700" dirty="0">
                <a:cs typeface="Calibri"/>
              </a:rPr>
              <a:t> </a:t>
            </a:r>
            <a:endParaRPr lang="en-US" sz="1700" dirty="0">
              <a:ea typeface="+mn-lt"/>
              <a:cs typeface="+mn-lt"/>
            </a:endParaRPr>
          </a:p>
          <a:p>
            <a:pPr>
              <a:lnSpc>
                <a:spcPct val="90000"/>
              </a:lnSpc>
            </a:pPr>
            <a:r>
              <a:rPr lang="en-US" sz="1700" dirty="0">
                <a:cs typeface="Calibri"/>
              </a:rPr>
              <a:t>The Joint Commission (2020) Retrieved from: </a:t>
            </a:r>
            <a:r>
              <a:rPr lang="en-US" sz="1700" dirty="0">
                <a:cs typeface="Calibri"/>
                <a:hlinkClick r:id="rId6"/>
              </a:rPr>
              <a:t>https://store.jcrinc.com/2020-comprehensive-certification-manual-for-disease-specific-care-including-advanced-programs-for-dsccertification/</a:t>
            </a:r>
            <a:r>
              <a:rPr lang="en-US" sz="1700" dirty="0">
                <a:cs typeface="Calibri"/>
              </a:rPr>
              <a:t> </a:t>
            </a:r>
            <a:endParaRPr lang="en-US" sz="1700" dirty="0">
              <a:ea typeface="+mn-lt"/>
              <a:cs typeface="+mn-lt"/>
            </a:endParaRPr>
          </a:p>
          <a:p>
            <a:pPr>
              <a:lnSpc>
                <a:spcPct val="90000"/>
              </a:lnSpc>
              <a:buClr>
                <a:srgbClr val="1287C3"/>
              </a:buClr>
            </a:pPr>
            <a:r>
              <a:rPr lang="en-US" sz="1700" dirty="0">
                <a:ea typeface="+mn-lt"/>
                <a:cs typeface="+mn-lt"/>
              </a:rPr>
              <a:t>WK Kellogg Foundation. (2004). </a:t>
            </a:r>
            <a:r>
              <a:rPr lang="en-US" sz="1700" i="1" dirty="0">
                <a:ea typeface="+mn-lt"/>
                <a:cs typeface="+mn-lt"/>
              </a:rPr>
              <a:t>WK Kellogg Foundation logic model development guide</a:t>
            </a:r>
            <a:r>
              <a:rPr lang="en-US" sz="1700" dirty="0">
                <a:ea typeface="+mn-lt"/>
                <a:cs typeface="+mn-lt"/>
              </a:rPr>
              <a:t>. WK Kellogg Foundation.</a:t>
            </a:r>
            <a:endParaRPr lang="en-US" sz="1700" dirty="0">
              <a:cs typeface="Calibri"/>
            </a:endParaRPr>
          </a:p>
          <a:p>
            <a:pPr>
              <a:lnSpc>
                <a:spcPct val="90000"/>
              </a:lnSpc>
            </a:pPr>
            <a:r>
              <a:rPr lang="en-US" sz="1700" dirty="0">
                <a:cs typeface="Calibri"/>
              </a:rPr>
              <a:t>Yayac, M., Pivec, R., Abbas, A., Vannello, C., &amp; Courtney, P. M. (2020). High-Quality Skilled Nursing Facilities Are Associated With Decreased Episode-of-Care Costs Following Total Hip and Knee Arthroplasty. </a:t>
            </a:r>
            <a:r>
              <a:rPr lang="en-US" sz="1700" i="1" dirty="0">
                <a:cs typeface="Calibri"/>
              </a:rPr>
              <a:t>The Journal of Arthroplasty</a:t>
            </a:r>
            <a:r>
              <a:rPr lang="en-US" sz="1700" dirty="0">
                <a:cs typeface="Calibri"/>
              </a:rPr>
              <a:t>. </a:t>
            </a:r>
            <a:endParaRPr lang="en-US" sz="1700" dirty="0"/>
          </a:p>
        </p:txBody>
      </p:sp>
    </p:spTree>
    <p:extLst>
      <p:ext uri="{BB962C8B-B14F-4D97-AF65-F5344CB8AC3E}">
        <p14:creationId xmlns:p14="http://schemas.microsoft.com/office/powerpoint/2010/main" val="236604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5EF6F86-9B5B-DE48-8ABC-98E6DE7C3283}"/>
              </a:ext>
            </a:extLst>
          </p:cNvPr>
          <p:cNvSpPr>
            <a:spLocks noGrp="1"/>
          </p:cNvSpPr>
          <p:nvPr>
            <p:ph type="title"/>
          </p:nvPr>
        </p:nvSpPr>
        <p:spPr>
          <a:xfrm>
            <a:off x="535021" y="685800"/>
            <a:ext cx="2639962" cy="5105400"/>
          </a:xfrm>
        </p:spPr>
        <p:txBody>
          <a:bodyPr>
            <a:normAutofit/>
          </a:bodyPr>
          <a:lstStyle/>
          <a:p>
            <a:r>
              <a:rPr lang="en-US" sz="3700" dirty="0">
                <a:solidFill>
                  <a:srgbClr val="FFFFFF"/>
                </a:solidFill>
              </a:rPr>
              <a:t>                            Background</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995A193C-71A6-4A30-8E9B-A84230F1ADEB}"/>
              </a:ext>
            </a:extLst>
          </p:cNvPr>
          <p:cNvGraphicFramePr>
            <a:graphicFrameLocks noGrp="1"/>
          </p:cNvGraphicFramePr>
          <p:nvPr>
            <p:ph idx="1"/>
            <p:extLst>
              <p:ext uri="{D42A27DB-BD31-4B8C-83A1-F6EECF244321}">
                <p14:modId xmlns:p14="http://schemas.microsoft.com/office/powerpoint/2010/main" val="2408087860"/>
              </p:ext>
            </p:extLst>
          </p:nvPr>
        </p:nvGraphicFramePr>
        <p:xfrm>
          <a:off x="4999853" y="541638"/>
          <a:ext cx="6492875" cy="499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51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A11B855-463F-4F4A-BBDD-C9A06E5AB1BF}"/>
              </a:ext>
            </a:extLst>
          </p:cNvPr>
          <p:cNvSpPr>
            <a:spLocks noGrp="1"/>
          </p:cNvSpPr>
          <p:nvPr>
            <p:ph type="title"/>
          </p:nvPr>
        </p:nvSpPr>
        <p:spPr>
          <a:xfrm>
            <a:off x="535021" y="685800"/>
            <a:ext cx="2639962" cy="5105400"/>
          </a:xfrm>
        </p:spPr>
        <p:txBody>
          <a:bodyPr>
            <a:normAutofit/>
          </a:bodyPr>
          <a:lstStyle/>
          <a:p>
            <a:r>
              <a:rPr lang="en-US" sz="3700" dirty="0">
                <a:solidFill>
                  <a:srgbClr val="FFFFFF"/>
                </a:solidFill>
              </a:rPr>
              <a:t>                         Significance</a:t>
            </a:r>
          </a:p>
        </p:txBody>
      </p:sp>
      <p:grpSp>
        <p:nvGrpSpPr>
          <p:cNvPr id="22"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F8ED1350-D953-4E18-A2AC-82931344D406}"/>
              </a:ext>
            </a:extLst>
          </p:cNvPr>
          <p:cNvGraphicFramePr>
            <a:graphicFrameLocks noGrp="1"/>
          </p:cNvGraphicFramePr>
          <p:nvPr>
            <p:ph idx="1"/>
            <p:extLst>
              <p:ext uri="{D42A27DB-BD31-4B8C-83A1-F6EECF244321}">
                <p14:modId xmlns:p14="http://schemas.microsoft.com/office/powerpoint/2010/main" val="15072141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99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CE61BF4-3ADC-F74A-9AC8-7B154CF3DCEA}"/>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                         Clinical Question</a:t>
            </a:r>
          </a:p>
        </p:txBody>
      </p:sp>
      <p:grpSp>
        <p:nvGrpSpPr>
          <p:cNvPr id="13"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1DF6765B-D0B8-41CC-BA4B-746961B628AD}"/>
              </a:ext>
            </a:extLst>
          </p:cNvPr>
          <p:cNvGraphicFramePr>
            <a:graphicFrameLocks noGrp="1"/>
          </p:cNvGraphicFramePr>
          <p:nvPr>
            <p:ph idx="1"/>
            <p:extLst>
              <p:ext uri="{D42A27DB-BD31-4B8C-83A1-F6EECF244321}">
                <p14:modId xmlns:p14="http://schemas.microsoft.com/office/powerpoint/2010/main" val="129158528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91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7C51904-9698-3440-B2DB-C643B5B02430}"/>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                        Literature Review</a:t>
            </a:r>
          </a:p>
        </p:txBody>
      </p:sp>
      <p:grpSp>
        <p:nvGrpSpPr>
          <p:cNvPr id="12"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FDA735B5-E3DD-426D-970D-6F304621351F}"/>
              </a:ext>
            </a:extLst>
          </p:cNvPr>
          <p:cNvGraphicFramePr>
            <a:graphicFrameLocks noGrp="1"/>
          </p:cNvGraphicFramePr>
          <p:nvPr>
            <p:ph idx="1"/>
            <p:extLst>
              <p:ext uri="{D42A27DB-BD31-4B8C-83A1-F6EECF244321}">
                <p14:modId xmlns:p14="http://schemas.microsoft.com/office/powerpoint/2010/main" val="126091862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29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8FCD21E-EE35-49BE-95C2-A3424F7FC88A}"/>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Literature Review</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F51FDCD1-D3E0-4251-B6FB-479B416A4CC7}"/>
              </a:ext>
            </a:extLst>
          </p:cNvPr>
          <p:cNvGraphicFramePr>
            <a:graphicFrameLocks noGrp="1"/>
          </p:cNvGraphicFramePr>
          <p:nvPr>
            <p:ph idx="1"/>
            <p:extLst>
              <p:ext uri="{D42A27DB-BD31-4B8C-83A1-F6EECF244321}">
                <p14:modId xmlns:p14="http://schemas.microsoft.com/office/powerpoint/2010/main" val="89075220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471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1"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2"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7190D40-8192-C342-ADC0-C0A7503D53D2}"/>
              </a:ext>
            </a:extLst>
          </p:cNvPr>
          <p:cNvSpPr>
            <a:spLocks noGrp="1"/>
          </p:cNvSpPr>
          <p:nvPr>
            <p:ph type="title"/>
          </p:nvPr>
        </p:nvSpPr>
        <p:spPr>
          <a:xfrm>
            <a:off x="1836013" y="1072609"/>
            <a:ext cx="3041557" cy="4522647"/>
          </a:xfrm>
          <a:effectLst/>
        </p:spPr>
        <p:txBody>
          <a:bodyPr anchor="ctr">
            <a:normAutofit/>
          </a:bodyPr>
          <a:lstStyle/>
          <a:p>
            <a:pPr algn="l"/>
            <a:r>
              <a:rPr lang="en-US" sz="3200" dirty="0">
                <a:solidFill>
                  <a:schemeClr val="tx2"/>
                </a:solidFill>
              </a:rPr>
              <a:t>                         Purpose Statement</a:t>
            </a:r>
          </a:p>
        </p:txBody>
      </p:sp>
      <p:sp>
        <p:nvSpPr>
          <p:cNvPr id="3" name="Content Placeholder 2">
            <a:extLst>
              <a:ext uri="{FF2B5EF4-FFF2-40B4-BE49-F238E27FC236}">
                <a16:creationId xmlns:a16="http://schemas.microsoft.com/office/drawing/2014/main" id="{96F21798-1630-C649-B7EF-DE6119A35F8B}"/>
              </a:ext>
            </a:extLst>
          </p:cNvPr>
          <p:cNvSpPr>
            <a:spLocks noGrp="1"/>
          </p:cNvSpPr>
          <p:nvPr>
            <p:ph idx="1"/>
          </p:nvPr>
        </p:nvSpPr>
        <p:spPr>
          <a:xfrm>
            <a:off x="5149032" y="1072609"/>
            <a:ext cx="6383207" cy="4522647"/>
          </a:xfrm>
        </p:spPr>
        <p:txBody>
          <a:bodyPr vert="horz" lIns="91440" tIns="45720" rIns="91440" bIns="45720" rtlCol="0" anchor="ctr">
            <a:normAutofit/>
          </a:bodyPr>
          <a:lstStyle/>
          <a:p>
            <a:r>
              <a:rPr lang="en-US" sz="2000" dirty="0">
                <a:cs typeface="Calibri"/>
              </a:rPr>
              <a:t>The purpose for the program evaluation is to prepare the joint care center at St Joseph Mercy Oakland in Pontiac, MI for the application process, and to submit it for the Advance Certification from Joint Commission, it was submitted December 15, 2021. Following the guidelines and gap analysis by the stakeholders,  this will prepare for the accreditation process.</a:t>
            </a:r>
            <a:endParaRPr lang="en-US" sz="2000" dirty="0"/>
          </a:p>
        </p:txBody>
      </p:sp>
    </p:spTree>
    <p:extLst>
      <p:ext uri="{BB962C8B-B14F-4D97-AF65-F5344CB8AC3E}">
        <p14:creationId xmlns:p14="http://schemas.microsoft.com/office/powerpoint/2010/main" val="284838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14ED-C6C8-3E48-8C29-921896C2983D}"/>
              </a:ext>
            </a:extLst>
          </p:cNvPr>
          <p:cNvSpPr>
            <a:spLocks noGrp="1"/>
          </p:cNvSpPr>
          <p:nvPr>
            <p:ph type="title"/>
          </p:nvPr>
        </p:nvSpPr>
        <p:spPr>
          <a:xfrm>
            <a:off x="1760706" y="4452257"/>
            <a:ext cx="9742318" cy="2044007"/>
          </a:xfrm>
        </p:spPr>
        <p:txBody>
          <a:bodyPr>
            <a:normAutofit fontScale="90000"/>
          </a:bodyPr>
          <a:lstStyle/>
          <a:p>
            <a:r>
              <a:rPr lang="en-US" dirty="0"/>
              <a:t>                       Theoretical Framework</a:t>
            </a:r>
            <a:br>
              <a:rPr lang="en-US" dirty="0"/>
            </a:br>
            <a:r>
              <a:rPr lang="en-US" dirty="0">
                <a:cs typeface="Calibri Light"/>
              </a:rPr>
              <a:t>                           Donabedian Model </a:t>
            </a:r>
            <a:br>
              <a:rPr lang="en-US" dirty="0">
                <a:cs typeface="Calibri Light"/>
              </a:rPr>
            </a:br>
            <a:r>
              <a:rPr lang="en-US" sz="2000" dirty="0">
                <a:cs typeface="Calibri Light"/>
              </a:rPr>
              <a:t>(Donabedian, 2005)</a:t>
            </a:r>
            <a:br>
              <a:rPr lang="en-US" dirty="0">
                <a:cs typeface="Calibri Light"/>
              </a:rPr>
            </a:br>
            <a:endParaRPr lang="en-US" dirty="0">
              <a:cs typeface="Calibri Light"/>
            </a:endParaRPr>
          </a:p>
        </p:txBody>
      </p:sp>
      <p:sp>
        <p:nvSpPr>
          <p:cNvPr id="6" name="TextBox 5">
            <a:extLst>
              <a:ext uri="{FF2B5EF4-FFF2-40B4-BE49-F238E27FC236}">
                <a16:creationId xmlns:a16="http://schemas.microsoft.com/office/drawing/2014/main" id="{7E7DB813-82AA-443C-B6B0-8F4FDD1BA43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graphicFrame>
        <p:nvGraphicFramePr>
          <p:cNvPr id="5" name="Content Placeholder 4">
            <a:extLst>
              <a:ext uri="{FF2B5EF4-FFF2-40B4-BE49-F238E27FC236}">
                <a16:creationId xmlns:a16="http://schemas.microsoft.com/office/drawing/2014/main" id="{66A6AF67-114F-4CB0-8A61-D727690BBD0D}"/>
              </a:ext>
            </a:extLst>
          </p:cNvPr>
          <p:cNvGraphicFramePr>
            <a:graphicFrameLocks noGrp="1"/>
          </p:cNvGraphicFramePr>
          <p:nvPr>
            <p:ph idx="1"/>
            <p:extLst>
              <p:ext uri="{D42A27DB-BD31-4B8C-83A1-F6EECF244321}">
                <p14:modId xmlns:p14="http://schemas.microsoft.com/office/powerpoint/2010/main" val="2566146146"/>
              </p:ext>
            </p:extLst>
          </p:nvPr>
        </p:nvGraphicFramePr>
        <p:xfrm>
          <a:off x="2376786" y="865761"/>
          <a:ext cx="8510157" cy="3050649"/>
        </p:xfrm>
        <a:graphic>
          <a:graphicData uri="http://schemas.openxmlformats.org/drawingml/2006/table">
            <a:tbl>
              <a:tblPr firstRow="1" firstCol="1" bandRow="1">
                <a:tableStyleId>{5C22544A-7EE6-4342-B048-85BDC9FD1C3A}</a:tableStyleId>
              </a:tblPr>
              <a:tblGrid>
                <a:gridCol w="2757564">
                  <a:extLst>
                    <a:ext uri="{9D8B030D-6E8A-4147-A177-3AD203B41FA5}">
                      <a16:colId xmlns:a16="http://schemas.microsoft.com/office/drawing/2014/main" val="2365598145"/>
                    </a:ext>
                  </a:extLst>
                </a:gridCol>
                <a:gridCol w="2803444">
                  <a:extLst>
                    <a:ext uri="{9D8B030D-6E8A-4147-A177-3AD203B41FA5}">
                      <a16:colId xmlns:a16="http://schemas.microsoft.com/office/drawing/2014/main" val="3589277891"/>
                    </a:ext>
                  </a:extLst>
                </a:gridCol>
                <a:gridCol w="2949149">
                  <a:extLst>
                    <a:ext uri="{9D8B030D-6E8A-4147-A177-3AD203B41FA5}">
                      <a16:colId xmlns:a16="http://schemas.microsoft.com/office/drawing/2014/main" val="3031686003"/>
                    </a:ext>
                  </a:extLst>
                </a:gridCol>
              </a:tblGrid>
              <a:tr h="208235">
                <a:tc>
                  <a:txBody>
                    <a:bodyPr/>
                    <a:lstStyle/>
                    <a:p>
                      <a:r>
                        <a:rPr lang="en-US" sz="1200" dirty="0">
                          <a:effectLst/>
                        </a:rPr>
                        <a:t>Structure</a:t>
                      </a:r>
                    </a:p>
                  </a:txBody>
                  <a:tcPr marL="45335" marR="45335" marT="0" marB="0"/>
                </a:tc>
                <a:tc>
                  <a:txBody>
                    <a:bodyPr/>
                    <a:lstStyle/>
                    <a:p>
                      <a:r>
                        <a:rPr lang="en-US" sz="1200" dirty="0">
                          <a:effectLst/>
                        </a:rPr>
                        <a:t>Process</a:t>
                      </a:r>
                    </a:p>
                  </a:txBody>
                  <a:tcPr marL="45335" marR="45335" marT="0" marB="0"/>
                </a:tc>
                <a:tc>
                  <a:txBody>
                    <a:bodyPr/>
                    <a:lstStyle/>
                    <a:p>
                      <a:r>
                        <a:rPr lang="en-US" sz="1200" dirty="0">
                          <a:effectLst/>
                        </a:rPr>
                        <a:t>Outcomes</a:t>
                      </a:r>
                    </a:p>
                  </a:txBody>
                  <a:tcPr marL="45335" marR="45335" marT="0" marB="0"/>
                </a:tc>
                <a:extLst>
                  <a:ext uri="{0D108BD9-81ED-4DB2-BD59-A6C34878D82A}">
                    <a16:rowId xmlns:a16="http://schemas.microsoft.com/office/drawing/2014/main" val="3031460874"/>
                  </a:ext>
                </a:extLst>
              </a:tr>
              <a:tr h="2842414">
                <a:tc>
                  <a:txBody>
                    <a:bodyPr/>
                    <a:lstStyle/>
                    <a:p>
                      <a:pPr marL="342900" lvl="0" indent="-342900"/>
                      <a:r>
                        <a:rPr lang="en-US" sz="1200" dirty="0">
                          <a:effectLst/>
                        </a:rPr>
                        <a:t>457-bed community teaching hospital. Leader in SE Michigan in Oakland County. </a:t>
                      </a:r>
                    </a:p>
                    <a:p>
                      <a:pPr marL="342900" lvl="0" indent="-342900"/>
                      <a:r>
                        <a:rPr lang="en-US" sz="1200" dirty="0">
                          <a:effectLst/>
                        </a:rPr>
                        <a:t>Patient's center/personalized care. Advance surgical techniques.</a:t>
                      </a:r>
                    </a:p>
                    <a:p>
                      <a:pPr marL="342900" lvl="0" indent="-342900"/>
                      <a:r>
                        <a:rPr lang="en-US" sz="1200" dirty="0">
                          <a:effectLst/>
                        </a:rPr>
                        <a:t>Stakeholders: Orthopedic surgeons, administrators, nurses, nurse practitioners, pre/post operation staff, rehabilitation services, case managers, pharmacy, anesthesia services, dietary services.</a:t>
                      </a:r>
                    </a:p>
                    <a:p>
                      <a:pPr marL="342900" lvl="0" indent="-342900"/>
                      <a:r>
                        <a:rPr lang="en-US" sz="1200" dirty="0">
                          <a:effectLst/>
                        </a:rPr>
                        <a:t>Top quality care from the orthopedic specialist. Preoperative joint classes available. </a:t>
                      </a:r>
                    </a:p>
                  </a:txBody>
                  <a:tcPr marL="45335" marR="45335" marT="0" marB="0"/>
                </a:tc>
                <a:tc>
                  <a:txBody>
                    <a:bodyPr/>
                    <a:lstStyle/>
                    <a:p>
                      <a:pPr marL="342900" lvl="0" indent="-342900"/>
                      <a:r>
                        <a:rPr lang="en-US" sz="1200" dirty="0">
                          <a:effectLst/>
                        </a:rPr>
                        <a:t>Patients referred/consulted for joint replacement via their primary care physician, insured or other means of coverage.</a:t>
                      </a:r>
                    </a:p>
                    <a:p>
                      <a:pPr marL="342900" lvl="0" indent="-342900"/>
                      <a:r>
                        <a:rPr lang="en-US" sz="1200" dirty="0">
                          <a:effectLst/>
                        </a:rPr>
                        <a:t>Communication/preoperative teachings should begin in the orthopedic office and continue through first postoperative appointment.</a:t>
                      </a:r>
                    </a:p>
                    <a:p>
                      <a:pPr marL="342900" lvl="0" indent="-342900"/>
                      <a:r>
                        <a:rPr lang="en-US" sz="1200" dirty="0">
                          <a:effectLst/>
                        </a:rPr>
                        <a:t>Gap analysis for joint care center.</a:t>
                      </a:r>
                    </a:p>
                    <a:p>
                      <a:pPr marL="342900" lvl="0" indent="-342900"/>
                      <a:r>
                        <a:rPr lang="en-US" sz="1200" dirty="0">
                          <a:effectLst/>
                        </a:rPr>
                        <a:t>Quality performance measurements monitored for Joint commission, and data review for SJMO and MARCQI. </a:t>
                      </a:r>
                    </a:p>
                    <a:p>
                      <a:pPr marL="342900" lvl="0" indent="-342900"/>
                      <a:r>
                        <a:rPr lang="en-US" sz="1200" dirty="0">
                          <a:effectLst/>
                        </a:rPr>
                        <a:t>Application for certification December 2021</a:t>
                      </a:r>
                    </a:p>
                    <a:p>
                      <a:endParaRPr lang="en-US" sz="1200" dirty="0">
                        <a:effectLst/>
                      </a:endParaRPr>
                    </a:p>
                  </a:txBody>
                  <a:tcPr marL="45335" marR="45335" marT="0" marB="0"/>
                </a:tc>
                <a:tc>
                  <a:txBody>
                    <a:bodyPr/>
                    <a:lstStyle/>
                    <a:p>
                      <a:pPr marL="342900" lvl="0" indent="-342900"/>
                      <a:r>
                        <a:rPr lang="en-US" sz="1200" dirty="0">
                          <a:effectLst/>
                        </a:rPr>
                        <a:t>Improved performance metrics for total hip/knee replacement: 1-Regional anesthesia, 2- Ambulation on day of surgery, 3- Discharged to home, 4- Functional/health assessment pre/post. </a:t>
                      </a:r>
                    </a:p>
                    <a:p>
                      <a:pPr marL="342900" lvl="0" indent="-342900"/>
                      <a:r>
                        <a:rPr lang="en-US" sz="1200" dirty="0">
                          <a:effectLst/>
                        </a:rPr>
                        <a:t>Completion of gap analysis on the joint care center.</a:t>
                      </a:r>
                    </a:p>
                    <a:p>
                      <a:pPr marL="342900" lvl="0" indent="-342900"/>
                      <a:r>
                        <a:rPr lang="en-US" sz="1200" dirty="0">
                          <a:effectLst/>
                        </a:rPr>
                        <a:t>Completing the application for certification.</a:t>
                      </a:r>
                    </a:p>
                    <a:p>
                      <a:pPr marL="342900" lvl="0" indent="-342900"/>
                      <a:r>
                        <a:rPr lang="en-US" sz="1200" dirty="0">
                          <a:effectLst/>
                        </a:rPr>
                        <a:t>Improved communication with stakeholder from consultation to first postoperative appointment on the continuum of care involving multi-disciplinary stakeholders. </a:t>
                      </a:r>
                    </a:p>
                  </a:txBody>
                  <a:tcPr marL="45335" marR="45335" marT="0" marB="0"/>
                </a:tc>
                <a:extLst>
                  <a:ext uri="{0D108BD9-81ED-4DB2-BD59-A6C34878D82A}">
                    <a16:rowId xmlns:a16="http://schemas.microsoft.com/office/drawing/2014/main" val="3225313111"/>
                  </a:ext>
                </a:extLst>
              </a:tr>
            </a:tbl>
          </a:graphicData>
        </a:graphic>
      </p:graphicFrame>
    </p:spTree>
    <p:extLst>
      <p:ext uri="{BB962C8B-B14F-4D97-AF65-F5344CB8AC3E}">
        <p14:creationId xmlns:p14="http://schemas.microsoft.com/office/powerpoint/2010/main" val="3502998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6974f8a-8a23-4a4c-8116-e4747a4a016e">
      <UserInfo>
        <DisplayName>Renee K. Courtney</DisplayName>
        <AccountId>37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49D597-D622-4841-BAAA-46EE09B3D177}">
  <ds:schemaRefs>
    <ds:schemaRef ds:uri="http://schemas.microsoft.com/sharepoint/v3/contenttype/forms"/>
  </ds:schemaRefs>
</ds:datastoreItem>
</file>

<file path=customXml/itemProps2.xml><?xml version="1.0" encoding="utf-8"?>
<ds:datastoreItem xmlns:ds="http://schemas.openxmlformats.org/officeDocument/2006/customXml" ds:itemID="{D6527EE2-EB36-4D26-A47F-A9E849E77DFC}">
  <ds:schemaRefs>
    <ds:schemaRef ds:uri="http://schemas.microsoft.com/office/2006/metadata/properties"/>
    <ds:schemaRef ds:uri="http://schemas.microsoft.com/office/infopath/2007/PartnerControls"/>
    <ds:schemaRef ds:uri="76974f8a-8a23-4a4c-8116-e4747a4a016e"/>
  </ds:schemaRefs>
</ds:datastoreItem>
</file>

<file path=customXml/itemProps3.xml><?xml version="1.0" encoding="utf-8"?>
<ds:datastoreItem xmlns:ds="http://schemas.openxmlformats.org/officeDocument/2006/customXml" ds:itemID="{60A5450D-8C3D-4B85-8A29-906CAD0E8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2596</Words>
  <Application>Microsoft Office PowerPoint</Application>
  <PresentationFormat>Widescreen</PresentationFormat>
  <Paragraphs>193</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Corbel</vt:lpstr>
      <vt:lpstr>Parallax</vt:lpstr>
      <vt:lpstr>PowerPoint Presentation</vt:lpstr>
      <vt:lpstr>                      Introduction</vt:lpstr>
      <vt:lpstr>                            Background</vt:lpstr>
      <vt:lpstr>                         Significance</vt:lpstr>
      <vt:lpstr>                         Clinical Question</vt:lpstr>
      <vt:lpstr>                        Literature Review</vt:lpstr>
      <vt:lpstr>Literature Review</vt:lpstr>
      <vt:lpstr>                         Purpose Statement</vt:lpstr>
      <vt:lpstr>                       Theoretical Framework                            Donabedian Model  (Donabedian, 2005) </vt:lpstr>
      <vt:lpstr>                   Logic Model</vt:lpstr>
      <vt:lpstr>Organizational Assessment</vt:lpstr>
      <vt:lpstr>Methodology</vt:lpstr>
      <vt:lpstr>               Design</vt:lpstr>
      <vt:lpstr>                          Results</vt:lpstr>
      <vt:lpstr>DISCUSSION</vt:lpstr>
      <vt:lpstr>DISCUSSION</vt:lpstr>
      <vt:lpstr>Impact</vt:lpstr>
      <vt:lpstr>                            DISEMINATION</vt:lpstr>
      <vt:lpstr>              Thank you !!!!</vt:lpstr>
      <vt:lpstr>                        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Rosanne Burson</dc:creator>
  <cp:lastModifiedBy>Sara J. Armstrong</cp:lastModifiedBy>
  <cp:revision>2083</cp:revision>
  <dcterms:created xsi:type="dcterms:W3CDTF">2019-11-26T20:43:29Z</dcterms:created>
  <dcterms:modified xsi:type="dcterms:W3CDTF">2022-03-29T21:11:14Z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