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633" r:id="rId5"/>
    <p:sldId id="653" r:id="rId6"/>
    <p:sldId id="667" r:id="rId7"/>
    <p:sldId id="675" r:id="rId8"/>
    <p:sldId id="676" r:id="rId9"/>
    <p:sldId id="677" r:id="rId10"/>
    <p:sldId id="678" r:id="rId11"/>
    <p:sldId id="679" r:id="rId12"/>
    <p:sldId id="681" r:id="rId13"/>
    <p:sldId id="692" r:id="rId14"/>
    <p:sldId id="687" r:id="rId15"/>
    <p:sldId id="693" r:id="rId16"/>
    <p:sldId id="688" r:id="rId17"/>
    <p:sldId id="694" r:id="rId18"/>
    <p:sldId id="689" r:id="rId19"/>
    <p:sldId id="682" r:id="rId20"/>
    <p:sldId id="691" r:id="rId21"/>
    <p:sldId id="685" r:id="rId22"/>
    <p:sldId id="666" r:id="rId23"/>
    <p:sldId id="68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41858"/>
    <a:srgbClr val="F79646"/>
    <a:srgbClr val="8064A2"/>
    <a:srgbClr val="00A249"/>
    <a:srgbClr val="007DC3"/>
    <a:srgbClr val="C0504D"/>
    <a:srgbClr val="00395C"/>
    <a:srgbClr val="9BBB5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A401A-C72E-5A7C-3F2D-9E1E14DA8EEE}" v="2" dt="2022-11-22T18:11:12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9" autoAdjust="0"/>
    <p:restoredTop sz="96144" autoAdjust="0"/>
  </p:normalViewPr>
  <p:slideViewPr>
    <p:cSldViewPr>
      <p:cViewPr varScale="1">
        <p:scale>
          <a:sx n="82" d="100"/>
          <a:sy n="82" d="100"/>
        </p:scale>
        <p:origin x="9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rmstrong" userId="S::armstrsj1@udmercy.edu::a8a04a06-1e49-47a2-a033-416ba5795ac8" providerId="AD" clId="Web-{57FA401A-C72E-5A7C-3F2D-9E1E14DA8EEE}"/>
    <pc:docChg chg="modSld">
      <pc:chgData name="Sara Armstrong" userId="S::armstrsj1@udmercy.edu::a8a04a06-1e49-47a2-a033-416ba5795ac8" providerId="AD" clId="Web-{57FA401A-C72E-5A7C-3F2D-9E1E14DA8EEE}" dt="2022-11-22T18:11:12.449" v="1" actId="1076"/>
      <pc:docMkLst>
        <pc:docMk/>
      </pc:docMkLst>
      <pc:sldChg chg="modSp">
        <pc:chgData name="Sara Armstrong" userId="S::armstrsj1@udmercy.edu::a8a04a06-1e49-47a2-a033-416ba5795ac8" providerId="AD" clId="Web-{57FA401A-C72E-5A7C-3F2D-9E1E14DA8EEE}" dt="2022-11-22T18:11:12.449" v="1" actId="1076"/>
        <pc:sldMkLst>
          <pc:docMk/>
          <pc:sldMk cId="4152237034" sldId="633"/>
        </pc:sldMkLst>
        <pc:spChg chg="mod">
          <ac:chgData name="Sara Armstrong" userId="S::armstrsj1@udmercy.edu::a8a04a06-1e49-47a2-a033-416ba5795ac8" providerId="AD" clId="Web-{57FA401A-C72E-5A7C-3F2D-9E1E14DA8EEE}" dt="2022-11-22T18:11:12.449" v="1" actId="1076"/>
          <ac:spMkLst>
            <pc:docMk/>
            <pc:sldMk cId="4152237034" sldId="63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s-users\users\kscott23\DNP%20Project\MTA%20data%20excel%207.27.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s-users\users\kscott23\DNP%20Project\MTA%20data%20excel%207.27.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s-users\users\kscott23\DNP%20Project\MTA%20data%20excel%207.27.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s-users\users\kscott23\DNP%20Project\MTA%20data%20excel%207.27.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s-users\users\kscott23\DNP%20Project\MTA%20data%20excel%207.27.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H:\DNP%20Project\MTA%20data%20excel%207.27.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Post-LWBS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Data!$A$20:$B$20</c:f>
              <c:strCache>
                <c:ptCount val="2"/>
                <c:pt idx="0">
                  <c:v>January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Data!$C$20:$AM$20</c:f>
              <c:numCache>
                <c:formatCode>General</c:formatCode>
                <c:ptCount val="37"/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7-4588-8755-B97DF2A9F469}"/>
            </c:ext>
          </c:extLst>
        </c:ser>
        <c:ser>
          <c:idx val="1"/>
          <c:order val="1"/>
          <c:tx>
            <c:strRef>
              <c:f>Data!$A$24:$B$24</c:f>
              <c:strCache>
                <c:ptCount val="2"/>
                <c:pt idx="0">
                  <c:v>February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Data!$C$24:$AM$24</c:f>
              <c:numCache>
                <c:formatCode>General</c:formatCode>
                <c:ptCount val="37"/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0</c:v>
                </c:pt>
                <c:pt idx="3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87-4588-8755-B97DF2A9F469}"/>
            </c:ext>
          </c:extLst>
        </c:ser>
        <c:ser>
          <c:idx val="2"/>
          <c:order val="2"/>
          <c:tx>
            <c:strRef>
              <c:f>Data!$A$28:$B$28</c:f>
              <c:strCache>
                <c:ptCount val="2"/>
                <c:pt idx="0">
                  <c:v>March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Data!$C$28:$AM$28</c:f>
              <c:numCache>
                <c:formatCode>General</c:formatCode>
                <c:ptCount val="37"/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5</c:v>
                </c:pt>
                <c:pt idx="18">
                  <c:v>1</c:v>
                </c:pt>
                <c:pt idx="19">
                  <c:v>5</c:v>
                </c:pt>
                <c:pt idx="20">
                  <c:v>11</c:v>
                </c:pt>
                <c:pt idx="21">
                  <c:v>7</c:v>
                </c:pt>
                <c:pt idx="22">
                  <c:v>0</c:v>
                </c:pt>
                <c:pt idx="23">
                  <c:v>6</c:v>
                </c:pt>
                <c:pt idx="24">
                  <c:v>1</c:v>
                </c:pt>
                <c:pt idx="25">
                  <c:v>2</c:v>
                </c:pt>
                <c:pt idx="26">
                  <c:v>4</c:v>
                </c:pt>
                <c:pt idx="27">
                  <c:v>4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87-4588-8755-B97DF2A9F4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1885528"/>
        <c:axId val="481885856"/>
      </c:lineChart>
      <c:catAx>
        <c:axId val="48188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85856"/>
        <c:crosses val="autoZero"/>
        <c:auto val="1"/>
        <c:lblAlgn val="ctr"/>
        <c:lblOffset val="100"/>
        <c:noMultiLvlLbl val="0"/>
      </c:catAx>
      <c:valAx>
        <c:axId val="481885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188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Pre-LWBS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Data!$A$7:$B$7</c:f>
              <c:strCache>
                <c:ptCount val="2"/>
                <c:pt idx="0">
                  <c:v>October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Data!$C$7:$AM$7</c:f>
              <c:numCache>
                <c:formatCode>General</c:formatCode>
                <c:ptCount val="37"/>
                <c:pt idx="5">
                  <c:v>16</c:v>
                </c:pt>
                <c:pt idx="6">
                  <c:v>24</c:v>
                </c:pt>
                <c:pt idx="7">
                  <c:v>7</c:v>
                </c:pt>
                <c:pt idx="8">
                  <c:v>21</c:v>
                </c:pt>
                <c:pt idx="9">
                  <c:v>11</c:v>
                </c:pt>
                <c:pt idx="10">
                  <c:v>14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15</c:v>
                </c:pt>
                <c:pt idx="16">
                  <c:v>22</c:v>
                </c:pt>
                <c:pt idx="17">
                  <c:v>10</c:v>
                </c:pt>
                <c:pt idx="18">
                  <c:v>13</c:v>
                </c:pt>
                <c:pt idx="19">
                  <c:v>18</c:v>
                </c:pt>
                <c:pt idx="20">
                  <c:v>15</c:v>
                </c:pt>
                <c:pt idx="21">
                  <c:v>12</c:v>
                </c:pt>
                <c:pt idx="22">
                  <c:v>7</c:v>
                </c:pt>
                <c:pt idx="23">
                  <c:v>21</c:v>
                </c:pt>
                <c:pt idx="24">
                  <c:v>19</c:v>
                </c:pt>
                <c:pt idx="25">
                  <c:v>5</c:v>
                </c:pt>
                <c:pt idx="26">
                  <c:v>10</c:v>
                </c:pt>
                <c:pt idx="27">
                  <c:v>5</c:v>
                </c:pt>
                <c:pt idx="28">
                  <c:v>1</c:v>
                </c:pt>
                <c:pt idx="29">
                  <c:v>18</c:v>
                </c:pt>
                <c:pt idx="30">
                  <c:v>7</c:v>
                </c:pt>
                <c:pt idx="31">
                  <c:v>11</c:v>
                </c:pt>
                <c:pt idx="32">
                  <c:v>11</c:v>
                </c:pt>
                <c:pt idx="33">
                  <c:v>14</c:v>
                </c:pt>
                <c:pt idx="34">
                  <c:v>1</c:v>
                </c:pt>
                <c:pt idx="3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A8-42A9-8305-3A15C15134B1}"/>
            </c:ext>
          </c:extLst>
        </c:ser>
        <c:ser>
          <c:idx val="1"/>
          <c:order val="1"/>
          <c:tx>
            <c:strRef>
              <c:f>Data!$A$11:$B$11</c:f>
              <c:strCache>
                <c:ptCount val="2"/>
                <c:pt idx="0">
                  <c:v>November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Data!$C$11:$AM$11</c:f>
              <c:numCache>
                <c:formatCode>General</c:formatCode>
                <c:ptCount val="37"/>
                <c:pt idx="1">
                  <c:v>11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9</c:v>
                </c:pt>
                <c:pt idx="10">
                  <c:v>4</c:v>
                </c:pt>
                <c:pt idx="11">
                  <c:v>7</c:v>
                </c:pt>
                <c:pt idx="12">
                  <c:v>15</c:v>
                </c:pt>
                <c:pt idx="13">
                  <c:v>4</c:v>
                </c:pt>
                <c:pt idx="14">
                  <c:v>2</c:v>
                </c:pt>
                <c:pt idx="15">
                  <c:v>14</c:v>
                </c:pt>
                <c:pt idx="16">
                  <c:v>7</c:v>
                </c:pt>
                <c:pt idx="17">
                  <c:v>20</c:v>
                </c:pt>
                <c:pt idx="18">
                  <c:v>15</c:v>
                </c:pt>
                <c:pt idx="19">
                  <c:v>6</c:v>
                </c:pt>
                <c:pt idx="20">
                  <c:v>4</c:v>
                </c:pt>
                <c:pt idx="21">
                  <c:v>3</c:v>
                </c:pt>
                <c:pt idx="22">
                  <c:v>11</c:v>
                </c:pt>
                <c:pt idx="23">
                  <c:v>5</c:v>
                </c:pt>
                <c:pt idx="24">
                  <c:v>4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13</c:v>
                </c:pt>
                <c:pt idx="3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A8-42A9-8305-3A15C15134B1}"/>
            </c:ext>
          </c:extLst>
        </c:ser>
        <c:ser>
          <c:idx val="2"/>
          <c:order val="2"/>
          <c:tx>
            <c:strRef>
              <c:f>Data!$A$15:$B$15</c:f>
              <c:strCache>
                <c:ptCount val="2"/>
                <c:pt idx="0">
                  <c:v>December</c:v>
                </c:pt>
                <c:pt idx="1">
                  <c:v>LWBS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Data!$C$15:$AM$15</c:f>
              <c:numCache>
                <c:formatCode>General</c:formatCode>
                <c:ptCount val="37"/>
                <c:pt idx="3">
                  <c:v>2</c:v>
                </c:pt>
                <c:pt idx="4">
                  <c:v>3</c:v>
                </c:pt>
                <c:pt idx="5">
                  <c:v>16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8</c:v>
                </c:pt>
                <c:pt idx="10">
                  <c:v>10</c:v>
                </c:pt>
                <c:pt idx="11">
                  <c:v>6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3</c:v>
                </c:pt>
                <c:pt idx="20">
                  <c:v>4</c:v>
                </c:pt>
                <c:pt idx="21">
                  <c:v>0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4</c:v>
                </c:pt>
                <c:pt idx="30">
                  <c:v>7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A8-42A9-8305-3A15C15134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970248"/>
        <c:axId val="566965000"/>
      </c:lineChart>
      <c:catAx>
        <c:axId val="56697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5000"/>
        <c:crosses val="autoZero"/>
        <c:auto val="1"/>
        <c:lblAlgn val="ctr"/>
        <c:lblOffset val="100"/>
        <c:noMultiLvlLbl val="0"/>
      </c:catAx>
      <c:valAx>
        <c:axId val="566965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97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LWBS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Data!$A$7:$B$7</c:f>
              <c:strCache>
                <c:ptCount val="2"/>
                <c:pt idx="0">
                  <c:v>October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Data!$C$7:$AM$7</c:f>
              <c:numCache>
                <c:formatCode>General</c:formatCode>
                <c:ptCount val="37"/>
                <c:pt idx="5">
                  <c:v>16</c:v>
                </c:pt>
                <c:pt idx="6">
                  <c:v>24</c:v>
                </c:pt>
                <c:pt idx="7">
                  <c:v>7</c:v>
                </c:pt>
                <c:pt idx="8">
                  <c:v>21</c:v>
                </c:pt>
                <c:pt idx="9">
                  <c:v>11</c:v>
                </c:pt>
                <c:pt idx="10">
                  <c:v>14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15</c:v>
                </c:pt>
                <c:pt idx="16">
                  <c:v>22</c:v>
                </c:pt>
                <c:pt idx="17">
                  <c:v>10</c:v>
                </c:pt>
                <c:pt idx="18">
                  <c:v>13</c:v>
                </c:pt>
                <c:pt idx="19">
                  <c:v>18</c:v>
                </c:pt>
                <c:pt idx="20">
                  <c:v>15</c:v>
                </c:pt>
                <c:pt idx="21">
                  <c:v>12</c:v>
                </c:pt>
                <c:pt idx="22">
                  <c:v>7</c:v>
                </c:pt>
                <c:pt idx="23">
                  <c:v>21</c:v>
                </c:pt>
                <c:pt idx="24">
                  <c:v>19</c:v>
                </c:pt>
                <c:pt idx="25">
                  <c:v>5</c:v>
                </c:pt>
                <c:pt idx="26">
                  <c:v>10</c:v>
                </c:pt>
                <c:pt idx="27">
                  <c:v>5</c:v>
                </c:pt>
                <c:pt idx="28">
                  <c:v>1</c:v>
                </c:pt>
                <c:pt idx="29">
                  <c:v>18</c:v>
                </c:pt>
                <c:pt idx="30">
                  <c:v>7</c:v>
                </c:pt>
                <c:pt idx="31">
                  <c:v>11</c:v>
                </c:pt>
                <c:pt idx="32">
                  <c:v>11</c:v>
                </c:pt>
                <c:pt idx="33">
                  <c:v>14</c:v>
                </c:pt>
                <c:pt idx="34">
                  <c:v>1</c:v>
                </c:pt>
                <c:pt idx="3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64-4385-B3B4-B1D329CB6948}"/>
            </c:ext>
          </c:extLst>
        </c:ser>
        <c:ser>
          <c:idx val="1"/>
          <c:order val="1"/>
          <c:tx>
            <c:strRef>
              <c:f>Data!$A$11:$B$11</c:f>
              <c:strCache>
                <c:ptCount val="2"/>
                <c:pt idx="0">
                  <c:v>November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Data!$C$11:$AM$11</c:f>
              <c:numCache>
                <c:formatCode>General</c:formatCode>
                <c:ptCount val="37"/>
                <c:pt idx="1">
                  <c:v>11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9</c:v>
                </c:pt>
                <c:pt idx="10">
                  <c:v>4</c:v>
                </c:pt>
                <c:pt idx="11">
                  <c:v>7</c:v>
                </c:pt>
                <c:pt idx="12">
                  <c:v>15</c:v>
                </c:pt>
                <c:pt idx="13">
                  <c:v>4</c:v>
                </c:pt>
                <c:pt idx="14">
                  <c:v>2</c:v>
                </c:pt>
                <c:pt idx="15">
                  <c:v>14</c:v>
                </c:pt>
                <c:pt idx="16">
                  <c:v>7</c:v>
                </c:pt>
                <c:pt idx="17">
                  <c:v>20</c:v>
                </c:pt>
                <c:pt idx="18">
                  <c:v>15</c:v>
                </c:pt>
                <c:pt idx="19">
                  <c:v>6</c:v>
                </c:pt>
                <c:pt idx="20">
                  <c:v>4</c:v>
                </c:pt>
                <c:pt idx="21">
                  <c:v>3</c:v>
                </c:pt>
                <c:pt idx="22">
                  <c:v>11</c:v>
                </c:pt>
                <c:pt idx="23">
                  <c:v>5</c:v>
                </c:pt>
                <c:pt idx="24">
                  <c:v>4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13</c:v>
                </c:pt>
                <c:pt idx="3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64-4385-B3B4-B1D329CB6948}"/>
            </c:ext>
          </c:extLst>
        </c:ser>
        <c:ser>
          <c:idx val="2"/>
          <c:order val="2"/>
          <c:tx>
            <c:strRef>
              <c:f>Data!$A$15:$B$15</c:f>
              <c:strCache>
                <c:ptCount val="2"/>
                <c:pt idx="0">
                  <c:v>December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Data!$C$15:$AM$15</c:f>
              <c:numCache>
                <c:formatCode>General</c:formatCode>
                <c:ptCount val="37"/>
                <c:pt idx="3">
                  <c:v>2</c:v>
                </c:pt>
                <c:pt idx="4">
                  <c:v>3</c:v>
                </c:pt>
                <c:pt idx="5">
                  <c:v>16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8</c:v>
                </c:pt>
                <c:pt idx="10">
                  <c:v>10</c:v>
                </c:pt>
                <c:pt idx="11">
                  <c:v>6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3</c:v>
                </c:pt>
                <c:pt idx="20">
                  <c:v>4</c:v>
                </c:pt>
                <c:pt idx="21">
                  <c:v>0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4</c:v>
                </c:pt>
                <c:pt idx="30">
                  <c:v>7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64-4385-B3B4-B1D329CB6948}"/>
            </c:ext>
          </c:extLst>
        </c:ser>
        <c:ser>
          <c:idx val="3"/>
          <c:order val="3"/>
          <c:tx>
            <c:strRef>
              <c:f>Data!$A$20:$B$20</c:f>
              <c:strCache>
                <c:ptCount val="2"/>
                <c:pt idx="0">
                  <c:v>January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Data!$C$20:$AM$20</c:f>
              <c:numCache>
                <c:formatCode>General</c:formatCode>
                <c:ptCount val="37"/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64-4385-B3B4-B1D329CB6948}"/>
            </c:ext>
          </c:extLst>
        </c:ser>
        <c:ser>
          <c:idx val="4"/>
          <c:order val="4"/>
          <c:tx>
            <c:strRef>
              <c:f>Data!$A$24:$B$24</c:f>
              <c:strCache>
                <c:ptCount val="2"/>
                <c:pt idx="0">
                  <c:v>February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Data!$C$24:$AM$24</c:f>
              <c:numCache>
                <c:formatCode>General</c:formatCode>
                <c:ptCount val="37"/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0</c:v>
                </c:pt>
                <c:pt idx="3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64-4385-B3B4-B1D329CB6948}"/>
            </c:ext>
          </c:extLst>
        </c:ser>
        <c:ser>
          <c:idx val="5"/>
          <c:order val="5"/>
          <c:tx>
            <c:strRef>
              <c:f>Data!$A$28:$B$28</c:f>
              <c:strCache>
                <c:ptCount val="2"/>
                <c:pt idx="0">
                  <c:v>March</c:v>
                </c:pt>
                <c:pt idx="1">
                  <c:v>LWBS</c:v>
                </c:pt>
              </c:strCache>
            </c:strRef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Data!$C$28:$AM$28</c:f>
              <c:numCache>
                <c:formatCode>General</c:formatCode>
                <c:ptCount val="37"/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5</c:v>
                </c:pt>
                <c:pt idx="18">
                  <c:v>1</c:v>
                </c:pt>
                <c:pt idx="19">
                  <c:v>5</c:v>
                </c:pt>
                <c:pt idx="20">
                  <c:v>11</c:v>
                </c:pt>
                <c:pt idx="21">
                  <c:v>7</c:v>
                </c:pt>
                <c:pt idx="22">
                  <c:v>0</c:v>
                </c:pt>
                <c:pt idx="23">
                  <c:v>6</c:v>
                </c:pt>
                <c:pt idx="24">
                  <c:v>1</c:v>
                </c:pt>
                <c:pt idx="25">
                  <c:v>2</c:v>
                </c:pt>
                <c:pt idx="26">
                  <c:v>4</c:v>
                </c:pt>
                <c:pt idx="27">
                  <c:v>4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64-4385-B3B4-B1D329CB69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0457368"/>
        <c:axId val="470463928"/>
      </c:lineChart>
      <c:catAx>
        <c:axId val="4704573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463928"/>
        <c:crosses val="autoZero"/>
        <c:auto val="1"/>
        <c:lblAlgn val="ctr"/>
        <c:lblOffset val="100"/>
        <c:noMultiLvlLbl val="0"/>
      </c:catAx>
      <c:valAx>
        <c:axId val="470463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45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 for ESI III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(Data!$A$30:$B$30,Data!$A$32:$B$32,Data!$A$34:$B$34,Data!$A$36:$B$36)</c:f>
              <c:multiLvlStrCache>
                <c:ptCount val="4"/>
                <c:lvl>
                  <c:pt idx="0">
                    <c:v>LOS for ESI 3</c:v>
                  </c:pt>
                  <c:pt idx="1">
                    <c:v>LOS for ESI 3</c:v>
                  </c:pt>
                  <c:pt idx="2">
                    <c:v>LOS for ESI 3</c:v>
                  </c:pt>
                  <c:pt idx="3">
                    <c:v>LOS for ESI 3</c:v>
                  </c:pt>
                </c:lvl>
                <c:lvl>
                  <c:pt idx="0">
                    <c:v>National Benchmark</c:v>
                  </c:pt>
                  <c:pt idx="1">
                    <c:v>MunsonBenchmark</c:v>
                  </c:pt>
                  <c:pt idx="2">
                    <c:v>Pre Implementation</c:v>
                  </c:pt>
                  <c:pt idx="3">
                    <c:v>Post Implementation</c:v>
                  </c:pt>
                </c:lvl>
              </c:multiLvlStrCache>
            </c:multiLvlStrRef>
          </c:cat>
          <c:val>
            <c:numRef>
              <c:f>(Data!$C$30,Data!$C$32,Data!$C$34,Data!$C$36)</c:f>
              <c:numCache>
                <c:formatCode>General</c:formatCode>
                <c:ptCount val="4"/>
                <c:pt idx="0">
                  <c:v>180</c:v>
                </c:pt>
                <c:pt idx="1">
                  <c:v>180</c:v>
                </c:pt>
                <c:pt idx="2">
                  <c:v>271</c:v>
                </c:pt>
                <c:pt idx="3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B-46F4-BE84-89352C82E9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3304320"/>
        <c:axId val="4733026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(Data!$D$30,Data!$D$32,Data!$D$34,Data!$D$36)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9DB-46F4-BE84-89352C82E96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(Data!$E$30,Data!$E$32,Data!$E$34,Data!$E$36)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9DB-46F4-BE84-89352C82E96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(Data!$F$30,Data!$F$32,Data!$F$34,Data!$F$36)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9DB-46F4-BE84-89352C82E96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(Data!$G$30,Data!$G$32,Data!$G$34,Data!$G$36)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9DB-46F4-BE84-89352C82E968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(Data!$H$30,Data!$H$32,Data!$H$34,Data!$H$36)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9DB-46F4-BE84-89352C82E968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(Data!$I$30,Data!$I$32,Data!$I$34,Data!$I$36)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9DB-46F4-BE84-89352C82E968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(Data!$J$30,Data!$J$32,Data!$J$34,Data!$J$36)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9DB-46F4-BE84-89352C82E968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(Data!$K$30,Data!$K$32,Data!$K$34,Data!$K$36)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9DB-46F4-BE84-89352C82E968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(Data!$L$30,Data!$L$32,Data!$L$34,Data!$L$36)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9DB-46F4-BE84-89352C82E968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(Data!$M$30,Data!$M$32,Data!$M$34,Data!$M$36)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9DB-46F4-BE84-89352C82E968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(Data!$N$30,Data!$N$32,Data!$N$34,Data!$N$36)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9DB-46F4-BE84-89352C82E968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(Data!$O$30,Data!$O$32,Data!$O$34,Data!$O$36)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9DB-46F4-BE84-89352C82E968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(Data!$P$30,Data!$P$32,Data!$P$34,Data!$P$36)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9DB-46F4-BE84-89352C82E968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(Data!$Q$30,Data!$Q$32,Data!$Q$34,Data!$Q$36)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9DB-46F4-BE84-89352C82E968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4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(Data!$R$30,Data!$R$32,Data!$R$34,Data!$R$36)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9DB-46F4-BE84-89352C82E968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5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(Data!$S$30,Data!$S$32,Data!$S$34,Data!$S$36)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9DB-46F4-BE84-89352C82E968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6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(Data!$T$30,Data!$T$32,Data!$T$34,Data!$T$36)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9DB-46F4-BE84-89352C82E968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(Data!$U$30,Data!$U$32,Data!$U$34,Data!$U$36)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9DB-46F4-BE84-89352C82E968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2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(Data!$V$30,Data!$V$32,Data!$V$34,Data!$V$36)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9DB-46F4-BE84-89352C82E968}"/>
                  </c:ext>
                </c:extLst>
              </c15:ser>
            </c15:filteredBarSeries>
            <c15:filteredBarSeries>
              <c15:ser>
                <c:idx val="20"/>
                <c:order val="20"/>
                <c:spPr>
                  <a:solidFill>
                    <a:schemeClr val="accent3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(Data!$W$30,Data!$W$32,Data!$W$34,Data!$W$36)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9DB-46F4-BE84-89352C82E968}"/>
                  </c:ext>
                </c:extLst>
              </c15:ser>
            </c15:filteredBarSeries>
            <c15:filteredBarSeries>
              <c15:ser>
                <c:idx val="21"/>
                <c:order val="21"/>
                <c:spPr>
                  <a:solidFill>
                    <a:schemeClr val="accent4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(Data!$X$30,Data!$X$32,Data!$X$34,Data!$X$36)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9DB-46F4-BE84-89352C82E968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5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(Data!$Y$30,Data!$Y$32,Data!$Y$34,Data!$Y$36)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9DB-46F4-BE84-89352C82E968}"/>
                  </c:ext>
                </c:extLst>
              </c15:ser>
            </c15:filteredBarSeries>
            <c15:filteredBarSeries>
              <c15:ser>
                <c:idx val="23"/>
                <c:order val="23"/>
                <c:spPr>
                  <a:solidFill>
                    <a:schemeClr val="accent6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(Data!$Z$30,Data!$Z$32,Data!$Z$34,Data!$Z$36)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9DB-46F4-BE84-89352C82E968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(Data!$AA$30,Data!$AA$32,Data!$AA$34,Data!$AA$36)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9DB-46F4-BE84-89352C82E968}"/>
                  </c:ext>
                </c:extLst>
              </c15:ser>
            </c15:filteredBarSeries>
            <c15:filteredBarSeries>
              <c15:ser>
                <c:idx val="25"/>
                <c:order val="25"/>
                <c:spPr>
                  <a:solidFill>
                    <a:schemeClr val="accent2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(Data!$AB$30,Data!$AB$32,Data!$AB$34,Data!$AB$36)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9DB-46F4-BE84-89352C82E968}"/>
                  </c:ext>
                </c:extLst>
              </c15:ser>
            </c15:filteredBarSeries>
            <c15:filteredBarSeries>
              <c15:ser>
                <c:idx val="26"/>
                <c:order val="26"/>
                <c:spPr>
                  <a:solidFill>
                    <a:schemeClr val="accent3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(Data!$AC$30,Data!$AC$32,Data!$AC$34,Data!$AC$36)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9DB-46F4-BE84-89352C82E968}"/>
                  </c:ext>
                </c:extLst>
              </c15:ser>
            </c15:filteredBarSeries>
            <c15:filteredBarSeries>
              <c15:ser>
                <c:idx val="27"/>
                <c:order val="27"/>
                <c:spPr>
                  <a:solidFill>
                    <a:schemeClr val="accent4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(Data!$AD$30,Data!$AD$32,Data!$AD$34,Data!$AD$36)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9DB-46F4-BE84-89352C82E968}"/>
                  </c:ext>
                </c:extLst>
              </c15:ser>
            </c15:filteredBarSeries>
            <c15:filteredBarSeries>
              <c15:ser>
                <c:idx val="28"/>
                <c:order val="28"/>
                <c:spPr>
                  <a:solidFill>
                    <a:schemeClr val="accent5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(Data!$AE$30,Data!$AE$32,Data!$AE$34,Data!$AE$36)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E9DB-46F4-BE84-89352C82E968}"/>
                  </c:ext>
                </c:extLst>
              </c15:ser>
            </c15:filteredBarSeries>
            <c15:filteredBarSeries>
              <c15:ser>
                <c:idx val="29"/>
                <c:order val="29"/>
                <c:spPr>
                  <a:solidFill>
                    <a:schemeClr val="accent6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(Data!$AF$30,Data!$AF$32,Data!$AF$34,Data!$AF$36)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9DB-46F4-BE84-89352C82E968}"/>
                  </c:ext>
                </c:extLst>
              </c15:ser>
            </c15:filteredBarSeries>
            <c15:filteredBarSeries>
              <c15:ser>
                <c:idx val="30"/>
                <c:order val="30"/>
                <c:spPr>
                  <a:solidFill>
                    <a:schemeClr val="accent1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(Data!$AG$30,Data!$AG$32,Data!$AG$34,Data!$AG$36)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E9DB-46F4-BE84-89352C82E968}"/>
                  </c:ext>
                </c:extLst>
              </c15:ser>
            </c15:filteredBarSeries>
            <c15:filteredBarSeries>
              <c15:ser>
                <c:idx val="31"/>
                <c:order val="31"/>
                <c:spPr>
                  <a:solidFill>
                    <a:schemeClr val="accent2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(Data!$AH$30,Data!$AH$32,Data!$AH$34,Data!$AH$36)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E9DB-46F4-BE84-89352C82E968}"/>
                  </c:ext>
                </c:extLst>
              </c15:ser>
            </c15:filteredBarSeries>
            <c15:filteredBarSeries>
              <c15:ser>
                <c:idx val="32"/>
                <c:order val="32"/>
                <c:spPr>
                  <a:solidFill>
                    <a:schemeClr val="accent3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(Data!$AI$30,Data!$AI$32,Data!$AI$34,Data!$AI$36)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9DB-46F4-BE84-89352C82E968}"/>
                  </c:ext>
                </c:extLst>
              </c15:ser>
            </c15:filteredBarSeries>
            <c15:filteredBarSeries>
              <c15:ser>
                <c:idx val="33"/>
                <c:order val="33"/>
                <c:spPr>
                  <a:solidFill>
                    <a:schemeClr val="accent4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(Data!$AJ$30,Data!$AJ$32,Data!$AJ$34,Data!$AJ$36)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E9DB-46F4-BE84-89352C82E968}"/>
                  </c:ext>
                </c:extLst>
              </c15:ser>
            </c15:filteredBarSeries>
            <c15:filteredBarSeries>
              <c15:ser>
                <c:idx val="34"/>
                <c:order val="34"/>
                <c:spPr>
                  <a:solidFill>
                    <a:schemeClr val="accent5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(Data!$AK$30,Data!$AK$32,Data!$AK$34,Data!$AK$36)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9DB-46F4-BE84-89352C82E968}"/>
                  </c:ext>
                </c:extLst>
              </c15:ser>
            </c15:filteredBarSeries>
            <c15:filteredBarSeries>
              <c15:ser>
                <c:idx val="35"/>
                <c:order val="35"/>
                <c:spPr>
                  <a:solidFill>
                    <a:schemeClr val="accent6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(Data!$AL$30,Data!$AL$32,Data!$AL$34,Data!$AL$36)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E9DB-46F4-BE84-89352C82E968}"/>
                  </c:ext>
                </c:extLst>
              </c15:ser>
            </c15:filteredBarSeries>
            <c15:filteredBarSeries>
              <c15:ser>
                <c:idx val="36"/>
                <c:order val="36"/>
                <c:spPr>
                  <a:solidFill>
                    <a:schemeClr val="accent1">
                      <a:lumMod val="70000"/>
                      <a:lumOff val="3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(Data!$A$30:$B$30,Data!$A$32:$B$32,Data!$A$34:$B$34,Data!$A$36:$B$36)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LOS for ESI 3</c:v>
                        </c:pt>
                        <c:pt idx="1">
                          <c:v>LOS for ESI 3</c:v>
                        </c:pt>
                        <c:pt idx="2">
                          <c:v>LOS for ESI 3</c:v>
                        </c:pt>
                        <c:pt idx="3">
                          <c:v>LOS for ESI 3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(Data!$AM$30,Data!$AM$32,Data!$AM$34,Data!$AM$36)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9DB-46F4-BE84-89352C82E968}"/>
                  </c:ext>
                </c:extLst>
              </c15:ser>
            </c15:filteredBarSeries>
          </c:ext>
        </c:extLst>
      </c:barChart>
      <c:catAx>
        <c:axId val="4733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02680"/>
        <c:crosses val="autoZero"/>
        <c:auto val="1"/>
        <c:lblAlgn val="ctr"/>
        <c:lblOffset val="100"/>
        <c:noMultiLvlLbl val="0"/>
      </c:catAx>
      <c:valAx>
        <c:axId val="473302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33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LWBS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(Data!$A$31:$B$31,Data!$A$33:$B$33,Data!$A$35:$B$35,Data!$A$37:$B$37)</c:f>
              <c:multiLvlStrCache>
                <c:ptCount val="4"/>
                <c:lvl>
                  <c:pt idx="0">
                    <c:v>LWBS %</c:v>
                  </c:pt>
                  <c:pt idx="1">
                    <c:v>LWBS %</c:v>
                  </c:pt>
                  <c:pt idx="2">
                    <c:v>LWBS %</c:v>
                  </c:pt>
                  <c:pt idx="3">
                    <c:v>LWBS %</c:v>
                  </c:pt>
                </c:lvl>
                <c:lvl>
                  <c:pt idx="0">
                    <c:v>National Benchmark</c:v>
                  </c:pt>
                  <c:pt idx="1">
                    <c:v>MunsonBenchmark</c:v>
                  </c:pt>
                  <c:pt idx="2">
                    <c:v>Pre Implementation</c:v>
                  </c:pt>
                  <c:pt idx="3">
                    <c:v>Post Implementation</c:v>
                  </c:pt>
                </c:lvl>
              </c:multiLvlStrCache>
            </c:multiLvlStrRef>
          </c:cat>
          <c:val>
            <c:numRef>
              <c:f>(Data!$C$31,Data!$C$33,Data!$C$35,Data!$C$37)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B-40D6-B7D2-E4B55230AC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2683032"/>
        <c:axId val="5626787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(Data!$D$31,Data!$D$33,Data!$D$35,Data!$D$37)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71B-40D6-B7D2-E4B55230ACB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(Data!$E$31,Data!$E$33,Data!$E$35,Data!$E$37)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71B-40D6-B7D2-E4B55230ACB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(Data!$F$31,Data!$F$33,Data!$F$35,Data!$F$37)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71B-40D6-B7D2-E4B55230ACB1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(Data!$G$31,Data!$G$33,Data!$G$35,Data!$G$37)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71B-40D6-B7D2-E4B55230ACB1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(Data!$H$31,Data!$H$33,Data!$H$35,Data!$H$37)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71B-40D6-B7D2-E4B55230ACB1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(Data!$I$31,Data!$I$33,Data!$I$35,Data!$I$37)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71B-40D6-B7D2-E4B55230ACB1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(Data!$J$31,Data!$J$33,Data!$J$35,Data!$J$37)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71B-40D6-B7D2-E4B55230ACB1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(Data!$K$31,Data!$K$33,Data!$K$35,Data!$K$37)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71B-40D6-B7D2-E4B55230ACB1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(Data!$L$31,Data!$L$33,Data!$L$35,Data!$L$37)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71B-40D6-B7D2-E4B55230ACB1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(Data!$M$31,Data!$M$33,Data!$M$35,Data!$M$37)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71B-40D6-B7D2-E4B55230ACB1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(Data!$N$31,Data!$N$33,Data!$N$35,Data!$N$37)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71B-40D6-B7D2-E4B55230ACB1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(Data!$O$31,Data!$O$33,Data!$O$35,Data!$O$37)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71B-40D6-B7D2-E4B55230ACB1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(Data!$P$31,Data!$P$33,Data!$P$35,Data!$P$37)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71B-40D6-B7D2-E4B55230ACB1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(Data!$Q$31,Data!$Q$33,Data!$Q$35,Data!$Q$37)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71B-40D6-B7D2-E4B55230ACB1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4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(Data!$R$31,Data!$R$33,Data!$R$35,Data!$R$37)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71B-40D6-B7D2-E4B55230ACB1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5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(Data!$S$31,Data!$S$33,Data!$S$35,Data!$S$37)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71B-40D6-B7D2-E4B55230ACB1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6">
                      <a:lumMod val="80000"/>
                      <a:lumOff val="2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(Data!$T$31,Data!$T$33,Data!$T$35,Data!$T$37)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71B-40D6-B7D2-E4B55230ACB1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(Data!$U$31,Data!$U$33,Data!$U$35,Data!$U$37)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71B-40D6-B7D2-E4B55230ACB1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2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(Data!$V$31,Data!$V$33,Data!$V$35,Data!$V$37)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71B-40D6-B7D2-E4B55230ACB1}"/>
                  </c:ext>
                </c:extLst>
              </c15:ser>
            </c15:filteredBarSeries>
            <c15:filteredBarSeries>
              <c15:ser>
                <c:idx val="20"/>
                <c:order val="20"/>
                <c:spPr>
                  <a:solidFill>
                    <a:schemeClr val="accent3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(Data!$W$31,Data!$W$33,Data!$W$35,Data!$W$37)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71B-40D6-B7D2-E4B55230ACB1}"/>
                  </c:ext>
                </c:extLst>
              </c15:ser>
            </c15:filteredBarSeries>
            <c15:filteredBarSeries>
              <c15:ser>
                <c:idx val="21"/>
                <c:order val="21"/>
                <c:spPr>
                  <a:solidFill>
                    <a:schemeClr val="accent4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(Data!$X$31,Data!$X$33,Data!$X$35,Data!$X$37)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71B-40D6-B7D2-E4B55230ACB1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5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(Data!$Y$31,Data!$Y$33,Data!$Y$35,Data!$Y$37)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71B-40D6-B7D2-E4B55230ACB1}"/>
                  </c:ext>
                </c:extLst>
              </c15:ser>
            </c15:filteredBarSeries>
            <c15:filteredBarSeries>
              <c15:ser>
                <c:idx val="23"/>
                <c:order val="23"/>
                <c:spPr>
                  <a:solidFill>
                    <a:schemeClr val="accent6">
                      <a:lumMod val="8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(Data!$Z$31,Data!$Z$33,Data!$Z$35,Data!$Z$37)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71B-40D6-B7D2-E4B55230ACB1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(Data!$AA$31,Data!$AA$33,Data!$AA$35,Data!$AA$37)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71B-40D6-B7D2-E4B55230ACB1}"/>
                  </c:ext>
                </c:extLst>
              </c15:ser>
            </c15:filteredBarSeries>
            <c15:filteredBarSeries>
              <c15:ser>
                <c:idx val="25"/>
                <c:order val="25"/>
                <c:spPr>
                  <a:solidFill>
                    <a:schemeClr val="accent2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(Data!$AB$31,Data!$AB$33,Data!$AB$35,Data!$AB$37)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71B-40D6-B7D2-E4B55230ACB1}"/>
                  </c:ext>
                </c:extLst>
              </c15:ser>
            </c15:filteredBarSeries>
            <c15:filteredBarSeries>
              <c15:ser>
                <c:idx val="26"/>
                <c:order val="26"/>
                <c:spPr>
                  <a:solidFill>
                    <a:schemeClr val="accent3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(Data!$AC$31,Data!$AC$33,Data!$AC$35,Data!$AC$37)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71B-40D6-B7D2-E4B55230ACB1}"/>
                  </c:ext>
                </c:extLst>
              </c15:ser>
            </c15:filteredBarSeries>
            <c15:filteredBarSeries>
              <c15:ser>
                <c:idx val="27"/>
                <c:order val="27"/>
                <c:spPr>
                  <a:solidFill>
                    <a:schemeClr val="accent4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(Data!$AD$31,Data!$AD$33,Data!$AD$35,Data!$AD$37)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71B-40D6-B7D2-E4B55230ACB1}"/>
                  </c:ext>
                </c:extLst>
              </c15:ser>
            </c15:filteredBarSeries>
            <c15:filteredBarSeries>
              <c15:ser>
                <c:idx val="28"/>
                <c:order val="28"/>
                <c:spPr>
                  <a:solidFill>
                    <a:schemeClr val="accent5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(Data!$AE$31,Data!$AE$33,Data!$AE$35,Data!$AE$37)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771B-40D6-B7D2-E4B55230ACB1}"/>
                  </c:ext>
                </c:extLst>
              </c15:ser>
            </c15:filteredBarSeries>
            <c15:filteredBarSeries>
              <c15:ser>
                <c:idx val="29"/>
                <c:order val="29"/>
                <c:spPr>
                  <a:solidFill>
                    <a:schemeClr val="accent6">
                      <a:lumMod val="60000"/>
                      <a:lumOff val="4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(Data!$AF$31,Data!$AF$33,Data!$AF$35,Data!$AF$37)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71B-40D6-B7D2-E4B55230ACB1}"/>
                  </c:ext>
                </c:extLst>
              </c15:ser>
            </c15:filteredBarSeries>
            <c15:filteredBarSeries>
              <c15:ser>
                <c:idx val="30"/>
                <c:order val="30"/>
                <c:spPr>
                  <a:solidFill>
                    <a:schemeClr val="accent1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(Data!$AG$31,Data!$AG$33,Data!$AG$35,Data!$AG$37)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771B-40D6-B7D2-E4B55230ACB1}"/>
                  </c:ext>
                </c:extLst>
              </c15:ser>
            </c15:filteredBarSeries>
            <c15:filteredBarSeries>
              <c15:ser>
                <c:idx val="31"/>
                <c:order val="31"/>
                <c:spPr>
                  <a:solidFill>
                    <a:schemeClr val="accent2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(Data!$AH$31,Data!$AH$33,Data!$AH$35,Data!$AH$37)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71B-40D6-B7D2-E4B55230ACB1}"/>
                  </c:ext>
                </c:extLst>
              </c15:ser>
            </c15:filteredBarSeries>
            <c15:filteredBarSeries>
              <c15:ser>
                <c:idx val="32"/>
                <c:order val="32"/>
                <c:spPr>
                  <a:solidFill>
                    <a:schemeClr val="accent3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(Data!$AI$31,Data!$AI$33,Data!$AI$35,Data!$AI$37)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71B-40D6-B7D2-E4B55230ACB1}"/>
                  </c:ext>
                </c:extLst>
              </c15:ser>
            </c15:filteredBarSeries>
            <c15:filteredBarSeries>
              <c15:ser>
                <c:idx val="33"/>
                <c:order val="33"/>
                <c:spPr>
                  <a:solidFill>
                    <a:schemeClr val="accent4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(Data!$AJ$31,Data!$AJ$33,Data!$AJ$35,Data!$AJ$37)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71B-40D6-B7D2-E4B55230ACB1}"/>
                  </c:ext>
                </c:extLst>
              </c15:ser>
            </c15:filteredBarSeries>
            <c15:filteredBarSeries>
              <c15:ser>
                <c:idx val="34"/>
                <c:order val="34"/>
                <c:spPr>
                  <a:solidFill>
                    <a:schemeClr val="accent5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(Data!$AK$31,Data!$AK$33,Data!$AK$35,Data!$AK$37)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71B-40D6-B7D2-E4B55230ACB1}"/>
                  </c:ext>
                </c:extLst>
              </c15:ser>
            </c15:filteredBarSeries>
            <c15:filteredBarSeries>
              <c15:ser>
                <c:idx val="35"/>
                <c:order val="35"/>
                <c:spPr>
                  <a:solidFill>
                    <a:schemeClr val="accent6">
                      <a:lumMod val="5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(Data!$AL$31,Data!$AL$33,Data!$AL$35,Data!$AL$37)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71B-40D6-B7D2-E4B55230ACB1}"/>
                  </c:ext>
                </c:extLst>
              </c15:ser>
            </c15:filteredBarSeries>
            <c15:filteredBarSeries>
              <c15:ser>
                <c:idx val="36"/>
                <c:order val="36"/>
                <c:spPr>
                  <a:solidFill>
                    <a:schemeClr val="accent1">
                      <a:lumMod val="70000"/>
                      <a:lumOff val="3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(Data!$A$31:$B$31,Data!$A$33:$B$33,Data!$A$35:$B$35,Data!$A$37:$B$37)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LWBS %</c:v>
                        </c:pt>
                        <c:pt idx="1">
                          <c:v>LWBS %</c:v>
                        </c:pt>
                        <c:pt idx="2">
                          <c:v>LWBS %</c:v>
                        </c:pt>
                        <c:pt idx="3">
                          <c:v>LWBS %</c:v>
                        </c:pt>
                      </c:lvl>
                      <c:lvl>
                        <c:pt idx="0">
                          <c:v>National Benchmark</c:v>
                        </c:pt>
                        <c:pt idx="1">
                          <c:v>MunsonBenchmark</c:v>
                        </c:pt>
                        <c:pt idx="2">
                          <c:v>Pre Implementation</c:v>
                        </c:pt>
                        <c:pt idx="3">
                          <c:v>Post Implementation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(Data!$AM$31,Data!$AM$33,Data!$AM$35,Data!$AM$37)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71B-40D6-B7D2-E4B55230ACB1}"/>
                  </c:ext>
                </c:extLst>
              </c15:ser>
            </c15:filteredBarSeries>
          </c:ext>
        </c:extLst>
      </c:barChart>
      <c:catAx>
        <c:axId val="5626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8768"/>
        <c:crosses val="autoZero"/>
        <c:auto val="1"/>
        <c:lblAlgn val="ctr"/>
        <c:lblOffset val="100"/>
        <c:noMultiLvlLbl val="0"/>
      </c:catAx>
      <c:valAx>
        <c:axId val="562678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268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Data!$C$6:$AM$6</cx:f>
        <cx:lvl ptCount="37" formatCode="General">
          <cx:pt idx="5">292</cx:pt>
          <cx:pt idx="6">316</cx:pt>
          <cx:pt idx="7">253</cx:pt>
          <cx:pt idx="8">242</cx:pt>
          <cx:pt idx="9">254</cx:pt>
          <cx:pt idx="10">262</cx:pt>
          <cx:pt idx="11">295</cx:pt>
          <cx:pt idx="12">216</cx:pt>
          <cx:pt idx="13">263</cx:pt>
          <cx:pt idx="14">244</cx:pt>
          <cx:pt idx="15">309</cx:pt>
          <cx:pt idx="16">352</cx:pt>
          <cx:pt idx="17">259</cx:pt>
          <cx:pt idx="18">308</cx:pt>
          <cx:pt idx="19">334</cx:pt>
          <cx:pt idx="20">337</cx:pt>
          <cx:pt idx="21">280</cx:pt>
          <cx:pt idx="22">260</cx:pt>
          <cx:pt idx="23">228</cx:pt>
          <cx:pt idx="24">302</cx:pt>
          <cx:pt idx="25">274</cx:pt>
          <cx:pt idx="26">303</cx:pt>
          <cx:pt idx="27">258</cx:pt>
          <cx:pt idx="28">277</cx:pt>
          <cx:pt idx="29">307</cx:pt>
          <cx:pt idx="30">340</cx:pt>
          <cx:pt idx="31">296</cx:pt>
          <cx:pt idx="32">303</cx:pt>
          <cx:pt idx="33">269</cx:pt>
          <cx:pt idx="34">247</cx:pt>
          <cx:pt idx="35">256</cx:pt>
        </cx:lvl>
      </cx:numDim>
    </cx:data>
    <cx:data id="1">
      <cx:numDim type="val">
        <cx:f dir="row">Data!$C$10:$AM$10</cx:f>
        <cx:lvl ptCount="37" formatCode="General">
          <cx:pt idx="1">307</cx:pt>
          <cx:pt idx="2">339</cx:pt>
          <cx:pt idx="3">313</cx:pt>
          <cx:pt idx="4">266</cx:pt>
          <cx:pt idx="5">298</cx:pt>
          <cx:pt idx="6">235</cx:pt>
          <cx:pt idx="7">258</cx:pt>
          <cx:pt idx="8">328</cx:pt>
          <cx:pt idx="9">247</cx:pt>
          <cx:pt idx="10">273</cx:pt>
          <cx:pt idx="11">279</cx:pt>
          <cx:pt idx="12">270</cx:pt>
          <cx:pt idx="13">224</cx:pt>
          <cx:pt idx="14">221</cx:pt>
          <cx:pt idx="15">287</cx:pt>
          <cx:pt idx="16">274</cx:pt>
          <cx:pt idx="17">330</cx:pt>
          <cx:pt idx="18">262</cx:pt>
          <cx:pt idx="19">287</cx:pt>
          <cx:pt idx="20">288</cx:pt>
          <cx:pt idx="21">267</cx:pt>
          <cx:pt idx="22">341</cx:pt>
          <cx:pt idx="23">258</cx:pt>
          <cx:pt idx="24">254</cx:pt>
          <cx:pt idx="25">211</cx:pt>
          <cx:pt idx="26">258</cx:pt>
          <cx:pt idx="27">210</cx:pt>
          <cx:pt idx="28">242</cx:pt>
          <cx:pt idx="29">295</cx:pt>
          <cx:pt idx="30">277</cx:pt>
        </cx:lvl>
      </cx:numDim>
    </cx:data>
    <cx:data id="2">
      <cx:numDim type="val">
        <cx:f dir="row">Data!$C$14:$AM$14</cx:f>
        <cx:lvl ptCount="37" formatCode="General">
          <cx:pt idx="3">307</cx:pt>
          <cx:pt idx="4">255</cx:pt>
          <cx:pt idx="5">301</cx:pt>
          <cx:pt idx="6">270</cx:pt>
          <cx:pt idx="7">227</cx:pt>
          <cx:pt idx="8">256</cx:pt>
          <cx:pt idx="9">298</cx:pt>
          <cx:pt idx="10">300</cx:pt>
          <cx:pt idx="11">282</cx:pt>
          <cx:pt idx="12">335</cx:pt>
          <cx:pt idx="13">238</cx:pt>
          <cx:pt idx="14">281</cx:pt>
          <cx:pt idx="15">313</cx:pt>
          <cx:pt idx="16">231</cx:pt>
          <cx:pt idx="17">225</cx:pt>
          <cx:pt idx="18">279</cx:pt>
          <cx:pt idx="19">288</cx:pt>
          <cx:pt idx="20">278</cx:pt>
          <cx:pt idx="21">223</cx:pt>
          <cx:pt idx="22">262</cx:pt>
          <cx:pt idx="23">224</cx:pt>
          <cx:pt idx="24">220</cx:pt>
          <cx:pt idx="25">279</cx:pt>
          <cx:pt idx="26">205</cx:pt>
          <cx:pt idx="27">194</cx:pt>
          <cx:pt idx="28">239</cx:pt>
          <cx:pt idx="29">270</cx:pt>
          <cx:pt idx="30">265</cx:pt>
          <cx:pt idx="31">262</cx:pt>
          <cx:pt idx="32">236</cx:pt>
          <cx:pt idx="33">273</cx:pt>
        </cx:lvl>
      </cx:numDim>
    </cx:data>
    <cx:data id="3">
      <cx:numDim type="val">
        <cx:f dir="row">Data!$C$19:$AM$19</cx:f>
        <cx:lvl ptCount="37" formatCode="General">
          <cx:pt idx="6">166</cx:pt>
          <cx:pt idx="7">212</cx:pt>
          <cx:pt idx="8">241</cx:pt>
          <cx:pt idx="9">210</cx:pt>
          <cx:pt idx="10">253</cx:pt>
          <cx:pt idx="11">208</cx:pt>
          <cx:pt idx="12">191</cx:pt>
          <cx:pt idx="13">162</cx:pt>
          <cx:pt idx="14">266</cx:pt>
          <cx:pt idx="15">253</cx:pt>
          <cx:pt idx="16">252</cx:pt>
          <cx:pt idx="17">285</cx:pt>
          <cx:pt idx="18">331</cx:pt>
          <cx:pt idx="19">168</cx:pt>
          <cx:pt idx="20">177</cx:pt>
          <cx:pt idx="21">282</cx:pt>
          <cx:pt idx="22">208</cx:pt>
          <cx:pt idx="23">198</cx:pt>
          <cx:pt idx="24">206</cx:pt>
          <cx:pt idx="25">195</cx:pt>
          <cx:pt idx="26">187</cx:pt>
          <cx:pt idx="27">162</cx:pt>
          <cx:pt idx="28">205</cx:pt>
          <cx:pt idx="29">203</cx:pt>
          <cx:pt idx="30">195</cx:pt>
          <cx:pt idx="31">228</cx:pt>
          <cx:pt idx="32">225</cx:pt>
          <cx:pt idx="33">182</cx:pt>
          <cx:pt idx="34">185</cx:pt>
          <cx:pt idx="35">204</cx:pt>
          <cx:pt idx="36">276</cx:pt>
        </cx:lvl>
      </cx:numDim>
    </cx:data>
    <cx:data id="4">
      <cx:numDim type="val">
        <cx:f dir="row">Data!$C$23:$AM$23</cx:f>
        <cx:lvl ptCount="37" formatCode="General">
          <cx:pt idx="2">204</cx:pt>
          <cx:pt idx="3">276</cx:pt>
          <cx:pt idx="4">233</cx:pt>
          <cx:pt idx="5">184</cx:pt>
          <cx:pt idx="6">216</cx:pt>
          <cx:pt idx="7">192</cx:pt>
          <cx:pt idx="8">210</cx:pt>
          <cx:pt idx="9">248</cx:pt>
          <cx:pt idx="10">222</cx:pt>
          <cx:pt idx="11">213</cx:pt>
          <cx:pt idx="12">233</cx:pt>
          <cx:pt idx="13">253</cx:pt>
          <cx:pt idx="14">235</cx:pt>
          <cx:pt idx="15">169</cx:pt>
          <cx:pt idx="16">239</cx:pt>
          <cx:pt idx="17">258</cx:pt>
          <cx:pt idx="18">221</cx:pt>
          <cx:pt idx="19">233</cx:pt>
          <cx:pt idx="20">245</cx:pt>
          <cx:pt idx="21">190</cx:pt>
          <cx:pt idx="22">209</cx:pt>
          <cx:pt idx="23">255</cx:pt>
          <cx:pt idx="24">224</cx:pt>
          <cx:pt idx="25">242</cx:pt>
          <cx:pt idx="26">186</cx:pt>
          <cx:pt idx="27">262</cx:pt>
          <cx:pt idx="28">206</cx:pt>
          <cx:pt idx="29">198</cx:pt>
          <cx:pt idx="30">248</cx:pt>
          <cx:pt idx="31">197</cx:pt>
          <cx:pt idx="32">255</cx:pt>
        </cx:lvl>
      </cx:numDim>
    </cx:data>
    <cx:data id="5">
      <cx:numDim type="val">
        <cx:f dir="row">Data!$C$27:$AM$27</cx:f>
        <cx:lvl ptCount="37" formatCode="General">
          <cx:pt idx="2">248</cx:pt>
          <cx:pt idx="3">197</cx:pt>
          <cx:pt idx="4">255</cx:pt>
          <cx:pt idx="5">212</cx:pt>
          <cx:pt idx="6">231</cx:pt>
          <cx:pt idx="7">232</cx:pt>
          <cx:pt idx="8">214</cx:pt>
          <cx:pt idx="9">204</cx:pt>
          <cx:pt idx="10">191</cx:pt>
          <cx:pt idx="11">209</cx:pt>
          <cx:pt idx="12">197</cx:pt>
          <cx:pt idx="13">252</cx:pt>
          <cx:pt idx="14">163</cx:pt>
          <cx:pt idx="15">199</cx:pt>
          <cx:pt idx="16">216</cx:pt>
          <cx:pt idx="17">229</cx:pt>
          <cx:pt idx="18">205</cx:pt>
          <cx:pt idx="19">281</cx:pt>
          <cx:pt idx="20">294</cx:pt>
          <cx:pt idx="21">285</cx:pt>
          <cx:pt idx="22">220</cx:pt>
          <cx:pt idx="23">236</cx:pt>
          <cx:pt idx="24">198</cx:pt>
          <cx:pt idx="25">242</cx:pt>
          <cx:pt idx="26">261</cx:pt>
          <cx:pt idx="27">229</cx:pt>
          <cx:pt idx="28">196</cx:pt>
          <cx:pt idx="29">181</cx:pt>
          <cx:pt idx="30">244</cx:pt>
          <cx:pt idx="31">241</cx:pt>
          <cx:pt idx="32">197</cx:pt>
        </cx:lvl>
      </cx:numDim>
    </cx:data>
  </cx:chartData>
  <cx:chart>
    <cx:title pos="t" align="ctr" overlay="0">
      <cx:tx>
        <cx:txData>
          <cx:v>Total LOS for ESI III</cx:v>
        </cx:txData>
      </cx:tx>
      <cx:txPr>
        <a:bodyPr rot="0" spcFirstLastPara="1" vertOverflow="ellipsis" vert="horz" wrap="square" lIns="0" tIns="0" rIns="0" bIns="0" anchor="ctr" anchorCtr="1"/>
        <a:lstStyle/>
        <a:p>
          <a:pPr algn="ctr">
            <a:defRPr/>
          </a:pPr>
          <a:r>
            <a:rPr lang="en-US"/>
            <a:t>Total LOS for ESI III</a:t>
          </a:r>
        </a:p>
      </cx:txPr>
    </cx:title>
    <cx:plotArea>
      <cx:plotAreaRegion>
        <cx:series layoutId="boxWhisker" uniqueId="{968322E1-5D0E-4CC5-A2AD-AC0115ED1DB8}">
          <cx:tx>
            <cx:txData>
              <cx:f>Data!$A$6:$B$6</cx:f>
              <cx:v>October LOS for ESI 3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E4CF98A1-E594-4C24-B314-12E77584AC2B}">
          <cx:tx>
            <cx:txData>
              <cx:f>Data!$A$10:$B$10</cx:f>
              <cx:v>November LOS for ESI 3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BBC752BE-F114-4151-9A1E-BAC6EE29ABC6}">
          <cx:tx>
            <cx:txData>
              <cx:f>Data!$A$14:$B$14</cx:f>
              <cx:v>December LOS for ESI 3</cx:v>
            </cx:txData>
          </cx:tx>
          <cx:dataId val="2"/>
          <cx:layoutPr>
            <cx:visibility meanLine="1" meanMarker="1" nonoutliers="0" outliers="1"/>
            <cx:statistics quartileMethod="exclusive"/>
          </cx:layoutPr>
        </cx:series>
        <cx:series layoutId="boxWhisker" uniqueId="{6661832A-4343-410B-AFB6-95E4C0B354C0}">
          <cx:tx>
            <cx:txData>
              <cx:f>Data!$A$19:$B$19</cx:f>
              <cx:v>January LOS for ESI 3</cx:v>
            </cx:txData>
          </cx:tx>
          <cx:dataId val="3"/>
          <cx:layoutPr>
            <cx:visibility meanLine="1" meanMarker="1" nonoutliers="0" outliers="1"/>
            <cx:statistics quartileMethod="exclusive"/>
          </cx:layoutPr>
        </cx:series>
        <cx:series layoutId="boxWhisker" uniqueId="{F7229806-BF35-4E3A-908A-8D6E1B98074E}">
          <cx:tx>
            <cx:txData>
              <cx:f>Data!$A$23:$B$23</cx:f>
              <cx:v>February LOS for ESI 3</cx:v>
            </cx:txData>
          </cx:tx>
          <cx:dataId val="4"/>
          <cx:layoutPr>
            <cx:visibility meanLine="1" meanMarker="1" nonoutliers="0" outliers="1"/>
            <cx:statistics quartileMethod="exclusive"/>
          </cx:layoutPr>
        </cx:series>
        <cx:series layoutId="boxWhisker" uniqueId="{A49974DA-661B-4F39-B017-84D219D127A8}">
          <cx:tx>
            <cx:txData>
              <cx:f>Data!$A$27:$B$27</cx:f>
              <cx:v>March LOS for ESI 3</cx:v>
            </cx:txData>
          </cx:tx>
          <cx:dataId val="5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9">
  <cs:axisTitle>
    <cs:lnRef idx="0"/>
    <cs:fillRef idx="0"/>
    <cs:effectRef idx="0"/>
    <cs:fontRef idx="minor">
      <a:schemeClr val="lt1">
        <a:lumMod val="85000"/>
      </a:schemeClr>
    </cs:fontRef>
    <cs:defRPr sz="1197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  <cs:bodyPr rot="-60000000" vert="horz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lt1"/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/>
    <cs:fillRef idx="0"/>
    <cs:effectRef idx="0"/>
    <cs:fontRef idx="minor">
      <a:schemeClr val="tx1"/>
    </cs:fontRef>
    <cs:spPr>
      <a:effectLst>
        <a:outerShdw blurRad="40000" dist="23000" dir="5400000" rotWithShape="0">
          <a:srgbClr val="000000">
            <a:alpha val="35000"/>
          </a:srgbClr>
        </a:outerShdw>
      </a:effectLst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gradFill rotWithShape="1">
        <a:gsLst>
          <a:gs pos="0">
            <a:schemeClr val="phClr">
              <a:lumMod val="60000"/>
              <a:shade val="51000"/>
              <a:satMod val="130000"/>
            </a:schemeClr>
          </a:gs>
          <a:gs pos="80000">
            <a:schemeClr val="phClr">
              <a:lumMod val="60000"/>
              <a:shade val="93000"/>
              <a:satMod val="130000"/>
            </a:schemeClr>
          </a:gs>
          <a:gs pos="100000">
            <a:schemeClr val="phClr">
              <a:lumMod val="60000"/>
              <a:shade val="94000"/>
              <a:satMod val="135000"/>
            </a:schemeClr>
          </a:gs>
        </a:gsLst>
        <a:lin ang="16200000" scaled="0"/>
      </a:gradFill>
      <a:ln w="9525">
        <a:solidFill>
          <a:schemeClr val="phClr">
            <a:lumMod val="60000"/>
          </a:schemeClr>
        </a:solidFill>
        <a:round/>
      </a:ln>
      <a:effectLst>
        <a:outerShdw blurRad="40000" dist="23000" dir="5400000" rotWithShape="0">
          <a:srgbClr val="000000">
            <a:alpha val="35000"/>
          </a:srgbClr>
        </a:outerShdw>
      </a:effectLst>
      <a:scene3d>
        <a:camera prst="orthographicFront">
          <a:rot lat="0" lon="0" rev="0"/>
        </a:camera>
        <a:lightRig rig="threePt" dir="t">
          <a:rot lat="0" lon="0" rev="1200000"/>
        </a:lightRig>
      </a:scene3d>
      <a:sp3d>
        <a:bevelT w="63500" h="25400"/>
      </a:sp3d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1197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  <cs:bodyPr rot="0" vert="horz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C51D1-4947-4C74-8E0E-7C358282CEC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4DE85-A594-42CA-9AF7-11823FC6C9E6}">
      <dgm:prSet phldrT="[Text]"/>
      <dgm:spPr/>
      <dgm:t>
        <a:bodyPr/>
        <a:lstStyle/>
        <a:p>
          <a:r>
            <a:rPr lang="en-US" dirty="0"/>
            <a:t>Throughput</a:t>
          </a:r>
        </a:p>
        <a:p>
          <a:r>
            <a:rPr lang="en-US" dirty="0"/>
            <a:t>Crowding</a:t>
          </a:r>
        </a:p>
        <a:p>
          <a:r>
            <a:rPr lang="en-US" dirty="0"/>
            <a:t>Boarding</a:t>
          </a:r>
        </a:p>
      </dgm:t>
    </dgm:pt>
    <dgm:pt modelId="{046A18AD-C4B7-449B-9782-5C53820D151D}" type="parTrans" cxnId="{374EA28D-0925-41AE-BCFB-DA745A0BA02B}">
      <dgm:prSet/>
      <dgm:spPr/>
      <dgm:t>
        <a:bodyPr/>
        <a:lstStyle/>
        <a:p>
          <a:endParaRPr lang="en-US"/>
        </a:p>
      </dgm:t>
    </dgm:pt>
    <dgm:pt modelId="{B32B71AC-C887-45D2-BF3B-3D8DBF6B33F9}" type="sibTrans" cxnId="{374EA28D-0925-41AE-BCFB-DA745A0BA02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Major Concerns</a:t>
          </a:r>
        </a:p>
      </dgm:t>
    </dgm:pt>
    <dgm:pt modelId="{92F869FE-2BDA-4947-A364-ADB8957B984B}">
      <dgm:prSet phldrT="[Text]"/>
      <dgm:spPr/>
      <dgm:t>
        <a:bodyPr/>
        <a:lstStyle/>
        <a:p>
          <a:r>
            <a:rPr lang="en-US" dirty="0"/>
            <a:t>FastTrack</a:t>
          </a:r>
        </a:p>
        <a:p>
          <a:r>
            <a:rPr lang="en-US" dirty="0" err="1"/>
            <a:t>MidTrack</a:t>
          </a:r>
          <a:endParaRPr lang="en-US" dirty="0"/>
        </a:p>
        <a:p>
          <a:r>
            <a:rPr lang="en-US" dirty="0"/>
            <a:t>Split Flow</a:t>
          </a:r>
        </a:p>
      </dgm:t>
    </dgm:pt>
    <dgm:pt modelId="{8C646A2A-57F4-4C91-A399-8916AC0810B3}" type="parTrans" cxnId="{8DFB94BF-5D38-4C48-98C4-FEC0D98EA232}">
      <dgm:prSet/>
      <dgm:spPr/>
      <dgm:t>
        <a:bodyPr/>
        <a:lstStyle/>
        <a:p>
          <a:endParaRPr lang="en-US"/>
        </a:p>
      </dgm:t>
    </dgm:pt>
    <dgm:pt modelId="{96A27415-9DE6-491D-AAEB-15360A6A506D}" type="sibTrans" cxnId="{8DFB94BF-5D38-4C48-98C4-FEC0D98EA232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Studies</a:t>
          </a:r>
        </a:p>
      </dgm:t>
    </dgm:pt>
    <dgm:pt modelId="{E76CC85D-87B1-4F69-A101-6E50725D72A6}">
      <dgm:prSet phldrT="[Text]"/>
      <dgm:spPr/>
      <dgm:t>
        <a:bodyPr/>
        <a:lstStyle/>
        <a:p>
          <a:r>
            <a:rPr lang="en-US" dirty="0"/>
            <a:t>Reduced LOS and LWBS rates</a:t>
          </a:r>
        </a:p>
      </dgm:t>
    </dgm:pt>
    <dgm:pt modelId="{386C47A3-C534-4683-9F85-7826926440BE}" type="parTrans" cxnId="{EE226427-26CA-4DCB-A4D9-BD1834975639}">
      <dgm:prSet/>
      <dgm:spPr/>
      <dgm:t>
        <a:bodyPr/>
        <a:lstStyle/>
        <a:p>
          <a:endParaRPr lang="en-US"/>
        </a:p>
      </dgm:t>
    </dgm:pt>
    <dgm:pt modelId="{B9C0ED14-3ED3-4D5C-8BCF-38F44BB9DB90}" type="sibTrans" cxnId="{EE226427-26CA-4DCB-A4D9-BD183497563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Outcome</a:t>
          </a:r>
        </a:p>
      </dgm:t>
    </dgm:pt>
    <dgm:pt modelId="{D6665A8A-A74A-4818-91D7-F775CB561CDD}" type="pres">
      <dgm:prSet presAssocID="{96FC51D1-4947-4C74-8E0E-7C358282CEC6}" presName="Name0" presStyleCnt="0">
        <dgm:presLayoutVars>
          <dgm:chMax/>
          <dgm:chPref/>
          <dgm:dir/>
          <dgm:animLvl val="lvl"/>
        </dgm:presLayoutVars>
      </dgm:prSet>
      <dgm:spPr/>
    </dgm:pt>
    <dgm:pt modelId="{5796DA0A-1C86-4B6A-AD35-4CCC6D6D0215}" type="pres">
      <dgm:prSet presAssocID="{6B54DE85-A594-42CA-9AF7-11823FC6C9E6}" presName="composite" presStyleCnt="0"/>
      <dgm:spPr/>
    </dgm:pt>
    <dgm:pt modelId="{087E430C-59E2-4D88-BDA4-B03AE436474F}" type="pres">
      <dgm:prSet presAssocID="{6B54DE85-A594-42CA-9AF7-11823FC6C9E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38FB15E-8DEC-4575-AEF5-1EC45A8E9065}" type="pres">
      <dgm:prSet presAssocID="{6B54DE85-A594-42CA-9AF7-11823FC6C9E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3D99EE7-500B-46FE-91D5-4F2A68DB65E8}" type="pres">
      <dgm:prSet presAssocID="{6B54DE85-A594-42CA-9AF7-11823FC6C9E6}" presName="BalanceSpacing" presStyleCnt="0"/>
      <dgm:spPr/>
    </dgm:pt>
    <dgm:pt modelId="{BD90C6B5-3375-42D2-9CC3-C45CBEBA27BB}" type="pres">
      <dgm:prSet presAssocID="{6B54DE85-A594-42CA-9AF7-11823FC6C9E6}" presName="BalanceSpacing1" presStyleCnt="0"/>
      <dgm:spPr/>
    </dgm:pt>
    <dgm:pt modelId="{BB1433D4-EFD8-4D39-8554-62660A049167}" type="pres">
      <dgm:prSet presAssocID="{B32B71AC-C887-45D2-BF3B-3D8DBF6B33F9}" presName="Accent1Text" presStyleLbl="node1" presStyleIdx="1" presStyleCnt="6"/>
      <dgm:spPr/>
    </dgm:pt>
    <dgm:pt modelId="{96B84DE4-78AC-4D5E-B979-BAE81109349A}" type="pres">
      <dgm:prSet presAssocID="{B32B71AC-C887-45D2-BF3B-3D8DBF6B33F9}" presName="spaceBetweenRectangles" presStyleCnt="0"/>
      <dgm:spPr/>
    </dgm:pt>
    <dgm:pt modelId="{3DF2A5E3-2879-4614-B6AF-796629BB7AB8}" type="pres">
      <dgm:prSet presAssocID="{92F869FE-2BDA-4947-A364-ADB8957B984B}" presName="composite" presStyleCnt="0"/>
      <dgm:spPr/>
    </dgm:pt>
    <dgm:pt modelId="{2810D660-33D3-4C58-80DC-5186C499F21D}" type="pres">
      <dgm:prSet presAssocID="{92F869FE-2BDA-4947-A364-ADB8957B984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FDE32A2-A2E9-4B35-AACC-2E25788250F0}" type="pres">
      <dgm:prSet presAssocID="{92F869FE-2BDA-4947-A364-ADB8957B984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A0A163-06CA-45B6-8512-68140A3E75B4}" type="pres">
      <dgm:prSet presAssocID="{92F869FE-2BDA-4947-A364-ADB8957B984B}" presName="BalanceSpacing" presStyleCnt="0"/>
      <dgm:spPr/>
    </dgm:pt>
    <dgm:pt modelId="{6098B427-585C-4492-9212-3ABC25037859}" type="pres">
      <dgm:prSet presAssocID="{92F869FE-2BDA-4947-A364-ADB8957B984B}" presName="BalanceSpacing1" presStyleCnt="0"/>
      <dgm:spPr/>
    </dgm:pt>
    <dgm:pt modelId="{3B5D18FA-0ED9-4A6A-BC15-AED7B5D05760}" type="pres">
      <dgm:prSet presAssocID="{96A27415-9DE6-491D-AAEB-15360A6A506D}" presName="Accent1Text" presStyleLbl="node1" presStyleIdx="3" presStyleCnt="6"/>
      <dgm:spPr/>
    </dgm:pt>
    <dgm:pt modelId="{3A015A4A-74B7-4355-93C7-02F9CCB40EE3}" type="pres">
      <dgm:prSet presAssocID="{96A27415-9DE6-491D-AAEB-15360A6A506D}" presName="spaceBetweenRectangles" presStyleCnt="0"/>
      <dgm:spPr/>
    </dgm:pt>
    <dgm:pt modelId="{23DCA2B9-1AEA-4C63-AF0A-625ED84FC101}" type="pres">
      <dgm:prSet presAssocID="{E76CC85D-87B1-4F69-A101-6E50725D72A6}" presName="composite" presStyleCnt="0"/>
      <dgm:spPr/>
    </dgm:pt>
    <dgm:pt modelId="{A3E5D84C-2413-48CA-BB69-7B7ACF447030}" type="pres">
      <dgm:prSet presAssocID="{E76CC85D-87B1-4F69-A101-6E50725D72A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C0A403B-0C28-49FC-B752-E5CC7E820945}" type="pres">
      <dgm:prSet presAssocID="{E76CC85D-87B1-4F69-A101-6E50725D72A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68D9069-682C-49DE-B44A-DAD33FFAAD89}" type="pres">
      <dgm:prSet presAssocID="{E76CC85D-87B1-4F69-A101-6E50725D72A6}" presName="BalanceSpacing" presStyleCnt="0"/>
      <dgm:spPr/>
    </dgm:pt>
    <dgm:pt modelId="{261A10FF-C795-455C-980E-AEF819EF2419}" type="pres">
      <dgm:prSet presAssocID="{E76CC85D-87B1-4F69-A101-6E50725D72A6}" presName="BalanceSpacing1" presStyleCnt="0"/>
      <dgm:spPr/>
    </dgm:pt>
    <dgm:pt modelId="{EEFFDC79-E1F4-41EB-8281-4A4DF8683AAC}" type="pres">
      <dgm:prSet presAssocID="{B9C0ED14-3ED3-4D5C-8BCF-38F44BB9DB90}" presName="Accent1Text" presStyleLbl="node1" presStyleIdx="5" presStyleCnt="6"/>
      <dgm:spPr/>
    </dgm:pt>
  </dgm:ptLst>
  <dgm:cxnLst>
    <dgm:cxn modelId="{EE226427-26CA-4DCB-A4D9-BD1834975639}" srcId="{96FC51D1-4947-4C74-8E0E-7C358282CEC6}" destId="{E76CC85D-87B1-4F69-A101-6E50725D72A6}" srcOrd="2" destOrd="0" parTransId="{386C47A3-C534-4683-9F85-7826926440BE}" sibTransId="{B9C0ED14-3ED3-4D5C-8BCF-38F44BB9DB90}"/>
    <dgm:cxn modelId="{451D9A68-3489-4622-B935-6DE2A68528F6}" type="presOf" srcId="{B9C0ED14-3ED3-4D5C-8BCF-38F44BB9DB90}" destId="{EEFFDC79-E1F4-41EB-8281-4A4DF8683AAC}" srcOrd="0" destOrd="0" presId="urn:microsoft.com/office/officeart/2008/layout/AlternatingHexagons"/>
    <dgm:cxn modelId="{F442A16D-3B2E-44E6-81A4-F5B273B5D53C}" type="presOf" srcId="{B32B71AC-C887-45D2-BF3B-3D8DBF6B33F9}" destId="{BB1433D4-EFD8-4D39-8554-62660A049167}" srcOrd="0" destOrd="0" presId="urn:microsoft.com/office/officeart/2008/layout/AlternatingHexagons"/>
    <dgm:cxn modelId="{1B67C777-9E27-4607-9F62-377FDD9A2766}" type="presOf" srcId="{E76CC85D-87B1-4F69-A101-6E50725D72A6}" destId="{A3E5D84C-2413-48CA-BB69-7B7ACF447030}" srcOrd="0" destOrd="0" presId="urn:microsoft.com/office/officeart/2008/layout/AlternatingHexagons"/>
    <dgm:cxn modelId="{374EA28D-0925-41AE-BCFB-DA745A0BA02B}" srcId="{96FC51D1-4947-4C74-8E0E-7C358282CEC6}" destId="{6B54DE85-A594-42CA-9AF7-11823FC6C9E6}" srcOrd="0" destOrd="0" parTransId="{046A18AD-C4B7-449B-9782-5C53820D151D}" sibTransId="{B32B71AC-C887-45D2-BF3B-3D8DBF6B33F9}"/>
    <dgm:cxn modelId="{869BB692-A21B-423E-A027-DD7EEA037C87}" type="presOf" srcId="{92F869FE-2BDA-4947-A364-ADB8957B984B}" destId="{2810D660-33D3-4C58-80DC-5186C499F21D}" srcOrd="0" destOrd="0" presId="urn:microsoft.com/office/officeart/2008/layout/AlternatingHexagons"/>
    <dgm:cxn modelId="{C4107798-7BBA-4032-8332-82A34EB74182}" type="presOf" srcId="{96A27415-9DE6-491D-AAEB-15360A6A506D}" destId="{3B5D18FA-0ED9-4A6A-BC15-AED7B5D05760}" srcOrd="0" destOrd="0" presId="urn:microsoft.com/office/officeart/2008/layout/AlternatingHexagons"/>
    <dgm:cxn modelId="{AF13C7B7-58C2-49FB-8950-792B72640D1D}" type="presOf" srcId="{6B54DE85-A594-42CA-9AF7-11823FC6C9E6}" destId="{087E430C-59E2-4D88-BDA4-B03AE436474F}" srcOrd="0" destOrd="0" presId="urn:microsoft.com/office/officeart/2008/layout/AlternatingHexagons"/>
    <dgm:cxn modelId="{8DFB94BF-5D38-4C48-98C4-FEC0D98EA232}" srcId="{96FC51D1-4947-4C74-8E0E-7C358282CEC6}" destId="{92F869FE-2BDA-4947-A364-ADB8957B984B}" srcOrd="1" destOrd="0" parTransId="{8C646A2A-57F4-4C91-A399-8916AC0810B3}" sibTransId="{96A27415-9DE6-491D-AAEB-15360A6A506D}"/>
    <dgm:cxn modelId="{73A6FFC4-5875-4E75-904C-4F23CA6541C7}" type="presOf" srcId="{96FC51D1-4947-4C74-8E0E-7C358282CEC6}" destId="{D6665A8A-A74A-4818-91D7-F775CB561CDD}" srcOrd="0" destOrd="0" presId="urn:microsoft.com/office/officeart/2008/layout/AlternatingHexagons"/>
    <dgm:cxn modelId="{08BD6CE5-6F8F-40B7-9DA6-CDFB55C21F05}" type="presParOf" srcId="{D6665A8A-A74A-4818-91D7-F775CB561CDD}" destId="{5796DA0A-1C86-4B6A-AD35-4CCC6D6D0215}" srcOrd="0" destOrd="0" presId="urn:microsoft.com/office/officeart/2008/layout/AlternatingHexagons"/>
    <dgm:cxn modelId="{947D7C2C-3F93-4978-BD07-6C83CA6BAF4B}" type="presParOf" srcId="{5796DA0A-1C86-4B6A-AD35-4CCC6D6D0215}" destId="{087E430C-59E2-4D88-BDA4-B03AE436474F}" srcOrd="0" destOrd="0" presId="urn:microsoft.com/office/officeart/2008/layout/AlternatingHexagons"/>
    <dgm:cxn modelId="{02F68AFF-3559-438D-B663-6D46BF6DB624}" type="presParOf" srcId="{5796DA0A-1C86-4B6A-AD35-4CCC6D6D0215}" destId="{838FB15E-8DEC-4575-AEF5-1EC45A8E9065}" srcOrd="1" destOrd="0" presId="urn:microsoft.com/office/officeart/2008/layout/AlternatingHexagons"/>
    <dgm:cxn modelId="{FC0BCB3A-0D1C-4137-977C-527A4F4217B4}" type="presParOf" srcId="{5796DA0A-1C86-4B6A-AD35-4CCC6D6D0215}" destId="{23D99EE7-500B-46FE-91D5-4F2A68DB65E8}" srcOrd="2" destOrd="0" presId="urn:microsoft.com/office/officeart/2008/layout/AlternatingHexagons"/>
    <dgm:cxn modelId="{F51F92F5-415F-41B8-A130-9FFF2C98A66C}" type="presParOf" srcId="{5796DA0A-1C86-4B6A-AD35-4CCC6D6D0215}" destId="{BD90C6B5-3375-42D2-9CC3-C45CBEBA27BB}" srcOrd="3" destOrd="0" presId="urn:microsoft.com/office/officeart/2008/layout/AlternatingHexagons"/>
    <dgm:cxn modelId="{0D02D2E8-E692-40C8-8371-69A163A41DEE}" type="presParOf" srcId="{5796DA0A-1C86-4B6A-AD35-4CCC6D6D0215}" destId="{BB1433D4-EFD8-4D39-8554-62660A049167}" srcOrd="4" destOrd="0" presId="urn:microsoft.com/office/officeart/2008/layout/AlternatingHexagons"/>
    <dgm:cxn modelId="{D8E52C8A-61B5-4525-9AB8-BFBB9CD26596}" type="presParOf" srcId="{D6665A8A-A74A-4818-91D7-F775CB561CDD}" destId="{96B84DE4-78AC-4D5E-B979-BAE81109349A}" srcOrd="1" destOrd="0" presId="urn:microsoft.com/office/officeart/2008/layout/AlternatingHexagons"/>
    <dgm:cxn modelId="{847E6175-F96B-4891-8939-82E504B46DBF}" type="presParOf" srcId="{D6665A8A-A74A-4818-91D7-F775CB561CDD}" destId="{3DF2A5E3-2879-4614-B6AF-796629BB7AB8}" srcOrd="2" destOrd="0" presId="urn:microsoft.com/office/officeart/2008/layout/AlternatingHexagons"/>
    <dgm:cxn modelId="{50BC1E85-28CD-45A7-804E-BA6C343DF841}" type="presParOf" srcId="{3DF2A5E3-2879-4614-B6AF-796629BB7AB8}" destId="{2810D660-33D3-4C58-80DC-5186C499F21D}" srcOrd="0" destOrd="0" presId="urn:microsoft.com/office/officeart/2008/layout/AlternatingHexagons"/>
    <dgm:cxn modelId="{7F8EEF13-C0BE-4811-A0DB-A56C602CB84B}" type="presParOf" srcId="{3DF2A5E3-2879-4614-B6AF-796629BB7AB8}" destId="{DFDE32A2-A2E9-4B35-AACC-2E25788250F0}" srcOrd="1" destOrd="0" presId="urn:microsoft.com/office/officeart/2008/layout/AlternatingHexagons"/>
    <dgm:cxn modelId="{3749C28A-8833-4CFF-8218-D5A2C4897607}" type="presParOf" srcId="{3DF2A5E3-2879-4614-B6AF-796629BB7AB8}" destId="{2FA0A163-06CA-45B6-8512-68140A3E75B4}" srcOrd="2" destOrd="0" presId="urn:microsoft.com/office/officeart/2008/layout/AlternatingHexagons"/>
    <dgm:cxn modelId="{54D1ECC0-C88A-42F1-9A78-86B4BBBC8C76}" type="presParOf" srcId="{3DF2A5E3-2879-4614-B6AF-796629BB7AB8}" destId="{6098B427-585C-4492-9212-3ABC25037859}" srcOrd="3" destOrd="0" presId="urn:microsoft.com/office/officeart/2008/layout/AlternatingHexagons"/>
    <dgm:cxn modelId="{C68860B1-BF04-4D41-AD97-103AA5275A22}" type="presParOf" srcId="{3DF2A5E3-2879-4614-B6AF-796629BB7AB8}" destId="{3B5D18FA-0ED9-4A6A-BC15-AED7B5D05760}" srcOrd="4" destOrd="0" presId="urn:microsoft.com/office/officeart/2008/layout/AlternatingHexagons"/>
    <dgm:cxn modelId="{D93AE7FA-1CFA-41F4-BBB2-E6FE9569DE23}" type="presParOf" srcId="{D6665A8A-A74A-4818-91D7-F775CB561CDD}" destId="{3A015A4A-74B7-4355-93C7-02F9CCB40EE3}" srcOrd="3" destOrd="0" presId="urn:microsoft.com/office/officeart/2008/layout/AlternatingHexagons"/>
    <dgm:cxn modelId="{DB9D7088-6982-49C8-8CF9-B3DF07D30CC7}" type="presParOf" srcId="{D6665A8A-A74A-4818-91D7-F775CB561CDD}" destId="{23DCA2B9-1AEA-4C63-AF0A-625ED84FC101}" srcOrd="4" destOrd="0" presId="urn:microsoft.com/office/officeart/2008/layout/AlternatingHexagons"/>
    <dgm:cxn modelId="{2E93E88E-D150-4658-A21B-3F410C336C8D}" type="presParOf" srcId="{23DCA2B9-1AEA-4C63-AF0A-625ED84FC101}" destId="{A3E5D84C-2413-48CA-BB69-7B7ACF447030}" srcOrd="0" destOrd="0" presId="urn:microsoft.com/office/officeart/2008/layout/AlternatingHexagons"/>
    <dgm:cxn modelId="{AFF8FDBD-90DB-41F2-9060-F190872FC4A8}" type="presParOf" srcId="{23DCA2B9-1AEA-4C63-AF0A-625ED84FC101}" destId="{CC0A403B-0C28-49FC-B752-E5CC7E820945}" srcOrd="1" destOrd="0" presId="urn:microsoft.com/office/officeart/2008/layout/AlternatingHexagons"/>
    <dgm:cxn modelId="{E231BADA-A919-470B-967F-DC730A362EDB}" type="presParOf" srcId="{23DCA2B9-1AEA-4C63-AF0A-625ED84FC101}" destId="{F68D9069-682C-49DE-B44A-DAD33FFAAD89}" srcOrd="2" destOrd="0" presId="urn:microsoft.com/office/officeart/2008/layout/AlternatingHexagons"/>
    <dgm:cxn modelId="{61B73B2A-C3F8-4E71-9B1F-81A9D73355D6}" type="presParOf" srcId="{23DCA2B9-1AEA-4C63-AF0A-625ED84FC101}" destId="{261A10FF-C795-455C-980E-AEF819EF2419}" srcOrd="3" destOrd="0" presId="urn:microsoft.com/office/officeart/2008/layout/AlternatingHexagons"/>
    <dgm:cxn modelId="{83D31075-439F-4964-8E9D-83B80A4CC45F}" type="presParOf" srcId="{23DCA2B9-1AEA-4C63-AF0A-625ED84FC101}" destId="{EEFFDC79-E1F4-41EB-8281-4A4DF8683A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E430C-59E2-4D88-BDA4-B03AE436474F}">
      <dsp:nvSpPr>
        <dsp:cNvPr id="0" name=""/>
        <dsp:cNvSpPr/>
      </dsp:nvSpPr>
      <dsp:spPr>
        <a:xfrm rot="5400000">
          <a:off x="2730302" y="110400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Throughput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Crowding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Boarding</a:t>
          </a:r>
        </a:p>
      </dsp:txBody>
      <dsp:txXfrm rot="-5400000">
        <a:off x="3070208" y="264331"/>
        <a:ext cx="1014844" cy="1166488"/>
      </dsp:txXfrm>
    </dsp:sp>
    <dsp:sp modelId="{838FB15E-8DEC-4575-AEF5-1EC45A8E9065}">
      <dsp:nvSpPr>
        <dsp:cNvPr id="0" name=""/>
        <dsp:cNvSpPr/>
      </dsp:nvSpPr>
      <dsp:spPr>
        <a:xfrm>
          <a:off x="4359544" y="339178"/>
          <a:ext cx="1891236" cy="10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433D4-EFD8-4D39-8554-62660A049167}">
      <dsp:nvSpPr>
        <dsp:cNvPr id="0" name=""/>
        <dsp:cNvSpPr/>
      </dsp:nvSpPr>
      <dsp:spPr>
        <a:xfrm rot="5400000">
          <a:off x="1138003" y="110400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Major Concerns</a:t>
          </a:r>
        </a:p>
      </dsp:txBody>
      <dsp:txXfrm rot="-5400000">
        <a:off x="1477909" y="264331"/>
        <a:ext cx="1014844" cy="1166488"/>
      </dsp:txXfrm>
    </dsp:sp>
    <dsp:sp modelId="{2810D660-33D3-4C58-80DC-5186C499F21D}">
      <dsp:nvSpPr>
        <dsp:cNvPr id="0" name=""/>
        <dsp:cNvSpPr/>
      </dsp:nvSpPr>
      <dsp:spPr>
        <a:xfrm rot="5400000">
          <a:off x="1931102" y="1548824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FastTrack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MidTrack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Split Flow</a:t>
          </a:r>
        </a:p>
      </dsp:txBody>
      <dsp:txXfrm rot="-5400000">
        <a:off x="2271008" y="1702755"/>
        <a:ext cx="1014844" cy="1166488"/>
      </dsp:txXfrm>
    </dsp:sp>
    <dsp:sp modelId="{DFDE32A2-A2E9-4B35-AACC-2E25788250F0}">
      <dsp:nvSpPr>
        <dsp:cNvPr id="0" name=""/>
        <dsp:cNvSpPr/>
      </dsp:nvSpPr>
      <dsp:spPr>
        <a:xfrm>
          <a:off x="150018" y="1777603"/>
          <a:ext cx="1830228" cy="10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18FA-0ED9-4A6A-BC15-AED7B5D05760}">
      <dsp:nvSpPr>
        <dsp:cNvPr id="0" name=""/>
        <dsp:cNvSpPr/>
      </dsp:nvSpPr>
      <dsp:spPr>
        <a:xfrm rot="5400000">
          <a:off x="3523401" y="1548824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Studies</a:t>
          </a:r>
        </a:p>
      </dsp:txBody>
      <dsp:txXfrm rot="-5400000">
        <a:off x="3863307" y="1702755"/>
        <a:ext cx="1014844" cy="1166488"/>
      </dsp:txXfrm>
    </dsp:sp>
    <dsp:sp modelId="{A3E5D84C-2413-48CA-BB69-7B7ACF447030}">
      <dsp:nvSpPr>
        <dsp:cNvPr id="0" name=""/>
        <dsp:cNvSpPr/>
      </dsp:nvSpPr>
      <dsp:spPr>
        <a:xfrm rot="5400000">
          <a:off x="2730302" y="2987248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Reduced LOS and LWBS rates</a:t>
          </a:r>
        </a:p>
      </dsp:txBody>
      <dsp:txXfrm rot="-5400000">
        <a:off x="3070208" y="3141179"/>
        <a:ext cx="1014844" cy="1166488"/>
      </dsp:txXfrm>
    </dsp:sp>
    <dsp:sp modelId="{CC0A403B-0C28-49FC-B752-E5CC7E820945}">
      <dsp:nvSpPr>
        <dsp:cNvPr id="0" name=""/>
        <dsp:cNvSpPr/>
      </dsp:nvSpPr>
      <dsp:spPr>
        <a:xfrm>
          <a:off x="4359544" y="3216027"/>
          <a:ext cx="1891236" cy="10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FDC79-E1F4-41EB-8281-4A4DF8683AAC}">
      <dsp:nvSpPr>
        <dsp:cNvPr id="0" name=""/>
        <dsp:cNvSpPr/>
      </dsp:nvSpPr>
      <dsp:spPr>
        <a:xfrm rot="5400000">
          <a:off x="1138003" y="2987248"/>
          <a:ext cx="1694656" cy="1474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Outcome</a:t>
          </a:r>
        </a:p>
      </dsp:txBody>
      <dsp:txXfrm rot="-5400000">
        <a:off x="1477909" y="3141179"/>
        <a:ext cx="1014844" cy="116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5" y="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77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1272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77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5" y="8831272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CEB947-8033-4339-8183-CBC0C1301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5" y="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6430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72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5" y="8831272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89" rIns="91384" bIns="456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0015C4-848A-4482-80B6-E831EE522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82D44-3CE1-4836-B9B2-0E21B43B188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744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6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0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0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2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15C4-848A-4482-80B6-E831EE522A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470025"/>
          </a:xfrm>
        </p:spPr>
        <p:txBody>
          <a:bodyPr/>
          <a:lstStyle>
            <a:lvl1pPr algn="ctr">
              <a:defRPr sz="3200">
                <a:solidFill>
                  <a:srgbClr val="04185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99025"/>
            <a:ext cx="9144000" cy="1752600"/>
          </a:xfrm>
        </p:spPr>
        <p:txBody>
          <a:bodyPr/>
          <a:lstStyle>
            <a:lvl1pPr marL="0" indent="0" algn="ctr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79CA07-CBED-49A2-88E4-26A8F9C6C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DCCFF7-B91E-4613-94C1-4303355B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4617720"/>
          </a:xfrm>
          <a:prstGeom prst="rect">
            <a:avLst/>
          </a:prstGeom>
          <a:solidFill>
            <a:srgbClr val="04185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418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9088"/>
            <a:ext cx="7772400" cy="868362"/>
          </a:xfrm>
        </p:spPr>
        <p:txBody>
          <a:bodyPr/>
          <a:lstStyle>
            <a:lvl1pPr>
              <a:defRPr sz="3200">
                <a:solidFill>
                  <a:srgbClr val="04185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2575"/>
            <a:ext cx="3779838" cy="41910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552575"/>
            <a:ext cx="3779837" cy="41910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9DB60B-EE8D-46E8-B6B3-6FE03A49D2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7D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88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E27341-7429-4758-9C74-AB8D0BCACE1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rgbClr val="0418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19088"/>
            <a:ext cx="7772400" cy="8683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22325" y="1552575"/>
            <a:ext cx="3779838" cy="4191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563" y="1552575"/>
            <a:ext cx="3779837" cy="4191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209800" cy="457200"/>
          </a:xfrm>
        </p:spPr>
        <p:txBody>
          <a:bodyPr/>
          <a:lstStyle>
            <a:lvl1pPr>
              <a:defRPr/>
            </a:lvl1pPr>
          </a:lstStyle>
          <a:p>
            <a:fld id="{5AA9E66B-DCF4-4168-AAAA-F28B83C28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8600"/>
            <a:ext cx="9144000" cy="9906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DCCFF7-B91E-4613-94C1-4303355B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319088"/>
            <a:ext cx="7772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552575"/>
            <a:ext cx="77120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8B8DAD8C-C4E3-48BA-B104-E5711D0DF7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41858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 sz="2800" b="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-"/>
        <a:defRPr sz="2400" b="0">
          <a:solidFill>
            <a:schemeClr val="bg1"/>
          </a:solidFill>
          <a:latin typeface="Frutiger 57Cn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about:blank%23:~:text=In%202018%2C%20there%20were%20an%20estimated%20130%20million,the%20ED%20in%20the%20past%2012%20months%20%282%29" TargetMode="External"/><Relationship Id="rId4" Type="http://schemas.openxmlformats.org/officeDocument/2006/relationships/hyperlink" Target="https://www.acep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754" y="228600"/>
            <a:ext cx="9144000" cy="1470025"/>
          </a:xfrm>
        </p:spPr>
        <p:txBody>
          <a:bodyPr/>
          <a:lstStyle/>
          <a:p>
            <a:r>
              <a:rPr lang="en-US" dirty="0"/>
              <a:t>Reducing Emergency Department Length of Stay by Implementing a </a:t>
            </a:r>
            <a:r>
              <a:rPr lang="en-US" dirty="0" err="1"/>
              <a:t>MidTrack</a:t>
            </a:r>
            <a:r>
              <a:rPr lang="en-US" dirty="0"/>
              <a:t> Treatment Area: </a:t>
            </a:r>
            <a:br>
              <a:rPr lang="en-US" dirty="0"/>
            </a:br>
            <a:r>
              <a:rPr lang="en-US" dirty="0"/>
              <a:t>A Program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2754" y="1872257"/>
            <a:ext cx="9144000" cy="1752600"/>
          </a:xfrm>
        </p:spPr>
        <p:txBody>
          <a:bodyPr/>
          <a:lstStyle/>
          <a:p>
            <a:r>
              <a:rPr lang="en-US" dirty="0"/>
              <a:t>Kirsten Scott MSN, AGCNS-BC</a:t>
            </a:r>
          </a:p>
          <a:p>
            <a:r>
              <a:rPr lang="en-US" dirty="0"/>
              <a:t>University of Detroit Mercy</a:t>
            </a:r>
          </a:p>
        </p:txBody>
      </p:sp>
      <p:pic>
        <p:nvPicPr>
          <p:cNvPr id="2050" name="Picture 2" descr="Image result for munson medical center emergency depar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772400" cy="27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21696"/>
              </p:ext>
            </p:extLst>
          </p:nvPr>
        </p:nvGraphicFramePr>
        <p:xfrm>
          <a:off x="4464049" y="2667000"/>
          <a:ext cx="469423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3350"/>
            <a:ext cx="7772400" cy="595312"/>
          </a:xfrm>
        </p:spPr>
        <p:txBody>
          <a:bodyPr/>
          <a:lstStyle/>
          <a:p>
            <a:r>
              <a:rPr lang="en-US" dirty="0"/>
              <a:t>Data: Left Without Being Seen Rates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5202650"/>
              </p:ext>
            </p:extLst>
          </p:nvPr>
        </p:nvGraphicFramePr>
        <p:xfrm>
          <a:off x="100012" y="461962"/>
          <a:ext cx="469423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9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Left Without Being Seen 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101373"/>
              </p:ext>
            </p:extLst>
          </p:nvPr>
        </p:nvGraphicFramePr>
        <p:xfrm>
          <a:off x="228600" y="1552575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Length of Stay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718512252"/>
                  </p:ext>
                </p:extLst>
              </p:nvPr>
            </p:nvGraphicFramePr>
            <p:xfrm>
              <a:off x="457200" y="1552574"/>
              <a:ext cx="8229600" cy="43910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ontent Placeholder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52574"/>
                <a:ext cx="8229600" cy="43910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Data Analysis</a:t>
            </a:r>
          </a:p>
        </p:txBody>
      </p:sp>
      <p:graphicFrame>
        <p:nvGraphicFramePr>
          <p:cNvPr id="5" name="Online Image Placeholder 4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859438190"/>
              </p:ext>
            </p:extLst>
          </p:nvPr>
        </p:nvGraphicFramePr>
        <p:xfrm>
          <a:off x="457200" y="1552575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2546116"/>
              </p:ext>
            </p:extLst>
          </p:nvPr>
        </p:nvGraphicFramePr>
        <p:xfrm>
          <a:off x="685800" y="1552575"/>
          <a:ext cx="8001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and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52574"/>
            <a:ext cx="3779838" cy="5076826"/>
          </a:xfrm>
        </p:spPr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Staff/leadership participation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Improved metrics</a:t>
            </a:r>
          </a:p>
          <a:p>
            <a:r>
              <a:rPr lang="en-US" dirty="0"/>
              <a:t>Recommendation</a:t>
            </a:r>
          </a:p>
          <a:p>
            <a:pPr lvl="1"/>
            <a:r>
              <a:rPr lang="en-US" dirty="0"/>
              <a:t>Continue collecting data</a:t>
            </a:r>
          </a:p>
          <a:p>
            <a:pPr lvl="1"/>
            <a:r>
              <a:rPr lang="en-US" dirty="0"/>
              <a:t>Research potential for applying the MTA model in other areas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26276AB-7D51-1B47-9513-52F4C12C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4194"/>
            <a:ext cx="4367642" cy="32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Sustainability			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Consider broader implementation across the system</a:t>
            </a:r>
          </a:p>
          <a:p>
            <a:r>
              <a:rPr lang="en-US" dirty="0"/>
              <a:t>Investigate if a similar model can be applied to other ESI levels</a:t>
            </a:r>
          </a:p>
          <a:p>
            <a:r>
              <a:rPr lang="en-US" dirty="0"/>
              <a:t>Continue collecting feedback and data</a:t>
            </a:r>
          </a:p>
          <a:p>
            <a:r>
              <a:rPr lang="en-US" dirty="0"/>
              <a:t>Make changes as needed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096E6A7-CD0B-6E4C-BAF3-AC271F01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5901467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(Phillips, </a:t>
            </a:r>
            <a:r>
              <a:rPr lang="en-US" sz="1050" dirty="0" err="1"/>
              <a:t>n.d.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15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9838" cy="4191000"/>
          </a:xfrm>
        </p:spPr>
        <p:txBody>
          <a:bodyPr/>
          <a:lstStyle/>
          <a:p>
            <a:r>
              <a:rPr lang="en-US" dirty="0"/>
              <a:t>Share the data and analysis with stakeholders</a:t>
            </a:r>
          </a:p>
          <a:p>
            <a:r>
              <a:rPr lang="en-US" dirty="0"/>
              <a:t>Share with the organization via poster presentation</a:t>
            </a:r>
          </a:p>
          <a:p>
            <a:r>
              <a:rPr lang="en-US" dirty="0"/>
              <a:t>Future NACNS and ENA conferences </a:t>
            </a:r>
          </a:p>
          <a:p>
            <a:r>
              <a:rPr lang="en-US" dirty="0"/>
              <a:t>Consider future publishing</a:t>
            </a:r>
          </a:p>
        </p:txBody>
      </p:sp>
      <p:pic>
        <p:nvPicPr>
          <p:cNvPr id="6" name="Picture 5" descr="C:\Users\kscott23\AppData\Local\Microsoft\Windows\INetCache\Content.MSO\E5BDA398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14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5901467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(NHMRC, 2020)</a:t>
            </a:r>
          </a:p>
        </p:txBody>
      </p:sp>
    </p:spTree>
    <p:extLst>
      <p:ext uri="{BB962C8B-B14F-4D97-AF65-F5344CB8AC3E}">
        <p14:creationId xmlns:p14="http://schemas.microsoft.com/office/powerpoint/2010/main" val="33913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and Healthcare Implications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7D64A5E8-6E24-2844-9617-380EFE3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74900"/>
            <a:ext cx="5740400" cy="210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938" y="2971799"/>
            <a:ext cx="7086598" cy="2971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Family</a:t>
            </a:r>
          </a:p>
          <a:p>
            <a:pPr marL="0" indent="0" algn="ctr">
              <a:buNone/>
            </a:pPr>
            <a:r>
              <a:rPr lang="en-US" sz="2400" dirty="0"/>
              <a:t>Coworkers: Marc </a:t>
            </a:r>
            <a:r>
              <a:rPr lang="en-US" sz="2400" dirty="0" err="1"/>
              <a:t>DuVall</a:t>
            </a:r>
            <a:r>
              <a:rPr lang="en-US" sz="2400" dirty="0"/>
              <a:t> &amp; all of the ED PCC’s</a:t>
            </a:r>
          </a:p>
          <a:p>
            <a:pPr marL="0" indent="0" algn="ctr">
              <a:buNone/>
            </a:pPr>
            <a:r>
              <a:rPr lang="en-US" sz="2400" dirty="0"/>
              <a:t>Mentor: Dr. Kevin Omilusik</a:t>
            </a:r>
          </a:p>
          <a:p>
            <a:pPr marL="0" indent="0" algn="ctr">
              <a:buNone/>
            </a:pPr>
            <a:r>
              <a:rPr lang="en-US" sz="2400" dirty="0"/>
              <a:t>Stakeholders: Jennifer Lechota, Brendan Franklin, Holly Rose, Dr. Archer</a:t>
            </a:r>
          </a:p>
          <a:p>
            <a:pPr marL="0" indent="0" algn="ctr">
              <a:buNone/>
            </a:pPr>
            <a:r>
              <a:rPr lang="en-US" sz="2400" dirty="0"/>
              <a:t>Chair: Dr. Arthur </a:t>
            </a:r>
            <a:r>
              <a:rPr lang="en-US" sz="2400" dirty="0" err="1"/>
              <a:t>Ko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Professor: Dr. Karen </a:t>
            </a:r>
            <a:r>
              <a:rPr lang="en-US" sz="2400" dirty="0" err="1"/>
              <a:t>Mihelich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IRB: Dr. Elizabeth Hill &amp; Judith Murray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File:Thank-you-word-cloud.jpg - Wikimedia Comm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95275"/>
            <a:ext cx="7086599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572000" cy="43910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Topic of </a:t>
            </a:r>
            <a:r>
              <a:rPr lang="en-US" sz="2400" b="1" dirty="0"/>
              <a:t>interest: </a:t>
            </a:r>
          </a:p>
          <a:p>
            <a:r>
              <a:rPr lang="en-US" sz="2400" dirty="0"/>
              <a:t>Improving Emergency Department (ED) throughput </a:t>
            </a:r>
          </a:p>
          <a:p>
            <a:r>
              <a:rPr lang="en-US" sz="2400" dirty="0"/>
              <a:t>Utilizing an expedited process to move patients through the 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Program Objective:</a:t>
            </a:r>
          </a:p>
          <a:p>
            <a:r>
              <a:rPr lang="en-US" sz="2400" dirty="0"/>
              <a:t>Lead a multidisciplinary team through a quality improvement project </a:t>
            </a:r>
          </a:p>
          <a:p>
            <a:r>
              <a:rPr lang="en-US" sz="2400" dirty="0"/>
              <a:t>Evaluate the project for improvements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832257" cy="255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6836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362"/>
            <a:ext cx="8915400" cy="5989637"/>
          </a:xfrm>
        </p:spPr>
        <p:txBody>
          <a:bodyPr/>
          <a:lstStyle/>
          <a:p>
            <a:r>
              <a:rPr lang="en-US" sz="1100" i="1" dirty="0"/>
              <a:t>About Munson healthcare I Munson healthcare I northern Michigan</a:t>
            </a:r>
            <a:r>
              <a:rPr lang="en-US" sz="1100" dirty="0"/>
              <a:t>. (n.d.). Munson </a:t>
            </a:r>
          </a:p>
          <a:p>
            <a:r>
              <a:rPr lang="en-US" sz="1100" dirty="0"/>
              <a:t>Healthcare. </a:t>
            </a:r>
            <a:r>
              <a:rPr lang="en-US" sz="1100" u="sng" dirty="0">
                <a:hlinkClick r:id="rId3"/>
              </a:rPr>
              <a:t>https://www.munsonhealthcare.org/about-the-system/about-munson- healthcare</a:t>
            </a:r>
            <a:endParaRPr lang="en-US" sz="1100" dirty="0"/>
          </a:p>
          <a:p>
            <a:r>
              <a:rPr lang="en-US" sz="1100" dirty="0" err="1"/>
              <a:t>Amarasingham</a:t>
            </a:r>
            <a:r>
              <a:rPr lang="en-US" sz="1100" dirty="0"/>
              <a:t> R, Swanson TS, </a:t>
            </a:r>
            <a:r>
              <a:rPr lang="en-US" sz="1100" dirty="0" err="1"/>
              <a:t>Treichler</a:t>
            </a:r>
            <a:r>
              <a:rPr lang="en-US" sz="1100" dirty="0"/>
              <a:t> DB</a:t>
            </a:r>
            <a:r>
              <a:rPr lang="en-US" sz="1100" i="1" dirty="0"/>
              <a:t>, et al</a:t>
            </a:r>
            <a:r>
              <a:rPr lang="en-US" sz="1100" dirty="0"/>
              <a:t>. A rapid admission protocol to reduce </a:t>
            </a:r>
          </a:p>
          <a:p>
            <a:r>
              <a:rPr lang="en-US" sz="1100" dirty="0"/>
              <a:t>emergency department boarding </a:t>
            </a:r>
            <a:r>
              <a:rPr lang="en-US" sz="1100" dirty="0" err="1"/>
              <a:t>times</a:t>
            </a:r>
            <a:r>
              <a:rPr lang="en-US" sz="1100" i="1" dirty="0" err="1"/>
              <a:t>BMJ</a:t>
            </a:r>
            <a:r>
              <a:rPr lang="en-US" sz="1100" i="1" dirty="0"/>
              <a:t> Quality &amp; Safety </a:t>
            </a:r>
            <a:r>
              <a:rPr lang="en-US" sz="1100" dirty="0"/>
              <a:t>2010;</a:t>
            </a:r>
            <a:r>
              <a:rPr lang="en-US" sz="1100" b="1" dirty="0"/>
              <a:t>19:</a:t>
            </a:r>
            <a:r>
              <a:rPr lang="en-US" sz="1100" dirty="0"/>
              <a:t>200-204.</a:t>
            </a:r>
          </a:p>
          <a:p>
            <a:r>
              <a:rPr lang="en-US" sz="1100" dirty="0"/>
              <a:t>American College of Emergency Physicians. </a:t>
            </a:r>
            <a:r>
              <a:rPr lang="en-US" sz="1100" i="1" dirty="0"/>
              <a:t>Policy statement: crowding [Internet]</a:t>
            </a:r>
            <a:r>
              <a:rPr lang="en-US" sz="1100" dirty="0"/>
              <a:t> Irving, TX: </a:t>
            </a:r>
          </a:p>
          <a:p>
            <a:r>
              <a:rPr lang="en-US" sz="1100" dirty="0"/>
              <a:t>American College of Emergency Physicians; 2013. Available </a:t>
            </a:r>
            <a:r>
              <a:rPr lang="en-US" sz="1100" dirty="0" err="1"/>
              <a:t>from:</a:t>
            </a:r>
            <a:r>
              <a:rPr lang="en-US" sz="1100" u="sng" dirty="0" err="1">
                <a:hlinkClick r:id="rId4"/>
              </a:rPr>
              <a:t>https</a:t>
            </a:r>
            <a:r>
              <a:rPr lang="en-US" sz="1100" u="sng" dirty="0">
                <a:hlinkClick r:id="rId4"/>
              </a:rPr>
              <a:t>://www.acep.org/</a:t>
            </a:r>
            <a:r>
              <a:rPr lang="en-US" sz="1100" dirty="0"/>
              <a:t> </a:t>
            </a:r>
          </a:p>
          <a:p>
            <a:r>
              <a:rPr lang="en-US" sz="1100" dirty="0"/>
              <a:t>patient-care/policy statements/crowding/#sm.000uy2fqlzc4ed610br2m5bif3m23.</a:t>
            </a:r>
          </a:p>
          <a:p>
            <a:r>
              <a:rPr lang="en-US" sz="1100" dirty="0"/>
              <a:t>American College of Emergency Physicians, Emergency Practice Committee. (2016). </a:t>
            </a:r>
          </a:p>
          <a:p>
            <a:r>
              <a:rPr lang="en-US" sz="1100" dirty="0"/>
              <a:t>Emergency department crowding: High impact solutions. American College of </a:t>
            </a:r>
          </a:p>
          <a:p>
            <a:r>
              <a:rPr lang="en-US" sz="1100" dirty="0"/>
              <a:t>Emergency Physicians. https://</a:t>
            </a:r>
            <a:r>
              <a:rPr lang="en-US" sz="1100" dirty="0" err="1"/>
              <a:t>www.acep.org</a:t>
            </a:r>
            <a:r>
              <a:rPr lang="en-US" sz="1100" dirty="0"/>
              <a:t>/legislation-and-advocacy/practice-management- issues/boarding/crowding/emergency-department-crowding---high-impact-solutions </a:t>
            </a:r>
          </a:p>
          <a:p>
            <a:r>
              <a:rPr lang="en-US" sz="1100" dirty="0"/>
              <a:t>American Hospital Association. Chartbook: Trends Affecting Hospitals and Health Systems. </a:t>
            </a:r>
          </a:p>
          <a:p>
            <a:r>
              <a:rPr lang="en-US" sz="1100" dirty="0"/>
              <a:t>Table 3.3 and Chart 3.7. Available at http://</a:t>
            </a:r>
            <a:r>
              <a:rPr lang="en-US" sz="1100" dirty="0" err="1"/>
              <a:t>www.aha.org</a:t>
            </a:r>
            <a:r>
              <a:rPr lang="en-US" sz="1100" dirty="0"/>
              <a:t>/research/reports/</a:t>
            </a:r>
            <a:r>
              <a:rPr lang="en-US" sz="1100" dirty="0" err="1"/>
              <a:t>tw</a:t>
            </a:r>
            <a:r>
              <a:rPr lang="en-US" sz="1100" dirty="0"/>
              <a:t>/chartbook/ch3.shtml.</a:t>
            </a:r>
          </a:p>
          <a:p>
            <a:r>
              <a:rPr lang="en-US" sz="1100" dirty="0"/>
              <a:t>Christopher Cairns, M.P.H., Jill J. Ashman, Ph.D., and Kai Kang, M.P.H. (2021). </a:t>
            </a:r>
            <a:r>
              <a:rPr lang="en-US" sz="1100" i="1" dirty="0"/>
              <a:t>Emergency </a:t>
            </a:r>
            <a:endParaRPr lang="en-US" sz="1100" dirty="0"/>
          </a:p>
          <a:p>
            <a:r>
              <a:rPr lang="en-US" sz="1100" i="1" dirty="0"/>
              <a:t>Department Visit Rates by Selected Characteristics: United States, 2018</a:t>
            </a:r>
            <a:r>
              <a:rPr lang="en-US" sz="1100" dirty="0"/>
              <a:t> (NCHS Data </a:t>
            </a:r>
          </a:p>
          <a:p>
            <a:r>
              <a:rPr lang="en-US" sz="1100" dirty="0"/>
              <a:t>Brief No. 401). Centers for Disease Control </a:t>
            </a:r>
            <a:r>
              <a:rPr lang="en-US" sz="1100" dirty="0" err="1"/>
              <a:t>andPrevention</a:t>
            </a:r>
            <a:r>
              <a:rPr lang="en-US" sz="1100" dirty="0"/>
              <a:t>. </a:t>
            </a:r>
            <a:r>
              <a:rPr lang="en-US" sz="1100" u="sng" dirty="0">
                <a:hlinkClick r:id="rId5"/>
              </a:rPr>
              <a:t>https://www.cdc.gov/nchs/products/databriefs/db401.htm#:~:text=In%202018%2C%20there%20were%20an%20estimated%20130%20million,the%20ED%20in%20the%20past%2012%20months%20%282%29</a:t>
            </a:r>
            <a:endParaRPr lang="en-US" sz="1100" dirty="0"/>
          </a:p>
          <a:p>
            <a:r>
              <a:rPr lang="en-US" sz="1100" dirty="0"/>
              <a:t>Emergency Nurses Association. (2018). Staffing and productivity in the emergency department </a:t>
            </a:r>
          </a:p>
          <a:p>
            <a:r>
              <a:rPr lang="en-US" sz="1100" dirty="0"/>
              <a:t>[Position statement]. </a:t>
            </a:r>
            <a:r>
              <a:rPr lang="en-US" sz="1100" u="sng" dirty="0">
                <a:hlinkClick r:id="rId3"/>
              </a:rPr>
              <a:t>https://www.ena.org/docs/default-source/resource-library/practice-</a:t>
            </a:r>
            <a:r>
              <a:rPr lang="en-US" sz="1100" dirty="0"/>
              <a:t>	resources/</a:t>
            </a:r>
            <a:r>
              <a:rPr lang="en-US" sz="1100" dirty="0" err="1"/>
              <a:t>positionstatements</a:t>
            </a:r>
            <a:r>
              <a:rPr lang="en-US" sz="1100" dirty="0"/>
              <a:t>/</a:t>
            </a:r>
            <a:r>
              <a:rPr lang="en-US" sz="1100" dirty="0" err="1"/>
              <a:t>staffingandproductivityemergencydepartment.pdf?sfvrsn</a:t>
            </a:r>
            <a:r>
              <a:rPr lang="en-US" sz="1100" dirty="0"/>
              <a:t>=c5</a:t>
            </a:r>
          </a:p>
          <a:p>
            <a:r>
              <a:rPr lang="en-US" sz="1100" dirty="0"/>
              <a:t>7dcf13_6 </a:t>
            </a:r>
          </a:p>
          <a:p>
            <a:r>
              <a:rPr lang="en-US" sz="1100" dirty="0" err="1"/>
              <a:t>Gaieski</a:t>
            </a:r>
            <a:r>
              <a:rPr lang="en-US" sz="1100" dirty="0"/>
              <a:t>, D. F., Agarwal, A. K., Mikkelsen, M. E., Drumheller, B., Cham </a:t>
            </a:r>
            <a:r>
              <a:rPr lang="en-US" sz="1100" dirty="0" err="1"/>
              <a:t>Sante</a:t>
            </a:r>
            <a:r>
              <a:rPr lang="en-US" sz="1100" dirty="0"/>
              <a:t>, S., </a:t>
            </a:r>
            <a:r>
              <a:rPr lang="en-US" sz="1100" dirty="0" err="1"/>
              <a:t>Shofer</a:t>
            </a:r>
            <a:r>
              <a:rPr lang="en-US" sz="1100" dirty="0"/>
              <a:t>, F. S., </a:t>
            </a:r>
          </a:p>
          <a:p>
            <a:r>
              <a:rPr lang="en-US" sz="1100" dirty="0"/>
              <a:t>Goyal, M., Pines, J. M. (2017). The impact of emergency department crowding on early </a:t>
            </a:r>
          </a:p>
          <a:p>
            <a:r>
              <a:rPr lang="en-US" sz="1100" dirty="0"/>
              <a:t>interventions and mortality in patients with severe sepsis. American Journal </a:t>
            </a:r>
            <a:r>
              <a:rPr lang="en-US" sz="1100" dirty="0" err="1"/>
              <a:t>ofEmergency</a:t>
            </a:r>
            <a:r>
              <a:rPr lang="en-US" sz="1100" dirty="0"/>
              <a:t> Medicine, 35(7), 953–960. https://</a:t>
            </a:r>
            <a:r>
              <a:rPr lang="en-US" sz="1100" dirty="0" err="1"/>
              <a:t>doi.org</a:t>
            </a:r>
            <a:r>
              <a:rPr lang="en-US" sz="1100" dirty="0"/>
              <a:t>/10.1016/j.ajem.2017.01.061 </a:t>
            </a:r>
          </a:p>
          <a:p>
            <a:r>
              <a:rPr lang="en-US" sz="1100" dirty="0"/>
              <a:t>McCarthy ML, </a:t>
            </a:r>
            <a:r>
              <a:rPr lang="en-US" sz="1100" dirty="0" err="1"/>
              <a:t>Zeger</a:t>
            </a:r>
            <a:r>
              <a:rPr lang="en-US" sz="1100" dirty="0"/>
              <a:t> SL, Ding R, et al. Crowding delays treatment and lengthens emergency </a:t>
            </a:r>
          </a:p>
          <a:p>
            <a:r>
              <a:rPr lang="en-US" sz="1100" dirty="0"/>
              <a:t>department length of stay, even among high-acuity patients. Ann </a:t>
            </a:r>
            <a:r>
              <a:rPr lang="en-US" sz="1100" dirty="0" err="1"/>
              <a:t>Emerg</a:t>
            </a:r>
            <a:r>
              <a:rPr lang="en-US" sz="1100" dirty="0"/>
              <a:t> Med </a:t>
            </a:r>
          </a:p>
          <a:p>
            <a:r>
              <a:rPr lang="en-US" sz="1100" dirty="0"/>
              <a:t>2009;54:492-503.</a:t>
            </a:r>
          </a:p>
          <a:p>
            <a:r>
              <a:rPr lang="en-US" sz="1100" dirty="0"/>
              <a:t>Putney, T.,MSN, Chief Nursing Officer. 2021.</a:t>
            </a:r>
          </a:p>
          <a:p>
            <a:r>
              <a:rPr lang="en-US" sz="1100" dirty="0"/>
              <a:t>Resnik, D., 2011. What is Ethics in Research &amp; Why is it Important? </a:t>
            </a:r>
            <a:r>
              <a:rPr lang="en-US" sz="1100" i="1" dirty="0"/>
              <a:t>National Institute of </a:t>
            </a:r>
            <a:endParaRPr lang="en-US" sz="1100" dirty="0"/>
          </a:p>
          <a:p>
            <a:r>
              <a:rPr lang="en-US" sz="1100" i="1" dirty="0"/>
              <a:t>Environmental health sciences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Wuerz</a:t>
            </a:r>
            <a:r>
              <a:rPr lang="en-US" sz="1100" dirty="0"/>
              <a:t> RC, Milne LW, </a:t>
            </a:r>
            <a:r>
              <a:rPr lang="en-US" sz="1100" dirty="0" err="1"/>
              <a:t>Eitel</a:t>
            </a:r>
            <a:r>
              <a:rPr lang="en-US" sz="1100" dirty="0"/>
              <a:t> DR, and Travers D, </a:t>
            </a:r>
            <a:r>
              <a:rPr lang="en-US" sz="1100" dirty="0" err="1"/>
              <a:t>Gilboy</a:t>
            </a:r>
            <a:r>
              <a:rPr lang="en-US" sz="1100" dirty="0"/>
              <a:t> N. Reliability and validity of a new five-</a:t>
            </a:r>
          </a:p>
          <a:p>
            <a:r>
              <a:rPr lang="en-US" sz="1100" dirty="0"/>
              <a:t>level triage instrument. </a:t>
            </a:r>
            <a:r>
              <a:rPr lang="en-US" sz="1100" dirty="0" err="1"/>
              <a:t>AcdEmerg</a:t>
            </a:r>
            <a:r>
              <a:rPr lang="en-US" sz="1100" dirty="0"/>
              <a:t> Med. 2000; 7:236-42.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89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Adverse patient outcomes</a:t>
            </a:r>
          </a:p>
          <a:p>
            <a:r>
              <a:rPr lang="en-US" dirty="0"/>
              <a:t>Volume and capacity</a:t>
            </a:r>
          </a:p>
          <a:p>
            <a:r>
              <a:rPr lang="en-US" dirty="0"/>
              <a:t>Implications of not acting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5B28C0-1C45-9644-A130-3FDE533B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199"/>
            <a:ext cx="4356100" cy="2909091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65262"/>
            <a:ext cx="3142527" cy="4478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National Benchmarks: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LWBS: &lt;1%</a:t>
            </a:r>
          </a:p>
          <a:p>
            <a:pPr marL="0" indent="0">
              <a:buNone/>
            </a:pPr>
            <a:r>
              <a:rPr lang="en-US" sz="2000" dirty="0"/>
              <a:t>LOS: &lt;3 hours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Munson Benchmarks: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LWBS: &lt;2%</a:t>
            </a:r>
          </a:p>
          <a:p>
            <a:pPr marL="0" indent="0">
              <a:buNone/>
            </a:pPr>
            <a:r>
              <a:rPr lang="en-US" sz="2000" dirty="0"/>
              <a:t>LOS: &lt;3 hours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385C6E-0E72-904E-A44E-7734E698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370013"/>
            <a:ext cx="33274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6785CA6-B42E-9E42-A4AE-8E9B5374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3" y="3930021"/>
            <a:ext cx="3330052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the implementation of a </a:t>
            </a:r>
            <a:r>
              <a:rPr lang="en-US" dirty="0" err="1"/>
              <a:t>Midtrack</a:t>
            </a:r>
            <a:r>
              <a:rPr lang="en-US" dirty="0"/>
              <a:t> Treatment Area:</a:t>
            </a:r>
          </a:p>
          <a:p>
            <a:r>
              <a:rPr lang="en-US" dirty="0"/>
              <a:t>Reduce length of stay for low variability patients with an ESI score of 3?</a:t>
            </a:r>
          </a:p>
          <a:p>
            <a:r>
              <a:rPr lang="en-US" dirty="0"/>
              <a:t>Reduce Left Without Being Seen Rates?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115308-ACA3-8D41-B4DA-724729D51C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2" y="372710"/>
            <a:ext cx="3779838" cy="54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5901467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(ESI, 2011)</a:t>
            </a:r>
          </a:p>
        </p:txBody>
      </p:sp>
    </p:spTree>
    <p:extLst>
      <p:ext uri="{BB962C8B-B14F-4D97-AF65-F5344CB8AC3E}">
        <p14:creationId xmlns:p14="http://schemas.microsoft.com/office/powerpoint/2010/main" val="14696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A1E9EB-0E81-7643-9685-9804390F51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6937"/>
            <a:ext cx="3348329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557036"/>
              </p:ext>
            </p:extLst>
          </p:nvPr>
        </p:nvGraphicFramePr>
        <p:xfrm>
          <a:off x="-457200" y="1371600"/>
          <a:ext cx="640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52575"/>
            <a:ext cx="5486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purpose of this program evaluation is to evaluate the implementation of a care delivery model that incorporates a </a:t>
            </a:r>
            <a:r>
              <a:rPr lang="en-US" dirty="0" err="1"/>
              <a:t>Midtrack</a:t>
            </a:r>
            <a:r>
              <a:rPr lang="en-US" dirty="0"/>
              <a:t> Treatment Area (MTA) into ED nursing standards of practice for patients and determine if it can reduce ED LOS &amp; LWBS rates.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09A9E2A-9675-FD4C-B18E-74C2A01166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8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0681" y="1506321"/>
            <a:ext cx="3779838" cy="4873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Donabedian</a:t>
            </a:r>
            <a:r>
              <a:rPr lang="en-US" dirty="0"/>
              <a:t> Model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5619DE6-715D-304F-A6E9-15DCA03A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9992"/>
            <a:ext cx="5581650" cy="35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5901467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(NCBI, 2005)</a:t>
            </a:r>
          </a:p>
        </p:txBody>
      </p:sp>
    </p:spTree>
    <p:extLst>
      <p:ext uri="{BB962C8B-B14F-4D97-AF65-F5344CB8AC3E}">
        <p14:creationId xmlns:p14="http://schemas.microsoft.com/office/powerpoint/2010/main" val="2251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52575"/>
            <a:ext cx="3779837" cy="4191000"/>
          </a:xfrm>
        </p:spPr>
        <p:txBody>
          <a:bodyPr/>
          <a:lstStyle/>
          <a:p>
            <a:r>
              <a:rPr lang="en-US" dirty="0"/>
              <a:t>IRB approval was obtained from the study institution and the host facility</a:t>
            </a:r>
          </a:p>
          <a:p>
            <a:r>
              <a:rPr lang="en-US" dirty="0"/>
              <a:t>Gathering of data:</a:t>
            </a:r>
          </a:p>
          <a:p>
            <a:pPr lvl="1"/>
            <a:r>
              <a:rPr lang="en-US" dirty="0"/>
              <a:t>Quantitative </a:t>
            </a:r>
          </a:p>
          <a:p>
            <a:pPr lvl="1"/>
            <a:r>
              <a:rPr lang="en-US" dirty="0"/>
              <a:t>Munson Analytics</a:t>
            </a:r>
          </a:p>
          <a:p>
            <a:pPr lvl="1"/>
            <a:r>
              <a:rPr lang="en-US" dirty="0"/>
              <a:t>Manual Abstraction</a:t>
            </a:r>
          </a:p>
          <a:p>
            <a:r>
              <a:rPr lang="en-US" dirty="0"/>
              <a:t>Analysis of data:</a:t>
            </a:r>
          </a:p>
          <a:p>
            <a:pPr lvl="1"/>
            <a:r>
              <a:rPr lang="en-US" dirty="0"/>
              <a:t>Pre and post intervention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Big Data and Data Analytics | Ministry of communications &amp;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828800"/>
            <a:ext cx="38481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946776"/>
            <a:ext cx="9144000" cy="9112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Munson Medical Center">
      <a:dk1>
        <a:sysClr val="windowText" lastClr="000000"/>
      </a:dk1>
      <a:lt1>
        <a:sysClr val="window" lastClr="FFFFFF"/>
      </a:lt1>
      <a:dk2>
        <a:srgbClr val="0070C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865D4423E4EA0278E641D06D2E4" ma:contentTypeVersion="8" ma:contentTypeDescription="Create a new document." ma:contentTypeScope="" ma:versionID="6aa46909d69370b129df0d85318ae07a">
  <xsd:schema xmlns:xsd="http://www.w3.org/2001/XMLSchema" xmlns:xs="http://www.w3.org/2001/XMLSchema" xmlns:p="http://schemas.microsoft.com/office/2006/metadata/properties" xmlns:ns2="2d26433f-30ea-466d-b9f4-087c63903acc" xmlns:ns3="76974f8a-8a23-4a4c-8116-e4747a4a016e" targetNamespace="http://schemas.microsoft.com/office/2006/metadata/properties" ma:root="true" ma:fieldsID="d5417010173beef19e0fa2bae8e99bd8" ns2:_="" ns3:_="">
    <xsd:import namespace="2d26433f-30ea-466d-b9f4-087c63903acc"/>
    <xsd:import namespace="76974f8a-8a23-4a4c-8116-e4747a4a0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6433f-30ea-466d-b9f4-087c6390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74f8a-8a23-4a4c-8116-e4747a4a0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A5FD8A-FFA3-464C-8E4A-E9C27F838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6433f-30ea-466d-b9f4-087c63903acc"/>
    <ds:schemaRef ds:uri="76974f8a-8a23-4a4c-8116-e4747a4a0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5785E5-D76E-4D70-A856-2A95F1A57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230D3-D925-40A5-96F3-36C80B3D20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df9085c-b639-4fef-9e11-f8effa088864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21238</TotalTime>
  <Words>2223</Words>
  <Application>Microsoft Office PowerPoint</Application>
  <PresentationFormat>On-screen Show (4:3)</PresentationFormat>
  <Paragraphs>145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Reducing Emergency Department Length of Stay by Implementing a MidTrack Treatment Area:  A Program Evaluation</vt:lpstr>
      <vt:lpstr>Introduction</vt:lpstr>
      <vt:lpstr>Background</vt:lpstr>
      <vt:lpstr>Significance</vt:lpstr>
      <vt:lpstr>Clinical Question</vt:lpstr>
      <vt:lpstr>Literature Review</vt:lpstr>
      <vt:lpstr>Purpose Statement</vt:lpstr>
      <vt:lpstr>Theoretical Framework</vt:lpstr>
      <vt:lpstr>Methods &amp; Design</vt:lpstr>
      <vt:lpstr>Data: Left Without Being Seen Rates</vt:lpstr>
      <vt:lpstr>Data: Left Without Being Seen Rates</vt:lpstr>
      <vt:lpstr>Data: Length of Stay</vt:lpstr>
      <vt:lpstr>Data Analysis</vt:lpstr>
      <vt:lpstr>Data Analysis</vt:lpstr>
      <vt:lpstr>Evaluation and Recommendation</vt:lpstr>
      <vt:lpstr> Sustainability    </vt:lpstr>
      <vt:lpstr>Dissemination</vt:lpstr>
      <vt:lpstr>Nursing and Healthcare Implications</vt:lpstr>
      <vt:lpstr>PowerPoint Presentation</vt:lpstr>
      <vt:lpstr>References</vt:lpstr>
    </vt:vector>
  </TitlesOfParts>
  <Company>Munson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Munson Healthcare PowerPoint Template</dc:title>
  <dc:creator>JMmcintyre1</dc:creator>
  <cp:keywords/>
  <cp:lastModifiedBy>Scott, Kirsten</cp:lastModifiedBy>
  <cp:revision>708</cp:revision>
  <cp:lastPrinted>2022-08-03T17:47:18Z</cp:lastPrinted>
  <dcterms:created xsi:type="dcterms:W3CDTF">2010-10-14T14:12:11Z</dcterms:created>
  <dcterms:modified xsi:type="dcterms:W3CDTF">2022-11-22T18:11:17Z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0x0101008BA67865D4423E4EA0278E641D06D2E4</vt:lpwstr>
  </property>
  <property fmtid="{D5CDD505-2E9C-101B-9397-08002B2CF9AE}" pid="3" name="_dlc_DocIdItemGuid">
    <vt:lpwstr>f7aebbd2-9c36-4085-a260-05225cfef968</vt:lpwstr>
  </property>
</Properties>
</file>