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55"/>
  </p:notesMasterIdLst>
  <p:sldIdLst>
    <p:sldId id="257" r:id="rId2"/>
    <p:sldId id="348" r:id="rId3"/>
    <p:sldId id="349" r:id="rId4"/>
    <p:sldId id="351" r:id="rId5"/>
    <p:sldId id="338" r:id="rId6"/>
    <p:sldId id="268" r:id="rId7"/>
    <p:sldId id="345" r:id="rId8"/>
    <p:sldId id="306" r:id="rId9"/>
    <p:sldId id="263" r:id="rId10"/>
    <p:sldId id="264" r:id="rId11"/>
    <p:sldId id="276" r:id="rId12"/>
    <p:sldId id="277" r:id="rId13"/>
    <p:sldId id="278" r:id="rId14"/>
    <p:sldId id="279" r:id="rId15"/>
    <p:sldId id="280" r:id="rId16"/>
    <p:sldId id="327" r:id="rId17"/>
    <p:sldId id="326" r:id="rId18"/>
    <p:sldId id="307" r:id="rId19"/>
    <p:sldId id="308" r:id="rId20"/>
    <p:sldId id="309" r:id="rId21"/>
    <p:sldId id="310" r:id="rId22"/>
    <p:sldId id="271" r:id="rId23"/>
    <p:sldId id="342" r:id="rId24"/>
    <p:sldId id="352" r:id="rId25"/>
    <p:sldId id="266" r:id="rId26"/>
    <p:sldId id="329" r:id="rId27"/>
    <p:sldId id="330" r:id="rId28"/>
    <p:sldId id="331" r:id="rId29"/>
    <p:sldId id="282" r:id="rId30"/>
    <p:sldId id="328" r:id="rId31"/>
    <p:sldId id="340" r:id="rId32"/>
    <p:sldId id="333" r:id="rId33"/>
    <p:sldId id="324" r:id="rId34"/>
    <p:sldId id="323" r:id="rId35"/>
    <p:sldId id="290" r:id="rId36"/>
    <p:sldId id="291" r:id="rId37"/>
    <p:sldId id="292" r:id="rId38"/>
    <p:sldId id="322" r:id="rId39"/>
    <p:sldId id="295" r:id="rId40"/>
    <p:sldId id="321" r:id="rId41"/>
    <p:sldId id="320" r:id="rId42"/>
    <p:sldId id="347" r:id="rId43"/>
    <p:sldId id="317" r:id="rId44"/>
    <p:sldId id="318" r:id="rId45"/>
    <p:sldId id="319" r:id="rId46"/>
    <p:sldId id="285" r:id="rId47"/>
    <p:sldId id="341" r:id="rId48"/>
    <p:sldId id="272" r:id="rId49"/>
    <p:sldId id="343" r:id="rId50"/>
    <p:sldId id="344" r:id="rId51"/>
    <p:sldId id="274" r:id="rId52"/>
    <p:sldId id="334" r:id="rId53"/>
    <p:sldId id="27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49622-44AA-02FC-5E8B-C60F5B2108C6}" v="8" dt="2022-07-12T17:00:34.955"/>
    <p1510:client id="{1794D7BF-4C06-B4C6-EBB5-51A57B698B84}" v="81" dt="2022-07-12T16:46:26.103"/>
    <p1510:client id="{25DD14DD-8D7A-6FDE-2EEC-0A0896D251CB}" v="43" dt="2022-07-12T17:14:32.111"/>
    <p1510:client id="{5C30E186-7720-21EF-BCD8-9D4729449C68}" v="25" dt="2022-07-12T17:41:35.514"/>
    <p1510:client id="{5D93BCA9-E861-0643-8CD9-B5F1C2321FC0}" v="1812" dt="2022-07-12T16:29:41.702"/>
    <p1510:client id="{71187173-A323-4C55-2FF8-C5A6853B485A}" v="145" dt="2022-07-13T01:15:51.871"/>
    <p1510:client id="{E9055210-8942-08E8-CFE4-324A16EA7136}" v="11" dt="2022-07-13T14:15:22.882"/>
    <p1510:client id="{FF1522E5-E632-ACFE-50E9-BE56AA4471E5}" v="17" dt="2022-07-12T22:05:35.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FE1F0-F884-4961-A83D-85BA771FD28C}" type="datetimeFigureOut">
              <a:t>7/17/2022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E398-CC58-4926-BD93-4BF9E0B010CE}" type="slidenum">
              <a:t>‹#›</a:t>
            </a:fld>
            <a:endParaRPr lang="en-US"/>
          </a:p>
        </p:txBody>
      </p:sp>
    </p:spTree>
    <p:extLst>
      <p:ext uri="{BB962C8B-B14F-4D97-AF65-F5344CB8AC3E}">
        <p14:creationId xmlns:p14="http://schemas.microsoft.com/office/powerpoint/2010/main" val="393406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Make a slid</a:t>
            </a:r>
            <a:endParaRPr lang="en-US"/>
          </a:p>
          <a:p>
            <a:r>
              <a:rPr lang="en-US">
                <a:cs typeface="Calibri"/>
              </a:rPr>
              <a:t>Introduce Committee</a:t>
            </a:r>
            <a:endParaRPr lang="en-US"/>
          </a:p>
          <a:p>
            <a:pPr marL="171450" indent="-171450">
              <a:buFont typeface="Arial"/>
              <a:buChar char="•"/>
            </a:pPr>
            <a:r>
              <a:rPr lang="en-US">
                <a:cs typeface="Calibri"/>
              </a:rPr>
              <a:t>Dr Glenn</a:t>
            </a:r>
          </a:p>
          <a:p>
            <a:pPr marL="171450" indent="-171450">
              <a:buFont typeface="Arial"/>
              <a:buChar char="•"/>
            </a:pPr>
            <a:r>
              <a:rPr lang="en-US">
                <a:cs typeface="Calibri"/>
              </a:rPr>
              <a:t>Dr Burson</a:t>
            </a:r>
          </a:p>
          <a:p>
            <a:pPr marL="171450" indent="-171450">
              <a:buFont typeface="Arial"/>
              <a:buChar char="•"/>
            </a:pPr>
            <a:r>
              <a:rPr lang="en-US">
                <a:cs typeface="Calibri"/>
              </a:rPr>
              <a:t>Dr Omari Young- program director for obstetric</a:t>
            </a:r>
          </a:p>
          <a:p>
            <a:pPr marL="171450" indent="-171450">
              <a:buFont typeface="Arial"/>
              <a:buChar char="•"/>
            </a:pPr>
            <a:r>
              <a:rPr lang="en-US">
                <a:cs typeface="Calibri"/>
              </a:rPr>
              <a:t>Participants</a:t>
            </a:r>
          </a:p>
          <a:p>
            <a:pPr marL="171450" indent="-171450">
              <a:buFont typeface="Arial"/>
              <a:buChar char="•"/>
            </a:pPr>
            <a:r>
              <a:rPr lang="en-US">
                <a:cs typeface="Calibri"/>
              </a:rPr>
              <a:t>Jenny LaChance- statistician</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1</a:t>
            </a:fld>
            <a:endParaRPr lang="en-US"/>
          </a:p>
        </p:txBody>
      </p:sp>
    </p:spTree>
    <p:extLst>
      <p:ext uri="{BB962C8B-B14F-4D97-AF65-F5344CB8AC3E}">
        <p14:creationId xmlns:p14="http://schemas.microsoft.com/office/powerpoint/2010/main" val="3076436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18</a:t>
            </a:fld>
            <a:endParaRPr lang="en-US"/>
          </a:p>
        </p:txBody>
      </p:sp>
    </p:spTree>
    <p:extLst>
      <p:ext uri="{BB962C8B-B14F-4D97-AF65-F5344CB8AC3E}">
        <p14:creationId xmlns:p14="http://schemas.microsoft.com/office/powerpoint/2010/main" val="4057277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19</a:t>
            </a:fld>
            <a:endParaRPr lang="en-US"/>
          </a:p>
        </p:txBody>
      </p:sp>
    </p:spTree>
    <p:extLst>
      <p:ext uri="{BB962C8B-B14F-4D97-AF65-F5344CB8AC3E}">
        <p14:creationId xmlns:p14="http://schemas.microsoft.com/office/powerpoint/2010/main" val="264748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Is this the four steps?  </a:t>
            </a:r>
          </a:p>
        </p:txBody>
      </p:sp>
      <p:sp>
        <p:nvSpPr>
          <p:cNvPr id="4" name="Slide Number Placeholder 3"/>
          <p:cNvSpPr>
            <a:spLocks noGrp="1"/>
          </p:cNvSpPr>
          <p:nvPr>
            <p:ph type="sldNum" sz="quarter" idx="5"/>
          </p:nvPr>
        </p:nvSpPr>
        <p:spPr/>
        <p:txBody>
          <a:bodyPr/>
          <a:lstStyle/>
          <a:p>
            <a:fld id="{65F3E398-CC58-4926-BD93-4BF9E0B010CE}" type="slidenum">
              <a:rPr lang="en-US"/>
              <a:t>20</a:t>
            </a:fld>
            <a:endParaRPr lang="en-US"/>
          </a:p>
        </p:txBody>
      </p:sp>
    </p:spTree>
    <p:extLst>
      <p:ext uri="{BB962C8B-B14F-4D97-AF65-F5344CB8AC3E}">
        <p14:creationId xmlns:p14="http://schemas.microsoft.com/office/powerpoint/2010/main" val="914231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21</a:t>
            </a:fld>
            <a:endParaRPr lang="en-US"/>
          </a:p>
        </p:txBody>
      </p:sp>
    </p:spTree>
    <p:extLst>
      <p:ext uri="{BB962C8B-B14F-4D97-AF65-F5344CB8AC3E}">
        <p14:creationId xmlns:p14="http://schemas.microsoft.com/office/powerpoint/2010/main" val="334844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F3E398-CC58-4926-BD93-4BF9E0B010CE}" type="slidenum">
              <a:rPr lang="en-US" smtClean="0"/>
              <a:t>24</a:t>
            </a:fld>
            <a:endParaRPr lang="en-US"/>
          </a:p>
        </p:txBody>
      </p:sp>
    </p:spTree>
    <p:extLst>
      <p:ext uri="{BB962C8B-B14F-4D97-AF65-F5344CB8AC3E}">
        <p14:creationId xmlns:p14="http://schemas.microsoft.com/office/powerpoint/2010/main" val="209237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F3E398-CC58-4926-BD93-4BF9E0B010CE}" type="slidenum">
              <a:rPr lang="en-US" smtClean="0"/>
              <a:t>25</a:t>
            </a:fld>
            <a:endParaRPr lang="en-US"/>
          </a:p>
        </p:txBody>
      </p:sp>
    </p:spTree>
    <p:extLst>
      <p:ext uri="{BB962C8B-B14F-4D97-AF65-F5344CB8AC3E}">
        <p14:creationId xmlns:p14="http://schemas.microsoft.com/office/powerpoint/2010/main" val="38300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LAG - What does this mean?</a:t>
            </a:r>
          </a:p>
        </p:txBody>
      </p:sp>
      <p:sp>
        <p:nvSpPr>
          <p:cNvPr id="4" name="Slide Number Placeholder 3"/>
          <p:cNvSpPr>
            <a:spLocks noGrp="1"/>
          </p:cNvSpPr>
          <p:nvPr>
            <p:ph type="sldNum" sz="quarter" idx="5"/>
          </p:nvPr>
        </p:nvSpPr>
        <p:spPr/>
        <p:txBody>
          <a:bodyPr/>
          <a:lstStyle/>
          <a:p>
            <a:fld id="{65F3E398-CC58-4926-BD93-4BF9E0B010CE}" type="slidenum">
              <a:rPr lang="en-US" smtClean="0"/>
              <a:t>27</a:t>
            </a:fld>
            <a:endParaRPr lang="en-US"/>
          </a:p>
        </p:txBody>
      </p:sp>
    </p:spTree>
    <p:extLst>
      <p:ext uri="{BB962C8B-B14F-4D97-AF65-F5344CB8AC3E}">
        <p14:creationId xmlns:p14="http://schemas.microsoft.com/office/powerpoint/2010/main" val="4201323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F3E398-CC58-4926-BD93-4BF9E0B010CE}" type="slidenum">
              <a:rPr lang="en-US" smtClean="0"/>
              <a:t>28</a:t>
            </a:fld>
            <a:endParaRPr lang="en-US"/>
          </a:p>
        </p:txBody>
      </p:sp>
    </p:spTree>
    <p:extLst>
      <p:ext uri="{BB962C8B-B14F-4D97-AF65-F5344CB8AC3E}">
        <p14:creationId xmlns:p14="http://schemas.microsoft.com/office/powerpoint/2010/main" val="4226349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t>29</a:t>
            </a:fld>
            <a:endParaRPr lang="en-US"/>
          </a:p>
        </p:txBody>
      </p:sp>
    </p:spTree>
    <p:extLst>
      <p:ext uri="{BB962C8B-B14F-4D97-AF65-F5344CB8AC3E}">
        <p14:creationId xmlns:p14="http://schemas.microsoft.com/office/powerpoint/2010/main" val="617631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t>30</a:t>
            </a:fld>
            <a:endParaRPr lang="en-US"/>
          </a:p>
        </p:txBody>
      </p:sp>
    </p:spTree>
    <p:extLst>
      <p:ext uri="{BB962C8B-B14F-4D97-AF65-F5344CB8AC3E}">
        <p14:creationId xmlns:p14="http://schemas.microsoft.com/office/powerpoint/2010/main" val="257724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Give a flavor</a:t>
            </a:r>
          </a:p>
        </p:txBody>
      </p:sp>
      <p:sp>
        <p:nvSpPr>
          <p:cNvPr id="4" name="Slide Number Placeholder 3"/>
          <p:cNvSpPr>
            <a:spLocks noGrp="1"/>
          </p:cNvSpPr>
          <p:nvPr>
            <p:ph type="sldNum" sz="quarter" idx="5"/>
          </p:nvPr>
        </p:nvSpPr>
        <p:spPr/>
        <p:txBody>
          <a:bodyPr/>
          <a:lstStyle/>
          <a:p>
            <a:fld id="{65F3E398-CC58-4926-BD93-4BF9E0B010CE}" type="slidenum">
              <a:rPr lang="en-US"/>
              <a:t>5</a:t>
            </a:fld>
            <a:endParaRPr lang="en-US"/>
          </a:p>
        </p:txBody>
      </p:sp>
    </p:spTree>
    <p:extLst>
      <p:ext uri="{BB962C8B-B14F-4D97-AF65-F5344CB8AC3E}">
        <p14:creationId xmlns:p14="http://schemas.microsoft.com/office/powerpoint/2010/main" val="2854719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F3E398-CC58-4926-BD93-4BF9E0B010CE}" type="slidenum">
              <a:rPr lang="en-US" smtClean="0"/>
              <a:t>31</a:t>
            </a:fld>
            <a:endParaRPr lang="en-US"/>
          </a:p>
        </p:txBody>
      </p:sp>
    </p:spTree>
    <p:extLst>
      <p:ext uri="{BB962C8B-B14F-4D97-AF65-F5344CB8AC3E}">
        <p14:creationId xmlns:p14="http://schemas.microsoft.com/office/powerpoint/2010/main" val="404169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32</a:t>
            </a:fld>
            <a:endParaRPr lang="en-US"/>
          </a:p>
        </p:txBody>
      </p:sp>
    </p:spTree>
    <p:extLst>
      <p:ext uri="{BB962C8B-B14F-4D97-AF65-F5344CB8AC3E}">
        <p14:creationId xmlns:p14="http://schemas.microsoft.com/office/powerpoint/2010/main" val="924120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33</a:t>
            </a:fld>
            <a:endParaRPr lang="en-US"/>
          </a:p>
        </p:txBody>
      </p:sp>
    </p:spTree>
    <p:extLst>
      <p:ext uri="{BB962C8B-B14F-4D97-AF65-F5344CB8AC3E}">
        <p14:creationId xmlns:p14="http://schemas.microsoft.com/office/powerpoint/2010/main" val="182506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35</a:t>
            </a:fld>
            <a:endParaRPr lang="en-US"/>
          </a:p>
        </p:txBody>
      </p:sp>
    </p:spTree>
    <p:extLst>
      <p:ext uri="{BB962C8B-B14F-4D97-AF65-F5344CB8AC3E}">
        <p14:creationId xmlns:p14="http://schemas.microsoft.com/office/powerpoint/2010/main" val="327083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means tell us that providers are ...</a:t>
            </a:r>
          </a:p>
        </p:txBody>
      </p:sp>
      <p:sp>
        <p:nvSpPr>
          <p:cNvPr id="4" name="Slide Number Placeholder 3"/>
          <p:cNvSpPr>
            <a:spLocks noGrp="1"/>
          </p:cNvSpPr>
          <p:nvPr>
            <p:ph type="sldNum" sz="quarter" idx="5"/>
          </p:nvPr>
        </p:nvSpPr>
        <p:spPr/>
        <p:txBody>
          <a:bodyPr/>
          <a:lstStyle/>
          <a:p>
            <a:fld id="{65F3E398-CC58-4926-BD93-4BF9E0B010CE}" type="slidenum">
              <a:rPr lang="en-US"/>
              <a:t>37</a:t>
            </a:fld>
            <a:endParaRPr lang="en-US"/>
          </a:p>
        </p:txBody>
      </p:sp>
    </p:spTree>
    <p:extLst>
      <p:ext uri="{BB962C8B-B14F-4D97-AF65-F5344CB8AC3E}">
        <p14:creationId xmlns:p14="http://schemas.microsoft.com/office/powerpoint/2010/main" val="3707432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Mean 1.77</a:t>
            </a:r>
          </a:p>
        </p:txBody>
      </p:sp>
      <p:sp>
        <p:nvSpPr>
          <p:cNvPr id="4" name="Slide Number Placeholder 3"/>
          <p:cNvSpPr>
            <a:spLocks noGrp="1"/>
          </p:cNvSpPr>
          <p:nvPr>
            <p:ph type="sldNum" sz="quarter" idx="5"/>
          </p:nvPr>
        </p:nvSpPr>
        <p:spPr/>
        <p:txBody>
          <a:bodyPr/>
          <a:lstStyle/>
          <a:p>
            <a:fld id="{65F3E398-CC58-4926-BD93-4BF9E0B010CE}" type="slidenum">
              <a:rPr lang="en-US"/>
              <a:t>39</a:t>
            </a:fld>
            <a:endParaRPr lang="en-US"/>
          </a:p>
        </p:txBody>
      </p:sp>
    </p:spTree>
    <p:extLst>
      <p:ext uri="{BB962C8B-B14F-4D97-AF65-F5344CB8AC3E}">
        <p14:creationId xmlns:p14="http://schemas.microsoft.com/office/powerpoint/2010/main" val="3870300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F3E398-CC58-4926-BD93-4BF9E0B010CE}" type="slidenum">
              <a:rPr lang="en-US" smtClean="0"/>
              <a:t>42</a:t>
            </a:fld>
            <a:endParaRPr lang="en-US"/>
          </a:p>
        </p:txBody>
      </p:sp>
    </p:spTree>
    <p:extLst>
      <p:ext uri="{BB962C8B-B14F-4D97-AF65-F5344CB8AC3E}">
        <p14:creationId xmlns:p14="http://schemas.microsoft.com/office/powerpoint/2010/main" val="81963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44</a:t>
            </a:fld>
            <a:endParaRPr lang="en-US"/>
          </a:p>
        </p:txBody>
      </p:sp>
    </p:spTree>
    <p:extLst>
      <p:ext uri="{BB962C8B-B14F-4D97-AF65-F5344CB8AC3E}">
        <p14:creationId xmlns:p14="http://schemas.microsoft.com/office/powerpoint/2010/main" val="459287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45</a:t>
            </a:fld>
            <a:endParaRPr lang="en-US"/>
          </a:p>
        </p:txBody>
      </p:sp>
    </p:spTree>
    <p:extLst>
      <p:ext uri="{BB962C8B-B14F-4D97-AF65-F5344CB8AC3E}">
        <p14:creationId xmlns:p14="http://schemas.microsoft.com/office/powerpoint/2010/main" val="252340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Providers perceived they have enough time, they feel like this is their scope of practice.</a:t>
            </a:r>
          </a:p>
          <a:p>
            <a:r>
              <a:rPr lang="en-US">
                <a:cs typeface="Calibri"/>
              </a:rPr>
              <a:t>We do not need to overcome this as a barrier, we need to communicate better.</a:t>
            </a:r>
          </a:p>
          <a:p>
            <a:r>
              <a:rPr lang="en-US">
                <a:cs typeface="Calibri"/>
              </a:rPr>
              <a:t>Strengthened inter professional appreciation was not part of the project but an observation noted.</a:t>
            </a:r>
          </a:p>
          <a:p>
            <a:r>
              <a:rPr lang="en-US"/>
              <a:t>What are QALYs and why do we use them?</a:t>
            </a:r>
            <a:endParaRPr lang="en-US">
              <a:cs typeface="Calibri"/>
            </a:endParaRPr>
          </a:p>
          <a:p>
            <a:r>
              <a:rPr lang="en"/>
              <a:t>QALY stands for Quality Adjusted Life Year. The QALY is </a:t>
            </a:r>
            <a:r>
              <a:rPr lang="en" b="1"/>
              <a:t>commonly used in health economic evaluations as a means of quantifying the health effect of a medical intervention or a prevention program and ultimately to help payers allocate healthcare resources</a:t>
            </a:r>
            <a:r>
              <a:rPr lang="en"/>
              <a:t>.</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47</a:t>
            </a:fld>
            <a:endParaRPr lang="en-US"/>
          </a:p>
        </p:txBody>
      </p:sp>
    </p:spTree>
    <p:extLst>
      <p:ext uri="{BB962C8B-B14F-4D97-AF65-F5344CB8AC3E}">
        <p14:creationId xmlns:p14="http://schemas.microsoft.com/office/powerpoint/2010/main" val="105673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Clinical experience suggests and is supported by the literature</a:t>
            </a:r>
          </a:p>
          <a:p>
            <a:r>
              <a:rPr lang="en-US">
                <a:cs typeface="Calibri"/>
              </a:rPr>
              <a:t>Make sure the font is consistent</a:t>
            </a:r>
          </a:p>
        </p:txBody>
      </p:sp>
      <p:sp>
        <p:nvSpPr>
          <p:cNvPr id="4" name="Slide Number Placeholder 3"/>
          <p:cNvSpPr>
            <a:spLocks noGrp="1"/>
          </p:cNvSpPr>
          <p:nvPr>
            <p:ph type="sldNum" sz="quarter" idx="5"/>
          </p:nvPr>
        </p:nvSpPr>
        <p:spPr/>
        <p:txBody>
          <a:bodyPr/>
          <a:lstStyle/>
          <a:p>
            <a:fld id="{65F3E398-CC58-4926-BD93-4BF9E0B010CE}" type="slidenum">
              <a:rPr lang="en-US"/>
              <a:t>6</a:t>
            </a:fld>
            <a:endParaRPr lang="en-US"/>
          </a:p>
        </p:txBody>
      </p:sp>
    </p:spTree>
    <p:extLst>
      <p:ext uri="{BB962C8B-B14F-4D97-AF65-F5344CB8AC3E}">
        <p14:creationId xmlns:p14="http://schemas.microsoft.com/office/powerpoint/2010/main" val="1936163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providers if they are using MI, have they used it for smoking cessation</a:t>
            </a:r>
          </a:p>
        </p:txBody>
      </p:sp>
      <p:sp>
        <p:nvSpPr>
          <p:cNvPr id="4" name="Slide Number Placeholder 3"/>
          <p:cNvSpPr>
            <a:spLocks noGrp="1"/>
          </p:cNvSpPr>
          <p:nvPr>
            <p:ph type="sldNum" sz="quarter" idx="5"/>
          </p:nvPr>
        </p:nvSpPr>
        <p:spPr/>
        <p:txBody>
          <a:bodyPr/>
          <a:lstStyle/>
          <a:p>
            <a:fld id="{65F3E398-CC58-4926-BD93-4BF9E0B010CE}" type="slidenum">
              <a:rPr lang="en-US"/>
              <a:t>48</a:t>
            </a:fld>
            <a:endParaRPr lang="en-US"/>
          </a:p>
        </p:txBody>
      </p:sp>
    </p:spTree>
    <p:extLst>
      <p:ext uri="{BB962C8B-B14F-4D97-AF65-F5344CB8AC3E}">
        <p14:creationId xmlns:p14="http://schemas.microsoft.com/office/powerpoint/2010/main" val="1843481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Consider making this a paragraph rather than bullet points</a:t>
            </a:r>
          </a:p>
          <a:p>
            <a:r>
              <a:rPr lang="en-US">
                <a:cs typeface="Calibri"/>
              </a:rPr>
              <a:t>Tell them what you're going to tell them</a:t>
            </a:r>
          </a:p>
          <a:p>
            <a:r>
              <a:rPr lang="en-US">
                <a:cs typeface="Calibri"/>
              </a:rPr>
              <a:t>Tell them</a:t>
            </a:r>
          </a:p>
          <a:p>
            <a:r>
              <a:rPr lang="en-US">
                <a:cs typeface="Calibri"/>
              </a:rPr>
              <a:t>Tell them what you told them</a:t>
            </a:r>
          </a:p>
        </p:txBody>
      </p:sp>
      <p:sp>
        <p:nvSpPr>
          <p:cNvPr id="4" name="Slide Number Placeholder 3"/>
          <p:cNvSpPr>
            <a:spLocks noGrp="1"/>
          </p:cNvSpPr>
          <p:nvPr>
            <p:ph type="sldNum" sz="quarter" idx="5"/>
          </p:nvPr>
        </p:nvSpPr>
        <p:spPr/>
        <p:txBody>
          <a:bodyPr/>
          <a:lstStyle/>
          <a:p>
            <a:fld id="{65F3E398-CC58-4926-BD93-4BF9E0B010CE}" type="slidenum">
              <a:rPr lang="en-US"/>
              <a:t>50</a:t>
            </a:fld>
            <a:endParaRPr lang="en-US"/>
          </a:p>
        </p:txBody>
      </p:sp>
    </p:spTree>
    <p:extLst>
      <p:ext uri="{BB962C8B-B14F-4D97-AF65-F5344CB8AC3E}">
        <p14:creationId xmlns:p14="http://schemas.microsoft.com/office/powerpoint/2010/main" val="23682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took an 11 hour MI course to be able to teach this to the providers</a:t>
            </a:r>
          </a:p>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52</a:t>
            </a:fld>
            <a:endParaRPr lang="en-US"/>
          </a:p>
        </p:txBody>
      </p:sp>
    </p:spTree>
    <p:extLst>
      <p:ext uri="{BB962C8B-B14F-4D97-AF65-F5344CB8AC3E}">
        <p14:creationId xmlns:p14="http://schemas.microsoft.com/office/powerpoint/2010/main" val="59951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each item add sub-items (from paper)</a:t>
            </a:r>
          </a:p>
        </p:txBody>
      </p:sp>
      <p:sp>
        <p:nvSpPr>
          <p:cNvPr id="4" name="Slide Number Placeholder 3"/>
          <p:cNvSpPr>
            <a:spLocks noGrp="1"/>
          </p:cNvSpPr>
          <p:nvPr>
            <p:ph type="sldNum" sz="quarter" idx="5"/>
          </p:nvPr>
        </p:nvSpPr>
        <p:spPr/>
        <p:txBody>
          <a:bodyPr/>
          <a:lstStyle/>
          <a:p>
            <a:fld id="{65F3E398-CC58-4926-BD93-4BF9E0B010CE}" type="slidenum">
              <a:rPr lang="en-US"/>
              <a:t>7</a:t>
            </a:fld>
            <a:endParaRPr lang="en-US"/>
          </a:p>
        </p:txBody>
      </p:sp>
    </p:spTree>
    <p:extLst>
      <p:ext uri="{BB962C8B-B14F-4D97-AF65-F5344CB8AC3E}">
        <p14:creationId xmlns:p14="http://schemas.microsoft.com/office/powerpoint/2010/main" val="92122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Paternalistic style: just do what is recommended</a:t>
            </a:r>
          </a:p>
          <a:p>
            <a:r>
              <a:rPr lang="en-US">
                <a:cs typeface="Calibri"/>
              </a:rPr>
              <a:t>MI- allows p</a:t>
            </a:r>
          </a:p>
        </p:txBody>
      </p:sp>
      <p:sp>
        <p:nvSpPr>
          <p:cNvPr id="4" name="Slide Number Placeholder 3"/>
          <p:cNvSpPr>
            <a:spLocks noGrp="1"/>
          </p:cNvSpPr>
          <p:nvPr>
            <p:ph type="sldNum" sz="quarter" idx="5"/>
          </p:nvPr>
        </p:nvSpPr>
        <p:spPr/>
        <p:txBody>
          <a:bodyPr/>
          <a:lstStyle/>
          <a:p>
            <a:fld id="{65F3E398-CC58-4926-BD93-4BF9E0B010CE}" type="slidenum">
              <a:rPr lang="en-US"/>
              <a:t>8</a:t>
            </a:fld>
            <a:endParaRPr lang="en-US"/>
          </a:p>
        </p:txBody>
      </p:sp>
    </p:spTree>
    <p:extLst>
      <p:ext uri="{BB962C8B-B14F-4D97-AF65-F5344CB8AC3E}">
        <p14:creationId xmlns:p14="http://schemas.microsoft.com/office/powerpoint/2010/main" val="334528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Provide detail...</a:t>
            </a:r>
          </a:p>
        </p:txBody>
      </p:sp>
      <p:sp>
        <p:nvSpPr>
          <p:cNvPr id="4" name="Slide Number Placeholder 3"/>
          <p:cNvSpPr>
            <a:spLocks noGrp="1"/>
          </p:cNvSpPr>
          <p:nvPr>
            <p:ph type="sldNum" sz="quarter" idx="5"/>
          </p:nvPr>
        </p:nvSpPr>
        <p:spPr/>
        <p:txBody>
          <a:bodyPr/>
          <a:lstStyle/>
          <a:p>
            <a:fld id="{65F3E398-CC58-4926-BD93-4BF9E0B010CE}" type="slidenum">
              <a:rPr lang="en-US"/>
              <a:t>9</a:t>
            </a:fld>
            <a:endParaRPr lang="en-US"/>
          </a:p>
        </p:txBody>
      </p:sp>
    </p:spTree>
    <p:extLst>
      <p:ext uri="{BB962C8B-B14F-4D97-AF65-F5344CB8AC3E}">
        <p14:creationId xmlns:p14="http://schemas.microsoft.com/office/powerpoint/2010/main" val="1919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12</a:t>
            </a:fld>
            <a:endParaRPr lang="en-US"/>
          </a:p>
        </p:txBody>
      </p:sp>
    </p:spTree>
    <p:extLst>
      <p:ext uri="{BB962C8B-B14F-4D97-AF65-F5344CB8AC3E}">
        <p14:creationId xmlns:p14="http://schemas.microsoft.com/office/powerpoint/2010/main" val="226538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1000"/>
              </a:spcBef>
              <a:buFont typeface="Arial"/>
              <a:buChar char="•"/>
            </a:pPr>
            <a:r>
              <a:rPr lang="en-US"/>
              <a:t>Obesity is prevalent in the childbearing age women in this community.</a:t>
            </a:r>
          </a:p>
          <a:p>
            <a:pPr marL="171450" indent="-171450">
              <a:lnSpc>
                <a:spcPct val="110000"/>
              </a:lnSpc>
              <a:spcBef>
                <a:spcPts val="1000"/>
              </a:spcBef>
              <a:buFont typeface="Arial"/>
              <a:buChar char="•"/>
            </a:pPr>
            <a:r>
              <a:rPr lang="en-US"/>
              <a:t>Regional center for high-risk maternity care with a level 3 NICU</a:t>
            </a:r>
            <a:endParaRPr lang="en-US">
              <a:cs typeface="Calibri" panose="020F0502020204030204"/>
            </a:endParaRPr>
          </a:p>
          <a:p>
            <a:pPr marL="171450" indent="-171450">
              <a:buFont typeface="Arial"/>
              <a:buChar char="•"/>
            </a:pPr>
            <a:r>
              <a:rPr lang="en-US"/>
              <a:t>Providers welcome the opportunity to improve their approach to the GWG conversation</a:t>
            </a:r>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13</a:t>
            </a:fld>
            <a:endParaRPr lang="en-US"/>
          </a:p>
        </p:txBody>
      </p:sp>
    </p:spTree>
    <p:extLst>
      <p:ext uri="{BB962C8B-B14F-4D97-AF65-F5344CB8AC3E}">
        <p14:creationId xmlns:p14="http://schemas.microsoft.com/office/powerpoint/2010/main" val="300483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1000"/>
              </a:spcBef>
              <a:buFont typeface="Arial"/>
              <a:buChar char="•"/>
            </a:pPr>
            <a:endParaRPr lang="en-US">
              <a:cs typeface="Calibri"/>
            </a:endParaRPr>
          </a:p>
          <a:p>
            <a:pPr marL="171450" indent="-171450">
              <a:lnSpc>
                <a:spcPct val="110000"/>
              </a:lnSpc>
              <a:spcBef>
                <a:spcPts val="1000"/>
              </a:spcBef>
              <a:buFont typeface="Arial"/>
              <a:buChar char="•"/>
            </a:pPr>
            <a:r>
              <a:rPr lang="en-US">
                <a:cs typeface="Calibri"/>
              </a:rPr>
              <a:t>Also called "threats" but barriers had a more easily addressed statement. Academically the word threat would be used in a SWOT analysis.</a:t>
            </a:r>
          </a:p>
          <a:p>
            <a:pPr marL="171450" indent="-171450">
              <a:lnSpc>
                <a:spcPct val="110000"/>
              </a:lnSpc>
              <a:spcBef>
                <a:spcPts val="1000"/>
              </a:spcBef>
              <a:buFont typeface="Arial"/>
              <a:buChar char="•"/>
            </a:pPr>
            <a:endParaRPr lang="en-US">
              <a:cs typeface="Calibri"/>
            </a:endParaRPr>
          </a:p>
          <a:p>
            <a:pPr marL="171450" indent="-171450">
              <a:lnSpc>
                <a:spcPct val="110000"/>
              </a:lnSpc>
              <a:spcBef>
                <a:spcPts val="1000"/>
              </a:spcBef>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65F3E398-CC58-4926-BD93-4BF9E0B010CE}" type="slidenum">
              <a:rPr lang="en-US"/>
              <a:t>14</a:t>
            </a:fld>
            <a:endParaRPr lang="en-US"/>
          </a:p>
        </p:txBody>
      </p:sp>
    </p:spTree>
    <p:extLst>
      <p:ext uri="{BB962C8B-B14F-4D97-AF65-F5344CB8AC3E}">
        <p14:creationId xmlns:p14="http://schemas.microsoft.com/office/powerpoint/2010/main" val="181455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7/17/2022</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19788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7/17/2022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6086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7/17/2022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1524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7/17/2022</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753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7/17/2022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305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7/17/2022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133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7/17/2022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2120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7/17/2022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9308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7/17/2022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5370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7/17/2022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9231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7/17/2022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63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7/17/2022</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908124548"/>
      </p:ext>
    </p:extLst>
  </p:cSld>
  <p:clrMap bg1="lt1" tx1="dk1" bg2="lt2" tx2="dk2" accent1="accent1" accent2="accent2" accent3="accent3" accent4="accent4" accent5="accent5" accent6="accent6" hlink="hlink" folHlink="folHlink"/>
  <p:sldLayoutIdLst>
    <p:sldLayoutId id="2147483728" r:id="rId1"/>
    <p:sldLayoutId id="2147483713" r:id="rId2"/>
    <p:sldLayoutId id="2147483714" r:id="rId3"/>
    <p:sldLayoutId id="2147483730" r:id="rId4"/>
    <p:sldLayoutId id="2147483732" r:id="rId5"/>
    <p:sldLayoutId id="2147483733" r:id="rId6"/>
    <p:sldLayoutId id="2147483734" r:id="rId7"/>
    <p:sldLayoutId id="2147483727" r:id="rId8"/>
    <p:sldLayoutId id="2147483735" r:id="rId9"/>
    <p:sldLayoutId id="2147483731" r:id="rId10"/>
    <p:sldLayoutId id="2147483736"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birth-isn-t-destin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hyperlink" Target="https://www.psychologytoday.com/us/therapy-types/motivational-interviewing" TargetMode="External"/><Relationship Id="rId3" Type="http://schemas.openxmlformats.org/officeDocument/2006/relationships/hyperlink" Target="https://www.city-/" TargetMode="External"/><Relationship Id="rId7" Type="http://schemas.openxmlformats.org/officeDocument/2006/relationships/hyperlink" Target="http://dx.doi.org/10" TargetMode="External"/><Relationship Id="rId2" Type="http://schemas.openxmlformats.org/officeDocument/2006/relationships/hyperlink" Target="https://doi.org/10.1186/s12909-020-1925-z" TargetMode="External"/><Relationship Id="rId1" Type="http://schemas.openxmlformats.org/officeDocument/2006/relationships/slideLayout" Target="../slideLayouts/slideLayout2.xml"/><Relationship Id="rId6" Type="http://schemas.openxmlformats.org/officeDocument/2006/relationships/hyperlink" Target="https://psycnet.apa.org/doi/10.1017/S0141347300006583" TargetMode="External"/><Relationship Id="rId11" Type="http://schemas.openxmlformats.org/officeDocument/2006/relationships/hyperlink" Target="https://doi.org/10.1186/s12909-018-1380-2" TargetMode="External"/><Relationship Id="rId5" Type="http://schemas.openxmlformats.org/officeDocument/2006/relationships/hyperlink" Target="https://doi.org/10.1016/S2213-%098587(19)30193-7" TargetMode="External"/><Relationship Id="rId10" Type="http://schemas.openxmlformats.org/officeDocument/2006/relationships/hyperlink" Target="https://www.youtube.com/watch?v=lF1i32ucPvE" TargetMode="External"/><Relationship Id="rId4" Type="http://schemas.openxmlformats.org/officeDocument/2006/relationships/hyperlink" Target="https://doi.org/10.1001/jama.2017.3635" TargetMode="External"/><Relationship Id="rId9" Type="http://schemas.openxmlformats.org/officeDocument/2006/relationships/hyperlink" Target="https://doi.org/10.2196/1728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choosehelp.com/topics/counseling/the-different-types-of-counselors-2013-which-kind-of-counselor-do-you-need"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7DA29CF3-8B8B-4DDF-A19B-72E0059DD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CDC57656-A01F-4B32-B5C4-D171EDC97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8540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CDEA49F7-1946-40FE-ACF9-81D0AC97C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1"/>
            <a:ext cx="12191999" cy="386568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744909"/>
            <a:ext cx="5562600" cy="2912691"/>
          </a:xfrm>
        </p:spPr>
        <p:txBody>
          <a:bodyPr anchor="b">
            <a:normAutofit/>
          </a:bodyPr>
          <a:lstStyle/>
          <a:p>
            <a:pPr algn="l">
              <a:lnSpc>
                <a:spcPct val="90000"/>
              </a:lnSpc>
            </a:pPr>
            <a:r>
              <a:rPr lang="en-US" sz="3400" b="1">
                <a:ea typeface="+mj-lt"/>
                <a:cs typeface="+mj-lt"/>
              </a:rPr>
              <a:t>Approaches to Enhancing the Gestational Weight Gain Conversation</a:t>
            </a:r>
            <a:r>
              <a:rPr lang="en-US" sz="3400">
                <a:ea typeface="+mj-lt"/>
                <a:cs typeface="+mj-lt"/>
              </a:rPr>
              <a:t> for Interprofessional Healthcare Providers</a:t>
            </a:r>
            <a:endParaRPr lang="en-US" sz="3400"/>
          </a:p>
        </p:txBody>
      </p:sp>
      <p:sp>
        <p:nvSpPr>
          <p:cNvPr id="3" name="Subtitle 2"/>
          <p:cNvSpPr>
            <a:spLocks noGrp="1"/>
          </p:cNvSpPr>
          <p:nvPr>
            <p:ph type="subTitle" idx="1"/>
          </p:nvPr>
        </p:nvSpPr>
        <p:spPr>
          <a:xfrm>
            <a:off x="838200" y="4074784"/>
            <a:ext cx="5562599" cy="2054306"/>
          </a:xfrm>
        </p:spPr>
        <p:txBody>
          <a:bodyPr vert="horz" lIns="91440" tIns="45720" rIns="91440" bIns="45720" rtlCol="0" anchor="t">
            <a:normAutofit/>
          </a:bodyPr>
          <a:lstStyle/>
          <a:p>
            <a:pPr algn="l"/>
            <a:r>
              <a:rPr lang="en-US" sz="2200">
                <a:solidFill>
                  <a:schemeClr val="tx2">
                    <a:alpha val="80000"/>
                  </a:schemeClr>
                </a:solidFill>
                <a:cs typeface="Calibri"/>
              </a:rPr>
              <a:t>University of Detroit Mercy</a:t>
            </a:r>
          </a:p>
          <a:p>
            <a:pPr algn="l"/>
            <a:r>
              <a:rPr lang="en-US" sz="2200">
                <a:solidFill>
                  <a:schemeClr val="tx2">
                    <a:alpha val="80000"/>
                  </a:schemeClr>
                </a:solidFill>
                <a:cs typeface="Calibri"/>
              </a:rPr>
              <a:t>Lyric Walsh, MSN, CNM, RN</a:t>
            </a:r>
          </a:p>
          <a:p>
            <a:pPr algn="l"/>
            <a:endParaRPr lang="en-US" sz="2200">
              <a:solidFill>
                <a:schemeClr val="tx2">
                  <a:alpha val="80000"/>
                </a:schemeClr>
              </a:solidFill>
              <a:cs typeface="Calibri"/>
            </a:endParaRPr>
          </a:p>
        </p:txBody>
      </p:sp>
      <p:pic>
        <p:nvPicPr>
          <p:cNvPr id="4" name="Picture 3">
            <a:extLst>
              <a:ext uri="{FF2B5EF4-FFF2-40B4-BE49-F238E27FC236}">
                <a16:creationId xmlns:a16="http://schemas.microsoft.com/office/drawing/2014/main" id="{AE65AB7C-400B-4DEE-B171-4B1EDC06C453}"/>
              </a:ext>
            </a:extLst>
          </p:cNvPr>
          <p:cNvPicPr>
            <a:picLocks noChangeAspect="1"/>
          </p:cNvPicPr>
          <p:nvPr/>
        </p:nvPicPr>
        <p:blipFill rotWithShape="1">
          <a:blip r:embed="rId4">
            <a:alphaModFix/>
          </a:blip>
          <a:srcRect l="8378" r="35372" b="-2"/>
          <a:stretch/>
        </p:blipFill>
        <p:spPr>
          <a:xfrm>
            <a:off x="6732218" y="567942"/>
            <a:ext cx="4817466" cy="5716862"/>
          </a:xfrm>
          <a:prstGeom prst="rect">
            <a:avLst/>
          </a:prstGeom>
        </p:spPr>
      </p:pic>
    </p:spTree>
    <p:extLst>
      <p:ext uri="{BB962C8B-B14F-4D97-AF65-F5344CB8AC3E}">
        <p14:creationId xmlns:p14="http://schemas.microsoft.com/office/powerpoint/2010/main" val="23448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94163-C6C3-4150-850A-93A2A4EA61CF}"/>
              </a:ext>
            </a:extLst>
          </p:cNvPr>
          <p:cNvSpPr>
            <a:spLocks noGrp="1"/>
          </p:cNvSpPr>
          <p:nvPr>
            <p:ph type="title"/>
          </p:nvPr>
        </p:nvSpPr>
        <p:spPr>
          <a:xfrm>
            <a:off x="838200" y="381000"/>
            <a:ext cx="10003218" cy="1600124"/>
          </a:xfrm>
        </p:spPr>
        <p:txBody>
          <a:bodyPr>
            <a:normAutofit/>
          </a:bodyPr>
          <a:lstStyle/>
          <a:p>
            <a:r>
              <a:rPr lang="en-US"/>
              <a:t>Misconception: "But MI takes too much time"</a:t>
            </a:r>
          </a:p>
        </p:txBody>
      </p:sp>
      <p:sp>
        <p:nvSpPr>
          <p:cNvPr id="3" name="Content Placeholder 2">
            <a:extLst>
              <a:ext uri="{FF2B5EF4-FFF2-40B4-BE49-F238E27FC236}">
                <a16:creationId xmlns:a16="http://schemas.microsoft.com/office/drawing/2014/main" id="{7018DA2A-4550-4F1F-A678-C3BD39F92D48}"/>
              </a:ext>
            </a:extLst>
          </p:cNvPr>
          <p:cNvSpPr>
            <a:spLocks noGrp="1"/>
          </p:cNvSpPr>
          <p:nvPr>
            <p:ph idx="1"/>
          </p:nvPr>
        </p:nvSpPr>
        <p:spPr>
          <a:xfrm>
            <a:off x="838200" y="2745362"/>
            <a:ext cx="4800600" cy="3552824"/>
          </a:xfrm>
        </p:spPr>
        <p:txBody>
          <a:bodyPr vert="horz" lIns="91440" tIns="45720" rIns="91440" bIns="45720" rtlCol="0" anchor="ctr">
            <a:normAutofit/>
          </a:bodyPr>
          <a:lstStyle/>
          <a:p>
            <a:r>
              <a:rPr lang="en-US" sz="1800">
                <a:solidFill>
                  <a:schemeClr val="tx1"/>
                </a:solidFill>
              </a:rPr>
              <a:t>If done correctly, using engagement and focus, the patient can come to a healthy decision in a shorter amount of time</a:t>
            </a:r>
          </a:p>
          <a:p>
            <a:r>
              <a:rPr lang="en-US" sz="1800">
                <a:solidFill>
                  <a:schemeClr val="tx1"/>
                </a:solidFill>
              </a:rPr>
              <a:t>Dedicating &lt;5 minutes can elicit the "change talk" that will lead to exponentially healthier pregnancy</a:t>
            </a:r>
          </a:p>
          <a:p>
            <a:r>
              <a:rPr lang="en-US" sz="1800">
                <a:solidFill>
                  <a:schemeClr val="tx1"/>
                </a:solidFill>
              </a:rPr>
              <a:t>Developing a trusting relationship will evolve to tackle more areas of health needs</a:t>
            </a:r>
          </a:p>
        </p:txBody>
      </p:sp>
      <p:pic>
        <p:nvPicPr>
          <p:cNvPr id="4" name="Picture 4" descr="Different types of clocks">
            <a:extLst>
              <a:ext uri="{FF2B5EF4-FFF2-40B4-BE49-F238E27FC236}">
                <a16:creationId xmlns:a16="http://schemas.microsoft.com/office/drawing/2014/main" id="{343BFEE9-D1CB-4802-A170-567CB7D928C2}"/>
              </a:ext>
            </a:extLst>
          </p:cNvPr>
          <p:cNvPicPr>
            <a:picLocks noChangeAspect="1"/>
          </p:cNvPicPr>
          <p:nvPr/>
        </p:nvPicPr>
        <p:blipFill>
          <a:blip r:embed="rId3"/>
          <a:stretch>
            <a:fillRect/>
          </a:stretch>
        </p:blipFill>
        <p:spPr>
          <a:xfrm>
            <a:off x="5996628" y="2950776"/>
            <a:ext cx="5585772" cy="3141996"/>
          </a:xfrm>
          <a:prstGeom prst="rect">
            <a:avLst/>
          </a:prstGeom>
        </p:spPr>
      </p:pic>
    </p:spTree>
    <p:extLst>
      <p:ext uri="{BB962C8B-B14F-4D97-AF65-F5344CB8AC3E}">
        <p14:creationId xmlns:p14="http://schemas.microsoft.com/office/powerpoint/2010/main" val="360870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4C1E-C4CC-F33F-03DC-6641E7574942}"/>
              </a:ext>
            </a:extLst>
          </p:cNvPr>
          <p:cNvSpPr>
            <a:spLocks noGrp="1"/>
          </p:cNvSpPr>
          <p:nvPr>
            <p:ph type="title"/>
          </p:nvPr>
        </p:nvSpPr>
        <p:spPr/>
        <p:txBody>
          <a:bodyPr/>
          <a:lstStyle/>
          <a:p>
            <a:r>
              <a:rPr lang="en-US"/>
              <a:t>Clinical Question</a:t>
            </a:r>
          </a:p>
        </p:txBody>
      </p:sp>
      <p:sp>
        <p:nvSpPr>
          <p:cNvPr id="3" name="Content Placeholder 2">
            <a:extLst>
              <a:ext uri="{FF2B5EF4-FFF2-40B4-BE49-F238E27FC236}">
                <a16:creationId xmlns:a16="http://schemas.microsoft.com/office/drawing/2014/main" id="{B9249633-D79F-6259-D208-3EAD38F1BB56}"/>
              </a:ext>
            </a:extLst>
          </p:cNvPr>
          <p:cNvSpPr>
            <a:spLocks noGrp="1"/>
          </p:cNvSpPr>
          <p:nvPr>
            <p:ph idx="1"/>
          </p:nvPr>
        </p:nvSpPr>
        <p:spPr/>
        <p:txBody>
          <a:bodyPr vert="horz" lIns="91440" tIns="45720" rIns="91440" bIns="45720" rtlCol="0" anchor="t">
            <a:normAutofit/>
          </a:bodyPr>
          <a:lstStyle/>
          <a:p>
            <a:r>
              <a:rPr lang="en-US">
                <a:ea typeface="+mn-lt"/>
                <a:cs typeface="+mn-lt"/>
              </a:rPr>
              <a:t>Does a Motivational Interviewing based tool increase providers’ comfort and willingness to have conversations with overweight and obese women about gestational weight gain?</a:t>
            </a:r>
          </a:p>
        </p:txBody>
      </p:sp>
    </p:spTree>
    <p:extLst>
      <p:ext uri="{BB962C8B-B14F-4D97-AF65-F5344CB8AC3E}">
        <p14:creationId xmlns:p14="http://schemas.microsoft.com/office/powerpoint/2010/main" val="359192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42" name="Rectangle 104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44" name="Rectangle 1043">
            <a:extLst>
              <a:ext uri="{FF2B5EF4-FFF2-40B4-BE49-F238E27FC236}">
                <a16:creationId xmlns:a16="http://schemas.microsoft.com/office/drawing/2014/main" id="{BB317211-3292-43D8-8824-C090DBADA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5" y="0"/>
            <a:ext cx="12188951" cy="6858000"/>
          </a:xfrm>
          <a:prstGeom prst="rect">
            <a:avLst/>
          </a:prstGeom>
          <a:blipFill dpi="0" rotWithShape="1">
            <a:blip r:embed="rId3">
              <a:alphaModFix amt="15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urley Medical Center Customer Success Story - Google Workspace">
            <a:extLst>
              <a:ext uri="{FF2B5EF4-FFF2-40B4-BE49-F238E27FC236}">
                <a16:creationId xmlns:a16="http://schemas.microsoft.com/office/drawing/2014/main" id="{D158B271-9734-162B-6640-1B4B5A5A1DE1}"/>
              </a:ext>
            </a:extLst>
          </p:cNvPr>
          <p:cNvPicPr>
            <a:picLocks noChangeAspect="1" noChangeArrowheads="1"/>
          </p:cNvPicPr>
          <p:nvPr/>
        </p:nvPicPr>
        <p:blipFill rotWithShape="1">
          <a:blip r:embed="rId4">
            <a:alphaModFix amt="60000"/>
            <a:extLst>
              <a:ext uri="{28A0092B-C50C-407E-A947-70E740481C1C}">
                <a14:useLocalDpi xmlns:a14="http://schemas.microsoft.com/office/drawing/2010/main" val="0"/>
              </a:ext>
            </a:extLst>
          </a:blip>
          <a:srcRect l="19308" r="3807" b="1"/>
          <a:stretch/>
        </p:blipFill>
        <p:spPr bwMode="auto">
          <a:xfrm>
            <a:off x="0" y="688"/>
            <a:ext cx="12188952" cy="68566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A43E5B-9F1C-450D-FC02-5172C2993648}"/>
              </a:ext>
            </a:extLst>
          </p:cNvPr>
          <p:cNvSpPr>
            <a:spLocks noGrp="1"/>
          </p:cNvSpPr>
          <p:nvPr>
            <p:ph type="title"/>
          </p:nvPr>
        </p:nvSpPr>
        <p:spPr>
          <a:xfrm>
            <a:off x="1198181" y="726066"/>
            <a:ext cx="4795282" cy="5018227"/>
          </a:xfrm>
        </p:spPr>
        <p:txBody>
          <a:bodyPr anchor="ctr">
            <a:normAutofit/>
          </a:bodyPr>
          <a:lstStyle/>
          <a:p>
            <a:r>
              <a:rPr lang="en-US">
                <a:solidFill>
                  <a:srgbClr val="FFFFFF"/>
                </a:solidFill>
              </a:rPr>
              <a:t>Organizational Assessment (HMC)</a:t>
            </a:r>
          </a:p>
        </p:txBody>
      </p:sp>
      <p:sp>
        <p:nvSpPr>
          <p:cNvPr id="19" name="Content Placeholder 2">
            <a:extLst>
              <a:ext uri="{FF2B5EF4-FFF2-40B4-BE49-F238E27FC236}">
                <a16:creationId xmlns:a16="http://schemas.microsoft.com/office/drawing/2014/main" id="{FB7AFD73-A752-C51B-C3C4-88EBCF26FF0D}"/>
              </a:ext>
            </a:extLst>
          </p:cNvPr>
          <p:cNvSpPr>
            <a:spLocks noGrp="1"/>
          </p:cNvSpPr>
          <p:nvPr>
            <p:ph idx="1"/>
          </p:nvPr>
        </p:nvSpPr>
        <p:spPr>
          <a:xfrm>
            <a:off x="5993463" y="1210188"/>
            <a:ext cx="5654043" cy="5017076"/>
          </a:xfrm>
        </p:spPr>
        <p:txBody>
          <a:bodyPr anchor="ctr">
            <a:normAutofit/>
          </a:bodyPr>
          <a:lstStyle/>
          <a:p>
            <a:r>
              <a:rPr lang="en-US" sz="2600" b="1">
                <a:solidFill>
                  <a:srgbClr val="FFFFFF"/>
                </a:solidFill>
                <a:ea typeface="+mn-lt"/>
                <a:cs typeface="+mn-lt"/>
              </a:rPr>
              <a:t>Hurley Medical Center</a:t>
            </a:r>
          </a:p>
          <a:p>
            <a:pPr lvl="1"/>
            <a:r>
              <a:rPr lang="en-US" sz="2600" b="1">
                <a:solidFill>
                  <a:srgbClr val="FFFFFF"/>
                </a:solidFill>
                <a:ea typeface="+mn-lt"/>
                <a:cs typeface="+mn-lt"/>
              </a:rPr>
              <a:t>Prevalence of adult obesity is 4% higher in Genesee County as compared to the state of Michigan (City Data, 2019)</a:t>
            </a:r>
            <a:endParaRPr lang="en-US" sz="2600" b="1">
              <a:solidFill>
                <a:srgbClr val="FFFFFF"/>
              </a:solidFill>
            </a:endParaRPr>
          </a:p>
          <a:p>
            <a:pPr lvl="1"/>
            <a:r>
              <a:rPr lang="en-US" sz="2600" b="1">
                <a:solidFill>
                  <a:srgbClr val="FFFFFF"/>
                </a:solidFill>
              </a:rPr>
              <a:t>Opportunity for interprofessional collaboration</a:t>
            </a:r>
          </a:p>
          <a:p>
            <a:pPr lvl="2"/>
            <a:r>
              <a:rPr lang="en-US" sz="2600" b="1">
                <a:solidFill>
                  <a:srgbClr val="FFFFFF"/>
                </a:solidFill>
              </a:rPr>
              <a:t>OB residents, PA, NP, CNMs</a:t>
            </a:r>
          </a:p>
          <a:p>
            <a:endParaRPr lang="en-US" sz="1800">
              <a:solidFill>
                <a:srgbClr val="FFFFFF"/>
              </a:solidFill>
            </a:endParaRPr>
          </a:p>
        </p:txBody>
      </p:sp>
    </p:spTree>
    <p:extLst>
      <p:ext uri="{BB962C8B-B14F-4D97-AF65-F5344CB8AC3E}">
        <p14:creationId xmlns:p14="http://schemas.microsoft.com/office/powerpoint/2010/main" val="20808225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57" name="Rectangle 2056">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88F0DB36-8745-A74C-A3E0-3F2EAD9796C6}"/>
              </a:ext>
            </a:extLst>
          </p:cNvPr>
          <p:cNvSpPr>
            <a:spLocks noGrp="1"/>
          </p:cNvSpPr>
          <p:nvPr>
            <p:ph type="title"/>
          </p:nvPr>
        </p:nvSpPr>
        <p:spPr>
          <a:xfrm>
            <a:off x="838200" y="559813"/>
            <a:ext cx="4633785" cy="2397324"/>
          </a:xfrm>
        </p:spPr>
        <p:txBody>
          <a:bodyPr>
            <a:normAutofit/>
          </a:bodyPr>
          <a:lstStyle/>
          <a:p>
            <a:r>
              <a:rPr lang="en-US">
                <a:solidFill>
                  <a:schemeClr val="tx2"/>
                </a:solidFill>
              </a:rPr>
              <a:t>Strengths of HMC as a site for project</a:t>
            </a:r>
          </a:p>
        </p:txBody>
      </p:sp>
      <p:sp>
        <p:nvSpPr>
          <p:cNvPr id="3" name="Content Placeholder 2">
            <a:extLst>
              <a:ext uri="{FF2B5EF4-FFF2-40B4-BE49-F238E27FC236}">
                <a16:creationId xmlns:a16="http://schemas.microsoft.com/office/drawing/2014/main" id="{272A0C59-5124-F7ED-1584-CD9AAD08A58C}"/>
              </a:ext>
            </a:extLst>
          </p:cNvPr>
          <p:cNvSpPr>
            <a:spLocks noGrp="1"/>
          </p:cNvSpPr>
          <p:nvPr>
            <p:ph idx="1"/>
          </p:nvPr>
        </p:nvSpPr>
        <p:spPr>
          <a:xfrm>
            <a:off x="838200" y="3200400"/>
            <a:ext cx="4633486" cy="2912687"/>
          </a:xfrm>
        </p:spPr>
        <p:txBody>
          <a:bodyPr vert="horz" lIns="91440" tIns="45720" rIns="91440" bIns="45720" rtlCol="0">
            <a:normAutofit/>
          </a:bodyPr>
          <a:lstStyle/>
          <a:p>
            <a:r>
              <a:rPr lang="en-US" sz="1800">
                <a:solidFill>
                  <a:schemeClr val="tx2"/>
                </a:solidFill>
                <a:ea typeface="+mn-lt"/>
                <a:cs typeface="+mn-lt"/>
              </a:rPr>
              <a:t>Obesity is prevalent in the childbearing age women of this community.</a:t>
            </a:r>
          </a:p>
          <a:p>
            <a:r>
              <a:rPr lang="en-US" sz="1800">
                <a:solidFill>
                  <a:schemeClr val="tx2"/>
                </a:solidFill>
                <a:ea typeface="+mn-lt"/>
                <a:cs typeface="+mn-lt"/>
              </a:rPr>
              <a:t>Hurley is a regional center for high-risk maternity care with a level 3 NICU</a:t>
            </a:r>
          </a:p>
          <a:p>
            <a:r>
              <a:rPr lang="en-US" sz="1800">
                <a:solidFill>
                  <a:schemeClr val="tx2"/>
                </a:solidFill>
                <a:ea typeface="+mn-lt"/>
                <a:cs typeface="+mn-lt"/>
              </a:rPr>
              <a:t>Gives providers an opportunity to explore their sensitivity about the GWG conversation</a:t>
            </a:r>
          </a:p>
          <a:p>
            <a:endParaRPr lang="en-US" sz="1800">
              <a:solidFill>
                <a:schemeClr val="tx2"/>
              </a:solidFill>
            </a:endParaRPr>
          </a:p>
        </p:txBody>
      </p:sp>
      <p:sp>
        <p:nvSpPr>
          <p:cNvPr id="2059" name="Rectangle 2058">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61" name="Rectangle 2060">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urley Medical Center - Throwback Thursday - Hurley NICU circa 1991  #THISisHurley | Facebook">
            <a:extLst>
              <a:ext uri="{FF2B5EF4-FFF2-40B4-BE49-F238E27FC236}">
                <a16:creationId xmlns:a16="http://schemas.microsoft.com/office/drawing/2014/main" id="{94C757DB-5DB7-BF00-38DD-681BBF3600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4" r="-2" b="-2"/>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3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92D0-6644-4ABA-A9B4-E7FE305EB1CE}"/>
              </a:ext>
            </a:extLst>
          </p:cNvPr>
          <p:cNvSpPr>
            <a:spLocks noGrp="1"/>
          </p:cNvSpPr>
          <p:nvPr>
            <p:ph type="title"/>
          </p:nvPr>
        </p:nvSpPr>
        <p:spPr/>
        <p:txBody>
          <a:bodyPr/>
          <a:lstStyle/>
          <a:p>
            <a:r>
              <a:rPr lang="en-US"/>
              <a:t>Barriers involving HMC as a site</a:t>
            </a:r>
          </a:p>
        </p:txBody>
      </p:sp>
      <p:sp>
        <p:nvSpPr>
          <p:cNvPr id="3" name="Content Placeholder 2">
            <a:extLst>
              <a:ext uri="{FF2B5EF4-FFF2-40B4-BE49-F238E27FC236}">
                <a16:creationId xmlns:a16="http://schemas.microsoft.com/office/drawing/2014/main" id="{B9A3CAD1-A759-5008-FB94-5E751C7214F7}"/>
              </a:ext>
            </a:extLst>
          </p:cNvPr>
          <p:cNvSpPr>
            <a:spLocks noGrp="1"/>
          </p:cNvSpPr>
          <p:nvPr>
            <p:ph idx="1"/>
          </p:nvPr>
        </p:nvSpPr>
        <p:spPr/>
        <p:txBody>
          <a:bodyPr vert="horz" lIns="91440" tIns="45720" rIns="91440" bIns="45720" rtlCol="0" anchor="t">
            <a:normAutofit/>
          </a:bodyPr>
          <a:lstStyle/>
          <a:p>
            <a:r>
              <a:rPr lang="en-US">
                <a:ea typeface="+mn-lt"/>
                <a:cs typeface="+mn-lt"/>
              </a:rPr>
              <a:t>Patients may be resistant to conversation regarding obesity and healthy weight gain.</a:t>
            </a:r>
          </a:p>
          <a:p>
            <a:r>
              <a:rPr lang="en-US">
                <a:ea typeface="+mn-lt"/>
                <a:cs typeface="+mn-lt"/>
              </a:rPr>
              <a:t>Inadequate time during the prenatal visit</a:t>
            </a:r>
          </a:p>
          <a:p>
            <a:r>
              <a:rPr lang="en-US">
                <a:ea typeface="+mn-lt"/>
                <a:cs typeface="+mn-lt"/>
              </a:rPr>
              <a:t>Location in a healthy food desert </a:t>
            </a:r>
          </a:p>
          <a:p>
            <a:r>
              <a:rPr lang="en-US">
                <a:ea typeface="+mn-lt"/>
                <a:cs typeface="+mn-lt"/>
              </a:rPr>
              <a:t>Population has higher rates of poverty and food insecurity</a:t>
            </a:r>
          </a:p>
          <a:p>
            <a:r>
              <a:rPr lang="en-US">
                <a:ea typeface="+mn-lt"/>
                <a:cs typeface="+mn-lt"/>
              </a:rPr>
              <a:t>Promotion of unhealthy diet by advertisers in the community</a:t>
            </a:r>
          </a:p>
          <a:p>
            <a:endParaRPr lang="en-US">
              <a:ea typeface="+mn-lt"/>
              <a:cs typeface="+mn-lt"/>
            </a:endParaRPr>
          </a:p>
          <a:p>
            <a:endParaRPr lang="en-US"/>
          </a:p>
        </p:txBody>
      </p:sp>
    </p:spTree>
    <p:extLst>
      <p:ext uri="{BB962C8B-B14F-4D97-AF65-F5344CB8AC3E}">
        <p14:creationId xmlns:p14="http://schemas.microsoft.com/office/powerpoint/2010/main" val="170152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E01F-AA1A-8D49-F033-141854099E8D}"/>
              </a:ext>
            </a:extLst>
          </p:cNvPr>
          <p:cNvSpPr>
            <a:spLocks noGrp="1"/>
          </p:cNvSpPr>
          <p:nvPr>
            <p:ph type="title"/>
          </p:nvPr>
        </p:nvSpPr>
        <p:spPr/>
        <p:txBody>
          <a:bodyPr/>
          <a:lstStyle/>
          <a:p>
            <a:r>
              <a:rPr lang="en-US"/>
              <a:t>Theoretical Framework</a:t>
            </a:r>
          </a:p>
        </p:txBody>
      </p:sp>
      <p:sp>
        <p:nvSpPr>
          <p:cNvPr id="3" name="Content Placeholder 2">
            <a:extLst>
              <a:ext uri="{FF2B5EF4-FFF2-40B4-BE49-F238E27FC236}">
                <a16:creationId xmlns:a16="http://schemas.microsoft.com/office/drawing/2014/main" id="{A0543F29-EAFD-0FA9-7D5A-AF2D8B62B129}"/>
              </a:ext>
            </a:extLst>
          </p:cNvPr>
          <p:cNvSpPr>
            <a:spLocks noGrp="1"/>
          </p:cNvSpPr>
          <p:nvPr>
            <p:ph idx="1"/>
          </p:nvPr>
        </p:nvSpPr>
        <p:spPr/>
        <p:txBody>
          <a:bodyPr vert="horz" lIns="91440" tIns="45720" rIns="91440" bIns="45720" rtlCol="0" anchor="t">
            <a:normAutofit/>
          </a:bodyPr>
          <a:lstStyle/>
          <a:p>
            <a:r>
              <a:rPr lang="en-US">
                <a:ea typeface="+mn-lt"/>
                <a:cs typeface="+mn-lt"/>
              </a:rPr>
              <a:t>Cognitive Behavioral Theory (CBT) offers coping skills to utilize during times of strife or indecision. Being prepared ahead of time helps the person engage in a desired behavior or work through avoiding an undesired behavior.</a:t>
            </a:r>
          </a:p>
          <a:p>
            <a:r>
              <a:rPr lang="en-US" err="1">
                <a:ea typeface="+mn-lt"/>
                <a:cs typeface="+mn-lt"/>
              </a:rPr>
              <a:t>Mujcic</a:t>
            </a:r>
            <a:r>
              <a:rPr lang="en-US">
                <a:ea typeface="+mn-lt"/>
                <a:cs typeface="+mn-lt"/>
              </a:rPr>
              <a:t>, et al., (2020) examined CBT and MI used together and found a greater impact on behavior decreasing alcohol consumption. </a:t>
            </a:r>
          </a:p>
        </p:txBody>
      </p:sp>
    </p:spTree>
    <p:extLst>
      <p:ext uri="{BB962C8B-B14F-4D97-AF65-F5344CB8AC3E}">
        <p14:creationId xmlns:p14="http://schemas.microsoft.com/office/powerpoint/2010/main" val="308226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371C-6B4B-34DF-E0E5-7AD2A25E4C64}"/>
              </a:ext>
            </a:extLst>
          </p:cNvPr>
          <p:cNvSpPr>
            <a:spLocks noGrp="1"/>
          </p:cNvSpPr>
          <p:nvPr>
            <p:ph type="title"/>
          </p:nvPr>
        </p:nvSpPr>
        <p:spPr/>
        <p:txBody>
          <a:bodyPr/>
          <a:lstStyle/>
          <a:p>
            <a:r>
              <a:rPr lang="en-US"/>
              <a:t>Education sessions Pre &amp; Post Test</a:t>
            </a:r>
          </a:p>
        </p:txBody>
      </p:sp>
      <p:sp>
        <p:nvSpPr>
          <p:cNvPr id="3" name="Content Placeholder 2">
            <a:extLst>
              <a:ext uri="{FF2B5EF4-FFF2-40B4-BE49-F238E27FC236}">
                <a16:creationId xmlns:a16="http://schemas.microsoft.com/office/drawing/2014/main" id="{6580E523-C1CE-0CFD-764A-C217423367C9}"/>
              </a:ext>
            </a:extLst>
          </p:cNvPr>
          <p:cNvSpPr>
            <a:spLocks noGrp="1"/>
          </p:cNvSpPr>
          <p:nvPr>
            <p:ph idx="1"/>
          </p:nvPr>
        </p:nvSpPr>
        <p:spPr/>
        <p:txBody>
          <a:bodyPr vert="horz" lIns="91440" tIns="45720" rIns="91440" bIns="45720" rtlCol="0" anchor="t">
            <a:normAutofit/>
          </a:bodyPr>
          <a:lstStyle/>
          <a:p>
            <a:r>
              <a:rPr lang="en-US"/>
              <a:t>"Pre" n=13 and "post" n=9</a:t>
            </a:r>
          </a:p>
          <a:p>
            <a:r>
              <a:rPr lang="en-US"/>
              <a:t>Providers responded to the following:</a:t>
            </a:r>
          </a:p>
          <a:p>
            <a:pPr lvl="1"/>
            <a:r>
              <a:rPr lang="en-US"/>
              <a:t>Perceived Skills, Professional Attitude, Challenges</a:t>
            </a:r>
          </a:p>
          <a:p>
            <a:pPr lvl="1"/>
            <a:r>
              <a:rPr lang="en-US"/>
              <a:t>Demographics</a:t>
            </a:r>
          </a:p>
          <a:p>
            <a:pPr lvl="2"/>
            <a:r>
              <a:rPr lang="en-US"/>
              <a:t>Age: majority 30-39 years old, no significant difference from pre/post test</a:t>
            </a:r>
          </a:p>
          <a:p>
            <a:pPr lvl="2"/>
            <a:r>
              <a:rPr lang="en-US"/>
              <a:t>Gender: majority female, no significant difference from pre/post test</a:t>
            </a:r>
          </a:p>
          <a:p>
            <a:pPr lvl="2"/>
            <a:r>
              <a:rPr lang="en-US"/>
              <a:t>Provider type: majority OB residents</a:t>
            </a:r>
          </a:p>
          <a:p>
            <a:pPr lvl="2"/>
            <a:r>
              <a:rPr lang="en-US"/>
              <a:t>Pre-group had 65% considered themselves normal weight, post-group had 22%.</a:t>
            </a:r>
          </a:p>
          <a:p>
            <a:endParaRPr lang="en-US"/>
          </a:p>
        </p:txBody>
      </p:sp>
    </p:spTree>
    <p:extLst>
      <p:ext uri="{BB962C8B-B14F-4D97-AF65-F5344CB8AC3E}">
        <p14:creationId xmlns:p14="http://schemas.microsoft.com/office/powerpoint/2010/main" val="398702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371C-6B4B-34DF-E0E5-7AD2A25E4C64}"/>
              </a:ext>
            </a:extLst>
          </p:cNvPr>
          <p:cNvSpPr>
            <a:spLocks noGrp="1"/>
          </p:cNvSpPr>
          <p:nvPr>
            <p:ph type="title"/>
          </p:nvPr>
        </p:nvSpPr>
        <p:spPr/>
        <p:txBody>
          <a:bodyPr/>
          <a:lstStyle/>
          <a:p>
            <a:r>
              <a:rPr lang="en-US"/>
              <a:t>Education Sessions</a:t>
            </a:r>
          </a:p>
        </p:txBody>
      </p:sp>
      <p:sp>
        <p:nvSpPr>
          <p:cNvPr id="3" name="Content Placeholder 2">
            <a:extLst>
              <a:ext uri="{FF2B5EF4-FFF2-40B4-BE49-F238E27FC236}">
                <a16:creationId xmlns:a16="http://schemas.microsoft.com/office/drawing/2014/main" id="{6580E523-C1CE-0CFD-764A-C217423367C9}"/>
              </a:ext>
            </a:extLst>
          </p:cNvPr>
          <p:cNvSpPr>
            <a:spLocks noGrp="1"/>
          </p:cNvSpPr>
          <p:nvPr>
            <p:ph idx="1"/>
          </p:nvPr>
        </p:nvSpPr>
        <p:spPr/>
        <p:txBody>
          <a:bodyPr vert="horz" lIns="91440" tIns="45720" rIns="91440" bIns="45720" rtlCol="0" anchor="t">
            <a:normAutofit fontScale="92500"/>
          </a:bodyPr>
          <a:lstStyle/>
          <a:p>
            <a:r>
              <a:rPr lang="en-US"/>
              <a:t>For convenience, classes were held at HMC and virtual.</a:t>
            </a:r>
          </a:p>
          <a:p>
            <a:r>
              <a:rPr lang="en-US"/>
              <a:t>Reviewed the steps of MI weekly over 4 weeks</a:t>
            </a:r>
          </a:p>
          <a:p>
            <a:pPr lvl="1"/>
            <a:r>
              <a:rPr lang="en-US"/>
              <a:t>Practiced MI having providers play the patient role and the provider role.</a:t>
            </a:r>
          </a:p>
          <a:p>
            <a:r>
              <a:rPr lang="en-US"/>
              <a:t>Critiqued the process, time it took to nail down what the patient needed</a:t>
            </a:r>
          </a:p>
          <a:p>
            <a:r>
              <a:rPr lang="en-US"/>
              <a:t>Practiced reflective listening</a:t>
            </a:r>
          </a:p>
          <a:p>
            <a:pPr lvl="1"/>
            <a:r>
              <a:rPr lang="en-US"/>
              <a:t>"I hear you say you'd like to eat healthy, but it is hard when you have nausea in pregnancy."</a:t>
            </a:r>
          </a:p>
          <a:p>
            <a:endParaRPr lang="en-US"/>
          </a:p>
        </p:txBody>
      </p:sp>
    </p:spTree>
    <p:extLst>
      <p:ext uri="{BB962C8B-B14F-4D97-AF65-F5344CB8AC3E}">
        <p14:creationId xmlns:p14="http://schemas.microsoft.com/office/powerpoint/2010/main" val="409789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Two people holding each other's hands">
            <a:extLst>
              <a:ext uri="{FF2B5EF4-FFF2-40B4-BE49-F238E27FC236}">
                <a16:creationId xmlns:a16="http://schemas.microsoft.com/office/drawing/2014/main" id="{274FADE9-9614-4AC2-B5F7-0F474DE4E39B}"/>
              </a:ext>
            </a:extLst>
          </p:cNvPr>
          <p:cNvPicPr>
            <a:picLocks noChangeAspect="1"/>
          </p:cNvPicPr>
          <p:nvPr/>
        </p:nvPicPr>
        <p:blipFill rotWithShape="1">
          <a:blip r:embed="rId3"/>
          <a:srcRect l="2090" r="8490" b="-9"/>
          <a:stretch/>
        </p:blipFill>
        <p:spPr>
          <a:xfrm>
            <a:off x="3048" y="10"/>
            <a:ext cx="6195372" cy="4618233"/>
          </a:xfrm>
          <a:prstGeom prst="rect">
            <a:avLst/>
          </a:prstGeom>
        </p:spPr>
      </p:pic>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0FCB6-69B8-4957-A390-8516BE9CDD94}"/>
              </a:ext>
            </a:extLst>
          </p:cNvPr>
          <p:cNvSpPr>
            <a:spLocks noGrp="1"/>
          </p:cNvSpPr>
          <p:nvPr>
            <p:ph type="title"/>
          </p:nvPr>
        </p:nvSpPr>
        <p:spPr>
          <a:xfrm>
            <a:off x="838200" y="4876800"/>
            <a:ext cx="10003218" cy="1219200"/>
          </a:xfrm>
        </p:spPr>
        <p:txBody>
          <a:bodyPr>
            <a:normAutofit/>
          </a:bodyPr>
          <a:lstStyle/>
          <a:p>
            <a:r>
              <a:rPr lang="en-US"/>
              <a:t>1st Step: </a:t>
            </a:r>
            <a:r>
              <a:rPr lang="en-US">
                <a:ea typeface="+mj-lt"/>
                <a:cs typeface="+mj-lt"/>
              </a:rPr>
              <a:t>Engaging</a:t>
            </a:r>
            <a:endParaRPr lang="en-US"/>
          </a:p>
        </p:txBody>
      </p:sp>
      <p:sp>
        <p:nvSpPr>
          <p:cNvPr id="3" name="Content Placeholder 2">
            <a:extLst>
              <a:ext uri="{FF2B5EF4-FFF2-40B4-BE49-F238E27FC236}">
                <a16:creationId xmlns:a16="http://schemas.microsoft.com/office/drawing/2014/main" id="{8407E370-CC00-4EE4-A3F2-04AD6357F845}"/>
              </a:ext>
            </a:extLst>
          </p:cNvPr>
          <p:cNvSpPr>
            <a:spLocks noGrp="1"/>
          </p:cNvSpPr>
          <p:nvPr>
            <p:ph idx="1"/>
          </p:nvPr>
        </p:nvSpPr>
        <p:spPr>
          <a:xfrm>
            <a:off x="6553200" y="399684"/>
            <a:ext cx="4800600" cy="3935986"/>
          </a:xfrm>
        </p:spPr>
        <p:txBody>
          <a:bodyPr vert="horz" lIns="91440" tIns="45720" rIns="91440" bIns="45720" rtlCol="0" anchor="ctr">
            <a:normAutofit/>
          </a:bodyPr>
          <a:lstStyle/>
          <a:p>
            <a:pPr lvl="1">
              <a:lnSpc>
                <a:spcPct val="100000"/>
              </a:lnSpc>
            </a:pPr>
            <a:r>
              <a:rPr lang="en-US" sz="1700">
                <a:solidFill>
                  <a:schemeClr val="tx2"/>
                </a:solidFill>
              </a:rPr>
              <a:t>Get to know the patient</a:t>
            </a:r>
          </a:p>
          <a:p>
            <a:pPr lvl="1">
              <a:lnSpc>
                <a:spcPct val="100000"/>
              </a:lnSpc>
            </a:pPr>
            <a:r>
              <a:rPr lang="en-US" sz="1700">
                <a:solidFill>
                  <a:schemeClr val="tx2"/>
                </a:solidFill>
              </a:rPr>
              <a:t>Open ended questions &amp; DO NOT INTERRUPT</a:t>
            </a:r>
          </a:p>
          <a:p>
            <a:pPr lvl="1">
              <a:lnSpc>
                <a:spcPct val="100000"/>
              </a:lnSpc>
            </a:pPr>
            <a:r>
              <a:rPr lang="en-US" sz="1700">
                <a:solidFill>
                  <a:schemeClr val="tx2"/>
                </a:solidFill>
              </a:rPr>
              <a:t>Listen with empathy WITHOUT trying to fix</a:t>
            </a:r>
          </a:p>
          <a:p>
            <a:pPr lvl="1">
              <a:lnSpc>
                <a:spcPct val="100000"/>
              </a:lnSpc>
            </a:pPr>
            <a:r>
              <a:rPr lang="en-US" sz="1700">
                <a:solidFill>
                  <a:schemeClr val="tx2"/>
                </a:solidFill>
              </a:rPr>
              <a:t>Gives patient a chance to open about the pros/cons of changing aka change and sustain talk</a:t>
            </a:r>
          </a:p>
          <a:p>
            <a:pPr lvl="1">
              <a:lnSpc>
                <a:spcPct val="100000"/>
              </a:lnSpc>
            </a:pPr>
            <a:r>
              <a:rPr lang="en-US" sz="1700">
                <a:solidFill>
                  <a:schemeClr val="tx2"/>
                </a:solidFill>
              </a:rPr>
              <a:t>Puts patient in control</a:t>
            </a:r>
          </a:p>
          <a:p>
            <a:pPr lvl="1">
              <a:lnSpc>
                <a:spcPct val="100000"/>
              </a:lnSpc>
            </a:pPr>
            <a:r>
              <a:rPr lang="en-US" sz="1700" b="1">
                <a:solidFill>
                  <a:schemeClr val="tx2"/>
                </a:solidFill>
              </a:rPr>
              <a:t>Increased provider/patient trust = decreased resistance, defensiveness, embarrassment about the desired change</a:t>
            </a:r>
          </a:p>
        </p:txBody>
      </p:sp>
    </p:spTree>
    <p:extLst>
      <p:ext uri="{BB962C8B-B14F-4D97-AF65-F5344CB8AC3E}">
        <p14:creationId xmlns:p14="http://schemas.microsoft.com/office/powerpoint/2010/main" val="34437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Two people holding each other's hands">
            <a:extLst>
              <a:ext uri="{FF2B5EF4-FFF2-40B4-BE49-F238E27FC236}">
                <a16:creationId xmlns:a16="http://schemas.microsoft.com/office/drawing/2014/main" id="{274FADE9-9614-4AC2-B5F7-0F474DE4E39B}"/>
              </a:ext>
            </a:extLst>
          </p:cNvPr>
          <p:cNvPicPr>
            <a:picLocks noChangeAspect="1"/>
          </p:cNvPicPr>
          <p:nvPr/>
        </p:nvPicPr>
        <p:blipFill rotWithShape="1">
          <a:blip r:embed="rId3"/>
          <a:srcRect l="2090" r="8490" b="-9"/>
          <a:stretch/>
        </p:blipFill>
        <p:spPr>
          <a:xfrm>
            <a:off x="3048" y="10"/>
            <a:ext cx="6195372" cy="4618233"/>
          </a:xfrm>
          <a:prstGeom prst="rect">
            <a:avLst/>
          </a:prstGeom>
        </p:spPr>
      </p:pic>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0FCB6-69B8-4957-A390-8516BE9CDD94}"/>
              </a:ext>
            </a:extLst>
          </p:cNvPr>
          <p:cNvSpPr>
            <a:spLocks noGrp="1"/>
          </p:cNvSpPr>
          <p:nvPr>
            <p:ph type="title"/>
          </p:nvPr>
        </p:nvSpPr>
        <p:spPr>
          <a:xfrm>
            <a:off x="838200" y="4876800"/>
            <a:ext cx="10003218" cy="1219200"/>
          </a:xfrm>
        </p:spPr>
        <p:txBody>
          <a:bodyPr>
            <a:normAutofit/>
          </a:bodyPr>
          <a:lstStyle/>
          <a:p>
            <a:r>
              <a:rPr lang="en-US"/>
              <a:t>2nd Step: Focusing</a:t>
            </a:r>
          </a:p>
        </p:txBody>
      </p:sp>
      <p:sp>
        <p:nvSpPr>
          <p:cNvPr id="3" name="Content Placeholder 2">
            <a:extLst>
              <a:ext uri="{FF2B5EF4-FFF2-40B4-BE49-F238E27FC236}">
                <a16:creationId xmlns:a16="http://schemas.microsoft.com/office/drawing/2014/main" id="{8407E370-CC00-4EE4-A3F2-04AD6357F845}"/>
              </a:ext>
            </a:extLst>
          </p:cNvPr>
          <p:cNvSpPr>
            <a:spLocks noGrp="1"/>
          </p:cNvSpPr>
          <p:nvPr>
            <p:ph idx="1"/>
          </p:nvPr>
        </p:nvSpPr>
        <p:spPr>
          <a:xfrm>
            <a:off x="6553200" y="399684"/>
            <a:ext cx="4800600" cy="3935986"/>
          </a:xfrm>
        </p:spPr>
        <p:txBody>
          <a:bodyPr vert="horz" lIns="91440" tIns="45720" rIns="91440" bIns="45720" rtlCol="0" anchor="ctr">
            <a:noAutofit/>
          </a:bodyPr>
          <a:lstStyle/>
          <a:p>
            <a:pPr marL="0" indent="0">
              <a:lnSpc>
                <a:spcPct val="100000"/>
              </a:lnSpc>
              <a:buNone/>
            </a:pPr>
            <a:endParaRPr lang="en-US" sz="2000" b="1">
              <a:solidFill>
                <a:schemeClr val="tx2"/>
              </a:solidFill>
            </a:endParaRPr>
          </a:p>
          <a:p>
            <a:pPr>
              <a:lnSpc>
                <a:spcPct val="100000"/>
              </a:lnSpc>
              <a:spcBef>
                <a:spcPts val="0"/>
              </a:spcBef>
            </a:pPr>
            <a:r>
              <a:rPr lang="en-US" sz="2000">
                <a:solidFill>
                  <a:schemeClr val="tx1"/>
                </a:solidFill>
              </a:rPr>
              <a:t>An opportunity for the patient to narrow down what they want to change.</a:t>
            </a:r>
          </a:p>
          <a:p>
            <a:pPr>
              <a:lnSpc>
                <a:spcPct val="100000"/>
              </a:lnSpc>
              <a:spcBef>
                <a:spcPts val="0"/>
              </a:spcBef>
            </a:pPr>
            <a:r>
              <a:rPr lang="en-US" sz="2000">
                <a:solidFill>
                  <a:schemeClr val="tx1"/>
                </a:solidFill>
              </a:rPr>
              <a:t>The provider figures out what is important without pushing the patient. The provider and patient slowly dance in conversation about the topic of interest.</a:t>
            </a:r>
          </a:p>
          <a:p>
            <a:pPr>
              <a:lnSpc>
                <a:spcPct val="100000"/>
              </a:lnSpc>
              <a:spcBef>
                <a:spcPts val="0"/>
              </a:spcBef>
            </a:pPr>
            <a:r>
              <a:rPr lang="en-US" sz="2000">
                <a:solidFill>
                  <a:schemeClr val="tx1"/>
                </a:solidFill>
              </a:rPr>
              <a:t>With </a:t>
            </a:r>
            <a:r>
              <a:rPr lang="en-US" sz="2000" b="1">
                <a:solidFill>
                  <a:schemeClr val="tx1"/>
                </a:solidFill>
              </a:rPr>
              <a:t>reflective listening</a:t>
            </a:r>
            <a:r>
              <a:rPr lang="en-US" sz="2000">
                <a:solidFill>
                  <a:schemeClr val="tx1"/>
                </a:solidFill>
              </a:rPr>
              <a:t> the provider mentions the current behaviors that are in the way of the desired change.</a:t>
            </a:r>
          </a:p>
        </p:txBody>
      </p:sp>
    </p:spTree>
    <p:extLst>
      <p:ext uri="{BB962C8B-B14F-4D97-AF65-F5344CB8AC3E}">
        <p14:creationId xmlns:p14="http://schemas.microsoft.com/office/powerpoint/2010/main" val="192274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9D3381CA-B13D-5806-F5F6-03AD02355834}"/>
              </a:ext>
            </a:extLst>
          </p:cNvPr>
          <p:cNvSpPr>
            <a:spLocks noGrp="1"/>
          </p:cNvSpPr>
          <p:nvPr>
            <p:ph type="title"/>
          </p:nvPr>
        </p:nvSpPr>
        <p:spPr>
          <a:xfrm>
            <a:off x="5181600" y="559813"/>
            <a:ext cx="6172199" cy="1664573"/>
          </a:xfrm>
        </p:spPr>
        <p:txBody>
          <a:bodyPr>
            <a:normAutofit/>
          </a:bodyPr>
          <a:lstStyle/>
          <a:p>
            <a:r>
              <a:rPr lang="en-US">
                <a:solidFill>
                  <a:schemeClr val="tx2"/>
                </a:solidFill>
              </a:rPr>
              <a:t>In Appreciation</a:t>
            </a:r>
          </a:p>
        </p:txBody>
      </p:sp>
      <p:sp>
        <p:nvSpPr>
          <p:cNvPr id="33" name="Rectangle 32">
            <a:extLst>
              <a:ext uri="{FF2B5EF4-FFF2-40B4-BE49-F238E27FC236}">
                <a16:creationId xmlns:a16="http://schemas.microsoft.com/office/drawing/2014/main" id="{A5C3B756-88D3-4576-A217-6995584AB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24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BF5392-ED6D-419D-A1F8-29650B91D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244"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D632FA-28F1-6514-81F6-2ABAD6808786}"/>
              </a:ext>
            </a:extLst>
          </p:cNvPr>
          <p:cNvSpPr>
            <a:spLocks noGrp="1"/>
          </p:cNvSpPr>
          <p:nvPr>
            <p:ph idx="1"/>
          </p:nvPr>
        </p:nvSpPr>
        <p:spPr>
          <a:xfrm>
            <a:off x="5168917" y="2384474"/>
            <a:ext cx="6171801" cy="3728613"/>
          </a:xfrm>
        </p:spPr>
        <p:txBody>
          <a:bodyPr vert="horz" lIns="91440" tIns="45720" rIns="91440" bIns="45720" rtlCol="0">
            <a:normAutofit/>
          </a:bodyPr>
          <a:lstStyle/>
          <a:p>
            <a:r>
              <a:rPr lang="en-US" sz="1800" b="1">
                <a:solidFill>
                  <a:schemeClr val="tx2"/>
                </a:solidFill>
              </a:rPr>
              <a:t>God, above all else</a:t>
            </a:r>
          </a:p>
          <a:p>
            <a:r>
              <a:rPr lang="en-US" sz="1800" b="1">
                <a:solidFill>
                  <a:schemeClr val="tx2"/>
                </a:solidFill>
              </a:rPr>
              <a:t>My Family </a:t>
            </a:r>
          </a:p>
          <a:p>
            <a:r>
              <a:rPr lang="en-US" sz="1800" b="1">
                <a:solidFill>
                  <a:schemeClr val="tx2"/>
                </a:solidFill>
              </a:rPr>
              <a:t>My Committee</a:t>
            </a:r>
          </a:p>
          <a:p>
            <a:r>
              <a:rPr lang="en-US" sz="1800" b="1">
                <a:solidFill>
                  <a:schemeClr val="tx2"/>
                </a:solidFill>
              </a:rPr>
              <a:t>My Statistician</a:t>
            </a:r>
          </a:p>
          <a:p>
            <a:r>
              <a:rPr lang="en-US" sz="1800" b="1">
                <a:solidFill>
                  <a:schemeClr val="tx2"/>
                </a:solidFill>
              </a:rPr>
              <a:t>Clinical Inquiry Participants</a:t>
            </a:r>
          </a:p>
          <a:p>
            <a:r>
              <a:rPr lang="en-US" sz="1800" b="1">
                <a:solidFill>
                  <a:schemeClr val="tx2"/>
                </a:solidFill>
              </a:rPr>
              <a:t>My Midwife Team</a:t>
            </a:r>
          </a:p>
        </p:txBody>
      </p:sp>
    </p:spTree>
    <p:extLst>
      <p:ext uri="{BB962C8B-B14F-4D97-AF65-F5344CB8AC3E}">
        <p14:creationId xmlns:p14="http://schemas.microsoft.com/office/powerpoint/2010/main" val="93133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Two people holding each other's hands">
            <a:extLst>
              <a:ext uri="{FF2B5EF4-FFF2-40B4-BE49-F238E27FC236}">
                <a16:creationId xmlns:a16="http://schemas.microsoft.com/office/drawing/2014/main" id="{274FADE9-9614-4AC2-B5F7-0F474DE4E39B}"/>
              </a:ext>
            </a:extLst>
          </p:cNvPr>
          <p:cNvPicPr>
            <a:picLocks noChangeAspect="1"/>
          </p:cNvPicPr>
          <p:nvPr/>
        </p:nvPicPr>
        <p:blipFill rotWithShape="1">
          <a:blip r:embed="rId3"/>
          <a:srcRect l="2090" r="8490" b="-9"/>
          <a:stretch/>
        </p:blipFill>
        <p:spPr>
          <a:xfrm>
            <a:off x="3048" y="10"/>
            <a:ext cx="6195372" cy="4618233"/>
          </a:xfrm>
          <a:prstGeom prst="rect">
            <a:avLst/>
          </a:prstGeom>
        </p:spPr>
      </p:pic>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0FCB6-69B8-4957-A390-8516BE9CDD94}"/>
              </a:ext>
            </a:extLst>
          </p:cNvPr>
          <p:cNvSpPr>
            <a:spLocks noGrp="1"/>
          </p:cNvSpPr>
          <p:nvPr>
            <p:ph type="title"/>
          </p:nvPr>
        </p:nvSpPr>
        <p:spPr>
          <a:xfrm>
            <a:off x="838200" y="4876800"/>
            <a:ext cx="10003218" cy="1219200"/>
          </a:xfrm>
        </p:spPr>
        <p:txBody>
          <a:bodyPr>
            <a:normAutofit/>
          </a:bodyPr>
          <a:lstStyle/>
          <a:p>
            <a:r>
              <a:rPr lang="en-US">
                <a:ea typeface="+mj-lt"/>
                <a:cs typeface="+mj-lt"/>
              </a:rPr>
              <a:t>3rd</a:t>
            </a:r>
            <a:r>
              <a:rPr lang="en-US"/>
              <a:t> Step: Evoking</a:t>
            </a:r>
          </a:p>
        </p:txBody>
      </p:sp>
      <p:sp>
        <p:nvSpPr>
          <p:cNvPr id="3" name="Content Placeholder 2">
            <a:extLst>
              <a:ext uri="{FF2B5EF4-FFF2-40B4-BE49-F238E27FC236}">
                <a16:creationId xmlns:a16="http://schemas.microsoft.com/office/drawing/2014/main" id="{8407E370-CC00-4EE4-A3F2-04AD6357F845}"/>
              </a:ext>
            </a:extLst>
          </p:cNvPr>
          <p:cNvSpPr>
            <a:spLocks noGrp="1"/>
          </p:cNvSpPr>
          <p:nvPr>
            <p:ph idx="1"/>
          </p:nvPr>
        </p:nvSpPr>
        <p:spPr>
          <a:xfrm>
            <a:off x="6553200" y="399684"/>
            <a:ext cx="4800600" cy="3935986"/>
          </a:xfrm>
        </p:spPr>
        <p:txBody>
          <a:bodyPr vert="horz" lIns="91440" tIns="45720" rIns="91440" bIns="45720" rtlCol="0" anchor="ctr">
            <a:noAutofit/>
          </a:bodyPr>
          <a:lstStyle/>
          <a:p>
            <a:pPr marL="0" indent="0">
              <a:lnSpc>
                <a:spcPct val="100000"/>
              </a:lnSpc>
              <a:buNone/>
            </a:pPr>
            <a:endParaRPr lang="en-US" sz="2500" b="1">
              <a:solidFill>
                <a:schemeClr val="tx2"/>
              </a:solidFill>
            </a:endParaRPr>
          </a:p>
          <a:p>
            <a:pPr>
              <a:lnSpc>
                <a:spcPct val="100000"/>
              </a:lnSpc>
              <a:spcBef>
                <a:spcPts val="0"/>
              </a:spcBef>
            </a:pPr>
            <a:r>
              <a:rPr lang="en-US" sz="2200">
                <a:solidFill>
                  <a:schemeClr val="tx1"/>
                </a:solidFill>
              </a:rPr>
              <a:t>Open ended questions about patient's reason for change.</a:t>
            </a:r>
          </a:p>
          <a:p>
            <a:pPr>
              <a:lnSpc>
                <a:spcPct val="100000"/>
              </a:lnSpc>
              <a:spcBef>
                <a:spcPts val="0"/>
              </a:spcBef>
            </a:pPr>
            <a:r>
              <a:rPr lang="en-US" sz="2200">
                <a:solidFill>
                  <a:schemeClr val="tx1"/>
                </a:solidFill>
              </a:rPr>
              <a:t>Focus is the "what" and evoking is the "why"</a:t>
            </a:r>
          </a:p>
          <a:p>
            <a:pPr>
              <a:lnSpc>
                <a:spcPct val="100000"/>
              </a:lnSpc>
              <a:spcBef>
                <a:spcPts val="0"/>
              </a:spcBef>
            </a:pPr>
            <a:r>
              <a:rPr lang="en-US" sz="2200">
                <a:solidFill>
                  <a:schemeClr val="tx1"/>
                </a:solidFill>
              </a:rPr>
              <a:t>When patient articulates the reasons, it reinforces their desire to change.</a:t>
            </a:r>
          </a:p>
          <a:p>
            <a:pPr>
              <a:lnSpc>
                <a:spcPct val="100000"/>
              </a:lnSpc>
              <a:spcBef>
                <a:spcPts val="0"/>
              </a:spcBef>
            </a:pPr>
            <a:r>
              <a:rPr lang="en-US" sz="2200" b="1">
                <a:solidFill>
                  <a:schemeClr val="tx1"/>
                </a:solidFill>
              </a:rPr>
              <a:t>Provider listens and recognize "change" talk and follow along as the patient verbalizes solutions to their problem(s).</a:t>
            </a:r>
          </a:p>
        </p:txBody>
      </p:sp>
    </p:spTree>
    <p:extLst>
      <p:ext uri="{BB962C8B-B14F-4D97-AF65-F5344CB8AC3E}">
        <p14:creationId xmlns:p14="http://schemas.microsoft.com/office/powerpoint/2010/main" val="315269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Two people holding each other's hands">
            <a:extLst>
              <a:ext uri="{FF2B5EF4-FFF2-40B4-BE49-F238E27FC236}">
                <a16:creationId xmlns:a16="http://schemas.microsoft.com/office/drawing/2014/main" id="{274FADE9-9614-4AC2-B5F7-0F474DE4E39B}"/>
              </a:ext>
            </a:extLst>
          </p:cNvPr>
          <p:cNvPicPr>
            <a:picLocks noChangeAspect="1"/>
          </p:cNvPicPr>
          <p:nvPr/>
        </p:nvPicPr>
        <p:blipFill rotWithShape="1">
          <a:blip r:embed="rId3"/>
          <a:srcRect l="2090" r="8490" b="-9"/>
          <a:stretch/>
        </p:blipFill>
        <p:spPr>
          <a:xfrm>
            <a:off x="3048" y="10"/>
            <a:ext cx="6195372" cy="4618233"/>
          </a:xfrm>
          <a:prstGeom prst="rect">
            <a:avLst/>
          </a:prstGeom>
        </p:spPr>
      </p:pic>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C0FCB6-69B8-4957-A390-8516BE9CDD94}"/>
              </a:ext>
            </a:extLst>
          </p:cNvPr>
          <p:cNvSpPr>
            <a:spLocks noGrp="1"/>
          </p:cNvSpPr>
          <p:nvPr>
            <p:ph type="title"/>
          </p:nvPr>
        </p:nvSpPr>
        <p:spPr>
          <a:xfrm>
            <a:off x="838200" y="4876800"/>
            <a:ext cx="10003218" cy="1219200"/>
          </a:xfrm>
        </p:spPr>
        <p:txBody>
          <a:bodyPr>
            <a:normAutofit/>
          </a:bodyPr>
          <a:lstStyle/>
          <a:p>
            <a:r>
              <a:rPr lang="en-US"/>
              <a:t>4th Step: Planning</a:t>
            </a:r>
          </a:p>
        </p:txBody>
      </p:sp>
      <p:sp>
        <p:nvSpPr>
          <p:cNvPr id="3" name="Content Placeholder 2">
            <a:extLst>
              <a:ext uri="{FF2B5EF4-FFF2-40B4-BE49-F238E27FC236}">
                <a16:creationId xmlns:a16="http://schemas.microsoft.com/office/drawing/2014/main" id="{8407E370-CC00-4EE4-A3F2-04AD6357F845}"/>
              </a:ext>
            </a:extLst>
          </p:cNvPr>
          <p:cNvSpPr>
            <a:spLocks noGrp="1"/>
          </p:cNvSpPr>
          <p:nvPr>
            <p:ph idx="1"/>
          </p:nvPr>
        </p:nvSpPr>
        <p:spPr>
          <a:xfrm>
            <a:off x="6553200" y="399684"/>
            <a:ext cx="4800600" cy="3935986"/>
          </a:xfrm>
        </p:spPr>
        <p:txBody>
          <a:bodyPr vert="horz" lIns="91440" tIns="45720" rIns="91440" bIns="45720" rtlCol="0" anchor="ctr">
            <a:normAutofit/>
          </a:bodyPr>
          <a:lstStyle/>
          <a:p>
            <a:pPr>
              <a:lnSpc>
                <a:spcPct val="100000"/>
              </a:lnSpc>
              <a:spcBef>
                <a:spcPts val="0"/>
              </a:spcBef>
            </a:pPr>
            <a:r>
              <a:rPr lang="en-US" sz="2200">
                <a:solidFill>
                  <a:schemeClr val="tx1"/>
                </a:solidFill>
                <a:ea typeface="+mn-lt"/>
                <a:cs typeface="+mn-lt"/>
              </a:rPr>
              <a:t>Known as the "how" to change</a:t>
            </a:r>
            <a:endParaRPr lang="en-US" sz="2200">
              <a:solidFill>
                <a:schemeClr val="tx1"/>
              </a:solidFill>
            </a:endParaRPr>
          </a:p>
          <a:p>
            <a:pPr>
              <a:lnSpc>
                <a:spcPct val="100000"/>
              </a:lnSpc>
              <a:spcBef>
                <a:spcPts val="0"/>
              </a:spcBef>
            </a:pPr>
            <a:r>
              <a:rPr lang="en-US" sz="2200">
                <a:solidFill>
                  <a:schemeClr val="tx1"/>
                </a:solidFill>
                <a:ea typeface="+mn-lt"/>
                <a:cs typeface="+mn-lt"/>
              </a:rPr>
              <a:t>Provider helps the patient by encouraging their commitment to change</a:t>
            </a:r>
          </a:p>
          <a:p>
            <a:pPr>
              <a:lnSpc>
                <a:spcPct val="100000"/>
              </a:lnSpc>
              <a:spcBef>
                <a:spcPts val="0"/>
              </a:spcBef>
            </a:pPr>
            <a:r>
              <a:rPr lang="en-US" sz="2200">
                <a:solidFill>
                  <a:schemeClr val="tx1"/>
                </a:solidFill>
                <a:ea typeface="+mn-lt"/>
                <a:cs typeface="+mn-lt"/>
              </a:rPr>
              <a:t>Provider can help the patient develop SMART goals</a:t>
            </a:r>
          </a:p>
          <a:p>
            <a:pPr lvl="1">
              <a:lnSpc>
                <a:spcPct val="100000"/>
              </a:lnSpc>
              <a:spcBef>
                <a:spcPts val="0"/>
              </a:spcBef>
            </a:pPr>
            <a:r>
              <a:rPr lang="en-US" sz="2200" b="1">
                <a:solidFill>
                  <a:schemeClr val="tx1"/>
                </a:solidFill>
                <a:ea typeface="+mn-lt"/>
                <a:cs typeface="+mn-lt"/>
              </a:rPr>
              <a:t>S</a:t>
            </a:r>
            <a:r>
              <a:rPr lang="en-US" sz="2200">
                <a:solidFill>
                  <a:schemeClr val="tx1"/>
                </a:solidFill>
                <a:ea typeface="+mn-lt"/>
                <a:cs typeface="+mn-lt"/>
              </a:rPr>
              <a:t>pecific</a:t>
            </a:r>
          </a:p>
          <a:p>
            <a:pPr lvl="1">
              <a:lnSpc>
                <a:spcPct val="100000"/>
              </a:lnSpc>
              <a:spcBef>
                <a:spcPts val="0"/>
              </a:spcBef>
            </a:pPr>
            <a:r>
              <a:rPr lang="en-US" sz="2200" b="1">
                <a:solidFill>
                  <a:schemeClr val="tx1"/>
                </a:solidFill>
                <a:ea typeface="+mn-lt"/>
                <a:cs typeface="+mn-lt"/>
              </a:rPr>
              <a:t>M</a:t>
            </a:r>
            <a:r>
              <a:rPr lang="en-US" sz="2200">
                <a:solidFill>
                  <a:schemeClr val="tx1"/>
                </a:solidFill>
                <a:ea typeface="+mn-lt"/>
                <a:cs typeface="+mn-lt"/>
              </a:rPr>
              <a:t>easurable</a:t>
            </a:r>
          </a:p>
          <a:p>
            <a:pPr lvl="1">
              <a:lnSpc>
                <a:spcPct val="100000"/>
              </a:lnSpc>
              <a:spcBef>
                <a:spcPts val="0"/>
              </a:spcBef>
            </a:pPr>
            <a:r>
              <a:rPr lang="en-US" sz="2200" b="1">
                <a:solidFill>
                  <a:schemeClr val="tx1"/>
                </a:solidFill>
                <a:ea typeface="+mn-lt"/>
                <a:cs typeface="+mn-lt"/>
              </a:rPr>
              <a:t>A</a:t>
            </a:r>
            <a:r>
              <a:rPr lang="en-US" sz="2200">
                <a:solidFill>
                  <a:schemeClr val="tx1"/>
                </a:solidFill>
                <a:ea typeface="+mn-lt"/>
                <a:cs typeface="+mn-lt"/>
              </a:rPr>
              <a:t>chievable</a:t>
            </a:r>
          </a:p>
          <a:p>
            <a:pPr lvl="1">
              <a:lnSpc>
                <a:spcPct val="100000"/>
              </a:lnSpc>
              <a:spcBef>
                <a:spcPts val="0"/>
              </a:spcBef>
            </a:pPr>
            <a:r>
              <a:rPr lang="en-US" sz="2200" b="1">
                <a:solidFill>
                  <a:schemeClr val="tx1"/>
                </a:solidFill>
                <a:ea typeface="+mn-lt"/>
                <a:cs typeface="+mn-lt"/>
              </a:rPr>
              <a:t>R</a:t>
            </a:r>
            <a:r>
              <a:rPr lang="en-US" sz="2200">
                <a:solidFill>
                  <a:schemeClr val="tx1"/>
                </a:solidFill>
                <a:ea typeface="+mn-lt"/>
                <a:cs typeface="+mn-lt"/>
              </a:rPr>
              <a:t>elevant</a:t>
            </a:r>
          </a:p>
          <a:p>
            <a:pPr lvl="1">
              <a:lnSpc>
                <a:spcPct val="100000"/>
              </a:lnSpc>
              <a:spcBef>
                <a:spcPts val="0"/>
              </a:spcBef>
            </a:pPr>
            <a:r>
              <a:rPr lang="en-US" sz="2200" b="1">
                <a:solidFill>
                  <a:schemeClr val="tx1"/>
                </a:solidFill>
                <a:ea typeface="+mn-lt"/>
                <a:cs typeface="+mn-lt"/>
              </a:rPr>
              <a:t>T</a:t>
            </a:r>
            <a:r>
              <a:rPr lang="en-US" sz="2200">
                <a:solidFill>
                  <a:schemeClr val="tx1"/>
                </a:solidFill>
                <a:ea typeface="+mn-lt"/>
                <a:cs typeface="+mn-lt"/>
              </a:rPr>
              <a:t>ime bound</a:t>
            </a:r>
            <a:endParaRPr lang="en-US" sz="2200">
              <a:solidFill>
                <a:schemeClr val="tx1"/>
              </a:solidFill>
            </a:endParaRPr>
          </a:p>
        </p:txBody>
      </p:sp>
    </p:spTree>
    <p:extLst>
      <p:ext uri="{BB962C8B-B14F-4D97-AF65-F5344CB8AC3E}">
        <p14:creationId xmlns:p14="http://schemas.microsoft.com/office/powerpoint/2010/main" val="78420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8F36-A119-6097-2040-FF489890FB7A}"/>
              </a:ext>
            </a:extLst>
          </p:cNvPr>
          <p:cNvSpPr>
            <a:spLocks noGrp="1"/>
          </p:cNvSpPr>
          <p:nvPr>
            <p:ph type="title"/>
          </p:nvPr>
        </p:nvSpPr>
        <p:spPr/>
        <p:txBody>
          <a:bodyPr/>
          <a:lstStyle/>
          <a:p>
            <a:r>
              <a:rPr lang="en-US"/>
              <a:t>Results &amp; Discussion</a:t>
            </a:r>
          </a:p>
        </p:txBody>
      </p:sp>
      <p:sp>
        <p:nvSpPr>
          <p:cNvPr id="3" name="Content Placeholder 2">
            <a:extLst>
              <a:ext uri="{FF2B5EF4-FFF2-40B4-BE49-F238E27FC236}">
                <a16:creationId xmlns:a16="http://schemas.microsoft.com/office/drawing/2014/main" id="{230C4872-8D18-C05C-446D-5AA260074470}"/>
              </a:ext>
            </a:extLst>
          </p:cNvPr>
          <p:cNvSpPr>
            <a:spLocks noGrp="1"/>
          </p:cNvSpPr>
          <p:nvPr>
            <p:ph type="body" idx="1"/>
          </p:nvPr>
        </p:nvSpPr>
        <p:spPr/>
        <p:txBody>
          <a:bodyPr vert="horz" lIns="91440" tIns="45720" rIns="91440" bIns="45720" rtlCol="0" anchor="t">
            <a:normAutofit/>
          </a:bodyPr>
          <a:lstStyle/>
          <a:p>
            <a:endParaRPr lang="en-US"/>
          </a:p>
          <a:p>
            <a:endParaRPr lang="en-US" sz="1800" u="sng"/>
          </a:p>
          <a:p>
            <a:endParaRPr lang="en-US"/>
          </a:p>
        </p:txBody>
      </p:sp>
    </p:spTree>
    <p:extLst>
      <p:ext uri="{BB962C8B-B14F-4D97-AF65-F5344CB8AC3E}">
        <p14:creationId xmlns:p14="http://schemas.microsoft.com/office/powerpoint/2010/main" val="145633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1C40E2-9809-AA79-8354-E2A66AACBBC2}"/>
              </a:ext>
            </a:extLst>
          </p:cNvPr>
          <p:cNvSpPr>
            <a:spLocks noGrp="1"/>
          </p:cNvSpPr>
          <p:nvPr>
            <p:ph type="title"/>
          </p:nvPr>
        </p:nvSpPr>
        <p:spPr/>
        <p:txBody>
          <a:bodyPr/>
          <a:lstStyle/>
          <a:p>
            <a:r>
              <a:rPr lang="en-US"/>
              <a:t>Statistical Analysis</a:t>
            </a:r>
          </a:p>
        </p:txBody>
      </p:sp>
      <p:sp>
        <p:nvSpPr>
          <p:cNvPr id="5" name="Content Placeholder 4">
            <a:extLst>
              <a:ext uri="{FF2B5EF4-FFF2-40B4-BE49-F238E27FC236}">
                <a16:creationId xmlns:a16="http://schemas.microsoft.com/office/drawing/2014/main" id="{2CB9B779-BB11-05E4-CCA8-2372559E2242}"/>
              </a:ext>
            </a:extLst>
          </p:cNvPr>
          <p:cNvSpPr>
            <a:spLocks noGrp="1"/>
          </p:cNvSpPr>
          <p:nvPr>
            <p:ph idx="1"/>
          </p:nvPr>
        </p:nvSpPr>
        <p:spPr/>
        <p:txBody>
          <a:bodyPr vert="horz" lIns="91440" tIns="45720" rIns="91440" bIns="45720" rtlCol="0" anchor="t">
            <a:normAutofit/>
          </a:bodyPr>
          <a:lstStyle/>
          <a:p>
            <a:r>
              <a:rPr lang="en-US"/>
              <a:t>The Mann-Whitney Test was selected due to small sample size and ordinal level data</a:t>
            </a:r>
            <a:r>
              <a:rPr lang="en-US" sz="2400"/>
              <a:t> (personal communication, J. LaChance, 5/25/22)</a:t>
            </a:r>
          </a:p>
          <a:p>
            <a:r>
              <a:rPr lang="en-US"/>
              <a:t>Survey question was analyzed for:</a:t>
            </a:r>
          </a:p>
          <a:p>
            <a:pPr lvl="1"/>
            <a:r>
              <a:rPr lang="en-US"/>
              <a:t>Pre/post-test significance</a:t>
            </a:r>
          </a:p>
          <a:p>
            <a:pPr lvl="1"/>
            <a:r>
              <a:rPr lang="en-US"/>
              <a:t>Mean Likert Score</a:t>
            </a:r>
          </a:p>
          <a:p>
            <a:pPr lvl="1"/>
            <a:r>
              <a:rPr lang="en-US"/>
              <a:t>Difference in demographics of respondents</a:t>
            </a:r>
          </a:p>
        </p:txBody>
      </p:sp>
    </p:spTree>
    <p:extLst>
      <p:ext uri="{BB962C8B-B14F-4D97-AF65-F5344CB8AC3E}">
        <p14:creationId xmlns:p14="http://schemas.microsoft.com/office/powerpoint/2010/main" val="199322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BE39-F509-B010-2EB3-422A0D20A55A}"/>
              </a:ext>
            </a:extLst>
          </p:cNvPr>
          <p:cNvSpPr>
            <a:spLocks noGrp="1"/>
          </p:cNvSpPr>
          <p:nvPr>
            <p:ph type="title"/>
          </p:nvPr>
        </p:nvSpPr>
        <p:spPr/>
        <p:txBody>
          <a:bodyPr>
            <a:normAutofit/>
          </a:bodyPr>
          <a:lstStyle/>
          <a:p>
            <a:r>
              <a:rPr lang="en-US">
                <a:ea typeface="+mj-lt"/>
                <a:cs typeface="+mj-lt"/>
              </a:rPr>
              <a:t>Pre/Post Test Significant Results</a:t>
            </a:r>
            <a:endParaRPr lang="en-US"/>
          </a:p>
        </p:txBody>
      </p:sp>
      <p:sp>
        <p:nvSpPr>
          <p:cNvPr id="3" name="Content Placeholder 2">
            <a:extLst>
              <a:ext uri="{FF2B5EF4-FFF2-40B4-BE49-F238E27FC236}">
                <a16:creationId xmlns:a16="http://schemas.microsoft.com/office/drawing/2014/main" id="{7802EA20-BBAB-969E-063B-D5A779994F05}"/>
              </a:ext>
            </a:extLst>
          </p:cNvPr>
          <p:cNvSpPr>
            <a:spLocks noGrp="1"/>
          </p:cNvSpPr>
          <p:nvPr>
            <p:ph idx="1"/>
          </p:nvPr>
        </p:nvSpPr>
        <p:spPr/>
        <p:txBody>
          <a:bodyPr/>
          <a:lstStyle/>
          <a:p>
            <a:endParaRPr lang="en-US"/>
          </a:p>
        </p:txBody>
      </p:sp>
      <p:graphicFrame>
        <p:nvGraphicFramePr>
          <p:cNvPr id="5" name="Content Placeholder 6">
            <a:extLst>
              <a:ext uri="{FF2B5EF4-FFF2-40B4-BE49-F238E27FC236}">
                <a16:creationId xmlns:a16="http://schemas.microsoft.com/office/drawing/2014/main" id="{C5F3D14C-06FD-94AB-1124-A226832AA735}"/>
              </a:ext>
            </a:extLst>
          </p:cNvPr>
          <p:cNvGraphicFramePr>
            <a:graphicFrameLocks/>
          </p:cNvGraphicFramePr>
          <p:nvPr>
            <p:extLst>
              <p:ext uri="{D42A27DB-BD31-4B8C-83A1-F6EECF244321}">
                <p14:modId xmlns:p14="http://schemas.microsoft.com/office/powerpoint/2010/main" val="1260412977"/>
              </p:ext>
            </p:extLst>
          </p:nvPr>
        </p:nvGraphicFramePr>
        <p:xfrm>
          <a:off x="910086" y="1532506"/>
          <a:ext cx="10515598" cy="4970577"/>
        </p:xfrm>
        <a:graphic>
          <a:graphicData uri="http://schemas.openxmlformats.org/drawingml/2006/table">
            <a:tbl>
              <a:tblPr firstRow="1" bandRow="1">
                <a:tableStyleId>{5C22544A-7EE6-4342-B048-85BDC9FD1C3A}</a:tableStyleId>
              </a:tblPr>
              <a:tblGrid>
                <a:gridCol w="487016">
                  <a:extLst>
                    <a:ext uri="{9D8B030D-6E8A-4147-A177-3AD203B41FA5}">
                      <a16:colId xmlns:a16="http://schemas.microsoft.com/office/drawing/2014/main" val="454754664"/>
                    </a:ext>
                  </a:extLst>
                </a:gridCol>
                <a:gridCol w="3466447">
                  <a:extLst>
                    <a:ext uri="{9D8B030D-6E8A-4147-A177-3AD203B41FA5}">
                      <a16:colId xmlns:a16="http://schemas.microsoft.com/office/drawing/2014/main" val="779192255"/>
                    </a:ext>
                  </a:extLst>
                </a:gridCol>
                <a:gridCol w="2285632">
                  <a:extLst>
                    <a:ext uri="{9D8B030D-6E8A-4147-A177-3AD203B41FA5}">
                      <a16:colId xmlns:a16="http://schemas.microsoft.com/office/drawing/2014/main" val="1389963922"/>
                    </a:ext>
                  </a:extLst>
                </a:gridCol>
                <a:gridCol w="2285632">
                  <a:extLst>
                    <a:ext uri="{9D8B030D-6E8A-4147-A177-3AD203B41FA5}">
                      <a16:colId xmlns:a16="http://schemas.microsoft.com/office/drawing/2014/main" val="2961272780"/>
                    </a:ext>
                  </a:extLst>
                </a:gridCol>
                <a:gridCol w="1990871">
                  <a:extLst>
                    <a:ext uri="{9D8B030D-6E8A-4147-A177-3AD203B41FA5}">
                      <a16:colId xmlns:a16="http://schemas.microsoft.com/office/drawing/2014/main" val="1772636226"/>
                    </a:ext>
                  </a:extLst>
                </a:gridCol>
              </a:tblGrid>
              <a:tr h="684355">
                <a:tc>
                  <a:txBody>
                    <a:bodyPr/>
                    <a:lstStyle/>
                    <a:p>
                      <a:pPr marL="0" marR="0">
                        <a:spcBef>
                          <a:spcPts val="0"/>
                        </a:spcBef>
                        <a:spcAft>
                          <a:spcPts val="0"/>
                        </a:spcAft>
                      </a:pPr>
                      <a:r>
                        <a:rPr lang="en-US" sz="1200">
                          <a:effectLst/>
                        </a:rPr>
                        <a:t>#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Question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Pre Test Average</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Post Test Average</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P value </a:t>
                      </a:r>
                      <a:endParaRPr lang="en-US" sz="1100">
                        <a:effectLst/>
                        <a:latin typeface="Calibri" panose="020F0502020204030204" pitchFamily="34" charset="0"/>
                      </a:endParaRPr>
                    </a:p>
                  </a:txBody>
                  <a:tcPr marL="111125" marR="111125" marT="55880" marB="55880"/>
                </a:tc>
                <a:extLst>
                  <a:ext uri="{0D108BD9-81ED-4DB2-BD59-A6C34878D82A}">
                    <a16:rowId xmlns:a16="http://schemas.microsoft.com/office/drawing/2014/main" val="1168186732"/>
                  </a:ext>
                </a:extLst>
              </a:tr>
              <a:tr h="684355">
                <a:tc>
                  <a:txBody>
                    <a:bodyPr/>
                    <a:lstStyle/>
                    <a:p>
                      <a:pPr marL="0" marR="0">
                        <a:spcBef>
                          <a:spcPts val="0"/>
                        </a:spcBef>
                        <a:spcAft>
                          <a:spcPts val="0"/>
                        </a:spcAft>
                      </a:pPr>
                      <a:r>
                        <a:rPr lang="en-US" sz="1200">
                          <a:effectLst/>
                        </a:rPr>
                        <a:t>3  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“My ability to teach and motivate patients toward physical activity.”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 1.46</a:t>
                      </a:r>
                      <a:endParaRPr lang="en-US" sz="1100">
                        <a:effectLst/>
                        <a:latin typeface="Calibri" panose="020F0502020204030204" pitchFamily="34" charset="0"/>
                      </a:endParaRPr>
                    </a:p>
                  </a:txBody>
                  <a:tcPr marL="0" marR="0" marT="0" marB="0"/>
                </a:tc>
                <a:tc>
                  <a:txBody>
                    <a:bodyPr/>
                    <a:lstStyle/>
                    <a:p>
                      <a:pPr marL="0" marR="0" lvl="0">
                        <a:spcBef>
                          <a:spcPts val="0"/>
                        </a:spcBef>
                        <a:spcAft>
                          <a:spcPts val="0"/>
                        </a:spcAft>
                        <a:buNone/>
                      </a:pPr>
                      <a:r>
                        <a:rPr lang="en-US" sz="1200">
                          <a:effectLst/>
                        </a:rPr>
                        <a:t>2.22</a:t>
                      </a:r>
                      <a:endParaRPr lang="en-US"/>
                    </a:p>
                  </a:txBody>
                  <a:tcPr marL="0" marR="0" marT="0" marB="0"/>
                </a:tc>
                <a:tc>
                  <a:txBody>
                    <a:bodyPr/>
                    <a:lstStyle/>
                    <a:p>
                      <a:pPr marL="0" marR="0">
                        <a:spcBef>
                          <a:spcPts val="0"/>
                        </a:spcBef>
                        <a:spcAft>
                          <a:spcPts val="0"/>
                        </a:spcAft>
                      </a:pPr>
                      <a:r>
                        <a:rPr lang="en-US" sz="1200">
                          <a:effectLst/>
                        </a:rPr>
                        <a:t>0.026 </a:t>
                      </a:r>
                      <a:endParaRPr lang="en-US" sz="1100">
                        <a:effectLst/>
                        <a:latin typeface="Calibri" panose="020F0502020204030204" pitchFamily="34" charset="0"/>
                      </a:endParaRPr>
                    </a:p>
                  </a:txBody>
                  <a:tcPr marL="111125" marR="111125" marT="55880" marB="55880"/>
                </a:tc>
                <a:extLst>
                  <a:ext uri="{0D108BD9-81ED-4DB2-BD59-A6C34878D82A}">
                    <a16:rowId xmlns:a16="http://schemas.microsoft.com/office/drawing/2014/main" val="2926248083"/>
                  </a:ext>
                </a:extLst>
              </a:tr>
              <a:tr h="684355">
                <a:tc>
                  <a:txBody>
                    <a:bodyPr/>
                    <a:lstStyle/>
                    <a:p>
                      <a:pPr marL="0" marR="0">
                        <a:spcBef>
                          <a:spcPts val="0"/>
                        </a:spcBef>
                        <a:spcAft>
                          <a:spcPts val="0"/>
                        </a:spcAft>
                      </a:pPr>
                      <a:r>
                        <a:rPr lang="en-US" sz="1200">
                          <a:effectLst/>
                        </a:rPr>
                        <a:t>4 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“My ability to teach and motivate patients toward healthy eating practices.”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 1.77</a:t>
                      </a:r>
                      <a:endParaRPr lang="en-US" sz="1100">
                        <a:effectLst/>
                        <a:latin typeface="Calibri" panose="020F0502020204030204" pitchFamily="34" charset="0"/>
                      </a:endParaRPr>
                    </a:p>
                  </a:txBody>
                  <a:tcPr marL="0" marR="0" marT="0" marB="0"/>
                </a:tc>
                <a:tc>
                  <a:txBody>
                    <a:bodyPr/>
                    <a:lstStyle/>
                    <a:p>
                      <a:pPr marL="0" marR="0" lvl="0">
                        <a:spcBef>
                          <a:spcPts val="0"/>
                        </a:spcBef>
                        <a:spcAft>
                          <a:spcPts val="0"/>
                        </a:spcAft>
                        <a:buNone/>
                      </a:pPr>
                      <a:r>
                        <a:rPr lang="en-US" sz="1200">
                          <a:effectLst/>
                        </a:rPr>
                        <a:t>2.44</a:t>
                      </a:r>
                      <a:endParaRPr lang="en-US"/>
                    </a:p>
                  </a:txBody>
                  <a:tcPr marL="0" marR="0" marT="0" marB="0"/>
                </a:tc>
                <a:tc>
                  <a:txBody>
                    <a:bodyPr/>
                    <a:lstStyle/>
                    <a:p>
                      <a:pPr marL="0" marR="0">
                        <a:spcBef>
                          <a:spcPts val="0"/>
                        </a:spcBef>
                        <a:spcAft>
                          <a:spcPts val="0"/>
                        </a:spcAft>
                      </a:pPr>
                      <a:r>
                        <a:rPr lang="en-US" sz="1200">
                          <a:effectLst/>
                        </a:rPr>
                        <a:t>0.032 </a:t>
                      </a:r>
                      <a:endParaRPr lang="en-US" sz="1100">
                        <a:effectLst/>
                        <a:latin typeface="Calibri" panose="020F0502020204030204" pitchFamily="34" charset="0"/>
                      </a:endParaRPr>
                    </a:p>
                  </a:txBody>
                  <a:tcPr marL="111125" marR="111125" marT="55880" marB="55880"/>
                </a:tc>
                <a:extLst>
                  <a:ext uri="{0D108BD9-81ED-4DB2-BD59-A6C34878D82A}">
                    <a16:rowId xmlns:a16="http://schemas.microsoft.com/office/drawing/2014/main" val="613961995"/>
                  </a:ext>
                </a:extLst>
              </a:tr>
              <a:tr h="774401">
                <a:tc>
                  <a:txBody>
                    <a:bodyPr/>
                    <a:lstStyle/>
                    <a:p>
                      <a:pPr marL="0" marR="0">
                        <a:spcBef>
                          <a:spcPts val="0"/>
                        </a:spcBef>
                        <a:spcAft>
                          <a:spcPts val="0"/>
                        </a:spcAft>
                      </a:pPr>
                      <a:r>
                        <a:rPr lang="en-US" sz="1200">
                          <a:effectLst/>
                        </a:rPr>
                        <a:t>5 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“My ability to use behavior modification techniques to make lifestyle changes in patients.”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 1.46</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 2.67</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0.001 </a:t>
                      </a:r>
                      <a:endParaRPr lang="en-US" sz="1100">
                        <a:effectLst/>
                        <a:latin typeface="Calibri" panose="020F0502020204030204" pitchFamily="34" charset="0"/>
                      </a:endParaRPr>
                    </a:p>
                  </a:txBody>
                  <a:tcPr marL="111125" marR="111125" marT="55880" marB="55880"/>
                </a:tc>
                <a:extLst>
                  <a:ext uri="{0D108BD9-81ED-4DB2-BD59-A6C34878D82A}">
                    <a16:rowId xmlns:a16="http://schemas.microsoft.com/office/drawing/2014/main" val="3131718936"/>
                  </a:ext>
                </a:extLst>
              </a:tr>
              <a:tr h="684355">
                <a:tc>
                  <a:txBody>
                    <a:bodyPr/>
                    <a:lstStyle/>
                    <a:p>
                      <a:pPr marL="0" marR="0">
                        <a:spcBef>
                          <a:spcPts val="0"/>
                        </a:spcBef>
                        <a:spcAft>
                          <a:spcPts val="0"/>
                        </a:spcAft>
                      </a:pPr>
                      <a:r>
                        <a:rPr lang="en-US" sz="1200">
                          <a:effectLst/>
                        </a:rPr>
                        <a:t>6 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“My ability to deal with family issues around weight management.”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 1.38</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 2.22</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0.004 </a:t>
                      </a:r>
                      <a:endParaRPr lang="en-US" sz="1100">
                        <a:effectLst/>
                        <a:latin typeface="Calibri" panose="020F0502020204030204" pitchFamily="34" charset="0"/>
                      </a:endParaRPr>
                    </a:p>
                  </a:txBody>
                  <a:tcPr marL="111125" marR="111125" marT="55880" marB="55880"/>
                </a:tc>
                <a:extLst>
                  <a:ext uri="{0D108BD9-81ED-4DB2-BD59-A6C34878D82A}">
                    <a16:rowId xmlns:a16="http://schemas.microsoft.com/office/drawing/2014/main" val="2220508164"/>
                  </a:ext>
                </a:extLst>
              </a:tr>
              <a:tr h="774401">
                <a:tc>
                  <a:txBody>
                    <a:bodyPr/>
                    <a:lstStyle/>
                    <a:p>
                      <a:pPr marL="0" marR="0">
                        <a:spcBef>
                          <a:spcPts val="0"/>
                        </a:spcBef>
                        <a:spcAft>
                          <a:spcPts val="0"/>
                        </a:spcAft>
                      </a:pPr>
                      <a:r>
                        <a:rPr lang="en-US" sz="1200">
                          <a:effectLst/>
                        </a:rPr>
                        <a:t>8 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“I believe that a clinician’s role is simply to raise the issue of obesity rather than intervene.”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 2.15</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 1.44</a:t>
                      </a:r>
                      <a:endParaRPr lang="en-US" sz="1100">
                        <a:effectLst/>
                        <a:latin typeface="Calibri" panose="020F0502020204030204" pitchFamily="34" charset="0"/>
                      </a:endParaRPr>
                    </a:p>
                  </a:txBody>
                  <a:tcPr marL="0" marR="0" marT="0" marB="0"/>
                </a:tc>
                <a:tc>
                  <a:txBody>
                    <a:bodyPr/>
                    <a:lstStyle/>
                    <a:p>
                      <a:pPr marL="0" marR="0">
                        <a:spcBef>
                          <a:spcPts val="0"/>
                        </a:spcBef>
                        <a:spcAft>
                          <a:spcPts val="0"/>
                        </a:spcAft>
                      </a:pPr>
                      <a:r>
                        <a:rPr lang="en-US" sz="1200">
                          <a:effectLst/>
                        </a:rPr>
                        <a:t>0.030 </a:t>
                      </a:r>
                      <a:endParaRPr lang="en-US" sz="1100">
                        <a:effectLst/>
                        <a:latin typeface="Calibri" panose="020F0502020204030204" pitchFamily="34" charset="0"/>
                      </a:endParaRPr>
                    </a:p>
                  </a:txBody>
                  <a:tcPr marL="111125" marR="111125" marT="55880" marB="55880"/>
                </a:tc>
                <a:extLst>
                  <a:ext uri="{0D108BD9-81ED-4DB2-BD59-A6C34878D82A}">
                    <a16:rowId xmlns:a16="http://schemas.microsoft.com/office/drawing/2014/main" val="2259674877"/>
                  </a:ext>
                </a:extLst>
              </a:tr>
              <a:tr h="684355">
                <a:tc>
                  <a:txBody>
                    <a:bodyPr/>
                    <a:lstStyle/>
                    <a:p>
                      <a:pPr marL="0" marR="0">
                        <a:spcBef>
                          <a:spcPts val="0"/>
                        </a:spcBef>
                        <a:spcAft>
                          <a:spcPts val="0"/>
                        </a:spcAft>
                      </a:pPr>
                      <a:r>
                        <a:rPr lang="en-US" sz="1200">
                          <a:effectLst/>
                        </a:rPr>
                        <a:t>13 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rPr>
                        <a:t>“I do not feel sufficiently educated or competent in obesity intervention strategies.” </a:t>
                      </a:r>
                      <a:endParaRPr lang="en-US" sz="1100">
                        <a:effectLst/>
                        <a:latin typeface="Calibri" panose="020F0502020204030204" pitchFamily="34" charset="0"/>
                      </a:endParaRPr>
                    </a:p>
                  </a:txBody>
                  <a:tcPr marL="111125" marR="111125" marT="55880" marB="55880"/>
                </a:tc>
                <a:tc>
                  <a:txBody>
                    <a:bodyPr/>
                    <a:lstStyle/>
                    <a:p>
                      <a:pPr marL="0" marR="0">
                        <a:spcBef>
                          <a:spcPts val="0"/>
                        </a:spcBef>
                        <a:spcAft>
                          <a:spcPts val="0"/>
                        </a:spcAft>
                      </a:pPr>
                      <a:r>
                        <a:rPr lang="en-US" sz="1200">
                          <a:effectLst/>
                          <a:latin typeface="Calibri"/>
                        </a:rPr>
                        <a:t>3.08</a:t>
                      </a:r>
                    </a:p>
                  </a:txBody>
                  <a:tcPr marL="0" marR="0" marT="0" marB="0"/>
                </a:tc>
                <a:tc>
                  <a:txBody>
                    <a:bodyPr/>
                    <a:lstStyle/>
                    <a:p>
                      <a:pPr marL="0" marR="0">
                        <a:spcBef>
                          <a:spcPts val="0"/>
                        </a:spcBef>
                        <a:spcAft>
                          <a:spcPts val="0"/>
                        </a:spcAft>
                      </a:pPr>
                      <a:r>
                        <a:rPr lang="en-US" sz="1200">
                          <a:effectLst/>
                          <a:latin typeface="Calibri"/>
                        </a:rPr>
                        <a:t>1.78</a:t>
                      </a:r>
                    </a:p>
                  </a:txBody>
                  <a:tcPr marL="0" marR="0" marT="0" marB="0"/>
                </a:tc>
                <a:tc>
                  <a:txBody>
                    <a:bodyPr/>
                    <a:lstStyle/>
                    <a:p>
                      <a:pPr marL="0" marR="0">
                        <a:spcBef>
                          <a:spcPts val="0"/>
                        </a:spcBef>
                        <a:spcAft>
                          <a:spcPts val="0"/>
                        </a:spcAft>
                      </a:pPr>
                      <a:r>
                        <a:rPr lang="en-US" sz="1200">
                          <a:effectLst/>
                        </a:rPr>
                        <a:t>0.011 </a:t>
                      </a:r>
                      <a:endParaRPr lang="en-US" sz="1200">
                        <a:effectLst/>
                        <a:latin typeface="Calibri"/>
                      </a:endParaRPr>
                    </a:p>
                  </a:txBody>
                  <a:tcPr marL="111125" marR="111125" marT="55880" marB="55880"/>
                </a:tc>
                <a:extLst>
                  <a:ext uri="{0D108BD9-81ED-4DB2-BD59-A6C34878D82A}">
                    <a16:rowId xmlns:a16="http://schemas.microsoft.com/office/drawing/2014/main" val="2685454192"/>
                  </a:ext>
                </a:extLst>
              </a:tr>
            </a:tbl>
          </a:graphicData>
        </a:graphic>
      </p:graphicFrame>
    </p:spTree>
    <p:extLst>
      <p:ext uri="{BB962C8B-B14F-4D97-AF65-F5344CB8AC3E}">
        <p14:creationId xmlns:p14="http://schemas.microsoft.com/office/powerpoint/2010/main" val="2275308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AFE5-5EE4-3408-A8E7-A7A0E60EE755}"/>
              </a:ext>
            </a:extLst>
          </p:cNvPr>
          <p:cNvSpPr>
            <a:spLocks noGrp="1"/>
          </p:cNvSpPr>
          <p:nvPr>
            <p:ph type="title"/>
          </p:nvPr>
        </p:nvSpPr>
        <p:spPr>
          <a:xfrm>
            <a:off x="838200" y="712787"/>
            <a:ext cx="10515600" cy="1325563"/>
          </a:xfrm>
        </p:spPr>
        <p:txBody>
          <a:bodyPr>
            <a:normAutofit fontScale="90000"/>
          </a:bodyPr>
          <a:lstStyle/>
          <a:p>
            <a:r>
              <a:rPr lang="en-US"/>
              <a:t>Perception of providers ability to teach and motivate patients towards physical activity</a:t>
            </a:r>
          </a:p>
        </p:txBody>
      </p:sp>
      <p:sp>
        <p:nvSpPr>
          <p:cNvPr id="3" name="Content Placeholder 2">
            <a:extLst>
              <a:ext uri="{FF2B5EF4-FFF2-40B4-BE49-F238E27FC236}">
                <a16:creationId xmlns:a16="http://schemas.microsoft.com/office/drawing/2014/main" id="{93AE4A1D-3AB6-7087-E5C8-C3E2B828C276}"/>
              </a:ext>
            </a:extLst>
          </p:cNvPr>
          <p:cNvSpPr>
            <a:spLocks noGrp="1"/>
          </p:cNvSpPr>
          <p:nvPr>
            <p:ph idx="1"/>
          </p:nvPr>
        </p:nvSpPr>
        <p:spPr/>
        <p:txBody>
          <a:bodyPr vert="horz" lIns="91440" tIns="45720" rIns="91440" bIns="45720" rtlCol="0" anchor="t">
            <a:normAutofit/>
          </a:bodyPr>
          <a:lstStyle/>
          <a:p>
            <a:endParaRPr lang="en-US"/>
          </a:p>
          <a:p>
            <a:r>
              <a:rPr lang="en-US"/>
              <a:t>"My ability to teach and motivate patients toward physical activity" (p&lt;0.026).</a:t>
            </a:r>
          </a:p>
          <a:p>
            <a:r>
              <a:rPr lang="en-US" b="1" i="1"/>
              <a:t>Providers perceive an improvement in their ability to motivate patients toward physical activity.</a:t>
            </a:r>
          </a:p>
          <a:p>
            <a:pPr marL="0" indent="0">
              <a:buNone/>
            </a:pPr>
            <a:endParaRPr lang="en-US"/>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934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AFE5-5EE4-3408-A8E7-A7A0E60EE755}"/>
              </a:ext>
            </a:extLst>
          </p:cNvPr>
          <p:cNvSpPr>
            <a:spLocks noGrp="1"/>
          </p:cNvSpPr>
          <p:nvPr>
            <p:ph type="title"/>
          </p:nvPr>
        </p:nvSpPr>
        <p:spPr>
          <a:xfrm>
            <a:off x="838200" y="712787"/>
            <a:ext cx="10515600" cy="1325563"/>
          </a:xfrm>
        </p:spPr>
        <p:txBody>
          <a:bodyPr>
            <a:normAutofit fontScale="90000"/>
          </a:bodyPr>
          <a:lstStyle/>
          <a:p>
            <a:r>
              <a:rPr lang="en-US"/>
              <a:t>Perception of Providers ability to teach and motivate patients towards healthy eating practices</a:t>
            </a:r>
          </a:p>
        </p:txBody>
      </p:sp>
      <p:sp>
        <p:nvSpPr>
          <p:cNvPr id="3" name="Content Placeholder 2">
            <a:extLst>
              <a:ext uri="{FF2B5EF4-FFF2-40B4-BE49-F238E27FC236}">
                <a16:creationId xmlns:a16="http://schemas.microsoft.com/office/drawing/2014/main" id="{93AE4A1D-3AB6-7087-E5C8-C3E2B828C276}"/>
              </a:ext>
            </a:extLst>
          </p:cNvPr>
          <p:cNvSpPr>
            <a:spLocks noGrp="1"/>
          </p:cNvSpPr>
          <p:nvPr>
            <p:ph idx="1"/>
          </p:nvPr>
        </p:nvSpPr>
        <p:spPr/>
        <p:txBody>
          <a:bodyPr vert="horz" lIns="91440" tIns="45720" rIns="91440" bIns="45720" rtlCol="0" anchor="t">
            <a:normAutofit/>
          </a:bodyPr>
          <a:lstStyle/>
          <a:p>
            <a:endParaRPr lang="en-US">
              <a:ea typeface="+mn-lt"/>
              <a:cs typeface="+mn-lt"/>
            </a:endParaRPr>
          </a:p>
          <a:p>
            <a:r>
              <a:rPr lang="en-US">
                <a:ea typeface="+mn-lt"/>
                <a:cs typeface="+mn-lt"/>
              </a:rPr>
              <a:t>"My ability to teach and motivate patients toward healthy eating practices" (p&lt;0.032)</a:t>
            </a:r>
            <a:endParaRPr lang="en-US"/>
          </a:p>
          <a:p>
            <a:r>
              <a:rPr lang="en-US" b="1" i="1"/>
              <a:t>Providers perceive an improvement in their ability to motivate patients toward healthy eating practices</a:t>
            </a:r>
          </a:p>
          <a:p>
            <a:pPr marL="0" indent="0">
              <a:buNone/>
            </a:pPr>
            <a:endParaRPr lang="en-US">
              <a:ea typeface="+mn-lt"/>
              <a:cs typeface="+mn-lt"/>
            </a:endParaRPr>
          </a:p>
          <a:p>
            <a:pPr marL="0" indent="0">
              <a:buNone/>
            </a:pPr>
            <a:endParaRPr lang="en-US">
              <a:ea typeface="+mn-lt"/>
              <a:cs typeface="+mn-lt"/>
            </a:endParaRPr>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404865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AFE5-5EE4-3408-A8E7-A7A0E60EE755}"/>
              </a:ext>
            </a:extLst>
          </p:cNvPr>
          <p:cNvSpPr>
            <a:spLocks noGrp="1"/>
          </p:cNvSpPr>
          <p:nvPr>
            <p:ph type="title"/>
          </p:nvPr>
        </p:nvSpPr>
        <p:spPr>
          <a:xfrm>
            <a:off x="838200" y="623887"/>
            <a:ext cx="10515600" cy="1325563"/>
          </a:xfrm>
        </p:spPr>
        <p:txBody>
          <a:bodyPr>
            <a:normAutofit fontScale="90000"/>
          </a:bodyPr>
          <a:lstStyle/>
          <a:p>
            <a:r>
              <a:rPr lang="en-US"/>
              <a:t>Perception of Providers role in raising the issue of obesity vs intervening</a:t>
            </a:r>
          </a:p>
        </p:txBody>
      </p:sp>
      <p:sp>
        <p:nvSpPr>
          <p:cNvPr id="3" name="Content Placeholder 2">
            <a:extLst>
              <a:ext uri="{FF2B5EF4-FFF2-40B4-BE49-F238E27FC236}">
                <a16:creationId xmlns:a16="http://schemas.microsoft.com/office/drawing/2014/main" id="{93AE4A1D-3AB6-7087-E5C8-C3E2B828C276}"/>
              </a:ext>
            </a:extLst>
          </p:cNvPr>
          <p:cNvSpPr>
            <a:spLocks noGrp="1"/>
          </p:cNvSpPr>
          <p:nvPr>
            <p:ph idx="1"/>
          </p:nvPr>
        </p:nvSpPr>
        <p:spPr/>
        <p:txBody>
          <a:bodyPr vert="horz" lIns="91440" tIns="45720" rIns="91440" bIns="45720" rtlCol="0" anchor="t">
            <a:normAutofit/>
          </a:bodyPr>
          <a:lstStyle/>
          <a:p>
            <a:endParaRPr lang="en-US"/>
          </a:p>
          <a:p>
            <a:r>
              <a:rPr lang="en-US">
                <a:ea typeface="+mn-lt"/>
                <a:cs typeface="+mn-lt"/>
              </a:rPr>
              <a:t>"I believe that a clinician's role is simply to raise the issue about obesity rather than intervene" (p&lt;0.030)</a:t>
            </a:r>
            <a:endParaRPr lang="en-US"/>
          </a:p>
          <a:p>
            <a:r>
              <a:rPr lang="en-US" b="1" i="1"/>
              <a:t>Providers perceive they are to raise the issue rather than intervene.</a:t>
            </a:r>
          </a:p>
          <a:p>
            <a:pPr marL="0" indent="0">
              <a:buNone/>
            </a:pPr>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436004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AFE5-5EE4-3408-A8E7-A7A0E60EE755}"/>
              </a:ext>
            </a:extLst>
          </p:cNvPr>
          <p:cNvSpPr>
            <a:spLocks noGrp="1"/>
          </p:cNvSpPr>
          <p:nvPr>
            <p:ph type="title"/>
          </p:nvPr>
        </p:nvSpPr>
        <p:spPr>
          <a:xfrm>
            <a:off x="838200" y="766282"/>
            <a:ext cx="10515600" cy="1325563"/>
          </a:xfrm>
        </p:spPr>
        <p:txBody>
          <a:bodyPr>
            <a:normAutofit fontScale="90000"/>
          </a:bodyPr>
          <a:lstStyle/>
          <a:p>
            <a:r>
              <a:rPr lang="en-US"/>
              <a:t>Providers Perception of feeling sufficiently educated in obesity intervention strategies</a:t>
            </a:r>
          </a:p>
        </p:txBody>
      </p:sp>
      <p:sp>
        <p:nvSpPr>
          <p:cNvPr id="3" name="Content Placeholder 2">
            <a:extLst>
              <a:ext uri="{FF2B5EF4-FFF2-40B4-BE49-F238E27FC236}">
                <a16:creationId xmlns:a16="http://schemas.microsoft.com/office/drawing/2014/main" id="{93AE4A1D-3AB6-7087-E5C8-C3E2B828C276}"/>
              </a:ext>
            </a:extLst>
          </p:cNvPr>
          <p:cNvSpPr>
            <a:spLocks noGrp="1"/>
          </p:cNvSpPr>
          <p:nvPr>
            <p:ph idx="1"/>
          </p:nvPr>
        </p:nvSpPr>
        <p:spPr/>
        <p:txBody>
          <a:bodyPr vert="horz" lIns="91440" tIns="45720" rIns="91440" bIns="45720" rtlCol="0" anchor="t">
            <a:normAutofit/>
          </a:bodyPr>
          <a:lstStyle/>
          <a:p>
            <a:endParaRPr lang="en-US"/>
          </a:p>
          <a:p>
            <a:r>
              <a:rPr lang="en-US">
                <a:ea typeface="+mn-lt"/>
                <a:cs typeface="+mn-lt"/>
              </a:rPr>
              <a:t>"I do not feel sufficiently educated or competent in obesity intervention strategies" (p&lt;0.011).</a:t>
            </a:r>
          </a:p>
          <a:p>
            <a:r>
              <a:rPr lang="en-US" b="1" i="1"/>
              <a:t>Providers perceive they are not sufficiently educated or competent in obesity intervention strategies.</a:t>
            </a:r>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12300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841B-98A7-1D94-D185-7101AEA09F06}"/>
              </a:ext>
            </a:extLst>
          </p:cNvPr>
          <p:cNvSpPr>
            <a:spLocks noGrp="1"/>
          </p:cNvSpPr>
          <p:nvPr>
            <p:ph type="title"/>
          </p:nvPr>
        </p:nvSpPr>
        <p:spPr>
          <a:xfrm>
            <a:off x="838200" y="623887"/>
            <a:ext cx="10515600" cy="1325563"/>
          </a:xfrm>
        </p:spPr>
        <p:txBody>
          <a:bodyPr>
            <a:normAutofit fontScale="90000"/>
          </a:bodyPr>
          <a:lstStyle/>
          <a:p>
            <a:r>
              <a:rPr lang="en-US"/>
              <a:t>Perception of ability to deal with family issues around weight management</a:t>
            </a:r>
          </a:p>
        </p:txBody>
      </p:sp>
      <p:sp>
        <p:nvSpPr>
          <p:cNvPr id="3" name="Content Placeholder 2">
            <a:extLst>
              <a:ext uri="{FF2B5EF4-FFF2-40B4-BE49-F238E27FC236}">
                <a16:creationId xmlns:a16="http://schemas.microsoft.com/office/drawing/2014/main" id="{7F845F11-C9B7-BC4A-D554-E178E5CCD854}"/>
              </a:ext>
            </a:extLst>
          </p:cNvPr>
          <p:cNvSpPr>
            <a:spLocks noGrp="1"/>
          </p:cNvSpPr>
          <p:nvPr>
            <p:ph idx="1"/>
          </p:nvPr>
        </p:nvSpPr>
        <p:spPr/>
        <p:txBody>
          <a:bodyPr vert="horz" lIns="91440" tIns="45720" rIns="91440" bIns="45720" rtlCol="0" anchor="t">
            <a:normAutofit/>
          </a:bodyPr>
          <a:lstStyle/>
          <a:p>
            <a:endParaRPr lang="en-US"/>
          </a:p>
          <a:p>
            <a:r>
              <a:rPr lang="en-US">
                <a:ea typeface="+mn-lt"/>
                <a:cs typeface="+mn-lt"/>
              </a:rPr>
              <a:t>"My ability to deal with family issues around weight management"  (p&lt;0.004).</a:t>
            </a:r>
            <a:endParaRPr lang="en-US"/>
          </a:p>
          <a:p>
            <a:r>
              <a:rPr lang="en-US" b="1" i="1"/>
              <a:t>Providers perceive they can deal with family issues around weight management.</a:t>
            </a:r>
          </a:p>
        </p:txBody>
      </p:sp>
    </p:spTree>
    <p:extLst>
      <p:ext uri="{BB962C8B-B14F-4D97-AF65-F5344CB8AC3E}">
        <p14:creationId xmlns:p14="http://schemas.microsoft.com/office/powerpoint/2010/main" val="318267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6" name="Rectangle 13">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F5090EA-9EF0-5A3B-43A8-DDB98AAD5846}"/>
              </a:ext>
            </a:extLst>
          </p:cNvPr>
          <p:cNvSpPr>
            <a:spLocks noGrp="1"/>
          </p:cNvSpPr>
          <p:nvPr>
            <p:ph type="title"/>
          </p:nvPr>
        </p:nvSpPr>
        <p:spPr>
          <a:xfrm>
            <a:off x="823823" y="128492"/>
            <a:ext cx="4633785" cy="600155"/>
          </a:xfrm>
        </p:spPr>
        <p:txBody>
          <a:bodyPr vert="horz" lIns="91440" tIns="45720" rIns="91440" bIns="45720" rtlCol="0" anchor="ctr">
            <a:normAutofit fontScale="90000"/>
          </a:bodyPr>
          <a:lstStyle/>
          <a:p>
            <a:r>
              <a:rPr lang="en-US">
                <a:solidFill>
                  <a:schemeClr val="tx2"/>
                </a:solidFill>
              </a:rPr>
              <a:t>Introduction</a:t>
            </a:r>
          </a:p>
        </p:txBody>
      </p:sp>
      <p:sp>
        <p:nvSpPr>
          <p:cNvPr id="5" name="Content Placeholder 3">
            <a:extLst>
              <a:ext uri="{FF2B5EF4-FFF2-40B4-BE49-F238E27FC236}">
                <a16:creationId xmlns:a16="http://schemas.microsoft.com/office/drawing/2014/main" id="{21D0A6E5-9AA0-5209-9BA4-B648F9C41FE6}"/>
              </a:ext>
            </a:extLst>
          </p:cNvPr>
          <p:cNvSpPr txBox="1">
            <a:spLocks/>
          </p:cNvSpPr>
          <p:nvPr/>
        </p:nvSpPr>
        <p:spPr>
          <a:xfrm>
            <a:off x="277484" y="957532"/>
            <a:ext cx="5467372" cy="4939894"/>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a:solidFill>
                  <a:schemeClr val="tx2"/>
                </a:solidFill>
                <a:ea typeface="+mn-lt"/>
                <a:cs typeface="+mn-lt"/>
              </a:rPr>
              <a:t>Fatigue or pregnancy discomforts impact level of activity and exercise.</a:t>
            </a:r>
            <a:endParaRPr lang="en-US" sz="2400" b="1">
              <a:solidFill>
                <a:schemeClr val="tx2"/>
              </a:solidFill>
            </a:endParaRPr>
          </a:p>
          <a:p>
            <a:pPr>
              <a:lnSpc>
                <a:spcPct val="100000"/>
              </a:lnSpc>
            </a:pPr>
            <a:r>
              <a:rPr lang="en-US" sz="2400" b="1">
                <a:solidFill>
                  <a:schemeClr val="tx2"/>
                </a:solidFill>
              </a:rPr>
              <a:t>Weight stigma impact</a:t>
            </a:r>
            <a:endParaRPr lang="en-US" sz="2400">
              <a:solidFill>
                <a:schemeClr val="tx2"/>
              </a:solidFill>
            </a:endParaRPr>
          </a:p>
          <a:p>
            <a:pPr>
              <a:lnSpc>
                <a:spcPct val="100000"/>
              </a:lnSpc>
            </a:pPr>
            <a:r>
              <a:rPr lang="en-US" sz="2400" b="1">
                <a:solidFill>
                  <a:schemeClr val="tx2"/>
                </a:solidFill>
              </a:rPr>
              <a:t>Pregnancy is a “fresh” opportunity to make healthy choices.</a:t>
            </a:r>
          </a:p>
          <a:p>
            <a:pPr>
              <a:lnSpc>
                <a:spcPct val="100000"/>
              </a:lnSpc>
            </a:pPr>
            <a:r>
              <a:rPr lang="en-US" sz="2400" b="1">
                <a:solidFill>
                  <a:schemeClr val="tx2"/>
                </a:solidFill>
              </a:rPr>
              <a:t>Lifelong weight issues become more relevant as weight is gained in pregnancy.</a:t>
            </a:r>
          </a:p>
          <a:p>
            <a:pPr>
              <a:lnSpc>
                <a:spcPct val="100000"/>
              </a:lnSpc>
            </a:pPr>
            <a:r>
              <a:rPr lang="en-US" sz="2400" b="1">
                <a:solidFill>
                  <a:schemeClr val="tx2"/>
                </a:solidFill>
              </a:rPr>
              <a:t>Food is a coping mechanism.</a:t>
            </a:r>
          </a:p>
          <a:p>
            <a:pPr>
              <a:lnSpc>
                <a:spcPct val="100000"/>
              </a:lnSpc>
            </a:pPr>
            <a:endParaRPr lang="en-US" sz="2200" b="1">
              <a:solidFill>
                <a:schemeClr val="tx2"/>
              </a:solidFill>
            </a:endParaRPr>
          </a:p>
        </p:txBody>
      </p:sp>
      <p:sp>
        <p:nvSpPr>
          <p:cNvPr id="27" name="Rectangle 15">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17">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10;&#10;Description automatically generated">
            <a:extLst>
              <a:ext uri="{FF2B5EF4-FFF2-40B4-BE49-F238E27FC236}">
                <a16:creationId xmlns:a16="http://schemas.microsoft.com/office/drawing/2014/main" id="{5318E14D-4F5F-CCF2-D796-C77D2E697D5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585" r="26915"/>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7" name="TextBox 6">
            <a:extLst>
              <a:ext uri="{FF2B5EF4-FFF2-40B4-BE49-F238E27FC236}">
                <a16:creationId xmlns:a16="http://schemas.microsoft.com/office/drawing/2014/main" id="{9C12E3E6-52A2-1D35-207E-D03179AB2C1B}"/>
              </a:ext>
            </a:extLst>
          </p:cNvPr>
          <p:cNvSpPr txBox="1"/>
          <p:nvPr/>
        </p:nvSpPr>
        <p:spPr>
          <a:xfrm>
            <a:off x="9565961" y="6657945"/>
            <a:ext cx="262603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1084659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841B-98A7-1D94-D185-7101AEA09F06}"/>
              </a:ext>
            </a:extLst>
          </p:cNvPr>
          <p:cNvSpPr>
            <a:spLocks noGrp="1"/>
          </p:cNvSpPr>
          <p:nvPr>
            <p:ph type="title"/>
          </p:nvPr>
        </p:nvSpPr>
        <p:spPr>
          <a:xfrm>
            <a:off x="838200" y="712787"/>
            <a:ext cx="10515600" cy="1325563"/>
          </a:xfrm>
        </p:spPr>
        <p:txBody>
          <a:bodyPr>
            <a:normAutofit fontScale="90000"/>
          </a:bodyPr>
          <a:lstStyle/>
          <a:p>
            <a:r>
              <a:rPr lang="en-US"/>
              <a:t>Perception of ability to use behavior modification techniques to make lifestyle changes in patients</a:t>
            </a:r>
          </a:p>
        </p:txBody>
      </p:sp>
      <p:sp>
        <p:nvSpPr>
          <p:cNvPr id="3" name="Content Placeholder 2">
            <a:extLst>
              <a:ext uri="{FF2B5EF4-FFF2-40B4-BE49-F238E27FC236}">
                <a16:creationId xmlns:a16="http://schemas.microsoft.com/office/drawing/2014/main" id="{7F845F11-C9B7-BC4A-D554-E178E5CCD854}"/>
              </a:ext>
            </a:extLst>
          </p:cNvPr>
          <p:cNvSpPr>
            <a:spLocks noGrp="1"/>
          </p:cNvSpPr>
          <p:nvPr>
            <p:ph idx="1"/>
          </p:nvPr>
        </p:nvSpPr>
        <p:spPr>
          <a:xfrm>
            <a:off x="838200" y="2372644"/>
            <a:ext cx="10515600" cy="4195763"/>
          </a:xfrm>
        </p:spPr>
        <p:txBody>
          <a:bodyPr vert="horz" lIns="91440" tIns="45720" rIns="91440" bIns="45720" rtlCol="0" anchor="t">
            <a:normAutofit/>
          </a:bodyPr>
          <a:lstStyle/>
          <a:p>
            <a:endParaRPr lang="en-US">
              <a:ea typeface="+mn-lt"/>
              <a:cs typeface="+mn-lt"/>
            </a:endParaRPr>
          </a:p>
          <a:p>
            <a:r>
              <a:rPr lang="en-US">
                <a:ea typeface="+mn-lt"/>
                <a:cs typeface="+mn-lt"/>
              </a:rPr>
              <a:t>"My ability to use behavior modification techniques to make lifestyle changes in patients" (p&lt;0.001).</a:t>
            </a:r>
            <a:endParaRPr lang="en-US"/>
          </a:p>
          <a:p>
            <a:r>
              <a:rPr lang="en-US" b="1" i="1"/>
              <a:t>Providers perceive they can use behavior modification techniques to make lifestyle changes in patients.</a:t>
            </a:r>
          </a:p>
          <a:p>
            <a:endParaRPr lang="en-US"/>
          </a:p>
        </p:txBody>
      </p:sp>
    </p:spTree>
    <p:extLst>
      <p:ext uri="{BB962C8B-B14F-4D97-AF65-F5344CB8AC3E}">
        <p14:creationId xmlns:p14="http://schemas.microsoft.com/office/powerpoint/2010/main" val="64126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188CC5-87EE-9965-37DB-ABDC72AD8EF9}"/>
              </a:ext>
            </a:extLst>
          </p:cNvPr>
          <p:cNvSpPr>
            <a:spLocks noGrp="1"/>
          </p:cNvSpPr>
          <p:nvPr>
            <p:ph type="title"/>
          </p:nvPr>
        </p:nvSpPr>
        <p:spPr/>
        <p:txBody>
          <a:bodyPr/>
          <a:lstStyle/>
          <a:p>
            <a:r>
              <a:rPr lang="en-US"/>
              <a:t>Items regarding provider perceptions about MI and GWG</a:t>
            </a:r>
          </a:p>
        </p:txBody>
      </p:sp>
      <p:sp>
        <p:nvSpPr>
          <p:cNvPr id="5" name="Text Placeholder 4">
            <a:extLst>
              <a:ext uri="{FF2B5EF4-FFF2-40B4-BE49-F238E27FC236}">
                <a16:creationId xmlns:a16="http://schemas.microsoft.com/office/drawing/2014/main" id="{F88C548D-1146-3946-F002-592A8701EA43}"/>
              </a:ext>
            </a:extLst>
          </p:cNvPr>
          <p:cNvSpPr>
            <a:spLocks noGrp="1"/>
          </p:cNvSpPr>
          <p:nvPr>
            <p:ph type="body" idx="1"/>
          </p:nvPr>
        </p:nvSpPr>
        <p:spPr/>
        <p:txBody>
          <a:bodyPr vert="horz" lIns="91440" tIns="45720" rIns="91440" bIns="45720" rtlCol="0" anchor="t">
            <a:normAutofit/>
          </a:bodyPr>
          <a:lstStyle/>
          <a:p>
            <a:r>
              <a:rPr lang="en-US"/>
              <a:t>The intervention did not change provider's perceptions, but did demonstrate perceived skills, professional attitudes, and challenges</a:t>
            </a:r>
          </a:p>
          <a:p>
            <a:endParaRPr lang="en-US"/>
          </a:p>
        </p:txBody>
      </p:sp>
    </p:spTree>
    <p:extLst>
      <p:ext uri="{BB962C8B-B14F-4D97-AF65-F5344CB8AC3E}">
        <p14:creationId xmlns:p14="http://schemas.microsoft.com/office/powerpoint/2010/main" val="33613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04DD-9E0E-AA88-AEE7-018C5C5C4F6D}"/>
              </a:ext>
            </a:extLst>
          </p:cNvPr>
          <p:cNvSpPr>
            <a:spLocks noGrp="1"/>
          </p:cNvSpPr>
          <p:nvPr>
            <p:ph type="title"/>
          </p:nvPr>
        </p:nvSpPr>
        <p:spPr/>
        <p:txBody>
          <a:bodyPr>
            <a:normAutofit fontScale="90000"/>
          </a:bodyPr>
          <a:lstStyle/>
          <a:p>
            <a:r>
              <a:rPr lang="en-US"/>
              <a:t>Perceptions about Skills Assessing GWG </a:t>
            </a:r>
          </a:p>
        </p:txBody>
      </p:sp>
      <p:sp>
        <p:nvSpPr>
          <p:cNvPr id="3" name="Content Placeholder 2">
            <a:extLst>
              <a:ext uri="{FF2B5EF4-FFF2-40B4-BE49-F238E27FC236}">
                <a16:creationId xmlns:a16="http://schemas.microsoft.com/office/drawing/2014/main" id="{D62FC7C4-A209-F17C-D340-7D185C4DD75C}"/>
              </a:ext>
            </a:extLst>
          </p:cNvPr>
          <p:cNvSpPr>
            <a:spLocks noGrp="1"/>
          </p:cNvSpPr>
          <p:nvPr>
            <p:ph idx="1"/>
          </p:nvPr>
        </p:nvSpPr>
        <p:spPr/>
        <p:txBody>
          <a:bodyPr vert="horz" lIns="91440" tIns="45720" rIns="91440" bIns="45720" rtlCol="0" anchor="t">
            <a:normAutofit/>
          </a:bodyPr>
          <a:lstStyle/>
          <a:p>
            <a:r>
              <a:rPr lang="en-US">
                <a:ea typeface="+mn-lt"/>
                <a:cs typeface="+mn-lt"/>
              </a:rPr>
              <a:t>"My ability to assess weight status and associated risk factors." (mean 2.55 on 1-3, scale low - high, p&lt;0.075)</a:t>
            </a:r>
          </a:p>
          <a:p>
            <a:pPr lvl="1"/>
            <a:r>
              <a:rPr lang="en-US" b="1" i="1">
                <a:ea typeface="+mn-lt"/>
                <a:cs typeface="+mn-lt"/>
              </a:rPr>
              <a:t>Providers perceive that they can assess patient weight and risk factors. </a:t>
            </a:r>
          </a:p>
          <a:p>
            <a:pPr lvl="1"/>
            <a:endParaRPr lang="en-US">
              <a:highlight>
                <a:srgbClr val="FF0000"/>
              </a:highlight>
            </a:endParaRPr>
          </a:p>
          <a:p>
            <a:pPr lvl="1"/>
            <a:endParaRPr lang="en-US"/>
          </a:p>
        </p:txBody>
      </p:sp>
    </p:spTree>
    <p:extLst>
      <p:ext uri="{BB962C8B-B14F-4D97-AF65-F5344CB8AC3E}">
        <p14:creationId xmlns:p14="http://schemas.microsoft.com/office/powerpoint/2010/main" val="17391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FF19-A13D-25B1-64C8-9C1D48E3ADD3}"/>
              </a:ext>
            </a:extLst>
          </p:cNvPr>
          <p:cNvSpPr>
            <a:spLocks noGrp="1"/>
          </p:cNvSpPr>
          <p:nvPr>
            <p:ph type="title"/>
          </p:nvPr>
        </p:nvSpPr>
        <p:spPr/>
        <p:txBody>
          <a:bodyPr>
            <a:normAutofit fontScale="90000"/>
          </a:bodyPr>
          <a:lstStyle/>
          <a:p>
            <a:r>
              <a:rPr lang="en-US">
                <a:ea typeface="+mj-lt"/>
                <a:cs typeface="+mj-lt"/>
              </a:rPr>
              <a:t>Perception of ability to address weight and obesity issues</a:t>
            </a:r>
            <a:endParaRPr lang="en-US"/>
          </a:p>
        </p:txBody>
      </p:sp>
      <p:sp>
        <p:nvSpPr>
          <p:cNvPr id="3" name="Content Placeholder 2">
            <a:extLst>
              <a:ext uri="{FF2B5EF4-FFF2-40B4-BE49-F238E27FC236}">
                <a16:creationId xmlns:a16="http://schemas.microsoft.com/office/drawing/2014/main" id="{88C215E2-E79B-7D5E-54CF-648A1528B226}"/>
              </a:ext>
            </a:extLst>
          </p:cNvPr>
          <p:cNvSpPr>
            <a:spLocks noGrp="1"/>
          </p:cNvSpPr>
          <p:nvPr>
            <p:ph idx="1"/>
          </p:nvPr>
        </p:nvSpPr>
        <p:spPr/>
        <p:txBody>
          <a:bodyPr vert="horz" lIns="91440" tIns="45720" rIns="91440" bIns="45720" rtlCol="0" anchor="t">
            <a:normAutofit lnSpcReduction="10000"/>
          </a:bodyPr>
          <a:lstStyle/>
          <a:p>
            <a:pPr>
              <a:lnSpc>
                <a:spcPct val="100000"/>
              </a:lnSpc>
              <a:spcBef>
                <a:spcPts val="0"/>
              </a:spcBef>
            </a:pPr>
            <a:r>
              <a:rPr lang="en-US">
                <a:ea typeface="+mn-lt"/>
                <a:cs typeface="+mn-lt"/>
              </a:rPr>
              <a:t>"My ability to address weight management and obesity issues with patients." (mean 2.55 on 1-3, scale low - high, p&lt;0.137)</a:t>
            </a:r>
          </a:p>
          <a:p>
            <a:pPr>
              <a:lnSpc>
                <a:spcPct val="100000"/>
              </a:lnSpc>
              <a:spcBef>
                <a:spcPts val="0"/>
              </a:spcBef>
            </a:pPr>
            <a:endParaRPr lang="en-US">
              <a:ea typeface="+mn-lt"/>
              <a:cs typeface="+mn-lt"/>
            </a:endParaRPr>
          </a:p>
          <a:p>
            <a:pPr>
              <a:lnSpc>
                <a:spcPct val="100000"/>
              </a:lnSpc>
              <a:spcBef>
                <a:spcPts val="0"/>
              </a:spcBef>
            </a:pPr>
            <a:endParaRPr lang="en-US" b="1" i="1">
              <a:ea typeface="+mn-lt"/>
              <a:cs typeface="+mn-lt"/>
            </a:endParaRPr>
          </a:p>
          <a:p>
            <a:pPr>
              <a:lnSpc>
                <a:spcPct val="100000"/>
              </a:lnSpc>
              <a:spcBef>
                <a:spcPts val="0"/>
              </a:spcBef>
            </a:pPr>
            <a:r>
              <a:rPr lang="en-US" b="1" i="1"/>
              <a:t>Providers perceive they are skilled at addressing weight management and obesity issues.</a:t>
            </a:r>
          </a:p>
          <a:p>
            <a:pPr>
              <a:lnSpc>
                <a:spcPct val="100000"/>
              </a:lnSpc>
              <a:spcBef>
                <a:spcPts val="0"/>
              </a:spcBef>
            </a:pPr>
            <a:endParaRPr lang="en-US" b="1" i="1"/>
          </a:p>
          <a:p>
            <a:pPr>
              <a:lnSpc>
                <a:spcPct val="100000"/>
              </a:lnSpc>
              <a:spcBef>
                <a:spcPts val="0"/>
              </a:spcBef>
            </a:pPr>
            <a:r>
              <a:rPr lang="en-US">
                <a:ea typeface="+mn-lt"/>
                <a:cs typeface="+mn-lt"/>
              </a:rPr>
              <a:t>Simply telling patients the optimal GWG in pregnancy is less effective than the sensitive MI conversation that is more likely to elicit change.</a:t>
            </a:r>
            <a:endParaRPr lang="en-US"/>
          </a:p>
        </p:txBody>
      </p:sp>
    </p:spTree>
    <p:extLst>
      <p:ext uri="{BB962C8B-B14F-4D97-AF65-F5344CB8AC3E}">
        <p14:creationId xmlns:p14="http://schemas.microsoft.com/office/powerpoint/2010/main" val="342744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2D58-44C5-25AD-484B-653787573914}"/>
              </a:ext>
            </a:extLst>
          </p:cNvPr>
          <p:cNvSpPr>
            <a:spLocks noGrp="1"/>
          </p:cNvSpPr>
          <p:nvPr>
            <p:ph type="title"/>
          </p:nvPr>
        </p:nvSpPr>
        <p:spPr/>
        <p:txBody>
          <a:bodyPr>
            <a:normAutofit fontScale="90000"/>
          </a:bodyPr>
          <a:lstStyle/>
          <a:p>
            <a:r>
              <a:rPr lang="en-US">
                <a:ea typeface="+mj-lt"/>
                <a:cs typeface="+mj-lt"/>
              </a:rPr>
              <a:t>Perception of Obesity in Scope of Practice</a:t>
            </a:r>
            <a:endParaRPr lang="en-US"/>
          </a:p>
        </p:txBody>
      </p:sp>
      <p:sp>
        <p:nvSpPr>
          <p:cNvPr id="3" name="Content Placeholder 2">
            <a:extLst>
              <a:ext uri="{FF2B5EF4-FFF2-40B4-BE49-F238E27FC236}">
                <a16:creationId xmlns:a16="http://schemas.microsoft.com/office/drawing/2014/main" id="{347C8DEB-718B-8668-93F5-86ED03CC2D8F}"/>
              </a:ext>
            </a:extLst>
          </p:cNvPr>
          <p:cNvSpPr>
            <a:spLocks noGrp="1"/>
          </p:cNvSpPr>
          <p:nvPr>
            <p:ph idx="1"/>
          </p:nvPr>
        </p:nvSpPr>
        <p:spPr/>
        <p:txBody>
          <a:bodyPr vert="horz" lIns="91440" tIns="45720" rIns="91440" bIns="45720" rtlCol="0" anchor="t">
            <a:normAutofit/>
          </a:bodyPr>
          <a:lstStyle/>
          <a:p>
            <a:r>
              <a:rPr lang="en-US">
                <a:ea typeface="+mn-lt"/>
                <a:cs typeface="+mn-lt"/>
              </a:rPr>
              <a:t>"I do not feel that obesity intervention is part of my scope of practice" (mean 1.63, Likert scale 1-5, strongly disagree to strongly agree, p&lt;0.363)</a:t>
            </a:r>
            <a:endParaRPr lang="en-US"/>
          </a:p>
          <a:p>
            <a:endParaRPr lang="en-US" b="1" i="1">
              <a:ea typeface="+mn-lt"/>
              <a:cs typeface="+mn-lt"/>
            </a:endParaRPr>
          </a:p>
          <a:p>
            <a:r>
              <a:rPr lang="en-US" b="1" i="1">
                <a:ea typeface="+mn-lt"/>
                <a:cs typeface="+mn-lt"/>
              </a:rPr>
              <a:t>Providers perceive their practice includes obesity intervention.</a:t>
            </a:r>
          </a:p>
          <a:p>
            <a:endParaRPr lang="en-US"/>
          </a:p>
        </p:txBody>
      </p:sp>
    </p:spTree>
    <p:extLst>
      <p:ext uri="{BB962C8B-B14F-4D97-AF65-F5344CB8AC3E}">
        <p14:creationId xmlns:p14="http://schemas.microsoft.com/office/powerpoint/2010/main" val="1119356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9298-800C-C1B1-2D42-07ED6454DCCE}"/>
              </a:ext>
            </a:extLst>
          </p:cNvPr>
          <p:cNvSpPr>
            <a:spLocks noGrp="1"/>
          </p:cNvSpPr>
          <p:nvPr>
            <p:ph type="title"/>
          </p:nvPr>
        </p:nvSpPr>
        <p:spPr/>
        <p:txBody>
          <a:bodyPr/>
          <a:lstStyle/>
          <a:p>
            <a:r>
              <a:rPr lang="en-US"/>
              <a:t>Perception of Time </a:t>
            </a:r>
          </a:p>
        </p:txBody>
      </p:sp>
      <p:sp>
        <p:nvSpPr>
          <p:cNvPr id="3" name="Content Placeholder 2">
            <a:extLst>
              <a:ext uri="{FF2B5EF4-FFF2-40B4-BE49-F238E27FC236}">
                <a16:creationId xmlns:a16="http://schemas.microsoft.com/office/drawing/2014/main" id="{49DD56B3-BF88-565C-CF94-89EF2C1179CC}"/>
              </a:ext>
            </a:extLst>
          </p:cNvPr>
          <p:cNvSpPr>
            <a:spLocks noGrp="1"/>
          </p:cNvSpPr>
          <p:nvPr>
            <p:ph idx="1"/>
          </p:nvPr>
        </p:nvSpPr>
        <p:spPr/>
        <p:txBody>
          <a:bodyPr vert="horz" lIns="91440" tIns="45720" rIns="91440" bIns="45720" rtlCol="0" anchor="t">
            <a:normAutofit fontScale="92500" lnSpcReduction="20000"/>
          </a:bodyPr>
          <a:lstStyle/>
          <a:p>
            <a:r>
              <a:rPr lang="en-US">
                <a:ea typeface="+mn-lt"/>
                <a:cs typeface="+mn-lt"/>
              </a:rPr>
              <a:t>"I do not have time to deal with the issue of obesity in my practice" (mean 1.64, Likert scale 1-5, p&lt;0.490).</a:t>
            </a:r>
          </a:p>
          <a:p>
            <a:endParaRPr lang="en-US">
              <a:ea typeface="+mn-lt"/>
              <a:cs typeface="+mn-lt"/>
            </a:endParaRPr>
          </a:p>
          <a:p>
            <a:r>
              <a:rPr lang="en-US" b="1" i="1">
                <a:ea typeface="+mn-lt"/>
                <a:cs typeface="+mn-lt"/>
              </a:rPr>
              <a:t>Providers recognize they have time to talk about obesity issues.</a:t>
            </a:r>
          </a:p>
          <a:p>
            <a:endParaRPr lang="en-US"/>
          </a:p>
          <a:p>
            <a:r>
              <a:rPr lang="en-US"/>
              <a:t>With practice, Motivational Interviewing can be accomplished in a few minutes optimizing time spent with the patient. </a:t>
            </a:r>
          </a:p>
          <a:p>
            <a:r>
              <a:rPr lang="en-US"/>
              <a:t>With additional practice and hands-on clinical guidance, MI becomes less intimidating and gives more time for other issues.</a:t>
            </a:r>
          </a:p>
        </p:txBody>
      </p:sp>
    </p:spTree>
    <p:extLst>
      <p:ext uri="{BB962C8B-B14F-4D97-AF65-F5344CB8AC3E}">
        <p14:creationId xmlns:p14="http://schemas.microsoft.com/office/powerpoint/2010/main" val="3300982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B76B-F721-BF93-B874-2E1D223902E7}"/>
              </a:ext>
            </a:extLst>
          </p:cNvPr>
          <p:cNvSpPr>
            <a:spLocks noGrp="1"/>
          </p:cNvSpPr>
          <p:nvPr>
            <p:ph type="title"/>
          </p:nvPr>
        </p:nvSpPr>
        <p:spPr/>
        <p:txBody>
          <a:bodyPr>
            <a:normAutofit/>
          </a:bodyPr>
          <a:lstStyle/>
          <a:p>
            <a:r>
              <a:rPr lang="en-US"/>
              <a:t>Perception of Tackling Obesity Issue</a:t>
            </a:r>
          </a:p>
        </p:txBody>
      </p:sp>
      <p:sp>
        <p:nvSpPr>
          <p:cNvPr id="3" name="Content Placeholder 2">
            <a:extLst>
              <a:ext uri="{FF2B5EF4-FFF2-40B4-BE49-F238E27FC236}">
                <a16:creationId xmlns:a16="http://schemas.microsoft.com/office/drawing/2014/main" id="{3E2BF298-C5A9-BB23-ECDD-9D40FBB15CDA}"/>
              </a:ext>
            </a:extLst>
          </p:cNvPr>
          <p:cNvSpPr>
            <a:spLocks noGrp="1"/>
          </p:cNvSpPr>
          <p:nvPr>
            <p:ph idx="1"/>
          </p:nvPr>
        </p:nvSpPr>
        <p:spPr/>
        <p:txBody>
          <a:bodyPr vert="horz" lIns="91440" tIns="45720" rIns="91440" bIns="45720" rtlCol="0" anchor="t">
            <a:normAutofit fontScale="92500"/>
          </a:bodyPr>
          <a:lstStyle/>
          <a:p>
            <a:r>
              <a:rPr lang="en-US">
                <a:ea typeface="+mn-lt"/>
                <a:cs typeface="+mn-lt"/>
              </a:rPr>
              <a:t>"Obesity is too difficult an issue to tackle therefore I do not address it in my practice" (mean 1.50, Likert scale 1-5, p&lt;0.125).</a:t>
            </a:r>
          </a:p>
          <a:p>
            <a:endParaRPr lang="en-US">
              <a:ea typeface="+mn-lt"/>
              <a:cs typeface="+mn-lt"/>
            </a:endParaRPr>
          </a:p>
          <a:p>
            <a:r>
              <a:rPr lang="en-US" b="1" i="1">
                <a:ea typeface="+mn-lt"/>
                <a:cs typeface="+mn-lt"/>
              </a:rPr>
              <a:t>Providers recognize that obesity is not too difficult of an issue</a:t>
            </a:r>
            <a:r>
              <a:rPr lang="en-US" i="1">
                <a:ea typeface="+mn-lt"/>
                <a:cs typeface="+mn-lt"/>
              </a:rPr>
              <a:t>.</a:t>
            </a:r>
          </a:p>
          <a:p>
            <a:endParaRPr lang="en-US">
              <a:ea typeface="+mn-lt"/>
              <a:cs typeface="+mn-lt"/>
            </a:endParaRPr>
          </a:p>
          <a:p>
            <a:r>
              <a:rPr lang="en-US"/>
              <a:t>With MI as a tool, the providers will continue to fine tune their skills of treating patients with obesity.</a:t>
            </a:r>
          </a:p>
        </p:txBody>
      </p:sp>
    </p:spTree>
    <p:extLst>
      <p:ext uri="{BB962C8B-B14F-4D97-AF65-F5344CB8AC3E}">
        <p14:creationId xmlns:p14="http://schemas.microsoft.com/office/powerpoint/2010/main" val="816132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949D-9283-64AF-2DAD-6A1B4CE9CF16}"/>
              </a:ext>
            </a:extLst>
          </p:cNvPr>
          <p:cNvSpPr>
            <a:spLocks noGrp="1"/>
          </p:cNvSpPr>
          <p:nvPr>
            <p:ph type="title"/>
          </p:nvPr>
        </p:nvSpPr>
        <p:spPr/>
        <p:txBody>
          <a:bodyPr>
            <a:normAutofit fontScale="90000"/>
          </a:bodyPr>
          <a:lstStyle/>
          <a:p>
            <a:r>
              <a:rPr lang="en-US"/>
              <a:t>Perception of being Overwhelmed by Obesity Issues </a:t>
            </a:r>
          </a:p>
        </p:txBody>
      </p:sp>
      <p:sp>
        <p:nvSpPr>
          <p:cNvPr id="3" name="Content Placeholder 2">
            <a:extLst>
              <a:ext uri="{FF2B5EF4-FFF2-40B4-BE49-F238E27FC236}">
                <a16:creationId xmlns:a16="http://schemas.microsoft.com/office/drawing/2014/main" id="{59EBD5AF-4647-45DB-6C32-54BD560EACE0}"/>
              </a:ext>
            </a:extLst>
          </p:cNvPr>
          <p:cNvSpPr>
            <a:spLocks noGrp="1"/>
          </p:cNvSpPr>
          <p:nvPr>
            <p:ph idx="1"/>
          </p:nvPr>
        </p:nvSpPr>
        <p:spPr/>
        <p:txBody>
          <a:bodyPr vert="horz" lIns="91440" tIns="45720" rIns="91440" bIns="45720" rtlCol="0" anchor="t">
            <a:normAutofit/>
          </a:bodyPr>
          <a:lstStyle/>
          <a:p>
            <a:r>
              <a:rPr lang="en-US"/>
              <a:t>"</a:t>
            </a:r>
            <a:r>
              <a:rPr lang="en-US">
                <a:ea typeface="+mn-lt"/>
                <a:cs typeface="+mn-lt"/>
              </a:rPr>
              <a:t>I feel overwhelmed by the issue of obesity" (mean 2.0, Likert scale 1-5, p&lt;0.200).</a:t>
            </a:r>
          </a:p>
          <a:p>
            <a:endParaRPr lang="en-US">
              <a:ea typeface="+mn-lt"/>
              <a:cs typeface="+mn-lt"/>
            </a:endParaRPr>
          </a:p>
          <a:p>
            <a:r>
              <a:rPr lang="en-US" b="1" i="1">
                <a:ea typeface="+mn-lt"/>
                <a:cs typeface="+mn-lt"/>
              </a:rPr>
              <a:t>Providers are not overwhelmed by the issue of obesity.</a:t>
            </a:r>
          </a:p>
          <a:p>
            <a:endParaRPr lang="en-US">
              <a:ea typeface="+mn-lt"/>
              <a:cs typeface="+mn-lt"/>
            </a:endParaRPr>
          </a:p>
          <a:p>
            <a:r>
              <a:rPr lang="en-US"/>
              <a:t>Possibly, this response is because many patients in their care are obese, therefore, it is an expected clinical scenario.</a:t>
            </a:r>
          </a:p>
          <a:p>
            <a:endParaRPr lang="en-US"/>
          </a:p>
        </p:txBody>
      </p:sp>
    </p:spTree>
    <p:extLst>
      <p:ext uri="{BB962C8B-B14F-4D97-AF65-F5344CB8AC3E}">
        <p14:creationId xmlns:p14="http://schemas.microsoft.com/office/powerpoint/2010/main" val="2474424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59CC-DF1A-837F-FD31-C258AC10C913}"/>
              </a:ext>
            </a:extLst>
          </p:cNvPr>
          <p:cNvSpPr>
            <a:spLocks noGrp="1"/>
          </p:cNvSpPr>
          <p:nvPr>
            <p:ph type="title"/>
          </p:nvPr>
        </p:nvSpPr>
        <p:spPr/>
        <p:txBody>
          <a:bodyPr>
            <a:normAutofit fontScale="90000"/>
          </a:bodyPr>
          <a:lstStyle/>
          <a:p>
            <a:r>
              <a:rPr lang="en-US"/>
              <a:t>Perception of Confidence in Obesity Interventions</a:t>
            </a:r>
          </a:p>
        </p:txBody>
      </p:sp>
      <p:sp>
        <p:nvSpPr>
          <p:cNvPr id="3" name="Content Placeholder 2">
            <a:extLst>
              <a:ext uri="{FF2B5EF4-FFF2-40B4-BE49-F238E27FC236}">
                <a16:creationId xmlns:a16="http://schemas.microsoft.com/office/drawing/2014/main" id="{9EB300BF-BF1D-0D81-6BC8-8B0995773C41}"/>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a:ea typeface="+mn-lt"/>
                <a:cs typeface="+mn-lt"/>
              </a:rPr>
              <a:t>I am not confident that any obesity intervention I attempt will make a difference" (mean 1.7, Likert scale 1-5, p&lt;0.214).</a:t>
            </a:r>
          </a:p>
          <a:p>
            <a:pPr>
              <a:lnSpc>
                <a:spcPct val="100000"/>
              </a:lnSpc>
              <a:spcBef>
                <a:spcPts val="0"/>
              </a:spcBef>
            </a:pPr>
            <a:endParaRPr lang="en-US">
              <a:ea typeface="+mn-lt"/>
              <a:cs typeface="+mn-lt"/>
            </a:endParaRPr>
          </a:p>
          <a:p>
            <a:pPr>
              <a:lnSpc>
                <a:spcPct val="100000"/>
              </a:lnSpc>
              <a:spcBef>
                <a:spcPts val="0"/>
              </a:spcBef>
            </a:pPr>
            <a:r>
              <a:rPr lang="en-US" b="1" i="1">
                <a:ea typeface="+mn-lt"/>
                <a:cs typeface="+mn-lt"/>
              </a:rPr>
              <a:t>Providers are confident that obesity interventions make a difference.</a:t>
            </a:r>
          </a:p>
          <a:p>
            <a:pPr>
              <a:lnSpc>
                <a:spcPct val="100000"/>
              </a:lnSpc>
              <a:spcBef>
                <a:spcPts val="0"/>
              </a:spcBef>
            </a:pPr>
            <a:endParaRPr lang="en-US" b="1" i="1">
              <a:ea typeface="+mn-lt"/>
              <a:cs typeface="+mn-lt"/>
            </a:endParaRPr>
          </a:p>
          <a:p>
            <a:pPr>
              <a:lnSpc>
                <a:spcPct val="100000"/>
              </a:lnSpc>
              <a:spcBef>
                <a:spcPts val="0"/>
              </a:spcBef>
            </a:pPr>
            <a:r>
              <a:rPr lang="en-US">
                <a:ea typeface="+mn-lt"/>
                <a:cs typeface="+mn-lt"/>
              </a:rPr>
              <a:t>Easy to suppose the volume of obese patients can desensitize the providers, however the score suggests the providers believe the obesity intervention will make a difference.</a:t>
            </a:r>
            <a:endParaRPr lang="en-US"/>
          </a:p>
        </p:txBody>
      </p:sp>
    </p:spTree>
    <p:extLst>
      <p:ext uri="{BB962C8B-B14F-4D97-AF65-F5344CB8AC3E}">
        <p14:creationId xmlns:p14="http://schemas.microsoft.com/office/powerpoint/2010/main" val="1840044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538C-93F9-A5CE-40D8-6BE76CE5D3CE}"/>
              </a:ext>
            </a:extLst>
          </p:cNvPr>
          <p:cNvSpPr>
            <a:spLocks noGrp="1"/>
          </p:cNvSpPr>
          <p:nvPr>
            <p:ph type="title"/>
          </p:nvPr>
        </p:nvSpPr>
        <p:spPr/>
        <p:txBody>
          <a:bodyPr>
            <a:normAutofit fontScale="90000"/>
          </a:bodyPr>
          <a:lstStyle/>
          <a:p>
            <a:r>
              <a:rPr lang="en-US"/>
              <a:t>Perception of comfort discussion obesity with patients</a:t>
            </a:r>
          </a:p>
        </p:txBody>
      </p:sp>
      <p:sp>
        <p:nvSpPr>
          <p:cNvPr id="3" name="Content Placeholder 2">
            <a:extLst>
              <a:ext uri="{FF2B5EF4-FFF2-40B4-BE49-F238E27FC236}">
                <a16:creationId xmlns:a16="http://schemas.microsoft.com/office/drawing/2014/main" id="{8F35AF97-F695-D141-CD0E-E4B855111267}"/>
              </a:ext>
            </a:extLst>
          </p:cNvPr>
          <p:cNvSpPr>
            <a:spLocks noGrp="1"/>
          </p:cNvSpPr>
          <p:nvPr>
            <p:ph idx="1"/>
          </p:nvPr>
        </p:nvSpPr>
        <p:spPr/>
        <p:txBody>
          <a:bodyPr vert="horz" lIns="91440" tIns="45720" rIns="91440" bIns="45720" rtlCol="0" anchor="t">
            <a:normAutofit lnSpcReduction="10000"/>
          </a:bodyPr>
          <a:lstStyle/>
          <a:p>
            <a:r>
              <a:rPr lang="en-US">
                <a:ea typeface="+mn-lt"/>
                <a:cs typeface="+mn-lt"/>
              </a:rPr>
              <a:t>"I am not comfortable in discussing obesity with my patients" (mean 1.77, Likert scale 1-5, p&lt;0.194).</a:t>
            </a:r>
          </a:p>
          <a:p>
            <a:endParaRPr lang="en-US"/>
          </a:p>
          <a:p>
            <a:r>
              <a:rPr lang="en-US" b="1" i="1"/>
              <a:t>Providers are comfortable discussing obesity with patients.</a:t>
            </a:r>
          </a:p>
          <a:p>
            <a:endParaRPr lang="en-US" b="1"/>
          </a:p>
          <a:p>
            <a:r>
              <a:rPr lang="en-US"/>
              <a:t>Following the education session, providers indicate they felt they could teach and motivate related to nutrition and physical activity AND use behavior modification techniques.</a:t>
            </a:r>
          </a:p>
        </p:txBody>
      </p:sp>
    </p:spTree>
    <p:extLst>
      <p:ext uri="{BB962C8B-B14F-4D97-AF65-F5344CB8AC3E}">
        <p14:creationId xmlns:p14="http://schemas.microsoft.com/office/powerpoint/2010/main" val="211396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823D-BECD-93B1-D231-02308067DFB6}"/>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5CED70F8-E2D4-BFD9-B6FF-1B25FF6BACFE}"/>
              </a:ext>
            </a:extLst>
          </p:cNvPr>
          <p:cNvSpPr>
            <a:spLocks noGrp="1"/>
          </p:cNvSpPr>
          <p:nvPr>
            <p:ph idx="1"/>
          </p:nvPr>
        </p:nvSpPr>
        <p:spPr/>
        <p:txBody>
          <a:bodyPr vert="horz" lIns="91440" tIns="45720" rIns="91440" bIns="45720" rtlCol="0" anchor="t">
            <a:normAutofit fontScale="85000" lnSpcReduction="20000"/>
          </a:bodyPr>
          <a:lstStyle/>
          <a:p>
            <a:r>
              <a:rPr lang="en-US"/>
              <a:t>Patients want information on GWG in pregnancy (</a:t>
            </a:r>
            <a:r>
              <a:rPr lang="en-US" err="1">
                <a:ea typeface="+mn-lt"/>
                <a:cs typeface="+mn-lt"/>
              </a:rPr>
              <a:t>Koball</a:t>
            </a:r>
            <a:r>
              <a:rPr lang="en-US">
                <a:ea typeface="+mn-lt"/>
                <a:cs typeface="+mn-lt"/>
              </a:rPr>
              <a:t>, et al., 2018)</a:t>
            </a:r>
          </a:p>
          <a:p>
            <a:r>
              <a:rPr lang="en-US">
                <a:ea typeface="+mn-lt"/>
                <a:cs typeface="+mn-lt"/>
              </a:rPr>
              <a:t>The Institute of Medicine (IOM), now NAM National Academy of Medicine, has made gestational weight gain (GWG) recommendations to maximize health in pregnancy and beyond.</a:t>
            </a:r>
          </a:p>
          <a:p>
            <a:r>
              <a:rPr lang="en-US">
                <a:ea typeface="+mn-lt"/>
                <a:cs typeface="+mn-lt"/>
              </a:rPr>
              <a:t>Risks to excessive GWG: HTN, GDM, longer labors, some studies report increased c/s (Goldstein, et al., 2017).</a:t>
            </a:r>
          </a:p>
          <a:p>
            <a:r>
              <a:rPr lang="en-US">
                <a:ea typeface="+mn-lt"/>
                <a:cs typeface="+mn-lt"/>
              </a:rPr>
              <a:t>Nationally, medical schools have not focused on the obesity conversation (Butsch, et al., 2020).</a:t>
            </a:r>
          </a:p>
          <a:p>
            <a:r>
              <a:rPr lang="en-US">
                <a:ea typeface="+mn-lt"/>
                <a:cs typeface="+mn-lt"/>
              </a:rPr>
              <a:t>Concern that providers are not prepared to have the obesity conversation in obstetrics.</a:t>
            </a:r>
            <a:endParaRPr lang="en-US"/>
          </a:p>
        </p:txBody>
      </p:sp>
    </p:spTree>
    <p:extLst>
      <p:ext uri="{BB962C8B-B14F-4D97-AF65-F5344CB8AC3E}">
        <p14:creationId xmlns:p14="http://schemas.microsoft.com/office/powerpoint/2010/main" val="3629411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FD8E-CC0F-660A-F010-18A29584E8EE}"/>
              </a:ext>
            </a:extLst>
          </p:cNvPr>
          <p:cNvSpPr>
            <a:spLocks noGrp="1"/>
          </p:cNvSpPr>
          <p:nvPr>
            <p:ph type="title"/>
          </p:nvPr>
        </p:nvSpPr>
        <p:spPr/>
        <p:txBody>
          <a:bodyPr/>
          <a:lstStyle/>
          <a:p>
            <a:r>
              <a:rPr lang="en-US"/>
              <a:t>Perception of need to address obesity</a:t>
            </a:r>
          </a:p>
        </p:txBody>
      </p:sp>
      <p:sp>
        <p:nvSpPr>
          <p:cNvPr id="3" name="Content Placeholder 2">
            <a:extLst>
              <a:ext uri="{FF2B5EF4-FFF2-40B4-BE49-F238E27FC236}">
                <a16:creationId xmlns:a16="http://schemas.microsoft.com/office/drawing/2014/main" id="{9E22893F-D6A0-40CE-173F-8FCECA394D10}"/>
              </a:ext>
            </a:extLst>
          </p:cNvPr>
          <p:cNvSpPr>
            <a:spLocks noGrp="1"/>
          </p:cNvSpPr>
          <p:nvPr>
            <p:ph idx="1"/>
          </p:nvPr>
        </p:nvSpPr>
        <p:spPr/>
        <p:txBody>
          <a:bodyPr vert="horz" lIns="91440" tIns="45720" rIns="91440" bIns="45720" rtlCol="0" anchor="t">
            <a:normAutofit fontScale="92500"/>
          </a:bodyPr>
          <a:lstStyle/>
          <a:p>
            <a:r>
              <a:rPr lang="en-US">
                <a:ea typeface="+mn-lt"/>
                <a:cs typeface="+mn-lt"/>
              </a:rPr>
              <a:t>I do not feel the need to address obesity issues with my patients unless they look or act sick (mean 1.59, Likert scale 1-5, p&lt;0.161).</a:t>
            </a:r>
          </a:p>
          <a:p>
            <a:endParaRPr lang="en-US"/>
          </a:p>
          <a:p>
            <a:r>
              <a:rPr lang="en-US" b="1" i="1"/>
              <a:t>Providers report a need to address obesity issues even if patients do not look or act sick.</a:t>
            </a:r>
          </a:p>
          <a:p>
            <a:endParaRPr lang="en-US"/>
          </a:p>
          <a:p>
            <a:r>
              <a:rPr lang="en-US"/>
              <a:t>Providers recognize the need to treat obesity related issues before patient's look or act sick.</a:t>
            </a:r>
          </a:p>
        </p:txBody>
      </p:sp>
    </p:spTree>
    <p:extLst>
      <p:ext uri="{BB962C8B-B14F-4D97-AF65-F5344CB8AC3E}">
        <p14:creationId xmlns:p14="http://schemas.microsoft.com/office/powerpoint/2010/main" val="1979858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9072-892F-08E2-34D9-81398AA4FA18}"/>
              </a:ext>
            </a:extLst>
          </p:cNvPr>
          <p:cNvSpPr>
            <a:spLocks noGrp="1"/>
          </p:cNvSpPr>
          <p:nvPr>
            <p:ph type="title"/>
          </p:nvPr>
        </p:nvSpPr>
        <p:spPr/>
        <p:txBody>
          <a:bodyPr>
            <a:normAutofit fontScale="90000"/>
          </a:bodyPr>
          <a:lstStyle/>
          <a:p>
            <a:r>
              <a:rPr lang="en-US"/>
              <a:t>Perception of Need for Guidance re: MI for Behavior Change r/t Obesity</a:t>
            </a:r>
          </a:p>
        </p:txBody>
      </p:sp>
      <p:sp>
        <p:nvSpPr>
          <p:cNvPr id="3" name="Content Placeholder 2">
            <a:extLst>
              <a:ext uri="{FF2B5EF4-FFF2-40B4-BE49-F238E27FC236}">
                <a16:creationId xmlns:a16="http://schemas.microsoft.com/office/drawing/2014/main" id="{7CBEF078-F044-B848-7853-53D6C323708B}"/>
              </a:ext>
            </a:extLst>
          </p:cNvPr>
          <p:cNvSpPr>
            <a:spLocks noGrp="1"/>
          </p:cNvSpPr>
          <p:nvPr>
            <p:ph idx="1"/>
          </p:nvPr>
        </p:nvSpPr>
        <p:spPr/>
        <p:txBody>
          <a:bodyPr vert="horz" lIns="91440" tIns="45720" rIns="91440" bIns="45720" rtlCol="0" anchor="t">
            <a:normAutofit/>
          </a:bodyPr>
          <a:lstStyle/>
          <a:p>
            <a:r>
              <a:rPr lang="en-US">
                <a:ea typeface="+mn-lt"/>
                <a:cs typeface="+mn-lt"/>
              </a:rPr>
              <a:t>Healthcare providers in my discipline need more guidance in motivational interviewing for behavior change related to obesity (mean 4.23, Likert scale 1-5, p&lt;0.855).</a:t>
            </a:r>
          </a:p>
          <a:p>
            <a:r>
              <a:rPr lang="en-US" b="1" i="1">
                <a:ea typeface="+mn-lt"/>
                <a:cs typeface="+mn-lt"/>
              </a:rPr>
              <a:t>Providers want more guidance on MI tool for behavior change.</a:t>
            </a:r>
          </a:p>
          <a:p>
            <a:r>
              <a:rPr lang="en-US">
                <a:ea typeface="+mn-lt"/>
                <a:cs typeface="+mn-lt"/>
              </a:rPr>
              <a:t>Four 1-hour education sessions may not be enough to master MI technique.</a:t>
            </a:r>
            <a:endParaRPr lang="en-US"/>
          </a:p>
        </p:txBody>
      </p:sp>
    </p:spTree>
    <p:extLst>
      <p:ext uri="{BB962C8B-B14F-4D97-AF65-F5344CB8AC3E}">
        <p14:creationId xmlns:p14="http://schemas.microsoft.com/office/powerpoint/2010/main" val="191832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188CC5-87EE-9965-37DB-ABDC72AD8EF9}"/>
              </a:ext>
            </a:extLst>
          </p:cNvPr>
          <p:cNvSpPr>
            <a:spLocks noGrp="1"/>
          </p:cNvSpPr>
          <p:nvPr>
            <p:ph type="title"/>
          </p:nvPr>
        </p:nvSpPr>
        <p:spPr/>
        <p:txBody>
          <a:bodyPr/>
          <a:lstStyle/>
          <a:p>
            <a:r>
              <a:rPr lang="en-US"/>
              <a:t>Items regarding provider perceptions about MI and GWG</a:t>
            </a:r>
          </a:p>
        </p:txBody>
      </p:sp>
      <p:sp>
        <p:nvSpPr>
          <p:cNvPr id="5" name="Text Placeholder 4">
            <a:extLst>
              <a:ext uri="{FF2B5EF4-FFF2-40B4-BE49-F238E27FC236}">
                <a16:creationId xmlns:a16="http://schemas.microsoft.com/office/drawing/2014/main" id="{F88C548D-1146-3946-F002-592A8701EA43}"/>
              </a:ext>
            </a:extLst>
          </p:cNvPr>
          <p:cNvSpPr>
            <a:spLocks noGrp="1"/>
          </p:cNvSpPr>
          <p:nvPr>
            <p:ph type="body" idx="1"/>
          </p:nvPr>
        </p:nvSpPr>
        <p:spPr/>
        <p:txBody>
          <a:bodyPr vert="horz" lIns="91440" tIns="45720" rIns="91440" bIns="45720" rtlCol="0" anchor="t">
            <a:normAutofit/>
          </a:bodyPr>
          <a:lstStyle/>
          <a:p>
            <a:r>
              <a:rPr lang="en-US"/>
              <a:t>The intervention did not change provider's perceptions and they were </a:t>
            </a:r>
            <a:r>
              <a:rPr lang="en-US" u="sng"/>
              <a:t>neutral </a:t>
            </a:r>
            <a:r>
              <a:rPr lang="en-US"/>
              <a:t>about these challenges</a:t>
            </a:r>
          </a:p>
          <a:p>
            <a:endParaRPr lang="en-US"/>
          </a:p>
        </p:txBody>
      </p:sp>
    </p:spTree>
    <p:extLst>
      <p:ext uri="{BB962C8B-B14F-4D97-AF65-F5344CB8AC3E}">
        <p14:creationId xmlns:p14="http://schemas.microsoft.com/office/powerpoint/2010/main" val="3987883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B9E2-9496-823F-47A7-EA26576DBEC2}"/>
              </a:ext>
            </a:extLst>
          </p:cNvPr>
          <p:cNvSpPr>
            <a:spLocks noGrp="1"/>
          </p:cNvSpPr>
          <p:nvPr>
            <p:ph type="title"/>
          </p:nvPr>
        </p:nvSpPr>
        <p:spPr/>
        <p:txBody>
          <a:bodyPr>
            <a:normAutofit fontScale="90000"/>
          </a:bodyPr>
          <a:lstStyle/>
          <a:p>
            <a:r>
              <a:rPr lang="en-US">
                <a:ea typeface="+mj-lt"/>
                <a:cs typeface="+mj-lt"/>
              </a:rPr>
              <a:t>Perception of whom to refer patients with obesity</a:t>
            </a:r>
            <a:endParaRPr lang="en-US" b="0">
              <a:ea typeface="+mj-lt"/>
              <a:cs typeface="+mj-lt"/>
            </a:endParaRPr>
          </a:p>
          <a:p>
            <a:endParaRPr lang="en-US"/>
          </a:p>
        </p:txBody>
      </p:sp>
      <p:sp>
        <p:nvSpPr>
          <p:cNvPr id="3" name="Content Placeholder 2">
            <a:extLst>
              <a:ext uri="{FF2B5EF4-FFF2-40B4-BE49-F238E27FC236}">
                <a16:creationId xmlns:a16="http://schemas.microsoft.com/office/drawing/2014/main" id="{FF1EBEA0-F509-A42D-24CF-9D9A6A4B3E9F}"/>
              </a:ext>
            </a:extLst>
          </p:cNvPr>
          <p:cNvSpPr>
            <a:spLocks noGrp="1"/>
          </p:cNvSpPr>
          <p:nvPr>
            <p:ph idx="1"/>
          </p:nvPr>
        </p:nvSpPr>
        <p:spPr/>
        <p:txBody>
          <a:bodyPr vert="horz" lIns="91440" tIns="45720" rIns="91440" bIns="45720" rtlCol="0" anchor="t">
            <a:normAutofit lnSpcReduction="10000"/>
          </a:bodyPr>
          <a:lstStyle/>
          <a:p>
            <a:pPr>
              <a:lnSpc>
                <a:spcPct val="100000"/>
              </a:lnSpc>
              <a:spcBef>
                <a:spcPts val="0"/>
              </a:spcBef>
            </a:pPr>
            <a:r>
              <a:rPr lang="en-US">
                <a:ea typeface="+mn-lt"/>
                <a:cs typeface="+mn-lt"/>
              </a:rPr>
              <a:t>"I do not know whom to refer patients in cases of obesity intervention" (mean 3.09, Likert scale 1-5, p&lt;0.488).</a:t>
            </a:r>
          </a:p>
          <a:p>
            <a:pPr>
              <a:lnSpc>
                <a:spcPct val="100000"/>
              </a:lnSpc>
              <a:spcBef>
                <a:spcPts val="0"/>
              </a:spcBef>
            </a:pPr>
            <a:endParaRPr lang="en-US">
              <a:ea typeface="+mn-lt"/>
              <a:cs typeface="+mn-lt"/>
            </a:endParaRPr>
          </a:p>
          <a:p>
            <a:pPr>
              <a:lnSpc>
                <a:spcPct val="100000"/>
              </a:lnSpc>
              <a:spcBef>
                <a:spcPts val="0"/>
              </a:spcBef>
            </a:pPr>
            <a:r>
              <a:rPr lang="en-US" b="1" i="1">
                <a:ea typeface="+mn-lt"/>
                <a:cs typeface="+mn-lt"/>
              </a:rPr>
              <a:t>Providers are neutral regarding whom to refer patients with obesity.</a:t>
            </a:r>
          </a:p>
          <a:p>
            <a:pPr>
              <a:lnSpc>
                <a:spcPct val="100000"/>
              </a:lnSpc>
              <a:spcBef>
                <a:spcPts val="0"/>
              </a:spcBef>
            </a:pPr>
            <a:endParaRPr lang="en-US" b="1">
              <a:ea typeface="+mn-lt"/>
              <a:cs typeface="+mn-lt"/>
            </a:endParaRPr>
          </a:p>
          <a:p>
            <a:pPr>
              <a:lnSpc>
                <a:spcPct val="100000"/>
              </a:lnSpc>
              <a:spcBef>
                <a:spcPts val="0"/>
              </a:spcBef>
            </a:pPr>
            <a:r>
              <a:rPr lang="en-US">
                <a:ea typeface="+mn-lt"/>
                <a:cs typeface="+mn-lt"/>
              </a:rPr>
              <a:t>Nutrition services for non-diabetics at HMC do not accept insurance, it is a private pay clinic.</a:t>
            </a:r>
          </a:p>
          <a:p>
            <a:pPr>
              <a:lnSpc>
                <a:spcPct val="100000"/>
              </a:lnSpc>
              <a:spcBef>
                <a:spcPts val="0"/>
              </a:spcBef>
            </a:pPr>
            <a:r>
              <a:rPr lang="en-US">
                <a:ea typeface="+mn-lt"/>
                <a:cs typeface="+mn-lt"/>
              </a:rPr>
              <a:t>Diabetic Education at HMC accepts insurance, however, offers nutrition counseling for diabetics only.</a:t>
            </a:r>
            <a:endParaRPr lang="en-US"/>
          </a:p>
        </p:txBody>
      </p:sp>
    </p:spTree>
    <p:extLst>
      <p:ext uri="{BB962C8B-B14F-4D97-AF65-F5344CB8AC3E}">
        <p14:creationId xmlns:p14="http://schemas.microsoft.com/office/powerpoint/2010/main" val="101963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7DD4-E393-4F4A-E7F9-7F12ED77F835}"/>
              </a:ext>
            </a:extLst>
          </p:cNvPr>
          <p:cNvSpPr>
            <a:spLocks noGrp="1"/>
          </p:cNvSpPr>
          <p:nvPr>
            <p:ph type="title"/>
          </p:nvPr>
        </p:nvSpPr>
        <p:spPr/>
        <p:txBody>
          <a:bodyPr/>
          <a:lstStyle/>
          <a:p>
            <a:r>
              <a:rPr lang="en-US"/>
              <a:t>Perception of obesity education</a:t>
            </a:r>
          </a:p>
        </p:txBody>
      </p:sp>
      <p:sp>
        <p:nvSpPr>
          <p:cNvPr id="3" name="Content Placeholder 2">
            <a:extLst>
              <a:ext uri="{FF2B5EF4-FFF2-40B4-BE49-F238E27FC236}">
                <a16:creationId xmlns:a16="http://schemas.microsoft.com/office/drawing/2014/main" id="{48AB6AF1-0FAC-4ABC-558C-7D9F78ADF9E0}"/>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"Obesity intervention is not taught in my discipline’s curriculum before we enter practice" (mean 2.91, Likert scale 1-5, p&lt;0.732).</a:t>
            </a:r>
          </a:p>
          <a:p>
            <a:endParaRPr lang="en-US">
              <a:ea typeface="+mn-lt"/>
              <a:cs typeface="+mn-lt"/>
            </a:endParaRPr>
          </a:p>
          <a:p>
            <a:r>
              <a:rPr lang="en-US" b="1" i="1">
                <a:ea typeface="+mn-lt"/>
                <a:cs typeface="+mn-lt"/>
              </a:rPr>
              <a:t>Providers are neutral regarding obesity intervention being taught in their discipline's  curriculum.</a:t>
            </a:r>
          </a:p>
          <a:p>
            <a:endParaRPr lang="en-US" b="1">
              <a:ea typeface="+mn-lt"/>
              <a:cs typeface="+mn-lt"/>
            </a:endParaRPr>
          </a:p>
          <a:p>
            <a:r>
              <a:rPr lang="en-US">
                <a:ea typeface="+mn-lt"/>
                <a:cs typeface="+mn-lt"/>
              </a:rPr>
              <a:t>Whether or not the providers felt curriculum included obesity intervention there was significance in them not feeling competent in obesity intervention strategies.</a:t>
            </a:r>
          </a:p>
          <a:p>
            <a:pPr lvl="1"/>
            <a:r>
              <a:rPr lang="en-US" b="1">
                <a:ea typeface="+mn-lt"/>
                <a:cs typeface="+mn-lt"/>
              </a:rPr>
              <a:t>"I do not feel sufficiently educated or competent in obesity intervention strategies" (p&lt;0.011).</a:t>
            </a:r>
            <a:endParaRPr lang="en-US" b="1"/>
          </a:p>
        </p:txBody>
      </p:sp>
    </p:spTree>
    <p:extLst>
      <p:ext uri="{BB962C8B-B14F-4D97-AF65-F5344CB8AC3E}">
        <p14:creationId xmlns:p14="http://schemas.microsoft.com/office/powerpoint/2010/main" val="2625644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6F37-1863-F014-871F-FC8AEC47EB9C}"/>
              </a:ext>
            </a:extLst>
          </p:cNvPr>
          <p:cNvSpPr>
            <a:spLocks noGrp="1"/>
          </p:cNvSpPr>
          <p:nvPr>
            <p:ph type="title"/>
          </p:nvPr>
        </p:nvSpPr>
        <p:spPr/>
        <p:txBody>
          <a:bodyPr>
            <a:normAutofit fontScale="90000"/>
          </a:bodyPr>
          <a:lstStyle/>
          <a:p>
            <a:r>
              <a:rPr lang="en-US"/>
              <a:t>Perception that Obesity Treatment is Not Adequately Compensated</a:t>
            </a:r>
          </a:p>
        </p:txBody>
      </p:sp>
      <p:sp>
        <p:nvSpPr>
          <p:cNvPr id="3" name="Content Placeholder 2">
            <a:extLst>
              <a:ext uri="{FF2B5EF4-FFF2-40B4-BE49-F238E27FC236}">
                <a16:creationId xmlns:a16="http://schemas.microsoft.com/office/drawing/2014/main" id="{3415C746-6D1E-13B9-8461-28A25D765AC3}"/>
              </a:ext>
            </a:extLst>
          </p:cNvPr>
          <p:cNvSpPr>
            <a:spLocks noGrp="1"/>
          </p:cNvSpPr>
          <p:nvPr>
            <p:ph idx="1"/>
          </p:nvPr>
        </p:nvSpPr>
        <p:spPr/>
        <p:txBody>
          <a:bodyPr vert="horz" lIns="91440" tIns="45720" rIns="91440" bIns="45720" rtlCol="0" anchor="t">
            <a:normAutofit fontScale="92500" lnSpcReduction="10000"/>
          </a:bodyPr>
          <a:lstStyle/>
          <a:p>
            <a:pPr>
              <a:lnSpc>
                <a:spcPct val="100000"/>
              </a:lnSpc>
              <a:spcBef>
                <a:spcPts val="0"/>
              </a:spcBef>
            </a:pPr>
            <a:r>
              <a:rPr lang="en-US">
                <a:ea typeface="+mn-lt"/>
                <a:cs typeface="+mn-lt"/>
              </a:rPr>
              <a:t>"Healthcare providers in my discipline are not adequately compensated for treating obesity" (mean 3.32, Likert scale 1-5, p&lt;0.076).</a:t>
            </a:r>
          </a:p>
          <a:p>
            <a:pPr>
              <a:lnSpc>
                <a:spcPct val="100000"/>
              </a:lnSpc>
              <a:spcBef>
                <a:spcPts val="0"/>
              </a:spcBef>
            </a:pPr>
            <a:endParaRPr lang="en-US">
              <a:ea typeface="+mn-lt"/>
              <a:cs typeface="+mn-lt"/>
            </a:endParaRPr>
          </a:p>
          <a:p>
            <a:pPr>
              <a:lnSpc>
                <a:spcPct val="100000"/>
              </a:lnSpc>
              <a:spcBef>
                <a:spcPts val="0"/>
              </a:spcBef>
            </a:pPr>
            <a:r>
              <a:rPr lang="en-US" b="1" i="1">
                <a:ea typeface="+mn-lt"/>
                <a:cs typeface="+mn-lt"/>
              </a:rPr>
              <a:t>Providers are neutral regarding adequacy of compensation of obesity treatment.</a:t>
            </a:r>
          </a:p>
          <a:p>
            <a:pPr>
              <a:lnSpc>
                <a:spcPct val="100000"/>
              </a:lnSpc>
              <a:spcBef>
                <a:spcPts val="0"/>
              </a:spcBef>
            </a:pPr>
            <a:endParaRPr lang="en-US" b="1" i="1">
              <a:ea typeface="+mn-lt"/>
              <a:cs typeface="+mn-lt"/>
            </a:endParaRPr>
          </a:p>
          <a:p>
            <a:pPr>
              <a:lnSpc>
                <a:spcPct val="100000"/>
              </a:lnSpc>
              <a:spcBef>
                <a:spcPts val="0"/>
              </a:spcBef>
            </a:pPr>
            <a:r>
              <a:rPr lang="en-US">
                <a:ea typeface="+mn-lt"/>
                <a:cs typeface="+mn-lt"/>
              </a:rPr>
              <a:t>There are now Performance Billing codes that increase reimbursement when health related topics are discussed and documented. Advanced use of EMR can aid in capturing the additional revenue.</a:t>
            </a:r>
            <a:endParaRPr lang="en-US"/>
          </a:p>
          <a:p>
            <a:pPr>
              <a:lnSpc>
                <a:spcPct val="100000"/>
              </a:lnSpc>
              <a:spcBef>
                <a:spcPts val="0"/>
              </a:spcBef>
            </a:pPr>
            <a:endParaRPr lang="en-US"/>
          </a:p>
          <a:p>
            <a:endParaRPr lang="en-US"/>
          </a:p>
        </p:txBody>
      </p:sp>
    </p:spTree>
    <p:extLst>
      <p:ext uri="{BB962C8B-B14F-4D97-AF65-F5344CB8AC3E}">
        <p14:creationId xmlns:p14="http://schemas.microsoft.com/office/powerpoint/2010/main" val="3986697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BAC6-07CA-E898-F675-79BEE4337E9A}"/>
              </a:ext>
            </a:extLst>
          </p:cNvPr>
          <p:cNvSpPr>
            <a:spLocks noGrp="1"/>
          </p:cNvSpPr>
          <p:nvPr>
            <p:ph type="title"/>
          </p:nvPr>
        </p:nvSpPr>
        <p:spPr/>
        <p:txBody>
          <a:bodyPr/>
          <a:lstStyle/>
          <a:p>
            <a:r>
              <a:rPr lang="en-US"/>
              <a:t>Limitations</a:t>
            </a:r>
          </a:p>
        </p:txBody>
      </p:sp>
      <p:sp>
        <p:nvSpPr>
          <p:cNvPr id="3" name="Content Placeholder 2">
            <a:extLst>
              <a:ext uri="{FF2B5EF4-FFF2-40B4-BE49-F238E27FC236}">
                <a16:creationId xmlns:a16="http://schemas.microsoft.com/office/drawing/2014/main" id="{E2840D60-6BD0-C0AE-E71B-B4400F3C06B8}"/>
              </a:ext>
            </a:extLst>
          </p:cNvPr>
          <p:cNvSpPr>
            <a:spLocks noGrp="1"/>
          </p:cNvSpPr>
          <p:nvPr>
            <p:ph idx="1"/>
          </p:nvPr>
        </p:nvSpPr>
        <p:spPr/>
        <p:txBody>
          <a:bodyPr vert="horz" lIns="91440" tIns="45720" rIns="91440" bIns="45720" rtlCol="0" anchor="t">
            <a:normAutofit/>
          </a:bodyPr>
          <a:lstStyle/>
          <a:p>
            <a:r>
              <a:rPr lang="en-US"/>
              <a:t>Information is transferrable, not generalizable</a:t>
            </a:r>
          </a:p>
          <a:p>
            <a:r>
              <a:rPr lang="en-US"/>
              <a:t>N=13 for pre-test, n=9 for post-test</a:t>
            </a:r>
          </a:p>
          <a:p>
            <a:r>
              <a:rPr lang="en-US"/>
              <a:t>Study participants were not an exact match from pre-test to post-test</a:t>
            </a:r>
          </a:p>
          <a:p>
            <a:r>
              <a:rPr lang="en-US"/>
              <a:t>Education session time was limited to 4 weeks,</a:t>
            </a:r>
          </a:p>
          <a:p>
            <a:pPr lvl="1"/>
            <a:r>
              <a:rPr lang="en-US"/>
              <a:t>MI is a skill developed with practice</a:t>
            </a:r>
          </a:p>
          <a:p>
            <a:endParaRPr lang="en-US"/>
          </a:p>
        </p:txBody>
      </p:sp>
    </p:spTree>
    <p:extLst>
      <p:ext uri="{BB962C8B-B14F-4D97-AF65-F5344CB8AC3E}">
        <p14:creationId xmlns:p14="http://schemas.microsoft.com/office/powerpoint/2010/main" val="2343186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CB57-28F4-FE32-5FAB-BFC04E47C2BC}"/>
              </a:ext>
            </a:extLst>
          </p:cNvPr>
          <p:cNvSpPr>
            <a:spLocks noGrp="1"/>
          </p:cNvSpPr>
          <p:nvPr>
            <p:ph type="title"/>
          </p:nvPr>
        </p:nvSpPr>
        <p:spPr/>
        <p:txBody>
          <a:bodyPr/>
          <a:lstStyle/>
          <a:p>
            <a:r>
              <a:rPr lang="en-US"/>
              <a:t>Impact/Implications</a:t>
            </a:r>
          </a:p>
        </p:txBody>
      </p:sp>
      <p:sp>
        <p:nvSpPr>
          <p:cNvPr id="3" name="Content Placeholder 2">
            <a:extLst>
              <a:ext uri="{FF2B5EF4-FFF2-40B4-BE49-F238E27FC236}">
                <a16:creationId xmlns:a16="http://schemas.microsoft.com/office/drawing/2014/main" id="{CD98D2BB-CCFF-B7DF-C4AC-745A833F30B4}"/>
              </a:ext>
            </a:extLst>
          </p:cNvPr>
          <p:cNvSpPr>
            <a:spLocks noGrp="1"/>
          </p:cNvSpPr>
          <p:nvPr>
            <p:ph idx="1"/>
          </p:nvPr>
        </p:nvSpPr>
        <p:spPr/>
        <p:txBody>
          <a:bodyPr vert="horz" lIns="91440" tIns="45720" rIns="91440" bIns="45720" rtlCol="0" anchor="t">
            <a:normAutofit fontScale="85000" lnSpcReduction="20000"/>
          </a:bodyPr>
          <a:lstStyle/>
          <a:p>
            <a:r>
              <a:rPr lang="en-US"/>
              <a:t>Transformed the GWG conversation with patients in prenatal care.</a:t>
            </a:r>
          </a:p>
          <a:p>
            <a:r>
              <a:rPr lang="en-US">
                <a:ea typeface="+mn-lt"/>
                <a:cs typeface="+mn-lt"/>
              </a:rPr>
              <a:t>Educational sessions impacted provider perceptions of certain skills, professional attitudes, and challenges.</a:t>
            </a:r>
          </a:p>
          <a:p>
            <a:r>
              <a:rPr lang="en-US">
                <a:ea typeface="+mn-lt"/>
                <a:cs typeface="+mn-lt"/>
              </a:rPr>
              <a:t>Identified that providers perceived skills, professional attitudes, &amp; challenges were an adequate foundation with which to utilize MI.</a:t>
            </a:r>
          </a:p>
          <a:p>
            <a:r>
              <a:rPr lang="en-US"/>
              <a:t>MI skills can be applied to encourage and empower health modification behaviors.</a:t>
            </a:r>
          </a:p>
          <a:p>
            <a:r>
              <a:rPr lang="en-US"/>
              <a:t>Strengthened inter professional appreciation as they worked toward a common goal.</a:t>
            </a:r>
          </a:p>
          <a:p>
            <a:r>
              <a:rPr lang="en-US"/>
              <a:t>Cost effectiveness:  QALY, Pre/Post survey and educator cost</a:t>
            </a:r>
          </a:p>
          <a:p>
            <a:endParaRPr lang="en-US"/>
          </a:p>
          <a:p>
            <a:endParaRPr lang="en-US"/>
          </a:p>
          <a:p>
            <a:endParaRPr lang="en-US"/>
          </a:p>
        </p:txBody>
      </p:sp>
    </p:spTree>
    <p:extLst>
      <p:ext uri="{BB962C8B-B14F-4D97-AF65-F5344CB8AC3E}">
        <p14:creationId xmlns:p14="http://schemas.microsoft.com/office/powerpoint/2010/main" val="1931808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E920-E855-CF1B-7ECA-6902FCEC71BA}"/>
              </a:ext>
            </a:extLst>
          </p:cNvPr>
          <p:cNvSpPr>
            <a:spLocks noGrp="1"/>
          </p:cNvSpPr>
          <p:nvPr>
            <p:ph type="title"/>
          </p:nvPr>
        </p:nvSpPr>
        <p:spPr/>
        <p:txBody>
          <a:bodyPr/>
          <a:lstStyle/>
          <a:p>
            <a:r>
              <a:rPr lang="en-US"/>
              <a:t>Sustainability </a:t>
            </a:r>
          </a:p>
        </p:txBody>
      </p:sp>
      <p:sp>
        <p:nvSpPr>
          <p:cNvPr id="3" name="Content Placeholder 2">
            <a:extLst>
              <a:ext uri="{FF2B5EF4-FFF2-40B4-BE49-F238E27FC236}">
                <a16:creationId xmlns:a16="http://schemas.microsoft.com/office/drawing/2014/main" id="{E13C3F46-15C9-4C03-5062-2E80E567BE19}"/>
              </a:ext>
            </a:extLst>
          </p:cNvPr>
          <p:cNvSpPr>
            <a:spLocks noGrp="1"/>
          </p:cNvSpPr>
          <p:nvPr>
            <p:ph idx="1"/>
          </p:nvPr>
        </p:nvSpPr>
        <p:spPr/>
        <p:txBody>
          <a:bodyPr vert="horz" lIns="91440" tIns="45720" rIns="91440" bIns="45720" rtlCol="0" anchor="t">
            <a:normAutofit fontScale="92500" lnSpcReduction="20000"/>
          </a:bodyPr>
          <a:lstStyle/>
          <a:p>
            <a:r>
              <a:rPr lang="en-US"/>
              <a:t>Project will continue with support from department and HMC</a:t>
            </a:r>
          </a:p>
          <a:p>
            <a:r>
              <a:rPr lang="en-US"/>
              <a:t>Check-in with participants regarding sustained MI use.</a:t>
            </a:r>
          </a:p>
          <a:p>
            <a:r>
              <a:rPr lang="en-US"/>
              <a:t>Each new intern class and new hire CNM, NP, PA will have the MI education sessions. </a:t>
            </a:r>
          </a:p>
          <a:p>
            <a:r>
              <a:rPr lang="en-US"/>
              <a:t>Invite all providers off site to participate in MI educational sessions.</a:t>
            </a:r>
          </a:p>
          <a:p>
            <a:r>
              <a:rPr lang="en-US"/>
              <a:t>MI will become the standard as senior residents teach junior residents in clinical practice.</a:t>
            </a:r>
          </a:p>
          <a:p>
            <a:r>
              <a:rPr lang="en-US"/>
              <a:t>Further study to determine outcomes of the patients whose providers </a:t>
            </a:r>
            <a:r>
              <a:rPr lang="en-US" u="sng"/>
              <a:t>who learned and utilized MI</a:t>
            </a:r>
            <a:r>
              <a:rPr lang="en-US"/>
              <a:t>.</a:t>
            </a:r>
          </a:p>
          <a:p>
            <a:endParaRPr lang="en-US"/>
          </a:p>
        </p:txBody>
      </p:sp>
    </p:spTree>
    <p:extLst>
      <p:ext uri="{BB962C8B-B14F-4D97-AF65-F5344CB8AC3E}">
        <p14:creationId xmlns:p14="http://schemas.microsoft.com/office/powerpoint/2010/main" val="1782215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C4F-3167-325F-7B57-F8CF74468752}"/>
              </a:ext>
            </a:extLst>
          </p:cNvPr>
          <p:cNvSpPr>
            <a:spLocks noGrp="1"/>
          </p:cNvSpPr>
          <p:nvPr>
            <p:ph type="title"/>
          </p:nvPr>
        </p:nvSpPr>
        <p:spPr/>
        <p:txBody>
          <a:bodyPr/>
          <a:lstStyle/>
          <a:p>
            <a:r>
              <a:rPr lang="en-US"/>
              <a:t>Dissemination Plan</a:t>
            </a:r>
          </a:p>
        </p:txBody>
      </p:sp>
      <p:sp>
        <p:nvSpPr>
          <p:cNvPr id="3" name="Content Placeholder 2">
            <a:extLst>
              <a:ext uri="{FF2B5EF4-FFF2-40B4-BE49-F238E27FC236}">
                <a16:creationId xmlns:a16="http://schemas.microsoft.com/office/drawing/2014/main" id="{4F1F509B-8E46-2AA5-8960-355A0D21A5FE}"/>
              </a:ext>
            </a:extLst>
          </p:cNvPr>
          <p:cNvSpPr>
            <a:spLocks noGrp="1"/>
          </p:cNvSpPr>
          <p:nvPr>
            <p:ph idx="1"/>
          </p:nvPr>
        </p:nvSpPr>
        <p:spPr/>
        <p:txBody>
          <a:bodyPr/>
          <a:lstStyle/>
          <a:p>
            <a:r>
              <a:rPr lang="en-US"/>
              <a:t>Publish in journal </a:t>
            </a:r>
          </a:p>
          <a:p>
            <a:r>
              <a:rPr lang="en-US"/>
              <a:t>Present at DNP Conference 2023</a:t>
            </a:r>
          </a:p>
        </p:txBody>
      </p:sp>
    </p:spTree>
    <p:extLst>
      <p:ext uri="{BB962C8B-B14F-4D97-AF65-F5344CB8AC3E}">
        <p14:creationId xmlns:p14="http://schemas.microsoft.com/office/powerpoint/2010/main" val="356290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CA49-8479-5F8A-B790-D6D068B1EDE0}"/>
              </a:ext>
            </a:extLst>
          </p:cNvPr>
          <p:cNvSpPr>
            <a:spLocks noGrp="1"/>
          </p:cNvSpPr>
          <p:nvPr>
            <p:ph type="title"/>
          </p:nvPr>
        </p:nvSpPr>
        <p:spPr/>
        <p:txBody>
          <a:bodyPr/>
          <a:lstStyle/>
          <a:p>
            <a:r>
              <a:rPr lang="en-US"/>
              <a:t>Literature Review</a:t>
            </a:r>
          </a:p>
        </p:txBody>
      </p:sp>
      <p:sp>
        <p:nvSpPr>
          <p:cNvPr id="3" name="Content Placeholder 2">
            <a:extLst>
              <a:ext uri="{FF2B5EF4-FFF2-40B4-BE49-F238E27FC236}">
                <a16:creationId xmlns:a16="http://schemas.microsoft.com/office/drawing/2014/main" id="{ADC28799-5DEA-92D1-917D-50E03EC7A6F1}"/>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r>
              <a:rPr lang="en-US"/>
              <a:t>MI/CBT</a:t>
            </a:r>
          </a:p>
          <a:p>
            <a:r>
              <a:rPr lang="en-US">
                <a:ea typeface="+mn-lt"/>
                <a:cs typeface="+mn-lt"/>
              </a:rPr>
              <a:t>Building on the assumption proposed by Miller and Rose (2009), people have an innate desire toward wellness. Even those participating in self-destructive behaviors are aware it is not healthy.</a:t>
            </a:r>
          </a:p>
          <a:p>
            <a:r>
              <a:rPr lang="en-US">
                <a:ea typeface="+mn-lt"/>
                <a:cs typeface="+mn-lt"/>
              </a:rPr>
              <a:t> The interviewer can let the subject be self-aware of solutions without pressuring the person in a direction, allowing the patient to elevate themself from ambivalence to action.</a:t>
            </a:r>
            <a:endParaRPr lang="en-US"/>
          </a:p>
        </p:txBody>
      </p:sp>
      <p:sp>
        <p:nvSpPr>
          <p:cNvPr id="4" name="Content Placeholder 3">
            <a:extLst>
              <a:ext uri="{FF2B5EF4-FFF2-40B4-BE49-F238E27FC236}">
                <a16:creationId xmlns:a16="http://schemas.microsoft.com/office/drawing/2014/main" id="{13A59D1A-1F5F-FF10-2CEF-99E78BEC2865}"/>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en-US" sz="3900"/>
              <a:t>Preconception/PNC</a:t>
            </a:r>
          </a:p>
          <a:p>
            <a:r>
              <a:rPr lang="en-US">
                <a:ea typeface="+mn-lt"/>
                <a:cs typeface="+mn-lt"/>
              </a:rPr>
              <a:t>Excessive weight gain is often carried on to future pregnancies and outside of childbearing, which can increase risk of chronic illnesses like HTN and DM.</a:t>
            </a:r>
            <a:endParaRPr lang="en-US"/>
          </a:p>
          <a:p>
            <a:r>
              <a:rPr lang="en-US">
                <a:ea typeface="+mn-lt"/>
                <a:cs typeface="+mn-lt"/>
              </a:rPr>
              <a:t>Pregnancy is often the only healthcare many women receive </a:t>
            </a:r>
          </a:p>
          <a:p>
            <a:pPr lvl="2"/>
            <a:r>
              <a:rPr lang="en-US">
                <a:ea typeface="+mn-lt"/>
                <a:cs typeface="+mn-lt"/>
              </a:rPr>
              <a:t>(</a:t>
            </a:r>
            <a:r>
              <a:rPr lang="en-US" err="1">
                <a:ea typeface="+mn-lt"/>
                <a:cs typeface="+mn-lt"/>
              </a:rPr>
              <a:t>Ogunwole</a:t>
            </a:r>
            <a:r>
              <a:rPr lang="en-US">
                <a:ea typeface="+mn-lt"/>
                <a:cs typeface="+mn-lt"/>
              </a:rPr>
              <a:t>, et al., 2021)</a:t>
            </a:r>
            <a:endParaRPr lang="en-US"/>
          </a:p>
          <a:p>
            <a:endParaRPr lang="en-US"/>
          </a:p>
        </p:txBody>
      </p:sp>
    </p:spTree>
    <p:extLst>
      <p:ext uri="{BB962C8B-B14F-4D97-AF65-F5344CB8AC3E}">
        <p14:creationId xmlns:p14="http://schemas.microsoft.com/office/powerpoint/2010/main" val="3652641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E3C8-CA9B-DDE7-ADFB-3142E175CCDA}"/>
              </a:ext>
            </a:extLst>
          </p:cNvPr>
          <p:cNvSpPr>
            <a:spLocks noGrp="1"/>
          </p:cNvSpPr>
          <p:nvPr>
            <p:ph type="title"/>
          </p:nvPr>
        </p:nvSpPr>
        <p:spPr/>
        <p:txBody>
          <a:bodyPr/>
          <a:lstStyle/>
          <a:p>
            <a:r>
              <a:rPr lang="en-US"/>
              <a:t>Conclusion </a:t>
            </a:r>
          </a:p>
        </p:txBody>
      </p:sp>
      <p:sp>
        <p:nvSpPr>
          <p:cNvPr id="3" name="Content Placeholder 2">
            <a:extLst>
              <a:ext uri="{FF2B5EF4-FFF2-40B4-BE49-F238E27FC236}">
                <a16:creationId xmlns:a16="http://schemas.microsoft.com/office/drawing/2014/main" id="{BC99D64B-ABD4-82F7-7A6F-F5D7EE3BAB7E}"/>
              </a:ext>
            </a:extLst>
          </p:cNvPr>
          <p:cNvSpPr>
            <a:spLocks noGrp="1"/>
          </p:cNvSpPr>
          <p:nvPr>
            <p:ph idx="1"/>
          </p:nvPr>
        </p:nvSpPr>
        <p:spPr>
          <a:xfrm>
            <a:off x="694426" y="1474997"/>
            <a:ext cx="10515600" cy="4943385"/>
          </a:xfrm>
        </p:spPr>
        <p:txBody>
          <a:bodyPr vert="horz" lIns="91440" tIns="45720" rIns="91440" bIns="45720" rtlCol="0" anchor="t">
            <a:normAutofit lnSpcReduction="10000"/>
          </a:bodyPr>
          <a:lstStyle/>
          <a:p>
            <a:r>
              <a:rPr lang="en-US" sz="2300"/>
              <a:t>Motivational Interviewing is an attainable skill that can positively impact health behaviors.  It is a low-cost intervention that could improve the health of families in served by Hurley Medical Center providers in Flint, Michigan. </a:t>
            </a:r>
          </a:p>
          <a:p>
            <a:r>
              <a:rPr lang="en-US" sz="2300"/>
              <a:t>HMC providers perceive adequate time during the prenatal visit  along with adequate level of knowledge regarding obesity assessment and intervention.  This provides a foundation on which to build motivational interviewing skills. </a:t>
            </a:r>
          </a:p>
          <a:p>
            <a:r>
              <a:rPr lang="en-US" sz="2300"/>
              <a:t>The MI educational intervention changed provider perceptions regarding behavioral modification, speaking to family members about obesity, and teaching/motivating patients towards healthy eating and physical activity. </a:t>
            </a:r>
          </a:p>
          <a:p>
            <a:r>
              <a:rPr lang="en-US" sz="2300"/>
              <a:t>Additional study of the patients whose providers use the MI technique is needed to understand the impact on patient outcomes.  </a:t>
            </a:r>
          </a:p>
        </p:txBody>
      </p:sp>
    </p:spTree>
    <p:extLst>
      <p:ext uri="{BB962C8B-B14F-4D97-AF65-F5344CB8AC3E}">
        <p14:creationId xmlns:p14="http://schemas.microsoft.com/office/powerpoint/2010/main" val="2594772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6B3A-51CA-A61E-D625-6D6EF8FA5748}"/>
              </a:ext>
            </a:extLst>
          </p:cNvPr>
          <p:cNvSpPr>
            <a:spLocks noGrp="1"/>
          </p:cNvSpPr>
          <p:nvPr>
            <p:ph type="title"/>
          </p:nvPr>
        </p:nvSpPr>
        <p:spPr/>
        <p:txBody>
          <a:bodyPr/>
          <a:lstStyle/>
          <a:p>
            <a:r>
              <a:rPr lang="en-US"/>
              <a:t>Thank you! </a:t>
            </a:r>
          </a:p>
        </p:txBody>
      </p:sp>
      <p:sp>
        <p:nvSpPr>
          <p:cNvPr id="3" name="Text Placeholder 2">
            <a:extLst>
              <a:ext uri="{FF2B5EF4-FFF2-40B4-BE49-F238E27FC236}">
                <a16:creationId xmlns:a16="http://schemas.microsoft.com/office/drawing/2014/main" id="{F54E7F8A-F1F4-1B1E-B7C2-44969FC3FC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4019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8" name="Rectangle 2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2F2A8C9B-1DC7-01DD-9CA1-2D4965385C51}"/>
              </a:ext>
            </a:extLst>
          </p:cNvPr>
          <p:cNvSpPr>
            <a:spLocks noGrp="1"/>
          </p:cNvSpPr>
          <p:nvPr>
            <p:ph type="title"/>
          </p:nvPr>
        </p:nvSpPr>
        <p:spPr>
          <a:xfrm>
            <a:off x="996275" y="163351"/>
            <a:ext cx="5996619" cy="1979884"/>
          </a:xfrm>
        </p:spPr>
        <p:txBody>
          <a:bodyPr vert="horz" lIns="91440" tIns="45720" rIns="91440" bIns="45720" rtlCol="0" anchor="ctr">
            <a:normAutofit/>
          </a:bodyPr>
          <a:lstStyle/>
          <a:p>
            <a:r>
              <a:rPr lang="en-US">
                <a:solidFill>
                  <a:schemeClr val="tx2"/>
                </a:solidFill>
              </a:rPr>
              <a:t>Questions</a:t>
            </a:r>
          </a:p>
        </p:txBody>
      </p:sp>
      <p:sp>
        <p:nvSpPr>
          <p:cNvPr id="32" name="Rectangle 31">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a:extLst>
              <a:ext uri="{FF2B5EF4-FFF2-40B4-BE49-F238E27FC236}">
                <a16:creationId xmlns:a16="http://schemas.microsoft.com/office/drawing/2014/main" id="{CEF91C1C-9192-3A24-DD36-2D2436A670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795" y="2667000"/>
            <a:ext cx="3638410" cy="3638410"/>
          </a:xfrm>
          <a:prstGeom prst="rect">
            <a:avLst/>
          </a:prstGeom>
        </p:spPr>
      </p:pic>
    </p:spTree>
    <p:extLst>
      <p:ext uri="{BB962C8B-B14F-4D97-AF65-F5344CB8AC3E}">
        <p14:creationId xmlns:p14="http://schemas.microsoft.com/office/powerpoint/2010/main" val="485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D83F-C0C1-5165-9BC6-314E5C12F657}"/>
              </a:ext>
            </a:extLst>
          </p:cNvPr>
          <p:cNvSpPr>
            <a:spLocks noGrp="1"/>
          </p:cNvSpPr>
          <p:nvPr>
            <p:ph type="title"/>
          </p:nvPr>
        </p:nvSpPr>
        <p:spPr>
          <a:xfrm>
            <a:off x="838200" y="135722"/>
            <a:ext cx="10515600" cy="1038016"/>
          </a:xfrm>
        </p:spPr>
        <p:txBody>
          <a:bodyPr/>
          <a:lstStyle/>
          <a:p>
            <a:r>
              <a:rPr lang="en-US"/>
              <a:t>References </a:t>
            </a:r>
          </a:p>
        </p:txBody>
      </p:sp>
      <p:sp>
        <p:nvSpPr>
          <p:cNvPr id="3" name="Content Placeholder 2">
            <a:extLst>
              <a:ext uri="{FF2B5EF4-FFF2-40B4-BE49-F238E27FC236}">
                <a16:creationId xmlns:a16="http://schemas.microsoft.com/office/drawing/2014/main" id="{133A11ED-4AA7-033A-BFEB-7F041DBF0CCD}"/>
              </a:ext>
            </a:extLst>
          </p:cNvPr>
          <p:cNvSpPr>
            <a:spLocks noGrp="1"/>
          </p:cNvSpPr>
          <p:nvPr>
            <p:ph idx="1"/>
          </p:nvPr>
        </p:nvSpPr>
        <p:spPr>
          <a:xfrm>
            <a:off x="780691" y="1187450"/>
            <a:ext cx="10515600" cy="5259687"/>
          </a:xfrm>
        </p:spPr>
        <p:txBody>
          <a:bodyPr vert="horz" lIns="91440" tIns="45720" rIns="91440" bIns="45720" rtlCol="0" anchor="t">
            <a:noAutofit/>
          </a:bodyPr>
          <a:lstStyle/>
          <a:p>
            <a:r>
              <a:rPr lang="en-US" sz="1000">
                <a:ea typeface="+mn-lt"/>
                <a:cs typeface="+mn-lt"/>
              </a:rPr>
              <a:t>Butsch, W., Kushner, R., Alford, S., &amp; </a:t>
            </a:r>
            <a:r>
              <a:rPr lang="en-US" sz="1000" err="1">
                <a:ea typeface="+mn-lt"/>
                <a:cs typeface="+mn-lt"/>
              </a:rPr>
              <a:t>Smolarz</a:t>
            </a:r>
            <a:r>
              <a:rPr lang="en-US" sz="1000">
                <a:ea typeface="+mn-lt"/>
                <a:cs typeface="+mn-lt"/>
              </a:rPr>
              <a:t>, B. (2020). Low priority of obesity education leads to lack of medical students’ preparedness to effectively treat patients with obesity: results from the U.S. medical school obesity education curriculum benchmark study. </a:t>
            </a:r>
            <a:r>
              <a:rPr lang="en-US" sz="1000" i="1">
                <a:ea typeface="+mn-lt"/>
                <a:cs typeface="+mn-lt"/>
              </a:rPr>
              <a:t>BMC Medical Education</a:t>
            </a:r>
            <a:r>
              <a:rPr lang="en-US" sz="1000">
                <a:ea typeface="+mn-lt"/>
                <a:cs typeface="+mn-lt"/>
              </a:rPr>
              <a:t>, </a:t>
            </a:r>
            <a:r>
              <a:rPr lang="en-US" sz="1000" i="1">
                <a:ea typeface="+mn-lt"/>
                <a:cs typeface="+mn-lt"/>
              </a:rPr>
              <a:t>23</a:t>
            </a:r>
            <a:r>
              <a:rPr lang="en-US" sz="1000">
                <a:ea typeface="+mn-lt"/>
                <a:cs typeface="+mn-lt"/>
              </a:rPr>
              <a:t>. </a:t>
            </a:r>
            <a:r>
              <a:rPr lang="en-US" sz="1000" u="sng">
                <a:ea typeface="+mn-lt"/>
                <a:cs typeface="+mn-lt"/>
                <a:hlinkClick r:id="rId2"/>
              </a:rPr>
              <a:t>https://doi.org/10.1186/s12909-020-1925-z</a:t>
            </a:r>
            <a:endParaRPr lang="en-US" sz="1000" u="sng">
              <a:ea typeface="+mn-lt"/>
              <a:cs typeface="+mn-lt"/>
            </a:endParaRPr>
          </a:p>
          <a:p>
            <a:r>
              <a:rPr lang="en-US" sz="1000">
                <a:ea typeface="+mn-lt"/>
                <a:cs typeface="+mn-lt"/>
              </a:rPr>
              <a:t>Chooi, Y. C., Ding, C., &amp; </a:t>
            </a:r>
            <a:r>
              <a:rPr lang="en-US" sz="1000" err="1">
                <a:ea typeface="+mn-lt"/>
                <a:cs typeface="+mn-lt"/>
              </a:rPr>
              <a:t>Magkos</a:t>
            </a:r>
            <a:r>
              <a:rPr lang="en-US" sz="1000">
                <a:ea typeface="+mn-lt"/>
                <a:cs typeface="+mn-lt"/>
              </a:rPr>
              <a:t>, F. (2019). The epidemiology of obesity. </a:t>
            </a:r>
            <a:r>
              <a:rPr lang="en-US" sz="1000" i="1">
                <a:ea typeface="+mn-lt"/>
                <a:cs typeface="+mn-lt"/>
              </a:rPr>
              <a:t>Metabolism: clinical and experimental</a:t>
            </a:r>
            <a:r>
              <a:rPr lang="en-US" sz="1000">
                <a:ea typeface="+mn-lt"/>
                <a:cs typeface="+mn-lt"/>
              </a:rPr>
              <a:t>, </a:t>
            </a:r>
            <a:r>
              <a:rPr lang="en-US" sz="1000" i="1">
                <a:ea typeface="+mn-lt"/>
                <a:cs typeface="+mn-lt"/>
              </a:rPr>
              <a:t>92</a:t>
            </a:r>
            <a:r>
              <a:rPr lang="en-US" sz="1000">
                <a:ea typeface="+mn-lt"/>
                <a:cs typeface="+mn-lt"/>
              </a:rPr>
              <a:t>, 6–10. https://doi.org/10.1016/j.metabol.2018.09.005</a:t>
            </a:r>
            <a:endParaRPr lang="en-US" sz="1000" i="1">
              <a:ea typeface="+mn-lt"/>
              <a:cs typeface="+mn-lt"/>
            </a:endParaRPr>
          </a:p>
          <a:p>
            <a:r>
              <a:rPr lang="en-US" sz="1000" i="1">
                <a:ea typeface="+mn-lt"/>
                <a:cs typeface="+mn-lt"/>
              </a:rPr>
              <a:t>City-Data.com</a:t>
            </a:r>
            <a:r>
              <a:rPr lang="en-US" sz="1000">
                <a:ea typeface="+mn-lt"/>
                <a:cs typeface="+mn-lt"/>
              </a:rPr>
              <a:t>. (2019). City-Data.com. Retrieved September 18, 2021, from </a:t>
            </a:r>
            <a:r>
              <a:rPr lang="en-US" sz="1000" u="sng">
                <a:ea typeface="+mn-lt"/>
                <a:cs typeface="+mn-lt"/>
                <a:hlinkClick r:id="rId3"/>
              </a:rPr>
              <a:t>https://www.city-</a:t>
            </a:r>
            <a:r>
              <a:rPr lang="en-US" sz="1000">
                <a:ea typeface="+mn-lt"/>
                <a:cs typeface="+mn-lt"/>
              </a:rPr>
              <a:t>data.com/city/Flint-Michigan.html</a:t>
            </a:r>
            <a:endParaRPr lang="en-US" sz="1000"/>
          </a:p>
          <a:p>
            <a:r>
              <a:rPr lang="en-US" sz="1000">
                <a:ea typeface="+mn-lt"/>
                <a:cs typeface="+mn-lt"/>
              </a:rPr>
              <a:t>Goldstein, R. F., Abell, S. K., </a:t>
            </a:r>
            <a:r>
              <a:rPr lang="en-US" sz="1000" err="1">
                <a:ea typeface="+mn-lt"/>
                <a:cs typeface="+mn-lt"/>
              </a:rPr>
              <a:t>Ranasinha</a:t>
            </a:r>
            <a:r>
              <a:rPr lang="en-US" sz="1000">
                <a:ea typeface="+mn-lt"/>
                <a:cs typeface="+mn-lt"/>
              </a:rPr>
              <a:t>, S., Misso, M., Boyle, J. A., Black, M. H., Li, N., Hu, G., Corrado, F., Rode, L., Kim, Y. J., Haugen, M., Song, W. O., Kim, M. H., Bogaerts, A., Devlieger, R., Chung, J. H., &amp; </a:t>
            </a:r>
            <a:r>
              <a:rPr lang="en-US" sz="1000" err="1">
                <a:ea typeface="+mn-lt"/>
                <a:cs typeface="+mn-lt"/>
              </a:rPr>
              <a:t>Teede</a:t>
            </a:r>
            <a:r>
              <a:rPr lang="en-US" sz="1000">
                <a:ea typeface="+mn-lt"/>
                <a:cs typeface="+mn-lt"/>
              </a:rPr>
              <a:t>, H. J. (2017). Association of Gestational Weight Gain With Maternal and Infant Outcomes: A Systematic Review and Meta-analysis. </a:t>
            </a:r>
            <a:r>
              <a:rPr lang="en-US" sz="1000" i="1">
                <a:ea typeface="+mn-lt"/>
                <a:cs typeface="+mn-lt"/>
              </a:rPr>
              <a:t>JAMA</a:t>
            </a:r>
            <a:r>
              <a:rPr lang="en-US" sz="1000">
                <a:ea typeface="+mn-lt"/>
                <a:cs typeface="+mn-lt"/>
              </a:rPr>
              <a:t>, </a:t>
            </a:r>
            <a:r>
              <a:rPr lang="en-US" sz="1000" i="1">
                <a:ea typeface="+mn-lt"/>
                <a:cs typeface="+mn-lt"/>
              </a:rPr>
              <a:t>317</a:t>
            </a:r>
            <a:r>
              <a:rPr lang="en-US" sz="1000">
                <a:ea typeface="+mn-lt"/>
                <a:cs typeface="+mn-lt"/>
              </a:rPr>
              <a:t>(21), 2207–2225. </a:t>
            </a:r>
            <a:r>
              <a:rPr lang="en-US" sz="1000">
                <a:ea typeface="+mn-lt"/>
                <a:cs typeface="+mn-lt"/>
                <a:hlinkClick r:id="rId4"/>
              </a:rPr>
              <a:t>https://doi.org/10.1001/jama.2017.3635</a:t>
            </a:r>
            <a:r>
              <a:rPr lang="en-US" sz="1000">
                <a:ea typeface="+mn-lt"/>
                <a:cs typeface="+mn-lt"/>
              </a:rPr>
              <a:t> </a:t>
            </a:r>
            <a:endParaRPr lang="en-US" sz="1000"/>
          </a:p>
          <a:p>
            <a:r>
              <a:rPr lang="en-US" sz="1000" err="1">
                <a:ea typeface="+mn-lt"/>
                <a:cs typeface="+mn-lt"/>
              </a:rPr>
              <a:t>Koball</a:t>
            </a:r>
            <a:r>
              <a:rPr lang="en-US" sz="1000">
                <a:ea typeface="+mn-lt"/>
                <a:cs typeface="+mn-lt"/>
              </a:rPr>
              <a:t>, A. M., Mueller, P. S., Craner, J., Clark, M. M., Nanda, S., Kebede, E. B., &amp; Grothe, K. B. (2018). Crucial conversations about weight management with healthcare providers: patients' perspectives and experiences. </a:t>
            </a:r>
            <a:r>
              <a:rPr lang="en-US" sz="1000" i="1">
                <a:ea typeface="+mn-lt"/>
                <a:cs typeface="+mn-lt"/>
              </a:rPr>
              <a:t>Eating and weight disorders : EWD</a:t>
            </a:r>
            <a:r>
              <a:rPr lang="en-US" sz="1000">
                <a:ea typeface="+mn-lt"/>
                <a:cs typeface="+mn-lt"/>
              </a:rPr>
              <a:t>, </a:t>
            </a:r>
            <a:r>
              <a:rPr lang="en-US" sz="1000" i="1">
                <a:ea typeface="+mn-lt"/>
                <a:cs typeface="+mn-lt"/>
              </a:rPr>
              <a:t>23</a:t>
            </a:r>
            <a:r>
              <a:rPr lang="en-US" sz="1000">
                <a:ea typeface="+mn-lt"/>
                <a:cs typeface="+mn-lt"/>
              </a:rPr>
              <a:t>(1), 87–94. https://doi.org/10.1007/s40519-016-0304-6</a:t>
            </a:r>
          </a:p>
          <a:p>
            <a:r>
              <a:rPr lang="en-US" sz="1000" err="1">
                <a:ea typeface="+mn-lt"/>
                <a:cs typeface="+mn-lt"/>
              </a:rPr>
              <a:t>Kominiarek</a:t>
            </a:r>
            <a:r>
              <a:rPr lang="en-US" sz="1000">
                <a:ea typeface="+mn-lt"/>
                <a:cs typeface="+mn-lt"/>
              </a:rPr>
              <a:t>, M., &amp; </a:t>
            </a:r>
            <a:r>
              <a:rPr lang="en-US" sz="1000" err="1">
                <a:ea typeface="+mn-lt"/>
                <a:cs typeface="+mn-lt"/>
              </a:rPr>
              <a:t>Peaceman</a:t>
            </a:r>
            <a:r>
              <a:rPr lang="en-US" sz="1000">
                <a:ea typeface="+mn-lt"/>
                <a:cs typeface="+mn-lt"/>
              </a:rPr>
              <a:t>, A. (2017). Gestational Weight Gain. </a:t>
            </a:r>
            <a:r>
              <a:rPr lang="en-US" sz="1000" i="1">
                <a:ea typeface="+mn-lt"/>
                <a:cs typeface="+mn-lt"/>
              </a:rPr>
              <a:t>American journal of</a:t>
            </a:r>
            <a:r>
              <a:rPr lang="en-US" sz="1000">
                <a:ea typeface="+mn-lt"/>
                <a:cs typeface="+mn-lt"/>
              </a:rPr>
              <a:t> </a:t>
            </a:r>
            <a:r>
              <a:rPr lang="en-US" sz="1000" i="1">
                <a:ea typeface="+mn-lt"/>
                <a:cs typeface="+mn-lt"/>
              </a:rPr>
              <a:t>obstetrics and gynecology</a:t>
            </a:r>
            <a:r>
              <a:rPr lang="en-US" sz="1000">
                <a:ea typeface="+mn-lt"/>
                <a:cs typeface="+mn-lt"/>
              </a:rPr>
              <a:t>, </a:t>
            </a:r>
            <a:r>
              <a:rPr lang="en-US" sz="1000" i="1">
                <a:ea typeface="+mn-lt"/>
                <a:cs typeface="+mn-lt"/>
              </a:rPr>
              <a:t>217</a:t>
            </a:r>
            <a:r>
              <a:rPr lang="en-US" sz="1000">
                <a:ea typeface="+mn-lt"/>
                <a:cs typeface="+mn-lt"/>
              </a:rPr>
              <a:t>(6), 642–651. https://doi.org/10.1016/j.ajog.2017.05.040</a:t>
            </a:r>
            <a:endParaRPr lang="en-US" sz="1000"/>
          </a:p>
          <a:p>
            <a:r>
              <a:rPr lang="en-US" sz="1000">
                <a:ea typeface="+mn-lt"/>
                <a:cs typeface="+mn-lt"/>
              </a:rPr>
              <a:t>Liu, B., Xu, G., Sun, Y., Du, Y., Gao, R., </a:t>
            </a:r>
            <a:r>
              <a:rPr lang="en-US" sz="1000" err="1">
                <a:ea typeface="+mn-lt"/>
                <a:cs typeface="+mn-lt"/>
              </a:rPr>
              <a:t>Snetselaar</a:t>
            </a:r>
            <a:r>
              <a:rPr lang="en-US" sz="1000">
                <a:ea typeface="+mn-lt"/>
                <a:cs typeface="+mn-lt"/>
              </a:rPr>
              <a:t>, L. G., Santillan, M. K., &amp; Bao, W. (2019). Association between maternal pre-pregnancy obesity and preterm birth according to maternal age and race or ethnicity: a population-based study. </a:t>
            </a:r>
            <a:r>
              <a:rPr lang="en-US" sz="1000" i="1">
                <a:ea typeface="+mn-lt"/>
                <a:cs typeface="+mn-lt"/>
              </a:rPr>
              <a:t>The lancet. Diabetes &amp;</a:t>
            </a:r>
            <a:r>
              <a:rPr lang="en-US" sz="1000">
                <a:ea typeface="+mn-lt"/>
                <a:cs typeface="+mn-lt"/>
              </a:rPr>
              <a:t> </a:t>
            </a:r>
            <a:r>
              <a:rPr lang="en-US" sz="1000" i="1">
                <a:ea typeface="+mn-lt"/>
                <a:cs typeface="+mn-lt"/>
              </a:rPr>
              <a:t>endocrinology</a:t>
            </a:r>
            <a:r>
              <a:rPr lang="en-US" sz="1000">
                <a:ea typeface="+mn-lt"/>
                <a:cs typeface="+mn-lt"/>
              </a:rPr>
              <a:t>, </a:t>
            </a:r>
            <a:r>
              <a:rPr lang="en-US" sz="1000" i="1">
                <a:ea typeface="+mn-lt"/>
                <a:cs typeface="+mn-lt"/>
              </a:rPr>
              <a:t>7</a:t>
            </a:r>
            <a:r>
              <a:rPr lang="en-US" sz="1000">
                <a:ea typeface="+mn-lt"/>
                <a:cs typeface="+mn-lt"/>
              </a:rPr>
              <a:t>(9), 707–714. </a:t>
            </a:r>
            <a:r>
              <a:rPr lang="en-US" sz="1000" u="sng">
                <a:ea typeface="+mn-lt"/>
                <a:cs typeface="+mn-lt"/>
                <a:hlinkClick r:id="rId5"/>
              </a:rPr>
              <a:t>https://doi.org/10.1016/S2213-</a:t>
            </a:r>
            <a:r>
              <a:rPr lang="en-US" sz="1000">
                <a:ea typeface="+mn-lt"/>
                <a:cs typeface="+mn-lt"/>
                <a:hlinkClick r:id="rId5"/>
              </a:rPr>
              <a:t> </a:t>
            </a:r>
            <a:r>
              <a:rPr lang="en-US" sz="1000" u="sng">
                <a:ea typeface="+mn-lt"/>
                <a:cs typeface="+mn-lt"/>
                <a:hlinkClick r:id="" action="ppaction://noaction"/>
              </a:rPr>
              <a:t>8587(19)30193-7</a:t>
            </a:r>
            <a:endParaRPr lang="en-US" sz="1000">
              <a:ea typeface="+mn-lt"/>
              <a:cs typeface="+mn-lt"/>
            </a:endParaRPr>
          </a:p>
          <a:p>
            <a:r>
              <a:rPr lang="en-US" sz="1000">
                <a:ea typeface="+mn-lt"/>
                <a:cs typeface="+mn-lt"/>
              </a:rPr>
              <a:t>Miller, W. R. (1983). Motivational interviewing with problem drinkers. </a:t>
            </a:r>
            <a:r>
              <a:rPr lang="en-US" sz="1000" i="1" err="1">
                <a:ea typeface="+mn-lt"/>
                <a:cs typeface="+mn-lt"/>
              </a:rPr>
              <a:t>Behavioural</a:t>
            </a:r>
            <a:r>
              <a:rPr lang="en-US" sz="1000" i="1">
                <a:ea typeface="+mn-lt"/>
                <a:cs typeface="+mn-lt"/>
              </a:rPr>
              <a:t> Psychotherapy, 11</a:t>
            </a:r>
            <a:r>
              <a:rPr lang="en-US" sz="1000">
                <a:ea typeface="+mn-lt"/>
                <a:cs typeface="+mn-lt"/>
              </a:rPr>
              <a:t>(2), 147–172. </a:t>
            </a:r>
            <a:r>
              <a:rPr lang="en-US" sz="1000">
                <a:ea typeface="+mn-lt"/>
                <a:cs typeface="+mn-lt"/>
                <a:hlinkClick r:id="rId6"/>
              </a:rPr>
              <a:t>https://doi.org/10.1017/S0141347300006583</a:t>
            </a:r>
            <a:endParaRPr lang="en-US" sz="1000">
              <a:ea typeface="+mn-lt"/>
              <a:cs typeface="+mn-lt"/>
            </a:endParaRPr>
          </a:p>
          <a:p>
            <a:r>
              <a:rPr lang="en-US" sz="1000">
                <a:ea typeface="+mn-lt"/>
                <a:cs typeface="+mn-lt"/>
              </a:rPr>
              <a:t>Miller, W.M. &amp; Rollnick, S. (1991). Motivational Interviewing: Preparing People to Change Addictive Behavior. Guilford Press: New York.</a:t>
            </a:r>
            <a:endParaRPr lang="en-US" sz="1000"/>
          </a:p>
          <a:p>
            <a:r>
              <a:rPr lang="en-US" sz="1000">
                <a:ea typeface="+mn-lt"/>
                <a:cs typeface="+mn-lt"/>
              </a:rPr>
              <a:t>Miller, W. R., &amp; Rose, G. S. (2009). Toward a theory of motivational interviewing. American Psychologist, 64, 527–537. </a:t>
            </a:r>
            <a:r>
              <a:rPr lang="en-US" sz="1000">
                <a:ea typeface="+mn-lt"/>
                <a:cs typeface="+mn-lt"/>
                <a:hlinkClick r:id="rId7"/>
              </a:rPr>
              <a:t>http://dx.doi.org/10</a:t>
            </a:r>
            <a:r>
              <a:rPr lang="en-US" sz="1000">
                <a:ea typeface="+mn-lt"/>
                <a:cs typeface="+mn-lt"/>
              </a:rPr>
              <a:t> .1037/a0016830</a:t>
            </a:r>
          </a:p>
          <a:p>
            <a:r>
              <a:rPr lang="en-US" sz="1000" i="1">
                <a:ea typeface="+mn-lt"/>
                <a:cs typeface="+mn-lt"/>
              </a:rPr>
              <a:t>Motivational Interviewing</a:t>
            </a:r>
            <a:r>
              <a:rPr lang="en-US" sz="1000">
                <a:ea typeface="+mn-lt"/>
                <a:cs typeface="+mn-lt"/>
              </a:rPr>
              <a:t>. (2021). Psychology Today. Retrieved October 9, 2021, from </a:t>
            </a:r>
            <a:r>
              <a:rPr lang="en-US" sz="1000" u="sng">
                <a:ea typeface="+mn-lt"/>
                <a:cs typeface="+mn-lt"/>
                <a:hlinkClick r:id="rId8"/>
              </a:rPr>
              <a:t>https://www.psychologytoday.com/us/therapy-types/motivational-interviewing</a:t>
            </a:r>
            <a:endParaRPr lang="en-US" sz="1000">
              <a:ea typeface="+mn-lt"/>
              <a:cs typeface="+mn-lt"/>
            </a:endParaRPr>
          </a:p>
          <a:p>
            <a:r>
              <a:rPr lang="en-US" sz="1000" err="1">
                <a:ea typeface="+mn-lt"/>
                <a:cs typeface="+mn-lt"/>
              </a:rPr>
              <a:t>Mujcic</a:t>
            </a:r>
            <a:r>
              <a:rPr lang="en-US" sz="1000">
                <a:ea typeface="+mn-lt"/>
                <a:cs typeface="+mn-lt"/>
              </a:rPr>
              <a:t>, A., Linke, S., Hamilton, F., Phillips, A., &amp; </a:t>
            </a:r>
            <a:r>
              <a:rPr lang="en-US" sz="1000" err="1">
                <a:ea typeface="+mn-lt"/>
                <a:cs typeface="+mn-lt"/>
              </a:rPr>
              <a:t>Khadjesari</a:t>
            </a:r>
            <a:r>
              <a:rPr lang="en-US" sz="1000">
                <a:ea typeface="+mn-lt"/>
                <a:cs typeface="+mn-lt"/>
              </a:rPr>
              <a:t>, Z. (2020). Engagement With Motivational Interviewing and Cognitive Behavioral Therapy Components of a Web-Based Alcohol Intervention, Elicitation of Change Talk and Sustain Talk, and Impact on Drinking Outcomes: Secondary Data Analysis. </a:t>
            </a:r>
            <a:r>
              <a:rPr lang="en-US" sz="1000" i="1">
                <a:ea typeface="+mn-lt"/>
                <a:cs typeface="+mn-lt"/>
              </a:rPr>
              <a:t>Journal of medical</a:t>
            </a:r>
            <a:r>
              <a:rPr lang="en-US" sz="1000">
                <a:ea typeface="+mn-lt"/>
                <a:cs typeface="+mn-lt"/>
              </a:rPr>
              <a:t> </a:t>
            </a:r>
            <a:r>
              <a:rPr lang="en-US" sz="1000" i="1">
                <a:ea typeface="+mn-lt"/>
                <a:cs typeface="+mn-lt"/>
              </a:rPr>
              <a:t>Internet research</a:t>
            </a:r>
            <a:r>
              <a:rPr lang="en-US" sz="1000">
                <a:ea typeface="+mn-lt"/>
                <a:cs typeface="+mn-lt"/>
              </a:rPr>
              <a:t>, </a:t>
            </a:r>
            <a:r>
              <a:rPr lang="en-US" sz="1000" i="1">
                <a:ea typeface="+mn-lt"/>
                <a:cs typeface="+mn-lt"/>
              </a:rPr>
              <a:t>22</a:t>
            </a:r>
            <a:r>
              <a:rPr lang="en-US" sz="1000">
                <a:ea typeface="+mn-lt"/>
                <a:cs typeface="+mn-lt"/>
              </a:rPr>
              <a:t>(9), e17285. </a:t>
            </a:r>
            <a:r>
              <a:rPr lang="en-US" sz="1000">
                <a:ea typeface="+mn-lt"/>
                <a:cs typeface="+mn-lt"/>
                <a:hlinkClick r:id="rId9"/>
              </a:rPr>
              <a:t>https://doi.org/10.2196/17285</a:t>
            </a:r>
            <a:endParaRPr lang="en-US" sz="1000"/>
          </a:p>
          <a:p>
            <a:r>
              <a:rPr lang="en-US" sz="1000">
                <a:ea typeface="+mn-lt"/>
                <a:cs typeface="+mn-lt"/>
              </a:rPr>
              <a:t>Rollnick, Stephen. (2013, June 10). Motivational Interviewing.  YouTube. </a:t>
            </a:r>
            <a:r>
              <a:rPr lang="en-US" sz="1000">
                <a:ea typeface="+mn-lt"/>
                <a:cs typeface="+mn-lt"/>
                <a:hlinkClick r:id="rId10"/>
              </a:rPr>
              <a:t>https://www.youtube.com/watch?v=lF1i32ucPvE</a:t>
            </a:r>
            <a:endParaRPr lang="en-US" sz="1000">
              <a:ea typeface="+mn-lt"/>
              <a:cs typeface="+mn-lt"/>
            </a:endParaRPr>
          </a:p>
          <a:p>
            <a:r>
              <a:rPr lang="en-US" sz="1000">
                <a:ea typeface="+mn-lt"/>
                <a:cs typeface="+mn-lt"/>
              </a:rPr>
              <a:t>Sanchez-Ramirez, D. C., Long, H., Mowat, S., &amp; Hein, C. (2018). Obesity education for front-line healthcare providers. </a:t>
            </a:r>
            <a:r>
              <a:rPr lang="en-US" sz="1000" i="1">
                <a:ea typeface="+mn-lt"/>
                <a:cs typeface="+mn-lt"/>
              </a:rPr>
              <a:t>BMC medical education</a:t>
            </a:r>
            <a:r>
              <a:rPr lang="en-US" sz="1000">
                <a:ea typeface="+mn-lt"/>
                <a:cs typeface="+mn-lt"/>
              </a:rPr>
              <a:t>, </a:t>
            </a:r>
            <a:r>
              <a:rPr lang="en-US" sz="1000" i="1">
                <a:ea typeface="+mn-lt"/>
                <a:cs typeface="+mn-lt"/>
              </a:rPr>
              <a:t>18</a:t>
            </a:r>
            <a:r>
              <a:rPr lang="en-US" sz="1000">
                <a:ea typeface="+mn-lt"/>
                <a:cs typeface="+mn-lt"/>
              </a:rPr>
              <a:t>(1), 278. </a:t>
            </a:r>
            <a:r>
              <a:rPr lang="en-US" sz="1000" u="sng">
                <a:ea typeface="+mn-lt"/>
                <a:cs typeface="+mn-lt"/>
                <a:hlinkClick r:id="rId11"/>
              </a:rPr>
              <a:t>https://doi.org/10.1186/s12909-018-1380-2</a:t>
            </a:r>
            <a:endParaRPr lang="en-US" sz="1000">
              <a:ea typeface="+mn-lt"/>
              <a:cs typeface="+mn-lt"/>
            </a:endParaRPr>
          </a:p>
          <a:p>
            <a:endParaRPr lang="en-US">
              <a:ea typeface="+mn-lt"/>
              <a:cs typeface="+mn-lt"/>
            </a:endParaRPr>
          </a:p>
        </p:txBody>
      </p:sp>
    </p:spTree>
    <p:extLst>
      <p:ext uri="{BB962C8B-B14F-4D97-AF65-F5344CB8AC3E}">
        <p14:creationId xmlns:p14="http://schemas.microsoft.com/office/powerpoint/2010/main" val="205748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5317-3D65-D05A-A3FA-7F940D58AC46}"/>
              </a:ext>
            </a:extLst>
          </p:cNvPr>
          <p:cNvSpPr>
            <a:spLocks noGrp="1"/>
          </p:cNvSpPr>
          <p:nvPr>
            <p:ph type="title"/>
          </p:nvPr>
        </p:nvSpPr>
        <p:spPr/>
        <p:txBody>
          <a:bodyPr>
            <a:normAutofit/>
          </a:bodyPr>
          <a:lstStyle/>
          <a:p>
            <a:endParaRPr lang="en-US" b="0" cap="all">
              <a:latin typeface="AvenirNext LT Pro Medium"/>
              <a:ea typeface="+mj-lt"/>
              <a:cs typeface="+mj-lt"/>
            </a:endParaRPr>
          </a:p>
          <a:p>
            <a:endParaRPr lang="en-US"/>
          </a:p>
        </p:txBody>
      </p:sp>
      <p:sp>
        <p:nvSpPr>
          <p:cNvPr id="3" name="Content Placeholder 2">
            <a:extLst>
              <a:ext uri="{FF2B5EF4-FFF2-40B4-BE49-F238E27FC236}">
                <a16:creationId xmlns:a16="http://schemas.microsoft.com/office/drawing/2014/main" id="{4DD12454-8528-DF49-8F76-F48B49A5DFE0}"/>
              </a:ext>
            </a:extLst>
          </p:cNvPr>
          <p:cNvSpPr>
            <a:spLocks noGrp="1"/>
          </p:cNvSpPr>
          <p:nvPr>
            <p:ph sz="half" idx="1"/>
          </p:nvPr>
        </p:nvSpPr>
        <p:spPr>
          <a:xfrm>
            <a:off x="795068" y="905474"/>
            <a:ext cx="5181600" cy="4351338"/>
          </a:xfrm>
        </p:spPr>
        <p:txBody>
          <a:bodyPr vert="horz" lIns="91440" tIns="45720" rIns="91440" bIns="45720" rtlCol="0" anchor="t">
            <a:noAutofit/>
          </a:bodyPr>
          <a:lstStyle/>
          <a:p>
            <a:pPr>
              <a:lnSpc>
                <a:spcPct val="120000"/>
              </a:lnSpc>
            </a:pPr>
            <a:r>
              <a:rPr lang="en-US" sz="1800">
                <a:latin typeface="AvenirNext LT Pro Medium"/>
              </a:rPr>
              <a:t>Goldstein, et al. (2017) conducted a systematic review &amp; meta-analysis with pooled data including 1,309,136 pregnancies and they noted an association with higher risk of adverse maternal and infant outcomes. Overall, 47% had gestational weight gain greater than IOM recommendations</a:t>
            </a:r>
            <a:endParaRPr lang="en-US" sz="1800">
              <a:latin typeface="AvenirNext LT Pro Medium"/>
              <a:ea typeface="+mn-lt"/>
              <a:cs typeface="+mn-lt"/>
            </a:endParaRPr>
          </a:p>
          <a:p>
            <a:pPr>
              <a:lnSpc>
                <a:spcPct val="120000"/>
              </a:lnSpc>
            </a:pPr>
            <a:r>
              <a:rPr lang="en-US" sz="1800">
                <a:latin typeface="AvenirNext LT Pro Medium"/>
                <a:ea typeface="+mn-lt"/>
                <a:cs typeface="+mn-lt"/>
              </a:rPr>
              <a:t>Outcomes for excessive weight gain included: Acute Respiratory Distress, preterm birth, higher risk of Large for Gestational Age, macrosomia, and cesarean delivery (Goldstein, et al., 2017)</a:t>
            </a:r>
          </a:p>
          <a:p>
            <a:pPr>
              <a:lnSpc>
                <a:spcPct val="120000"/>
              </a:lnSpc>
            </a:pPr>
            <a:r>
              <a:rPr lang="en-US" sz="1800">
                <a:ea typeface="+mn-lt"/>
                <a:cs typeface="+mn-lt"/>
              </a:rPr>
              <a:t>Evidence demonstrates that patients are more likely to work on weight loss after physician discussion (Mastrocola, et al., 2020).</a:t>
            </a:r>
            <a:endParaRPr lang="en-US" sz="1800">
              <a:latin typeface="AvenirNext LT Pro Medium"/>
            </a:endParaRPr>
          </a:p>
        </p:txBody>
      </p:sp>
      <p:sp>
        <p:nvSpPr>
          <p:cNvPr id="4" name="Content Placeholder 3">
            <a:extLst>
              <a:ext uri="{FF2B5EF4-FFF2-40B4-BE49-F238E27FC236}">
                <a16:creationId xmlns:a16="http://schemas.microsoft.com/office/drawing/2014/main" id="{6CFB58A5-32F3-FDE9-E6CE-6C5CC0DCF920}"/>
              </a:ext>
            </a:extLst>
          </p:cNvPr>
          <p:cNvSpPr>
            <a:spLocks noGrp="1"/>
          </p:cNvSpPr>
          <p:nvPr>
            <p:ph sz="half" idx="2"/>
          </p:nvPr>
        </p:nvSpPr>
        <p:spPr>
          <a:xfrm>
            <a:off x="6071558" y="905474"/>
            <a:ext cx="5181600" cy="5501526"/>
          </a:xfrm>
        </p:spPr>
        <p:txBody>
          <a:bodyPr vert="horz" lIns="91440" tIns="45720" rIns="91440" bIns="45720" rtlCol="0" anchor="t">
            <a:normAutofit/>
          </a:bodyPr>
          <a:lstStyle/>
          <a:p>
            <a:pPr>
              <a:lnSpc>
                <a:spcPct val="120000"/>
              </a:lnSpc>
            </a:pPr>
            <a:r>
              <a:rPr lang="en-US" sz="1550">
                <a:ea typeface="+mn-lt"/>
                <a:cs typeface="+mn-lt"/>
              </a:rPr>
              <a:t>Pandemic of obesity impacts 93.3 million adults in the United States and 650 million adults worldwide (Mastrocola, et al., 2020).</a:t>
            </a:r>
          </a:p>
          <a:p>
            <a:pPr>
              <a:lnSpc>
                <a:spcPct val="120000"/>
              </a:lnSpc>
            </a:pPr>
            <a:r>
              <a:rPr lang="en-US" sz="1550">
                <a:ea typeface="+mn-lt"/>
                <a:cs typeface="+mn-lt"/>
              </a:rPr>
              <a:t>Since 1980, the incidence of obesity has doubled, with the worldwide incidence approaching 30% (Chooi, et al., 2019).</a:t>
            </a:r>
          </a:p>
          <a:p>
            <a:pPr>
              <a:lnSpc>
                <a:spcPct val="120000"/>
              </a:lnSpc>
            </a:pPr>
            <a:r>
              <a:rPr lang="en-US" sz="1550">
                <a:ea typeface="+mn-lt"/>
                <a:cs typeface="+mn-lt"/>
              </a:rPr>
              <a:t>Not often discussed is the possibility of delayed lactogenesis for women who begin pregnancy obese and have excessive GWG (McDowell, et al., 2019).</a:t>
            </a:r>
          </a:p>
          <a:p>
            <a:pPr>
              <a:lnSpc>
                <a:spcPct val="120000"/>
              </a:lnSpc>
            </a:pPr>
            <a:r>
              <a:rPr lang="en-US" sz="1550">
                <a:ea typeface="+mn-lt"/>
                <a:cs typeface="+mn-lt"/>
              </a:rPr>
              <a:t>Liu, et al., (2019) noted that pre-pregnancy obesity is significantly related to pre-term delivery with more investigation needed to determine the impact of race, age, and ethnicity.</a:t>
            </a:r>
          </a:p>
          <a:p>
            <a:pPr>
              <a:lnSpc>
                <a:spcPct val="120000"/>
              </a:lnSpc>
            </a:pPr>
            <a:r>
              <a:rPr lang="en-US" sz="1550">
                <a:ea typeface="+mn-lt"/>
                <a:cs typeface="+mn-lt"/>
              </a:rPr>
              <a:t> </a:t>
            </a:r>
            <a:r>
              <a:rPr lang="en-US" sz="1550" err="1">
                <a:ea typeface="+mn-lt"/>
                <a:cs typeface="+mn-lt"/>
              </a:rPr>
              <a:t>Kominiarek</a:t>
            </a:r>
            <a:r>
              <a:rPr lang="en-US" sz="1550">
                <a:ea typeface="+mn-lt"/>
                <a:cs typeface="+mn-lt"/>
              </a:rPr>
              <a:t> and </a:t>
            </a:r>
            <a:r>
              <a:rPr lang="en-US" sz="1550" err="1">
                <a:ea typeface="+mn-lt"/>
                <a:cs typeface="+mn-lt"/>
              </a:rPr>
              <a:t>Peaceman</a:t>
            </a:r>
            <a:r>
              <a:rPr lang="en-US" sz="1550">
                <a:ea typeface="+mn-lt"/>
                <a:cs typeface="+mn-lt"/>
              </a:rPr>
              <a:t> (2017) report &gt;50% of women who are overweight or obese have the highest prevalence of exceeding recommended gestational weight gain. </a:t>
            </a:r>
            <a:endParaRPr lang="en-US" sz="1550">
              <a:latin typeface="Avenir Next LT Pro"/>
            </a:endParaRPr>
          </a:p>
        </p:txBody>
      </p:sp>
      <p:sp>
        <p:nvSpPr>
          <p:cNvPr id="6" name="Text Placeholder 2">
            <a:extLst>
              <a:ext uri="{FF2B5EF4-FFF2-40B4-BE49-F238E27FC236}">
                <a16:creationId xmlns:a16="http://schemas.microsoft.com/office/drawing/2014/main" id="{0E9CE7BD-C2BE-9DB7-7C1F-7D6942D6233C}"/>
              </a:ext>
            </a:extLst>
          </p:cNvPr>
          <p:cNvSpPr txBox="1">
            <a:spLocks/>
          </p:cNvSpPr>
          <p:nvPr/>
        </p:nvSpPr>
        <p:spPr>
          <a:xfrm>
            <a:off x="801648" y="185918"/>
            <a:ext cx="5282192" cy="657225"/>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Gestational Weight Gain</a:t>
            </a:r>
          </a:p>
        </p:txBody>
      </p:sp>
      <p:sp>
        <p:nvSpPr>
          <p:cNvPr id="8" name="Text Placeholder 4">
            <a:extLst>
              <a:ext uri="{FF2B5EF4-FFF2-40B4-BE49-F238E27FC236}">
                <a16:creationId xmlns:a16="http://schemas.microsoft.com/office/drawing/2014/main" id="{36889E39-25A1-D81A-0AEB-FC8330D96F0E}"/>
              </a:ext>
            </a:extLst>
          </p:cNvPr>
          <p:cNvSpPr txBox="1">
            <a:spLocks/>
          </p:cNvSpPr>
          <p:nvPr/>
        </p:nvSpPr>
        <p:spPr>
          <a:xfrm>
            <a:off x="6071558" y="185918"/>
            <a:ext cx="5183188" cy="657225"/>
          </a:xfrm>
          <a:prstGeom prst="rect">
            <a:avLst/>
          </a:prstGeom>
        </p:spPr>
        <p:txBody>
          <a:bodyPr lIns="91440" tIns="45720" rIns="91440" bIns="45720" anchor="t"/>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bg1"/>
                </a:solidFill>
              </a:rPr>
              <a:t>Obesity</a:t>
            </a:r>
          </a:p>
        </p:txBody>
      </p:sp>
    </p:spTree>
    <p:extLst>
      <p:ext uri="{BB962C8B-B14F-4D97-AF65-F5344CB8AC3E}">
        <p14:creationId xmlns:p14="http://schemas.microsoft.com/office/powerpoint/2010/main" val="172269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2F83-7B29-E181-DA2B-262FCE509CCE}"/>
              </a:ext>
            </a:extLst>
          </p:cNvPr>
          <p:cNvSpPr>
            <a:spLocks noGrp="1"/>
          </p:cNvSpPr>
          <p:nvPr>
            <p:ph type="title"/>
          </p:nvPr>
        </p:nvSpPr>
        <p:spPr/>
        <p:txBody>
          <a:bodyPr/>
          <a:lstStyle/>
          <a:p>
            <a:r>
              <a:rPr lang="en-US"/>
              <a:t>MI is Powerful</a:t>
            </a:r>
          </a:p>
        </p:txBody>
      </p:sp>
      <p:sp>
        <p:nvSpPr>
          <p:cNvPr id="3" name="Content Placeholder 2">
            <a:extLst>
              <a:ext uri="{FF2B5EF4-FFF2-40B4-BE49-F238E27FC236}">
                <a16:creationId xmlns:a16="http://schemas.microsoft.com/office/drawing/2014/main" id="{0D79F644-F45B-D61F-A704-4DCD31E901D0}"/>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3000">
                <a:ea typeface="+mn-lt"/>
                <a:cs typeface="+mn-lt"/>
              </a:rPr>
              <a:t>MI is a collaborative method to elicit and strengthen the patient's own motivation to change</a:t>
            </a:r>
          </a:p>
          <a:p>
            <a:pPr>
              <a:lnSpc>
                <a:spcPct val="100000"/>
              </a:lnSpc>
              <a:spcBef>
                <a:spcPts val="0"/>
              </a:spcBef>
            </a:pPr>
            <a:r>
              <a:rPr lang="en-US" sz="3000">
                <a:ea typeface="+mn-lt"/>
                <a:cs typeface="+mn-lt"/>
              </a:rPr>
              <a:t>Involves "Sustain Talk"- reasons a person is avoiding change</a:t>
            </a:r>
          </a:p>
          <a:p>
            <a:pPr>
              <a:lnSpc>
                <a:spcPct val="100000"/>
              </a:lnSpc>
              <a:spcBef>
                <a:spcPts val="0"/>
              </a:spcBef>
            </a:pPr>
            <a:r>
              <a:rPr lang="en-US" sz="3000">
                <a:ea typeface="+mn-lt"/>
                <a:cs typeface="+mn-lt"/>
              </a:rPr>
              <a:t>"Change Talk" – reasons person would like to change</a:t>
            </a:r>
            <a:endParaRPr lang="en-US"/>
          </a:p>
          <a:p>
            <a:pPr>
              <a:lnSpc>
                <a:spcPct val="100000"/>
              </a:lnSpc>
              <a:spcBef>
                <a:spcPts val="0"/>
              </a:spcBef>
            </a:pPr>
            <a:r>
              <a:rPr lang="en-US" sz="3000">
                <a:ea typeface="+mn-lt"/>
                <a:cs typeface="+mn-lt"/>
              </a:rPr>
              <a:t>The interviewer is a </a:t>
            </a:r>
            <a:r>
              <a:rPr lang="en-US" sz="3000" u="sng">
                <a:ea typeface="+mn-lt"/>
                <a:cs typeface="+mn-lt"/>
              </a:rPr>
              <a:t>guide</a:t>
            </a:r>
            <a:r>
              <a:rPr lang="en-US" sz="3000">
                <a:ea typeface="+mn-lt"/>
                <a:cs typeface="+mn-lt"/>
              </a:rPr>
              <a:t> on the conversation and can direct the person towards change vs sustain talk.</a:t>
            </a:r>
            <a:endParaRPr lang="en-US" sz="3000"/>
          </a:p>
          <a:p>
            <a:pPr lvl="7"/>
            <a:r>
              <a:rPr lang="en-US">
                <a:solidFill>
                  <a:schemeClr val="bg1"/>
                </a:solidFill>
                <a:ea typeface="+mn-lt"/>
                <a:cs typeface="+mn-lt"/>
              </a:rPr>
              <a:t>(Miller &amp; Rollnick, 1991)</a:t>
            </a:r>
            <a:endParaRPr lang="en-US">
              <a:solidFill>
                <a:schemeClr val="bg1"/>
              </a:solidFill>
            </a:endParaRPr>
          </a:p>
        </p:txBody>
      </p:sp>
    </p:spTree>
    <p:extLst>
      <p:ext uri="{BB962C8B-B14F-4D97-AF65-F5344CB8AC3E}">
        <p14:creationId xmlns:p14="http://schemas.microsoft.com/office/powerpoint/2010/main" val="95068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D6FA0-AF4B-424F-BB85-E97C1E4F30E8}"/>
              </a:ext>
            </a:extLst>
          </p:cNvPr>
          <p:cNvSpPr>
            <a:spLocks noGrp="1"/>
          </p:cNvSpPr>
          <p:nvPr>
            <p:ph type="title"/>
          </p:nvPr>
        </p:nvSpPr>
        <p:spPr>
          <a:xfrm>
            <a:off x="1198182" y="381000"/>
            <a:ext cx="10003218" cy="1600124"/>
          </a:xfrm>
        </p:spPr>
        <p:txBody>
          <a:bodyPr>
            <a:normAutofit/>
          </a:bodyPr>
          <a:lstStyle/>
          <a:p>
            <a:r>
              <a:rPr lang="en-US"/>
              <a:t>MI goal: Avoid pushing the person toward "sustain talk"</a:t>
            </a:r>
          </a:p>
        </p:txBody>
      </p:sp>
      <p:sp>
        <p:nvSpPr>
          <p:cNvPr id="3" name="Content Placeholder 2">
            <a:extLst>
              <a:ext uri="{FF2B5EF4-FFF2-40B4-BE49-F238E27FC236}">
                <a16:creationId xmlns:a16="http://schemas.microsoft.com/office/drawing/2014/main" id="{DB6EF85A-3124-4B79-8889-89478A1B792C}"/>
              </a:ext>
            </a:extLst>
          </p:cNvPr>
          <p:cNvSpPr>
            <a:spLocks noGrp="1"/>
          </p:cNvSpPr>
          <p:nvPr>
            <p:ph idx="1"/>
          </p:nvPr>
        </p:nvSpPr>
        <p:spPr>
          <a:xfrm>
            <a:off x="1185756" y="2362200"/>
            <a:ext cx="8796444" cy="3935986"/>
          </a:xfrm>
        </p:spPr>
        <p:txBody>
          <a:bodyPr vert="horz" lIns="91440" tIns="45720" rIns="91440" bIns="45720" rtlCol="0" anchor="ctr">
            <a:normAutofit/>
          </a:bodyPr>
          <a:lstStyle/>
          <a:p>
            <a:r>
              <a:rPr lang="en-US" sz="2400">
                <a:solidFill>
                  <a:schemeClr val="tx1">
                    <a:alpha val="80000"/>
                  </a:schemeClr>
                </a:solidFill>
              </a:rPr>
              <a:t>Confrontational Style / Directive Style / Paternalistic Style</a:t>
            </a:r>
          </a:p>
          <a:p>
            <a:pPr lvl="1"/>
            <a:endParaRPr lang="en-US" sz="1800">
              <a:solidFill>
                <a:schemeClr val="tx1">
                  <a:alpha val="80000"/>
                </a:schemeClr>
              </a:solidFill>
            </a:endParaRPr>
          </a:p>
          <a:p>
            <a:pPr lvl="1"/>
            <a:r>
              <a:rPr lang="en-US" sz="2300">
                <a:solidFill>
                  <a:schemeClr val="tx1">
                    <a:alpha val="80000"/>
                  </a:schemeClr>
                </a:solidFill>
              </a:rPr>
              <a:t>Pushing hard in one direction can lead the person to take the opposite stance of the push. This leads to denial and defensiveness in the patient. Can also lead to "labeling" the patient difficult.</a:t>
            </a:r>
          </a:p>
          <a:p>
            <a:pPr lvl="2"/>
            <a:r>
              <a:rPr lang="en-US" sz="2300">
                <a:solidFill>
                  <a:schemeClr val="tx1">
                    <a:alpha val="80000"/>
                  </a:schemeClr>
                </a:solidFill>
              </a:rPr>
              <a:t>(Miller &amp; Rollnick, 1991)</a:t>
            </a:r>
          </a:p>
        </p:txBody>
      </p:sp>
    </p:spTree>
    <p:extLst>
      <p:ext uri="{BB962C8B-B14F-4D97-AF65-F5344CB8AC3E}">
        <p14:creationId xmlns:p14="http://schemas.microsoft.com/office/powerpoint/2010/main" val="369656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AE111-1298-4316-8792-3247A159A171}"/>
              </a:ext>
            </a:extLst>
          </p:cNvPr>
          <p:cNvSpPr>
            <a:spLocks noGrp="1"/>
          </p:cNvSpPr>
          <p:nvPr>
            <p:ph type="title"/>
          </p:nvPr>
        </p:nvSpPr>
        <p:spPr>
          <a:xfrm>
            <a:off x="838200" y="4876800"/>
            <a:ext cx="10003218" cy="1219200"/>
          </a:xfrm>
        </p:spPr>
        <p:txBody>
          <a:bodyPr>
            <a:normAutofit/>
          </a:bodyPr>
          <a:lstStyle/>
          <a:p>
            <a:pPr>
              <a:lnSpc>
                <a:spcPct val="90000"/>
              </a:lnSpc>
            </a:pPr>
            <a:r>
              <a:rPr lang="en-US" sz="4100"/>
              <a:t>Can we predict who will be successful?</a:t>
            </a:r>
          </a:p>
        </p:txBody>
      </p:sp>
      <p:sp>
        <p:nvSpPr>
          <p:cNvPr id="3" name="Content Placeholder 2">
            <a:extLst>
              <a:ext uri="{FF2B5EF4-FFF2-40B4-BE49-F238E27FC236}">
                <a16:creationId xmlns:a16="http://schemas.microsoft.com/office/drawing/2014/main" id="{E21FC355-EB3B-40AA-A3B7-4FB18B58C9EF}"/>
              </a:ext>
            </a:extLst>
          </p:cNvPr>
          <p:cNvSpPr>
            <a:spLocks noGrp="1"/>
          </p:cNvSpPr>
          <p:nvPr>
            <p:ph idx="1"/>
          </p:nvPr>
        </p:nvSpPr>
        <p:spPr>
          <a:xfrm>
            <a:off x="7171426" y="414061"/>
            <a:ext cx="4800600" cy="3935986"/>
          </a:xfrm>
        </p:spPr>
        <p:txBody>
          <a:bodyPr vert="horz" lIns="91440" tIns="45720" rIns="91440" bIns="45720" rtlCol="0" anchor="ctr">
            <a:normAutofit/>
          </a:bodyPr>
          <a:lstStyle/>
          <a:p>
            <a:pPr marL="0" indent="0">
              <a:buNone/>
            </a:pPr>
            <a:r>
              <a:rPr lang="en-US" sz="2400">
                <a:solidFill>
                  <a:schemeClr val="tx2"/>
                </a:solidFill>
              </a:rPr>
              <a:t>Better listening from the provider improved change behavior in a study on decreasing alcohol by William Miller, PhD ( Miller,1983).</a:t>
            </a:r>
            <a:endParaRPr lang="en-US">
              <a:solidFill>
                <a:schemeClr val="tx2"/>
              </a:solidFill>
            </a:endParaRPr>
          </a:p>
        </p:txBody>
      </p:sp>
      <p:pic>
        <p:nvPicPr>
          <p:cNvPr id="8" name="Picture 7" descr="A close-up of hands shaking&#10;&#10;Description automatically generated with low confidence">
            <a:extLst>
              <a:ext uri="{FF2B5EF4-FFF2-40B4-BE49-F238E27FC236}">
                <a16:creationId xmlns:a16="http://schemas.microsoft.com/office/drawing/2014/main" id="{00A2AB24-DB83-09EF-698B-F3977113E6D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08" y="-3258"/>
            <a:ext cx="6945583" cy="4606459"/>
          </a:xfrm>
          <a:prstGeom prst="rect">
            <a:avLst/>
          </a:prstGeom>
        </p:spPr>
      </p:pic>
      <p:sp>
        <p:nvSpPr>
          <p:cNvPr id="10" name="TextBox 9">
            <a:extLst>
              <a:ext uri="{FF2B5EF4-FFF2-40B4-BE49-F238E27FC236}">
                <a16:creationId xmlns:a16="http://schemas.microsoft.com/office/drawing/2014/main" id="{08089FF3-7DC2-82E1-ED22-ABEB1A3BC5C5}"/>
              </a:ext>
            </a:extLst>
          </p:cNvPr>
          <p:cNvSpPr txBox="1"/>
          <p:nvPr/>
        </p:nvSpPr>
        <p:spPr>
          <a:xfrm>
            <a:off x="2032000" y="6127750"/>
            <a:ext cx="8128000" cy="230832"/>
          </a:xfrm>
          <a:prstGeom prst="rect">
            <a:avLst/>
          </a:prstGeom>
          <a:noFill/>
        </p:spPr>
        <p:txBody>
          <a:bodyPr wrap="square" rtlCol="0">
            <a:spAutoFit/>
          </a:bodyPr>
          <a:lstStyle/>
          <a:p>
            <a:r>
              <a:rPr lang="en-US" sz="900">
                <a:hlinkClick r:id="rId5" tooltip="https://www.choosehelp.com/topics/counseling/the-different-types-of-counselors-2013-which-kind-of-counselor-do-you-need"/>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3581651873"/>
      </p:ext>
    </p:extLst>
  </p:cSld>
  <p:clrMapOvr>
    <a:masterClrMapping/>
  </p:clrMapOvr>
</p:sld>
</file>

<file path=ppt/theme/theme1.xml><?xml version="1.0" encoding="utf-8"?>
<a:theme xmlns:a="http://schemas.openxmlformats.org/drawingml/2006/main" name="BlockprintVTI">
  <a:themeElements>
    <a:clrScheme name="AnalogousFromLightSeedLeftStep">
      <a:dk1>
        <a:srgbClr val="000000"/>
      </a:dk1>
      <a:lt1>
        <a:srgbClr val="FFFFFF"/>
      </a:lt1>
      <a:dk2>
        <a:srgbClr val="412429"/>
      </a:dk2>
      <a:lt2>
        <a:srgbClr val="E2E3E8"/>
      </a:lt2>
      <a:accent1>
        <a:srgbClr val="BC9F37"/>
      </a:accent1>
      <a:accent2>
        <a:srgbClr val="EB874E"/>
      </a:accent2>
      <a:accent3>
        <a:srgbClr val="EE6E75"/>
      </a:accent3>
      <a:accent4>
        <a:srgbClr val="EB4E98"/>
      </a:accent4>
      <a:accent5>
        <a:srgbClr val="EE6EE0"/>
      </a:accent5>
      <a:accent6>
        <a:srgbClr val="BB4EEB"/>
      </a:accent6>
      <a:hlink>
        <a:srgbClr val="6978AE"/>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C10C25-4A38-4D81-824B-DF7F8E3F3BB3}"/>
</file>

<file path=customXml/itemProps2.xml><?xml version="1.0" encoding="utf-8"?>
<ds:datastoreItem xmlns:ds="http://schemas.openxmlformats.org/officeDocument/2006/customXml" ds:itemID="{D2ABDE33-B519-4D58-A9AE-AE021FCAE8EA}"/>
</file>

<file path=customXml/itemProps3.xml><?xml version="1.0" encoding="utf-8"?>
<ds:datastoreItem xmlns:ds="http://schemas.openxmlformats.org/officeDocument/2006/customXml" ds:itemID="{51E81A3D-D72E-4AEF-84DC-5E274DFBCBA9}"/>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53</Slides>
  <Notes>32</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BlockprintVTI</vt:lpstr>
      <vt:lpstr>Approaches to Enhancing the Gestational Weight Gain Conversation for Interprofessional Healthcare Providers</vt:lpstr>
      <vt:lpstr>In Appreciation</vt:lpstr>
      <vt:lpstr>Introduction</vt:lpstr>
      <vt:lpstr>Background</vt:lpstr>
      <vt:lpstr>Literature Review</vt:lpstr>
      <vt:lpstr> </vt:lpstr>
      <vt:lpstr>MI is Powerful</vt:lpstr>
      <vt:lpstr>MI goal: Avoid pushing the person toward "sustain talk"</vt:lpstr>
      <vt:lpstr>Can we predict who will be successful?</vt:lpstr>
      <vt:lpstr>Misconception: "But MI takes too much time"</vt:lpstr>
      <vt:lpstr>Clinical Question</vt:lpstr>
      <vt:lpstr>Organizational Assessment (HMC)</vt:lpstr>
      <vt:lpstr>Strengths of HMC as a site for project</vt:lpstr>
      <vt:lpstr>Barriers involving HMC as a site</vt:lpstr>
      <vt:lpstr>Theoretical Framework</vt:lpstr>
      <vt:lpstr>Education sessions Pre &amp; Post Test</vt:lpstr>
      <vt:lpstr>Education Sessions</vt:lpstr>
      <vt:lpstr>1st Step: Engaging</vt:lpstr>
      <vt:lpstr>2nd Step: Focusing</vt:lpstr>
      <vt:lpstr>3rd Step: Evoking</vt:lpstr>
      <vt:lpstr>4th Step: Planning</vt:lpstr>
      <vt:lpstr>Results &amp; Discussion</vt:lpstr>
      <vt:lpstr>Statistical Analysis</vt:lpstr>
      <vt:lpstr>Pre/Post Test Significant Results</vt:lpstr>
      <vt:lpstr>Perception of providers ability to teach and motivate patients towards physical activity</vt:lpstr>
      <vt:lpstr>Perception of Providers ability to teach and motivate patients towards healthy eating practices</vt:lpstr>
      <vt:lpstr>Perception of Providers role in raising the issue of obesity vs intervening</vt:lpstr>
      <vt:lpstr>Providers Perception of feeling sufficiently educated in obesity intervention strategies</vt:lpstr>
      <vt:lpstr>Perception of ability to deal with family issues around weight management</vt:lpstr>
      <vt:lpstr>Perception of ability to use behavior modification techniques to make lifestyle changes in patients</vt:lpstr>
      <vt:lpstr>Items regarding provider perceptions about MI and GWG</vt:lpstr>
      <vt:lpstr>Perceptions about Skills Assessing GWG </vt:lpstr>
      <vt:lpstr>Perception of ability to address weight and obesity issues</vt:lpstr>
      <vt:lpstr>Perception of Obesity in Scope of Practice</vt:lpstr>
      <vt:lpstr>Perception of Time </vt:lpstr>
      <vt:lpstr>Perception of Tackling Obesity Issue</vt:lpstr>
      <vt:lpstr>Perception of being Overwhelmed by Obesity Issues </vt:lpstr>
      <vt:lpstr>Perception of Confidence in Obesity Interventions</vt:lpstr>
      <vt:lpstr>Perception of comfort discussion obesity with patients</vt:lpstr>
      <vt:lpstr>Perception of need to address obesity</vt:lpstr>
      <vt:lpstr>Perception of Need for Guidance re: MI for Behavior Change r/t Obesity</vt:lpstr>
      <vt:lpstr>Items regarding provider perceptions about MI and GWG</vt:lpstr>
      <vt:lpstr>Perception of whom to refer patients with obesity </vt:lpstr>
      <vt:lpstr>Perception of obesity education</vt:lpstr>
      <vt:lpstr>Perception that Obesity Treatment is Not Adequately Compensated</vt:lpstr>
      <vt:lpstr>Limitations</vt:lpstr>
      <vt:lpstr>Impact/Implications</vt:lpstr>
      <vt:lpstr>Sustainability </vt:lpstr>
      <vt:lpstr>Dissemination Plan</vt:lpstr>
      <vt:lpstr>Conclusion </vt:lpstr>
      <vt:lpstr>Thank you! </vt:lpstr>
      <vt:lpstr>Questions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cp:revision>
  <dcterms:created xsi:type="dcterms:W3CDTF">2022-06-22T16:59:28Z</dcterms:created>
  <dcterms:modified xsi:type="dcterms:W3CDTF">2022-07-17T12:32:37Z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