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diagrams/quickStyle7.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4.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layout3.xml" ContentType="application/vnd.openxmlformats-officedocument.drawingml.diagramLayout+xml"/>
  <Override PartName="/ppt/diagrams/layout7.xml" ContentType="application/vnd.openxmlformats-officedocument.drawingml.diagramLayout+xml"/>
  <Override PartName="/ppt/diagrams/quickStyle3.xml" ContentType="application/vnd.openxmlformats-officedocument.drawingml.diagramStyle+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colors3.xml" ContentType="application/vnd.openxmlformats-officedocument.drawingml.diagramColors+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3.xml" ContentType="application/vnd.ms-office.drawingml.diagramDrawing+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64" r:id="rId2"/>
    <p:sldId id="266" r:id="rId3"/>
    <p:sldId id="280" r:id="rId4"/>
    <p:sldId id="268" r:id="rId5"/>
    <p:sldId id="269" r:id="rId6"/>
    <p:sldId id="270" r:id="rId7"/>
    <p:sldId id="281" r:id="rId8"/>
    <p:sldId id="282" r:id="rId9"/>
    <p:sldId id="283" r:id="rId10"/>
    <p:sldId id="311" r:id="rId11"/>
    <p:sldId id="272" r:id="rId12"/>
    <p:sldId id="310" r:id="rId13"/>
    <p:sldId id="284" r:id="rId14"/>
    <p:sldId id="285" r:id="rId15"/>
    <p:sldId id="274" r:id="rId16"/>
    <p:sldId id="286" r:id="rId17"/>
    <p:sldId id="273" r:id="rId18"/>
    <p:sldId id="271" r:id="rId19"/>
    <p:sldId id="278" r:id="rId20"/>
    <p:sldId id="276" r:id="rId21"/>
    <p:sldId id="290" r:id="rId22"/>
    <p:sldId id="299" r:id="rId23"/>
    <p:sldId id="294" r:id="rId24"/>
    <p:sldId id="291" r:id="rId25"/>
    <p:sldId id="292" r:id="rId26"/>
    <p:sldId id="293" r:id="rId27"/>
    <p:sldId id="295" r:id="rId28"/>
    <p:sldId id="296" r:id="rId29"/>
    <p:sldId id="307" r:id="rId30"/>
    <p:sldId id="297" r:id="rId31"/>
    <p:sldId id="305" r:id="rId32"/>
    <p:sldId id="306" r:id="rId33"/>
    <p:sldId id="298" r:id="rId34"/>
    <p:sldId id="287" r:id="rId35"/>
    <p:sldId id="309" r:id="rId36"/>
    <p:sldId id="301" r:id="rId37"/>
    <p:sldId id="302" r:id="rId38"/>
    <p:sldId id="303" r:id="rId39"/>
    <p:sldId id="304" r:id="rId40"/>
    <p:sldId id="31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8"/>
    <p:restoredTop sz="68268"/>
  </p:normalViewPr>
  <p:slideViewPr>
    <p:cSldViewPr snapToGrid="0" snapToObjects="1">
      <p:cViewPr varScale="1">
        <p:scale>
          <a:sx n="109" d="100"/>
          <a:sy n="109" d="100"/>
        </p:scale>
        <p:origin x="600" y="176"/>
      </p:cViewPr>
      <p:guideLst/>
    </p:cSldViewPr>
  </p:slideViewPr>
  <p:notesTextViewPr>
    <p:cViewPr>
      <p:scale>
        <a:sx n="1" d="1"/>
        <a:sy n="1" d="1"/>
      </p:scale>
      <p:origin x="0" y="0"/>
    </p:cViewPr>
  </p:notesTextViewPr>
  <p:notesViewPr>
    <p:cSldViewPr snapToGrid="0" snapToObjects="1">
      <p:cViewPr varScale="1">
        <p:scale>
          <a:sx n="73" d="100"/>
          <a:sy n="73" d="100"/>
        </p:scale>
        <p:origin x="356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F08E8D-E0D4-413E-A7FE-3A4999D8914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DECD29F-FC6A-4684-8D96-772C658FBBB7}">
      <dgm:prSet/>
      <dgm:spPr/>
      <dgm:t>
        <a:bodyPr/>
        <a:lstStyle/>
        <a:p>
          <a:r>
            <a:rPr lang="en-US" dirty="0"/>
            <a:t>The Human Papilloma Virus (HPV) vaccine was developed to prevent cervical and other cancers of the reproductive system</a:t>
          </a:r>
        </a:p>
        <a:p>
          <a:r>
            <a:rPr lang="en-US" dirty="0"/>
            <a:t>(Center for Disease Control and Prevention, 2020).</a:t>
          </a:r>
        </a:p>
      </dgm:t>
    </dgm:pt>
    <dgm:pt modelId="{DE644452-FB73-423A-B2F3-36D92B721AA3}" type="parTrans" cxnId="{0F390AA1-5245-4AED-BC0F-85B4023DA0DC}">
      <dgm:prSet/>
      <dgm:spPr/>
      <dgm:t>
        <a:bodyPr/>
        <a:lstStyle/>
        <a:p>
          <a:endParaRPr lang="en-US"/>
        </a:p>
      </dgm:t>
    </dgm:pt>
    <dgm:pt modelId="{77C22131-E772-46DD-87E3-A95A731CE8B9}" type="sibTrans" cxnId="{0F390AA1-5245-4AED-BC0F-85B4023DA0DC}">
      <dgm:prSet/>
      <dgm:spPr/>
      <dgm:t>
        <a:bodyPr/>
        <a:lstStyle/>
        <a:p>
          <a:endParaRPr lang="en-US"/>
        </a:p>
      </dgm:t>
    </dgm:pt>
    <dgm:pt modelId="{3F18753A-7292-4873-B2D1-2B10C12923B6}">
      <dgm:prSet/>
      <dgm:spPr/>
      <dgm:t>
        <a:bodyPr/>
        <a:lstStyle/>
        <a:p>
          <a:r>
            <a:rPr lang="en-US" dirty="0"/>
            <a:t>HPV has been found to also play a major role in Head and Neck cancer, which is caused by many of the same strains that cause HPV related reproductive cancers.</a:t>
          </a:r>
        </a:p>
      </dgm:t>
    </dgm:pt>
    <dgm:pt modelId="{089117FB-4F1E-4637-A55E-B8F0A1E4F1E8}" type="parTrans" cxnId="{111B1CEA-37AD-4A7C-B4A8-16FF49C574E3}">
      <dgm:prSet/>
      <dgm:spPr/>
      <dgm:t>
        <a:bodyPr/>
        <a:lstStyle/>
        <a:p>
          <a:endParaRPr lang="en-US"/>
        </a:p>
      </dgm:t>
    </dgm:pt>
    <dgm:pt modelId="{05C724C3-6DAD-4084-A6ED-5BBD1A5479D7}" type="sibTrans" cxnId="{111B1CEA-37AD-4A7C-B4A8-16FF49C574E3}">
      <dgm:prSet/>
      <dgm:spPr/>
      <dgm:t>
        <a:bodyPr/>
        <a:lstStyle/>
        <a:p>
          <a:endParaRPr lang="en-US"/>
        </a:p>
      </dgm:t>
    </dgm:pt>
    <dgm:pt modelId="{BED622C1-5FEC-4E7A-8493-A038C027805B}">
      <dgm:prSet/>
      <dgm:spPr/>
      <dgm:t>
        <a:bodyPr/>
        <a:lstStyle/>
        <a:p>
          <a:r>
            <a:rPr lang="en-US" dirty="0"/>
            <a:t>In 2020 54.5% of teens have received the HPV vaccine Healthy people 2030 has a target of 80% (CDC, healthy people 2030).</a:t>
          </a:r>
        </a:p>
      </dgm:t>
    </dgm:pt>
    <dgm:pt modelId="{996B0890-E28D-4511-B695-EF0A35F1FD6F}" type="parTrans" cxnId="{ECFA7493-F216-45BA-B2EB-968099C25A54}">
      <dgm:prSet/>
      <dgm:spPr/>
      <dgm:t>
        <a:bodyPr/>
        <a:lstStyle/>
        <a:p>
          <a:endParaRPr lang="en-US"/>
        </a:p>
      </dgm:t>
    </dgm:pt>
    <dgm:pt modelId="{0C05CFBE-7346-4AD6-8AA4-7C68CAFA389A}" type="sibTrans" cxnId="{ECFA7493-F216-45BA-B2EB-968099C25A54}">
      <dgm:prSet/>
      <dgm:spPr/>
      <dgm:t>
        <a:bodyPr/>
        <a:lstStyle/>
        <a:p>
          <a:endParaRPr lang="en-US"/>
        </a:p>
      </dgm:t>
    </dgm:pt>
    <dgm:pt modelId="{47C5B00D-406E-4DA4-9209-2F03C38489E6}">
      <dgm:prSet/>
      <dgm:spPr/>
      <dgm:t>
        <a:bodyPr/>
        <a:lstStyle/>
        <a:p>
          <a:r>
            <a:rPr lang="en-US" dirty="0"/>
            <a:t>HPV knowledge among providers remains low, educational interventions to improve knowledge and communication appear to be effective. </a:t>
          </a:r>
        </a:p>
        <a:p>
          <a:endParaRPr lang="en-US" dirty="0"/>
        </a:p>
      </dgm:t>
    </dgm:pt>
    <dgm:pt modelId="{1CCF2E3A-78C8-4EE5-B7DA-397FA7A765E6}" type="parTrans" cxnId="{05B9A46E-29D7-47D1-8973-8854F249CBD0}">
      <dgm:prSet/>
      <dgm:spPr/>
      <dgm:t>
        <a:bodyPr/>
        <a:lstStyle/>
        <a:p>
          <a:endParaRPr lang="en-US"/>
        </a:p>
      </dgm:t>
    </dgm:pt>
    <dgm:pt modelId="{CBF8E51F-E424-4489-822A-307763A429F3}" type="sibTrans" cxnId="{05B9A46E-29D7-47D1-8973-8854F249CBD0}">
      <dgm:prSet/>
      <dgm:spPr/>
      <dgm:t>
        <a:bodyPr/>
        <a:lstStyle/>
        <a:p>
          <a:endParaRPr lang="en-US"/>
        </a:p>
      </dgm:t>
    </dgm:pt>
    <dgm:pt modelId="{5B54A63A-4A1D-AC44-881D-2860EDFA0F8F}" type="pres">
      <dgm:prSet presAssocID="{D5F08E8D-E0D4-413E-A7FE-3A4999D8914C}" presName="diagram" presStyleCnt="0">
        <dgm:presLayoutVars>
          <dgm:dir/>
          <dgm:resizeHandles val="exact"/>
        </dgm:presLayoutVars>
      </dgm:prSet>
      <dgm:spPr/>
    </dgm:pt>
    <dgm:pt modelId="{C2A41553-2097-5D46-8496-67B783713BF5}" type="pres">
      <dgm:prSet presAssocID="{6DECD29F-FC6A-4684-8D96-772C658FBBB7}" presName="node" presStyleLbl="node1" presStyleIdx="0" presStyleCnt="4">
        <dgm:presLayoutVars>
          <dgm:bulletEnabled val="1"/>
        </dgm:presLayoutVars>
      </dgm:prSet>
      <dgm:spPr/>
    </dgm:pt>
    <dgm:pt modelId="{06EE4E77-CB83-7846-93D6-8EF9B568FE52}" type="pres">
      <dgm:prSet presAssocID="{77C22131-E772-46DD-87E3-A95A731CE8B9}" presName="sibTrans" presStyleCnt="0"/>
      <dgm:spPr/>
    </dgm:pt>
    <dgm:pt modelId="{5D888E0A-D5F5-C849-8330-2AE885E747AE}" type="pres">
      <dgm:prSet presAssocID="{3F18753A-7292-4873-B2D1-2B10C12923B6}" presName="node" presStyleLbl="node1" presStyleIdx="1" presStyleCnt="4">
        <dgm:presLayoutVars>
          <dgm:bulletEnabled val="1"/>
        </dgm:presLayoutVars>
      </dgm:prSet>
      <dgm:spPr/>
    </dgm:pt>
    <dgm:pt modelId="{E0B34A9E-9F4C-4841-BC08-AB0E63441125}" type="pres">
      <dgm:prSet presAssocID="{05C724C3-6DAD-4084-A6ED-5BBD1A5479D7}" presName="sibTrans" presStyleCnt="0"/>
      <dgm:spPr/>
    </dgm:pt>
    <dgm:pt modelId="{27772F72-97E5-2144-AD1B-BE9935C6C40D}" type="pres">
      <dgm:prSet presAssocID="{BED622C1-5FEC-4E7A-8493-A038C027805B}" presName="node" presStyleLbl="node1" presStyleIdx="2" presStyleCnt="4">
        <dgm:presLayoutVars>
          <dgm:bulletEnabled val="1"/>
        </dgm:presLayoutVars>
      </dgm:prSet>
      <dgm:spPr/>
    </dgm:pt>
    <dgm:pt modelId="{D1E30C08-5CF3-E048-8F27-7C4C1D0B1987}" type="pres">
      <dgm:prSet presAssocID="{0C05CFBE-7346-4AD6-8AA4-7C68CAFA389A}" presName="sibTrans" presStyleCnt="0"/>
      <dgm:spPr/>
    </dgm:pt>
    <dgm:pt modelId="{C5596FC6-F41B-4241-A337-29EDEEE549EA}" type="pres">
      <dgm:prSet presAssocID="{47C5B00D-406E-4DA4-9209-2F03C38489E6}" presName="node" presStyleLbl="node1" presStyleIdx="3" presStyleCnt="4">
        <dgm:presLayoutVars>
          <dgm:bulletEnabled val="1"/>
        </dgm:presLayoutVars>
      </dgm:prSet>
      <dgm:spPr/>
    </dgm:pt>
  </dgm:ptLst>
  <dgm:cxnLst>
    <dgm:cxn modelId="{7B1A5F41-A5A3-3D47-A398-26F928270A7A}" type="presOf" srcId="{6DECD29F-FC6A-4684-8D96-772C658FBBB7}" destId="{C2A41553-2097-5D46-8496-67B783713BF5}" srcOrd="0" destOrd="0" presId="urn:microsoft.com/office/officeart/2005/8/layout/default"/>
    <dgm:cxn modelId="{05B9A46E-29D7-47D1-8973-8854F249CBD0}" srcId="{D5F08E8D-E0D4-413E-A7FE-3A4999D8914C}" destId="{47C5B00D-406E-4DA4-9209-2F03C38489E6}" srcOrd="3" destOrd="0" parTransId="{1CCF2E3A-78C8-4EE5-B7DA-397FA7A765E6}" sibTransId="{CBF8E51F-E424-4489-822A-307763A429F3}"/>
    <dgm:cxn modelId="{ECFA7493-F216-45BA-B2EB-968099C25A54}" srcId="{D5F08E8D-E0D4-413E-A7FE-3A4999D8914C}" destId="{BED622C1-5FEC-4E7A-8493-A038C027805B}" srcOrd="2" destOrd="0" parTransId="{996B0890-E28D-4511-B695-EF0A35F1FD6F}" sibTransId="{0C05CFBE-7346-4AD6-8AA4-7C68CAFA389A}"/>
    <dgm:cxn modelId="{0F390AA1-5245-4AED-BC0F-85B4023DA0DC}" srcId="{D5F08E8D-E0D4-413E-A7FE-3A4999D8914C}" destId="{6DECD29F-FC6A-4684-8D96-772C658FBBB7}" srcOrd="0" destOrd="0" parTransId="{DE644452-FB73-423A-B2F3-36D92B721AA3}" sibTransId="{77C22131-E772-46DD-87E3-A95A731CE8B9}"/>
    <dgm:cxn modelId="{95751EA8-8E48-CD4E-96AC-104E10CA31FD}" type="presOf" srcId="{47C5B00D-406E-4DA4-9209-2F03C38489E6}" destId="{C5596FC6-F41B-4241-A337-29EDEEE549EA}" srcOrd="0" destOrd="0" presId="urn:microsoft.com/office/officeart/2005/8/layout/default"/>
    <dgm:cxn modelId="{2F544AE1-80A0-EC49-9386-4E1CFB53A4D9}" type="presOf" srcId="{BED622C1-5FEC-4E7A-8493-A038C027805B}" destId="{27772F72-97E5-2144-AD1B-BE9935C6C40D}" srcOrd="0" destOrd="0" presId="urn:microsoft.com/office/officeart/2005/8/layout/default"/>
    <dgm:cxn modelId="{111B1CEA-37AD-4A7C-B4A8-16FF49C574E3}" srcId="{D5F08E8D-E0D4-413E-A7FE-3A4999D8914C}" destId="{3F18753A-7292-4873-B2D1-2B10C12923B6}" srcOrd="1" destOrd="0" parTransId="{089117FB-4F1E-4637-A55E-B8F0A1E4F1E8}" sibTransId="{05C724C3-6DAD-4084-A6ED-5BBD1A5479D7}"/>
    <dgm:cxn modelId="{4859E9EE-277D-C34C-88B2-2E3DC32FA5C1}" type="presOf" srcId="{D5F08E8D-E0D4-413E-A7FE-3A4999D8914C}" destId="{5B54A63A-4A1D-AC44-881D-2860EDFA0F8F}" srcOrd="0" destOrd="0" presId="urn:microsoft.com/office/officeart/2005/8/layout/default"/>
    <dgm:cxn modelId="{890827FE-3488-B145-9C4C-FBF9CB0249D2}" type="presOf" srcId="{3F18753A-7292-4873-B2D1-2B10C12923B6}" destId="{5D888E0A-D5F5-C849-8330-2AE885E747AE}" srcOrd="0" destOrd="0" presId="urn:microsoft.com/office/officeart/2005/8/layout/default"/>
    <dgm:cxn modelId="{5F2FF0F1-5B47-6B4F-9969-41C2F6C20282}" type="presParOf" srcId="{5B54A63A-4A1D-AC44-881D-2860EDFA0F8F}" destId="{C2A41553-2097-5D46-8496-67B783713BF5}" srcOrd="0" destOrd="0" presId="urn:microsoft.com/office/officeart/2005/8/layout/default"/>
    <dgm:cxn modelId="{B64BB9C0-42A2-F946-B47A-D3C9FFA99545}" type="presParOf" srcId="{5B54A63A-4A1D-AC44-881D-2860EDFA0F8F}" destId="{06EE4E77-CB83-7846-93D6-8EF9B568FE52}" srcOrd="1" destOrd="0" presId="urn:microsoft.com/office/officeart/2005/8/layout/default"/>
    <dgm:cxn modelId="{68EC19E4-A991-6340-8A00-C9746144A76A}" type="presParOf" srcId="{5B54A63A-4A1D-AC44-881D-2860EDFA0F8F}" destId="{5D888E0A-D5F5-C849-8330-2AE885E747AE}" srcOrd="2" destOrd="0" presId="urn:microsoft.com/office/officeart/2005/8/layout/default"/>
    <dgm:cxn modelId="{54577B26-5CC3-7742-B1B5-54344CD11C2A}" type="presParOf" srcId="{5B54A63A-4A1D-AC44-881D-2860EDFA0F8F}" destId="{E0B34A9E-9F4C-4841-BC08-AB0E63441125}" srcOrd="3" destOrd="0" presId="urn:microsoft.com/office/officeart/2005/8/layout/default"/>
    <dgm:cxn modelId="{81725219-1AA0-F34B-B27D-8F361C1847CA}" type="presParOf" srcId="{5B54A63A-4A1D-AC44-881D-2860EDFA0F8F}" destId="{27772F72-97E5-2144-AD1B-BE9935C6C40D}" srcOrd="4" destOrd="0" presId="urn:microsoft.com/office/officeart/2005/8/layout/default"/>
    <dgm:cxn modelId="{1BA13C4D-0503-EF44-9ADD-0F671C841F0C}" type="presParOf" srcId="{5B54A63A-4A1D-AC44-881D-2860EDFA0F8F}" destId="{D1E30C08-5CF3-E048-8F27-7C4C1D0B1987}" srcOrd="5" destOrd="0" presId="urn:microsoft.com/office/officeart/2005/8/layout/default"/>
    <dgm:cxn modelId="{E3F98A56-84E6-6346-9D39-F6C328119ED5}" type="presParOf" srcId="{5B54A63A-4A1D-AC44-881D-2860EDFA0F8F}" destId="{C5596FC6-F41B-4241-A337-29EDEEE549E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6EB68E-54C9-4A13-92CD-61869A0DAF0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78D17D6-23AF-45C9-85FA-C8C7A1F740E3}">
      <dgm:prSet custT="1"/>
      <dgm:spPr/>
      <dgm:t>
        <a:bodyPr/>
        <a:lstStyle/>
        <a:p>
          <a:r>
            <a:rPr lang="en-US" sz="2000" dirty="0"/>
            <a:t>Knowledge of HPV and its role as the causal agent for head and neck cancer as well as the HPV vaccination remains low among health care providers. </a:t>
          </a:r>
        </a:p>
      </dgm:t>
    </dgm:pt>
    <dgm:pt modelId="{9E3DD98D-4941-4DCF-ACAF-B5B482D33BB8}" type="parTrans" cxnId="{4DA82F0A-B790-442A-8CEC-E1B9173DFF40}">
      <dgm:prSet/>
      <dgm:spPr/>
      <dgm:t>
        <a:bodyPr/>
        <a:lstStyle/>
        <a:p>
          <a:endParaRPr lang="en-US" sz="1400"/>
        </a:p>
      </dgm:t>
    </dgm:pt>
    <dgm:pt modelId="{6B1E6629-DE1D-4615-8024-480FF1F9AC1B}" type="sibTrans" cxnId="{4DA82F0A-B790-442A-8CEC-E1B9173DFF40}">
      <dgm:prSet/>
      <dgm:spPr/>
      <dgm:t>
        <a:bodyPr/>
        <a:lstStyle/>
        <a:p>
          <a:endParaRPr lang="en-US" sz="1400"/>
        </a:p>
      </dgm:t>
    </dgm:pt>
    <dgm:pt modelId="{72033E0B-3724-4373-B646-26D0B12D9277}">
      <dgm:prSet custT="1"/>
      <dgm:spPr/>
      <dgm:t>
        <a:bodyPr/>
        <a:lstStyle/>
        <a:p>
          <a:r>
            <a:rPr lang="en-US" sz="2000" dirty="0"/>
            <a:t>Educating dental providers i.e. Dentist and dental hygienist can have a significant impact on the vaccination rates therefore decreasing HPV related cancers.</a:t>
          </a:r>
        </a:p>
      </dgm:t>
    </dgm:pt>
    <dgm:pt modelId="{01C3B96B-6A54-4140-B703-7C6E8F1064D9}" type="parTrans" cxnId="{D42E67DB-EFB1-4F16-9956-722CFF38E595}">
      <dgm:prSet/>
      <dgm:spPr/>
      <dgm:t>
        <a:bodyPr/>
        <a:lstStyle/>
        <a:p>
          <a:endParaRPr lang="en-US" sz="1400"/>
        </a:p>
      </dgm:t>
    </dgm:pt>
    <dgm:pt modelId="{423D7686-86F0-49EB-B487-00162D070683}" type="sibTrans" cxnId="{D42E67DB-EFB1-4F16-9956-722CFF38E595}">
      <dgm:prSet/>
      <dgm:spPr/>
      <dgm:t>
        <a:bodyPr/>
        <a:lstStyle/>
        <a:p>
          <a:endParaRPr lang="en-US" sz="1400"/>
        </a:p>
      </dgm:t>
    </dgm:pt>
    <dgm:pt modelId="{35D1AB57-63EF-43A1-883D-438C23CDBA8A}">
      <dgm:prSet custT="1"/>
      <dgm:spPr/>
      <dgm:t>
        <a:bodyPr/>
        <a:lstStyle/>
        <a:p>
          <a:r>
            <a:rPr lang="en-US" sz="2000" dirty="0"/>
            <a:t>Patient/parent discussion and education has traditionally occurred in the pediatrician/primary care providers office.</a:t>
          </a:r>
        </a:p>
      </dgm:t>
    </dgm:pt>
    <dgm:pt modelId="{8D738A50-A934-43AF-AD09-FE6B44AEF60E}" type="parTrans" cxnId="{54B192AF-B2A9-471E-BD48-B9FD558A26D5}">
      <dgm:prSet/>
      <dgm:spPr/>
      <dgm:t>
        <a:bodyPr/>
        <a:lstStyle/>
        <a:p>
          <a:endParaRPr lang="en-US" sz="1400"/>
        </a:p>
      </dgm:t>
    </dgm:pt>
    <dgm:pt modelId="{119DB334-81E9-4CBE-9D9F-C83AFE910E4B}" type="sibTrans" cxnId="{54B192AF-B2A9-471E-BD48-B9FD558A26D5}">
      <dgm:prSet/>
      <dgm:spPr/>
      <dgm:t>
        <a:bodyPr/>
        <a:lstStyle/>
        <a:p>
          <a:endParaRPr lang="en-US" sz="1400"/>
        </a:p>
      </dgm:t>
    </dgm:pt>
    <dgm:pt modelId="{5D668DCA-F6F7-4DFF-8E0F-745BD1E2094A}">
      <dgm:prSet custT="1"/>
      <dgm:spPr/>
      <dgm:t>
        <a:bodyPr/>
        <a:lstStyle/>
        <a:p>
          <a:r>
            <a:rPr lang="en-US" sz="2000" dirty="0"/>
            <a:t>The Dental office provides a very unique opportunity; they are the only providers that see young healthy patients every six months.</a:t>
          </a:r>
        </a:p>
        <a:p>
          <a:r>
            <a:rPr lang="en-US" sz="1400" dirty="0"/>
            <a:t>(Shuk, Babatude, Elias, &amp; Feldman, 2019)</a:t>
          </a:r>
        </a:p>
      </dgm:t>
    </dgm:pt>
    <dgm:pt modelId="{9B5E5A85-037B-470F-B2C9-30516C0DBAC5}" type="parTrans" cxnId="{FCDD835F-6FAE-4C4B-9CFF-491DA56C2724}">
      <dgm:prSet/>
      <dgm:spPr/>
      <dgm:t>
        <a:bodyPr/>
        <a:lstStyle/>
        <a:p>
          <a:endParaRPr lang="en-US" sz="1400"/>
        </a:p>
      </dgm:t>
    </dgm:pt>
    <dgm:pt modelId="{3BCCC0FA-74CD-44AC-ABA9-140CF4168D19}" type="sibTrans" cxnId="{FCDD835F-6FAE-4C4B-9CFF-491DA56C2724}">
      <dgm:prSet/>
      <dgm:spPr/>
      <dgm:t>
        <a:bodyPr/>
        <a:lstStyle/>
        <a:p>
          <a:endParaRPr lang="en-US" sz="1400"/>
        </a:p>
      </dgm:t>
    </dgm:pt>
    <dgm:pt modelId="{7E88FABB-E93F-C447-8C1F-A61A19EDC8F9}" type="pres">
      <dgm:prSet presAssocID="{416EB68E-54C9-4A13-92CD-61869A0DAF0A}" presName="vert0" presStyleCnt="0">
        <dgm:presLayoutVars>
          <dgm:dir/>
          <dgm:animOne val="branch"/>
          <dgm:animLvl val="lvl"/>
        </dgm:presLayoutVars>
      </dgm:prSet>
      <dgm:spPr/>
    </dgm:pt>
    <dgm:pt modelId="{4D2D9037-74C1-4743-9382-9DF0E9416142}" type="pres">
      <dgm:prSet presAssocID="{778D17D6-23AF-45C9-85FA-C8C7A1F740E3}" presName="thickLine" presStyleLbl="alignNode1" presStyleIdx="0" presStyleCnt="4"/>
      <dgm:spPr/>
    </dgm:pt>
    <dgm:pt modelId="{63F669D1-9922-504A-B458-38A194972AB6}" type="pres">
      <dgm:prSet presAssocID="{778D17D6-23AF-45C9-85FA-C8C7A1F740E3}" presName="horz1" presStyleCnt="0"/>
      <dgm:spPr/>
    </dgm:pt>
    <dgm:pt modelId="{43AF1715-A50B-6F42-BA9A-28A318768595}" type="pres">
      <dgm:prSet presAssocID="{778D17D6-23AF-45C9-85FA-C8C7A1F740E3}" presName="tx1" presStyleLbl="revTx" presStyleIdx="0" presStyleCnt="4"/>
      <dgm:spPr/>
    </dgm:pt>
    <dgm:pt modelId="{942873AB-4F83-CF4D-8D5C-4C181F14A37B}" type="pres">
      <dgm:prSet presAssocID="{778D17D6-23AF-45C9-85FA-C8C7A1F740E3}" presName="vert1" presStyleCnt="0"/>
      <dgm:spPr/>
    </dgm:pt>
    <dgm:pt modelId="{2193FBAA-B4C1-AE43-B8CD-08545B072AE2}" type="pres">
      <dgm:prSet presAssocID="{72033E0B-3724-4373-B646-26D0B12D9277}" presName="thickLine" presStyleLbl="alignNode1" presStyleIdx="1" presStyleCnt="4"/>
      <dgm:spPr/>
    </dgm:pt>
    <dgm:pt modelId="{B3A1C588-D4D9-644B-AE41-45D492FBA813}" type="pres">
      <dgm:prSet presAssocID="{72033E0B-3724-4373-B646-26D0B12D9277}" presName="horz1" presStyleCnt="0"/>
      <dgm:spPr/>
    </dgm:pt>
    <dgm:pt modelId="{36EE430A-27ED-484D-A8DB-0017052BD641}" type="pres">
      <dgm:prSet presAssocID="{72033E0B-3724-4373-B646-26D0B12D9277}" presName="tx1" presStyleLbl="revTx" presStyleIdx="1" presStyleCnt="4"/>
      <dgm:spPr/>
    </dgm:pt>
    <dgm:pt modelId="{5913F798-6280-714C-9BF7-3A77A35DE2B9}" type="pres">
      <dgm:prSet presAssocID="{72033E0B-3724-4373-B646-26D0B12D9277}" presName="vert1" presStyleCnt="0"/>
      <dgm:spPr/>
    </dgm:pt>
    <dgm:pt modelId="{D81AE0DE-3631-FF46-B34C-7C1D51B5310E}" type="pres">
      <dgm:prSet presAssocID="{35D1AB57-63EF-43A1-883D-438C23CDBA8A}" presName="thickLine" presStyleLbl="alignNode1" presStyleIdx="2" presStyleCnt="4"/>
      <dgm:spPr/>
    </dgm:pt>
    <dgm:pt modelId="{414C5F1A-2BF3-B141-AFA9-805F858A5C1B}" type="pres">
      <dgm:prSet presAssocID="{35D1AB57-63EF-43A1-883D-438C23CDBA8A}" presName="horz1" presStyleCnt="0"/>
      <dgm:spPr/>
    </dgm:pt>
    <dgm:pt modelId="{2110A6F5-2131-EC40-B9BA-7F15F29B5E13}" type="pres">
      <dgm:prSet presAssocID="{35D1AB57-63EF-43A1-883D-438C23CDBA8A}" presName="tx1" presStyleLbl="revTx" presStyleIdx="2" presStyleCnt="4"/>
      <dgm:spPr/>
    </dgm:pt>
    <dgm:pt modelId="{2589E35E-0103-1D40-8C0A-BB30182C3E46}" type="pres">
      <dgm:prSet presAssocID="{35D1AB57-63EF-43A1-883D-438C23CDBA8A}" presName="vert1" presStyleCnt="0"/>
      <dgm:spPr/>
    </dgm:pt>
    <dgm:pt modelId="{4440EC47-7DD1-9B48-B247-AC22B5A65459}" type="pres">
      <dgm:prSet presAssocID="{5D668DCA-F6F7-4DFF-8E0F-745BD1E2094A}" presName="thickLine" presStyleLbl="alignNode1" presStyleIdx="3" presStyleCnt="4"/>
      <dgm:spPr/>
    </dgm:pt>
    <dgm:pt modelId="{AE97E447-931A-224D-A12C-902FC7647530}" type="pres">
      <dgm:prSet presAssocID="{5D668DCA-F6F7-4DFF-8E0F-745BD1E2094A}" presName="horz1" presStyleCnt="0"/>
      <dgm:spPr/>
    </dgm:pt>
    <dgm:pt modelId="{3B7E7DDD-6183-154E-9BAE-AEBB65BF7D66}" type="pres">
      <dgm:prSet presAssocID="{5D668DCA-F6F7-4DFF-8E0F-745BD1E2094A}" presName="tx1" presStyleLbl="revTx" presStyleIdx="3" presStyleCnt="4"/>
      <dgm:spPr/>
    </dgm:pt>
    <dgm:pt modelId="{6A3DE005-87DD-6F4F-A5EF-EF85239356E7}" type="pres">
      <dgm:prSet presAssocID="{5D668DCA-F6F7-4DFF-8E0F-745BD1E2094A}" presName="vert1" presStyleCnt="0"/>
      <dgm:spPr/>
    </dgm:pt>
  </dgm:ptLst>
  <dgm:cxnLst>
    <dgm:cxn modelId="{4DA82F0A-B790-442A-8CEC-E1B9173DFF40}" srcId="{416EB68E-54C9-4A13-92CD-61869A0DAF0A}" destId="{778D17D6-23AF-45C9-85FA-C8C7A1F740E3}" srcOrd="0" destOrd="0" parTransId="{9E3DD98D-4941-4DCF-ACAF-B5B482D33BB8}" sibTransId="{6B1E6629-DE1D-4615-8024-480FF1F9AC1B}"/>
    <dgm:cxn modelId="{C747604D-4EB7-B344-AD18-8ED7E5F77178}" type="presOf" srcId="{5D668DCA-F6F7-4DFF-8E0F-745BD1E2094A}" destId="{3B7E7DDD-6183-154E-9BAE-AEBB65BF7D66}" srcOrd="0" destOrd="0" presId="urn:microsoft.com/office/officeart/2008/layout/LinedList"/>
    <dgm:cxn modelId="{D0BE2354-E372-994E-B4BD-B61A739273AB}" type="presOf" srcId="{72033E0B-3724-4373-B646-26D0B12D9277}" destId="{36EE430A-27ED-484D-A8DB-0017052BD641}" srcOrd="0" destOrd="0" presId="urn:microsoft.com/office/officeart/2008/layout/LinedList"/>
    <dgm:cxn modelId="{FCDD835F-6FAE-4C4B-9CFF-491DA56C2724}" srcId="{416EB68E-54C9-4A13-92CD-61869A0DAF0A}" destId="{5D668DCA-F6F7-4DFF-8E0F-745BD1E2094A}" srcOrd="3" destOrd="0" parTransId="{9B5E5A85-037B-470F-B2C9-30516C0DBAC5}" sibTransId="{3BCCC0FA-74CD-44AC-ABA9-140CF4168D19}"/>
    <dgm:cxn modelId="{5F9EC98C-3DC7-7B44-9D0A-9CE52D83D331}" type="presOf" srcId="{35D1AB57-63EF-43A1-883D-438C23CDBA8A}" destId="{2110A6F5-2131-EC40-B9BA-7F15F29B5E13}" srcOrd="0" destOrd="0" presId="urn:microsoft.com/office/officeart/2008/layout/LinedList"/>
    <dgm:cxn modelId="{54B192AF-B2A9-471E-BD48-B9FD558A26D5}" srcId="{416EB68E-54C9-4A13-92CD-61869A0DAF0A}" destId="{35D1AB57-63EF-43A1-883D-438C23CDBA8A}" srcOrd="2" destOrd="0" parTransId="{8D738A50-A934-43AF-AD09-FE6B44AEF60E}" sibTransId="{119DB334-81E9-4CBE-9D9F-C83AFE910E4B}"/>
    <dgm:cxn modelId="{95C5F8BF-689E-CC46-8889-6DF1AE5DB6B6}" type="presOf" srcId="{778D17D6-23AF-45C9-85FA-C8C7A1F740E3}" destId="{43AF1715-A50B-6F42-BA9A-28A318768595}" srcOrd="0" destOrd="0" presId="urn:microsoft.com/office/officeart/2008/layout/LinedList"/>
    <dgm:cxn modelId="{FD1E3EDB-13B6-8649-850E-4EF774D8167C}" type="presOf" srcId="{416EB68E-54C9-4A13-92CD-61869A0DAF0A}" destId="{7E88FABB-E93F-C447-8C1F-A61A19EDC8F9}" srcOrd="0" destOrd="0" presId="urn:microsoft.com/office/officeart/2008/layout/LinedList"/>
    <dgm:cxn modelId="{D42E67DB-EFB1-4F16-9956-722CFF38E595}" srcId="{416EB68E-54C9-4A13-92CD-61869A0DAF0A}" destId="{72033E0B-3724-4373-B646-26D0B12D9277}" srcOrd="1" destOrd="0" parTransId="{01C3B96B-6A54-4140-B703-7C6E8F1064D9}" sibTransId="{423D7686-86F0-49EB-B487-00162D070683}"/>
    <dgm:cxn modelId="{A673E8F4-012B-D544-B88B-90D42488F38F}" type="presParOf" srcId="{7E88FABB-E93F-C447-8C1F-A61A19EDC8F9}" destId="{4D2D9037-74C1-4743-9382-9DF0E9416142}" srcOrd="0" destOrd="0" presId="urn:microsoft.com/office/officeart/2008/layout/LinedList"/>
    <dgm:cxn modelId="{6B892265-0B17-BA45-94D7-C30A3BF61BA1}" type="presParOf" srcId="{7E88FABB-E93F-C447-8C1F-A61A19EDC8F9}" destId="{63F669D1-9922-504A-B458-38A194972AB6}" srcOrd="1" destOrd="0" presId="urn:microsoft.com/office/officeart/2008/layout/LinedList"/>
    <dgm:cxn modelId="{B58CCE62-411A-6743-980C-882B6673686A}" type="presParOf" srcId="{63F669D1-9922-504A-B458-38A194972AB6}" destId="{43AF1715-A50B-6F42-BA9A-28A318768595}" srcOrd="0" destOrd="0" presId="urn:microsoft.com/office/officeart/2008/layout/LinedList"/>
    <dgm:cxn modelId="{8835B531-7570-7B48-B9FF-72245CB5FB18}" type="presParOf" srcId="{63F669D1-9922-504A-B458-38A194972AB6}" destId="{942873AB-4F83-CF4D-8D5C-4C181F14A37B}" srcOrd="1" destOrd="0" presId="urn:microsoft.com/office/officeart/2008/layout/LinedList"/>
    <dgm:cxn modelId="{332ADD23-E5AB-134B-A5A9-E97DDD492FC2}" type="presParOf" srcId="{7E88FABB-E93F-C447-8C1F-A61A19EDC8F9}" destId="{2193FBAA-B4C1-AE43-B8CD-08545B072AE2}" srcOrd="2" destOrd="0" presId="urn:microsoft.com/office/officeart/2008/layout/LinedList"/>
    <dgm:cxn modelId="{96D82105-CD75-4443-97BC-D579662EA59D}" type="presParOf" srcId="{7E88FABB-E93F-C447-8C1F-A61A19EDC8F9}" destId="{B3A1C588-D4D9-644B-AE41-45D492FBA813}" srcOrd="3" destOrd="0" presId="urn:microsoft.com/office/officeart/2008/layout/LinedList"/>
    <dgm:cxn modelId="{1FAF0F4C-9E4B-1347-ABCC-2D107A70F38D}" type="presParOf" srcId="{B3A1C588-D4D9-644B-AE41-45D492FBA813}" destId="{36EE430A-27ED-484D-A8DB-0017052BD641}" srcOrd="0" destOrd="0" presId="urn:microsoft.com/office/officeart/2008/layout/LinedList"/>
    <dgm:cxn modelId="{DB8F5BD1-280B-4F45-9819-498FA1E81A02}" type="presParOf" srcId="{B3A1C588-D4D9-644B-AE41-45D492FBA813}" destId="{5913F798-6280-714C-9BF7-3A77A35DE2B9}" srcOrd="1" destOrd="0" presId="urn:microsoft.com/office/officeart/2008/layout/LinedList"/>
    <dgm:cxn modelId="{C6B6D844-51C7-3047-A82A-1D0440DE3C2A}" type="presParOf" srcId="{7E88FABB-E93F-C447-8C1F-A61A19EDC8F9}" destId="{D81AE0DE-3631-FF46-B34C-7C1D51B5310E}" srcOrd="4" destOrd="0" presId="urn:microsoft.com/office/officeart/2008/layout/LinedList"/>
    <dgm:cxn modelId="{9EACB7FF-1F73-7C48-8F9C-8034292BA223}" type="presParOf" srcId="{7E88FABB-E93F-C447-8C1F-A61A19EDC8F9}" destId="{414C5F1A-2BF3-B141-AFA9-805F858A5C1B}" srcOrd="5" destOrd="0" presId="urn:microsoft.com/office/officeart/2008/layout/LinedList"/>
    <dgm:cxn modelId="{DA04825D-2230-EE40-A637-A4620CA62E27}" type="presParOf" srcId="{414C5F1A-2BF3-B141-AFA9-805F858A5C1B}" destId="{2110A6F5-2131-EC40-B9BA-7F15F29B5E13}" srcOrd="0" destOrd="0" presId="urn:microsoft.com/office/officeart/2008/layout/LinedList"/>
    <dgm:cxn modelId="{84A466FC-DB14-9642-B67E-4C899B33BEC1}" type="presParOf" srcId="{414C5F1A-2BF3-B141-AFA9-805F858A5C1B}" destId="{2589E35E-0103-1D40-8C0A-BB30182C3E46}" srcOrd="1" destOrd="0" presId="urn:microsoft.com/office/officeart/2008/layout/LinedList"/>
    <dgm:cxn modelId="{10E8958F-AC6C-CA47-8882-5ADB30EDEEAB}" type="presParOf" srcId="{7E88FABB-E93F-C447-8C1F-A61A19EDC8F9}" destId="{4440EC47-7DD1-9B48-B247-AC22B5A65459}" srcOrd="6" destOrd="0" presId="urn:microsoft.com/office/officeart/2008/layout/LinedList"/>
    <dgm:cxn modelId="{9894D31D-8DEE-1B49-9EFF-F1894D9FC903}" type="presParOf" srcId="{7E88FABB-E93F-C447-8C1F-A61A19EDC8F9}" destId="{AE97E447-931A-224D-A12C-902FC7647530}" srcOrd="7" destOrd="0" presId="urn:microsoft.com/office/officeart/2008/layout/LinedList"/>
    <dgm:cxn modelId="{1179BEDE-8BE6-4A4D-B623-A0AC5DE164F8}" type="presParOf" srcId="{AE97E447-931A-224D-A12C-902FC7647530}" destId="{3B7E7DDD-6183-154E-9BAE-AEBB65BF7D66}" srcOrd="0" destOrd="0" presId="urn:microsoft.com/office/officeart/2008/layout/LinedList"/>
    <dgm:cxn modelId="{DAA76F1D-AF79-1844-A577-BF74AD481A58}" type="presParOf" srcId="{AE97E447-931A-224D-A12C-902FC7647530}" destId="{6A3DE005-87DD-6F4F-A5EF-EF85239356E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17F0F2-6F87-4600-9AE0-6D8E442AE1B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CF0180A-C33F-4738-9AFD-FBC65919019D}">
      <dgm:prSet custT="1"/>
      <dgm:spPr/>
      <dgm:t>
        <a:bodyPr/>
        <a:lstStyle/>
        <a:p>
          <a:r>
            <a:rPr lang="en-US" sz="2000" dirty="0"/>
            <a:t>The American Dental Association and the Academy of Pediatric Dentistry guidelines suggest an expanded role for dental professionals in the role of discussing and recommending HPV vaccination. </a:t>
          </a:r>
        </a:p>
      </dgm:t>
    </dgm:pt>
    <dgm:pt modelId="{5D21FB83-EB52-436B-9381-34D6171A4592}" type="parTrans" cxnId="{68E65870-E974-425A-9F36-CEFD390493FD}">
      <dgm:prSet/>
      <dgm:spPr/>
      <dgm:t>
        <a:bodyPr/>
        <a:lstStyle/>
        <a:p>
          <a:endParaRPr lang="en-US"/>
        </a:p>
      </dgm:t>
    </dgm:pt>
    <dgm:pt modelId="{3143256F-9934-4D06-8B68-B52AD8E88E22}" type="sibTrans" cxnId="{68E65870-E974-425A-9F36-CEFD390493FD}">
      <dgm:prSet/>
      <dgm:spPr/>
      <dgm:t>
        <a:bodyPr/>
        <a:lstStyle/>
        <a:p>
          <a:endParaRPr lang="en-US"/>
        </a:p>
      </dgm:t>
    </dgm:pt>
    <dgm:pt modelId="{584F137D-5892-44D3-B0E5-40E4EBAF5126}">
      <dgm:prSet custT="1"/>
      <dgm:spPr/>
      <dgm:t>
        <a:bodyPr/>
        <a:lstStyle/>
        <a:p>
          <a:r>
            <a:rPr lang="en-US" sz="2000" dirty="0"/>
            <a:t>Barriers noted by dental care providers:  perception that HPV is a sensitive topic as it is a known sexually transmitted disease. Discussions involving cancer can also be uncomfortable.</a:t>
          </a:r>
        </a:p>
      </dgm:t>
    </dgm:pt>
    <dgm:pt modelId="{CFF5B769-D5B6-4ABE-BAE2-421150399859}" type="parTrans" cxnId="{90EC99A5-1352-43FA-B150-A3BDDEB3D081}">
      <dgm:prSet/>
      <dgm:spPr/>
      <dgm:t>
        <a:bodyPr/>
        <a:lstStyle/>
        <a:p>
          <a:endParaRPr lang="en-US"/>
        </a:p>
      </dgm:t>
    </dgm:pt>
    <dgm:pt modelId="{E6097843-634A-417B-9213-A4C5AD4F0459}" type="sibTrans" cxnId="{90EC99A5-1352-43FA-B150-A3BDDEB3D081}">
      <dgm:prSet/>
      <dgm:spPr/>
      <dgm:t>
        <a:bodyPr/>
        <a:lstStyle/>
        <a:p>
          <a:endParaRPr lang="en-US"/>
        </a:p>
      </dgm:t>
    </dgm:pt>
    <dgm:pt modelId="{FB04920D-4501-4111-B78B-EEBBF1D26767}">
      <dgm:prSet custT="1"/>
      <dgm:spPr/>
      <dgm:t>
        <a:bodyPr/>
        <a:lstStyle/>
        <a:p>
          <a:r>
            <a:rPr lang="en-US" sz="2000" dirty="0"/>
            <a:t>The vaccination is recommended at a young age and the cancers that develop from HPV occur 20 to 40 years after exposure, this can  be a difficult conversation with parents to make the connection.</a:t>
          </a:r>
        </a:p>
        <a:p>
          <a:endParaRPr lang="en-US" sz="2000" dirty="0"/>
        </a:p>
        <a:p>
          <a:r>
            <a:rPr lang="en-US" sz="2000" dirty="0"/>
            <a:t>(American Dental Association, 2020)</a:t>
          </a:r>
        </a:p>
      </dgm:t>
    </dgm:pt>
    <dgm:pt modelId="{C607AB52-1050-407C-8C6A-F832EBC30017}" type="parTrans" cxnId="{6457B3E9-1FDF-4D88-9B2A-30DE61F29307}">
      <dgm:prSet/>
      <dgm:spPr/>
      <dgm:t>
        <a:bodyPr/>
        <a:lstStyle/>
        <a:p>
          <a:endParaRPr lang="en-US"/>
        </a:p>
      </dgm:t>
    </dgm:pt>
    <dgm:pt modelId="{02A3CF8A-3D4C-45AE-8ADD-88544E63273E}" type="sibTrans" cxnId="{6457B3E9-1FDF-4D88-9B2A-30DE61F29307}">
      <dgm:prSet/>
      <dgm:spPr/>
      <dgm:t>
        <a:bodyPr/>
        <a:lstStyle/>
        <a:p>
          <a:endParaRPr lang="en-US"/>
        </a:p>
      </dgm:t>
    </dgm:pt>
    <dgm:pt modelId="{0FA40C5C-3A22-9C45-AD48-A1C450BE3D58}" type="pres">
      <dgm:prSet presAssocID="{3F17F0F2-6F87-4600-9AE0-6D8E442AE1BC}" presName="vert0" presStyleCnt="0">
        <dgm:presLayoutVars>
          <dgm:dir/>
          <dgm:animOne val="branch"/>
          <dgm:animLvl val="lvl"/>
        </dgm:presLayoutVars>
      </dgm:prSet>
      <dgm:spPr/>
    </dgm:pt>
    <dgm:pt modelId="{3C24FDE7-EEA6-744A-BEB4-5157029271E5}" type="pres">
      <dgm:prSet presAssocID="{6CF0180A-C33F-4738-9AFD-FBC65919019D}" presName="thickLine" presStyleLbl="alignNode1" presStyleIdx="0" presStyleCnt="3"/>
      <dgm:spPr/>
    </dgm:pt>
    <dgm:pt modelId="{E1FA0CE5-4248-5644-AEB7-80416BA0AFA1}" type="pres">
      <dgm:prSet presAssocID="{6CF0180A-C33F-4738-9AFD-FBC65919019D}" presName="horz1" presStyleCnt="0"/>
      <dgm:spPr/>
    </dgm:pt>
    <dgm:pt modelId="{C0371943-0D7D-C14F-B1BD-A9FF26C14DBD}" type="pres">
      <dgm:prSet presAssocID="{6CF0180A-C33F-4738-9AFD-FBC65919019D}" presName="tx1" presStyleLbl="revTx" presStyleIdx="0" presStyleCnt="3"/>
      <dgm:spPr/>
    </dgm:pt>
    <dgm:pt modelId="{D4B5A592-C24D-9D44-B59A-7DB66B44A16C}" type="pres">
      <dgm:prSet presAssocID="{6CF0180A-C33F-4738-9AFD-FBC65919019D}" presName="vert1" presStyleCnt="0"/>
      <dgm:spPr/>
    </dgm:pt>
    <dgm:pt modelId="{0C3A6A9E-D96D-8B44-94A9-2F43408C7A0A}" type="pres">
      <dgm:prSet presAssocID="{584F137D-5892-44D3-B0E5-40E4EBAF5126}" presName="thickLine" presStyleLbl="alignNode1" presStyleIdx="1" presStyleCnt="3"/>
      <dgm:spPr/>
    </dgm:pt>
    <dgm:pt modelId="{B0BA9F86-E27A-374B-8BFB-6EB5D7D98CAE}" type="pres">
      <dgm:prSet presAssocID="{584F137D-5892-44D3-B0E5-40E4EBAF5126}" presName="horz1" presStyleCnt="0"/>
      <dgm:spPr/>
    </dgm:pt>
    <dgm:pt modelId="{1AFB04E0-9E6B-B447-B665-A4AD7E382C60}" type="pres">
      <dgm:prSet presAssocID="{584F137D-5892-44D3-B0E5-40E4EBAF5126}" presName="tx1" presStyleLbl="revTx" presStyleIdx="1" presStyleCnt="3"/>
      <dgm:spPr/>
    </dgm:pt>
    <dgm:pt modelId="{B8DA39A7-89E5-8F46-955C-9CD64EA1A8EC}" type="pres">
      <dgm:prSet presAssocID="{584F137D-5892-44D3-B0E5-40E4EBAF5126}" presName="vert1" presStyleCnt="0"/>
      <dgm:spPr/>
    </dgm:pt>
    <dgm:pt modelId="{04E280F7-6D90-654B-9C5C-D51F0604AE55}" type="pres">
      <dgm:prSet presAssocID="{FB04920D-4501-4111-B78B-EEBBF1D26767}" presName="thickLine" presStyleLbl="alignNode1" presStyleIdx="2" presStyleCnt="3"/>
      <dgm:spPr/>
    </dgm:pt>
    <dgm:pt modelId="{77A74C5A-D58F-2544-9C89-80E83D612AEA}" type="pres">
      <dgm:prSet presAssocID="{FB04920D-4501-4111-B78B-EEBBF1D26767}" presName="horz1" presStyleCnt="0"/>
      <dgm:spPr/>
    </dgm:pt>
    <dgm:pt modelId="{AF91917A-3DFC-3949-BDE4-1702A102C296}" type="pres">
      <dgm:prSet presAssocID="{FB04920D-4501-4111-B78B-EEBBF1D26767}" presName="tx1" presStyleLbl="revTx" presStyleIdx="2" presStyleCnt="3"/>
      <dgm:spPr/>
    </dgm:pt>
    <dgm:pt modelId="{166D5716-634C-A642-AA60-97B66AD10647}" type="pres">
      <dgm:prSet presAssocID="{FB04920D-4501-4111-B78B-EEBBF1D26767}" presName="vert1" presStyleCnt="0"/>
      <dgm:spPr/>
    </dgm:pt>
  </dgm:ptLst>
  <dgm:cxnLst>
    <dgm:cxn modelId="{E2766749-5BA5-2A41-9A94-4830A2A8FD1A}" type="presOf" srcId="{584F137D-5892-44D3-B0E5-40E4EBAF5126}" destId="{1AFB04E0-9E6B-B447-B665-A4AD7E382C60}" srcOrd="0" destOrd="0" presId="urn:microsoft.com/office/officeart/2008/layout/LinedList"/>
    <dgm:cxn modelId="{68E65870-E974-425A-9F36-CEFD390493FD}" srcId="{3F17F0F2-6F87-4600-9AE0-6D8E442AE1BC}" destId="{6CF0180A-C33F-4738-9AFD-FBC65919019D}" srcOrd="0" destOrd="0" parTransId="{5D21FB83-EB52-436B-9381-34D6171A4592}" sibTransId="{3143256F-9934-4D06-8B68-B52AD8E88E22}"/>
    <dgm:cxn modelId="{9CABFC78-1D5D-704D-B973-00919EAC3F5C}" type="presOf" srcId="{6CF0180A-C33F-4738-9AFD-FBC65919019D}" destId="{C0371943-0D7D-C14F-B1BD-A9FF26C14DBD}" srcOrd="0" destOrd="0" presId="urn:microsoft.com/office/officeart/2008/layout/LinedList"/>
    <dgm:cxn modelId="{90EC99A5-1352-43FA-B150-A3BDDEB3D081}" srcId="{3F17F0F2-6F87-4600-9AE0-6D8E442AE1BC}" destId="{584F137D-5892-44D3-B0E5-40E4EBAF5126}" srcOrd="1" destOrd="0" parTransId="{CFF5B769-D5B6-4ABE-BAE2-421150399859}" sibTransId="{E6097843-634A-417B-9213-A4C5AD4F0459}"/>
    <dgm:cxn modelId="{6A1472A7-0A23-8146-9D02-B9983F8B335A}" type="presOf" srcId="{FB04920D-4501-4111-B78B-EEBBF1D26767}" destId="{AF91917A-3DFC-3949-BDE4-1702A102C296}" srcOrd="0" destOrd="0" presId="urn:microsoft.com/office/officeart/2008/layout/LinedList"/>
    <dgm:cxn modelId="{D28BC2E3-6CB1-C647-AE54-D218D0CFA034}" type="presOf" srcId="{3F17F0F2-6F87-4600-9AE0-6D8E442AE1BC}" destId="{0FA40C5C-3A22-9C45-AD48-A1C450BE3D58}" srcOrd="0" destOrd="0" presId="urn:microsoft.com/office/officeart/2008/layout/LinedList"/>
    <dgm:cxn modelId="{6457B3E9-1FDF-4D88-9B2A-30DE61F29307}" srcId="{3F17F0F2-6F87-4600-9AE0-6D8E442AE1BC}" destId="{FB04920D-4501-4111-B78B-EEBBF1D26767}" srcOrd="2" destOrd="0" parTransId="{C607AB52-1050-407C-8C6A-F832EBC30017}" sibTransId="{02A3CF8A-3D4C-45AE-8ADD-88544E63273E}"/>
    <dgm:cxn modelId="{10FD6936-892F-D74B-AA56-284D044E3659}" type="presParOf" srcId="{0FA40C5C-3A22-9C45-AD48-A1C450BE3D58}" destId="{3C24FDE7-EEA6-744A-BEB4-5157029271E5}" srcOrd="0" destOrd="0" presId="urn:microsoft.com/office/officeart/2008/layout/LinedList"/>
    <dgm:cxn modelId="{0AFB1B8B-DB43-FF46-9725-1675D6CEFFF8}" type="presParOf" srcId="{0FA40C5C-3A22-9C45-AD48-A1C450BE3D58}" destId="{E1FA0CE5-4248-5644-AEB7-80416BA0AFA1}" srcOrd="1" destOrd="0" presId="urn:microsoft.com/office/officeart/2008/layout/LinedList"/>
    <dgm:cxn modelId="{A76857D3-195D-654A-82C3-7AEA54669677}" type="presParOf" srcId="{E1FA0CE5-4248-5644-AEB7-80416BA0AFA1}" destId="{C0371943-0D7D-C14F-B1BD-A9FF26C14DBD}" srcOrd="0" destOrd="0" presId="urn:microsoft.com/office/officeart/2008/layout/LinedList"/>
    <dgm:cxn modelId="{2FA2D4AB-B050-4A44-ACEE-B35971ADEAB5}" type="presParOf" srcId="{E1FA0CE5-4248-5644-AEB7-80416BA0AFA1}" destId="{D4B5A592-C24D-9D44-B59A-7DB66B44A16C}" srcOrd="1" destOrd="0" presId="urn:microsoft.com/office/officeart/2008/layout/LinedList"/>
    <dgm:cxn modelId="{740D4173-08E0-914D-9C7F-E008E8C09A57}" type="presParOf" srcId="{0FA40C5C-3A22-9C45-AD48-A1C450BE3D58}" destId="{0C3A6A9E-D96D-8B44-94A9-2F43408C7A0A}" srcOrd="2" destOrd="0" presId="urn:microsoft.com/office/officeart/2008/layout/LinedList"/>
    <dgm:cxn modelId="{119058BC-1135-F440-9749-579743E59885}" type="presParOf" srcId="{0FA40C5C-3A22-9C45-AD48-A1C450BE3D58}" destId="{B0BA9F86-E27A-374B-8BFB-6EB5D7D98CAE}" srcOrd="3" destOrd="0" presId="urn:microsoft.com/office/officeart/2008/layout/LinedList"/>
    <dgm:cxn modelId="{1374DD9F-0B62-F54C-AF6D-D6AFC1495F78}" type="presParOf" srcId="{B0BA9F86-E27A-374B-8BFB-6EB5D7D98CAE}" destId="{1AFB04E0-9E6B-B447-B665-A4AD7E382C60}" srcOrd="0" destOrd="0" presId="urn:microsoft.com/office/officeart/2008/layout/LinedList"/>
    <dgm:cxn modelId="{672DA4E5-06EA-1346-9EE1-16E111849A5D}" type="presParOf" srcId="{B0BA9F86-E27A-374B-8BFB-6EB5D7D98CAE}" destId="{B8DA39A7-89E5-8F46-955C-9CD64EA1A8EC}" srcOrd="1" destOrd="0" presId="urn:microsoft.com/office/officeart/2008/layout/LinedList"/>
    <dgm:cxn modelId="{404799BD-5116-EC44-8607-556F7759E80B}" type="presParOf" srcId="{0FA40C5C-3A22-9C45-AD48-A1C450BE3D58}" destId="{04E280F7-6D90-654B-9C5C-D51F0604AE55}" srcOrd="4" destOrd="0" presId="urn:microsoft.com/office/officeart/2008/layout/LinedList"/>
    <dgm:cxn modelId="{A217D9E8-7D5E-6B46-A2C9-AD2E0EA0BA03}" type="presParOf" srcId="{0FA40C5C-3A22-9C45-AD48-A1C450BE3D58}" destId="{77A74C5A-D58F-2544-9C89-80E83D612AEA}" srcOrd="5" destOrd="0" presId="urn:microsoft.com/office/officeart/2008/layout/LinedList"/>
    <dgm:cxn modelId="{12C94164-64BD-604F-919E-AA5EB2F7A768}" type="presParOf" srcId="{77A74C5A-D58F-2544-9C89-80E83D612AEA}" destId="{AF91917A-3DFC-3949-BDE4-1702A102C296}" srcOrd="0" destOrd="0" presId="urn:microsoft.com/office/officeart/2008/layout/LinedList"/>
    <dgm:cxn modelId="{C161771B-D22F-704E-AA33-BCB278074AB6}" type="presParOf" srcId="{77A74C5A-D58F-2544-9C89-80E83D612AEA}" destId="{166D5716-634C-A642-AA60-97B66AD1064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235D37-A908-4371-AFD4-18FA5825B86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763F144-1B60-4EA9-9A26-B8BEA2CBE82D}">
      <dgm:prSet custT="1"/>
      <dgm:spPr/>
      <dgm:t>
        <a:bodyPr/>
        <a:lstStyle/>
        <a:p>
          <a:pPr>
            <a:defRPr cap="all"/>
          </a:pPr>
          <a:r>
            <a:rPr lang="en-US" sz="3400" dirty="0"/>
            <a:t>Dental School: </a:t>
          </a:r>
          <a:r>
            <a:rPr lang="en-US" sz="2000" dirty="0"/>
            <a:t>Site of presentation</a:t>
          </a:r>
          <a:endParaRPr lang="en-US" sz="3400" dirty="0"/>
        </a:p>
      </dgm:t>
    </dgm:pt>
    <dgm:pt modelId="{4C83107C-9EE5-4EDE-832B-C298B9459043}" type="parTrans" cxnId="{DDA28BCF-6AF2-4894-A039-621706A6EF5A}">
      <dgm:prSet/>
      <dgm:spPr/>
      <dgm:t>
        <a:bodyPr/>
        <a:lstStyle/>
        <a:p>
          <a:endParaRPr lang="en-US"/>
        </a:p>
      </dgm:t>
    </dgm:pt>
    <dgm:pt modelId="{735FBFB9-E50A-4412-8C00-4AF7A1DF8AC8}" type="sibTrans" cxnId="{DDA28BCF-6AF2-4894-A039-621706A6EF5A}">
      <dgm:prSet/>
      <dgm:spPr/>
      <dgm:t>
        <a:bodyPr/>
        <a:lstStyle/>
        <a:p>
          <a:endParaRPr lang="en-US"/>
        </a:p>
      </dgm:t>
    </dgm:pt>
    <dgm:pt modelId="{0E0C47BB-926B-4A2D-8D1F-C72F9FB91214}">
      <dgm:prSet custT="1"/>
      <dgm:spPr/>
      <dgm:t>
        <a:bodyPr/>
        <a:lstStyle/>
        <a:p>
          <a:pPr>
            <a:defRPr cap="all"/>
          </a:pPr>
          <a:r>
            <a:rPr lang="en-US" sz="3400" dirty="0"/>
            <a:t>Faculty buy-in: </a:t>
          </a:r>
          <a:r>
            <a:rPr lang="en-US" sz="2000" dirty="0"/>
            <a:t>strength of the organization</a:t>
          </a:r>
          <a:endParaRPr lang="en-US" sz="3400" dirty="0"/>
        </a:p>
      </dgm:t>
    </dgm:pt>
    <dgm:pt modelId="{D0A262B4-7CFB-4479-9535-673FDD9BB419}" type="parTrans" cxnId="{B677FAE7-1AFF-4FCB-96C3-FF7B7BDD757A}">
      <dgm:prSet/>
      <dgm:spPr/>
      <dgm:t>
        <a:bodyPr/>
        <a:lstStyle/>
        <a:p>
          <a:endParaRPr lang="en-US"/>
        </a:p>
      </dgm:t>
    </dgm:pt>
    <dgm:pt modelId="{D598BC7D-1657-4724-B0D6-FB0AD1F82CA2}" type="sibTrans" cxnId="{B677FAE7-1AFF-4FCB-96C3-FF7B7BDD757A}">
      <dgm:prSet/>
      <dgm:spPr/>
      <dgm:t>
        <a:bodyPr/>
        <a:lstStyle/>
        <a:p>
          <a:endParaRPr lang="en-US"/>
        </a:p>
      </dgm:t>
    </dgm:pt>
    <dgm:pt modelId="{7D346656-C1C6-4FAE-A0AC-DA97D4F74003}">
      <dgm:prSet custT="1"/>
      <dgm:spPr/>
      <dgm:t>
        <a:bodyPr/>
        <a:lstStyle/>
        <a:p>
          <a:pPr>
            <a:defRPr cap="all"/>
          </a:pPr>
          <a:r>
            <a:rPr lang="en-US" sz="3400" dirty="0"/>
            <a:t>Dental and hygiene students participation: </a:t>
          </a:r>
          <a:r>
            <a:rPr lang="en-US" sz="2000" dirty="0"/>
            <a:t>audience for presentation</a:t>
          </a:r>
          <a:endParaRPr lang="en-US" sz="3400" dirty="0"/>
        </a:p>
      </dgm:t>
    </dgm:pt>
    <dgm:pt modelId="{58323EB6-5578-4A22-AA5C-59BB6248AE0E}" type="parTrans" cxnId="{FCFD43FA-618A-40C7-97D2-98469803F346}">
      <dgm:prSet/>
      <dgm:spPr/>
      <dgm:t>
        <a:bodyPr/>
        <a:lstStyle/>
        <a:p>
          <a:endParaRPr lang="en-US"/>
        </a:p>
      </dgm:t>
    </dgm:pt>
    <dgm:pt modelId="{4A90F7DC-4CDE-4937-9694-E8AEE53EC4A8}" type="sibTrans" cxnId="{FCFD43FA-618A-40C7-97D2-98469803F346}">
      <dgm:prSet/>
      <dgm:spPr/>
      <dgm:t>
        <a:bodyPr/>
        <a:lstStyle/>
        <a:p>
          <a:endParaRPr lang="en-US"/>
        </a:p>
      </dgm:t>
    </dgm:pt>
    <dgm:pt modelId="{AD47E228-7DD2-6540-844B-C0306BA482FF}" type="pres">
      <dgm:prSet presAssocID="{84235D37-A908-4371-AFD4-18FA5825B86E}" presName="vert0" presStyleCnt="0">
        <dgm:presLayoutVars>
          <dgm:dir/>
          <dgm:animOne val="branch"/>
          <dgm:animLvl val="lvl"/>
        </dgm:presLayoutVars>
      </dgm:prSet>
      <dgm:spPr/>
    </dgm:pt>
    <dgm:pt modelId="{A7B9540E-C16F-AA4E-97F2-DF244DEB742F}" type="pres">
      <dgm:prSet presAssocID="{B763F144-1B60-4EA9-9A26-B8BEA2CBE82D}" presName="thickLine" presStyleLbl="alignNode1" presStyleIdx="0" presStyleCnt="3"/>
      <dgm:spPr/>
    </dgm:pt>
    <dgm:pt modelId="{54F7EA83-9BE3-3C42-AE69-CA411DC24B6A}" type="pres">
      <dgm:prSet presAssocID="{B763F144-1B60-4EA9-9A26-B8BEA2CBE82D}" presName="horz1" presStyleCnt="0"/>
      <dgm:spPr/>
    </dgm:pt>
    <dgm:pt modelId="{6CA81509-AFE7-AB48-BBB0-248B6F646D6E}" type="pres">
      <dgm:prSet presAssocID="{B763F144-1B60-4EA9-9A26-B8BEA2CBE82D}" presName="tx1" presStyleLbl="revTx" presStyleIdx="0" presStyleCnt="3"/>
      <dgm:spPr/>
    </dgm:pt>
    <dgm:pt modelId="{53E91785-F2D5-F74C-807F-132EF03F6D01}" type="pres">
      <dgm:prSet presAssocID="{B763F144-1B60-4EA9-9A26-B8BEA2CBE82D}" presName="vert1" presStyleCnt="0"/>
      <dgm:spPr/>
    </dgm:pt>
    <dgm:pt modelId="{BA4B71C9-E624-2541-B299-8E38DF3BE04A}" type="pres">
      <dgm:prSet presAssocID="{0E0C47BB-926B-4A2D-8D1F-C72F9FB91214}" presName="thickLine" presStyleLbl="alignNode1" presStyleIdx="1" presStyleCnt="3"/>
      <dgm:spPr/>
    </dgm:pt>
    <dgm:pt modelId="{286602F4-A622-4A46-8274-7A0219BD4E00}" type="pres">
      <dgm:prSet presAssocID="{0E0C47BB-926B-4A2D-8D1F-C72F9FB91214}" presName="horz1" presStyleCnt="0"/>
      <dgm:spPr/>
    </dgm:pt>
    <dgm:pt modelId="{1B3CFEF6-C37D-0C41-B58F-6FB2A854C224}" type="pres">
      <dgm:prSet presAssocID="{0E0C47BB-926B-4A2D-8D1F-C72F9FB91214}" presName="tx1" presStyleLbl="revTx" presStyleIdx="1" presStyleCnt="3"/>
      <dgm:spPr/>
    </dgm:pt>
    <dgm:pt modelId="{921C8478-A047-3145-B2D7-B7BF2C51067D}" type="pres">
      <dgm:prSet presAssocID="{0E0C47BB-926B-4A2D-8D1F-C72F9FB91214}" presName="vert1" presStyleCnt="0"/>
      <dgm:spPr/>
    </dgm:pt>
    <dgm:pt modelId="{84DB7959-90D3-EE4A-ABDD-7A18D1D7BB6D}" type="pres">
      <dgm:prSet presAssocID="{7D346656-C1C6-4FAE-A0AC-DA97D4F74003}" presName="thickLine" presStyleLbl="alignNode1" presStyleIdx="2" presStyleCnt="3"/>
      <dgm:spPr/>
    </dgm:pt>
    <dgm:pt modelId="{069C4972-4408-0043-A590-D229929173EF}" type="pres">
      <dgm:prSet presAssocID="{7D346656-C1C6-4FAE-A0AC-DA97D4F74003}" presName="horz1" presStyleCnt="0"/>
      <dgm:spPr/>
    </dgm:pt>
    <dgm:pt modelId="{6E3FE4CA-6D5B-5E40-8288-968044ED6A38}" type="pres">
      <dgm:prSet presAssocID="{7D346656-C1C6-4FAE-A0AC-DA97D4F74003}" presName="tx1" presStyleLbl="revTx" presStyleIdx="2" presStyleCnt="3"/>
      <dgm:spPr/>
    </dgm:pt>
    <dgm:pt modelId="{CEF2C4FB-D805-9A4A-9E55-B709D519B971}" type="pres">
      <dgm:prSet presAssocID="{7D346656-C1C6-4FAE-A0AC-DA97D4F74003}" presName="vert1" presStyleCnt="0"/>
      <dgm:spPr/>
    </dgm:pt>
  </dgm:ptLst>
  <dgm:cxnLst>
    <dgm:cxn modelId="{1D8DB866-688A-644D-86F1-F3F8C348A96B}" type="presOf" srcId="{7D346656-C1C6-4FAE-A0AC-DA97D4F74003}" destId="{6E3FE4CA-6D5B-5E40-8288-968044ED6A38}" srcOrd="0" destOrd="0" presId="urn:microsoft.com/office/officeart/2008/layout/LinedList"/>
    <dgm:cxn modelId="{216A337C-8A49-3B49-896F-C85CCD1AC509}" type="presOf" srcId="{84235D37-A908-4371-AFD4-18FA5825B86E}" destId="{AD47E228-7DD2-6540-844B-C0306BA482FF}" srcOrd="0" destOrd="0" presId="urn:microsoft.com/office/officeart/2008/layout/LinedList"/>
    <dgm:cxn modelId="{74BA2D84-2943-E040-8F2C-158FC53461BB}" type="presOf" srcId="{0E0C47BB-926B-4A2D-8D1F-C72F9FB91214}" destId="{1B3CFEF6-C37D-0C41-B58F-6FB2A854C224}" srcOrd="0" destOrd="0" presId="urn:microsoft.com/office/officeart/2008/layout/LinedList"/>
    <dgm:cxn modelId="{05A37ABA-C7D1-6A41-9A24-08E25FCFFC94}" type="presOf" srcId="{B763F144-1B60-4EA9-9A26-B8BEA2CBE82D}" destId="{6CA81509-AFE7-AB48-BBB0-248B6F646D6E}" srcOrd="0" destOrd="0" presId="urn:microsoft.com/office/officeart/2008/layout/LinedList"/>
    <dgm:cxn modelId="{DDA28BCF-6AF2-4894-A039-621706A6EF5A}" srcId="{84235D37-A908-4371-AFD4-18FA5825B86E}" destId="{B763F144-1B60-4EA9-9A26-B8BEA2CBE82D}" srcOrd="0" destOrd="0" parTransId="{4C83107C-9EE5-4EDE-832B-C298B9459043}" sibTransId="{735FBFB9-E50A-4412-8C00-4AF7A1DF8AC8}"/>
    <dgm:cxn modelId="{B677FAE7-1AFF-4FCB-96C3-FF7B7BDD757A}" srcId="{84235D37-A908-4371-AFD4-18FA5825B86E}" destId="{0E0C47BB-926B-4A2D-8D1F-C72F9FB91214}" srcOrd="1" destOrd="0" parTransId="{D0A262B4-7CFB-4479-9535-673FDD9BB419}" sibTransId="{D598BC7D-1657-4724-B0D6-FB0AD1F82CA2}"/>
    <dgm:cxn modelId="{FCFD43FA-618A-40C7-97D2-98469803F346}" srcId="{84235D37-A908-4371-AFD4-18FA5825B86E}" destId="{7D346656-C1C6-4FAE-A0AC-DA97D4F74003}" srcOrd="2" destOrd="0" parTransId="{58323EB6-5578-4A22-AA5C-59BB6248AE0E}" sibTransId="{4A90F7DC-4CDE-4937-9694-E8AEE53EC4A8}"/>
    <dgm:cxn modelId="{9DE5BE4E-517D-3643-BE3A-F69B9E71BC4A}" type="presParOf" srcId="{AD47E228-7DD2-6540-844B-C0306BA482FF}" destId="{A7B9540E-C16F-AA4E-97F2-DF244DEB742F}" srcOrd="0" destOrd="0" presId="urn:microsoft.com/office/officeart/2008/layout/LinedList"/>
    <dgm:cxn modelId="{E65E0470-137E-CB48-AC68-0E329939DC4D}" type="presParOf" srcId="{AD47E228-7DD2-6540-844B-C0306BA482FF}" destId="{54F7EA83-9BE3-3C42-AE69-CA411DC24B6A}" srcOrd="1" destOrd="0" presId="urn:microsoft.com/office/officeart/2008/layout/LinedList"/>
    <dgm:cxn modelId="{262E460B-46D0-5C4E-B1BB-C2BCC1CE2799}" type="presParOf" srcId="{54F7EA83-9BE3-3C42-AE69-CA411DC24B6A}" destId="{6CA81509-AFE7-AB48-BBB0-248B6F646D6E}" srcOrd="0" destOrd="0" presId="urn:microsoft.com/office/officeart/2008/layout/LinedList"/>
    <dgm:cxn modelId="{58A7BD17-6EEA-F543-BD81-3AC654D035A6}" type="presParOf" srcId="{54F7EA83-9BE3-3C42-AE69-CA411DC24B6A}" destId="{53E91785-F2D5-F74C-807F-132EF03F6D01}" srcOrd="1" destOrd="0" presId="urn:microsoft.com/office/officeart/2008/layout/LinedList"/>
    <dgm:cxn modelId="{E4C589EA-5FC3-DC44-A4B5-1CFB2D2A443B}" type="presParOf" srcId="{AD47E228-7DD2-6540-844B-C0306BA482FF}" destId="{BA4B71C9-E624-2541-B299-8E38DF3BE04A}" srcOrd="2" destOrd="0" presId="urn:microsoft.com/office/officeart/2008/layout/LinedList"/>
    <dgm:cxn modelId="{0AE6A99E-CB58-5E49-9157-E7E76D25AA8E}" type="presParOf" srcId="{AD47E228-7DD2-6540-844B-C0306BA482FF}" destId="{286602F4-A622-4A46-8274-7A0219BD4E00}" srcOrd="3" destOrd="0" presId="urn:microsoft.com/office/officeart/2008/layout/LinedList"/>
    <dgm:cxn modelId="{E6F1D06A-4C1B-D342-92AC-A5CC961027D3}" type="presParOf" srcId="{286602F4-A622-4A46-8274-7A0219BD4E00}" destId="{1B3CFEF6-C37D-0C41-B58F-6FB2A854C224}" srcOrd="0" destOrd="0" presId="urn:microsoft.com/office/officeart/2008/layout/LinedList"/>
    <dgm:cxn modelId="{FA6333CE-6B33-6F4A-94BE-6BBFBA3619CD}" type="presParOf" srcId="{286602F4-A622-4A46-8274-7A0219BD4E00}" destId="{921C8478-A047-3145-B2D7-B7BF2C51067D}" srcOrd="1" destOrd="0" presId="urn:microsoft.com/office/officeart/2008/layout/LinedList"/>
    <dgm:cxn modelId="{A0DF6EAE-1CE4-4D42-8E03-0B1A0419F93D}" type="presParOf" srcId="{AD47E228-7DD2-6540-844B-C0306BA482FF}" destId="{84DB7959-90D3-EE4A-ABDD-7A18D1D7BB6D}" srcOrd="4" destOrd="0" presId="urn:microsoft.com/office/officeart/2008/layout/LinedList"/>
    <dgm:cxn modelId="{789C1351-ABA8-A541-9EDC-40F97A49031C}" type="presParOf" srcId="{AD47E228-7DD2-6540-844B-C0306BA482FF}" destId="{069C4972-4408-0043-A590-D229929173EF}" srcOrd="5" destOrd="0" presId="urn:microsoft.com/office/officeart/2008/layout/LinedList"/>
    <dgm:cxn modelId="{11987D32-8516-1C42-B590-67D7A60AFC12}" type="presParOf" srcId="{069C4972-4408-0043-A590-D229929173EF}" destId="{6E3FE4CA-6D5B-5E40-8288-968044ED6A38}" srcOrd="0" destOrd="0" presId="urn:microsoft.com/office/officeart/2008/layout/LinedList"/>
    <dgm:cxn modelId="{526D4334-4FC8-5A46-A506-2D6AD9391DD4}" type="presParOf" srcId="{069C4972-4408-0043-A590-D229929173EF}" destId="{CEF2C4FB-D805-9A4A-9E55-B709D519B971}"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3FEEB6-AAE8-4BD6-AA71-BE181FAEF13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6C3E222B-993F-4AE7-8029-2029BB333778}">
      <dgm:prSet/>
      <dgm:spPr/>
      <dgm:t>
        <a:bodyPr/>
        <a:lstStyle/>
        <a:p>
          <a:r>
            <a:rPr lang="en-US" u="sng" dirty="0"/>
            <a:t>Donabedian Model: </a:t>
          </a:r>
          <a:r>
            <a:rPr lang="en-US" dirty="0"/>
            <a:t>Structure, Process, Outcome</a:t>
          </a:r>
        </a:p>
      </dgm:t>
    </dgm:pt>
    <dgm:pt modelId="{6A4CA7EF-1278-4CCF-8575-6D9A9C737182}" type="parTrans" cxnId="{5658A8F8-C38D-4755-AFE2-657F9839AB46}">
      <dgm:prSet/>
      <dgm:spPr/>
      <dgm:t>
        <a:bodyPr/>
        <a:lstStyle/>
        <a:p>
          <a:endParaRPr lang="en-US"/>
        </a:p>
      </dgm:t>
    </dgm:pt>
    <dgm:pt modelId="{D63CA7E2-C093-4300-9B3C-A64D06DF8EE2}" type="sibTrans" cxnId="{5658A8F8-C38D-4755-AFE2-657F9839AB46}">
      <dgm:prSet/>
      <dgm:spPr/>
      <dgm:t>
        <a:bodyPr/>
        <a:lstStyle/>
        <a:p>
          <a:endParaRPr lang="en-US"/>
        </a:p>
      </dgm:t>
    </dgm:pt>
    <dgm:pt modelId="{052CACC6-35DE-425A-8131-11CB1BA7E693}">
      <dgm:prSet/>
      <dgm:spPr/>
      <dgm:t>
        <a:bodyPr/>
        <a:lstStyle/>
        <a:p>
          <a:r>
            <a:rPr lang="en-US"/>
            <a:t>Structure of the project; target population, dental, hygiene, and faculty</a:t>
          </a:r>
        </a:p>
      </dgm:t>
    </dgm:pt>
    <dgm:pt modelId="{CEA9DA4D-C6D0-4659-896B-42B00F894F00}" type="parTrans" cxnId="{B0CA2EA5-4281-4723-AF19-2D9C8B295046}">
      <dgm:prSet/>
      <dgm:spPr/>
      <dgm:t>
        <a:bodyPr/>
        <a:lstStyle/>
        <a:p>
          <a:endParaRPr lang="en-US"/>
        </a:p>
      </dgm:t>
    </dgm:pt>
    <dgm:pt modelId="{CBD72FD9-6C10-45F0-AA1E-44AB4C48774B}" type="sibTrans" cxnId="{B0CA2EA5-4281-4723-AF19-2D9C8B295046}">
      <dgm:prSet/>
      <dgm:spPr/>
      <dgm:t>
        <a:bodyPr/>
        <a:lstStyle/>
        <a:p>
          <a:endParaRPr lang="en-US"/>
        </a:p>
      </dgm:t>
    </dgm:pt>
    <dgm:pt modelId="{85E07D41-FBEA-4253-8B33-911092CF6C12}">
      <dgm:prSet/>
      <dgm:spPr/>
      <dgm:t>
        <a:bodyPr/>
        <a:lstStyle/>
        <a:p>
          <a:r>
            <a:rPr lang="en-US"/>
            <a:t>Process: Developing questionnaire and teaching points</a:t>
          </a:r>
        </a:p>
      </dgm:t>
    </dgm:pt>
    <dgm:pt modelId="{E679DFBD-E18B-42D5-B844-682D547A8E1B}" type="parTrans" cxnId="{B827E347-DC39-4615-9360-816EDC1F7D09}">
      <dgm:prSet/>
      <dgm:spPr/>
      <dgm:t>
        <a:bodyPr/>
        <a:lstStyle/>
        <a:p>
          <a:endParaRPr lang="en-US"/>
        </a:p>
      </dgm:t>
    </dgm:pt>
    <dgm:pt modelId="{3F362AFF-1CD0-4C85-AD46-80754677F632}" type="sibTrans" cxnId="{B827E347-DC39-4615-9360-816EDC1F7D09}">
      <dgm:prSet/>
      <dgm:spPr/>
      <dgm:t>
        <a:bodyPr/>
        <a:lstStyle/>
        <a:p>
          <a:endParaRPr lang="en-US"/>
        </a:p>
      </dgm:t>
    </dgm:pt>
    <dgm:pt modelId="{A668F306-BEF4-4998-9CF1-90CB9C3BCF7E}">
      <dgm:prSet/>
      <dgm:spPr/>
      <dgm:t>
        <a:bodyPr/>
        <a:lstStyle/>
        <a:p>
          <a:r>
            <a:rPr lang="en-US" dirty="0"/>
            <a:t>Outcome; Reflect the impact this project has on increasing knowledge and practice change</a:t>
          </a:r>
        </a:p>
      </dgm:t>
    </dgm:pt>
    <dgm:pt modelId="{2BED9989-AD2A-43D5-8647-B7134CA8BA8C}" type="parTrans" cxnId="{BDCF1215-6946-4F37-8A28-5A69AF731909}">
      <dgm:prSet/>
      <dgm:spPr/>
      <dgm:t>
        <a:bodyPr/>
        <a:lstStyle/>
        <a:p>
          <a:endParaRPr lang="en-US"/>
        </a:p>
      </dgm:t>
    </dgm:pt>
    <dgm:pt modelId="{39964A93-95A9-4AE8-8529-F0E5ABA75C74}" type="sibTrans" cxnId="{BDCF1215-6946-4F37-8A28-5A69AF731909}">
      <dgm:prSet/>
      <dgm:spPr/>
      <dgm:t>
        <a:bodyPr/>
        <a:lstStyle/>
        <a:p>
          <a:endParaRPr lang="en-US"/>
        </a:p>
      </dgm:t>
    </dgm:pt>
    <dgm:pt modelId="{290CAF64-A1DC-402C-A794-F4E1B81F4F89}">
      <dgm:prSet/>
      <dgm:spPr/>
      <dgm:t>
        <a:bodyPr/>
        <a:lstStyle/>
        <a:p>
          <a:r>
            <a:rPr lang="en-US" u="sng" dirty="0"/>
            <a:t>PDSA </a:t>
          </a:r>
          <a:r>
            <a:rPr lang="en-US" dirty="0"/>
            <a:t>Plan, Do, Study, Act This theoretic framework is addressed and discussed through out the presentation (Science of Improvement: Testing Changes, 2021) </a:t>
          </a:r>
        </a:p>
      </dgm:t>
    </dgm:pt>
    <dgm:pt modelId="{16A6E12B-2F63-4E03-AE55-57507ED0F28D}" type="parTrans" cxnId="{85D2E36F-58B3-44AE-887C-DBBFC9FA46C8}">
      <dgm:prSet/>
      <dgm:spPr/>
      <dgm:t>
        <a:bodyPr/>
        <a:lstStyle/>
        <a:p>
          <a:endParaRPr lang="en-US"/>
        </a:p>
      </dgm:t>
    </dgm:pt>
    <dgm:pt modelId="{9C2C77B7-6EE5-42C4-AD41-8AF916D2A2F0}" type="sibTrans" cxnId="{85D2E36F-58B3-44AE-887C-DBBFC9FA46C8}">
      <dgm:prSet/>
      <dgm:spPr/>
      <dgm:t>
        <a:bodyPr/>
        <a:lstStyle/>
        <a:p>
          <a:endParaRPr lang="en-US"/>
        </a:p>
      </dgm:t>
    </dgm:pt>
    <dgm:pt modelId="{F8EF27D2-09CC-304F-A9D4-71E2241978B2}" type="pres">
      <dgm:prSet presAssocID="{583FEEB6-AAE8-4BD6-AA71-BE181FAEF136}" presName="outerComposite" presStyleCnt="0">
        <dgm:presLayoutVars>
          <dgm:chMax val="5"/>
          <dgm:dir/>
          <dgm:resizeHandles val="exact"/>
        </dgm:presLayoutVars>
      </dgm:prSet>
      <dgm:spPr/>
    </dgm:pt>
    <dgm:pt modelId="{A08701D7-954A-7443-97DB-E96A8A56C5A4}" type="pres">
      <dgm:prSet presAssocID="{583FEEB6-AAE8-4BD6-AA71-BE181FAEF136}" presName="dummyMaxCanvas" presStyleCnt="0">
        <dgm:presLayoutVars/>
      </dgm:prSet>
      <dgm:spPr/>
    </dgm:pt>
    <dgm:pt modelId="{FCE56BC1-E43D-604F-A834-D6324495C522}" type="pres">
      <dgm:prSet presAssocID="{583FEEB6-AAE8-4BD6-AA71-BE181FAEF136}" presName="FiveNodes_1" presStyleLbl="node1" presStyleIdx="0" presStyleCnt="5">
        <dgm:presLayoutVars>
          <dgm:bulletEnabled val="1"/>
        </dgm:presLayoutVars>
      </dgm:prSet>
      <dgm:spPr/>
    </dgm:pt>
    <dgm:pt modelId="{A3CF3062-8926-BA45-B858-CEB5ABA22095}" type="pres">
      <dgm:prSet presAssocID="{583FEEB6-AAE8-4BD6-AA71-BE181FAEF136}" presName="FiveNodes_2" presStyleLbl="node1" presStyleIdx="1" presStyleCnt="5">
        <dgm:presLayoutVars>
          <dgm:bulletEnabled val="1"/>
        </dgm:presLayoutVars>
      </dgm:prSet>
      <dgm:spPr/>
    </dgm:pt>
    <dgm:pt modelId="{F31C00A9-5CD5-6544-9CF6-53A32653A4E0}" type="pres">
      <dgm:prSet presAssocID="{583FEEB6-AAE8-4BD6-AA71-BE181FAEF136}" presName="FiveNodes_3" presStyleLbl="node1" presStyleIdx="2" presStyleCnt="5">
        <dgm:presLayoutVars>
          <dgm:bulletEnabled val="1"/>
        </dgm:presLayoutVars>
      </dgm:prSet>
      <dgm:spPr/>
    </dgm:pt>
    <dgm:pt modelId="{3071C2AC-B07A-B248-9E7B-024E62B2AF2D}" type="pres">
      <dgm:prSet presAssocID="{583FEEB6-AAE8-4BD6-AA71-BE181FAEF136}" presName="FiveNodes_4" presStyleLbl="node1" presStyleIdx="3" presStyleCnt="5">
        <dgm:presLayoutVars>
          <dgm:bulletEnabled val="1"/>
        </dgm:presLayoutVars>
      </dgm:prSet>
      <dgm:spPr/>
    </dgm:pt>
    <dgm:pt modelId="{AB8F5715-0619-9646-9603-BF6E71CC1348}" type="pres">
      <dgm:prSet presAssocID="{583FEEB6-AAE8-4BD6-AA71-BE181FAEF136}" presName="FiveNodes_5" presStyleLbl="node1" presStyleIdx="4" presStyleCnt="5">
        <dgm:presLayoutVars>
          <dgm:bulletEnabled val="1"/>
        </dgm:presLayoutVars>
      </dgm:prSet>
      <dgm:spPr/>
    </dgm:pt>
    <dgm:pt modelId="{311402D7-B2F9-5F49-BEEB-C25F143F6617}" type="pres">
      <dgm:prSet presAssocID="{583FEEB6-AAE8-4BD6-AA71-BE181FAEF136}" presName="FiveConn_1-2" presStyleLbl="fgAccFollowNode1" presStyleIdx="0" presStyleCnt="4">
        <dgm:presLayoutVars>
          <dgm:bulletEnabled val="1"/>
        </dgm:presLayoutVars>
      </dgm:prSet>
      <dgm:spPr/>
    </dgm:pt>
    <dgm:pt modelId="{C897EDEE-0863-C94C-8C7D-6E1C1BF17761}" type="pres">
      <dgm:prSet presAssocID="{583FEEB6-AAE8-4BD6-AA71-BE181FAEF136}" presName="FiveConn_2-3" presStyleLbl="fgAccFollowNode1" presStyleIdx="1" presStyleCnt="4">
        <dgm:presLayoutVars>
          <dgm:bulletEnabled val="1"/>
        </dgm:presLayoutVars>
      </dgm:prSet>
      <dgm:spPr/>
    </dgm:pt>
    <dgm:pt modelId="{F836326A-C409-284D-A375-FFA69FC888FB}" type="pres">
      <dgm:prSet presAssocID="{583FEEB6-AAE8-4BD6-AA71-BE181FAEF136}" presName="FiveConn_3-4" presStyleLbl="fgAccFollowNode1" presStyleIdx="2" presStyleCnt="4">
        <dgm:presLayoutVars>
          <dgm:bulletEnabled val="1"/>
        </dgm:presLayoutVars>
      </dgm:prSet>
      <dgm:spPr/>
    </dgm:pt>
    <dgm:pt modelId="{0ACA31F5-8E26-2744-B017-FDA87ABB0250}" type="pres">
      <dgm:prSet presAssocID="{583FEEB6-AAE8-4BD6-AA71-BE181FAEF136}" presName="FiveConn_4-5" presStyleLbl="fgAccFollowNode1" presStyleIdx="3" presStyleCnt="4">
        <dgm:presLayoutVars>
          <dgm:bulletEnabled val="1"/>
        </dgm:presLayoutVars>
      </dgm:prSet>
      <dgm:spPr/>
    </dgm:pt>
    <dgm:pt modelId="{ADFC07A2-D831-7047-9756-60F65BE5C400}" type="pres">
      <dgm:prSet presAssocID="{583FEEB6-AAE8-4BD6-AA71-BE181FAEF136}" presName="FiveNodes_1_text" presStyleLbl="node1" presStyleIdx="4" presStyleCnt="5">
        <dgm:presLayoutVars>
          <dgm:bulletEnabled val="1"/>
        </dgm:presLayoutVars>
      </dgm:prSet>
      <dgm:spPr/>
    </dgm:pt>
    <dgm:pt modelId="{9E6DB469-55A0-DD4D-AAB4-93F4EE9A84CC}" type="pres">
      <dgm:prSet presAssocID="{583FEEB6-AAE8-4BD6-AA71-BE181FAEF136}" presName="FiveNodes_2_text" presStyleLbl="node1" presStyleIdx="4" presStyleCnt="5">
        <dgm:presLayoutVars>
          <dgm:bulletEnabled val="1"/>
        </dgm:presLayoutVars>
      </dgm:prSet>
      <dgm:spPr/>
    </dgm:pt>
    <dgm:pt modelId="{58FB3793-7FCE-0041-BD14-C2B4028BEF9D}" type="pres">
      <dgm:prSet presAssocID="{583FEEB6-AAE8-4BD6-AA71-BE181FAEF136}" presName="FiveNodes_3_text" presStyleLbl="node1" presStyleIdx="4" presStyleCnt="5">
        <dgm:presLayoutVars>
          <dgm:bulletEnabled val="1"/>
        </dgm:presLayoutVars>
      </dgm:prSet>
      <dgm:spPr/>
    </dgm:pt>
    <dgm:pt modelId="{510382D3-6223-8D4E-84A2-F70547F0C26A}" type="pres">
      <dgm:prSet presAssocID="{583FEEB6-AAE8-4BD6-AA71-BE181FAEF136}" presName="FiveNodes_4_text" presStyleLbl="node1" presStyleIdx="4" presStyleCnt="5">
        <dgm:presLayoutVars>
          <dgm:bulletEnabled val="1"/>
        </dgm:presLayoutVars>
      </dgm:prSet>
      <dgm:spPr/>
    </dgm:pt>
    <dgm:pt modelId="{9CF22654-E205-1E4A-B5F8-5B3804103C55}" type="pres">
      <dgm:prSet presAssocID="{583FEEB6-AAE8-4BD6-AA71-BE181FAEF136}" presName="FiveNodes_5_text" presStyleLbl="node1" presStyleIdx="4" presStyleCnt="5">
        <dgm:presLayoutVars>
          <dgm:bulletEnabled val="1"/>
        </dgm:presLayoutVars>
      </dgm:prSet>
      <dgm:spPr/>
    </dgm:pt>
  </dgm:ptLst>
  <dgm:cxnLst>
    <dgm:cxn modelId="{A41F2504-0CF5-E447-AB2B-D6E7A026F886}" type="presOf" srcId="{3F362AFF-1CD0-4C85-AD46-80754677F632}" destId="{F836326A-C409-284D-A375-FFA69FC888FB}" srcOrd="0" destOrd="0" presId="urn:microsoft.com/office/officeart/2005/8/layout/vProcess5"/>
    <dgm:cxn modelId="{35274405-0EAB-734E-B4C1-EA5FB1E4DE89}" type="presOf" srcId="{290CAF64-A1DC-402C-A794-F4E1B81F4F89}" destId="{9CF22654-E205-1E4A-B5F8-5B3804103C55}" srcOrd="1" destOrd="0" presId="urn:microsoft.com/office/officeart/2005/8/layout/vProcess5"/>
    <dgm:cxn modelId="{BDCF1215-6946-4F37-8A28-5A69AF731909}" srcId="{583FEEB6-AAE8-4BD6-AA71-BE181FAEF136}" destId="{A668F306-BEF4-4998-9CF1-90CB9C3BCF7E}" srcOrd="3" destOrd="0" parTransId="{2BED9989-AD2A-43D5-8647-B7134CA8BA8C}" sibTransId="{39964A93-95A9-4AE8-8529-F0E5ABA75C74}"/>
    <dgm:cxn modelId="{B09C9C1F-6F90-A740-A6BA-7F9DD11BBFFF}" type="presOf" srcId="{39964A93-95A9-4AE8-8529-F0E5ABA75C74}" destId="{0ACA31F5-8E26-2744-B017-FDA87ABB0250}" srcOrd="0" destOrd="0" presId="urn:microsoft.com/office/officeart/2005/8/layout/vProcess5"/>
    <dgm:cxn modelId="{F4E8212F-9B29-8A45-A433-686261636002}" type="presOf" srcId="{6C3E222B-993F-4AE7-8029-2029BB333778}" destId="{ADFC07A2-D831-7047-9756-60F65BE5C400}" srcOrd="1" destOrd="0" presId="urn:microsoft.com/office/officeart/2005/8/layout/vProcess5"/>
    <dgm:cxn modelId="{9A2C9532-BB79-D143-BD2C-40BCCBD5E960}" type="presOf" srcId="{85E07D41-FBEA-4253-8B33-911092CF6C12}" destId="{58FB3793-7FCE-0041-BD14-C2B4028BEF9D}" srcOrd="1" destOrd="0" presId="urn:microsoft.com/office/officeart/2005/8/layout/vProcess5"/>
    <dgm:cxn modelId="{C4D57E42-3B37-B246-9CE6-AEB4618E401C}" type="presOf" srcId="{85E07D41-FBEA-4253-8B33-911092CF6C12}" destId="{F31C00A9-5CD5-6544-9CF6-53A32653A4E0}" srcOrd="0" destOrd="0" presId="urn:microsoft.com/office/officeart/2005/8/layout/vProcess5"/>
    <dgm:cxn modelId="{B827E347-DC39-4615-9360-816EDC1F7D09}" srcId="{583FEEB6-AAE8-4BD6-AA71-BE181FAEF136}" destId="{85E07D41-FBEA-4253-8B33-911092CF6C12}" srcOrd="2" destOrd="0" parTransId="{E679DFBD-E18B-42D5-B844-682D547A8E1B}" sibTransId="{3F362AFF-1CD0-4C85-AD46-80754677F632}"/>
    <dgm:cxn modelId="{AF66EB4C-DE58-B14E-9457-D5469E295979}" type="presOf" srcId="{D63CA7E2-C093-4300-9B3C-A64D06DF8EE2}" destId="{311402D7-B2F9-5F49-BEEB-C25F143F6617}" srcOrd="0" destOrd="0" presId="urn:microsoft.com/office/officeart/2005/8/layout/vProcess5"/>
    <dgm:cxn modelId="{77C83753-8F72-CD4E-9637-DA7B4AB28D52}" type="presOf" srcId="{052CACC6-35DE-425A-8131-11CB1BA7E693}" destId="{9E6DB469-55A0-DD4D-AAB4-93F4EE9A84CC}" srcOrd="1" destOrd="0" presId="urn:microsoft.com/office/officeart/2005/8/layout/vProcess5"/>
    <dgm:cxn modelId="{E2C62C59-0AD6-4F4C-AE67-179FE80BB084}" type="presOf" srcId="{052CACC6-35DE-425A-8131-11CB1BA7E693}" destId="{A3CF3062-8926-BA45-B858-CEB5ABA22095}" srcOrd="0" destOrd="0" presId="urn:microsoft.com/office/officeart/2005/8/layout/vProcess5"/>
    <dgm:cxn modelId="{0E73E762-388C-9F4D-8A8C-86F63D4A6354}" type="presOf" srcId="{583FEEB6-AAE8-4BD6-AA71-BE181FAEF136}" destId="{F8EF27D2-09CC-304F-A9D4-71E2241978B2}" srcOrd="0" destOrd="0" presId="urn:microsoft.com/office/officeart/2005/8/layout/vProcess5"/>
    <dgm:cxn modelId="{85D2E36F-58B3-44AE-887C-DBBFC9FA46C8}" srcId="{583FEEB6-AAE8-4BD6-AA71-BE181FAEF136}" destId="{290CAF64-A1DC-402C-A794-F4E1B81F4F89}" srcOrd="4" destOrd="0" parTransId="{16A6E12B-2F63-4E03-AE55-57507ED0F28D}" sibTransId="{9C2C77B7-6EE5-42C4-AD41-8AF916D2A2F0}"/>
    <dgm:cxn modelId="{BAD9068A-677B-8C4D-B3E4-073696126170}" type="presOf" srcId="{290CAF64-A1DC-402C-A794-F4E1B81F4F89}" destId="{AB8F5715-0619-9646-9603-BF6E71CC1348}" srcOrd="0" destOrd="0" presId="urn:microsoft.com/office/officeart/2005/8/layout/vProcess5"/>
    <dgm:cxn modelId="{B0CA2EA5-4281-4723-AF19-2D9C8B295046}" srcId="{583FEEB6-AAE8-4BD6-AA71-BE181FAEF136}" destId="{052CACC6-35DE-425A-8131-11CB1BA7E693}" srcOrd="1" destOrd="0" parTransId="{CEA9DA4D-C6D0-4659-896B-42B00F894F00}" sibTransId="{CBD72FD9-6C10-45F0-AA1E-44AB4C48774B}"/>
    <dgm:cxn modelId="{F360D8BD-DB4A-F34D-89F5-51C7129C2518}" type="presOf" srcId="{A668F306-BEF4-4998-9CF1-90CB9C3BCF7E}" destId="{3071C2AC-B07A-B248-9E7B-024E62B2AF2D}" srcOrd="0" destOrd="0" presId="urn:microsoft.com/office/officeart/2005/8/layout/vProcess5"/>
    <dgm:cxn modelId="{35F8C0C7-B387-534A-9A63-7D605B70A8F6}" type="presOf" srcId="{A668F306-BEF4-4998-9CF1-90CB9C3BCF7E}" destId="{510382D3-6223-8D4E-84A2-F70547F0C26A}" srcOrd="1" destOrd="0" presId="urn:microsoft.com/office/officeart/2005/8/layout/vProcess5"/>
    <dgm:cxn modelId="{F17C09E9-57AC-3E4E-BC7E-0EFE6A2B3186}" type="presOf" srcId="{CBD72FD9-6C10-45F0-AA1E-44AB4C48774B}" destId="{C897EDEE-0863-C94C-8C7D-6E1C1BF17761}" srcOrd="0" destOrd="0" presId="urn:microsoft.com/office/officeart/2005/8/layout/vProcess5"/>
    <dgm:cxn modelId="{76EA5EEF-035B-EC4F-8E3A-6F67E53983FD}" type="presOf" srcId="{6C3E222B-993F-4AE7-8029-2029BB333778}" destId="{FCE56BC1-E43D-604F-A834-D6324495C522}" srcOrd="0" destOrd="0" presId="urn:microsoft.com/office/officeart/2005/8/layout/vProcess5"/>
    <dgm:cxn modelId="{5658A8F8-C38D-4755-AFE2-657F9839AB46}" srcId="{583FEEB6-AAE8-4BD6-AA71-BE181FAEF136}" destId="{6C3E222B-993F-4AE7-8029-2029BB333778}" srcOrd="0" destOrd="0" parTransId="{6A4CA7EF-1278-4CCF-8575-6D9A9C737182}" sibTransId="{D63CA7E2-C093-4300-9B3C-A64D06DF8EE2}"/>
    <dgm:cxn modelId="{D69C19DB-BCA2-884F-88AD-15AA6444B0CF}" type="presParOf" srcId="{F8EF27D2-09CC-304F-A9D4-71E2241978B2}" destId="{A08701D7-954A-7443-97DB-E96A8A56C5A4}" srcOrd="0" destOrd="0" presId="urn:microsoft.com/office/officeart/2005/8/layout/vProcess5"/>
    <dgm:cxn modelId="{5BB9B16D-C098-EB4B-AF2E-09847094D50C}" type="presParOf" srcId="{F8EF27D2-09CC-304F-A9D4-71E2241978B2}" destId="{FCE56BC1-E43D-604F-A834-D6324495C522}" srcOrd="1" destOrd="0" presId="urn:microsoft.com/office/officeart/2005/8/layout/vProcess5"/>
    <dgm:cxn modelId="{982D8901-F493-6D47-A034-D3B5DC7EDC3A}" type="presParOf" srcId="{F8EF27D2-09CC-304F-A9D4-71E2241978B2}" destId="{A3CF3062-8926-BA45-B858-CEB5ABA22095}" srcOrd="2" destOrd="0" presId="urn:microsoft.com/office/officeart/2005/8/layout/vProcess5"/>
    <dgm:cxn modelId="{F0E32E5C-C55C-2D4F-B6CB-71B646D6493A}" type="presParOf" srcId="{F8EF27D2-09CC-304F-A9D4-71E2241978B2}" destId="{F31C00A9-5CD5-6544-9CF6-53A32653A4E0}" srcOrd="3" destOrd="0" presId="urn:microsoft.com/office/officeart/2005/8/layout/vProcess5"/>
    <dgm:cxn modelId="{9CBC9EF4-B4AB-A144-8549-25B1C9DDD362}" type="presParOf" srcId="{F8EF27D2-09CC-304F-A9D4-71E2241978B2}" destId="{3071C2AC-B07A-B248-9E7B-024E62B2AF2D}" srcOrd="4" destOrd="0" presId="urn:microsoft.com/office/officeart/2005/8/layout/vProcess5"/>
    <dgm:cxn modelId="{8402CD25-C569-BC49-9CB3-B41FD4F0A536}" type="presParOf" srcId="{F8EF27D2-09CC-304F-A9D4-71E2241978B2}" destId="{AB8F5715-0619-9646-9603-BF6E71CC1348}" srcOrd="5" destOrd="0" presId="urn:microsoft.com/office/officeart/2005/8/layout/vProcess5"/>
    <dgm:cxn modelId="{FA0D3189-9786-034F-BE41-46AF4ADCBAE0}" type="presParOf" srcId="{F8EF27D2-09CC-304F-A9D4-71E2241978B2}" destId="{311402D7-B2F9-5F49-BEEB-C25F143F6617}" srcOrd="6" destOrd="0" presId="urn:microsoft.com/office/officeart/2005/8/layout/vProcess5"/>
    <dgm:cxn modelId="{7BF3D90C-8AEC-7847-B90D-C9FC0841CABD}" type="presParOf" srcId="{F8EF27D2-09CC-304F-A9D4-71E2241978B2}" destId="{C897EDEE-0863-C94C-8C7D-6E1C1BF17761}" srcOrd="7" destOrd="0" presId="urn:microsoft.com/office/officeart/2005/8/layout/vProcess5"/>
    <dgm:cxn modelId="{42AEB2D1-0DF7-E444-A062-9E7F5FF7B610}" type="presParOf" srcId="{F8EF27D2-09CC-304F-A9D4-71E2241978B2}" destId="{F836326A-C409-284D-A375-FFA69FC888FB}" srcOrd="8" destOrd="0" presId="urn:microsoft.com/office/officeart/2005/8/layout/vProcess5"/>
    <dgm:cxn modelId="{161EB3D5-390B-774D-99A5-8DA83EB40268}" type="presParOf" srcId="{F8EF27D2-09CC-304F-A9D4-71E2241978B2}" destId="{0ACA31F5-8E26-2744-B017-FDA87ABB0250}" srcOrd="9" destOrd="0" presId="urn:microsoft.com/office/officeart/2005/8/layout/vProcess5"/>
    <dgm:cxn modelId="{CC559622-A073-0C41-8824-7E0658B8488A}" type="presParOf" srcId="{F8EF27D2-09CC-304F-A9D4-71E2241978B2}" destId="{ADFC07A2-D831-7047-9756-60F65BE5C400}" srcOrd="10" destOrd="0" presId="urn:microsoft.com/office/officeart/2005/8/layout/vProcess5"/>
    <dgm:cxn modelId="{38BA4E3E-99FA-BF49-90FE-1A710F31078E}" type="presParOf" srcId="{F8EF27D2-09CC-304F-A9D4-71E2241978B2}" destId="{9E6DB469-55A0-DD4D-AAB4-93F4EE9A84CC}" srcOrd="11" destOrd="0" presId="urn:microsoft.com/office/officeart/2005/8/layout/vProcess5"/>
    <dgm:cxn modelId="{9AA4F7EA-4CE3-CC44-9625-0BA7CE232DDF}" type="presParOf" srcId="{F8EF27D2-09CC-304F-A9D4-71E2241978B2}" destId="{58FB3793-7FCE-0041-BD14-C2B4028BEF9D}" srcOrd="12" destOrd="0" presId="urn:microsoft.com/office/officeart/2005/8/layout/vProcess5"/>
    <dgm:cxn modelId="{585A0753-5928-5440-88C7-18C7E674A092}" type="presParOf" srcId="{F8EF27D2-09CC-304F-A9D4-71E2241978B2}" destId="{510382D3-6223-8D4E-84A2-F70547F0C26A}" srcOrd="13" destOrd="0" presId="urn:microsoft.com/office/officeart/2005/8/layout/vProcess5"/>
    <dgm:cxn modelId="{B1334B91-57B6-6948-8B67-4996A7EDB6C7}" type="presParOf" srcId="{F8EF27D2-09CC-304F-A9D4-71E2241978B2}" destId="{9CF22654-E205-1E4A-B5F8-5B3804103C55}"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6885A5-AA42-504C-82C0-05A14D263B38}" type="doc">
      <dgm:prSet loTypeId="urn:microsoft.com/office/officeart/2009/3/layout/RandomtoResultProcess" loCatId="" qsTypeId="urn:microsoft.com/office/officeart/2005/8/quickstyle/simple1" qsCatId="simple" csTypeId="urn:microsoft.com/office/officeart/2005/8/colors/accent1_2" csCatId="accent1" phldr="1"/>
      <dgm:spPr/>
      <dgm:t>
        <a:bodyPr/>
        <a:lstStyle/>
        <a:p>
          <a:endParaRPr lang="en-US"/>
        </a:p>
      </dgm:t>
    </dgm:pt>
    <dgm:pt modelId="{E6766EDE-1A84-3746-995F-276A4A1A53C5}">
      <dgm:prSet phldrT="[Text]"/>
      <dgm:spPr/>
      <dgm:t>
        <a:bodyPr/>
        <a:lstStyle/>
        <a:p>
          <a:r>
            <a:rPr lang="en-US" dirty="0"/>
            <a:t>HPV fact sheet &amp;Talking guide</a:t>
          </a:r>
        </a:p>
      </dgm:t>
    </dgm:pt>
    <dgm:pt modelId="{A7D39483-C674-D64E-8136-1287523D80E8}" type="parTrans" cxnId="{7730BEF8-95C5-E142-B00B-FC0BC878B8CB}">
      <dgm:prSet/>
      <dgm:spPr/>
      <dgm:t>
        <a:bodyPr/>
        <a:lstStyle/>
        <a:p>
          <a:endParaRPr lang="en-US"/>
        </a:p>
      </dgm:t>
    </dgm:pt>
    <dgm:pt modelId="{8F4ACE96-A474-7A4C-B6D9-4ADB69E419DB}" type="sibTrans" cxnId="{7730BEF8-95C5-E142-B00B-FC0BC878B8CB}">
      <dgm:prSet/>
      <dgm:spPr/>
      <dgm:t>
        <a:bodyPr/>
        <a:lstStyle/>
        <a:p>
          <a:endParaRPr lang="en-US"/>
        </a:p>
      </dgm:t>
    </dgm:pt>
    <dgm:pt modelId="{15AAB4C7-F938-644C-BD99-37EE5330FF3C}">
      <dgm:prSet phldrT="[Text]"/>
      <dgm:spPr/>
      <dgm:t>
        <a:bodyPr/>
        <a:lstStyle/>
        <a:p>
          <a:r>
            <a:rPr lang="en-US" dirty="0"/>
            <a:t>Increased knowledge</a:t>
          </a:r>
        </a:p>
      </dgm:t>
    </dgm:pt>
    <dgm:pt modelId="{53D8FDC7-9395-0046-AE4F-72244AAADEAD}" type="parTrans" cxnId="{845AE9C2-E4B6-3548-A407-2750F128CF0D}">
      <dgm:prSet/>
      <dgm:spPr/>
      <dgm:t>
        <a:bodyPr/>
        <a:lstStyle/>
        <a:p>
          <a:endParaRPr lang="en-US"/>
        </a:p>
      </dgm:t>
    </dgm:pt>
    <dgm:pt modelId="{1AF7FB87-AF92-8D43-87BA-4E9CE9F8CF29}" type="sibTrans" cxnId="{845AE9C2-E4B6-3548-A407-2750F128CF0D}">
      <dgm:prSet/>
      <dgm:spPr/>
      <dgm:t>
        <a:bodyPr/>
        <a:lstStyle/>
        <a:p>
          <a:endParaRPr lang="en-US"/>
        </a:p>
      </dgm:t>
    </dgm:pt>
    <dgm:pt modelId="{51F30DB0-4516-914A-AE3D-946E51F46BC7}">
      <dgm:prSet phldrT="[Text]"/>
      <dgm:spPr/>
      <dgm:t>
        <a:bodyPr/>
        <a:lstStyle/>
        <a:p>
          <a:r>
            <a:rPr lang="en-US" dirty="0"/>
            <a:t>Healthy patient vaccinated against cancer causing HPV</a:t>
          </a:r>
        </a:p>
      </dgm:t>
    </dgm:pt>
    <dgm:pt modelId="{1175FE6B-4910-C347-8CE1-A998668904AD}" type="parTrans" cxnId="{21BA06F0-3A94-FF41-9C2F-D88E603098CB}">
      <dgm:prSet/>
      <dgm:spPr/>
      <dgm:t>
        <a:bodyPr/>
        <a:lstStyle/>
        <a:p>
          <a:endParaRPr lang="en-US"/>
        </a:p>
      </dgm:t>
    </dgm:pt>
    <dgm:pt modelId="{15C00F10-0678-8C44-9DEC-0F482DDE92E4}" type="sibTrans" cxnId="{21BA06F0-3A94-FF41-9C2F-D88E603098CB}">
      <dgm:prSet/>
      <dgm:spPr/>
      <dgm:t>
        <a:bodyPr/>
        <a:lstStyle/>
        <a:p>
          <a:endParaRPr lang="en-US"/>
        </a:p>
      </dgm:t>
    </dgm:pt>
    <dgm:pt modelId="{2AE0C3AB-BBEA-F84E-B89B-D5EB4CDACD40}">
      <dgm:prSet phldrT="[Text]"/>
      <dgm:spPr/>
      <dgm:t>
        <a:bodyPr/>
        <a:lstStyle/>
        <a:p>
          <a:endParaRPr lang="en-US"/>
        </a:p>
      </dgm:t>
    </dgm:pt>
    <dgm:pt modelId="{FEEBA1BD-FF2B-C542-9442-70B56C89B8BB}" type="parTrans" cxnId="{78972773-B9EC-E04A-B039-20919AF03F82}">
      <dgm:prSet/>
      <dgm:spPr/>
      <dgm:t>
        <a:bodyPr/>
        <a:lstStyle/>
        <a:p>
          <a:endParaRPr lang="en-US"/>
        </a:p>
      </dgm:t>
    </dgm:pt>
    <dgm:pt modelId="{D94F73DC-6764-DC4B-842E-7EB78579B42D}" type="sibTrans" cxnId="{78972773-B9EC-E04A-B039-20919AF03F82}">
      <dgm:prSet/>
      <dgm:spPr/>
      <dgm:t>
        <a:bodyPr/>
        <a:lstStyle/>
        <a:p>
          <a:endParaRPr lang="en-US"/>
        </a:p>
      </dgm:t>
    </dgm:pt>
    <dgm:pt modelId="{FFFEBCE1-CBB1-0243-9F23-CDE0FF5AAFAE}">
      <dgm:prSet/>
      <dgm:spPr/>
      <dgm:t>
        <a:bodyPr/>
        <a:lstStyle/>
        <a:p>
          <a:endParaRPr lang="en-US"/>
        </a:p>
      </dgm:t>
    </dgm:pt>
    <dgm:pt modelId="{F07D4E63-064F-1D4B-BEC7-5443549EA49C}" type="parTrans" cxnId="{0F64C56B-D64F-8E40-AF0E-2E0226FD8188}">
      <dgm:prSet/>
      <dgm:spPr/>
      <dgm:t>
        <a:bodyPr/>
        <a:lstStyle/>
        <a:p>
          <a:endParaRPr lang="en-US"/>
        </a:p>
      </dgm:t>
    </dgm:pt>
    <dgm:pt modelId="{87D32646-F076-DB40-B294-3A2363645A27}" type="sibTrans" cxnId="{0F64C56B-D64F-8E40-AF0E-2E0226FD8188}">
      <dgm:prSet/>
      <dgm:spPr/>
      <dgm:t>
        <a:bodyPr/>
        <a:lstStyle/>
        <a:p>
          <a:endParaRPr lang="en-US"/>
        </a:p>
      </dgm:t>
    </dgm:pt>
    <dgm:pt modelId="{B6042227-E72E-0C48-BEB6-682C402FCC08}">
      <dgm:prSet phldrT="[Text]"/>
      <dgm:spPr/>
      <dgm:t>
        <a:bodyPr/>
        <a:lstStyle/>
        <a:p>
          <a:r>
            <a:rPr lang="en-US" dirty="0"/>
            <a:t>Increased comfort level</a:t>
          </a:r>
        </a:p>
      </dgm:t>
    </dgm:pt>
    <dgm:pt modelId="{46700377-D7A6-DB46-B0CB-430F39CAAB61}" type="parTrans" cxnId="{497A7EA7-89B4-B742-BD73-7D4E1E7F821F}">
      <dgm:prSet/>
      <dgm:spPr/>
      <dgm:t>
        <a:bodyPr/>
        <a:lstStyle/>
        <a:p>
          <a:endParaRPr lang="en-US"/>
        </a:p>
      </dgm:t>
    </dgm:pt>
    <dgm:pt modelId="{0E90DF47-B551-394B-B9D5-64E4513B9CE7}" type="sibTrans" cxnId="{497A7EA7-89B4-B742-BD73-7D4E1E7F821F}">
      <dgm:prSet/>
      <dgm:spPr/>
      <dgm:t>
        <a:bodyPr/>
        <a:lstStyle/>
        <a:p>
          <a:endParaRPr lang="en-US"/>
        </a:p>
      </dgm:t>
    </dgm:pt>
    <dgm:pt modelId="{768C75A0-26AB-5D4A-B0EA-19706BDD9294}" type="pres">
      <dgm:prSet presAssocID="{FD6885A5-AA42-504C-82C0-05A14D263B38}" presName="Name0" presStyleCnt="0">
        <dgm:presLayoutVars>
          <dgm:dir/>
          <dgm:animOne val="branch"/>
          <dgm:animLvl val="lvl"/>
        </dgm:presLayoutVars>
      </dgm:prSet>
      <dgm:spPr/>
    </dgm:pt>
    <dgm:pt modelId="{8C20CCCC-B8CD-DA4C-96EA-5824C8FBE2A2}" type="pres">
      <dgm:prSet presAssocID="{E6766EDE-1A84-3746-995F-276A4A1A53C5}" presName="chaos" presStyleCnt="0"/>
      <dgm:spPr/>
    </dgm:pt>
    <dgm:pt modelId="{973A161D-95A4-F643-B650-454BC7BCF482}" type="pres">
      <dgm:prSet presAssocID="{E6766EDE-1A84-3746-995F-276A4A1A53C5}" presName="parTx1" presStyleLbl="revTx" presStyleIdx="0" presStyleCnt="3"/>
      <dgm:spPr/>
    </dgm:pt>
    <dgm:pt modelId="{3F35627F-E759-D944-8043-98D8011FE904}" type="pres">
      <dgm:prSet presAssocID="{E6766EDE-1A84-3746-995F-276A4A1A53C5}" presName="desTx1" presStyleLbl="revTx" presStyleIdx="1" presStyleCnt="3">
        <dgm:presLayoutVars>
          <dgm:bulletEnabled val="1"/>
        </dgm:presLayoutVars>
      </dgm:prSet>
      <dgm:spPr/>
    </dgm:pt>
    <dgm:pt modelId="{A88E9F0F-C2D6-8943-A419-E203326415A2}" type="pres">
      <dgm:prSet presAssocID="{E6766EDE-1A84-3746-995F-276A4A1A53C5}" presName="c1" presStyleLbl="node1" presStyleIdx="0" presStyleCnt="19"/>
      <dgm:spPr/>
    </dgm:pt>
    <dgm:pt modelId="{687789EE-C5B7-904B-A5F9-452199888DEF}" type="pres">
      <dgm:prSet presAssocID="{E6766EDE-1A84-3746-995F-276A4A1A53C5}" presName="c2" presStyleLbl="node1" presStyleIdx="1" presStyleCnt="19"/>
      <dgm:spPr/>
    </dgm:pt>
    <dgm:pt modelId="{1B9F5FB8-99AA-A045-ACF9-3CE22B314F5F}" type="pres">
      <dgm:prSet presAssocID="{E6766EDE-1A84-3746-995F-276A4A1A53C5}" presName="c3" presStyleLbl="node1" presStyleIdx="2" presStyleCnt="19"/>
      <dgm:spPr/>
    </dgm:pt>
    <dgm:pt modelId="{4742530C-382A-724F-A351-C0C49C72180E}" type="pres">
      <dgm:prSet presAssocID="{E6766EDE-1A84-3746-995F-276A4A1A53C5}" presName="c4" presStyleLbl="node1" presStyleIdx="3" presStyleCnt="19"/>
      <dgm:spPr/>
    </dgm:pt>
    <dgm:pt modelId="{59A26438-C80E-5F40-8F86-887064F61577}" type="pres">
      <dgm:prSet presAssocID="{E6766EDE-1A84-3746-995F-276A4A1A53C5}" presName="c5" presStyleLbl="node1" presStyleIdx="4" presStyleCnt="19"/>
      <dgm:spPr/>
    </dgm:pt>
    <dgm:pt modelId="{7B2FF0EA-9C76-9640-B3BF-25E29A4D4CD5}" type="pres">
      <dgm:prSet presAssocID="{E6766EDE-1A84-3746-995F-276A4A1A53C5}" presName="c6" presStyleLbl="node1" presStyleIdx="5" presStyleCnt="19"/>
      <dgm:spPr/>
    </dgm:pt>
    <dgm:pt modelId="{56EE8547-E649-8346-9030-AFEC4E9EABE3}" type="pres">
      <dgm:prSet presAssocID="{E6766EDE-1A84-3746-995F-276A4A1A53C5}" presName="c7" presStyleLbl="node1" presStyleIdx="6" presStyleCnt="19"/>
      <dgm:spPr/>
    </dgm:pt>
    <dgm:pt modelId="{2323E1F9-FD9F-5344-8BA0-AB2784EF411B}" type="pres">
      <dgm:prSet presAssocID="{E6766EDE-1A84-3746-995F-276A4A1A53C5}" presName="c8" presStyleLbl="node1" presStyleIdx="7" presStyleCnt="19"/>
      <dgm:spPr/>
    </dgm:pt>
    <dgm:pt modelId="{FE5EA664-1F8C-A042-B963-3B8445EEF005}" type="pres">
      <dgm:prSet presAssocID="{E6766EDE-1A84-3746-995F-276A4A1A53C5}" presName="c9" presStyleLbl="node1" presStyleIdx="8" presStyleCnt="19"/>
      <dgm:spPr/>
    </dgm:pt>
    <dgm:pt modelId="{43F6F131-57B5-CE4C-B9E6-30B184B516EE}" type="pres">
      <dgm:prSet presAssocID="{E6766EDE-1A84-3746-995F-276A4A1A53C5}" presName="c10" presStyleLbl="node1" presStyleIdx="9" presStyleCnt="19"/>
      <dgm:spPr/>
    </dgm:pt>
    <dgm:pt modelId="{FAE6955C-08CF-E242-A443-DA93C55287B2}" type="pres">
      <dgm:prSet presAssocID="{E6766EDE-1A84-3746-995F-276A4A1A53C5}" presName="c11" presStyleLbl="node1" presStyleIdx="10" presStyleCnt="19"/>
      <dgm:spPr/>
    </dgm:pt>
    <dgm:pt modelId="{AD4B3A50-6695-EA46-989F-576279D217DE}" type="pres">
      <dgm:prSet presAssocID="{E6766EDE-1A84-3746-995F-276A4A1A53C5}" presName="c12" presStyleLbl="node1" presStyleIdx="11" presStyleCnt="19"/>
      <dgm:spPr/>
    </dgm:pt>
    <dgm:pt modelId="{7240FF9A-7FCD-C74B-8BEA-E41BBE300EDE}" type="pres">
      <dgm:prSet presAssocID="{E6766EDE-1A84-3746-995F-276A4A1A53C5}" presName="c13" presStyleLbl="node1" presStyleIdx="12" presStyleCnt="19"/>
      <dgm:spPr/>
    </dgm:pt>
    <dgm:pt modelId="{B689B160-8FF0-FA45-AF51-F63EE0021DFE}" type="pres">
      <dgm:prSet presAssocID="{E6766EDE-1A84-3746-995F-276A4A1A53C5}" presName="c14" presStyleLbl="node1" presStyleIdx="13" presStyleCnt="19"/>
      <dgm:spPr/>
    </dgm:pt>
    <dgm:pt modelId="{F1E81A33-B754-3744-92C4-C1A72E2B6832}" type="pres">
      <dgm:prSet presAssocID="{E6766EDE-1A84-3746-995F-276A4A1A53C5}" presName="c15" presStyleLbl="node1" presStyleIdx="14" presStyleCnt="19"/>
      <dgm:spPr/>
    </dgm:pt>
    <dgm:pt modelId="{E18231C4-B34D-4B47-BAD9-73861B0A36A1}" type="pres">
      <dgm:prSet presAssocID="{E6766EDE-1A84-3746-995F-276A4A1A53C5}" presName="c16" presStyleLbl="node1" presStyleIdx="15" presStyleCnt="19"/>
      <dgm:spPr/>
    </dgm:pt>
    <dgm:pt modelId="{1D7FBEA3-AE3C-B246-89BC-162DFFCA3504}" type="pres">
      <dgm:prSet presAssocID="{E6766EDE-1A84-3746-995F-276A4A1A53C5}" presName="c17" presStyleLbl="node1" presStyleIdx="16" presStyleCnt="19"/>
      <dgm:spPr/>
    </dgm:pt>
    <dgm:pt modelId="{89FBE604-306E-8141-8CF4-A2E474A869F3}" type="pres">
      <dgm:prSet presAssocID="{E6766EDE-1A84-3746-995F-276A4A1A53C5}" presName="c18" presStyleLbl="node1" presStyleIdx="17" presStyleCnt="19"/>
      <dgm:spPr/>
    </dgm:pt>
    <dgm:pt modelId="{DB001D37-2A3F-4D4A-A895-771DAE79E0B5}" type="pres">
      <dgm:prSet presAssocID="{8F4ACE96-A474-7A4C-B6D9-4ADB69E419DB}" presName="chevronComposite1" presStyleCnt="0"/>
      <dgm:spPr/>
    </dgm:pt>
    <dgm:pt modelId="{7A070F7E-91BB-4542-A728-9FB88A5D9C28}" type="pres">
      <dgm:prSet presAssocID="{8F4ACE96-A474-7A4C-B6D9-4ADB69E419DB}" presName="chevron1" presStyleLbl="sibTrans2D1" presStyleIdx="0" presStyleCnt="2"/>
      <dgm:spPr/>
    </dgm:pt>
    <dgm:pt modelId="{525BD2BA-5E9A-174E-9120-2A7DE2AEDD29}" type="pres">
      <dgm:prSet presAssocID="{8F4ACE96-A474-7A4C-B6D9-4ADB69E419DB}" presName="spChevron1" presStyleCnt="0"/>
      <dgm:spPr/>
    </dgm:pt>
    <dgm:pt modelId="{FE1B19DC-601E-4A4D-BC78-A55C4FB4BBD6}" type="pres">
      <dgm:prSet presAssocID="{8F4ACE96-A474-7A4C-B6D9-4ADB69E419DB}" presName="overlap" presStyleCnt="0"/>
      <dgm:spPr/>
    </dgm:pt>
    <dgm:pt modelId="{0C191D7F-B76D-CB40-A689-DD68BD2F821C}" type="pres">
      <dgm:prSet presAssocID="{8F4ACE96-A474-7A4C-B6D9-4ADB69E419DB}" presName="chevronComposite2" presStyleCnt="0"/>
      <dgm:spPr/>
    </dgm:pt>
    <dgm:pt modelId="{18727B90-942B-CF40-8ED7-7918950BFEE1}" type="pres">
      <dgm:prSet presAssocID="{8F4ACE96-A474-7A4C-B6D9-4ADB69E419DB}" presName="chevron2" presStyleLbl="sibTrans2D1" presStyleIdx="1" presStyleCnt="2"/>
      <dgm:spPr/>
    </dgm:pt>
    <dgm:pt modelId="{F7AB01CF-DCB8-EC43-A1C0-ECDEEB8987AF}" type="pres">
      <dgm:prSet presAssocID="{8F4ACE96-A474-7A4C-B6D9-4ADB69E419DB}" presName="spChevron2" presStyleCnt="0"/>
      <dgm:spPr/>
    </dgm:pt>
    <dgm:pt modelId="{87C81F1E-92E5-1344-90F0-B4D32E2D2275}" type="pres">
      <dgm:prSet presAssocID="{51F30DB0-4516-914A-AE3D-946E51F46BC7}" presName="last" presStyleCnt="0"/>
      <dgm:spPr/>
    </dgm:pt>
    <dgm:pt modelId="{92990C10-D9E6-BB41-AF2F-5AC5AFD5124A}" type="pres">
      <dgm:prSet presAssocID="{51F30DB0-4516-914A-AE3D-946E51F46BC7}" presName="circleTx" presStyleLbl="node1" presStyleIdx="18" presStyleCnt="19"/>
      <dgm:spPr/>
    </dgm:pt>
    <dgm:pt modelId="{9E952A6D-8FBF-7E4D-A376-F1ECE67451D5}" type="pres">
      <dgm:prSet presAssocID="{51F30DB0-4516-914A-AE3D-946E51F46BC7}" presName="desTxN" presStyleLbl="revTx" presStyleIdx="2" presStyleCnt="3">
        <dgm:presLayoutVars>
          <dgm:bulletEnabled val="1"/>
        </dgm:presLayoutVars>
      </dgm:prSet>
      <dgm:spPr/>
    </dgm:pt>
    <dgm:pt modelId="{FBBFF62D-1E44-134E-9A5F-543F07F74E8A}" type="pres">
      <dgm:prSet presAssocID="{51F30DB0-4516-914A-AE3D-946E51F46BC7}" presName="spN" presStyleCnt="0"/>
      <dgm:spPr/>
    </dgm:pt>
  </dgm:ptLst>
  <dgm:cxnLst>
    <dgm:cxn modelId="{905FC766-EF0D-3740-BC04-8FCD94787A98}" type="presOf" srcId="{FFFEBCE1-CBB1-0243-9F23-CDE0FF5AAFAE}" destId="{3F35627F-E759-D944-8043-98D8011FE904}" srcOrd="0" destOrd="2" presId="urn:microsoft.com/office/officeart/2009/3/layout/RandomtoResultProcess"/>
    <dgm:cxn modelId="{0F64C56B-D64F-8E40-AF0E-2E0226FD8188}" srcId="{E6766EDE-1A84-3746-995F-276A4A1A53C5}" destId="{FFFEBCE1-CBB1-0243-9F23-CDE0FF5AAFAE}" srcOrd="2" destOrd="0" parTransId="{F07D4E63-064F-1D4B-BEC7-5443549EA49C}" sibTransId="{87D32646-F076-DB40-B294-3A2363645A27}"/>
    <dgm:cxn modelId="{78972773-B9EC-E04A-B039-20919AF03F82}" srcId="{51F30DB0-4516-914A-AE3D-946E51F46BC7}" destId="{2AE0C3AB-BBEA-F84E-B89B-D5EB4CDACD40}" srcOrd="0" destOrd="0" parTransId="{FEEBA1BD-FF2B-C542-9442-70B56C89B8BB}" sibTransId="{D94F73DC-6764-DC4B-842E-7EB78579B42D}"/>
    <dgm:cxn modelId="{525F7C79-5196-DD45-B372-F3C954E69F41}" type="presOf" srcId="{FD6885A5-AA42-504C-82C0-05A14D263B38}" destId="{768C75A0-26AB-5D4A-B0EA-19706BDD9294}" srcOrd="0" destOrd="0" presId="urn:microsoft.com/office/officeart/2009/3/layout/RandomtoResultProcess"/>
    <dgm:cxn modelId="{497A7EA7-89B4-B742-BD73-7D4E1E7F821F}" srcId="{E6766EDE-1A84-3746-995F-276A4A1A53C5}" destId="{B6042227-E72E-0C48-BEB6-682C402FCC08}" srcOrd="1" destOrd="0" parTransId="{46700377-D7A6-DB46-B0CB-430F39CAAB61}" sibTransId="{0E90DF47-B551-394B-B9D5-64E4513B9CE7}"/>
    <dgm:cxn modelId="{845AE9C2-E4B6-3548-A407-2750F128CF0D}" srcId="{E6766EDE-1A84-3746-995F-276A4A1A53C5}" destId="{15AAB4C7-F938-644C-BD99-37EE5330FF3C}" srcOrd="0" destOrd="0" parTransId="{53D8FDC7-9395-0046-AE4F-72244AAADEAD}" sibTransId="{1AF7FB87-AF92-8D43-87BA-4E9CE9F8CF29}"/>
    <dgm:cxn modelId="{5254B5C3-1209-3743-BA90-713519A85239}" type="presOf" srcId="{B6042227-E72E-0C48-BEB6-682C402FCC08}" destId="{3F35627F-E759-D944-8043-98D8011FE904}" srcOrd="0" destOrd="1" presId="urn:microsoft.com/office/officeart/2009/3/layout/RandomtoResultProcess"/>
    <dgm:cxn modelId="{7800EFC9-8927-3C4B-8098-7F0E98AB4CC7}" type="presOf" srcId="{15AAB4C7-F938-644C-BD99-37EE5330FF3C}" destId="{3F35627F-E759-D944-8043-98D8011FE904}" srcOrd="0" destOrd="0" presId="urn:microsoft.com/office/officeart/2009/3/layout/RandomtoResultProcess"/>
    <dgm:cxn modelId="{26AEEDD2-63CD-9748-B179-CAA6F155B5F8}" type="presOf" srcId="{E6766EDE-1A84-3746-995F-276A4A1A53C5}" destId="{973A161D-95A4-F643-B650-454BC7BCF482}" srcOrd="0" destOrd="0" presId="urn:microsoft.com/office/officeart/2009/3/layout/RandomtoResultProcess"/>
    <dgm:cxn modelId="{349BA2D7-E2FC-3A4C-B717-C6E16C2AF356}" type="presOf" srcId="{2AE0C3AB-BBEA-F84E-B89B-D5EB4CDACD40}" destId="{9E952A6D-8FBF-7E4D-A376-F1ECE67451D5}" srcOrd="0" destOrd="0" presId="urn:microsoft.com/office/officeart/2009/3/layout/RandomtoResultProcess"/>
    <dgm:cxn modelId="{21BA06F0-3A94-FF41-9C2F-D88E603098CB}" srcId="{FD6885A5-AA42-504C-82C0-05A14D263B38}" destId="{51F30DB0-4516-914A-AE3D-946E51F46BC7}" srcOrd="1" destOrd="0" parTransId="{1175FE6B-4910-C347-8CE1-A998668904AD}" sibTransId="{15C00F10-0678-8C44-9DEC-0F482DDE92E4}"/>
    <dgm:cxn modelId="{B51169F1-19BD-3947-9F36-D7E4BFB7E257}" type="presOf" srcId="{51F30DB0-4516-914A-AE3D-946E51F46BC7}" destId="{92990C10-D9E6-BB41-AF2F-5AC5AFD5124A}" srcOrd="0" destOrd="0" presId="urn:microsoft.com/office/officeart/2009/3/layout/RandomtoResultProcess"/>
    <dgm:cxn modelId="{7730BEF8-95C5-E142-B00B-FC0BC878B8CB}" srcId="{FD6885A5-AA42-504C-82C0-05A14D263B38}" destId="{E6766EDE-1A84-3746-995F-276A4A1A53C5}" srcOrd="0" destOrd="0" parTransId="{A7D39483-C674-D64E-8136-1287523D80E8}" sibTransId="{8F4ACE96-A474-7A4C-B6D9-4ADB69E419DB}"/>
    <dgm:cxn modelId="{09F47547-AE73-8344-AD8D-9CD2AE701D6B}" type="presParOf" srcId="{768C75A0-26AB-5D4A-B0EA-19706BDD9294}" destId="{8C20CCCC-B8CD-DA4C-96EA-5824C8FBE2A2}" srcOrd="0" destOrd="0" presId="urn:microsoft.com/office/officeart/2009/3/layout/RandomtoResultProcess"/>
    <dgm:cxn modelId="{67A31C36-8B6C-AF48-A3E1-EF412920848A}" type="presParOf" srcId="{8C20CCCC-B8CD-DA4C-96EA-5824C8FBE2A2}" destId="{973A161D-95A4-F643-B650-454BC7BCF482}" srcOrd="0" destOrd="0" presId="urn:microsoft.com/office/officeart/2009/3/layout/RandomtoResultProcess"/>
    <dgm:cxn modelId="{2BE9AE7F-4044-CF44-961D-606D93DD088C}" type="presParOf" srcId="{8C20CCCC-B8CD-DA4C-96EA-5824C8FBE2A2}" destId="{3F35627F-E759-D944-8043-98D8011FE904}" srcOrd="1" destOrd="0" presId="urn:microsoft.com/office/officeart/2009/3/layout/RandomtoResultProcess"/>
    <dgm:cxn modelId="{219C5460-CC19-4E4B-AA79-6A8B30833A93}" type="presParOf" srcId="{8C20CCCC-B8CD-DA4C-96EA-5824C8FBE2A2}" destId="{A88E9F0F-C2D6-8943-A419-E203326415A2}" srcOrd="2" destOrd="0" presId="urn:microsoft.com/office/officeart/2009/3/layout/RandomtoResultProcess"/>
    <dgm:cxn modelId="{9659DCAC-C997-EB4C-95CF-D4F8C1073393}" type="presParOf" srcId="{8C20CCCC-B8CD-DA4C-96EA-5824C8FBE2A2}" destId="{687789EE-C5B7-904B-A5F9-452199888DEF}" srcOrd="3" destOrd="0" presId="urn:microsoft.com/office/officeart/2009/3/layout/RandomtoResultProcess"/>
    <dgm:cxn modelId="{76036D0A-1E0E-FC41-AC36-61BD34656508}" type="presParOf" srcId="{8C20CCCC-B8CD-DA4C-96EA-5824C8FBE2A2}" destId="{1B9F5FB8-99AA-A045-ACF9-3CE22B314F5F}" srcOrd="4" destOrd="0" presId="urn:microsoft.com/office/officeart/2009/3/layout/RandomtoResultProcess"/>
    <dgm:cxn modelId="{950FC899-F384-7349-ACE2-07247B1AEB8D}" type="presParOf" srcId="{8C20CCCC-B8CD-DA4C-96EA-5824C8FBE2A2}" destId="{4742530C-382A-724F-A351-C0C49C72180E}" srcOrd="5" destOrd="0" presId="urn:microsoft.com/office/officeart/2009/3/layout/RandomtoResultProcess"/>
    <dgm:cxn modelId="{E99D50FF-8203-F744-8CFA-AFC7C8FF3919}" type="presParOf" srcId="{8C20CCCC-B8CD-DA4C-96EA-5824C8FBE2A2}" destId="{59A26438-C80E-5F40-8F86-887064F61577}" srcOrd="6" destOrd="0" presId="urn:microsoft.com/office/officeart/2009/3/layout/RandomtoResultProcess"/>
    <dgm:cxn modelId="{DF31BC8D-1D13-1F49-9EDF-E697F092CF60}" type="presParOf" srcId="{8C20CCCC-B8CD-DA4C-96EA-5824C8FBE2A2}" destId="{7B2FF0EA-9C76-9640-B3BF-25E29A4D4CD5}" srcOrd="7" destOrd="0" presId="urn:microsoft.com/office/officeart/2009/3/layout/RandomtoResultProcess"/>
    <dgm:cxn modelId="{5669C4FE-1781-F44E-97D5-AA26E3453A4E}" type="presParOf" srcId="{8C20CCCC-B8CD-DA4C-96EA-5824C8FBE2A2}" destId="{56EE8547-E649-8346-9030-AFEC4E9EABE3}" srcOrd="8" destOrd="0" presId="urn:microsoft.com/office/officeart/2009/3/layout/RandomtoResultProcess"/>
    <dgm:cxn modelId="{A208BAD1-DD9D-D840-B26E-4C9A7CF9604B}" type="presParOf" srcId="{8C20CCCC-B8CD-DA4C-96EA-5824C8FBE2A2}" destId="{2323E1F9-FD9F-5344-8BA0-AB2784EF411B}" srcOrd="9" destOrd="0" presId="urn:microsoft.com/office/officeart/2009/3/layout/RandomtoResultProcess"/>
    <dgm:cxn modelId="{97412C9B-3C97-884D-A1F0-4784DF3AAB1F}" type="presParOf" srcId="{8C20CCCC-B8CD-DA4C-96EA-5824C8FBE2A2}" destId="{FE5EA664-1F8C-A042-B963-3B8445EEF005}" srcOrd="10" destOrd="0" presId="urn:microsoft.com/office/officeart/2009/3/layout/RandomtoResultProcess"/>
    <dgm:cxn modelId="{E4229241-C43F-7947-87F2-2F8861E42100}" type="presParOf" srcId="{8C20CCCC-B8CD-DA4C-96EA-5824C8FBE2A2}" destId="{43F6F131-57B5-CE4C-B9E6-30B184B516EE}" srcOrd="11" destOrd="0" presId="urn:microsoft.com/office/officeart/2009/3/layout/RandomtoResultProcess"/>
    <dgm:cxn modelId="{44B10A00-3513-1F40-A936-F6B920F9A27A}" type="presParOf" srcId="{8C20CCCC-B8CD-DA4C-96EA-5824C8FBE2A2}" destId="{FAE6955C-08CF-E242-A443-DA93C55287B2}" srcOrd="12" destOrd="0" presId="urn:microsoft.com/office/officeart/2009/3/layout/RandomtoResultProcess"/>
    <dgm:cxn modelId="{B7BFA1CD-9046-4A42-AAAF-15BBF0D11B93}" type="presParOf" srcId="{8C20CCCC-B8CD-DA4C-96EA-5824C8FBE2A2}" destId="{AD4B3A50-6695-EA46-989F-576279D217DE}" srcOrd="13" destOrd="0" presId="urn:microsoft.com/office/officeart/2009/3/layout/RandomtoResultProcess"/>
    <dgm:cxn modelId="{03185069-952D-814E-985D-3D62180B3FE4}" type="presParOf" srcId="{8C20CCCC-B8CD-DA4C-96EA-5824C8FBE2A2}" destId="{7240FF9A-7FCD-C74B-8BEA-E41BBE300EDE}" srcOrd="14" destOrd="0" presId="urn:microsoft.com/office/officeart/2009/3/layout/RandomtoResultProcess"/>
    <dgm:cxn modelId="{C5F54A66-689B-504D-B00D-9E09207150B5}" type="presParOf" srcId="{8C20CCCC-B8CD-DA4C-96EA-5824C8FBE2A2}" destId="{B689B160-8FF0-FA45-AF51-F63EE0021DFE}" srcOrd="15" destOrd="0" presId="urn:microsoft.com/office/officeart/2009/3/layout/RandomtoResultProcess"/>
    <dgm:cxn modelId="{858A53C4-D9EA-2345-922E-7E9B2596EAC6}" type="presParOf" srcId="{8C20CCCC-B8CD-DA4C-96EA-5824C8FBE2A2}" destId="{F1E81A33-B754-3744-92C4-C1A72E2B6832}" srcOrd="16" destOrd="0" presId="urn:microsoft.com/office/officeart/2009/3/layout/RandomtoResultProcess"/>
    <dgm:cxn modelId="{C71D1B28-3D63-2545-9354-4631A90C24BB}" type="presParOf" srcId="{8C20CCCC-B8CD-DA4C-96EA-5824C8FBE2A2}" destId="{E18231C4-B34D-4B47-BAD9-73861B0A36A1}" srcOrd="17" destOrd="0" presId="urn:microsoft.com/office/officeart/2009/3/layout/RandomtoResultProcess"/>
    <dgm:cxn modelId="{697122CA-E14A-CC4F-ADCE-B2F10A49FDBA}" type="presParOf" srcId="{8C20CCCC-B8CD-DA4C-96EA-5824C8FBE2A2}" destId="{1D7FBEA3-AE3C-B246-89BC-162DFFCA3504}" srcOrd="18" destOrd="0" presId="urn:microsoft.com/office/officeart/2009/3/layout/RandomtoResultProcess"/>
    <dgm:cxn modelId="{A66D3D7D-04AB-BE47-8BA2-6BDD194A314D}" type="presParOf" srcId="{8C20CCCC-B8CD-DA4C-96EA-5824C8FBE2A2}" destId="{89FBE604-306E-8141-8CF4-A2E474A869F3}" srcOrd="19" destOrd="0" presId="urn:microsoft.com/office/officeart/2009/3/layout/RandomtoResultProcess"/>
    <dgm:cxn modelId="{7D029C1C-6E12-054C-B611-A3C8A94695FA}" type="presParOf" srcId="{768C75A0-26AB-5D4A-B0EA-19706BDD9294}" destId="{DB001D37-2A3F-4D4A-A895-771DAE79E0B5}" srcOrd="1" destOrd="0" presId="urn:microsoft.com/office/officeart/2009/3/layout/RandomtoResultProcess"/>
    <dgm:cxn modelId="{8648267F-8DE2-384D-A025-1E486FF46AE2}" type="presParOf" srcId="{DB001D37-2A3F-4D4A-A895-771DAE79E0B5}" destId="{7A070F7E-91BB-4542-A728-9FB88A5D9C28}" srcOrd="0" destOrd="0" presId="urn:microsoft.com/office/officeart/2009/3/layout/RandomtoResultProcess"/>
    <dgm:cxn modelId="{4BC379F7-3EAC-3D43-8052-B5FC2BCE30C6}" type="presParOf" srcId="{DB001D37-2A3F-4D4A-A895-771DAE79E0B5}" destId="{525BD2BA-5E9A-174E-9120-2A7DE2AEDD29}" srcOrd="1" destOrd="0" presId="urn:microsoft.com/office/officeart/2009/3/layout/RandomtoResultProcess"/>
    <dgm:cxn modelId="{0C38CCD9-4C7B-D14C-A726-B9B14FC9A492}" type="presParOf" srcId="{768C75A0-26AB-5D4A-B0EA-19706BDD9294}" destId="{FE1B19DC-601E-4A4D-BC78-A55C4FB4BBD6}" srcOrd="2" destOrd="0" presId="urn:microsoft.com/office/officeart/2009/3/layout/RandomtoResultProcess"/>
    <dgm:cxn modelId="{DA62D7BD-546F-FC4A-AC11-BEB5A309C920}" type="presParOf" srcId="{768C75A0-26AB-5D4A-B0EA-19706BDD9294}" destId="{0C191D7F-B76D-CB40-A689-DD68BD2F821C}" srcOrd="3" destOrd="0" presId="urn:microsoft.com/office/officeart/2009/3/layout/RandomtoResultProcess"/>
    <dgm:cxn modelId="{FD51428F-E1C1-E14B-B3CB-6255555EFA22}" type="presParOf" srcId="{0C191D7F-B76D-CB40-A689-DD68BD2F821C}" destId="{18727B90-942B-CF40-8ED7-7918950BFEE1}" srcOrd="0" destOrd="0" presId="urn:microsoft.com/office/officeart/2009/3/layout/RandomtoResultProcess"/>
    <dgm:cxn modelId="{7BEF8C4F-D30B-6B40-8586-76862ACCB23A}" type="presParOf" srcId="{0C191D7F-B76D-CB40-A689-DD68BD2F821C}" destId="{F7AB01CF-DCB8-EC43-A1C0-ECDEEB8987AF}" srcOrd="1" destOrd="0" presId="urn:microsoft.com/office/officeart/2009/3/layout/RandomtoResultProcess"/>
    <dgm:cxn modelId="{111745E1-7AB1-AD4A-A22C-473606E41FD2}" type="presParOf" srcId="{768C75A0-26AB-5D4A-B0EA-19706BDD9294}" destId="{87C81F1E-92E5-1344-90F0-B4D32E2D2275}" srcOrd="4" destOrd="0" presId="urn:microsoft.com/office/officeart/2009/3/layout/RandomtoResultProcess"/>
    <dgm:cxn modelId="{02231545-3C0B-374A-8E0B-84F98667C393}" type="presParOf" srcId="{87C81F1E-92E5-1344-90F0-B4D32E2D2275}" destId="{92990C10-D9E6-BB41-AF2F-5AC5AFD5124A}" srcOrd="0" destOrd="0" presId="urn:microsoft.com/office/officeart/2009/3/layout/RandomtoResultProcess"/>
    <dgm:cxn modelId="{AB792150-003B-9F46-B3CD-519E2F9CF70B}" type="presParOf" srcId="{87C81F1E-92E5-1344-90F0-B4D32E2D2275}" destId="{9E952A6D-8FBF-7E4D-A376-F1ECE67451D5}" srcOrd="1" destOrd="0" presId="urn:microsoft.com/office/officeart/2009/3/layout/RandomtoResultProcess"/>
    <dgm:cxn modelId="{B97CDAFD-75A0-864D-BBA2-B294371B024F}" type="presParOf" srcId="{87C81F1E-92E5-1344-90F0-B4D32E2D2275}" destId="{FBBFF62D-1E44-134E-9A5F-543F07F74E8A}"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163C0B-81FF-A548-AE14-06E9A03D0A20}" type="doc">
      <dgm:prSet loTypeId="urn:microsoft.com/office/officeart/2009/3/layout/PhasedProcess" loCatId="" qsTypeId="urn:microsoft.com/office/officeart/2005/8/quickstyle/simple1" qsCatId="simple" csTypeId="urn:microsoft.com/office/officeart/2005/8/colors/accent1_2" csCatId="accent1" phldr="1"/>
      <dgm:spPr/>
      <dgm:t>
        <a:bodyPr/>
        <a:lstStyle/>
        <a:p>
          <a:endParaRPr lang="en-US"/>
        </a:p>
      </dgm:t>
    </dgm:pt>
    <dgm:pt modelId="{39C43A62-D459-FB44-8382-0D2AE351CCBC}">
      <dgm:prSet phldrT="[Text]"/>
      <dgm:spPr/>
      <dgm:t>
        <a:bodyPr/>
        <a:lstStyle/>
        <a:p>
          <a:r>
            <a:rPr lang="en-US"/>
            <a:t>Parents</a:t>
          </a:r>
        </a:p>
      </dgm:t>
    </dgm:pt>
    <dgm:pt modelId="{A797D838-27C0-B143-8C89-863E6D441EAD}" type="parTrans" cxnId="{09C4BDC1-15A2-2848-8435-CB149E1BDEC2}">
      <dgm:prSet/>
      <dgm:spPr/>
      <dgm:t>
        <a:bodyPr/>
        <a:lstStyle/>
        <a:p>
          <a:endParaRPr lang="en-US"/>
        </a:p>
      </dgm:t>
    </dgm:pt>
    <dgm:pt modelId="{77F8D2D1-0AEA-364C-BD46-A563AE5C27A8}" type="sibTrans" cxnId="{09C4BDC1-15A2-2848-8435-CB149E1BDEC2}">
      <dgm:prSet/>
      <dgm:spPr/>
      <dgm:t>
        <a:bodyPr/>
        <a:lstStyle/>
        <a:p>
          <a:endParaRPr lang="en-US"/>
        </a:p>
      </dgm:t>
    </dgm:pt>
    <dgm:pt modelId="{4D0E731D-9C78-744F-A8A7-91FCDF5460D5}">
      <dgm:prSet phldrT="[Text]" custT="1"/>
      <dgm:spPr/>
      <dgm:t>
        <a:bodyPr/>
        <a:lstStyle/>
        <a:p>
          <a:r>
            <a:rPr lang="en-US" sz="1000"/>
            <a:t>Another Vaccination??</a:t>
          </a:r>
        </a:p>
      </dgm:t>
    </dgm:pt>
    <dgm:pt modelId="{80FF5D10-5BB6-174C-894E-61EADBDA53E7}" type="parTrans" cxnId="{61F0AE6B-CDD1-204C-A052-257BAE52A69A}">
      <dgm:prSet/>
      <dgm:spPr/>
      <dgm:t>
        <a:bodyPr/>
        <a:lstStyle/>
        <a:p>
          <a:endParaRPr lang="en-US"/>
        </a:p>
      </dgm:t>
    </dgm:pt>
    <dgm:pt modelId="{506D3AE4-216D-A04A-BE78-F95AEC0375CB}" type="sibTrans" cxnId="{61F0AE6B-CDD1-204C-A052-257BAE52A69A}">
      <dgm:prSet/>
      <dgm:spPr/>
      <dgm:t>
        <a:bodyPr/>
        <a:lstStyle/>
        <a:p>
          <a:endParaRPr lang="en-US"/>
        </a:p>
      </dgm:t>
    </dgm:pt>
    <dgm:pt modelId="{5FAC9503-EE90-8248-A813-556409D7C848}">
      <dgm:prSet phldrT="[Text]"/>
      <dgm:spPr/>
      <dgm:t>
        <a:bodyPr/>
        <a:lstStyle/>
        <a:p>
          <a:r>
            <a:rPr lang="en-US"/>
            <a:t>Exposure doesn’t turn to illness for decades</a:t>
          </a:r>
        </a:p>
      </dgm:t>
    </dgm:pt>
    <dgm:pt modelId="{612E11FA-CCD5-6C40-8CA3-D73AEE2D48E9}" type="parTrans" cxnId="{CAA015D1-E7B3-2F4F-95F5-D2A08E942563}">
      <dgm:prSet/>
      <dgm:spPr/>
      <dgm:t>
        <a:bodyPr/>
        <a:lstStyle/>
        <a:p>
          <a:endParaRPr lang="en-US"/>
        </a:p>
      </dgm:t>
    </dgm:pt>
    <dgm:pt modelId="{9772E48C-BDD8-B248-A836-C1D0DA348C69}" type="sibTrans" cxnId="{CAA015D1-E7B3-2F4F-95F5-D2A08E942563}">
      <dgm:prSet/>
      <dgm:spPr/>
      <dgm:t>
        <a:bodyPr/>
        <a:lstStyle/>
        <a:p>
          <a:endParaRPr lang="en-US"/>
        </a:p>
      </dgm:t>
    </dgm:pt>
    <dgm:pt modelId="{2CFA1DA0-1A48-A34B-80C3-DE8719FE3AA8}">
      <dgm:prSet phldrT="[Text]" custT="1"/>
      <dgm:spPr/>
      <dgm:t>
        <a:bodyPr/>
        <a:lstStyle/>
        <a:p>
          <a:r>
            <a:rPr lang="en-US" sz="1000"/>
            <a:t>I don’t want to think about my child's sexual health yet</a:t>
          </a:r>
        </a:p>
      </dgm:t>
    </dgm:pt>
    <dgm:pt modelId="{2D31EB8E-25ED-A643-BF38-16211A919E4C}" type="parTrans" cxnId="{5C717B23-AF96-7C44-9CAE-3EF715E6C4F2}">
      <dgm:prSet/>
      <dgm:spPr/>
      <dgm:t>
        <a:bodyPr/>
        <a:lstStyle/>
        <a:p>
          <a:endParaRPr lang="en-US"/>
        </a:p>
      </dgm:t>
    </dgm:pt>
    <dgm:pt modelId="{9139E132-541E-C643-9D49-751A9B1DDE18}" type="sibTrans" cxnId="{5C717B23-AF96-7C44-9CAE-3EF715E6C4F2}">
      <dgm:prSet/>
      <dgm:spPr/>
      <dgm:t>
        <a:bodyPr/>
        <a:lstStyle/>
        <a:p>
          <a:endParaRPr lang="en-US"/>
        </a:p>
      </dgm:t>
    </dgm:pt>
    <dgm:pt modelId="{1C95B961-7FB9-654D-8395-9A47E341A534}">
      <dgm:prSet phldrT="[Text]"/>
      <dgm:spPr/>
      <dgm:t>
        <a:bodyPr/>
        <a:lstStyle/>
        <a:p>
          <a:r>
            <a:rPr lang="en-US"/>
            <a:t>Dental Provider</a:t>
          </a:r>
        </a:p>
      </dgm:t>
    </dgm:pt>
    <dgm:pt modelId="{95239BEC-EF04-5444-BB77-54E6DD91F157}" type="parTrans" cxnId="{0DDA871F-632A-BD4B-9AF6-F3A3537AD286}">
      <dgm:prSet/>
      <dgm:spPr/>
      <dgm:t>
        <a:bodyPr/>
        <a:lstStyle/>
        <a:p>
          <a:endParaRPr lang="en-US"/>
        </a:p>
      </dgm:t>
    </dgm:pt>
    <dgm:pt modelId="{FC04F837-9A3A-E249-9EEE-CB87CEC2153F}" type="sibTrans" cxnId="{0DDA871F-632A-BD4B-9AF6-F3A3537AD286}">
      <dgm:prSet/>
      <dgm:spPr/>
      <dgm:t>
        <a:bodyPr/>
        <a:lstStyle/>
        <a:p>
          <a:endParaRPr lang="en-US"/>
        </a:p>
      </dgm:t>
    </dgm:pt>
    <dgm:pt modelId="{C1C6ADC8-CE35-7241-B178-5DACAF9696C0}">
      <dgm:prSet phldrT="[Text]"/>
      <dgm:spPr/>
      <dgm:t>
        <a:bodyPr/>
        <a:lstStyle/>
        <a:p>
          <a:r>
            <a:rPr lang="en-US"/>
            <a:t>Time consuming discussion</a:t>
          </a:r>
        </a:p>
      </dgm:t>
    </dgm:pt>
    <dgm:pt modelId="{1DAF8BEB-5660-2046-BCED-FAF9CFC80985}" type="parTrans" cxnId="{66A56F32-FCFE-2C4E-8512-53CF2AA5ABCC}">
      <dgm:prSet/>
      <dgm:spPr/>
      <dgm:t>
        <a:bodyPr/>
        <a:lstStyle/>
        <a:p>
          <a:endParaRPr lang="en-US"/>
        </a:p>
      </dgm:t>
    </dgm:pt>
    <dgm:pt modelId="{E446ED02-B31D-804B-95E9-1CC48D7D986D}" type="sibTrans" cxnId="{66A56F32-FCFE-2C4E-8512-53CF2AA5ABCC}">
      <dgm:prSet/>
      <dgm:spPr/>
      <dgm:t>
        <a:bodyPr/>
        <a:lstStyle/>
        <a:p>
          <a:endParaRPr lang="en-US"/>
        </a:p>
      </dgm:t>
    </dgm:pt>
    <dgm:pt modelId="{F7147A18-3B6B-5E4D-89FF-A88611845981}">
      <dgm:prSet phldrT="[Text]"/>
      <dgm:spPr/>
      <dgm:t>
        <a:bodyPr/>
        <a:lstStyle/>
        <a:p>
          <a:r>
            <a:rPr lang="en-US"/>
            <a:t>Comfort level with topic</a:t>
          </a:r>
        </a:p>
      </dgm:t>
    </dgm:pt>
    <dgm:pt modelId="{091488EE-0516-CB45-AD9B-658F38D914C8}" type="parTrans" cxnId="{17BA6F4E-580B-F445-A515-2AF31B37E22D}">
      <dgm:prSet/>
      <dgm:spPr/>
      <dgm:t>
        <a:bodyPr/>
        <a:lstStyle/>
        <a:p>
          <a:endParaRPr lang="en-US"/>
        </a:p>
      </dgm:t>
    </dgm:pt>
    <dgm:pt modelId="{2BD4E92C-721C-9745-AABD-B0669F7BEF6B}" type="sibTrans" cxnId="{17BA6F4E-580B-F445-A515-2AF31B37E22D}">
      <dgm:prSet/>
      <dgm:spPr/>
      <dgm:t>
        <a:bodyPr/>
        <a:lstStyle/>
        <a:p>
          <a:endParaRPr lang="en-US"/>
        </a:p>
      </dgm:t>
    </dgm:pt>
    <dgm:pt modelId="{D45BBEB4-188F-674B-89D6-AACBDB84ADBF}">
      <dgm:prSet phldrT="[Text]"/>
      <dgm:spPr/>
      <dgm:t>
        <a:bodyPr/>
        <a:lstStyle/>
        <a:p>
          <a:r>
            <a:rPr lang="en-US" dirty="0"/>
            <a:t>Outcome</a:t>
          </a:r>
        </a:p>
      </dgm:t>
    </dgm:pt>
    <dgm:pt modelId="{DF01CA58-F375-254B-9527-33A0E40AB24B}" type="parTrans" cxnId="{F8A10C46-6E4D-F842-8906-DA9CFD277C37}">
      <dgm:prSet/>
      <dgm:spPr/>
      <dgm:t>
        <a:bodyPr/>
        <a:lstStyle/>
        <a:p>
          <a:endParaRPr lang="en-US"/>
        </a:p>
      </dgm:t>
    </dgm:pt>
    <dgm:pt modelId="{75BBED44-01D7-B146-93AB-CC23314BEAA3}" type="sibTrans" cxnId="{F8A10C46-6E4D-F842-8906-DA9CFD277C37}">
      <dgm:prSet/>
      <dgm:spPr/>
      <dgm:t>
        <a:bodyPr/>
        <a:lstStyle/>
        <a:p>
          <a:endParaRPr lang="en-US"/>
        </a:p>
      </dgm:t>
    </dgm:pt>
    <dgm:pt modelId="{227B01F5-1304-AA4D-97C9-C2C8893D4267}">
      <dgm:prSet phldrT="[Text]"/>
      <dgm:spPr/>
      <dgm:t>
        <a:bodyPr/>
        <a:lstStyle/>
        <a:p>
          <a:r>
            <a:rPr lang="en-US"/>
            <a:t>Partnering for Healthy patient </a:t>
          </a:r>
        </a:p>
      </dgm:t>
    </dgm:pt>
    <dgm:pt modelId="{12391DD4-D5D4-6E4F-BF7B-BB8AF810C613}" type="parTrans" cxnId="{4F6CF0B2-AFC1-2D45-8D81-52F34CF5EB51}">
      <dgm:prSet/>
      <dgm:spPr/>
      <dgm:t>
        <a:bodyPr/>
        <a:lstStyle/>
        <a:p>
          <a:endParaRPr lang="en-US"/>
        </a:p>
      </dgm:t>
    </dgm:pt>
    <dgm:pt modelId="{43935A9E-808D-174C-B640-51E50FFBB2EB}" type="sibTrans" cxnId="{4F6CF0B2-AFC1-2D45-8D81-52F34CF5EB51}">
      <dgm:prSet/>
      <dgm:spPr/>
      <dgm:t>
        <a:bodyPr/>
        <a:lstStyle/>
        <a:p>
          <a:endParaRPr lang="en-US"/>
        </a:p>
      </dgm:t>
    </dgm:pt>
    <dgm:pt modelId="{4AAC78C1-8D67-6F45-84DE-8EB8F8281F3E}" type="pres">
      <dgm:prSet presAssocID="{BE163C0B-81FF-A548-AE14-06E9A03D0A20}" presName="Name0" presStyleCnt="0">
        <dgm:presLayoutVars>
          <dgm:chMax val="3"/>
          <dgm:chPref val="3"/>
          <dgm:bulletEnabled val="1"/>
          <dgm:dir/>
          <dgm:animLvl val="lvl"/>
        </dgm:presLayoutVars>
      </dgm:prSet>
      <dgm:spPr/>
    </dgm:pt>
    <dgm:pt modelId="{CA38953B-3335-8045-B7A8-09B8726A5F2A}" type="pres">
      <dgm:prSet presAssocID="{BE163C0B-81FF-A548-AE14-06E9A03D0A20}" presName="arc1" presStyleLbl="node1" presStyleIdx="0" presStyleCnt="4"/>
      <dgm:spPr/>
    </dgm:pt>
    <dgm:pt modelId="{C84E2BEC-97F2-3C4D-9F6C-A8AD3B5AE7D3}" type="pres">
      <dgm:prSet presAssocID="{BE163C0B-81FF-A548-AE14-06E9A03D0A20}" presName="arc3" presStyleLbl="node1" presStyleIdx="1" presStyleCnt="4"/>
      <dgm:spPr/>
    </dgm:pt>
    <dgm:pt modelId="{639CE0FB-6F28-4941-9918-102CF8909B22}" type="pres">
      <dgm:prSet presAssocID="{BE163C0B-81FF-A548-AE14-06E9A03D0A20}" presName="parentText2" presStyleLbl="revTx" presStyleIdx="0" presStyleCnt="3">
        <dgm:presLayoutVars>
          <dgm:chMax val="4"/>
          <dgm:chPref val="3"/>
          <dgm:bulletEnabled val="1"/>
        </dgm:presLayoutVars>
      </dgm:prSet>
      <dgm:spPr/>
    </dgm:pt>
    <dgm:pt modelId="{B839B061-81DF-9945-A5CD-5C2F90F0D9EF}" type="pres">
      <dgm:prSet presAssocID="{BE163C0B-81FF-A548-AE14-06E9A03D0A20}" presName="arc2" presStyleLbl="node1" presStyleIdx="2" presStyleCnt="4"/>
      <dgm:spPr/>
    </dgm:pt>
    <dgm:pt modelId="{3969A5C8-D2F6-064F-B574-E20556E7E8E0}" type="pres">
      <dgm:prSet presAssocID="{BE163C0B-81FF-A548-AE14-06E9A03D0A20}" presName="arc4" presStyleLbl="node1" presStyleIdx="3" presStyleCnt="4"/>
      <dgm:spPr/>
    </dgm:pt>
    <dgm:pt modelId="{A80D5854-61C1-544B-818C-2516BFDB8279}" type="pres">
      <dgm:prSet presAssocID="{BE163C0B-81FF-A548-AE14-06E9A03D0A20}" presName="parentText3" presStyleLbl="revTx" presStyleIdx="1" presStyleCnt="3">
        <dgm:presLayoutVars>
          <dgm:chMax val="1"/>
          <dgm:chPref val="1"/>
          <dgm:bulletEnabled val="1"/>
        </dgm:presLayoutVars>
      </dgm:prSet>
      <dgm:spPr/>
    </dgm:pt>
    <dgm:pt modelId="{86F75A36-3E6A-744B-A4F7-7AB4722A81E5}" type="pres">
      <dgm:prSet presAssocID="{BE163C0B-81FF-A548-AE14-06E9A03D0A20}" presName="middleComposite" presStyleCnt="0"/>
      <dgm:spPr/>
    </dgm:pt>
    <dgm:pt modelId="{05BEADF2-A4D3-9545-AB12-13367C155AFA}" type="pres">
      <dgm:prSet presAssocID="{C1C6ADC8-CE35-7241-B178-5DACAF9696C0}" presName="circ1" presStyleLbl="vennNode1" presStyleIdx="0" presStyleCnt="8"/>
      <dgm:spPr/>
    </dgm:pt>
    <dgm:pt modelId="{23757E2A-9DAC-5243-9371-DD192AA486E9}" type="pres">
      <dgm:prSet presAssocID="{C1C6ADC8-CE35-7241-B178-5DACAF9696C0}" presName="circ1Tx" presStyleLbl="revTx" presStyleIdx="1" presStyleCnt="3">
        <dgm:presLayoutVars>
          <dgm:chMax val="0"/>
          <dgm:chPref val="0"/>
        </dgm:presLayoutVars>
      </dgm:prSet>
      <dgm:spPr/>
    </dgm:pt>
    <dgm:pt modelId="{C305F3F0-203A-4842-AAE8-48D51A45F381}" type="pres">
      <dgm:prSet presAssocID="{F7147A18-3B6B-5E4D-89FF-A88611845981}" presName="circ2" presStyleLbl="vennNode1" presStyleIdx="1" presStyleCnt="8" custLinFactNeighborY="864"/>
      <dgm:spPr/>
    </dgm:pt>
    <dgm:pt modelId="{551EE030-D1D0-2D47-8094-E0DD4E10C55D}" type="pres">
      <dgm:prSet presAssocID="{F7147A18-3B6B-5E4D-89FF-A88611845981}" presName="circ2Tx" presStyleLbl="revTx" presStyleIdx="1" presStyleCnt="3">
        <dgm:presLayoutVars>
          <dgm:chMax val="0"/>
          <dgm:chPref val="0"/>
        </dgm:presLayoutVars>
      </dgm:prSet>
      <dgm:spPr/>
    </dgm:pt>
    <dgm:pt modelId="{C86DF9E6-5CFE-BD4D-B0A4-00DDE68D920F}" type="pres">
      <dgm:prSet presAssocID="{BE163C0B-81FF-A548-AE14-06E9A03D0A20}" presName="leftComposite" presStyleCnt="0"/>
      <dgm:spPr/>
    </dgm:pt>
    <dgm:pt modelId="{4B67A939-180F-CD44-9809-44BF8B567260}" type="pres">
      <dgm:prSet presAssocID="{4D0E731D-9C78-744F-A8A7-91FCDF5460D5}" presName="childText1_1" presStyleLbl="vennNode1" presStyleIdx="2" presStyleCnt="8">
        <dgm:presLayoutVars>
          <dgm:chMax val="0"/>
          <dgm:chPref val="0"/>
        </dgm:presLayoutVars>
      </dgm:prSet>
      <dgm:spPr/>
    </dgm:pt>
    <dgm:pt modelId="{5D45303A-692C-A647-A39A-27BC2D151E7A}" type="pres">
      <dgm:prSet presAssocID="{4D0E731D-9C78-744F-A8A7-91FCDF5460D5}" presName="ellipse1" presStyleLbl="vennNode1" presStyleIdx="3" presStyleCnt="8"/>
      <dgm:spPr/>
    </dgm:pt>
    <dgm:pt modelId="{FFBCB05D-522F-0C4D-B6E4-4F249BA59187}" type="pres">
      <dgm:prSet presAssocID="{4D0E731D-9C78-744F-A8A7-91FCDF5460D5}" presName="ellipse2" presStyleLbl="vennNode1" presStyleIdx="4" presStyleCnt="8"/>
      <dgm:spPr/>
    </dgm:pt>
    <dgm:pt modelId="{2FE5197F-2FA4-9449-97B1-1A5B9A556746}" type="pres">
      <dgm:prSet presAssocID="{5FAC9503-EE90-8248-A813-556409D7C848}" presName="childText1_2" presStyleLbl="vennNode1" presStyleIdx="5" presStyleCnt="8">
        <dgm:presLayoutVars>
          <dgm:chMax val="0"/>
          <dgm:chPref val="0"/>
        </dgm:presLayoutVars>
      </dgm:prSet>
      <dgm:spPr/>
    </dgm:pt>
    <dgm:pt modelId="{3ED80992-CA80-CB4D-AA6B-DB3E8B9CF64A}" type="pres">
      <dgm:prSet presAssocID="{5FAC9503-EE90-8248-A813-556409D7C848}" presName="ellipse3" presStyleLbl="vennNode1" presStyleIdx="6" presStyleCnt="8"/>
      <dgm:spPr/>
    </dgm:pt>
    <dgm:pt modelId="{226F3F41-BE4B-8845-ADC6-A6546FC7FE47}" type="pres">
      <dgm:prSet presAssocID="{2CFA1DA0-1A48-A34B-80C3-DE8719FE3AA8}" presName="childText1_3" presStyleLbl="vennNode1" presStyleIdx="7" presStyleCnt="8">
        <dgm:presLayoutVars>
          <dgm:chMax val="0"/>
          <dgm:chPref val="0"/>
        </dgm:presLayoutVars>
      </dgm:prSet>
      <dgm:spPr/>
    </dgm:pt>
    <dgm:pt modelId="{B265A9C1-1D04-8340-9FD1-AF751A757E27}" type="pres">
      <dgm:prSet presAssocID="{BE163C0B-81FF-A548-AE14-06E9A03D0A20}" presName="rightChild" presStyleLbl="node2" presStyleIdx="0" presStyleCnt="1">
        <dgm:presLayoutVars>
          <dgm:chMax val="0"/>
          <dgm:chPref val="0"/>
        </dgm:presLayoutVars>
      </dgm:prSet>
      <dgm:spPr/>
    </dgm:pt>
    <dgm:pt modelId="{F60D322F-2C2D-4546-90C5-93439104D21C}" type="pres">
      <dgm:prSet presAssocID="{BE163C0B-81FF-A548-AE14-06E9A03D0A20}" presName="parentText1" presStyleLbl="revTx" presStyleIdx="2" presStyleCnt="3">
        <dgm:presLayoutVars>
          <dgm:chMax val="4"/>
          <dgm:chPref val="3"/>
          <dgm:bulletEnabled val="1"/>
        </dgm:presLayoutVars>
      </dgm:prSet>
      <dgm:spPr/>
    </dgm:pt>
  </dgm:ptLst>
  <dgm:cxnLst>
    <dgm:cxn modelId="{C4D7F801-76E5-4C48-AE80-69D5D28245B8}" type="presOf" srcId="{4D0E731D-9C78-744F-A8A7-91FCDF5460D5}" destId="{4B67A939-180F-CD44-9809-44BF8B567260}" srcOrd="0" destOrd="0" presId="urn:microsoft.com/office/officeart/2009/3/layout/PhasedProcess"/>
    <dgm:cxn modelId="{563C8D16-0DBC-6D4A-AE45-8D6A2D4E4609}" type="presOf" srcId="{F7147A18-3B6B-5E4D-89FF-A88611845981}" destId="{551EE030-D1D0-2D47-8094-E0DD4E10C55D}" srcOrd="1" destOrd="0" presId="urn:microsoft.com/office/officeart/2009/3/layout/PhasedProcess"/>
    <dgm:cxn modelId="{0DDA871F-632A-BD4B-9AF6-F3A3537AD286}" srcId="{BE163C0B-81FF-A548-AE14-06E9A03D0A20}" destId="{1C95B961-7FB9-654D-8395-9A47E341A534}" srcOrd="1" destOrd="0" parTransId="{95239BEC-EF04-5444-BB77-54E6DD91F157}" sibTransId="{FC04F837-9A3A-E249-9EEE-CB87CEC2153F}"/>
    <dgm:cxn modelId="{3EDFF320-6A76-A64A-8657-62B8D2E7B0A3}" type="presOf" srcId="{1C95B961-7FB9-654D-8395-9A47E341A534}" destId="{639CE0FB-6F28-4941-9918-102CF8909B22}" srcOrd="0" destOrd="0" presId="urn:microsoft.com/office/officeart/2009/3/layout/PhasedProcess"/>
    <dgm:cxn modelId="{5C717B23-AF96-7C44-9CAE-3EF715E6C4F2}" srcId="{39C43A62-D459-FB44-8382-0D2AE351CCBC}" destId="{2CFA1DA0-1A48-A34B-80C3-DE8719FE3AA8}" srcOrd="2" destOrd="0" parTransId="{2D31EB8E-25ED-A643-BF38-16211A919E4C}" sibTransId="{9139E132-541E-C643-9D49-751A9B1DDE18}"/>
    <dgm:cxn modelId="{66A56F32-FCFE-2C4E-8512-53CF2AA5ABCC}" srcId="{1C95B961-7FB9-654D-8395-9A47E341A534}" destId="{C1C6ADC8-CE35-7241-B178-5DACAF9696C0}" srcOrd="0" destOrd="0" parTransId="{1DAF8BEB-5660-2046-BCED-FAF9CFC80985}" sibTransId="{E446ED02-B31D-804B-95E9-1CC48D7D986D}"/>
    <dgm:cxn modelId="{B84B7C39-66E8-C543-A5AE-8A1B0A668702}" type="presOf" srcId="{227B01F5-1304-AA4D-97C9-C2C8893D4267}" destId="{B265A9C1-1D04-8340-9FD1-AF751A757E27}" srcOrd="0" destOrd="0" presId="urn:microsoft.com/office/officeart/2009/3/layout/PhasedProcess"/>
    <dgm:cxn modelId="{7E5DE63A-B9B9-2E4E-96B3-66822308937D}" type="presOf" srcId="{BE163C0B-81FF-A548-AE14-06E9A03D0A20}" destId="{4AAC78C1-8D67-6F45-84DE-8EB8F8281F3E}" srcOrd="0" destOrd="0" presId="urn:microsoft.com/office/officeart/2009/3/layout/PhasedProcess"/>
    <dgm:cxn modelId="{6456AB3B-3D90-BC49-8B1B-D84715A5EE60}" type="presOf" srcId="{5FAC9503-EE90-8248-A813-556409D7C848}" destId="{2FE5197F-2FA4-9449-97B1-1A5B9A556746}" srcOrd="0" destOrd="0" presId="urn:microsoft.com/office/officeart/2009/3/layout/PhasedProcess"/>
    <dgm:cxn modelId="{F8A10C46-6E4D-F842-8906-DA9CFD277C37}" srcId="{BE163C0B-81FF-A548-AE14-06E9A03D0A20}" destId="{D45BBEB4-188F-674B-89D6-AACBDB84ADBF}" srcOrd="2" destOrd="0" parTransId="{DF01CA58-F375-254B-9527-33A0E40AB24B}" sibTransId="{75BBED44-01D7-B146-93AB-CC23314BEAA3}"/>
    <dgm:cxn modelId="{17BA6F4E-580B-F445-A515-2AF31B37E22D}" srcId="{1C95B961-7FB9-654D-8395-9A47E341A534}" destId="{F7147A18-3B6B-5E4D-89FF-A88611845981}" srcOrd="1" destOrd="0" parTransId="{091488EE-0516-CB45-AD9B-658F38D914C8}" sibTransId="{2BD4E92C-721C-9745-AABD-B0669F7BEF6B}"/>
    <dgm:cxn modelId="{61F0AE6B-CDD1-204C-A052-257BAE52A69A}" srcId="{39C43A62-D459-FB44-8382-0D2AE351CCBC}" destId="{4D0E731D-9C78-744F-A8A7-91FCDF5460D5}" srcOrd="0" destOrd="0" parTransId="{80FF5D10-5BB6-174C-894E-61EADBDA53E7}" sibTransId="{506D3AE4-216D-A04A-BE78-F95AEC0375CB}"/>
    <dgm:cxn modelId="{BB0A3E73-6733-2748-84F8-2FE6D035CE7C}" type="presOf" srcId="{C1C6ADC8-CE35-7241-B178-5DACAF9696C0}" destId="{05BEADF2-A4D3-9545-AB12-13367C155AFA}" srcOrd="0" destOrd="0" presId="urn:microsoft.com/office/officeart/2009/3/layout/PhasedProcess"/>
    <dgm:cxn modelId="{37DEC680-9FEF-944A-AC67-790D86B1E9F7}" type="presOf" srcId="{2CFA1DA0-1A48-A34B-80C3-DE8719FE3AA8}" destId="{226F3F41-BE4B-8845-ADC6-A6546FC7FE47}" srcOrd="0" destOrd="0" presId="urn:microsoft.com/office/officeart/2009/3/layout/PhasedProcess"/>
    <dgm:cxn modelId="{81793188-5BE4-124F-9E6A-7516E852DD26}" type="presOf" srcId="{C1C6ADC8-CE35-7241-B178-5DACAF9696C0}" destId="{23757E2A-9DAC-5243-9371-DD192AA486E9}" srcOrd="1" destOrd="0" presId="urn:microsoft.com/office/officeart/2009/3/layout/PhasedProcess"/>
    <dgm:cxn modelId="{9D88509C-9761-294F-9EE0-C5D40BC49440}" type="presOf" srcId="{39C43A62-D459-FB44-8382-0D2AE351CCBC}" destId="{F60D322F-2C2D-4546-90C5-93439104D21C}" srcOrd="0" destOrd="0" presId="urn:microsoft.com/office/officeart/2009/3/layout/PhasedProcess"/>
    <dgm:cxn modelId="{4F6CF0B2-AFC1-2D45-8D81-52F34CF5EB51}" srcId="{D45BBEB4-188F-674B-89D6-AACBDB84ADBF}" destId="{227B01F5-1304-AA4D-97C9-C2C8893D4267}" srcOrd="0" destOrd="0" parTransId="{12391DD4-D5D4-6E4F-BF7B-BB8AF810C613}" sibTransId="{43935A9E-808D-174C-B640-51E50FFBB2EB}"/>
    <dgm:cxn modelId="{09C4BDC1-15A2-2848-8435-CB149E1BDEC2}" srcId="{BE163C0B-81FF-A548-AE14-06E9A03D0A20}" destId="{39C43A62-D459-FB44-8382-0D2AE351CCBC}" srcOrd="0" destOrd="0" parTransId="{A797D838-27C0-B143-8C89-863E6D441EAD}" sibTransId="{77F8D2D1-0AEA-364C-BD46-A563AE5C27A8}"/>
    <dgm:cxn modelId="{CAA015D1-E7B3-2F4F-95F5-D2A08E942563}" srcId="{39C43A62-D459-FB44-8382-0D2AE351CCBC}" destId="{5FAC9503-EE90-8248-A813-556409D7C848}" srcOrd="1" destOrd="0" parTransId="{612E11FA-CCD5-6C40-8CA3-D73AEE2D48E9}" sibTransId="{9772E48C-BDD8-B248-A836-C1D0DA348C69}"/>
    <dgm:cxn modelId="{541F75F0-0E0C-584D-B209-5900DBAABB0A}" type="presOf" srcId="{D45BBEB4-188F-674B-89D6-AACBDB84ADBF}" destId="{A80D5854-61C1-544B-818C-2516BFDB8279}" srcOrd="0" destOrd="0" presId="urn:microsoft.com/office/officeart/2009/3/layout/PhasedProcess"/>
    <dgm:cxn modelId="{0B4B0AF7-CC9D-8D45-B682-6B81AD0B9CF7}" type="presOf" srcId="{F7147A18-3B6B-5E4D-89FF-A88611845981}" destId="{C305F3F0-203A-4842-AAE8-48D51A45F381}" srcOrd="0" destOrd="0" presId="urn:microsoft.com/office/officeart/2009/3/layout/PhasedProcess"/>
    <dgm:cxn modelId="{5EBC68ED-E93B-3E41-8DC8-E24512DB1A25}" type="presParOf" srcId="{4AAC78C1-8D67-6F45-84DE-8EB8F8281F3E}" destId="{CA38953B-3335-8045-B7A8-09B8726A5F2A}" srcOrd="0" destOrd="0" presId="urn:microsoft.com/office/officeart/2009/3/layout/PhasedProcess"/>
    <dgm:cxn modelId="{1E634ABF-1BF7-BE4F-AF50-FB7DD32611B9}" type="presParOf" srcId="{4AAC78C1-8D67-6F45-84DE-8EB8F8281F3E}" destId="{C84E2BEC-97F2-3C4D-9F6C-A8AD3B5AE7D3}" srcOrd="1" destOrd="0" presId="urn:microsoft.com/office/officeart/2009/3/layout/PhasedProcess"/>
    <dgm:cxn modelId="{C3A67378-01E8-A942-B8D7-85F9ACAE73D9}" type="presParOf" srcId="{4AAC78C1-8D67-6F45-84DE-8EB8F8281F3E}" destId="{639CE0FB-6F28-4941-9918-102CF8909B22}" srcOrd="2" destOrd="0" presId="urn:microsoft.com/office/officeart/2009/3/layout/PhasedProcess"/>
    <dgm:cxn modelId="{0A6C98F5-3F61-A945-8D27-8DA6B5657BD9}" type="presParOf" srcId="{4AAC78C1-8D67-6F45-84DE-8EB8F8281F3E}" destId="{B839B061-81DF-9945-A5CD-5C2F90F0D9EF}" srcOrd="3" destOrd="0" presId="urn:microsoft.com/office/officeart/2009/3/layout/PhasedProcess"/>
    <dgm:cxn modelId="{67C123C5-FE29-2648-8E59-F2D15B21A89E}" type="presParOf" srcId="{4AAC78C1-8D67-6F45-84DE-8EB8F8281F3E}" destId="{3969A5C8-D2F6-064F-B574-E20556E7E8E0}" srcOrd="4" destOrd="0" presId="urn:microsoft.com/office/officeart/2009/3/layout/PhasedProcess"/>
    <dgm:cxn modelId="{4A2C57E3-E241-9347-B94A-9F370E380415}" type="presParOf" srcId="{4AAC78C1-8D67-6F45-84DE-8EB8F8281F3E}" destId="{A80D5854-61C1-544B-818C-2516BFDB8279}" srcOrd="5" destOrd="0" presId="urn:microsoft.com/office/officeart/2009/3/layout/PhasedProcess"/>
    <dgm:cxn modelId="{11D2560E-B9C6-2449-99C8-5CAF655B9801}" type="presParOf" srcId="{4AAC78C1-8D67-6F45-84DE-8EB8F8281F3E}" destId="{86F75A36-3E6A-744B-A4F7-7AB4722A81E5}" srcOrd="6" destOrd="0" presId="urn:microsoft.com/office/officeart/2009/3/layout/PhasedProcess"/>
    <dgm:cxn modelId="{31262DC7-02A2-9D49-9E40-45A893D713DB}" type="presParOf" srcId="{86F75A36-3E6A-744B-A4F7-7AB4722A81E5}" destId="{05BEADF2-A4D3-9545-AB12-13367C155AFA}" srcOrd="0" destOrd="0" presId="urn:microsoft.com/office/officeart/2009/3/layout/PhasedProcess"/>
    <dgm:cxn modelId="{51869843-9932-9A45-AD92-F328D52AA602}" type="presParOf" srcId="{86F75A36-3E6A-744B-A4F7-7AB4722A81E5}" destId="{23757E2A-9DAC-5243-9371-DD192AA486E9}" srcOrd="1" destOrd="0" presId="urn:microsoft.com/office/officeart/2009/3/layout/PhasedProcess"/>
    <dgm:cxn modelId="{856C38E0-E73D-A543-BAEB-6B2BC6432258}" type="presParOf" srcId="{86F75A36-3E6A-744B-A4F7-7AB4722A81E5}" destId="{C305F3F0-203A-4842-AAE8-48D51A45F381}" srcOrd="2" destOrd="0" presId="urn:microsoft.com/office/officeart/2009/3/layout/PhasedProcess"/>
    <dgm:cxn modelId="{DE80DAAE-69DA-4541-8C00-58E1D64A1600}" type="presParOf" srcId="{86F75A36-3E6A-744B-A4F7-7AB4722A81E5}" destId="{551EE030-D1D0-2D47-8094-E0DD4E10C55D}" srcOrd="3" destOrd="0" presId="urn:microsoft.com/office/officeart/2009/3/layout/PhasedProcess"/>
    <dgm:cxn modelId="{40CAEA22-6DEE-A942-90BE-0F60CFA03AB6}" type="presParOf" srcId="{4AAC78C1-8D67-6F45-84DE-8EB8F8281F3E}" destId="{C86DF9E6-5CFE-BD4D-B0A4-00DDE68D920F}" srcOrd="7" destOrd="0" presId="urn:microsoft.com/office/officeart/2009/3/layout/PhasedProcess"/>
    <dgm:cxn modelId="{2EE4A139-4EC5-4349-81D4-D2C872AAF7E8}" type="presParOf" srcId="{C86DF9E6-5CFE-BD4D-B0A4-00DDE68D920F}" destId="{4B67A939-180F-CD44-9809-44BF8B567260}" srcOrd="0" destOrd="0" presId="urn:microsoft.com/office/officeart/2009/3/layout/PhasedProcess"/>
    <dgm:cxn modelId="{CB7949D2-5A4C-F841-8EC0-9290932822CD}" type="presParOf" srcId="{C86DF9E6-5CFE-BD4D-B0A4-00DDE68D920F}" destId="{5D45303A-692C-A647-A39A-27BC2D151E7A}" srcOrd="1" destOrd="0" presId="urn:microsoft.com/office/officeart/2009/3/layout/PhasedProcess"/>
    <dgm:cxn modelId="{D3A5D1E6-7394-954E-BD46-92F4491F9486}" type="presParOf" srcId="{C86DF9E6-5CFE-BD4D-B0A4-00DDE68D920F}" destId="{FFBCB05D-522F-0C4D-B6E4-4F249BA59187}" srcOrd="2" destOrd="0" presId="urn:microsoft.com/office/officeart/2009/3/layout/PhasedProcess"/>
    <dgm:cxn modelId="{73062F9C-5BE0-9344-9D74-178FB1983EEA}" type="presParOf" srcId="{C86DF9E6-5CFE-BD4D-B0A4-00DDE68D920F}" destId="{2FE5197F-2FA4-9449-97B1-1A5B9A556746}" srcOrd="3" destOrd="0" presId="urn:microsoft.com/office/officeart/2009/3/layout/PhasedProcess"/>
    <dgm:cxn modelId="{1232396F-21D6-1046-BD9E-C97A52C0B873}" type="presParOf" srcId="{C86DF9E6-5CFE-BD4D-B0A4-00DDE68D920F}" destId="{3ED80992-CA80-CB4D-AA6B-DB3E8B9CF64A}" srcOrd="4" destOrd="0" presId="urn:microsoft.com/office/officeart/2009/3/layout/PhasedProcess"/>
    <dgm:cxn modelId="{7D849277-33CA-6240-8BD2-6D6E72B9E8C2}" type="presParOf" srcId="{C86DF9E6-5CFE-BD4D-B0A4-00DDE68D920F}" destId="{226F3F41-BE4B-8845-ADC6-A6546FC7FE47}" srcOrd="5" destOrd="0" presId="urn:microsoft.com/office/officeart/2009/3/layout/PhasedProcess"/>
    <dgm:cxn modelId="{F4F8DA5D-E976-C549-A5B0-D205BF37562A}" type="presParOf" srcId="{4AAC78C1-8D67-6F45-84DE-8EB8F8281F3E}" destId="{B265A9C1-1D04-8340-9FD1-AF751A757E27}" srcOrd="8" destOrd="0" presId="urn:microsoft.com/office/officeart/2009/3/layout/PhasedProcess"/>
    <dgm:cxn modelId="{576C5CC7-5EE4-9944-B287-3FB2365B2FBA}" type="presParOf" srcId="{4AAC78C1-8D67-6F45-84DE-8EB8F8281F3E}" destId="{F60D322F-2C2D-4546-90C5-93439104D21C}"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41553-2097-5D46-8496-67B783713BF5}">
      <dsp:nvSpPr>
        <dsp:cNvPr id="0" name=""/>
        <dsp:cNvSpPr/>
      </dsp:nvSpPr>
      <dsp:spPr>
        <a:xfrm>
          <a:off x="1408901" y="2008"/>
          <a:ext cx="3482677" cy="20896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The Human Papilloma Virus (HPV) vaccine was developed to prevent cervical and other cancers of the reproductive system</a:t>
          </a:r>
        </a:p>
        <a:p>
          <a:pPr marL="0" lvl="0" indent="0" algn="ctr" defTabSz="844550">
            <a:lnSpc>
              <a:spcPct val="90000"/>
            </a:lnSpc>
            <a:spcBef>
              <a:spcPct val="0"/>
            </a:spcBef>
            <a:spcAft>
              <a:spcPct val="35000"/>
            </a:spcAft>
            <a:buNone/>
          </a:pPr>
          <a:r>
            <a:rPr lang="en-US" sz="1900" kern="1200" dirty="0"/>
            <a:t>(Center for Disease Control and Prevention, 2020).</a:t>
          </a:r>
        </a:p>
      </dsp:txBody>
      <dsp:txXfrm>
        <a:off x="1408901" y="2008"/>
        <a:ext cx="3482677" cy="2089606"/>
      </dsp:txXfrm>
    </dsp:sp>
    <dsp:sp modelId="{5D888E0A-D5F5-C849-8330-2AE885E747AE}">
      <dsp:nvSpPr>
        <dsp:cNvPr id="0" name=""/>
        <dsp:cNvSpPr/>
      </dsp:nvSpPr>
      <dsp:spPr>
        <a:xfrm>
          <a:off x="5239846" y="2008"/>
          <a:ext cx="3482677" cy="20896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HPV has been found to also play a major role in Head and Neck cancer, which is caused by many of the same strains that cause HPV related reproductive cancers.</a:t>
          </a:r>
        </a:p>
      </dsp:txBody>
      <dsp:txXfrm>
        <a:off x="5239846" y="2008"/>
        <a:ext cx="3482677" cy="2089606"/>
      </dsp:txXfrm>
    </dsp:sp>
    <dsp:sp modelId="{27772F72-97E5-2144-AD1B-BE9935C6C40D}">
      <dsp:nvSpPr>
        <dsp:cNvPr id="0" name=""/>
        <dsp:cNvSpPr/>
      </dsp:nvSpPr>
      <dsp:spPr>
        <a:xfrm>
          <a:off x="1408901" y="2439882"/>
          <a:ext cx="3482677" cy="20896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 2020 54.5% of teens have received the HPV vaccine Healthy people 2030 has a target of 80% (CDC, healthy people 2030).</a:t>
          </a:r>
        </a:p>
      </dsp:txBody>
      <dsp:txXfrm>
        <a:off x="1408901" y="2439882"/>
        <a:ext cx="3482677" cy="2089606"/>
      </dsp:txXfrm>
    </dsp:sp>
    <dsp:sp modelId="{C5596FC6-F41B-4241-A337-29EDEEE549EA}">
      <dsp:nvSpPr>
        <dsp:cNvPr id="0" name=""/>
        <dsp:cNvSpPr/>
      </dsp:nvSpPr>
      <dsp:spPr>
        <a:xfrm>
          <a:off x="5239846" y="2439882"/>
          <a:ext cx="3482677" cy="20896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HPV knowledge among providers remains low, educational interventions to improve knowledge and communication appear to be effective. </a:t>
          </a:r>
        </a:p>
        <a:p>
          <a:pPr marL="0" lvl="0" indent="0" algn="ctr" defTabSz="844550">
            <a:lnSpc>
              <a:spcPct val="90000"/>
            </a:lnSpc>
            <a:spcBef>
              <a:spcPct val="0"/>
            </a:spcBef>
            <a:spcAft>
              <a:spcPct val="35000"/>
            </a:spcAft>
            <a:buNone/>
          </a:pPr>
          <a:endParaRPr lang="en-US" sz="1900" kern="1200" dirty="0"/>
        </a:p>
      </dsp:txBody>
      <dsp:txXfrm>
        <a:off x="5239846" y="2439882"/>
        <a:ext cx="3482677" cy="2089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D9037-74C1-4743-9382-9DF0E9416142}">
      <dsp:nvSpPr>
        <dsp:cNvPr id="0" name=""/>
        <dsp:cNvSpPr/>
      </dsp:nvSpPr>
      <dsp:spPr>
        <a:xfrm>
          <a:off x="0" y="0"/>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AF1715-A50B-6F42-BA9A-28A318768595}">
      <dsp:nvSpPr>
        <dsp:cNvPr id="0" name=""/>
        <dsp:cNvSpPr/>
      </dsp:nvSpPr>
      <dsp:spPr>
        <a:xfrm>
          <a:off x="0" y="0"/>
          <a:ext cx="10131425" cy="91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Knowledge of HPV and its role as the causal agent for head and neck cancer as well as the HPV vaccination remains low among health care providers. </a:t>
          </a:r>
        </a:p>
      </dsp:txBody>
      <dsp:txXfrm>
        <a:off x="0" y="0"/>
        <a:ext cx="10131425" cy="912415"/>
      </dsp:txXfrm>
    </dsp:sp>
    <dsp:sp modelId="{2193FBAA-B4C1-AE43-B8CD-08545B072AE2}">
      <dsp:nvSpPr>
        <dsp:cNvPr id="0" name=""/>
        <dsp:cNvSpPr/>
      </dsp:nvSpPr>
      <dsp:spPr>
        <a:xfrm>
          <a:off x="0" y="912415"/>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EE430A-27ED-484D-A8DB-0017052BD641}">
      <dsp:nvSpPr>
        <dsp:cNvPr id="0" name=""/>
        <dsp:cNvSpPr/>
      </dsp:nvSpPr>
      <dsp:spPr>
        <a:xfrm>
          <a:off x="0" y="912415"/>
          <a:ext cx="10131425" cy="91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Educating dental providers i.e. Dentist and dental hygienist can have a significant impact on the vaccination rates therefore decreasing HPV related cancers.</a:t>
          </a:r>
        </a:p>
      </dsp:txBody>
      <dsp:txXfrm>
        <a:off x="0" y="912415"/>
        <a:ext cx="10131425" cy="912415"/>
      </dsp:txXfrm>
    </dsp:sp>
    <dsp:sp modelId="{D81AE0DE-3631-FF46-B34C-7C1D51B5310E}">
      <dsp:nvSpPr>
        <dsp:cNvPr id="0" name=""/>
        <dsp:cNvSpPr/>
      </dsp:nvSpPr>
      <dsp:spPr>
        <a:xfrm>
          <a:off x="0" y="1824831"/>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0A6F5-2131-EC40-B9BA-7F15F29B5E13}">
      <dsp:nvSpPr>
        <dsp:cNvPr id="0" name=""/>
        <dsp:cNvSpPr/>
      </dsp:nvSpPr>
      <dsp:spPr>
        <a:xfrm>
          <a:off x="0" y="1824830"/>
          <a:ext cx="10131425" cy="91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Patient/parent discussion and education has traditionally occurred in the pediatrician/primary care providers office.</a:t>
          </a:r>
        </a:p>
      </dsp:txBody>
      <dsp:txXfrm>
        <a:off x="0" y="1824830"/>
        <a:ext cx="10131425" cy="912415"/>
      </dsp:txXfrm>
    </dsp:sp>
    <dsp:sp modelId="{4440EC47-7DD1-9B48-B247-AC22B5A65459}">
      <dsp:nvSpPr>
        <dsp:cNvPr id="0" name=""/>
        <dsp:cNvSpPr/>
      </dsp:nvSpPr>
      <dsp:spPr>
        <a:xfrm>
          <a:off x="0" y="2737246"/>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7E7DDD-6183-154E-9BAE-AEBB65BF7D66}">
      <dsp:nvSpPr>
        <dsp:cNvPr id="0" name=""/>
        <dsp:cNvSpPr/>
      </dsp:nvSpPr>
      <dsp:spPr>
        <a:xfrm>
          <a:off x="0" y="2737246"/>
          <a:ext cx="10131425" cy="91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The Dental office provides a very unique opportunity; they are the only providers that see young healthy patients every six months.</a:t>
          </a:r>
        </a:p>
        <a:p>
          <a:pPr marL="0" lvl="0" indent="0" algn="l" defTabSz="889000">
            <a:lnSpc>
              <a:spcPct val="90000"/>
            </a:lnSpc>
            <a:spcBef>
              <a:spcPct val="0"/>
            </a:spcBef>
            <a:spcAft>
              <a:spcPct val="35000"/>
            </a:spcAft>
            <a:buNone/>
          </a:pPr>
          <a:r>
            <a:rPr lang="en-US" sz="1400" kern="1200" dirty="0"/>
            <a:t>(Shuk, Babatude, Elias, &amp; Feldman, 2019)</a:t>
          </a:r>
        </a:p>
      </dsp:txBody>
      <dsp:txXfrm>
        <a:off x="0" y="2737246"/>
        <a:ext cx="10131425" cy="912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4FDE7-EEA6-744A-BEB4-5157029271E5}">
      <dsp:nvSpPr>
        <dsp:cNvPr id="0" name=""/>
        <dsp:cNvSpPr/>
      </dsp:nvSpPr>
      <dsp:spPr>
        <a:xfrm>
          <a:off x="0" y="1732"/>
          <a:ext cx="108204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371943-0D7D-C14F-B1BD-A9FF26C14DBD}">
      <dsp:nvSpPr>
        <dsp:cNvPr id="0" name=""/>
        <dsp:cNvSpPr/>
      </dsp:nvSpPr>
      <dsp:spPr>
        <a:xfrm>
          <a:off x="0" y="1732"/>
          <a:ext cx="10820400" cy="118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The American Dental Association and the Academy of Pediatric Dentistry guidelines suggest an expanded role for dental professionals in the role of discussing and recommending HPV vaccination. </a:t>
          </a:r>
        </a:p>
      </dsp:txBody>
      <dsp:txXfrm>
        <a:off x="0" y="1732"/>
        <a:ext cx="10820400" cy="1181281"/>
      </dsp:txXfrm>
    </dsp:sp>
    <dsp:sp modelId="{0C3A6A9E-D96D-8B44-94A9-2F43408C7A0A}">
      <dsp:nvSpPr>
        <dsp:cNvPr id="0" name=""/>
        <dsp:cNvSpPr/>
      </dsp:nvSpPr>
      <dsp:spPr>
        <a:xfrm>
          <a:off x="0" y="1183013"/>
          <a:ext cx="108204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FB04E0-9E6B-B447-B665-A4AD7E382C60}">
      <dsp:nvSpPr>
        <dsp:cNvPr id="0" name=""/>
        <dsp:cNvSpPr/>
      </dsp:nvSpPr>
      <dsp:spPr>
        <a:xfrm>
          <a:off x="0" y="1183013"/>
          <a:ext cx="10820400" cy="118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Barriers noted by dental care providers:  perception that HPV is a sensitive topic as it is a known sexually transmitted disease. Discussions involving cancer can also be uncomfortable.</a:t>
          </a:r>
        </a:p>
      </dsp:txBody>
      <dsp:txXfrm>
        <a:off x="0" y="1183013"/>
        <a:ext cx="10820400" cy="1181281"/>
      </dsp:txXfrm>
    </dsp:sp>
    <dsp:sp modelId="{04E280F7-6D90-654B-9C5C-D51F0604AE55}">
      <dsp:nvSpPr>
        <dsp:cNvPr id="0" name=""/>
        <dsp:cNvSpPr/>
      </dsp:nvSpPr>
      <dsp:spPr>
        <a:xfrm>
          <a:off x="0" y="2364294"/>
          <a:ext cx="108204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91917A-3DFC-3949-BDE4-1702A102C296}">
      <dsp:nvSpPr>
        <dsp:cNvPr id="0" name=""/>
        <dsp:cNvSpPr/>
      </dsp:nvSpPr>
      <dsp:spPr>
        <a:xfrm>
          <a:off x="0" y="2364294"/>
          <a:ext cx="10820400" cy="118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The vaccination is recommended at a young age and the cancers that develop from HPV occur 20 to 40 years after exposure, this can  be a difficult conversation with parents to make the connection.</a:t>
          </a:r>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(American Dental Association, 2020)</a:t>
          </a:r>
        </a:p>
      </dsp:txBody>
      <dsp:txXfrm>
        <a:off x="0" y="2364294"/>
        <a:ext cx="10820400" cy="11812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9540E-C16F-AA4E-97F2-DF244DEB742F}">
      <dsp:nvSpPr>
        <dsp:cNvPr id="0" name=""/>
        <dsp:cNvSpPr/>
      </dsp:nvSpPr>
      <dsp:spPr>
        <a:xfrm>
          <a:off x="0" y="1781"/>
          <a:ext cx="6282266"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A81509-AFE7-AB48-BBB0-248B6F646D6E}">
      <dsp:nvSpPr>
        <dsp:cNvPr id="0" name=""/>
        <dsp:cNvSpPr/>
      </dsp:nvSpPr>
      <dsp:spPr>
        <a:xfrm>
          <a:off x="0" y="1781"/>
          <a:ext cx="6282266" cy="121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defRPr cap="all"/>
          </a:pPr>
          <a:r>
            <a:rPr lang="en-US" sz="3400" kern="1200" dirty="0"/>
            <a:t>Dental School: </a:t>
          </a:r>
          <a:r>
            <a:rPr lang="en-US" sz="2000" kern="1200" dirty="0"/>
            <a:t>Site of presentation</a:t>
          </a:r>
          <a:endParaRPr lang="en-US" sz="3400" kern="1200" dirty="0"/>
        </a:p>
      </dsp:txBody>
      <dsp:txXfrm>
        <a:off x="0" y="1781"/>
        <a:ext cx="6282266" cy="1215189"/>
      </dsp:txXfrm>
    </dsp:sp>
    <dsp:sp modelId="{BA4B71C9-E624-2541-B299-8E38DF3BE04A}">
      <dsp:nvSpPr>
        <dsp:cNvPr id="0" name=""/>
        <dsp:cNvSpPr/>
      </dsp:nvSpPr>
      <dsp:spPr>
        <a:xfrm>
          <a:off x="0" y="1216971"/>
          <a:ext cx="6282266" cy="0"/>
        </a:xfrm>
        <a:prstGeom prst="line">
          <a:avLst/>
        </a:prstGeom>
        <a:solidFill>
          <a:schemeClr val="accent2">
            <a:hueOff val="-1555074"/>
            <a:satOff val="-8227"/>
            <a:lumOff val="-3137"/>
            <a:alphaOff val="0"/>
          </a:schemeClr>
        </a:solidFill>
        <a:ln w="19050" cap="rnd" cmpd="sng" algn="ctr">
          <a:solidFill>
            <a:schemeClr val="accent2">
              <a:hueOff val="-1555074"/>
              <a:satOff val="-8227"/>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3CFEF6-C37D-0C41-B58F-6FB2A854C224}">
      <dsp:nvSpPr>
        <dsp:cNvPr id="0" name=""/>
        <dsp:cNvSpPr/>
      </dsp:nvSpPr>
      <dsp:spPr>
        <a:xfrm>
          <a:off x="0" y="1216971"/>
          <a:ext cx="6282266" cy="121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defRPr cap="all"/>
          </a:pPr>
          <a:r>
            <a:rPr lang="en-US" sz="3400" kern="1200" dirty="0"/>
            <a:t>Faculty buy-in: </a:t>
          </a:r>
          <a:r>
            <a:rPr lang="en-US" sz="2000" kern="1200" dirty="0"/>
            <a:t>strength of the organization</a:t>
          </a:r>
          <a:endParaRPr lang="en-US" sz="3400" kern="1200" dirty="0"/>
        </a:p>
      </dsp:txBody>
      <dsp:txXfrm>
        <a:off x="0" y="1216971"/>
        <a:ext cx="6282266" cy="1215189"/>
      </dsp:txXfrm>
    </dsp:sp>
    <dsp:sp modelId="{84DB7959-90D3-EE4A-ABDD-7A18D1D7BB6D}">
      <dsp:nvSpPr>
        <dsp:cNvPr id="0" name=""/>
        <dsp:cNvSpPr/>
      </dsp:nvSpPr>
      <dsp:spPr>
        <a:xfrm>
          <a:off x="0" y="2432161"/>
          <a:ext cx="6282266" cy="0"/>
        </a:xfrm>
        <a:prstGeom prst="line">
          <a:avLst/>
        </a:prstGeom>
        <a:solidFill>
          <a:schemeClr val="accent2">
            <a:hueOff val="-3110148"/>
            <a:satOff val="-16453"/>
            <a:lumOff val="-6274"/>
            <a:alphaOff val="0"/>
          </a:schemeClr>
        </a:solidFill>
        <a:ln w="19050" cap="rnd" cmpd="sng" algn="ctr">
          <a:solidFill>
            <a:schemeClr val="accent2">
              <a:hueOff val="-3110148"/>
              <a:satOff val="-16453"/>
              <a:lumOff val="-62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3FE4CA-6D5B-5E40-8288-968044ED6A38}">
      <dsp:nvSpPr>
        <dsp:cNvPr id="0" name=""/>
        <dsp:cNvSpPr/>
      </dsp:nvSpPr>
      <dsp:spPr>
        <a:xfrm>
          <a:off x="0" y="2432161"/>
          <a:ext cx="6282266" cy="121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defRPr cap="all"/>
          </a:pPr>
          <a:r>
            <a:rPr lang="en-US" sz="3400" kern="1200" dirty="0"/>
            <a:t>Dental and hygiene students participation: </a:t>
          </a:r>
          <a:r>
            <a:rPr lang="en-US" sz="2000" kern="1200" dirty="0"/>
            <a:t>audience for presentation</a:t>
          </a:r>
          <a:endParaRPr lang="en-US" sz="3400" kern="1200" dirty="0"/>
        </a:p>
      </dsp:txBody>
      <dsp:txXfrm>
        <a:off x="0" y="2432161"/>
        <a:ext cx="6282266" cy="12151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56BC1-E43D-604F-A834-D6324495C522}">
      <dsp:nvSpPr>
        <dsp:cNvPr id="0" name=""/>
        <dsp:cNvSpPr/>
      </dsp:nvSpPr>
      <dsp:spPr>
        <a:xfrm>
          <a:off x="0" y="0"/>
          <a:ext cx="8273034" cy="66902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u="sng" kern="1200" dirty="0"/>
            <a:t>Donabedian Model: </a:t>
          </a:r>
          <a:r>
            <a:rPr lang="en-US" sz="1700" kern="1200" dirty="0"/>
            <a:t>Structure, Process, Outcome</a:t>
          </a:r>
        </a:p>
      </dsp:txBody>
      <dsp:txXfrm>
        <a:off x="19595" y="19595"/>
        <a:ext cx="7472826" cy="629836"/>
      </dsp:txXfrm>
    </dsp:sp>
    <dsp:sp modelId="{A3CF3062-8926-BA45-B858-CEB5ABA22095}">
      <dsp:nvSpPr>
        <dsp:cNvPr id="0" name=""/>
        <dsp:cNvSpPr/>
      </dsp:nvSpPr>
      <dsp:spPr>
        <a:xfrm>
          <a:off x="617791" y="761946"/>
          <a:ext cx="8273034" cy="669026"/>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Structure of the project; target population, dental, hygiene, and faculty</a:t>
          </a:r>
        </a:p>
      </dsp:txBody>
      <dsp:txXfrm>
        <a:off x="637386" y="781541"/>
        <a:ext cx="7181185" cy="629836"/>
      </dsp:txXfrm>
    </dsp:sp>
    <dsp:sp modelId="{F31C00A9-5CD5-6544-9CF6-53A32653A4E0}">
      <dsp:nvSpPr>
        <dsp:cNvPr id="0" name=""/>
        <dsp:cNvSpPr/>
      </dsp:nvSpPr>
      <dsp:spPr>
        <a:xfrm>
          <a:off x="1235582" y="1523893"/>
          <a:ext cx="8273034" cy="669026"/>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Process: Developing questionnaire and teaching points</a:t>
          </a:r>
        </a:p>
      </dsp:txBody>
      <dsp:txXfrm>
        <a:off x="1255177" y="1543488"/>
        <a:ext cx="7181185" cy="629836"/>
      </dsp:txXfrm>
    </dsp:sp>
    <dsp:sp modelId="{3071C2AC-B07A-B248-9E7B-024E62B2AF2D}">
      <dsp:nvSpPr>
        <dsp:cNvPr id="0" name=""/>
        <dsp:cNvSpPr/>
      </dsp:nvSpPr>
      <dsp:spPr>
        <a:xfrm>
          <a:off x="1853374" y="2285840"/>
          <a:ext cx="8273034" cy="669026"/>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Outcome; Reflect the impact this project has on increasing knowledge and practice change</a:t>
          </a:r>
        </a:p>
      </dsp:txBody>
      <dsp:txXfrm>
        <a:off x="1872969" y="2305435"/>
        <a:ext cx="7181185" cy="629836"/>
      </dsp:txXfrm>
    </dsp:sp>
    <dsp:sp modelId="{AB8F5715-0619-9646-9603-BF6E71CC1348}">
      <dsp:nvSpPr>
        <dsp:cNvPr id="0" name=""/>
        <dsp:cNvSpPr/>
      </dsp:nvSpPr>
      <dsp:spPr>
        <a:xfrm>
          <a:off x="2471165" y="3047787"/>
          <a:ext cx="8273034" cy="669026"/>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u="sng" kern="1200" dirty="0"/>
            <a:t>PDSA </a:t>
          </a:r>
          <a:r>
            <a:rPr lang="en-US" sz="1700" kern="1200" dirty="0"/>
            <a:t>Plan, Do, Study, Act This theoretic framework is addressed and discussed through out the presentation (Science of Improvement: Testing Changes, 2021) </a:t>
          </a:r>
        </a:p>
      </dsp:txBody>
      <dsp:txXfrm>
        <a:off x="2490760" y="3067382"/>
        <a:ext cx="7181185" cy="629836"/>
      </dsp:txXfrm>
    </dsp:sp>
    <dsp:sp modelId="{311402D7-B2F9-5F49-BEEB-C25F143F6617}">
      <dsp:nvSpPr>
        <dsp:cNvPr id="0" name=""/>
        <dsp:cNvSpPr/>
      </dsp:nvSpPr>
      <dsp:spPr>
        <a:xfrm>
          <a:off x="7838166" y="488761"/>
          <a:ext cx="434867" cy="43486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936011" y="488761"/>
        <a:ext cx="239177" cy="327237"/>
      </dsp:txXfrm>
    </dsp:sp>
    <dsp:sp modelId="{C897EDEE-0863-C94C-8C7D-6E1C1BF17761}">
      <dsp:nvSpPr>
        <dsp:cNvPr id="0" name=""/>
        <dsp:cNvSpPr/>
      </dsp:nvSpPr>
      <dsp:spPr>
        <a:xfrm>
          <a:off x="8455958" y="1250707"/>
          <a:ext cx="434867" cy="434867"/>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553803" y="1250707"/>
        <a:ext cx="239177" cy="327237"/>
      </dsp:txXfrm>
    </dsp:sp>
    <dsp:sp modelId="{F836326A-C409-284D-A375-FFA69FC888FB}">
      <dsp:nvSpPr>
        <dsp:cNvPr id="0" name=""/>
        <dsp:cNvSpPr/>
      </dsp:nvSpPr>
      <dsp:spPr>
        <a:xfrm>
          <a:off x="9073749" y="2001504"/>
          <a:ext cx="434867" cy="434867"/>
        </a:xfrm>
        <a:prstGeom prst="downArrow">
          <a:avLst>
            <a:gd name="adj1" fmla="val 55000"/>
            <a:gd name="adj2" fmla="val 45000"/>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171594" y="2001504"/>
        <a:ext cx="239177" cy="327237"/>
      </dsp:txXfrm>
    </dsp:sp>
    <dsp:sp modelId="{0ACA31F5-8E26-2744-B017-FDA87ABB0250}">
      <dsp:nvSpPr>
        <dsp:cNvPr id="0" name=""/>
        <dsp:cNvSpPr/>
      </dsp:nvSpPr>
      <dsp:spPr>
        <a:xfrm>
          <a:off x="9691541" y="2770884"/>
          <a:ext cx="434867" cy="434867"/>
        </a:xfrm>
        <a:prstGeom prst="downArrow">
          <a:avLst>
            <a:gd name="adj1" fmla="val 55000"/>
            <a:gd name="adj2" fmla="val 45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789386" y="2770884"/>
        <a:ext cx="239177" cy="3272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A161D-95A4-F643-B650-454BC7BCF482}">
      <dsp:nvSpPr>
        <dsp:cNvPr id="0" name=""/>
        <dsp:cNvSpPr/>
      </dsp:nvSpPr>
      <dsp:spPr>
        <a:xfrm>
          <a:off x="1407804" y="1042999"/>
          <a:ext cx="2926783" cy="964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HPV fact sheet &amp;Talking guide</a:t>
          </a:r>
        </a:p>
      </dsp:txBody>
      <dsp:txXfrm>
        <a:off x="1407804" y="1042999"/>
        <a:ext cx="2926783" cy="964508"/>
      </dsp:txXfrm>
    </dsp:sp>
    <dsp:sp modelId="{3F35627F-E759-D944-8043-98D8011FE904}">
      <dsp:nvSpPr>
        <dsp:cNvPr id="0" name=""/>
        <dsp:cNvSpPr/>
      </dsp:nvSpPr>
      <dsp:spPr>
        <a:xfrm>
          <a:off x="1407804" y="3076814"/>
          <a:ext cx="2926783" cy="1807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Increased knowledge</a:t>
          </a:r>
        </a:p>
        <a:p>
          <a:pPr marL="228600" lvl="1" indent="-228600" algn="l" defTabSz="1066800">
            <a:lnSpc>
              <a:spcPct val="90000"/>
            </a:lnSpc>
            <a:spcBef>
              <a:spcPct val="0"/>
            </a:spcBef>
            <a:spcAft>
              <a:spcPct val="15000"/>
            </a:spcAft>
            <a:buChar char="•"/>
          </a:pPr>
          <a:r>
            <a:rPr lang="en-US" sz="2400" kern="1200" dirty="0"/>
            <a:t>Increased comfort level</a:t>
          </a:r>
        </a:p>
        <a:p>
          <a:pPr marL="228600" lvl="1" indent="-228600" algn="l" defTabSz="1066800">
            <a:lnSpc>
              <a:spcPct val="90000"/>
            </a:lnSpc>
            <a:spcBef>
              <a:spcPct val="0"/>
            </a:spcBef>
            <a:spcAft>
              <a:spcPct val="15000"/>
            </a:spcAft>
            <a:buChar char="•"/>
          </a:pPr>
          <a:endParaRPr lang="en-US" sz="2400" kern="1200"/>
        </a:p>
      </dsp:txBody>
      <dsp:txXfrm>
        <a:off x="1407804" y="3076814"/>
        <a:ext cx="2926783" cy="1807018"/>
      </dsp:txXfrm>
    </dsp:sp>
    <dsp:sp modelId="{A88E9F0F-C2D6-8943-A419-E203326415A2}">
      <dsp:nvSpPr>
        <dsp:cNvPr id="0" name=""/>
        <dsp:cNvSpPr/>
      </dsp:nvSpPr>
      <dsp:spPr>
        <a:xfrm>
          <a:off x="1404478" y="749655"/>
          <a:ext cx="232812" cy="23281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7789EE-C5B7-904B-A5F9-452199888DEF}">
      <dsp:nvSpPr>
        <dsp:cNvPr id="0" name=""/>
        <dsp:cNvSpPr/>
      </dsp:nvSpPr>
      <dsp:spPr>
        <a:xfrm>
          <a:off x="1567446" y="423718"/>
          <a:ext cx="232812" cy="23281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9F5FB8-99AA-A045-ACF9-3CE22B314F5F}">
      <dsp:nvSpPr>
        <dsp:cNvPr id="0" name=""/>
        <dsp:cNvSpPr/>
      </dsp:nvSpPr>
      <dsp:spPr>
        <a:xfrm>
          <a:off x="1958571" y="488905"/>
          <a:ext cx="365847" cy="36584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42530C-382A-724F-A351-C0C49C72180E}">
      <dsp:nvSpPr>
        <dsp:cNvPr id="0" name=""/>
        <dsp:cNvSpPr/>
      </dsp:nvSpPr>
      <dsp:spPr>
        <a:xfrm>
          <a:off x="2284508" y="130374"/>
          <a:ext cx="232812" cy="23281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26438-C80E-5F40-8F86-887064F61577}">
      <dsp:nvSpPr>
        <dsp:cNvPr id="0" name=""/>
        <dsp:cNvSpPr/>
      </dsp:nvSpPr>
      <dsp:spPr>
        <a:xfrm>
          <a:off x="2708227" y="0"/>
          <a:ext cx="232812" cy="23281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FF0EA-9C76-9640-B3BF-25E29A4D4CD5}">
      <dsp:nvSpPr>
        <dsp:cNvPr id="0" name=""/>
        <dsp:cNvSpPr/>
      </dsp:nvSpPr>
      <dsp:spPr>
        <a:xfrm>
          <a:off x="3229726" y="228156"/>
          <a:ext cx="232812" cy="23281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EE8547-E649-8346-9030-AFEC4E9EABE3}">
      <dsp:nvSpPr>
        <dsp:cNvPr id="0" name=""/>
        <dsp:cNvSpPr/>
      </dsp:nvSpPr>
      <dsp:spPr>
        <a:xfrm>
          <a:off x="3555663" y="391124"/>
          <a:ext cx="365847" cy="36584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23E1F9-FD9F-5344-8BA0-AB2784EF411B}">
      <dsp:nvSpPr>
        <dsp:cNvPr id="0" name=""/>
        <dsp:cNvSpPr/>
      </dsp:nvSpPr>
      <dsp:spPr>
        <a:xfrm>
          <a:off x="4011976" y="749655"/>
          <a:ext cx="232812" cy="23281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5EA664-1F8C-A042-B963-3B8445EEF005}">
      <dsp:nvSpPr>
        <dsp:cNvPr id="0" name=""/>
        <dsp:cNvSpPr/>
      </dsp:nvSpPr>
      <dsp:spPr>
        <a:xfrm>
          <a:off x="4207538" y="1108186"/>
          <a:ext cx="232812" cy="23281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6F131-57B5-CE4C-B9E6-30B184B516EE}">
      <dsp:nvSpPr>
        <dsp:cNvPr id="0" name=""/>
        <dsp:cNvSpPr/>
      </dsp:nvSpPr>
      <dsp:spPr>
        <a:xfrm>
          <a:off x="2512664" y="423718"/>
          <a:ext cx="598660" cy="59866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6955C-08CF-E242-A443-DA93C55287B2}">
      <dsp:nvSpPr>
        <dsp:cNvPr id="0" name=""/>
        <dsp:cNvSpPr/>
      </dsp:nvSpPr>
      <dsp:spPr>
        <a:xfrm>
          <a:off x="1241509" y="1662279"/>
          <a:ext cx="232812" cy="23281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4B3A50-6695-EA46-989F-576279D217DE}">
      <dsp:nvSpPr>
        <dsp:cNvPr id="0" name=""/>
        <dsp:cNvSpPr/>
      </dsp:nvSpPr>
      <dsp:spPr>
        <a:xfrm>
          <a:off x="1437071" y="1955623"/>
          <a:ext cx="365847" cy="36584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0FF9A-7FCD-C74B-8BEA-E41BBE300EDE}">
      <dsp:nvSpPr>
        <dsp:cNvPr id="0" name=""/>
        <dsp:cNvSpPr/>
      </dsp:nvSpPr>
      <dsp:spPr>
        <a:xfrm>
          <a:off x="1925977" y="2216373"/>
          <a:ext cx="532142" cy="53214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9B160-8FF0-FA45-AF51-F63EE0021DFE}">
      <dsp:nvSpPr>
        <dsp:cNvPr id="0" name=""/>
        <dsp:cNvSpPr/>
      </dsp:nvSpPr>
      <dsp:spPr>
        <a:xfrm>
          <a:off x="2610445" y="2640091"/>
          <a:ext cx="232812" cy="23281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81A33-B754-3744-92C4-C1A72E2B6832}">
      <dsp:nvSpPr>
        <dsp:cNvPr id="0" name=""/>
        <dsp:cNvSpPr/>
      </dsp:nvSpPr>
      <dsp:spPr>
        <a:xfrm>
          <a:off x="2740820" y="2216373"/>
          <a:ext cx="365847" cy="36584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8231C4-B34D-4B47-BAD9-73861B0A36A1}">
      <dsp:nvSpPr>
        <dsp:cNvPr id="0" name=""/>
        <dsp:cNvSpPr/>
      </dsp:nvSpPr>
      <dsp:spPr>
        <a:xfrm>
          <a:off x="3066758" y="2672685"/>
          <a:ext cx="232812" cy="23281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7FBEA3-AE3C-B246-89BC-162DFFCA3504}">
      <dsp:nvSpPr>
        <dsp:cNvPr id="0" name=""/>
        <dsp:cNvSpPr/>
      </dsp:nvSpPr>
      <dsp:spPr>
        <a:xfrm>
          <a:off x="3360101" y="2151185"/>
          <a:ext cx="532142" cy="53214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FBE604-306E-8141-8CF4-A2E474A869F3}">
      <dsp:nvSpPr>
        <dsp:cNvPr id="0" name=""/>
        <dsp:cNvSpPr/>
      </dsp:nvSpPr>
      <dsp:spPr>
        <a:xfrm>
          <a:off x="4077163" y="2020810"/>
          <a:ext cx="365847" cy="36584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070F7E-91BB-4542-A728-9FB88A5D9C28}">
      <dsp:nvSpPr>
        <dsp:cNvPr id="0" name=""/>
        <dsp:cNvSpPr/>
      </dsp:nvSpPr>
      <dsp:spPr>
        <a:xfrm>
          <a:off x="4443011" y="488363"/>
          <a:ext cx="1074443" cy="205122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727B90-942B-CF40-8ED7-7918950BFEE1}">
      <dsp:nvSpPr>
        <dsp:cNvPr id="0" name=""/>
        <dsp:cNvSpPr/>
      </dsp:nvSpPr>
      <dsp:spPr>
        <a:xfrm>
          <a:off x="5322101" y="488363"/>
          <a:ext cx="1074443" cy="205122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990C10-D9E6-BB41-AF2F-5AC5AFD5124A}">
      <dsp:nvSpPr>
        <dsp:cNvPr id="0" name=""/>
        <dsp:cNvSpPr/>
      </dsp:nvSpPr>
      <dsp:spPr>
        <a:xfrm>
          <a:off x="6616317" y="342845"/>
          <a:ext cx="2490754" cy="249075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Healthy patient vaccinated against cancer causing HPV</a:t>
          </a:r>
        </a:p>
      </dsp:txBody>
      <dsp:txXfrm>
        <a:off x="6981079" y="707607"/>
        <a:ext cx="1761230" cy="1761230"/>
      </dsp:txXfrm>
    </dsp:sp>
    <dsp:sp modelId="{9E952A6D-8FBF-7E4D-A376-F1ECE67451D5}">
      <dsp:nvSpPr>
        <dsp:cNvPr id="0" name=""/>
        <dsp:cNvSpPr/>
      </dsp:nvSpPr>
      <dsp:spPr>
        <a:xfrm>
          <a:off x="6396544" y="3076814"/>
          <a:ext cx="2930299" cy="1807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6396544" y="3076814"/>
        <a:ext cx="2930299" cy="18070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8953B-3335-8045-B7A8-09B8726A5F2A}">
      <dsp:nvSpPr>
        <dsp:cNvPr id="0" name=""/>
        <dsp:cNvSpPr/>
      </dsp:nvSpPr>
      <dsp:spPr>
        <a:xfrm rot="5400000">
          <a:off x="257" y="35580"/>
          <a:ext cx="3347921" cy="3348435"/>
        </a:xfrm>
        <a:prstGeom prst="blockArc">
          <a:avLst>
            <a:gd name="adj1" fmla="val 13500000"/>
            <a:gd name="adj2" fmla="val 18900000"/>
            <a:gd name="adj3" fmla="val 496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4E2BEC-97F2-3C4D-9F6C-A8AD3B5AE7D3}">
      <dsp:nvSpPr>
        <dsp:cNvPr id="0" name=""/>
        <dsp:cNvSpPr/>
      </dsp:nvSpPr>
      <dsp:spPr>
        <a:xfrm rot="16200000">
          <a:off x="3445954" y="35580"/>
          <a:ext cx="3347921" cy="3348435"/>
        </a:xfrm>
        <a:prstGeom prst="blockArc">
          <a:avLst>
            <a:gd name="adj1" fmla="val 13500000"/>
            <a:gd name="adj2" fmla="val 18900000"/>
            <a:gd name="adj3" fmla="val 496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9CE0FB-6F28-4941-9918-102CF8909B22}">
      <dsp:nvSpPr>
        <dsp:cNvPr id="0" name=""/>
        <dsp:cNvSpPr/>
      </dsp:nvSpPr>
      <dsp:spPr>
        <a:xfrm>
          <a:off x="3841836" y="2944025"/>
          <a:ext cx="2541974" cy="669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Dental Provider</a:t>
          </a:r>
        </a:p>
      </dsp:txBody>
      <dsp:txXfrm>
        <a:off x="3841836" y="2944025"/>
        <a:ext cx="2541974" cy="669798"/>
      </dsp:txXfrm>
    </dsp:sp>
    <dsp:sp modelId="{B839B061-81DF-9945-A5CD-5C2F90F0D9EF}">
      <dsp:nvSpPr>
        <dsp:cNvPr id="0" name=""/>
        <dsp:cNvSpPr/>
      </dsp:nvSpPr>
      <dsp:spPr>
        <a:xfrm rot="5400000">
          <a:off x="3338561" y="35580"/>
          <a:ext cx="3347921" cy="3348435"/>
        </a:xfrm>
        <a:prstGeom prst="blockArc">
          <a:avLst>
            <a:gd name="adj1" fmla="val 13500000"/>
            <a:gd name="adj2" fmla="val 18900000"/>
            <a:gd name="adj3" fmla="val 496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69A5C8-D2F6-064F-B574-E20556E7E8E0}">
      <dsp:nvSpPr>
        <dsp:cNvPr id="0" name=""/>
        <dsp:cNvSpPr/>
      </dsp:nvSpPr>
      <dsp:spPr>
        <a:xfrm rot="16200000">
          <a:off x="6783246" y="35580"/>
          <a:ext cx="3347921" cy="3348435"/>
        </a:xfrm>
        <a:prstGeom prst="blockArc">
          <a:avLst>
            <a:gd name="adj1" fmla="val 13500000"/>
            <a:gd name="adj2" fmla="val 18900000"/>
            <a:gd name="adj3" fmla="val 496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D5854-61C1-544B-818C-2516BFDB8279}">
      <dsp:nvSpPr>
        <dsp:cNvPr id="0" name=""/>
        <dsp:cNvSpPr/>
      </dsp:nvSpPr>
      <dsp:spPr>
        <a:xfrm>
          <a:off x="6934960" y="2944025"/>
          <a:ext cx="2541974" cy="669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Outcome</a:t>
          </a:r>
        </a:p>
      </dsp:txBody>
      <dsp:txXfrm>
        <a:off x="6934960" y="2944025"/>
        <a:ext cx="2541974" cy="669798"/>
      </dsp:txXfrm>
    </dsp:sp>
    <dsp:sp modelId="{05BEADF2-A4D3-9545-AB12-13367C155AFA}">
      <dsp:nvSpPr>
        <dsp:cNvPr id="0" name=""/>
        <dsp:cNvSpPr/>
      </dsp:nvSpPr>
      <dsp:spPr>
        <a:xfrm>
          <a:off x="3760156" y="996499"/>
          <a:ext cx="1533938" cy="1533938"/>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t>Time consuming discussion</a:t>
          </a:r>
        </a:p>
      </dsp:txBody>
      <dsp:txXfrm>
        <a:off x="3974355" y="1177383"/>
        <a:ext cx="884432" cy="1172169"/>
      </dsp:txXfrm>
    </dsp:sp>
    <dsp:sp modelId="{C305F3F0-203A-4842-AAE8-48D51A45F381}">
      <dsp:nvSpPr>
        <dsp:cNvPr id="0" name=""/>
        <dsp:cNvSpPr/>
      </dsp:nvSpPr>
      <dsp:spPr>
        <a:xfrm>
          <a:off x="4865697" y="1009752"/>
          <a:ext cx="1533938" cy="1533938"/>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t>Comfort level with topic</a:t>
          </a:r>
        </a:p>
      </dsp:txBody>
      <dsp:txXfrm>
        <a:off x="5301004" y="1190636"/>
        <a:ext cx="884432" cy="1172169"/>
      </dsp:txXfrm>
    </dsp:sp>
    <dsp:sp modelId="{4B67A939-180F-CD44-9809-44BF8B567260}">
      <dsp:nvSpPr>
        <dsp:cNvPr id="0" name=""/>
        <dsp:cNvSpPr/>
      </dsp:nvSpPr>
      <dsp:spPr>
        <a:xfrm>
          <a:off x="965698" y="544073"/>
          <a:ext cx="1060818" cy="1060843"/>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Another Vaccination??</a:t>
          </a:r>
        </a:p>
      </dsp:txBody>
      <dsp:txXfrm>
        <a:off x="1121051" y="699430"/>
        <a:ext cx="750112" cy="750129"/>
      </dsp:txXfrm>
    </dsp:sp>
    <dsp:sp modelId="{5D45303A-692C-A647-A39A-27BC2D151E7A}">
      <dsp:nvSpPr>
        <dsp:cNvPr id="0" name=""/>
        <dsp:cNvSpPr/>
      </dsp:nvSpPr>
      <dsp:spPr>
        <a:xfrm>
          <a:off x="574451" y="1430985"/>
          <a:ext cx="521081" cy="520873"/>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FBCB05D-522F-0C4D-B6E4-4F249BA59187}">
      <dsp:nvSpPr>
        <dsp:cNvPr id="0" name=""/>
        <dsp:cNvSpPr/>
      </dsp:nvSpPr>
      <dsp:spPr>
        <a:xfrm>
          <a:off x="2113571" y="752745"/>
          <a:ext cx="303197" cy="30299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FE5197F-2FA4-9449-97B1-1A5B9A556746}">
      <dsp:nvSpPr>
        <dsp:cNvPr id="0" name=""/>
        <dsp:cNvSpPr/>
      </dsp:nvSpPr>
      <dsp:spPr>
        <a:xfrm>
          <a:off x="2000898" y="1177680"/>
          <a:ext cx="1060818" cy="1060843"/>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Exposure doesn’t turn to illness for decades</a:t>
          </a:r>
        </a:p>
      </dsp:txBody>
      <dsp:txXfrm>
        <a:off x="2156251" y="1333037"/>
        <a:ext cx="750112" cy="750129"/>
      </dsp:txXfrm>
    </dsp:sp>
    <dsp:sp modelId="{3ED80992-CA80-CB4D-AA6B-DB3E8B9CF64A}">
      <dsp:nvSpPr>
        <dsp:cNvPr id="0" name=""/>
        <dsp:cNvSpPr/>
      </dsp:nvSpPr>
      <dsp:spPr>
        <a:xfrm>
          <a:off x="2111830" y="2303403"/>
          <a:ext cx="303197" cy="30299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26F3F41-BE4B-8845-ADC6-A6546FC7FE47}">
      <dsp:nvSpPr>
        <dsp:cNvPr id="0" name=""/>
        <dsp:cNvSpPr/>
      </dsp:nvSpPr>
      <dsp:spPr>
        <a:xfrm>
          <a:off x="984601" y="1783909"/>
          <a:ext cx="1060818" cy="1060843"/>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I don’t want to think about my child's sexual health yet</a:t>
          </a:r>
        </a:p>
      </dsp:txBody>
      <dsp:txXfrm>
        <a:off x="1139954" y="1939266"/>
        <a:ext cx="750112" cy="750129"/>
      </dsp:txXfrm>
    </dsp:sp>
    <dsp:sp modelId="{B265A9C1-1D04-8340-9FD1-AF751A757E27}">
      <dsp:nvSpPr>
        <dsp:cNvPr id="0" name=""/>
        <dsp:cNvSpPr/>
      </dsp:nvSpPr>
      <dsp:spPr>
        <a:xfrm>
          <a:off x="7223706" y="727820"/>
          <a:ext cx="1955365" cy="195501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Partnering for Healthy patient </a:t>
          </a:r>
        </a:p>
      </dsp:txBody>
      <dsp:txXfrm>
        <a:off x="7510063" y="1014125"/>
        <a:ext cx="1382651" cy="1382401"/>
      </dsp:txXfrm>
    </dsp:sp>
    <dsp:sp modelId="{F60D322F-2C2D-4546-90C5-93439104D21C}">
      <dsp:nvSpPr>
        <dsp:cNvPr id="0" name=""/>
        <dsp:cNvSpPr/>
      </dsp:nvSpPr>
      <dsp:spPr>
        <a:xfrm>
          <a:off x="629161" y="2944025"/>
          <a:ext cx="2541974" cy="669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Parents</a:t>
          </a:r>
        </a:p>
      </dsp:txBody>
      <dsp:txXfrm>
        <a:off x="629161" y="2944025"/>
        <a:ext cx="2541974" cy="6697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B0905-11D0-334C-BA97-94E00E59273A}" type="datetimeFigureOut">
              <a:rPr lang="en-US" smtClean="0"/>
              <a:t>8/11/22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02C1F-6879-F942-ABFA-D8BCFE513F73}" type="slidenum">
              <a:rPr lang="en-US" smtClean="0"/>
              <a:t>‹#›</a:t>
            </a:fld>
            <a:endParaRPr lang="en-US"/>
          </a:p>
        </p:txBody>
      </p:sp>
    </p:spTree>
    <p:extLst>
      <p:ext uri="{BB962C8B-B14F-4D97-AF65-F5344CB8AC3E}">
        <p14:creationId xmlns:p14="http://schemas.microsoft.com/office/powerpoint/2010/main" val="1904387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02C1F-6879-F942-ABFA-D8BCFE513F73}" type="slidenum">
              <a:rPr lang="en-US" smtClean="0"/>
              <a:t>1</a:t>
            </a:fld>
            <a:endParaRPr lang="en-US"/>
          </a:p>
        </p:txBody>
      </p:sp>
    </p:spTree>
    <p:extLst>
      <p:ext uri="{BB962C8B-B14F-4D97-AF65-F5344CB8AC3E}">
        <p14:creationId xmlns:p14="http://schemas.microsoft.com/office/powerpoint/2010/main" val="626144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Dental providers lack comfort in recommending vaccines, secondary prevention in form of exams has been the traditional method, not discussing primary prevention</a:t>
            </a:r>
          </a:p>
          <a:p>
            <a:endParaRPr lang="en-US" dirty="0"/>
          </a:p>
          <a:p>
            <a:endParaRPr lang="en-US" dirty="0"/>
          </a:p>
        </p:txBody>
      </p:sp>
      <p:sp>
        <p:nvSpPr>
          <p:cNvPr id="4" name="Slide Number Placeholder 3"/>
          <p:cNvSpPr>
            <a:spLocks noGrp="1"/>
          </p:cNvSpPr>
          <p:nvPr>
            <p:ph type="sldNum" sz="quarter" idx="5"/>
          </p:nvPr>
        </p:nvSpPr>
        <p:spPr/>
        <p:txBody>
          <a:bodyPr/>
          <a:lstStyle/>
          <a:p>
            <a:fld id="{CBB02C1F-6879-F942-ABFA-D8BCFE513F73}" type="slidenum">
              <a:rPr lang="en-US" smtClean="0"/>
              <a:t>10</a:t>
            </a:fld>
            <a:endParaRPr lang="en-US"/>
          </a:p>
        </p:txBody>
      </p:sp>
    </p:spTree>
    <p:extLst>
      <p:ext uri="{BB962C8B-B14F-4D97-AF65-F5344CB8AC3E}">
        <p14:creationId xmlns:p14="http://schemas.microsoft.com/office/powerpoint/2010/main" val="992700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University of Detroit Mercy Dental School</a:t>
            </a:r>
          </a:p>
        </p:txBody>
      </p:sp>
      <p:sp>
        <p:nvSpPr>
          <p:cNvPr id="4" name="Slide Number Placeholder 3"/>
          <p:cNvSpPr>
            <a:spLocks noGrp="1"/>
          </p:cNvSpPr>
          <p:nvPr>
            <p:ph type="sldNum" sz="quarter" idx="10"/>
          </p:nvPr>
        </p:nvSpPr>
        <p:spPr/>
        <p:txBody>
          <a:bodyPr/>
          <a:lstStyle/>
          <a:p>
            <a:fld id="{CBB02C1F-6879-F942-ABFA-D8BCFE513F73}" type="slidenum">
              <a:rPr lang="en-US" smtClean="0"/>
              <a:t>11</a:t>
            </a:fld>
            <a:endParaRPr lang="en-US"/>
          </a:p>
        </p:txBody>
      </p:sp>
    </p:spTree>
    <p:extLst>
      <p:ext uri="{BB962C8B-B14F-4D97-AF65-F5344CB8AC3E}">
        <p14:creationId xmlns:p14="http://schemas.microsoft.com/office/powerpoint/2010/main" val="1343854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02C1F-6879-F942-ABFA-D8BCFE513F73}" type="slidenum">
              <a:rPr lang="en-US" smtClean="0"/>
              <a:t>12</a:t>
            </a:fld>
            <a:endParaRPr lang="en-US"/>
          </a:p>
        </p:txBody>
      </p:sp>
    </p:spTree>
    <p:extLst>
      <p:ext uri="{BB962C8B-B14F-4D97-AF65-F5344CB8AC3E}">
        <p14:creationId xmlns:p14="http://schemas.microsoft.com/office/powerpoint/2010/main" val="1338689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Donabedian: structure also known as input measures. Reflect the system and the process </a:t>
            </a:r>
            <a:r>
              <a:rPr lang="en-US" dirty="0" err="1"/>
              <a:t>ie</a:t>
            </a:r>
            <a:r>
              <a:rPr lang="en-US" dirty="0"/>
              <a:t> the project and at the dental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Process the way the project works pre and post teaching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Outcome Demonstrates the end result of the teaching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looked at the Donabedian model to help structure my presentation and the points to cover</a:t>
            </a:r>
          </a:p>
          <a:p>
            <a:r>
              <a:rPr lang="en-US" dirty="0"/>
              <a:t>PDSA was used during my presentation; suggestion to the students to use this when in practice to become comfortable with the topic and adjust as needed</a:t>
            </a:r>
          </a:p>
          <a:p>
            <a:r>
              <a:rPr lang="en-US" dirty="0"/>
              <a:t>I used during building this; I planed and acted, as people gave me feedback I acted and adjusted</a:t>
            </a:r>
          </a:p>
        </p:txBody>
      </p:sp>
      <p:sp>
        <p:nvSpPr>
          <p:cNvPr id="4" name="Slide Number Placeholder 3"/>
          <p:cNvSpPr>
            <a:spLocks noGrp="1"/>
          </p:cNvSpPr>
          <p:nvPr>
            <p:ph type="sldNum" sz="quarter" idx="10"/>
          </p:nvPr>
        </p:nvSpPr>
        <p:spPr/>
        <p:txBody>
          <a:bodyPr/>
          <a:lstStyle/>
          <a:p>
            <a:fld id="{CBB02C1F-6879-F942-ABFA-D8BCFE513F73}" type="slidenum">
              <a:rPr lang="en-US" smtClean="0"/>
              <a:t>13</a:t>
            </a:fld>
            <a:endParaRPr lang="en-US"/>
          </a:p>
        </p:txBody>
      </p:sp>
    </p:spTree>
    <p:extLst>
      <p:ext uri="{BB962C8B-B14F-4D97-AF65-F5344CB8AC3E}">
        <p14:creationId xmlns:p14="http://schemas.microsoft.com/office/powerpoint/2010/main" val="169244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02C1F-6879-F942-ABFA-D8BCFE513F73}" type="slidenum">
              <a:rPr lang="en-US" smtClean="0"/>
              <a:t>14</a:t>
            </a:fld>
            <a:endParaRPr lang="en-US"/>
          </a:p>
        </p:txBody>
      </p:sp>
    </p:spTree>
    <p:extLst>
      <p:ext uri="{BB962C8B-B14F-4D97-AF65-F5344CB8AC3E}">
        <p14:creationId xmlns:p14="http://schemas.microsoft.com/office/powerpoint/2010/main" val="2137296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aid with outcome goal</a:t>
            </a:r>
          </a:p>
        </p:txBody>
      </p:sp>
      <p:sp>
        <p:nvSpPr>
          <p:cNvPr id="4" name="Slide Number Placeholder 3"/>
          <p:cNvSpPr>
            <a:spLocks noGrp="1"/>
          </p:cNvSpPr>
          <p:nvPr>
            <p:ph type="sldNum" sz="quarter" idx="10"/>
          </p:nvPr>
        </p:nvSpPr>
        <p:spPr/>
        <p:txBody>
          <a:bodyPr/>
          <a:lstStyle/>
          <a:p>
            <a:fld id="{CBB02C1F-6879-F942-ABFA-D8BCFE513F73}" type="slidenum">
              <a:rPr lang="en-US" smtClean="0"/>
              <a:t>15</a:t>
            </a:fld>
            <a:endParaRPr lang="en-US"/>
          </a:p>
        </p:txBody>
      </p:sp>
    </p:spTree>
    <p:extLst>
      <p:ext uri="{BB962C8B-B14F-4D97-AF65-F5344CB8AC3E}">
        <p14:creationId xmlns:p14="http://schemas.microsoft.com/office/powerpoint/2010/main" val="380755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Tips on the handout are from CDC 5 ways to increase discussion of vaccination in clinic setting</a:t>
            </a:r>
          </a:p>
        </p:txBody>
      </p:sp>
      <p:sp>
        <p:nvSpPr>
          <p:cNvPr id="4" name="Slide Number Placeholder 3"/>
          <p:cNvSpPr>
            <a:spLocks noGrp="1"/>
          </p:cNvSpPr>
          <p:nvPr>
            <p:ph type="sldNum" sz="quarter" idx="5"/>
          </p:nvPr>
        </p:nvSpPr>
        <p:spPr/>
        <p:txBody>
          <a:bodyPr/>
          <a:lstStyle/>
          <a:p>
            <a:fld id="{CBB02C1F-6879-F942-ABFA-D8BCFE513F73}" type="slidenum">
              <a:rPr lang="en-US" smtClean="0"/>
              <a:t>16</a:t>
            </a:fld>
            <a:endParaRPr lang="en-US"/>
          </a:p>
        </p:txBody>
      </p:sp>
    </p:spTree>
    <p:extLst>
      <p:ext uri="{BB962C8B-B14F-4D97-AF65-F5344CB8AC3E}">
        <p14:creationId xmlns:p14="http://schemas.microsoft.com/office/powerpoint/2010/main" val="2257879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data points were not part of pre and post questions, rather to have data collected to build upon in the future:</a:t>
            </a:r>
          </a:p>
          <a:p>
            <a:pPr marL="228600" indent="-228600">
              <a:buAutoNum type="arabicPeriod"/>
            </a:pPr>
            <a:r>
              <a:rPr lang="en-US" dirty="0"/>
              <a:t>Have you gotten the vaccine</a:t>
            </a:r>
          </a:p>
          <a:p>
            <a:pPr marL="228600" indent="-228600">
              <a:buAutoNum type="arabicPeriod"/>
            </a:pPr>
            <a:r>
              <a:rPr lang="en-US" dirty="0"/>
              <a:t>If not were you offered it</a:t>
            </a:r>
          </a:p>
          <a:p>
            <a:pPr marL="228600" indent="-228600">
              <a:buAutoNum type="arabicPeriod"/>
            </a:pPr>
            <a:r>
              <a:rPr lang="en-US" dirty="0"/>
              <a:t>Survey of </a:t>
            </a:r>
            <a:r>
              <a:rPr lang="en-US" dirty="0" err="1"/>
              <a:t>percepetions</a:t>
            </a:r>
            <a:r>
              <a:rPr lang="en-US" dirty="0"/>
              <a:t> </a:t>
            </a:r>
          </a:p>
        </p:txBody>
      </p:sp>
      <p:sp>
        <p:nvSpPr>
          <p:cNvPr id="4" name="Slide Number Placeholder 3"/>
          <p:cNvSpPr>
            <a:spLocks noGrp="1"/>
          </p:cNvSpPr>
          <p:nvPr>
            <p:ph type="sldNum" sz="quarter" idx="5"/>
          </p:nvPr>
        </p:nvSpPr>
        <p:spPr/>
        <p:txBody>
          <a:bodyPr/>
          <a:lstStyle/>
          <a:p>
            <a:fld id="{CBB02C1F-6879-F942-ABFA-D8BCFE513F73}" type="slidenum">
              <a:rPr lang="en-US" smtClean="0"/>
              <a:t>17</a:t>
            </a:fld>
            <a:endParaRPr lang="en-US"/>
          </a:p>
        </p:txBody>
      </p:sp>
    </p:spTree>
    <p:extLst>
      <p:ext uri="{BB962C8B-B14F-4D97-AF65-F5344CB8AC3E}">
        <p14:creationId xmlns:p14="http://schemas.microsoft.com/office/powerpoint/2010/main" val="4133289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My own thoughts on barriers and outcome when broken through</a:t>
            </a:r>
          </a:p>
        </p:txBody>
      </p:sp>
      <p:sp>
        <p:nvSpPr>
          <p:cNvPr id="4" name="Slide Number Placeholder 3"/>
          <p:cNvSpPr>
            <a:spLocks noGrp="1"/>
          </p:cNvSpPr>
          <p:nvPr>
            <p:ph type="sldNum" sz="quarter" idx="10"/>
          </p:nvPr>
        </p:nvSpPr>
        <p:spPr/>
        <p:txBody>
          <a:bodyPr/>
          <a:lstStyle/>
          <a:p>
            <a:fld id="{CBB02C1F-6879-F942-ABFA-D8BCFE513F73}" type="slidenum">
              <a:rPr lang="en-US" smtClean="0"/>
              <a:t>18</a:t>
            </a:fld>
            <a:endParaRPr lang="en-US"/>
          </a:p>
        </p:txBody>
      </p:sp>
    </p:spTree>
    <p:extLst>
      <p:ext uri="{BB962C8B-B14F-4D97-AF65-F5344CB8AC3E}">
        <p14:creationId xmlns:p14="http://schemas.microsoft.com/office/powerpoint/2010/main" val="197474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BB02C1F-6879-F942-ABFA-D8BCFE513F73}" type="slidenum">
              <a:rPr lang="en-US" smtClean="0"/>
              <a:t>19</a:t>
            </a:fld>
            <a:endParaRPr lang="en-US"/>
          </a:p>
        </p:txBody>
      </p:sp>
    </p:spTree>
    <p:extLst>
      <p:ext uri="{BB962C8B-B14F-4D97-AF65-F5344CB8AC3E}">
        <p14:creationId xmlns:p14="http://schemas.microsoft.com/office/powerpoint/2010/main" val="2000172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generation HPV Gardasil was produced by Merck in 2006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Dental providers (dentist and dental hygienist) have a unique opportunity to discuss HPV and recommend the HPV vaccine every 6 months during regularly scheduled appointments.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reach 2030 goal of 80% vaccination rate means a 25% increase in vaccinations, Large percentage to meet in 8 years. Covid was a large contributor to decline in vaccine as many office were not open for extended period of time and parents were not taking kids for elective vaccinations</a:t>
            </a:r>
          </a:p>
          <a:p>
            <a:r>
              <a:rPr lang="en-US" dirty="0"/>
              <a:t>Many scholarly articles noted providers lack of knowledge</a:t>
            </a:r>
          </a:p>
        </p:txBody>
      </p:sp>
      <p:sp>
        <p:nvSpPr>
          <p:cNvPr id="4" name="Slide Number Placeholder 3"/>
          <p:cNvSpPr>
            <a:spLocks noGrp="1"/>
          </p:cNvSpPr>
          <p:nvPr>
            <p:ph type="sldNum" sz="quarter" idx="10"/>
          </p:nvPr>
        </p:nvSpPr>
        <p:spPr/>
        <p:txBody>
          <a:bodyPr/>
          <a:lstStyle/>
          <a:p>
            <a:fld id="{CBB02C1F-6879-F942-ABFA-D8BCFE513F73}" type="slidenum">
              <a:rPr lang="en-US" smtClean="0"/>
              <a:t>2</a:t>
            </a:fld>
            <a:endParaRPr lang="en-US"/>
          </a:p>
        </p:txBody>
      </p:sp>
    </p:spTree>
    <p:extLst>
      <p:ext uri="{BB962C8B-B14F-4D97-AF65-F5344CB8AC3E}">
        <p14:creationId xmlns:p14="http://schemas.microsoft.com/office/powerpoint/2010/main" val="499838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 introducing tolls (questions used)</a:t>
            </a:r>
          </a:p>
        </p:txBody>
      </p:sp>
      <p:sp>
        <p:nvSpPr>
          <p:cNvPr id="4" name="Slide Number Placeholder 3"/>
          <p:cNvSpPr>
            <a:spLocks noGrp="1"/>
          </p:cNvSpPr>
          <p:nvPr>
            <p:ph type="sldNum" sz="quarter" idx="10"/>
          </p:nvPr>
        </p:nvSpPr>
        <p:spPr/>
        <p:txBody>
          <a:bodyPr/>
          <a:lstStyle/>
          <a:p>
            <a:fld id="{CBB02C1F-6879-F942-ABFA-D8BCFE513F73}" type="slidenum">
              <a:rPr lang="en-US" smtClean="0"/>
              <a:t>20</a:t>
            </a:fld>
            <a:endParaRPr lang="en-US"/>
          </a:p>
        </p:txBody>
      </p:sp>
    </p:spTree>
    <p:extLst>
      <p:ext uri="{BB962C8B-B14F-4D97-AF65-F5344CB8AC3E}">
        <p14:creationId xmlns:p14="http://schemas.microsoft.com/office/powerpoint/2010/main" val="1096611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HPV Questions and HPV vaccine Questions 10 for each topic</a:t>
            </a:r>
          </a:p>
        </p:txBody>
      </p:sp>
      <p:sp>
        <p:nvSpPr>
          <p:cNvPr id="4" name="Slide Number Placeholder 3"/>
          <p:cNvSpPr>
            <a:spLocks noGrp="1"/>
          </p:cNvSpPr>
          <p:nvPr>
            <p:ph type="sldNum" sz="quarter" idx="5"/>
          </p:nvPr>
        </p:nvSpPr>
        <p:spPr/>
        <p:txBody>
          <a:bodyPr/>
          <a:lstStyle/>
          <a:p>
            <a:fld id="{CBB02C1F-6879-F942-ABFA-D8BCFE513F73}" type="slidenum">
              <a:rPr lang="en-US" smtClean="0"/>
              <a:t>21</a:t>
            </a:fld>
            <a:endParaRPr lang="en-US"/>
          </a:p>
        </p:txBody>
      </p:sp>
    </p:spTree>
    <p:extLst>
      <p:ext uri="{BB962C8B-B14F-4D97-AF65-F5344CB8AC3E}">
        <p14:creationId xmlns:p14="http://schemas.microsoft.com/office/powerpoint/2010/main" val="2830193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 for results of pre-education</a:t>
            </a:r>
          </a:p>
        </p:txBody>
      </p:sp>
      <p:sp>
        <p:nvSpPr>
          <p:cNvPr id="4" name="Slide Number Placeholder 3"/>
          <p:cNvSpPr>
            <a:spLocks noGrp="1"/>
          </p:cNvSpPr>
          <p:nvPr>
            <p:ph type="sldNum" sz="quarter" idx="5"/>
          </p:nvPr>
        </p:nvSpPr>
        <p:spPr/>
        <p:txBody>
          <a:bodyPr/>
          <a:lstStyle/>
          <a:p>
            <a:fld id="{CBB02C1F-6879-F942-ABFA-D8BCFE513F73}" type="slidenum">
              <a:rPr lang="en-US" smtClean="0"/>
              <a:t>23</a:t>
            </a:fld>
            <a:endParaRPr lang="en-US"/>
          </a:p>
        </p:txBody>
      </p:sp>
    </p:spTree>
    <p:extLst>
      <p:ext uri="{BB962C8B-B14F-4D97-AF65-F5344CB8AC3E}">
        <p14:creationId xmlns:p14="http://schemas.microsoft.com/office/powerpoint/2010/main" val="2577495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from pre-education general HPV and OPC</a:t>
            </a:r>
          </a:p>
        </p:txBody>
      </p:sp>
      <p:sp>
        <p:nvSpPr>
          <p:cNvPr id="4" name="Slide Number Placeholder 3"/>
          <p:cNvSpPr>
            <a:spLocks noGrp="1"/>
          </p:cNvSpPr>
          <p:nvPr>
            <p:ph type="sldNum" sz="quarter" idx="5"/>
          </p:nvPr>
        </p:nvSpPr>
        <p:spPr/>
        <p:txBody>
          <a:bodyPr/>
          <a:lstStyle/>
          <a:p>
            <a:fld id="{CBB02C1F-6879-F942-ABFA-D8BCFE513F73}" type="slidenum">
              <a:rPr lang="en-US" smtClean="0"/>
              <a:t>24</a:t>
            </a:fld>
            <a:endParaRPr lang="en-US"/>
          </a:p>
        </p:txBody>
      </p:sp>
    </p:spTree>
    <p:extLst>
      <p:ext uri="{BB962C8B-B14F-4D97-AF65-F5344CB8AC3E}">
        <p14:creationId xmlns:p14="http://schemas.microsoft.com/office/powerpoint/2010/main" val="2403112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HPV and vaccination</a:t>
            </a:r>
          </a:p>
        </p:txBody>
      </p:sp>
      <p:sp>
        <p:nvSpPr>
          <p:cNvPr id="4" name="Slide Number Placeholder 3"/>
          <p:cNvSpPr>
            <a:spLocks noGrp="1"/>
          </p:cNvSpPr>
          <p:nvPr>
            <p:ph type="sldNum" sz="quarter" idx="5"/>
          </p:nvPr>
        </p:nvSpPr>
        <p:spPr/>
        <p:txBody>
          <a:bodyPr/>
          <a:lstStyle/>
          <a:p>
            <a:fld id="{CBB02C1F-6879-F942-ABFA-D8BCFE513F73}" type="slidenum">
              <a:rPr lang="en-US" smtClean="0"/>
              <a:t>25</a:t>
            </a:fld>
            <a:endParaRPr lang="en-US"/>
          </a:p>
        </p:txBody>
      </p:sp>
    </p:spTree>
    <p:extLst>
      <p:ext uri="{BB962C8B-B14F-4D97-AF65-F5344CB8AC3E}">
        <p14:creationId xmlns:p14="http://schemas.microsoft.com/office/powerpoint/2010/main" val="1576856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 for post education results</a:t>
            </a:r>
          </a:p>
        </p:txBody>
      </p:sp>
      <p:sp>
        <p:nvSpPr>
          <p:cNvPr id="4" name="Slide Number Placeholder 3"/>
          <p:cNvSpPr>
            <a:spLocks noGrp="1"/>
          </p:cNvSpPr>
          <p:nvPr>
            <p:ph type="sldNum" sz="quarter" idx="5"/>
          </p:nvPr>
        </p:nvSpPr>
        <p:spPr/>
        <p:txBody>
          <a:bodyPr/>
          <a:lstStyle/>
          <a:p>
            <a:fld id="{CBB02C1F-6879-F942-ABFA-D8BCFE513F73}" type="slidenum">
              <a:rPr lang="en-US" smtClean="0"/>
              <a:t>26</a:t>
            </a:fld>
            <a:endParaRPr lang="en-US"/>
          </a:p>
        </p:txBody>
      </p:sp>
    </p:spTree>
    <p:extLst>
      <p:ext uri="{BB962C8B-B14F-4D97-AF65-F5344CB8AC3E}">
        <p14:creationId xmlns:p14="http://schemas.microsoft.com/office/powerpoint/2010/main" val="623520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General HPV and HPV related to OPC results</a:t>
            </a:r>
          </a:p>
        </p:txBody>
      </p:sp>
      <p:sp>
        <p:nvSpPr>
          <p:cNvPr id="4" name="Slide Number Placeholder 3"/>
          <p:cNvSpPr>
            <a:spLocks noGrp="1"/>
          </p:cNvSpPr>
          <p:nvPr>
            <p:ph type="sldNum" sz="quarter" idx="5"/>
          </p:nvPr>
        </p:nvSpPr>
        <p:spPr/>
        <p:txBody>
          <a:bodyPr/>
          <a:lstStyle/>
          <a:p>
            <a:fld id="{CBB02C1F-6879-F942-ABFA-D8BCFE513F73}" type="slidenum">
              <a:rPr lang="en-US" smtClean="0"/>
              <a:t>27</a:t>
            </a:fld>
            <a:endParaRPr lang="en-US"/>
          </a:p>
        </p:txBody>
      </p:sp>
    </p:spTree>
    <p:extLst>
      <p:ext uri="{BB962C8B-B14F-4D97-AF65-F5344CB8AC3E}">
        <p14:creationId xmlns:p14="http://schemas.microsoft.com/office/powerpoint/2010/main" val="160215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HPV vaccination post</a:t>
            </a:r>
          </a:p>
        </p:txBody>
      </p:sp>
      <p:sp>
        <p:nvSpPr>
          <p:cNvPr id="4" name="Slide Number Placeholder 3"/>
          <p:cNvSpPr>
            <a:spLocks noGrp="1"/>
          </p:cNvSpPr>
          <p:nvPr>
            <p:ph type="sldNum" sz="quarter" idx="5"/>
          </p:nvPr>
        </p:nvSpPr>
        <p:spPr/>
        <p:txBody>
          <a:bodyPr/>
          <a:lstStyle/>
          <a:p>
            <a:fld id="{CBB02C1F-6879-F942-ABFA-D8BCFE513F73}" type="slidenum">
              <a:rPr lang="en-US" smtClean="0"/>
              <a:t>28</a:t>
            </a:fld>
            <a:endParaRPr lang="en-US"/>
          </a:p>
        </p:txBody>
      </p:sp>
    </p:spTree>
    <p:extLst>
      <p:ext uri="{BB962C8B-B14F-4D97-AF65-F5344CB8AC3E}">
        <p14:creationId xmlns:p14="http://schemas.microsoft.com/office/powerpoint/2010/main" val="3324765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02C1F-6879-F942-ABFA-D8BCFE513F73}" type="slidenum">
              <a:rPr lang="en-US" smtClean="0"/>
              <a:t>29</a:t>
            </a:fld>
            <a:endParaRPr lang="en-US"/>
          </a:p>
        </p:txBody>
      </p:sp>
    </p:spTree>
    <p:extLst>
      <p:ext uri="{BB962C8B-B14F-4D97-AF65-F5344CB8AC3E}">
        <p14:creationId xmlns:p14="http://schemas.microsoft.com/office/powerpoint/2010/main" val="846457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 test statistical method to test for consistent differences between pairs. Compared the pre and post answers </a:t>
            </a:r>
          </a:p>
          <a:p>
            <a:r>
              <a:rPr lang="en-US" dirty="0"/>
              <a:t>The post teaching questioners were missing 14 to 28 responses.</a:t>
            </a:r>
          </a:p>
        </p:txBody>
      </p:sp>
      <p:sp>
        <p:nvSpPr>
          <p:cNvPr id="4" name="Slide Number Placeholder 3"/>
          <p:cNvSpPr>
            <a:spLocks noGrp="1"/>
          </p:cNvSpPr>
          <p:nvPr>
            <p:ph type="sldNum" sz="quarter" idx="10"/>
          </p:nvPr>
        </p:nvSpPr>
        <p:spPr/>
        <p:txBody>
          <a:bodyPr/>
          <a:lstStyle/>
          <a:p>
            <a:fld id="{CBB02C1F-6879-F942-ABFA-D8BCFE513F73}" type="slidenum">
              <a:rPr lang="en-US" smtClean="0"/>
              <a:t>30</a:t>
            </a:fld>
            <a:endParaRPr lang="en-US"/>
          </a:p>
        </p:txBody>
      </p:sp>
    </p:spTree>
    <p:extLst>
      <p:ext uri="{BB962C8B-B14F-4D97-AF65-F5344CB8AC3E}">
        <p14:creationId xmlns:p14="http://schemas.microsoft.com/office/powerpoint/2010/main" val="148455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80% of sexually active people worldwide will acquire an HPV infection at least once by age 45, vast majority transient</a:t>
            </a:r>
          </a:p>
          <a:p>
            <a:r>
              <a:rPr lang="en-US" dirty="0"/>
              <a:t>More than 30 strains of HPV  13 considered high risk Particularly 16 and 18</a:t>
            </a:r>
          </a:p>
          <a:p>
            <a:r>
              <a:rPr lang="en-US" dirty="0"/>
              <a:t>2006 vaccine first used in US</a:t>
            </a:r>
          </a:p>
        </p:txBody>
      </p:sp>
      <p:sp>
        <p:nvSpPr>
          <p:cNvPr id="4" name="Slide Number Placeholder 3"/>
          <p:cNvSpPr>
            <a:spLocks noGrp="1"/>
          </p:cNvSpPr>
          <p:nvPr>
            <p:ph type="sldNum" sz="quarter" idx="10"/>
          </p:nvPr>
        </p:nvSpPr>
        <p:spPr/>
        <p:txBody>
          <a:bodyPr/>
          <a:lstStyle/>
          <a:p>
            <a:fld id="{CBB02C1F-6879-F942-ABFA-D8BCFE513F73}" type="slidenum">
              <a:rPr lang="en-US" smtClean="0"/>
              <a:t>3</a:t>
            </a:fld>
            <a:endParaRPr lang="en-US"/>
          </a:p>
        </p:txBody>
      </p:sp>
    </p:spTree>
    <p:extLst>
      <p:ext uri="{BB962C8B-B14F-4D97-AF65-F5344CB8AC3E}">
        <p14:creationId xmlns:p14="http://schemas.microsoft.com/office/powerpoint/2010/main" val="1298529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part of pre and post test, general survey, can be used to build further data sets</a:t>
            </a:r>
          </a:p>
          <a:p>
            <a:r>
              <a:rPr lang="en-US" dirty="0"/>
              <a:t>Scored by strongly agree, agree neither agree/dis agree disagree strongly disagree</a:t>
            </a:r>
          </a:p>
        </p:txBody>
      </p:sp>
      <p:sp>
        <p:nvSpPr>
          <p:cNvPr id="4" name="Slide Number Placeholder 3"/>
          <p:cNvSpPr>
            <a:spLocks noGrp="1"/>
          </p:cNvSpPr>
          <p:nvPr>
            <p:ph type="sldNum" sz="quarter" idx="5"/>
          </p:nvPr>
        </p:nvSpPr>
        <p:spPr/>
        <p:txBody>
          <a:bodyPr/>
          <a:lstStyle/>
          <a:p>
            <a:fld id="{CBB02C1F-6879-F942-ABFA-D8BCFE513F73}" type="slidenum">
              <a:rPr lang="en-US" smtClean="0"/>
              <a:t>31</a:t>
            </a:fld>
            <a:endParaRPr lang="en-US"/>
          </a:p>
        </p:txBody>
      </p:sp>
    </p:spTree>
    <p:extLst>
      <p:ext uri="{BB962C8B-B14F-4D97-AF65-F5344CB8AC3E}">
        <p14:creationId xmlns:p14="http://schemas.microsoft.com/office/powerpoint/2010/main" val="2029659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50% felt comfortable with describing burden of HPV</a:t>
            </a:r>
          </a:p>
          <a:p>
            <a:r>
              <a:rPr lang="en-US" dirty="0"/>
              <a:t>Less 55% felt could provide information about vaccine to parents</a:t>
            </a:r>
          </a:p>
        </p:txBody>
      </p:sp>
      <p:sp>
        <p:nvSpPr>
          <p:cNvPr id="4" name="Slide Number Placeholder 3"/>
          <p:cNvSpPr>
            <a:spLocks noGrp="1"/>
          </p:cNvSpPr>
          <p:nvPr>
            <p:ph type="sldNum" sz="quarter" idx="10"/>
          </p:nvPr>
        </p:nvSpPr>
        <p:spPr/>
        <p:txBody>
          <a:bodyPr/>
          <a:lstStyle/>
          <a:p>
            <a:fld id="{CBB02C1F-6879-F942-ABFA-D8BCFE513F73}" type="slidenum">
              <a:rPr lang="en-US" smtClean="0"/>
              <a:t>32</a:t>
            </a:fld>
            <a:endParaRPr lang="en-US"/>
          </a:p>
        </p:txBody>
      </p:sp>
    </p:spTree>
    <p:extLst>
      <p:ext uri="{BB962C8B-B14F-4D97-AF65-F5344CB8AC3E}">
        <p14:creationId xmlns:p14="http://schemas.microsoft.com/office/powerpoint/2010/main" val="635040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02C1F-6879-F942-ABFA-D8BCFE513F73}" type="slidenum">
              <a:rPr lang="en-US" smtClean="0"/>
              <a:t>33</a:t>
            </a:fld>
            <a:endParaRPr lang="en-US"/>
          </a:p>
        </p:txBody>
      </p:sp>
    </p:spTree>
    <p:extLst>
      <p:ext uri="{BB962C8B-B14F-4D97-AF65-F5344CB8AC3E}">
        <p14:creationId xmlns:p14="http://schemas.microsoft.com/office/powerpoint/2010/main" val="126949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02C1F-6879-F942-ABFA-D8BCFE513F73}" type="slidenum">
              <a:rPr lang="en-US" smtClean="0"/>
              <a:t>34</a:t>
            </a:fld>
            <a:endParaRPr lang="en-US"/>
          </a:p>
        </p:txBody>
      </p:sp>
    </p:spTree>
    <p:extLst>
      <p:ext uri="{BB962C8B-B14F-4D97-AF65-F5344CB8AC3E}">
        <p14:creationId xmlns:p14="http://schemas.microsoft.com/office/powerpoint/2010/main" val="1173887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02C1F-6879-F942-ABFA-D8BCFE513F73}" type="slidenum">
              <a:rPr lang="en-US" smtClean="0"/>
              <a:t>35</a:t>
            </a:fld>
            <a:endParaRPr lang="en-US"/>
          </a:p>
        </p:txBody>
      </p:sp>
    </p:spTree>
    <p:extLst>
      <p:ext uri="{BB962C8B-B14F-4D97-AF65-F5344CB8AC3E}">
        <p14:creationId xmlns:p14="http://schemas.microsoft.com/office/powerpoint/2010/main" val="419212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02C1F-6879-F942-ABFA-D8BCFE513F73}" type="slidenum">
              <a:rPr lang="en-US" smtClean="0"/>
              <a:t>36</a:t>
            </a:fld>
            <a:endParaRPr lang="en-US"/>
          </a:p>
        </p:txBody>
      </p:sp>
    </p:spTree>
    <p:extLst>
      <p:ext uri="{BB962C8B-B14F-4D97-AF65-F5344CB8AC3E}">
        <p14:creationId xmlns:p14="http://schemas.microsoft.com/office/powerpoint/2010/main" val="16643013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02C1F-6879-F942-ABFA-D8BCFE513F73}" type="slidenum">
              <a:rPr lang="en-US" smtClean="0"/>
              <a:t>39</a:t>
            </a:fld>
            <a:endParaRPr lang="en-US"/>
          </a:p>
        </p:txBody>
      </p:sp>
    </p:spTree>
    <p:extLst>
      <p:ext uri="{BB962C8B-B14F-4D97-AF65-F5344CB8AC3E}">
        <p14:creationId xmlns:p14="http://schemas.microsoft.com/office/powerpoint/2010/main" val="937564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B02C1F-6879-F942-ABFA-D8BCFE513F73}" type="slidenum">
              <a:rPr lang="en-US" smtClean="0"/>
              <a:t>40</a:t>
            </a:fld>
            <a:endParaRPr lang="en-US"/>
          </a:p>
        </p:txBody>
      </p:sp>
    </p:spTree>
    <p:extLst>
      <p:ext uri="{BB962C8B-B14F-4D97-AF65-F5344CB8AC3E}">
        <p14:creationId xmlns:p14="http://schemas.microsoft.com/office/powerpoint/2010/main" val="330849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Recommended age is 11 to 12 years old, series of two vaccinations given 6 to 12 months apart. Three doses are recommended if series started at 15 years of age to 26 years of age. </a:t>
            </a:r>
          </a:p>
          <a:p>
            <a:r>
              <a:rPr lang="en-US" dirty="0"/>
              <a:t>Oral and OPC from smoking and drinking is still more deadly than from HPV positive OPC</a:t>
            </a:r>
          </a:p>
        </p:txBody>
      </p:sp>
      <p:sp>
        <p:nvSpPr>
          <p:cNvPr id="4" name="Slide Number Placeholder 3"/>
          <p:cNvSpPr>
            <a:spLocks noGrp="1"/>
          </p:cNvSpPr>
          <p:nvPr>
            <p:ph type="sldNum" sz="quarter" idx="10"/>
          </p:nvPr>
        </p:nvSpPr>
        <p:spPr/>
        <p:txBody>
          <a:bodyPr/>
          <a:lstStyle/>
          <a:p>
            <a:fld id="{CBB02C1F-6879-F942-ABFA-D8BCFE513F73}" type="slidenum">
              <a:rPr lang="en-US" smtClean="0"/>
              <a:t>4</a:t>
            </a:fld>
            <a:endParaRPr lang="en-US"/>
          </a:p>
        </p:txBody>
      </p:sp>
    </p:spTree>
    <p:extLst>
      <p:ext uri="{BB962C8B-B14F-4D97-AF65-F5344CB8AC3E}">
        <p14:creationId xmlns:p14="http://schemas.microsoft.com/office/powerpoint/2010/main" val="1547694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Multifaceted/multidisciplinary provider approach to the discussion</a:t>
            </a:r>
          </a:p>
          <a:p>
            <a:r>
              <a:rPr lang="en-US" dirty="0"/>
              <a:t>Questionnaire at dental hygiene conference supported lacking knowledge and or comfort of topic </a:t>
            </a:r>
          </a:p>
        </p:txBody>
      </p:sp>
      <p:sp>
        <p:nvSpPr>
          <p:cNvPr id="4" name="Slide Number Placeholder 3"/>
          <p:cNvSpPr>
            <a:spLocks noGrp="1"/>
          </p:cNvSpPr>
          <p:nvPr>
            <p:ph type="sldNum" sz="quarter" idx="10"/>
          </p:nvPr>
        </p:nvSpPr>
        <p:spPr/>
        <p:txBody>
          <a:bodyPr/>
          <a:lstStyle/>
          <a:p>
            <a:fld id="{CBB02C1F-6879-F942-ABFA-D8BCFE513F73}" type="slidenum">
              <a:rPr lang="en-US" smtClean="0"/>
              <a:t>5</a:t>
            </a:fld>
            <a:endParaRPr lang="en-US"/>
          </a:p>
        </p:txBody>
      </p:sp>
    </p:spTree>
    <p:extLst>
      <p:ext uri="{BB962C8B-B14F-4D97-AF65-F5344CB8AC3E}">
        <p14:creationId xmlns:p14="http://schemas.microsoft.com/office/powerpoint/2010/main" val="956251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 and PDA Dental professionals should be discussing and recommending HPV vaccination, stating: dental professionals should strongly and clearly recommend the HPV vaccination to all age-eligible patients.</a:t>
            </a:r>
          </a:p>
        </p:txBody>
      </p:sp>
      <p:sp>
        <p:nvSpPr>
          <p:cNvPr id="4" name="Slide Number Placeholder 3"/>
          <p:cNvSpPr>
            <a:spLocks noGrp="1"/>
          </p:cNvSpPr>
          <p:nvPr>
            <p:ph type="sldNum" sz="quarter" idx="10"/>
          </p:nvPr>
        </p:nvSpPr>
        <p:spPr/>
        <p:txBody>
          <a:bodyPr/>
          <a:lstStyle/>
          <a:p>
            <a:fld id="{CBB02C1F-6879-F942-ABFA-D8BCFE513F73}" type="slidenum">
              <a:rPr lang="en-US" smtClean="0"/>
              <a:t>6</a:t>
            </a:fld>
            <a:endParaRPr lang="en-US"/>
          </a:p>
        </p:txBody>
      </p:sp>
    </p:spTree>
    <p:extLst>
      <p:ext uri="{BB962C8B-B14F-4D97-AF65-F5344CB8AC3E}">
        <p14:creationId xmlns:p14="http://schemas.microsoft.com/office/powerpoint/2010/main" val="2094006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Dentist cited lack of trusted informational sources, and comfort of secondary prevention in form of physical exam.</a:t>
            </a:r>
          </a:p>
          <a:p>
            <a:r>
              <a:rPr lang="en-US" dirty="0"/>
              <a:t>Willingness to discuss </a:t>
            </a:r>
            <a:r>
              <a:rPr lang="en-US" dirty="0" err="1"/>
              <a:t>opc</a:t>
            </a:r>
            <a:r>
              <a:rPr lang="en-US" dirty="0"/>
              <a:t> varied and info gathered from focus groups at dental conferences and meta-analysis of research studies</a:t>
            </a:r>
          </a:p>
        </p:txBody>
      </p:sp>
      <p:sp>
        <p:nvSpPr>
          <p:cNvPr id="4" name="Slide Number Placeholder 3"/>
          <p:cNvSpPr>
            <a:spLocks noGrp="1"/>
          </p:cNvSpPr>
          <p:nvPr>
            <p:ph type="sldNum" sz="quarter" idx="10"/>
          </p:nvPr>
        </p:nvSpPr>
        <p:spPr/>
        <p:txBody>
          <a:bodyPr/>
          <a:lstStyle/>
          <a:p>
            <a:fld id="{CBB02C1F-6879-F942-ABFA-D8BCFE513F73}" type="slidenum">
              <a:rPr lang="en-US" smtClean="0"/>
              <a:t>7</a:t>
            </a:fld>
            <a:endParaRPr lang="en-US"/>
          </a:p>
        </p:txBody>
      </p:sp>
    </p:spTree>
    <p:extLst>
      <p:ext uri="{BB962C8B-B14F-4D97-AF65-F5344CB8AC3E}">
        <p14:creationId xmlns:p14="http://schemas.microsoft.com/office/powerpoint/2010/main" val="1570631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 expedited FDA approval for H&amp;N OPC</a:t>
            </a:r>
          </a:p>
        </p:txBody>
      </p:sp>
      <p:sp>
        <p:nvSpPr>
          <p:cNvPr id="4" name="Slide Number Placeholder 3"/>
          <p:cNvSpPr>
            <a:spLocks noGrp="1"/>
          </p:cNvSpPr>
          <p:nvPr>
            <p:ph type="sldNum" sz="quarter" idx="10"/>
          </p:nvPr>
        </p:nvSpPr>
        <p:spPr/>
        <p:txBody>
          <a:bodyPr/>
          <a:lstStyle/>
          <a:p>
            <a:fld id="{CBB02C1F-6879-F942-ABFA-D8BCFE513F73}" type="slidenum">
              <a:rPr lang="en-US" smtClean="0"/>
              <a:t>8</a:t>
            </a:fld>
            <a:endParaRPr lang="en-US"/>
          </a:p>
        </p:txBody>
      </p:sp>
    </p:spTree>
    <p:extLst>
      <p:ext uri="{BB962C8B-B14F-4D97-AF65-F5344CB8AC3E}">
        <p14:creationId xmlns:p14="http://schemas.microsoft.com/office/powerpoint/2010/main" val="805098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Need a 25% increase over current vaccine rates to meet 2030 healthy people goal</a:t>
            </a:r>
          </a:p>
          <a:p>
            <a:endParaRPr lang="en-US" dirty="0"/>
          </a:p>
          <a:p>
            <a:r>
              <a:rPr lang="en-US" dirty="0"/>
              <a:t>The ADA was instrumental in the FDA granting accelerated approval for OPC as a clinical indication for HPV</a:t>
            </a:r>
          </a:p>
          <a:p>
            <a:endParaRPr lang="en-US" dirty="0"/>
          </a:p>
          <a:p>
            <a:r>
              <a:rPr lang="en-US" dirty="0"/>
              <a:t>Dental providers have stated wanting to increase their discussion but wanting more information on prevalence and connection</a:t>
            </a:r>
          </a:p>
        </p:txBody>
      </p:sp>
      <p:sp>
        <p:nvSpPr>
          <p:cNvPr id="4" name="Slide Number Placeholder 3"/>
          <p:cNvSpPr>
            <a:spLocks noGrp="1"/>
          </p:cNvSpPr>
          <p:nvPr>
            <p:ph type="sldNum" sz="quarter" idx="10"/>
          </p:nvPr>
        </p:nvSpPr>
        <p:spPr/>
        <p:txBody>
          <a:bodyPr/>
          <a:lstStyle/>
          <a:p>
            <a:fld id="{CBB02C1F-6879-F942-ABFA-D8BCFE513F73}" type="slidenum">
              <a:rPr lang="en-US" smtClean="0"/>
              <a:t>9</a:t>
            </a:fld>
            <a:endParaRPr lang="en-US"/>
          </a:p>
        </p:txBody>
      </p:sp>
    </p:spTree>
    <p:extLst>
      <p:ext uri="{BB962C8B-B14F-4D97-AF65-F5344CB8AC3E}">
        <p14:creationId xmlns:p14="http://schemas.microsoft.com/office/powerpoint/2010/main" val="2137714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a:pPr/>
              <a:t>8/11/22</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8/11/22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8/11/22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8/11/22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8/11/22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8/11/22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8/11/22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8/11/22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8/11/22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8/11/22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8/11/22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8/11/22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8/11/22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a:pPr/>
              <a:t>8/11/22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8/11/22</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jpeg"/><Relationship Id="rId7" Type="http://schemas.openxmlformats.org/officeDocument/2006/relationships/diagramLayout" Target="../diagrams/layout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7.svg"/><Relationship Id="rId10" Type="http://schemas.microsoft.com/office/2007/relationships/diagramDrawing" Target="../diagrams/drawing4.xml"/><Relationship Id="rId4" Type="http://schemas.openxmlformats.org/officeDocument/2006/relationships/image" Target="../media/image6.png"/><Relationship Id="rId9" Type="http://schemas.openxmlformats.org/officeDocument/2006/relationships/diagramColors" Target="../diagrams/colors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s://www.ada.org/en/publications/ada-news/2020-archive/june/fda-adds-oropharyngeal-cancer-prevention-as-indication-for-hpv-vaccine#:~:text=ADA%20policy%20urges%20dentists%20to%20support%20use%20of%20vaccine&amp;text=Merck%2C%20the%20manufacturer%20of%20th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health.gov/healthypeople/objectives-and-data/browse-objectives/vaccination/increase-proportion-adolescents-who-get-recommended-doses-hpv-vaccine-iid-08"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4F78-B055-594E-A89C-F2A6534A81DB}"/>
              </a:ext>
            </a:extLst>
          </p:cNvPr>
          <p:cNvSpPr>
            <a:spLocks noGrp="1"/>
          </p:cNvSpPr>
          <p:nvPr>
            <p:ph type="title"/>
          </p:nvPr>
        </p:nvSpPr>
        <p:spPr>
          <a:xfrm>
            <a:off x="685801" y="238539"/>
            <a:ext cx="10131427" cy="4333461"/>
          </a:xfrm>
        </p:spPr>
        <p:txBody>
          <a:bodyPr>
            <a:normAutofit/>
          </a:bodyPr>
          <a:lstStyle/>
          <a:p>
            <a:pPr algn="ctr"/>
            <a:br>
              <a:rPr lang="en-US" dirty="0"/>
            </a:br>
            <a:br>
              <a:rPr lang="en-US" dirty="0"/>
            </a:br>
            <a:r>
              <a:rPr lang="en-US" dirty="0"/>
              <a:t>A Multidisciplinary Approach to Increasing the Discussion of the Human Papilloma Virus and the Human Papilloma Virus Vaccination in the Dental Care Setting</a:t>
            </a:r>
            <a:br>
              <a:rPr lang="en-US" dirty="0"/>
            </a:br>
            <a:br>
              <a:rPr lang="en-US" dirty="0"/>
            </a:br>
            <a:r>
              <a:rPr lang="en-US" dirty="0"/>
              <a:t>Tammy J. Cass MSN, FNP-BC</a:t>
            </a:r>
            <a:br>
              <a:rPr lang="en-US" dirty="0"/>
            </a:br>
            <a:r>
              <a:rPr lang="en-US" dirty="0"/>
              <a:t>University of Detroit Mercy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864" y="4792980"/>
            <a:ext cx="3543300" cy="1587500"/>
          </a:xfrm>
          <a:prstGeom prst="rect">
            <a:avLst/>
          </a:prstGeom>
        </p:spPr>
      </p:pic>
    </p:spTree>
    <p:extLst>
      <p:ext uri="{BB962C8B-B14F-4D97-AF65-F5344CB8AC3E}">
        <p14:creationId xmlns:p14="http://schemas.microsoft.com/office/powerpoint/2010/main" val="1028280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97897-E09F-F644-8B49-715250C2EE54}"/>
              </a:ext>
            </a:extLst>
          </p:cNvPr>
          <p:cNvSpPr>
            <a:spLocks noGrp="1"/>
          </p:cNvSpPr>
          <p:nvPr>
            <p:ph type="title"/>
          </p:nvPr>
        </p:nvSpPr>
        <p:spPr/>
        <p:txBody>
          <a:bodyPr/>
          <a:lstStyle/>
          <a:p>
            <a:r>
              <a:rPr lang="en-US" dirty="0"/>
              <a:t>literature review Themes</a:t>
            </a:r>
          </a:p>
        </p:txBody>
      </p:sp>
      <p:sp>
        <p:nvSpPr>
          <p:cNvPr id="3" name="Content Placeholder 2">
            <a:extLst>
              <a:ext uri="{FF2B5EF4-FFF2-40B4-BE49-F238E27FC236}">
                <a16:creationId xmlns:a16="http://schemas.microsoft.com/office/drawing/2014/main" id="{127589DC-1C29-D246-BA6E-1AD997888451}"/>
              </a:ext>
            </a:extLst>
          </p:cNvPr>
          <p:cNvSpPr>
            <a:spLocks noGrp="1"/>
          </p:cNvSpPr>
          <p:nvPr>
            <p:ph idx="1"/>
          </p:nvPr>
        </p:nvSpPr>
        <p:spPr/>
        <p:txBody>
          <a:bodyPr>
            <a:normAutofit/>
          </a:bodyPr>
          <a:lstStyle/>
          <a:p>
            <a:r>
              <a:rPr lang="en-US" sz="2400" dirty="0"/>
              <a:t>Lack of provider understanding and comfort of discussing HPV and the HPV vaccine </a:t>
            </a:r>
          </a:p>
          <a:p>
            <a:r>
              <a:rPr lang="en-US" sz="2400" dirty="0"/>
              <a:t>A multidisciplinary approach to recommending the vaccine is needed to improve vaccination rate</a:t>
            </a:r>
          </a:p>
          <a:p>
            <a:r>
              <a:rPr lang="en-US" sz="2400" dirty="0"/>
              <a:t>Patients value provider input on vaccination; provider recommendation increases likelihood of patient getting vaccination</a:t>
            </a:r>
          </a:p>
          <a:p>
            <a:r>
              <a:rPr lang="en-US" sz="2400" dirty="0"/>
              <a:t>Professional organizations recommend dental providers taking an active role in recommendation of vaccination</a:t>
            </a:r>
          </a:p>
        </p:txBody>
      </p:sp>
    </p:spTree>
    <p:extLst>
      <p:ext uri="{BB962C8B-B14F-4D97-AF65-F5344CB8AC3E}">
        <p14:creationId xmlns:p14="http://schemas.microsoft.com/office/powerpoint/2010/main" val="2236867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C3FF5-34CA-7C4C-A44E-D84C598F31EC}"/>
              </a:ext>
            </a:extLst>
          </p:cNvPr>
          <p:cNvSpPr>
            <a:spLocks noGrp="1"/>
          </p:cNvSpPr>
          <p:nvPr>
            <p:ph type="title"/>
          </p:nvPr>
        </p:nvSpPr>
        <p:spPr>
          <a:xfrm>
            <a:off x="685802" y="609600"/>
            <a:ext cx="6282266" cy="1456267"/>
          </a:xfrm>
        </p:spPr>
        <p:txBody>
          <a:bodyPr>
            <a:normAutofit/>
          </a:bodyPr>
          <a:lstStyle/>
          <a:p>
            <a:r>
              <a:rPr lang="en-US"/>
              <a:t>Organizational assessment</a:t>
            </a:r>
          </a:p>
        </p:txBody>
      </p:sp>
      <p:pic>
        <p:nvPicPr>
          <p:cNvPr id="9" name="Graphic 6" descr="Hierarchy">
            <a:extLst>
              <a:ext uri="{FF2B5EF4-FFF2-40B4-BE49-F238E27FC236}">
                <a16:creationId xmlns:a16="http://schemas.microsoft.com/office/drawing/2014/main" id="{FADAC4F0-E0A1-1AA1-5665-0E05591F54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90936" y="1668042"/>
            <a:ext cx="3445714" cy="344571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graphicFrame>
        <p:nvGraphicFramePr>
          <p:cNvPr id="11" name="Content Placeholder 2">
            <a:extLst>
              <a:ext uri="{FF2B5EF4-FFF2-40B4-BE49-F238E27FC236}">
                <a16:creationId xmlns:a16="http://schemas.microsoft.com/office/drawing/2014/main" id="{CD69BE64-7FFF-F72A-2F9F-A6FAF04CBB39}"/>
              </a:ext>
            </a:extLst>
          </p:cNvPr>
          <p:cNvGraphicFramePr>
            <a:graphicFrameLocks noGrp="1"/>
          </p:cNvGraphicFramePr>
          <p:nvPr>
            <p:ph idx="1"/>
            <p:extLst>
              <p:ext uri="{D42A27DB-BD31-4B8C-83A1-F6EECF244321}">
                <p14:modId xmlns:p14="http://schemas.microsoft.com/office/powerpoint/2010/main" val="1412203644"/>
              </p:ext>
            </p:extLst>
          </p:nvPr>
        </p:nvGraphicFramePr>
        <p:xfrm>
          <a:off x="685802" y="2142067"/>
          <a:ext cx="6282266" cy="36491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81600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9AEB3-A7CB-1548-A259-B4277E94474F}"/>
              </a:ext>
            </a:extLst>
          </p:cNvPr>
          <p:cNvSpPr>
            <a:spLocks noGrp="1"/>
          </p:cNvSpPr>
          <p:nvPr>
            <p:ph type="title"/>
          </p:nvPr>
        </p:nvSpPr>
        <p:spPr/>
        <p:txBody>
          <a:bodyPr/>
          <a:lstStyle/>
          <a:p>
            <a:r>
              <a:rPr lang="en-US" dirty="0"/>
              <a:t>SWOT</a:t>
            </a:r>
          </a:p>
        </p:txBody>
      </p:sp>
      <p:sp>
        <p:nvSpPr>
          <p:cNvPr id="3" name="Content Placeholder 2">
            <a:extLst>
              <a:ext uri="{FF2B5EF4-FFF2-40B4-BE49-F238E27FC236}">
                <a16:creationId xmlns:a16="http://schemas.microsoft.com/office/drawing/2014/main" id="{9E0BF4E9-1A72-C245-9784-EF0FB911C49B}"/>
              </a:ext>
            </a:extLst>
          </p:cNvPr>
          <p:cNvSpPr>
            <a:spLocks noGrp="1"/>
          </p:cNvSpPr>
          <p:nvPr>
            <p:ph sz="half" idx="1"/>
          </p:nvPr>
        </p:nvSpPr>
        <p:spPr>
          <a:xfrm>
            <a:off x="685802" y="1666240"/>
            <a:ext cx="4995334" cy="4815840"/>
          </a:xfrm>
        </p:spPr>
        <p:txBody>
          <a:bodyPr>
            <a:normAutofit/>
          </a:bodyPr>
          <a:lstStyle/>
          <a:p>
            <a:pPr marL="0" indent="0">
              <a:buNone/>
            </a:pPr>
            <a:r>
              <a:rPr lang="en-US" sz="2400" b="1" u="sng" dirty="0"/>
              <a:t>Strengths</a:t>
            </a:r>
            <a:r>
              <a:rPr lang="en-US" sz="2400" dirty="0"/>
              <a:t> of the University of Detroit Mercy as a site for Project; the project is aligned with the mission and values of Excellence, service, respect, life-long learning, integrity and leading individuals’ families, and communities to optimal health and well-being</a:t>
            </a:r>
          </a:p>
          <a:p>
            <a:pPr marL="0" indent="0">
              <a:buNone/>
            </a:pPr>
            <a:r>
              <a:rPr lang="en-US" sz="2400" b="1" u="sng" dirty="0"/>
              <a:t>Weaknesses </a:t>
            </a:r>
            <a:r>
              <a:rPr lang="en-US" sz="2400" dirty="0"/>
              <a:t> Recently returned to in-person learning. </a:t>
            </a:r>
            <a:endParaRPr lang="en-US" sz="2400" b="1" u="sng" dirty="0"/>
          </a:p>
        </p:txBody>
      </p:sp>
      <p:sp>
        <p:nvSpPr>
          <p:cNvPr id="4" name="Content Placeholder 3">
            <a:extLst>
              <a:ext uri="{FF2B5EF4-FFF2-40B4-BE49-F238E27FC236}">
                <a16:creationId xmlns:a16="http://schemas.microsoft.com/office/drawing/2014/main" id="{8C0C87DA-FF95-8349-A5EB-0C56E6B3495F}"/>
              </a:ext>
            </a:extLst>
          </p:cNvPr>
          <p:cNvSpPr>
            <a:spLocks noGrp="1"/>
          </p:cNvSpPr>
          <p:nvPr>
            <p:ph sz="half" idx="2"/>
          </p:nvPr>
        </p:nvSpPr>
        <p:spPr>
          <a:xfrm>
            <a:off x="5821895" y="1808480"/>
            <a:ext cx="4995332" cy="4287519"/>
          </a:xfrm>
        </p:spPr>
        <p:txBody>
          <a:bodyPr>
            <a:normAutofit/>
          </a:bodyPr>
          <a:lstStyle/>
          <a:p>
            <a:r>
              <a:rPr lang="en-US" sz="2400" b="1" u="sng" dirty="0"/>
              <a:t>Opportunities </a:t>
            </a:r>
            <a:r>
              <a:rPr lang="en-US" sz="2400" dirty="0"/>
              <a:t>Multidisciplinary audience; Nurse Practitioner presenter to dental students, dental hygiene students, and dental school faculty. Large student population</a:t>
            </a:r>
          </a:p>
          <a:p>
            <a:r>
              <a:rPr lang="en-US" sz="2400" b="1" u="sng" dirty="0"/>
              <a:t>Threats</a:t>
            </a:r>
            <a:r>
              <a:rPr lang="en-US" sz="2400" dirty="0"/>
              <a:t> Staff change at the dental school, scheduling was a challenge</a:t>
            </a:r>
            <a:endParaRPr lang="en-US" sz="2400" b="1" u="sng" dirty="0"/>
          </a:p>
        </p:txBody>
      </p:sp>
    </p:spTree>
    <p:extLst>
      <p:ext uri="{BB962C8B-B14F-4D97-AF65-F5344CB8AC3E}">
        <p14:creationId xmlns:p14="http://schemas.microsoft.com/office/powerpoint/2010/main" val="143431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C3FF5-34CA-7C4C-A44E-D84C598F31EC}"/>
              </a:ext>
            </a:extLst>
          </p:cNvPr>
          <p:cNvSpPr>
            <a:spLocks noGrp="1"/>
          </p:cNvSpPr>
          <p:nvPr>
            <p:ph type="title"/>
          </p:nvPr>
        </p:nvSpPr>
        <p:spPr/>
        <p:txBody>
          <a:bodyPr>
            <a:normAutofit/>
          </a:bodyPr>
          <a:lstStyle/>
          <a:p>
            <a:r>
              <a:rPr lang="en-US"/>
              <a:t>Theoretical Framework</a:t>
            </a:r>
            <a:br>
              <a:rPr lang="en-US"/>
            </a:br>
            <a:r>
              <a:rPr lang="en-US"/>
              <a:t>Two Models</a:t>
            </a:r>
          </a:p>
        </p:txBody>
      </p:sp>
      <p:graphicFrame>
        <p:nvGraphicFramePr>
          <p:cNvPr id="17" name="Content Placeholder 2">
            <a:extLst>
              <a:ext uri="{FF2B5EF4-FFF2-40B4-BE49-F238E27FC236}">
                <a16:creationId xmlns:a16="http://schemas.microsoft.com/office/drawing/2014/main" id="{B7BE30D6-29ED-7D8C-700C-501FE66F07F7}"/>
              </a:ext>
            </a:extLst>
          </p:cNvPr>
          <p:cNvGraphicFramePr>
            <a:graphicFrameLocks noGrp="1"/>
          </p:cNvGraphicFramePr>
          <p:nvPr>
            <p:ph idx="1"/>
            <p:extLst>
              <p:ext uri="{D42A27DB-BD31-4B8C-83A1-F6EECF244321}">
                <p14:modId xmlns:p14="http://schemas.microsoft.com/office/powerpoint/2010/main" val="2562063616"/>
              </p:ext>
            </p:extLst>
          </p:nvPr>
        </p:nvGraphicFramePr>
        <p:xfrm>
          <a:off x="685800" y="2406400"/>
          <a:ext cx="10744200" cy="37168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7897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C3FF5-34CA-7C4C-A44E-D84C598F31EC}"/>
              </a:ext>
            </a:extLst>
          </p:cNvPr>
          <p:cNvSpPr>
            <a:spLocks noGrp="1"/>
          </p:cNvSpPr>
          <p:nvPr>
            <p:ph type="title"/>
          </p:nvPr>
        </p:nvSpPr>
        <p:spPr>
          <a:xfrm>
            <a:off x="685802" y="609600"/>
            <a:ext cx="6282266" cy="1456267"/>
          </a:xfrm>
        </p:spPr>
        <p:txBody>
          <a:bodyPr>
            <a:normAutofit/>
          </a:bodyPr>
          <a:lstStyle/>
          <a:p>
            <a:r>
              <a:rPr lang="en-US"/>
              <a:t>Purpose statement</a:t>
            </a:r>
          </a:p>
        </p:txBody>
      </p:sp>
      <p:sp>
        <p:nvSpPr>
          <p:cNvPr id="3" name="Content Placeholder 2">
            <a:extLst>
              <a:ext uri="{FF2B5EF4-FFF2-40B4-BE49-F238E27FC236}">
                <a16:creationId xmlns:a16="http://schemas.microsoft.com/office/drawing/2014/main" id="{CCB8FB74-D8A4-0442-B17C-E9CF462DB1E6}"/>
              </a:ext>
            </a:extLst>
          </p:cNvPr>
          <p:cNvSpPr>
            <a:spLocks noGrp="1"/>
          </p:cNvSpPr>
          <p:nvPr>
            <p:ph idx="1"/>
          </p:nvPr>
        </p:nvSpPr>
        <p:spPr>
          <a:xfrm>
            <a:off x="685802" y="2142067"/>
            <a:ext cx="6282266" cy="3649133"/>
          </a:xfrm>
        </p:spPr>
        <p:txBody>
          <a:bodyPr>
            <a:normAutofit fontScale="92500" lnSpcReduction="10000"/>
          </a:bodyPr>
          <a:lstStyle/>
          <a:p>
            <a:r>
              <a:rPr lang="en-US" sz="2800" dirty="0"/>
              <a:t>The goal of this project is to:</a:t>
            </a:r>
          </a:p>
          <a:p>
            <a:pPr lvl="1"/>
            <a:r>
              <a:rPr lang="en-US" sz="2600" dirty="0"/>
              <a:t>Increase dental care providers knowledge and comfort with the discussion of HPV and its role in causing cancers of the oropharyngeal area </a:t>
            </a:r>
          </a:p>
          <a:p>
            <a:pPr lvl="1"/>
            <a:r>
              <a:rPr lang="en-US" sz="2600" dirty="0"/>
              <a:t>Increase dental care providers knowledge and comfort level is discussing and recommending the HPV vaccine to patients and parents of young patients</a:t>
            </a:r>
          </a:p>
          <a:p>
            <a:endParaRPr lang="en-US" sz="2000" dirty="0"/>
          </a:p>
        </p:txBody>
      </p:sp>
      <p:pic>
        <p:nvPicPr>
          <p:cNvPr id="7" name="Graphic 6" descr="Bullseye">
            <a:extLst>
              <a:ext uri="{FF2B5EF4-FFF2-40B4-BE49-F238E27FC236}">
                <a16:creationId xmlns:a16="http://schemas.microsoft.com/office/drawing/2014/main" id="{D7D7D38A-C514-BDBD-5A7F-9A3BA34601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90936" y="1668042"/>
            <a:ext cx="3445714" cy="344571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35328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2083-8E1E-2348-B88E-03122AE96EB0}"/>
              </a:ext>
            </a:extLst>
          </p:cNvPr>
          <p:cNvSpPr>
            <a:spLocks noGrp="1"/>
          </p:cNvSpPr>
          <p:nvPr>
            <p:ph type="title"/>
          </p:nvPr>
        </p:nvSpPr>
        <p:spPr>
          <a:xfrm>
            <a:off x="646045" y="609601"/>
            <a:ext cx="10131425" cy="457200"/>
          </a:xfrm>
        </p:spPr>
        <p:txBody>
          <a:bodyPr>
            <a:normAutofit fontScale="90000"/>
          </a:bodyPr>
          <a:lstStyle/>
          <a:p>
            <a:r>
              <a:rPr lang="en-US"/>
              <a:t>Increasing provider comfort</a:t>
            </a:r>
          </a:p>
        </p:txBody>
      </p:sp>
      <p:graphicFrame>
        <p:nvGraphicFramePr>
          <p:cNvPr id="4" name="Content Placeholder 3">
            <a:extLst>
              <a:ext uri="{FF2B5EF4-FFF2-40B4-BE49-F238E27FC236}">
                <a16:creationId xmlns:a16="http://schemas.microsoft.com/office/drawing/2014/main" id="{5D7472B3-BCF3-BD45-B16D-46FBFCDBC76A}"/>
              </a:ext>
            </a:extLst>
          </p:cNvPr>
          <p:cNvGraphicFramePr>
            <a:graphicFrameLocks noGrp="1"/>
          </p:cNvGraphicFramePr>
          <p:nvPr>
            <p:ph idx="1"/>
            <p:extLst>
              <p:ext uri="{D42A27DB-BD31-4B8C-83A1-F6EECF244321}">
                <p14:modId xmlns:p14="http://schemas.microsoft.com/office/powerpoint/2010/main" val="550852785"/>
              </p:ext>
            </p:extLst>
          </p:nvPr>
        </p:nvGraphicFramePr>
        <p:xfrm>
          <a:off x="685800" y="1364565"/>
          <a:ext cx="10568354" cy="4883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0671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C3FF5-34CA-7C4C-A44E-D84C598F31EC}"/>
              </a:ext>
            </a:extLst>
          </p:cNvPr>
          <p:cNvSpPr>
            <a:spLocks noGrp="1"/>
          </p:cNvSpPr>
          <p:nvPr>
            <p:ph type="title"/>
          </p:nvPr>
        </p:nvSpPr>
        <p:spPr/>
        <p:txBody>
          <a:bodyPr/>
          <a:lstStyle/>
          <a:p>
            <a:pPr algn="ctr"/>
            <a:r>
              <a:rPr lang="en-US"/>
              <a:t>methods</a:t>
            </a:r>
          </a:p>
        </p:txBody>
      </p:sp>
      <p:sp>
        <p:nvSpPr>
          <p:cNvPr id="3" name="Content Placeholder 2">
            <a:extLst>
              <a:ext uri="{FF2B5EF4-FFF2-40B4-BE49-F238E27FC236}">
                <a16:creationId xmlns:a16="http://schemas.microsoft.com/office/drawing/2014/main" id="{CCB8FB74-D8A4-0442-B17C-E9CF462DB1E6}"/>
              </a:ext>
            </a:extLst>
          </p:cNvPr>
          <p:cNvSpPr>
            <a:spLocks noGrp="1"/>
          </p:cNvSpPr>
          <p:nvPr>
            <p:ph idx="1"/>
          </p:nvPr>
        </p:nvSpPr>
        <p:spPr/>
        <p:txBody>
          <a:bodyPr>
            <a:noAutofit/>
          </a:bodyPr>
          <a:lstStyle/>
          <a:p>
            <a:r>
              <a:rPr lang="en-US" sz="2800" u="sng" dirty="0"/>
              <a:t>Design:</a:t>
            </a:r>
            <a:r>
              <a:rPr lang="en-US" sz="2800" dirty="0"/>
              <a:t>  Quality improvement project </a:t>
            </a:r>
          </a:p>
          <a:p>
            <a:r>
              <a:rPr lang="en-US" sz="2800" u="sng" dirty="0"/>
              <a:t>Location &amp; Target Population</a:t>
            </a:r>
            <a:r>
              <a:rPr lang="en-US" sz="2800" dirty="0"/>
              <a:t>:  University of Detroit Mercy Dental school with the Dental Students and Dental Hygiene students and faculty</a:t>
            </a:r>
          </a:p>
          <a:p>
            <a:r>
              <a:rPr lang="en-US" sz="2800" u="sng" dirty="0"/>
              <a:t>Take Away Educational Aid</a:t>
            </a:r>
            <a:r>
              <a:rPr lang="en-US" sz="2800" dirty="0"/>
              <a:t>: One page educational handout regarding Human Papilloma virus; statistics, vaccine recommendations talking points to have with parents and tips on successful conversations for the health care provider on sensitive or uncomfortable topics</a:t>
            </a:r>
          </a:p>
        </p:txBody>
      </p:sp>
    </p:spTree>
    <p:extLst>
      <p:ext uri="{BB962C8B-B14F-4D97-AF65-F5344CB8AC3E}">
        <p14:creationId xmlns:p14="http://schemas.microsoft.com/office/powerpoint/2010/main" val="2887342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E3C8-80D1-6A43-B02C-53DEF463A940}"/>
              </a:ext>
            </a:extLst>
          </p:cNvPr>
          <p:cNvSpPr>
            <a:spLocks noGrp="1"/>
          </p:cNvSpPr>
          <p:nvPr>
            <p:ph type="title"/>
          </p:nvPr>
        </p:nvSpPr>
        <p:spPr/>
        <p:txBody>
          <a:bodyPr/>
          <a:lstStyle/>
          <a:p>
            <a:pPr algn="ctr"/>
            <a:r>
              <a:rPr lang="en-US"/>
              <a:t>methods</a:t>
            </a:r>
          </a:p>
        </p:txBody>
      </p:sp>
      <p:sp>
        <p:nvSpPr>
          <p:cNvPr id="3" name="Content Placeholder 2">
            <a:extLst>
              <a:ext uri="{FF2B5EF4-FFF2-40B4-BE49-F238E27FC236}">
                <a16:creationId xmlns:a16="http://schemas.microsoft.com/office/drawing/2014/main" id="{A10D37D8-18F9-244C-9076-C3AE3B316E41}"/>
              </a:ext>
            </a:extLst>
          </p:cNvPr>
          <p:cNvSpPr>
            <a:spLocks noGrp="1"/>
          </p:cNvSpPr>
          <p:nvPr>
            <p:ph idx="1"/>
          </p:nvPr>
        </p:nvSpPr>
        <p:spPr/>
        <p:txBody>
          <a:bodyPr>
            <a:noAutofit/>
          </a:bodyPr>
          <a:lstStyle/>
          <a:p>
            <a:r>
              <a:rPr lang="en-US" sz="2400" u="sng" dirty="0"/>
              <a:t>Presentation Method</a:t>
            </a:r>
            <a:r>
              <a:rPr lang="en-US" sz="2400" dirty="0"/>
              <a:t>: A pre and post educational questionnaire  will be utilized to asses increase in knowledge and comfort level of the topics of HPV and the HPV vaccination. Each question is scored correct or incorrect.</a:t>
            </a:r>
          </a:p>
          <a:p>
            <a:r>
              <a:rPr lang="en-US" sz="2400" u="sng" dirty="0"/>
              <a:t>Survey Format</a:t>
            </a:r>
            <a:r>
              <a:rPr lang="en-US" sz="2400" dirty="0"/>
              <a:t>: A true false format will be used for ease of the dental students and hygiene students that agree to participate.</a:t>
            </a:r>
          </a:p>
          <a:p>
            <a:r>
              <a:rPr lang="en-US" sz="2400" u="sng" dirty="0"/>
              <a:t>Data Collection to aid in Sustainability</a:t>
            </a:r>
            <a:r>
              <a:rPr lang="en-US" sz="2400" dirty="0"/>
              <a:t>: Only on the pre-educational questionnaire participants will be asked if they have received the vaccination themselves. This will data will be collected for possible future use and continuation of this project to examine if that point increases likelihood of recommendation of vaccine to patients.</a:t>
            </a:r>
          </a:p>
        </p:txBody>
      </p:sp>
    </p:spTree>
    <p:extLst>
      <p:ext uri="{BB962C8B-B14F-4D97-AF65-F5344CB8AC3E}">
        <p14:creationId xmlns:p14="http://schemas.microsoft.com/office/powerpoint/2010/main" val="2062162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E449-7BD9-1C45-BC31-3A77FB4411B4}"/>
              </a:ext>
            </a:extLst>
          </p:cNvPr>
          <p:cNvSpPr>
            <a:spLocks noGrp="1"/>
          </p:cNvSpPr>
          <p:nvPr>
            <p:ph type="title"/>
          </p:nvPr>
        </p:nvSpPr>
        <p:spPr/>
        <p:txBody>
          <a:bodyPr/>
          <a:lstStyle/>
          <a:p>
            <a:r>
              <a:rPr lang="en-US" dirty="0"/>
              <a:t>Working through Barriers (NIH, 2021)</a:t>
            </a:r>
          </a:p>
        </p:txBody>
      </p:sp>
      <p:graphicFrame>
        <p:nvGraphicFramePr>
          <p:cNvPr id="4" name="Content Placeholder 3">
            <a:extLst>
              <a:ext uri="{FF2B5EF4-FFF2-40B4-BE49-F238E27FC236}">
                <a16:creationId xmlns:a16="http://schemas.microsoft.com/office/drawing/2014/main" id="{EC2CFD40-B55F-9C48-AA17-AA329511131C}"/>
              </a:ext>
            </a:extLst>
          </p:cNvPr>
          <p:cNvGraphicFramePr>
            <a:graphicFrameLocks noGrp="1"/>
          </p:cNvGraphicFramePr>
          <p:nvPr>
            <p:ph idx="1"/>
            <p:extLst>
              <p:ext uri="{D42A27DB-BD31-4B8C-83A1-F6EECF244321}">
                <p14:modId xmlns:p14="http://schemas.microsoft.com/office/powerpoint/2010/main" val="151994680"/>
              </p:ext>
            </p:extLst>
          </p:nvPr>
        </p:nvGraphicFramePr>
        <p:xfrm>
          <a:off x="685800" y="2141538"/>
          <a:ext cx="10131425" cy="3649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3006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C970DF3-57E5-014A-835D-C9B9BED58DAC}"/>
              </a:ext>
            </a:extLst>
          </p:cNvPr>
          <p:cNvPicPr>
            <a:picLocks noGrp="1" noChangeAspect="1"/>
          </p:cNvPicPr>
          <p:nvPr>
            <p:ph idx="1"/>
          </p:nvPr>
        </p:nvPicPr>
        <p:blipFill>
          <a:blip r:embed="rId3"/>
          <a:stretch>
            <a:fillRect/>
          </a:stretch>
        </p:blipFill>
        <p:spPr>
          <a:xfrm>
            <a:off x="2946400" y="677333"/>
            <a:ext cx="5232400" cy="5757334"/>
          </a:xfrm>
        </p:spPr>
      </p:pic>
    </p:spTree>
    <p:extLst>
      <p:ext uri="{BB962C8B-B14F-4D97-AF65-F5344CB8AC3E}">
        <p14:creationId xmlns:p14="http://schemas.microsoft.com/office/powerpoint/2010/main" val="247541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31CE0-4626-D441-9705-9DAB304C4BFC}"/>
              </a:ext>
            </a:extLst>
          </p:cNvPr>
          <p:cNvSpPr>
            <a:spLocks noGrp="1"/>
          </p:cNvSpPr>
          <p:nvPr>
            <p:ph type="title"/>
          </p:nvPr>
        </p:nvSpPr>
        <p:spPr>
          <a:xfrm>
            <a:off x="685801" y="506192"/>
            <a:ext cx="10131425" cy="1112878"/>
          </a:xfrm>
        </p:spPr>
        <p:txBody>
          <a:bodyPr/>
          <a:lstStyle/>
          <a:p>
            <a:pPr algn="ctr"/>
            <a:r>
              <a:rPr lang="en-US" dirty="0"/>
              <a:t>introduction</a:t>
            </a:r>
          </a:p>
        </p:txBody>
      </p:sp>
      <p:graphicFrame>
        <p:nvGraphicFramePr>
          <p:cNvPr id="7" name="Content Placeholder 2">
            <a:extLst>
              <a:ext uri="{FF2B5EF4-FFF2-40B4-BE49-F238E27FC236}">
                <a16:creationId xmlns:a16="http://schemas.microsoft.com/office/drawing/2014/main" id="{8B066F9C-A6F7-3404-AB63-2165DFA122A8}"/>
              </a:ext>
            </a:extLst>
          </p:cNvPr>
          <p:cNvGraphicFramePr>
            <a:graphicFrameLocks noGrp="1"/>
          </p:cNvGraphicFramePr>
          <p:nvPr>
            <p:ph idx="1"/>
            <p:extLst>
              <p:ext uri="{D42A27DB-BD31-4B8C-83A1-F6EECF244321}">
                <p14:modId xmlns:p14="http://schemas.microsoft.com/office/powerpoint/2010/main" val="1377203042"/>
              </p:ext>
            </p:extLst>
          </p:nvPr>
        </p:nvGraphicFramePr>
        <p:xfrm>
          <a:off x="685801" y="1895061"/>
          <a:ext cx="10131425" cy="4531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5860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700D9-4EE4-A14F-AAA0-97BD3DF59CAF}"/>
              </a:ext>
            </a:extLst>
          </p:cNvPr>
          <p:cNvSpPr>
            <a:spLocks noGrp="1"/>
          </p:cNvSpPr>
          <p:nvPr>
            <p:ph idx="1"/>
          </p:nvPr>
        </p:nvSpPr>
        <p:spPr/>
        <p:txBody>
          <a:bodyPr>
            <a:normAutofit/>
          </a:bodyPr>
          <a:lstStyle/>
          <a:p>
            <a:pPr marL="0" indent="0" algn="ctr">
              <a:buNone/>
            </a:pPr>
            <a:r>
              <a:rPr lang="en-US" sz="4800"/>
              <a:t>TOOLS</a:t>
            </a:r>
          </a:p>
        </p:txBody>
      </p:sp>
    </p:spTree>
    <p:extLst>
      <p:ext uri="{BB962C8B-B14F-4D97-AF65-F5344CB8AC3E}">
        <p14:creationId xmlns:p14="http://schemas.microsoft.com/office/powerpoint/2010/main" val="80247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7FA6F-DDA5-B347-8CD3-FC2592CCBC4E}"/>
              </a:ext>
            </a:extLst>
          </p:cNvPr>
          <p:cNvSpPr>
            <a:spLocks noGrp="1"/>
          </p:cNvSpPr>
          <p:nvPr>
            <p:ph sz="half" idx="1"/>
          </p:nvPr>
        </p:nvSpPr>
        <p:spPr>
          <a:xfrm>
            <a:off x="685802" y="829733"/>
            <a:ext cx="4995334" cy="5244496"/>
          </a:xfrm>
        </p:spPr>
        <p:txBody>
          <a:bodyPr>
            <a:noAutofit/>
          </a:bodyPr>
          <a:lstStyle/>
          <a:p>
            <a:pPr marL="0" indent="0">
              <a:buNone/>
            </a:pPr>
            <a:r>
              <a:rPr lang="en-US" sz="1400" dirty="0"/>
              <a:t>           Questions on HPV and HPV-OPC</a:t>
            </a:r>
          </a:p>
          <a:p>
            <a:pPr marL="342900" lvl="0" indent="-342900">
              <a:buFont typeface="+mj-lt"/>
              <a:buAutoNum type="arabicPeriod"/>
            </a:pPr>
            <a:r>
              <a:rPr lang="en-US" sz="1400" dirty="0"/>
              <a:t>There are many types of HPV?    true_________      false_________</a:t>
            </a:r>
          </a:p>
          <a:p>
            <a:pPr marL="342900" lvl="0" indent="-342900">
              <a:buFont typeface="+mj-lt"/>
              <a:buAutoNum type="arabicPeriod"/>
            </a:pPr>
            <a:r>
              <a:rPr lang="en-US" sz="1400" dirty="0"/>
              <a:t>HPV is a bacterial infection?       true_________     false_________</a:t>
            </a:r>
          </a:p>
          <a:p>
            <a:pPr marL="342900" lvl="0" indent="-342900">
              <a:buFont typeface="+mj-lt"/>
              <a:buAutoNum type="arabicPeriod"/>
            </a:pPr>
            <a:r>
              <a:rPr lang="en-US" sz="1400" dirty="0"/>
              <a:t>A person can be infected with HPV without knowing?     true________    false________</a:t>
            </a:r>
          </a:p>
          <a:p>
            <a:pPr marL="342900" lvl="0" indent="-342900">
              <a:buFont typeface="+mj-lt"/>
              <a:buAutoNum type="arabicPeriod"/>
            </a:pPr>
            <a:r>
              <a:rPr lang="en-US" sz="1400" dirty="0"/>
              <a:t>In most cases HPV infections go away without causing any health any significant health problems?   true________    false______</a:t>
            </a:r>
          </a:p>
          <a:p>
            <a:pPr marL="342900" lvl="0" indent="-342900">
              <a:buFont typeface="+mj-lt"/>
              <a:buAutoNum type="arabicPeriod"/>
            </a:pPr>
            <a:r>
              <a:rPr lang="en-US" sz="1400" dirty="0"/>
              <a:t>HPV can be transmitted via sexual contact?   true________    false________</a:t>
            </a:r>
          </a:p>
          <a:p>
            <a:pPr marL="342900" lvl="0" indent="-342900">
              <a:buFont typeface="+mj-lt"/>
              <a:buAutoNum type="arabicPeriod"/>
            </a:pPr>
            <a:r>
              <a:rPr lang="en-US" sz="1400" dirty="0"/>
              <a:t>Some types of HPV are associated with greater than 70% of OPC?   true______ false____</a:t>
            </a:r>
          </a:p>
          <a:p>
            <a:pPr marL="342900" lvl="0" indent="-342900">
              <a:buFont typeface="+mj-lt"/>
              <a:buAutoNum type="arabicPeriod"/>
            </a:pPr>
            <a:r>
              <a:rPr lang="en-US" sz="1400" dirty="0"/>
              <a:t>The same types of HPV that infect the genital areas can infect the mouth and throat? true________      false________</a:t>
            </a:r>
          </a:p>
          <a:p>
            <a:pPr marL="342900" lvl="0" indent="-342900">
              <a:buFont typeface="+mj-lt"/>
              <a:buAutoNum type="arabicPeriod"/>
            </a:pPr>
            <a:r>
              <a:rPr lang="en-US" sz="1400" dirty="0"/>
              <a:t>Antibiotics can cure HPV?     true________     false________</a:t>
            </a:r>
          </a:p>
          <a:p>
            <a:pPr marL="342900" lvl="0" indent="-342900">
              <a:buFont typeface="+mj-lt"/>
              <a:buAutoNum type="arabicPeriod"/>
            </a:pPr>
            <a:r>
              <a:rPr lang="en-US" sz="1400" dirty="0"/>
              <a:t>OPC caused by smoking is more deadly than OPC caused by HPV? true______false_____</a:t>
            </a:r>
          </a:p>
          <a:p>
            <a:pPr marL="342900" lvl="0" indent="-342900">
              <a:buFont typeface="+mj-lt"/>
              <a:buAutoNum type="arabicPeriod"/>
            </a:pPr>
            <a:r>
              <a:rPr lang="en-US" sz="1400" dirty="0"/>
              <a:t>Early stages of HPV-OPC are often asymptomatic? true_______false________</a:t>
            </a:r>
          </a:p>
          <a:p>
            <a:endParaRPr lang="en-US" sz="1400" dirty="0"/>
          </a:p>
        </p:txBody>
      </p:sp>
      <p:sp>
        <p:nvSpPr>
          <p:cNvPr id="4" name="Content Placeholder 3">
            <a:extLst>
              <a:ext uri="{FF2B5EF4-FFF2-40B4-BE49-F238E27FC236}">
                <a16:creationId xmlns:a16="http://schemas.microsoft.com/office/drawing/2014/main" id="{87EC569E-5FF8-6C4F-B04D-576ECFAC529E}"/>
              </a:ext>
            </a:extLst>
          </p:cNvPr>
          <p:cNvSpPr>
            <a:spLocks noGrp="1"/>
          </p:cNvSpPr>
          <p:nvPr>
            <p:ph sz="half" idx="2"/>
          </p:nvPr>
        </p:nvSpPr>
        <p:spPr>
          <a:xfrm>
            <a:off x="5821895" y="220133"/>
            <a:ext cx="4995332" cy="6096000"/>
          </a:xfrm>
        </p:spPr>
        <p:txBody>
          <a:bodyPr>
            <a:normAutofit fontScale="77500" lnSpcReduction="20000"/>
          </a:bodyPr>
          <a:lstStyle/>
          <a:p>
            <a:pPr marL="0" indent="0">
              <a:buNone/>
            </a:pPr>
            <a:r>
              <a:rPr lang="en-US" dirty="0"/>
              <a:t>         Questions on HPV vaccine</a:t>
            </a:r>
          </a:p>
          <a:p>
            <a:pPr marL="342900" lvl="0" indent="-342900">
              <a:buFont typeface="+mj-lt"/>
              <a:buAutoNum type="arabicPeriod"/>
            </a:pPr>
            <a:r>
              <a:rPr lang="en-US" dirty="0"/>
              <a:t>There are vaccines that provide immunity against certain     types of HPV? </a:t>
            </a:r>
          </a:p>
          <a:p>
            <a:pPr marL="0" indent="0">
              <a:buNone/>
            </a:pPr>
            <a:r>
              <a:rPr lang="en-US" dirty="0"/>
              <a:t>        true______   false______</a:t>
            </a:r>
          </a:p>
          <a:p>
            <a:pPr marL="0" lvl="0" indent="0">
              <a:buNone/>
            </a:pPr>
            <a:r>
              <a:rPr lang="en-US" dirty="0"/>
              <a:t>2. HPV vaccines lead to long lasting immunity?  </a:t>
            </a:r>
            <a:r>
              <a:rPr lang="en-US" dirty="0" err="1"/>
              <a:t>true___false</a:t>
            </a:r>
            <a:r>
              <a:rPr lang="en-US" dirty="0"/>
              <a:t>___          </a:t>
            </a:r>
          </a:p>
          <a:p>
            <a:pPr marL="0" lvl="0" indent="0">
              <a:buNone/>
            </a:pPr>
            <a:r>
              <a:rPr lang="en-US" dirty="0"/>
              <a:t>3.  HPV vaccine protects men and woman against OPC? true______  false______</a:t>
            </a:r>
          </a:p>
          <a:p>
            <a:pPr marL="0" lvl="0" indent="0">
              <a:buNone/>
            </a:pPr>
            <a:r>
              <a:rPr lang="en-US" dirty="0"/>
              <a:t>4. HPV vaccines are covered by most insurances? true______ false______</a:t>
            </a:r>
          </a:p>
          <a:p>
            <a:pPr marL="0" lvl="0" indent="0">
              <a:buNone/>
            </a:pPr>
            <a:r>
              <a:rPr lang="en-US" dirty="0"/>
              <a:t>5. HPV vaccines may cause serious side effects? true______  false______</a:t>
            </a:r>
          </a:p>
          <a:p>
            <a:pPr marL="0" lvl="0" indent="0">
              <a:buNone/>
            </a:pPr>
            <a:r>
              <a:rPr lang="en-US" dirty="0"/>
              <a:t> 6. HPV vaccine is administered in one dose? true______   false______</a:t>
            </a:r>
          </a:p>
          <a:p>
            <a:pPr marL="0" lvl="0" indent="0">
              <a:buNone/>
            </a:pPr>
            <a:r>
              <a:rPr lang="en-US" dirty="0"/>
              <a:t> 7. The recommended age for HPV vaccination in youths is 11 to 12 years?</a:t>
            </a:r>
          </a:p>
          <a:p>
            <a:pPr marL="0" indent="0">
              <a:buNone/>
            </a:pPr>
            <a:r>
              <a:rPr lang="en-US" dirty="0"/>
              <a:t>       true_____    false______</a:t>
            </a:r>
          </a:p>
          <a:p>
            <a:pPr marL="0" lvl="0" indent="0">
              <a:buNone/>
            </a:pPr>
            <a:r>
              <a:rPr lang="en-US" dirty="0"/>
              <a:t>8. HPV vaccine prevents greater than 90% of individuals from getting genital warts? true______    false______</a:t>
            </a:r>
          </a:p>
          <a:p>
            <a:pPr marL="0" lvl="0" indent="0">
              <a:buNone/>
            </a:pPr>
            <a:r>
              <a:rPr lang="en-US" dirty="0"/>
              <a:t>9. People who have been diagnosed with HPV should not receive the HPV vaccine?  true______    false______</a:t>
            </a:r>
          </a:p>
          <a:p>
            <a:pPr marL="0" lvl="0" indent="0">
              <a:buNone/>
            </a:pPr>
            <a:r>
              <a:rPr lang="en-US" dirty="0"/>
              <a:t>10. The Centers for Disease and Prevention (CDC) recommends that the HPV vaccine should be administered to both males and females? true______ false_____ </a:t>
            </a:r>
          </a:p>
          <a:p>
            <a:endParaRPr lang="en-US" dirty="0"/>
          </a:p>
        </p:txBody>
      </p:sp>
    </p:spTree>
    <p:extLst>
      <p:ext uri="{BB962C8B-B14F-4D97-AF65-F5344CB8AC3E}">
        <p14:creationId xmlns:p14="http://schemas.microsoft.com/office/powerpoint/2010/main" val="2672890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0DECA-2C96-3C4B-B3F2-BDDDB13D75D9}"/>
              </a:ext>
            </a:extLst>
          </p:cNvPr>
          <p:cNvSpPr>
            <a:spLocks noGrp="1"/>
          </p:cNvSpPr>
          <p:nvPr>
            <p:ph type="title"/>
          </p:nvPr>
        </p:nvSpPr>
        <p:spPr/>
        <p:txBody>
          <a:bodyPr/>
          <a:lstStyle/>
          <a:p>
            <a:r>
              <a:rPr lang="en-US"/>
              <a:t>Demographics</a:t>
            </a:r>
          </a:p>
        </p:txBody>
      </p:sp>
      <p:graphicFrame>
        <p:nvGraphicFramePr>
          <p:cNvPr id="5" name="Content Placeholder 4">
            <a:extLst>
              <a:ext uri="{FF2B5EF4-FFF2-40B4-BE49-F238E27FC236}">
                <a16:creationId xmlns:a16="http://schemas.microsoft.com/office/drawing/2014/main" id="{B64B889F-7C80-AB46-8EFD-48A5A8690EF7}"/>
              </a:ext>
            </a:extLst>
          </p:cNvPr>
          <p:cNvGraphicFramePr>
            <a:graphicFrameLocks noGrp="1"/>
          </p:cNvGraphicFramePr>
          <p:nvPr>
            <p:ph sz="half" idx="1"/>
            <p:extLst>
              <p:ext uri="{D42A27DB-BD31-4B8C-83A1-F6EECF244321}">
                <p14:modId xmlns:p14="http://schemas.microsoft.com/office/powerpoint/2010/main" val="954457321"/>
              </p:ext>
            </p:extLst>
          </p:nvPr>
        </p:nvGraphicFramePr>
        <p:xfrm>
          <a:off x="685800" y="2065866"/>
          <a:ext cx="4995863" cy="4182532"/>
        </p:xfrm>
        <a:graphic>
          <a:graphicData uri="http://schemas.openxmlformats.org/drawingml/2006/table">
            <a:tbl>
              <a:tblPr firstRow="1" firstCol="1" bandRow="1">
                <a:tableStyleId>{793D81CF-94F2-401A-BA57-92F5A7B2D0C5}</a:tableStyleId>
              </a:tblPr>
              <a:tblGrid>
                <a:gridCol w="4995863">
                  <a:extLst>
                    <a:ext uri="{9D8B030D-6E8A-4147-A177-3AD203B41FA5}">
                      <a16:colId xmlns:a16="http://schemas.microsoft.com/office/drawing/2014/main" val="2122378524"/>
                    </a:ext>
                  </a:extLst>
                </a:gridCol>
              </a:tblGrid>
              <a:tr h="1045633">
                <a:tc>
                  <a:txBody>
                    <a:bodyPr/>
                    <a:lstStyle/>
                    <a:p>
                      <a:pPr marL="0" marR="0" algn="just">
                        <a:lnSpc>
                          <a:spcPct val="200000"/>
                        </a:lnSpc>
                        <a:spcBef>
                          <a:spcPts val="0"/>
                        </a:spcBef>
                        <a:spcAft>
                          <a:spcPts val="0"/>
                        </a:spcAft>
                      </a:pPr>
                      <a:r>
                        <a:rPr lang="en-US" sz="1600" u="sng" dirty="0">
                          <a:effectLst/>
                        </a:rPr>
                        <a:t>Position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3170766101"/>
                  </a:ext>
                </a:extLst>
              </a:tr>
              <a:tr h="1045633">
                <a:tc>
                  <a:txBody>
                    <a:bodyPr/>
                    <a:lstStyle/>
                    <a:p>
                      <a:pPr marL="0" marR="0" algn="just">
                        <a:lnSpc>
                          <a:spcPct val="200000"/>
                        </a:lnSpc>
                        <a:spcBef>
                          <a:spcPts val="0"/>
                        </a:spcBef>
                        <a:spcAft>
                          <a:spcPts val="0"/>
                        </a:spcAft>
                      </a:pPr>
                      <a:r>
                        <a:rPr lang="en-US" sz="1600" dirty="0">
                          <a:effectLst/>
                        </a:rPr>
                        <a:t>Faculty                                            19          7.76%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669489809"/>
                  </a:ext>
                </a:extLst>
              </a:tr>
              <a:tr h="1045633">
                <a:tc>
                  <a:txBody>
                    <a:bodyPr/>
                    <a:lstStyle/>
                    <a:p>
                      <a:pPr marL="0" marR="0" algn="just">
                        <a:lnSpc>
                          <a:spcPct val="200000"/>
                        </a:lnSpc>
                        <a:spcBef>
                          <a:spcPts val="0"/>
                        </a:spcBef>
                        <a:spcAft>
                          <a:spcPts val="0"/>
                        </a:spcAft>
                      </a:pPr>
                      <a:r>
                        <a:rPr lang="en-US" sz="1600" dirty="0">
                          <a:effectLst/>
                        </a:rPr>
                        <a:t>Dental Students                            196        80.00%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2504675045"/>
                  </a:ext>
                </a:extLst>
              </a:tr>
              <a:tr h="1045633">
                <a:tc>
                  <a:txBody>
                    <a:bodyPr/>
                    <a:lstStyle/>
                    <a:p>
                      <a:pPr marL="0" marR="0" algn="just">
                        <a:lnSpc>
                          <a:spcPct val="200000"/>
                        </a:lnSpc>
                        <a:spcBef>
                          <a:spcPts val="0"/>
                        </a:spcBef>
                        <a:spcAft>
                          <a:spcPts val="0"/>
                        </a:spcAft>
                      </a:pPr>
                      <a:r>
                        <a:rPr lang="en-US" sz="1600" dirty="0">
                          <a:effectLst/>
                        </a:rPr>
                        <a:t>Dental Hygiene students             30         12.24%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723848672"/>
                  </a:ext>
                </a:extLst>
              </a:tr>
            </a:tbl>
          </a:graphicData>
        </a:graphic>
      </p:graphicFrame>
      <p:graphicFrame>
        <p:nvGraphicFramePr>
          <p:cNvPr id="7" name="Content Placeholder 6">
            <a:extLst>
              <a:ext uri="{FF2B5EF4-FFF2-40B4-BE49-F238E27FC236}">
                <a16:creationId xmlns:a16="http://schemas.microsoft.com/office/drawing/2014/main" id="{8C2018A2-D55A-9D44-AA0D-53CA8D07C4C5}"/>
              </a:ext>
            </a:extLst>
          </p:cNvPr>
          <p:cNvGraphicFramePr>
            <a:graphicFrameLocks noGrp="1"/>
          </p:cNvGraphicFramePr>
          <p:nvPr>
            <p:ph sz="half" idx="2"/>
            <p:extLst>
              <p:ext uri="{D42A27DB-BD31-4B8C-83A1-F6EECF244321}">
                <p14:modId xmlns:p14="http://schemas.microsoft.com/office/powerpoint/2010/main" val="3791514981"/>
              </p:ext>
            </p:extLst>
          </p:nvPr>
        </p:nvGraphicFramePr>
        <p:xfrm>
          <a:off x="5894614" y="2065865"/>
          <a:ext cx="4922611" cy="4182532"/>
        </p:xfrm>
        <a:graphic>
          <a:graphicData uri="http://schemas.openxmlformats.org/drawingml/2006/table">
            <a:tbl>
              <a:tblPr firstRow="1" firstCol="1" bandRow="1">
                <a:tableStyleId>{793D81CF-94F2-401A-BA57-92F5A7B2D0C5}</a:tableStyleId>
              </a:tblPr>
              <a:tblGrid>
                <a:gridCol w="4922611">
                  <a:extLst>
                    <a:ext uri="{9D8B030D-6E8A-4147-A177-3AD203B41FA5}">
                      <a16:colId xmlns:a16="http://schemas.microsoft.com/office/drawing/2014/main" val="2660796326"/>
                    </a:ext>
                  </a:extLst>
                </a:gridCol>
              </a:tblGrid>
              <a:tr h="1045633">
                <a:tc>
                  <a:txBody>
                    <a:bodyPr/>
                    <a:lstStyle/>
                    <a:p>
                      <a:pPr marL="0" marR="0" algn="just">
                        <a:lnSpc>
                          <a:spcPct val="200000"/>
                        </a:lnSpc>
                        <a:spcBef>
                          <a:spcPts val="0"/>
                        </a:spcBef>
                        <a:spcAft>
                          <a:spcPts val="0"/>
                        </a:spcAft>
                      </a:pPr>
                      <a:r>
                        <a:rPr lang="en-US" sz="1600" u="sng" dirty="0">
                          <a:effectLst/>
                        </a:rPr>
                        <a:t>Gender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330140542"/>
                  </a:ext>
                </a:extLst>
              </a:tr>
              <a:tr h="1045633">
                <a:tc>
                  <a:txBody>
                    <a:bodyPr/>
                    <a:lstStyle/>
                    <a:p>
                      <a:pPr marL="0" marR="0" algn="just">
                        <a:lnSpc>
                          <a:spcPct val="200000"/>
                        </a:lnSpc>
                        <a:spcBef>
                          <a:spcPts val="0"/>
                        </a:spcBef>
                        <a:spcAft>
                          <a:spcPts val="0"/>
                        </a:spcAft>
                      </a:pPr>
                      <a:r>
                        <a:rPr lang="en-US" sz="1600" dirty="0">
                          <a:effectLst/>
                        </a:rPr>
                        <a:t>Females                                          144            59.26%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2001137915"/>
                  </a:ext>
                </a:extLst>
              </a:tr>
              <a:tr h="1045633">
                <a:tc>
                  <a:txBody>
                    <a:bodyPr/>
                    <a:lstStyle/>
                    <a:p>
                      <a:pPr marL="0" marR="0" algn="just">
                        <a:lnSpc>
                          <a:spcPct val="200000"/>
                        </a:lnSpc>
                        <a:spcBef>
                          <a:spcPts val="0"/>
                        </a:spcBef>
                        <a:spcAft>
                          <a:spcPts val="0"/>
                        </a:spcAft>
                      </a:pPr>
                      <a:r>
                        <a:rPr lang="en-US" sz="1600" dirty="0">
                          <a:effectLst/>
                        </a:rPr>
                        <a:t>Males                                              99              40.74%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1194291583"/>
                  </a:ext>
                </a:extLst>
              </a:tr>
              <a:tr h="1045633">
                <a:tc>
                  <a:txBody>
                    <a:bodyPr/>
                    <a:lstStyle/>
                    <a:p>
                      <a:pPr marL="0" marR="0" algn="just">
                        <a:lnSpc>
                          <a:spcPct val="200000"/>
                        </a:lnSpc>
                        <a:spcBef>
                          <a:spcPts val="0"/>
                        </a:spcBef>
                        <a:spcAft>
                          <a:spcPts val="0"/>
                        </a:spcAft>
                      </a:pPr>
                      <a:r>
                        <a:rPr lang="en-US" sz="1600" dirty="0">
                          <a:effectLst/>
                        </a:rPr>
                        <a:t>Missing                                           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3508674955"/>
                  </a:ext>
                </a:extLst>
              </a:tr>
            </a:tbl>
          </a:graphicData>
        </a:graphic>
      </p:graphicFrame>
    </p:spTree>
    <p:extLst>
      <p:ext uri="{BB962C8B-B14F-4D97-AF65-F5344CB8AC3E}">
        <p14:creationId xmlns:p14="http://schemas.microsoft.com/office/powerpoint/2010/main" val="3981166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ED1865-B7C6-0E43-9E0D-79A767F1296B}"/>
              </a:ext>
            </a:extLst>
          </p:cNvPr>
          <p:cNvSpPr>
            <a:spLocks noGrp="1"/>
          </p:cNvSpPr>
          <p:nvPr>
            <p:ph idx="1"/>
          </p:nvPr>
        </p:nvSpPr>
        <p:spPr/>
        <p:txBody>
          <a:bodyPr>
            <a:normAutofit/>
          </a:bodyPr>
          <a:lstStyle/>
          <a:p>
            <a:pPr marL="0" indent="0" algn="ctr">
              <a:buNone/>
            </a:pPr>
            <a:r>
              <a:rPr lang="en-US" sz="4800" dirty="0"/>
              <a:t>Pre-Education Results</a:t>
            </a:r>
          </a:p>
        </p:txBody>
      </p:sp>
    </p:spTree>
    <p:extLst>
      <p:ext uri="{BB962C8B-B14F-4D97-AF65-F5344CB8AC3E}">
        <p14:creationId xmlns:p14="http://schemas.microsoft.com/office/powerpoint/2010/main" val="209082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591BE91-5FDF-7548-90E6-14AF12136545}"/>
              </a:ext>
            </a:extLst>
          </p:cNvPr>
          <p:cNvGraphicFramePr>
            <a:graphicFrameLocks noGrp="1"/>
          </p:cNvGraphicFramePr>
          <p:nvPr>
            <p:ph sz="half" idx="1"/>
            <p:extLst>
              <p:ext uri="{D42A27DB-BD31-4B8C-83A1-F6EECF244321}">
                <p14:modId xmlns:p14="http://schemas.microsoft.com/office/powerpoint/2010/main" val="876467881"/>
              </p:ext>
            </p:extLst>
          </p:nvPr>
        </p:nvGraphicFramePr>
        <p:xfrm>
          <a:off x="685800" y="538834"/>
          <a:ext cx="4995863" cy="6082099"/>
        </p:xfrm>
        <a:graphic>
          <a:graphicData uri="http://schemas.openxmlformats.org/drawingml/2006/table">
            <a:tbl>
              <a:tblPr firstRow="1" firstCol="1" bandRow="1">
                <a:tableStyleId>{D7AC3CCA-C797-4891-BE02-D94E43425B78}</a:tableStyleId>
              </a:tblPr>
              <a:tblGrid>
                <a:gridCol w="1664931">
                  <a:extLst>
                    <a:ext uri="{9D8B030D-6E8A-4147-A177-3AD203B41FA5}">
                      <a16:colId xmlns:a16="http://schemas.microsoft.com/office/drawing/2014/main" val="2918028217"/>
                    </a:ext>
                  </a:extLst>
                </a:gridCol>
                <a:gridCol w="1665466">
                  <a:extLst>
                    <a:ext uri="{9D8B030D-6E8A-4147-A177-3AD203B41FA5}">
                      <a16:colId xmlns:a16="http://schemas.microsoft.com/office/drawing/2014/main" val="1193802772"/>
                    </a:ext>
                  </a:extLst>
                </a:gridCol>
                <a:gridCol w="1665466">
                  <a:extLst>
                    <a:ext uri="{9D8B030D-6E8A-4147-A177-3AD203B41FA5}">
                      <a16:colId xmlns:a16="http://schemas.microsoft.com/office/drawing/2014/main" val="760467341"/>
                    </a:ext>
                  </a:extLst>
                </a:gridCol>
              </a:tblGrid>
              <a:tr h="292245">
                <a:tc gridSpan="3">
                  <a:txBody>
                    <a:bodyPr/>
                    <a:lstStyle/>
                    <a:p>
                      <a:pPr marL="0" marR="0" algn="just">
                        <a:lnSpc>
                          <a:spcPct val="200000"/>
                        </a:lnSpc>
                        <a:spcBef>
                          <a:spcPts val="0"/>
                        </a:spcBef>
                        <a:spcAft>
                          <a:spcPts val="0"/>
                        </a:spcAft>
                      </a:pPr>
                      <a:r>
                        <a:rPr lang="en-US" sz="1000" dirty="0">
                          <a:effectLst/>
                        </a:rPr>
                        <a:t>1. There are many types of HPV?      True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6201021"/>
                  </a:ext>
                </a:extLst>
              </a:tr>
              <a:tr h="292186">
                <a:tc>
                  <a:txBody>
                    <a:bodyPr/>
                    <a:lstStyle/>
                    <a:p>
                      <a:pPr marL="0" marR="0" algn="just">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gn="just">
                        <a:lnSpc>
                          <a:spcPct val="200000"/>
                        </a:lnSpc>
                        <a:spcBef>
                          <a:spcPts val="0"/>
                        </a:spcBef>
                        <a:spcAft>
                          <a:spcPts val="0"/>
                        </a:spcAft>
                      </a:pPr>
                      <a:r>
                        <a:rPr lang="en-US" sz="10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gn="just">
                        <a:lnSpc>
                          <a:spcPct val="200000"/>
                        </a:lnSpc>
                        <a:spcBef>
                          <a:spcPts val="0"/>
                        </a:spcBef>
                        <a:spcAft>
                          <a:spcPts val="0"/>
                        </a:spcAft>
                      </a:pPr>
                      <a:r>
                        <a:rPr lang="en-US" sz="1000">
                          <a:effectLst/>
                        </a:rPr>
                        <a:t>0.82%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3727462037"/>
                  </a:ext>
                </a:extLst>
              </a:tr>
              <a:tr h="631977">
                <a:tc>
                  <a:txBody>
                    <a:bodyPr/>
                    <a:lstStyle/>
                    <a:p>
                      <a:pPr marL="0" marR="0" algn="just">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gn="just">
                        <a:lnSpc>
                          <a:spcPct val="200000"/>
                        </a:lnSpc>
                        <a:spcBef>
                          <a:spcPts val="0"/>
                        </a:spcBef>
                        <a:spcAft>
                          <a:spcPts val="0"/>
                        </a:spcAft>
                      </a:pPr>
                      <a:r>
                        <a:rPr lang="en-US" sz="1000">
                          <a:effectLst/>
                        </a:rPr>
                        <a:t>241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gn="just">
                        <a:lnSpc>
                          <a:spcPct val="200000"/>
                        </a:lnSpc>
                        <a:spcBef>
                          <a:spcPts val="0"/>
                        </a:spcBef>
                        <a:spcAft>
                          <a:spcPts val="0"/>
                        </a:spcAft>
                      </a:pPr>
                      <a:r>
                        <a:rPr lang="en-US" sz="1000">
                          <a:effectLst/>
                        </a:rPr>
                        <a:t>99.18%</a:t>
                      </a:r>
                    </a:p>
                    <a:p>
                      <a:pPr marL="0" marR="0" algn="just">
                        <a:lnSpc>
                          <a:spcPct val="200000"/>
                        </a:lnSpc>
                        <a:spcBef>
                          <a:spcPts val="0"/>
                        </a:spcBef>
                        <a:spcAft>
                          <a:spcPts val="0"/>
                        </a:spcAft>
                      </a:pPr>
                      <a:r>
                        <a:rPr lang="en-US" sz="1000">
                          <a:effectLst/>
                        </a:rPr>
                        <a:t>Frequency missing 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764774514"/>
                  </a:ext>
                </a:extLst>
              </a:tr>
              <a:tr h="292245">
                <a:tc gridSpan="3">
                  <a:txBody>
                    <a:bodyPr/>
                    <a:lstStyle/>
                    <a:p>
                      <a:pPr marL="0" marR="0" algn="just">
                        <a:lnSpc>
                          <a:spcPct val="200000"/>
                        </a:lnSpc>
                        <a:spcBef>
                          <a:spcPts val="0"/>
                        </a:spcBef>
                        <a:spcAft>
                          <a:spcPts val="0"/>
                        </a:spcAft>
                      </a:pPr>
                      <a:r>
                        <a:rPr lang="en-US" sz="1000" dirty="0">
                          <a:effectLst/>
                        </a:rPr>
                        <a:t>2. HPV is a bacterial infection?            False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36303057"/>
                  </a:ext>
                </a:extLst>
              </a:tr>
              <a:tr h="292245">
                <a:tc>
                  <a:txBody>
                    <a:bodyPr/>
                    <a:lstStyle/>
                    <a:p>
                      <a:pPr marL="0" marR="0" algn="just">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gn="just">
                        <a:lnSpc>
                          <a:spcPct val="200000"/>
                        </a:lnSpc>
                        <a:spcBef>
                          <a:spcPts val="0"/>
                        </a:spcBef>
                        <a:spcAft>
                          <a:spcPts val="0"/>
                        </a:spcAft>
                      </a:pPr>
                      <a:r>
                        <a:rPr lang="en-US" sz="1000">
                          <a:effectLst/>
                        </a:rPr>
                        <a:t>232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gn="just">
                        <a:lnSpc>
                          <a:spcPct val="200000"/>
                        </a:lnSpc>
                        <a:spcBef>
                          <a:spcPts val="0"/>
                        </a:spcBef>
                        <a:spcAft>
                          <a:spcPts val="0"/>
                        </a:spcAft>
                      </a:pPr>
                      <a:r>
                        <a:rPr lang="en-US" sz="1000">
                          <a:effectLst/>
                        </a:rPr>
                        <a:t>94.69%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2891434957"/>
                  </a:ext>
                </a:extLst>
              </a:tr>
              <a:tr h="631977">
                <a:tc>
                  <a:txBody>
                    <a:bodyPr/>
                    <a:lstStyle/>
                    <a:p>
                      <a:pPr marL="0" marR="0" algn="just">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gn="just">
                        <a:lnSpc>
                          <a:spcPct val="200000"/>
                        </a:lnSpc>
                        <a:spcBef>
                          <a:spcPts val="0"/>
                        </a:spcBef>
                        <a:spcAft>
                          <a:spcPts val="0"/>
                        </a:spcAft>
                      </a:pPr>
                      <a:r>
                        <a:rPr lang="en-US" sz="1000">
                          <a:effectLst/>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gn="just">
                        <a:lnSpc>
                          <a:spcPct val="200000"/>
                        </a:lnSpc>
                        <a:spcBef>
                          <a:spcPts val="0"/>
                        </a:spcBef>
                        <a:spcAft>
                          <a:spcPts val="0"/>
                        </a:spcAft>
                      </a:pPr>
                      <a:r>
                        <a:rPr lang="en-US" sz="1000">
                          <a:effectLst/>
                        </a:rPr>
                        <a:t>5.31%</a:t>
                      </a:r>
                    </a:p>
                    <a:p>
                      <a:pPr marL="0" marR="0" algn="just">
                        <a:lnSpc>
                          <a:spcPct val="200000"/>
                        </a:lnSpc>
                        <a:spcBef>
                          <a:spcPts val="0"/>
                        </a:spcBef>
                        <a:spcAft>
                          <a:spcPts val="0"/>
                        </a:spcAft>
                      </a:pPr>
                      <a:r>
                        <a:rPr lang="en-US" sz="1000">
                          <a:effectLst/>
                        </a:rPr>
                        <a:t>Frequency missing 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390853480"/>
                  </a:ext>
                </a:extLst>
              </a:tr>
              <a:tr h="292245">
                <a:tc gridSpan="3">
                  <a:txBody>
                    <a:bodyPr/>
                    <a:lstStyle/>
                    <a:p>
                      <a:pPr marL="0" marR="0" algn="just">
                        <a:lnSpc>
                          <a:spcPct val="200000"/>
                        </a:lnSpc>
                        <a:spcBef>
                          <a:spcPts val="0"/>
                        </a:spcBef>
                        <a:spcAft>
                          <a:spcPts val="0"/>
                        </a:spcAft>
                      </a:pPr>
                      <a:r>
                        <a:rPr lang="en-US" sz="1000" dirty="0">
                          <a:effectLst/>
                        </a:rPr>
                        <a:t>3. A person can be infected with HPV without knowing it?  True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4464337"/>
                  </a:ext>
                </a:extLst>
              </a:tr>
              <a:tr h="292186">
                <a:tc>
                  <a:txBody>
                    <a:bodyPr/>
                    <a:lstStyle/>
                    <a:p>
                      <a:pPr marL="0" marR="0" algn="just">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gn="just">
                        <a:lnSpc>
                          <a:spcPct val="200000"/>
                        </a:lnSpc>
                        <a:spcBef>
                          <a:spcPts val="0"/>
                        </a:spcBef>
                        <a:spcAft>
                          <a:spcPts val="0"/>
                        </a:spcAft>
                      </a:pPr>
                      <a:r>
                        <a:rPr lang="en-US" sz="10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gn="just">
                        <a:lnSpc>
                          <a:spcPct val="200000"/>
                        </a:lnSpc>
                        <a:spcBef>
                          <a:spcPts val="0"/>
                        </a:spcBef>
                        <a:spcAft>
                          <a:spcPts val="0"/>
                        </a:spcAft>
                      </a:pPr>
                      <a:r>
                        <a:rPr lang="en-US" sz="1000">
                          <a:effectLst/>
                        </a:rPr>
                        <a:t>1.22%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1836661933"/>
                  </a:ext>
                </a:extLst>
              </a:tr>
              <a:tr h="631977">
                <a:tc>
                  <a:txBody>
                    <a:bodyPr/>
                    <a:lstStyle/>
                    <a:p>
                      <a:pPr marL="0" marR="0" algn="just">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gn="just">
                        <a:lnSpc>
                          <a:spcPct val="200000"/>
                        </a:lnSpc>
                        <a:spcBef>
                          <a:spcPts val="0"/>
                        </a:spcBef>
                        <a:spcAft>
                          <a:spcPts val="0"/>
                        </a:spcAft>
                      </a:pPr>
                      <a:r>
                        <a:rPr lang="en-US" sz="1000">
                          <a:effectLst/>
                        </a:rPr>
                        <a:t>242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gn="just">
                        <a:lnSpc>
                          <a:spcPct val="200000"/>
                        </a:lnSpc>
                        <a:spcBef>
                          <a:spcPts val="0"/>
                        </a:spcBef>
                        <a:spcAft>
                          <a:spcPts val="0"/>
                        </a:spcAft>
                      </a:pPr>
                      <a:r>
                        <a:rPr lang="en-US" sz="1000">
                          <a:effectLst/>
                        </a:rPr>
                        <a:t>98.78%</a:t>
                      </a:r>
                    </a:p>
                    <a:p>
                      <a:pPr marL="0" marR="0" algn="just">
                        <a:lnSpc>
                          <a:spcPct val="200000"/>
                        </a:lnSpc>
                        <a:spcBef>
                          <a:spcPts val="0"/>
                        </a:spcBef>
                        <a:spcAft>
                          <a:spcPts val="0"/>
                        </a:spcAft>
                      </a:pPr>
                      <a:r>
                        <a:rPr lang="en-US" sz="1000">
                          <a:effectLst/>
                        </a:rPr>
                        <a:t>Frequency missing 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2665644733"/>
                  </a:ext>
                </a:extLst>
              </a:tr>
              <a:tr h="292245">
                <a:tc gridSpan="3">
                  <a:txBody>
                    <a:bodyPr/>
                    <a:lstStyle/>
                    <a:p>
                      <a:pPr marL="0" marR="0" algn="just">
                        <a:lnSpc>
                          <a:spcPct val="200000"/>
                        </a:lnSpc>
                        <a:spcBef>
                          <a:spcPts val="0"/>
                        </a:spcBef>
                        <a:spcAft>
                          <a:spcPts val="0"/>
                        </a:spcAft>
                      </a:pPr>
                      <a:r>
                        <a:rPr lang="en-US" sz="1000" dirty="0">
                          <a:effectLst/>
                        </a:rPr>
                        <a:t>4. In most cases HPV infections go away without causing any health problems? True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1043169"/>
                  </a:ext>
                </a:extLst>
              </a:tr>
              <a:tr h="292186">
                <a:tc>
                  <a:txBody>
                    <a:bodyPr/>
                    <a:lstStyle/>
                    <a:p>
                      <a:pPr marL="0" marR="0" algn="just">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gn="just">
                        <a:lnSpc>
                          <a:spcPct val="200000"/>
                        </a:lnSpc>
                        <a:spcBef>
                          <a:spcPts val="0"/>
                        </a:spcBef>
                        <a:spcAft>
                          <a:spcPts val="0"/>
                        </a:spcAft>
                      </a:pPr>
                      <a:r>
                        <a:rPr lang="en-US" sz="1000">
                          <a:effectLst/>
                        </a:rPr>
                        <a:t>118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gn="just">
                        <a:lnSpc>
                          <a:spcPct val="200000"/>
                        </a:lnSpc>
                        <a:spcBef>
                          <a:spcPts val="0"/>
                        </a:spcBef>
                        <a:spcAft>
                          <a:spcPts val="0"/>
                        </a:spcAft>
                      </a:pPr>
                      <a:r>
                        <a:rPr lang="en-US" sz="1000">
                          <a:effectLst/>
                        </a:rPr>
                        <a:t>49.17%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558008498"/>
                  </a:ext>
                </a:extLst>
              </a:tr>
              <a:tr h="631977">
                <a:tc>
                  <a:txBody>
                    <a:bodyPr/>
                    <a:lstStyle/>
                    <a:p>
                      <a:pPr marL="0" marR="0" algn="just">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gn="just">
                        <a:lnSpc>
                          <a:spcPct val="200000"/>
                        </a:lnSpc>
                        <a:spcBef>
                          <a:spcPts val="0"/>
                        </a:spcBef>
                        <a:spcAft>
                          <a:spcPts val="0"/>
                        </a:spcAft>
                      </a:pPr>
                      <a:r>
                        <a:rPr lang="en-US" sz="1000">
                          <a:effectLst/>
                        </a:rPr>
                        <a:t>122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gn="just">
                        <a:lnSpc>
                          <a:spcPct val="200000"/>
                        </a:lnSpc>
                        <a:spcBef>
                          <a:spcPts val="0"/>
                        </a:spcBef>
                        <a:spcAft>
                          <a:spcPts val="0"/>
                        </a:spcAft>
                      </a:pPr>
                      <a:r>
                        <a:rPr lang="en-US" sz="1000">
                          <a:effectLst/>
                        </a:rPr>
                        <a:t>50.83%</a:t>
                      </a:r>
                    </a:p>
                    <a:p>
                      <a:pPr marL="0" marR="0" algn="just">
                        <a:lnSpc>
                          <a:spcPct val="200000"/>
                        </a:lnSpc>
                        <a:spcBef>
                          <a:spcPts val="0"/>
                        </a:spcBef>
                        <a:spcAft>
                          <a:spcPts val="0"/>
                        </a:spcAft>
                      </a:pPr>
                      <a:r>
                        <a:rPr lang="en-US" sz="1000">
                          <a:effectLst/>
                        </a:rPr>
                        <a:t>Frequency missing 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773125713"/>
                  </a:ext>
                </a:extLst>
              </a:tr>
              <a:tr h="292245">
                <a:tc gridSpan="3">
                  <a:txBody>
                    <a:bodyPr/>
                    <a:lstStyle/>
                    <a:p>
                      <a:pPr marL="0" marR="0" algn="just">
                        <a:lnSpc>
                          <a:spcPct val="200000"/>
                        </a:lnSpc>
                        <a:spcBef>
                          <a:spcPts val="0"/>
                        </a:spcBef>
                        <a:spcAft>
                          <a:spcPts val="0"/>
                        </a:spcAft>
                      </a:pPr>
                      <a:r>
                        <a:rPr lang="en-US" sz="1000" dirty="0">
                          <a:effectLst/>
                        </a:rPr>
                        <a:t>5. HPV can be transmitted via sexual contact? True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4089555"/>
                  </a:ext>
                </a:extLst>
              </a:tr>
              <a:tr h="292186">
                <a:tc>
                  <a:txBody>
                    <a:bodyPr/>
                    <a:lstStyle/>
                    <a:p>
                      <a:pPr marL="0" marR="0" algn="just">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gn="just">
                        <a:lnSpc>
                          <a:spcPct val="200000"/>
                        </a:lnSpc>
                        <a:spcBef>
                          <a:spcPts val="0"/>
                        </a:spcBef>
                        <a:spcAft>
                          <a:spcPts val="0"/>
                        </a:spcAft>
                      </a:pPr>
                      <a:r>
                        <a:rPr lang="en-US" sz="10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gn="just">
                        <a:lnSpc>
                          <a:spcPct val="200000"/>
                        </a:lnSpc>
                        <a:spcBef>
                          <a:spcPts val="0"/>
                        </a:spcBef>
                        <a:spcAft>
                          <a:spcPts val="0"/>
                        </a:spcAft>
                      </a:pPr>
                      <a:r>
                        <a:rPr lang="en-US" sz="1000">
                          <a:effectLst/>
                        </a:rPr>
                        <a:t>1.23%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3046547739"/>
                  </a:ext>
                </a:extLst>
              </a:tr>
              <a:tr h="631977">
                <a:tc>
                  <a:txBody>
                    <a:bodyPr/>
                    <a:lstStyle/>
                    <a:p>
                      <a:pPr marL="0" marR="0" algn="just">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gn="just">
                        <a:lnSpc>
                          <a:spcPct val="200000"/>
                        </a:lnSpc>
                        <a:spcBef>
                          <a:spcPts val="0"/>
                        </a:spcBef>
                        <a:spcAft>
                          <a:spcPts val="0"/>
                        </a:spcAft>
                      </a:pPr>
                      <a:r>
                        <a:rPr lang="en-US" sz="1000">
                          <a:effectLst/>
                        </a:rPr>
                        <a:t>241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gn="just">
                        <a:lnSpc>
                          <a:spcPct val="200000"/>
                        </a:lnSpc>
                        <a:spcBef>
                          <a:spcPts val="0"/>
                        </a:spcBef>
                        <a:spcAft>
                          <a:spcPts val="0"/>
                        </a:spcAft>
                      </a:pPr>
                      <a:r>
                        <a:rPr lang="en-US" sz="1000">
                          <a:effectLst/>
                        </a:rPr>
                        <a:t>98.77%</a:t>
                      </a:r>
                    </a:p>
                    <a:p>
                      <a:pPr marL="0" marR="0" algn="just">
                        <a:lnSpc>
                          <a:spcPct val="200000"/>
                        </a:lnSpc>
                        <a:spcBef>
                          <a:spcPts val="0"/>
                        </a:spcBef>
                        <a:spcAft>
                          <a:spcPts val="0"/>
                        </a:spcAft>
                      </a:pPr>
                      <a:r>
                        <a:rPr lang="en-US" sz="1000">
                          <a:effectLst/>
                        </a:rPr>
                        <a:t>Frequency missing 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1424091492"/>
                  </a:ext>
                </a:extLst>
              </a:tr>
            </a:tbl>
          </a:graphicData>
        </a:graphic>
      </p:graphicFrame>
      <p:graphicFrame>
        <p:nvGraphicFramePr>
          <p:cNvPr id="6" name="Content Placeholder 5">
            <a:extLst>
              <a:ext uri="{FF2B5EF4-FFF2-40B4-BE49-F238E27FC236}">
                <a16:creationId xmlns:a16="http://schemas.microsoft.com/office/drawing/2014/main" id="{F5E72636-5AF4-B048-9AD5-3987FE543698}"/>
              </a:ext>
            </a:extLst>
          </p:cNvPr>
          <p:cNvGraphicFramePr>
            <a:graphicFrameLocks noGrp="1"/>
          </p:cNvGraphicFramePr>
          <p:nvPr>
            <p:ph sz="half" idx="2"/>
            <p:extLst>
              <p:ext uri="{D42A27DB-BD31-4B8C-83A1-F6EECF244321}">
                <p14:modId xmlns:p14="http://schemas.microsoft.com/office/powerpoint/2010/main" val="1794370470"/>
              </p:ext>
            </p:extLst>
          </p:nvPr>
        </p:nvGraphicFramePr>
        <p:xfrm>
          <a:off x="5905378" y="538164"/>
          <a:ext cx="5516806" cy="6083298"/>
        </p:xfrm>
        <a:graphic>
          <a:graphicData uri="http://schemas.openxmlformats.org/drawingml/2006/table">
            <a:tbl>
              <a:tblPr firstRow="1" firstCol="1" bandRow="1">
                <a:tableStyleId>{D7AC3CCA-C797-4891-BE02-D94E43425B78}</a:tableStyleId>
              </a:tblPr>
              <a:tblGrid>
                <a:gridCol w="1838542">
                  <a:extLst>
                    <a:ext uri="{9D8B030D-6E8A-4147-A177-3AD203B41FA5}">
                      <a16:colId xmlns:a16="http://schemas.microsoft.com/office/drawing/2014/main" val="1541973682"/>
                    </a:ext>
                  </a:extLst>
                </a:gridCol>
                <a:gridCol w="1839132">
                  <a:extLst>
                    <a:ext uri="{9D8B030D-6E8A-4147-A177-3AD203B41FA5}">
                      <a16:colId xmlns:a16="http://schemas.microsoft.com/office/drawing/2014/main" val="2038805928"/>
                    </a:ext>
                  </a:extLst>
                </a:gridCol>
                <a:gridCol w="1839132">
                  <a:extLst>
                    <a:ext uri="{9D8B030D-6E8A-4147-A177-3AD203B41FA5}">
                      <a16:colId xmlns:a16="http://schemas.microsoft.com/office/drawing/2014/main" val="1637282826"/>
                    </a:ext>
                  </a:extLst>
                </a:gridCol>
              </a:tblGrid>
              <a:tr h="292302">
                <a:tc gridSpan="3">
                  <a:txBody>
                    <a:bodyPr/>
                    <a:lstStyle/>
                    <a:p>
                      <a:pPr marL="0" marR="0" algn="just">
                        <a:lnSpc>
                          <a:spcPct val="200000"/>
                        </a:lnSpc>
                        <a:spcBef>
                          <a:spcPts val="0"/>
                        </a:spcBef>
                        <a:spcAft>
                          <a:spcPts val="0"/>
                        </a:spcAft>
                      </a:pPr>
                      <a:r>
                        <a:rPr lang="en-US" sz="1100" dirty="0">
                          <a:effectLst/>
                        </a:rPr>
                        <a:t>6. Some types of HPV are associated with greater than 70% of OPC? True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7765447"/>
                  </a:ext>
                </a:extLst>
              </a:tr>
              <a:tr h="292244">
                <a:tc>
                  <a:txBody>
                    <a:bodyPr/>
                    <a:lstStyle/>
                    <a:p>
                      <a:pPr marL="0" marR="0" algn="just">
                        <a:lnSpc>
                          <a:spcPct val="200000"/>
                        </a:lnSpc>
                        <a:spcBef>
                          <a:spcPts val="0"/>
                        </a:spcBef>
                        <a:spcAft>
                          <a:spcPts val="0"/>
                        </a:spcAft>
                      </a:pPr>
                      <a:r>
                        <a:rPr lang="en-US" sz="1100">
                          <a:effectLst/>
                        </a:rPr>
                        <a:t>False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a:txBody>
                    <a:bodyPr/>
                    <a:lstStyle/>
                    <a:p>
                      <a:pPr marL="0" marR="0" algn="just">
                        <a:lnSpc>
                          <a:spcPct val="200000"/>
                        </a:lnSpc>
                        <a:spcBef>
                          <a:spcPts val="0"/>
                        </a:spcBef>
                        <a:spcAft>
                          <a:spcPts val="0"/>
                        </a:spcAft>
                      </a:pPr>
                      <a:r>
                        <a:rPr lang="en-US" sz="11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a:txBody>
                    <a:bodyPr/>
                    <a:lstStyle/>
                    <a:p>
                      <a:pPr marL="0" marR="0" algn="just">
                        <a:lnSpc>
                          <a:spcPct val="200000"/>
                        </a:lnSpc>
                        <a:spcBef>
                          <a:spcPts val="0"/>
                        </a:spcBef>
                        <a:spcAft>
                          <a:spcPts val="0"/>
                        </a:spcAft>
                      </a:pPr>
                      <a:r>
                        <a:rPr lang="en-US" sz="1100">
                          <a:effectLst/>
                        </a:rPr>
                        <a:t>6.64%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extLst>
                  <a:ext uri="{0D108BD9-81ED-4DB2-BD59-A6C34878D82A}">
                    <a16:rowId xmlns:a16="http://schemas.microsoft.com/office/drawing/2014/main" val="3457903457"/>
                  </a:ext>
                </a:extLst>
              </a:tr>
              <a:tr h="632102">
                <a:tc>
                  <a:txBody>
                    <a:bodyPr/>
                    <a:lstStyle/>
                    <a:p>
                      <a:pPr marL="0" marR="0" algn="just">
                        <a:lnSpc>
                          <a:spcPct val="200000"/>
                        </a:lnSpc>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a:txBody>
                    <a:bodyPr/>
                    <a:lstStyle/>
                    <a:p>
                      <a:pPr marL="0" marR="0" algn="just">
                        <a:lnSpc>
                          <a:spcPct val="200000"/>
                        </a:lnSpc>
                        <a:spcBef>
                          <a:spcPts val="0"/>
                        </a:spcBef>
                        <a:spcAft>
                          <a:spcPts val="0"/>
                        </a:spcAft>
                      </a:pPr>
                      <a:r>
                        <a:rPr lang="en-US" sz="1100">
                          <a:effectLst/>
                        </a:rPr>
                        <a:t>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a:txBody>
                    <a:bodyPr/>
                    <a:lstStyle/>
                    <a:p>
                      <a:pPr marL="0" marR="0" algn="just">
                        <a:lnSpc>
                          <a:spcPct val="200000"/>
                        </a:lnSpc>
                        <a:spcBef>
                          <a:spcPts val="0"/>
                        </a:spcBef>
                        <a:spcAft>
                          <a:spcPts val="0"/>
                        </a:spcAft>
                      </a:pPr>
                      <a:r>
                        <a:rPr lang="en-US" sz="1100">
                          <a:effectLst/>
                        </a:rPr>
                        <a:t>93.36%</a:t>
                      </a:r>
                    </a:p>
                    <a:p>
                      <a:pPr marL="0" marR="0" algn="just">
                        <a:lnSpc>
                          <a:spcPct val="200000"/>
                        </a:lnSpc>
                        <a:spcBef>
                          <a:spcPts val="0"/>
                        </a:spcBef>
                        <a:spcAft>
                          <a:spcPts val="0"/>
                        </a:spcAft>
                      </a:pPr>
                      <a:r>
                        <a:rPr lang="en-US" sz="1100">
                          <a:effectLst/>
                        </a:rPr>
                        <a:t>Frequency missing 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extLst>
                  <a:ext uri="{0D108BD9-81ED-4DB2-BD59-A6C34878D82A}">
                    <a16:rowId xmlns:a16="http://schemas.microsoft.com/office/drawing/2014/main" val="4224233238"/>
                  </a:ext>
                </a:extLst>
              </a:tr>
              <a:tr h="292302">
                <a:tc gridSpan="3">
                  <a:txBody>
                    <a:bodyPr/>
                    <a:lstStyle/>
                    <a:p>
                      <a:pPr marL="0" marR="0" algn="just">
                        <a:lnSpc>
                          <a:spcPct val="200000"/>
                        </a:lnSpc>
                        <a:spcBef>
                          <a:spcPts val="0"/>
                        </a:spcBef>
                        <a:spcAft>
                          <a:spcPts val="0"/>
                        </a:spcAft>
                      </a:pPr>
                      <a:r>
                        <a:rPr lang="en-US" sz="1100" dirty="0">
                          <a:effectLst/>
                        </a:rPr>
                        <a:t>7. The same types of HPV that infect the genital areas can infect the mouth and throat? True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4469236"/>
                  </a:ext>
                </a:extLst>
              </a:tr>
              <a:tr h="292244">
                <a:tc>
                  <a:txBody>
                    <a:bodyPr/>
                    <a:lstStyle/>
                    <a:p>
                      <a:pPr marL="0" marR="0" algn="just">
                        <a:lnSpc>
                          <a:spcPct val="200000"/>
                        </a:lnSpc>
                        <a:spcBef>
                          <a:spcPts val="0"/>
                        </a:spcBef>
                        <a:spcAft>
                          <a:spcPts val="0"/>
                        </a:spcAft>
                      </a:pPr>
                      <a:r>
                        <a:rPr lang="en-US" sz="1100">
                          <a:effectLst/>
                        </a:rPr>
                        <a:t>False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a:txBody>
                    <a:bodyPr/>
                    <a:lstStyle/>
                    <a:p>
                      <a:pPr marL="0" marR="0" algn="just">
                        <a:lnSpc>
                          <a:spcPct val="200000"/>
                        </a:lnSpc>
                        <a:spcBef>
                          <a:spcPts val="0"/>
                        </a:spcBef>
                        <a:spcAft>
                          <a:spcPts val="0"/>
                        </a:spcAft>
                      </a:pPr>
                      <a:r>
                        <a:rPr lang="en-US" sz="11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a:txBody>
                    <a:bodyPr/>
                    <a:lstStyle/>
                    <a:p>
                      <a:pPr marL="0" marR="0" algn="just">
                        <a:lnSpc>
                          <a:spcPct val="200000"/>
                        </a:lnSpc>
                        <a:spcBef>
                          <a:spcPts val="0"/>
                        </a:spcBef>
                        <a:spcAft>
                          <a:spcPts val="0"/>
                        </a:spcAft>
                      </a:pPr>
                      <a:r>
                        <a:rPr lang="en-US" sz="1100">
                          <a:effectLst/>
                        </a:rPr>
                        <a:t>7.82%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extLst>
                  <a:ext uri="{0D108BD9-81ED-4DB2-BD59-A6C34878D82A}">
                    <a16:rowId xmlns:a16="http://schemas.microsoft.com/office/drawing/2014/main" val="2199472806"/>
                  </a:ext>
                </a:extLst>
              </a:tr>
              <a:tr h="632102">
                <a:tc>
                  <a:txBody>
                    <a:bodyPr/>
                    <a:lstStyle/>
                    <a:p>
                      <a:pPr marL="0" marR="0" algn="just">
                        <a:lnSpc>
                          <a:spcPct val="200000"/>
                        </a:lnSpc>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a:txBody>
                    <a:bodyPr/>
                    <a:lstStyle/>
                    <a:p>
                      <a:pPr marL="0" marR="0" algn="just">
                        <a:lnSpc>
                          <a:spcPct val="200000"/>
                        </a:lnSpc>
                        <a:spcBef>
                          <a:spcPts val="0"/>
                        </a:spcBef>
                        <a:spcAft>
                          <a:spcPts val="0"/>
                        </a:spcAft>
                      </a:pPr>
                      <a:r>
                        <a:rPr lang="en-US" sz="1100">
                          <a:effectLst/>
                        </a:rPr>
                        <a:t>224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a:txBody>
                    <a:bodyPr/>
                    <a:lstStyle/>
                    <a:p>
                      <a:pPr marL="0" marR="0" algn="just">
                        <a:lnSpc>
                          <a:spcPct val="200000"/>
                        </a:lnSpc>
                        <a:spcBef>
                          <a:spcPts val="0"/>
                        </a:spcBef>
                        <a:spcAft>
                          <a:spcPts val="0"/>
                        </a:spcAft>
                      </a:pPr>
                      <a:r>
                        <a:rPr lang="en-US" sz="1100">
                          <a:effectLst/>
                        </a:rPr>
                        <a:t>92.15%</a:t>
                      </a:r>
                    </a:p>
                    <a:p>
                      <a:pPr marL="0" marR="0" algn="just">
                        <a:lnSpc>
                          <a:spcPct val="200000"/>
                        </a:lnSpc>
                        <a:spcBef>
                          <a:spcPts val="0"/>
                        </a:spcBef>
                        <a:spcAft>
                          <a:spcPts val="0"/>
                        </a:spcAft>
                      </a:pPr>
                      <a:r>
                        <a:rPr lang="en-US" sz="1100">
                          <a:effectLst/>
                        </a:rPr>
                        <a:t>Frequency missing 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extLst>
                  <a:ext uri="{0D108BD9-81ED-4DB2-BD59-A6C34878D82A}">
                    <a16:rowId xmlns:a16="http://schemas.microsoft.com/office/drawing/2014/main" val="1171996216"/>
                  </a:ext>
                </a:extLst>
              </a:tr>
              <a:tr h="292302">
                <a:tc gridSpan="3">
                  <a:txBody>
                    <a:bodyPr/>
                    <a:lstStyle/>
                    <a:p>
                      <a:pPr marL="0" marR="0" algn="just">
                        <a:lnSpc>
                          <a:spcPct val="200000"/>
                        </a:lnSpc>
                        <a:spcBef>
                          <a:spcPts val="0"/>
                        </a:spcBef>
                        <a:spcAft>
                          <a:spcPts val="0"/>
                        </a:spcAft>
                      </a:pPr>
                      <a:r>
                        <a:rPr lang="en-US" sz="1100" dirty="0">
                          <a:effectLst/>
                        </a:rPr>
                        <a:t>8. Antibiotics can cure HPV? False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4639690"/>
                  </a:ext>
                </a:extLst>
              </a:tr>
              <a:tr h="292302">
                <a:tc>
                  <a:txBody>
                    <a:bodyPr/>
                    <a:lstStyle/>
                    <a:p>
                      <a:pPr marL="0" marR="0" algn="just">
                        <a:lnSpc>
                          <a:spcPct val="200000"/>
                        </a:lnSpc>
                        <a:spcBef>
                          <a:spcPts val="0"/>
                        </a:spcBef>
                        <a:spcAft>
                          <a:spcPts val="0"/>
                        </a:spcAft>
                      </a:pPr>
                      <a:r>
                        <a:rPr lang="en-US" sz="1100">
                          <a:effectLst/>
                        </a:rPr>
                        <a:t>False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a:txBody>
                    <a:bodyPr/>
                    <a:lstStyle/>
                    <a:p>
                      <a:pPr marL="0" marR="0" algn="just">
                        <a:lnSpc>
                          <a:spcPct val="200000"/>
                        </a:lnSpc>
                        <a:spcBef>
                          <a:spcPts val="0"/>
                        </a:spcBef>
                        <a:spcAft>
                          <a:spcPts val="0"/>
                        </a:spcAft>
                      </a:pPr>
                      <a:r>
                        <a:rPr lang="en-US" sz="1100">
                          <a:effectLst/>
                        </a:rPr>
                        <a:t>233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a:txBody>
                    <a:bodyPr/>
                    <a:lstStyle/>
                    <a:p>
                      <a:pPr marL="0" marR="0" algn="just">
                        <a:lnSpc>
                          <a:spcPct val="200000"/>
                        </a:lnSpc>
                        <a:spcBef>
                          <a:spcPts val="0"/>
                        </a:spcBef>
                        <a:spcAft>
                          <a:spcPts val="0"/>
                        </a:spcAft>
                      </a:pPr>
                      <a:r>
                        <a:rPr lang="en-US" sz="1100">
                          <a:effectLst/>
                        </a:rPr>
                        <a:t>95.49%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extLst>
                  <a:ext uri="{0D108BD9-81ED-4DB2-BD59-A6C34878D82A}">
                    <a16:rowId xmlns:a16="http://schemas.microsoft.com/office/drawing/2014/main" val="4052183193"/>
                  </a:ext>
                </a:extLst>
              </a:tr>
              <a:tr h="632102">
                <a:tc>
                  <a:txBody>
                    <a:bodyPr/>
                    <a:lstStyle/>
                    <a:p>
                      <a:pPr marL="0" marR="0" algn="just">
                        <a:lnSpc>
                          <a:spcPct val="200000"/>
                        </a:lnSpc>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a:txBody>
                    <a:bodyPr/>
                    <a:lstStyle/>
                    <a:p>
                      <a:pPr marL="0" marR="0" algn="just">
                        <a:lnSpc>
                          <a:spcPct val="200000"/>
                        </a:lnSpc>
                        <a:spcBef>
                          <a:spcPts val="0"/>
                        </a:spcBef>
                        <a:spcAft>
                          <a:spcPts val="0"/>
                        </a:spcAft>
                      </a:pPr>
                      <a:r>
                        <a:rPr lang="en-US"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a:txBody>
                    <a:bodyPr/>
                    <a:lstStyle/>
                    <a:p>
                      <a:pPr marL="0" marR="0" algn="just">
                        <a:lnSpc>
                          <a:spcPct val="200000"/>
                        </a:lnSpc>
                        <a:spcBef>
                          <a:spcPts val="0"/>
                        </a:spcBef>
                        <a:spcAft>
                          <a:spcPts val="0"/>
                        </a:spcAft>
                      </a:pPr>
                      <a:r>
                        <a:rPr lang="en-US" sz="1100">
                          <a:effectLst/>
                        </a:rPr>
                        <a:t>4.51%</a:t>
                      </a:r>
                    </a:p>
                    <a:p>
                      <a:pPr marL="0" marR="0" algn="just">
                        <a:lnSpc>
                          <a:spcPct val="200000"/>
                        </a:lnSpc>
                        <a:spcBef>
                          <a:spcPts val="0"/>
                        </a:spcBef>
                        <a:spcAft>
                          <a:spcPts val="0"/>
                        </a:spcAft>
                      </a:pPr>
                      <a:r>
                        <a:rPr lang="en-US" sz="1100">
                          <a:effectLst/>
                        </a:rPr>
                        <a:t>Frequency missing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extLst>
                  <a:ext uri="{0D108BD9-81ED-4DB2-BD59-A6C34878D82A}">
                    <a16:rowId xmlns:a16="http://schemas.microsoft.com/office/drawing/2014/main" val="1112549425"/>
                  </a:ext>
                </a:extLst>
              </a:tr>
              <a:tr h="292302">
                <a:tc gridSpan="3">
                  <a:txBody>
                    <a:bodyPr/>
                    <a:lstStyle/>
                    <a:p>
                      <a:pPr marL="0" marR="0" algn="just">
                        <a:lnSpc>
                          <a:spcPct val="200000"/>
                        </a:lnSpc>
                        <a:spcBef>
                          <a:spcPts val="0"/>
                        </a:spcBef>
                        <a:spcAft>
                          <a:spcPts val="0"/>
                        </a:spcAft>
                      </a:pPr>
                      <a:r>
                        <a:rPr lang="en-US" sz="1100" dirty="0">
                          <a:effectLst/>
                        </a:rPr>
                        <a:t>9. OPC caused by smoking is more deadly than OPC cause by HPV? True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2272649"/>
                  </a:ext>
                </a:extLst>
              </a:tr>
              <a:tr h="292244">
                <a:tc>
                  <a:txBody>
                    <a:bodyPr/>
                    <a:lstStyle/>
                    <a:p>
                      <a:pPr marL="0" marR="0" algn="just">
                        <a:lnSpc>
                          <a:spcPct val="200000"/>
                        </a:lnSpc>
                        <a:spcBef>
                          <a:spcPts val="0"/>
                        </a:spcBef>
                        <a:spcAft>
                          <a:spcPts val="0"/>
                        </a:spcAft>
                      </a:pPr>
                      <a:r>
                        <a:rPr lang="en-US" sz="1100">
                          <a:effectLst/>
                        </a:rPr>
                        <a:t>False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a:txBody>
                    <a:bodyPr/>
                    <a:lstStyle/>
                    <a:p>
                      <a:pPr marL="0" marR="0" algn="just">
                        <a:lnSpc>
                          <a:spcPct val="200000"/>
                        </a:lnSpc>
                        <a:spcBef>
                          <a:spcPts val="0"/>
                        </a:spcBef>
                        <a:spcAft>
                          <a:spcPts val="0"/>
                        </a:spcAft>
                      </a:pPr>
                      <a:r>
                        <a:rPr lang="en-US" sz="1100">
                          <a:effectLst/>
                        </a:rPr>
                        <a:t>155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a:txBody>
                    <a:bodyPr/>
                    <a:lstStyle/>
                    <a:p>
                      <a:pPr marL="0" marR="0" algn="just">
                        <a:lnSpc>
                          <a:spcPct val="200000"/>
                        </a:lnSpc>
                        <a:spcBef>
                          <a:spcPts val="0"/>
                        </a:spcBef>
                        <a:spcAft>
                          <a:spcPts val="0"/>
                        </a:spcAft>
                      </a:pPr>
                      <a:r>
                        <a:rPr lang="en-US" sz="1100">
                          <a:effectLst/>
                        </a:rPr>
                        <a:t>64.85%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extLst>
                  <a:ext uri="{0D108BD9-81ED-4DB2-BD59-A6C34878D82A}">
                    <a16:rowId xmlns:a16="http://schemas.microsoft.com/office/drawing/2014/main" val="408360920"/>
                  </a:ext>
                </a:extLst>
              </a:tr>
              <a:tr h="632102">
                <a:tc>
                  <a:txBody>
                    <a:bodyPr/>
                    <a:lstStyle/>
                    <a:p>
                      <a:pPr marL="0" marR="0" algn="just">
                        <a:lnSpc>
                          <a:spcPct val="200000"/>
                        </a:lnSpc>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a:txBody>
                    <a:bodyPr/>
                    <a:lstStyle/>
                    <a:p>
                      <a:pPr marL="0" marR="0" algn="just">
                        <a:lnSpc>
                          <a:spcPct val="200000"/>
                        </a:lnSpc>
                        <a:spcBef>
                          <a:spcPts val="0"/>
                        </a:spcBef>
                        <a:spcAft>
                          <a:spcPts val="0"/>
                        </a:spcAft>
                      </a:pPr>
                      <a:r>
                        <a:rPr lang="en-US" sz="1100">
                          <a:effectLst/>
                        </a:rPr>
                        <a:t>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a:txBody>
                    <a:bodyPr/>
                    <a:lstStyle/>
                    <a:p>
                      <a:pPr marL="0" marR="0" algn="just">
                        <a:lnSpc>
                          <a:spcPct val="200000"/>
                        </a:lnSpc>
                        <a:spcBef>
                          <a:spcPts val="0"/>
                        </a:spcBef>
                        <a:spcAft>
                          <a:spcPts val="0"/>
                        </a:spcAft>
                      </a:pPr>
                      <a:r>
                        <a:rPr lang="en-US" sz="1100">
                          <a:effectLst/>
                        </a:rPr>
                        <a:t>35.15%</a:t>
                      </a:r>
                    </a:p>
                    <a:p>
                      <a:pPr marL="0" marR="0" algn="just">
                        <a:lnSpc>
                          <a:spcPct val="200000"/>
                        </a:lnSpc>
                        <a:spcBef>
                          <a:spcPts val="0"/>
                        </a:spcBef>
                        <a:spcAft>
                          <a:spcPts val="0"/>
                        </a:spcAft>
                      </a:pPr>
                      <a:r>
                        <a:rPr lang="en-US" sz="1100">
                          <a:effectLst/>
                        </a:rPr>
                        <a:t>Frequency missing 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extLst>
                  <a:ext uri="{0D108BD9-81ED-4DB2-BD59-A6C34878D82A}">
                    <a16:rowId xmlns:a16="http://schemas.microsoft.com/office/drawing/2014/main" val="189970401"/>
                  </a:ext>
                </a:extLst>
              </a:tr>
              <a:tr h="292302">
                <a:tc gridSpan="3">
                  <a:txBody>
                    <a:bodyPr/>
                    <a:lstStyle/>
                    <a:p>
                      <a:pPr marL="0" marR="0" algn="just">
                        <a:lnSpc>
                          <a:spcPct val="200000"/>
                        </a:lnSpc>
                        <a:spcBef>
                          <a:spcPts val="0"/>
                        </a:spcBef>
                        <a:spcAft>
                          <a:spcPts val="0"/>
                        </a:spcAft>
                      </a:pPr>
                      <a:r>
                        <a:rPr lang="en-US" sz="1100" dirty="0">
                          <a:effectLst/>
                        </a:rPr>
                        <a:t>10. Early stages of HPV OPC are often asymptomatic? True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1803593"/>
                  </a:ext>
                </a:extLst>
              </a:tr>
              <a:tr h="292244">
                <a:tc>
                  <a:txBody>
                    <a:bodyPr/>
                    <a:lstStyle/>
                    <a:p>
                      <a:pPr marL="0" marR="0" algn="just">
                        <a:lnSpc>
                          <a:spcPct val="200000"/>
                        </a:lnSpc>
                        <a:spcBef>
                          <a:spcPts val="0"/>
                        </a:spcBef>
                        <a:spcAft>
                          <a:spcPts val="0"/>
                        </a:spcAft>
                      </a:pPr>
                      <a:r>
                        <a:rPr lang="en-US" sz="1100">
                          <a:effectLst/>
                        </a:rPr>
                        <a:t>False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a:txBody>
                    <a:bodyPr/>
                    <a:lstStyle/>
                    <a:p>
                      <a:pPr marL="0" marR="0" algn="just">
                        <a:lnSpc>
                          <a:spcPct val="200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a:txBody>
                    <a:bodyPr/>
                    <a:lstStyle/>
                    <a:p>
                      <a:pPr marL="0" marR="0" algn="just">
                        <a:lnSpc>
                          <a:spcPct val="200000"/>
                        </a:lnSpc>
                        <a:spcBef>
                          <a:spcPts val="0"/>
                        </a:spcBef>
                        <a:spcAft>
                          <a:spcPts val="0"/>
                        </a:spcAft>
                      </a:pPr>
                      <a:r>
                        <a:rPr lang="en-US" sz="1100">
                          <a:effectLst/>
                        </a:rPr>
                        <a:t>4.10%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extLst>
                  <a:ext uri="{0D108BD9-81ED-4DB2-BD59-A6C34878D82A}">
                    <a16:rowId xmlns:a16="http://schemas.microsoft.com/office/drawing/2014/main" val="2150921299"/>
                  </a:ext>
                </a:extLst>
              </a:tr>
              <a:tr h="632102">
                <a:tc>
                  <a:txBody>
                    <a:bodyPr/>
                    <a:lstStyle/>
                    <a:p>
                      <a:pPr marL="0" marR="0" algn="just">
                        <a:lnSpc>
                          <a:spcPct val="200000"/>
                        </a:lnSpc>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a:txBody>
                    <a:bodyPr/>
                    <a:lstStyle/>
                    <a:p>
                      <a:pPr marL="0" marR="0" algn="just">
                        <a:lnSpc>
                          <a:spcPct val="200000"/>
                        </a:lnSpc>
                        <a:spcBef>
                          <a:spcPts val="0"/>
                        </a:spcBef>
                        <a:spcAft>
                          <a:spcPts val="0"/>
                        </a:spcAft>
                      </a:pPr>
                      <a:r>
                        <a:rPr lang="en-US" sz="1100">
                          <a:effectLst/>
                        </a:rPr>
                        <a:t>234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tc>
                  <a:txBody>
                    <a:bodyPr/>
                    <a:lstStyle/>
                    <a:p>
                      <a:pPr marL="0" marR="0" algn="just">
                        <a:lnSpc>
                          <a:spcPct val="200000"/>
                        </a:lnSpc>
                        <a:spcBef>
                          <a:spcPts val="0"/>
                        </a:spcBef>
                        <a:spcAft>
                          <a:spcPts val="0"/>
                        </a:spcAft>
                      </a:pPr>
                      <a:r>
                        <a:rPr lang="en-US" sz="1100">
                          <a:effectLst/>
                        </a:rPr>
                        <a:t>95.90%</a:t>
                      </a:r>
                    </a:p>
                    <a:p>
                      <a:pPr marL="0" marR="0" algn="just">
                        <a:lnSpc>
                          <a:spcPct val="200000"/>
                        </a:lnSpc>
                        <a:spcBef>
                          <a:spcPts val="0"/>
                        </a:spcBef>
                        <a:spcAft>
                          <a:spcPts val="0"/>
                        </a:spcAft>
                      </a:pPr>
                      <a:r>
                        <a:rPr lang="en-US" sz="1100">
                          <a:effectLst/>
                        </a:rPr>
                        <a:t>Frequency missing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724" marR="63724" marT="0" marB="0"/>
                </a:tc>
                <a:extLst>
                  <a:ext uri="{0D108BD9-81ED-4DB2-BD59-A6C34878D82A}">
                    <a16:rowId xmlns:a16="http://schemas.microsoft.com/office/drawing/2014/main" val="3746123012"/>
                  </a:ext>
                </a:extLst>
              </a:tr>
            </a:tbl>
          </a:graphicData>
        </a:graphic>
      </p:graphicFrame>
      <p:sp>
        <p:nvSpPr>
          <p:cNvPr id="7" name="Rectangle 1">
            <a:extLst>
              <a:ext uri="{FF2B5EF4-FFF2-40B4-BE49-F238E27FC236}">
                <a16:creationId xmlns:a16="http://schemas.microsoft.com/office/drawing/2014/main" id="{EF825CEB-BE34-C746-8EB9-1C2DD5BACE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49901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EF825CEB-BE34-C746-8EB9-1C2DD5BACE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Content Placeholder 8">
            <a:extLst>
              <a:ext uri="{FF2B5EF4-FFF2-40B4-BE49-F238E27FC236}">
                <a16:creationId xmlns:a16="http://schemas.microsoft.com/office/drawing/2014/main" id="{2598AAA5-58B2-1A42-A71D-4531C593D1DE}"/>
              </a:ext>
            </a:extLst>
          </p:cNvPr>
          <p:cNvGraphicFramePr>
            <a:graphicFrameLocks noGrp="1"/>
          </p:cNvGraphicFramePr>
          <p:nvPr>
            <p:ph sz="half" idx="1"/>
            <p:extLst>
              <p:ext uri="{D42A27DB-BD31-4B8C-83A1-F6EECF244321}">
                <p14:modId xmlns:p14="http://schemas.microsoft.com/office/powerpoint/2010/main" val="1986744437"/>
              </p:ext>
            </p:extLst>
          </p:nvPr>
        </p:nvGraphicFramePr>
        <p:xfrm>
          <a:off x="423863" y="450727"/>
          <a:ext cx="5257799" cy="6407275"/>
        </p:xfrm>
        <a:graphic>
          <a:graphicData uri="http://schemas.openxmlformats.org/drawingml/2006/table">
            <a:tbl>
              <a:tblPr firstRow="1" firstCol="1" bandRow="1">
                <a:tableStyleId>{D7AC3CCA-C797-4891-BE02-D94E43425B78}</a:tableStyleId>
              </a:tblPr>
              <a:tblGrid>
                <a:gridCol w="1752225">
                  <a:extLst>
                    <a:ext uri="{9D8B030D-6E8A-4147-A177-3AD203B41FA5}">
                      <a16:colId xmlns:a16="http://schemas.microsoft.com/office/drawing/2014/main" val="1535391452"/>
                    </a:ext>
                  </a:extLst>
                </a:gridCol>
                <a:gridCol w="1752787">
                  <a:extLst>
                    <a:ext uri="{9D8B030D-6E8A-4147-A177-3AD203B41FA5}">
                      <a16:colId xmlns:a16="http://schemas.microsoft.com/office/drawing/2014/main" val="136978088"/>
                    </a:ext>
                  </a:extLst>
                </a:gridCol>
                <a:gridCol w="1752787">
                  <a:extLst>
                    <a:ext uri="{9D8B030D-6E8A-4147-A177-3AD203B41FA5}">
                      <a16:colId xmlns:a16="http://schemas.microsoft.com/office/drawing/2014/main" val="2705872389"/>
                    </a:ext>
                  </a:extLst>
                </a:gridCol>
              </a:tblGrid>
              <a:tr h="320364">
                <a:tc gridSpan="3">
                  <a:txBody>
                    <a:bodyPr/>
                    <a:lstStyle/>
                    <a:p>
                      <a:pPr marL="0" marR="0">
                        <a:lnSpc>
                          <a:spcPct val="200000"/>
                        </a:lnSpc>
                        <a:spcBef>
                          <a:spcPts val="0"/>
                        </a:spcBef>
                        <a:spcAft>
                          <a:spcPts val="0"/>
                        </a:spcAft>
                      </a:pPr>
                      <a:r>
                        <a:rPr lang="en-US" sz="1100" dirty="0">
                          <a:effectLst/>
                        </a:rPr>
                        <a:t>1. there are vaccines that provide immunity against certain types of HPV? True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6420524"/>
                  </a:ext>
                </a:extLst>
              </a:tr>
              <a:tr h="320364">
                <a:tc>
                  <a:txBody>
                    <a:bodyPr/>
                    <a:lstStyle/>
                    <a:p>
                      <a:pPr marL="0" marR="0">
                        <a:lnSpc>
                          <a:spcPct val="200000"/>
                        </a:lnSpc>
                        <a:spcBef>
                          <a:spcPts val="0"/>
                        </a:spcBef>
                        <a:spcAft>
                          <a:spcPts val="0"/>
                        </a:spcAft>
                      </a:pPr>
                      <a:r>
                        <a:rPr lang="en-US" sz="1100">
                          <a:effectLst/>
                        </a:rPr>
                        <a:t>False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a:txBody>
                    <a:bodyPr/>
                    <a:lstStyle/>
                    <a:p>
                      <a:pPr marL="0" marR="0">
                        <a:lnSpc>
                          <a:spcPct val="200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a:txBody>
                    <a:bodyPr/>
                    <a:lstStyle/>
                    <a:p>
                      <a:pPr marL="0" marR="0">
                        <a:lnSpc>
                          <a:spcPct val="200000"/>
                        </a:lnSpc>
                        <a:spcBef>
                          <a:spcPts val="0"/>
                        </a:spcBef>
                        <a:spcAft>
                          <a:spcPts val="0"/>
                        </a:spcAft>
                      </a:pPr>
                      <a:r>
                        <a:rPr lang="en-US" sz="1100">
                          <a:effectLst/>
                        </a:rPr>
                        <a:t>1.65%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extLst>
                  <a:ext uri="{0D108BD9-81ED-4DB2-BD59-A6C34878D82A}">
                    <a16:rowId xmlns:a16="http://schemas.microsoft.com/office/drawing/2014/main" val="2959623110"/>
                  </a:ext>
                </a:extLst>
              </a:tr>
              <a:tr h="640727">
                <a:tc>
                  <a:txBody>
                    <a:bodyPr/>
                    <a:lstStyle/>
                    <a:p>
                      <a:pPr marL="0" marR="0">
                        <a:lnSpc>
                          <a:spcPct val="200000"/>
                        </a:lnSpc>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a:txBody>
                    <a:bodyPr/>
                    <a:lstStyle/>
                    <a:p>
                      <a:pPr marL="0" marR="0">
                        <a:lnSpc>
                          <a:spcPct val="200000"/>
                        </a:lnSpc>
                        <a:spcBef>
                          <a:spcPts val="0"/>
                        </a:spcBef>
                        <a:spcAft>
                          <a:spcPts val="0"/>
                        </a:spcAft>
                      </a:pPr>
                      <a:r>
                        <a:rPr lang="en-US" sz="1100">
                          <a:effectLst/>
                        </a:rPr>
                        <a:t>238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a:txBody>
                    <a:bodyPr/>
                    <a:lstStyle/>
                    <a:p>
                      <a:pPr marL="0" marR="0">
                        <a:lnSpc>
                          <a:spcPct val="200000"/>
                        </a:lnSpc>
                        <a:spcBef>
                          <a:spcPts val="0"/>
                        </a:spcBef>
                        <a:spcAft>
                          <a:spcPts val="0"/>
                        </a:spcAft>
                      </a:pPr>
                      <a:r>
                        <a:rPr lang="en-US" sz="1100">
                          <a:effectLst/>
                        </a:rPr>
                        <a:t>98.35%</a:t>
                      </a:r>
                    </a:p>
                    <a:p>
                      <a:pPr marL="0" marR="0">
                        <a:lnSpc>
                          <a:spcPct val="200000"/>
                        </a:lnSpc>
                        <a:spcBef>
                          <a:spcPts val="0"/>
                        </a:spcBef>
                        <a:spcAft>
                          <a:spcPts val="0"/>
                        </a:spcAft>
                      </a:pPr>
                      <a:r>
                        <a:rPr lang="en-US" sz="1100">
                          <a:effectLst/>
                        </a:rPr>
                        <a:t>Frequency missing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extLst>
                  <a:ext uri="{0D108BD9-81ED-4DB2-BD59-A6C34878D82A}">
                    <a16:rowId xmlns:a16="http://schemas.microsoft.com/office/drawing/2014/main" val="4071053271"/>
                  </a:ext>
                </a:extLst>
              </a:tr>
              <a:tr h="320364">
                <a:tc gridSpan="3">
                  <a:txBody>
                    <a:bodyPr/>
                    <a:lstStyle/>
                    <a:p>
                      <a:pPr marL="0" marR="0">
                        <a:lnSpc>
                          <a:spcPct val="200000"/>
                        </a:lnSpc>
                        <a:spcBef>
                          <a:spcPts val="0"/>
                        </a:spcBef>
                        <a:spcAft>
                          <a:spcPts val="0"/>
                        </a:spcAft>
                      </a:pPr>
                      <a:r>
                        <a:rPr lang="en-US" sz="1100" dirty="0">
                          <a:effectLst/>
                        </a:rPr>
                        <a:t>2. HPV vaccines lead to long lasting immunity? True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4363000"/>
                  </a:ext>
                </a:extLst>
              </a:tr>
              <a:tr h="320364">
                <a:tc>
                  <a:txBody>
                    <a:bodyPr/>
                    <a:lstStyle/>
                    <a:p>
                      <a:pPr marL="0" marR="0">
                        <a:lnSpc>
                          <a:spcPct val="200000"/>
                        </a:lnSpc>
                        <a:spcBef>
                          <a:spcPts val="0"/>
                        </a:spcBef>
                        <a:spcAft>
                          <a:spcPts val="0"/>
                        </a:spcAft>
                      </a:pPr>
                      <a:r>
                        <a:rPr lang="en-US" sz="1100">
                          <a:effectLst/>
                        </a:rPr>
                        <a:t>False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a:txBody>
                    <a:bodyPr/>
                    <a:lstStyle/>
                    <a:p>
                      <a:pPr marL="0" marR="0">
                        <a:lnSpc>
                          <a:spcPct val="200000"/>
                        </a:lnSpc>
                        <a:spcBef>
                          <a:spcPts val="0"/>
                        </a:spcBef>
                        <a:spcAft>
                          <a:spcPts val="0"/>
                        </a:spcAft>
                      </a:pPr>
                      <a:r>
                        <a:rPr lang="en-US" sz="1100">
                          <a:effectLst/>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a:txBody>
                    <a:bodyPr/>
                    <a:lstStyle/>
                    <a:p>
                      <a:pPr marL="0" marR="0">
                        <a:lnSpc>
                          <a:spcPct val="200000"/>
                        </a:lnSpc>
                        <a:spcBef>
                          <a:spcPts val="0"/>
                        </a:spcBef>
                        <a:spcAft>
                          <a:spcPts val="0"/>
                        </a:spcAft>
                      </a:pPr>
                      <a:r>
                        <a:rPr lang="en-US" sz="1100">
                          <a:effectLst/>
                        </a:rPr>
                        <a:t>13.69%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extLst>
                  <a:ext uri="{0D108BD9-81ED-4DB2-BD59-A6C34878D82A}">
                    <a16:rowId xmlns:a16="http://schemas.microsoft.com/office/drawing/2014/main" val="260505958"/>
                  </a:ext>
                </a:extLst>
              </a:tr>
              <a:tr h="640727">
                <a:tc>
                  <a:txBody>
                    <a:bodyPr/>
                    <a:lstStyle/>
                    <a:p>
                      <a:pPr marL="0" marR="0">
                        <a:lnSpc>
                          <a:spcPct val="200000"/>
                        </a:lnSpc>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a:txBody>
                    <a:bodyPr/>
                    <a:lstStyle/>
                    <a:p>
                      <a:pPr marL="0" marR="0">
                        <a:lnSpc>
                          <a:spcPct val="200000"/>
                        </a:lnSpc>
                        <a:spcBef>
                          <a:spcPts val="0"/>
                        </a:spcBef>
                        <a:spcAft>
                          <a:spcPts val="0"/>
                        </a:spcAft>
                      </a:pPr>
                      <a:r>
                        <a:rPr lang="en-US" sz="1100">
                          <a:effectLst/>
                        </a:rPr>
                        <a:t>208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a:txBody>
                    <a:bodyPr/>
                    <a:lstStyle/>
                    <a:p>
                      <a:pPr marL="0" marR="0">
                        <a:lnSpc>
                          <a:spcPct val="200000"/>
                        </a:lnSpc>
                        <a:spcBef>
                          <a:spcPts val="0"/>
                        </a:spcBef>
                        <a:spcAft>
                          <a:spcPts val="0"/>
                        </a:spcAft>
                      </a:pPr>
                      <a:r>
                        <a:rPr lang="en-US" sz="1100">
                          <a:effectLst/>
                        </a:rPr>
                        <a:t>86.31%</a:t>
                      </a:r>
                    </a:p>
                    <a:p>
                      <a:pPr marL="0" marR="0">
                        <a:lnSpc>
                          <a:spcPct val="200000"/>
                        </a:lnSpc>
                        <a:spcBef>
                          <a:spcPts val="0"/>
                        </a:spcBef>
                        <a:spcAft>
                          <a:spcPts val="0"/>
                        </a:spcAft>
                      </a:pPr>
                      <a:r>
                        <a:rPr lang="en-US" sz="1100">
                          <a:effectLst/>
                        </a:rPr>
                        <a:t>Frequency missing 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extLst>
                  <a:ext uri="{0D108BD9-81ED-4DB2-BD59-A6C34878D82A}">
                    <a16:rowId xmlns:a16="http://schemas.microsoft.com/office/drawing/2014/main" val="659113257"/>
                  </a:ext>
                </a:extLst>
              </a:tr>
              <a:tr h="320364">
                <a:tc gridSpan="3">
                  <a:txBody>
                    <a:bodyPr/>
                    <a:lstStyle/>
                    <a:p>
                      <a:pPr marL="0" marR="0">
                        <a:lnSpc>
                          <a:spcPct val="200000"/>
                        </a:lnSpc>
                        <a:spcBef>
                          <a:spcPts val="0"/>
                        </a:spcBef>
                        <a:spcAft>
                          <a:spcPts val="0"/>
                        </a:spcAft>
                      </a:pPr>
                      <a:r>
                        <a:rPr lang="en-US" sz="1100" dirty="0">
                          <a:effectLst/>
                        </a:rPr>
                        <a:t>3. HPV vaccine protects men and woman against OPC? True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6034382"/>
                  </a:ext>
                </a:extLst>
              </a:tr>
              <a:tr h="320364">
                <a:tc>
                  <a:txBody>
                    <a:bodyPr/>
                    <a:lstStyle/>
                    <a:p>
                      <a:pPr marL="0" marR="0">
                        <a:lnSpc>
                          <a:spcPct val="200000"/>
                        </a:lnSpc>
                        <a:spcBef>
                          <a:spcPts val="0"/>
                        </a:spcBef>
                        <a:spcAft>
                          <a:spcPts val="0"/>
                        </a:spcAft>
                      </a:pPr>
                      <a:r>
                        <a:rPr lang="en-US" sz="1100">
                          <a:effectLst/>
                        </a:rPr>
                        <a:t>False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a:txBody>
                    <a:bodyPr/>
                    <a:lstStyle/>
                    <a:p>
                      <a:pPr marL="0" marR="0">
                        <a:lnSpc>
                          <a:spcPct val="200000"/>
                        </a:lnSpc>
                        <a:spcBef>
                          <a:spcPts val="0"/>
                        </a:spcBef>
                        <a:spcAft>
                          <a:spcPts val="0"/>
                        </a:spcAft>
                      </a:pPr>
                      <a:r>
                        <a:rPr lang="en-US" sz="1100">
                          <a:effectLst/>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a:txBody>
                    <a:bodyPr/>
                    <a:lstStyle/>
                    <a:p>
                      <a:pPr marL="0" marR="0">
                        <a:lnSpc>
                          <a:spcPct val="200000"/>
                        </a:lnSpc>
                        <a:spcBef>
                          <a:spcPts val="0"/>
                        </a:spcBef>
                        <a:spcAft>
                          <a:spcPts val="0"/>
                        </a:spcAft>
                      </a:pPr>
                      <a:r>
                        <a:rPr lang="en-US" sz="1100">
                          <a:effectLst/>
                        </a:rPr>
                        <a:t>15.35%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extLst>
                  <a:ext uri="{0D108BD9-81ED-4DB2-BD59-A6C34878D82A}">
                    <a16:rowId xmlns:a16="http://schemas.microsoft.com/office/drawing/2014/main" val="1655822193"/>
                  </a:ext>
                </a:extLst>
              </a:tr>
              <a:tr h="640727">
                <a:tc>
                  <a:txBody>
                    <a:bodyPr/>
                    <a:lstStyle/>
                    <a:p>
                      <a:pPr marL="0" marR="0">
                        <a:lnSpc>
                          <a:spcPct val="200000"/>
                        </a:lnSpc>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a:txBody>
                    <a:bodyPr/>
                    <a:lstStyle/>
                    <a:p>
                      <a:pPr marL="0" marR="0">
                        <a:lnSpc>
                          <a:spcPct val="200000"/>
                        </a:lnSpc>
                        <a:spcBef>
                          <a:spcPts val="0"/>
                        </a:spcBef>
                        <a:spcAft>
                          <a:spcPts val="0"/>
                        </a:spcAft>
                      </a:pPr>
                      <a:r>
                        <a:rPr lang="en-US" sz="1100">
                          <a:effectLst/>
                        </a:rPr>
                        <a:t>204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a:txBody>
                    <a:bodyPr/>
                    <a:lstStyle/>
                    <a:p>
                      <a:pPr marL="0" marR="0">
                        <a:lnSpc>
                          <a:spcPct val="200000"/>
                        </a:lnSpc>
                        <a:spcBef>
                          <a:spcPts val="0"/>
                        </a:spcBef>
                        <a:spcAft>
                          <a:spcPts val="0"/>
                        </a:spcAft>
                      </a:pPr>
                      <a:r>
                        <a:rPr lang="en-US" sz="1100">
                          <a:effectLst/>
                        </a:rPr>
                        <a:t>84.65%</a:t>
                      </a:r>
                    </a:p>
                    <a:p>
                      <a:pPr marL="0" marR="0">
                        <a:lnSpc>
                          <a:spcPct val="200000"/>
                        </a:lnSpc>
                        <a:spcBef>
                          <a:spcPts val="0"/>
                        </a:spcBef>
                        <a:spcAft>
                          <a:spcPts val="0"/>
                        </a:spcAft>
                      </a:pPr>
                      <a:r>
                        <a:rPr lang="en-US" sz="1100">
                          <a:effectLst/>
                        </a:rPr>
                        <a:t>Frequency missing 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extLst>
                  <a:ext uri="{0D108BD9-81ED-4DB2-BD59-A6C34878D82A}">
                    <a16:rowId xmlns:a16="http://schemas.microsoft.com/office/drawing/2014/main" val="2220262343"/>
                  </a:ext>
                </a:extLst>
              </a:tr>
              <a:tr h="320364">
                <a:tc gridSpan="3">
                  <a:txBody>
                    <a:bodyPr/>
                    <a:lstStyle/>
                    <a:p>
                      <a:pPr marL="0" marR="0">
                        <a:lnSpc>
                          <a:spcPct val="200000"/>
                        </a:lnSpc>
                        <a:spcBef>
                          <a:spcPts val="0"/>
                        </a:spcBef>
                        <a:spcAft>
                          <a:spcPts val="0"/>
                        </a:spcAft>
                      </a:pPr>
                      <a:r>
                        <a:rPr lang="en-US" sz="1100" dirty="0">
                          <a:effectLst/>
                        </a:rPr>
                        <a:t>4. HPV vaccines are covered by most insurances? True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5976865"/>
                  </a:ext>
                </a:extLst>
              </a:tr>
              <a:tr h="320364">
                <a:tc>
                  <a:txBody>
                    <a:bodyPr/>
                    <a:lstStyle/>
                    <a:p>
                      <a:pPr marL="0" marR="0">
                        <a:lnSpc>
                          <a:spcPct val="200000"/>
                        </a:lnSpc>
                        <a:spcBef>
                          <a:spcPts val="0"/>
                        </a:spcBef>
                        <a:spcAft>
                          <a:spcPts val="0"/>
                        </a:spcAft>
                      </a:pPr>
                      <a:r>
                        <a:rPr lang="en-US" sz="1100">
                          <a:effectLst/>
                        </a:rPr>
                        <a:t>False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a:txBody>
                    <a:bodyPr/>
                    <a:lstStyle/>
                    <a:p>
                      <a:pPr marL="0" marR="0">
                        <a:lnSpc>
                          <a:spcPct val="200000"/>
                        </a:lnSpc>
                        <a:spcBef>
                          <a:spcPts val="0"/>
                        </a:spcBef>
                        <a:spcAft>
                          <a:spcPts val="0"/>
                        </a:spcAft>
                      </a:pPr>
                      <a:r>
                        <a:rPr lang="en-US" sz="11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a:txBody>
                    <a:bodyPr/>
                    <a:lstStyle/>
                    <a:p>
                      <a:pPr marL="0" marR="0">
                        <a:lnSpc>
                          <a:spcPct val="200000"/>
                        </a:lnSpc>
                        <a:spcBef>
                          <a:spcPts val="0"/>
                        </a:spcBef>
                        <a:spcAft>
                          <a:spcPts val="0"/>
                        </a:spcAft>
                      </a:pPr>
                      <a:r>
                        <a:rPr lang="en-US" sz="1100">
                          <a:effectLst/>
                        </a:rPr>
                        <a:t>17.08%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extLst>
                  <a:ext uri="{0D108BD9-81ED-4DB2-BD59-A6C34878D82A}">
                    <a16:rowId xmlns:a16="http://schemas.microsoft.com/office/drawing/2014/main" val="1952054831"/>
                  </a:ext>
                </a:extLst>
              </a:tr>
              <a:tr h="640727">
                <a:tc>
                  <a:txBody>
                    <a:bodyPr/>
                    <a:lstStyle/>
                    <a:p>
                      <a:pPr marL="0" marR="0">
                        <a:lnSpc>
                          <a:spcPct val="200000"/>
                        </a:lnSpc>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a:txBody>
                    <a:bodyPr/>
                    <a:lstStyle/>
                    <a:p>
                      <a:pPr marL="0" marR="0">
                        <a:lnSpc>
                          <a:spcPct val="200000"/>
                        </a:lnSpc>
                        <a:spcBef>
                          <a:spcPts val="0"/>
                        </a:spcBef>
                        <a:spcAft>
                          <a:spcPts val="0"/>
                        </a:spcAft>
                      </a:pPr>
                      <a:r>
                        <a:rPr lang="en-US" sz="1100">
                          <a:effectLst/>
                        </a:rPr>
                        <a:t>199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a:txBody>
                    <a:bodyPr/>
                    <a:lstStyle/>
                    <a:p>
                      <a:pPr marL="0" marR="0">
                        <a:lnSpc>
                          <a:spcPct val="200000"/>
                        </a:lnSpc>
                        <a:spcBef>
                          <a:spcPts val="0"/>
                        </a:spcBef>
                        <a:spcAft>
                          <a:spcPts val="0"/>
                        </a:spcAft>
                      </a:pPr>
                      <a:r>
                        <a:rPr lang="en-US" sz="1100">
                          <a:effectLst/>
                        </a:rPr>
                        <a:t>82.92%</a:t>
                      </a:r>
                    </a:p>
                    <a:p>
                      <a:pPr marL="0" marR="0">
                        <a:lnSpc>
                          <a:spcPct val="200000"/>
                        </a:lnSpc>
                        <a:spcBef>
                          <a:spcPts val="0"/>
                        </a:spcBef>
                        <a:spcAft>
                          <a:spcPts val="0"/>
                        </a:spcAft>
                      </a:pPr>
                      <a:r>
                        <a:rPr lang="en-US" sz="1100">
                          <a:effectLst/>
                        </a:rPr>
                        <a:t>Frequency missing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extLst>
                  <a:ext uri="{0D108BD9-81ED-4DB2-BD59-A6C34878D82A}">
                    <a16:rowId xmlns:a16="http://schemas.microsoft.com/office/drawing/2014/main" val="2387245488"/>
                  </a:ext>
                </a:extLst>
              </a:tr>
              <a:tr h="320364">
                <a:tc gridSpan="3">
                  <a:txBody>
                    <a:bodyPr/>
                    <a:lstStyle/>
                    <a:p>
                      <a:pPr marL="0" marR="0">
                        <a:lnSpc>
                          <a:spcPct val="200000"/>
                        </a:lnSpc>
                        <a:spcBef>
                          <a:spcPts val="0"/>
                        </a:spcBef>
                        <a:spcAft>
                          <a:spcPts val="0"/>
                        </a:spcAft>
                      </a:pPr>
                      <a:r>
                        <a:rPr lang="en-US" sz="1100" dirty="0">
                          <a:effectLst/>
                        </a:rPr>
                        <a:t>5. HPV vaccines may cause serious side effects: False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6348259"/>
                  </a:ext>
                </a:extLst>
              </a:tr>
              <a:tr h="320364">
                <a:tc>
                  <a:txBody>
                    <a:bodyPr/>
                    <a:lstStyle/>
                    <a:p>
                      <a:pPr marL="0" marR="0">
                        <a:lnSpc>
                          <a:spcPct val="200000"/>
                        </a:lnSpc>
                        <a:spcBef>
                          <a:spcPts val="0"/>
                        </a:spcBef>
                        <a:spcAft>
                          <a:spcPts val="0"/>
                        </a:spcAft>
                      </a:pPr>
                      <a:r>
                        <a:rPr lang="en-US" sz="1100">
                          <a:effectLst/>
                        </a:rPr>
                        <a:t>False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a:txBody>
                    <a:bodyPr/>
                    <a:lstStyle/>
                    <a:p>
                      <a:pPr marL="0" marR="0">
                        <a:lnSpc>
                          <a:spcPct val="200000"/>
                        </a:lnSpc>
                        <a:spcBef>
                          <a:spcPts val="0"/>
                        </a:spcBef>
                        <a:spcAft>
                          <a:spcPts val="0"/>
                        </a:spcAft>
                      </a:pPr>
                      <a:r>
                        <a:rPr lang="en-US" sz="1100" dirty="0">
                          <a:effectLst/>
                        </a:rPr>
                        <a:t>186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a:txBody>
                    <a:bodyPr/>
                    <a:lstStyle/>
                    <a:p>
                      <a:pPr marL="0" marR="0">
                        <a:lnSpc>
                          <a:spcPct val="200000"/>
                        </a:lnSpc>
                        <a:spcBef>
                          <a:spcPts val="0"/>
                        </a:spcBef>
                        <a:spcAft>
                          <a:spcPts val="0"/>
                        </a:spcAft>
                      </a:pPr>
                      <a:r>
                        <a:rPr lang="en-US" sz="1100">
                          <a:effectLst/>
                        </a:rPr>
                        <a:t>77.50%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extLst>
                  <a:ext uri="{0D108BD9-81ED-4DB2-BD59-A6C34878D82A}">
                    <a16:rowId xmlns:a16="http://schemas.microsoft.com/office/drawing/2014/main" val="3073048853"/>
                  </a:ext>
                </a:extLst>
              </a:tr>
              <a:tr h="640727">
                <a:tc>
                  <a:txBody>
                    <a:bodyPr/>
                    <a:lstStyle/>
                    <a:p>
                      <a:pPr marL="0" marR="0">
                        <a:lnSpc>
                          <a:spcPct val="200000"/>
                        </a:lnSpc>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a:txBody>
                    <a:bodyPr/>
                    <a:lstStyle/>
                    <a:p>
                      <a:pPr marL="0" marR="0">
                        <a:lnSpc>
                          <a:spcPct val="200000"/>
                        </a:lnSpc>
                        <a:spcBef>
                          <a:spcPts val="0"/>
                        </a:spcBef>
                        <a:spcAft>
                          <a:spcPts val="0"/>
                        </a:spcAft>
                      </a:pPr>
                      <a:r>
                        <a:rPr lang="en-US" sz="1100">
                          <a:effectLst/>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tc>
                  <a:txBody>
                    <a:bodyPr/>
                    <a:lstStyle/>
                    <a:p>
                      <a:pPr marL="0" marR="0">
                        <a:lnSpc>
                          <a:spcPct val="200000"/>
                        </a:lnSpc>
                        <a:spcBef>
                          <a:spcPts val="0"/>
                        </a:spcBef>
                        <a:spcAft>
                          <a:spcPts val="0"/>
                        </a:spcAft>
                      </a:pPr>
                      <a:r>
                        <a:rPr lang="en-US" sz="1100" dirty="0">
                          <a:effectLst/>
                        </a:rPr>
                        <a:t>22.50%</a:t>
                      </a:r>
                    </a:p>
                    <a:p>
                      <a:pPr marL="0" marR="0">
                        <a:lnSpc>
                          <a:spcPct val="200000"/>
                        </a:lnSpc>
                        <a:spcBef>
                          <a:spcPts val="0"/>
                        </a:spcBef>
                        <a:spcAft>
                          <a:spcPts val="0"/>
                        </a:spcAft>
                      </a:pPr>
                      <a:r>
                        <a:rPr lang="en-US" sz="1100" dirty="0">
                          <a:effectLst/>
                        </a:rPr>
                        <a:t>Frequency missing 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732" marR="60732" marT="0" marB="0"/>
                </a:tc>
                <a:extLst>
                  <a:ext uri="{0D108BD9-81ED-4DB2-BD59-A6C34878D82A}">
                    <a16:rowId xmlns:a16="http://schemas.microsoft.com/office/drawing/2014/main" val="1806396579"/>
                  </a:ext>
                </a:extLst>
              </a:tr>
            </a:tbl>
          </a:graphicData>
        </a:graphic>
      </p:graphicFrame>
      <p:graphicFrame>
        <p:nvGraphicFramePr>
          <p:cNvPr id="10" name="Content Placeholder 9">
            <a:extLst>
              <a:ext uri="{FF2B5EF4-FFF2-40B4-BE49-F238E27FC236}">
                <a16:creationId xmlns:a16="http://schemas.microsoft.com/office/drawing/2014/main" id="{9C494681-E13D-4F45-8ED2-C426F8022A18}"/>
              </a:ext>
            </a:extLst>
          </p:cNvPr>
          <p:cNvGraphicFramePr>
            <a:graphicFrameLocks noGrp="1"/>
          </p:cNvGraphicFramePr>
          <p:nvPr>
            <p:ph sz="half" idx="2"/>
            <p:extLst>
              <p:ext uri="{D42A27DB-BD31-4B8C-83A1-F6EECF244321}">
                <p14:modId xmlns:p14="http://schemas.microsoft.com/office/powerpoint/2010/main" val="4256510587"/>
              </p:ext>
            </p:extLst>
          </p:nvPr>
        </p:nvGraphicFramePr>
        <p:xfrm>
          <a:off x="5980453" y="561801"/>
          <a:ext cx="5366657" cy="6336030"/>
        </p:xfrm>
        <a:graphic>
          <a:graphicData uri="http://schemas.openxmlformats.org/drawingml/2006/table">
            <a:tbl>
              <a:tblPr firstRow="1" firstCol="1" bandRow="1">
                <a:tableStyleId>{D7AC3CCA-C797-4891-BE02-D94E43425B78}</a:tableStyleId>
              </a:tblPr>
              <a:tblGrid>
                <a:gridCol w="1788503">
                  <a:extLst>
                    <a:ext uri="{9D8B030D-6E8A-4147-A177-3AD203B41FA5}">
                      <a16:colId xmlns:a16="http://schemas.microsoft.com/office/drawing/2014/main" val="4079374824"/>
                    </a:ext>
                  </a:extLst>
                </a:gridCol>
                <a:gridCol w="1789077">
                  <a:extLst>
                    <a:ext uri="{9D8B030D-6E8A-4147-A177-3AD203B41FA5}">
                      <a16:colId xmlns:a16="http://schemas.microsoft.com/office/drawing/2014/main" val="2912560303"/>
                    </a:ext>
                  </a:extLst>
                </a:gridCol>
                <a:gridCol w="1789077">
                  <a:extLst>
                    <a:ext uri="{9D8B030D-6E8A-4147-A177-3AD203B41FA5}">
                      <a16:colId xmlns:a16="http://schemas.microsoft.com/office/drawing/2014/main" val="3368644195"/>
                    </a:ext>
                  </a:extLst>
                </a:gridCol>
              </a:tblGrid>
              <a:tr h="286478">
                <a:tc gridSpan="3">
                  <a:txBody>
                    <a:bodyPr/>
                    <a:lstStyle/>
                    <a:p>
                      <a:pPr marL="0" marR="0">
                        <a:lnSpc>
                          <a:spcPct val="200000"/>
                        </a:lnSpc>
                        <a:spcBef>
                          <a:spcPts val="0"/>
                        </a:spcBef>
                        <a:spcAft>
                          <a:spcPts val="0"/>
                        </a:spcAft>
                      </a:pPr>
                      <a:r>
                        <a:rPr lang="en-US" sz="1100" dirty="0">
                          <a:effectLst/>
                        </a:rPr>
                        <a:t>6. HPV Vaccine is administered in one dose? False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2882201"/>
                  </a:ext>
                </a:extLst>
              </a:tr>
              <a:tr h="286478">
                <a:tc>
                  <a:txBody>
                    <a:bodyPr/>
                    <a:lstStyle/>
                    <a:p>
                      <a:pPr marL="0" marR="0">
                        <a:lnSpc>
                          <a:spcPct val="200000"/>
                        </a:lnSpc>
                        <a:spcBef>
                          <a:spcPts val="0"/>
                        </a:spcBef>
                        <a:spcAft>
                          <a:spcPts val="0"/>
                        </a:spcAft>
                      </a:pPr>
                      <a:r>
                        <a:rPr lang="en-US" sz="1100">
                          <a:effectLst/>
                        </a:rPr>
                        <a:t>False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a:txBody>
                    <a:bodyPr/>
                    <a:lstStyle/>
                    <a:p>
                      <a:pPr marL="0" marR="0">
                        <a:lnSpc>
                          <a:spcPct val="200000"/>
                        </a:lnSpc>
                        <a:spcBef>
                          <a:spcPts val="0"/>
                        </a:spcBef>
                        <a:spcAft>
                          <a:spcPts val="0"/>
                        </a:spcAft>
                      </a:pPr>
                      <a:r>
                        <a:rPr lang="en-US" sz="1100">
                          <a:effectLst/>
                        </a:rPr>
                        <a:t>166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a:txBody>
                    <a:bodyPr/>
                    <a:lstStyle/>
                    <a:p>
                      <a:pPr marL="0" marR="0">
                        <a:lnSpc>
                          <a:spcPct val="200000"/>
                        </a:lnSpc>
                        <a:spcBef>
                          <a:spcPts val="0"/>
                        </a:spcBef>
                        <a:spcAft>
                          <a:spcPts val="0"/>
                        </a:spcAft>
                      </a:pPr>
                      <a:r>
                        <a:rPr lang="en-US" sz="1100">
                          <a:effectLst/>
                        </a:rPr>
                        <a:t>69.17%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extLst>
                  <a:ext uri="{0D108BD9-81ED-4DB2-BD59-A6C34878D82A}">
                    <a16:rowId xmlns:a16="http://schemas.microsoft.com/office/drawing/2014/main" val="2369659578"/>
                  </a:ext>
                </a:extLst>
              </a:tr>
              <a:tr h="619650">
                <a:tc>
                  <a:txBody>
                    <a:bodyPr/>
                    <a:lstStyle/>
                    <a:p>
                      <a:pPr marL="0" marR="0">
                        <a:lnSpc>
                          <a:spcPct val="200000"/>
                        </a:lnSpc>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a:txBody>
                    <a:bodyPr/>
                    <a:lstStyle/>
                    <a:p>
                      <a:pPr marL="0" marR="0">
                        <a:lnSpc>
                          <a:spcPct val="200000"/>
                        </a:lnSpc>
                        <a:spcBef>
                          <a:spcPts val="0"/>
                        </a:spcBef>
                        <a:spcAft>
                          <a:spcPts val="0"/>
                        </a:spcAft>
                      </a:pPr>
                      <a:r>
                        <a:rPr lang="en-US" sz="1100">
                          <a:effectLst/>
                        </a:rPr>
                        <a:t>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a:txBody>
                    <a:bodyPr/>
                    <a:lstStyle/>
                    <a:p>
                      <a:pPr marL="0" marR="0">
                        <a:lnSpc>
                          <a:spcPct val="200000"/>
                        </a:lnSpc>
                        <a:spcBef>
                          <a:spcPts val="0"/>
                        </a:spcBef>
                        <a:spcAft>
                          <a:spcPts val="0"/>
                        </a:spcAft>
                      </a:pPr>
                      <a:r>
                        <a:rPr lang="en-US" sz="1100">
                          <a:effectLst/>
                        </a:rPr>
                        <a:t>30.83%</a:t>
                      </a:r>
                    </a:p>
                    <a:p>
                      <a:pPr marL="0" marR="0">
                        <a:lnSpc>
                          <a:spcPct val="200000"/>
                        </a:lnSpc>
                        <a:spcBef>
                          <a:spcPts val="0"/>
                        </a:spcBef>
                        <a:spcAft>
                          <a:spcPts val="0"/>
                        </a:spcAft>
                      </a:pPr>
                      <a:r>
                        <a:rPr lang="en-US" sz="1100">
                          <a:effectLst/>
                        </a:rPr>
                        <a:t>Frequency missing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extLst>
                  <a:ext uri="{0D108BD9-81ED-4DB2-BD59-A6C34878D82A}">
                    <a16:rowId xmlns:a16="http://schemas.microsoft.com/office/drawing/2014/main" val="2610857524"/>
                  </a:ext>
                </a:extLst>
              </a:tr>
              <a:tr h="286478">
                <a:tc gridSpan="3">
                  <a:txBody>
                    <a:bodyPr/>
                    <a:lstStyle/>
                    <a:p>
                      <a:pPr marL="0" marR="0">
                        <a:lnSpc>
                          <a:spcPct val="200000"/>
                        </a:lnSpc>
                        <a:spcBef>
                          <a:spcPts val="0"/>
                        </a:spcBef>
                        <a:spcAft>
                          <a:spcPts val="0"/>
                        </a:spcAft>
                      </a:pPr>
                      <a:r>
                        <a:rPr lang="en-US" sz="1100" dirty="0">
                          <a:effectLst/>
                        </a:rPr>
                        <a:t>7. The recommended age for HPV vaccination in youths is 11 to 12 years? True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21834817"/>
                  </a:ext>
                </a:extLst>
              </a:tr>
              <a:tr h="286478">
                <a:tc>
                  <a:txBody>
                    <a:bodyPr/>
                    <a:lstStyle/>
                    <a:p>
                      <a:pPr marL="0" marR="0">
                        <a:lnSpc>
                          <a:spcPct val="200000"/>
                        </a:lnSpc>
                        <a:spcBef>
                          <a:spcPts val="0"/>
                        </a:spcBef>
                        <a:spcAft>
                          <a:spcPts val="0"/>
                        </a:spcAft>
                      </a:pPr>
                      <a:r>
                        <a:rPr lang="en-US" sz="1100">
                          <a:effectLst/>
                        </a:rPr>
                        <a:t>False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a:txBody>
                    <a:bodyPr/>
                    <a:lstStyle/>
                    <a:p>
                      <a:pPr marL="0" marR="0">
                        <a:lnSpc>
                          <a:spcPct val="200000"/>
                        </a:lnSpc>
                        <a:spcBef>
                          <a:spcPts val="0"/>
                        </a:spcBef>
                        <a:spcAft>
                          <a:spcPts val="0"/>
                        </a:spcAft>
                      </a:pPr>
                      <a:r>
                        <a:rPr lang="en-US" sz="11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a:txBody>
                    <a:bodyPr/>
                    <a:lstStyle/>
                    <a:p>
                      <a:pPr marL="0" marR="0">
                        <a:lnSpc>
                          <a:spcPct val="200000"/>
                        </a:lnSpc>
                        <a:spcBef>
                          <a:spcPts val="0"/>
                        </a:spcBef>
                        <a:spcAft>
                          <a:spcPts val="0"/>
                        </a:spcAft>
                      </a:pPr>
                      <a:r>
                        <a:rPr lang="en-US" sz="1100">
                          <a:effectLst/>
                        </a:rPr>
                        <a:t>12.81%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extLst>
                  <a:ext uri="{0D108BD9-81ED-4DB2-BD59-A6C34878D82A}">
                    <a16:rowId xmlns:a16="http://schemas.microsoft.com/office/drawing/2014/main" val="2985357298"/>
                  </a:ext>
                </a:extLst>
              </a:tr>
              <a:tr h="619650">
                <a:tc>
                  <a:txBody>
                    <a:bodyPr/>
                    <a:lstStyle/>
                    <a:p>
                      <a:pPr marL="0" marR="0">
                        <a:lnSpc>
                          <a:spcPct val="200000"/>
                        </a:lnSpc>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a:txBody>
                    <a:bodyPr/>
                    <a:lstStyle/>
                    <a:p>
                      <a:pPr marL="0" marR="0">
                        <a:lnSpc>
                          <a:spcPct val="200000"/>
                        </a:lnSpc>
                        <a:spcBef>
                          <a:spcPts val="0"/>
                        </a:spcBef>
                        <a:spcAft>
                          <a:spcPts val="0"/>
                        </a:spcAft>
                      </a:pPr>
                      <a:r>
                        <a:rPr lang="en-US" sz="1100">
                          <a:effectLst/>
                        </a:rPr>
                        <a:t>206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a:txBody>
                    <a:bodyPr/>
                    <a:lstStyle/>
                    <a:p>
                      <a:pPr marL="0" marR="0">
                        <a:lnSpc>
                          <a:spcPct val="200000"/>
                        </a:lnSpc>
                        <a:spcBef>
                          <a:spcPts val="0"/>
                        </a:spcBef>
                        <a:spcAft>
                          <a:spcPts val="0"/>
                        </a:spcAft>
                      </a:pPr>
                      <a:r>
                        <a:rPr lang="en-US" sz="1100">
                          <a:effectLst/>
                        </a:rPr>
                        <a:t>85.83%</a:t>
                      </a:r>
                    </a:p>
                    <a:p>
                      <a:pPr marL="0" marR="0">
                        <a:lnSpc>
                          <a:spcPct val="200000"/>
                        </a:lnSpc>
                        <a:spcBef>
                          <a:spcPts val="0"/>
                        </a:spcBef>
                        <a:spcAft>
                          <a:spcPts val="0"/>
                        </a:spcAft>
                      </a:pPr>
                      <a:r>
                        <a:rPr lang="en-US" sz="1100">
                          <a:effectLst/>
                        </a:rPr>
                        <a:t>Frequency missing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extLst>
                  <a:ext uri="{0D108BD9-81ED-4DB2-BD59-A6C34878D82A}">
                    <a16:rowId xmlns:a16="http://schemas.microsoft.com/office/drawing/2014/main" val="340700835"/>
                  </a:ext>
                </a:extLst>
              </a:tr>
              <a:tr h="286478">
                <a:tc gridSpan="3">
                  <a:txBody>
                    <a:bodyPr/>
                    <a:lstStyle/>
                    <a:p>
                      <a:pPr marL="0" marR="0">
                        <a:lnSpc>
                          <a:spcPct val="200000"/>
                        </a:lnSpc>
                        <a:spcBef>
                          <a:spcPts val="0"/>
                        </a:spcBef>
                        <a:spcAft>
                          <a:spcPts val="0"/>
                        </a:spcAft>
                      </a:pPr>
                      <a:r>
                        <a:rPr lang="en-US" sz="1100" dirty="0">
                          <a:effectLst/>
                        </a:rPr>
                        <a:t>8. HPV vaccine prevents greater than 90% of individuals from getting genital warts? True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254852"/>
                  </a:ext>
                </a:extLst>
              </a:tr>
              <a:tr h="286478">
                <a:tc>
                  <a:txBody>
                    <a:bodyPr/>
                    <a:lstStyle/>
                    <a:p>
                      <a:pPr marL="0" marR="0">
                        <a:lnSpc>
                          <a:spcPct val="200000"/>
                        </a:lnSpc>
                        <a:spcBef>
                          <a:spcPts val="0"/>
                        </a:spcBef>
                        <a:spcAft>
                          <a:spcPts val="0"/>
                        </a:spcAft>
                      </a:pPr>
                      <a:r>
                        <a:rPr lang="en-US" sz="1100">
                          <a:effectLst/>
                        </a:rPr>
                        <a:t>False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a:txBody>
                    <a:bodyPr/>
                    <a:lstStyle/>
                    <a:p>
                      <a:pPr marL="0" marR="0">
                        <a:lnSpc>
                          <a:spcPct val="200000"/>
                        </a:lnSpc>
                        <a:spcBef>
                          <a:spcPts val="0"/>
                        </a:spcBef>
                        <a:spcAft>
                          <a:spcPts val="0"/>
                        </a:spcAft>
                      </a:pPr>
                      <a:r>
                        <a:rPr lang="en-US" sz="11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a:txBody>
                    <a:bodyPr/>
                    <a:lstStyle/>
                    <a:p>
                      <a:pPr marL="0" marR="0">
                        <a:lnSpc>
                          <a:spcPct val="200000"/>
                        </a:lnSpc>
                        <a:spcBef>
                          <a:spcPts val="0"/>
                        </a:spcBef>
                        <a:spcAft>
                          <a:spcPts val="0"/>
                        </a:spcAft>
                      </a:pPr>
                      <a:r>
                        <a:rPr lang="en-US" sz="1100">
                          <a:effectLst/>
                        </a:rPr>
                        <a:t>12.81%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extLst>
                  <a:ext uri="{0D108BD9-81ED-4DB2-BD59-A6C34878D82A}">
                    <a16:rowId xmlns:a16="http://schemas.microsoft.com/office/drawing/2014/main" val="1294229420"/>
                  </a:ext>
                </a:extLst>
              </a:tr>
              <a:tr h="619650">
                <a:tc>
                  <a:txBody>
                    <a:bodyPr/>
                    <a:lstStyle/>
                    <a:p>
                      <a:pPr marL="0" marR="0">
                        <a:lnSpc>
                          <a:spcPct val="200000"/>
                        </a:lnSpc>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a:txBody>
                    <a:bodyPr/>
                    <a:lstStyle/>
                    <a:p>
                      <a:pPr marL="0" marR="0">
                        <a:lnSpc>
                          <a:spcPct val="200000"/>
                        </a:lnSpc>
                        <a:spcBef>
                          <a:spcPts val="0"/>
                        </a:spcBef>
                        <a:spcAft>
                          <a:spcPts val="0"/>
                        </a:spcAft>
                      </a:pPr>
                      <a:r>
                        <a:rPr lang="en-US" sz="1100">
                          <a:effectLst/>
                        </a:rPr>
                        <a:t>206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a:txBody>
                    <a:bodyPr/>
                    <a:lstStyle/>
                    <a:p>
                      <a:pPr marL="0" marR="0">
                        <a:lnSpc>
                          <a:spcPct val="200000"/>
                        </a:lnSpc>
                        <a:spcBef>
                          <a:spcPts val="0"/>
                        </a:spcBef>
                        <a:spcAft>
                          <a:spcPts val="0"/>
                        </a:spcAft>
                      </a:pPr>
                      <a:r>
                        <a:rPr lang="en-US" sz="1100">
                          <a:effectLst/>
                        </a:rPr>
                        <a:t>85.83%</a:t>
                      </a:r>
                    </a:p>
                    <a:p>
                      <a:pPr marL="0" marR="0">
                        <a:lnSpc>
                          <a:spcPct val="200000"/>
                        </a:lnSpc>
                        <a:spcBef>
                          <a:spcPts val="0"/>
                        </a:spcBef>
                        <a:spcAft>
                          <a:spcPts val="0"/>
                        </a:spcAft>
                      </a:pPr>
                      <a:r>
                        <a:rPr lang="en-US" sz="1100">
                          <a:effectLst/>
                        </a:rPr>
                        <a:t>Frequency missing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extLst>
                  <a:ext uri="{0D108BD9-81ED-4DB2-BD59-A6C34878D82A}">
                    <a16:rowId xmlns:a16="http://schemas.microsoft.com/office/drawing/2014/main" val="379554307"/>
                  </a:ext>
                </a:extLst>
              </a:tr>
              <a:tr h="286478">
                <a:tc gridSpan="3">
                  <a:txBody>
                    <a:bodyPr/>
                    <a:lstStyle/>
                    <a:p>
                      <a:pPr marL="0" marR="0">
                        <a:lnSpc>
                          <a:spcPct val="200000"/>
                        </a:lnSpc>
                        <a:spcBef>
                          <a:spcPts val="0"/>
                        </a:spcBef>
                        <a:spcAft>
                          <a:spcPts val="0"/>
                        </a:spcAft>
                      </a:pPr>
                      <a:r>
                        <a:rPr lang="en-US" sz="1100" dirty="0">
                          <a:effectLst/>
                        </a:rPr>
                        <a:t>9. People who have been diagnosed with HPV should not receive the HPV Vaccine? False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1214920"/>
                  </a:ext>
                </a:extLst>
              </a:tr>
              <a:tr h="286478">
                <a:tc>
                  <a:txBody>
                    <a:bodyPr/>
                    <a:lstStyle/>
                    <a:p>
                      <a:pPr marL="0" marR="0">
                        <a:lnSpc>
                          <a:spcPct val="200000"/>
                        </a:lnSpc>
                        <a:spcBef>
                          <a:spcPts val="0"/>
                        </a:spcBef>
                        <a:spcAft>
                          <a:spcPts val="0"/>
                        </a:spcAft>
                      </a:pPr>
                      <a:r>
                        <a:rPr lang="en-US" sz="1100">
                          <a:effectLst/>
                        </a:rPr>
                        <a:t>False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a:txBody>
                    <a:bodyPr/>
                    <a:lstStyle/>
                    <a:p>
                      <a:pPr marL="0" marR="0">
                        <a:lnSpc>
                          <a:spcPct val="200000"/>
                        </a:lnSpc>
                        <a:spcBef>
                          <a:spcPts val="0"/>
                        </a:spcBef>
                        <a:spcAft>
                          <a:spcPts val="0"/>
                        </a:spcAft>
                      </a:pPr>
                      <a:r>
                        <a:rPr lang="en-US" sz="1100">
                          <a:effectLst/>
                        </a:rPr>
                        <a:t>158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a:txBody>
                    <a:bodyPr/>
                    <a:lstStyle/>
                    <a:p>
                      <a:pPr marL="0" marR="0">
                        <a:lnSpc>
                          <a:spcPct val="200000"/>
                        </a:lnSpc>
                        <a:spcBef>
                          <a:spcPts val="0"/>
                        </a:spcBef>
                        <a:spcAft>
                          <a:spcPts val="0"/>
                        </a:spcAft>
                      </a:pPr>
                      <a:r>
                        <a:rPr lang="en-US" sz="1100">
                          <a:effectLst/>
                        </a:rPr>
                        <a:t>65.56%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extLst>
                  <a:ext uri="{0D108BD9-81ED-4DB2-BD59-A6C34878D82A}">
                    <a16:rowId xmlns:a16="http://schemas.microsoft.com/office/drawing/2014/main" val="698180264"/>
                  </a:ext>
                </a:extLst>
              </a:tr>
              <a:tr h="619650">
                <a:tc>
                  <a:txBody>
                    <a:bodyPr/>
                    <a:lstStyle/>
                    <a:p>
                      <a:pPr marL="0" marR="0">
                        <a:lnSpc>
                          <a:spcPct val="200000"/>
                        </a:lnSpc>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a:txBody>
                    <a:bodyPr/>
                    <a:lstStyle/>
                    <a:p>
                      <a:pPr marL="0" marR="0">
                        <a:lnSpc>
                          <a:spcPct val="200000"/>
                        </a:lnSpc>
                        <a:spcBef>
                          <a:spcPts val="0"/>
                        </a:spcBef>
                        <a:spcAft>
                          <a:spcPts val="0"/>
                        </a:spcAft>
                      </a:pPr>
                      <a:r>
                        <a:rPr lang="en-US" sz="1100">
                          <a:effectLst/>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a:txBody>
                    <a:bodyPr/>
                    <a:lstStyle/>
                    <a:p>
                      <a:pPr marL="0" marR="0">
                        <a:lnSpc>
                          <a:spcPct val="200000"/>
                        </a:lnSpc>
                        <a:spcBef>
                          <a:spcPts val="0"/>
                        </a:spcBef>
                        <a:spcAft>
                          <a:spcPts val="0"/>
                        </a:spcAft>
                      </a:pPr>
                      <a:r>
                        <a:rPr lang="en-US" sz="1100">
                          <a:effectLst/>
                        </a:rPr>
                        <a:t>34.44%</a:t>
                      </a:r>
                    </a:p>
                    <a:p>
                      <a:pPr marL="0" marR="0">
                        <a:lnSpc>
                          <a:spcPct val="200000"/>
                        </a:lnSpc>
                        <a:spcBef>
                          <a:spcPts val="0"/>
                        </a:spcBef>
                        <a:spcAft>
                          <a:spcPts val="0"/>
                        </a:spcAft>
                      </a:pPr>
                      <a:r>
                        <a:rPr lang="en-US" sz="1100">
                          <a:effectLst/>
                        </a:rPr>
                        <a:t>Frequency missing 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extLst>
                  <a:ext uri="{0D108BD9-81ED-4DB2-BD59-A6C34878D82A}">
                    <a16:rowId xmlns:a16="http://schemas.microsoft.com/office/drawing/2014/main" val="1103705603"/>
                  </a:ext>
                </a:extLst>
              </a:tr>
              <a:tr h="619650">
                <a:tc gridSpan="3">
                  <a:txBody>
                    <a:bodyPr/>
                    <a:lstStyle/>
                    <a:p>
                      <a:pPr marL="0" marR="0">
                        <a:lnSpc>
                          <a:spcPct val="200000"/>
                        </a:lnSpc>
                        <a:spcBef>
                          <a:spcPts val="0"/>
                        </a:spcBef>
                        <a:spcAft>
                          <a:spcPts val="0"/>
                        </a:spcAft>
                      </a:pPr>
                      <a:r>
                        <a:rPr lang="en-US" sz="1100" dirty="0">
                          <a:effectLst/>
                        </a:rPr>
                        <a:t>10. The centers for Disease and Prevention (CDC) recommends that the HPV vaccine should be administered to both males and females? True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3668107"/>
                  </a:ext>
                </a:extLst>
              </a:tr>
              <a:tr h="286478">
                <a:tc>
                  <a:txBody>
                    <a:bodyPr/>
                    <a:lstStyle/>
                    <a:p>
                      <a:pPr marL="0" marR="0">
                        <a:lnSpc>
                          <a:spcPct val="200000"/>
                        </a:lnSpc>
                        <a:spcBef>
                          <a:spcPts val="0"/>
                        </a:spcBef>
                        <a:spcAft>
                          <a:spcPts val="0"/>
                        </a:spcAft>
                      </a:pPr>
                      <a:r>
                        <a:rPr lang="en-US" sz="1100">
                          <a:effectLst/>
                        </a:rPr>
                        <a:t>False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a:txBody>
                    <a:bodyPr/>
                    <a:lstStyle/>
                    <a:p>
                      <a:pPr marL="0" marR="0">
                        <a:lnSpc>
                          <a:spcPct val="200000"/>
                        </a:lnSpc>
                        <a:spcBef>
                          <a:spcPts val="0"/>
                        </a:spcBef>
                        <a:spcAft>
                          <a:spcPts val="0"/>
                        </a:spcAft>
                      </a:pPr>
                      <a:r>
                        <a:rPr lang="en-US"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a:txBody>
                    <a:bodyPr/>
                    <a:lstStyle/>
                    <a:p>
                      <a:pPr marL="0" marR="0">
                        <a:lnSpc>
                          <a:spcPct val="200000"/>
                        </a:lnSpc>
                        <a:spcBef>
                          <a:spcPts val="0"/>
                        </a:spcBef>
                        <a:spcAft>
                          <a:spcPts val="0"/>
                        </a:spcAft>
                      </a:pPr>
                      <a:r>
                        <a:rPr lang="en-US" sz="1100">
                          <a:effectLst/>
                        </a:rPr>
                        <a:t>4.55%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extLst>
                  <a:ext uri="{0D108BD9-81ED-4DB2-BD59-A6C34878D82A}">
                    <a16:rowId xmlns:a16="http://schemas.microsoft.com/office/drawing/2014/main" val="1333999750"/>
                  </a:ext>
                </a:extLst>
              </a:tr>
              <a:tr h="619650">
                <a:tc>
                  <a:txBody>
                    <a:bodyPr/>
                    <a:lstStyle/>
                    <a:p>
                      <a:pPr marL="0" marR="0">
                        <a:lnSpc>
                          <a:spcPct val="200000"/>
                        </a:lnSpc>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a:txBody>
                    <a:bodyPr/>
                    <a:lstStyle/>
                    <a:p>
                      <a:pPr marL="0" marR="0">
                        <a:lnSpc>
                          <a:spcPct val="200000"/>
                        </a:lnSpc>
                        <a:spcBef>
                          <a:spcPts val="0"/>
                        </a:spcBef>
                        <a:spcAft>
                          <a:spcPts val="0"/>
                        </a:spcAft>
                      </a:pPr>
                      <a:r>
                        <a:rPr lang="en-US" sz="1100">
                          <a:effectLst/>
                        </a:rPr>
                        <a:t>231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tc>
                  <a:txBody>
                    <a:bodyPr/>
                    <a:lstStyle/>
                    <a:p>
                      <a:pPr marL="0" marR="0">
                        <a:lnSpc>
                          <a:spcPct val="200000"/>
                        </a:lnSpc>
                        <a:spcBef>
                          <a:spcPts val="0"/>
                        </a:spcBef>
                        <a:spcAft>
                          <a:spcPts val="0"/>
                        </a:spcAft>
                      </a:pPr>
                      <a:r>
                        <a:rPr lang="en-US" sz="1100" dirty="0">
                          <a:effectLst/>
                        </a:rPr>
                        <a:t>95.45%</a:t>
                      </a:r>
                    </a:p>
                    <a:p>
                      <a:pPr marL="0" marR="0">
                        <a:lnSpc>
                          <a:spcPct val="200000"/>
                        </a:lnSpc>
                        <a:spcBef>
                          <a:spcPts val="0"/>
                        </a:spcBef>
                        <a:spcAft>
                          <a:spcPts val="0"/>
                        </a:spcAft>
                      </a:pPr>
                      <a:r>
                        <a:rPr lang="en-US" sz="1100" dirty="0">
                          <a:effectLst/>
                        </a:rPr>
                        <a:t>Frequency missing 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89" marR="61989" marT="0" marB="0"/>
                </a:tc>
                <a:extLst>
                  <a:ext uri="{0D108BD9-81ED-4DB2-BD59-A6C34878D82A}">
                    <a16:rowId xmlns:a16="http://schemas.microsoft.com/office/drawing/2014/main" val="1097342749"/>
                  </a:ext>
                </a:extLst>
              </a:tr>
            </a:tbl>
          </a:graphicData>
        </a:graphic>
      </p:graphicFrame>
      <p:sp>
        <p:nvSpPr>
          <p:cNvPr id="11" name="Rectangle 1">
            <a:extLst>
              <a:ext uri="{FF2B5EF4-FFF2-40B4-BE49-F238E27FC236}">
                <a16:creationId xmlns:a16="http://schemas.microsoft.com/office/drawing/2014/main" id="{FB6DC10A-0A41-7443-A88E-11AA53724A7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92393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4912C6-AA8E-1445-BB8D-75E39FC32139}"/>
              </a:ext>
            </a:extLst>
          </p:cNvPr>
          <p:cNvSpPr>
            <a:spLocks noGrp="1"/>
          </p:cNvSpPr>
          <p:nvPr>
            <p:ph idx="1"/>
          </p:nvPr>
        </p:nvSpPr>
        <p:spPr/>
        <p:txBody>
          <a:bodyPr>
            <a:normAutofit/>
          </a:bodyPr>
          <a:lstStyle/>
          <a:p>
            <a:pPr marL="0" indent="0" algn="ctr">
              <a:buNone/>
            </a:pPr>
            <a:r>
              <a:rPr lang="en-US" sz="4800" dirty="0"/>
              <a:t>Post-Education Results</a:t>
            </a:r>
          </a:p>
        </p:txBody>
      </p:sp>
    </p:spTree>
    <p:extLst>
      <p:ext uri="{BB962C8B-B14F-4D97-AF65-F5344CB8AC3E}">
        <p14:creationId xmlns:p14="http://schemas.microsoft.com/office/powerpoint/2010/main" val="4168344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75CCECA-9860-D44B-8E9C-C65FD304390A}"/>
              </a:ext>
            </a:extLst>
          </p:cNvPr>
          <p:cNvGraphicFramePr>
            <a:graphicFrameLocks noGrp="1"/>
          </p:cNvGraphicFramePr>
          <p:nvPr>
            <p:ph sz="half" idx="1"/>
            <p:extLst>
              <p:ext uri="{D42A27DB-BD31-4B8C-83A1-F6EECF244321}">
                <p14:modId xmlns:p14="http://schemas.microsoft.com/office/powerpoint/2010/main" val="4181077578"/>
              </p:ext>
            </p:extLst>
          </p:nvPr>
        </p:nvGraphicFramePr>
        <p:xfrm>
          <a:off x="685800" y="452316"/>
          <a:ext cx="4995863" cy="5508868"/>
        </p:xfrm>
        <a:graphic>
          <a:graphicData uri="http://schemas.openxmlformats.org/drawingml/2006/table">
            <a:tbl>
              <a:tblPr firstRow="1" firstCol="1" bandRow="1">
                <a:tableStyleId>{D7AC3CCA-C797-4891-BE02-D94E43425B78}</a:tableStyleId>
              </a:tblPr>
              <a:tblGrid>
                <a:gridCol w="1664931">
                  <a:extLst>
                    <a:ext uri="{9D8B030D-6E8A-4147-A177-3AD203B41FA5}">
                      <a16:colId xmlns:a16="http://schemas.microsoft.com/office/drawing/2014/main" val="2568190426"/>
                    </a:ext>
                  </a:extLst>
                </a:gridCol>
                <a:gridCol w="1665466">
                  <a:extLst>
                    <a:ext uri="{9D8B030D-6E8A-4147-A177-3AD203B41FA5}">
                      <a16:colId xmlns:a16="http://schemas.microsoft.com/office/drawing/2014/main" val="2430602482"/>
                    </a:ext>
                  </a:extLst>
                </a:gridCol>
                <a:gridCol w="1665466">
                  <a:extLst>
                    <a:ext uri="{9D8B030D-6E8A-4147-A177-3AD203B41FA5}">
                      <a16:colId xmlns:a16="http://schemas.microsoft.com/office/drawing/2014/main" val="2906935837"/>
                    </a:ext>
                  </a:extLst>
                </a:gridCol>
              </a:tblGrid>
              <a:tr h="264701">
                <a:tc gridSpan="3">
                  <a:txBody>
                    <a:bodyPr/>
                    <a:lstStyle/>
                    <a:p>
                      <a:pPr marL="0" marR="0">
                        <a:lnSpc>
                          <a:spcPct val="200000"/>
                        </a:lnSpc>
                        <a:spcBef>
                          <a:spcPts val="0"/>
                        </a:spcBef>
                        <a:spcAft>
                          <a:spcPts val="0"/>
                        </a:spcAft>
                      </a:pPr>
                      <a:r>
                        <a:rPr lang="en-US" sz="1000" dirty="0">
                          <a:effectLst/>
                        </a:rPr>
                        <a:t>1. There are many types of HPV? True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79844"/>
                  </a:ext>
                </a:extLst>
              </a:tr>
              <a:tr h="264648">
                <a:tc>
                  <a:txBody>
                    <a:bodyPr/>
                    <a:lstStyle/>
                    <a:p>
                      <a:pPr marL="0" marR="0">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3.43%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2310387259"/>
                  </a:ext>
                </a:extLst>
              </a:tr>
              <a:tr h="572414">
                <a:tc>
                  <a:txBody>
                    <a:bodyPr/>
                    <a:lstStyle/>
                    <a:p>
                      <a:pPr marL="0" marR="0">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96.57%</a:t>
                      </a:r>
                    </a:p>
                    <a:p>
                      <a:pPr marL="0" marR="0">
                        <a:lnSpc>
                          <a:spcPct val="200000"/>
                        </a:lnSpc>
                        <a:spcBef>
                          <a:spcPts val="0"/>
                        </a:spcBef>
                        <a:spcAft>
                          <a:spcPts val="0"/>
                        </a:spcAft>
                      </a:pPr>
                      <a:r>
                        <a:rPr lang="en-US" sz="1000">
                          <a:effectLst/>
                        </a:rPr>
                        <a:t>Frequency missing 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3266404050"/>
                  </a:ext>
                </a:extLst>
              </a:tr>
              <a:tr h="264701">
                <a:tc gridSpan="3">
                  <a:txBody>
                    <a:bodyPr/>
                    <a:lstStyle/>
                    <a:p>
                      <a:pPr marL="0" marR="0">
                        <a:lnSpc>
                          <a:spcPct val="200000"/>
                        </a:lnSpc>
                        <a:spcBef>
                          <a:spcPts val="0"/>
                        </a:spcBef>
                        <a:spcAft>
                          <a:spcPts val="0"/>
                        </a:spcAft>
                      </a:pPr>
                      <a:r>
                        <a:rPr lang="en-US" sz="1000" dirty="0">
                          <a:effectLst/>
                        </a:rPr>
                        <a:t>2. HPV is a bacterial infection? False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8836684"/>
                  </a:ext>
                </a:extLst>
              </a:tr>
              <a:tr h="264701">
                <a:tc>
                  <a:txBody>
                    <a:bodyPr/>
                    <a:lstStyle/>
                    <a:p>
                      <a:pPr marL="0" marR="0">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89.74%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1402320099"/>
                  </a:ext>
                </a:extLst>
              </a:tr>
              <a:tr h="572414">
                <a:tc>
                  <a:txBody>
                    <a:bodyPr/>
                    <a:lstStyle/>
                    <a:p>
                      <a:pPr marL="0" marR="0">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10.26%</a:t>
                      </a:r>
                    </a:p>
                    <a:p>
                      <a:pPr marL="0" marR="0">
                        <a:lnSpc>
                          <a:spcPct val="200000"/>
                        </a:lnSpc>
                        <a:spcBef>
                          <a:spcPts val="0"/>
                        </a:spcBef>
                        <a:spcAft>
                          <a:spcPts val="0"/>
                        </a:spcAft>
                      </a:pPr>
                      <a:r>
                        <a:rPr lang="en-US" sz="1000">
                          <a:effectLst/>
                        </a:rPr>
                        <a:t>Frequency missing 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4132515108"/>
                  </a:ext>
                </a:extLst>
              </a:tr>
              <a:tr h="264701">
                <a:tc gridSpan="3">
                  <a:txBody>
                    <a:bodyPr/>
                    <a:lstStyle/>
                    <a:p>
                      <a:pPr marL="0" marR="0">
                        <a:lnSpc>
                          <a:spcPct val="200000"/>
                        </a:lnSpc>
                        <a:spcBef>
                          <a:spcPts val="0"/>
                        </a:spcBef>
                        <a:spcAft>
                          <a:spcPts val="0"/>
                        </a:spcAft>
                      </a:pPr>
                      <a:r>
                        <a:rPr lang="en-US" sz="1000" dirty="0">
                          <a:effectLst/>
                        </a:rPr>
                        <a:t>3. A person can be infected with HPV without knowing it? True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6438940"/>
                  </a:ext>
                </a:extLst>
              </a:tr>
              <a:tr h="264648">
                <a:tc>
                  <a:txBody>
                    <a:bodyPr/>
                    <a:lstStyle/>
                    <a:p>
                      <a:pPr marL="0" marR="0">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1.71%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4060396352"/>
                  </a:ext>
                </a:extLst>
              </a:tr>
              <a:tr h="572414">
                <a:tc>
                  <a:txBody>
                    <a:bodyPr/>
                    <a:lstStyle/>
                    <a:p>
                      <a:pPr marL="0" marR="0">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98.29%</a:t>
                      </a:r>
                    </a:p>
                    <a:p>
                      <a:pPr marL="0" marR="0">
                        <a:lnSpc>
                          <a:spcPct val="200000"/>
                        </a:lnSpc>
                        <a:spcBef>
                          <a:spcPts val="0"/>
                        </a:spcBef>
                        <a:spcAft>
                          <a:spcPts val="0"/>
                        </a:spcAft>
                      </a:pPr>
                      <a:r>
                        <a:rPr lang="en-US" sz="1000">
                          <a:effectLst/>
                        </a:rPr>
                        <a:t>Frequency missing 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3162261433"/>
                  </a:ext>
                </a:extLst>
              </a:tr>
              <a:tr h="264701">
                <a:tc gridSpan="3">
                  <a:txBody>
                    <a:bodyPr/>
                    <a:lstStyle/>
                    <a:p>
                      <a:pPr marL="0" marR="0">
                        <a:lnSpc>
                          <a:spcPct val="200000"/>
                        </a:lnSpc>
                        <a:spcBef>
                          <a:spcPts val="0"/>
                        </a:spcBef>
                        <a:spcAft>
                          <a:spcPts val="0"/>
                        </a:spcAft>
                      </a:pPr>
                      <a:r>
                        <a:rPr lang="en-US" sz="1000" dirty="0">
                          <a:effectLst/>
                        </a:rPr>
                        <a:t>4. In most cases HPV infections go away without causing any health problems? True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9760753"/>
                  </a:ext>
                </a:extLst>
              </a:tr>
              <a:tr h="264648">
                <a:tc>
                  <a:txBody>
                    <a:bodyPr/>
                    <a:lstStyle/>
                    <a:p>
                      <a:pPr marL="0" marR="0">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24.35%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443987222"/>
                  </a:ext>
                </a:extLst>
              </a:tr>
              <a:tr h="572414">
                <a:tc>
                  <a:txBody>
                    <a:bodyPr/>
                    <a:lstStyle/>
                    <a:p>
                      <a:pPr marL="0" marR="0">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174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75.65%</a:t>
                      </a:r>
                    </a:p>
                    <a:p>
                      <a:pPr marL="0" marR="0">
                        <a:lnSpc>
                          <a:spcPct val="200000"/>
                        </a:lnSpc>
                        <a:spcBef>
                          <a:spcPts val="0"/>
                        </a:spcBef>
                        <a:spcAft>
                          <a:spcPts val="0"/>
                        </a:spcAft>
                      </a:pPr>
                      <a:r>
                        <a:rPr lang="en-US" sz="1000">
                          <a:effectLst/>
                        </a:rPr>
                        <a:t>Frequency missing 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1004072009"/>
                  </a:ext>
                </a:extLst>
              </a:tr>
              <a:tr h="264701">
                <a:tc gridSpan="3">
                  <a:txBody>
                    <a:bodyPr/>
                    <a:lstStyle/>
                    <a:p>
                      <a:pPr marL="0" marR="0">
                        <a:lnSpc>
                          <a:spcPct val="200000"/>
                        </a:lnSpc>
                        <a:spcBef>
                          <a:spcPts val="0"/>
                        </a:spcBef>
                        <a:spcAft>
                          <a:spcPts val="0"/>
                        </a:spcAft>
                      </a:pPr>
                      <a:r>
                        <a:rPr lang="en-US" sz="1000" dirty="0">
                          <a:effectLst/>
                        </a:rPr>
                        <a:t>5. HPV can be transmitted via sexual contact? True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4832746"/>
                  </a:ext>
                </a:extLst>
              </a:tr>
              <a:tr h="264648">
                <a:tc>
                  <a:txBody>
                    <a:bodyPr/>
                    <a:lstStyle/>
                    <a:p>
                      <a:pPr marL="0" marR="0">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1.75%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4230755134"/>
                  </a:ext>
                </a:extLst>
              </a:tr>
              <a:tr h="572414">
                <a:tc>
                  <a:txBody>
                    <a:bodyPr/>
                    <a:lstStyle/>
                    <a:p>
                      <a:pPr marL="0" marR="0">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98.25%</a:t>
                      </a:r>
                    </a:p>
                    <a:p>
                      <a:pPr marL="0" marR="0">
                        <a:lnSpc>
                          <a:spcPct val="200000"/>
                        </a:lnSpc>
                        <a:spcBef>
                          <a:spcPts val="0"/>
                        </a:spcBef>
                        <a:spcAft>
                          <a:spcPts val="0"/>
                        </a:spcAft>
                      </a:pPr>
                      <a:r>
                        <a:rPr lang="en-US" sz="1000">
                          <a:effectLst/>
                        </a:rPr>
                        <a:t>Frequency missing 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3018093727"/>
                  </a:ext>
                </a:extLst>
              </a:tr>
            </a:tbl>
          </a:graphicData>
        </a:graphic>
      </p:graphicFrame>
      <p:graphicFrame>
        <p:nvGraphicFramePr>
          <p:cNvPr id="6" name="Content Placeholder 5">
            <a:extLst>
              <a:ext uri="{FF2B5EF4-FFF2-40B4-BE49-F238E27FC236}">
                <a16:creationId xmlns:a16="http://schemas.microsoft.com/office/drawing/2014/main" id="{804621BF-F8F5-854B-BDD1-3EDB202C06A2}"/>
              </a:ext>
            </a:extLst>
          </p:cNvPr>
          <p:cNvGraphicFramePr>
            <a:graphicFrameLocks noGrp="1"/>
          </p:cNvGraphicFramePr>
          <p:nvPr>
            <p:ph sz="half" idx="2"/>
            <p:extLst>
              <p:ext uri="{D42A27DB-BD31-4B8C-83A1-F6EECF244321}">
                <p14:modId xmlns:p14="http://schemas.microsoft.com/office/powerpoint/2010/main" val="2867077159"/>
              </p:ext>
            </p:extLst>
          </p:nvPr>
        </p:nvGraphicFramePr>
        <p:xfrm>
          <a:off x="5821363" y="452316"/>
          <a:ext cx="4995861" cy="5508868"/>
        </p:xfrm>
        <a:graphic>
          <a:graphicData uri="http://schemas.openxmlformats.org/drawingml/2006/table">
            <a:tbl>
              <a:tblPr firstRow="1" firstCol="1" bandRow="1">
                <a:tableStyleId>{D7AC3CCA-C797-4891-BE02-D94E43425B78}</a:tableStyleId>
              </a:tblPr>
              <a:tblGrid>
                <a:gridCol w="1664931">
                  <a:extLst>
                    <a:ext uri="{9D8B030D-6E8A-4147-A177-3AD203B41FA5}">
                      <a16:colId xmlns:a16="http://schemas.microsoft.com/office/drawing/2014/main" val="2885904451"/>
                    </a:ext>
                  </a:extLst>
                </a:gridCol>
                <a:gridCol w="1665465">
                  <a:extLst>
                    <a:ext uri="{9D8B030D-6E8A-4147-A177-3AD203B41FA5}">
                      <a16:colId xmlns:a16="http://schemas.microsoft.com/office/drawing/2014/main" val="652127886"/>
                    </a:ext>
                  </a:extLst>
                </a:gridCol>
                <a:gridCol w="1665465">
                  <a:extLst>
                    <a:ext uri="{9D8B030D-6E8A-4147-A177-3AD203B41FA5}">
                      <a16:colId xmlns:a16="http://schemas.microsoft.com/office/drawing/2014/main" val="1976943871"/>
                    </a:ext>
                  </a:extLst>
                </a:gridCol>
              </a:tblGrid>
              <a:tr h="264701">
                <a:tc gridSpan="3">
                  <a:txBody>
                    <a:bodyPr/>
                    <a:lstStyle/>
                    <a:p>
                      <a:pPr marL="0" marR="0">
                        <a:lnSpc>
                          <a:spcPct val="200000"/>
                        </a:lnSpc>
                        <a:spcBef>
                          <a:spcPts val="0"/>
                        </a:spcBef>
                        <a:spcAft>
                          <a:spcPts val="0"/>
                        </a:spcAft>
                      </a:pPr>
                      <a:r>
                        <a:rPr lang="en-US" sz="1000" dirty="0">
                          <a:effectLst/>
                        </a:rPr>
                        <a:t>6. Some types of HPV are associated with greater than 70% of OPC? True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8507860"/>
                  </a:ext>
                </a:extLst>
              </a:tr>
              <a:tr h="264648">
                <a:tc>
                  <a:txBody>
                    <a:bodyPr/>
                    <a:lstStyle/>
                    <a:p>
                      <a:pPr marL="0" marR="0">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3.91%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212375567"/>
                  </a:ext>
                </a:extLst>
              </a:tr>
              <a:tr h="572414">
                <a:tc>
                  <a:txBody>
                    <a:bodyPr/>
                    <a:lstStyle/>
                    <a:p>
                      <a:pPr marL="0" marR="0">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98.25%</a:t>
                      </a:r>
                    </a:p>
                    <a:p>
                      <a:pPr marL="0" marR="0">
                        <a:lnSpc>
                          <a:spcPct val="200000"/>
                        </a:lnSpc>
                        <a:spcBef>
                          <a:spcPts val="0"/>
                        </a:spcBef>
                        <a:spcAft>
                          <a:spcPts val="0"/>
                        </a:spcAft>
                      </a:pPr>
                      <a:r>
                        <a:rPr lang="en-US" sz="1000">
                          <a:effectLst/>
                        </a:rPr>
                        <a:t>Frequency missing 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1108532894"/>
                  </a:ext>
                </a:extLst>
              </a:tr>
              <a:tr h="264701">
                <a:tc gridSpan="3">
                  <a:txBody>
                    <a:bodyPr/>
                    <a:lstStyle/>
                    <a:p>
                      <a:pPr marL="0" marR="0">
                        <a:lnSpc>
                          <a:spcPct val="200000"/>
                        </a:lnSpc>
                        <a:spcBef>
                          <a:spcPts val="0"/>
                        </a:spcBef>
                        <a:spcAft>
                          <a:spcPts val="0"/>
                        </a:spcAft>
                      </a:pPr>
                      <a:r>
                        <a:rPr lang="en-US" sz="1000">
                          <a:effectLst/>
                        </a:rPr>
                        <a:t>7. The same types of HP that infect the genital areas can infect the mouth and throat? 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6594492"/>
                  </a:ext>
                </a:extLst>
              </a:tr>
              <a:tr h="264648">
                <a:tc>
                  <a:txBody>
                    <a:bodyPr/>
                    <a:lstStyle/>
                    <a:p>
                      <a:pPr marL="0" marR="0">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8.77%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2386264968"/>
                  </a:ext>
                </a:extLst>
              </a:tr>
              <a:tr h="572414">
                <a:tc>
                  <a:txBody>
                    <a:bodyPr/>
                    <a:lstStyle/>
                    <a:p>
                      <a:pPr marL="0" marR="0">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91.23%</a:t>
                      </a:r>
                    </a:p>
                    <a:p>
                      <a:pPr marL="0" marR="0">
                        <a:lnSpc>
                          <a:spcPct val="200000"/>
                        </a:lnSpc>
                        <a:spcBef>
                          <a:spcPts val="0"/>
                        </a:spcBef>
                        <a:spcAft>
                          <a:spcPts val="0"/>
                        </a:spcAft>
                      </a:pPr>
                      <a:r>
                        <a:rPr lang="en-US" sz="1000">
                          <a:effectLst/>
                        </a:rPr>
                        <a:t>Frequency missing 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3415927754"/>
                  </a:ext>
                </a:extLst>
              </a:tr>
              <a:tr h="264701">
                <a:tc gridSpan="3">
                  <a:txBody>
                    <a:bodyPr/>
                    <a:lstStyle/>
                    <a:p>
                      <a:pPr marL="0" marR="0">
                        <a:lnSpc>
                          <a:spcPct val="200000"/>
                        </a:lnSpc>
                        <a:spcBef>
                          <a:spcPts val="0"/>
                        </a:spcBef>
                        <a:spcAft>
                          <a:spcPts val="0"/>
                        </a:spcAft>
                      </a:pPr>
                      <a:r>
                        <a:rPr lang="en-US" sz="1000" dirty="0">
                          <a:effectLst/>
                        </a:rPr>
                        <a:t>8. Antibiotics can cure HPV? False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6890145"/>
                  </a:ext>
                </a:extLst>
              </a:tr>
              <a:tr h="264701">
                <a:tc>
                  <a:txBody>
                    <a:bodyPr/>
                    <a:lstStyle/>
                    <a:p>
                      <a:pPr marL="0" marR="0">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93.91%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3543136386"/>
                  </a:ext>
                </a:extLst>
              </a:tr>
              <a:tr h="572414">
                <a:tc>
                  <a:txBody>
                    <a:bodyPr/>
                    <a:lstStyle/>
                    <a:p>
                      <a:pPr marL="0" marR="0">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6.09%</a:t>
                      </a:r>
                    </a:p>
                    <a:p>
                      <a:pPr marL="0" marR="0">
                        <a:lnSpc>
                          <a:spcPct val="200000"/>
                        </a:lnSpc>
                        <a:spcBef>
                          <a:spcPts val="0"/>
                        </a:spcBef>
                        <a:spcAft>
                          <a:spcPts val="0"/>
                        </a:spcAft>
                      </a:pPr>
                      <a:r>
                        <a:rPr lang="en-US" sz="1000">
                          <a:effectLst/>
                        </a:rPr>
                        <a:t>Frequency missing 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2692045803"/>
                  </a:ext>
                </a:extLst>
              </a:tr>
              <a:tr h="264701">
                <a:tc gridSpan="3">
                  <a:txBody>
                    <a:bodyPr/>
                    <a:lstStyle/>
                    <a:p>
                      <a:pPr marL="0" marR="0">
                        <a:lnSpc>
                          <a:spcPct val="200000"/>
                        </a:lnSpc>
                        <a:spcBef>
                          <a:spcPts val="0"/>
                        </a:spcBef>
                        <a:spcAft>
                          <a:spcPts val="0"/>
                        </a:spcAft>
                      </a:pPr>
                      <a:r>
                        <a:rPr lang="en-US" sz="1000" dirty="0">
                          <a:effectLst/>
                        </a:rPr>
                        <a:t>9. OPC caused by smoking is more deadly than OPC caused by HPV? True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7238334"/>
                  </a:ext>
                </a:extLst>
              </a:tr>
              <a:tr h="264648">
                <a:tc>
                  <a:txBody>
                    <a:bodyPr/>
                    <a:lstStyle/>
                    <a:p>
                      <a:pPr marL="0" marR="0">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144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63.72%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2884233517"/>
                  </a:ext>
                </a:extLst>
              </a:tr>
              <a:tr h="572414">
                <a:tc>
                  <a:txBody>
                    <a:bodyPr/>
                    <a:lstStyle/>
                    <a:p>
                      <a:pPr marL="0" marR="0">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36.28%</a:t>
                      </a:r>
                    </a:p>
                    <a:p>
                      <a:pPr marL="0" marR="0">
                        <a:lnSpc>
                          <a:spcPct val="200000"/>
                        </a:lnSpc>
                        <a:spcBef>
                          <a:spcPts val="0"/>
                        </a:spcBef>
                        <a:spcAft>
                          <a:spcPts val="0"/>
                        </a:spcAft>
                      </a:pPr>
                      <a:r>
                        <a:rPr lang="en-US" sz="1000">
                          <a:effectLst/>
                        </a:rPr>
                        <a:t>Frequency missing 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2069428099"/>
                  </a:ext>
                </a:extLst>
              </a:tr>
              <a:tr h="264701">
                <a:tc gridSpan="3">
                  <a:txBody>
                    <a:bodyPr/>
                    <a:lstStyle/>
                    <a:p>
                      <a:pPr marL="0" marR="0">
                        <a:lnSpc>
                          <a:spcPct val="200000"/>
                        </a:lnSpc>
                        <a:spcBef>
                          <a:spcPts val="0"/>
                        </a:spcBef>
                        <a:spcAft>
                          <a:spcPts val="0"/>
                        </a:spcAft>
                      </a:pPr>
                      <a:r>
                        <a:rPr lang="en-US" sz="1000" dirty="0">
                          <a:effectLst/>
                        </a:rPr>
                        <a:t>10. Early stages of HPV OPC are often asymptomatic? True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1278484"/>
                  </a:ext>
                </a:extLst>
              </a:tr>
              <a:tr h="264648">
                <a:tc>
                  <a:txBody>
                    <a:bodyPr/>
                    <a:lstStyle/>
                    <a:p>
                      <a:pPr marL="0" marR="0">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1.31%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3400850447"/>
                  </a:ext>
                </a:extLst>
              </a:tr>
              <a:tr h="572414">
                <a:tc>
                  <a:txBody>
                    <a:bodyPr/>
                    <a:lstStyle/>
                    <a:p>
                      <a:pPr marL="0" marR="0">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98.69%</a:t>
                      </a:r>
                    </a:p>
                    <a:p>
                      <a:pPr marL="0" marR="0">
                        <a:lnSpc>
                          <a:spcPct val="200000"/>
                        </a:lnSpc>
                        <a:spcBef>
                          <a:spcPts val="0"/>
                        </a:spcBef>
                        <a:spcAft>
                          <a:spcPts val="0"/>
                        </a:spcAft>
                      </a:pPr>
                      <a:r>
                        <a:rPr lang="en-US" sz="1000">
                          <a:effectLst/>
                        </a:rPr>
                        <a:t>Frequency missing 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2131062790"/>
                  </a:ext>
                </a:extLst>
              </a:tr>
            </a:tbl>
          </a:graphicData>
        </a:graphic>
      </p:graphicFrame>
      <p:sp>
        <p:nvSpPr>
          <p:cNvPr id="7" name="Rectangle 1">
            <a:extLst>
              <a:ext uri="{FF2B5EF4-FFF2-40B4-BE49-F238E27FC236}">
                <a16:creationId xmlns:a16="http://schemas.microsoft.com/office/drawing/2014/main" id="{6D67D9AA-00A0-D444-9A6C-8B41AC0CCF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77042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CA00447-B46D-FE45-B521-B2F050520971}"/>
              </a:ext>
            </a:extLst>
          </p:cNvPr>
          <p:cNvGraphicFramePr>
            <a:graphicFrameLocks noGrp="1"/>
          </p:cNvGraphicFramePr>
          <p:nvPr>
            <p:ph sz="half" idx="1"/>
            <p:extLst>
              <p:ext uri="{D42A27DB-BD31-4B8C-83A1-F6EECF244321}">
                <p14:modId xmlns:p14="http://schemas.microsoft.com/office/powerpoint/2010/main" val="1113423247"/>
              </p:ext>
            </p:extLst>
          </p:nvPr>
        </p:nvGraphicFramePr>
        <p:xfrm>
          <a:off x="685800" y="272212"/>
          <a:ext cx="4995863" cy="5816691"/>
        </p:xfrm>
        <a:graphic>
          <a:graphicData uri="http://schemas.openxmlformats.org/drawingml/2006/table">
            <a:tbl>
              <a:tblPr firstRow="1" firstCol="1" bandRow="1">
                <a:tableStyleId>{D7AC3CCA-C797-4891-BE02-D94E43425B78}</a:tableStyleId>
              </a:tblPr>
              <a:tblGrid>
                <a:gridCol w="1664931">
                  <a:extLst>
                    <a:ext uri="{9D8B030D-6E8A-4147-A177-3AD203B41FA5}">
                      <a16:colId xmlns:a16="http://schemas.microsoft.com/office/drawing/2014/main" val="347966773"/>
                    </a:ext>
                  </a:extLst>
                </a:gridCol>
                <a:gridCol w="1665466">
                  <a:extLst>
                    <a:ext uri="{9D8B030D-6E8A-4147-A177-3AD203B41FA5}">
                      <a16:colId xmlns:a16="http://schemas.microsoft.com/office/drawing/2014/main" val="16088392"/>
                    </a:ext>
                  </a:extLst>
                </a:gridCol>
                <a:gridCol w="1665466">
                  <a:extLst>
                    <a:ext uri="{9D8B030D-6E8A-4147-A177-3AD203B41FA5}">
                      <a16:colId xmlns:a16="http://schemas.microsoft.com/office/drawing/2014/main" val="3500864458"/>
                    </a:ext>
                  </a:extLst>
                </a:gridCol>
              </a:tblGrid>
              <a:tr h="279492">
                <a:tc gridSpan="3">
                  <a:txBody>
                    <a:bodyPr/>
                    <a:lstStyle/>
                    <a:p>
                      <a:pPr marL="0" marR="0">
                        <a:lnSpc>
                          <a:spcPct val="200000"/>
                        </a:lnSpc>
                        <a:spcBef>
                          <a:spcPts val="0"/>
                        </a:spcBef>
                        <a:spcAft>
                          <a:spcPts val="0"/>
                        </a:spcAft>
                      </a:pPr>
                      <a:r>
                        <a:rPr lang="en-US" sz="1000" dirty="0">
                          <a:effectLst/>
                        </a:rPr>
                        <a:t>1. There are vaccines that provide immunity against certain types of HPV? True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8766009"/>
                  </a:ext>
                </a:extLst>
              </a:tr>
              <a:tr h="279436">
                <a:tc>
                  <a:txBody>
                    <a:bodyPr/>
                    <a:lstStyle/>
                    <a:p>
                      <a:pPr marL="0" marR="0">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3.07%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593259387"/>
                  </a:ext>
                </a:extLst>
              </a:tr>
              <a:tr h="604399">
                <a:tc>
                  <a:txBody>
                    <a:bodyPr/>
                    <a:lstStyle/>
                    <a:p>
                      <a:pPr marL="0" marR="0">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96.93%</a:t>
                      </a:r>
                    </a:p>
                    <a:p>
                      <a:pPr marL="0" marR="0">
                        <a:lnSpc>
                          <a:spcPct val="200000"/>
                        </a:lnSpc>
                        <a:spcBef>
                          <a:spcPts val="0"/>
                        </a:spcBef>
                        <a:spcAft>
                          <a:spcPts val="0"/>
                        </a:spcAft>
                      </a:pPr>
                      <a:r>
                        <a:rPr lang="en-US" sz="1000">
                          <a:effectLst/>
                        </a:rPr>
                        <a:t>Frequency missing 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1609501080"/>
                  </a:ext>
                </a:extLst>
              </a:tr>
              <a:tr h="279492">
                <a:tc gridSpan="3">
                  <a:txBody>
                    <a:bodyPr/>
                    <a:lstStyle/>
                    <a:p>
                      <a:pPr marL="0" marR="0">
                        <a:lnSpc>
                          <a:spcPct val="200000"/>
                        </a:lnSpc>
                        <a:spcBef>
                          <a:spcPts val="0"/>
                        </a:spcBef>
                        <a:spcAft>
                          <a:spcPts val="0"/>
                        </a:spcAft>
                      </a:pPr>
                      <a:r>
                        <a:rPr lang="en-US" sz="1000" dirty="0">
                          <a:effectLst/>
                        </a:rPr>
                        <a:t>2. HPV vaccines lead to long lasting immunity? True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7712630"/>
                  </a:ext>
                </a:extLst>
              </a:tr>
              <a:tr h="279436">
                <a:tc>
                  <a:txBody>
                    <a:bodyPr/>
                    <a:lstStyle/>
                    <a:p>
                      <a:pPr marL="0" marR="0">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11.84%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1914766850"/>
                  </a:ext>
                </a:extLst>
              </a:tr>
              <a:tr h="604399">
                <a:tc>
                  <a:txBody>
                    <a:bodyPr/>
                    <a:lstStyle/>
                    <a:p>
                      <a:pPr marL="0" marR="0">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88.16%</a:t>
                      </a:r>
                    </a:p>
                    <a:p>
                      <a:pPr marL="0" marR="0">
                        <a:lnSpc>
                          <a:spcPct val="200000"/>
                        </a:lnSpc>
                        <a:spcBef>
                          <a:spcPts val="0"/>
                        </a:spcBef>
                        <a:spcAft>
                          <a:spcPts val="0"/>
                        </a:spcAft>
                      </a:pPr>
                      <a:r>
                        <a:rPr lang="en-US" sz="1000">
                          <a:effectLst/>
                        </a:rPr>
                        <a:t>Frequency missing 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390125667"/>
                  </a:ext>
                </a:extLst>
              </a:tr>
              <a:tr h="279492">
                <a:tc gridSpan="3">
                  <a:txBody>
                    <a:bodyPr/>
                    <a:lstStyle/>
                    <a:p>
                      <a:pPr marL="0" marR="0">
                        <a:lnSpc>
                          <a:spcPct val="200000"/>
                        </a:lnSpc>
                        <a:spcBef>
                          <a:spcPts val="0"/>
                        </a:spcBef>
                        <a:spcAft>
                          <a:spcPts val="0"/>
                        </a:spcAft>
                      </a:pPr>
                      <a:r>
                        <a:rPr lang="en-US" sz="1000" dirty="0">
                          <a:effectLst/>
                        </a:rPr>
                        <a:t>3. HPV vaccine protects men and woman against OPC? True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2436164"/>
                  </a:ext>
                </a:extLst>
              </a:tr>
              <a:tr h="279436">
                <a:tc>
                  <a:txBody>
                    <a:bodyPr/>
                    <a:lstStyle/>
                    <a:p>
                      <a:pPr marL="0" marR="0">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4.82%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2097652103"/>
                  </a:ext>
                </a:extLst>
              </a:tr>
              <a:tr h="604399">
                <a:tc>
                  <a:txBody>
                    <a:bodyPr/>
                    <a:lstStyle/>
                    <a:p>
                      <a:pPr marL="0" marR="0">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95.18%</a:t>
                      </a:r>
                    </a:p>
                    <a:p>
                      <a:pPr marL="0" marR="0">
                        <a:lnSpc>
                          <a:spcPct val="200000"/>
                        </a:lnSpc>
                        <a:spcBef>
                          <a:spcPts val="0"/>
                        </a:spcBef>
                        <a:spcAft>
                          <a:spcPts val="0"/>
                        </a:spcAft>
                      </a:pPr>
                      <a:r>
                        <a:rPr lang="en-US" sz="1000">
                          <a:effectLst/>
                        </a:rPr>
                        <a:t>Frequency missing 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1838237762"/>
                  </a:ext>
                </a:extLst>
              </a:tr>
              <a:tr h="279492">
                <a:tc gridSpan="3">
                  <a:txBody>
                    <a:bodyPr/>
                    <a:lstStyle/>
                    <a:p>
                      <a:pPr marL="0" marR="0">
                        <a:lnSpc>
                          <a:spcPct val="200000"/>
                        </a:lnSpc>
                        <a:spcBef>
                          <a:spcPts val="0"/>
                        </a:spcBef>
                        <a:spcAft>
                          <a:spcPts val="0"/>
                        </a:spcAft>
                      </a:pPr>
                      <a:r>
                        <a:rPr lang="en-US" sz="1000" dirty="0">
                          <a:effectLst/>
                        </a:rPr>
                        <a:t>4. HPV vaccines are covered by most insurances? True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7399845"/>
                  </a:ext>
                </a:extLst>
              </a:tr>
              <a:tr h="279436">
                <a:tc>
                  <a:txBody>
                    <a:bodyPr/>
                    <a:lstStyle/>
                    <a:p>
                      <a:pPr marL="0" marR="0">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7.89%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3321600908"/>
                  </a:ext>
                </a:extLst>
              </a:tr>
              <a:tr h="604399">
                <a:tc>
                  <a:txBody>
                    <a:bodyPr/>
                    <a:lstStyle/>
                    <a:p>
                      <a:pPr marL="0" marR="0">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92.11%</a:t>
                      </a:r>
                    </a:p>
                    <a:p>
                      <a:pPr marL="0" marR="0">
                        <a:lnSpc>
                          <a:spcPct val="200000"/>
                        </a:lnSpc>
                        <a:spcBef>
                          <a:spcPts val="0"/>
                        </a:spcBef>
                        <a:spcAft>
                          <a:spcPts val="0"/>
                        </a:spcAft>
                      </a:pPr>
                      <a:r>
                        <a:rPr lang="en-US" sz="1000">
                          <a:effectLst/>
                        </a:rPr>
                        <a:t>Frequency missing 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1352988901"/>
                  </a:ext>
                </a:extLst>
              </a:tr>
              <a:tr h="279492">
                <a:tc gridSpan="3">
                  <a:txBody>
                    <a:bodyPr/>
                    <a:lstStyle/>
                    <a:p>
                      <a:pPr marL="0" marR="0">
                        <a:lnSpc>
                          <a:spcPct val="200000"/>
                        </a:lnSpc>
                        <a:spcBef>
                          <a:spcPts val="0"/>
                        </a:spcBef>
                        <a:spcAft>
                          <a:spcPts val="0"/>
                        </a:spcAft>
                      </a:pPr>
                      <a:r>
                        <a:rPr lang="en-US" sz="1000" dirty="0">
                          <a:effectLst/>
                        </a:rPr>
                        <a:t>5. HPV vaccines may cause serious side effects? False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9359939"/>
                  </a:ext>
                </a:extLst>
              </a:tr>
              <a:tr h="279492">
                <a:tc>
                  <a:txBody>
                    <a:bodyPr/>
                    <a:lstStyle/>
                    <a:p>
                      <a:pPr marL="0" marR="0">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159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69.74%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3595004419"/>
                  </a:ext>
                </a:extLst>
              </a:tr>
              <a:tr h="604399">
                <a:tc>
                  <a:txBody>
                    <a:bodyPr/>
                    <a:lstStyle/>
                    <a:p>
                      <a:pPr marL="0" marR="0">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30.26%</a:t>
                      </a:r>
                    </a:p>
                    <a:p>
                      <a:pPr marL="0" marR="0">
                        <a:lnSpc>
                          <a:spcPct val="200000"/>
                        </a:lnSpc>
                        <a:spcBef>
                          <a:spcPts val="0"/>
                        </a:spcBef>
                        <a:spcAft>
                          <a:spcPts val="0"/>
                        </a:spcAft>
                      </a:pPr>
                      <a:r>
                        <a:rPr lang="en-US" sz="1000">
                          <a:effectLst/>
                        </a:rPr>
                        <a:t>Frequency missing 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1437481520"/>
                  </a:ext>
                </a:extLst>
              </a:tr>
            </a:tbl>
          </a:graphicData>
        </a:graphic>
      </p:graphicFrame>
      <p:graphicFrame>
        <p:nvGraphicFramePr>
          <p:cNvPr id="6" name="Content Placeholder 5">
            <a:extLst>
              <a:ext uri="{FF2B5EF4-FFF2-40B4-BE49-F238E27FC236}">
                <a16:creationId xmlns:a16="http://schemas.microsoft.com/office/drawing/2014/main" id="{D93FF196-2DA5-9C46-B61D-223DBE7556C7}"/>
              </a:ext>
            </a:extLst>
          </p:cNvPr>
          <p:cNvGraphicFramePr>
            <a:graphicFrameLocks noGrp="1"/>
          </p:cNvGraphicFramePr>
          <p:nvPr>
            <p:ph sz="half" idx="2"/>
            <p:extLst>
              <p:ext uri="{D42A27DB-BD31-4B8C-83A1-F6EECF244321}">
                <p14:modId xmlns:p14="http://schemas.microsoft.com/office/powerpoint/2010/main" val="2840083339"/>
              </p:ext>
            </p:extLst>
          </p:nvPr>
        </p:nvGraphicFramePr>
        <p:xfrm>
          <a:off x="5821363" y="272213"/>
          <a:ext cx="4995861" cy="5816687"/>
        </p:xfrm>
        <a:graphic>
          <a:graphicData uri="http://schemas.openxmlformats.org/drawingml/2006/table">
            <a:tbl>
              <a:tblPr firstRow="1" firstCol="1" bandRow="1">
                <a:tableStyleId>{D7AC3CCA-C797-4891-BE02-D94E43425B78}</a:tableStyleId>
              </a:tblPr>
              <a:tblGrid>
                <a:gridCol w="1664931">
                  <a:extLst>
                    <a:ext uri="{9D8B030D-6E8A-4147-A177-3AD203B41FA5}">
                      <a16:colId xmlns:a16="http://schemas.microsoft.com/office/drawing/2014/main" val="696323381"/>
                    </a:ext>
                  </a:extLst>
                </a:gridCol>
                <a:gridCol w="1665465">
                  <a:extLst>
                    <a:ext uri="{9D8B030D-6E8A-4147-A177-3AD203B41FA5}">
                      <a16:colId xmlns:a16="http://schemas.microsoft.com/office/drawing/2014/main" val="507897479"/>
                    </a:ext>
                  </a:extLst>
                </a:gridCol>
                <a:gridCol w="1665465">
                  <a:extLst>
                    <a:ext uri="{9D8B030D-6E8A-4147-A177-3AD203B41FA5}">
                      <a16:colId xmlns:a16="http://schemas.microsoft.com/office/drawing/2014/main" val="3809257722"/>
                    </a:ext>
                  </a:extLst>
                </a:gridCol>
              </a:tblGrid>
              <a:tr h="264701">
                <a:tc gridSpan="3">
                  <a:txBody>
                    <a:bodyPr/>
                    <a:lstStyle/>
                    <a:p>
                      <a:pPr marL="0" marR="0">
                        <a:lnSpc>
                          <a:spcPct val="200000"/>
                        </a:lnSpc>
                        <a:spcBef>
                          <a:spcPts val="0"/>
                        </a:spcBef>
                        <a:spcAft>
                          <a:spcPts val="0"/>
                        </a:spcAft>
                      </a:pPr>
                      <a:r>
                        <a:rPr lang="en-US" sz="1000" dirty="0">
                          <a:effectLst/>
                        </a:rPr>
                        <a:t>6. HPV vaccine is administered in one dose? False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8464369"/>
                  </a:ext>
                </a:extLst>
              </a:tr>
              <a:tr h="264701">
                <a:tc>
                  <a:txBody>
                    <a:bodyPr/>
                    <a:lstStyle/>
                    <a:p>
                      <a:pPr marL="0" marR="0">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191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83.77%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4006586070"/>
                  </a:ext>
                </a:extLst>
              </a:tr>
              <a:tr h="572414">
                <a:tc>
                  <a:txBody>
                    <a:bodyPr/>
                    <a:lstStyle/>
                    <a:p>
                      <a:pPr marL="0" marR="0">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16.23%</a:t>
                      </a:r>
                    </a:p>
                    <a:p>
                      <a:pPr marL="0" marR="0">
                        <a:lnSpc>
                          <a:spcPct val="200000"/>
                        </a:lnSpc>
                        <a:spcBef>
                          <a:spcPts val="0"/>
                        </a:spcBef>
                        <a:spcAft>
                          <a:spcPts val="0"/>
                        </a:spcAft>
                      </a:pPr>
                      <a:r>
                        <a:rPr lang="en-US" sz="1000">
                          <a:effectLst/>
                        </a:rPr>
                        <a:t>Frequency missing 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1543975301"/>
                  </a:ext>
                </a:extLst>
              </a:tr>
              <a:tr h="264701">
                <a:tc gridSpan="3">
                  <a:txBody>
                    <a:bodyPr/>
                    <a:lstStyle/>
                    <a:p>
                      <a:pPr marL="0" marR="0">
                        <a:lnSpc>
                          <a:spcPct val="200000"/>
                        </a:lnSpc>
                        <a:spcBef>
                          <a:spcPts val="0"/>
                        </a:spcBef>
                        <a:spcAft>
                          <a:spcPts val="0"/>
                        </a:spcAft>
                      </a:pPr>
                      <a:r>
                        <a:rPr lang="en-US" sz="1000" dirty="0">
                          <a:effectLst/>
                        </a:rPr>
                        <a:t>7. The recommended age for HPV vaccination is 11 to 12 years? True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2136273"/>
                  </a:ext>
                </a:extLst>
              </a:tr>
              <a:tr h="264648">
                <a:tc>
                  <a:txBody>
                    <a:bodyPr/>
                    <a:lstStyle/>
                    <a:p>
                      <a:pPr marL="0" marR="0">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8.81%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3688472851"/>
                  </a:ext>
                </a:extLst>
              </a:tr>
              <a:tr h="572414">
                <a:tc>
                  <a:txBody>
                    <a:bodyPr/>
                    <a:lstStyle/>
                    <a:p>
                      <a:pPr marL="0" marR="0">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91.19%</a:t>
                      </a:r>
                    </a:p>
                    <a:p>
                      <a:pPr marL="0" marR="0">
                        <a:lnSpc>
                          <a:spcPct val="200000"/>
                        </a:lnSpc>
                        <a:spcBef>
                          <a:spcPts val="0"/>
                        </a:spcBef>
                        <a:spcAft>
                          <a:spcPts val="0"/>
                        </a:spcAft>
                      </a:pPr>
                      <a:r>
                        <a:rPr lang="en-US" sz="1000">
                          <a:effectLst/>
                        </a:rPr>
                        <a:t>Frequency missing 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2096647092"/>
                  </a:ext>
                </a:extLst>
              </a:tr>
              <a:tr h="264701">
                <a:tc gridSpan="3">
                  <a:txBody>
                    <a:bodyPr/>
                    <a:lstStyle/>
                    <a:p>
                      <a:pPr marL="0" marR="0">
                        <a:lnSpc>
                          <a:spcPct val="200000"/>
                        </a:lnSpc>
                        <a:spcBef>
                          <a:spcPts val="0"/>
                        </a:spcBef>
                        <a:spcAft>
                          <a:spcPts val="0"/>
                        </a:spcAft>
                      </a:pPr>
                      <a:r>
                        <a:rPr lang="en-US" sz="1000" dirty="0">
                          <a:effectLst/>
                        </a:rPr>
                        <a:t>8. HPV vaccine prevents greater than 90% of individuals from getting genital warts? true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5973832"/>
                  </a:ext>
                </a:extLst>
              </a:tr>
              <a:tr h="264648">
                <a:tc>
                  <a:txBody>
                    <a:bodyPr/>
                    <a:lstStyle/>
                    <a:p>
                      <a:pPr marL="0" marR="0">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11.89%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6905152"/>
                  </a:ext>
                </a:extLst>
              </a:tr>
              <a:tr h="572414">
                <a:tc>
                  <a:txBody>
                    <a:bodyPr/>
                    <a:lstStyle/>
                    <a:p>
                      <a:pPr marL="0" marR="0">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88.11%</a:t>
                      </a:r>
                    </a:p>
                    <a:p>
                      <a:pPr marL="0" marR="0">
                        <a:lnSpc>
                          <a:spcPct val="200000"/>
                        </a:lnSpc>
                        <a:spcBef>
                          <a:spcPts val="0"/>
                        </a:spcBef>
                        <a:spcAft>
                          <a:spcPts val="0"/>
                        </a:spcAft>
                      </a:pPr>
                      <a:r>
                        <a:rPr lang="en-US" sz="1000">
                          <a:effectLst/>
                        </a:rPr>
                        <a:t>Frequency missing 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3206378642"/>
                  </a:ext>
                </a:extLst>
              </a:tr>
              <a:tr h="264701">
                <a:tc gridSpan="3">
                  <a:txBody>
                    <a:bodyPr/>
                    <a:lstStyle/>
                    <a:p>
                      <a:pPr marL="0" marR="0">
                        <a:lnSpc>
                          <a:spcPct val="200000"/>
                        </a:lnSpc>
                        <a:spcBef>
                          <a:spcPts val="0"/>
                        </a:spcBef>
                        <a:spcAft>
                          <a:spcPts val="0"/>
                        </a:spcAft>
                      </a:pPr>
                      <a:r>
                        <a:rPr lang="en-US" sz="1000" dirty="0">
                          <a:effectLst/>
                        </a:rPr>
                        <a:t>9. People who have been diagnosed with HPV should not receive the HPV vaccine? False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3666285"/>
                  </a:ext>
                </a:extLst>
              </a:tr>
              <a:tr h="264701">
                <a:tc>
                  <a:txBody>
                    <a:bodyPr/>
                    <a:lstStyle/>
                    <a:p>
                      <a:pPr marL="0" marR="0">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126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56.50%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1600704080"/>
                  </a:ext>
                </a:extLst>
              </a:tr>
              <a:tr h="572414">
                <a:tc>
                  <a:txBody>
                    <a:bodyPr/>
                    <a:lstStyle/>
                    <a:p>
                      <a:pPr marL="0" marR="0">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43.50%</a:t>
                      </a:r>
                    </a:p>
                    <a:p>
                      <a:pPr marL="0" marR="0">
                        <a:lnSpc>
                          <a:spcPct val="200000"/>
                        </a:lnSpc>
                        <a:spcBef>
                          <a:spcPts val="0"/>
                        </a:spcBef>
                        <a:spcAft>
                          <a:spcPts val="0"/>
                        </a:spcAft>
                      </a:pPr>
                      <a:r>
                        <a:rPr lang="en-US" sz="1000">
                          <a:effectLst/>
                        </a:rPr>
                        <a:t>Frequency missing 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3503115373"/>
                  </a:ext>
                </a:extLst>
              </a:tr>
              <a:tr h="572467">
                <a:tc gridSpan="3">
                  <a:txBody>
                    <a:bodyPr/>
                    <a:lstStyle/>
                    <a:p>
                      <a:pPr marL="0" marR="0">
                        <a:lnSpc>
                          <a:spcPct val="200000"/>
                        </a:lnSpc>
                        <a:spcBef>
                          <a:spcPts val="0"/>
                        </a:spcBef>
                        <a:spcAft>
                          <a:spcPts val="0"/>
                        </a:spcAft>
                      </a:pPr>
                      <a:r>
                        <a:rPr lang="en-US" sz="1000" dirty="0">
                          <a:effectLst/>
                        </a:rPr>
                        <a:t>10. The centers for Disease and Prevention (CDC) recommends that the HPV vaccine should be administered to both males and females? True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8408406"/>
                  </a:ext>
                </a:extLst>
              </a:tr>
              <a:tr h="264648">
                <a:tc>
                  <a:txBody>
                    <a:bodyPr/>
                    <a:lstStyle/>
                    <a:p>
                      <a:pPr marL="0" marR="0">
                        <a:lnSpc>
                          <a:spcPct val="200000"/>
                        </a:lnSpc>
                        <a:spcBef>
                          <a:spcPts val="0"/>
                        </a:spcBef>
                        <a:spcAft>
                          <a:spcPts val="0"/>
                        </a:spcAft>
                      </a:pPr>
                      <a:r>
                        <a:rPr lang="en-US" sz="1000">
                          <a:effectLst/>
                        </a:rPr>
                        <a:t>False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0.91%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3236910197"/>
                  </a:ext>
                </a:extLst>
              </a:tr>
              <a:tr h="572414">
                <a:tc>
                  <a:txBody>
                    <a:bodyPr/>
                    <a:lstStyle/>
                    <a:p>
                      <a:pPr marL="0" marR="0">
                        <a:lnSpc>
                          <a:spcPct val="200000"/>
                        </a:lnSpc>
                        <a:spcBef>
                          <a:spcPts val="0"/>
                        </a:spcBef>
                        <a:spcAft>
                          <a:spcPts val="0"/>
                        </a:spcAft>
                      </a:pPr>
                      <a:r>
                        <a:rPr lang="en-US" sz="1000">
                          <a:effectLst/>
                        </a:rPr>
                        <a:t>True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217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tc>
                  <a:txBody>
                    <a:bodyPr/>
                    <a:lstStyle/>
                    <a:p>
                      <a:pPr marL="0" marR="0">
                        <a:lnSpc>
                          <a:spcPct val="200000"/>
                        </a:lnSpc>
                        <a:spcBef>
                          <a:spcPts val="0"/>
                        </a:spcBef>
                        <a:spcAft>
                          <a:spcPts val="0"/>
                        </a:spcAft>
                      </a:pPr>
                      <a:r>
                        <a:rPr lang="en-US" sz="1000">
                          <a:effectLst/>
                        </a:rPr>
                        <a:t>99.09%</a:t>
                      </a:r>
                    </a:p>
                    <a:p>
                      <a:pPr marL="0" marR="0">
                        <a:lnSpc>
                          <a:spcPct val="200000"/>
                        </a:lnSpc>
                        <a:spcBef>
                          <a:spcPts val="0"/>
                        </a:spcBef>
                        <a:spcAft>
                          <a:spcPts val="0"/>
                        </a:spcAft>
                      </a:pPr>
                      <a:r>
                        <a:rPr lang="en-US" sz="1000">
                          <a:effectLst/>
                        </a:rPr>
                        <a:t>Frequency missing 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6" marR="57706" marT="0" marB="0"/>
                </a:tc>
                <a:extLst>
                  <a:ext uri="{0D108BD9-81ED-4DB2-BD59-A6C34878D82A}">
                    <a16:rowId xmlns:a16="http://schemas.microsoft.com/office/drawing/2014/main" val="3260033052"/>
                  </a:ext>
                </a:extLst>
              </a:tr>
            </a:tbl>
          </a:graphicData>
        </a:graphic>
      </p:graphicFrame>
      <p:sp>
        <p:nvSpPr>
          <p:cNvPr id="7" name="Rectangle 1">
            <a:extLst>
              <a:ext uri="{FF2B5EF4-FFF2-40B4-BE49-F238E27FC236}">
                <a16:creationId xmlns:a16="http://schemas.microsoft.com/office/drawing/2014/main" id="{97148B78-677E-094B-8784-CA6E3F66E2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9549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115C-6C17-224F-B976-4D0696CD962C}"/>
              </a:ext>
            </a:extLst>
          </p:cNvPr>
          <p:cNvSpPr>
            <a:spLocks noGrp="1"/>
          </p:cNvSpPr>
          <p:nvPr>
            <p:ph type="title"/>
          </p:nvPr>
        </p:nvSpPr>
        <p:spPr/>
        <p:txBody>
          <a:bodyPr/>
          <a:lstStyle/>
          <a:p>
            <a:r>
              <a:rPr lang="en-US"/>
              <a:t>Discussion of key questions</a:t>
            </a:r>
          </a:p>
        </p:txBody>
      </p:sp>
      <p:sp>
        <p:nvSpPr>
          <p:cNvPr id="3" name="Content Placeholder 2">
            <a:extLst>
              <a:ext uri="{FF2B5EF4-FFF2-40B4-BE49-F238E27FC236}">
                <a16:creationId xmlns:a16="http://schemas.microsoft.com/office/drawing/2014/main" id="{A086EA9F-A55A-AF43-942D-73E51D240E93}"/>
              </a:ext>
            </a:extLst>
          </p:cNvPr>
          <p:cNvSpPr>
            <a:spLocks noGrp="1"/>
          </p:cNvSpPr>
          <p:nvPr>
            <p:ph idx="1"/>
          </p:nvPr>
        </p:nvSpPr>
        <p:spPr>
          <a:xfrm>
            <a:off x="685801" y="2142067"/>
            <a:ext cx="10131425" cy="4106333"/>
          </a:xfrm>
        </p:spPr>
        <p:txBody>
          <a:bodyPr>
            <a:normAutofit fontScale="92500"/>
          </a:bodyPr>
          <a:lstStyle/>
          <a:p>
            <a:r>
              <a:rPr lang="en-US" sz="2400" dirty="0"/>
              <a:t>Question 4: In most cases HPV infection will go away without causing any health issue; pre teaching 51% answered correctly   Post teaching 76% answered correctly</a:t>
            </a:r>
          </a:p>
          <a:p>
            <a:r>
              <a:rPr lang="en-US" sz="2400" dirty="0"/>
              <a:t>Question 9: OPC caused by smoking/drinking is more deadly than OPC caused by HPV? pre  teaching 35% correct post teaching 36% correct; 21 people did not respond post teaching. This question could have been covered with more detail.</a:t>
            </a:r>
          </a:p>
          <a:p>
            <a:r>
              <a:rPr lang="en-US" sz="2400" dirty="0"/>
              <a:t>Question 3 HPV vaccine protects men &amp; woman from OPC pre teaching 84% correct post teaching 95% answered correctly </a:t>
            </a:r>
          </a:p>
          <a:p>
            <a:r>
              <a:rPr lang="en-US" sz="2400" dirty="0"/>
              <a:t>HPV vaccination is covered by most insurances pre teaching 82% correct post 92%</a:t>
            </a:r>
          </a:p>
          <a:p>
            <a:r>
              <a:rPr lang="en-US" sz="2400" dirty="0"/>
              <a:t>Post teaching questionnaires missing results ranged from 14 to 28 responses   </a:t>
            </a:r>
          </a:p>
          <a:p>
            <a:endParaRPr lang="en-US" dirty="0"/>
          </a:p>
          <a:p>
            <a:endParaRPr lang="en-US" dirty="0"/>
          </a:p>
        </p:txBody>
      </p:sp>
    </p:spTree>
    <p:extLst>
      <p:ext uri="{BB962C8B-B14F-4D97-AF65-F5344CB8AC3E}">
        <p14:creationId xmlns:p14="http://schemas.microsoft.com/office/powerpoint/2010/main" val="3391112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31CE0-4626-D441-9705-9DAB304C4BFC}"/>
              </a:ext>
            </a:extLst>
          </p:cNvPr>
          <p:cNvSpPr>
            <a:spLocks noGrp="1"/>
          </p:cNvSpPr>
          <p:nvPr>
            <p:ph type="title"/>
          </p:nvPr>
        </p:nvSpPr>
        <p:spPr>
          <a:xfrm>
            <a:off x="685799" y="1150076"/>
            <a:ext cx="3659389" cy="4557849"/>
          </a:xfrm>
        </p:spPr>
        <p:txBody>
          <a:bodyPr>
            <a:normAutofit/>
          </a:bodyPr>
          <a:lstStyle/>
          <a:p>
            <a:pPr algn="r"/>
            <a:r>
              <a:rPr lang="en-US"/>
              <a:t>background</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3F3EC3-4366-D844-A9E8-2FC1B2BC048F}"/>
              </a:ext>
            </a:extLst>
          </p:cNvPr>
          <p:cNvSpPr>
            <a:spLocks noGrp="1"/>
          </p:cNvSpPr>
          <p:nvPr>
            <p:ph idx="1"/>
          </p:nvPr>
        </p:nvSpPr>
        <p:spPr>
          <a:xfrm>
            <a:off x="4988658" y="351692"/>
            <a:ext cx="6517543" cy="6154616"/>
          </a:xfrm>
        </p:spPr>
        <p:txBody>
          <a:bodyPr>
            <a:normAutofit fontScale="92500"/>
          </a:bodyPr>
          <a:lstStyle/>
          <a:p>
            <a:pPr marL="0" indent="0">
              <a:lnSpc>
                <a:spcPct val="90000"/>
              </a:lnSpc>
              <a:buNone/>
            </a:pPr>
            <a:endParaRPr lang="en-US" sz="1500" dirty="0"/>
          </a:p>
          <a:p>
            <a:pPr marL="0" indent="0">
              <a:lnSpc>
                <a:spcPct val="90000"/>
              </a:lnSpc>
              <a:buNone/>
            </a:pPr>
            <a:endParaRPr lang="en-US" sz="1500" dirty="0"/>
          </a:p>
          <a:p>
            <a:pPr>
              <a:lnSpc>
                <a:spcPct val="90000"/>
              </a:lnSpc>
              <a:buFont typeface="Arial" charset="0"/>
              <a:buChar char="•"/>
            </a:pPr>
            <a:r>
              <a:rPr lang="en-US" sz="2100" dirty="0"/>
              <a:t>According to the World Health Organization, Human Papilloma Virus (HPV) is the most common sexually transmitted  infection worldwide (HPV and cancer, 2019).</a:t>
            </a:r>
          </a:p>
          <a:p>
            <a:pPr>
              <a:lnSpc>
                <a:spcPct val="90000"/>
              </a:lnSpc>
              <a:buFont typeface="Arial" charset="0"/>
              <a:buChar char="•"/>
            </a:pPr>
            <a:r>
              <a:rPr lang="en-US" sz="2100" dirty="0"/>
              <a:t>Head and Neck Cancer is the sixth most common cancer worldwide.</a:t>
            </a:r>
          </a:p>
          <a:p>
            <a:pPr>
              <a:lnSpc>
                <a:spcPct val="90000"/>
              </a:lnSpc>
              <a:buFont typeface="Arial" charset="0"/>
              <a:buChar char="•"/>
            </a:pPr>
            <a:r>
              <a:rPr lang="en-US" sz="2100" dirty="0"/>
              <a:t>In 1983 it was confirmed that HPV type 16 was a carcinogen for cervical cancer, causing almost all cervical cancers, and more than 90% of head and neck cancers that are HPV DNA positive. Oropharyngeal cancer is now the leading site for HPV associated cancers (Kobayashi, et al., 2018).</a:t>
            </a:r>
          </a:p>
          <a:p>
            <a:pPr>
              <a:lnSpc>
                <a:spcPct val="90000"/>
              </a:lnSpc>
              <a:buFont typeface="Arial" charset="0"/>
              <a:buChar char="•"/>
            </a:pPr>
            <a:r>
              <a:rPr lang="en-US" sz="2100" dirty="0"/>
              <a:t>Many people infected with HPV are asymptomatic and shed the virus spontaneously within the first two years without ever getting ill. </a:t>
            </a:r>
          </a:p>
          <a:p>
            <a:pPr>
              <a:lnSpc>
                <a:spcPct val="90000"/>
              </a:lnSpc>
              <a:buFont typeface="Arial" charset="0"/>
              <a:buChar char="•"/>
            </a:pPr>
            <a:r>
              <a:rPr lang="en-US" sz="2100" dirty="0"/>
              <a:t>Vaccinating is the most effective way to prevent the development of cancers caused by the HPV virus, 31,200 cases could be prevented from developing in the united states each year ( National Institute of Health, 2017).</a:t>
            </a:r>
          </a:p>
          <a:p>
            <a:pPr marL="0" indent="0">
              <a:lnSpc>
                <a:spcPct val="90000"/>
              </a:lnSpc>
              <a:buNone/>
            </a:pPr>
            <a:endParaRPr lang="en-US" sz="1500" dirty="0"/>
          </a:p>
          <a:p>
            <a:pPr marL="0" indent="0">
              <a:lnSpc>
                <a:spcPct val="90000"/>
              </a:lnSpc>
              <a:buNone/>
            </a:pPr>
            <a:endParaRPr lang="en-US" sz="1500" dirty="0"/>
          </a:p>
          <a:p>
            <a:pPr marL="0" indent="0">
              <a:lnSpc>
                <a:spcPct val="90000"/>
              </a:lnSpc>
              <a:buNone/>
            </a:pPr>
            <a:endParaRPr lang="en-US" sz="1500" dirty="0"/>
          </a:p>
        </p:txBody>
      </p:sp>
    </p:spTree>
    <p:extLst>
      <p:ext uri="{BB962C8B-B14F-4D97-AF65-F5344CB8AC3E}">
        <p14:creationId xmlns:p14="http://schemas.microsoft.com/office/powerpoint/2010/main" val="3257964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2963-E97F-D34D-9E57-C14CBA64B0A8}"/>
              </a:ext>
            </a:extLst>
          </p:cNvPr>
          <p:cNvSpPr>
            <a:spLocks noGrp="1"/>
          </p:cNvSpPr>
          <p:nvPr>
            <p:ph type="title"/>
          </p:nvPr>
        </p:nvSpPr>
        <p:spPr/>
        <p:txBody>
          <a:bodyPr/>
          <a:lstStyle/>
          <a:p>
            <a:pPr algn="ctr"/>
            <a:r>
              <a:rPr lang="en-US" dirty="0"/>
              <a:t>Discussion</a:t>
            </a:r>
          </a:p>
        </p:txBody>
      </p:sp>
      <p:sp>
        <p:nvSpPr>
          <p:cNvPr id="3" name="Content Placeholder 2">
            <a:extLst>
              <a:ext uri="{FF2B5EF4-FFF2-40B4-BE49-F238E27FC236}">
                <a16:creationId xmlns:a16="http://schemas.microsoft.com/office/drawing/2014/main" id="{C15E4190-8FDB-9943-B30F-6A38FC99D140}"/>
              </a:ext>
            </a:extLst>
          </p:cNvPr>
          <p:cNvSpPr>
            <a:spLocks noGrp="1"/>
          </p:cNvSpPr>
          <p:nvPr>
            <p:ph idx="1"/>
          </p:nvPr>
        </p:nvSpPr>
        <p:spPr/>
        <p:txBody>
          <a:bodyPr>
            <a:normAutofit/>
          </a:bodyPr>
          <a:lstStyle/>
          <a:p>
            <a:r>
              <a:rPr lang="en-US" sz="2400" dirty="0"/>
              <a:t>There was statistical difference between overall number correct between pre education questions on HPV and HPV OPC and the post education questions, A sign test p=0.0002</a:t>
            </a:r>
          </a:p>
          <a:p>
            <a:endParaRPr lang="en-US" sz="2400" dirty="0"/>
          </a:p>
          <a:p>
            <a:r>
              <a:rPr lang="en-US" sz="2400" dirty="0"/>
              <a:t>There was statistical difference between overall number correct between pre education questions on HPV vaccination and the post education questions,  A sign test p=0.015</a:t>
            </a:r>
          </a:p>
          <a:p>
            <a:r>
              <a:rPr lang="en-US" sz="2400" dirty="0"/>
              <a:t>n = 245</a:t>
            </a:r>
          </a:p>
        </p:txBody>
      </p:sp>
    </p:spTree>
    <p:extLst>
      <p:ext uri="{BB962C8B-B14F-4D97-AF65-F5344CB8AC3E}">
        <p14:creationId xmlns:p14="http://schemas.microsoft.com/office/powerpoint/2010/main" val="410646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DCF7-7F35-8940-93D1-73C2A3DD8A78}"/>
              </a:ext>
            </a:extLst>
          </p:cNvPr>
          <p:cNvSpPr>
            <a:spLocks noGrp="1"/>
          </p:cNvSpPr>
          <p:nvPr>
            <p:ph type="title"/>
          </p:nvPr>
        </p:nvSpPr>
        <p:spPr>
          <a:xfrm>
            <a:off x="685801" y="185530"/>
            <a:ext cx="10131425" cy="881269"/>
          </a:xfrm>
        </p:spPr>
        <p:txBody>
          <a:bodyPr>
            <a:normAutofit fontScale="90000"/>
          </a:bodyPr>
          <a:lstStyle/>
          <a:p>
            <a:r>
              <a:rPr lang="en-US" sz="3200" dirty="0"/>
              <a:t>Perceived responsibility of dental care providers to discuss hpv r/t opc and hpv vaccination</a:t>
            </a:r>
          </a:p>
        </p:txBody>
      </p:sp>
      <p:graphicFrame>
        <p:nvGraphicFramePr>
          <p:cNvPr id="5" name="Content Placeholder 4">
            <a:extLst>
              <a:ext uri="{FF2B5EF4-FFF2-40B4-BE49-F238E27FC236}">
                <a16:creationId xmlns:a16="http://schemas.microsoft.com/office/drawing/2014/main" id="{195C72ED-2A60-094C-9587-88840A89FAC9}"/>
              </a:ext>
            </a:extLst>
          </p:cNvPr>
          <p:cNvGraphicFramePr>
            <a:graphicFrameLocks noGrp="1"/>
          </p:cNvGraphicFramePr>
          <p:nvPr>
            <p:ph sz="half" idx="1"/>
            <p:extLst>
              <p:ext uri="{D42A27DB-BD31-4B8C-83A1-F6EECF244321}">
                <p14:modId xmlns:p14="http://schemas.microsoft.com/office/powerpoint/2010/main" val="4042955881"/>
              </p:ext>
            </p:extLst>
          </p:nvPr>
        </p:nvGraphicFramePr>
        <p:xfrm>
          <a:off x="848140" y="1067023"/>
          <a:ext cx="4207600" cy="5519928"/>
        </p:xfrm>
        <a:graphic>
          <a:graphicData uri="http://schemas.openxmlformats.org/drawingml/2006/table">
            <a:tbl>
              <a:tblPr firstRow="1" firstCol="1" bandRow="1">
                <a:tableStyleId>{D7AC3CCA-C797-4891-BE02-D94E43425B78}</a:tableStyleId>
              </a:tblPr>
              <a:tblGrid>
                <a:gridCol w="4207600">
                  <a:extLst>
                    <a:ext uri="{9D8B030D-6E8A-4147-A177-3AD203B41FA5}">
                      <a16:colId xmlns:a16="http://schemas.microsoft.com/office/drawing/2014/main" val="1322417439"/>
                    </a:ext>
                  </a:extLst>
                </a:gridCol>
              </a:tblGrid>
              <a:tr h="428980">
                <a:tc>
                  <a:txBody>
                    <a:bodyPr/>
                    <a:lstStyle/>
                    <a:p>
                      <a:pPr marL="0" marR="0">
                        <a:lnSpc>
                          <a:spcPct val="200000"/>
                        </a:lnSpc>
                        <a:spcBef>
                          <a:spcPts val="0"/>
                        </a:spcBef>
                        <a:spcAft>
                          <a:spcPts val="0"/>
                        </a:spcAft>
                      </a:pPr>
                      <a:r>
                        <a:rPr lang="en-US" sz="800" dirty="0">
                          <a:effectLst/>
                        </a:rPr>
                        <a:t>1. Discussing the link between HPV and oropharyngeal cancer falls within the scope and role of the dental professions?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2504210045"/>
                  </a:ext>
                </a:extLst>
              </a:tr>
              <a:tr h="198333">
                <a:tc>
                  <a:txBody>
                    <a:bodyPr/>
                    <a:lstStyle/>
                    <a:p>
                      <a:pPr marL="0" marR="0">
                        <a:lnSpc>
                          <a:spcPct val="200000"/>
                        </a:lnSpc>
                        <a:spcBef>
                          <a:spcPts val="0"/>
                        </a:spcBef>
                        <a:spcAft>
                          <a:spcPts val="0"/>
                        </a:spcAft>
                      </a:pPr>
                      <a:r>
                        <a:rPr lang="en-US" sz="800">
                          <a:effectLst/>
                        </a:rPr>
                        <a:t>1. strongly agree                                            204                         91.07%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3794851323"/>
                  </a:ext>
                </a:extLst>
              </a:tr>
              <a:tr h="198333">
                <a:tc>
                  <a:txBody>
                    <a:bodyPr/>
                    <a:lstStyle/>
                    <a:p>
                      <a:pPr marL="0" marR="0">
                        <a:lnSpc>
                          <a:spcPct val="200000"/>
                        </a:lnSpc>
                        <a:spcBef>
                          <a:spcPts val="0"/>
                        </a:spcBef>
                        <a:spcAft>
                          <a:spcPts val="0"/>
                        </a:spcAft>
                      </a:pPr>
                      <a:r>
                        <a:rPr lang="en-US" sz="800">
                          <a:effectLst/>
                        </a:rPr>
                        <a:t>2. somewhat agree                                        15                              6.70%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3369516547"/>
                  </a:ext>
                </a:extLst>
              </a:tr>
              <a:tr h="198333">
                <a:tc>
                  <a:txBody>
                    <a:bodyPr/>
                    <a:lstStyle/>
                    <a:p>
                      <a:pPr marL="0" marR="0">
                        <a:lnSpc>
                          <a:spcPct val="200000"/>
                        </a:lnSpc>
                        <a:spcBef>
                          <a:spcPts val="0"/>
                        </a:spcBef>
                        <a:spcAft>
                          <a:spcPts val="0"/>
                        </a:spcAft>
                      </a:pPr>
                      <a:r>
                        <a:rPr lang="en-US" sz="800">
                          <a:effectLst/>
                        </a:rPr>
                        <a:t>3. not agree/disagree                                     2                               0.89%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265587687"/>
                  </a:ext>
                </a:extLst>
              </a:tr>
              <a:tr h="198333">
                <a:tc>
                  <a:txBody>
                    <a:bodyPr/>
                    <a:lstStyle/>
                    <a:p>
                      <a:pPr marL="0" marR="0">
                        <a:lnSpc>
                          <a:spcPct val="200000"/>
                        </a:lnSpc>
                        <a:spcBef>
                          <a:spcPts val="0"/>
                        </a:spcBef>
                        <a:spcAft>
                          <a:spcPts val="0"/>
                        </a:spcAft>
                      </a:pPr>
                      <a:r>
                        <a:rPr lang="en-US" sz="800">
                          <a:effectLst/>
                        </a:rPr>
                        <a:t>4. somewhat disagree                                    2                                0.89%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3744861008"/>
                  </a:ext>
                </a:extLst>
              </a:tr>
              <a:tr h="198333">
                <a:tc>
                  <a:txBody>
                    <a:bodyPr/>
                    <a:lstStyle/>
                    <a:p>
                      <a:pPr marL="0" marR="0">
                        <a:lnSpc>
                          <a:spcPct val="200000"/>
                        </a:lnSpc>
                        <a:spcBef>
                          <a:spcPts val="0"/>
                        </a:spcBef>
                        <a:spcAft>
                          <a:spcPts val="0"/>
                        </a:spcAft>
                      </a:pPr>
                      <a:r>
                        <a:rPr lang="en-US" sz="800">
                          <a:effectLst/>
                        </a:rPr>
                        <a:t>5. strongly disagree                                        1                                0.45%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2497073887"/>
                  </a:ext>
                </a:extLst>
              </a:tr>
              <a:tr h="198333">
                <a:tc>
                  <a:txBody>
                    <a:bodyPr/>
                    <a:lstStyle/>
                    <a:p>
                      <a:pPr marL="0" marR="0">
                        <a:lnSpc>
                          <a:spcPct val="200000"/>
                        </a:lnSpc>
                        <a:spcBef>
                          <a:spcPts val="0"/>
                        </a:spcBef>
                        <a:spcAft>
                          <a:spcPts val="0"/>
                        </a:spcAft>
                      </a:pPr>
                      <a:r>
                        <a:rPr lang="en-US" sz="800" dirty="0">
                          <a:effectLst/>
                        </a:rPr>
                        <a:t>2. Recommending HPV vaccination falls within the scope and role of a dental professional?</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1825377667"/>
                  </a:ext>
                </a:extLst>
              </a:tr>
              <a:tr h="198333">
                <a:tc>
                  <a:txBody>
                    <a:bodyPr/>
                    <a:lstStyle/>
                    <a:p>
                      <a:pPr marL="0" marR="0">
                        <a:lnSpc>
                          <a:spcPct val="200000"/>
                        </a:lnSpc>
                        <a:spcBef>
                          <a:spcPts val="0"/>
                        </a:spcBef>
                        <a:spcAft>
                          <a:spcPts val="0"/>
                        </a:spcAft>
                      </a:pPr>
                      <a:r>
                        <a:rPr lang="en-US" sz="800">
                          <a:effectLst/>
                        </a:rPr>
                        <a:t>1. strongly agree                                            178                             79.11%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3120204751"/>
                  </a:ext>
                </a:extLst>
              </a:tr>
              <a:tr h="198333">
                <a:tc>
                  <a:txBody>
                    <a:bodyPr/>
                    <a:lstStyle/>
                    <a:p>
                      <a:pPr marL="0" marR="0">
                        <a:lnSpc>
                          <a:spcPct val="200000"/>
                        </a:lnSpc>
                        <a:spcBef>
                          <a:spcPts val="0"/>
                        </a:spcBef>
                        <a:spcAft>
                          <a:spcPts val="0"/>
                        </a:spcAft>
                      </a:pPr>
                      <a:r>
                        <a:rPr lang="en-US" sz="800">
                          <a:effectLst/>
                        </a:rPr>
                        <a:t>2. somewhat agree                                         42                              18.67%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4183179903"/>
                  </a:ext>
                </a:extLst>
              </a:tr>
              <a:tr h="198333">
                <a:tc>
                  <a:txBody>
                    <a:bodyPr/>
                    <a:lstStyle/>
                    <a:p>
                      <a:pPr marL="0" marR="0">
                        <a:lnSpc>
                          <a:spcPct val="200000"/>
                        </a:lnSpc>
                        <a:spcBef>
                          <a:spcPts val="0"/>
                        </a:spcBef>
                        <a:spcAft>
                          <a:spcPts val="0"/>
                        </a:spcAft>
                      </a:pPr>
                      <a:r>
                        <a:rPr lang="en-US" sz="800">
                          <a:effectLst/>
                        </a:rPr>
                        <a:t>3. not agree/disagree                                       2                                 0.89%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2326065848"/>
                  </a:ext>
                </a:extLst>
              </a:tr>
              <a:tr h="198333">
                <a:tc>
                  <a:txBody>
                    <a:bodyPr/>
                    <a:lstStyle/>
                    <a:p>
                      <a:pPr marL="0" marR="0">
                        <a:lnSpc>
                          <a:spcPct val="200000"/>
                        </a:lnSpc>
                        <a:spcBef>
                          <a:spcPts val="0"/>
                        </a:spcBef>
                        <a:spcAft>
                          <a:spcPts val="0"/>
                        </a:spcAft>
                      </a:pPr>
                      <a:r>
                        <a:rPr lang="en-US" sz="800">
                          <a:effectLst/>
                        </a:rPr>
                        <a:t>4. somewhat disagree                                      2                                 0.89%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1121750241"/>
                  </a:ext>
                </a:extLst>
              </a:tr>
              <a:tr h="198333">
                <a:tc>
                  <a:txBody>
                    <a:bodyPr/>
                    <a:lstStyle/>
                    <a:p>
                      <a:pPr marL="0" marR="0">
                        <a:lnSpc>
                          <a:spcPct val="200000"/>
                        </a:lnSpc>
                        <a:spcBef>
                          <a:spcPts val="0"/>
                        </a:spcBef>
                        <a:spcAft>
                          <a:spcPts val="0"/>
                        </a:spcAft>
                      </a:pPr>
                      <a:r>
                        <a:rPr lang="en-US" sz="800">
                          <a:effectLst/>
                        </a:rPr>
                        <a:t>5. strongly disagree                                           1                                 0.44%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313679140"/>
                  </a:ext>
                </a:extLst>
              </a:tr>
              <a:tr h="428980">
                <a:tc>
                  <a:txBody>
                    <a:bodyPr/>
                    <a:lstStyle/>
                    <a:p>
                      <a:pPr marL="0" marR="0">
                        <a:lnSpc>
                          <a:spcPct val="200000"/>
                        </a:lnSpc>
                        <a:spcBef>
                          <a:spcPts val="0"/>
                        </a:spcBef>
                        <a:spcAft>
                          <a:spcPts val="0"/>
                        </a:spcAft>
                      </a:pPr>
                      <a:r>
                        <a:rPr lang="en-US" sz="800" dirty="0">
                          <a:effectLst/>
                        </a:rPr>
                        <a:t>3. It is important for a dental provider to provide counseling to parents about HPV vaccine and HPV’s link to OPC?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1441399526"/>
                  </a:ext>
                </a:extLst>
              </a:tr>
              <a:tr h="198333">
                <a:tc>
                  <a:txBody>
                    <a:bodyPr/>
                    <a:lstStyle/>
                    <a:p>
                      <a:pPr marL="0" marR="0">
                        <a:lnSpc>
                          <a:spcPct val="200000"/>
                        </a:lnSpc>
                        <a:spcBef>
                          <a:spcPts val="0"/>
                        </a:spcBef>
                        <a:spcAft>
                          <a:spcPts val="0"/>
                        </a:spcAft>
                      </a:pPr>
                      <a:r>
                        <a:rPr lang="en-US" sz="800">
                          <a:effectLst/>
                        </a:rPr>
                        <a:t>1. strongly agree                                                178                            79.11%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1279017083"/>
                  </a:ext>
                </a:extLst>
              </a:tr>
              <a:tr h="198333">
                <a:tc>
                  <a:txBody>
                    <a:bodyPr/>
                    <a:lstStyle/>
                    <a:p>
                      <a:pPr marL="0" marR="0">
                        <a:lnSpc>
                          <a:spcPct val="200000"/>
                        </a:lnSpc>
                        <a:spcBef>
                          <a:spcPts val="0"/>
                        </a:spcBef>
                        <a:spcAft>
                          <a:spcPts val="0"/>
                        </a:spcAft>
                      </a:pPr>
                      <a:r>
                        <a:rPr lang="en-US" sz="800">
                          <a:effectLst/>
                        </a:rPr>
                        <a:t>2. somewhat agree                                            39                              17.33%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2882677201"/>
                  </a:ext>
                </a:extLst>
              </a:tr>
              <a:tr h="198333">
                <a:tc>
                  <a:txBody>
                    <a:bodyPr/>
                    <a:lstStyle/>
                    <a:p>
                      <a:pPr marL="0" marR="0">
                        <a:lnSpc>
                          <a:spcPct val="200000"/>
                        </a:lnSpc>
                        <a:spcBef>
                          <a:spcPts val="0"/>
                        </a:spcBef>
                        <a:spcAft>
                          <a:spcPts val="0"/>
                        </a:spcAft>
                      </a:pPr>
                      <a:r>
                        <a:rPr lang="en-US" sz="800">
                          <a:effectLst/>
                        </a:rPr>
                        <a:t>3. not agree/disagree                                       5                                 2.22%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3159552698"/>
                  </a:ext>
                </a:extLst>
              </a:tr>
              <a:tr h="198333">
                <a:tc>
                  <a:txBody>
                    <a:bodyPr/>
                    <a:lstStyle/>
                    <a:p>
                      <a:pPr marL="0" marR="0">
                        <a:lnSpc>
                          <a:spcPct val="200000"/>
                        </a:lnSpc>
                        <a:spcBef>
                          <a:spcPts val="0"/>
                        </a:spcBef>
                        <a:spcAft>
                          <a:spcPts val="0"/>
                        </a:spcAft>
                      </a:pPr>
                      <a:r>
                        <a:rPr lang="en-US" sz="800">
                          <a:effectLst/>
                        </a:rPr>
                        <a:t>4. somewhat disagree                                       2                                0.89%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3366744050"/>
                  </a:ext>
                </a:extLst>
              </a:tr>
              <a:tr h="198333">
                <a:tc>
                  <a:txBody>
                    <a:bodyPr/>
                    <a:lstStyle/>
                    <a:p>
                      <a:pPr marL="0" marR="0">
                        <a:lnSpc>
                          <a:spcPct val="200000"/>
                        </a:lnSpc>
                        <a:spcBef>
                          <a:spcPts val="0"/>
                        </a:spcBef>
                        <a:spcAft>
                          <a:spcPts val="0"/>
                        </a:spcAft>
                      </a:pPr>
                      <a:r>
                        <a:rPr lang="en-US" sz="800">
                          <a:effectLst/>
                        </a:rPr>
                        <a:t>5. strongly disagree                                           1                                0.44%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3451456026"/>
                  </a:ext>
                </a:extLst>
              </a:tr>
              <a:tr h="198333">
                <a:tc>
                  <a:txBody>
                    <a:bodyPr/>
                    <a:lstStyle/>
                    <a:p>
                      <a:pPr marL="0" marR="0">
                        <a:lnSpc>
                          <a:spcPct val="200000"/>
                        </a:lnSpc>
                        <a:spcBef>
                          <a:spcPts val="0"/>
                        </a:spcBef>
                        <a:spcAft>
                          <a:spcPts val="0"/>
                        </a:spcAft>
                      </a:pPr>
                      <a:r>
                        <a:rPr lang="en-US" sz="800" dirty="0">
                          <a:effectLst/>
                        </a:rPr>
                        <a:t>4. I am currently able to describe the burden of HPV disease?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3676367389"/>
                  </a:ext>
                </a:extLst>
              </a:tr>
              <a:tr h="198333">
                <a:tc>
                  <a:txBody>
                    <a:bodyPr/>
                    <a:lstStyle/>
                    <a:p>
                      <a:pPr marL="0" marR="0">
                        <a:lnSpc>
                          <a:spcPct val="200000"/>
                        </a:lnSpc>
                        <a:spcBef>
                          <a:spcPts val="0"/>
                        </a:spcBef>
                        <a:spcAft>
                          <a:spcPts val="0"/>
                        </a:spcAft>
                      </a:pPr>
                      <a:r>
                        <a:rPr lang="en-US" sz="800">
                          <a:effectLst/>
                        </a:rPr>
                        <a:t>1. strongly agree                                                110                            48.89%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3029781665"/>
                  </a:ext>
                </a:extLst>
              </a:tr>
              <a:tr h="198333">
                <a:tc>
                  <a:txBody>
                    <a:bodyPr/>
                    <a:lstStyle/>
                    <a:p>
                      <a:pPr marL="0" marR="0">
                        <a:lnSpc>
                          <a:spcPct val="200000"/>
                        </a:lnSpc>
                        <a:spcBef>
                          <a:spcPts val="0"/>
                        </a:spcBef>
                        <a:spcAft>
                          <a:spcPts val="0"/>
                        </a:spcAft>
                      </a:pPr>
                      <a:r>
                        <a:rPr lang="en-US" sz="800">
                          <a:effectLst/>
                        </a:rPr>
                        <a:t>2. somewhat agree                                            90                              40.00%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2527425149"/>
                  </a:ext>
                </a:extLst>
              </a:tr>
              <a:tr h="198333">
                <a:tc>
                  <a:txBody>
                    <a:bodyPr/>
                    <a:lstStyle/>
                    <a:p>
                      <a:pPr marL="0" marR="0">
                        <a:lnSpc>
                          <a:spcPct val="200000"/>
                        </a:lnSpc>
                        <a:spcBef>
                          <a:spcPts val="0"/>
                        </a:spcBef>
                        <a:spcAft>
                          <a:spcPts val="0"/>
                        </a:spcAft>
                      </a:pPr>
                      <a:r>
                        <a:rPr lang="en-US" sz="800">
                          <a:effectLst/>
                        </a:rPr>
                        <a:t>3. not agree/disagree                                        19                              8.44%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2497472420"/>
                  </a:ext>
                </a:extLst>
              </a:tr>
              <a:tr h="198333">
                <a:tc>
                  <a:txBody>
                    <a:bodyPr/>
                    <a:lstStyle/>
                    <a:p>
                      <a:pPr marL="0" marR="0">
                        <a:lnSpc>
                          <a:spcPct val="200000"/>
                        </a:lnSpc>
                        <a:spcBef>
                          <a:spcPts val="0"/>
                        </a:spcBef>
                        <a:spcAft>
                          <a:spcPts val="0"/>
                        </a:spcAft>
                      </a:pPr>
                      <a:r>
                        <a:rPr lang="en-US" sz="800">
                          <a:effectLst/>
                        </a:rPr>
                        <a:t>4. somewhat disagree                                       5                                2.22%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1529663085"/>
                  </a:ext>
                </a:extLst>
              </a:tr>
              <a:tr h="198333">
                <a:tc>
                  <a:txBody>
                    <a:bodyPr/>
                    <a:lstStyle/>
                    <a:p>
                      <a:pPr marL="0" marR="0">
                        <a:lnSpc>
                          <a:spcPct val="200000"/>
                        </a:lnSpc>
                        <a:spcBef>
                          <a:spcPts val="0"/>
                        </a:spcBef>
                        <a:spcAft>
                          <a:spcPts val="0"/>
                        </a:spcAft>
                      </a:pPr>
                      <a:r>
                        <a:rPr lang="en-US" sz="800" dirty="0">
                          <a:effectLst/>
                        </a:rPr>
                        <a:t>5. strongly disagree                                           1                                  0.44%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46" marR="43246" marT="0" marB="0"/>
                </a:tc>
                <a:extLst>
                  <a:ext uri="{0D108BD9-81ED-4DB2-BD59-A6C34878D82A}">
                    <a16:rowId xmlns:a16="http://schemas.microsoft.com/office/drawing/2014/main" val="2924201743"/>
                  </a:ext>
                </a:extLst>
              </a:tr>
            </a:tbl>
          </a:graphicData>
        </a:graphic>
      </p:graphicFrame>
      <p:graphicFrame>
        <p:nvGraphicFramePr>
          <p:cNvPr id="6" name="Content Placeholder 5">
            <a:extLst>
              <a:ext uri="{FF2B5EF4-FFF2-40B4-BE49-F238E27FC236}">
                <a16:creationId xmlns:a16="http://schemas.microsoft.com/office/drawing/2014/main" id="{36C72786-E6ED-6F4F-A99C-940C0DD8C5F2}"/>
              </a:ext>
            </a:extLst>
          </p:cNvPr>
          <p:cNvGraphicFramePr>
            <a:graphicFrameLocks noGrp="1"/>
          </p:cNvGraphicFramePr>
          <p:nvPr>
            <p:ph sz="half" idx="2"/>
            <p:extLst>
              <p:ext uri="{D42A27DB-BD31-4B8C-83A1-F6EECF244321}">
                <p14:modId xmlns:p14="http://schemas.microsoft.com/office/powerpoint/2010/main" val="886917831"/>
              </p:ext>
            </p:extLst>
          </p:nvPr>
        </p:nvGraphicFramePr>
        <p:xfrm>
          <a:off x="5923722" y="1004729"/>
          <a:ext cx="4666972" cy="5719778"/>
        </p:xfrm>
        <a:graphic>
          <a:graphicData uri="http://schemas.openxmlformats.org/drawingml/2006/table">
            <a:tbl>
              <a:tblPr firstRow="1" firstCol="1" bandRow="1">
                <a:tableStyleId>{D7AC3CCA-C797-4891-BE02-D94E43425B78}</a:tableStyleId>
              </a:tblPr>
              <a:tblGrid>
                <a:gridCol w="4666972">
                  <a:extLst>
                    <a:ext uri="{9D8B030D-6E8A-4147-A177-3AD203B41FA5}">
                      <a16:colId xmlns:a16="http://schemas.microsoft.com/office/drawing/2014/main" val="431520999"/>
                    </a:ext>
                  </a:extLst>
                </a:gridCol>
              </a:tblGrid>
              <a:tr h="443690">
                <a:tc>
                  <a:txBody>
                    <a:bodyPr/>
                    <a:lstStyle/>
                    <a:p>
                      <a:pPr marL="0" marR="0">
                        <a:lnSpc>
                          <a:spcPct val="200000"/>
                        </a:lnSpc>
                        <a:spcBef>
                          <a:spcPts val="0"/>
                        </a:spcBef>
                        <a:spcAft>
                          <a:spcPts val="0"/>
                        </a:spcAft>
                      </a:pPr>
                      <a:r>
                        <a:rPr lang="en-US" sz="800" dirty="0">
                          <a:effectLst/>
                        </a:rPr>
                        <a:t>5. I am currently able to provide useful and compelling information about the HPV vaccine to parents to aid in decision making for vaccination?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866103191"/>
                  </a:ext>
                </a:extLst>
              </a:tr>
              <a:tr h="205134">
                <a:tc>
                  <a:txBody>
                    <a:bodyPr/>
                    <a:lstStyle/>
                    <a:p>
                      <a:pPr marL="0" marR="0">
                        <a:lnSpc>
                          <a:spcPct val="200000"/>
                        </a:lnSpc>
                        <a:spcBef>
                          <a:spcPts val="0"/>
                        </a:spcBef>
                        <a:spcAft>
                          <a:spcPts val="0"/>
                        </a:spcAft>
                      </a:pPr>
                      <a:r>
                        <a:rPr lang="en-US" sz="800">
                          <a:effectLst/>
                        </a:rPr>
                        <a:t>1. strongly agree                                                      121                                53.78%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3872659015"/>
                  </a:ext>
                </a:extLst>
              </a:tr>
              <a:tr h="205134">
                <a:tc>
                  <a:txBody>
                    <a:bodyPr/>
                    <a:lstStyle/>
                    <a:p>
                      <a:pPr marL="0" marR="0">
                        <a:lnSpc>
                          <a:spcPct val="200000"/>
                        </a:lnSpc>
                        <a:spcBef>
                          <a:spcPts val="0"/>
                        </a:spcBef>
                        <a:spcAft>
                          <a:spcPts val="0"/>
                        </a:spcAft>
                      </a:pPr>
                      <a:r>
                        <a:rPr lang="en-US" sz="800">
                          <a:effectLst/>
                        </a:rPr>
                        <a:t>2. somewhat agree                                                 83                                   36.89%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1708532090"/>
                  </a:ext>
                </a:extLst>
              </a:tr>
              <a:tr h="205134">
                <a:tc>
                  <a:txBody>
                    <a:bodyPr/>
                    <a:lstStyle/>
                    <a:p>
                      <a:pPr marL="0" marR="0">
                        <a:lnSpc>
                          <a:spcPct val="200000"/>
                        </a:lnSpc>
                        <a:spcBef>
                          <a:spcPts val="0"/>
                        </a:spcBef>
                        <a:spcAft>
                          <a:spcPts val="0"/>
                        </a:spcAft>
                      </a:pPr>
                      <a:r>
                        <a:rPr lang="en-US" sz="800">
                          <a:effectLst/>
                        </a:rPr>
                        <a:t>3. not agree/disagree                                             15                                   6.67%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1338726029"/>
                  </a:ext>
                </a:extLst>
              </a:tr>
              <a:tr h="205134">
                <a:tc>
                  <a:txBody>
                    <a:bodyPr/>
                    <a:lstStyle/>
                    <a:p>
                      <a:pPr marL="0" marR="0">
                        <a:lnSpc>
                          <a:spcPct val="200000"/>
                        </a:lnSpc>
                        <a:spcBef>
                          <a:spcPts val="0"/>
                        </a:spcBef>
                        <a:spcAft>
                          <a:spcPts val="0"/>
                        </a:spcAft>
                      </a:pPr>
                      <a:r>
                        <a:rPr lang="en-US" sz="800">
                          <a:effectLst/>
                        </a:rPr>
                        <a:t>4. somewhat disagree                                             6                                    2.67%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1990954733"/>
                  </a:ext>
                </a:extLst>
              </a:tr>
              <a:tr h="205134">
                <a:tc>
                  <a:txBody>
                    <a:bodyPr/>
                    <a:lstStyle/>
                    <a:p>
                      <a:pPr marL="0" marR="0">
                        <a:lnSpc>
                          <a:spcPct val="200000"/>
                        </a:lnSpc>
                        <a:spcBef>
                          <a:spcPts val="0"/>
                        </a:spcBef>
                        <a:spcAft>
                          <a:spcPts val="0"/>
                        </a:spcAft>
                      </a:pPr>
                      <a:r>
                        <a:rPr lang="en-US" sz="800">
                          <a:effectLst/>
                        </a:rPr>
                        <a:t>5. strongly disagree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2853540763"/>
                  </a:ext>
                </a:extLst>
              </a:tr>
              <a:tr h="205134">
                <a:tc>
                  <a:txBody>
                    <a:bodyPr/>
                    <a:lstStyle/>
                    <a:p>
                      <a:pPr marL="0" marR="0">
                        <a:lnSpc>
                          <a:spcPct val="200000"/>
                        </a:lnSpc>
                        <a:spcBef>
                          <a:spcPts val="0"/>
                        </a:spcBef>
                        <a:spcAft>
                          <a:spcPts val="0"/>
                        </a:spcAft>
                      </a:pPr>
                      <a:r>
                        <a:rPr lang="en-US" sz="800" dirty="0">
                          <a:effectLst/>
                        </a:rPr>
                        <a:t>6. I can define the importance of HPV vaccination for cancer prevention: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3171945498"/>
                  </a:ext>
                </a:extLst>
              </a:tr>
              <a:tr h="205134">
                <a:tc>
                  <a:txBody>
                    <a:bodyPr/>
                    <a:lstStyle/>
                    <a:p>
                      <a:pPr marL="0" marR="0">
                        <a:lnSpc>
                          <a:spcPct val="200000"/>
                        </a:lnSpc>
                        <a:spcBef>
                          <a:spcPts val="0"/>
                        </a:spcBef>
                        <a:spcAft>
                          <a:spcPts val="0"/>
                        </a:spcAft>
                      </a:pPr>
                      <a:r>
                        <a:rPr lang="en-US" sz="800">
                          <a:effectLst/>
                        </a:rPr>
                        <a:t>1. strongly agree                                                      147                                65.33%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356019164"/>
                  </a:ext>
                </a:extLst>
              </a:tr>
              <a:tr h="205134">
                <a:tc>
                  <a:txBody>
                    <a:bodyPr/>
                    <a:lstStyle/>
                    <a:p>
                      <a:pPr marL="0" marR="0">
                        <a:lnSpc>
                          <a:spcPct val="200000"/>
                        </a:lnSpc>
                        <a:spcBef>
                          <a:spcPts val="0"/>
                        </a:spcBef>
                        <a:spcAft>
                          <a:spcPts val="0"/>
                        </a:spcAft>
                      </a:pPr>
                      <a:r>
                        <a:rPr lang="en-US" sz="800">
                          <a:effectLst/>
                        </a:rPr>
                        <a:t>2. somewhat agree                                                  73                                  32.44%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3068684929"/>
                  </a:ext>
                </a:extLst>
              </a:tr>
              <a:tr h="205134">
                <a:tc>
                  <a:txBody>
                    <a:bodyPr/>
                    <a:lstStyle/>
                    <a:p>
                      <a:pPr marL="0" marR="0">
                        <a:lnSpc>
                          <a:spcPct val="200000"/>
                        </a:lnSpc>
                        <a:spcBef>
                          <a:spcPts val="0"/>
                        </a:spcBef>
                        <a:spcAft>
                          <a:spcPts val="0"/>
                        </a:spcAft>
                      </a:pPr>
                      <a:r>
                        <a:rPr lang="en-US" sz="800">
                          <a:effectLst/>
                        </a:rPr>
                        <a:t>3. not agree/disagree                                             2                                     0.89%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146699373"/>
                  </a:ext>
                </a:extLst>
              </a:tr>
              <a:tr h="205134">
                <a:tc>
                  <a:txBody>
                    <a:bodyPr/>
                    <a:lstStyle/>
                    <a:p>
                      <a:pPr marL="0" marR="0">
                        <a:lnSpc>
                          <a:spcPct val="200000"/>
                        </a:lnSpc>
                        <a:spcBef>
                          <a:spcPts val="0"/>
                        </a:spcBef>
                        <a:spcAft>
                          <a:spcPts val="0"/>
                        </a:spcAft>
                      </a:pPr>
                      <a:r>
                        <a:rPr lang="en-US" sz="800">
                          <a:effectLst/>
                        </a:rPr>
                        <a:t>4. somewhat disagree                                            3                                     1.33%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2382337480"/>
                  </a:ext>
                </a:extLst>
              </a:tr>
              <a:tr h="205134">
                <a:tc>
                  <a:txBody>
                    <a:bodyPr/>
                    <a:lstStyle/>
                    <a:p>
                      <a:pPr marL="0" marR="0">
                        <a:lnSpc>
                          <a:spcPct val="200000"/>
                        </a:lnSpc>
                        <a:spcBef>
                          <a:spcPts val="0"/>
                        </a:spcBef>
                        <a:spcAft>
                          <a:spcPts val="0"/>
                        </a:spcAft>
                      </a:pPr>
                      <a:r>
                        <a:rPr lang="en-US" sz="800">
                          <a:effectLst/>
                        </a:rPr>
                        <a:t>5. strongly disagree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1617133465"/>
                  </a:ext>
                </a:extLst>
              </a:tr>
              <a:tr h="205134">
                <a:tc>
                  <a:txBody>
                    <a:bodyPr/>
                    <a:lstStyle/>
                    <a:p>
                      <a:pPr marL="0" marR="0">
                        <a:lnSpc>
                          <a:spcPct val="200000"/>
                        </a:lnSpc>
                        <a:spcBef>
                          <a:spcPts val="0"/>
                        </a:spcBef>
                        <a:spcAft>
                          <a:spcPts val="0"/>
                        </a:spcAft>
                      </a:pPr>
                      <a:r>
                        <a:rPr lang="en-US" sz="800">
                          <a:effectLst/>
                        </a:rPr>
                        <a:t>7. I am currently able to explain the rationale for vaccinating youth ages 11-12?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12065098"/>
                  </a:ext>
                </a:extLst>
              </a:tr>
              <a:tr h="205134">
                <a:tc>
                  <a:txBody>
                    <a:bodyPr/>
                    <a:lstStyle/>
                    <a:p>
                      <a:pPr marL="0" marR="0">
                        <a:lnSpc>
                          <a:spcPct val="200000"/>
                        </a:lnSpc>
                        <a:spcBef>
                          <a:spcPts val="0"/>
                        </a:spcBef>
                        <a:spcAft>
                          <a:spcPts val="0"/>
                        </a:spcAft>
                      </a:pPr>
                      <a:r>
                        <a:rPr lang="en-US" sz="800">
                          <a:effectLst/>
                        </a:rPr>
                        <a:t>1. strongly agree                                                     152                                 67.56%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1320010922"/>
                  </a:ext>
                </a:extLst>
              </a:tr>
              <a:tr h="205134">
                <a:tc>
                  <a:txBody>
                    <a:bodyPr/>
                    <a:lstStyle/>
                    <a:p>
                      <a:pPr marL="0" marR="0">
                        <a:lnSpc>
                          <a:spcPct val="200000"/>
                        </a:lnSpc>
                        <a:spcBef>
                          <a:spcPts val="0"/>
                        </a:spcBef>
                        <a:spcAft>
                          <a:spcPts val="0"/>
                        </a:spcAft>
                      </a:pPr>
                      <a:r>
                        <a:rPr lang="en-US" sz="800">
                          <a:effectLst/>
                        </a:rPr>
                        <a:t>2. somewhat agree                                                 61                                   27.11%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2300880797"/>
                  </a:ext>
                </a:extLst>
              </a:tr>
              <a:tr h="205134">
                <a:tc>
                  <a:txBody>
                    <a:bodyPr/>
                    <a:lstStyle/>
                    <a:p>
                      <a:pPr marL="0" marR="0">
                        <a:lnSpc>
                          <a:spcPct val="200000"/>
                        </a:lnSpc>
                        <a:spcBef>
                          <a:spcPts val="0"/>
                        </a:spcBef>
                        <a:spcAft>
                          <a:spcPts val="0"/>
                        </a:spcAft>
                      </a:pPr>
                      <a:r>
                        <a:rPr lang="en-US" sz="800">
                          <a:effectLst/>
                        </a:rPr>
                        <a:t>3. not agree/disagree                                             8                                    3.56%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1702408203"/>
                  </a:ext>
                </a:extLst>
              </a:tr>
              <a:tr h="205134">
                <a:tc>
                  <a:txBody>
                    <a:bodyPr/>
                    <a:lstStyle/>
                    <a:p>
                      <a:pPr marL="0" marR="0">
                        <a:lnSpc>
                          <a:spcPct val="200000"/>
                        </a:lnSpc>
                        <a:spcBef>
                          <a:spcPts val="0"/>
                        </a:spcBef>
                        <a:spcAft>
                          <a:spcPts val="0"/>
                        </a:spcAft>
                      </a:pPr>
                      <a:r>
                        <a:rPr lang="en-US" sz="800">
                          <a:effectLst/>
                        </a:rPr>
                        <a:t>4. somewhat disagree                                            4                                     1.78%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2210979363"/>
                  </a:ext>
                </a:extLst>
              </a:tr>
              <a:tr h="205134">
                <a:tc>
                  <a:txBody>
                    <a:bodyPr/>
                    <a:lstStyle/>
                    <a:p>
                      <a:pPr marL="0" marR="0">
                        <a:lnSpc>
                          <a:spcPct val="200000"/>
                        </a:lnSpc>
                        <a:spcBef>
                          <a:spcPts val="0"/>
                        </a:spcBef>
                        <a:spcAft>
                          <a:spcPts val="0"/>
                        </a:spcAft>
                      </a:pPr>
                      <a:r>
                        <a:rPr lang="en-US" sz="800">
                          <a:effectLst/>
                        </a:rPr>
                        <a:t>5. strongly disagree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3002888543"/>
                  </a:ext>
                </a:extLst>
              </a:tr>
              <a:tr h="443690">
                <a:tc>
                  <a:txBody>
                    <a:bodyPr/>
                    <a:lstStyle/>
                    <a:p>
                      <a:pPr marL="0" marR="0">
                        <a:lnSpc>
                          <a:spcPct val="200000"/>
                        </a:lnSpc>
                        <a:spcBef>
                          <a:spcPts val="0"/>
                        </a:spcBef>
                        <a:spcAft>
                          <a:spcPts val="0"/>
                        </a:spcAft>
                      </a:pPr>
                      <a:r>
                        <a:rPr lang="en-US" sz="800" dirty="0">
                          <a:effectLst/>
                        </a:rPr>
                        <a:t>8. I am aware of the CDC’s recommendations for administering the HPV vaccine to both males and females?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937982712"/>
                  </a:ext>
                </a:extLst>
              </a:tr>
              <a:tr h="205134">
                <a:tc>
                  <a:txBody>
                    <a:bodyPr/>
                    <a:lstStyle/>
                    <a:p>
                      <a:pPr marL="0" marR="0">
                        <a:lnSpc>
                          <a:spcPct val="200000"/>
                        </a:lnSpc>
                        <a:spcBef>
                          <a:spcPts val="0"/>
                        </a:spcBef>
                        <a:spcAft>
                          <a:spcPts val="0"/>
                        </a:spcAft>
                      </a:pPr>
                      <a:r>
                        <a:rPr lang="en-US" sz="800">
                          <a:effectLst/>
                        </a:rPr>
                        <a:t>1. strongly agree                                                     175                                 77.78%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113261546"/>
                  </a:ext>
                </a:extLst>
              </a:tr>
              <a:tr h="205134">
                <a:tc>
                  <a:txBody>
                    <a:bodyPr/>
                    <a:lstStyle/>
                    <a:p>
                      <a:pPr marL="0" marR="0">
                        <a:lnSpc>
                          <a:spcPct val="200000"/>
                        </a:lnSpc>
                        <a:spcBef>
                          <a:spcPts val="0"/>
                        </a:spcBef>
                        <a:spcAft>
                          <a:spcPts val="0"/>
                        </a:spcAft>
                      </a:pPr>
                      <a:r>
                        <a:rPr lang="en-US" sz="800">
                          <a:effectLst/>
                        </a:rPr>
                        <a:t>2. somewhat agree                                                44                                   19.56%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3787196791"/>
                  </a:ext>
                </a:extLst>
              </a:tr>
              <a:tr h="205134">
                <a:tc>
                  <a:txBody>
                    <a:bodyPr/>
                    <a:lstStyle/>
                    <a:p>
                      <a:pPr marL="0" marR="0">
                        <a:lnSpc>
                          <a:spcPct val="200000"/>
                        </a:lnSpc>
                        <a:spcBef>
                          <a:spcPts val="0"/>
                        </a:spcBef>
                        <a:spcAft>
                          <a:spcPts val="0"/>
                        </a:spcAft>
                      </a:pPr>
                      <a:r>
                        <a:rPr lang="en-US" sz="800">
                          <a:effectLst/>
                        </a:rPr>
                        <a:t>3. not agree/disagree                                            3                                      1.33%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4166357230"/>
                  </a:ext>
                </a:extLst>
              </a:tr>
              <a:tr h="205134">
                <a:tc>
                  <a:txBody>
                    <a:bodyPr/>
                    <a:lstStyle/>
                    <a:p>
                      <a:pPr marL="0" marR="0">
                        <a:lnSpc>
                          <a:spcPct val="200000"/>
                        </a:lnSpc>
                        <a:spcBef>
                          <a:spcPts val="0"/>
                        </a:spcBef>
                        <a:spcAft>
                          <a:spcPts val="0"/>
                        </a:spcAft>
                      </a:pPr>
                      <a:r>
                        <a:rPr lang="en-US" sz="800">
                          <a:effectLst/>
                        </a:rPr>
                        <a:t>4. somewhat disagree                                           3                                      1.33%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3554834490"/>
                  </a:ext>
                </a:extLst>
              </a:tr>
              <a:tr h="205134">
                <a:tc>
                  <a:txBody>
                    <a:bodyPr/>
                    <a:lstStyle/>
                    <a:p>
                      <a:pPr marL="0" marR="0">
                        <a:lnSpc>
                          <a:spcPct val="200000"/>
                        </a:lnSpc>
                        <a:spcBef>
                          <a:spcPts val="0"/>
                        </a:spcBef>
                        <a:spcAft>
                          <a:spcPts val="0"/>
                        </a:spcAft>
                      </a:pPr>
                      <a:r>
                        <a:rPr lang="en-US" sz="800">
                          <a:effectLst/>
                        </a:rPr>
                        <a:t>5. strongly disagree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2381056462"/>
                  </a:ext>
                </a:extLst>
              </a:tr>
              <a:tr h="205134">
                <a:tc>
                  <a:txBody>
                    <a:bodyPr/>
                    <a:lstStyle/>
                    <a:p>
                      <a:pPr marL="0" marR="0">
                        <a:lnSpc>
                          <a:spcPct val="200000"/>
                        </a:lnSpc>
                        <a:spcBef>
                          <a:spcPts val="0"/>
                        </a:spcBef>
                        <a:spcAft>
                          <a:spcPts val="0"/>
                        </a:spcAft>
                      </a:pPr>
                      <a:r>
                        <a:rPr lang="en-US" sz="800">
                          <a:effectLst/>
                        </a:rPr>
                        <a:t>***There were 22 responses missing for each questions***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tc>
                <a:extLst>
                  <a:ext uri="{0D108BD9-81ED-4DB2-BD59-A6C34878D82A}">
                    <a16:rowId xmlns:a16="http://schemas.microsoft.com/office/drawing/2014/main" val="1973063272"/>
                  </a:ext>
                </a:extLst>
              </a:tr>
            </a:tbl>
          </a:graphicData>
        </a:graphic>
      </p:graphicFrame>
    </p:spTree>
    <p:extLst>
      <p:ext uri="{BB962C8B-B14F-4D97-AF65-F5344CB8AC3E}">
        <p14:creationId xmlns:p14="http://schemas.microsoft.com/office/powerpoint/2010/main" val="1588302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E19A-9A56-CF40-8B8B-6430CA3DB6F2}"/>
              </a:ext>
            </a:extLst>
          </p:cNvPr>
          <p:cNvSpPr>
            <a:spLocks noGrp="1"/>
          </p:cNvSpPr>
          <p:nvPr>
            <p:ph type="title"/>
          </p:nvPr>
        </p:nvSpPr>
        <p:spPr>
          <a:xfrm>
            <a:off x="685801" y="159026"/>
            <a:ext cx="10131425" cy="1099931"/>
          </a:xfrm>
        </p:spPr>
        <p:txBody>
          <a:bodyPr/>
          <a:lstStyle/>
          <a:p>
            <a:r>
              <a:rPr lang="en-US"/>
              <a:t>Discussion of dental provider perception</a:t>
            </a:r>
          </a:p>
        </p:txBody>
      </p:sp>
      <p:sp>
        <p:nvSpPr>
          <p:cNvPr id="3" name="Content Placeholder 2">
            <a:extLst>
              <a:ext uri="{FF2B5EF4-FFF2-40B4-BE49-F238E27FC236}">
                <a16:creationId xmlns:a16="http://schemas.microsoft.com/office/drawing/2014/main" id="{0CE8A304-0F78-094A-880C-3547C09E6E00}"/>
              </a:ext>
            </a:extLst>
          </p:cNvPr>
          <p:cNvSpPr>
            <a:spLocks noGrp="1"/>
          </p:cNvSpPr>
          <p:nvPr>
            <p:ph idx="1"/>
          </p:nvPr>
        </p:nvSpPr>
        <p:spPr>
          <a:xfrm>
            <a:off x="685801" y="1258957"/>
            <a:ext cx="10131425" cy="5009321"/>
          </a:xfrm>
        </p:spPr>
        <p:txBody>
          <a:bodyPr/>
          <a:lstStyle/>
          <a:p>
            <a:r>
              <a:rPr lang="en-US" dirty="0"/>
              <a:t>1. Discussing link between HPV and OPC fall within the scope &amp; role of dental care provider 91% strongly agreed</a:t>
            </a:r>
          </a:p>
          <a:p>
            <a:r>
              <a:rPr lang="en-US" dirty="0"/>
              <a:t>The feelings of knowledge and ability to discuss HPV &amp; HPV vaccine decline compared to comfort of discussing as shown in the responses below</a:t>
            </a:r>
          </a:p>
          <a:p>
            <a:r>
              <a:rPr lang="en-US" dirty="0"/>
              <a:t>2. Recommending HPV vaccine falls within the scope and roll of dental care provider 79% strongly agreed</a:t>
            </a:r>
          </a:p>
          <a:p>
            <a:r>
              <a:rPr lang="en-US" dirty="0"/>
              <a:t>3. It is important for dental care provider to provide counseling  to parents about HPV vaccines and HPV’s link to OPC? 79% strongly agree</a:t>
            </a:r>
          </a:p>
          <a:p>
            <a:r>
              <a:rPr lang="en-US" dirty="0"/>
              <a:t>4. I am currently able to describe the burden of HPV disease? 48% strongly agree</a:t>
            </a:r>
          </a:p>
          <a:p>
            <a:r>
              <a:rPr lang="en-US" dirty="0"/>
              <a:t>5. I am currently able to provide useful and compelling information about HPV vaccine to parents to aid in decision making for HPV? </a:t>
            </a:r>
            <a:r>
              <a:rPr lang="en-US" b="1" dirty="0"/>
              <a:t>54%</a:t>
            </a:r>
          </a:p>
          <a:p>
            <a:endParaRPr lang="en-US" dirty="0"/>
          </a:p>
        </p:txBody>
      </p:sp>
    </p:spTree>
    <p:extLst>
      <p:ext uri="{BB962C8B-B14F-4D97-AF65-F5344CB8AC3E}">
        <p14:creationId xmlns:p14="http://schemas.microsoft.com/office/powerpoint/2010/main" val="131585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0F147-61A9-B148-B46B-279250686ADC}"/>
              </a:ext>
            </a:extLst>
          </p:cNvPr>
          <p:cNvSpPr>
            <a:spLocks noGrp="1"/>
          </p:cNvSpPr>
          <p:nvPr>
            <p:ph type="title"/>
          </p:nvPr>
        </p:nvSpPr>
        <p:spPr/>
        <p:txBody>
          <a:bodyPr/>
          <a:lstStyle/>
          <a:p>
            <a:pPr algn="ctr"/>
            <a:r>
              <a:rPr lang="en-US"/>
              <a:t>sustainability</a:t>
            </a:r>
          </a:p>
        </p:txBody>
      </p:sp>
      <p:sp>
        <p:nvSpPr>
          <p:cNvPr id="3" name="Content Placeholder 2">
            <a:extLst>
              <a:ext uri="{FF2B5EF4-FFF2-40B4-BE49-F238E27FC236}">
                <a16:creationId xmlns:a16="http://schemas.microsoft.com/office/drawing/2014/main" id="{23B4C3B9-C917-3740-8C59-F66BBB005591}"/>
              </a:ext>
            </a:extLst>
          </p:cNvPr>
          <p:cNvSpPr>
            <a:spLocks noGrp="1"/>
          </p:cNvSpPr>
          <p:nvPr>
            <p:ph idx="1"/>
          </p:nvPr>
        </p:nvSpPr>
        <p:spPr>
          <a:xfrm>
            <a:off x="685801" y="2142067"/>
            <a:ext cx="10131425" cy="4277783"/>
          </a:xfrm>
        </p:spPr>
        <p:txBody>
          <a:bodyPr>
            <a:noAutofit/>
          </a:bodyPr>
          <a:lstStyle/>
          <a:p>
            <a:r>
              <a:rPr lang="en-US" sz="2400" dirty="0"/>
              <a:t>Many faculty present for the presentation discussed continuing this conversation in curriculum moving forward particularly the HPV vaccination information</a:t>
            </a:r>
          </a:p>
          <a:p>
            <a:r>
              <a:rPr lang="en-US" sz="2400" dirty="0"/>
              <a:t>One page talking points hand out provided for everyone attending, faculty can update as needed and adjust to continuing utilizing </a:t>
            </a:r>
          </a:p>
          <a:p>
            <a:r>
              <a:rPr lang="en-US" sz="2400" dirty="0"/>
              <a:t>Presentation is transferrable; any dental school can utilize educational information and talking points handout</a:t>
            </a:r>
          </a:p>
          <a:p>
            <a:r>
              <a:rPr lang="en-US" sz="2400" dirty="0"/>
              <a:t>Interprofessional relationship strengthened between Dental and Nursing schools while working towards a common goal</a:t>
            </a:r>
          </a:p>
        </p:txBody>
      </p:sp>
    </p:spTree>
    <p:extLst>
      <p:ext uri="{BB962C8B-B14F-4D97-AF65-F5344CB8AC3E}">
        <p14:creationId xmlns:p14="http://schemas.microsoft.com/office/powerpoint/2010/main" val="1705106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881EE-3A42-1347-92E1-89B90854866B}"/>
              </a:ext>
            </a:extLst>
          </p:cNvPr>
          <p:cNvSpPr>
            <a:spLocks noGrp="1"/>
          </p:cNvSpPr>
          <p:nvPr>
            <p:ph type="title"/>
          </p:nvPr>
        </p:nvSpPr>
        <p:spPr/>
        <p:txBody>
          <a:bodyPr/>
          <a:lstStyle/>
          <a:p>
            <a:pPr algn="ctr"/>
            <a:r>
              <a:rPr lang="en-US"/>
              <a:t>Implications for practice</a:t>
            </a:r>
          </a:p>
        </p:txBody>
      </p:sp>
      <p:sp>
        <p:nvSpPr>
          <p:cNvPr id="3" name="Content Placeholder 2">
            <a:extLst>
              <a:ext uri="{FF2B5EF4-FFF2-40B4-BE49-F238E27FC236}">
                <a16:creationId xmlns:a16="http://schemas.microsoft.com/office/drawing/2014/main" id="{A1F700D9-4EE4-A14F-AAA0-97BD3DF59CAF}"/>
              </a:ext>
            </a:extLst>
          </p:cNvPr>
          <p:cNvSpPr>
            <a:spLocks noGrp="1"/>
          </p:cNvSpPr>
          <p:nvPr>
            <p:ph idx="1"/>
          </p:nvPr>
        </p:nvSpPr>
        <p:spPr>
          <a:xfrm>
            <a:off x="685801" y="1722783"/>
            <a:ext cx="10131425" cy="4068417"/>
          </a:xfrm>
        </p:spPr>
        <p:txBody>
          <a:bodyPr>
            <a:normAutofit/>
          </a:bodyPr>
          <a:lstStyle/>
          <a:p>
            <a:pPr>
              <a:buFont typeface="Wingdings" charset="2"/>
              <a:buChar char="ü"/>
            </a:pPr>
            <a:r>
              <a:rPr lang="en-US" sz="2000" dirty="0"/>
              <a:t>Continued  interprofessional relationship between Detroit Mercy school of nursing and school of dentistry</a:t>
            </a:r>
          </a:p>
          <a:p>
            <a:pPr>
              <a:buFont typeface="Wingdings" charset="2"/>
              <a:buChar char="ü"/>
            </a:pPr>
            <a:r>
              <a:rPr lang="en-US" sz="2000" dirty="0"/>
              <a:t>Human papilloma virus causes reproductive cancers as well as cancers of the head and neck. The effects of exposure turning to disease are not seen for decades later, making vaccination at an early age so important  (CDC, HPV Coverage, 2018).</a:t>
            </a:r>
          </a:p>
          <a:p>
            <a:pPr>
              <a:buFont typeface="Wingdings" charset="2"/>
              <a:buChar char="ü"/>
            </a:pPr>
            <a:r>
              <a:rPr lang="en-US" sz="2000" dirty="0"/>
              <a:t>Research has indicated dental providers have relatively low knowledge of HPV related oropharyngeal cancers, especially regarding the link between oral cancers; HPV; and the HPV vaccine as an agent to prevent oropharyngeal cancer (Vazquez-Otero et al., 2018)</a:t>
            </a:r>
          </a:p>
          <a:p>
            <a:pPr>
              <a:buFont typeface="Wingdings" charset="2"/>
              <a:buChar char="ü"/>
            </a:pPr>
            <a:r>
              <a:rPr lang="en-US" sz="2000" dirty="0"/>
              <a:t>The American Dental Association states all dental exams should include a discussion of cancer prevention and should strongly and clearly recommend the HPV vaccine to all age eligible patients (ADA,2018)</a:t>
            </a:r>
          </a:p>
        </p:txBody>
      </p:sp>
    </p:spTree>
    <p:extLst>
      <p:ext uri="{BB962C8B-B14F-4D97-AF65-F5344CB8AC3E}">
        <p14:creationId xmlns:p14="http://schemas.microsoft.com/office/powerpoint/2010/main" val="4085967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6B2F-E2D0-A148-ABE5-DA5A3D4C7112}"/>
              </a:ext>
            </a:extLst>
          </p:cNvPr>
          <p:cNvSpPr>
            <a:spLocks noGrp="1"/>
          </p:cNvSpPr>
          <p:nvPr>
            <p:ph type="title"/>
          </p:nvPr>
        </p:nvSpPr>
        <p:spPr>
          <a:xfrm>
            <a:off x="5260257" y="648929"/>
            <a:ext cx="6272981" cy="3736802"/>
          </a:xfrm>
        </p:spPr>
        <p:txBody>
          <a:bodyPr vert="horz" lIns="91440" tIns="45720" rIns="91440" bIns="45720" rtlCol="0" anchor="b">
            <a:normAutofit/>
          </a:bodyPr>
          <a:lstStyle/>
          <a:p>
            <a:pPr algn="r"/>
            <a:br>
              <a:rPr lang="en-US" sz="4800" cap="all" dirty="0"/>
            </a:br>
            <a:r>
              <a:rPr lang="en-US" sz="4800" cap="all" dirty="0"/>
              <a:t>                      </a:t>
            </a:r>
          </a:p>
        </p:txBody>
      </p:sp>
      <p:sp>
        <p:nvSpPr>
          <p:cNvPr id="3" name="Text Placeholder 2">
            <a:extLst>
              <a:ext uri="{FF2B5EF4-FFF2-40B4-BE49-F238E27FC236}">
                <a16:creationId xmlns:a16="http://schemas.microsoft.com/office/drawing/2014/main" id="{27DF8747-B5B9-034E-8925-D8A4F1E80609}"/>
              </a:ext>
            </a:extLst>
          </p:cNvPr>
          <p:cNvSpPr>
            <a:spLocks noGrp="1"/>
          </p:cNvSpPr>
          <p:nvPr>
            <p:ph type="body" idx="1"/>
          </p:nvPr>
        </p:nvSpPr>
        <p:spPr>
          <a:xfrm>
            <a:off x="5260257" y="4385733"/>
            <a:ext cx="6272981" cy="1828804"/>
          </a:xfrm>
        </p:spPr>
        <p:txBody>
          <a:bodyPr vert="horz" lIns="91440" tIns="45720" rIns="91440" bIns="45720" rtlCol="0" anchor="t">
            <a:normAutofit/>
          </a:bodyPr>
          <a:lstStyle/>
          <a:p>
            <a:pPr algn="r"/>
            <a:r>
              <a:rPr lang="en-US" sz="1800" cap="all" dirty="0"/>
              <a:t> </a:t>
            </a:r>
          </a:p>
        </p:txBody>
      </p:sp>
      <p:sp>
        <p:nvSpPr>
          <p:cNvPr id="5" name="TextBox 4">
            <a:extLst>
              <a:ext uri="{FF2B5EF4-FFF2-40B4-BE49-F238E27FC236}">
                <a16:creationId xmlns:a16="http://schemas.microsoft.com/office/drawing/2014/main" id="{281744DE-872B-4C45-8E5F-9D0574D10A1C}"/>
              </a:ext>
            </a:extLst>
          </p:cNvPr>
          <p:cNvSpPr txBox="1"/>
          <p:nvPr/>
        </p:nvSpPr>
        <p:spPr>
          <a:xfrm>
            <a:off x="5571068" y="914400"/>
            <a:ext cx="5452532" cy="4431983"/>
          </a:xfrm>
          <a:prstGeom prst="rect">
            <a:avLst/>
          </a:prstGeom>
          <a:noFill/>
        </p:spPr>
        <p:txBody>
          <a:bodyPr wrap="square" rtlCol="0">
            <a:spAutoFit/>
          </a:bodyPr>
          <a:lstStyle/>
          <a:p>
            <a:r>
              <a:rPr lang="en-US" sz="2800" dirty="0"/>
              <a:t>Thank You:</a:t>
            </a:r>
          </a:p>
          <a:p>
            <a:endParaRPr lang="en-US" sz="2000" dirty="0"/>
          </a:p>
          <a:p>
            <a:r>
              <a:rPr lang="en-US" dirty="0"/>
              <a:t>To my family, especially my children and my  friends that have sacrificed as much as I have during completion of this degree</a:t>
            </a:r>
          </a:p>
          <a:p>
            <a:endParaRPr lang="en-US" dirty="0"/>
          </a:p>
          <a:p>
            <a:r>
              <a:rPr lang="en-US" dirty="0"/>
              <a:t>My committee:</a:t>
            </a:r>
          </a:p>
          <a:p>
            <a:r>
              <a:rPr lang="en-US" dirty="0"/>
              <a:t>Dr. Carlos Ramirez </a:t>
            </a:r>
          </a:p>
          <a:p>
            <a:r>
              <a:rPr lang="en-US" dirty="0"/>
              <a:t>Dr Courtney </a:t>
            </a:r>
          </a:p>
          <a:p>
            <a:r>
              <a:rPr lang="en-US" dirty="0"/>
              <a:t>Dr. Mihelich and Dr. Burson </a:t>
            </a:r>
          </a:p>
          <a:p>
            <a:endParaRPr lang="en-US" dirty="0"/>
          </a:p>
          <a:p>
            <a:endParaRPr lang="en-US" dirty="0"/>
          </a:p>
          <a:p>
            <a:r>
              <a:rPr lang="en-US" dirty="0"/>
              <a:t>The University of Detroit Mercy Dental School: students and faculty that participated</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319" y="1767840"/>
            <a:ext cx="3543300" cy="2617891"/>
          </a:xfrm>
          <a:prstGeom prst="rect">
            <a:avLst/>
          </a:prstGeom>
        </p:spPr>
      </p:pic>
    </p:spTree>
    <p:extLst>
      <p:ext uri="{BB962C8B-B14F-4D97-AF65-F5344CB8AC3E}">
        <p14:creationId xmlns:p14="http://schemas.microsoft.com/office/powerpoint/2010/main" val="667983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DE0EA-05E9-834F-BF4E-34461D296EE9}"/>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1ECDD680-8F45-BE49-83DC-A36E861F4297}"/>
              </a:ext>
            </a:extLst>
          </p:cNvPr>
          <p:cNvSpPr>
            <a:spLocks noGrp="1"/>
          </p:cNvSpPr>
          <p:nvPr>
            <p:ph idx="1"/>
          </p:nvPr>
        </p:nvSpPr>
        <p:spPr>
          <a:xfrm>
            <a:off x="685801" y="2142067"/>
            <a:ext cx="10131425" cy="4391255"/>
          </a:xfrm>
        </p:spPr>
        <p:txBody>
          <a:bodyPr>
            <a:normAutofit lnSpcReduction="10000"/>
          </a:bodyPr>
          <a:lstStyle/>
          <a:p>
            <a:r>
              <a:rPr lang="en-US" i="1" dirty="0"/>
              <a:t>American Dental Association</a:t>
            </a:r>
            <a:r>
              <a:rPr lang="en-US" dirty="0"/>
              <a:t>. (2020, July 1). Retrieved from ADANews: </a:t>
            </a:r>
            <a:r>
              <a:rPr lang="en-US" u="sng" dirty="0">
                <a:hlinkClick r:id="rId3"/>
              </a:rPr>
              <a:t>https://www.ada.org/en/publications/ada-news/2020-archive/june/fda-adds-oropharyngeal-cancer-prevention-as-indication-for-hpv-vaccine#:~:text=ADA%20policy%20urges%20dentists%20to%20support%20use%20of%20vaccine&amp;text=Merck%2C%20the%20manufacturer%20of%20the</a:t>
            </a:r>
            <a:endParaRPr lang="en-US" dirty="0"/>
          </a:p>
          <a:p>
            <a:r>
              <a:rPr lang="en-US" i="1" dirty="0"/>
              <a:t>CDC: Teens' HPV vaccination rates improves slightly.</a:t>
            </a:r>
            <a:r>
              <a:rPr lang="en-US" dirty="0"/>
              <a:t> (2019, August 22). Retrieved from American Academy of Pediatrics: aappublications.org/news/2019/08/22/teenvaccination082219</a:t>
            </a:r>
          </a:p>
          <a:p>
            <a:r>
              <a:rPr lang="en-US" i="1" dirty="0"/>
              <a:t> CDC Newsroom</a:t>
            </a:r>
            <a:r>
              <a:rPr lang="en-US" dirty="0"/>
              <a:t>. (2018, August 23). Retrieved from Center for Disease Control and Prevention: cdc.gov/media/release/2018/p0823-HPV-vaccination.htm</a:t>
            </a:r>
          </a:p>
          <a:p>
            <a:r>
              <a:rPr lang="en-US" dirty="0"/>
              <a:t>Cersaci, M. B. (2020, July 1). </a:t>
            </a:r>
            <a:r>
              <a:rPr lang="en-US" i="1" dirty="0"/>
              <a:t>FDA adds oropharyngeal cancer prevention as indication for HPV vaccine.</a:t>
            </a:r>
            <a:r>
              <a:rPr lang="en-US" dirty="0"/>
              <a:t> Retrieved from American Dental Association: ada.org/en/publications/ada-news/2020-archive/june/fda-adds-oropharyngeal-cancer-prevention-as-indication-for-hpv-vaccine</a:t>
            </a:r>
          </a:p>
          <a:p>
            <a:r>
              <a:rPr lang="en-US" i="1" dirty="0"/>
              <a:t>Center for Disease Control and Prevention</a:t>
            </a:r>
            <a:r>
              <a:rPr lang="en-US" dirty="0"/>
              <a:t>. (2020, September). Retrieved from HPV and Oropharyngeal Cancer: cdc.gov/cancer/hpv/basic_info/hpv_oropharyngeal.htm</a:t>
            </a:r>
          </a:p>
          <a:p>
            <a:endParaRPr lang="en-US" dirty="0"/>
          </a:p>
        </p:txBody>
      </p:sp>
    </p:spTree>
    <p:extLst>
      <p:ext uri="{BB962C8B-B14F-4D97-AF65-F5344CB8AC3E}">
        <p14:creationId xmlns:p14="http://schemas.microsoft.com/office/powerpoint/2010/main" val="2624575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DC9E-8D9A-624C-92E6-A7B13D0350EB}"/>
              </a:ext>
            </a:extLst>
          </p:cNvPr>
          <p:cNvSpPr>
            <a:spLocks noGrp="1"/>
          </p:cNvSpPr>
          <p:nvPr>
            <p:ph type="title"/>
          </p:nvPr>
        </p:nvSpPr>
        <p:spPr>
          <a:xfrm>
            <a:off x="685801" y="609601"/>
            <a:ext cx="10131425" cy="1232452"/>
          </a:xfrm>
        </p:spPr>
        <p:txBody>
          <a:bodyPr/>
          <a:lstStyle/>
          <a:p>
            <a:r>
              <a:rPr lang="en-US"/>
              <a:t>references</a:t>
            </a:r>
          </a:p>
        </p:txBody>
      </p:sp>
      <p:sp>
        <p:nvSpPr>
          <p:cNvPr id="3" name="Content Placeholder 2">
            <a:extLst>
              <a:ext uri="{FF2B5EF4-FFF2-40B4-BE49-F238E27FC236}">
                <a16:creationId xmlns:a16="http://schemas.microsoft.com/office/drawing/2014/main" id="{21FBAB68-B057-3841-8BDA-346685F353EA}"/>
              </a:ext>
            </a:extLst>
          </p:cNvPr>
          <p:cNvSpPr>
            <a:spLocks noGrp="1"/>
          </p:cNvSpPr>
          <p:nvPr>
            <p:ph idx="1"/>
          </p:nvPr>
        </p:nvSpPr>
        <p:spPr>
          <a:xfrm>
            <a:off x="685801" y="1974574"/>
            <a:ext cx="10131425" cy="4465983"/>
          </a:xfrm>
        </p:spPr>
        <p:txBody>
          <a:bodyPr>
            <a:normAutofit/>
          </a:bodyPr>
          <a:lstStyle/>
          <a:p>
            <a:r>
              <a:rPr lang="en-US" i="1" dirty="0"/>
              <a:t>CDC: Teens' HPV vaccination rates improves slightly.</a:t>
            </a:r>
            <a:r>
              <a:rPr lang="en-US" dirty="0"/>
              <a:t> (2019, August 22). Retrieved from American Academy of Pediatrics: aappublications.org/news/2019/08/22/teenvaccination082219</a:t>
            </a:r>
          </a:p>
          <a:p>
            <a:r>
              <a:rPr lang="en-US" dirty="0"/>
              <a:t>Cersaci, M. B. (2020, July 1). </a:t>
            </a:r>
            <a:r>
              <a:rPr lang="en-US" i="1" dirty="0"/>
              <a:t>FDA adds oropharyngeal cancer prevention as indication for HPV vaccine.</a:t>
            </a:r>
            <a:r>
              <a:rPr lang="en-US" dirty="0"/>
              <a:t> Retrieved from American Dental Association: ada.org/en/publications/ada-news/2020-archive/june/fda-adds-oropharyngeal-cancer-prevention-as-indication-for-hpv-vaccine</a:t>
            </a:r>
          </a:p>
          <a:p>
            <a:r>
              <a:rPr lang="en-US" dirty="0"/>
              <a:t>Feeley, D. (2018, September 18). </a:t>
            </a:r>
            <a:r>
              <a:rPr lang="en-US" i="1" dirty="0"/>
              <a:t>How to Speak So Leaders Will Listen.</a:t>
            </a:r>
            <a:r>
              <a:rPr lang="en-US" dirty="0"/>
              <a:t> Retrieved from Institute for Healthcare Improvement: http://www.ihi.org/resources/Pages/AudioandVideo/WIHI-how-to-speak-so-leaders-will-listen.aspx</a:t>
            </a:r>
          </a:p>
          <a:p>
            <a:r>
              <a:rPr lang="en-US" dirty="0"/>
              <a:t>Fu, L., Zimet, G., Latkin, C., &amp; Joseph, J. (2017, February 1). </a:t>
            </a:r>
            <a:r>
              <a:rPr lang="en-US" i="1" dirty="0"/>
              <a:t>Associations of trust and healthcare provider advice with HPV vaccine acceptance among African American parents.</a:t>
            </a:r>
            <a:r>
              <a:rPr lang="en-US" dirty="0"/>
              <a:t> Retrieved from National Library of Medicine : pubmed.ncbi.nlm.nih.gov/28063706/</a:t>
            </a:r>
          </a:p>
          <a:p>
            <a:r>
              <a:rPr lang="en-US" dirty="0"/>
              <a:t>Goel, K., &amp; Vasudevan, L. (2021). Disparities in healthcare access and utilization and human papillomavirus (HPV) vaccine initiation in the United States. </a:t>
            </a:r>
            <a:r>
              <a:rPr lang="en-US" i="1" dirty="0"/>
              <a:t>Human Vaccine &amp; Immunotherapeutics</a:t>
            </a:r>
            <a:r>
              <a:rPr lang="en-US" dirty="0"/>
              <a:t>.</a:t>
            </a:r>
          </a:p>
          <a:p>
            <a:endParaRPr lang="en-US" dirty="0"/>
          </a:p>
        </p:txBody>
      </p:sp>
    </p:spTree>
    <p:extLst>
      <p:ext uri="{BB962C8B-B14F-4D97-AF65-F5344CB8AC3E}">
        <p14:creationId xmlns:p14="http://schemas.microsoft.com/office/powerpoint/2010/main" val="1750679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624B-513B-8847-B4E0-6B0F96BED4A4}"/>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33EB60B3-2350-3442-99E1-B63079E2D20F}"/>
              </a:ext>
            </a:extLst>
          </p:cNvPr>
          <p:cNvSpPr>
            <a:spLocks noGrp="1"/>
          </p:cNvSpPr>
          <p:nvPr>
            <p:ph idx="1"/>
          </p:nvPr>
        </p:nvSpPr>
        <p:spPr>
          <a:xfrm>
            <a:off x="685801" y="2142067"/>
            <a:ext cx="10131425" cy="4404507"/>
          </a:xfrm>
        </p:spPr>
        <p:txBody>
          <a:bodyPr>
            <a:normAutofit fontScale="92500" lnSpcReduction="20000"/>
          </a:bodyPr>
          <a:lstStyle/>
          <a:p>
            <a:r>
              <a:rPr lang="en-US" dirty="0"/>
              <a:t>Griner, S., Thompson, E., Vamos, C., Chaturvedi, A., Vazquez-Otero, C., Merrell, L., &amp; Kline, N. D. (2019). Dental opinion leader's perspectives on barriers and facilitators to HPV-related prevention. </a:t>
            </a:r>
            <a:r>
              <a:rPr lang="en-US" i="1" dirty="0"/>
              <a:t>Human Vaccines and Immunotherapeutics</a:t>
            </a:r>
            <a:r>
              <a:rPr lang="en-US" dirty="0"/>
              <a:t>, 1856-1862.</a:t>
            </a:r>
          </a:p>
          <a:p>
            <a:r>
              <a:rPr lang="en-US" dirty="0"/>
              <a:t>Henry, M., &amp; Zeitouni, A. (2019). Human Papillomavirus-associated oropharyngeal cancer: review of current evidence and management. </a:t>
            </a:r>
            <a:r>
              <a:rPr lang="en-US" i="1" dirty="0"/>
              <a:t>Current Oncology</a:t>
            </a:r>
            <a:r>
              <a:rPr lang="en-US" dirty="0"/>
              <a:t>, 119-123.</a:t>
            </a:r>
          </a:p>
          <a:p>
            <a:r>
              <a:rPr lang="en-US" dirty="0"/>
              <a:t>Herper, M. (2020). FDA approves Gardasil 9, HPV vaccine, to prevent head-and-neck cancer. </a:t>
            </a:r>
            <a:r>
              <a:rPr lang="en-US" i="1" dirty="0"/>
              <a:t>Health</a:t>
            </a:r>
            <a:r>
              <a:rPr lang="en-US" dirty="0"/>
              <a:t>.</a:t>
            </a:r>
          </a:p>
          <a:p>
            <a:r>
              <a:rPr lang="en-US" i="1" dirty="0"/>
              <a:t>HPV and cancer.</a:t>
            </a:r>
            <a:r>
              <a:rPr lang="en-US" dirty="0"/>
              <a:t> (2019). Retrieved from World Health Organization: https://www.who.int/news-room/fact-sheets/detail/human-papillomavirus-(hpv)-and-cervical-cancer</a:t>
            </a:r>
          </a:p>
          <a:p>
            <a:r>
              <a:rPr lang="en-US" i="1" dirty="0"/>
              <a:t>HPV Vaccine Recommendations.</a:t>
            </a:r>
            <a:r>
              <a:rPr lang="en-US" dirty="0"/>
              <a:t> (2020, MARCH 17). Retrieved from Center for Disease Control and Prevention: cdc.gov/vaccines/vpd/hpv/hcp/recommendations.html</a:t>
            </a:r>
          </a:p>
          <a:p>
            <a:r>
              <a:rPr lang="en-US" i="1" dirty="0"/>
              <a:t>Increase the proportion of adolescents who get recommended doses of the HPV vaccination</a:t>
            </a:r>
            <a:r>
              <a:rPr lang="en-US" dirty="0"/>
              <a:t>. (n.d.). Retrieved from Healthy People 2030: </a:t>
            </a:r>
            <a:r>
              <a:rPr lang="en-US" u="sng" dirty="0">
                <a:hlinkClick r:id="rId2"/>
              </a:rPr>
              <a:t>https://health.gov/healthypeople/objectives-and-data/browse-objectives/vaccination/increase-proportion-adolescents-who-get-recommended-doses-hpv-vaccine-iid-08</a:t>
            </a:r>
            <a:endParaRPr lang="en-US" dirty="0"/>
          </a:p>
          <a:p>
            <a:r>
              <a:rPr lang="en-US" i="1" dirty="0"/>
              <a:t>Human Papillomavirus (HPV) 5 ways to boost your HPV vaccination rates</a:t>
            </a:r>
            <a:r>
              <a:rPr lang="en-US" dirty="0"/>
              <a:t>. (2019, March 22). Retrieved from Center for Disease Control and Prevention: cdc.gov/hpv/hcp/boosting-vac-</a:t>
            </a:r>
            <a:r>
              <a:rPr lang="en-US" dirty="0" err="1"/>
              <a:t>rates.html</a:t>
            </a:r>
            <a:endParaRPr lang="en-US" dirty="0"/>
          </a:p>
          <a:p>
            <a:endParaRPr lang="en-US" dirty="0"/>
          </a:p>
        </p:txBody>
      </p:sp>
    </p:spTree>
    <p:extLst>
      <p:ext uri="{BB962C8B-B14F-4D97-AF65-F5344CB8AC3E}">
        <p14:creationId xmlns:p14="http://schemas.microsoft.com/office/powerpoint/2010/main" val="3079026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16FD-AD3B-2E41-83C1-52383953A54D}"/>
              </a:ext>
            </a:extLst>
          </p:cNvPr>
          <p:cNvSpPr>
            <a:spLocks noGrp="1"/>
          </p:cNvSpPr>
          <p:nvPr>
            <p:ph type="title"/>
          </p:nvPr>
        </p:nvSpPr>
        <p:spPr>
          <a:xfrm>
            <a:off x="685801" y="609601"/>
            <a:ext cx="10131425" cy="1099930"/>
          </a:xfrm>
        </p:spPr>
        <p:txBody>
          <a:bodyPr/>
          <a:lstStyle/>
          <a:p>
            <a:r>
              <a:rPr lang="en-US"/>
              <a:t>references</a:t>
            </a:r>
          </a:p>
        </p:txBody>
      </p:sp>
      <p:sp>
        <p:nvSpPr>
          <p:cNvPr id="3" name="Content Placeholder 2">
            <a:extLst>
              <a:ext uri="{FF2B5EF4-FFF2-40B4-BE49-F238E27FC236}">
                <a16:creationId xmlns:a16="http://schemas.microsoft.com/office/drawing/2014/main" id="{4F90F0C9-4A14-C444-8D06-08C6731770E8}"/>
              </a:ext>
            </a:extLst>
          </p:cNvPr>
          <p:cNvSpPr>
            <a:spLocks noGrp="1"/>
          </p:cNvSpPr>
          <p:nvPr>
            <p:ph idx="1"/>
          </p:nvPr>
        </p:nvSpPr>
        <p:spPr>
          <a:xfrm>
            <a:off x="685801" y="1855304"/>
            <a:ext cx="10131425" cy="4784035"/>
          </a:xfrm>
        </p:spPr>
        <p:txBody>
          <a:bodyPr>
            <a:normAutofit fontScale="92500" lnSpcReduction="20000"/>
          </a:bodyPr>
          <a:lstStyle/>
          <a:p>
            <a:r>
              <a:rPr lang="en-US" i="1" dirty="0"/>
              <a:t>Oral Health.</a:t>
            </a:r>
            <a:r>
              <a:rPr lang="en-US" dirty="0"/>
              <a:t> (2020, september 2). Retrieved from American Dental Association: ada.org/en/member-center/oral-health-topics/cancer-head-and-neck</a:t>
            </a:r>
          </a:p>
          <a:p>
            <a:r>
              <a:rPr lang="en-US" dirty="0"/>
              <a:t>Sanchez-Ramirez, D., Long, H., Mowat, S., &amp; Hein, C. (2018, November 23). </a:t>
            </a:r>
            <a:r>
              <a:rPr lang="en-US" i="1" dirty="0"/>
              <a:t>Obesity education for front-line healthcare providers</a:t>
            </a:r>
            <a:r>
              <a:rPr lang="en-US" dirty="0"/>
              <a:t>. Retrieved from BMC Medical Education: bmcmededuc.biomedcentral.com/articles/10.1186/s12909-018-1380-2</a:t>
            </a:r>
          </a:p>
          <a:p>
            <a:r>
              <a:rPr lang="en-US" i="1" dirty="0"/>
              <a:t>Science of Improvement: Testing Changes.</a:t>
            </a:r>
            <a:r>
              <a:rPr lang="en-US" dirty="0"/>
              <a:t> (2021). Retrieved from Institute for Healthcare Improvement: ihi.org/resources/pages/howtoimprove/scienceofimprovementtestingchanges/aspx</a:t>
            </a:r>
          </a:p>
          <a:p>
            <a:r>
              <a:rPr lang="en-US" dirty="0"/>
              <a:t>Shuk, A., Babatude, A., Elias, K., &amp; Feldman, S. (2019, December 10). </a:t>
            </a:r>
            <a:r>
              <a:rPr lang="en-US" i="1" dirty="0"/>
              <a:t>Educating healthcare providers to increase Human Papillomavirus (HPV) vaccination rates: A Qualitative Systematic Review</a:t>
            </a:r>
            <a:r>
              <a:rPr lang="en-US" dirty="0"/>
              <a:t>. Retrieved from National Institute of Health (NIH): ncbi.nlm.nih.gov/pmc/articles/PMC6708991/</a:t>
            </a:r>
          </a:p>
          <a:p>
            <a:r>
              <a:rPr lang="en-US" dirty="0"/>
              <a:t>Stratton, S. (2019, November 26). Quasi-Experimental Design (Pre-Test and P0st-Test Studies) in prehospital and Disaster Research. Cambridge, Massachusetts: Cambridge University Press.</a:t>
            </a:r>
          </a:p>
          <a:p>
            <a:r>
              <a:rPr lang="en-US" dirty="0"/>
              <a:t>Stinchfield, P. R. (2018). Practice-Proven Interventions to Increase Vaccination Rates and Broaden the Immunization Rate. </a:t>
            </a:r>
            <a:r>
              <a:rPr lang="en-US" i="1" dirty="0"/>
              <a:t>The American Journal of Medicine</a:t>
            </a:r>
            <a:r>
              <a:rPr lang="en-US" dirty="0"/>
              <a:t>, 11-20.</a:t>
            </a:r>
          </a:p>
          <a:p>
            <a:r>
              <a:rPr lang="en-US" i="1" dirty="0"/>
              <a:t>Understanding HPV Coverage.</a:t>
            </a:r>
            <a:r>
              <a:rPr lang="en-US" dirty="0"/>
              <a:t> (2018, august). Retrieved from Center for Disease Controll and Prevention: cdc.gov/hpv/partners/outreach-hcp/hpv-coverage.html</a:t>
            </a:r>
          </a:p>
          <a:p>
            <a:r>
              <a:rPr lang="en-US" i="1" dirty="0"/>
              <a:t>U.S. Food &amp; Drug Administration.</a:t>
            </a:r>
            <a:r>
              <a:rPr lang="en-US" dirty="0"/>
              <a:t> (2020, June 12). Retrieved from U. S. Food &amp; Drug Administration </a:t>
            </a:r>
          </a:p>
        </p:txBody>
      </p:sp>
    </p:spTree>
    <p:extLst>
      <p:ext uri="{BB962C8B-B14F-4D97-AF65-F5344CB8AC3E}">
        <p14:creationId xmlns:p14="http://schemas.microsoft.com/office/powerpoint/2010/main" val="126574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A46F-EC52-994F-9F12-ECBF79830E71}"/>
              </a:ext>
            </a:extLst>
          </p:cNvPr>
          <p:cNvSpPr>
            <a:spLocks noGrp="1"/>
          </p:cNvSpPr>
          <p:nvPr>
            <p:ph type="title"/>
          </p:nvPr>
        </p:nvSpPr>
        <p:spPr>
          <a:xfrm>
            <a:off x="685799" y="1150076"/>
            <a:ext cx="3659389" cy="4557849"/>
          </a:xfrm>
        </p:spPr>
        <p:txBody>
          <a:bodyPr>
            <a:normAutofit/>
          </a:bodyPr>
          <a:lstStyle/>
          <a:p>
            <a:pPr algn="r"/>
            <a:r>
              <a:rPr lang="en-US"/>
              <a:t>background</a:t>
            </a:r>
          </a:p>
        </p:txBody>
      </p:sp>
      <p:sp>
        <p:nvSpPr>
          <p:cNvPr id="3" name="Content Placeholder 2">
            <a:extLst>
              <a:ext uri="{FF2B5EF4-FFF2-40B4-BE49-F238E27FC236}">
                <a16:creationId xmlns:a16="http://schemas.microsoft.com/office/drawing/2014/main" id="{23AF8074-2623-9C45-A62A-3493E866A36B}"/>
              </a:ext>
            </a:extLst>
          </p:cNvPr>
          <p:cNvSpPr>
            <a:spLocks noGrp="1"/>
          </p:cNvSpPr>
          <p:nvPr>
            <p:ph idx="1"/>
          </p:nvPr>
        </p:nvSpPr>
        <p:spPr>
          <a:xfrm>
            <a:off x="4988658" y="1150076"/>
            <a:ext cx="6517543" cy="4557849"/>
          </a:xfrm>
        </p:spPr>
        <p:txBody>
          <a:bodyPr>
            <a:normAutofit/>
          </a:bodyPr>
          <a:lstStyle/>
          <a:p>
            <a:r>
              <a:rPr lang="en-US" sz="2000" dirty="0"/>
              <a:t>It is important to vaccinate at an early age, as young as 9 years old. The vaccine is </a:t>
            </a:r>
            <a:r>
              <a:rPr lang="en-US" sz="2000" u="sng" dirty="0"/>
              <a:t>most effective </a:t>
            </a:r>
            <a:r>
              <a:rPr lang="en-US" sz="2000" dirty="0"/>
              <a:t>if given prior to any exposure to HPV.  The vaccine prevents new HPV infections but does not treat existing infection or disease (HPV Vaccine Recommendations, 2020).</a:t>
            </a:r>
          </a:p>
          <a:p>
            <a:r>
              <a:rPr lang="en-US" sz="2000" dirty="0"/>
              <a:t>HPV positive oral cancers have been steadily on the rise, it increased 225% between 1988 and 2004, while HPV negative cancers (most commonly from smoking &amp;/or drinking) has decreased by 50%  (Herper, 2020).</a:t>
            </a:r>
          </a:p>
        </p:txBody>
      </p:sp>
    </p:spTree>
    <p:extLst>
      <p:ext uri="{BB962C8B-B14F-4D97-AF65-F5344CB8AC3E}">
        <p14:creationId xmlns:p14="http://schemas.microsoft.com/office/powerpoint/2010/main" val="1788873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14FE-234F-994A-A27B-42DDEC52F84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842C454-4742-5047-9D68-F6B35CAFAAC0}"/>
              </a:ext>
            </a:extLst>
          </p:cNvPr>
          <p:cNvSpPr>
            <a:spLocks noGrp="1"/>
          </p:cNvSpPr>
          <p:nvPr>
            <p:ph idx="1"/>
          </p:nvPr>
        </p:nvSpPr>
        <p:spPr>
          <a:xfrm>
            <a:off x="685801" y="1714500"/>
            <a:ext cx="10131425" cy="4533899"/>
          </a:xfrm>
        </p:spPr>
        <p:txBody>
          <a:bodyPr/>
          <a:lstStyle/>
          <a:p>
            <a:r>
              <a:rPr lang="en-US" dirty="0"/>
              <a:t>Vazquez-</a:t>
            </a:r>
            <a:r>
              <a:rPr lang="en-US" dirty="0" err="1"/>
              <a:t>ortero</a:t>
            </a:r>
            <a:r>
              <a:rPr lang="en-US" dirty="0"/>
              <a:t>, C., </a:t>
            </a:r>
            <a:r>
              <a:rPr lang="en-US" dirty="0" err="1"/>
              <a:t>Vamos</a:t>
            </a:r>
            <a:r>
              <a:rPr lang="en-US" dirty="0"/>
              <a:t>, C., Thompson, E., Merrell, L., Griner, S., Kline, N., . . . Daley, E. (2018, January 14). </a:t>
            </a:r>
            <a:r>
              <a:rPr lang="en-US" i="1" dirty="0"/>
              <a:t>Assessing </a:t>
            </a:r>
            <a:r>
              <a:rPr lang="en-US" i="1" dirty="0" err="1"/>
              <a:t>Dentsts</a:t>
            </a:r>
            <a:r>
              <a:rPr lang="en-US" i="1" dirty="0"/>
              <a:t>' HPV-Related Health Literacy for Oropharyngeal Cancer Prevention.</a:t>
            </a:r>
            <a:r>
              <a:rPr lang="en-US" dirty="0"/>
              <a:t> Retrieved from National Institute of Health: </a:t>
            </a:r>
            <a:r>
              <a:rPr lang="en-US" dirty="0" err="1"/>
              <a:t>ncbi.nlm.nih.gov</a:t>
            </a:r>
            <a:r>
              <a:rPr lang="en-US" dirty="0"/>
              <a:t>/</a:t>
            </a:r>
            <a:r>
              <a:rPr lang="en-US" dirty="0" err="1"/>
              <a:t>pmc</a:t>
            </a:r>
            <a:r>
              <a:rPr lang="en-US" dirty="0"/>
              <a:t>/articles/PMC5756503/</a:t>
            </a:r>
          </a:p>
          <a:p>
            <a:r>
              <a:rPr lang="en-US" dirty="0"/>
              <a:t>Walker, K., Jackson, R., </a:t>
            </a:r>
            <a:r>
              <a:rPr lang="en-US" dirty="0" err="1"/>
              <a:t>Sommariva</a:t>
            </a:r>
            <a:r>
              <a:rPr lang="en-US" dirty="0"/>
              <a:t>, S., </a:t>
            </a:r>
            <a:r>
              <a:rPr lang="en-US" dirty="0" err="1"/>
              <a:t>Neelamegam</a:t>
            </a:r>
            <a:r>
              <a:rPr lang="en-US" dirty="0"/>
              <a:t>, M., &amp; </a:t>
            </a:r>
            <a:r>
              <a:rPr lang="en-US" dirty="0" err="1"/>
              <a:t>Desch</a:t>
            </a:r>
            <a:r>
              <a:rPr lang="en-US" dirty="0"/>
              <a:t>, J. (2019). USA dental health providers' role in HPV vaccine communication and HPV)OPC protection: a systematic review. </a:t>
            </a:r>
            <a:r>
              <a:rPr lang="en-US" i="1" dirty="0"/>
              <a:t>Human Vaccines &amp; </a:t>
            </a:r>
            <a:r>
              <a:rPr lang="en-US" i="1" dirty="0" err="1"/>
              <a:t>Immunotherapeutics</a:t>
            </a:r>
            <a:r>
              <a:rPr lang="en-US" dirty="0"/>
              <a:t>, 1863-1869.</a:t>
            </a:r>
          </a:p>
          <a:p>
            <a:r>
              <a:rPr lang="en-US" dirty="0"/>
              <a:t>Walker, K., Jackson, R., </a:t>
            </a:r>
            <a:r>
              <a:rPr lang="en-US" dirty="0" err="1"/>
              <a:t>Sommariva</a:t>
            </a:r>
            <a:r>
              <a:rPr lang="en-US" dirty="0"/>
              <a:t>, S., </a:t>
            </a:r>
            <a:r>
              <a:rPr lang="en-US" dirty="0" err="1"/>
              <a:t>Neelamegam</a:t>
            </a:r>
            <a:r>
              <a:rPr lang="en-US" dirty="0"/>
              <a:t>, M., &amp; </a:t>
            </a:r>
            <a:r>
              <a:rPr lang="en-US" dirty="0" err="1"/>
              <a:t>Desch</a:t>
            </a:r>
            <a:r>
              <a:rPr lang="en-US" dirty="0"/>
              <a:t>, J. (2019). USA Dental health providers' role in HPV vaccine communication and HPV-OPC protection: a systematic review. </a:t>
            </a:r>
            <a:r>
              <a:rPr lang="en-US" i="1" dirty="0"/>
              <a:t>Huan Vaccines &amp; </a:t>
            </a:r>
            <a:r>
              <a:rPr lang="en-US" i="1" dirty="0" err="1"/>
              <a:t>Immunotherapeutics</a:t>
            </a:r>
            <a:r>
              <a:rPr lang="en-US" dirty="0"/>
              <a:t>, 1863-1869.</a:t>
            </a:r>
          </a:p>
          <a:p>
            <a:r>
              <a:rPr lang="en-US" dirty="0" err="1"/>
              <a:t>Westra</a:t>
            </a:r>
            <a:r>
              <a:rPr lang="en-US" dirty="0"/>
              <a:t>, W. (2013). The Changing Face of Head and Neck Cancer in the 21st Century: The Impact of HPV on the Epidemiology and Pathology of oral cancer. </a:t>
            </a:r>
            <a:r>
              <a:rPr lang="en-US" i="1" dirty="0"/>
              <a:t>Head and Neck Pathology</a:t>
            </a:r>
            <a:r>
              <a:rPr lang="en-US" dirty="0"/>
              <a:t>. </a:t>
            </a:r>
          </a:p>
        </p:txBody>
      </p:sp>
      <p:pic>
        <p:nvPicPr>
          <p:cNvPr id="4" name="Picture 3">
            <a:extLst>
              <a:ext uri="{FF2B5EF4-FFF2-40B4-BE49-F238E27FC236}">
                <a16:creationId xmlns:a16="http://schemas.microsoft.com/office/drawing/2014/main" id="{295A7F43-1AA9-254B-A855-88ECA0F8010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5173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12B95-016C-C54C-8657-B93A25EC4DBD}"/>
              </a:ext>
            </a:extLst>
          </p:cNvPr>
          <p:cNvSpPr>
            <a:spLocks noGrp="1"/>
          </p:cNvSpPr>
          <p:nvPr>
            <p:ph type="title"/>
          </p:nvPr>
        </p:nvSpPr>
        <p:spPr/>
        <p:txBody>
          <a:bodyPr/>
          <a:lstStyle/>
          <a:p>
            <a:pPr algn="ctr"/>
            <a:r>
              <a:rPr lang="en-US"/>
              <a:t>Significance</a:t>
            </a:r>
          </a:p>
        </p:txBody>
      </p:sp>
      <p:graphicFrame>
        <p:nvGraphicFramePr>
          <p:cNvPr id="5" name="Content Placeholder 2">
            <a:extLst>
              <a:ext uri="{FF2B5EF4-FFF2-40B4-BE49-F238E27FC236}">
                <a16:creationId xmlns:a16="http://schemas.microsoft.com/office/drawing/2014/main" id="{B3B8D689-0ED8-62CB-9AEC-D4025292B789}"/>
              </a:ext>
            </a:extLst>
          </p:cNvPr>
          <p:cNvGraphicFramePr>
            <a:graphicFrameLocks noGrp="1"/>
          </p:cNvGraphicFramePr>
          <p:nvPr>
            <p:ph idx="1"/>
            <p:extLst>
              <p:ext uri="{D42A27DB-BD31-4B8C-83A1-F6EECF244321}">
                <p14:modId xmlns:p14="http://schemas.microsoft.com/office/powerpoint/2010/main" val="1678224955"/>
              </p:ext>
            </p:extLst>
          </p:nvPr>
        </p:nvGraphicFramePr>
        <p:xfrm>
          <a:off x="685800" y="2141538"/>
          <a:ext cx="10131425" cy="3649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068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28D8-E872-314D-B524-2DCFF54E9D9E}"/>
              </a:ext>
            </a:extLst>
          </p:cNvPr>
          <p:cNvSpPr>
            <a:spLocks noGrp="1"/>
          </p:cNvSpPr>
          <p:nvPr>
            <p:ph type="title"/>
          </p:nvPr>
        </p:nvSpPr>
        <p:spPr>
          <a:xfrm>
            <a:off x="685801" y="533400"/>
            <a:ext cx="10820400" cy="1177092"/>
          </a:xfrm>
        </p:spPr>
        <p:txBody>
          <a:bodyPr anchor="b">
            <a:normAutofit/>
          </a:bodyPr>
          <a:lstStyle/>
          <a:p>
            <a:pPr algn="ctr"/>
            <a:r>
              <a:rPr lang="en-US" sz="4400"/>
              <a:t>Significance</a:t>
            </a:r>
          </a:p>
        </p:txBody>
      </p:sp>
      <p:graphicFrame>
        <p:nvGraphicFramePr>
          <p:cNvPr id="12" name="Content Placeholder 2">
            <a:extLst>
              <a:ext uri="{FF2B5EF4-FFF2-40B4-BE49-F238E27FC236}">
                <a16:creationId xmlns:a16="http://schemas.microsoft.com/office/drawing/2014/main" id="{33CE66E4-0E1B-397A-5588-21409ED334A0}"/>
              </a:ext>
            </a:extLst>
          </p:cNvPr>
          <p:cNvGraphicFramePr>
            <a:graphicFrameLocks noGrp="1"/>
          </p:cNvGraphicFramePr>
          <p:nvPr>
            <p:ph idx="1"/>
            <p:extLst>
              <p:ext uri="{D42A27DB-BD31-4B8C-83A1-F6EECF244321}">
                <p14:modId xmlns:p14="http://schemas.microsoft.com/office/powerpoint/2010/main" val="3925796569"/>
              </p:ext>
            </p:extLst>
          </p:nvPr>
        </p:nvGraphicFramePr>
        <p:xfrm>
          <a:off x="685801" y="2243892"/>
          <a:ext cx="10820400" cy="35473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9828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2D28D8-E872-314D-B524-2DCFF54E9D9E}"/>
              </a:ext>
            </a:extLst>
          </p:cNvPr>
          <p:cNvSpPr>
            <a:spLocks noGrp="1"/>
          </p:cNvSpPr>
          <p:nvPr>
            <p:ph type="title"/>
          </p:nvPr>
        </p:nvSpPr>
        <p:spPr>
          <a:xfrm>
            <a:off x="685801" y="533400"/>
            <a:ext cx="10820400" cy="1177092"/>
          </a:xfrm>
        </p:spPr>
        <p:txBody>
          <a:bodyPr anchor="b">
            <a:normAutofit/>
          </a:bodyPr>
          <a:lstStyle/>
          <a:p>
            <a:pPr algn="ctr"/>
            <a:r>
              <a:rPr lang="en-US" sz="4400"/>
              <a:t>Problem Statement</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9033B69-DA2D-0644-B021-4BD51660548B}"/>
              </a:ext>
            </a:extLst>
          </p:cNvPr>
          <p:cNvSpPr>
            <a:spLocks noGrp="1"/>
          </p:cNvSpPr>
          <p:nvPr>
            <p:ph idx="1"/>
          </p:nvPr>
        </p:nvSpPr>
        <p:spPr>
          <a:xfrm>
            <a:off x="685801" y="2243892"/>
            <a:ext cx="10820400" cy="3547308"/>
          </a:xfrm>
        </p:spPr>
        <p:txBody>
          <a:bodyPr anchor="t">
            <a:normAutofit/>
          </a:bodyPr>
          <a:lstStyle/>
          <a:p>
            <a:r>
              <a:rPr lang="en-US" sz="2400" dirty="0"/>
              <a:t>Provider knowledge of the role that HPV plays as a causal agent for head and neck cancer remains low, education to improve knowledge regarding HPV’s role in cancer as well as the HPV vaccine has proven effective. The target audience is  the dental students, dental hygiene students and faculty at The University of Detroit Mercy Dental School.</a:t>
            </a:r>
          </a:p>
          <a:p>
            <a:endParaRPr lang="en-US" sz="2000" dirty="0"/>
          </a:p>
        </p:txBody>
      </p:sp>
    </p:spTree>
    <p:extLst>
      <p:ext uri="{BB962C8B-B14F-4D97-AF65-F5344CB8AC3E}">
        <p14:creationId xmlns:p14="http://schemas.microsoft.com/office/powerpoint/2010/main" val="2892263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28D8-E872-314D-B524-2DCFF54E9D9E}"/>
              </a:ext>
            </a:extLst>
          </p:cNvPr>
          <p:cNvSpPr>
            <a:spLocks noGrp="1"/>
          </p:cNvSpPr>
          <p:nvPr>
            <p:ph type="title"/>
          </p:nvPr>
        </p:nvSpPr>
        <p:spPr>
          <a:xfrm>
            <a:off x="4955458" y="639097"/>
            <a:ext cx="6593075" cy="1612490"/>
          </a:xfrm>
        </p:spPr>
        <p:txBody>
          <a:bodyPr>
            <a:normAutofit/>
          </a:bodyPr>
          <a:lstStyle/>
          <a:p>
            <a:r>
              <a:rPr lang="en-US"/>
              <a:t>Literature review</a:t>
            </a:r>
          </a:p>
        </p:txBody>
      </p:sp>
      <p:pic>
        <p:nvPicPr>
          <p:cNvPr id="5" name="Picture 4" descr="Reading a book and drinking coffee on the table">
            <a:extLst>
              <a:ext uri="{FF2B5EF4-FFF2-40B4-BE49-F238E27FC236}">
                <a16:creationId xmlns:a16="http://schemas.microsoft.com/office/drawing/2014/main" id="{70150876-6750-E9FB-4EFF-8A625D331DBD}"/>
              </a:ext>
            </a:extLst>
          </p:cNvPr>
          <p:cNvPicPr>
            <a:picLocks noChangeAspect="1"/>
          </p:cNvPicPr>
          <p:nvPr/>
        </p:nvPicPr>
        <p:blipFill rotWithShape="1">
          <a:blip r:embed="rId4"/>
          <a:srcRect t="7865" b="7865"/>
          <a:stretch/>
        </p:blipFill>
        <p:spPr>
          <a:xfrm>
            <a:off x="397279" y="1599169"/>
            <a:ext cx="3997362" cy="22485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49033B69-DA2D-0644-B021-4BD51660548B}"/>
              </a:ext>
            </a:extLst>
          </p:cNvPr>
          <p:cNvSpPr>
            <a:spLocks noGrp="1"/>
          </p:cNvSpPr>
          <p:nvPr>
            <p:ph idx="1"/>
          </p:nvPr>
        </p:nvSpPr>
        <p:spPr>
          <a:xfrm>
            <a:off x="4955458" y="2251587"/>
            <a:ext cx="6593075" cy="4254721"/>
          </a:xfrm>
        </p:spPr>
        <p:txBody>
          <a:bodyPr>
            <a:normAutofit/>
          </a:bodyPr>
          <a:lstStyle/>
          <a:p>
            <a:pPr>
              <a:buFont typeface="Wingdings" pitchFamily="2" charset="2"/>
              <a:buChar char="v"/>
            </a:pPr>
            <a:r>
              <a:rPr lang="en-US" b="1" u="sng" dirty="0"/>
              <a:t>American Dental Association and American Academy of Pediatrics Dentistry</a:t>
            </a:r>
            <a:r>
              <a:rPr lang="en-US" dirty="0"/>
              <a:t> state: all dental care providers should educate themselves and their patients about HPV and the role it plays in oropharyngeal cancer and should strongly &amp; clearly recommend the HPV vaccine to all eligible patients (American Dental Association, 2020).</a:t>
            </a:r>
          </a:p>
          <a:p>
            <a:pPr>
              <a:buFont typeface="Wingdings" pitchFamily="2" charset="2"/>
              <a:buChar char="v"/>
            </a:pPr>
            <a:r>
              <a:rPr lang="en-US" b="1" u="sng" dirty="0"/>
              <a:t>The Center for Disease Control </a:t>
            </a:r>
            <a:r>
              <a:rPr lang="en-US" dirty="0"/>
              <a:t>list 5 ways providers can increase vaccination rates 1) Bundle recommendations 2) Ensure a consistent message 3) Use every opportunity to vaccinate 4) Provide personal examples 5) Effectively answer questions (CDC, 2018)</a:t>
            </a:r>
          </a:p>
        </p:txBody>
      </p:sp>
    </p:spTree>
    <p:extLst>
      <p:ext uri="{BB962C8B-B14F-4D97-AF65-F5344CB8AC3E}">
        <p14:creationId xmlns:p14="http://schemas.microsoft.com/office/powerpoint/2010/main" val="89435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ading a book and drinking coffee on the table">
            <a:extLst>
              <a:ext uri="{FF2B5EF4-FFF2-40B4-BE49-F238E27FC236}">
                <a16:creationId xmlns:a16="http://schemas.microsoft.com/office/drawing/2014/main" id="{70150876-6750-E9FB-4EFF-8A625D331DBD}"/>
              </a:ext>
            </a:extLst>
          </p:cNvPr>
          <p:cNvPicPr>
            <a:picLocks noChangeAspect="1"/>
          </p:cNvPicPr>
          <p:nvPr/>
        </p:nvPicPr>
        <p:blipFill rotWithShape="1">
          <a:blip r:embed="rId4">
            <a:alphaModFix amt="20000"/>
          </a:blip>
          <a:srcRect t="7865" b="7865"/>
          <a:stretch/>
        </p:blipFill>
        <p:spPr>
          <a:xfrm>
            <a:off x="20" y="10"/>
            <a:ext cx="12191980" cy="6857990"/>
          </a:xfrm>
          <a:prstGeom prst="rect">
            <a:avLst/>
          </a:prstGeom>
        </p:spPr>
      </p:pic>
      <p:pic>
        <p:nvPicPr>
          <p:cNvPr id="12" name="Picture 11">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D92D28D8-E872-314D-B524-2DCFF54E9D9E}"/>
              </a:ext>
            </a:extLst>
          </p:cNvPr>
          <p:cNvSpPr>
            <a:spLocks noGrp="1"/>
          </p:cNvSpPr>
          <p:nvPr>
            <p:ph type="title"/>
          </p:nvPr>
        </p:nvSpPr>
        <p:spPr>
          <a:xfrm>
            <a:off x="685801" y="609600"/>
            <a:ext cx="10131425" cy="1456267"/>
          </a:xfrm>
        </p:spPr>
        <p:txBody>
          <a:bodyPr>
            <a:normAutofit/>
          </a:bodyPr>
          <a:lstStyle/>
          <a:p>
            <a:r>
              <a:rPr lang="en-US"/>
              <a:t>Literature review</a:t>
            </a:r>
          </a:p>
        </p:txBody>
      </p:sp>
      <p:sp>
        <p:nvSpPr>
          <p:cNvPr id="3" name="Content Placeholder 2">
            <a:extLst>
              <a:ext uri="{FF2B5EF4-FFF2-40B4-BE49-F238E27FC236}">
                <a16:creationId xmlns:a16="http://schemas.microsoft.com/office/drawing/2014/main" id="{49033B69-DA2D-0644-B021-4BD51660548B}"/>
              </a:ext>
            </a:extLst>
          </p:cNvPr>
          <p:cNvSpPr>
            <a:spLocks noGrp="1"/>
          </p:cNvSpPr>
          <p:nvPr>
            <p:ph idx="1"/>
          </p:nvPr>
        </p:nvSpPr>
        <p:spPr>
          <a:xfrm>
            <a:off x="685801" y="2065867"/>
            <a:ext cx="10131425" cy="4456853"/>
          </a:xfrm>
        </p:spPr>
        <p:txBody>
          <a:bodyPr>
            <a:normAutofit fontScale="92500"/>
          </a:bodyPr>
          <a:lstStyle/>
          <a:p>
            <a:pPr>
              <a:buFont typeface="Wingdings" pitchFamily="2" charset="2"/>
              <a:buChar char="v"/>
            </a:pPr>
            <a:r>
              <a:rPr lang="en-US" sz="2400" dirty="0"/>
              <a:t>Healthy people 2030 list HPV vaccine as a major initiative to increase this  vaccination rate to 80% </a:t>
            </a:r>
          </a:p>
          <a:p>
            <a:pPr>
              <a:buFont typeface="Wingdings" pitchFamily="2" charset="2"/>
              <a:buChar char="v"/>
            </a:pPr>
            <a:endParaRPr lang="en-US" sz="2400" dirty="0"/>
          </a:p>
          <a:p>
            <a:pPr>
              <a:buFont typeface="Wingdings" pitchFamily="2" charset="2"/>
              <a:buChar char="v"/>
            </a:pPr>
            <a:r>
              <a:rPr lang="en-US" sz="2400" dirty="0"/>
              <a:t>In 2020 the Food and Drug Administration approved a request to add oropharyngeal cancer to the clinical indications for the HPV vaccine, granting accelerated approval </a:t>
            </a:r>
          </a:p>
          <a:p>
            <a:pPr>
              <a:buFont typeface="Wingdings" pitchFamily="2" charset="2"/>
              <a:buChar char="v"/>
            </a:pPr>
            <a:endParaRPr lang="en-US" sz="2400" dirty="0"/>
          </a:p>
          <a:p>
            <a:pPr>
              <a:buFont typeface="Wingdings" pitchFamily="2" charset="2"/>
              <a:buChar char="v"/>
            </a:pPr>
            <a:r>
              <a:rPr lang="en-US" sz="2400" dirty="0"/>
              <a:t>Patients are 4 to 5 times more likely to get a vaccine if strongly recommended by a health care provider</a:t>
            </a:r>
          </a:p>
          <a:p>
            <a:pPr>
              <a:buFont typeface="Wingdings" pitchFamily="2" charset="2"/>
              <a:buChar char="v"/>
            </a:pPr>
            <a:endParaRPr lang="en-US" sz="2400" dirty="0"/>
          </a:p>
          <a:p>
            <a:pPr marL="0" indent="0">
              <a:buNone/>
            </a:pPr>
            <a:r>
              <a:rPr lang="en-US" sz="2400" dirty="0"/>
              <a:t>(Understanding HPV Coverage, 2018)</a:t>
            </a:r>
          </a:p>
          <a:p>
            <a:pPr marL="0" indent="0">
              <a:buNone/>
            </a:pPr>
            <a:endParaRPr lang="en-US" sz="2400" dirty="0"/>
          </a:p>
          <a:p>
            <a:pPr>
              <a:buFont typeface="Wingdings" pitchFamily="2" charset="2"/>
              <a:buChar char="v"/>
            </a:pPr>
            <a:endParaRPr lang="en-US" dirty="0"/>
          </a:p>
        </p:txBody>
      </p:sp>
    </p:spTree>
    <p:extLst>
      <p:ext uri="{BB962C8B-B14F-4D97-AF65-F5344CB8AC3E}">
        <p14:creationId xmlns:p14="http://schemas.microsoft.com/office/powerpoint/2010/main" val="2892319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A67865D4423E4EA0278E641D06D2E4" ma:contentTypeVersion="8" ma:contentTypeDescription="Create a new document." ma:contentTypeScope="" ma:versionID="6aa46909d69370b129df0d85318ae07a">
  <xsd:schema xmlns:xsd="http://www.w3.org/2001/XMLSchema" xmlns:xs="http://www.w3.org/2001/XMLSchema" xmlns:p="http://schemas.microsoft.com/office/2006/metadata/properties" xmlns:ns2="2d26433f-30ea-466d-b9f4-087c63903acc" xmlns:ns3="76974f8a-8a23-4a4c-8116-e4747a4a016e" targetNamespace="http://schemas.microsoft.com/office/2006/metadata/properties" ma:root="true" ma:fieldsID="d5417010173beef19e0fa2bae8e99bd8" ns2:_="" ns3:_="">
    <xsd:import namespace="2d26433f-30ea-466d-b9f4-087c63903acc"/>
    <xsd:import namespace="76974f8a-8a23-4a4c-8116-e4747a4a01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6433f-30ea-466d-b9f4-087c63903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974f8a-8a23-4a4c-8116-e4747a4a01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2BD8FA-6071-47B7-A507-AF97C3AF6925}"/>
</file>

<file path=customXml/itemProps2.xml><?xml version="1.0" encoding="utf-8"?>
<ds:datastoreItem xmlns:ds="http://schemas.openxmlformats.org/officeDocument/2006/customXml" ds:itemID="{E57F72F3-BB7D-4B65-8D8E-61A3AF9B464E}"/>
</file>

<file path=customXml/itemProps3.xml><?xml version="1.0" encoding="utf-8"?>
<ds:datastoreItem xmlns:ds="http://schemas.openxmlformats.org/officeDocument/2006/customXml" ds:itemID="{1E584718-4423-4008-A351-FFCF20723F0F}"/>
</file>

<file path=docProps/app.xml><?xml version="1.0" encoding="utf-8"?>
<Properties xmlns="http://schemas.openxmlformats.org/officeDocument/2006/extended-properties" xmlns:vt="http://schemas.openxmlformats.org/officeDocument/2006/docPropsVTypes">
  <TotalTime>20261</TotalTime>
  <Words>5724</Words>
  <Application>Microsoft Macintosh PowerPoint</Application>
  <PresentationFormat>Widescreen</PresentationFormat>
  <Paragraphs>659</Paragraphs>
  <Slides>40</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Wingdings</vt:lpstr>
      <vt:lpstr>Celestial</vt:lpstr>
      <vt:lpstr>  A Multidisciplinary Approach to Increasing the Discussion of the Human Papilloma Virus and the Human Papilloma Virus Vaccination in the Dental Care Setting  Tammy J. Cass MSN, FNP-BC University of Detroit Mercy</vt:lpstr>
      <vt:lpstr>introduction</vt:lpstr>
      <vt:lpstr>background</vt:lpstr>
      <vt:lpstr>background</vt:lpstr>
      <vt:lpstr>Significance</vt:lpstr>
      <vt:lpstr>Significance</vt:lpstr>
      <vt:lpstr>Problem Statement</vt:lpstr>
      <vt:lpstr>Literature review</vt:lpstr>
      <vt:lpstr>Literature review</vt:lpstr>
      <vt:lpstr>literature review Themes</vt:lpstr>
      <vt:lpstr>Organizational assessment</vt:lpstr>
      <vt:lpstr>SWOT</vt:lpstr>
      <vt:lpstr>Theoretical Framework Two Models</vt:lpstr>
      <vt:lpstr>Purpose statement</vt:lpstr>
      <vt:lpstr>Increasing provider comfort</vt:lpstr>
      <vt:lpstr>methods</vt:lpstr>
      <vt:lpstr>methods</vt:lpstr>
      <vt:lpstr>Working through Barriers (NIH, 2021)</vt:lpstr>
      <vt:lpstr>PowerPoint Presentation</vt:lpstr>
      <vt:lpstr>PowerPoint Presentation</vt:lpstr>
      <vt:lpstr>PowerPoint Presentation</vt:lpstr>
      <vt:lpstr>Demographics</vt:lpstr>
      <vt:lpstr>PowerPoint Presentation</vt:lpstr>
      <vt:lpstr>PowerPoint Presentation</vt:lpstr>
      <vt:lpstr>PowerPoint Presentation</vt:lpstr>
      <vt:lpstr>PowerPoint Presentation</vt:lpstr>
      <vt:lpstr>PowerPoint Presentation</vt:lpstr>
      <vt:lpstr>PowerPoint Presentation</vt:lpstr>
      <vt:lpstr>Discussion of key questions</vt:lpstr>
      <vt:lpstr>Discussion</vt:lpstr>
      <vt:lpstr>Perceived responsibility of dental care providers to discuss hpv r/t opc and hpv vaccination</vt:lpstr>
      <vt:lpstr>Discussion of dental provider perception</vt:lpstr>
      <vt:lpstr>sustainability</vt:lpstr>
      <vt:lpstr>Implications for practice</vt:lpstr>
      <vt:lpstr>                       </vt:lpstr>
      <vt:lpstr>references</vt:lpstr>
      <vt:lpstr>references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Tammy Cass</dc:creator>
  <cp:lastModifiedBy>Tammy Cass</cp:lastModifiedBy>
  <cp:revision>67</cp:revision>
  <dcterms:created xsi:type="dcterms:W3CDTF">2022-07-23T22:17:19Z</dcterms:created>
  <dcterms:modified xsi:type="dcterms:W3CDTF">2022-08-17T21:31:13Z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0x0101008BA67865D4423E4EA0278E641D06D2E4</vt:lpwstr>
  </property>
</Properties>
</file>