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56" r:id="rId2"/>
    <p:sldId id="257" r:id="rId3"/>
    <p:sldId id="289" r:id="rId4"/>
    <p:sldId id="281" r:id="rId5"/>
    <p:sldId id="290" r:id="rId6"/>
    <p:sldId id="260" r:id="rId7"/>
    <p:sldId id="284" r:id="rId8"/>
    <p:sldId id="261" r:id="rId9"/>
    <p:sldId id="262" r:id="rId10"/>
    <p:sldId id="273" r:id="rId11"/>
    <p:sldId id="263" r:id="rId12"/>
    <p:sldId id="264" r:id="rId13"/>
    <p:sldId id="265" r:id="rId14"/>
    <p:sldId id="293" r:id="rId15"/>
    <p:sldId id="266" r:id="rId16"/>
    <p:sldId id="268" r:id="rId17"/>
    <p:sldId id="269" r:id="rId18"/>
    <p:sldId id="296" r:id="rId19"/>
    <p:sldId id="297" r:id="rId20"/>
    <p:sldId id="298" r:id="rId21"/>
    <p:sldId id="270" r:id="rId22"/>
    <p:sldId id="287" r:id="rId23"/>
    <p:sldId id="272" r:id="rId24"/>
    <p:sldId id="278" r:id="rId25"/>
    <p:sldId id="286" r:id="rId26"/>
    <p:sldId id="277" r:id="rId27"/>
    <p:sldId id="291" r:id="rId28"/>
    <p:sldId id="279" r:id="rId29"/>
    <p:sldId id="294" r:id="rId30"/>
    <p:sldId id="299" r:id="rId31"/>
    <p:sldId id="295" r:id="rId32"/>
    <p:sldId id="271" r:id="rId33"/>
    <p:sldId id="275" r:id="rId34"/>
    <p:sldId id="27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F33065-3532-7040-6FB1-FC3EB426CF41}" name="Karen Mihelich" initials="KM" userId="S::mihelika@udmercy.edu::cced21f1-3d03-4502-9b7f-ecf5969ac610" providerId="AD"/>
  <p188:author id="{CB32F378-BA0B-9089-7FA8-6EC78280B6A3}" name="lisa sinishtaj" initials="ls" userId="3d15d901a4d4aec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8"/>
    <p:restoredTop sz="77660"/>
  </p:normalViewPr>
  <p:slideViewPr>
    <p:cSldViewPr snapToGrid="0" snapToObjects="1">
      <p:cViewPr>
        <p:scale>
          <a:sx n="84" d="100"/>
          <a:sy n="84" d="100"/>
        </p:scale>
        <p:origin x="2200"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5E37C-AFDA-094A-A7AF-45D1771DBD84}" type="datetimeFigureOut">
              <a:rPr lang="en-US" smtClean="0"/>
              <a:t>8/10/22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19657-13B7-284A-AD74-40F433FA6DA4}" type="slidenum">
              <a:rPr lang="en-US" smtClean="0"/>
              <a:t>‹#›</a:t>
            </a:fld>
            <a:endParaRPr lang="en-US"/>
          </a:p>
        </p:txBody>
      </p:sp>
    </p:spTree>
    <p:extLst>
      <p:ext uri="{BB962C8B-B14F-4D97-AF65-F5344CB8AC3E}">
        <p14:creationId xmlns:p14="http://schemas.microsoft.com/office/powerpoint/2010/main" val="170722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a:t>
            </a:fld>
            <a:endParaRPr lang="en-US"/>
          </a:p>
        </p:txBody>
      </p:sp>
    </p:spTree>
    <p:extLst>
      <p:ext uri="{BB962C8B-B14F-4D97-AF65-F5344CB8AC3E}">
        <p14:creationId xmlns:p14="http://schemas.microsoft.com/office/powerpoint/2010/main" val="313033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10</a:t>
            </a:fld>
            <a:endParaRPr lang="en-US"/>
          </a:p>
        </p:txBody>
      </p:sp>
    </p:spTree>
    <p:extLst>
      <p:ext uri="{BB962C8B-B14F-4D97-AF65-F5344CB8AC3E}">
        <p14:creationId xmlns:p14="http://schemas.microsoft.com/office/powerpoint/2010/main" val="38969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Enforce that the unit is very receptive to try new ways of teaching patients, supportive surgeon / manager / educator. </a:t>
            </a:r>
          </a:p>
          <a:p>
            <a:r>
              <a:rPr lang="en-US" dirty="0"/>
              <a:t>Last year, the above institutions decided to track smoking along with hospitals intervention in teaching. Not enough to just check a box but they want actual ways on how they provide smoking cessation teaching. </a:t>
            </a:r>
          </a:p>
        </p:txBody>
      </p:sp>
      <p:sp>
        <p:nvSpPr>
          <p:cNvPr id="4" name="Slide Number Placeholder 3"/>
          <p:cNvSpPr>
            <a:spLocks noGrp="1"/>
          </p:cNvSpPr>
          <p:nvPr>
            <p:ph type="sldNum" sz="quarter" idx="5"/>
          </p:nvPr>
        </p:nvSpPr>
        <p:spPr/>
        <p:txBody>
          <a:bodyPr/>
          <a:lstStyle/>
          <a:p>
            <a:fld id="{83B19657-13B7-284A-AD74-40F433FA6DA4}" type="slidenum">
              <a:rPr lang="en-US" smtClean="0"/>
              <a:t>11</a:t>
            </a:fld>
            <a:endParaRPr lang="en-US"/>
          </a:p>
        </p:txBody>
      </p:sp>
    </p:spTree>
    <p:extLst>
      <p:ext uri="{BB962C8B-B14F-4D97-AF65-F5344CB8AC3E}">
        <p14:creationId xmlns:p14="http://schemas.microsoft.com/office/powerpoint/2010/main" val="104057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mostly focused on this project was Bandura. Focus is on changing patients environment to increase their success in improving health habits. </a:t>
            </a:r>
          </a:p>
          <a:p>
            <a:r>
              <a:rPr lang="en-US" dirty="0"/>
              <a:t>In this project, the smoking cessation teaching and mobile application is to improve their knowledge and support. </a:t>
            </a:r>
          </a:p>
        </p:txBody>
      </p:sp>
      <p:sp>
        <p:nvSpPr>
          <p:cNvPr id="4" name="Slide Number Placeholder 3"/>
          <p:cNvSpPr>
            <a:spLocks noGrp="1"/>
          </p:cNvSpPr>
          <p:nvPr>
            <p:ph type="sldNum" sz="quarter" idx="5"/>
          </p:nvPr>
        </p:nvSpPr>
        <p:spPr/>
        <p:txBody>
          <a:bodyPr/>
          <a:lstStyle/>
          <a:p>
            <a:fld id="{83B19657-13B7-284A-AD74-40F433FA6DA4}" type="slidenum">
              <a:rPr lang="en-US" smtClean="0"/>
              <a:t>12</a:t>
            </a:fld>
            <a:endParaRPr lang="en-US"/>
          </a:p>
        </p:txBody>
      </p:sp>
    </p:spTree>
    <p:extLst>
      <p:ext uri="{BB962C8B-B14F-4D97-AF65-F5344CB8AC3E}">
        <p14:creationId xmlns:p14="http://schemas.microsoft.com/office/powerpoint/2010/main" val="2075336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13</a:t>
            </a:fld>
            <a:endParaRPr lang="en-US"/>
          </a:p>
        </p:txBody>
      </p:sp>
    </p:spTree>
    <p:extLst>
      <p:ext uri="{BB962C8B-B14F-4D97-AF65-F5344CB8AC3E}">
        <p14:creationId xmlns:p14="http://schemas.microsoft.com/office/powerpoint/2010/main" val="185891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14</a:t>
            </a:fld>
            <a:endParaRPr lang="en-US"/>
          </a:p>
        </p:txBody>
      </p:sp>
    </p:spTree>
    <p:extLst>
      <p:ext uri="{BB962C8B-B14F-4D97-AF65-F5344CB8AC3E}">
        <p14:creationId xmlns:p14="http://schemas.microsoft.com/office/powerpoint/2010/main" val="177522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COVID and hospital restrictions, surgeries were stopped for a time for only emergency and then lifted allowing 2 / week.  This greatly reduced the amount of patients</a:t>
            </a:r>
          </a:p>
        </p:txBody>
      </p:sp>
      <p:sp>
        <p:nvSpPr>
          <p:cNvPr id="4" name="Slide Number Placeholder 3"/>
          <p:cNvSpPr>
            <a:spLocks noGrp="1"/>
          </p:cNvSpPr>
          <p:nvPr>
            <p:ph type="sldNum" sz="quarter" idx="5"/>
          </p:nvPr>
        </p:nvSpPr>
        <p:spPr/>
        <p:txBody>
          <a:bodyPr/>
          <a:lstStyle/>
          <a:p>
            <a:fld id="{83B19657-13B7-284A-AD74-40F433FA6DA4}" type="slidenum">
              <a:rPr lang="en-US" smtClean="0"/>
              <a:t>15</a:t>
            </a:fld>
            <a:endParaRPr lang="en-US"/>
          </a:p>
        </p:txBody>
      </p:sp>
    </p:spTree>
    <p:extLst>
      <p:ext uri="{BB962C8B-B14F-4D97-AF65-F5344CB8AC3E}">
        <p14:creationId xmlns:p14="http://schemas.microsoft.com/office/powerpoint/2010/main" val="406532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16</a:t>
            </a:fld>
            <a:endParaRPr lang="en-US"/>
          </a:p>
        </p:txBody>
      </p:sp>
    </p:spTree>
    <p:extLst>
      <p:ext uri="{BB962C8B-B14F-4D97-AF65-F5344CB8AC3E}">
        <p14:creationId xmlns:p14="http://schemas.microsoft.com/office/powerpoint/2010/main" val="80921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17</a:t>
            </a:fld>
            <a:endParaRPr lang="en-US"/>
          </a:p>
        </p:txBody>
      </p:sp>
    </p:spTree>
    <p:extLst>
      <p:ext uri="{BB962C8B-B14F-4D97-AF65-F5344CB8AC3E}">
        <p14:creationId xmlns:p14="http://schemas.microsoft.com/office/powerpoint/2010/main" val="350298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18</a:t>
            </a:fld>
            <a:endParaRPr lang="en-US"/>
          </a:p>
        </p:txBody>
      </p:sp>
    </p:spTree>
    <p:extLst>
      <p:ext uri="{BB962C8B-B14F-4D97-AF65-F5344CB8AC3E}">
        <p14:creationId xmlns:p14="http://schemas.microsoft.com/office/powerpoint/2010/main" val="377057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19</a:t>
            </a:fld>
            <a:endParaRPr lang="en-US"/>
          </a:p>
        </p:txBody>
      </p:sp>
    </p:spTree>
    <p:extLst>
      <p:ext uri="{BB962C8B-B14F-4D97-AF65-F5344CB8AC3E}">
        <p14:creationId xmlns:p14="http://schemas.microsoft.com/office/powerpoint/2010/main" val="163000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rPr>
              <a:t>Study done at Northwestern University 2021,</a:t>
            </a:r>
          </a:p>
          <a:p>
            <a:endParaRPr lang="en-US" sz="1200" dirty="0">
              <a:solidFill>
                <a:schemeClr val="tx2"/>
              </a:solidFill>
            </a:endParaRPr>
          </a:p>
          <a:p>
            <a:r>
              <a:rPr lang="en-US" sz="1200" dirty="0">
                <a:solidFill>
                  <a:schemeClr val="tx2"/>
                </a:solidFill>
              </a:rPr>
              <a:t> </a:t>
            </a:r>
            <a:r>
              <a:rPr lang="en-US" dirty="0"/>
              <a:t>Smoking trends during this project similar despite decrease in surgeries. </a:t>
            </a:r>
          </a:p>
        </p:txBody>
      </p:sp>
      <p:sp>
        <p:nvSpPr>
          <p:cNvPr id="4" name="Slide Number Placeholder 3"/>
          <p:cNvSpPr>
            <a:spLocks noGrp="1"/>
          </p:cNvSpPr>
          <p:nvPr>
            <p:ph type="sldNum" sz="quarter" idx="5"/>
          </p:nvPr>
        </p:nvSpPr>
        <p:spPr/>
        <p:txBody>
          <a:bodyPr/>
          <a:lstStyle/>
          <a:p>
            <a:fld id="{83B19657-13B7-284A-AD74-40F433FA6DA4}" type="slidenum">
              <a:rPr lang="en-US" smtClean="0"/>
              <a:t>2</a:t>
            </a:fld>
            <a:endParaRPr lang="en-US"/>
          </a:p>
        </p:txBody>
      </p:sp>
    </p:spTree>
    <p:extLst>
      <p:ext uri="{BB962C8B-B14F-4D97-AF65-F5344CB8AC3E}">
        <p14:creationId xmlns:p14="http://schemas.microsoft.com/office/powerpoint/2010/main" val="1436133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20</a:t>
            </a:fld>
            <a:endParaRPr lang="en-US"/>
          </a:p>
        </p:txBody>
      </p:sp>
    </p:spTree>
    <p:extLst>
      <p:ext uri="{BB962C8B-B14F-4D97-AF65-F5344CB8AC3E}">
        <p14:creationId xmlns:p14="http://schemas.microsoft.com/office/powerpoint/2010/main" val="216592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21</a:t>
            </a:fld>
            <a:endParaRPr lang="en-US"/>
          </a:p>
        </p:txBody>
      </p:sp>
    </p:spTree>
    <p:extLst>
      <p:ext uri="{BB962C8B-B14F-4D97-AF65-F5344CB8AC3E}">
        <p14:creationId xmlns:p14="http://schemas.microsoft.com/office/powerpoint/2010/main" val="347725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quick snapshot of  the identified independent / dependent variables along with the appropriate analytics to answer the clinical questions. </a:t>
            </a:r>
          </a:p>
        </p:txBody>
      </p:sp>
      <p:sp>
        <p:nvSpPr>
          <p:cNvPr id="4" name="Slide Number Placeholder 3"/>
          <p:cNvSpPr>
            <a:spLocks noGrp="1"/>
          </p:cNvSpPr>
          <p:nvPr>
            <p:ph type="sldNum" sz="quarter" idx="5"/>
          </p:nvPr>
        </p:nvSpPr>
        <p:spPr/>
        <p:txBody>
          <a:bodyPr/>
          <a:lstStyle/>
          <a:p>
            <a:fld id="{83B19657-13B7-284A-AD74-40F433FA6DA4}" type="slidenum">
              <a:rPr lang="en-US" smtClean="0"/>
              <a:t>22</a:t>
            </a:fld>
            <a:endParaRPr lang="en-US"/>
          </a:p>
        </p:txBody>
      </p:sp>
    </p:spTree>
    <p:extLst>
      <p:ext uri="{BB962C8B-B14F-4D97-AF65-F5344CB8AC3E}">
        <p14:creationId xmlns:p14="http://schemas.microsoft.com/office/powerpoint/2010/main" val="1034137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before, the recruitment period for this project was lengthened to 6 months in hopes to recruit additional participants</a:t>
            </a:r>
          </a:p>
        </p:txBody>
      </p:sp>
      <p:sp>
        <p:nvSpPr>
          <p:cNvPr id="4" name="Slide Number Placeholder 3"/>
          <p:cNvSpPr>
            <a:spLocks noGrp="1"/>
          </p:cNvSpPr>
          <p:nvPr>
            <p:ph type="sldNum" sz="quarter" idx="5"/>
          </p:nvPr>
        </p:nvSpPr>
        <p:spPr/>
        <p:txBody>
          <a:bodyPr/>
          <a:lstStyle/>
          <a:p>
            <a:fld id="{83B19657-13B7-284A-AD74-40F433FA6DA4}" type="slidenum">
              <a:rPr lang="en-US" smtClean="0"/>
              <a:t>23</a:t>
            </a:fld>
            <a:endParaRPr lang="en-US"/>
          </a:p>
        </p:txBody>
      </p:sp>
    </p:spTree>
    <p:extLst>
      <p:ext uri="{BB962C8B-B14F-4D97-AF65-F5344CB8AC3E}">
        <p14:creationId xmlns:p14="http://schemas.microsoft.com/office/powerpoint/2010/main" val="620239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24</a:t>
            </a:fld>
            <a:endParaRPr lang="en-US"/>
          </a:p>
        </p:txBody>
      </p:sp>
    </p:spTree>
    <p:extLst>
      <p:ext uri="{BB962C8B-B14F-4D97-AF65-F5344CB8AC3E}">
        <p14:creationId xmlns:p14="http://schemas.microsoft.com/office/powerpoint/2010/main" val="870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Arial" panose="020B0604020202020204" pitchFamily="34" charset="0"/>
                <a:cs typeface="Arial" panose="020B0604020202020204" pitchFamily="34" charset="0"/>
              </a:rPr>
              <a:t>Though I knew I wouldn’t have statistical significance with the low amount of participants, I wanted to go through the process of obtaining statistical information on my participants and to have the experience in utilizing statistics for future  DNP projects. </a:t>
            </a:r>
          </a:p>
          <a:p>
            <a:endParaRPr lang="en-US" sz="20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25</a:t>
            </a:fld>
            <a:endParaRPr lang="en-US"/>
          </a:p>
        </p:txBody>
      </p:sp>
    </p:spTree>
    <p:extLst>
      <p:ext uri="{BB962C8B-B14F-4D97-AF65-F5344CB8AC3E}">
        <p14:creationId xmlns:p14="http://schemas.microsoft.com/office/powerpoint/2010/main" val="3930530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
            </a:r>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26</a:t>
            </a:fld>
            <a:endParaRPr lang="en-US"/>
          </a:p>
        </p:txBody>
      </p:sp>
    </p:spTree>
    <p:extLst>
      <p:ext uri="{BB962C8B-B14F-4D97-AF65-F5344CB8AC3E}">
        <p14:creationId xmlns:p14="http://schemas.microsoft.com/office/powerpoint/2010/main" val="3409925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27</a:t>
            </a:fld>
            <a:endParaRPr lang="en-US"/>
          </a:p>
        </p:txBody>
      </p:sp>
    </p:spTree>
    <p:extLst>
      <p:ext uri="{BB962C8B-B14F-4D97-AF65-F5344CB8AC3E}">
        <p14:creationId xmlns:p14="http://schemas.microsoft.com/office/powerpoint/2010/main" val="53599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that prior to this project, no information was provided to patients regarding smoking &amp; cessation. </a:t>
            </a:r>
          </a:p>
          <a:p>
            <a:endParaRPr lang="en-US" dirty="0"/>
          </a:p>
          <a:p>
            <a:r>
              <a:rPr lang="en-US" dirty="0"/>
              <a:t>Tools developed with the educator, RN  and I during the project. will be included in the folder provided to the patients on discharge that include other cardiac teaching handouts.</a:t>
            </a:r>
          </a:p>
          <a:p>
            <a:endParaRPr lang="en-US" dirty="0"/>
          </a:p>
          <a:p>
            <a:r>
              <a:rPr lang="en-US" dirty="0"/>
              <a:t>The nursing staff will also integrate these tools, assist with downloading the mobile application on their smart device, and provide smoking cessation teaching during their hospitalization stay. </a:t>
            </a:r>
          </a:p>
          <a:p>
            <a:endParaRPr lang="en-US" dirty="0"/>
          </a:p>
          <a:p>
            <a:r>
              <a:rPr lang="en-US" dirty="0"/>
              <a:t>this will also be handed to cardiac patients (STEMI / NSTEMI/ CATH)</a:t>
            </a:r>
          </a:p>
          <a:p>
            <a:endParaRPr lang="en-US" dirty="0"/>
          </a:p>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28</a:t>
            </a:fld>
            <a:endParaRPr lang="en-US"/>
          </a:p>
        </p:txBody>
      </p:sp>
    </p:spTree>
    <p:extLst>
      <p:ext uri="{BB962C8B-B14F-4D97-AF65-F5344CB8AC3E}">
        <p14:creationId xmlns:p14="http://schemas.microsoft.com/office/powerpoint/2010/main" val="3640197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29</a:t>
            </a:fld>
            <a:endParaRPr lang="en-US"/>
          </a:p>
        </p:txBody>
      </p:sp>
    </p:spTree>
    <p:extLst>
      <p:ext uri="{BB962C8B-B14F-4D97-AF65-F5344CB8AC3E}">
        <p14:creationId xmlns:p14="http://schemas.microsoft.com/office/powerpoint/2010/main" val="217813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American lung association 2022 smoking facts noted that Medicaid program spends more than $39 billion in healthcare costs for smoking-related diseases each year – this equals to approx. 15% of total Medicaid spending/year</a:t>
            </a:r>
            <a:endParaRPr lang="en-US" dirty="0"/>
          </a:p>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3</a:t>
            </a:fld>
            <a:endParaRPr lang="en-US"/>
          </a:p>
        </p:txBody>
      </p:sp>
    </p:spTree>
    <p:extLst>
      <p:ext uri="{BB962C8B-B14F-4D97-AF65-F5344CB8AC3E}">
        <p14:creationId xmlns:p14="http://schemas.microsoft.com/office/powerpoint/2010/main" val="2886524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30</a:t>
            </a:fld>
            <a:endParaRPr lang="en-US"/>
          </a:p>
        </p:txBody>
      </p:sp>
    </p:spTree>
    <p:extLst>
      <p:ext uri="{BB962C8B-B14F-4D97-AF65-F5344CB8AC3E}">
        <p14:creationId xmlns:p14="http://schemas.microsoft.com/office/powerpoint/2010/main" val="293254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31</a:t>
            </a:fld>
            <a:endParaRPr lang="en-US"/>
          </a:p>
        </p:txBody>
      </p:sp>
    </p:spTree>
    <p:extLst>
      <p:ext uri="{BB962C8B-B14F-4D97-AF65-F5344CB8AC3E}">
        <p14:creationId xmlns:p14="http://schemas.microsoft.com/office/powerpoint/2010/main" val="3226570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32</a:t>
            </a:fld>
            <a:endParaRPr lang="en-US"/>
          </a:p>
        </p:txBody>
      </p:sp>
    </p:spTree>
    <p:extLst>
      <p:ext uri="{BB962C8B-B14F-4D97-AF65-F5344CB8AC3E}">
        <p14:creationId xmlns:p14="http://schemas.microsoft.com/office/powerpoint/2010/main" val="618578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33</a:t>
            </a:fld>
            <a:endParaRPr lang="en-US"/>
          </a:p>
        </p:txBody>
      </p:sp>
    </p:spTree>
    <p:extLst>
      <p:ext uri="{BB962C8B-B14F-4D97-AF65-F5344CB8AC3E}">
        <p14:creationId xmlns:p14="http://schemas.microsoft.com/office/powerpoint/2010/main" val="467620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B19657-13B7-284A-AD74-40F433FA6DA4}" type="slidenum">
              <a:rPr lang="en-US" smtClean="0"/>
              <a:t>34</a:t>
            </a:fld>
            <a:endParaRPr lang="en-US"/>
          </a:p>
        </p:txBody>
      </p:sp>
    </p:spTree>
    <p:extLst>
      <p:ext uri="{BB962C8B-B14F-4D97-AF65-F5344CB8AC3E}">
        <p14:creationId xmlns:p14="http://schemas.microsoft.com/office/powerpoint/2010/main" val="197111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SMOKING CESSATION PROGRAM WAS PRIOR TO COVID AND AS OF WEDNESDAY THIS WEEK ACCORDING TO CLINIC, BEAUMONT SMOKING CESSATION PROGRAM HAS NOT BEEN RESUMED AND THERE IS NO OTHER PROGRAMS AVAILABLE FOR PATIENTS UNDERGOING CARDIAC REHAB AFTER HEART SURGERY. </a:t>
            </a:r>
          </a:p>
          <a:p>
            <a:endParaRPr lang="en-US" dirty="0"/>
          </a:p>
          <a:p>
            <a:r>
              <a:rPr lang="en-US" dirty="0"/>
              <a:t>Their website also state this fact but do provide resource phone number</a:t>
            </a:r>
          </a:p>
          <a:p>
            <a:endParaRPr lang="en-US" dirty="0"/>
          </a:p>
          <a:p>
            <a:r>
              <a:rPr lang="en-US" dirty="0"/>
              <a:t>also important to note that this program did not collect any data on the effectiveness of their program.  Their focus was on education and goal was to have them decrease the frequency of smoking. </a:t>
            </a:r>
          </a:p>
        </p:txBody>
      </p:sp>
      <p:sp>
        <p:nvSpPr>
          <p:cNvPr id="4" name="Slide Number Placeholder 3"/>
          <p:cNvSpPr>
            <a:spLocks noGrp="1"/>
          </p:cNvSpPr>
          <p:nvPr>
            <p:ph type="sldNum" sz="quarter" idx="5"/>
          </p:nvPr>
        </p:nvSpPr>
        <p:spPr/>
        <p:txBody>
          <a:bodyPr/>
          <a:lstStyle/>
          <a:p>
            <a:fld id="{83B19657-13B7-284A-AD74-40F433FA6DA4}" type="slidenum">
              <a:rPr lang="en-US" smtClean="0"/>
              <a:t>4</a:t>
            </a:fld>
            <a:endParaRPr lang="en-US"/>
          </a:p>
        </p:txBody>
      </p:sp>
    </p:spTree>
    <p:extLst>
      <p:ext uri="{BB962C8B-B14F-4D97-AF65-F5344CB8AC3E}">
        <p14:creationId xmlns:p14="http://schemas.microsoft.com/office/powerpoint/2010/main" val="292577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done by Boston University, was done on patients undergoing peripheral vascular bypass.  We could apply these findings to our patients</a:t>
            </a:r>
          </a:p>
        </p:txBody>
      </p:sp>
      <p:sp>
        <p:nvSpPr>
          <p:cNvPr id="4" name="Slide Number Placeholder 3"/>
          <p:cNvSpPr>
            <a:spLocks noGrp="1"/>
          </p:cNvSpPr>
          <p:nvPr>
            <p:ph type="sldNum" sz="quarter" idx="5"/>
          </p:nvPr>
        </p:nvSpPr>
        <p:spPr/>
        <p:txBody>
          <a:bodyPr/>
          <a:lstStyle/>
          <a:p>
            <a:fld id="{83B19657-13B7-284A-AD74-40F433FA6DA4}" type="slidenum">
              <a:rPr lang="en-US" smtClean="0"/>
              <a:t>5</a:t>
            </a:fld>
            <a:endParaRPr lang="en-US"/>
          </a:p>
        </p:txBody>
      </p:sp>
    </p:spTree>
    <p:extLst>
      <p:ext uri="{BB962C8B-B14F-4D97-AF65-F5344CB8AC3E}">
        <p14:creationId xmlns:p14="http://schemas.microsoft.com/office/powerpoint/2010/main" val="105912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Interestly</a:t>
            </a:r>
            <a:r>
              <a:rPr lang="en-US" dirty="0"/>
              <a:t> we discovered that there were no information given to patients about smoking  or smoking cessation. </a:t>
            </a:r>
          </a:p>
        </p:txBody>
      </p:sp>
      <p:sp>
        <p:nvSpPr>
          <p:cNvPr id="4" name="Slide Number Placeholder 3"/>
          <p:cNvSpPr>
            <a:spLocks noGrp="1"/>
          </p:cNvSpPr>
          <p:nvPr>
            <p:ph type="sldNum" sz="quarter" idx="5"/>
          </p:nvPr>
        </p:nvSpPr>
        <p:spPr/>
        <p:txBody>
          <a:bodyPr/>
          <a:lstStyle/>
          <a:p>
            <a:fld id="{83B19657-13B7-284A-AD74-40F433FA6DA4}" type="slidenum">
              <a:rPr lang="en-US" smtClean="0"/>
              <a:t>6</a:t>
            </a:fld>
            <a:endParaRPr lang="en-US"/>
          </a:p>
        </p:txBody>
      </p:sp>
    </p:spTree>
    <p:extLst>
      <p:ext uri="{BB962C8B-B14F-4D97-AF65-F5344CB8AC3E}">
        <p14:creationId xmlns:p14="http://schemas.microsoft.com/office/powerpoint/2010/main" val="391600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B19657-13B7-284A-AD74-40F433FA6DA4}" type="slidenum">
              <a:rPr lang="en-US" smtClean="0"/>
              <a:t>7</a:t>
            </a:fld>
            <a:endParaRPr lang="en-US"/>
          </a:p>
        </p:txBody>
      </p:sp>
    </p:spTree>
    <p:extLst>
      <p:ext uri="{BB962C8B-B14F-4D97-AF65-F5344CB8AC3E}">
        <p14:creationId xmlns:p14="http://schemas.microsoft.com/office/powerpoint/2010/main" val="224252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literature review 4 themes were identified</a:t>
            </a:r>
          </a:p>
          <a:p>
            <a:endParaRPr lang="en-US" dirty="0"/>
          </a:p>
          <a:p>
            <a:r>
              <a:rPr lang="en-US" dirty="0"/>
              <a:t>Studies have shown that in hospital interventions improved smoking cessation rates by 3% and improved mortality rates. </a:t>
            </a:r>
          </a:p>
          <a:p>
            <a:endParaRPr lang="en-US" dirty="0"/>
          </a:p>
          <a:p>
            <a:r>
              <a:rPr lang="en-US" dirty="0"/>
              <a:t>The second theme is out patient counseling. It has also shown that since smokers tend to resume smoking within 8 weeks of discharge, it is beneficial to integrate out patient counseling at discharge. This has been shown to be beneficial to  patients who are on the scale of low-moderate intention to quit smoking</a:t>
            </a:r>
          </a:p>
        </p:txBody>
      </p:sp>
      <p:sp>
        <p:nvSpPr>
          <p:cNvPr id="4" name="Slide Number Placeholder 3"/>
          <p:cNvSpPr>
            <a:spLocks noGrp="1"/>
          </p:cNvSpPr>
          <p:nvPr>
            <p:ph type="sldNum" sz="quarter" idx="5"/>
          </p:nvPr>
        </p:nvSpPr>
        <p:spPr/>
        <p:txBody>
          <a:bodyPr/>
          <a:lstStyle/>
          <a:p>
            <a:fld id="{83B19657-13B7-284A-AD74-40F433FA6DA4}" type="slidenum">
              <a:rPr lang="en-US" smtClean="0"/>
              <a:t>8</a:t>
            </a:fld>
            <a:endParaRPr lang="en-US"/>
          </a:p>
        </p:txBody>
      </p:sp>
    </p:spTree>
    <p:extLst>
      <p:ext uri="{BB962C8B-B14F-4D97-AF65-F5344CB8AC3E}">
        <p14:creationId xmlns:p14="http://schemas.microsoft.com/office/powerpoint/2010/main" val="387414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have also been shown that providing patients with an individualized plan before discharge will improve self-efficacy which is a strong determinant of success for behavioral change. </a:t>
            </a:r>
          </a:p>
          <a:p>
            <a:endParaRPr lang="en-US" dirty="0"/>
          </a:p>
          <a:p>
            <a:r>
              <a:rPr lang="en-US" dirty="0"/>
              <a:t>With the start of the COVID pandemic, we have realized we had to re-think how we provide support to our patients and mobile applications have been </a:t>
            </a:r>
            <a:r>
              <a:rPr lang="en-US" dirty="0" err="1"/>
              <a:t>hown</a:t>
            </a:r>
            <a:r>
              <a:rPr lang="en-US" dirty="0"/>
              <a:t> to provide this especially since there are studies that show that smokers, when given an option, would use this resource . At least 60% of them would utilize this and patients with mod-high intentions seem to benefit the most with this type of support. </a:t>
            </a:r>
          </a:p>
        </p:txBody>
      </p:sp>
      <p:sp>
        <p:nvSpPr>
          <p:cNvPr id="4" name="Slide Number Placeholder 3"/>
          <p:cNvSpPr>
            <a:spLocks noGrp="1"/>
          </p:cNvSpPr>
          <p:nvPr>
            <p:ph type="sldNum" sz="quarter" idx="5"/>
          </p:nvPr>
        </p:nvSpPr>
        <p:spPr/>
        <p:txBody>
          <a:bodyPr/>
          <a:lstStyle/>
          <a:p>
            <a:fld id="{83B19657-13B7-284A-AD74-40F433FA6DA4}" type="slidenum">
              <a:rPr lang="en-US" smtClean="0"/>
              <a:t>9</a:t>
            </a:fld>
            <a:endParaRPr lang="en-US"/>
          </a:p>
        </p:txBody>
      </p:sp>
    </p:spTree>
    <p:extLst>
      <p:ext uri="{BB962C8B-B14F-4D97-AF65-F5344CB8AC3E}">
        <p14:creationId xmlns:p14="http://schemas.microsoft.com/office/powerpoint/2010/main" val="3959030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DC0516F-D65B-B642-8B1A-A21B0044F1C8}" type="datetimeFigureOut">
              <a:rPr lang="en-US" smtClean="0"/>
              <a:t>8/10/22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62534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426188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838853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1A6323A-FEEE-394A-B10E-79611467655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874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79416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DC0516F-D65B-B642-8B1A-A21B0044F1C8}" type="datetimeFigureOut">
              <a:rPr lang="en-US" smtClean="0"/>
              <a:t>8/10/22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1198040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DC0516F-D65B-B642-8B1A-A21B0044F1C8}" type="datetimeFigureOut">
              <a:rPr lang="en-US" smtClean="0"/>
              <a:t>8/10/22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1719273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0516F-D65B-B642-8B1A-A21B0044F1C8}"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2656383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DC0516F-D65B-B642-8B1A-A21B0044F1C8}" type="datetimeFigureOut">
              <a:rPr lang="en-US" smtClean="0"/>
              <a:t>8/10/22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88448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C0516F-D65B-B642-8B1A-A21B0044F1C8}" type="datetimeFigureOut">
              <a:rPr lang="en-US" smtClean="0"/>
              <a:t>8/10/22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208149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DC0516F-D65B-B642-8B1A-A21B0044F1C8}" type="datetimeFigureOut">
              <a:rPr lang="en-US" smtClean="0"/>
              <a:t>8/10/22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53199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22459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C0516F-D65B-B642-8B1A-A21B0044F1C8}" type="datetimeFigureOut">
              <a:rPr lang="en-US" smtClean="0"/>
              <a:t>8/10/22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19992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C0516F-D65B-B642-8B1A-A21B0044F1C8}" type="datetimeFigureOut">
              <a:rPr lang="en-US" smtClean="0"/>
              <a:t>8/10/22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77070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0516F-D65B-B642-8B1A-A21B0044F1C8}" type="datetimeFigureOut">
              <a:rPr lang="en-US" smtClean="0"/>
              <a:t>8/10/22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11401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36720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C0516F-D65B-B642-8B1A-A21B0044F1C8}" type="datetimeFigureOut">
              <a:rPr lang="en-US" smtClean="0"/>
              <a:t>8/10/22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6323A-FEEE-394A-B10E-796114676555}" type="slidenum">
              <a:rPr lang="en-US" smtClean="0"/>
              <a:t>‹#›</a:t>
            </a:fld>
            <a:endParaRPr lang="en-US"/>
          </a:p>
        </p:txBody>
      </p:sp>
    </p:spTree>
    <p:extLst>
      <p:ext uri="{BB962C8B-B14F-4D97-AF65-F5344CB8AC3E}">
        <p14:creationId xmlns:p14="http://schemas.microsoft.com/office/powerpoint/2010/main" val="347608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C0516F-D65B-B642-8B1A-A21B0044F1C8}" type="datetimeFigureOut">
              <a:rPr lang="en-US" smtClean="0"/>
              <a:t>8/10/22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A6323A-FEEE-394A-B10E-796114676555}" type="slidenum">
              <a:rPr lang="en-US" smtClean="0"/>
              <a:t>‹#›</a:t>
            </a:fld>
            <a:endParaRPr lang="en-US"/>
          </a:p>
        </p:txBody>
      </p:sp>
    </p:spTree>
    <p:extLst>
      <p:ext uri="{BB962C8B-B14F-4D97-AF65-F5344CB8AC3E}">
        <p14:creationId xmlns:p14="http://schemas.microsoft.com/office/powerpoint/2010/main" val="29790714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137713708@N03/2377863710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cdc.gov/heartdisease/facts.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beaumont.org/docs/default-source/chna/2019-chna-report_forweb_121619.pdf?sfvrsn=4ada92e2_2" TargetMode="External"/><Relationship Id="rId4" Type="http://schemas.openxmlformats.org/officeDocument/2006/relationships/hyperlink" Target="https://www.beaumont.org/docs/default-source/fact-sheets/beaumont-hospital-troy-fact-sheet.pdf?sfvrsn=dde67aef_1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pagepressjournals.org/index.php/hpr/article/view/9237"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526CF-C87E-CB4B-804C-B78097DAE3A9}"/>
              </a:ext>
            </a:extLst>
          </p:cNvPr>
          <p:cNvSpPr>
            <a:spLocks noGrp="1"/>
          </p:cNvSpPr>
          <p:nvPr>
            <p:ph type="ctrTitle"/>
          </p:nvPr>
        </p:nvSpPr>
        <p:spPr>
          <a:xfrm>
            <a:off x="3854450" y="965200"/>
            <a:ext cx="7372350" cy="3404680"/>
          </a:xfrm>
        </p:spPr>
        <p:txBody>
          <a:bodyPr>
            <a:normAutofit/>
          </a:bodyPr>
          <a:lstStyle/>
          <a:p>
            <a:r>
              <a:rPr lang="en-US" sz="4700" cap="none"/>
              <a:t>Smoking Cessation: An In- Hospital and Mobile Application Approach in Cardiovascular Surgery Patients</a:t>
            </a:r>
          </a:p>
        </p:txBody>
      </p:sp>
      <p:sp>
        <p:nvSpPr>
          <p:cNvPr id="3" name="Subtitle 2">
            <a:extLst>
              <a:ext uri="{FF2B5EF4-FFF2-40B4-BE49-F238E27FC236}">
                <a16:creationId xmlns:a16="http://schemas.microsoft.com/office/drawing/2014/main" id="{78BF0D62-4880-0247-B396-4F0425F7FCB9}"/>
              </a:ext>
            </a:extLst>
          </p:cNvPr>
          <p:cNvSpPr>
            <a:spLocks noGrp="1"/>
          </p:cNvSpPr>
          <p:nvPr>
            <p:ph type="subTitle" idx="1"/>
          </p:nvPr>
        </p:nvSpPr>
        <p:spPr>
          <a:xfrm>
            <a:off x="3854450" y="4503906"/>
            <a:ext cx="7372350" cy="1388892"/>
          </a:xfrm>
        </p:spPr>
        <p:txBody>
          <a:bodyPr>
            <a:normAutofit/>
          </a:bodyPr>
          <a:lstStyle/>
          <a:p>
            <a:r>
              <a:rPr lang="en-US">
                <a:latin typeface="Arial" panose="020B0604020202020204" pitchFamily="34" charset="0"/>
                <a:cs typeface="Arial" panose="020B0604020202020204" pitchFamily="34" charset="0"/>
              </a:rPr>
              <a:t>Lisa </a:t>
            </a:r>
            <a:r>
              <a:rPr lang="en-US" err="1">
                <a:latin typeface="Arial" panose="020B0604020202020204" pitchFamily="34" charset="0"/>
                <a:cs typeface="Arial" panose="020B0604020202020204" pitchFamily="34" charset="0"/>
              </a:rPr>
              <a:t>Sinishtaj</a:t>
            </a:r>
            <a:r>
              <a:rPr lang="en-US">
                <a:latin typeface="Arial" panose="020B0604020202020204" pitchFamily="34" charset="0"/>
                <a:cs typeface="Arial" panose="020B0604020202020204" pitchFamily="34" charset="0"/>
              </a:rPr>
              <a:t>, MSN, ANP-BC</a:t>
            </a:r>
          </a:p>
          <a:p>
            <a:r>
              <a:rPr lang="en-US">
                <a:latin typeface="Arial" panose="020B0604020202020204" pitchFamily="34" charset="0"/>
                <a:cs typeface="Arial" panose="020B0604020202020204" pitchFamily="34" charset="0"/>
              </a:rPr>
              <a:t>University of Detroit Mercy</a:t>
            </a:r>
          </a:p>
          <a:p>
            <a:r>
              <a:rPr lang="en-US">
                <a:latin typeface="Arial" panose="020B0604020202020204" pitchFamily="34" charset="0"/>
                <a:cs typeface="Arial" panose="020B0604020202020204" pitchFamily="34" charset="0"/>
              </a:rPr>
              <a:t>August 12, 2022</a:t>
            </a:r>
          </a:p>
          <a:p>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A57D80F0-E0CE-4DCF-A32A-DB7CE73647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Tree>
    <p:extLst>
      <p:ext uri="{BB962C8B-B14F-4D97-AF65-F5344CB8AC3E}">
        <p14:creationId xmlns:p14="http://schemas.microsoft.com/office/powerpoint/2010/main" val="4200319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07"/>
    </mc:Choice>
    <mc:Fallback xmlns="">
      <p:transition spd="slow" advTm="104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643466" y="804334"/>
            <a:ext cx="3471333" cy="5249333"/>
          </a:xfrm>
        </p:spPr>
        <p:txBody>
          <a:bodyPr>
            <a:normAutofit/>
          </a:bodyPr>
          <a:lstStyle/>
          <a:p>
            <a:r>
              <a:rPr lang="en-US" sz="2800">
                <a:solidFill>
                  <a:srgbClr val="FFFFFF"/>
                </a:solidFill>
              </a:rPr>
              <a:t>Organizational Assessment </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5234722" y="804334"/>
            <a:ext cx="6680613" cy="5849684"/>
          </a:xfrm>
        </p:spPr>
        <p:txBody>
          <a:bodyPr anchor="ctr">
            <a:normAutofit/>
          </a:bodyPr>
          <a:lstStyle/>
          <a:p>
            <a:r>
              <a:rPr lang="en-US" sz="1600" b="1" dirty="0">
                <a:solidFill>
                  <a:schemeClr val="tx2"/>
                </a:solidFill>
              </a:rPr>
              <a:t>SETTING/SAMPLE</a:t>
            </a:r>
          </a:p>
          <a:p>
            <a:pPr lvl="1"/>
            <a:r>
              <a:rPr lang="en-US" sz="1600" dirty="0">
                <a:solidFill>
                  <a:schemeClr val="tx2"/>
                </a:solidFill>
                <a:latin typeface="Arial" panose="020B0604020202020204" pitchFamily="34" charset="0"/>
                <a:cs typeface="Arial" panose="020B0604020202020204" pitchFamily="34" charset="0"/>
              </a:rPr>
              <a:t>William Beaumont Hospital located in Troy, MI. It is a 530-license bed hospital whose mission and vision statement are to “provide compassionate, extraordinary care every day and be the leading high-value health care network focused on extraordinary outcomes through education, innovation and compassion” (Beaumont Hospital, 2020) </a:t>
            </a:r>
          </a:p>
          <a:p>
            <a:pPr lvl="1"/>
            <a:endParaRPr lang="en-US" sz="1600" dirty="0">
              <a:solidFill>
                <a:schemeClr val="tx2"/>
              </a:solidFill>
              <a:latin typeface="Arial" panose="020B0604020202020204" pitchFamily="34" charset="0"/>
              <a:cs typeface="Arial" panose="020B0604020202020204" pitchFamily="34" charset="0"/>
            </a:endParaRPr>
          </a:p>
          <a:p>
            <a:pPr lvl="1"/>
            <a:r>
              <a:rPr lang="en-US" sz="1600" dirty="0">
                <a:solidFill>
                  <a:schemeClr val="tx2"/>
                </a:solidFill>
                <a:latin typeface="Arial" panose="020B0604020202020204" pitchFamily="34" charset="0"/>
                <a:cs typeface="Arial" panose="020B0604020202020204" pitchFamily="34" charset="0"/>
              </a:rPr>
              <a:t>The unit that this project will be initiated is the Cardiac Progressive Care Unit (CPCU) .  Unit is cardiac based, and the nurses are BSN prepared</a:t>
            </a:r>
          </a:p>
          <a:p>
            <a:pPr lvl="1"/>
            <a:endParaRPr lang="en-US" sz="1600" dirty="0">
              <a:solidFill>
                <a:schemeClr val="tx2"/>
              </a:solidFill>
              <a:latin typeface="Arial" panose="020B0604020202020204" pitchFamily="34" charset="0"/>
              <a:cs typeface="Arial" panose="020B0604020202020204" pitchFamily="34" charset="0"/>
            </a:endParaRPr>
          </a:p>
          <a:p>
            <a:pPr lvl="1"/>
            <a:r>
              <a:rPr lang="en-US" sz="1600" dirty="0">
                <a:solidFill>
                  <a:schemeClr val="tx2"/>
                </a:solidFill>
                <a:latin typeface="Arial" panose="020B0604020202020204" pitchFamily="34" charset="0"/>
                <a:cs typeface="Arial" panose="020B0604020202020204" pitchFamily="34" charset="0"/>
              </a:rPr>
              <a:t>Inclusion criteria: ages of 18-64 years, speak English, and own a smartphone with internet access, underwent Cardiac surgery</a:t>
            </a:r>
          </a:p>
          <a:p>
            <a:pPr lvl="1"/>
            <a:endParaRPr lang="en-US" sz="1600" dirty="0">
              <a:solidFill>
                <a:schemeClr val="tx2"/>
              </a:solidFill>
              <a:latin typeface="Arial" panose="020B0604020202020204" pitchFamily="34" charset="0"/>
              <a:cs typeface="Arial" panose="020B0604020202020204" pitchFamily="34" charset="0"/>
            </a:endParaRPr>
          </a:p>
          <a:p>
            <a:pPr lvl="1"/>
            <a:r>
              <a:rPr lang="en-US" sz="1600" dirty="0">
                <a:solidFill>
                  <a:schemeClr val="tx2"/>
                </a:solidFill>
                <a:latin typeface="Arial" panose="020B0604020202020204" pitchFamily="34" charset="0"/>
                <a:cs typeface="Arial" panose="020B0604020202020204" pitchFamily="34" charset="0"/>
              </a:rPr>
              <a:t>Exclusion criteria: &lt;18 or &gt;64, non English speaking, does not own a smart device with internet access, refuses to participate, or has some form of a mental disability. </a:t>
            </a:r>
          </a:p>
          <a:p>
            <a:pPr lvl="1"/>
            <a:endParaRPr lang="en-US" sz="1400" dirty="0">
              <a:solidFill>
                <a:schemeClr val="tx2"/>
              </a:solidFill>
            </a:endParaRPr>
          </a:p>
          <a:p>
            <a:pPr lvl="1"/>
            <a:endParaRPr lang="en-US" sz="1400" dirty="0">
              <a:solidFill>
                <a:schemeClr val="tx2"/>
              </a:solidFill>
            </a:endParaRPr>
          </a:p>
        </p:txBody>
      </p:sp>
    </p:spTree>
    <p:extLst>
      <p:ext uri="{BB962C8B-B14F-4D97-AF65-F5344CB8AC3E}">
        <p14:creationId xmlns:p14="http://schemas.microsoft.com/office/powerpoint/2010/main" val="17929652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2425"/>
    </mc:Choice>
    <mc:Fallback xmlns="">
      <p:transition spd="slow" advTm="7242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3293919" y="50832"/>
            <a:ext cx="8610600" cy="1293028"/>
          </a:xfrm>
        </p:spPr>
        <p:txBody>
          <a:bodyPr/>
          <a:lstStyle/>
          <a:p>
            <a:pPr algn="ctr"/>
            <a:r>
              <a:rPr lang="en-US" dirty="0"/>
              <a:t>SWOT ANALYSIS</a:t>
            </a:r>
          </a:p>
        </p:txBody>
      </p:sp>
      <p:sp>
        <p:nvSpPr>
          <p:cNvPr id="4" name="Hexagon 3">
            <a:extLst>
              <a:ext uri="{FF2B5EF4-FFF2-40B4-BE49-F238E27FC236}">
                <a16:creationId xmlns:a16="http://schemas.microsoft.com/office/drawing/2014/main" id="{368930A9-B20D-3F44-9ADD-5D98027F498A}"/>
              </a:ext>
            </a:extLst>
          </p:cNvPr>
          <p:cNvSpPr/>
          <p:nvPr/>
        </p:nvSpPr>
        <p:spPr>
          <a:xfrm>
            <a:off x="947057" y="1148316"/>
            <a:ext cx="3481252" cy="286198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solidFill>
                  <a:srgbClr val="C00000"/>
                </a:solidFill>
                <a:highlight>
                  <a:srgbClr val="FFFF00"/>
                </a:highlight>
              </a:rPr>
              <a:t>STRENGTHS</a:t>
            </a:r>
          </a:p>
          <a:p>
            <a:pPr marL="285750" indent="-285750">
              <a:buFont typeface="Arial" panose="020B0604020202020204" pitchFamily="34" charset="0"/>
              <a:buChar char="•"/>
            </a:pPr>
            <a:r>
              <a:rPr lang="en-US" dirty="0"/>
              <a:t>Surgeon / unit staff support</a:t>
            </a:r>
          </a:p>
          <a:p>
            <a:pPr marL="285750" indent="-285750">
              <a:buFont typeface="Arial" panose="020B0604020202020204" pitchFamily="34" charset="0"/>
              <a:buChar char="•"/>
            </a:pPr>
            <a:r>
              <a:rPr lang="en-US" dirty="0"/>
              <a:t>2019 Community Health Needs Assessment  as smoking cessation a priority </a:t>
            </a:r>
          </a:p>
          <a:p>
            <a:endParaRPr lang="en-US" dirty="0"/>
          </a:p>
        </p:txBody>
      </p:sp>
      <p:sp>
        <p:nvSpPr>
          <p:cNvPr id="5" name="Hexagon 4">
            <a:extLst>
              <a:ext uri="{FF2B5EF4-FFF2-40B4-BE49-F238E27FC236}">
                <a16:creationId xmlns:a16="http://schemas.microsoft.com/office/drawing/2014/main" id="{EAFBD961-3BC7-7845-9BF4-1F50652A9112}"/>
              </a:ext>
            </a:extLst>
          </p:cNvPr>
          <p:cNvSpPr/>
          <p:nvPr/>
        </p:nvSpPr>
        <p:spPr>
          <a:xfrm>
            <a:off x="7197634" y="1417813"/>
            <a:ext cx="3618412" cy="2592483"/>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highlight>
                  <a:srgbClr val="00FF00"/>
                </a:highlight>
              </a:rPr>
              <a:t>WEAKNESS</a:t>
            </a:r>
          </a:p>
          <a:p>
            <a:pPr marL="285750" indent="-285750">
              <a:buFont typeface="Arial" panose="020B0604020202020204" pitchFamily="34" charset="0"/>
              <a:buChar char="•"/>
            </a:pPr>
            <a:r>
              <a:rPr lang="en-US" dirty="0"/>
              <a:t>Limited options to patients  due to closure of smoking cessation clinic</a:t>
            </a:r>
          </a:p>
          <a:p>
            <a:pPr marL="285750" indent="-285750">
              <a:buFont typeface="Arial" panose="020B0604020202020204" pitchFamily="34" charset="0"/>
              <a:buChar char="•"/>
            </a:pPr>
            <a:r>
              <a:rPr lang="en-US" dirty="0"/>
              <a:t>No formal process in support of smoking cessation</a:t>
            </a:r>
          </a:p>
          <a:p>
            <a:pPr algn="ctr"/>
            <a:endParaRPr lang="en-US" dirty="0"/>
          </a:p>
        </p:txBody>
      </p:sp>
      <p:sp>
        <p:nvSpPr>
          <p:cNvPr id="6" name="Hexagon 5">
            <a:extLst>
              <a:ext uri="{FF2B5EF4-FFF2-40B4-BE49-F238E27FC236}">
                <a16:creationId xmlns:a16="http://schemas.microsoft.com/office/drawing/2014/main" id="{84101C1C-3356-CA40-B821-9A7235A79B15}"/>
              </a:ext>
            </a:extLst>
          </p:cNvPr>
          <p:cNvSpPr/>
          <p:nvPr/>
        </p:nvSpPr>
        <p:spPr>
          <a:xfrm>
            <a:off x="947057" y="4084249"/>
            <a:ext cx="3618411" cy="2655297"/>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800000"/>
              </a:highlight>
            </a:endParaRPr>
          </a:p>
          <a:p>
            <a:pPr algn="ctr"/>
            <a:r>
              <a:rPr lang="en-US" dirty="0">
                <a:solidFill>
                  <a:srgbClr val="002060"/>
                </a:solidFill>
                <a:highlight>
                  <a:srgbClr val="FFFF00"/>
                </a:highlight>
              </a:rPr>
              <a:t>OPPORTUNITIES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Tracked by BCBS / State Michigan of Thoracic &amp; Cardiovascular Surgeons with possible reimbursement</a:t>
            </a:r>
          </a:p>
          <a:p>
            <a:pPr algn="ctr"/>
            <a:endParaRPr lang="en-US" dirty="0"/>
          </a:p>
        </p:txBody>
      </p:sp>
      <p:sp>
        <p:nvSpPr>
          <p:cNvPr id="7" name="Hexagon 6">
            <a:extLst>
              <a:ext uri="{FF2B5EF4-FFF2-40B4-BE49-F238E27FC236}">
                <a16:creationId xmlns:a16="http://schemas.microsoft.com/office/drawing/2014/main" id="{2CEAC663-F61A-DC44-A9A9-98708CF43A8C}"/>
              </a:ext>
            </a:extLst>
          </p:cNvPr>
          <p:cNvSpPr/>
          <p:nvPr/>
        </p:nvSpPr>
        <p:spPr>
          <a:xfrm>
            <a:off x="7197634" y="4147063"/>
            <a:ext cx="3618412" cy="2592483"/>
          </a:xfrm>
          <a:prstGeom prst="hex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ighlight>
                  <a:srgbClr val="00FF00"/>
                </a:highlight>
              </a:rPr>
              <a:t>THREATS</a:t>
            </a:r>
          </a:p>
          <a:p>
            <a:endParaRPr lang="en-US" dirty="0"/>
          </a:p>
          <a:p>
            <a:pPr marL="285750" indent="-285750">
              <a:buFont typeface="Arial" panose="020B0604020202020204" pitchFamily="34" charset="0"/>
              <a:buChar char="•"/>
            </a:pPr>
            <a:r>
              <a:rPr lang="en-US" dirty="0"/>
              <a:t>Decrease in nursing &amp; APP staffing </a:t>
            </a:r>
          </a:p>
          <a:p>
            <a:pPr marL="285750" indent="-285750">
              <a:buFont typeface="Arial" panose="020B0604020202020204" pitchFamily="34" charset="0"/>
              <a:buChar char="•"/>
            </a:pPr>
            <a:r>
              <a:rPr lang="en-US" dirty="0"/>
              <a:t>Time constraints</a:t>
            </a:r>
          </a:p>
          <a:p>
            <a:pPr marL="285750" indent="-285750">
              <a:buFont typeface="Arial" panose="020B0604020202020204" pitchFamily="34" charset="0"/>
              <a:buChar char="•"/>
            </a:pPr>
            <a:r>
              <a:rPr lang="en-US" dirty="0"/>
              <a:t>Covid</a:t>
            </a:r>
          </a:p>
        </p:txBody>
      </p:sp>
    </p:spTree>
    <p:extLst>
      <p:ext uri="{BB962C8B-B14F-4D97-AF65-F5344CB8AC3E}">
        <p14:creationId xmlns:p14="http://schemas.microsoft.com/office/powerpoint/2010/main" val="560063418"/>
      </p:ext>
    </p:extLst>
  </p:cSld>
  <p:clrMapOvr>
    <a:masterClrMapping/>
  </p:clrMapOvr>
  <mc:AlternateContent xmlns:mc="http://schemas.openxmlformats.org/markup-compatibility/2006" xmlns:p14="http://schemas.microsoft.com/office/powerpoint/2010/main">
    <mc:Choice Requires="p14">
      <p:transition spd="slow" p14:dur="2000" advTm="138594"/>
    </mc:Choice>
    <mc:Fallback xmlns="">
      <p:transition spd="slow" advTm="13859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dirty="0"/>
              <a:t>Theoretical Framework </a:t>
            </a:r>
            <a:endParaRPr lang="en-US"/>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628900"/>
            <a:ext cx="7454077" cy="3589785"/>
          </a:xfrm>
        </p:spPr>
        <p:txBody>
          <a:bodyPr>
            <a:normAutofit/>
          </a:bodyPr>
          <a:lstStyle/>
          <a:p>
            <a:r>
              <a:rPr lang="en-US" sz="2000" dirty="0"/>
              <a:t>Bandura’s Social Cognitive Theory</a:t>
            </a:r>
          </a:p>
          <a:p>
            <a:pPr lvl="1"/>
            <a:r>
              <a:rPr lang="en-US" dirty="0"/>
              <a:t>The premise of this theory is if we empower patients with resources that would influence their self-efficacy and provide them the means to improve their health including in succeeding in smoking cessation. </a:t>
            </a:r>
          </a:p>
          <a:p>
            <a:endParaRPr lang="en-US" sz="2000" dirty="0"/>
          </a:p>
          <a:p>
            <a:r>
              <a:rPr lang="en-US" sz="2000" dirty="0"/>
              <a:t>Transtheoretical Model of Change (TTM)- Prochaska Stages of Change</a:t>
            </a:r>
          </a:p>
          <a:p>
            <a:pPr lvl="1"/>
            <a:r>
              <a:rPr lang="en-US" dirty="0"/>
              <a:t>Determining their readiness in order to provide the most appropriate intervention / teaching. </a:t>
            </a:r>
          </a:p>
          <a:p>
            <a:pPr lvl="1"/>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05853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9127"/>
    </mc:Choice>
    <mc:Fallback xmlns="">
      <p:transition spd="slow" advTm="14912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7" name="Rectangle 11">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3">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3" name="Title 2">
            <a:extLst>
              <a:ext uri="{FF2B5EF4-FFF2-40B4-BE49-F238E27FC236}">
                <a16:creationId xmlns:a16="http://schemas.microsoft.com/office/drawing/2014/main" id="{70C726BB-6F5D-0B43-9827-12CED42A393D}"/>
              </a:ext>
            </a:extLst>
          </p:cNvPr>
          <p:cNvSpPr>
            <a:spLocks noGrp="1"/>
          </p:cNvSpPr>
          <p:nvPr>
            <p:ph type="title"/>
          </p:nvPr>
        </p:nvSpPr>
        <p:spPr>
          <a:xfrm>
            <a:off x="643466" y="804334"/>
            <a:ext cx="3471333" cy="5249333"/>
          </a:xfrm>
        </p:spPr>
        <p:txBody>
          <a:bodyPr>
            <a:normAutofit/>
          </a:bodyPr>
          <a:lstStyle/>
          <a:p>
            <a:r>
              <a:rPr lang="en-US">
                <a:solidFill>
                  <a:srgbClr val="FFFFFF"/>
                </a:solidFill>
              </a:rPr>
              <a:t>Purpose statement</a:t>
            </a:r>
          </a:p>
        </p:txBody>
      </p:sp>
      <p:sp>
        <p:nvSpPr>
          <p:cNvPr id="5" name="Content Placeholder 4">
            <a:extLst>
              <a:ext uri="{FF2B5EF4-FFF2-40B4-BE49-F238E27FC236}">
                <a16:creationId xmlns:a16="http://schemas.microsoft.com/office/drawing/2014/main" id="{DA5C4032-B085-BE44-A099-A7E68985BF06}"/>
              </a:ext>
            </a:extLst>
          </p:cNvPr>
          <p:cNvSpPr>
            <a:spLocks noGrp="1"/>
          </p:cNvSpPr>
          <p:nvPr>
            <p:ph idx="1"/>
          </p:nvPr>
        </p:nvSpPr>
        <p:spPr>
          <a:xfrm>
            <a:off x="5234722" y="804334"/>
            <a:ext cx="6271477" cy="5249333"/>
          </a:xfrm>
        </p:spPr>
        <p:txBody>
          <a:bodyPr anchor="ctr">
            <a:normAutofit/>
          </a:bodyPr>
          <a:lstStyle/>
          <a:p>
            <a:pPr marL="0" indent="0">
              <a:buNone/>
            </a:pPr>
            <a:endParaRPr lang="en-US" dirty="0">
              <a:solidFill>
                <a:schemeClr val="tx2"/>
              </a:solidFill>
            </a:endParaRPr>
          </a:p>
          <a:p>
            <a:pPr marL="0" indent="0">
              <a:buNone/>
            </a:pPr>
            <a:r>
              <a:rPr lang="en-US" dirty="0">
                <a:solidFill>
                  <a:schemeClr val="tx2"/>
                </a:solidFill>
              </a:rPr>
              <a:t>The purpose of this pilot project is </a:t>
            </a:r>
          </a:p>
          <a:p>
            <a:pPr marL="457200" indent="-457200">
              <a:buFont typeface="+mj-lt"/>
              <a:buAutoNum type="arabicPeriod"/>
            </a:pPr>
            <a:r>
              <a:rPr lang="en-US" dirty="0">
                <a:solidFill>
                  <a:schemeClr val="tx2"/>
                </a:solidFill>
              </a:rPr>
              <a:t>to determine if individualized in-hospital smoking cessation teaching and smoking cessation mobile application improves smoking cessation rates at 1 month after discharge </a:t>
            </a:r>
          </a:p>
          <a:p>
            <a:pPr marL="457200" indent="-457200">
              <a:buFont typeface="+mj-lt"/>
              <a:buAutoNum type="arabicPeriod"/>
            </a:pPr>
            <a:endParaRPr lang="en-US" dirty="0">
              <a:solidFill>
                <a:schemeClr val="tx2"/>
              </a:solidFill>
            </a:endParaRPr>
          </a:p>
          <a:p>
            <a:pPr marL="457200" indent="-457200">
              <a:buFont typeface="+mj-lt"/>
              <a:buAutoNum type="arabicPeriod"/>
            </a:pPr>
            <a:r>
              <a:rPr lang="en-US" dirty="0">
                <a:solidFill>
                  <a:schemeClr val="tx2"/>
                </a:solidFill>
              </a:rPr>
              <a:t>evaluate patient satisfaction ratings related to the use of the smoking cessation mobile application within this population</a:t>
            </a:r>
          </a:p>
          <a:p>
            <a:endParaRPr lang="en-US" dirty="0">
              <a:solidFill>
                <a:schemeClr val="tx2"/>
              </a:solidFill>
            </a:endParaRPr>
          </a:p>
        </p:txBody>
      </p:sp>
    </p:spTree>
    <p:extLst>
      <p:ext uri="{BB962C8B-B14F-4D97-AF65-F5344CB8AC3E}">
        <p14:creationId xmlns:p14="http://schemas.microsoft.com/office/powerpoint/2010/main" val="3588247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2443"/>
    </mc:Choice>
    <mc:Fallback xmlns="">
      <p:transition spd="slow" advTm="8244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5" name="Picture 14">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5" name="Title 4">
            <a:extLst>
              <a:ext uri="{FF2B5EF4-FFF2-40B4-BE49-F238E27FC236}">
                <a16:creationId xmlns:a16="http://schemas.microsoft.com/office/drawing/2014/main" id="{B319A845-D3A1-BA4E-8968-F1EE61102934}"/>
              </a:ext>
            </a:extLst>
          </p:cNvPr>
          <p:cNvSpPr>
            <a:spLocks noGrp="1"/>
          </p:cNvSpPr>
          <p:nvPr>
            <p:ph type="title"/>
          </p:nvPr>
        </p:nvSpPr>
        <p:spPr>
          <a:xfrm>
            <a:off x="643466" y="804334"/>
            <a:ext cx="3471333" cy="5249333"/>
          </a:xfrm>
        </p:spPr>
        <p:txBody>
          <a:bodyPr>
            <a:normAutofit/>
          </a:bodyPr>
          <a:lstStyle/>
          <a:p>
            <a:r>
              <a:rPr lang="en-US">
                <a:solidFill>
                  <a:srgbClr val="FFFFFF"/>
                </a:solidFill>
              </a:rPr>
              <a:t>Goals and Objectives</a:t>
            </a:r>
          </a:p>
        </p:txBody>
      </p:sp>
      <p:sp>
        <p:nvSpPr>
          <p:cNvPr id="6" name="Content Placeholder 5">
            <a:extLst>
              <a:ext uri="{FF2B5EF4-FFF2-40B4-BE49-F238E27FC236}">
                <a16:creationId xmlns:a16="http://schemas.microsoft.com/office/drawing/2014/main" id="{D1683277-17F1-5045-A084-43CB8B002720}"/>
              </a:ext>
            </a:extLst>
          </p:cNvPr>
          <p:cNvSpPr>
            <a:spLocks noGrp="1"/>
          </p:cNvSpPr>
          <p:nvPr>
            <p:ph idx="1"/>
          </p:nvPr>
        </p:nvSpPr>
        <p:spPr>
          <a:xfrm>
            <a:off x="5234722" y="804334"/>
            <a:ext cx="6271477" cy="5249333"/>
          </a:xfrm>
        </p:spPr>
        <p:txBody>
          <a:bodyPr anchor="ctr">
            <a:normAutofit/>
          </a:bodyPr>
          <a:lstStyle/>
          <a:p>
            <a:pPr marL="0" indent="0">
              <a:buNone/>
            </a:pPr>
            <a:endParaRPr lang="en-US" dirty="0">
              <a:solidFill>
                <a:schemeClr val="tx2"/>
              </a:solidFill>
            </a:endParaRPr>
          </a:p>
          <a:p>
            <a:pPr marL="0" indent="0">
              <a:buNone/>
            </a:pPr>
            <a:endParaRPr lang="en-US" dirty="0">
              <a:solidFill>
                <a:schemeClr val="tx2"/>
              </a:solidFill>
            </a:endParaRPr>
          </a:p>
          <a:p>
            <a:pPr marL="457200" lvl="0" indent="-457200">
              <a:buFont typeface="+mj-lt"/>
              <a:buAutoNum type="arabicPeriod"/>
            </a:pPr>
            <a:r>
              <a:rPr lang="en-US" dirty="0">
                <a:solidFill>
                  <a:schemeClr val="tx2"/>
                </a:solidFill>
              </a:rPr>
              <a:t>Implement an in-hospital smoking cessation teaching program for cardiac patients undergoing surgery during their admission. </a:t>
            </a:r>
          </a:p>
          <a:p>
            <a:pPr marL="457200" lvl="0" indent="-457200">
              <a:buFont typeface="+mj-lt"/>
              <a:buAutoNum type="arabicPeriod"/>
            </a:pPr>
            <a:r>
              <a:rPr lang="en-US" dirty="0">
                <a:solidFill>
                  <a:schemeClr val="tx2"/>
                </a:solidFill>
              </a:rPr>
              <a:t>Assist to develop a trigger/coping plan for patients before discharge.</a:t>
            </a:r>
          </a:p>
          <a:p>
            <a:pPr marL="457200" indent="-457200">
              <a:buFont typeface="+mj-lt"/>
              <a:buAutoNum type="arabicPeriod"/>
            </a:pPr>
            <a:r>
              <a:rPr lang="en-US" dirty="0">
                <a:solidFill>
                  <a:schemeClr val="tx2"/>
                </a:solidFill>
              </a:rPr>
              <a:t>Sign up for a smoking cessation mobile application before discharge </a:t>
            </a:r>
          </a:p>
          <a:p>
            <a:pPr marL="457200" lvl="0" indent="-457200">
              <a:buFont typeface="+mj-lt"/>
              <a:buAutoNum type="arabicPeriod"/>
            </a:pPr>
            <a:r>
              <a:rPr lang="en-US" dirty="0">
                <a:solidFill>
                  <a:schemeClr val="tx2"/>
                </a:solidFill>
              </a:rPr>
              <a:t>Improve smoking cessation rates at 1month after discharge.</a:t>
            </a:r>
          </a:p>
          <a:p>
            <a:endParaRPr lang="en-US" dirty="0">
              <a:solidFill>
                <a:schemeClr val="tx2"/>
              </a:solidFill>
            </a:endParaRPr>
          </a:p>
        </p:txBody>
      </p:sp>
    </p:spTree>
    <p:extLst>
      <p:ext uri="{BB962C8B-B14F-4D97-AF65-F5344CB8AC3E}">
        <p14:creationId xmlns:p14="http://schemas.microsoft.com/office/powerpoint/2010/main" val="40236078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3"/>
            <a:ext cx="7434070" cy="1474330"/>
          </a:xfrm>
        </p:spPr>
        <p:txBody>
          <a:bodyPr>
            <a:normAutofit/>
          </a:bodyPr>
          <a:lstStyle/>
          <a:p>
            <a:r>
              <a:rPr lang="en-US" dirty="0"/>
              <a:t>Project DESIGN</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064327"/>
            <a:ext cx="7454077" cy="3616038"/>
          </a:xfrm>
        </p:spPr>
        <p:txBody>
          <a:bodyPr>
            <a:normAutofit/>
          </a:bodyPr>
          <a:lstStyle/>
          <a:p>
            <a:endParaRPr lang="en-US" sz="2000" b="1" dirty="0"/>
          </a:p>
          <a:p>
            <a:pPr marL="0" indent="0">
              <a:buNone/>
            </a:pPr>
            <a:endParaRPr lang="en-US" sz="2000" b="1" dirty="0"/>
          </a:p>
          <a:p>
            <a:endParaRPr lang="en-US" sz="2000" b="1" dirty="0"/>
          </a:p>
          <a:p>
            <a:pPr lvl="1"/>
            <a:r>
              <a:rPr lang="en-US" dirty="0"/>
              <a:t>Quality Improvement</a:t>
            </a:r>
          </a:p>
          <a:p>
            <a:pPr lvl="1"/>
            <a:endParaRPr lang="en-US" dirty="0"/>
          </a:p>
          <a:p>
            <a:pPr lvl="1"/>
            <a:r>
              <a:rPr lang="en-US" dirty="0"/>
              <a:t>The timeline of the project was approximately six months. The timeframe was increased due to COVID restrictions</a:t>
            </a:r>
          </a:p>
          <a:p>
            <a:pPr marL="457200" lvl="1" indent="0">
              <a:buNone/>
            </a:pPr>
            <a:endParaRPr lang="en-US" b="1" dirty="0"/>
          </a:p>
          <a:p>
            <a:endParaRPr lang="en-US" sz="2000" b="1" dirty="0"/>
          </a:p>
        </p:txBody>
      </p:sp>
    </p:spTree>
    <p:extLst>
      <p:ext uri="{BB962C8B-B14F-4D97-AF65-F5344CB8AC3E}">
        <p14:creationId xmlns:p14="http://schemas.microsoft.com/office/powerpoint/2010/main" val="3101865327"/>
      </p:ext>
    </p:extLst>
  </p:cSld>
  <p:clrMapOvr>
    <a:masterClrMapping/>
  </p:clrMapOvr>
  <mc:AlternateContent xmlns:mc="http://schemas.openxmlformats.org/markup-compatibility/2006" xmlns:p14="http://schemas.microsoft.com/office/powerpoint/2010/main">
    <mc:Choice Requires="p14">
      <p:transition spd="slow" p14:dur="2000" advTm="24325"/>
    </mc:Choice>
    <mc:Fallback xmlns="">
      <p:transition spd="slow" advTm="243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7">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1739900" y="681142"/>
            <a:ext cx="9766300" cy="1293028"/>
          </a:xfrm>
        </p:spPr>
        <p:txBody>
          <a:bodyPr>
            <a:normAutofit/>
          </a:bodyPr>
          <a:lstStyle/>
          <a:p>
            <a:r>
              <a:rPr lang="en-US">
                <a:solidFill>
                  <a:srgbClr val="FFFFFF"/>
                </a:solidFill>
              </a:rPr>
              <a:t>Methodology</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194872" y="2286000"/>
            <a:ext cx="11311327" cy="4399613"/>
          </a:xfrm>
        </p:spPr>
        <p:txBody>
          <a:bodyPr>
            <a:normAutofit/>
          </a:bodyPr>
          <a:lstStyle/>
          <a:p>
            <a:pPr marL="0" indent="0">
              <a:buNone/>
            </a:pPr>
            <a:r>
              <a:rPr lang="en-US" sz="2000" b="1" dirty="0">
                <a:latin typeface="Arial" panose="020B0604020202020204" pitchFamily="34" charset="0"/>
                <a:cs typeface="Arial" panose="020B0604020202020204" pitchFamily="34" charset="0"/>
              </a:rPr>
              <a:t>INTERVENTION</a:t>
            </a:r>
          </a:p>
          <a:p>
            <a:pPr marL="0" indent="0">
              <a:buNone/>
            </a:pPr>
            <a:endParaRPr lang="en-US" sz="2000" b="1"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Time frame for this project was October 2021 to March 2022</a:t>
            </a:r>
          </a:p>
          <a:p>
            <a:pPr lvl="1"/>
            <a:r>
              <a:rPr lang="en-US" dirty="0">
                <a:latin typeface="Arial" panose="020B0604020202020204" pitchFamily="34" charset="0"/>
                <a:cs typeface="Arial" panose="020B0604020202020204" pitchFamily="34" charset="0"/>
              </a:rPr>
              <a:t>Smoking cessation status is assessed at the time of admission of a cardiac event or surgery</a:t>
            </a:r>
          </a:p>
          <a:p>
            <a:pPr lvl="1"/>
            <a:r>
              <a:rPr lang="en-US" dirty="0">
                <a:latin typeface="Arial" panose="020B0604020202020204" pitchFamily="34" charset="0"/>
                <a:cs typeface="Arial" panose="020B0604020202020204" pitchFamily="34" charset="0"/>
              </a:rPr>
              <a:t>Patient met on transfer to CPCU and verbal consent obtained to be admitted to the project </a:t>
            </a:r>
          </a:p>
          <a:p>
            <a:pPr lvl="1"/>
            <a:r>
              <a:rPr lang="en-US" dirty="0">
                <a:latin typeface="Arial" panose="020B0604020202020204" pitchFamily="34" charset="0"/>
                <a:cs typeface="Arial" panose="020B0604020202020204" pitchFamily="34" charset="0"/>
              </a:rPr>
              <a:t>Questionnaires completed: Demographics, The Smoking Abstinence Self-efficacy Questionnaire (SASEQ), Motivation to Stop Scale (MTSS)</a:t>
            </a:r>
          </a:p>
          <a:p>
            <a:pPr lvl="1"/>
            <a:r>
              <a:rPr lang="en-US" dirty="0">
                <a:latin typeface="Arial" panose="020B0604020202020204" pitchFamily="34" charset="0"/>
                <a:cs typeface="Arial" panose="020B0604020202020204" pitchFamily="34" charset="0"/>
              </a:rPr>
              <a:t>Information on </a:t>
            </a:r>
            <a:r>
              <a:rPr lang="en-US" dirty="0" err="1">
                <a:latin typeface="Arial" panose="020B0604020202020204" pitchFamily="34" charset="0"/>
                <a:cs typeface="Arial" panose="020B0604020202020204" pitchFamily="34" charset="0"/>
              </a:rPr>
              <a:t>Smokefree.gov</a:t>
            </a:r>
            <a:r>
              <a:rPr lang="en-US" dirty="0">
                <a:latin typeface="Arial" panose="020B0604020202020204" pitchFamily="34" charset="0"/>
                <a:cs typeface="Arial" panose="020B0604020202020204" pitchFamily="34" charset="0"/>
              </a:rPr>
              <a:t> website provided and sign up for </a:t>
            </a:r>
            <a:r>
              <a:rPr lang="en-US" dirty="0" err="1">
                <a:latin typeface="Arial" panose="020B0604020202020204" pitchFamily="34" charset="0"/>
                <a:cs typeface="Arial" panose="020B0604020202020204" pitchFamily="34" charset="0"/>
              </a:rPr>
              <a:t>Quitguide</a:t>
            </a:r>
            <a:r>
              <a:rPr lang="en-US" dirty="0">
                <a:latin typeface="Arial" panose="020B0604020202020204" pitchFamily="34" charset="0"/>
                <a:cs typeface="Arial" panose="020B0604020202020204" pitchFamily="34" charset="0"/>
              </a:rPr>
              <a:t> smoking cessation mobile application </a:t>
            </a:r>
          </a:p>
          <a:p>
            <a:pPr lvl="1"/>
            <a:r>
              <a:rPr lang="en-US" dirty="0">
                <a:latin typeface="Arial" panose="020B0604020202020204" pitchFamily="34" charset="0"/>
                <a:cs typeface="Arial" panose="020B0604020202020204" pitchFamily="34" charset="0"/>
              </a:rPr>
              <a:t>Assist in developing a trigger/coping plan for smoking cessation to follow on discharge </a:t>
            </a:r>
          </a:p>
          <a:p>
            <a:pPr lvl="1"/>
            <a:r>
              <a:rPr lang="en-US" dirty="0">
                <a:latin typeface="Arial" panose="020B0604020202020204" pitchFamily="34" charset="0"/>
                <a:cs typeface="Arial" panose="020B0604020202020204" pitchFamily="34" charset="0"/>
              </a:rPr>
              <a:t>The RN that was part of the project provided re-</a:t>
            </a:r>
            <a:r>
              <a:rPr lang="en-US" dirty="0" err="1">
                <a:latin typeface="Arial" panose="020B0604020202020204" pitchFamily="34" charset="0"/>
                <a:cs typeface="Arial" panose="020B0604020202020204" pitchFamily="34" charset="0"/>
              </a:rPr>
              <a:t>inforcement</a:t>
            </a:r>
            <a:r>
              <a:rPr lang="en-US" dirty="0">
                <a:latin typeface="Arial" panose="020B0604020202020204" pitchFamily="34" charset="0"/>
                <a:cs typeface="Arial" panose="020B0604020202020204" pitchFamily="34" charset="0"/>
              </a:rPr>
              <a:t> on the </a:t>
            </a:r>
            <a:r>
              <a:rPr lang="en-US" dirty="0" err="1">
                <a:latin typeface="Arial" panose="020B0604020202020204" pitchFamily="34" charset="0"/>
                <a:cs typeface="Arial" panose="020B0604020202020204" pitchFamily="34" charset="0"/>
              </a:rPr>
              <a:t>obove</a:t>
            </a:r>
            <a:r>
              <a:rPr lang="en-US" dirty="0">
                <a:latin typeface="Arial" panose="020B0604020202020204" pitchFamily="34" charset="0"/>
                <a:cs typeface="Arial" panose="020B0604020202020204" pitchFamily="34" charset="0"/>
              </a:rPr>
              <a:t> two steps</a:t>
            </a:r>
          </a:p>
          <a:p>
            <a:pPr lvl="1"/>
            <a:r>
              <a:rPr lang="en-US" dirty="0">
                <a:latin typeface="Arial" panose="020B0604020202020204" pitchFamily="34" charset="0"/>
                <a:cs typeface="Arial" panose="020B0604020202020204" pitchFamily="34" charset="0"/>
              </a:rPr>
              <a:t>At the end of one month, patient’s smoking status was assessed, and the action/coping plan and smoking cessation application rating were reviewed.</a:t>
            </a:r>
          </a:p>
        </p:txBody>
      </p:sp>
    </p:spTree>
    <p:extLst>
      <p:ext uri="{BB962C8B-B14F-4D97-AF65-F5344CB8AC3E}">
        <p14:creationId xmlns:p14="http://schemas.microsoft.com/office/powerpoint/2010/main" val="3545018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5327"/>
    </mc:Choice>
    <mc:Fallback xmlns="">
      <p:transition spd="slow" advTm="13532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1739900" y="681142"/>
            <a:ext cx="9766300" cy="1293028"/>
          </a:xfrm>
        </p:spPr>
        <p:txBody>
          <a:bodyPr>
            <a:normAutofit/>
          </a:bodyPr>
          <a:lstStyle/>
          <a:p>
            <a:r>
              <a:rPr lang="en-US">
                <a:solidFill>
                  <a:srgbClr val="FFFFFF"/>
                </a:solidFill>
              </a:rPr>
              <a:t>Methodology</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284813" y="2286000"/>
            <a:ext cx="11707318" cy="4354643"/>
          </a:xfrm>
        </p:spPr>
        <p:txBody>
          <a:bodyPr>
            <a:normAutofit fontScale="85000" lnSpcReduction="20000"/>
          </a:bodyPr>
          <a:lstStyle/>
          <a:p>
            <a:pPr marL="0" indent="0">
              <a:buNone/>
            </a:pPr>
            <a:r>
              <a:rPr lang="en-US" sz="2100" b="1" dirty="0">
                <a:latin typeface="Arial" panose="020B0604020202020204" pitchFamily="34" charset="0"/>
                <a:cs typeface="Arial" panose="020B0604020202020204" pitchFamily="34" charset="0"/>
              </a:rPr>
              <a:t>Measures / Tools</a:t>
            </a:r>
            <a:endParaRPr lang="en-US" sz="2100" dirty="0">
              <a:latin typeface="Arial" panose="020B0604020202020204" pitchFamily="34" charset="0"/>
              <a:cs typeface="Arial" panose="020B0604020202020204" pitchFamily="34" charset="0"/>
            </a:endParaRPr>
          </a:p>
          <a:p>
            <a:pPr marL="457200" indent="-457200">
              <a:buFont typeface="+mj-lt"/>
              <a:buAutoNum type="arabicPeriod"/>
            </a:pPr>
            <a:r>
              <a:rPr lang="en-US" sz="2100" dirty="0">
                <a:latin typeface="Arial" panose="020B0604020202020204" pitchFamily="34" charset="0"/>
                <a:cs typeface="Arial" panose="020B0604020202020204" pitchFamily="34" charset="0"/>
              </a:rPr>
              <a:t>Interview / Demographic form</a:t>
            </a:r>
          </a:p>
          <a:p>
            <a:pPr lvl="1"/>
            <a:r>
              <a:rPr lang="en-US" sz="2100" dirty="0">
                <a:latin typeface="Arial" panose="020B0604020202020204" pitchFamily="34" charset="0"/>
                <a:cs typeface="Arial" panose="020B0604020202020204" pitchFamily="34" charset="0"/>
              </a:rPr>
              <a:t>Determine smoking status. </a:t>
            </a:r>
          </a:p>
          <a:p>
            <a:pPr lvl="1"/>
            <a:r>
              <a:rPr lang="en-US" sz="2100" dirty="0">
                <a:latin typeface="Arial" panose="020B0604020202020204" pitchFamily="34" charset="0"/>
                <a:cs typeface="Arial" panose="020B0604020202020204" pitchFamily="34" charset="0"/>
              </a:rPr>
              <a:t>determine the action/coping plan </a:t>
            </a:r>
          </a:p>
          <a:p>
            <a:pPr lvl="1"/>
            <a:r>
              <a:rPr lang="en-US" sz="2100" dirty="0">
                <a:latin typeface="Arial" panose="020B0604020202020204" pitchFamily="34" charset="0"/>
                <a:cs typeface="Arial" panose="020B0604020202020204" pitchFamily="34" charset="0"/>
              </a:rPr>
              <a:t>The follow up interview was done as a Face to face appointment three days after discharge which coincided with their surgery follow up appointment.</a:t>
            </a:r>
          </a:p>
          <a:p>
            <a:pPr lvl="1"/>
            <a:endParaRPr lang="en-US" sz="2100" dirty="0">
              <a:latin typeface="Arial" panose="020B0604020202020204" pitchFamily="34" charset="0"/>
              <a:cs typeface="Arial" panose="020B0604020202020204" pitchFamily="34" charset="0"/>
            </a:endParaRPr>
          </a:p>
          <a:p>
            <a:pPr marL="457200" indent="-457200">
              <a:buFont typeface="+mj-lt"/>
              <a:buAutoNum type="arabicPeriod"/>
            </a:pPr>
            <a:r>
              <a:rPr lang="en-US" sz="2100" dirty="0">
                <a:latin typeface="Arial" panose="020B0604020202020204" pitchFamily="34" charset="0"/>
                <a:cs typeface="Arial" panose="020B0604020202020204" pitchFamily="34" charset="0"/>
              </a:rPr>
              <a:t>The smoking abstinence self-efficacy questionnaire (SASEQ). </a:t>
            </a:r>
          </a:p>
          <a:p>
            <a:pPr lvl="1"/>
            <a:r>
              <a:rPr lang="en-US" sz="2100" dirty="0">
                <a:latin typeface="Arial" panose="020B0604020202020204" pitchFamily="34" charset="0"/>
                <a:cs typeface="Arial" panose="020B0604020202020204" pitchFamily="34" charset="0"/>
              </a:rPr>
              <a:t>assesses self-efficacy by asking questions related to social and emotional situations. The higher the score then the higher self-efficacy. </a:t>
            </a:r>
          </a:p>
          <a:p>
            <a:pPr lvl="1"/>
            <a:r>
              <a:rPr lang="en-US" sz="2100" dirty="0">
                <a:latin typeface="Arial" panose="020B0604020202020204" pitchFamily="34" charset="0"/>
                <a:cs typeface="Arial" panose="020B0604020202020204" pitchFamily="34" charset="0"/>
              </a:rPr>
              <a:t>Speck et al. (2013) utilized this questionnaire and stated that it was found to be reliable and valid in predicting smoking cessation success. </a:t>
            </a:r>
          </a:p>
          <a:p>
            <a:pPr lvl="1"/>
            <a:endParaRPr lang="en-US" sz="2100" dirty="0">
              <a:latin typeface="Arial" panose="020B0604020202020204" pitchFamily="34" charset="0"/>
              <a:cs typeface="Arial" panose="020B0604020202020204" pitchFamily="34" charset="0"/>
            </a:endParaRPr>
          </a:p>
          <a:p>
            <a:pPr marL="457200" indent="-457200">
              <a:buFont typeface="+mj-lt"/>
              <a:buAutoNum type="arabicPeriod"/>
            </a:pPr>
            <a:r>
              <a:rPr lang="en-US" sz="2100" dirty="0">
                <a:latin typeface="Arial" panose="020B0604020202020204" pitchFamily="34" charset="0"/>
                <a:cs typeface="Arial" panose="020B0604020202020204" pitchFamily="34" charset="0"/>
              </a:rPr>
              <a:t>Motivation to stop scale (MTSS). </a:t>
            </a:r>
          </a:p>
          <a:p>
            <a:pPr lvl="1"/>
            <a:r>
              <a:rPr lang="en-US" sz="2100" dirty="0">
                <a:latin typeface="Arial" panose="020B0604020202020204" pitchFamily="34" charset="0"/>
                <a:cs typeface="Arial" panose="020B0604020202020204" pitchFamily="34" charset="0"/>
              </a:rPr>
              <a:t>assesses patient’s motivation by determining their intention, desire, and belief to quit smoking </a:t>
            </a:r>
          </a:p>
          <a:p>
            <a:pPr lvl="1"/>
            <a:r>
              <a:rPr lang="en-US" sz="2100" dirty="0">
                <a:latin typeface="Arial" panose="020B0604020202020204" pitchFamily="34" charset="0"/>
                <a:cs typeface="Arial" panose="020B0604020202020204" pitchFamily="34" charset="0"/>
              </a:rPr>
              <a:t>Hummel et al. (2017) found this questionnaire to be a reliable tool to predict quit attempts with patients who scored high.   </a:t>
            </a:r>
          </a:p>
          <a:p>
            <a:pPr lvl="1"/>
            <a:endParaRPr lang="en-US" sz="1100" dirty="0"/>
          </a:p>
          <a:p>
            <a:pPr marL="0" indent="0">
              <a:buNone/>
            </a:pPr>
            <a:endParaRPr lang="en-US" sz="1100" dirty="0"/>
          </a:p>
          <a:p>
            <a:pPr marL="457200" indent="-457200">
              <a:buFont typeface="+mj-lt"/>
              <a:buAutoNum type="arabicPeriod"/>
            </a:pPr>
            <a:endParaRPr lang="en-US" sz="1100" dirty="0"/>
          </a:p>
        </p:txBody>
      </p:sp>
    </p:spTree>
    <p:extLst>
      <p:ext uri="{BB962C8B-B14F-4D97-AF65-F5344CB8AC3E}">
        <p14:creationId xmlns:p14="http://schemas.microsoft.com/office/powerpoint/2010/main" val="872604237"/>
      </p:ext>
    </p:extLst>
  </p:cSld>
  <p:clrMapOvr>
    <a:masterClrMapping/>
  </p:clrMapOvr>
  <mc:AlternateContent xmlns:mc="http://schemas.openxmlformats.org/markup-compatibility/2006" xmlns:p14="http://schemas.microsoft.com/office/powerpoint/2010/main">
    <mc:Choice Requires="p14">
      <p:transition spd="slow" p14:dur="2000" advTm="48119"/>
    </mc:Choice>
    <mc:Fallback xmlns="">
      <p:transition spd="slow" advTm="4811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1739900" y="681142"/>
            <a:ext cx="9766300" cy="1293028"/>
          </a:xfrm>
        </p:spPr>
        <p:txBody>
          <a:bodyPr>
            <a:normAutofit/>
          </a:bodyPr>
          <a:lstStyle/>
          <a:p>
            <a:r>
              <a:rPr lang="en-US">
                <a:solidFill>
                  <a:srgbClr val="FFFFFF"/>
                </a:solidFill>
              </a:rPr>
              <a:t>Methodology</a:t>
            </a:r>
            <a:br>
              <a:rPr lang="en-US">
                <a:solidFill>
                  <a:srgbClr val="FFFFFF"/>
                </a:solidFill>
              </a:rPr>
            </a:br>
            <a:endParaRPr lang="en-US">
              <a:solidFill>
                <a:srgbClr val="FFFFFF"/>
              </a:solidFill>
            </a:endParaRPr>
          </a:p>
        </p:txBody>
      </p:sp>
      <p:sp>
        <p:nvSpPr>
          <p:cNvPr id="5" name="Content Placeholder 4">
            <a:extLst>
              <a:ext uri="{FF2B5EF4-FFF2-40B4-BE49-F238E27FC236}">
                <a16:creationId xmlns:a16="http://schemas.microsoft.com/office/drawing/2014/main" id="{D690EA09-241C-882C-7A21-786CA7B2C95B}"/>
              </a:ext>
            </a:extLst>
          </p:cNvPr>
          <p:cNvSpPr>
            <a:spLocks noGrp="1"/>
          </p:cNvSpPr>
          <p:nvPr>
            <p:ph idx="1"/>
          </p:nvPr>
        </p:nvSpPr>
        <p:spPr>
          <a:xfrm>
            <a:off x="685800" y="2067859"/>
            <a:ext cx="10820400" cy="4384622"/>
          </a:xfrm>
        </p:spPr>
        <p:txBody>
          <a:bodyPr/>
          <a:lstStyle/>
          <a:p>
            <a:pPr marL="0" indent="0">
              <a:buNone/>
            </a:pPr>
            <a:endParaRPr lang="en-US" dirty="0"/>
          </a:p>
          <a:p>
            <a:pPr marL="0" indent="0">
              <a:buNone/>
            </a:pPr>
            <a:r>
              <a:rPr lang="en-US" dirty="0"/>
              <a:t>QUITGUIDE MOBILE APPLICATION</a:t>
            </a:r>
          </a:p>
          <a:p>
            <a:pPr lvl="1"/>
            <a:r>
              <a:rPr lang="en-US" dirty="0"/>
              <a:t>24/7 support with a Smokefree app for your smartphone.</a:t>
            </a:r>
          </a:p>
          <a:p>
            <a:pPr lvl="1"/>
            <a:r>
              <a:rPr lang="en-US" dirty="0"/>
              <a:t>helps you understand your smoking patterns and build the skills needed to become and stay smokefree. </a:t>
            </a:r>
          </a:p>
          <a:p>
            <a:pPr lvl="1"/>
            <a:r>
              <a:rPr lang="en-US" dirty="0"/>
              <a:t>Tracks how many days smokefree and how much money saved during that time</a:t>
            </a:r>
          </a:p>
          <a:p>
            <a:pPr lvl="1"/>
            <a:r>
              <a:rPr lang="en-US" dirty="0"/>
              <a:t>Provides information on developing a plan, management of triggers, withdrawal symptoms, tips if you slip, and steps to remain smokefree</a:t>
            </a:r>
          </a:p>
          <a:p>
            <a:pPr lvl="1"/>
            <a:r>
              <a:rPr lang="en-US" dirty="0"/>
              <a:t>Sign up for support notifications during specific times / locations you need added support</a:t>
            </a:r>
          </a:p>
          <a:p>
            <a:pPr lvl="1"/>
            <a:r>
              <a:rPr lang="en-US" dirty="0"/>
              <a:t>1800 number to call if you want to speak with someone</a:t>
            </a:r>
          </a:p>
          <a:p>
            <a:pPr lvl="1"/>
            <a:r>
              <a:rPr lang="en-US" dirty="0"/>
              <a:t>Text option if you want text support</a:t>
            </a:r>
          </a:p>
          <a:p>
            <a:pPr lvl="1"/>
            <a:r>
              <a:rPr lang="en-US" dirty="0" err="1"/>
              <a:t>SMOKERSFREE.gov</a:t>
            </a:r>
            <a:r>
              <a:rPr lang="en-US" dirty="0"/>
              <a:t> website also provides added information / support</a:t>
            </a:r>
          </a:p>
        </p:txBody>
      </p:sp>
    </p:spTree>
    <p:extLst>
      <p:ext uri="{BB962C8B-B14F-4D97-AF65-F5344CB8AC3E}">
        <p14:creationId xmlns:p14="http://schemas.microsoft.com/office/powerpoint/2010/main" val="2808419965"/>
      </p:ext>
    </p:extLst>
  </p:cSld>
  <p:clrMapOvr>
    <a:masterClrMapping/>
  </p:clrMapOvr>
  <mc:AlternateContent xmlns:mc="http://schemas.openxmlformats.org/markup-compatibility/2006">
    <mc:Choice xmlns:p14="http://schemas.microsoft.com/office/powerpoint/2010/main" Requires="p14">
      <p:transition spd="slow" p14:dur="2000" advTm="48119"/>
    </mc:Choice>
    <mc:Fallback>
      <p:transition spd="slow" advTm="4811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8">
            <a:extLst>
              <a:ext uri="{FF2B5EF4-FFF2-40B4-BE49-F238E27FC236}">
                <a16:creationId xmlns:a16="http://schemas.microsoft.com/office/drawing/2014/main" id="{B27B989D-9D83-ED14-30CA-DD0C948027C8}"/>
              </a:ext>
            </a:extLst>
          </p:cNvPr>
          <p:cNvGraphicFramePr>
            <a:graphicFrameLocks noGrp="1"/>
          </p:cNvGraphicFramePr>
          <p:nvPr>
            <p:extLst>
              <p:ext uri="{D42A27DB-BD31-4B8C-83A1-F6EECF244321}">
                <p14:modId xmlns:p14="http://schemas.microsoft.com/office/powerpoint/2010/main" val="3136085489"/>
              </p:ext>
            </p:extLst>
          </p:nvPr>
        </p:nvGraphicFramePr>
        <p:xfrm>
          <a:off x="179049" y="152400"/>
          <a:ext cx="11833902" cy="6583680"/>
        </p:xfrm>
        <a:graphic>
          <a:graphicData uri="http://schemas.openxmlformats.org/drawingml/2006/table">
            <a:tbl>
              <a:tblPr firstRow="1" bandRow="1">
                <a:tableStyleId>{5C22544A-7EE6-4342-B048-85BDC9FD1C3A}</a:tableStyleId>
              </a:tblPr>
              <a:tblGrid>
                <a:gridCol w="11833902">
                  <a:extLst>
                    <a:ext uri="{9D8B030D-6E8A-4147-A177-3AD203B41FA5}">
                      <a16:colId xmlns:a16="http://schemas.microsoft.com/office/drawing/2014/main" val="4021480676"/>
                    </a:ext>
                  </a:extLst>
                </a:gridCol>
              </a:tblGrid>
              <a:tr h="6430780">
                <a:tc>
                  <a:txBody>
                    <a:bodyPr/>
                    <a:lstStyle/>
                    <a:p>
                      <a:pPr algn="ctr"/>
                      <a:r>
                        <a:rPr lang="en-US" sz="2000" b="1" kern="1200" dirty="0">
                          <a:solidFill>
                            <a:schemeClr val="bg1"/>
                          </a:solidFill>
                          <a:effectLst/>
                          <a:latin typeface="+mn-lt"/>
                          <a:ea typeface="+mn-ea"/>
                          <a:cs typeface="+mn-cs"/>
                        </a:rPr>
                        <a:t>The Smoking Abstinence Self-efficacy Questionnaire (SASEQ)</a:t>
                      </a:r>
                    </a:p>
                    <a:p>
                      <a:pPr algn="ctr"/>
                      <a:endParaRPr lang="en-US" sz="1800" b="1" kern="1200" dirty="0">
                        <a:solidFill>
                          <a:schemeClr val="bg1"/>
                        </a:solidFill>
                        <a:effectLst/>
                        <a:latin typeface="+mn-lt"/>
                        <a:ea typeface="+mn-ea"/>
                        <a:cs typeface="+mn-cs"/>
                      </a:endParaRPr>
                    </a:p>
                    <a:p>
                      <a:r>
                        <a:rPr lang="en-US" sz="1800" b="1" kern="1200" dirty="0">
                          <a:solidFill>
                            <a:schemeClr val="bg1"/>
                          </a:solidFill>
                          <a:effectLst/>
                          <a:latin typeface="+mn-lt"/>
                          <a:ea typeface="+mn-ea"/>
                          <a:cs typeface="+mn-cs"/>
                        </a:rPr>
                        <a:t>You feel agitated or tense. Are you confident that you will not smoke? </a:t>
                      </a:r>
                    </a:p>
                    <a:p>
                      <a:r>
                        <a:rPr lang="en-US" sz="1600" b="1" kern="1200" dirty="0">
                          <a:solidFill>
                            <a:schemeClr val="bg1"/>
                          </a:solidFill>
                          <a:effectLst/>
                          <a:latin typeface="+mn-lt"/>
                          <a:ea typeface="+mn-ea"/>
                          <a:cs typeface="+mn-cs"/>
                        </a:rPr>
                        <a:t>□ Certainly.            □  Probably.        □ Neutral / don’t know     □ Probably not.      □ Certainly not </a:t>
                      </a:r>
                    </a:p>
                    <a:p>
                      <a:endParaRPr lang="en-US" sz="1800" b="1" kern="1200" dirty="0">
                        <a:solidFill>
                          <a:schemeClr val="bg1"/>
                        </a:solidFill>
                        <a:effectLst/>
                        <a:latin typeface="+mn-lt"/>
                        <a:ea typeface="+mn-ea"/>
                        <a:cs typeface="+mn-cs"/>
                      </a:endParaRPr>
                    </a:p>
                    <a:p>
                      <a:r>
                        <a:rPr lang="en-US" sz="1800" b="1" kern="1200" dirty="0">
                          <a:solidFill>
                            <a:schemeClr val="bg1"/>
                          </a:solidFill>
                          <a:effectLst/>
                          <a:latin typeface="+mn-lt"/>
                          <a:ea typeface="+mn-ea"/>
                          <a:cs typeface="+mn-cs"/>
                        </a:rPr>
                        <a:t>You are (very) angry. Are you confident that you will not smoke? </a:t>
                      </a:r>
                    </a:p>
                    <a:p>
                      <a:r>
                        <a:rPr lang="en-US" sz="1600" b="1" kern="1200" dirty="0">
                          <a:solidFill>
                            <a:schemeClr val="bg1"/>
                          </a:solidFill>
                          <a:effectLst/>
                          <a:latin typeface="+mn-lt"/>
                          <a:ea typeface="+mn-ea"/>
                          <a:cs typeface="+mn-cs"/>
                        </a:rPr>
                        <a:t>□ Certainly.            □ Probably         □ Neutral/don’t know       □ Probably not        □ Certainly not </a:t>
                      </a:r>
                    </a:p>
                    <a:p>
                      <a:endParaRPr lang="en-US" sz="1800" b="1" kern="1200" dirty="0">
                        <a:solidFill>
                          <a:schemeClr val="bg1"/>
                        </a:solidFill>
                        <a:effectLst/>
                        <a:latin typeface="+mn-lt"/>
                        <a:ea typeface="+mn-ea"/>
                        <a:cs typeface="+mn-cs"/>
                      </a:endParaRPr>
                    </a:p>
                    <a:p>
                      <a:r>
                        <a:rPr lang="en-US" sz="1800" b="1" kern="1200" dirty="0">
                          <a:solidFill>
                            <a:schemeClr val="bg1"/>
                          </a:solidFill>
                          <a:effectLst/>
                          <a:latin typeface="+mn-lt"/>
                          <a:ea typeface="+mn-ea"/>
                          <a:cs typeface="+mn-cs"/>
                        </a:rPr>
                        <a:t>You are in a café, at a party, or paying a visit. Are you confident that you will not smoke? </a:t>
                      </a:r>
                    </a:p>
                    <a:p>
                      <a:r>
                        <a:rPr lang="en-US" sz="1600" b="1" kern="1200" dirty="0">
                          <a:solidFill>
                            <a:schemeClr val="bg1"/>
                          </a:solidFill>
                          <a:effectLst/>
                          <a:latin typeface="+mn-lt"/>
                          <a:ea typeface="+mn-ea"/>
                          <a:cs typeface="+mn-cs"/>
                        </a:rPr>
                        <a:t>□ Certainly.            □ Probably.       □ Neutral/don’t know        □ Probably not.      □ Certainly not </a:t>
                      </a:r>
                    </a:p>
                    <a:p>
                      <a:endParaRPr lang="en-US" sz="1800" b="1" kern="1200" dirty="0">
                        <a:solidFill>
                          <a:schemeClr val="bg1"/>
                        </a:solidFill>
                        <a:effectLst/>
                        <a:latin typeface="+mn-lt"/>
                        <a:ea typeface="+mn-ea"/>
                        <a:cs typeface="+mn-cs"/>
                      </a:endParaRPr>
                    </a:p>
                    <a:p>
                      <a:r>
                        <a:rPr lang="en-US" sz="1800" b="1" kern="1200" dirty="0">
                          <a:solidFill>
                            <a:schemeClr val="bg1"/>
                          </a:solidFill>
                          <a:effectLst/>
                          <a:latin typeface="+mn-lt"/>
                          <a:ea typeface="+mn-ea"/>
                          <a:cs typeface="+mn-cs"/>
                        </a:rPr>
                        <a:t>You feel (very) sad. Are you confident that you will not smoke? </a:t>
                      </a:r>
                    </a:p>
                    <a:p>
                      <a:r>
                        <a:rPr lang="en-US" sz="1600" b="1" kern="1200" dirty="0">
                          <a:solidFill>
                            <a:schemeClr val="bg1"/>
                          </a:solidFill>
                          <a:effectLst/>
                          <a:latin typeface="+mn-lt"/>
                          <a:ea typeface="+mn-ea"/>
                          <a:cs typeface="+mn-cs"/>
                        </a:rPr>
                        <a:t>□ Certainly.         □ Probably.          □ Neutral/don’t know         □ Probably not.      □ Certainly not </a:t>
                      </a:r>
                      <a:br>
                        <a:rPr lang="en-US" sz="1800" b="1" kern="1200" dirty="0">
                          <a:solidFill>
                            <a:schemeClr val="bg1"/>
                          </a:solidFill>
                          <a:effectLst/>
                          <a:latin typeface="+mn-lt"/>
                          <a:ea typeface="+mn-ea"/>
                          <a:cs typeface="+mn-cs"/>
                        </a:rPr>
                      </a:br>
                      <a:endParaRPr lang="en-US" sz="1800" b="1" kern="1200" dirty="0">
                        <a:solidFill>
                          <a:schemeClr val="bg1"/>
                        </a:solidFill>
                        <a:effectLst/>
                        <a:latin typeface="+mn-lt"/>
                        <a:ea typeface="+mn-ea"/>
                        <a:cs typeface="+mn-cs"/>
                      </a:endParaRPr>
                    </a:p>
                    <a:p>
                      <a:r>
                        <a:rPr lang="en-US" sz="1800" b="1" kern="1200" dirty="0">
                          <a:solidFill>
                            <a:schemeClr val="bg1"/>
                          </a:solidFill>
                          <a:effectLst/>
                          <a:latin typeface="+mn-lt"/>
                          <a:ea typeface="+mn-ea"/>
                          <a:cs typeface="+mn-cs"/>
                        </a:rPr>
                        <a:t>Someone offers you a cigarette of your own brand. Are you confident that you will not smoke? </a:t>
                      </a:r>
                    </a:p>
                    <a:p>
                      <a:r>
                        <a:rPr lang="en-US" sz="1600" b="1" kern="1200" dirty="0">
                          <a:solidFill>
                            <a:schemeClr val="bg1"/>
                          </a:solidFill>
                          <a:effectLst/>
                          <a:latin typeface="+mn-lt"/>
                          <a:ea typeface="+mn-ea"/>
                          <a:cs typeface="+mn-cs"/>
                        </a:rPr>
                        <a:t>□ Certainly  □ Probably.          □ Neutral/don’t know         □ Probably not.      □ Certainly not </a:t>
                      </a:r>
                    </a:p>
                    <a:p>
                      <a:br>
                        <a:rPr lang="en-US" sz="1800" b="1" kern="1200" dirty="0">
                          <a:solidFill>
                            <a:schemeClr val="bg1"/>
                          </a:solidFill>
                          <a:effectLst/>
                          <a:latin typeface="+mn-lt"/>
                          <a:ea typeface="+mn-ea"/>
                          <a:cs typeface="+mn-cs"/>
                        </a:rPr>
                      </a:br>
                      <a:r>
                        <a:rPr lang="en-US" sz="1800" b="1" kern="1200" dirty="0">
                          <a:solidFill>
                            <a:schemeClr val="bg1"/>
                          </a:solidFill>
                          <a:effectLst/>
                          <a:latin typeface="+mn-lt"/>
                          <a:ea typeface="+mn-ea"/>
                          <a:cs typeface="+mn-cs"/>
                        </a:rPr>
                        <a:t>You see someone enjoy smoking. Are you confident that you will not smoke? </a:t>
                      </a:r>
                    </a:p>
                    <a:p>
                      <a:r>
                        <a:rPr lang="en-US" sz="1600" b="1" kern="1200" dirty="0">
                          <a:solidFill>
                            <a:schemeClr val="bg1"/>
                          </a:solidFill>
                          <a:effectLst/>
                          <a:latin typeface="+mn-lt"/>
                          <a:ea typeface="+mn-ea"/>
                          <a:cs typeface="+mn-cs"/>
                        </a:rPr>
                        <a:t>□ Certainly.          □ Probably.          □ Neutral/don’t know         □ Probably not.      □ Certainly not </a:t>
                      </a:r>
                    </a:p>
                    <a:p>
                      <a:endParaRPr lang="en-US" sz="1800" b="1" kern="1200" dirty="0">
                        <a:solidFill>
                          <a:schemeClr val="bg1"/>
                        </a:solidFill>
                        <a:effectLst/>
                        <a:latin typeface="+mn-lt"/>
                        <a:ea typeface="+mn-ea"/>
                        <a:cs typeface="+mn-cs"/>
                      </a:endParaRPr>
                    </a:p>
                    <a:p>
                      <a:r>
                        <a:rPr lang="en-US" sz="1600" b="1" kern="1200" dirty="0">
                          <a:solidFill>
                            <a:schemeClr val="bg1"/>
                          </a:solidFill>
                          <a:effectLst/>
                          <a:latin typeface="+mn-lt"/>
                          <a:ea typeface="+mn-ea"/>
                          <a:cs typeface="+mn-cs"/>
                        </a:rPr>
                        <a:t>The scores for the subsequent responses are the following: </a:t>
                      </a:r>
                    </a:p>
                    <a:p>
                      <a:r>
                        <a:rPr lang="en-US" sz="1600" b="1" kern="1200" dirty="0">
                          <a:solidFill>
                            <a:schemeClr val="bg1"/>
                          </a:solidFill>
                          <a:effectLst/>
                          <a:latin typeface="+mn-lt"/>
                          <a:ea typeface="+mn-ea"/>
                          <a:cs typeface="+mn-cs"/>
                        </a:rPr>
                        <a:t>Certainly=4.	Probably=3.	Neutral/don’t know=2.	Probably not=1.	Certainly not=0        </a:t>
                      </a:r>
                    </a:p>
                    <a:p>
                      <a:r>
                        <a:rPr lang="en-US" sz="1800" b="1" kern="1200" dirty="0">
                          <a:solidFill>
                            <a:schemeClr val="bg1"/>
                          </a:solidFill>
                          <a:effectLst/>
                          <a:latin typeface="+mn-lt"/>
                          <a:ea typeface="+mn-ea"/>
                          <a:cs typeface="+mn-cs"/>
                        </a:rPr>
                        <a:t>  </a:t>
                      </a:r>
                      <a:endParaRPr lang="en-US" sz="800" b="1" kern="1200" dirty="0">
                        <a:solidFill>
                          <a:schemeClr val="bg1"/>
                        </a:solidFill>
                        <a:effectLst/>
                        <a:latin typeface="+mn-lt"/>
                        <a:ea typeface="+mn-ea"/>
                        <a:cs typeface="+mn-cs"/>
                      </a:endParaRPr>
                    </a:p>
                    <a:p>
                      <a:r>
                        <a:rPr lang="en-US" sz="800" b="1" kern="1200" dirty="0">
                          <a:solidFill>
                            <a:schemeClr val="bg1"/>
                          </a:solidFill>
                          <a:effectLst/>
                          <a:latin typeface="+mn-lt"/>
                          <a:ea typeface="+mn-ea"/>
                          <a:cs typeface="+mn-cs"/>
                        </a:rPr>
                        <a:t>Spek, V., </a:t>
                      </a:r>
                      <a:r>
                        <a:rPr lang="en-US" sz="800" b="1" kern="1200" dirty="0" err="1">
                          <a:solidFill>
                            <a:schemeClr val="bg1"/>
                          </a:solidFill>
                          <a:effectLst/>
                          <a:latin typeface="+mn-lt"/>
                          <a:ea typeface="+mn-ea"/>
                          <a:cs typeface="+mn-cs"/>
                        </a:rPr>
                        <a:t>Lemmens</a:t>
                      </a:r>
                      <a:r>
                        <a:rPr lang="en-US" sz="800" b="1" kern="1200" dirty="0">
                          <a:solidFill>
                            <a:schemeClr val="bg1"/>
                          </a:solidFill>
                          <a:effectLst/>
                          <a:latin typeface="+mn-lt"/>
                          <a:ea typeface="+mn-ea"/>
                          <a:cs typeface="+mn-cs"/>
                        </a:rPr>
                        <a:t>, F., </a:t>
                      </a:r>
                      <a:r>
                        <a:rPr lang="en-US" sz="800" b="1" kern="1200" dirty="0" err="1">
                          <a:solidFill>
                            <a:schemeClr val="bg1"/>
                          </a:solidFill>
                          <a:effectLst/>
                          <a:latin typeface="+mn-lt"/>
                          <a:ea typeface="+mn-ea"/>
                          <a:cs typeface="+mn-cs"/>
                        </a:rPr>
                        <a:t>Chatrou</a:t>
                      </a:r>
                      <a:r>
                        <a:rPr lang="en-US" sz="800" b="1" kern="1200" dirty="0">
                          <a:solidFill>
                            <a:schemeClr val="bg1"/>
                          </a:solidFill>
                          <a:effectLst/>
                          <a:latin typeface="+mn-lt"/>
                          <a:ea typeface="+mn-ea"/>
                          <a:cs typeface="+mn-cs"/>
                        </a:rPr>
                        <a:t>, M</a:t>
                      </a:r>
                      <a:r>
                        <a:rPr lang="en-US" sz="800" b="1" i="1" kern="1200" dirty="0">
                          <a:solidFill>
                            <a:schemeClr val="bg1"/>
                          </a:solidFill>
                          <a:effectLst/>
                          <a:latin typeface="+mn-lt"/>
                          <a:ea typeface="+mn-ea"/>
                          <a:cs typeface="+mn-cs"/>
                        </a:rPr>
                        <a:t>.</a:t>
                      </a:r>
                      <a:r>
                        <a:rPr lang="en-US" sz="800" b="1" kern="1200" dirty="0">
                          <a:solidFill>
                            <a:schemeClr val="bg1"/>
                          </a:solidFill>
                          <a:effectLst/>
                          <a:latin typeface="+mn-lt"/>
                          <a:ea typeface="+mn-ea"/>
                          <a:cs typeface="+mn-cs"/>
                        </a:rPr>
                        <a:t> (2013). Development of a Smoking Abstinence Self-efficacy Questionnaire. </a:t>
                      </a:r>
                      <a:r>
                        <a:rPr lang="en-US" sz="800" b="1" i="1" kern="1200" dirty="0" err="1">
                          <a:solidFill>
                            <a:schemeClr val="bg1"/>
                          </a:solidFill>
                          <a:effectLst/>
                          <a:latin typeface="+mn-lt"/>
                          <a:ea typeface="+mn-ea"/>
                          <a:cs typeface="+mn-cs"/>
                        </a:rPr>
                        <a:t>Int.J</a:t>
                      </a:r>
                      <a:r>
                        <a:rPr lang="en-US" sz="800" b="1" i="1" kern="1200" dirty="0">
                          <a:solidFill>
                            <a:schemeClr val="bg1"/>
                          </a:solidFill>
                          <a:effectLst/>
                          <a:latin typeface="+mn-lt"/>
                          <a:ea typeface="+mn-ea"/>
                          <a:cs typeface="+mn-cs"/>
                        </a:rPr>
                        <a:t>. </a:t>
                      </a:r>
                      <a:r>
                        <a:rPr lang="en-US" sz="800" b="1" i="1" kern="1200" dirty="0" err="1">
                          <a:solidFill>
                            <a:schemeClr val="bg1"/>
                          </a:solidFill>
                          <a:effectLst/>
                          <a:latin typeface="+mn-lt"/>
                          <a:ea typeface="+mn-ea"/>
                          <a:cs typeface="+mn-cs"/>
                        </a:rPr>
                        <a:t>Behav</a:t>
                      </a:r>
                      <a:r>
                        <a:rPr lang="en-US" sz="800" b="1" i="1" kern="1200" dirty="0">
                          <a:solidFill>
                            <a:schemeClr val="bg1"/>
                          </a:solidFill>
                          <a:effectLst/>
                          <a:latin typeface="+mn-lt"/>
                          <a:ea typeface="+mn-ea"/>
                          <a:cs typeface="+mn-cs"/>
                        </a:rPr>
                        <a:t>. Med.</a:t>
                      </a:r>
                      <a:r>
                        <a:rPr lang="en-US" sz="800" b="1" kern="1200" dirty="0">
                          <a:solidFill>
                            <a:schemeClr val="bg1"/>
                          </a:solidFill>
                          <a:effectLst/>
                          <a:latin typeface="+mn-lt"/>
                          <a:ea typeface="+mn-ea"/>
                          <a:cs typeface="+mn-cs"/>
                        </a:rPr>
                        <a:t> </a:t>
                      </a:r>
                    </a:p>
                    <a:p>
                      <a:endParaRPr lang="en-US" dirty="0"/>
                    </a:p>
                  </a:txBody>
                  <a:tcPr/>
                </a:tc>
                <a:extLst>
                  <a:ext uri="{0D108BD9-81ED-4DB2-BD59-A6C34878D82A}">
                    <a16:rowId xmlns:a16="http://schemas.microsoft.com/office/drawing/2014/main" val="130444113"/>
                  </a:ext>
                </a:extLst>
              </a:tr>
            </a:tbl>
          </a:graphicData>
        </a:graphic>
      </p:graphicFrame>
    </p:spTree>
    <p:extLst>
      <p:ext uri="{BB962C8B-B14F-4D97-AF65-F5344CB8AC3E}">
        <p14:creationId xmlns:p14="http://schemas.microsoft.com/office/powerpoint/2010/main" val="2362396305"/>
      </p:ext>
    </p:extLst>
  </p:cSld>
  <p:clrMapOvr>
    <a:masterClrMapping/>
  </p:clrMapOvr>
  <mc:AlternateContent xmlns:mc="http://schemas.openxmlformats.org/markup-compatibility/2006">
    <mc:Choice xmlns:p14="http://schemas.microsoft.com/office/powerpoint/2010/main" Requires="p14">
      <p:transition spd="slow" p14:dur="2000" advTm="48119"/>
    </mc:Choice>
    <mc:Fallback>
      <p:transition spd="slow" advTm="481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643466" y="804334"/>
            <a:ext cx="3471333" cy="5249333"/>
          </a:xfrm>
        </p:spPr>
        <p:txBody>
          <a:bodyPr>
            <a:normAutofit/>
          </a:bodyPr>
          <a:lstStyle/>
          <a:p>
            <a:r>
              <a:rPr lang="en-US" sz="3400" dirty="0">
                <a:solidFill>
                  <a:srgbClr val="FFFFFF"/>
                </a:solidFill>
              </a:rPr>
              <a:t>INTRODUCTION</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5234722" y="804334"/>
            <a:ext cx="6271477" cy="5249333"/>
          </a:xfrm>
        </p:spPr>
        <p:txBody>
          <a:bodyPr anchor="ctr">
            <a:normAutofit/>
          </a:bodyPr>
          <a:lstStyle/>
          <a:p>
            <a:r>
              <a:rPr lang="en-US" sz="1700" dirty="0">
                <a:solidFill>
                  <a:schemeClr val="tx2"/>
                </a:solidFill>
              </a:rPr>
              <a:t>According to the Center for Disease Control and Prevention (CDC, 2019), heart disease is the leading cause of death (approximately  655,000 /year or 1:5 deaths) in adults </a:t>
            </a:r>
          </a:p>
          <a:p>
            <a:pPr marL="0" indent="0">
              <a:buNone/>
            </a:pPr>
            <a:endParaRPr lang="en-US" sz="1700" dirty="0">
              <a:solidFill>
                <a:schemeClr val="tx2"/>
              </a:solidFill>
            </a:endParaRPr>
          </a:p>
          <a:p>
            <a:r>
              <a:rPr lang="en-US" sz="1700" dirty="0">
                <a:solidFill>
                  <a:schemeClr val="tx2"/>
                </a:solidFill>
              </a:rPr>
              <a:t>Between smokers &amp; non-smokers (</a:t>
            </a:r>
            <a:r>
              <a:rPr lang="en-US" sz="1700" dirty="0" err="1">
                <a:solidFill>
                  <a:schemeClr val="tx2"/>
                </a:solidFill>
              </a:rPr>
              <a:t>Sadiya</a:t>
            </a:r>
            <a:r>
              <a:rPr lang="en-US" sz="1700" dirty="0">
                <a:solidFill>
                  <a:schemeClr val="tx2"/>
                </a:solidFill>
              </a:rPr>
              <a:t>, 2021): smokers had increased risk for heart disease (46% vs 35%), earlier presentation of heart disease by 5 years, and heart failure (12% vs 5%)</a:t>
            </a:r>
          </a:p>
          <a:p>
            <a:pPr marL="0" indent="0">
              <a:buNone/>
            </a:pPr>
            <a:endParaRPr lang="en-US" sz="1700" dirty="0">
              <a:solidFill>
                <a:schemeClr val="tx2"/>
              </a:solidFill>
            </a:endParaRPr>
          </a:p>
          <a:p>
            <a:r>
              <a:rPr lang="en-US" sz="1700" dirty="0">
                <a:solidFill>
                  <a:schemeClr val="tx2"/>
                </a:solidFill>
              </a:rPr>
              <a:t>Nationally, the rate of cigarette use in adults is 17% and in the state of Michigan it is 20% </a:t>
            </a:r>
          </a:p>
          <a:p>
            <a:endParaRPr lang="en-US" sz="1700" dirty="0">
              <a:solidFill>
                <a:schemeClr val="tx2"/>
              </a:solidFill>
            </a:endParaRPr>
          </a:p>
          <a:p>
            <a:r>
              <a:rPr lang="en-US" sz="1700" dirty="0">
                <a:solidFill>
                  <a:schemeClr val="tx2"/>
                </a:solidFill>
              </a:rPr>
              <a:t>Patients with heart disease are most receptive to smoking cessation interventions following an acute cardiac event</a:t>
            </a:r>
          </a:p>
        </p:txBody>
      </p:sp>
    </p:spTree>
    <p:extLst>
      <p:ext uri="{BB962C8B-B14F-4D97-AF65-F5344CB8AC3E}">
        <p14:creationId xmlns:p14="http://schemas.microsoft.com/office/powerpoint/2010/main" val="3276783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4470"/>
    </mc:Choice>
    <mc:Fallback xmlns="">
      <p:transition spd="slow" advTm="444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26AE0543-F8E2-C907-3CDF-3F2290F3B68C}"/>
              </a:ext>
            </a:extLst>
          </p:cNvPr>
          <p:cNvGraphicFramePr>
            <a:graphicFrameLocks noGrp="1"/>
          </p:cNvGraphicFramePr>
          <p:nvPr>
            <p:extLst>
              <p:ext uri="{D42A27DB-BD31-4B8C-83A1-F6EECF244321}">
                <p14:modId xmlns:p14="http://schemas.microsoft.com/office/powerpoint/2010/main" val="133020801"/>
              </p:ext>
            </p:extLst>
          </p:nvPr>
        </p:nvGraphicFramePr>
        <p:xfrm>
          <a:off x="269823" y="179882"/>
          <a:ext cx="11797259" cy="6445770"/>
        </p:xfrm>
        <a:graphic>
          <a:graphicData uri="http://schemas.openxmlformats.org/drawingml/2006/table">
            <a:tbl>
              <a:tblPr firstRow="1" bandRow="1">
                <a:tableStyleId>{5C22544A-7EE6-4342-B048-85BDC9FD1C3A}</a:tableStyleId>
              </a:tblPr>
              <a:tblGrid>
                <a:gridCol w="11797259">
                  <a:extLst>
                    <a:ext uri="{9D8B030D-6E8A-4147-A177-3AD203B41FA5}">
                      <a16:colId xmlns:a16="http://schemas.microsoft.com/office/drawing/2014/main" val="944851731"/>
                    </a:ext>
                  </a:extLst>
                </a:gridCol>
              </a:tblGrid>
              <a:tr h="6445770">
                <a:tc>
                  <a:txBody>
                    <a:bodyPr/>
                    <a:lstStyle/>
                    <a:p>
                      <a:pPr algn="ctr"/>
                      <a:r>
                        <a:rPr lang="en-US" dirty="0">
                          <a:solidFill>
                            <a:schemeClr val="bg1"/>
                          </a:solidFill>
                        </a:rPr>
                        <a:t>Motivation to Stop Scale (MTSS)</a:t>
                      </a:r>
                    </a:p>
                    <a:p>
                      <a:pPr algn="l"/>
                      <a:endParaRPr lang="en-US" dirty="0">
                        <a:solidFill>
                          <a:schemeClr val="bg1"/>
                        </a:solidFill>
                      </a:endParaRPr>
                    </a:p>
                    <a:p>
                      <a:pPr algn="l"/>
                      <a:endParaRPr lang="en-US" dirty="0">
                        <a:solidFill>
                          <a:schemeClr val="bg1"/>
                        </a:solidFill>
                      </a:endParaRPr>
                    </a:p>
                    <a:p>
                      <a:pPr lvl="1" algn="l"/>
                      <a:r>
                        <a:rPr lang="en-US" dirty="0">
                          <a:solidFill>
                            <a:schemeClr val="bg1"/>
                          </a:solidFill>
                        </a:rPr>
                        <a:t>Which of the following describes you</a:t>
                      </a:r>
                    </a:p>
                    <a:p>
                      <a:pPr marL="1257300" lvl="2" indent="-342900" algn="l">
                        <a:buFont typeface="+mj-lt"/>
                        <a:buAutoNum type="arabicPeriod"/>
                      </a:pPr>
                      <a:r>
                        <a:rPr lang="en-US" dirty="0">
                          <a:solidFill>
                            <a:schemeClr val="bg1"/>
                          </a:solidFill>
                        </a:rPr>
                        <a:t>I don’t want to stop smoking</a:t>
                      </a:r>
                    </a:p>
                    <a:p>
                      <a:pPr marL="1257300" lvl="2" indent="-342900" algn="l">
                        <a:buFont typeface="+mj-lt"/>
                        <a:buAutoNum type="arabicPeriod"/>
                      </a:pPr>
                      <a:r>
                        <a:rPr lang="en-US" dirty="0">
                          <a:solidFill>
                            <a:schemeClr val="bg1"/>
                          </a:solidFill>
                        </a:rPr>
                        <a:t>I think I should stop smoking but don’t really want to</a:t>
                      </a:r>
                    </a:p>
                    <a:p>
                      <a:pPr marL="1257300" lvl="2" indent="-342900" algn="l">
                        <a:buFont typeface="+mj-lt"/>
                        <a:buAutoNum type="arabicPeriod"/>
                      </a:pPr>
                      <a:r>
                        <a:rPr lang="en-US" dirty="0">
                          <a:solidFill>
                            <a:schemeClr val="bg1"/>
                          </a:solidFill>
                        </a:rPr>
                        <a:t>I want to stop smoking but haven’t thought about when</a:t>
                      </a:r>
                    </a:p>
                    <a:p>
                      <a:pPr marL="1257300" lvl="2" indent="-342900" algn="l">
                        <a:buFont typeface="+mj-lt"/>
                        <a:buAutoNum type="arabicPeriod"/>
                      </a:pPr>
                      <a:r>
                        <a:rPr lang="en-US" dirty="0">
                          <a:solidFill>
                            <a:schemeClr val="bg1"/>
                          </a:solidFill>
                        </a:rPr>
                        <a:t>I REALLY want to stop smoking but I don’t know when I will</a:t>
                      </a:r>
                    </a:p>
                    <a:p>
                      <a:pPr marL="1257300" lvl="2" indent="-342900" algn="l">
                        <a:buFont typeface="+mj-lt"/>
                        <a:buAutoNum type="arabicPeriod"/>
                      </a:pPr>
                      <a:r>
                        <a:rPr lang="en-US" dirty="0">
                          <a:solidFill>
                            <a:schemeClr val="bg1"/>
                          </a:solidFill>
                        </a:rPr>
                        <a:t>I want to stop smoking and hope to soon</a:t>
                      </a:r>
                    </a:p>
                    <a:p>
                      <a:pPr marL="1257300" lvl="2" indent="-342900" algn="l">
                        <a:buFont typeface="+mj-lt"/>
                        <a:buAutoNum type="arabicPeriod"/>
                      </a:pPr>
                      <a:r>
                        <a:rPr lang="en-US" dirty="0">
                          <a:solidFill>
                            <a:schemeClr val="bg1"/>
                          </a:solidFill>
                        </a:rPr>
                        <a:t>I REALLY want to stop smoking and intend to in the next 3 months</a:t>
                      </a:r>
                    </a:p>
                    <a:p>
                      <a:pPr marL="1257300" lvl="2" indent="-342900" algn="l">
                        <a:buFont typeface="+mj-lt"/>
                        <a:buAutoNum type="arabicPeriod"/>
                      </a:pPr>
                      <a:r>
                        <a:rPr lang="en-US" dirty="0">
                          <a:solidFill>
                            <a:schemeClr val="bg1"/>
                          </a:solidFill>
                        </a:rPr>
                        <a:t>I REALLY want to stop smoking and intend to in the next month</a:t>
                      </a:r>
                    </a:p>
                    <a:p>
                      <a:pPr marL="1257300" lvl="2" indent="-342900" algn="l">
                        <a:buFont typeface="+mj-lt"/>
                        <a:buAutoNum type="arabicPeriod"/>
                      </a:pPr>
                      <a:endParaRPr lang="en-US" dirty="0">
                        <a:solidFill>
                          <a:schemeClr val="bg1"/>
                        </a:solidFill>
                      </a:endParaRPr>
                    </a:p>
                    <a:p>
                      <a:pPr marL="1257300" lvl="2" indent="-342900" algn="l">
                        <a:buFont typeface="+mj-lt"/>
                        <a:buAutoNum type="arabicPeriod"/>
                      </a:pPr>
                      <a:endParaRPr lang="en-US" dirty="0">
                        <a:solidFill>
                          <a:schemeClr val="bg1"/>
                        </a:solidFill>
                      </a:endParaRPr>
                    </a:p>
                    <a:p>
                      <a:pPr marL="1257300" lvl="2" indent="-342900" algn="l">
                        <a:buFont typeface="+mj-lt"/>
                        <a:buAutoNum type="arabicPeriod"/>
                      </a:pPr>
                      <a:endParaRPr lang="en-US" dirty="0">
                        <a:solidFill>
                          <a:schemeClr val="bg1"/>
                        </a:solidFill>
                      </a:endParaRP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bg1"/>
                          </a:solidFill>
                          <a:effectLst/>
                          <a:latin typeface="+mn-lt"/>
                          <a:ea typeface="+mn-ea"/>
                          <a:cs typeface="+mn-cs"/>
                        </a:rPr>
                        <a:t>ordering reflects: (</a:t>
                      </a:r>
                      <a:r>
                        <a:rPr lang="en-US" sz="1600" b="1" kern="1200" dirty="0" err="1">
                          <a:solidFill>
                            <a:schemeClr val="bg1"/>
                          </a:solidFill>
                          <a:effectLst/>
                          <a:latin typeface="+mn-lt"/>
                          <a:ea typeface="+mn-ea"/>
                          <a:cs typeface="+mn-cs"/>
                        </a:rPr>
                        <a:t>i</a:t>
                      </a:r>
                      <a:r>
                        <a:rPr lang="en-US" sz="1600" b="1" kern="1200" dirty="0">
                          <a:solidFill>
                            <a:schemeClr val="bg1"/>
                          </a:solidFill>
                          <a:effectLst/>
                          <a:latin typeface="+mn-lt"/>
                          <a:ea typeface="+mn-ea"/>
                          <a:cs typeface="+mn-cs"/>
                        </a:rPr>
                        <a:t>) absence of any belief, desire or intention, (ii) belief only, (iii) moderate desire but no intention, (iv) strong desire but no intention, (v) moderate desire and intention, (vi) strong desire and medium-term intention and (vii) strong desire and short-term intention.</a:t>
                      </a:r>
                    </a:p>
                    <a:p>
                      <a:pPr marL="457200" lvl="1" indent="0" algn="l">
                        <a:buFont typeface="+mj-lt"/>
                        <a:buNone/>
                      </a:pPr>
                      <a:endParaRPr lang="en-US" sz="1600" dirty="0">
                        <a:solidFill>
                          <a:schemeClr val="bg1"/>
                        </a:solidFill>
                      </a:endParaRPr>
                    </a:p>
                    <a:p>
                      <a:pPr marL="457200" lvl="1" indent="0" algn="l">
                        <a:buFont typeface="+mj-lt"/>
                        <a:buNone/>
                      </a:pPr>
                      <a:endParaRPr lang="en-US" dirty="0">
                        <a:solidFill>
                          <a:schemeClr val="bg1"/>
                        </a:solidFill>
                      </a:endParaRPr>
                    </a:p>
                    <a:p>
                      <a:r>
                        <a:rPr lang="en-US" sz="1000" b="1" kern="1200" dirty="0">
                          <a:solidFill>
                            <a:schemeClr val="bg1"/>
                          </a:solidFill>
                          <a:effectLst/>
                          <a:latin typeface="+mn-lt"/>
                          <a:ea typeface="+mn-ea"/>
                          <a:cs typeface="+mn-cs"/>
                        </a:rPr>
                        <a:t>Hummel, Karin, Brown, Jamie, Willemsen, Marc C, West, Robert, &amp; </a:t>
                      </a:r>
                      <a:r>
                        <a:rPr lang="en-US" sz="1000" b="1" kern="1200" dirty="0" err="1">
                          <a:solidFill>
                            <a:schemeClr val="bg1"/>
                          </a:solidFill>
                          <a:effectLst/>
                          <a:latin typeface="+mn-lt"/>
                          <a:ea typeface="+mn-ea"/>
                          <a:cs typeface="+mn-cs"/>
                        </a:rPr>
                        <a:t>Kotz</a:t>
                      </a:r>
                      <a:r>
                        <a:rPr lang="en-US" sz="1000" b="1" kern="1200" dirty="0">
                          <a:solidFill>
                            <a:schemeClr val="bg1"/>
                          </a:solidFill>
                          <a:effectLst/>
                          <a:latin typeface="+mn-lt"/>
                          <a:ea typeface="+mn-ea"/>
                          <a:cs typeface="+mn-cs"/>
                        </a:rPr>
                        <a:t>, Daniel. (2017). External validation of the Motivation To Stop Scale (MTSS): Findings from the International Tobacco Control (ITC) Netherlands Survey. </a:t>
                      </a:r>
                      <a:r>
                        <a:rPr lang="en-US" sz="1000" b="1" i="1" kern="1200" dirty="0">
                          <a:solidFill>
                            <a:schemeClr val="bg1"/>
                          </a:solidFill>
                          <a:effectLst/>
                          <a:latin typeface="+mn-lt"/>
                          <a:ea typeface="+mn-ea"/>
                          <a:cs typeface="+mn-cs"/>
                        </a:rPr>
                        <a:t>European Journal of Public Health,</a:t>
                      </a:r>
                      <a:r>
                        <a:rPr lang="en-US" sz="1000" b="1" kern="1200" dirty="0">
                          <a:solidFill>
                            <a:schemeClr val="bg1"/>
                          </a:solidFill>
                          <a:effectLst/>
                          <a:latin typeface="+mn-lt"/>
                          <a:ea typeface="+mn-ea"/>
                          <a:cs typeface="+mn-cs"/>
                        </a:rPr>
                        <a:t> </a:t>
                      </a:r>
                      <a:r>
                        <a:rPr lang="en-US" sz="1000" b="1" i="1" kern="1200" dirty="0">
                          <a:solidFill>
                            <a:schemeClr val="bg1"/>
                          </a:solidFill>
                          <a:effectLst/>
                          <a:latin typeface="+mn-lt"/>
                          <a:ea typeface="+mn-ea"/>
                          <a:cs typeface="+mn-cs"/>
                        </a:rPr>
                        <a:t>27</a:t>
                      </a:r>
                      <a:r>
                        <a:rPr lang="en-US" sz="1000" b="1" kern="1200" dirty="0">
                          <a:solidFill>
                            <a:schemeClr val="bg1"/>
                          </a:solidFill>
                          <a:effectLst/>
                          <a:latin typeface="+mn-lt"/>
                          <a:ea typeface="+mn-ea"/>
                          <a:cs typeface="+mn-cs"/>
                        </a:rPr>
                        <a:t>(1),</a:t>
                      </a:r>
                    </a:p>
                    <a:p>
                      <a:r>
                        <a:rPr lang="en-US" sz="1000" b="1" kern="1200" dirty="0">
                          <a:solidFill>
                            <a:schemeClr val="bg1"/>
                          </a:solidFill>
                          <a:effectLst/>
                          <a:latin typeface="+mn-lt"/>
                          <a:ea typeface="+mn-ea"/>
                          <a:cs typeface="+mn-cs"/>
                        </a:rPr>
                        <a:t> </a:t>
                      </a:r>
                    </a:p>
                    <a:p>
                      <a:r>
                        <a:rPr lang="en-US" sz="1000" b="1" kern="1200" dirty="0" err="1">
                          <a:solidFill>
                            <a:schemeClr val="bg1"/>
                          </a:solidFill>
                          <a:effectLst/>
                          <a:latin typeface="+mn-lt"/>
                          <a:ea typeface="+mn-ea"/>
                          <a:cs typeface="+mn-cs"/>
                        </a:rPr>
                        <a:t>Kotz</a:t>
                      </a:r>
                      <a:r>
                        <a:rPr lang="en-US" sz="1000" b="1" kern="1200" dirty="0">
                          <a:solidFill>
                            <a:schemeClr val="bg1"/>
                          </a:solidFill>
                          <a:effectLst/>
                          <a:latin typeface="+mn-lt"/>
                          <a:ea typeface="+mn-ea"/>
                          <a:cs typeface="+mn-cs"/>
                        </a:rPr>
                        <a:t> D, Brown J, West R. Predictive Validity of the Motivation to Stop Scale (MTSS): A single-item measure of motivation to stop smoking. Drug and alcohol dependence. 2013;128(1-2): 15-9.</a:t>
                      </a:r>
                    </a:p>
                    <a:p>
                      <a:r>
                        <a:rPr lang="en-US" sz="1000" b="1" kern="1200" dirty="0">
                          <a:solidFill>
                            <a:schemeClr val="bg1"/>
                          </a:solidFill>
                          <a:effectLst/>
                          <a:latin typeface="+mn-lt"/>
                          <a:ea typeface="+mn-ea"/>
                          <a:cs typeface="+mn-cs"/>
                        </a:rPr>
                        <a:t> </a:t>
                      </a:r>
                    </a:p>
                    <a:p>
                      <a:pPr marL="457200" lvl="1" indent="0" algn="l">
                        <a:buFont typeface="+mj-lt"/>
                        <a:buNone/>
                      </a:pPr>
                      <a:endParaRPr lang="en-US" dirty="0"/>
                    </a:p>
                  </a:txBody>
                  <a:tcPr/>
                </a:tc>
                <a:extLst>
                  <a:ext uri="{0D108BD9-81ED-4DB2-BD59-A6C34878D82A}">
                    <a16:rowId xmlns:a16="http://schemas.microsoft.com/office/drawing/2014/main" val="2166573420"/>
                  </a:ext>
                </a:extLst>
              </a:tr>
            </a:tbl>
          </a:graphicData>
        </a:graphic>
      </p:graphicFrame>
    </p:spTree>
    <p:extLst>
      <p:ext uri="{BB962C8B-B14F-4D97-AF65-F5344CB8AC3E}">
        <p14:creationId xmlns:p14="http://schemas.microsoft.com/office/powerpoint/2010/main" val="2479301767"/>
      </p:ext>
    </p:extLst>
  </p:cSld>
  <p:clrMapOvr>
    <a:masterClrMapping/>
  </p:clrMapOvr>
  <mc:AlternateContent xmlns:mc="http://schemas.openxmlformats.org/markup-compatibility/2006">
    <mc:Choice xmlns:p14="http://schemas.microsoft.com/office/powerpoint/2010/main" Requires="p14">
      <p:transition spd="slow" p14:dur="2000" advTm="48119"/>
    </mc:Choice>
    <mc:Fallback>
      <p:transition spd="slow" advTm="481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0F52CA-65A7-4535-BF3C-22D126766D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525B01-FF71-4E47-84A9-6A8029A11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1739900" y="681142"/>
            <a:ext cx="9766300" cy="1293028"/>
          </a:xfrm>
        </p:spPr>
        <p:txBody>
          <a:bodyPr>
            <a:normAutofit/>
          </a:bodyPr>
          <a:lstStyle/>
          <a:p>
            <a:r>
              <a:rPr lang="en-US">
                <a:solidFill>
                  <a:srgbClr val="FFFFFF"/>
                </a:solidFill>
              </a:rPr>
              <a:t>METHODology</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1739900" y="2821774"/>
            <a:ext cx="9766299" cy="3396911"/>
          </a:xfrm>
        </p:spPr>
        <p:txBody>
          <a:bodyPr>
            <a:normAutofit fontScale="92500" lnSpcReduction="10000"/>
          </a:bodyPr>
          <a:lstStyle/>
          <a:p>
            <a:pPr marL="0" indent="0">
              <a:buNone/>
            </a:pPr>
            <a:r>
              <a:rPr lang="en-US" sz="1900" b="1" dirty="0"/>
              <a:t>Cost</a:t>
            </a:r>
          </a:p>
          <a:p>
            <a:r>
              <a:rPr lang="en-US" sz="1900" dirty="0"/>
              <a:t>Minimal cost of the project was provided by the project manager </a:t>
            </a:r>
          </a:p>
          <a:p>
            <a:pPr lvl="1"/>
            <a:r>
              <a:rPr lang="en-US" sz="1900" dirty="0"/>
              <a:t>Office supplies</a:t>
            </a:r>
          </a:p>
          <a:p>
            <a:pPr lvl="1"/>
            <a:r>
              <a:rPr lang="en-US" sz="1900" dirty="0"/>
              <a:t>Time invested in this project correlated with existing responsibilities with my role as a CV surgery APP</a:t>
            </a:r>
          </a:p>
          <a:p>
            <a:pPr marL="0" indent="0">
              <a:buNone/>
            </a:pPr>
            <a:endParaRPr lang="en-US" sz="1900" b="1" dirty="0"/>
          </a:p>
          <a:p>
            <a:pPr marL="0" indent="0">
              <a:buNone/>
            </a:pPr>
            <a:r>
              <a:rPr lang="en-US" sz="1900" b="1" dirty="0"/>
              <a:t>Ethical Consideration</a:t>
            </a:r>
          </a:p>
          <a:p>
            <a:r>
              <a:rPr lang="en-US" sz="1900" dirty="0"/>
              <a:t>Participant confidentiality was ensured using participant identification numbers and individual folders to maintain personal information. Only the project manager had access to the information.  </a:t>
            </a:r>
          </a:p>
          <a:p>
            <a:r>
              <a:rPr lang="en-US" sz="1900" dirty="0"/>
              <a:t>IRB approval through William Beaumont Hospital and the University of Detroit Mercy</a:t>
            </a:r>
          </a:p>
          <a:p>
            <a:pPr marL="0" indent="0">
              <a:buNone/>
            </a:pPr>
            <a:endParaRPr lang="en-US" sz="1900" dirty="0"/>
          </a:p>
        </p:txBody>
      </p:sp>
    </p:spTree>
    <p:extLst>
      <p:ext uri="{BB962C8B-B14F-4D97-AF65-F5344CB8AC3E}">
        <p14:creationId xmlns:p14="http://schemas.microsoft.com/office/powerpoint/2010/main" val="596633126"/>
      </p:ext>
    </p:extLst>
  </p:cSld>
  <p:clrMapOvr>
    <a:masterClrMapping/>
  </p:clrMapOvr>
  <mc:AlternateContent xmlns:mc="http://schemas.openxmlformats.org/markup-compatibility/2006" xmlns:p14="http://schemas.microsoft.com/office/powerpoint/2010/main">
    <mc:Choice Requires="p14">
      <p:transition spd="slow" p14:dur="2000" advTm="66765"/>
    </mc:Choice>
    <mc:Fallback xmlns="">
      <p:transition spd="slow" advTm="667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DF90-F98F-9842-A766-352BF3436C4A}"/>
              </a:ext>
            </a:extLst>
          </p:cNvPr>
          <p:cNvSpPr>
            <a:spLocks noGrp="1"/>
          </p:cNvSpPr>
          <p:nvPr>
            <p:ph type="title"/>
          </p:nvPr>
        </p:nvSpPr>
        <p:spPr>
          <a:xfrm>
            <a:off x="2895600" y="764373"/>
            <a:ext cx="8610600" cy="1293028"/>
          </a:xfrm>
        </p:spPr>
        <p:txBody>
          <a:bodyPr>
            <a:normAutofit/>
          </a:bodyPr>
          <a:lstStyle/>
          <a:p>
            <a:r>
              <a:rPr lang="en-US" dirty="0"/>
              <a:t>Analysis Plan</a:t>
            </a:r>
          </a:p>
        </p:txBody>
      </p:sp>
      <p:graphicFrame>
        <p:nvGraphicFramePr>
          <p:cNvPr id="4" name="Table 4">
            <a:extLst>
              <a:ext uri="{FF2B5EF4-FFF2-40B4-BE49-F238E27FC236}">
                <a16:creationId xmlns:a16="http://schemas.microsoft.com/office/drawing/2014/main" id="{A25BEEFE-12AA-964F-8DF6-345C9EA1AD9F}"/>
              </a:ext>
            </a:extLst>
          </p:cNvPr>
          <p:cNvGraphicFramePr>
            <a:graphicFrameLocks noGrp="1"/>
          </p:cNvGraphicFramePr>
          <p:nvPr>
            <p:ph idx="1"/>
            <p:extLst>
              <p:ext uri="{D42A27DB-BD31-4B8C-83A1-F6EECF244321}">
                <p14:modId xmlns:p14="http://schemas.microsoft.com/office/powerpoint/2010/main" val="1888548659"/>
              </p:ext>
            </p:extLst>
          </p:nvPr>
        </p:nvGraphicFramePr>
        <p:xfrm>
          <a:off x="1335909" y="2441051"/>
          <a:ext cx="9520184" cy="3530062"/>
        </p:xfrm>
        <a:graphic>
          <a:graphicData uri="http://schemas.openxmlformats.org/drawingml/2006/table">
            <a:tbl>
              <a:tblPr firstRow="1" bandRow="1">
                <a:noFill/>
                <a:tableStyleId>{00A15C55-8517-42AA-B614-E9B94910E393}</a:tableStyleId>
              </a:tblPr>
              <a:tblGrid>
                <a:gridCol w="4691841">
                  <a:extLst>
                    <a:ext uri="{9D8B030D-6E8A-4147-A177-3AD203B41FA5}">
                      <a16:colId xmlns:a16="http://schemas.microsoft.com/office/drawing/2014/main" val="4178910165"/>
                    </a:ext>
                  </a:extLst>
                </a:gridCol>
                <a:gridCol w="3303253">
                  <a:extLst>
                    <a:ext uri="{9D8B030D-6E8A-4147-A177-3AD203B41FA5}">
                      <a16:colId xmlns:a16="http://schemas.microsoft.com/office/drawing/2014/main" val="1296834053"/>
                    </a:ext>
                  </a:extLst>
                </a:gridCol>
                <a:gridCol w="1525090">
                  <a:extLst>
                    <a:ext uri="{9D8B030D-6E8A-4147-A177-3AD203B41FA5}">
                      <a16:colId xmlns:a16="http://schemas.microsoft.com/office/drawing/2014/main" val="195307777"/>
                    </a:ext>
                  </a:extLst>
                </a:gridCol>
              </a:tblGrid>
              <a:tr h="459798">
                <a:tc>
                  <a:txBody>
                    <a:bodyPr/>
                    <a:lstStyle/>
                    <a:p>
                      <a:pPr algn="ctr"/>
                      <a:r>
                        <a:rPr lang="en-US" sz="1700" b="0" cap="none" spc="0">
                          <a:solidFill>
                            <a:schemeClr val="tx1"/>
                          </a:solidFill>
                        </a:rPr>
                        <a:t>Question</a:t>
                      </a:r>
                    </a:p>
                  </a:txBody>
                  <a:tcPr marL="111241" marR="111241" marT="77869" marB="77869">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700" b="0" cap="none" spc="0">
                          <a:solidFill>
                            <a:schemeClr val="tx1"/>
                          </a:solidFill>
                        </a:rPr>
                        <a:t>Measures</a:t>
                      </a:r>
                    </a:p>
                  </a:txBody>
                  <a:tcPr marL="111241" marR="111241" marT="77869" marB="77869">
                    <a:lnL w="12700" cmpd="sng">
                      <a:noFill/>
                    </a:lnL>
                    <a:lnR w="12700" cmpd="sng">
                      <a:noFill/>
                    </a:lnR>
                    <a:lnT w="28575" cap="flat" cmpd="sng" algn="ctr">
                      <a:solidFill>
                        <a:schemeClr val="tx1"/>
                      </a:solidFill>
                      <a:prstDash val="solid"/>
                    </a:lnT>
                    <a:lnB w="38100" cmpd="sng">
                      <a:noFill/>
                    </a:lnB>
                    <a:noFill/>
                  </a:tcPr>
                </a:tc>
                <a:tc>
                  <a:txBody>
                    <a:bodyPr/>
                    <a:lstStyle/>
                    <a:p>
                      <a:pPr algn="ctr"/>
                      <a:r>
                        <a:rPr lang="en-US" sz="1700" b="0" cap="none" spc="0">
                          <a:solidFill>
                            <a:schemeClr val="tx1"/>
                          </a:solidFill>
                        </a:rPr>
                        <a:t>Analytic</a:t>
                      </a:r>
                    </a:p>
                  </a:txBody>
                  <a:tcPr marL="111241" marR="111241" marT="77869" marB="77869">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179561394"/>
                  </a:ext>
                </a:extLst>
              </a:tr>
              <a:tr h="1757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cap="none" spc="0" dirty="0">
                          <a:solidFill>
                            <a:schemeClr val="tx1"/>
                          </a:solidFill>
                        </a:rPr>
                        <a:t>1. Does an “in hospital” smoking cessation program with individualized teaching, trigger / coping plan and assessment at three days post-discharge improve smoking cessation rates at one month?  </a:t>
                      </a:r>
                    </a:p>
                    <a:p>
                      <a:endParaRPr lang="en-US" sz="1700" cap="none" spc="0" dirty="0">
                        <a:solidFill>
                          <a:schemeClr val="tx1"/>
                        </a:solidFill>
                      </a:endParaRPr>
                    </a:p>
                  </a:txBody>
                  <a:tcPr marL="111241" marR="111241" marT="77869" marB="77869">
                    <a:lnL w="28575" cap="flat" cmpd="sng" algn="ctr">
                      <a:noFill/>
                      <a:prstDash val="solid"/>
                    </a:lnL>
                    <a:lnR w="12700" cmpd="sng">
                      <a:noFill/>
                      <a:prstDash val="solid"/>
                    </a:lnR>
                    <a:lnT w="38100" cmpd="sng">
                      <a:noFill/>
                    </a:lnT>
                    <a:lnB w="12700" cap="flat" cmpd="sng" algn="ctr">
                      <a:noFill/>
                      <a:prstDash val="solid"/>
                    </a:lnB>
                    <a:noFill/>
                  </a:tcPr>
                </a:tc>
                <a:tc>
                  <a:txBody>
                    <a:bodyPr/>
                    <a:lstStyle/>
                    <a:p>
                      <a:pPr marL="285750" indent="-285750">
                        <a:buFont typeface="Arial" panose="020B0604020202020204" pitchFamily="34" charset="0"/>
                        <a:buChar char="•"/>
                      </a:pPr>
                      <a:r>
                        <a:rPr lang="en-US" sz="1700" cap="none" spc="0" dirty="0">
                          <a:solidFill>
                            <a:schemeClr val="tx1"/>
                          </a:solidFill>
                        </a:rPr>
                        <a:t>I: individualized in hospital teaching</a:t>
                      </a:r>
                    </a:p>
                    <a:p>
                      <a:pPr marL="285750" indent="-285750">
                        <a:buFont typeface="Arial" panose="020B0604020202020204" pitchFamily="34" charset="0"/>
                        <a:buChar char="•"/>
                      </a:pPr>
                      <a:endParaRPr lang="en-US" sz="1700" cap="none" spc="0" dirty="0">
                        <a:solidFill>
                          <a:schemeClr val="tx1"/>
                        </a:solidFill>
                      </a:endParaRPr>
                    </a:p>
                    <a:p>
                      <a:pPr marL="285750" indent="-285750">
                        <a:buFont typeface="Arial" panose="020B0604020202020204" pitchFamily="34" charset="0"/>
                        <a:buChar char="•"/>
                      </a:pPr>
                      <a:r>
                        <a:rPr lang="en-US" sz="1700" cap="none" spc="0" dirty="0">
                          <a:solidFill>
                            <a:schemeClr val="tx1"/>
                          </a:solidFill>
                        </a:rPr>
                        <a:t>D: smoking cessation rates</a:t>
                      </a:r>
                    </a:p>
                  </a:txBody>
                  <a:tcPr marL="111241" marR="111241" marT="77869" marB="77869">
                    <a:lnL w="12700" cmpd="sng">
                      <a:noFill/>
                      <a:prstDash val="solid"/>
                    </a:lnL>
                    <a:lnR w="12700" cmpd="sng">
                      <a:noFill/>
                      <a:prstDash val="solid"/>
                    </a:lnR>
                    <a:lnT w="38100" cmpd="sng">
                      <a:noFill/>
                    </a:lnT>
                    <a:lnB w="12700" cap="flat" cmpd="sng" algn="ctr">
                      <a:noFill/>
                      <a:prstDash val="solid"/>
                    </a:lnB>
                    <a:noFill/>
                  </a:tcPr>
                </a:tc>
                <a:tc>
                  <a:txBody>
                    <a:bodyPr/>
                    <a:lstStyle/>
                    <a:p>
                      <a:endParaRPr lang="en-US" sz="1700" cap="none" spc="0">
                        <a:solidFill>
                          <a:schemeClr val="tx1"/>
                        </a:solidFill>
                      </a:endParaRPr>
                    </a:p>
                    <a:p>
                      <a:r>
                        <a:rPr lang="en-US" sz="1700" cap="none" spc="0">
                          <a:solidFill>
                            <a:schemeClr val="tx1"/>
                          </a:solidFill>
                        </a:rPr>
                        <a:t>Descriptive</a:t>
                      </a:r>
                    </a:p>
                  </a:txBody>
                  <a:tcPr marL="111241" marR="111241" marT="77869" marB="77869">
                    <a:lnL w="12700" cmpd="sng">
                      <a:noFill/>
                      <a:prstDash val="solid"/>
                    </a:lnL>
                    <a:lnR w="28575" cap="flat" cmpd="sng" algn="ctr">
                      <a:noFill/>
                      <a:prstDash val="solid"/>
                    </a:lnR>
                    <a:lnT w="38100" cmpd="sng">
                      <a:noFill/>
                    </a:lnT>
                    <a:lnB w="12700" cap="flat" cmpd="sng" algn="ctr">
                      <a:noFill/>
                      <a:prstDash val="solid"/>
                    </a:lnB>
                    <a:noFill/>
                  </a:tcPr>
                </a:tc>
                <a:extLst>
                  <a:ext uri="{0D108BD9-81ED-4DB2-BD59-A6C34878D82A}">
                    <a16:rowId xmlns:a16="http://schemas.microsoft.com/office/drawing/2014/main" val="3236121785"/>
                  </a:ext>
                </a:extLst>
              </a:tr>
              <a:tr h="1312649">
                <a:tc>
                  <a:txBody>
                    <a:bodyPr/>
                    <a:lstStyle/>
                    <a:p>
                      <a:r>
                        <a:rPr lang="en-US" sz="1500" cap="none" spc="0">
                          <a:solidFill>
                            <a:schemeClr val="tx1"/>
                          </a:solidFill>
                        </a:rPr>
                        <a:t>2. Participants satisfaction rating of </a:t>
                      </a:r>
                      <a:r>
                        <a:rPr lang="en-US" sz="1500" cap="none" spc="0" err="1">
                          <a:solidFill>
                            <a:schemeClr val="tx1"/>
                          </a:solidFill>
                        </a:rPr>
                        <a:t>QuitGuide</a:t>
                      </a:r>
                      <a:r>
                        <a:rPr lang="en-US" sz="1500" cap="none" spc="0">
                          <a:solidFill>
                            <a:schemeClr val="tx1"/>
                          </a:solidFill>
                        </a:rPr>
                        <a:t> smoking cessation mobile application?</a:t>
                      </a:r>
                    </a:p>
                  </a:txBody>
                  <a:tcPr marL="111241" marR="111241" marT="77869" marB="778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marL="285750" indent="-285750">
                        <a:buFont typeface="Arial" panose="020B0604020202020204" pitchFamily="34" charset="0"/>
                        <a:buChar char="•"/>
                      </a:pPr>
                      <a:r>
                        <a:rPr lang="en-US" sz="1500" cap="none" spc="0">
                          <a:solidFill>
                            <a:schemeClr val="tx1"/>
                          </a:solidFill>
                        </a:rPr>
                        <a:t>I: smoking cessation mobile application</a:t>
                      </a:r>
                    </a:p>
                    <a:p>
                      <a:pPr marL="285750" indent="-285750">
                        <a:buFont typeface="Arial" panose="020B0604020202020204" pitchFamily="34" charset="0"/>
                        <a:buChar char="•"/>
                      </a:pPr>
                      <a:endParaRPr lang="en-US" sz="1500" cap="none" spc="0">
                        <a:solidFill>
                          <a:schemeClr val="tx1"/>
                        </a:solidFill>
                      </a:endParaRPr>
                    </a:p>
                    <a:p>
                      <a:pPr marL="285750" indent="-285750">
                        <a:buFont typeface="Arial" panose="020B0604020202020204" pitchFamily="34" charset="0"/>
                        <a:buChar char="•"/>
                      </a:pPr>
                      <a:r>
                        <a:rPr lang="en-US" sz="1500" cap="none" spc="0">
                          <a:solidFill>
                            <a:schemeClr val="tx1"/>
                          </a:solidFill>
                        </a:rPr>
                        <a:t>D: satisfaction rating of application</a:t>
                      </a:r>
                    </a:p>
                  </a:txBody>
                  <a:tcPr marL="111241" marR="111241" marT="77869" marB="778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endParaRPr lang="en-US" sz="1500" b="0" i="1" u="none" strike="noStrike" kern="1200" cap="none" spc="0" dirty="0">
                        <a:solidFill>
                          <a:schemeClr val="tx1"/>
                        </a:solidFill>
                        <a:effectLst/>
                        <a:latin typeface="+mn-lt"/>
                        <a:ea typeface="+mn-ea"/>
                        <a:cs typeface="+mn-cs"/>
                      </a:endParaRPr>
                    </a:p>
                    <a:p>
                      <a:r>
                        <a:rPr lang="en-US" sz="1500" b="0" i="1" u="none" strike="noStrike" kern="1200" cap="none" spc="0" dirty="0">
                          <a:solidFill>
                            <a:schemeClr val="tx1"/>
                          </a:solidFill>
                          <a:effectLst/>
                          <a:latin typeface="+mn-lt"/>
                          <a:ea typeface="+mn-ea"/>
                          <a:cs typeface="+mn-cs"/>
                        </a:rPr>
                        <a:t>Descriptive</a:t>
                      </a:r>
                    </a:p>
                  </a:txBody>
                  <a:tcPr marL="111241" marR="111241" marT="77869" marB="778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041573867"/>
                  </a:ext>
                </a:extLst>
              </a:tr>
            </a:tbl>
          </a:graphicData>
        </a:graphic>
      </p:graphicFrame>
    </p:spTree>
    <p:extLst>
      <p:ext uri="{BB962C8B-B14F-4D97-AF65-F5344CB8AC3E}">
        <p14:creationId xmlns:p14="http://schemas.microsoft.com/office/powerpoint/2010/main" val="361186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p:txBody>
          <a:bodyPr/>
          <a:lstStyle/>
          <a:p>
            <a:r>
              <a:rPr lang="en-US" dirty="0"/>
              <a:t>Data Analysis</a:t>
            </a:r>
            <a:br>
              <a:rPr lang="en-US" dirty="0"/>
            </a:br>
            <a:r>
              <a:rPr lang="en-US" dirty="0"/>
              <a:t>demographics</a:t>
            </a:r>
          </a:p>
        </p:txBody>
      </p:sp>
      <p:sp>
        <p:nvSpPr>
          <p:cNvPr id="8" name="Text Placeholder 7">
            <a:extLst>
              <a:ext uri="{FF2B5EF4-FFF2-40B4-BE49-F238E27FC236}">
                <a16:creationId xmlns:a16="http://schemas.microsoft.com/office/drawing/2014/main" id="{C779A594-5618-A04A-B479-F7E81D2D90F2}"/>
              </a:ext>
            </a:extLst>
          </p:cNvPr>
          <p:cNvSpPr>
            <a:spLocks noGrp="1"/>
          </p:cNvSpPr>
          <p:nvPr>
            <p:ph type="body" idx="1"/>
          </p:nvPr>
        </p:nvSpPr>
        <p:spPr/>
        <p:txBody>
          <a:bodyPr/>
          <a:lstStyle/>
          <a:p>
            <a:r>
              <a:rPr lang="en-US" dirty="0"/>
              <a:t>Recruitment Assessment</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sz="half" idx="2"/>
          </p:nvPr>
        </p:nvSpPr>
        <p:spPr/>
        <p:txBody>
          <a:bodyPr>
            <a:normAutofit fontScale="92500" lnSpcReduction="10000"/>
          </a:bodyPr>
          <a:lstStyle/>
          <a:p>
            <a:pPr marL="0" indent="0">
              <a:buNone/>
            </a:pPr>
            <a:r>
              <a:rPr lang="en-US" dirty="0"/>
              <a:t>93 patients</a:t>
            </a:r>
          </a:p>
          <a:p>
            <a:pPr marL="457200" lvl="1" indent="0">
              <a:buNone/>
            </a:pPr>
            <a:r>
              <a:rPr lang="en-US" dirty="0"/>
              <a:t>71 males (76%), 22 females (24%)</a:t>
            </a:r>
          </a:p>
          <a:p>
            <a:pPr marL="0" indent="0">
              <a:buNone/>
            </a:pPr>
            <a:r>
              <a:rPr lang="en-US" dirty="0"/>
              <a:t>49 patients non-smokers</a:t>
            </a:r>
          </a:p>
          <a:p>
            <a:pPr marL="457200" lvl="1" indent="0">
              <a:buNone/>
            </a:pPr>
            <a:r>
              <a:rPr lang="en-US" dirty="0"/>
              <a:t>Mean age 66</a:t>
            </a:r>
          </a:p>
          <a:p>
            <a:pPr marL="0" indent="0">
              <a:buNone/>
            </a:pPr>
            <a:r>
              <a:rPr lang="en-US" dirty="0"/>
              <a:t>35 patients former smokers (38%)</a:t>
            </a:r>
          </a:p>
          <a:p>
            <a:pPr marL="457200" lvl="1" indent="0">
              <a:buNone/>
            </a:pPr>
            <a:r>
              <a:rPr lang="en-US" dirty="0"/>
              <a:t>Mean age 67</a:t>
            </a:r>
          </a:p>
          <a:p>
            <a:pPr marL="0" indent="0">
              <a:buNone/>
            </a:pPr>
            <a:r>
              <a:rPr lang="en-US" dirty="0"/>
              <a:t>9 patients smokers (10%)</a:t>
            </a:r>
          </a:p>
          <a:p>
            <a:pPr marL="457200" lvl="1" indent="0">
              <a:buNone/>
            </a:pPr>
            <a:r>
              <a:rPr lang="en-US" dirty="0"/>
              <a:t>Mean age 65</a:t>
            </a:r>
          </a:p>
          <a:p>
            <a:pPr marL="0" indent="0">
              <a:buNone/>
            </a:pPr>
            <a:endParaRPr lang="en-US" b="1" dirty="0"/>
          </a:p>
          <a:p>
            <a:pPr marL="0" indent="0">
              <a:buNone/>
            </a:pPr>
            <a:endParaRPr lang="en-US" b="1" dirty="0"/>
          </a:p>
          <a:p>
            <a:pPr marL="0" indent="0">
              <a:buNone/>
            </a:pPr>
            <a:endParaRPr lang="en-US" b="1" dirty="0"/>
          </a:p>
          <a:p>
            <a:endParaRPr lang="en-US" dirty="0"/>
          </a:p>
        </p:txBody>
      </p:sp>
      <p:sp>
        <p:nvSpPr>
          <p:cNvPr id="9" name="Text Placeholder 8">
            <a:extLst>
              <a:ext uri="{FF2B5EF4-FFF2-40B4-BE49-F238E27FC236}">
                <a16:creationId xmlns:a16="http://schemas.microsoft.com/office/drawing/2014/main" id="{70C23129-B778-3B4A-901D-9322ECE4BEAA}"/>
              </a:ext>
            </a:extLst>
          </p:cNvPr>
          <p:cNvSpPr>
            <a:spLocks noGrp="1"/>
          </p:cNvSpPr>
          <p:nvPr>
            <p:ph type="body" sz="quarter" idx="3"/>
          </p:nvPr>
        </p:nvSpPr>
        <p:spPr/>
        <p:txBody>
          <a:bodyPr/>
          <a:lstStyle/>
          <a:p>
            <a:r>
              <a:rPr lang="en-US" dirty="0"/>
              <a:t>Eligible Participants</a:t>
            </a:r>
          </a:p>
        </p:txBody>
      </p:sp>
      <p:sp>
        <p:nvSpPr>
          <p:cNvPr id="10" name="Content Placeholder 9">
            <a:extLst>
              <a:ext uri="{FF2B5EF4-FFF2-40B4-BE49-F238E27FC236}">
                <a16:creationId xmlns:a16="http://schemas.microsoft.com/office/drawing/2014/main" id="{6879768D-D281-C64D-8C7F-5E6022BF0326}"/>
              </a:ext>
            </a:extLst>
          </p:cNvPr>
          <p:cNvSpPr>
            <a:spLocks noGrp="1"/>
          </p:cNvSpPr>
          <p:nvPr>
            <p:ph sz="quarter" idx="4"/>
          </p:nvPr>
        </p:nvSpPr>
        <p:spPr/>
        <p:txBody>
          <a:bodyPr>
            <a:normAutofit fontScale="92500" lnSpcReduction="10000"/>
          </a:bodyPr>
          <a:lstStyle/>
          <a:p>
            <a:pPr marL="0" indent="0">
              <a:buNone/>
            </a:pPr>
            <a:r>
              <a:rPr lang="en-US" dirty="0"/>
              <a:t>9 patient smokers</a:t>
            </a:r>
          </a:p>
          <a:p>
            <a:pPr marL="457200" lvl="1" indent="0">
              <a:buNone/>
            </a:pPr>
            <a:r>
              <a:rPr lang="en-US" dirty="0"/>
              <a:t>7 males (7%)</a:t>
            </a:r>
          </a:p>
          <a:p>
            <a:pPr marL="457200" lvl="1" indent="0">
              <a:buNone/>
            </a:pPr>
            <a:r>
              <a:rPr lang="en-US" dirty="0"/>
              <a:t>2 females (2%)</a:t>
            </a:r>
          </a:p>
          <a:p>
            <a:pPr marL="0" indent="0">
              <a:buNone/>
            </a:pPr>
            <a:r>
              <a:rPr lang="en-US" dirty="0"/>
              <a:t>2 patients refused to participate</a:t>
            </a:r>
          </a:p>
          <a:p>
            <a:pPr marL="0" indent="0">
              <a:buNone/>
            </a:pPr>
            <a:r>
              <a:rPr lang="en-US" dirty="0"/>
              <a:t>3 did not meet inclusion criteria</a:t>
            </a:r>
          </a:p>
          <a:p>
            <a:pPr marL="0" indent="0">
              <a:buNone/>
            </a:pPr>
            <a:r>
              <a:rPr lang="en-US" dirty="0"/>
              <a:t>1 surgery aborted</a:t>
            </a:r>
          </a:p>
          <a:p>
            <a:pPr marL="0" indent="0">
              <a:buNone/>
            </a:pPr>
            <a:r>
              <a:rPr lang="en-US" dirty="0"/>
              <a:t>3 patients consented to participate</a:t>
            </a:r>
          </a:p>
          <a:p>
            <a:pPr marL="457200" lvl="1" indent="0">
              <a:buNone/>
            </a:pPr>
            <a:r>
              <a:rPr lang="en-US" dirty="0"/>
              <a:t>2 males, 1 female</a:t>
            </a:r>
          </a:p>
          <a:p>
            <a:pPr marL="457200" lvl="1" indent="0">
              <a:buNone/>
            </a:pPr>
            <a:r>
              <a:rPr lang="en-US" dirty="0"/>
              <a:t>Mean age 60 years</a:t>
            </a:r>
          </a:p>
          <a:p>
            <a:pPr marL="457200" lvl="1" indent="0">
              <a:buNone/>
            </a:pPr>
            <a:endParaRPr lang="en-US" dirty="0"/>
          </a:p>
        </p:txBody>
      </p:sp>
    </p:spTree>
    <p:extLst>
      <p:ext uri="{BB962C8B-B14F-4D97-AF65-F5344CB8AC3E}">
        <p14:creationId xmlns:p14="http://schemas.microsoft.com/office/powerpoint/2010/main" val="2792858040"/>
      </p:ext>
    </p:extLst>
  </p:cSld>
  <p:clrMapOvr>
    <a:masterClrMapping/>
  </p:clrMapOvr>
  <mc:AlternateContent xmlns:mc="http://schemas.openxmlformats.org/markup-compatibility/2006" xmlns:p14="http://schemas.microsoft.com/office/powerpoint/2010/main">
    <mc:Choice Requires="p14">
      <p:transition spd="slow" p14:dur="2000" advTm="102445"/>
    </mc:Choice>
    <mc:Fallback xmlns="">
      <p:transition spd="slow" advTm="10244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2438400" y="0"/>
            <a:ext cx="8610600" cy="1293028"/>
          </a:xfrm>
        </p:spPr>
        <p:txBody>
          <a:bodyPr/>
          <a:lstStyle/>
          <a:p>
            <a:r>
              <a:rPr lang="en-US" dirty="0"/>
              <a:t>DATA ANALYSIS -- Results </a:t>
            </a:r>
          </a:p>
        </p:txBody>
      </p:sp>
      <p:graphicFrame>
        <p:nvGraphicFramePr>
          <p:cNvPr id="4" name="Table 4">
            <a:extLst>
              <a:ext uri="{FF2B5EF4-FFF2-40B4-BE49-F238E27FC236}">
                <a16:creationId xmlns:a16="http://schemas.microsoft.com/office/drawing/2014/main" id="{28B8AAB8-F94C-5025-54CD-F4CA59DC0E29}"/>
              </a:ext>
            </a:extLst>
          </p:cNvPr>
          <p:cNvGraphicFramePr>
            <a:graphicFrameLocks noGrp="1"/>
          </p:cNvGraphicFramePr>
          <p:nvPr>
            <p:extLst>
              <p:ext uri="{D42A27DB-BD31-4B8C-83A1-F6EECF244321}">
                <p14:modId xmlns:p14="http://schemas.microsoft.com/office/powerpoint/2010/main" val="1001849138"/>
              </p:ext>
            </p:extLst>
          </p:nvPr>
        </p:nvGraphicFramePr>
        <p:xfrm>
          <a:off x="492292" y="1959959"/>
          <a:ext cx="11207416" cy="4515792"/>
        </p:xfrm>
        <a:graphic>
          <a:graphicData uri="http://schemas.openxmlformats.org/drawingml/2006/table">
            <a:tbl>
              <a:tblPr firstRow="1" bandRow="1">
                <a:tableStyleId>{5C22544A-7EE6-4342-B048-85BDC9FD1C3A}</a:tableStyleId>
              </a:tblPr>
              <a:tblGrid>
                <a:gridCol w="11207416">
                  <a:extLst>
                    <a:ext uri="{9D8B030D-6E8A-4147-A177-3AD203B41FA5}">
                      <a16:colId xmlns:a16="http://schemas.microsoft.com/office/drawing/2014/main" val="585297432"/>
                    </a:ext>
                  </a:extLst>
                </a:gridCol>
              </a:tblGrid>
              <a:tr h="4515792">
                <a:tc>
                  <a:txBody>
                    <a:bodyPr/>
                    <a:lstStyle/>
                    <a:p>
                      <a:pPr marL="285750"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3 patients enrolled in the project</a:t>
                      </a:r>
                    </a:p>
                    <a:p>
                      <a:pPr marL="285750"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Mean duration of smoking for participants was 32 years of smoking</a:t>
                      </a:r>
                    </a:p>
                    <a:p>
                      <a:pPr marL="285750" indent="-285750">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All smoke free at follow up visit on day 3 and 1 month after discharge</a:t>
                      </a:r>
                    </a:p>
                    <a:p>
                      <a:pPr marL="285750" indent="-285750">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Mean satisfaction rate of smoking cessation mobile application for males 2.5/5</a:t>
                      </a:r>
                    </a:p>
                    <a:p>
                      <a:pPr marL="1200150" lvl="2"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Their satisfaction revolved on how much money they saved during this time / length of their smoking cessation</a:t>
                      </a:r>
                    </a:p>
                    <a:p>
                      <a:pPr marL="1657350" lvl="3" indent="-285750">
                        <a:buFont typeface="Arial" panose="020B0604020202020204" pitchFamily="34" charset="0"/>
                        <a:buChar char="•"/>
                      </a:pPr>
                      <a:endParaRPr lang="en-US" sz="2000" b="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Mean satisfaction rate of smoking cessation mobile application for female 5/5</a:t>
                      </a:r>
                    </a:p>
                    <a:p>
                      <a:pPr marL="1657350" lvl="3" indent="-285750">
                        <a:buFont typeface="Arial" panose="020B0604020202020204" pitchFamily="34" charset="0"/>
                        <a:buChar char="•"/>
                      </a:pPr>
                      <a:r>
                        <a:rPr lang="en-US" sz="2000" b="0" dirty="0">
                          <a:latin typeface="Arial" panose="020B0604020202020204" pitchFamily="34" charset="0"/>
                          <a:cs typeface="Arial" panose="020B0604020202020204" pitchFamily="34" charset="0"/>
                        </a:rPr>
                        <a:t>Support she received with the text messages </a:t>
                      </a:r>
                    </a:p>
                    <a:p>
                      <a:pPr marL="0" lvl="0" indent="0">
                        <a:buFont typeface="Arial" panose="020B0604020202020204" pitchFamily="34" charset="0"/>
                        <a:buNone/>
                      </a:pPr>
                      <a:endParaRPr lang="en-US" sz="20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US" sz="2000" b="0" dirty="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000" b="0" dirty="0">
                          <a:latin typeface="Arial" panose="020B0604020202020204" pitchFamily="34" charset="0"/>
                          <a:cs typeface="Arial" panose="020B0604020202020204" pitchFamily="34" charset="0"/>
                        </a:rPr>
                        <a:t>No significant differences in the participants due to low number of participants. </a:t>
                      </a:r>
                    </a:p>
                  </a:txBody>
                  <a:tcPr>
                    <a:solidFill>
                      <a:schemeClr val="tx2">
                        <a:lumMod val="50000"/>
                      </a:schemeClr>
                    </a:solidFill>
                  </a:tcPr>
                </a:tc>
                <a:extLst>
                  <a:ext uri="{0D108BD9-81ED-4DB2-BD59-A6C34878D82A}">
                    <a16:rowId xmlns:a16="http://schemas.microsoft.com/office/drawing/2014/main" val="2718235096"/>
                  </a:ext>
                </a:extLst>
              </a:tr>
            </a:tbl>
          </a:graphicData>
        </a:graphic>
      </p:graphicFrame>
    </p:spTree>
    <p:extLst>
      <p:ext uri="{BB962C8B-B14F-4D97-AF65-F5344CB8AC3E}">
        <p14:creationId xmlns:p14="http://schemas.microsoft.com/office/powerpoint/2010/main" val="2942026292"/>
      </p:ext>
    </p:extLst>
  </p:cSld>
  <p:clrMapOvr>
    <a:masterClrMapping/>
  </p:clrMapOvr>
  <mc:AlternateContent xmlns:mc="http://schemas.openxmlformats.org/markup-compatibility/2006" xmlns:p14="http://schemas.microsoft.com/office/powerpoint/2010/main">
    <mc:Choice Requires="p14">
      <p:transition spd="slow" p14:dur="2000" advTm="102445"/>
    </mc:Choice>
    <mc:Fallback xmlns="">
      <p:transition spd="slow" advTm="10244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01268-3771-C049-8630-39BEA34E90FB}"/>
              </a:ext>
            </a:extLst>
          </p:cNvPr>
          <p:cNvSpPr>
            <a:spLocks noGrp="1"/>
          </p:cNvSpPr>
          <p:nvPr>
            <p:ph type="title"/>
          </p:nvPr>
        </p:nvSpPr>
        <p:spPr>
          <a:xfrm>
            <a:off x="1866900" y="0"/>
            <a:ext cx="8610600" cy="1295400"/>
          </a:xfrm>
        </p:spPr>
        <p:txBody>
          <a:bodyPr/>
          <a:lstStyle/>
          <a:p>
            <a:r>
              <a:rPr lang="en-US" dirty="0"/>
              <a:t>Data Analysis</a:t>
            </a:r>
          </a:p>
        </p:txBody>
      </p:sp>
      <p:graphicFrame>
        <p:nvGraphicFramePr>
          <p:cNvPr id="9" name="Content Placeholder 8">
            <a:extLst>
              <a:ext uri="{FF2B5EF4-FFF2-40B4-BE49-F238E27FC236}">
                <a16:creationId xmlns:a16="http://schemas.microsoft.com/office/drawing/2014/main" id="{B2D48012-F99B-10CF-8324-53844AE80136}"/>
              </a:ext>
            </a:extLst>
          </p:cNvPr>
          <p:cNvGraphicFramePr>
            <a:graphicFrameLocks noGrp="1"/>
          </p:cNvGraphicFramePr>
          <p:nvPr>
            <p:ph sz="half" idx="2"/>
            <p:extLst>
              <p:ext uri="{D42A27DB-BD31-4B8C-83A1-F6EECF244321}">
                <p14:modId xmlns:p14="http://schemas.microsoft.com/office/powerpoint/2010/main" val="328706823"/>
              </p:ext>
            </p:extLst>
          </p:nvPr>
        </p:nvGraphicFramePr>
        <p:xfrm>
          <a:off x="149352" y="342819"/>
          <a:ext cx="5311776" cy="2979358"/>
        </p:xfrm>
        <a:graphic>
          <a:graphicData uri="http://schemas.openxmlformats.org/drawingml/2006/table">
            <a:tbl>
              <a:tblPr firstRow="1" firstCol="1" bandRow="1">
                <a:tableStyleId>{5C22544A-7EE6-4342-B048-85BDC9FD1C3A}</a:tableStyleId>
              </a:tblPr>
              <a:tblGrid>
                <a:gridCol w="1770592">
                  <a:extLst>
                    <a:ext uri="{9D8B030D-6E8A-4147-A177-3AD203B41FA5}">
                      <a16:colId xmlns:a16="http://schemas.microsoft.com/office/drawing/2014/main" val="1579258282"/>
                    </a:ext>
                  </a:extLst>
                </a:gridCol>
                <a:gridCol w="1770592">
                  <a:extLst>
                    <a:ext uri="{9D8B030D-6E8A-4147-A177-3AD203B41FA5}">
                      <a16:colId xmlns:a16="http://schemas.microsoft.com/office/drawing/2014/main" val="3673954191"/>
                    </a:ext>
                  </a:extLst>
                </a:gridCol>
                <a:gridCol w="1770592">
                  <a:extLst>
                    <a:ext uri="{9D8B030D-6E8A-4147-A177-3AD203B41FA5}">
                      <a16:colId xmlns:a16="http://schemas.microsoft.com/office/drawing/2014/main" val="2507889354"/>
                    </a:ext>
                  </a:extLst>
                </a:gridCol>
              </a:tblGrid>
              <a:tr h="336527">
                <a:tc>
                  <a:txBody>
                    <a:bodyPr/>
                    <a:lstStyle/>
                    <a:p>
                      <a:pPr marL="0" marR="0">
                        <a:lnSpc>
                          <a:spcPct val="115000"/>
                        </a:lnSpc>
                        <a:spcBef>
                          <a:spcPts val="0"/>
                        </a:spcBef>
                        <a:spcAft>
                          <a:spcPts val="0"/>
                        </a:spcAft>
                      </a:pPr>
                      <a:r>
                        <a:rPr lang="en-US" sz="1800" dirty="0">
                          <a:effectLst/>
                        </a:rPr>
                        <a:t>Variable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dirty="0">
                          <a:effectLst/>
                        </a:rPr>
                        <a:t>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3570689878"/>
                  </a:ext>
                </a:extLst>
              </a:tr>
              <a:tr h="336527">
                <a:tc>
                  <a:txBody>
                    <a:bodyPr/>
                    <a:lstStyle/>
                    <a:p>
                      <a:pPr marL="0" marR="0">
                        <a:lnSpc>
                          <a:spcPct val="115000"/>
                        </a:lnSpc>
                        <a:spcBef>
                          <a:spcPts val="0"/>
                        </a:spcBef>
                        <a:spcAft>
                          <a:spcPts val="0"/>
                        </a:spcAft>
                      </a:pPr>
                      <a:r>
                        <a:rPr lang="en-US" sz="1800" dirty="0">
                          <a:effectLst/>
                        </a:rPr>
                        <a:t>SEX</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3136480717"/>
                  </a:ext>
                </a:extLst>
              </a:tr>
              <a:tr h="336527">
                <a:tc>
                  <a:txBody>
                    <a:bodyPr/>
                    <a:lstStyle/>
                    <a:p>
                      <a:pPr marL="0" marR="0">
                        <a:lnSpc>
                          <a:spcPct val="115000"/>
                        </a:lnSpc>
                        <a:spcBef>
                          <a:spcPts val="0"/>
                        </a:spcBef>
                        <a:spcAft>
                          <a:spcPts val="0"/>
                        </a:spcAft>
                      </a:pPr>
                      <a:r>
                        <a:rPr lang="en-US" sz="1800">
                          <a:effectLst/>
                        </a:rPr>
                        <a:t>    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66.667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1196174213"/>
                  </a:ext>
                </a:extLst>
              </a:tr>
              <a:tr h="336527">
                <a:tc>
                  <a:txBody>
                    <a:bodyPr/>
                    <a:lstStyle/>
                    <a:p>
                      <a:pPr marL="0" marR="0">
                        <a:lnSpc>
                          <a:spcPct val="115000"/>
                        </a:lnSpc>
                        <a:spcBef>
                          <a:spcPts val="0"/>
                        </a:spcBef>
                        <a:spcAft>
                          <a:spcPts val="0"/>
                        </a:spcAft>
                      </a:pPr>
                      <a:r>
                        <a:rPr lang="en-US" sz="1800">
                          <a:effectLst/>
                        </a:rPr>
                        <a:t>    FEMALE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33.333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4118763462"/>
                  </a:ext>
                </a:extLst>
              </a:tr>
              <a:tr h="336527">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723961496"/>
                  </a:ext>
                </a:extLst>
              </a:tr>
              <a:tr h="336527">
                <a:tc>
                  <a:txBody>
                    <a:bodyPr/>
                    <a:lstStyle/>
                    <a:p>
                      <a:pPr marL="0" marR="0">
                        <a:lnSpc>
                          <a:spcPct val="115000"/>
                        </a:lnSpc>
                        <a:spcBef>
                          <a:spcPts val="0"/>
                        </a:spcBef>
                        <a:spcAft>
                          <a:spcPts val="0"/>
                        </a:spcAft>
                      </a:pPr>
                      <a:r>
                        <a:rPr lang="en-US" sz="1800" dirty="0">
                          <a:effectLst/>
                        </a:rPr>
                        <a:t>SMOKING_STATUS_1_MONTH_</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2860678067"/>
                  </a:ext>
                </a:extLst>
              </a:tr>
              <a:tr h="336527">
                <a:tc>
                  <a:txBody>
                    <a:bodyPr/>
                    <a:lstStyle/>
                    <a:p>
                      <a:pPr marL="0" marR="0">
                        <a:lnSpc>
                          <a:spcPct val="115000"/>
                        </a:lnSpc>
                        <a:spcBef>
                          <a:spcPts val="0"/>
                        </a:spcBef>
                        <a:spcAft>
                          <a:spcPts val="0"/>
                        </a:spcAft>
                      </a:pPr>
                      <a:r>
                        <a:rPr lang="en-US" sz="1800">
                          <a:effectLst/>
                        </a:rPr>
                        <a:t>    YES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r>
                        <a:rPr lang="en-US" sz="1800">
                          <a:effectLst/>
                        </a:rPr>
                        <a:t>100.000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3584239709"/>
                  </a:ext>
                </a:extLst>
              </a:tr>
              <a:tr h="336527">
                <a:tc>
                  <a:txBody>
                    <a:bodyPr/>
                    <a:lstStyle/>
                    <a:p>
                      <a:pPr marL="0" marR="0">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tc>
                  <a:txBody>
                    <a:bodyPr/>
                    <a:lstStyle/>
                    <a:p>
                      <a:pPr marL="0" marR="0" algn="r">
                        <a:lnSpc>
                          <a:spcPct val="115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666" marR="33666" marT="9352" marB="9352" anchor="ctr"/>
                </a:tc>
                <a:extLst>
                  <a:ext uri="{0D108BD9-81ED-4DB2-BD59-A6C34878D82A}">
                    <a16:rowId xmlns:a16="http://schemas.microsoft.com/office/drawing/2014/main" val="3275433799"/>
                  </a:ext>
                </a:extLst>
              </a:tr>
            </a:tbl>
          </a:graphicData>
        </a:graphic>
      </p:graphicFrame>
      <p:graphicFrame>
        <p:nvGraphicFramePr>
          <p:cNvPr id="10" name="Content Placeholder 9">
            <a:extLst>
              <a:ext uri="{FF2B5EF4-FFF2-40B4-BE49-F238E27FC236}">
                <a16:creationId xmlns:a16="http://schemas.microsoft.com/office/drawing/2014/main" id="{272C7DC3-3CE0-98F8-5650-7D426C9A70BF}"/>
              </a:ext>
            </a:extLst>
          </p:cNvPr>
          <p:cNvGraphicFramePr>
            <a:graphicFrameLocks noGrp="1"/>
          </p:cNvGraphicFramePr>
          <p:nvPr>
            <p:ph sz="quarter" idx="4"/>
            <p:extLst>
              <p:ext uri="{D42A27DB-BD31-4B8C-83A1-F6EECF244321}">
                <p14:modId xmlns:p14="http://schemas.microsoft.com/office/powerpoint/2010/main" val="2617837011"/>
              </p:ext>
            </p:extLst>
          </p:nvPr>
        </p:nvGraphicFramePr>
        <p:xfrm>
          <a:off x="6019800" y="1218855"/>
          <a:ext cx="5839970" cy="5570080"/>
        </p:xfrm>
        <a:graphic>
          <a:graphicData uri="http://schemas.openxmlformats.org/drawingml/2006/table">
            <a:tbl>
              <a:tblPr firstRow="1" firstCol="1" bandRow="1">
                <a:tableStyleId>{5C22544A-7EE6-4342-B048-85BDC9FD1C3A}</a:tableStyleId>
              </a:tblPr>
              <a:tblGrid>
                <a:gridCol w="1167994">
                  <a:extLst>
                    <a:ext uri="{9D8B030D-6E8A-4147-A177-3AD203B41FA5}">
                      <a16:colId xmlns:a16="http://schemas.microsoft.com/office/drawing/2014/main" val="485699858"/>
                    </a:ext>
                  </a:extLst>
                </a:gridCol>
                <a:gridCol w="1167994">
                  <a:extLst>
                    <a:ext uri="{9D8B030D-6E8A-4147-A177-3AD203B41FA5}">
                      <a16:colId xmlns:a16="http://schemas.microsoft.com/office/drawing/2014/main" val="2422194796"/>
                    </a:ext>
                  </a:extLst>
                </a:gridCol>
                <a:gridCol w="1167994">
                  <a:extLst>
                    <a:ext uri="{9D8B030D-6E8A-4147-A177-3AD203B41FA5}">
                      <a16:colId xmlns:a16="http://schemas.microsoft.com/office/drawing/2014/main" val="264087243"/>
                    </a:ext>
                  </a:extLst>
                </a:gridCol>
                <a:gridCol w="1167994">
                  <a:extLst>
                    <a:ext uri="{9D8B030D-6E8A-4147-A177-3AD203B41FA5}">
                      <a16:colId xmlns:a16="http://schemas.microsoft.com/office/drawing/2014/main" val="1630309194"/>
                    </a:ext>
                  </a:extLst>
                </a:gridCol>
                <a:gridCol w="1167994">
                  <a:extLst>
                    <a:ext uri="{9D8B030D-6E8A-4147-A177-3AD203B41FA5}">
                      <a16:colId xmlns:a16="http://schemas.microsoft.com/office/drawing/2014/main" val="3563219342"/>
                    </a:ext>
                  </a:extLst>
                </a:gridCol>
              </a:tblGrid>
              <a:tr h="224512">
                <a:tc>
                  <a:txBody>
                    <a:bodyPr/>
                    <a:lstStyle/>
                    <a:p>
                      <a:pPr marL="0" marR="0">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3 day</a:t>
                      </a:r>
                    </a:p>
                  </a:txBody>
                  <a:tcPr marL="33807" marR="33807" marT="9391" marB="9391" anchor="ctr"/>
                </a:tc>
                <a:tc>
                  <a:txBody>
                    <a:bodyPr/>
                    <a:lstStyle/>
                    <a:p>
                      <a:pPr marL="0" marR="0" algn="r">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One month</a:t>
                      </a:r>
                    </a:p>
                  </a:txBody>
                  <a:tcPr marL="33807" marR="33807" marT="9391" marB="9391" anchor="ctr"/>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3 day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3807" marR="33807" marT="9391" marB="9391" anchor="ctr"/>
                </a:tc>
                <a:tc>
                  <a:txBody>
                    <a:bodyPr/>
                    <a:lstStyle/>
                    <a:p>
                      <a:pPr marL="0" marR="0" algn="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One month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3807" marR="33807" marT="9391" marB="9391" anchor="ctr"/>
                </a:tc>
                <a:extLst>
                  <a:ext uri="{0D108BD9-81ED-4DB2-BD59-A6C34878D82A}">
                    <a16:rowId xmlns:a16="http://schemas.microsoft.com/office/drawing/2014/main" val="1360837352"/>
                  </a:ext>
                </a:extLst>
              </a:tr>
              <a:tr h="224512">
                <a:tc>
                  <a:txBody>
                    <a:bodyPr/>
                    <a:lstStyle/>
                    <a:p>
                      <a:pPr marL="0" marR="0">
                        <a:lnSpc>
                          <a:spcPct val="115000"/>
                        </a:lnSpc>
                        <a:spcBef>
                          <a:spcPts val="0"/>
                        </a:spcBef>
                        <a:spcAft>
                          <a:spcPts val="0"/>
                        </a:spcAft>
                      </a:pPr>
                      <a:r>
                        <a:rPr lang="en-US" sz="1600" dirty="0">
                          <a:effectLst/>
                        </a:rPr>
                        <a:t>Variable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MALE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FEMALE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1394867441"/>
                  </a:ext>
                </a:extLst>
              </a:tr>
              <a:tr h="224512">
                <a:tc>
                  <a:txBody>
                    <a:bodyPr/>
                    <a:lstStyle/>
                    <a:p>
                      <a:pPr marL="0" marR="0">
                        <a:lnSpc>
                          <a:spcPct val="115000"/>
                        </a:lnSpc>
                        <a:spcBef>
                          <a:spcPts val="0"/>
                        </a:spcBef>
                        <a:spcAft>
                          <a:spcPts val="0"/>
                        </a:spcAft>
                      </a:pPr>
                      <a:r>
                        <a:rPr lang="en-US" sz="1600" dirty="0">
                          <a:effectLst/>
                        </a:rPr>
                        <a:t>APPLICATION_RATE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2933210880"/>
                  </a:ext>
                </a:extLst>
              </a:tr>
              <a:tr h="224512">
                <a:tc>
                  <a:txBody>
                    <a:bodyPr/>
                    <a:lstStyle/>
                    <a:p>
                      <a:pPr marL="0" marR="0">
                        <a:lnSpc>
                          <a:spcPct val="115000"/>
                        </a:lnSpc>
                        <a:spcBef>
                          <a:spcPts val="0"/>
                        </a:spcBef>
                        <a:spcAft>
                          <a:spcPts val="0"/>
                        </a:spcAft>
                      </a:pPr>
                      <a:r>
                        <a:rPr lang="en-US" sz="1600">
                          <a:effectLst/>
                        </a:rPr>
                        <a:t>    NOT SATISFIED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a:effectLst/>
                        </a:rPr>
                        <a:t>0 (0.00%)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en-US" sz="1600" dirty="0">
                        <a:effectLst/>
                      </a:endParaRPr>
                    </a:p>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4258556885"/>
                  </a:ext>
                </a:extLst>
              </a:tr>
              <a:tr h="224512">
                <a:tc>
                  <a:txBody>
                    <a:bodyPr/>
                    <a:lstStyle/>
                    <a:p>
                      <a:pPr marL="0" marR="0">
                        <a:lnSpc>
                          <a:spcPct val="115000"/>
                        </a:lnSpc>
                        <a:spcBef>
                          <a:spcPts val="0"/>
                        </a:spcBef>
                        <a:spcAft>
                          <a:spcPts val="0"/>
                        </a:spcAft>
                      </a:pPr>
                      <a:r>
                        <a:rPr lang="en-US" sz="1600">
                          <a:effectLst/>
                        </a:rPr>
                        <a:t>    SLIGHTLY SATISFIED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1 (50.00%)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en-US" sz="1600" dirty="0">
                        <a:effectLst/>
                      </a:endParaRPr>
                    </a:p>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457819667"/>
                  </a:ext>
                </a:extLst>
              </a:tr>
              <a:tr h="224512">
                <a:tc>
                  <a:txBody>
                    <a:bodyPr/>
                    <a:lstStyle/>
                    <a:p>
                      <a:pPr marL="0" marR="0">
                        <a:lnSpc>
                          <a:spcPct val="115000"/>
                        </a:lnSpc>
                        <a:spcBef>
                          <a:spcPts val="0"/>
                        </a:spcBef>
                        <a:spcAft>
                          <a:spcPts val="0"/>
                        </a:spcAft>
                      </a:pPr>
                      <a:r>
                        <a:rPr lang="en-US" sz="1600">
                          <a:effectLst/>
                        </a:rPr>
                        <a:t>    NEUTRAL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a:effectLst/>
                        </a:rPr>
                        <a:t>1 (50.00%)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( 50%)</a:t>
                      </a:r>
                    </a:p>
                  </a:txBody>
                  <a:tcPr marL="33807" marR="33807" marT="9391" marB="9391" anchor="ctr"/>
                </a:tc>
                <a:tc>
                  <a:txBody>
                    <a:bodyPr/>
                    <a:lstStyle/>
                    <a:p>
                      <a:pPr marL="0" marR="0" algn="r">
                        <a:lnSpc>
                          <a:spcPct val="115000"/>
                        </a:lnSpc>
                        <a:spcBef>
                          <a:spcPts val="0"/>
                        </a:spcBef>
                        <a:spcAft>
                          <a:spcPts val="0"/>
                        </a:spcAft>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4243151097"/>
                  </a:ext>
                </a:extLst>
              </a:tr>
              <a:tr h="224512">
                <a:tc>
                  <a:txBody>
                    <a:bodyPr/>
                    <a:lstStyle/>
                    <a:p>
                      <a:pPr marL="0" marR="0">
                        <a:lnSpc>
                          <a:spcPct val="115000"/>
                        </a:lnSpc>
                        <a:spcBef>
                          <a:spcPts val="0"/>
                        </a:spcBef>
                        <a:spcAft>
                          <a:spcPts val="0"/>
                        </a:spcAft>
                      </a:pPr>
                      <a:r>
                        <a:rPr lang="en-US" sz="1600">
                          <a:effectLst/>
                        </a:rPr>
                        <a:t>    SOMEWHAT SATISFIED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a:effectLst/>
                        </a:rPr>
                        <a:t>0 (0.00%)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(50%)</a:t>
                      </a:r>
                    </a:p>
                  </a:txBody>
                  <a:tcPr marL="33807" marR="33807" marT="9391" marB="9391" anchor="ctr"/>
                </a:tc>
                <a:tc>
                  <a:txBody>
                    <a:bodyPr/>
                    <a:lstStyle/>
                    <a:p>
                      <a:pPr marL="0" marR="0" algn="r">
                        <a:lnSpc>
                          <a:spcPct val="115000"/>
                        </a:lnSpc>
                        <a:spcBef>
                          <a:spcPts val="0"/>
                        </a:spcBef>
                        <a:spcAft>
                          <a:spcPts val="0"/>
                        </a:spcAft>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en-US" sz="1600" dirty="0">
                        <a:effectLst/>
                      </a:endParaRPr>
                    </a:p>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1220716670"/>
                  </a:ext>
                </a:extLst>
              </a:tr>
              <a:tr h="224512">
                <a:tc>
                  <a:txBody>
                    <a:bodyPr/>
                    <a:lstStyle/>
                    <a:p>
                      <a:pPr marL="0" marR="0">
                        <a:lnSpc>
                          <a:spcPct val="115000"/>
                        </a:lnSpc>
                        <a:spcBef>
                          <a:spcPts val="0"/>
                        </a:spcBef>
                        <a:spcAft>
                          <a:spcPts val="0"/>
                        </a:spcAft>
                      </a:pPr>
                      <a:r>
                        <a:rPr lang="en-US" sz="1600">
                          <a:effectLst/>
                        </a:rPr>
                        <a:t>    VERY SATISFIED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a:effectLst/>
                        </a:rPr>
                        <a:t>0 (0.00%)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lvl="0" indent="0" algn="r" defTabSz="914400" rtl="0" eaLnBrk="1" fontAlgn="auto" latinLnBrk="0" hangingPunct="1">
                        <a:lnSpc>
                          <a:spcPct val="115000"/>
                        </a:lnSpc>
                        <a:spcBef>
                          <a:spcPts val="0"/>
                        </a:spcBef>
                        <a:spcAft>
                          <a:spcPts val="0"/>
                        </a:spcAft>
                        <a:buClrTx/>
                        <a:buSzTx/>
                        <a:buFontTx/>
                        <a:buNone/>
                        <a:tabLst/>
                        <a:defRPr/>
                      </a:pPr>
                      <a:endParaRPr lang="en-US" sz="1600" dirty="0">
                        <a:effectLst/>
                      </a:endParaRPr>
                    </a:p>
                    <a:p>
                      <a:pPr marL="0" marR="0" lvl="0" indent="0" algn="r" defTabSz="914400" rtl="0" eaLnBrk="1" fontAlgn="auto" latinLnBrk="0" hangingPunct="1">
                        <a:lnSpc>
                          <a:spcPct val="115000"/>
                        </a:lnSpc>
                        <a:spcBef>
                          <a:spcPts val="0"/>
                        </a:spcBef>
                        <a:spcAft>
                          <a:spcPts val="0"/>
                        </a:spcAft>
                        <a:buClrTx/>
                        <a:buSzTx/>
                        <a:buFontTx/>
                        <a:buNone/>
                        <a:tabLst/>
                        <a:defRPr/>
                      </a:pPr>
                      <a:r>
                        <a:rPr lang="en-US" sz="1600" dirty="0">
                          <a:effectLst/>
                        </a:rPr>
                        <a:t>0 (0.00%)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a:effectLst/>
                        </a:rPr>
                        <a:t>1 (100.00%)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(100%)</a:t>
                      </a:r>
                    </a:p>
                  </a:txBody>
                  <a:tcPr marL="33807" marR="33807" marT="9391" marB="9391" anchor="ctr"/>
                </a:tc>
                <a:extLst>
                  <a:ext uri="{0D108BD9-81ED-4DB2-BD59-A6C34878D82A}">
                    <a16:rowId xmlns:a16="http://schemas.microsoft.com/office/drawing/2014/main" val="4206785916"/>
                  </a:ext>
                </a:extLst>
              </a:tr>
              <a:tr h="224512">
                <a:tc>
                  <a:txBody>
                    <a:bodyPr/>
                    <a:lstStyle/>
                    <a:p>
                      <a:pPr marL="0" marR="0">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1235317449"/>
                  </a:ext>
                </a:extLst>
              </a:tr>
              <a:tr h="224512">
                <a:tc>
                  <a:txBody>
                    <a:bodyPr/>
                    <a:lstStyle/>
                    <a:p>
                      <a:pPr marL="0" marR="0">
                        <a:lnSpc>
                          <a:spcPct val="115000"/>
                        </a:lnSpc>
                        <a:spcBef>
                          <a:spcPts val="0"/>
                        </a:spcBef>
                        <a:spcAft>
                          <a:spcPts val="0"/>
                        </a:spcAft>
                      </a:pPr>
                      <a:r>
                        <a:rPr lang="en-US" sz="1600">
                          <a:effectLst/>
                        </a:rPr>
                        <a:t>    Total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2 (100.00%)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r>
                        <a:rPr lang="en-US" sz="1600" dirty="0">
                          <a:effectLst/>
                        </a:rPr>
                        <a:t>1 (100.00%)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tc>
                  <a:txBody>
                    <a:bodyPr/>
                    <a:lstStyle/>
                    <a:p>
                      <a:pPr marL="0" marR="0" algn="r">
                        <a:lnSpc>
                          <a:spcPct val="115000"/>
                        </a:lnSpc>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807" marR="33807" marT="9391" marB="9391" anchor="ctr"/>
                </a:tc>
                <a:extLst>
                  <a:ext uri="{0D108BD9-81ED-4DB2-BD59-A6C34878D82A}">
                    <a16:rowId xmlns:a16="http://schemas.microsoft.com/office/drawing/2014/main" val="3020041643"/>
                  </a:ext>
                </a:extLst>
              </a:tr>
            </a:tbl>
          </a:graphicData>
        </a:graphic>
      </p:graphicFrame>
      <p:graphicFrame>
        <p:nvGraphicFramePr>
          <p:cNvPr id="2" name="Table 1">
            <a:extLst>
              <a:ext uri="{FF2B5EF4-FFF2-40B4-BE49-F238E27FC236}">
                <a16:creationId xmlns:a16="http://schemas.microsoft.com/office/drawing/2014/main" id="{673C845D-F3ED-E7C9-684B-81F103E967FB}"/>
              </a:ext>
            </a:extLst>
          </p:cNvPr>
          <p:cNvGraphicFramePr>
            <a:graphicFrameLocks noGrp="1"/>
          </p:cNvGraphicFramePr>
          <p:nvPr>
            <p:extLst>
              <p:ext uri="{D42A27DB-BD31-4B8C-83A1-F6EECF244321}">
                <p14:modId xmlns:p14="http://schemas.microsoft.com/office/powerpoint/2010/main" val="4206191222"/>
              </p:ext>
            </p:extLst>
          </p:nvPr>
        </p:nvGraphicFramePr>
        <p:xfrm>
          <a:off x="149352" y="4682015"/>
          <a:ext cx="5421456" cy="1324890"/>
        </p:xfrm>
        <a:graphic>
          <a:graphicData uri="http://schemas.openxmlformats.org/drawingml/2006/table">
            <a:tbl>
              <a:tblPr firstRow="1" firstCol="1" bandRow="1">
                <a:tableStyleId>{5C22544A-7EE6-4342-B048-85BDC9FD1C3A}</a:tableStyleId>
              </a:tblPr>
              <a:tblGrid>
                <a:gridCol w="903576">
                  <a:extLst>
                    <a:ext uri="{9D8B030D-6E8A-4147-A177-3AD203B41FA5}">
                      <a16:colId xmlns:a16="http://schemas.microsoft.com/office/drawing/2014/main" val="1877055388"/>
                    </a:ext>
                  </a:extLst>
                </a:gridCol>
                <a:gridCol w="903576">
                  <a:extLst>
                    <a:ext uri="{9D8B030D-6E8A-4147-A177-3AD203B41FA5}">
                      <a16:colId xmlns:a16="http://schemas.microsoft.com/office/drawing/2014/main" val="2235643323"/>
                    </a:ext>
                  </a:extLst>
                </a:gridCol>
                <a:gridCol w="903576">
                  <a:extLst>
                    <a:ext uri="{9D8B030D-6E8A-4147-A177-3AD203B41FA5}">
                      <a16:colId xmlns:a16="http://schemas.microsoft.com/office/drawing/2014/main" val="3896713096"/>
                    </a:ext>
                  </a:extLst>
                </a:gridCol>
                <a:gridCol w="903576">
                  <a:extLst>
                    <a:ext uri="{9D8B030D-6E8A-4147-A177-3AD203B41FA5}">
                      <a16:colId xmlns:a16="http://schemas.microsoft.com/office/drawing/2014/main" val="382356393"/>
                    </a:ext>
                  </a:extLst>
                </a:gridCol>
                <a:gridCol w="903576">
                  <a:extLst>
                    <a:ext uri="{9D8B030D-6E8A-4147-A177-3AD203B41FA5}">
                      <a16:colId xmlns:a16="http://schemas.microsoft.com/office/drawing/2014/main" val="2804321140"/>
                    </a:ext>
                  </a:extLst>
                </a:gridCol>
                <a:gridCol w="903576">
                  <a:extLst>
                    <a:ext uri="{9D8B030D-6E8A-4147-A177-3AD203B41FA5}">
                      <a16:colId xmlns:a16="http://schemas.microsoft.com/office/drawing/2014/main" val="355783378"/>
                    </a:ext>
                  </a:extLst>
                </a:gridCol>
              </a:tblGrid>
              <a:tr h="274782">
                <a:tc>
                  <a:txBody>
                    <a:bodyPr/>
                    <a:lstStyle/>
                    <a:p>
                      <a:pPr marL="0" marR="0" algn="ctr">
                        <a:lnSpc>
                          <a:spcPct val="115000"/>
                        </a:lnSpc>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gridSpan="2">
                  <a:txBody>
                    <a:bodyPr/>
                    <a:lstStyle/>
                    <a:p>
                      <a:pPr marL="0" marR="0" algn="ctr">
                        <a:lnSpc>
                          <a:spcPct val="115000"/>
                        </a:lnSpc>
                        <a:spcBef>
                          <a:spcPts val="0"/>
                        </a:spcBef>
                        <a:spcAft>
                          <a:spcPts val="0"/>
                        </a:spcAft>
                      </a:pPr>
                      <a:r>
                        <a:rPr lang="en-US" sz="1200">
                          <a:effectLst/>
                        </a:rPr>
                        <a:t>Mean Rank</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hMerge="1">
                  <a:txBody>
                    <a:bodyPr/>
                    <a:lstStyle/>
                    <a:p>
                      <a:endParaRPr lang="en-US"/>
                    </a:p>
                  </a:txBody>
                  <a:tcPr/>
                </a:tc>
                <a:tc>
                  <a:txBody>
                    <a:bodyPr/>
                    <a:lstStyle/>
                    <a:p>
                      <a:pPr marL="0" marR="0" algn="ctr">
                        <a:lnSpc>
                          <a:spcPct val="115000"/>
                        </a:lnSpc>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extLst>
                  <a:ext uri="{0D108BD9-81ED-4DB2-BD59-A6C34878D82A}">
                    <a16:rowId xmlns:a16="http://schemas.microsoft.com/office/drawing/2014/main" val="758723160"/>
                  </a:ext>
                </a:extLst>
              </a:tr>
              <a:tr h="275009">
                <a:tc>
                  <a:txBody>
                    <a:bodyPr/>
                    <a:lstStyle/>
                    <a:p>
                      <a:pPr marL="0" marR="0" algn="ctr">
                        <a:lnSpc>
                          <a:spcPct val="115000"/>
                        </a:lnSpc>
                        <a:spcBef>
                          <a:spcPts val="0"/>
                        </a:spcBef>
                        <a:spcAft>
                          <a:spcPts val="0"/>
                        </a:spcAft>
                      </a:pPr>
                      <a:r>
                        <a:rPr lang="en-US" sz="1200">
                          <a:effectLst/>
                        </a:rPr>
                        <a:t>Variable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MALE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FEMALE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z</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p</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extLst>
                  <a:ext uri="{0D108BD9-81ED-4DB2-BD59-A6C34878D82A}">
                    <a16:rowId xmlns:a16="http://schemas.microsoft.com/office/drawing/2014/main" val="1717774992"/>
                  </a:ext>
                </a:extLst>
              </a:tr>
              <a:tr h="775099">
                <a:tc>
                  <a:txBody>
                    <a:bodyPr/>
                    <a:lstStyle/>
                    <a:p>
                      <a:pPr marL="0" marR="0" algn="ctr">
                        <a:lnSpc>
                          <a:spcPct val="115000"/>
                        </a:lnSpc>
                        <a:spcBef>
                          <a:spcPts val="0"/>
                        </a:spcBef>
                        <a:spcAft>
                          <a:spcPts val="0"/>
                        </a:spcAft>
                      </a:pPr>
                      <a:r>
                        <a:rPr lang="en-US" sz="1200" dirty="0" err="1">
                          <a:effectLst/>
                        </a:rPr>
                        <a:t>APPLICATION_RATE_Ordinal</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1.50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3.00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0.00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a:effectLst/>
                        </a:rPr>
                        <a:t>-0.43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tc>
                  <a:txBody>
                    <a:bodyPr/>
                    <a:lstStyle/>
                    <a:p>
                      <a:pPr marL="0" marR="0" algn="ctr">
                        <a:lnSpc>
                          <a:spcPct val="115000"/>
                        </a:lnSpc>
                        <a:spcBef>
                          <a:spcPts val="0"/>
                        </a:spcBef>
                        <a:spcAft>
                          <a:spcPts val="0"/>
                        </a:spcAft>
                      </a:pPr>
                      <a:r>
                        <a:rPr lang="en-US" sz="1200" dirty="0">
                          <a:effectLst/>
                        </a:rPr>
                        <a:t>.667</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19050" marB="19050" anchor="ctr"/>
                </a:tc>
                <a:extLst>
                  <a:ext uri="{0D108BD9-81ED-4DB2-BD59-A6C34878D82A}">
                    <a16:rowId xmlns:a16="http://schemas.microsoft.com/office/drawing/2014/main" val="2706431822"/>
                  </a:ext>
                </a:extLst>
              </a:tr>
            </a:tbl>
          </a:graphicData>
        </a:graphic>
      </p:graphicFrame>
      <p:sp>
        <p:nvSpPr>
          <p:cNvPr id="3" name="Rectangle 1">
            <a:extLst>
              <a:ext uri="{FF2B5EF4-FFF2-40B4-BE49-F238E27FC236}">
                <a16:creationId xmlns:a16="http://schemas.microsoft.com/office/drawing/2014/main" id="{5072B0BE-C212-E3D3-370B-AF527A47A77D}"/>
              </a:ext>
            </a:extLst>
          </p:cNvPr>
          <p:cNvSpPr>
            <a:spLocks noChangeArrowheads="1"/>
          </p:cNvSpPr>
          <p:nvPr/>
        </p:nvSpPr>
        <p:spPr bwMode="auto">
          <a:xfrm>
            <a:off x="256513" y="3807220"/>
            <a:ext cx="56310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Two-Tailed Mann-Whitney Test for APPLICATION_RATE</a:t>
            </a:r>
            <a:r>
              <a:rPr kumimoji="0" lang="en-US" altLang="en-US" sz="1200" b="0" i="1"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_</a:t>
            </a:r>
            <a:endParaRPr kumimoji="0" lang="en-US" altLang="en-US"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63818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643466" y="804334"/>
            <a:ext cx="3471333" cy="5249333"/>
          </a:xfrm>
        </p:spPr>
        <p:txBody>
          <a:bodyPr>
            <a:normAutofit/>
          </a:bodyPr>
          <a:lstStyle/>
          <a:p>
            <a:r>
              <a:rPr lang="en-US" sz="2500">
                <a:solidFill>
                  <a:srgbClr val="FFFFFF"/>
                </a:solidFill>
              </a:rPr>
              <a:t>Limitations / Recommendations</a:t>
            </a:r>
          </a:p>
        </p:txBody>
      </p:sp>
      <p:sp>
        <p:nvSpPr>
          <p:cNvPr id="5" name="Content Placeholder 4">
            <a:extLst>
              <a:ext uri="{FF2B5EF4-FFF2-40B4-BE49-F238E27FC236}">
                <a16:creationId xmlns:a16="http://schemas.microsoft.com/office/drawing/2014/main" id="{746382C0-534D-D743-ABD1-0321F8EC3450}"/>
              </a:ext>
            </a:extLst>
          </p:cNvPr>
          <p:cNvSpPr>
            <a:spLocks noGrp="1"/>
          </p:cNvSpPr>
          <p:nvPr>
            <p:ph idx="1"/>
          </p:nvPr>
        </p:nvSpPr>
        <p:spPr>
          <a:xfrm>
            <a:off x="4758265" y="137160"/>
            <a:ext cx="7235615" cy="6553200"/>
          </a:xfrm>
        </p:spPr>
        <p:txBody>
          <a:bodyPr anchor="ctr">
            <a:normAutofit lnSpcReduction="10000"/>
          </a:bodyPr>
          <a:lstStyle/>
          <a:p>
            <a:pPr marL="0" indent="0">
              <a:buNone/>
            </a:pPr>
            <a:endParaRPr lang="en-US" u="sng" dirty="0">
              <a:solidFill>
                <a:schemeClr val="tx2"/>
              </a:solidFill>
            </a:endParaRPr>
          </a:p>
          <a:p>
            <a:pPr marL="0" indent="0">
              <a:buNone/>
            </a:pPr>
            <a:r>
              <a:rPr lang="en-US" u="sng" dirty="0">
                <a:solidFill>
                  <a:schemeClr val="tx2"/>
                </a:solidFill>
              </a:rPr>
              <a:t>Limitations</a:t>
            </a:r>
          </a:p>
          <a:p>
            <a:r>
              <a:rPr lang="en-US" sz="2000" dirty="0">
                <a:solidFill>
                  <a:schemeClr val="tx2"/>
                </a:solidFill>
              </a:rPr>
              <a:t>COVID-19 and decrease in surgeries </a:t>
            </a:r>
          </a:p>
          <a:p>
            <a:r>
              <a:rPr lang="en-US" sz="2000" dirty="0">
                <a:solidFill>
                  <a:schemeClr val="tx2"/>
                </a:solidFill>
              </a:rPr>
              <a:t>Exclusion criteria of age because it limited the amount of patients recruited for this project</a:t>
            </a:r>
          </a:p>
          <a:p>
            <a:r>
              <a:rPr lang="en-US" sz="2000" dirty="0">
                <a:solidFill>
                  <a:schemeClr val="tx2"/>
                </a:solidFill>
              </a:rPr>
              <a:t>Based on the literature, relapse is up to 8 weeks and evaluation was done at one month after discharge. </a:t>
            </a:r>
          </a:p>
          <a:p>
            <a:pPr marL="0" indent="0">
              <a:buNone/>
            </a:pPr>
            <a:endParaRPr lang="en-US" b="1" dirty="0">
              <a:solidFill>
                <a:schemeClr val="tx2"/>
              </a:solidFill>
            </a:endParaRPr>
          </a:p>
          <a:p>
            <a:pPr marL="0" indent="0">
              <a:buNone/>
            </a:pPr>
            <a:r>
              <a:rPr lang="en-US" u="sng" dirty="0">
                <a:solidFill>
                  <a:schemeClr val="tx2"/>
                </a:solidFill>
              </a:rPr>
              <a:t>Recommendations for future projects</a:t>
            </a:r>
          </a:p>
          <a:p>
            <a:r>
              <a:rPr lang="en-US" sz="2000" dirty="0">
                <a:solidFill>
                  <a:schemeClr val="tx2"/>
                </a:solidFill>
              </a:rPr>
              <a:t>implement project in a different patient population</a:t>
            </a:r>
          </a:p>
          <a:p>
            <a:r>
              <a:rPr lang="en-US" sz="2000" dirty="0">
                <a:solidFill>
                  <a:schemeClr val="tx2"/>
                </a:solidFill>
              </a:rPr>
              <a:t>consider a mixed-methods design to include a qualitative component which would provide rich insight to motivation and program satisfaction</a:t>
            </a:r>
          </a:p>
          <a:p>
            <a:r>
              <a:rPr lang="en-US" sz="2000" dirty="0">
                <a:solidFill>
                  <a:schemeClr val="tx2"/>
                </a:solidFill>
              </a:rPr>
              <a:t>assess if smoking cessation mobile application improved self-efficacy and 	sustained motivation</a:t>
            </a:r>
          </a:p>
          <a:p>
            <a:r>
              <a:rPr lang="en-US" sz="2000" dirty="0">
                <a:solidFill>
                  <a:schemeClr val="tx2"/>
                </a:solidFill>
              </a:rPr>
              <a:t>Re-assessing smoking cessation for a total 8 weeks</a:t>
            </a:r>
          </a:p>
          <a:p>
            <a:r>
              <a:rPr lang="en-US" sz="2000" dirty="0">
                <a:solidFill>
                  <a:schemeClr val="tx2"/>
                </a:solidFill>
              </a:rPr>
              <a:t>project to randomizing participants  between in-hospital teaching vs in-hospital teaching w/smoking cessation application only to assess any significant benefit for smoking cessation mobile application</a:t>
            </a:r>
          </a:p>
          <a:p>
            <a:pPr marL="0" indent="0">
              <a:buNone/>
            </a:pPr>
            <a:endParaRPr lang="en-US" dirty="0">
              <a:solidFill>
                <a:schemeClr val="tx2"/>
              </a:solidFill>
            </a:endParaRPr>
          </a:p>
        </p:txBody>
      </p:sp>
    </p:spTree>
    <p:extLst>
      <p:ext uri="{BB962C8B-B14F-4D97-AF65-F5344CB8AC3E}">
        <p14:creationId xmlns:p14="http://schemas.microsoft.com/office/powerpoint/2010/main" val="19717361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2445"/>
    </mc:Choice>
    <mc:Fallback xmlns="">
      <p:transition spd="slow" advTm="10244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82161" y="139533"/>
            <a:ext cx="7434070" cy="1474330"/>
          </a:xfrm>
        </p:spPr>
        <p:txBody>
          <a:bodyPr>
            <a:normAutofit/>
          </a:bodyPr>
          <a:lstStyle/>
          <a:p>
            <a:r>
              <a:rPr lang="en-US" dirty="0"/>
              <a:t>Implications to practice</a:t>
            </a:r>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3657601" y="1371600"/>
            <a:ext cx="8275320" cy="5212080"/>
          </a:xfrm>
        </p:spPr>
        <p:txBody>
          <a:bodyPr>
            <a:normAutofit/>
          </a:bodyPr>
          <a:lstStyle/>
          <a:p>
            <a:pPr marL="285750" indent="-285750"/>
            <a:r>
              <a:rPr lang="en-US" sz="2000" dirty="0"/>
              <a:t>Tracked by BCBS / State Michigan of Thoracic &amp; Cardiovascular Surgeons with possible reimbursement incentives.  Reimbursement is provided to institutions with an actual plan on smoking cessation provided to these patients. </a:t>
            </a:r>
          </a:p>
          <a:p>
            <a:pPr marL="0" indent="0">
              <a:buNone/>
            </a:pPr>
            <a:endParaRPr lang="en-US" sz="2000" dirty="0"/>
          </a:p>
          <a:p>
            <a:pPr marL="285750" indent="-285750"/>
            <a:r>
              <a:rPr lang="en-US" sz="2000" dirty="0"/>
              <a:t>Instituting innovative tools and practices to promote sustainable smoking cessation from in-patient to home environment</a:t>
            </a:r>
          </a:p>
          <a:p>
            <a:pPr marL="0" indent="0">
              <a:buNone/>
            </a:pPr>
            <a:endParaRPr lang="en-US" sz="2000" dirty="0"/>
          </a:p>
          <a:p>
            <a:pPr marL="285750" indent="-285750"/>
            <a:r>
              <a:rPr lang="en-US" sz="2000" dirty="0"/>
              <a:t>Changed unit practice to include patient teaching regarding smoking cessation transitioning to an outpatient program setting</a:t>
            </a:r>
          </a:p>
          <a:p>
            <a:pPr marL="0" indent="0">
              <a:buNone/>
            </a:pPr>
            <a:endParaRPr lang="en-US" sz="2000" dirty="0"/>
          </a:p>
          <a:p>
            <a:pPr marL="285750" indent="-285750"/>
            <a:r>
              <a:rPr lang="en-US" sz="2000" dirty="0"/>
              <a:t>Institute practice to include other patient populations on unit</a:t>
            </a:r>
          </a:p>
        </p:txBody>
      </p:sp>
    </p:spTree>
    <p:extLst>
      <p:ext uri="{BB962C8B-B14F-4D97-AF65-F5344CB8AC3E}">
        <p14:creationId xmlns:p14="http://schemas.microsoft.com/office/powerpoint/2010/main" val="33872872"/>
      </p:ext>
    </p:extLst>
  </p:cSld>
  <p:clrMapOvr>
    <a:masterClrMapping/>
  </p:clrMapOvr>
  <mc:AlternateContent xmlns:mc="http://schemas.openxmlformats.org/markup-compatibility/2006" xmlns:p14="http://schemas.microsoft.com/office/powerpoint/2010/main">
    <mc:Choice Requires="p14">
      <p:transition spd="slow" p14:dur="2000" advTm="102445"/>
    </mc:Choice>
    <mc:Fallback xmlns="">
      <p:transition spd="slow" advTm="10244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1548063" y="312821"/>
            <a:ext cx="8610600" cy="1293028"/>
          </a:xfrm>
        </p:spPr>
        <p:txBody>
          <a:bodyPr/>
          <a:lstStyle/>
          <a:p>
            <a:r>
              <a:rPr lang="en-US" b="1" dirty="0"/>
              <a:t>Sustainability </a:t>
            </a:r>
            <a:br>
              <a:rPr lang="en-US" b="1" dirty="0"/>
            </a:br>
            <a:endParaRPr lang="en-US" dirty="0"/>
          </a:p>
        </p:txBody>
      </p:sp>
      <p:pic>
        <p:nvPicPr>
          <p:cNvPr id="4" name="Picture 3">
            <a:extLst>
              <a:ext uri="{FF2B5EF4-FFF2-40B4-BE49-F238E27FC236}">
                <a16:creationId xmlns:a16="http://schemas.microsoft.com/office/drawing/2014/main" id="{D6D9A9E5-5481-9098-205C-A85A07F60B02}"/>
              </a:ext>
            </a:extLst>
          </p:cNvPr>
          <p:cNvPicPr/>
          <p:nvPr/>
        </p:nvPicPr>
        <p:blipFill>
          <a:blip r:embed="rId3">
            <a:extLst>
              <a:ext uri="{28A0092B-C50C-407E-A947-70E740481C1C}">
                <a14:useLocalDpi xmlns:a14="http://schemas.microsoft.com/office/drawing/2010/main" val="0"/>
              </a:ext>
            </a:extLst>
          </a:blip>
          <a:stretch>
            <a:fillRect/>
          </a:stretch>
        </p:blipFill>
        <p:spPr>
          <a:xfrm>
            <a:off x="152400" y="1228921"/>
            <a:ext cx="5943600" cy="5055195"/>
          </a:xfrm>
          <a:prstGeom prst="rect">
            <a:avLst/>
          </a:prstGeom>
          <a:solidFill>
            <a:schemeClr val="accent1"/>
          </a:solidFill>
        </p:spPr>
      </p:pic>
      <p:pic>
        <p:nvPicPr>
          <p:cNvPr id="6" name="Picture 5">
            <a:extLst>
              <a:ext uri="{FF2B5EF4-FFF2-40B4-BE49-F238E27FC236}">
                <a16:creationId xmlns:a16="http://schemas.microsoft.com/office/drawing/2014/main" id="{ACA06393-9FBE-920D-241D-DB2995C5C50D}"/>
              </a:ext>
            </a:extLst>
          </p:cNvPr>
          <p:cNvPicPr/>
          <p:nvPr/>
        </p:nvPicPr>
        <p:blipFill>
          <a:blip r:embed="rId4"/>
          <a:stretch>
            <a:fillRect/>
          </a:stretch>
        </p:blipFill>
        <p:spPr>
          <a:xfrm>
            <a:off x="6250405" y="1228921"/>
            <a:ext cx="5943600" cy="5055195"/>
          </a:xfrm>
          <a:prstGeom prst="rect">
            <a:avLst/>
          </a:prstGeom>
          <a:solidFill>
            <a:schemeClr val="accent1"/>
          </a:solidFill>
          <a:ln>
            <a:solidFill>
              <a:schemeClr val="bg1"/>
            </a:solidFill>
          </a:ln>
        </p:spPr>
      </p:pic>
    </p:spTree>
    <p:extLst>
      <p:ext uri="{BB962C8B-B14F-4D97-AF65-F5344CB8AC3E}">
        <p14:creationId xmlns:p14="http://schemas.microsoft.com/office/powerpoint/2010/main" val="1260353680"/>
      </p:ext>
    </p:extLst>
  </p:cSld>
  <p:clrMapOvr>
    <a:masterClrMapping/>
  </p:clrMapOvr>
  <mc:AlternateContent xmlns:mc="http://schemas.openxmlformats.org/markup-compatibility/2006" xmlns:p14="http://schemas.microsoft.com/office/powerpoint/2010/main">
    <mc:Choice Requires="p14">
      <p:transition spd="slow" p14:dur="2000" advTm="102445"/>
    </mc:Choice>
    <mc:Fallback xmlns="">
      <p:transition spd="slow" advTm="10244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4" name="Title 3">
            <a:extLst>
              <a:ext uri="{FF2B5EF4-FFF2-40B4-BE49-F238E27FC236}">
                <a16:creationId xmlns:a16="http://schemas.microsoft.com/office/drawing/2014/main" id="{0869F963-2580-434B-B882-C97F24FF5101}"/>
              </a:ext>
            </a:extLst>
          </p:cNvPr>
          <p:cNvSpPr>
            <a:spLocks noGrp="1"/>
          </p:cNvSpPr>
          <p:nvPr>
            <p:ph type="title"/>
          </p:nvPr>
        </p:nvSpPr>
        <p:spPr>
          <a:xfrm>
            <a:off x="7877898" y="1327169"/>
            <a:ext cx="4045058" cy="4199513"/>
          </a:xfrm>
        </p:spPr>
        <p:txBody>
          <a:bodyPr>
            <a:normAutofit/>
          </a:bodyPr>
          <a:lstStyle/>
          <a:p>
            <a:pPr algn="l"/>
            <a:r>
              <a:rPr lang="en-US" sz="3600" dirty="0">
                <a:solidFill>
                  <a:srgbClr val="FFFFFF"/>
                </a:solidFill>
                <a:latin typeface="Arial" panose="020B0604020202020204" pitchFamily="34" charset="0"/>
                <a:cs typeface="Arial" panose="020B0604020202020204" pitchFamily="34" charset="0"/>
              </a:rPr>
              <a:t>Dissemination of project</a:t>
            </a:r>
          </a:p>
        </p:txBody>
      </p:sp>
      <p:sp>
        <p:nvSpPr>
          <p:cNvPr id="3" name="Content Placeholder 2">
            <a:extLst>
              <a:ext uri="{FF2B5EF4-FFF2-40B4-BE49-F238E27FC236}">
                <a16:creationId xmlns:a16="http://schemas.microsoft.com/office/drawing/2014/main" id="{D5FB67B1-191A-C754-A824-A0438F6F49CB}"/>
              </a:ext>
            </a:extLst>
          </p:cNvPr>
          <p:cNvSpPr>
            <a:spLocks noGrp="1"/>
          </p:cNvSpPr>
          <p:nvPr>
            <p:ph idx="1"/>
          </p:nvPr>
        </p:nvSpPr>
        <p:spPr>
          <a:xfrm>
            <a:off x="269044" y="579120"/>
            <a:ext cx="6524674" cy="6019800"/>
          </a:xfrm>
        </p:spPr>
        <p:txBody>
          <a:bodyPr>
            <a:normAutofit fontScale="92500" lnSpcReduction="10000"/>
          </a:bodyPr>
          <a:lstStyle/>
          <a:p>
            <a:r>
              <a:rPr lang="en-US" dirty="0"/>
              <a:t>Present findings to CPCU unit manager and CV surgeon along with the information that the smoking cessation program will not be resumed at this time. </a:t>
            </a:r>
          </a:p>
          <a:p>
            <a:endParaRPr lang="en-US" dirty="0"/>
          </a:p>
          <a:p>
            <a:r>
              <a:rPr lang="en-US" dirty="0"/>
              <a:t>Present the findings to other Beaumont hospitals to provide them with the information regarding the tools and make it available to their patients</a:t>
            </a:r>
          </a:p>
          <a:p>
            <a:endParaRPr lang="en-US" dirty="0"/>
          </a:p>
          <a:p>
            <a:r>
              <a:rPr lang="en-US" dirty="0"/>
              <a:t>The information / tools that will be provided to CV surgery patients will also be provided to the rest of the cardiac patients who are current smokers. </a:t>
            </a:r>
          </a:p>
          <a:p>
            <a:endParaRPr lang="en-US" dirty="0"/>
          </a:p>
          <a:p>
            <a:r>
              <a:rPr lang="en-US" dirty="0"/>
              <a:t>Speaking with Magnet program manager to include the project to their Magnet research table</a:t>
            </a:r>
          </a:p>
          <a:p>
            <a:endParaRPr lang="en-US" dirty="0"/>
          </a:p>
          <a:p>
            <a:r>
              <a:rPr lang="en-US" dirty="0"/>
              <a:t>Explore opportunities for poster presentation to present at MICNP</a:t>
            </a:r>
          </a:p>
          <a:p>
            <a:endParaRPr lang="en-US" dirty="0"/>
          </a:p>
          <a:p>
            <a:endParaRPr lang="en-US" dirty="0"/>
          </a:p>
        </p:txBody>
      </p:sp>
    </p:spTree>
    <p:extLst>
      <p:ext uri="{BB962C8B-B14F-4D97-AF65-F5344CB8AC3E}">
        <p14:creationId xmlns:p14="http://schemas.microsoft.com/office/powerpoint/2010/main" val="30261884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dirty="0"/>
              <a:t>BACKGROUND</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299855"/>
            <a:ext cx="7454077" cy="4190885"/>
          </a:xfrm>
        </p:spPr>
        <p:txBody>
          <a:bodyPr>
            <a:normAutofit fontScale="70000" lnSpcReduction="20000"/>
          </a:bodyPr>
          <a:lstStyle/>
          <a:p>
            <a:endParaRPr lang="en-US" sz="1100" dirty="0"/>
          </a:p>
          <a:p>
            <a:r>
              <a:rPr lang="en-US" sz="2600" dirty="0">
                <a:cs typeface="Arial" panose="020B0604020202020204" pitchFamily="34" charset="0"/>
              </a:rPr>
              <a:t>Cigarette smoking increases the cardiovascular death rate by 14% and the risk for recurrent myocardial events. </a:t>
            </a:r>
          </a:p>
          <a:p>
            <a:pPr lvl="1"/>
            <a:r>
              <a:rPr lang="en-US" sz="2600" dirty="0">
                <a:cs typeface="Arial" panose="020B0604020202020204" pitchFamily="34" charset="0"/>
              </a:rPr>
              <a:t>Just smoking 20 cigarettes / per day increases heart disease.  </a:t>
            </a:r>
          </a:p>
          <a:p>
            <a:endParaRPr lang="en-US" sz="2600" dirty="0">
              <a:cs typeface="Arial" panose="020B0604020202020204" pitchFamily="34" charset="0"/>
            </a:endParaRPr>
          </a:p>
          <a:p>
            <a:r>
              <a:rPr lang="en-US" sz="2600" dirty="0">
                <a:cs typeface="Arial" panose="020B0604020202020204" pitchFamily="34" charset="0"/>
              </a:rPr>
              <a:t>Cost for healthcare is shown to be higher for current smokers vs former smokers.  Healthcare savings: approx. $1327.53 / year after smoking cessation for 0-4 years. </a:t>
            </a:r>
          </a:p>
          <a:p>
            <a:endParaRPr lang="en-US" sz="2600" dirty="0">
              <a:cs typeface="Arial" panose="020B0604020202020204" pitchFamily="34" charset="0"/>
            </a:endParaRPr>
          </a:p>
          <a:p>
            <a:r>
              <a:rPr lang="en-US" sz="2600" dirty="0">
                <a:cs typeface="Arial" panose="020B0604020202020204" pitchFamily="34" charset="0"/>
              </a:rPr>
              <a:t>Despite knowing this, smoking continues to be a modifiable risk factor in cardiovascular patients, and we must continue to reassess what we do  in healthcare so we can assist this population as they work in smoking cessation. </a:t>
            </a:r>
            <a:endParaRPr lang="en-US" sz="1100" dirty="0"/>
          </a:p>
          <a:p>
            <a:pPr marL="0" indent="0">
              <a:buNone/>
            </a:pPr>
            <a:endParaRPr lang="en-US" sz="1100" dirty="0"/>
          </a:p>
          <a:p>
            <a:pPr marL="0" indent="0">
              <a:buNone/>
            </a:pPr>
            <a:r>
              <a:rPr lang="en-US" sz="1100" dirty="0"/>
              <a:t>(Baker et al., 2018, CDC, 2019, </a:t>
            </a:r>
            <a:r>
              <a:rPr lang="en-US" sz="1100" dirty="0" err="1"/>
              <a:t>Rana&amp;Go</a:t>
            </a:r>
            <a:r>
              <a:rPr lang="en-US" sz="1100" dirty="0"/>
              <a:t>, 2015, </a:t>
            </a:r>
            <a:r>
              <a:rPr lang="en-US" sz="1100" dirty="0" err="1"/>
              <a:t>Tolstrup</a:t>
            </a:r>
            <a:r>
              <a:rPr lang="en-US" sz="1100" dirty="0"/>
              <a:t> et al., 2014,)</a:t>
            </a:r>
          </a:p>
          <a:p>
            <a:pPr marL="0" indent="0">
              <a:buNone/>
            </a:pPr>
            <a:endParaRPr lang="en-US" sz="1100" dirty="0"/>
          </a:p>
        </p:txBody>
      </p:sp>
    </p:spTree>
    <p:extLst>
      <p:ext uri="{BB962C8B-B14F-4D97-AF65-F5344CB8AC3E}">
        <p14:creationId xmlns:p14="http://schemas.microsoft.com/office/powerpoint/2010/main" val="684666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8060"/>
    </mc:Choice>
    <mc:Fallback xmlns="">
      <p:transition spd="slow" advTm="5806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61F7A8B0-DB30-2349-91BB-4BCC2C397136}"/>
              </a:ext>
            </a:extLst>
          </p:cNvPr>
          <p:cNvSpPr>
            <a:spLocks noGrp="1"/>
          </p:cNvSpPr>
          <p:nvPr>
            <p:ph idx="1"/>
          </p:nvPr>
        </p:nvSpPr>
        <p:spPr>
          <a:xfrm>
            <a:off x="965201" y="965201"/>
            <a:ext cx="5947496" cy="4923448"/>
          </a:xfrm>
        </p:spPr>
        <p:txBody>
          <a:bodyPr anchor="ctr">
            <a:normAutofit/>
          </a:bodyPr>
          <a:lstStyle/>
          <a:p>
            <a:pPr marL="457200" indent="-457200">
              <a:buFont typeface="+mj-lt"/>
              <a:buAutoNum type="arabicPeriod"/>
            </a:pPr>
            <a:r>
              <a:rPr lang="en-US" dirty="0"/>
              <a:t>Karen </a:t>
            </a:r>
            <a:r>
              <a:rPr lang="en-US" dirty="0" err="1"/>
              <a:t>Mihelich</a:t>
            </a:r>
            <a:r>
              <a:rPr lang="en-US" dirty="0"/>
              <a:t> DNP, ACNS-BC, CDCES</a:t>
            </a:r>
          </a:p>
          <a:p>
            <a:pPr marL="457200" indent="-457200">
              <a:buFont typeface="+mj-lt"/>
              <a:buAutoNum type="arabicPeriod"/>
            </a:pPr>
            <a:endParaRPr lang="en-US" dirty="0"/>
          </a:p>
          <a:p>
            <a:pPr marL="457200" indent="-457200">
              <a:buFont typeface="+mj-lt"/>
              <a:buAutoNum type="arabicPeriod"/>
            </a:pPr>
            <a:r>
              <a:rPr lang="en-US" dirty="0"/>
              <a:t>Colleen Joseph &amp; Sara </a:t>
            </a:r>
            <a:r>
              <a:rPr lang="en-US" dirty="0" err="1"/>
              <a:t>Zarr</a:t>
            </a:r>
            <a:endParaRPr lang="en-US" dirty="0"/>
          </a:p>
          <a:p>
            <a:pPr marL="457200" indent="-457200">
              <a:buFont typeface="+mj-lt"/>
              <a:buAutoNum type="arabicPeriod"/>
            </a:pPr>
            <a:endParaRPr lang="en-US" dirty="0"/>
          </a:p>
          <a:p>
            <a:pPr marL="457200" indent="-457200">
              <a:buFont typeface="+mj-lt"/>
              <a:buAutoNum type="arabicPeriod"/>
            </a:pPr>
            <a:r>
              <a:rPr lang="en-US" dirty="0"/>
              <a:t>My Family</a:t>
            </a:r>
          </a:p>
        </p:txBody>
      </p:sp>
      <p:sp>
        <p:nvSpPr>
          <p:cNvPr id="21" name="Rectangle 20">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3" name="Picture 22">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4" name="Title 3">
            <a:extLst>
              <a:ext uri="{FF2B5EF4-FFF2-40B4-BE49-F238E27FC236}">
                <a16:creationId xmlns:a16="http://schemas.microsoft.com/office/drawing/2014/main" id="{0869F963-2580-434B-B882-C97F24FF5101}"/>
              </a:ext>
            </a:extLst>
          </p:cNvPr>
          <p:cNvSpPr>
            <a:spLocks noGrp="1"/>
          </p:cNvSpPr>
          <p:nvPr>
            <p:ph type="title"/>
          </p:nvPr>
        </p:nvSpPr>
        <p:spPr>
          <a:xfrm>
            <a:off x="7877898" y="1327169"/>
            <a:ext cx="3646678" cy="4199513"/>
          </a:xfrm>
        </p:spPr>
        <p:txBody>
          <a:bodyPr>
            <a:normAutofit/>
          </a:bodyPr>
          <a:lstStyle/>
          <a:p>
            <a:pPr algn="l"/>
            <a:r>
              <a:rPr lang="en-US" sz="2200">
                <a:solidFill>
                  <a:srgbClr val="FFFFFF"/>
                </a:solidFill>
              </a:rPr>
              <a:t>Acknowledgements</a:t>
            </a:r>
          </a:p>
        </p:txBody>
      </p:sp>
    </p:spTree>
    <p:extLst>
      <p:ext uri="{BB962C8B-B14F-4D97-AF65-F5344CB8AC3E}">
        <p14:creationId xmlns:p14="http://schemas.microsoft.com/office/powerpoint/2010/main" val="115829864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Logo&#10;&#10;Description automatically generated">
            <a:extLst>
              <a:ext uri="{FF2B5EF4-FFF2-40B4-BE49-F238E27FC236}">
                <a16:creationId xmlns:a16="http://schemas.microsoft.com/office/drawing/2014/main" id="{19E8DBB9-60F9-D346-8CFE-31BAFE60D788}"/>
              </a:ext>
            </a:extLst>
          </p:cNvPr>
          <p:cNvPicPr>
            <a:picLocks noChangeAspect="1"/>
          </p:cNvPicPr>
          <p:nvPr/>
        </p:nvPicPr>
        <p:blipFill rotWithShape="1">
          <a:blip r:embed="rId3">
            <a:duotone>
              <a:prstClr val="black"/>
              <a:schemeClr val="tx2">
                <a:tint val="45000"/>
                <a:satMod val="400000"/>
              </a:schemeClr>
            </a:duotone>
            <a:alphaModFix amt="30000"/>
            <a:extLst>
              <a:ext uri="{837473B0-CC2E-450A-ABE3-18F120FF3D39}">
                <a1611:picAttrSrcUrl xmlns:a1611="http://schemas.microsoft.com/office/drawing/2016/11/main" r:id="rId4"/>
              </a:ext>
            </a:extLst>
          </a:blip>
          <a:srcRect t="2187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39247986-A8F4-4D4C-AE99-8AF32F80B851}"/>
              </a:ext>
            </a:extLst>
          </p:cNvPr>
          <p:cNvSpPr txBox="1"/>
          <p:nvPr/>
        </p:nvSpPr>
        <p:spPr>
          <a:xfrm>
            <a:off x="9341540" y="6657945"/>
            <a:ext cx="28504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flickr.com/photos/137713708@N03/2377863710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76606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sz="3100"/>
              <a:t> </a:t>
            </a:r>
            <a:br>
              <a:rPr lang="en-US" sz="3100"/>
            </a:br>
            <a:r>
              <a:rPr lang="en-US" sz="3100"/>
              <a:t>REFERENCES</a:t>
            </a:r>
            <a:br>
              <a:rPr lang="en-US" sz="3100"/>
            </a:br>
            <a:r>
              <a:rPr lang="en-US" sz="3100"/>
              <a:t>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628900"/>
            <a:ext cx="7454077" cy="3589785"/>
          </a:xfrm>
        </p:spPr>
        <p:txBody>
          <a:bodyPr>
            <a:normAutofit/>
          </a:bodyPr>
          <a:lstStyle/>
          <a:p>
            <a:r>
              <a:rPr lang="en-US" sz="1000"/>
              <a:t>Baker, Christine L. JD, MPH; Bruno, Marianna PharmD, MPH; Emir, Birol PhD; Li, Vicky W. MPH; Goren, Amir PhD. (2018). Smoking Cessation Is Associated With Lower Indirect Costs. Journal of Occupational and Environmental Medicine. </a:t>
            </a:r>
          </a:p>
          <a:p>
            <a:r>
              <a:rPr lang="en-US" sz="1000"/>
              <a:t>Berndt, De Vries, Lechner, Van Acker, Froelicher, Verheugt, Mudde, and Bolman. (2017). "High Intensity Smoking Cessation Interventions: Cardiac Patients of Low Socioeconomic Status and Low Intention to Quit Profit Most." </a:t>
            </a:r>
            <a:r>
              <a:rPr lang="en-US" sz="1000" i="1"/>
              <a:t>Netherlands Heart Journal: Monthly Journal of the Netherlands Society of Cardiology and the Netherlands Heart Foundation</a:t>
            </a:r>
            <a:r>
              <a:rPr lang="en-US" sz="1000"/>
              <a:t> 25.1 </a:t>
            </a:r>
          </a:p>
          <a:p>
            <a:r>
              <a:rPr lang="en-US" sz="1000"/>
              <a:t>Bucholz, Emily M, Adam L Beckman, Catarina I Kiefe, and Harlan M Krumholz. (2017). "Life Years Gained From Smoking-Cessation Counseling After Myocardial Infarction." </a:t>
            </a:r>
            <a:r>
              <a:rPr lang="en-US" sz="1000" i="1"/>
              <a:t>American Journal of Preventive Medicine</a:t>
            </a:r>
            <a:r>
              <a:rPr lang="en-US" sz="1000"/>
              <a:t> 52.1 </a:t>
            </a:r>
          </a:p>
          <a:p>
            <a:r>
              <a:rPr lang="en-US" sz="1000"/>
              <a:t>Butts, J.B., &amp; Rich, K.L.  (2018).  Philosophies and Theories for Advanced Nursing Practice.3</a:t>
            </a:r>
            <a:r>
              <a:rPr lang="en-US" sz="1000" baseline="30000"/>
              <a:t>rd</a:t>
            </a:r>
            <a:r>
              <a:rPr lang="en-US" sz="1000"/>
              <a:t> </a:t>
            </a:r>
          </a:p>
          <a:p>
            <a:r>
              <a:rPr lang="en-US" sz="1000"/>
              <a:t>Carnethon, M. R., Pu, J., Howard, G., Albert, M. A., Anderson, C., Bertoni, A. G., Mujahid, M. S., Palaniappan, L., Taylor, H. A., Jr, Willis, M., Yancy, C. W. (2017). Cardiovascular Health in African Americans: A Scientific Statement From the American Heart Association. </a:t>
            </a:r>
            <a:r>
              <a:rPr lang="en-US" sz="1000" i="1"/>
              <a:t>Circulation</a:t>
            </a:r>
            <a:r>
              <a:rPr lang="en-US" sz="1000"/>
              <a:t>, </a:t>
            </a:r>
            <a:r>
              <a:rPr lang="en-US" sz="1000" i="1"/>
              <a:t>136</a:t>
            </a:r>
            <a:r>
              <a:rPr lang="en-US" sz="1000"/>
              <a:t>(21), e393–e423. </a:t>
            </a:r>
          </a:p>
          <a:p>
            <a:r>
              <a:rPr lang="en-US" sz="1000"/>
              <a:t> Cartmell KB, Dismuke CE, Dooley M, Mueller M, Nahhas GJ, Warren GW, Fallis P, Cummings KM. (2018).  Effect of an Evidence-based Inpatient Tobacco Dependence Treatment Service on 1-Year Post-discharge Health Care Costs. Med Care. </a:t>
            </a:r>
          </a:p>
          <a:p>
            <a:r>
              <a:rPr lang="en-US" sz="1000"/>
              <a:t>Center for Disease Control and Prevention. (2020).  Smoking and Heart disease. Retrieved from </a:t>
            </a:r>
            <a:r>
              <a:rPr lang="en-US" sz="1000" u="sng">
                <a:hlinkClick r:id="rId4"/>
              </a:rPr>
              <a:t>https://www.cdc.gov/heartdisease/facts.htm</a:t>
            </a:r>
            <a:endParaRPr lang="en-US" sz="1000"/>
          </a:p>
          <a:p>
            <a:endParaRPr lang="en-US" sz="1000"/>
          </a:p>
        </p:txBody>
      </p:sp>
    </p:spTree>
    <p:extLst>
      <p:ext uri="{BB962C8B-B14F-4D97-AF65-F5344CB8AC3E}">
        <p14:creationId xmlns:p14="http://schemas.microsoft.com/office/powerpoint/2010/main" val="882035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774"/>
    </mc:Choice>
    <mc:Fallback xmlns="">
      <p:transition spd="slow" advTm="177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sz="3100"/>
              <a:t> </a:t>
            </a:r>
            <a:br>
              <a:rPr lang="en-US" sz="3100"/>
            </a:br>
            <a:r>
              <a:rPr lang="en-US" sz="3100"/>
              <a:t>REFERENCES</a:t>
            </a:r>
            <a:br>
              <a:rPr lang="en-US" sz="3100"/>
            </a:br>
            <a:r>
              <a:rPr lang="en-US" sz="3100"/>
              <a:t>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628900"/>
            <a:ext cx="7454077" cy="3589785"/>
          </a:xfrm>
        </p:spPr>
        <p:txBody>
          <a:bodyPr>
            <a:normAutofit/>
          </a:bodyPr>
          <a:lstStyle/>
          <a:p>
            <a:r>
              <a:rPr lang="en-US" sz="500"/>
              <a:t>Chevalking, S., Allouch, S., Brusse-Keizer, M., Postel, M., &amp; Pieterse, M. (2018). Identification of Users for a Smoking Cessation Mobile App: Quantitative Study. </a:t>
            </a:r>
            <a:r>
              <a:rPr lang="en-US" sz="500" i="1"/>
              <a:t>Journal of Medical Internet Research,</a:t>
            </a:r>
            <a:r>
              <a:rPr lang="en-US" sz="500"/>
              <a:t> </a:t>
            </a:r>
            <a:r>
              <a:rPr lang="en-US" sz="500" i="1"/>
              <a:t>20</a:t>
            </a:r>
            <a:r>
              <a:rPr lang="en-US" sz="500"/>
              <a:t>(4), E118.</a:t>
            </a:r>
          </a:p>
          <a:p>
            <a:r>
              <a:rPr lang="en-US" sz="500"/>
              <a:t>De Hoog, N., Bolman, C., Berndt, N., Kers, E., Mudde, A., De Vries, H., &amp; Lechner, L. (2016). Smoking cessation in cardiac patients: The influence of action plans, coping plans and self-efficacy on quitting smoking. </a:t>
            </a:r>
            <a:r>
              <a:rPr lang="en-US" sz="500" i="1"/>
              <a:t>Health Education Research,</a:t>
            </a:r>
            <a:r>
              <a:rPr lang="en-US" sz="500"/>
              <a:t> </a:t>
            </a:r>
            <a:r>
              <a:rPr lang="en-US" sz="500" i="1"/>
              <a:t>31</a:t>
            </a:r>
            <a:r>
              <a:rPr lang="en-US" sz="500"/>
              <a:t>(3)</a:t>
            </a:r>
          </a:p>
          <a:p>
            <a:r>
              <a:rPr lang="en-US" sz="500"/>
              <a:t>Eysenbach, G., Tome-Pires, C., Styn, M., Chavannes, N., Granado-Font, E., Ferré-Grau, C., Flores-Mateo, G. (2018). Coping Strategies and Social Support in a Mobile Phone Chat App Designed to Support Smoking Cessation: Qualitative Analysis. </a:t>
            </a:r>
            <a:r>
              <a:rPr lang="en-US" sz="500" i="1"/>
              <a:t>JMIR MHealth and UHealth,</a:t>
            </a:r>
            <a:r>
              <a:rPr lang="en-US" sz="500"/>
              <a:t> </a:t>
            </a:r>
            <a:r>
              <a:rPr lang="en-US" sz="500" i="1"/>
              <a:t>6</a:t>
            </a:r>
            <a:r>
              <a:rPr lang="en-US" sz="500"/>
              <a:t>(12)</a:t>
            </a:r>
          </a:p>
          <a:p>
            <a:r>
              <a:rPr lang="en-US" sz="500"/>
              <a:t>Flott, E. A. (2015). Smoking Cessation Strategies for Patients with COPD. </a:t>
            </a:r>
            <a:r>
              <a:rPr lang="en-US" sz="500" i="1"/>
              <a:t>Home Healthcare Now,</a:t>
            </a:r>
            <a:r>
              <a:rPr lang="en-US" sz="500"/>
              <a:t> </a:t>
            </a:r>
            <a:r>
              <a:rPr lang="en-US" sz="500" i="1"/>
              <a:t>33</a:t>
            </a:r>
            <a:r>
              <a:rPr lang="en-US" sz="500"/>
              <a:t>(7)</a:t>
            </a:r>
          </a:p>
          <a:p>
            <a:r>
              <a:rPr lang="en-US" sz="500"/>
              <a:t>Gennaro, Giustino, Sorin J Brener, Björn Redfors, Ajay J Kirtane, Philippe Généreux, Akiko Maehara, Thomas Neunteufl, D. Christopher Metzger, Roxana Mehran, C. Michael Gibson, and Gregg W Stone. (2016).  "Effect of Smoking on Infarct Size and Major Adverse Cardiac Events in Patients With Large Anterior ST-Elevation Myocardial Infarction (from the INFUSE-AMI Trial)." </a:t>
            </a:r>
            <a:r>
              <a:rPr lang="en-US" sz="500" i="1"/>
              <a:t>The American Journal of Cardiology</a:t>
            </a:r>
            <a:r>
              <a:rPr lang="en-US" sz="500"/>
              <a:t> 118.8 1097-104.</a:t>
            </a:r>
          </a:p>
          <a:p>
            <a:r>
              <a:rPr lang="en-US" sz="500"/>
              <a:t>Grandi, S., Eisenberg, M., Joseph, L., O'Loughlin, J., Paradis, G., &amp; Filion, K. (2016). Cessation treatment adherence and smoking abstinence in patients after acute myocardial infarction. </a:t>
            </a:r>
            <a:r>
              <a:rPr lang="en-US" sz="500" i="1"/>
              <a:t>American Heart Journal,</a:t>
            </a:r>
            <a:r>
              <a:rPr lang="en-US" sz="500"/>
              <a:t> </a:t>
            </a:r>
            <a:r>
              <a:rPr lang="en-US" sz="500" i="1"/>
              <a:t>173</a:t>
            </a:r>
            <a:endParaRPr lang="en-US" sz="500"/>
          </a:p>
          <a:p>
            <a:r>
              <a:rPr lang="en-US" sz="500"/>
              <a:t>Hammal, F., Ezekowitz, J. A., Norris, C. M., Wild, T. C., Finegan, B. A., &amp; APPROACH Investigators (2014). Smoking status and survival: impact on mortality of continuing to smoke one year after the angiographic diagnosis of coronary artery disease, a prospective cohort study. </a:t>
            </a:r>
            <a:r>
              <a:rPr lang="en-US" sz="500" i="1"/>
              <a:t>BMC cardiovascular </a:t>
            </a:r>
          </a:p>
          <a:p>
            <a:r>
              <a:rPr lang="en-US" sz="500"/>
              <a:t>Lee, D., Lee, Y. &amp; Oh, I. (2019). Cost-effectiveness of smoking cessation programs for hospitalized patients: a systematic review. </a:t>
            </a:r>
            <a:r>
              <a:rPr lang="en-US" sz="500" i="1"/>
              <a:t>Eur J Health Econ</a:t>
            </a:r>
            <a:r>
              <a:rPr lang="en-US" sz="500"/>
              <a:t> </a:t>
            </a:r>
            <a:r>
              <a:rPr lang="en-US" sz="500" b="1"/>
              <a:t>20, </a:t>
            </a:r>
            <a:r>
              <a:rPr lang="en-US" sz="500"/>
              <a:t>1409–1424 https://doi.org/10.1007/s10198-019-01105-7</a:t>
            </a:r>
          </a:p>
          <a:p>
            <a:r>
              <a:rPr lang="en-US" sz="500"/>
              <a:t>Lindsay, G &amp; Tolmie, Elizabeth &amp; Martin, W &amp; Hutton, I &amp; Belcher, Philip. (2009). Smoking after Coronary Artery Bypass: High Three-Year Mortality. The Thoracic and Cardiovascular Surgeon. 57. 135-40. 10.1055/s-2008-1039271.</a:t>
            </a:r>
          </a:p>
          <a:p>
            <a:r>
              <a:rPr lang="en-US" sz="500"/>
              <a:t>Mushtaq, N.PhD. &amp; Beebe, L. Phd. (2017). Psychometric Properties of Fagerstrom Test for Nicotine Dependence for Smokeless Tobacco Users (FTND-ST). </a:t>
            </a:r>
            <a:r>
              <a:rPr lang="en-US" sz="500" i="1"/>
              <a:t>Nicotine &amp; Tobacco Research. 19 (9). </a:t>
            </a:r>
            <a:r>
              <a:rPr lang="en-US" sz="500"/>
              <a:t>  </a:t>
            </a:r>
          </a:p>
          <a:p>
            <a:r>
              <a:rPr lang="en-US" sz="500"/>
              <a:t>Nahmias, J., Doben, A., Poola, S., Korntner, S., Carrens, K., &amp; Gross, R. (2016). Implementation of a quality improvement project on smoking cessation reduces smoking in a high risk trauma patient population. </a:t>
            </a:r>
            <a:r>
              <a:rPr lang="en-US" sz="500" i="1"/>
              <a:t>World Journal of Emergency Surgery,</a:t>
            </a:r>
            <a:r>
              <a:rPr lang="en-US" sz="500"/>
              <a:t> </a:t>
            </a:r>
            <a:r>
              <a:rPr lang="en-US" sz="500" i="1"/>
              <a:t>11</a:t>
            </a:r>
            <a:r>
              <a:rPr lang="en-US" sz="500"/>
              <a:t>(15), 15</a:t>
            </a:r>
          </a:p>
          <a:p>
            <a:r>
              <a:rPr lang="en-US" sz="500"/>
              <a:t>Patlolla, Harish, Khosla, Sandeep, &amp; Parmar, Sneha. (2017). Effect of Hospital Intervention on Smoking Cessation 30 Days after Admission for Acute Coronary Syndrome. </a:t>
            </a:r>
            <a:r>
              <a:rPr lang="en-US" sz="500" i="1"/>
              <a:t>JACC (Journal of the American College of Cardiology),</a:t>
            </a:r>
            <a:r>
              <a:rPr lang="en-US" sz="500"/>
              <a:t> </a:t>
            </a:r>
            <a:r>
              <a:rPr lang="en-US" sz="500" i="1"/>
              <a:t>69</a:t>
            </a:r>
            <a:r>
              <a:rPr lang="en-US" sz="500"/>
              <a:t>(11), 53.</a:t>
            </a:r>
          </a:p>
          <a:p>
            <a:endParaRPr lang="en-US" sz="500"/>
          </a:p>
          <a:p>
            <a:pPr marL="0" indent="0">
              <a:buNone/>
            </a:pPr>
            <a:endParaRPr lang="en-US" sz="500"/>
          </a:p>
        </p:txBody>
      </p:sp>
    </p:spTree>
    <p:extLst>
      <p:ext uri="{BB962C8B-B14F-4D97-AF65-F5344CB8AC3E}">
        <p14:creationId xmlns:p14="http://schemas.microsoft.com/office/powerpoint/2010/main" val="21704060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17"/>
    </mc:Choice>
    <mc:Fallback xmlns="">
      <p:transition spd="slow" advTm="121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sz="3100"/>
              <a:t> </a:t>
            </a:r>
            <a:br>
              <a:rPr lang="en-US" sz="3100"/>
            </a:br>
            <a:r>
              <a:rPr lang="en-US" sz="3100"/>
              <a:t>REFERENCES</a:t>
            </a:r>
            <a:br>
              <a:rPr lang="en-US" sz="3100"/>
            </a:br>
            <a:r>
              <a:rPr lang="en-US" sz="3100"/>
              <a:t> </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628900"/>
            <a:ext cx="7454077" cy="3589785"/>
          </a:xfrm>
        </p:spPr>
        <p:txBody>
          <a:bodyPr>
            <a:normAutofit lnSpcReduction="10000"/>
          </a:bodyPr>
          <a:lstStyle/>
          <a:p>
            <a:endParaRPr lang="en-US" sz="500"/>
          </a:p>
          <a:p>
            <a:r>
              <a:rPr lang="en-US" sz="500"/>
              <a:t>Rana, Jamal S., and Go, Alan S. (2015).  National Burden of Cardiovascular Disease and Associated Risk Factors.  In Wong, N. D., Blumenthal, R. S., Amsterdam, E. A., &amp; American Society for Preventive Cardiology. ASPC Manual of Preventive Cardiology. (pp. 1-10). New York, NY: Demos Medical.</a:t>
            </a:r>
          </a:p>
          <a:p>
            <a:r>
              <a:rPr lang="en-US" sz="500"/>
              <a:t>Research Data from Boston University Update Understanding of Smoking (Active smoking in claudicates undergoing lower extremity bypass predicts decreased graft patency and worse overall survival). (2018). </a:t>
            </a:r>
            <a:r>
              <a:rPr lang="en-US" sz="500" i="1"/>
              <a:t>Health &amp; Medicine Week,</a:t>
            </a:r>
            <a:r>
              <a:rPr lang="en-US" sz="500"/>
              <a:t> 1326.</a:t>
            </a:r>
          </a:p>
          <a:p>
            <a:r>
              <a:rPr lang="en-US" sz="500"/>
              <a:t>Rice, V. H., Heath, L., Livingstone-Banks, J., &amp; Hartmann-Boyce, J. (2017). Nursing interventions for smoking cessation. </a:t>
            </a:r>
            <a:r>
              <a:rPr lang="en-US" sz="500" i="1"/>
              <a:t>The Cochrane database of systematic reviews</a:t>
            </a:r>
            <a:r>
              <a:rPr lang="en-US" sz="500"/>
              <a:t>, </a:t>
            </a:r>
            <a:r>
              <a:rPr lang="en-US" sz="500" i="1"/>
              <a:t>12</a:t>
            </a:r>
            <a:r>
              <a:rPr lang="en-US" sz="500"/>
              <a:t>(12), CD001188. https://doi.org/10.1002/14651858.CD001188.pub5</a:t>
            </a:r>
          </a:p>
          <a:p>
            <a:r>
              <a:rPr lang="en-US" sz="500"/>
              <a:t>Riley, H., Ainani, N., Turk,A., Headley, S., Szalai, H., Stefan, M., Lindenauer, P., and Pack, Q. (2019). Smoking cessation after hospitalization for myocardial infarction or cardiac surgery; Assessing patient interest, confidence, and physician prescribing practices. Clinical Cardiology. 42(12):1189-1194. </a:t>
            </a:r>
          </a:p>
          <a:p>
            <a:r>
              <a:rPr lang="en-US" sz="500"/>
              <a:t> Schmid, Marianne, Sood, Akshay, Campbell, Logan, Kapoor, Victor, Dalela, Deepansh, Klett, Dane E, . . . Trinh, Quoc-Dien. (2015). Impact of smoking on perioperative outcomes after major surgery. </a:t>
            </a:r>
            <a:r>
              <a:rPr lang="en-US" sz="500" i="1"/>
              <a:t>The American Journal of Surgery,</a:t>
            </a:r>
            <a:r>
              <a:rPr lang="en-US" sz="500"/>
              <a:t> </a:t>
            </a:r>
            <a:r>
              <a:rPr lang="en-US" sz="500" i="1"/>
              <a:t>210</a:t>
            </a:r>
            <a:r>
              <a:rPr lang="en-US" sz="500"/>
              <a:t>(2), 221-229.e6.</a:t>
            </a:r>
          </a:p>
          <a:p>
            <a:r>
              <a:rPr lang="en-US" sz="500"/>
              <a:t>Snaterse, M., Scholte Op Reimer, Dobber, Minneboo, Ter Riet, Jorstad, Boekholdt, and Peters. (2015). "Smoking Cessation after an Acute Coronary Syndrome: Immediate Quitters Are Successful Quitters." </a:t>
            </a:r>
            <a:r>
              <a:rPr lang="en-US" sz="500" i="1"/>
              <a:t>Netherlands Heart Journal</a:t>
            </a:r>
            <a:r>
              <a:rPr lang="en-US" sz="500"/>
              <a:t> 23.12 </a:t>
            </a:r>
          </a:p>
          <a:p>
            <a:r>
              <a:rPr lang="en-US" sz="500"/>
              <a:t>Souza, Schroder,  T. Souza, J., Nunes, E., Arruda Verzola, R., Barrionuevo, C., Alves da Costa, L., &amp; De Sousa, M. (2016). Smoking Cessation after Myocardial Revascularization Procedures. </a:t>
            </a:r>
            <a:r>
              <a:rPr lang="en-US" sz="500" i="1"/>
              <a:t>Journal of Smoking Cessation,</a:t>
            </a:r>
            <a:r>
              <a:rPr lang="en-US" sz="500"/>
              <a:t> </a:t>
            </a:r>
            <a:r>
              <a:rPr lang="en-US" sz="500" i="1"/>
              <a:t>11</a:t>
            </a:r>
            <a:r>
              <a:rPr lang="en-US" sz="500"/>
              <a:t>(3)</a:t>
            </a:r>
          </a:p>
          <a:p>
            <a:r>
              <a:rPr lang="en-US" sz="500"/>
              <a:t>Spek, V., Lemmens, F., Chatrou, M</a:t>
            </a:r>
            <a:r>
              <a:rPr lang="en-US" sz="500" i="1"/>
              <a:t>.</a:t>
            </a:r>
            <a:r>
              <a:rPr lang="en-US" sz="500"/>
              <a:t> (2013). Development of a Smoking Abstinence Self-efficacy Questionnaire. </a:t>
            </a:r>
            <a:r>
              <a:rPr lang="en-US" sz="500" i="1"/>
              <a:t>Int.J. Behav. Med.</a:t>
            </a:r>
            <a:r>
              <a:rPr lang="en-US" sz="500"/>
              <a:t> </a:t>
            </a:r>
            <a:r>
              <a:rPr lang="en-US" sz="500" b="1"/>
              <a:t>20, </a:t>
            </a:r>
            <a:r>
              <a:rPr lang="en-US" sz="500"/>
              <a:t>444–449 https://doi.org/10.1007/s12529-012-9229-2</a:t>
            </a:r>
          </a:p>
          <a:p>
            <a:r>
              <a:rPr lang="en-US" sz="500"/>
              <a:t>Suissa, K. J., Larivière, J. C., Eisenberg, M. M., Eberg, M. B., Gore, G., Grad, R.Filion, K. (2017). Efficacy and Safety of Smoking Cessation Interventions in Patients With Cardiovascular Disease: A Network Meta-Analysis of Randomized Controlled Trials. </a:t>
            </a:r>
            <a:r>
              <a:rPr lang="en-US" sz="500" i="1"/>
              <a:t>Circulation: Cardiovascular Quality and Outcomes,</a:t>
            </a:r>
            <a:r>
              <a:rPr lang="en-US" sz="500"/>
              <a:t> </a:t>
            </a:r>
            <a:r>
              <a:rPr lang="en-US" sz="500" i="1"/>
              <a:t>10</a:t>
            </a:r>
            <a:r>
              <a:rPr lang="en-US" sz="500"/>
              <a:t>(1)</a:t>
            </a:r>
          </a:p>
          <a:p>
            <a:r>
              <a:rPr lang="en-US" sz="500"/>
              <a:t>Tolstrup, J., Hvidtfeldt, U., Flachs, E., Spiegelman, D., Heitmann, B., Bälter, K., Feskanich, D. (2014). Smoking and risk of coronary heart disease in younger, middle-aged, and older adults. </a:t>
            </a:r>
            <a:r>
              <a:rPr lang="en-US" sz="500" i="1"/>
              <a:t>American Journal of Public Health,</a:t>
            </a:r>
            <a:r>
              <a:rPr lang="en-US" sz="500"/>
              <a:t> </a:t>
            </a:r>
            <a:r>
              <a:rPr lang="en-US" sz="500" i="1"/>
              <a:t>104</a:t>
            </a:r>
            <a:r>
              <a:rPr lang="en-US" sz="500"/>
              <a:t>(1),</a:t>
            </a:r>
          </a:p>
          <a:p>
            <a:r>
              <a:rPr lang="en-US" sz="500"/>
              <a:t> Warner, Lisa M, Gertraud Stadler, Janina Lüscher, Nina Knoll, Sibylle Ochsner, Rainer Hornung, and Urte Scholz. (2018). "Day-to-day Mastery and Self-efficacy Changes during a Smoking Quit Attempt: Two Studies." </a:t>
            </a:r>
            <a:r>
              <a:rPr lang="en-US" sz="500" i="1"/>
              <a:t>British Journal of Health Psychology</a:t>
            </a:r>
            <a:r>
              <a:rPr lang="en-US" sz="500"/>
              <a:t> 23.2 </a:t>
            </a:r>
          </a:p>
          <a:p>
            <a:r>
              <a:rPr lang="en-US" sz="500"/>
              <a:t>William Beaumont Hospital, Troy, MI (2020). Retrieved from </a:t>
            </a:r>
          </a:p>
          <a:p>
            <a:r>
              <a:rPr lang="en-US" sz="500" u="sng">
                <a:hlinkClick r:id="rId4"/>
              </a:rPr>
              <a:t>https://www.beaumont.org/docs/default-source/fact-sheets/beaumont-hospital-troy-fact-sheet.pdf?sfvrsn=dde67aef_18</a:t>
            </a:r>
            <a:endParaRPr lang="en-US" sz="500"/>
          </a:p>
          <a:p>
            <a:r>
              <a:rPr lang="en-US" sz="500"/>
              <a:t>William Beaumont Hospital. (2019).</a:t>
            </a:r>
            <a:r>
              <a:rPr lang="en-US" sz="500" b="1"/>
              <a:t> </a:t>
            </a:r>
            <a:r>
              <a:rPr lang="en-US" sz="500"/>
              <a:t>2019 COMMUNITY HEALTH NEEDS ASSESSMENT Building Healthier Lives and Communities. Retrieved from </a:t>
            </a:r>
          </a:p>
          <a:p>
            <a:r>
              <a:rPr lang="en-US" sz="500" u="sng">
                <a:hlinkClick r:id="rId5"/>
              </a:rPr>
              <a:t>https://www.beaumont.org/docs/default-source/chna/2019-chna-report_forweb_121619.pdf?sfvrsn=4ada92e2_2</a:t>
            </a:r>
            <a:endParaRPr lang="en-US" sz="500"/>
          </a:p>
          <a:p>
            <a:endParaRPr lang="en-US" sz="500"/>
          </a:p>
        </p:txBody>
      </p:sp>
    </p:spTree>
    <p:extLst>
      <p:ext uri="{BB962C8B-B14F-4D97-AF65-F5344CB8AC3E}">
        <p14:creationId xmlns:p14="http://schemas.microsoft.com/office/powerpoint/2010/main" val="3327772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155"/>
    </mc:Choice>
    <mc:Fallback xmlns="">
      <p:transition spd="slow" advTm="41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673600" y="764373"/>
            <a:ext cx="6832600" cy="1293028"/>
          </a:xfrm>
        </p:spPr>
        <p:txBody>
          <a:bodyPr vert="horz" lIns="91440" tIns="45720" rIns="91440" bIns="45720" rtlCol="0" anchor="ctr">
            <a:normAutofit/>
          </a:bodyPr>
          <a:lstStyle/>
          <a:p>
            <a:br>
              <a:rPr lang="en-US" sz="2800" dirty="0"/>
            </a:br>
            <a:r>
              <a:rPr lang="en-US" sz="2800" dirty="0"/>
              <a:t>Beaumont troy: smoking cessation program</a:t>
            </a:r>
          </a:p>
        </p:txBody>
      </p:sp>
      <p:pic>
        <p:nvPicPr>
          <p:cNvPr id="6" name="Content Placeholder 5" descr="A picture containing person, hand&#10;&#10;Description automatically generated">
            <a:extLst>
              <a:ext uri="{FF2B5EF4-FFF2-40B4-BE49-F238E27FC236}">
                <a16:creationId xmlns:a16="http://schemas.microsoft.com/office/drawing/2014/main" id="{FAFEA938-1145-8041-AEE7-3E741AEAD1B6}"/>
              </a:ext>
            </a:extLst>
          </p:cNvPr>
          <p:cNvPicPr>
            <a:picLocks noGrp="1" noChangeAspect="1"/>
          </p:cNvPicPr>
          <p:nvPr>
            <p:ph sz="half" idx="2"/>
          </p:nvPr>
        </p:nvPicPr>
        <p:blipFill rotWithShape="1">
          <a:blip r:embed="rId4">
            <a:extLst>
              <a:ext uri="{837473B0-CC2E-450A-ABE3-18F120FF3D39}">
                <a1611:picAttrSrcUrl xmlns:a1611="http://schemas.microsoft.com/office/drawing/2016/11/main" r:id="rId5"/>
              </a:ext>
            </a:extLst>
          </a:blip>
          <a:srcRect l="12667" r="20729" b="1"/>
          <a:stretch/>
        </p:blipFill>
        <p:spPr>
          <a:xfrm>
            <a:off x="630705" y="746124"/>
            <a:ext cx="3644962" cy="5472559"/>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sz="half" idx="1"/>
          </p:nvPr>
        </p:nvSpPr>
        <p:spPr>
          <a:xfrm>
            <a:off x="4673600" y="2194560"/>
            <a:ext cx="6832600" cy="4521033"/>
          </a:xfrm>
        </p:spPr>
        <p:txBody>
          <a:bodyPr vert="horz" lIns="91440" tIns="45720" rIns="91440" bIns="45720" rtlCol="0">
            <a:normAutofit/>
          </a:bodyPr>
          <a:lstStyle/>
          <a:p>
            <a:r>
              <a:rPr lang="en-US" sz="1900" dirty="0"/>
              <a:t>Out-patient six-week program that was delivered through the cardiac rehab program taught by respiratory therapist staff one month after discharge</a:t>
            </a:r>
          </a:p>
          <a:p>
            <a:r>
              <a:rPr lang="en-US" sz="1900" dirty="0"/>
              <a:t>This is a voluntary program</a:t>
            </a:r>
          </a:p>
          <a:p>
            <a:r>
              <a:rPr lang="en-US" sz="1900" dirty="0"/>
              <a:t>Meet once per week for 90 minutes and focus on smoking risks, health effects, dependence, and benefits of quitting </a:t>
            </a:r>
          </a:p>
          <a:p>
            <a:r>
              <a:rPr lang="en-US" sz="1900" dirty="0"/>
              <a:t>Follow up at one-month, six-months, and 1-year </a:t>
            </a:r>
          </a:p>
          <a:p>
            <a:r>
              <a:rPr lang="en-US" sz="1900" dirty="0"/>
              <a:t>Participants can come back cost-free if they relapse</a:t>
            </a:r>
          </a:p>
          <a:p>
            <a:r>
              <a:rPr lang="en-US" sz="1900" dirty="0"/>
              <a:t>Due to COVID-19, the smoking cessation program was suspended with no current plans to open this year</a:t>
            </a:r>
          </a:p>
          <a:p>
            <a:r>
              <a:rPr lang="en-US" sz="1900" dirty="0"/>
              <a:t>No formal in-hospital or outpatient smoking cessation process implemented since their closure</a:t>
            </a:r>
          </a:p>
        </p:txBody>
      </p:sp>
    </p:spTree>
    <p:extLst>
      <p:ext uri="{BB962C8B-B14F-4D97-AF65-F5344CB8AC3E}">
        <p14:creationId xmlns:p14="http://schemas.microsoft.com/office/powerpoint/2010/main" val="130833555"/>
      </p:ext>
    </p:extLst>
  </p:cSld>
  <p:clrMapOvr>
    <a:masterClrMapping/>
  </p:clrMapOvr>
  <mc:AlternateContent xmlns:mc="http://schemas.openxmlformats.org/markup-compatibility/2006" xmlns:p14="http://schemas.microsoft.com/office/powerpoint/2010/main">
    <mc:Choice Requires="p14">
      <p:transition spd="slow" p14:dur="2000" advTm="59650"/>
    </mc:Choice>
    <mc:Fallback xmlns="">
      <p:transition spd="slow" advTm="596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643466" y="804334"/>
            <a:ext cx="3471333" cy="5249333"/>
          </a:xfrm>
        </p:spPr>
        <p:txBody>
          <a:bodyPr>
            <a:normAutofit/>
          </a:bodyPr>
          <a:lstStyle/>
          <a:p>
            <a:r>
              <a:rPr lang="en-US" sz="3700">
                <a:solidFill>
                  <a:srgbClr val="FFFFFF"/>
                </a:solidFill>
              </a:rPr>
              <a:t>SIGNIFICANCE</a:t>
            </a:r>
          </a:p>
        </p:txBody>
      </p:sp>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5234722" y="804334"/>
            <a:ext cx="6271477" cy="5249333"/>
          </a:xfrm>
        </p:spPr>
        <p:txBody>
          <a:bodyPr anchor="ctr">
            <a:normAutofit/>
          </a:bodyPr>
          <a:lstStyle/>
          <a:p>
            <a:pPr marL="0" indent="0">
              <a:buNone/>
            </a:pPr>
            <a:endParaRPr lang="en-US" sz="1300" dirty="0">
              <a:solidFill>
                <a:schemeClr val="tx2"/>
              </a:solidFill>
            </a:endParaRPr>
          </a:p>
          <a:p>
            <a:pPr marL="0" indent="0">
              <a:buNone/>
            </a:pPr>
            <a:r>
              <a:rPr lang="en-US" sz="1600" i="1" dirty="0">
                <a:solidFill>
                  <a:schemeClr val="tx2"/>
                </a:solidFill>
              </a:rPr>
              <a:t>We know that smoking increases complications including inflammation and infections. Significant findings show that smoking cessation can reduce recurrent myocardial infarctions by as much as 50% and have a life expectancy gain of 3 years for patients that undergo CABG. </a:t>
            </a:r>
          </a:p>
          <a:p>
            <a:pPr marL="0" indent="0">
              <a:buNone/>
            </a:pPr>
            <a:r>
              <a:rPr lang="en-US" sz="1600" i="1" dirty="0">
                <a:solidFill>
                  <a:schemeClr val="tx2"/>
                </a:solidFill>
              </a:rPr>
              <a:t>The most pertinent finding that could benefit this population is that smoking cessation could improve patency of their bypasses. </a:t>
            </a:r>
          </a:p>
          <a:p>
            <a:pPr marL="0" indent="0">
              <a:buNone/>
            </a:pPr>
            <a:endParaRPr lang="en-US" sz="1300" dirty="0">
              <a:solidFill>
                <a:schemeClr val="tx2"/>
              </a:solidFill>
            </a:endParaRPr>
          </a:p>
          <a:p>
            <a:pPr marL="0" indent="0">
              <a:buNone/>
            </a:pPr>
            <a:r>
              <a:rPr lang="en-US" sz="1600" i="1" dirty="0">
                <a:solidFill>
                  <a:schemeClr val="tx2"/>
                </a:solidFill>
              </a:rPr>
              <a:t>Providing patients with behavioral support that starts during hospitalization can improve smoking cessation rates. </a:t>
            </a:r>
          </a:p>
          <a:p>
            <a:pPr marL="0" indent="0">
              <a:buNone/>
            </a:pPr>
            <a:r>
              <a:rPr lang="en-US" sz="1300" dirty="0">
                <a:solidFill>
                  <a:schemeClr val="tx2"/>
                </a:solidFill>
              </a:rPr>
              <a:t>(Boston University, 2018, Rice et al., 2017, Schmid et al., 2015, </a:t>
            </a:r>
            <a:r>
              <a:rPr lang="en-US" sz="1300" dirty="0" err="1">
                <a:solidFill>
                  <a:schemeClr val="tx2"/>
                </a:solidFill>
              </a:rPr>
              <a:t>Snaterse</a:t>
            </a:r>
            <a:r>
              <a:rPr lang="en-US" sz="1300" dirty="0">
                <a:solidFill>
                  <a:schemeClr val="tx2"/>
                </a:solidFill>
              </a:rPr>
              <a:t> et al., 2015)</a:t>
            </a:r>
          </a:p>
          <a:p>
            <a:endParaRPr lang="en-US" sz="1300" dirty="0">
              <a:solidFill>
                <a:schemeClr val="tx2"/>
              </a:solidFill>
            </a:endParaRPr>
          </a:p>
          <a:p>
            <a:pPr marL="0" indent="0">
              <a:buNone/>
            </a:pPr>
            <a:r>
              <a:rPr lang="en-US" sz="1600" dirty="0">
                <a:solidFill>
                  <a:schemeClr val="tx2"/>
                </a:solidFill>
              </a:rPr>
              <a:t>Smoking trends in CV surgery (Troy Beaumont):</a:t>
            </a:r>
          </a:p>
          <a:p>
            <a:pPr lvl="1"/>
            <a:r>
              <a:rPr lang="en-US" sz="1600" dirty="0">
                <a:solidFill>
                  <a:schemeClr val="tx2"/>
                </a:solidFill>
              </a:rPr>
              <a:t> 2019: 11% </a:t>
            </a:r>
          </a:p>
          <a:p>
            <a:pPr lvl="1"/>
            <a:r>
              <a:rPr lang="en-US" sz="1600" dirty="0">
                <a:solidFill>
                  <a:schemeClr val="tx2"/>
                </a:solidFill>
              </a:rPr>
              <a:t>2020 (Jan – June): 16%</a:t>
            </a:r>
          </a:p>
          <a:p>
            <a:endParaRPr lang="en-US" sz="1300" dirty="0">
              <a:solidFill>
                <a:schemeClr val="tx2"/>
              </a:solidFill>
            </a:endParaRPr>
          </a:p>
        </p:txBody>
      </p:sp>
    </p:spTree>
    <p:extLst>
      <p:ext uri="{BB962C8B-B14F-4D97-AF65-F5344CB8AC3E}">
        <p14:creationId xmlns:p14="http://schemas.microsoft.com/office/powerpoint/2010/main" val="1376013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3625"/>
    </mc:Choice>
    <mc:Fallback xmlns="">
      <p:transition spd="slow" advTm="636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a:xfrm>
            <a:off x="4090507" y="764372"/>
            <a:ext cx="7434070" cy="1432289"/>
          </a:xfrm>
        </p:spPr>
        <p:txBody>
          <a:bodyPr>
            <a:normAutofit/>
          </a:bodyPr>
          <a:lstStyle/>
          <a:p>
            <a:r>
              <a:rPr lang="en-US" dirty="0"/>
              <a:t>PROBLEM STATEMENT</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6DC55A87-883C-A346-AC85-6ABFE4EAF465}"/>
              </a:ext>
            </a:extLst>
          </p:cNvPr>
          <p:cNvSpPr>
            <a:spLocks noGrp="1"/>
          </p:cNvSpPr>
          <p:nvPr>
            <p:ph idx="1"/>
          </p:nvPr>
        </p:nvSpPr>
        <p:spPr>
          <a:xfrm>
            <a:off x="4090507" y="2196661"/>
            <a:ext cx="7454077" cy="3589785"/>
          </a:xfrm>
        </p:spPr>
        <p:txBody>
          <a:bodyPr>
            <a:normAutofit fontScale="92500" lnSpcReduction="10000"/>
          </a:bodyPr>
          <a:lstStyle/>
          <a:p>
            <a:endParaRPr lang="en-US" sz="1700" dirty="0"/>
          </a:p>
          <a:p>
            <a:r>
              <a:rPr lang="en-US" sz="1700" dirty="0"/>
              <a:t>At Troy Beaumont smoking cessation during hospitalization mostly consists of staff telling them “You should quit smoking”. </a:t>
            </a:r>
          </a:p>
          <a:p>
            <a:endParaRPr lang="en-US" sz="1700" dirty="0"/>
          </a:p>
          <a:p>
            <a:r>
              <a:rPr lang="en-US" sz="1700" dirty="0"/>
              <a:t>The smoking cessation program that is offered to patients through cardiac rehab has been closed during COVID without any process to support patients. </a:t>
            </a:r>
          </a:p>
          <a:p>
            <a:endParaRPr lang="en-US" sz="1700" dirty="0"/>
          </a:p>
          <a:p>
            <a:pPr marL="0" indent="0">
              <a:buNone/>
            </a:pPr>
            <a:endParaRPr lang="en-US" sz="1700" dirty="0"/>
          </a:p>
          <a:p>
            <a:r>
              <a:rPr lang="en-US" sz="1700" dirty="0"/>
              <a:t>Despite this , there are many opportunities for smokers to get assistance with quitting, including smart phone applications, group settings, phone assistance, and online information but some patients are unaware on their options and how to access the information. </a:t>
            </a:r>
          </a:p>
          <a:p>
            <a:pPr marL="0" indent="0">
              <a:buNone/>
            </a:pPr>
            <a:endParaRPr lang="en-US" sz="1700" dirty="0"/>
          </a:p>
          <a:p>
            <a:pPr marL="0" indent="0">
              <a:buNone/>
            </a:pPr>
            <a:endParaRPr lang="en-US" sz="1700" b="1" dirty="0"/>
          </a:p>
        </p:txBody>
      </p:sp>
    </p:spTree>
    <p:extLst>
      <p:ext uri="{BB962C8B-B14F-4D97-AF65-F5344CB8AC3E}">
        <p14:creationId xmlns:p14="http://schemas.microsoft.com/office/powerpoint/2010/main" val="3389245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168"/>
    </mc:Choice>
    <mc:Fallback xmlns="">
      <p:transition spd="slow" advTm="621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C597D2FB-AD4F-F24E-8207-68C22061E66F}"/>
              </a:ext>
            </a:extLst>
          </p:cNvPr>
          <p:cNvSpPr>
            <a:spLocks noGrp="1"/>
          </p:cNvSpPr>
          <p:nvPr>
            <p:ph type="title"/>
          </p:nvPr>
        </p:nvSpPr>
        <p:spPr>
          <a:xfrm>
            <a:off x="643466" y="804334"/>
            <a:ext cx="3471333" cy="5249333"/>
          </a:xfrm>
        </p:spPr>
        <p:txBody>
          <a:bodyPr>
            <a:normAutofit/>
          </a:bodyPr>
          <a:lstStyle/>
          <a:p>
            <a:r>
              <a:rPr lang="en-US">
                <a:solidFill>
                  <a:srgbClr val="FFFFFF"/>
                </a:solidFill>
              </a:rPr>
              <a:t>CLINICAL QUESTIONs</a:t>
            </a:r>
            <a:br>
              <a:rPr lang="en-US">
                <a:solidFill>
                  <a:srgbClr val="FFFFFF"/>
                </a:solidFill>
              </a:rPr>
            </a:br>
            <a:endParaRPr lang="en-US">
              <a:solidFill>
                <a:srgbClr val="FFFFFF"/>
              </a:solidFill>
            </a:endParaRPr>
          </a:p>
        </p:txBody>
      </p:sp>
      <p:sp>
        <p:nvSpPr>
          <p:cNvPr id="3" name="Content Placeholder 2">
            <a:extLst>
              <a:ext uri="{FF2B5EF4-FFF2-40B4-BE49-F238E27FC236}">
                <a16:creationId xmlns:a16="http://schemas.microsoft.com/office/drawing/2014/main" id="{B39FC2E7-9909-4B40-ABA6-9BF1665AFCA6}"/>
              </a:ext>
            </a:extLst>
          </p:cNvPr>
          <p:cNvSpPr>
            <a:spLocks noGrp="1"/>
          </p:cNvSpPr>
          <p:nvPr>
            <p:ph idx="1"/>
          </p:nvPr>
        </p:nvSpPr>
        <p:spPr>
          <a:xfrm>
            <a:off x="5234722" y="804334"/>
            <a:ext cx="6271477" cy="5249333"/>
          </a:xfrm>
        </p:spPr>
        <p:txBody>
          <a:bodyPr anchor="ctr">
            <a:normAutofit/>
          </a:bodyPr>
          <a:lstStyle/>
          <a:p>
            <a:pPr marL="457200" indent="-457200">
              <a:buFont typeface="+mj-lt"/>
              <a:buAutoNum type="arabicPeriod"/>
            </a:pPr>
            <a:r>
              <a:rPr lang="en-US" dirty="0">
                <a:solidFill>
                  <a:schemeClr val="tx2"/>
                </a:solidFill>
              </a:rPr>
              <a:t>Does an “in hospital” smoking cessation program with individualized teaching, integrating an innovative smoking cessation mobile application and assessment at three days post-discharge improve smoking cessation rates for cardiovascular surgery patients?  </a:t>
            </a: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r>
              <a:rPr lang="en-US" dirty="0">
                <a:solidFill>
                  <a:schemeClr val="tx2"/>
                </a:solidFill>
              </a:rPr>
              <a:t>How do the participants rate their satisfaction with the </a:t>
            </a:r>
            <a:r>
              <a:rPr lang="en-US" dirty="0" err="1">
                <a:solidFill>
                  <a:schemeClr val="tx2"/>
                </a:solidFill>
              </a:rPr>
              <a:t>QuitGuide</a:t>
            </a:r>
            <a:r>
              <a:rPr lang="en-US" dirty="0">
                <a:solidFill>
                  <a:schemeClr val="tx2"/>
                </a:solidFill>
              </a:rPr>
              <a:t> smoking cessation application?</a:t>
            </a:r>
          </a:p>
        </p:txBody>
      </p:sp>
    </p:spTree>
    <p:extLst>
      <p:ext uri="{BB962C8B-B14F-4D97-AF65-F5344CB8AC3E}">
        <p14:creationId xmlns:p14="http://schemas.microsoft.com/office/powerpoint/2010/main" val="241963378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p:txBody>
          <a:bodyPr/>
          <a:lstStyle/>
          <a:p>
            <a:pPr algn="ctr"/>
            <a:r>
              <a:rPr lang="en-US" dirty="0"/>
              <a:t>LITERATURE REVIEW</a:t>
            </a:r>
          </a:p>
        </p:txBody>
      </p:sp>
      <p:sp>
        <p:nvSpPr>
          <p:cNvPr id="3" name="Text Placeholder 2">
            <a:extLst>
              <a:ext uri="{FF2B5EF4-FFF2-40B4-BE49-F238E27FC236}">
                <a16:creationId xmlns:a16="http://schemas.microsoft.com/office/drawing/2014/main" id="{A087EB44-A2D8-084D-AAAA-9CD4A96A7428}"/>
              </a:ext>
            </a:extLst>
          </p:cNvPr>
          <p:cNvSpPr>
            <a:spLocks noGrp="1"/>
          </p:cNvSpPr>
          <p:nvPr>
            <p:ph type="body" idx="1"/>
          </p:nvPr>
        </p:nvSpPr>
        <p:spPr>
          <a:xfrm>
            <a:off x="917584" y="2017574"/>
            <a:ext cx="5079991" cy="823912"/>
          </a:xfrm>
        </p:spPr>
        <p:txBody>
          <a:bodyPr/>
          <a:lstStyle/>
          <a:p>
            <a:r>
              <a:rPr lang="en-US" dirty="0"/>
              <a:t>HOSPITAL INTERVENTION</a:t>
            </a:r>
          </a:p>
        </p:txBody>
      </p:sp>
      <p:sp>
        <p:nvSpPr>
          <p:cNvPr id="4" name="Content Placeholder 3">
            <a:extLst>
              <a:ext uri="{FF2B5EF4-FFF2-40B4-BE49-F238E27FC236}">
                <a16:creationId xmlns:a16="http://schemas.microsoft.com/office/drawing/2014/main" id="{48C334DD-39C8-334B-9A5C-4063CF977031}"/>
              </a:ext>
            </a:extLst>
          </p:cNvPr>
          <p:cNvSpPr>
            <a:spLocks noGrp="1"/>
          </p:cNvSpPr>
          <p:nvPr>
            <p:ph sz="half" idx="2"/>
          </p:nvPr>
        </p:nvSpPr>
        <p:spPr/>
        <p:txBody>
          <a:bodyPr>
            <a:no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Nahmias et al. (2016) implemented program for trauma and decrease rates by 3%.</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Studies also have shown to reduce mortality rates, improve smoking cessation rates</a:t>
            </a:r>
          </a:p>
        </p:txBody>
      </p:sp>
      <p:sp>
        <p:nvSpPr>
          <p:cNvPr id="6" name="Text Placeholder 5">
            <a:extLst>
              <a:ext uri="{FF2B5EF4-FFF2-40B4-BE49-F238E27FC236}">
                <a16:creationId xmlns:a16="http://schemas.microsoft.com/office/drawing/2014/main" id="{5A33F5AF-D8F6-2248-954C-B30025ED19D7}"/>
              </a:ext>
            </a:extLst>
          </p:cNvPr>
          <p:cNvSpPr>
            <a:spLocks noGrp="1"/>
          </p:cNvSpPr>
          <p:nvPr>
            <p:ph type="body" sz="quarter" idx="3"/>
          </p:nvPr>
        </p:nvSpPr>
        <p:spPr>
          <a:xfrm>
            <a:off x="6400800" y="1958719"/>
            <a:ext cx="5105400" cy="823912"/>
          </a:xfrm>
        </p:spPr>
        <p:txBody>
          <a:bodyPr/>
          <a:lstStyle/>
          <a:p>
            <a:r>
              <a:rPr lang="en-US" dirty="0"/>
              <a:t>OUT-PATIENT COUNSELING</a:t>
            </a:r>
          </a:p>
        </p:txBody>
      </p:sp>
      <p:sp>
        <p:nvSpPr>
          <p:cNvPr id="5" name="Content Placeholder 4">
            <a:extLst>
              <a:ext uri="{FF2B5EF4-FFF2-40B4-BE49-F238E27FC236}">
                <a16:creationId xmlns:a16="http://schemas.microsoft.com/office/drawing/2014/main" id="{A7C4FC25-416D-4C48-9B90-687E5A509FCE}"/>
              </a:ext>
            </a:extLst>
          </p:cNvPr>
          <p:cNvSpPr>
            <a:spLocks noGrp="1"/>
          </p:cNvSpPr>
          <p:nvPr>
            <p:ph sz="quarter" idx="4"/>
          </p:nvPr>
        </p:nvSpPr>
        <p:spPr>
          <a:xfrm>
            <a:off x="6172200" y="3132666"/>
            <a:ext cx="5334000" cy="3479149"/>
          </a:xfrm>
        </p:spPr>
        <p:txBody>
          <a:bodyPr>
            <a:noAutofit/>
          </a:bodyPr>
          <a:lstStyle/>
          <a:p>
            <a:r>
              <a:rPr lang="en-US" sz="2000" dirty="0" err="1">
                <a:latin typeface="Arial" panose="020B0604020202020204" pitchFamily="34" charset="0"/>
                <a:cs typeface="Arial" panose="020B0604020202020204" pitchFamily="34" charset="0"/>
              </a:rPr>
              <a:t>Snaterse</a:t>
            </a:r>
            <a:r>
              <a:rPr lang="en-US" sz="2000" dirty="0">
                <a:latin typeface="Arial" panose="020B0604020202020204" pitchFamily="34" charset="0"/>
                <a:cs typeface="Arial" panose="020B0604020202020204" pitchFamily="34" charset="0"/>
              </a:rPr>
              <a:t> et al. (2015) Support should continue after discharge since majority of patients go back to smoking within 8 weeks..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Studies have shown importance of continued support post discharge. Patients with mid-low intention benefited the most from personal interventions but the pandemic forced us to utilize innovative measures to provide personalize support. </a:t>
            </a:r>
          </a:p>
          <a:p>
            <a:endParaRPr lang="en-US"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99842182"/>
      </p:ext>
    </p:extLst>
  </p:cSld>
  <p:clrMapOvr>
    <a:masterClrMapping/>
  </p:clrMapOvr>
  <mc:AlternateContent xmlns:mc="http://schemas.openxmlformats.org/markup-compatibility/2006" xmlns:p14="http://schemas.microsoft.com/office/powerpoint/2010/main">
    <mc:Choice Requires="p14">
      <p:transition spd="slow" p14:dur="2000" advTm="149836"/>
    </mc:Choice>
    <mc:Fallback xmlns="">
      <p:transition spd="slow" advTm="14983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5F40-78F7-D94D-95AA-F5D378B65419}"/>
              </a:ext>
            </a:extLst>
          </p:cNvPr>
          <p:cNvSpPr>
            <a:spLocks noGrp="1"/>
          </p:cNvSpPr>
          <p:nvPr>
            <p:ph type="title"/>
          </p:nvPr>
        </p:nvSpPr>
        <p:spPr/>
        <p:txBody>
          <a:bodyPr/>
          <a:lstStyle/>
          <a:p>
            <a:pPr algn="ctr"/>
            <a:r>
              <a:rPr lang="en-US" dirty="0"/>
              <a:t>LITERATURE REVIEW</a:t>
            </a:r>
          </a:p>
        </p:txBody>
      </p:sp>
      <p:sp>
        <p:nvSpPr>
          <p:cNvPr id="3" name="Text Placeholder 2">
            <a:extLst>
              <a:ext uri="{FF2B5EF4-FFF2-40B4-BE49-F238E27FC236}">
                <a16:creationId xmlns:a16="http://schemas.microsoft.com/office/drawing/2014/main" id="{BB450C38-6C77-934A-8991-2908900670A6}"/>
              </a:ext>
            </a:extLst>
          </p:cNvPr>
          <p:cNvSpPr>
            <a:spLocks noGrp="1"/>
          </p:cNvSpPr>
          <p:nvPr>
            <p:ph type="body" idx="1"/>
          </p:nvPr>
        </p:nvSpPr>
        <p:spPr/>
        <p:txBody>
          <a:bodyPr/>
          <a:lstStyle/>
          <a:p>
            <a:r>
              <a:rPr lang="en-US" dirty="0"/>
              <a:t>SELF-EFFICACY</a:t>
            </a:r>
          </a:p>
        </p:txBody>
      </p:sp>
      <p:sp>
        <p:nvSpPr>
          <p:cNvPr id="4" name="Content Placeholder 3">
            <a:extLst>
              <a:ext uri="{FF2B5EF4-FFF2-40B4-BE49-F238E27FC236}">
                <a16:creationId xmlns:a16="http://schemas.microsoft.com/office/drawing/2014/main" id="{BF7D7AC9-BCA4-4944-BB2C-094638F52A38}"/>
              </a:ext>
            </a:extLst>
          </p:cNvPr>
          <p:cNvSpPr>
            <a:spLocks noGrp="1"/>
          </p:cNvSpPr>
          <p:nvPr>
            <p:ph sz="half" idx="2"/>
          </p:nvPr>
        </p:nvSpPr>
        <p:spPr/>
        <p:txBody>
          <a:bodyPr>
            <a:normAutofit fontScale="92500" lnSpcReduction="10000"/>
          </a:bodyPr>
          <a:lstStyle/>
          <a:p>
            <a:endParaRPr lang="en-US" dirty="0"/>
          </a:p>
          <a:p>
            <a:r>
              <a:rPr lang="en-US" dirty="0"/>
              <a:t>De Hoog et al, (2016) intention to quit, making action, and coping plans influenced continued abstinence from smoking</a:t>
            </a:r>
          </a:p>
          <a:p>
            <a:endParaRPr lang="en-US" dirty="0"/>
          </a:p>
          <a:p>
            <a:r>
              <a:rPr lang="en-US" dirty="0"/>
              <a:t>strong determinant of success with behavioral change, </a:t>
            </a:r>
          </a:p>
        </p:txBody>
      </p:sp>
      <p:sp>
        <p:nvSpPr>
          <p:cNvPr id="6" name="Text Placeholder 5">
            <a:extLst>
              <a:ext uri="{FF2B5EF4-FFF2-40B4-BE49-F238E27FC236}">
                <a16:creationId xmlns:a16="http://schemas.microsoft.com/office/drawing/2014/main" id="{66014B30-C294-B54C-BB04-0100DBEAE20E}"/>
              </a:ext>
            </a:extLst>
          </p:cNvPr>
          <p:cNvSpPr>
            <a:spLocks noGrp="1"/>
          </p:cNvSpPr>
          <p:nvPr>
            <p:ph type="body" sz="quarter" idx="3"/>
          </p:nvPr>
        </p:nvSpPr>
        <p:spPr/>
        <p:txBody>
          <a:bodyPr/>
          <a:lstStyle/>
          <a:p>
            <a:r>
              <a:rPr lang="en-US" dirty="0"/>
              <a:t>MOBILE SUPPORT</a:t>
            </a:r>
          </a:p>
        </p:txBody>
      </p:sp>
      <p:sp>
        <p:nvSpPr>
          <p:cNvPr id="5" name="Content Placeholder 4">
            <a:extLst>
              <a:ext uri="{FF2B5EF4-FFF2-40B4-BE49-F238E27FC236}">
                <a16:creationId xmlns:a16="http://schemas.microsoft.com/office/drawing/2014/main" id="{865AC946-636A-6F4A-B90D-4C1098510CB1}"/>
              </a:ext>
            </a:extLst>
          </p:cNvPr>
          <p:cNvSpPr>
            <a:spLocks noGrp="1"/>
          </p:cNvSpPr>
          <p:nvPr>
            <p:ph sz="quarter" idx="4"/>
          </p:nvPr>
        </p:nvSpPr>
        <p:spPr/>
        <p:txBody>
          <a:bodyPr>
            <a:normAutofit fontScale="92500" lnSpcReduction="10000"/>
          </a:bodyPr>
          <a:lstStyle/>
          <a:p>
            <a:pPr marL="0" indent="0">
              <a:buNone/>
            </a:pPr>
            <a:endParaRPr lang="en-US" dirty="0"/>
          </a:p>
          <a:p>
            <a:r>
              <a:rPr lang="en-US" dirty="0"/>
              <a:t>mobile apps provide information &amp;  support to those with support barriers. 60% of smokers use a smoking cessation app to assist in smoking cessation when given a choice and may be best used in smokers who have a mod- high intention to quit. </a:t>
            </a:r>
          </a:p>
          <a:p>
            <a:pPr marL="0" indent="0">
              <a:buNone/>
            </a:pPr>
            <a:r>
              <a:rPr lang="en-US" dirty="0"/>
              <a:t>(</a:t>
            </a:r>
            <a:r>
              <a:rPr lang="en-US" dirty="0" err="1"/>
              <a:t>Chevalking</a:t>
            </a:r>
            <a:r>
              <a:rPr lang="en-US" dirty="0"/>
              <a:t> et al., 2018, </a:t>
            </a:r>
            <a:r>
              <a:rPr lang="en-US" dirty="0" err="1"/>
              <a:t>Eysenbach</a:t>
            </a:r>
            <a:r>
              <a:rPr lang="en-US" dirty="0"/>
              <a:t>, G., 2018) </a:t>
            </a:r>
          </a:p>
          <a:p>
            <a:pPr marL="0" indent="0">
              <a:buNone/>
            </a:pPr>
            <a:endParaRPr lang="en-US" dirty="0"/>
          </a:p>
        </p:txBody>
      </p:sp>
    </p:spTree>
    <p:extLst>
      <p:ext uri="{BB962C8B-B14F-4D97-AF65-F5344CB8AC3E}">
        <p14:creationId xmlns:p14="http://schemas.microsoft.com/office/powerpoint/2010/main" val="4104248943"/>
      </p:ext>
    </p:extLst>
  </p:cSld>
  <p:clrMapOvr>
    <a:masterClrMapping/>
  </p:clrMapOvr>
  <mc:AlternateContent xmlns:mc="http://schemas.openxmlformats.org/markup-compatibility/2006" xmlns:p14="http://schemas.microsoft.com/office/powerpoint/2010/main">
    <mc:Choice Requires="p14">
      <p:transition spd="slow" p14:dur="2000" advTm="121860"/>
    </mc:Choice>
    <mc:Fallback xmlns="">
      <p:transition spd="slow" advTm="121860"/>
    </mc:Fallback>
  </mc:AlternateContent>
</p:sld>
</file>

<file path=ppt/theme/theme1.xml><?xml version="1.0" encoding="utf-8"?>
<a:theme xmlns:a="http://schemas.openxmlformats.org/drawingml/2006/main" name="Vapor Trai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8" ma:contentTypeDescription="Create a new document." ma:contentTypeScope="" ma:versionID="6aa46909d69370b129df0d85318ae07a">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d5417010173beef19e0fa2bae8e99bd8"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409229-AC24-4E9C-B937-C71BA3B156E1}"/>
</file>

<file path=customXml/itemProps2.xml><?xml version="1.0" encoding="utf-8"?>
<ds:datastoreItem xmlns:ds="http://schemas.openxmlformats.org/officeDocument/2006/customXml" ds:itemID="{1C8D5214-EDAB-42F9-A818-A0F985A04C47}"/>
</file>

<file path=customXml/itemProps3.xml><?xml version="1.0" encoding="utf-8"?>
<ds:datastoreItem xmlns:ds="http://schemas.openxmlformats.org/officeDocument/2006/customXml" ds:itemID="{46195615-2E02-4A79-8BCC-D0E0C1FBBE53}"/>
</file>

<file path=docProps/app.xml><?xml version="1.0" encoding="utf-8"?>
<Properties xmlns="http://schemas.openxmlformats.org/officeDocument/2006/extended-properties" xmlns:vt="http://schemas.openxmlformats.org/officeDocument/2006/docPropsVTypes">
  <Template>{0CDCD686-8CF3-324A-B246-51E2C0A0D932}tf10001119</Template>
  <TotalTime>29941</TotalTime>
  <Words>5351</Words>
  <Application>Microsoft Macintosh PowerPoint</Application>
  <PresentationFormat>Widescreen</PresentationFormat>
  <Paragraphs>495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Century Gothic</vt:lpstr>
      <vt:lpstr>Times New Roman</vt:lpstr>
      <vt:lpstr>Vapor Trail</vt:lpstr>
      <vt:lpstr>Smoking Cessation: An In- Hospital and Mobile Application Approach in Cardiovascular Surgery Patients</vt:lpstr>
      <vt:lpstr>INTRODUCTION</vt:lpstr>
      <vt:lpstr>BACKGROUND</vt:lpstr>
      <vt:lpstr> Beaumont troy: smoking cessation program</vt:lpstr>
      <vt:lpstr>SIGNIFICANCE</vt:lpstr>
      <vt:lpstr>PROBLEM STATEMENT</vt:lpstr>
      <vt:lpstr>CLINICAL QUESTIONs </vt:lpstr>
      <vt:lpstr>LITERATURE REVIEW</vt:lpstr>
      <vt:lpstr>LITERATURE REVIEW</vt:lpstr>
      <vt:lpstr>Organizational Assessment </vt:lpstr>
      <vt:lpstr>SWOT ANALYSIS</vt:lpstr>
      <vt:lpstr>Theoretical Framework </vt:lpstr>
      <vt:lpstr>Purpose statement</vt:lpstr>
      <vt:lpstr>Goals and Objectives</vt:lpstr>
      <vt:lpstr>Project DESIGN</vt:lpstr>
      <vt:lpstr>Methodology</vt:lpstr>
      <vt:lpstr>Methodology </vt:lpstr>
      <vt:lpstr>Methodology </vt:lpstr>
      <vt:lpstr>PowerPoint Presentation</vt:lpstr>
      <vt:lpstr>PowerPoint Presentation</vt:lpstr>
      <vt:lpstr>METHODology</vt:lpstr>
      <vt:lpstr>Analysis Plan</vt:lpstr>
      <vt:lpstr>Data Analysis demographics</vt:lpstr>
      <vt:lpstr>DATA ANALYSIS -- Results </vt:lpstr>
      <vt:lpstr>Data Analysis</vt:lpstr>
      <vt:lpstr>Limitations / Recommendations</vt:lpstr>
      <vt:lpstr>Implications to practice</vt:lpstr>
      <vt:lpstr>Sustainability  </vt:lpstr>
      <vt:lpstr>Dissemination of project</vt:lpstr>
      <vt:lpstr>Acknowledgements</vt:lpstr>
      <vt:lpstr>PowerPoint Presentation</vt:lpstr>
      <vt:lpstr>  REFERENCES  </vt:lpstr>
      <vt:lpstr>  REFERENCES  </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sinishtaj</dc:creator>
  <cp:lastModifiedBy>lisa sinishtaj</cp:lastModifiedBy>
  <cp:revision>63</cp:revision>
  <cp:lastPrinted>2022-08-11T17:32:32Z</cp:lastPrinted>
  <dcterms:created xsi:type="dcterms:W3CDTF">2020-10-28T18:45:47Z</dcterms:created>
  <dcterms:modified xsi:type="dcterms:W3CDTF">2022-08-13T18:45:02Z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