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</p:sldMasterIdLst>
  <p:notesMasterIdLst>
    <p:notesMasterId r:id="rId31"/>
  </p:notesMasterIdLst>
  <p:sldIdLst>
    <p:sldId id="256" r:id="rId5"/>
    <p:sldId id="257" r:id="rId6"/>
    <p:sldId id="259" r:id="rId7"/>
    <p:sldId id="260" r:id="rId8"/>
    <p:sldId id="261" r:id="rId9"/>
    <p:sldId id="262" r:id="rId10"/>
    <p:sldId id="266" r:id="rId11"/>
    <p:sldId id="263" r:id="rId12"/>
    <p:sldId id="264" r:id="rId13"/>
    <p:sldId id="265" r:id="rId14"/>
    <p:sldId id="267" r:id="rId15"/>
    <p:sldId id="272" r:id="rId16"/>
    <p:sldId id="268" r:id="rId17"/>
    <p:sldId id="289" r:id="rId18"/>
    <p:sldId id="269" r:id="rId19"/>
    <p:sldId id="274" r:id="rId20"/>
    <p:sldId id="279" r:id="rId21"/>
    <p:sldId id="281" r:id="rId22"/>
    <p:sldId id="283" r:id="rId23"/>
    <p:sldId id="282" r:id="rId24"/>
    <p:sldId id="285" r:id="rId25"/>
    <p:sldId id="291" r:id="rId26"/>
    <p:sldId id="287" r:id="rId27"/>
    <p:sldId id="290" r:id="rId28"/>
    <p:sldId id="286" r:id="rId29"/>
    <p:sldId id="288" r:id="rId3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en Kemp" initials="CK" lastIdx="9" clrIdx="0">
    <p:extLst>
      <p:ext uri="{19B8F6BF-5375-455C-9EA6-DF929625EA0E}">
        <p15:presenceInfo xmlns:p15="http://schemas.microsoft.com/office/powerpoint/2012/main" userId="S::kempck@udmercy.edu::2701cf7e-5fa0-4e07-8383-690bf881c3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91548" autoAdjust="0"/>
  </p:normalViewPr>
  <p:slideViewPr>
    <p:cSldViewPr snapToGrid="0">
      <p:cViewPr varScale="1">
        <p:scale>
          <a:sx n="105" d="100"/>
          <a:sy n="105" d="100"/>
        </p:scale>
        <p:origin x="14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183D7-E007-4019-8D5B-6E556A0825C7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65F1C9-46C1-4DD7-B2EB-88E7A44CEF1B}">
      <dgm:prSet phldrT="[Text]"/>
      <dgm:spPr/>
      <dgm:t>
        <a:bodyPr/>
        <a:lstStyle/>
        <a:p>
          <a:r>
            <a:rPr lang="en-US" dirty="0"/>
            <a:t>Use of the IEN</a:t>
          </a:r>
        </a:p>
      </dgm:t>
    </dgm:pt>
    <dgm:pt modelId="{EAA80AF4-873E-4318-8AB5-426CAC0EBCB8}" type="parTrans" cxnId="{98F9BC27-9F35-4957-AE92-1B85BA44CBB0}">
      <dgm:prSet/>
      <dgm:spPr/>
      <dgm:t>
        <a:bodyPr/>
        <a:lstStyle/>
        <a:p>
          <a:endParaRPr lang="en-US"/>
        </a:p>
      </dgm:t>
    </dgm:pt>
    <dgm:pt modelId="{516D6DAB-1A94-4971-9335-0CDD86F5EC0D}" type="sibTrans" cxnId="{98F9BC27-9F35-4957-AE92-1B85BA44CBB0}">
      <dgm:prSet/>
      <dgm:spPr/>
      <dgm:t>
        <a:bodyPr/>
        <a:lstStyle/>
        <a:p>
          <a:endParaRPr lang="en-US"/>
        </a:p>
      </dgm:t>
    </dgm:pt>
    <dgm:pt modelId="{481852C6-7270-4A28-A381-BBF37EA75979}">
      <dgm:prSet phldrT="[Text]"/>
      <dgm:spPr/>
      <dgm:t>
        <a:bodyPr/>
        <a:lstStyle/>
        <a:p>
          <a:r>
            <a:rPr lang="en-US" dirty="0"/>
            <a:t>Benefits of IENs</a:t>
          </a:r>
        </a:p>
      </dgm:t>
    </dgm:pt>
    <dgm:pt modelId="{3E841A8B-57A9-486A-B83D-6D8000537328}" type="parTrans" cxnId="{630848B6-F782-4E16-96AC-010B70C3D218}">
      <dgm:prSet/>
      <dgm:spPr/>
      <dgm:t>
        <a:bodyPr/>
        <a:lstStyle/>
        <a:p>
          <a:endParaRPr lang="en-US"/>
        </a:p>
      </dgm:t>
    </dgm:pt>
    <dgm:pt modelId="{FA50E003-C3E5-4459-BD90-4098CD40272B}" type="sibTrans" cxnId="{630848B6-F782-4E16-96AC-010B70C3D218}">
      <dgm:prSet/>
      <dgm:spPr/>
      <dgm:t>
        <a:bodyPr/>
        <a:lstStyle/>
        <a:p>
          <a:endParaRPr lang="en-US"/>
        </a:p>
      </dgm:t>
    </dgm:pt>
    <dgm:pt modelId="{0E651DA0-7826-4BF6-8C52-82EB4D4DFDD5}">
      <dgm:prSet phldrT="[Text]"/>
      <dgm:spPr/>
      <dgm:t>
        <a:bodyPr/>
        <a:lstStyle/>
        <a:p>
          <a:r>
            <a:rPr lang="en-US" dirty="0"/>
            <a:t>Experiences of the IENs</a:t>
          </a:r>
        </a:p>
      </dgm:t>
    </dgm:pt>
    <dgm:pt modelId="{5F38FBE9-0100-4FB6-A70C-C5178949DD27}" type="parTrans" cxnId="{1548B45B-7AA3-4E3F-8997-8042CE0461B7}">
      <dgm:prSet/>
      <dgm:spPr/>
      <dgm:t>
        <a:bodyPr/>
        <a:lstStyle/>
        <a:p>
          <a:endParaRPr lang="en-US"/>
        </a:p>
      </dgm:t>
    </dgm:pt>
    <dgm:pt modelId="{688BAF81-9257-46BE-BBCA-8CD5708C6D17}" type="sibTrans" cxnId="{1548B45B-7AA3-4E3F-8997-8042CE0461B7}">
      <dgm:prSet/>
      <dgm:spPr/>
      <dgm:t>
        <a:bodyPr/>
        <a:lstStyle/>
        <a:p>
          <a:endParaRPr lang="en-US"/>
        </a:p>
      </dgm:t>
    </dgm:pt>
    <dgm:pt modelId="{A5CBF20E-2648-4F79-B574-D4C637B2315C}">
      <dgm:prSet phldrT="[Text]"/>
      <dgm:spPr/>
      <dgm:t>
        <a:bodyPr/>
        <a:lstStyle/>
        <a:p>
          <a:r>
            <a:rPr lang="en-US" dirty="0"/>
            <a:t>Need for IEN Transition Program</a:t>
          </a:r>
        </a:p>
      </dgm:t>
    </dgm:pt>
    <dgm:pt modelId="{01CA4271-7A17-4459-BEBB-43A252EAC99C}" type="parTrans" cxnId="{E0BF0ECC-F636-423F-8524-54E78104C40C}">
      <dgm:prSet/>
      <dgm:spPr/>
      <dgm:t>
        <a:bodyPr/>
        <a:lstStyle/>
        <a:p>
          <a:endParaRPr lang="en-US"/>
        </a:p>
      </dgm:t>
    </dgm:pt>
    <dgm:pt modelId="{3AAC5393-4219-46A4-AFB3-6DF55016F543}" type="sibTrans" cxnId="{E0BF0ECC-F636-423F-8524-54E78104C40C}">
      <dgm:prSet/>
      <dgm:spPr/>
      <dgm:t>
        <a:bodyPr/>
        <a:lstStyle/>
        <a:p>
          <a:endParaRPr lang="en-US"/>
        </a:p>
      </dgm:t>
    </dgm:pt>
    <dgm:pt modelId="{06DB9C25-1547-4763-98EE-9CF88BDA76A5}">
      <dgm:prSet phldrT="[Text]"/>
      <dgm:spPr/>
      <dgm:t>
        <a:bodyPr/>
        <a:lstStyle/>
        <a:p>
          <a:r>
            <a:rPr lang="en-US" dirty="0"/>
            <a:t>Program Recommendations</a:t>
          </a:r>
        </a:p>
      </dgm:t>
    </dgm:pt>
    <dgm:pt modelId="{C26F26E6-9F1A-48F3-B586-2A7E656C063E}" type="parTrans" cxnId="{FB26FB30-A604-40CC-B067-7125BFC5F7BF}">
      <dgm:prSet/>
      <dgm:spPr/>
      <dgm:t>
        <a:bodyPr/>
        <a:lstStyle/>
        <a:p>
          <a:endParaRPr lang="en-US"/>
        </a:p>
      </dgm:t>
    </dgm:pt>
    <dgm:pt modelId="{F657A9DD-CB2A-4E88-BB68-62C64F093B8F}" type="sibTrans" cxnId="{FB26FB30-A604-40CC-B067-7125BFC5F7BF}">
      <dgm:prSet/>
      <dgm:spPr/>
      <dgm:t>
        <a:bodyPr/>
        <a:lstStyle/>
        <a:p>
          <a:endParaRPr lang="en-US"/>
        </a:p>
      </dgm:t>
    </dgm:pt>
    <dgm:pt modelId="{2631C87C-F4AA-4A8D-86C6-87DBB749D039}" type="pres">
      <dgm:prSet presAssocID="{373183D7-E007-4019-8D5B-6E556A0825C7}" presName="diagram" presStyleCnt="0">
        <dgm:presLayoutVars>
          <dgm:dir/>
          <dgm:resizeHandles val="exact"/>
        </dgm:presLayoutVars>
      </dgm:prSet>
      <dgm:spPr/>
    </dgm:pt>
    <dgm:pt modelId="{4D4B9C82-FCD8-49D7-988B-24EB449A466D}" type="pres">
      <dgm:prSet presAssocID="{4265F1C9-46C1-4DD7-B2EB-88E7A44CEF1B}" presName="node" presStyleLbl="node1" presStyleIdx="0" presStyleCnt="5">
        <dgm:presLayoutVars>
          <dgm:bulletEnabled val="1"/>
        </dgm:presLayoutVars>
      </dgm:prSet>
      <dgm:spPr/>
    </dgm:pt>
    <dgm:pt modelId="{78C56361-97ED-4F9A-8199-E029130C3C3C}" type="pres">
      <dgm:prSet presAssocID="{516D6DAB-1A94-4971-9335-0CDD86F5EC0D}" presName="sibTrans" presStyleCnt="0"/>
      <dgm:spPr/>
    </dgm:pt>
    <dgm:pt modelId="{4DB1288D-8B28-4F00-8C4A-B773469899B2}" type="pres">
      <dgm:prSet presAssocID="{481852C6-7270-4A28-A381-BBF37EA75979}" presName="node" presStyleLbl="node1" presStyleIdx="1" presStyleCnt="5">
        <dgm:presLayoutVars>
          <dgm:bulletEnabled val="1"/>
        </dgm:presLayoutVars>
      </dgm:prSet>
      <dgm:spPr/>
    </dgm:pt>
    <dgm:pt modelId="{DC4320A3-59B3-4B0A-8B5F-D1D34218A008}" type="pres">
      <dgm:prSet presAssocID="{FA50E003-C3E5-4459-BD90-4098CD40272B}" presName="sibTrans" presStyleCnt="0"/>
      <dgm:spPr/>
    </dgm:pt>
    <dgm:pt modelId="{A87D7D25-9179-4367-B623-6FE0A3A7F493}" type="pres">
      <dgm:prSet presAssocID="{0E651DA0-7826-4BF6-8C52-82EB4D4DFDD5}" presName="node" presStyleLbl="node1" presStyleIdx="2" presStyleCnt="5">
        <dgm:presLayoutVars>
          <dgm:bulletEnabled val="1"/>
        </dgm:presLayoutVars>
      </dgm:prSet>
      <dgm:spPr/>
    </dgm:pt>
    <dgm:pt modelId="{08C92571-494A-475E-8908-17404C83BF59}" type="pres">
      <dgm:prSet presAssocID="{688BAF81-9257-46BE-BBCA-8CD5708C6D17}" presName="sibTrans" presStyleCnt="0"/>
      <dgm:spPr/>
    </dgm:pt>
    <dgm:pt modelId="{EE67A546-13ED-413B-AF84-58D447B464B7}" type="pres">
      <dgm:prSet presAssocID="{A5CBF20E-2648-4F79-B574-D4C637B2315C}" presName="node" presStyleLbl="node1" presStyleIdx="3" presStyleCnt="5">
        <dgm:presLayoutVars>
          <dgm:bulletEnabled val="1"/>
        </dgm:presLayoutVars>
      </dgm:prSet>
      <dgm:spPr/>
    </dgm:pt>
    <dgm:pt modelId="{7F938BD9-A5B4-48BE-A680-27AFD8B771C4}" type="pres">
      <dgm:prSet presAssocID="{3AAC5393-4219-46A4-AFB3-6DF55016F543}" presName="sibTrans" presStyleCnt="0"/>
      <dgm:spPr/>
    </dgm:pt>
    <dgm:pt modelId="{AE948340-D021-4F31-A2AA-ED2BB0363759}" type="pres">
      <dgm:prSet presAssocID="{06DB9C25-1547-4763-98EE-9CF88BDA76A5}" presName="node" presStyleLbl="node1" presStyleIdx="4" presStyleCnt="5">
        <dgm:presLayoutVars>
          <dgm:bulletEnabled val="1"/>
        </dgm:presLayoutVars>
      </dgm:prSet>
      <dgm:spPr/>
    </dgm:pt>
  </dgm:ptLst>
  <dgm:cxnLst>
    <dgm:cxn modelId="{49295A07-B632-401B-9FBB-B3381761AB5B}" type="presOf" srcId="{0E651DA0-7826-4BF6-8C52-82EB4D4DFDD5}" destId="{A87D7D25-9179-4367-B623-6FE0A3A7F493}" srcOrd="0" destOrd="0" presId="urn:microsoft.com/office/officeart/2005/8/layout/default"/>
    <dgm:cxn modelId="{98F9BC27-9F35-4957-AE92-1B85BA44CBB0}" srcId="{373183D7-E007-4019-8D5B-6E556A0825C7}" destId="{4265F1C9-46C1-4DD7-B2EB-88E7A44CEF1B}" srcOrd="0" destOrd="0" parTransId="{EAA80AF4-873E-4318-8AB5-426CAC0EBCB8}" sibTransId="{516D6DAB-1A94-4971-9335-0CDD86F5EC0D}"/>
    <dgm:cxn modelId="{FB26FB30-A604-40CC-B067-7125BFC5F7BF}" srcId="{373183D7-E007-4019-8D5B-6E556A0825C7}" destId="{06DB9C25-1547-4763-98EE-9CF88BDA76A5}" srcOrd="4" destOrd="0" parTransId="{C26F26E6-9F1A-48F3-B586-2A7E656C063E}" sibTransId="{F657A9DD-CB2A-4E88-BB68-62C64F093B8F}"/>
    <dgm:cxn modelId="{1548B45B-7AA3-4E3F-8997-8042CE0461B7}" srcId="{373183D7-E007-4019-8D5B-6E556A0825C7}" destId="{0E651DA0-7826-4BF6-8C52-82EB4D4DFDD5}" srcOrd="2" destOrd="0" parTransId="{5F38FBE9-0100-4FB6-A70C-C5178949DD27}" sibTransId="{688BAF81-9257-46BE-BBCA-8CD5708C6D17}"/>
    <dgm:cxn modelId="{D5A08899-9648-4FD5-877C-39896F62FA84}" type="presOf" srcId="{06DB9C25-1547-4763-98EE-9CF88BDA76A5}" destId="{AE948340-D021-4F31-A2AA-ED2BB0363759}" srcOrd="0" destOrd="0" presId="urn:microsoft.com/office/officeart/2005/8/layout/default"/>
    <dgm:cxn modelId="{61E522A2-5466-4918-8EFD-BFA67922DBA4}" type="presOf" srcId="{373183D7-E007-4019-8D5B-6E556A0825C7}" destId="{2631C87C-F4AA-4A8D-86C6-87DBB749D039}" srcOrd="0" destOrd="0" presId="urn:microsoft.com/office/officeart/2005/8/layout/default"/>
    <dgm:cxn modelId="{630848B6-F782-4E16-96AC-010B70C3D218}" srcId="{373183D7-E007-4019-8D5B-6E556A0825C7}" destId="{481852C6-7270-4A28-A381-BBF37EA75979}" srcOrd="1" destOrd="0" parTransId="{3E841A8B-57A9-486A-B83D-6D8000537328}" sibTransId="{FA50E003-C3E5-4459-BD90-4098CD40272B}"/>
    <dgm:cxn modelId="{1E9AADC9-571D-4204-81E0-A4D4B1CE2241}" type="presOf" srcId="{481852C6-7270-4A28-A381-BBF37EA75979}" destId="{4DB1288D-8B28-4F00-8C4A-B773469899B2}" srcOrd="0" destOrd="0" presId="urn:microsoft.com/office/officeart/2005/8/layout/default"/>
    <dgm:cxn modelId="{E0BF0ECC-F636-423F-8524-54E78104C40C}" srcId="{373183D7-E007-4019-8D5B-6E556A0825C7}" destId="{A5CBF20E-2648-4F79-B574-D4C637B2315C}" srcOrd="3" destOrd="0" parTransId="{01CA4271-7A17-4459-BEBB-43A252EAC99C}" sibTransId="{3AAC5393-4219-46A4-AFB3-6DF55016F543}"/>
    <dgm:cxn modelId="{E25E98E4-872E-4B46-B63A-8CECAD8FC881}" type="presOf" srcId="{A5CBF20E-2648-4F79-B574-D4C637B2315C}" destId="{EE67A546-13ED-413B-AF84-58D447B464B7}" srcOrd="0" destOrd="0" presId="urn:microsoft.com/office/officeart/2005/8/layout/default"/>
    <dgm:cxn modelId="{3B3CB7F6-447C-4B66-AA95-3F2024452B2C}" type="presOf" srcId="{4265F1C9-46C1-4DD7-B2EB-88E7A44CEF1B}" destId="{4D4B9C82-FCD8-49D7-988B-24EB449A466D}" srcOrd="0" destOrd="0" presId="urn:microsoft.com/office/officeart/2005/8/layout/default"/>
    <dgm:cxn modelId="{098CA617-3179-466B-AA0D-806CD8AEAD02}" type="presParOf" srcId="{2631C87C-F4AA-4A8D-86C6-87DBB749D039}" destId="{4D4B9C82-FCD8-49D7-988B-24EB449A466D}" srcOrd="0" destOrd="0" presId="urn:microsoft.com/office/officeart/2005/8/layout/default"/>
    <dgm:cxn modelId="{9E25BDBE-C8C9-4F3E-A7E4-52901FA582D0}" type="presParOf" srcId="{2631C87C-F4AA-4A8D-86C6-87DBB749D039}" destId="{78C56361-97ED-4F9A-8199-E029130C3C3C}" srcOrd="1" destOrd="0" presId="urn:microsoft.com/office/officeart/2005/8/layout/default"/>
    <dgm:cxn modelId="{4915E143-FD50-4049-9969-8B468D58337E}" type="presParOf" srcId="{2631C87C-F4AA-4A8D-86C6-87DBB749D039}" destId="{4DB1288D-8B28-4F00-8C4A-B773469899B2}" srcOrd="2" destOrd="0" presId="urn:microsoft.com/office/officeart/2005/8/layout/default"/>
    <dgm:cxn modelId="{329CA47A-0450-414C-8B11-AC3AA4DBDA39}" type="presParOf" srcId="{2631C87C-F4AA-4A8D-86C6-87DBB749D039}" destId="{DC4320A3-59B3-4B0A-8B5F-D1D34218A008}" srcOrd="3" destOrd="0" presId="urn:microsoft.com/office/officeart/2005/8/layout/default"/>
    <dgm:cxn modelId="{2EE48CA8-FFE0-4148-B102-C0714651D1DC}" type="presParOf" srcId="{2631C87C-F4AA-4A8D-86C6-87DBB749D039}" destId="{A87D7D25-9179-4367-B623-6FE0A3A7F493}" srcOrd="4" destOrd="0" presId="urn:microsoft.com/office/officeart/2005/8/layout/default"/>
    <dgm:cxn modelId="{55B34D3A-C833-46E7-A651-BC50ABECC9E7}" type="presParOf" srcId="{2631C87C-F4AA-4A8D-86C6-87DBB749D039}" destId="{08C92571-494A-475E-8908-17404C83BF59}" srcOrd="5" destOrd="0" presId="urn:microsoft.com/office/officeart/2005/8/layout/default"/>
    <dgm:cxn modelId="{01183C8A-EF47-4E9E-90E9-D931D5DCDD6E}" type="presParOf" srcId="{2631C87C-F4AA-4A8D-86C6-87DBB749D039}" destId="{EE67A546-13ED-413B-AF84-58D447B464B7}" srcOrd="6" destOrd="0" presId="urn:microsoft.com/office/officeart/2005/8/layout/default"/>
    <dgm:cxn modelId="{EB1DD00A-9156-4550-8A0D-B29167DCF3F1}" type="presParOf" srcId="{2631C87C-F4AA-4A8D-86C6-87DBB749D039}" destId="{7F938BD9-A5B4-48BE-A680-27AFD8B771C4}" srcOrd="7" destOrd="0" presId="urn:microsoft.com/office/officeart/2005/8/layout/default"/>
    <dgm:cxn modelId="{1FCA1140-4B06-491D-B613-4CA5D0B6A7DD}" type="presParOf" srcId="{2631C87C-F4AA-4A8D-86C6-87DBB749D039}" destId="{AE948340-D021-4F31-A2AA-ED2BB03637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B9C82-FCD8-49D7-988B-24EB449A466D}">
      <dsp:nvSpPr>
        <dsp:cNvPr id="0" name=""/>
        <dsp:cNvSpPr/>
      </dsp:nvSpPr>
      <dsp:spPr>
        <a:xfrm>
          <a:off x="0" y="349960"/>
          <a:ext cx="1664607" cy="9987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Use of the IEN</a:t>
          </a:r>
        </a:p>
      </dsp:txBody>
      <dsp:txXfrm>
        <a:off x="0" y="349960"/>
        <a:ext cx="1664607" cy="998764"/>
      </dsp:txXfrm>
    </dsp:sp>
    <dsp:sp modelId="{4DB1288D-8B28-4F00-8C4A-B773469899B2}">
      <dsp:nvSpPr>
        <dsp:cNvPr id="0" name=""/>
        <dsp:cNvSpPr/>
      </dsp:nvSpPr>
      <dsp:spPr>
        <a:xfrm>
          <a:off x="1831067" y="349960"/>
          <a:ext cx="1664607" cy="9987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Benefits of IENs</a:t>
          </a:r>
        </a:p>
      </dsp:txBody>
      <dsp:txXfrm>
        <a:off x="1831067" y="349960"/>
        <a:ext cx="1664607" cy="998764"/>
      </dsp:txXfrm>
    </dsp:sp>
    <dsp:sp modelId="{A87D7D25-9179-4367-B623-6FE0A3A7F493}">
      <dsp:nvSpPr>
        <dsp:cNvPr id="0" name=""/>
        <dsp:cNvSpPr/>
      </dsp:nvSpPr>
      <dsp:spPr>
        <a:xfrm>
          <a:off x="3662135" y="349960"/>
          <a:ext cx="1664607" cy="9987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Experiences of the IENs</a:t>
          </a:r>
        </a:p>
      </dsp:txBody>
      <dsp:txXfrm>
        <a:off x="3662135" y="349960"/>
        <a:ext cx="1664607" cy="998764"/>
      </dsp:txXfrm>
    </dsp:sp>
    <dsp:sp modelId="{EE67A546-13ED-413B-AF84-58D447B464B7}">
      <dsp:nvSpPr>
        <dsp:cNvPr id="0" name=""/>
        <dsp:cNvSpPr/>
      </dsp:nvSpPr>
      <dsp:spPr>
        <a:xfrm>
          <a:off x="915533" y="1515185"/>
          <a:ext cx="1664607" cy="9987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Need for IEN Transition Program</a:t>
          </a:r>
        </a:p>
      </dsp:txBody>
      <dsp:txXfrm>
        <a:off x="915533" y="1515185"/>
        <a:ext cx="1664607" cy="998764"/>
      </dsp:txXfrm>
    </dsp:sp>
    <dsp:sp modelId="{AE948340-D021-4F31-A2AA-ED2BB0363759}">
      <dsp:nvSpPr>
        <dsp:cNvPr id="0" name=""/>
        <dsp:cNvSpPr/>
      </dsp:nvSpPr>
      <dsp:spPr>
        <a:xfrm>
          <a:off x="2746601" y="1515185"/>
          <a:ext cx="1664607" cy="9987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Program Recommendations</a:t>
          </a:r>
        </a:p>
      </dsp:txBody>
      <dsp:txXfrm>
        <a:off x="2746601" y="1515185"/>
        <a:ext cx="1664607" cy="998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EBB14ED-B2B6-4090-B4F1-D1320BA700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B875557-B711-4693-9055-F2DB7EBA8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7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again, my name is Christen. Let’s go ahead and get started. My DNP project is the Internationally Educated Nurse Transition to practice program development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0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PARiHS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framework is what guides evidence into practice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framework, successful implementation and sustainability of that practice change is dependent upon the combination of evidence, context and facilitation and how they work together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case, evidence is… </a:t>
            </a:r>
            <a:endParaRPr lang="en-US" sz="1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42289">
              <a:defRPr/>
            </a:pPr>
            <a:endParaRPr lang="en-US" sz="1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42289">
              <a:defRPr/>
            </a:pPr>
            <a:endParaRPr lang="en-US" sz="1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42289">
              <a:defRPr/>
            </a:pP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Graphic representation of the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PARiHS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framework as related to the project and program. The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PARiHS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framework can be expressed as the following: SI = f (E, C, F); SI - successful implementation, E - evidence, C - context, F - facilitation and f - function of (NCCMT, 2022).</a:t>
            </a:r>
            <a:endParaRPr 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0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design focuses on program development, utilizing an evidenced based approach of assessment and development of program components to address a professional nursing need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7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Ethical considerations for both the project and program as a whole. My specific project was phase one which received…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</a:t>
            </a:r>
            <a:endParaRPr lang="en-US" dirty="0"/>
          </a:p>
          <a:p>
            <a:endParaRPr lang="en-US" dirty="0"/>
          </a:p>
          <a:p>
            <a:r>
              <a:rPr lang="en-US" dirty="0"/>
              <a:t>Phase 1</a:t>
            </a:r>
          </a:p>
          <a:p>
            <a:r>
              <a:rPr lang="en-US" dirty="0">
                <a:solidFill>
                  <a:schemeClr val="tx1"/>
                </a:solidFill>
              </a:rPr>
              <a:t>Peer feedback participation is voluntary, all responders are 18+</a:t>
            </a:r>
          </a:p>
          <a:p>
            <a:r>
              <a:rPr lang="en-US" dirty="0">
                <a:solidFill>
                  <a:schemeClr val="tx1"/>
                </a:solidFill>
              </a:rPr>
              <a:t>Data was de-identified and anonymous</a:t>
            </a:r>
          </a:p>
          <a:p>
            <a:endParaRPr lang="en-US" dirty="0"/>
          </a:p>
          <a:p>
            <a:r>
              <a:rPr lang="en-US" dirty="0"/>
              <a:t>Phase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Risk of harm: Physical-minimal to none; Other-potential risk from labeling, relationship dynamics and minor emotional distress</a:t>
            </a:r>
            <a:endParaRPr lang="en-US" dirty="0"/>
          </a:p>
          <a:p>
            <a:r>
              <a:rPr lang="en-US" dirty="0"/>
              <a:t>IENs fully assume the label of International, placing them at risk for being perceived as “other”, increasing risk of isolation</a:t>
            </a:r>
          </a:p>
          <a:p>
            <a:r>
              <a:rPr lang="en-US" dirty="0"/>
              <a:t>IEN will forge multiple new relationships, which may be emotionally and mentally taxing to maintain. </a:t>
            </a:r>
          </a:p>
          <a:p>
            <a:r>
              <a:rPr lang="en-US" dirty="0"/>
              <a:t>Emotional distress may incur from the transitional process and be exacerbated through the peer debriefing and data collection instruments.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5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we are moving into some of the nitty gritty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is the first program development stage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is identifying all of the different recourses, similar to dumping out a pieces of a puzzle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resources were used to create… which then later underwent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was done to integrate…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13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planning phase, the end product structure begins to take shape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Curriculum plan purpose: </a:t>
            </a:r>
            <a:r>
              <a:rPr lang="en-US" dirty="0">
                <a:solidFill>
                  <a:schemeClr val="tx1"/>
                </a:solidFill>
              </a:rPr>
              <a:t>Augments formal program consisting of educational opportunities and professional support to enhance bedside 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Organized by session number, timeframe, topic, data collection tool, data collection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Outcomes…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teammate to the curriculum plan is the supportive professional structure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Organized by timeframe, role, purpose, data collection recommendations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9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development portion of the project had a lot of moving pieces in order to prepare for the feedback collection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 engagement materials were created, more detail next slide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 in and recruitment focused on gathering in system support for the project and identifying individuals to provide feedback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feedback group members were identified content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began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Participant materials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Slide set presentation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Accompanying Microsoft stream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Content dissemination packet--Hard word doc with instructions and preliminary versions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Anonymous Microsoft Form, open ended, but prompted feedback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Buy-in and Recruitment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Met with the Educational Board of Directors (6)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Met with Nurse Residency Program Coordinators (6)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</a:rPr>
              <a:t>Outreach to Nurse Educators and other Nurse Leaders (36) to participate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Outreach to Nurse Managers to recommend in-system international staff (28)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Outreach to recommended international staff (18) to participate 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An invitation to participate was extended via email to the recommended staff members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Total time for feedback, 2 weeks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Reminder email-1 week prior and 2 days prior to closing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24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outcomes is where the project started to get fun. The puzzle is almost finished, as it starts to all come together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Things that were added: Guest speaker, IV/central line types, autism care, discharge planning and case management, quality metrics</a:t>
            </a:r>
          </a:p>
          <a:p>
            <a:r>
              <a:rPr lang="en-US" dirty="0"/>
              <a:t>Rearranged: Sociocultural skills (nonverbal com, slang, local colloquialisms) [week 2 vs week 4], delegation and RN support roles</a:t>
            </a:r>
          </a:p>
          <a:p>
            <a:endParaRPr lang="en-US" dirty="0"/>
          </a:p>
          <a:p>
            <a:r>
              <a:rPr lang="en-US" dirty="0"/>
              <a:t>Support network changes: on-unit clinical mentor adjusted by 2 weeks, “ends” at 36 weeks, but goal to transition to casual support, not full stop </a:t>
            </a:r>
          </a:p>
          <a:p>
            <a:endParaRPr lang="en-US" dirty="0"/>
          </a:p>
          <a:p>
            <a:r>
              <a:rPr lang="en-US" dirty="0"/>
              <a:t>Additional Considerations: IENs encouraged to not be timid, same nationality for transitional peer, paced placement with peer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84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is the final step of the project design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approval was…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 formal, in person hand off was completed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2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this point the nursing educators were engaged, asked good questions and are looking forward to implementing the program. They were already discussing and planning what topical speakers they should arrange.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Unfortunately the phenomenon of the nursing staffing crisis is not new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multifaceted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Read slide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supply does not outpace demand and because of that our patients are at risk for compromised quality of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3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projects and programs depend upon sustainability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deliverables remind me of a brand new car that is ready to roll off of the lot, it is ready, but to keep it operational, preventative measures and maintenance is needed.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Read slide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Program adjustments, driven by evaluation of IEN feedback and data collection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Buy in- stimulating nursing managers, preceptors, peers for their insight 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Improved transition to practice leads to increased practice confidence, and is associated with lower turnover rates. The cost of onboarding a nurse to fill the vacancy left by the previous nurse is exponential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Successful program leads to decrease staff turnover within the IEN cohorts, and decrease the need for replacement onboarding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8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Looking at impact, this project does create change at the local and expanded level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 am hoping that even though my project is a small drop in the bucket, that it will make lasting change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field of nursing cannot continue on this 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 is a lack of local applications, and high, unsustainable pay trends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 there is a need for permanent diversified hiring practices.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way to diversify hiring trends is the shift toward utilizing the 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for this to result in a long term staffing solution, there needs to be successful adjustment of the IEN to bedside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15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Formally, our clinical question is: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begin addressing the clinical question, we need to look to the literature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a ROL five major themes were reviled, Shifting toward Utilizing…</a:t>
            </a:r>
            <a:endParaRPr lang="en-US" dirty="0">
              <a:solidFill>
                <a:schemeClr val="tx1"/>
              </a:solidFill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demonstrated that transitional facilitators…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it is crucial to find the balance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obstacles can be navigated with a well-planned transitional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Verdan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ea typeface="Verdana"/>
              </a:rPr>
              <a:t>Research type: Primarily Qualitative, published in 2009-2022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ea typeface="Verdana"/>
              </a:rPr>
              <a:t>Seven articles across two data 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3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IEN transition to practice program as a whole is broken down into two phases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8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Moving into the SWOT analysis are the organizational specific strengths, weaknesses, opportunities and threats in relation to the program as a whole</a:t>
            </a:r>
          </a:p>
          <a:p>
            <a:r>
              <a:rPr lang="en-US" dirty="0"/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0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was guided by theoretical models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we see the 4 phases of transition shock, honeymoon, shock, recovery and resolution. On the left is what the IENs may experience, and on the right is the counter effort of the transitional program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5557-B711-4693-9055-F2DB7EBA8E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4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1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2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38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57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7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55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2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5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1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3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0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4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0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75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1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2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3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Project%20Reference%20List.doc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371B-6F48-7696-D6E7-B9C7FB565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Internationally Educated Nurse Transition to Practice Program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DA79-9119-40BB-7CC3-E09CAF91F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Christen Kemp, RN, MSN, FNP-BC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University of Detroit Mercy, 2024</a:t>
            </a:r>
          </a:p>
        </p:txBody>
      </p:sp>
    </p:spTree>
    <p:extLst>
      <p:ext uri="{BB962C8B-B14F-4D97-AF65-F5344CB8AC3E}">
        <p14:creationId xmlns:p14="http://schemas.microsoft.com/office/powerpoint/2010/main" val="33702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0"/>
    </mc:Choice>
    <mc:Fallback xmlns="">
      <p:transition spd="slow" advTm="183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41FD-5631-693A-5A80-383ED5B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PARiHS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03B80-24D0-8502-82A4-83AE101D8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5" y="2194560"/>
            <a:ext cx="10757933" cy="46634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1764F-5BD9-EB77-F691-16B7287DBED5}"/>
              </a:ext>
            </a:extLst>
          </p:cNvPr>
          <p:cNvSpPr txBox="1"/>
          <p:nvPr/>
        </p:nvSpPr>
        <p:spPr>
          <a:xfrm>
            <a:off x="8046721" y="6068291"/>
            <a:ext cx="473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(National Collaborating Centre for Methods and Tools [NCCMT], 2022)</a:t>
            </a:r>
          </a:p>
        </p:txBody>
      </p:sp>
    </p:spTree>
    <p:extLst>
      <p:ext uri="{BB962C8B-B14F-4D97-AF65-F5344CB8AC3E}">
        <p14:creationId xmlns:p14="http://schemas.microsoft.com/office/powerpoint/2010/main" val="344286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0FE9-B8E9-C968-FF5B-5537F060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379C2-0662-5CAE-F43E-1ECABDE4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Design: Program Development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Evidence-based approach toward assessment and development of program components to address a professional nursing need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Program development phases: Assessment, planning, development, and evaluation 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Project Target Population: Nurses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Recommended in-house Filipino/internationally educated nurses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Host facility nursing development and educational staff/leadership</a:t>
            </a:r>
          </a:p>
        </p:txBody>
      </p:sp>
    </p:spTree>
    <p:extLst>
      <p:ext uri="{BB962C8B-B14F-4D97-AF65-F5344CB8AC3E}">
        <p14:creationId xmlns:p14="http://schemas.microsoft.com/office/powerpoint/2010/main" val="207687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FEE4BF-DB26-CDD6-9BF4-8979A607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Ethical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A38A5-DE38-C8F6-C467-367A8074D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Phase One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F90F85-A5AD-4D3B-96DC-2511D29C09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Institutional Review Board: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Approval received from University of Detroit Mercy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Project collaboration approval received from the System Director for Nursing Education, Research, and </a:t>
            </a:r>
            <a:r>
              <a:rPr lang="en-US" dirty="0">
                <a:solidFill>
                  <a:schemeClr val="tx1"/>
                </a:solidFill>
              </a:rPr>
              <a:t>Innovation</a:t>
            </a:r>
            <a:r>
              <a:rPr lang="en-US" sz="1800" dirty="0">
                <a:solidFill>
                  <a:schemeClr val="tx1"/>
                </a:solidFill>
              </a:rPr>
              <a:t>, at </a:t>
            </a:r>
            <a:r>
              <a:rPr lang="en-US" dirty="0">
                <a:solidFill>
                  <a:schemeClr val="tx1"/>
                </a:solidFill>
              </a:rPr>
              <a:t>host facility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67487-560E-3423-9210-8A0ABD3C0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Phase Two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2C33AA-467C-9CC6-8B11-EEB777F172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Participants</a:t>
            </a:r>
            <a:r>
              <a:rPr lang="en-US" sz="2000" dirty="0">
                <a:solidFill>
                  <a:schemeClr val="tx1"/>
                </a:solidFill>
              </a:rPr>
              <a:t>: Newly hired IENs ages 18+;  Participation is required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Institutional Review Board: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Prior to implementing, it is expected that the host facility will complete formal IRB review</a:t>
            </a:r>
          </a:p>
        </p:txBody>
      </p:sp>
    </p:spTree>
    <p:extLst>
      <p:ext uri="{BB962C8B-B14F-4D97-AF65-F5344CB8AC3E}">
        <p14:creationId xmlns:p14="http://schemas.microsoft.com/office/powerpoint/2010/main" val="188214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AF0B-6293-9F21-72D1-70DC140E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1D47-FDC6-149B-816A-E9F1B861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5174843"/>
            <a:ext cx="8825659" cy="1702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Created 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preliminary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Curriculum Plan and Supportive Professional Structure to undergo key informant review via feedback group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Integrating current literature recommendations with existing host facility resources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87A18-E1D9-D1EB-AD06-D453FA2D8D83}"/>
              </a:ext>
            </a:extLst>
          </p:cNvPr>
          <p:cNvSpPr txBox="1"/>
          <p:nvPr/>
        </p:nvSpPr>
        <p:spPr>
          <a:xfrm>
            <a:off x="1345515" y="2379490"/>
            <a:ext cx="221118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Curriculum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540FD-97D8-3EE9-EC00-A8F2608A10BE}"/>
              </a:ext>
            </a:extLst>
          </p:cNvPr>
          <p:cNvSpPr txBox="1"/>
          <p:nvPr/>
        </p:nvSpPr>
        <p:spPr>
          <a:xfrm>
            <a:off x="6739998" y="2382890"/>
            <a:ext cx="40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Supportive Professional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1C31F-6B7A-3430-B915-6E537953B060}"/>
              </a:ext>
            </a:extLst>
          </p:cNvPr>
          <p:cNvSpPr txBox="1"/>
          <p:nvPr/>
        </p:nvSpPr>
        <p:spPr>
          <a:xfrm>
            <a:off x="655391" y="2745250"/>
            <a:ext cx="4106487" cy="20672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Two articles with direct </a:t>
            </a:r>
            <a:r>
              <a:rPr lang="en-US" sz="2000" dirty="0">
                <a:latin typeface="Century Gothic" panose="020B0502020202020204"/>
              </a:rPr>
              <a:t>curriculum recommendations </a:t>
            </a:r>
          </a:p>
          <a:p>
            <a:pPr marL="342900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Four different outlines from existing host facility programs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CE78A-9517-4BC2-71FA-B7BE8EFADC32}"/>
              </a:ext>
            </a:extLst>
          </p:cNvPr>
          <p:cNvSpPr txBox="1"/>
          <p:nvPr/>
        </p:nvSpPr>
        <p:spPr>
          <a:xfrm>
            <a:off x="6739998" y="2745250"/>
            <a:ext cx="4656314" cy="20672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Five articles with support recommendations</a:t>
            </a:r>
            <a:r>
              <a:rPr lang="en-US" sz="2000" dirty="0">
                <a:latin typeface="Century Gothic" panose="020B0502020202020204"/>
              </a:rPr>
              <a:t> </a:t>
            </a:r>
          </a:p>
          <a:p>
            <a:pPr marL="342900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Host facility mentoring program plan, and Filipino based employee and community taskforce feedback</a:t>
            </a:r>
            <a:r>
              <a:rPr lang="en-US" sz="2000" dirty="0">
                <a:latin typeface="Century Gothic" panose="020B0502020202020204"/>
              </a:rPr>
              <a:t>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2BC3D2-6AF2-99CB-D838-94675299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26385" y="0"/>
            <a:ext cx="2640201" cy="22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3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86C88-7185-C7C1-5316-F417205E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2622505" y="-2711495"/>
            <a:ext cx="694698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5D6BD-1AD9-1110-D732-9FBA9CBA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68" y="860613"/>
            <a:ext cx="8761413" cy="7069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13302-0A2E-F161-A407-AC4C5A94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842" y="1592434"/>
            <a:ext cx="4825157" cy="576262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Curriculum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E52E6-5682-8400-A280-9A3C800F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0841" y="2218410"/>
            <a:ext cx="9632290" cy="42698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Topical outline indicating the sequence of content areas to be addressed during the ongoing education sessions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Multiple, four hour in-person sessions occurring over the course of one year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Sessions consist of didactic material, skills lab, and peer debriefing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Desired Outcomes: 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Phase one: Finalized curriculum that is ready to implement 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Phase two: Increased practice confidence of the IENs after program completion</a:t>
            </a:r>
          </a:p>
        </p:txBody>
      </p:sp>
    </p:spTree>
    <p:extLst>
      <p:ext uri="{BB962C8B-B14F-4D97-AF65-F5344CB8AC3E}">
        <p14:creationId xmlns:p14="http://schemas.microsoft.com/office/powerpoint/2010/main" val="293578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86C88-7185-C7C1-5316-F417205E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2622505" y="-2711495"/>
            <a:ext cx="694698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5D6BD-1AD9-1110-D732-9FBA9CBA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68" y="860613"/>
            <a:ext cx="8761413" cy="7069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Planning Continued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66DE7-BA80-00E7-E3BC-B6A3E3A74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60813" y="1567577"/>
            <a:ext cx="5988212" cy="576262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Supportive Professional 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228A1-2A6A-ED87-B36A-4F2FF376A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60813" y="2204302"/>
            <a:ext cx="9583946" cy="41949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Multi-member support system to guide and differentiate between networking needs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Paced introduction of support members over one year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On-unit preceptors, clinical mentors, and experienced transition peers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Desired Outcomes: 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Phase one: Finalized supportive structure that is ready to implement 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Phase Two: Increased perceived support of the IENs after program completion</a:t>
            </a:r>
          </a:p>
        </p:txBody>
      </p:sp>
    </p:spTree>
    <p:extLst>
      <p:ext uri="{BB962C8B-B14F-4D97-AF65-F5344CB8AC3E}">
        <p14:creationId xmlns:p14="http://schemas.microsoft.com/office/powerpoint/2010/main" val="206100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BCE9-F639-130A-69AB-0119682D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65FF-D1AD-4BEA-4BF2-805DD153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497" y="2647889"/>
            <a:ext cx="4343293" cy="34163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Feedback Preparation and Collection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Developed participant engagement material and data collection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Buy-in and Recruitment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Content dissemination and reminders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A7D3B-C638-4924-5A26-009A9A592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45" y="2720024"/>
            <a:ext cx="3506495" cy="24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6D28-63DB-CC0F-1DFC-CE9A63EA2C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2874" y="85371"/>
            <a:ext cx="8824913" cy="7080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Feedback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FA52-9AA4-7540-6737-293E229A677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0061" y="966137"/>
            <a:ext cx="3141663" cy="5762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PowerPoint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F9494-BAC7-3384-2BE8-F29A1A435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43652" y="3544929"/>
            <a:ext cx="2074479" cy="576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Microsoft Stream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131FA9-7073-84D8-3408-223BCF9A498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75890" y="1254269"/>
            <a:ext cx="1847326" cy="5762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Microsoft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D3F376-6B7D-D3C6-03D9-73127C098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1344998"/>
            <a:ext cx="4190260" cy="1936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E44859-855F-176C-DBE2-6C59FE539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4157424"/>
            <a:ext cx="5247216" cy="2299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B0FBE-9DF6-1C60-B805-BA29D5B3C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56" y="1663937"/>
            <a:ext cx="2686681" cy="3530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941FC-6297-5F87-E268-DCA0B32CBBB4}"/>
              </a:ext>
            </a:extLst>
          </p:cNvPr>
          <p:cNvSpPr txBox="1"/>
          <p:nvPr/>
        </p:nvSpPr>
        <p:spPr>
          <a:xfrm>
            <a:off x="5766756" y="1952632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Content dissemination packet with feedback instructions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DF799-4F4D-A101-87F2-02EE05A3F5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6" t="15569" r="12170" b="13332"/>
          <a:stretch/>
        </p:blipFill>
        <p:spPr>
          <a:xfrm>
            <a:off x="6096000" y="3152961"/>
            <a:ext cx="2218213" cy="19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7EDD1-25EC-1E0E-BE3C-94016E80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Feedback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FFAE-5CA2-5C1D-CD88-41CAEFB72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All peer feedback was reviewed for recommendations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Curriculum plan: Topics rearranged and added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Supportive professional structure: Timeframe adjustment and role clarification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Additional considerations</a:t>
            </a:r>
          </a:p>
        </p:txBody>
      </p:sp>
      <p:pic>
        <p:nvPicPr>
          <p:cNvPr id="6" name="Picture 5" descr="Jigsaw Puzzle Free Stock Photo - Public Domain Pictures">
            <a:extLst>
              <a:ext uri="{FF2B5EF4-FFF2-40B4-BE49-F238E27FC236}">
                <a16:creationId xmlns:a16="http://schemas.microsoft.com/office/drawing/2014/main" id="{A02D44A3-2AE0-5C5A-B7CB-AE9FBD77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1134" y="3925701"/>
            <a:ext cx="4201085" cy="29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5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6849F-4F1D-A8F1-A5E7-4C53233B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7C3F-6150-A8AD-300F-063BDE1A3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2" y="2322146"/>
            <a:ext cx="9329751" cy="44479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Approval of finalized curriculum plan and supportive professional structure received from the System Director for Nursing Education, Research, and Innovation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2000" dirty="0"/>
              <a:t>Formal handoff with nursing education staff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Reviewed program need and purpose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Discussed content and structure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Outcomes 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Questions answered and clarification provided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Host facility is ready to begin program implementation, educational staff is looking forward to program roll out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A65F0-85E9-07AE-ABC6-43F64E6A7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8571" t="29332" r="21619" b="13620"/>
          <a:stretch/>
        </p:blipFill>
        <p:spPr>
          <a:xfrm>
            <a:off x="8900819" y="3084662"/>
            <a:ext cx="3168176" cy="22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2CBF-ACC0-7A5D-471B-66495889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BC5C-BA21-04DA-2409-8BC55F518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75889"/>
            <a:ext cx="8934516" cy="353505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Looming </a:t>
            </a:r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</a:rPr>
              <a:t>nursing/staffing crisis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</a:rPr>
              <a:t>Multifaceted</a:t>
            </a:r>
          </a:p>
          <a:p>
            <a:pPr marL="633095" lvl="1" indent="-285750"/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Nurses retiring 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from 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bedside and educational roles</a:t>
            </a:r>
          </a:p>
          <a:p>
            <a:pPr marL="633095" lvl="1" indent="-285750"/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Reduced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levels of new graduate nurses</a:t>
            </a:r>
          </a:p>
          <a:p>
            <a:pPr marL="633095" lvl="1" indent="-285750"/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Role transition/exit</a:t>
            </a:r>
            <a:endParaRPr lang="en-US" sz="20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Supply &lt; Demand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atients are at risk for compromised quality of care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7B086-4B04-2B4F-51BD-B11BF79BD14E}"/>
              </a:ext>
            </a:extLst>
          </p:cNvPr>
          <p:cNvSpPr txBox="1"/>
          <p:nvPr/>
        </p:nvSpPr>
        <p:spPr>
          <a:xfrm>
            <a:off x="7884337" y="5905500"/>
            <a:ext cx="41905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(University of St. Augustine for Health Sciences, 2021); (ANCC,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4A002-2FEB-84F0-961A-7B9CFF871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015" y="2616244"/>
            <a:ext cx="2158171" cy="21581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DEF604-64EB-5A6D-0B56-4869CD2CC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"/>
    </mc:Choice>
    <mc:Fallback xmlns="">
      <p:transition spd="slow" advTm="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92EC-E8C3-832E-FE53-2379C254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3461-311A-2E76-0752-3B942AB7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753" y="2729959"/>
            <a:ext cx="5086940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Finalized Curriculum Plan</a:t>
            </a:r>
          </a:p>
          <a:p>
            <a:r>
              <a:rPr lang="en-US" sz="2400" dirty="0">
                <a:solidFill>
                  <a:schemeClr val="tx1"/>
                </a:solidFill>
              </a:rPr>
              <a:t>Finalized Professional Supportive Structure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 collection tools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323E3-AE93-F1A1-EDFD-A0A1D841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07" y="2412920"/>
            <a:ext cx="3154155" cy="35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2430-8D6A-4C74-ACDA-92C61BEF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C11F-DC65-B924-BF4E-02A4668F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54" y="2289024"/>
            <a:ext cx="8825659" cy="34163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Data collection tools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Measure participant/IEN outcomes and achievements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Reflective of overall program goals and objectives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Program evaluation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Dynamic program, adjust as needed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Guided by IEN feedback plus results of data collection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Continuous buy-in 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Ongoing key informant feedback</a:t>
            </a:r>
          </a:p>
          <a:p>
            <a:r>
              <a:rPr lang="en-US" sz="2000" dirty="0">
                <a:solidFill>
                  <a:schemeClr val="tx1"/>
                </a:solidFill>
              </a:rPr>
              <a:t>Financial benefit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Cost savings related to retention</a:t>
            </a:r>
          </a:p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Long term </a:t>
            </a:r>
            <a:r>
              <a:rPr lang="en-US" b="1" dirty="0">
                <a:solidFill>
                  <a:schemeClr val="tx1"/>
                </a:solidFill>
              </a:rPr>
              <a:t>→</a:t>
            </a:r>
            <a:r>
              <a:rPr lang="en-US" dirty="0">
                <a:solidFill>
                  <a:schemeClr val="tx1"/>
                </a:solidFill>
              </a:rPr>
              <a:t> Formal oversight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B2532-B12B-B002-7DE1-2FC492D4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14"/>
          <a:stretch/>
        </p:blipFill>
        <p:spPr>
          <a:xfrm>
            <a:off x="7713861" y="3059974"/>
            <a:ext cx="3834547" cy="24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0AD3C-2051-696E-593E-4DBEEE51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694183" y="4601789"/>
            <a:ext cx="4798423" cy="2249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22B1-F996-8EF4-5E1F-8851BFF80A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47" y="177520"/>
            <a:ext cx="8761413" cy="7080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Implications for Nursing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FB2D-A713-2561-A819-651AE6F626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647" y="1035517"/>
            <a:ext cx="5616669" cy="3416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Local / Host Facility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Initial discordance in practice environment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Anxiety and role confusion from involved staff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Decreased productivity, efficiency, and quality metrics while staff adjust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Controlled destabilization that fosters new ideas and innovation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(ANCC, n.d.)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Foster a new integrated normal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97CC2-AC18-A28F-3DC5-75BB4B45C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25" y="2188883"/>
            <a:ext cx="777741" cy="11190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AB1855-E1C1-D5F3-2238-D80812E78C59}"/>
              </a:ext>
            </a:extLst>
          </p:cNvPr>
          <p:cNvSpPr txBox="1">
            <a:spLocks/>
          </p:cNvSpPr>
          <p:nvPr/>
        </p:nvSpPr>
        <p:spPr>
          <a:xfrm>
            <a:off x="6699183" y="1036277"/>
            <a:ext cx="5544387" cy="341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Beyond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Change in workplace homogeneity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Restructure diversity training to shift focus from patients differing from the nurses, to the inclusion of IENs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Staffing Crisis and Patient Outcomes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There are 440,000 avoidable deaths occur in American hospitals yearly related to adverse events that proper nursing care can often prevent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(MNA, 2021)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Matching RN expertise with the needs patient, while providing evidenced based care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71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CD6A-BF80-92CE-ABD8-8A0995D59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Featured 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BB-2238-FBB1-D9E5-AA95AFB7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58" y="2271562"/>
            <a:ext cx="11733196" cy="4586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American Nurse Credentialing Center. (2022).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Find a Magnet organization.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Retrieved from 	https://www.nursingworld.org/organizational-programs/magnet/find-a-magnet-	organization/</a:t>
            </a:r>
          </a:p>
          <a:p>
            <a:pPr marL="0" indent="0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Brusie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(2022).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Hospitals are turning to foreign-educated nurses fix the U.S. staffing crisis.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Retrieved from				 https://nurse.org/articles/foreign-educated-nurses-united-states/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Michigan Nurses Association. (2021). Campaign for safer hospitals. 	Retrieved from 	https://www.misaferhospitals.org/uploads/7/7/1/1/7711851/2021_short_studiesfactsheet-one_page.pdf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Longo, M. A., Young, D., Jones, C., Shaw, C. A., Werner, R., Minor, D., &amp;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Hoying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(2014). 	TERN residency program.		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for Nurses in Professional Development, 30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(4), 181-185. Doi: 10.1097/NND.0000000000000063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 Collaborating Centre for Methods and Tools. (2022).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PARiHS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framework for implementing research into practice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	 Retrieved from https://www.nccmt.ca/knowledge-repositories/search/85</a:t>
            </a:r>
          </a:p>
          <a:p>
            <a:pPr marL="0" indent="0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Rovito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Kless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A., &amp;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Costantini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D. (2022). Enhancing work for diversity by supporting the transition of internationally	educated nurses.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Nursing Management, 53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(2), 20-27. Doi: 	10.1097/01.NUMA.0000816252.78777.8f</a:t>
            </a:r>
          </a:p>
          <a:p>
            <a:pPr marL="0" indent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8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CD6A-BF80-92CE-ABD8-8A0995D59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Featured 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BB-2238-FBB1-D9E5-AA95AFB7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58" y="2271562"/>
            <a:ext cx="11733196" cy="4586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St. Augustine for Health Sciences. (2021).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2021 American nursing shortage: A data study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Retrieved from		 https://www.usa.edu/blog/nursing-shortage/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Wakefield, E. (2018). Is your graduate nurse suffering from transition shock?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Perioperative Nursing, 30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(1). 47-50. 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Full reference list available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2" action="ppaction://hlinkfile"/>
              </a:rPr>
              <a:t>Here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72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4BA215-0D50-FA79-1812-3FCC90189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8" b="12956"/>
          <a:stretch/>
        </p:blipFill>
        <p:spPr>
          <a:xfrm>
            <a:off x="7689260" y="2647407"/>
            <a:ext cx="4457019" cy="323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EA1FA-DC70-F359-D7FE-84199AD6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7D6A-DC65-1FDD-3849-9A9C5AE8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0" y="2577375"/>
            <a:ext cx="7170440" cy="34163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DNP Project Co-Chairs: </a:t>
            </a:r>
            <a:r>
              <a:rPr lang="en-US" sz="2200" dirty="0">
                <a:solidFill>
                  <a:schemeClr val="tx1"/>
                </a:solidFill>
              </a:rPr>
              <a:t>Arthur Ko, PhD, RN, and Theresa R. Wyatt, PhD, RN, CCM, CCRE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DNP Project Reader: </a:t>
            </a:r>
            <a:r>
              <a:rPr lang="en-US" sz="2200" dirty="0">
                <a:solidFill>
                  <a:schemeClr val="tx1"/>
                </a:solidFill>
              </a:rPr>
              <a:t>Christine M. Pacini, PhD, RN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Organizational Expert: </a:t>
            </a:r>
            <a:r>
              <a:rPr lang="en-US" sz="2200" dirty="0">
                <a:solidFill>
                  <a:schemeClr val="tx1"/>
                </a:solidFill>
              </a:rPr>
              <a:t>Mary </a:t>
            </a:r>
            <a:r>
              <a:rPr lang="en-US" sz="2200" dirty="0" err="1">
                <a:solidFill>
                  <a:schemeClr val="tx1"/>
                </a:solidFill>
              </a:rPr>
              <a:t>Kravutske</a:t>
            </a:r>
            <a:r>
              <a:rPr lang="en-US" sz="2200" dirty="0">
                <a:solidFill>
                  <a:schemeClr val="tx1"/>
                </a:solidFill>
              </a:rPr>
              <a:t>, PhD, RN</a:t>
            </a:r>
          </a:p>
          <a:p>
            <a:r>
              <a:rPr lang="en-US" sz="2200" dirty="0">
                <a:solidFill>
                  <a:schemeClr val="tx1"/>
                </a:solidFill>
              </a:rPr>
              <a:t>Host facility and all the engaged nursing staff</a:t>
            </a:r>
          </a:p>
          <a:p>
            <a:r>
              <a:rPr lang="en-US" sz="2200" dirty="0">
                <a:solidFill>
                  <a:schemeClr val="tx1"/>
                </a:solidFill>
              </a:rPr>
              <a:t>DNP peers</a:t>
            </a:r>
          </a:p>
          <a:p>
            <a:r>
              <a:rPr lang="en-US" sz="2200" dirty="0">
                <a:solidFill>
                  <a:schemeClr val="tx1"/>
                </a:solidFill>
              </a:rPr>
              <a:t>My biggest fans </a:t>
            </a:r>
          </a:p>
        </p:txBody>
      </p:sp>
    </p:spTree>
    <p:extLst>
      <p:ext uri="{BB962C8B-B14F-4D97-AF65-F5344CB8AC3E}">
        <p14:creationId xmlns:p14="http://schemas.microsoft.com/office/powerpoint/2010/main" val="480613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0A1F-E917-B65A-5E0D-02357EC6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Feedback</a:t>
            </a:r>
          </a:p>
        </p:txBody>
      </p:sp>
    </p:spTree>
    <p:extLst>
      <p:ext uri="{BB962C8B-B14F-4D97-AF65-F5344CB8AC3E}">
        <p14:creationId xmlns:p14="http://schemas.microsoft.com/office/powerpoint/2010/main" val="282561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E34B-59F6-2C6B-879A-0296E84B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B24E8-2F3F-4317-2A43-3007A5FB2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4" y="2468032"/>
            <a:ext cx="5582785" cy="41669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Approximately 1,000 IENs arrive in the U.S. monthly to fill open positions</a:t>
            </a:r>
          </a:p>
          <a:p>
            <a:r>
              <a:rPr lang="en-US" sz="2600" dirty="0">
                <a:solidFill>
                  <a:schemeClr val="tx1"/>
                </a:solidFill>
              </a:rPr>
              <a:t>IENs present with various competence and practice readiness levels</a:t>
            </a:r>
          </a:p>
          <a:p>
            <a:r>
              <a:rPr lang="en-US" sz="2600" dirty="0">
                <a:solidFill>
                  <a:schemeClr val="tx1"/>
                </a:solidFill>
              </a:rPr>
              <a:t>Long term staffing goals depend upon </a:t>
            </a:r>
            <a:r>
              <a:rPr lang="en-US" sz="2600" b="1" dirty="0">
                <a:solidFill>
                  <a:srgbClr val="7030A0"/>
                </a:solidFill>
              </a:rPr>
              <a:t>successful adjustment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tx1"/>
                </a:solidFill>
              </a:rPr>
              <a:t>of the IEN at the bedside</a:t>
            </a:r>
          </a:p>
          <a:p>
            <a:pPr lvl="1"/>
            <a:r>
              <a:rPr lang="en-US" sz="2400" b="1" i="1" dirty="0">
                <a:solidFill>
                  <a:schemeClr val="tx1"/>
                </a:solidFill>
              </a:rPr>
              <a:t>Currently, there is not a practice to assist in adjustment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7DCE0-80EF-A37B-CCC5-B0508D808CA3}"/>
              </a:ext>
            </a:extLst>
          </p:cNvPr>
          <p:cNvSpPr txBox="1"/>
          <p:nvPr/>
        </p:nvSpPr>
        <p:spPr>
          <a:xfrm>
            <a:off x="653142" y="6303817"/>
            <a:ext cx="21177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(Bruise, 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E69B3-C94A-C1D2-E9B9-A5E66EFC1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61" y="3710863"/>
            <a:ext cx="2286116" cy="1681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15A48A-0A64-DED8-F31D-C1E34EBCBD37}"/>
              </a:ext>
            </a:extLst>
          </p:cNvPr>
          <p:cNvSpPr txBox="1"/>
          <p:nvPr/>
        </p:nvSpPr>
        <p:spPr>
          <a:xfrm>
            <a:off x="409302" y="2311277"/>
            <a:ext cx="438912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400" dirty="0"/>
              <a:t>Need for permanent diversified hiring practices</a:t>
            </a:r>
          </a:p>
          <a:p>
            <a:pPr marL="800100" lvl="1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/>
              <a:t>Lack of local applicants</a:t>
            </a:r>
          </a:p>
          <a:p>
            <a:pPr marL="800100" lvl="1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/>
              <a:t>Unsustainable pay trends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400" dirty="0"/>
              <a:t>Moving toward the Internationally Educated Nurse (IEN)</a:t>
            </a:r>
          </a:p>
        </p:txBody>
      </p:sp>
    </p:spTree>
    <p:extLst>
      <p:ext uri="{BB962C8B-B14F-4D97-AF65-F5344CB8AC3E}">
        <p14:creationId xmlns:p14="http://schemas.microsoft.com/office/powerpoint/2010/main" val="37402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86"/>
    </mc:Choice>
    <mc:Fallback xmlns="">
      <p:transition spd="slow" advTm="890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A05C-220D-CB9D-A64E-E3A4E84E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04" y="1247755"/>
            <a:ext cx="3865134" cy="1735667"/>
          </a:xfrm>
        </p:spPr>
        <p:txBody>
          <a:bodyPr/>
          <a:lstStyle/>
          <a:p>
            <a:pPr algn="ctr"/>
            <a:r>
              <a:rPr lang="en-US" dirty="0"/>
              <a:t>Clinical Question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CE1FE-7B73-F324-DDC6-A0ABE3EC0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7732" y="1733203"/>
            <a:ext cx="3859212" cy="3391593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At the host facility, will development of a new IEN Transition to Practice Program result in the host health system’s adaptation and use of the proposed program?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D91EB-129B-8ECC-A3AE-A39F94EC1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1" t="14303" r="51316" b="15878"/>
          <a:stretch/>
        </p:blipFill>
        <p:spPr>
          <a:xfrm>
            <a:off x="2040118" y="3429000"/>
            <a:ext cx="2028305" cy="25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8E1F-D329-1B6D-3648-6E1347F7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94" y="500502"/>
            <a:ext cx="4351025" cy="12412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from Literature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C4F4B-7FA3-F93B-D3C0-CBF136692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1199717" y="5225611"/>
            <a:ext cx="3985262" cy="113188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50F2FE-A245-9278-362F-B0ACF9DC7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009387"/>
              </p:ext>
            </p:extLst>
          </p:nvPr>
        </p:nvGraphicFramePr>
        <p:xfrm>
          <a:off x="606134" y="2243668"/>
          <a:ext cx="5326743" cy="286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68C72C-7696-8741-439A-EBB0E4665DA6}"/>
              </a:ext>
            </a:extLst>
          </p:cNvPr>
          <p:cNvSpPr txBox="1">
            <a:spLocks/>
          </p:cNvSpPr>
          <p:nvPr/>
        </p:nvSpPr>
        <p:spPr>
          <a:xfrm>
            <a:off x="6349272" y="1274628"/>
            <a:ext cx="5912396" cy="48019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Verdana"/>
              </a:rPr>
              <a:t>Discussion</a:t>
            </a:r>
          </a:p>
          <a:p>
            <a:r>
              <a:rPr lang="en-US" dirty="0">
                <a:solidFill>
                  <a:schemeClr val="tx1"/>
                </a:solidFill>
                <a:ea typeface="Verdana"/>
              </a:rPr>
              <a:t>Transitional facilitators &lt; barriers and challenges faced by the IEN</a:t>
            </a:r>
          </a:p>
          <a:p>
            <a:r>
              <a:rPr lang="en-US" dirty="0">
                <a:solidFill>
                  <a:schemeClr val="tx1"/>
                </a:solidFill>
                <a:ea typeface="Verdana"/>
              </a:rPr>
              <a:t>Need to strike a balance between adopting U.S. normative practices and maintaining their own identity tied to homeland and culture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Verdana"/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Verdana"/>
              </a:rPr>
              <a:t>Rovito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Verdana"/>
              </a:rPr>
              <a:t> et al., 2022)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Verdana"/>
              </a:rPr>
              <a:t>Recommendations</a:t>
            </a:r>
          </a:p>
          <a:p>
            <a:r>
              <a:rPr lang="en-US" dirty="0">
                <a:solidFill>
                  <a:schemeClr val="tx1"/>
                </a:solidFill>
                <a:ea typeface="Verdana"/>
              </a:rPr>
              <a:t>Overcome obstacles via well planned and thorough experienced nurse transitional program, developed for the IEN</a:t>
            </a:r>
          </a:p>
          <a:p>
            <a:r>
              <a:rPr lang="en-US" dirty="0">
                <a:solidFill>
                  <a:schemeClr val="tx1"/>
                </a:solidFill>
                <a:ea typeface="Verdana"/>
              </a:rPr>
              <a:t>Transition to practice programs for experienced nurses are meant to apply and build on the prior experience of the RN and help them to apply it in new situations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Verdana"/>
              </a:rPr>
              <a:t>(Longo et al., 2014)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1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C757-8CCC-4DDB-FDB7-0E5D1D08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FF87-C92E-4F0F-D0EA-BD269ADA9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2310939"/>
            <a:ext cx="6001790" cy="3875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IEN Transition to Practice Program is a two-phase project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Phase one: Program development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Phase two: Program implementation and evaluation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DNP Project Focus: Development of an IEN Transition to Practice Program for the host facility (</a:t>
            </a:r>
            <a:r>
              <a:rPr lang="en-US" sz="2400" b="1" i="1" dirty="0">
                <a:solidFill>
                  <a:schemeClr val="tx1"/>
                </a:solidFill>
              </a:rPr>
              <a:t>Phase one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Bullseye - Free sports icons">
            <a:extLst>
              <a:ext uri="{FF2B5EF4-FFF2-40B4-BE49-F238E27FC236}">
                <a16:creationId xmlns:a16="http://schemas.microsoft.com/office/drawing/2014/main" id="{31CE0895-1DA0-B17F-F039-2DFC7D17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05" y="2512211"/>
            <a:ext cx="2998124" cy="29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0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50962-1C25-4FAE-4B14-3398756E87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"/>
          <a:stretch/>
        </p:blipFill>
        <p:spPr>
          <a:xfrm>
            <a:off x="1241368" y="300689"/>
            <a:ext cx="9149542" cy="63821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A273B-E8BB-B313-D2B0-975D84EA3F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510" y="175116"/>
            <a:ext cx="8761413" cy="7080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SWOT Analysis</a:t>
            </a:r>
          </a:p>
        </p:txBody>
      </p:sp>
    </p:spTree>
    <p:extLst>
      <p:ext uri="{BB962C8B-B14F-4D97-AF65-F5344CB8AC3E}">
        <p14:creationId xmlns:p14="http://schemas.microsoft.com/office/powerpoint/2010/main" val="68688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1A0D-E65A-62CA-BA39-18CC559B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252" y="2287088"/>
            <a:ext cx="4351025" cy="2283824"/>
          </a:xfrm>
        </p:spPr>
        <p:txBody>
          <a:bodyPr/>
          <a:lstStyle/>
          <a:p>
            <a:r>
              <a:rPr lang="en-US" dirty="0"/>
              <a:t>Theoretical Framework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00D4BA-0230-3EFA-AA12-03A8362FF5CC}"/>
              </a:ext>
            </a:extLst>
          </p:cNvPr>
          <p:cNvSpPr txBox="1">
            <a:spLocks/>
          </p:cNvSpPr>
          <p:nvPr/>
        </p:nvSpPr>
        <p:spPr>
          <a:xfrm>
            <a:off x="6549193" y="1878910"/>
            <a:ext cx="5536276" cy="45676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dirty="0">
                <a:solidFill>
                  <a:schemeClr val="tx1"/>
                </a:solidFill>
              </a:rPr>
              <a:t>Two guiding models</a:t>
            </a:r>
          </a:p>
          <a:p>
            <a:pPr lvl="1"/>
            <a:r>
              <a:rPr lang="en-US" sz="2400" cap="none" dirty="0" err="1">
                <a:solidFill>
                  <a:schemeClr val="tx1"/>
                </a:solidFill>
              </a:rPr>
              <a:t>Duchscher’s</a:t>
            </a:r>
            <a:r>
              <a:rPr lang="en-US" sz="2400" cap="none" dirty="0">
                <a:solidFill>
                  <a:schemeClr val="tx1"/>
                </a:solidFill>
              </a:rPr>
              <a:t> Transition </a:t>
            </a: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cap="none" dirty="0">
                <a:solidFill>
                  <a:schemeClr val="tx1"/>
                </a:solidFill>
              </a:rPr>
              <a:t>hock</a:t>
            </a:r>
          </a:p>
          <a:p>
            <a:pPr lvl="1"/>
            <a:r>
              <a:rPr lang="en-US" sz="2400" cap="none" dirty="0">
                <a:solidFill>
                  <a:schemeClr val="tx1"/>
                </a:solidFill>
              </a:rPr>
              <a:t>Promoting Action on Research </a:t>
            </a:r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cap="none" dirty="0">
                <a:solidFill>
                  <a:schemeClr val="tx1"/>
                </a:solidFill>
              </a:rPr>
              <a:t>mplementation in Health </a:t>
            </a: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cap="none" dirty="0">
                <a:solidFill>
                  <a:schemeClr val="tx1"/>
                </a:solidFill>
              </a:rPr>
              <a:t>ervices (</a:t>
            </a:r>
            <a:r>
              <a:rPr lang="en-US" sz="2400" cap="none" dirty="0" err="1">
                <a:solidFill>
                  <a:schemeClr val="tx1"/>
                </a:solidFill>
              </a:rPr>
              <a:t>PARiHS</a:t>
            </a:r>
            <a:r>
              <a:rPr lang="en-US" sz="2400" cap="none" dirty="0">
                <a:solidFill>
                  <a:schemeClr val="tx1"/>
                </a:solidFill>
              </a:rPr>
              <a:t>); Framework for implementing research into practice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033C-AA7B-45DA-4E28-89CC90A3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3400420" cy="2811087"/>
          </a:xfrm>
        </p:spPr>
        <p:txBody>
          <a:bodyPr/>
          <a:lstStyle/>
          <a:p>
            <a:r>
              <a:rPr lang="en-US" sz="3600" dirty="0"/>
              <a:t>Transition Shock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387B0-4C0E-465D-7AC4-6BC9D71C6D43}"/>
              </a:ext>
            </a:extLst>
          </p:cNvPr>
          <p:cNvSpPr txBox="1"/>
          <p:nvPr/>
        </p:nvSpPr>
        <p:spPr>
          <a:xfrm>
            <a:off x="10191404" y="0"/>
            <a:ext cx="1479665" cy="11790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39BCE6-F87D-B9AE-7E86-8054320A6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4" y="427759"/>
            <a:ext cx="6150325" cy="600248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D7A8D-6777-957A-D73D-79765545F1BF}"/>
              </a:ext>
            </a:extLst>
          </p:cNvPr>
          <p:cNvSpPr txBox="1"/>
          <p:nvPr/>
        </p:nvSpPr>
        <p:spPr>
          <a:xfrm>
            <a:off x="371302" y="6430241"/>
            <a:ext cx="28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(Wakefield, 2018)</a:t>
            </a:r>
          </a:p>
        </p:txBody>
      </p:sp>
    </p:spTree>
    <p:extLst>
      <p:ext uri="{BB962C8B-B14F-4D97-AF65-F5344CB8AC3E}">
        <p14:creationId xmlns:p14="http://schemas.microsoft.com/office/powerpoint/2010/main" val="458452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67865D4423E4EA0278E641D06D2E4" ma:contentTypeVersion="10" ma:contentTypeDescription="Create a new document." ma:contentTypeScope="" ma:versionID="22fe44e7771371143a0e831957248ef8">
  <xsd:schema xmlns:xsd="http://www.w3.org/2001/XMLSchema" xmlns:xs="http://www.w3.org/2001/XMLSchema" xmlns:p="http://schemas.microsoft.com/office/2006/metadata/properties" xmlns:ns2="2d26433f-30ea-466d-b9f4-087c63903acc" xmlns:ns3="76974f8a-8a23-4a4c-8116-e4747a4a016e" targetNamespace="http://schemas.microsoft.com/office/2006/metadata/properties" ma:root="true" ma:fieldsID="4aecf658b4326ff989cf9fe02ef8878c" ns2:_="" ns3:_="">
    <xsd:import namespace="2d26433f-30ea-466d-b9f4-087c63903acc"/>
    <xsd:import namespace="76974f8a-8a23-4a4c-8116-e4747a4a01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6433f-30ea-466d-b9f4-087c63903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74f8a-8a23-4a4c-8116-e4747a4a01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DAEBCF-F879-4FB3-962A-C913DE88E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26433f-30ea-466d-b9f4-087c63903acc"/>
    <ds:schemaRef ds:uri="76974f8a-8a23-4a4c-8116-e4747a4a01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F99612-2AF5-4708-BD69-614E58F0014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48A67F5-2D3F-452A-9D3B-5600344014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5013</TotalTime>
  <Words>2627</Words>
  <Application>Microsoft Office PowerPoint</Application>
  <PresentationFormat>Widescreen</PresentationFormat>
  <Paragraphs>299</Paragraphs>
  <Slides>26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Ion Boardroom</vt:lpstr>
      <vt:lpstr>Internationally Educated Nurse Transition to Practice Program Development</vt:lpstr>
      <vt:lpstr>Introduction</vt:lpstr>
      <vt:lpstr>Background and Significance</vt:lpstr>
      <vt:lpstr>Clinical Question</vt:lpstr>
      <vt:lpstr>Support from Literature</vt:lpstr>
      <vt:lpstr>Project Purpose</vt:lpstr>
      <vt:lpstr>SWOT Analysis</vt:lpstr>
      <vt:lpstr>Theoretical Framework</vt:lpstr>
      <vt:lpstr>Transition Shock</vt:lpstr>
      <vt:lpstr>PARiHS</vt:lpstr>
      <vt:lpstr>Project Design</vt:lpstr>
      <vt:lpstr>Ethical Considerations</vt:lpstr>
      <vt:lpstr>Assessment</vt:lpstr>
      <vt:lpstr>Planning</vt:lpstr>
      <vt:lpstr>Planning Continued</vt:lpstr>
      <vt:lpstr>Development</vt:lpstr>
      <vt:lpstr>Feedback Materials</vt:lpstr>
      <vt:lpstr>Feedback Outcomes</vt:lpstr>
      <vt:lpstr>Evaluation</vt:lpstr>
      <vt:lpstr>Project Deliverables</vt:lpstr>
      <vt:lpstr>Sustainability</vt:lpstr>
      <vt:lpstr>Implications for Nursing Practice</vt:lpstr>
      <vt:lpstr>Featured References </vt:lpstr>
      <vt:lpstr>Featured References </vt:lpstr>
      <vt:lpstr>Acknowledgements</vt:lpstr>
      <vt:lpstr>Questions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Internationally Educated Nurse Transition to Practice Program Development</dc:title>
  <dc:creator>Christen Kemp</dc:creator>
  <cp:lastModifiedBy>Christen Kemp</cp:lastModifiedBy>
  <cp:revision>344</cp:revision>
  <cp:lastPrinted>2023-11-29T20:50:43Z</cp:lastPrinted>
  <dcterms:created xsi:type="dcterms:W3CDTF">2023-09-19T20:56:22Z</dcterms:created>
  <dcterms:modified xsi:type="dcterms:W3CDTF">2024-11-13T14:45:33Z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0x0101008BA67865D4423E4EA0278E641D06D2E4</vt:lpwstr>
  </property>
</Properties>
</file>