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17" r:id="rId4"/>
  </p:sldMasterIdLst>
  <p:notesMasterIdLst>
    <p:notesMasterId r:id="rId43"/>
  </p:notesMasterIdLst>
  <p:sldIdLst>
    <p:sldId id="256" r:id="rId5"/>
    <p:sldId id="257" r:id="rId6"/>
    <p:sldId id="289" r:id="rId7"/>
    <p:sldId id="258" r:id="rId8"/>
    <p:sldId id="259" r:id="rId9"/>
    <p:sldId id="260" r:id="rId10"/>
    <p:sldId id="261" r:id="rId11"/>
    <p:sldId id="262" r:id="rId12"/>
    <p:sldId id="263" r:id="rId13"/>
    <p:sldId id="279" r:id="rId14"/>
    <p:sldId id="271" r:id="rId15"/>
    <p:sldId id="280" r:id="rId16"/>
    <p:sldId id="265" r:id="rId17"/>
    <p:sldId id="281" r:id="rId18"/>
    <p:sldId id="272" r:id="rId19"/>
    <p:sldId id="264" r:id="rId20"/>
    <p:sldId id="290" r:id="rId21"/>
    <p:sldId id="285" r:id="rId22"/>
    <p:sldId id="273" r:id="rId23"/>
    <p:sldId id="282" r:id="rId24"/>
    <p:sldId id="293" r:id="rId25"/>
    <p:sldId id="297" r:id="rId26"/>
    <p:sldId id="299" r:id="rId27"/>
    <p:sldId id="301" r:id="rId28"/>
    <p:sldId id="300" r:id="rId29"/>
    <p:sldId id="286" r:id="rId30"/>
    <p:sldId id="283" r:id="rId31"/>
    <p:sldId id="287" r:id="rId32"/>
    <p:sldId id="291" r:id="rId33"/>
    <p:sldId id="288" r:id="rId34"/>
    <p:sldId id="294" r:id="rId35"/>
    <p:sldId id="298" r:id="rId36"/>
    <p:sldId id="295" r:id="rId37"/>
    <p:sldId id="296" r:id="rId38"/>
    <p:sldId id="284" r:id="rId39"/>
    <p:sldId id="266" r:id="rId40"/>
    <p:sldId id="269" r:id="rId41"/>
    <p:sldId id="29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Serowoky" initials="MS" lastIdx="44" clrIdx="0">
    <p:extLst>
      <p:ext uri="{19B8F6BF-5375-455C-9EA6-DF929625EA0E}">
        <p15:presenceInfo xmlns:p15="http://schemas.microsoft.com/office/powerpoint/2012/main" userId="S-1-5-21-2698579700-1208585864-519441327-1004" providerId="AD"/>
      </p:ext>
    </p:extLst>
  </p:cmAuthor>
  <p:cmAuthor id="2" name="Guidice, Darcy" initials="GD" lastIdx="49" clrIdx="1">
    <p:extLst>
      <p:ext uri="{19B8F6BF-5375-455C-9EA6-DF929625EA0E}">
        <p15:presenceInfo xmlns:p15="http://schemas.microsoft.com/office/powerpoint/2012/main" userId="S::Darcy.Guidice@sparrow.org::4ad4781d-b546-42a3-b141-e7049d5b0562" providerId="AD"/>
      </p:ext>
    </p:extLst>
  </p:cmAuthor>
  <p:cmAuthor id="3" name="Mary Serowoky" initials="MS [2]" lastIdx="17" clrIdx="2">
    <p:extLst>
      <p:ext uri="{19B8F6BF-5375-455C-9EA6-DF929625EA0E}">
        <p15:presenceInfo xmlns:p15="http://schemas.microsoft.com/office/powerpoint/2012/main" userId="0b0ee1fefa8772da" providerId="Windows Live"/>
      </p:ext>
    </p:extLst>
  </p:cmAuthor>
  <p:cmAuthor id="4" name="Serowoky, Mary" initials="SM" lastIdx="1" clrIdx="3">
    <p:extLst>
      <p:ext uri="{19B8F6BF-5375-455C-9EA6-DF929625EA0E}">
        <p15:presenceInfo xmlns:p15="http://schemas.microsoft.com/office/powerpoint/2012/main" userId="S::MSerowo1@HFHS.ORG::02c9bdaa-eb27-4d28-b294-85ea1d963a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3" autoAdjust="0"/>
    <p:restoredTop sz="69276" autoAdjust="0"/>
  </p:normalViewPr>
  <p:slideViewPr>
    <p:cSldViewPr snapToGrid="0" snapToObjects="1">
      <p:cViewPr varScale="1">
        <p:scale>
          <a:sx n="76" d="100"/>
          <a:sy n="76"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02T21:24:18.987" idx="44">
    <p:pos x="4278" y="660"/>
    <p:text>Font on these is way too small.</p:text>
    <p:extLst>
      <p:ext uri="{C676402C-5697-4E1C-873F-D02D1690AC5C}">
        <p15:threadingInfo xmlns:p15="http://schemas.microsoft.com/office/powerpoint/2012/main" timeZoneBias="240"/>
      </p:ext>
    </p:extLst>
  </p:cm>
  <p:cm authorId="2" dt="2024-04-11T14:37:36.069" idx="33">
    <p:pos x="4278" y="756"/>
    <p:text>fixed.</p:text>
    <p:extLst>
      <p:ext uri="{C676402C-5697-4E1C-873F-D02D1690AC5C}">
        <p15:threadingInfo xmlns:p15="http://schemas.microsoft.com/office/powerpoint/2012/main" timeZoneBias="240">
          <p15:parentCm authorId="1" idx="44"/>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E3363-F161-6744-B21B-6173AC00D60C}"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B8645-C9E5-264A-89D0-A53D891AEFF9}" type="slidenum">
              <a:rPr lang="en-US" smtClean="0"/>
              <a:t>‹#›</a:t>
            </a:fld>
            <a:endParaRPr lang="en-US"/>
          </a:p>
        </p:txBody>
      </p:sp>
    </p:spTree>
    <p:extLst>
      <p:ext uri="{BB962C8B-B14F-4D97-AF65-F5344CB8AC3E}">
        <p14:creationId xmlns:p14="http://schemas.microsoft.com/office/powerpoint/2010/main" val="233875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2) One of the goals outlined by Healthy People 2030 is the need to improve the health, safety and well-being of the LGBT community. Healthy People 2030 indicates that the collection of population level data is a key part of meeting the needs of the population</a:t>
            </a:r>
            <a:r>
              <a:rPr lang="en-US" dirty="0">
                <a:effectLst/>
              </a:rPr>
              <a:t> </a:t>
            </a:r>
          </a:p>
          <a:p>
            <a:endParaRPr lang="en-US" dirty="0">
              <a:effectLst/>
            </a:endParaRPr>
          </a:p>
          <a:p>
            <a:r>
              <a:rPr lang="en-US" sz="1200" kern="1200" dirty="0">
                <a:solidFill>
                  <a:schemeClr val="tx1"/>
                </a:solidFill>
                <a:effectLst/>
                <a:latin typeface="+mn-lt"/>
                <a:ea typeface="+mn-ea"/>
                <a:cs typeface="+mn-cs"/>
              </a:rPr>
              <a:t>(after 3) Although these numbers indicate a small percentage of the general population, an area of need and increased access to appropriate care and education still exists</a:t>
            </a:r>
            <a:r>
              <a:rPr lang="en-US" dirty="0">
                <a:effectLst/>
              </a:rPr>
              <a:t> </a:t>
            </a:r>
          </a:p>
          <a:p>
            <a:endParaRPr lang="en-US" dirty="0">
              <a:effectLst/>
            </a:endParaRPr>
          </a:p>
          <a:p>
            <a:r>
              <a:rPr lang="en-US" dirty="0">
                <a:effectLst/>
              </a:rPr>
              <a:t>(after 4) </a:t>
            </a:r>
            <a:r>
              <a:rPr lang="en-US" sz="1200" kern="1200" dirty="0">
                <a:solidFill>
                  <a:schemeClr val="tx1"/>
                </a:solidFill>
                <a:effectLst/>
                <a:latin typeface="+mn-lt"/>
                <a:ea typeface="+mn-ea"/>
                <a:cs typeface="+mn-cs"/>
              </a:rPr>
              <a:t>Goals include increasing the body of research on LGBT health issues, access to appropriate primary care, and use of preventative testing</a:t>
            </a:r>
            <a:r>
              <a:rPr lang="en-US" dirty="0">
                <a:effectLst/>
              </a:rPr>
              <a:t> </a:t>
            </a: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78B8645-C9E5-264A-89D0-A53D891AEFF9}" type="slidenum">
              <a:rPr lang="en-US" smtClean="0"/>
              <a:t>2</a:t>
            </a:fld>
            <a:endParaRPr lang="en-US"/>
          </a:p>
        </p:txBody>
      </p:sp>
    </p:spTree>
    <p:extLst>
      <p:ext uri="{BB962C8B-B14F-4D97-AF65-F5344CB8AC3E}">
        <p14:creationId xmlns:p14="http://schemas.microsoft.com/office/powerpoint/2010/main" val="42900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SWOT analysis of USA Hockey was conducted</a:t>
            </a:r>
            <a:r>
              <a:rPr lang="en-US" dirty="0">
                <a:effectLst/>
              </a:rPr>
              <a:t> </a:t>
            </a:r>
          </a:p>
          <a:p>
            <a:endParaRPr lang="en-US" dirty="0">
              <a:effectLst/>
            </a:endParaRPr>
          </a:p>
          <a:p>
            <a:r>
              <a:rPr lang="en-US" sz="1200" kern="1200" dirty="0">
                <a:solidFill>
                  <a:schemeClr val="tx1"/>
                </a:solidFill>
                <a:effectLst/>
                <a:latin typeface="+mn-lt"/>
                <a:ea typeface="+mn-ea"/>
                <a:cs typeface="+mn-cs"/>
              </a:rPr>
              <a:t>A strength of the organization is that diversity and inclusion are already recognized as an important part of their mission moving forward. As it stands there are current guidelines for the inclusion of transgender athletes and well as athletes with disabilities (</a:t>
            </a:r>
            <a:r>
              <a:rPr lang="en-US" sz="1200" kern="1200" dirty="0" err="1">
                <a:solidFill>
                  <a:schemeClr val="tx1"/>
                </a:solidFill>
                <a:effectLst/>
                <a:latin typeface="+mn-lt"/>
                <a:ea typeface="+mn-ea"/>
                <a:cs typeface="+mn-cs"/>
              </a:rPr>
              <a:t>SportsEngine</a:t>
            </a:r>
            <a:r>
              <a:rPr lang="en-US" sz="1200" kern="1200" dirty="0">
                <a:solidFill>
                  <a:schemeClr val="tx1"/>
                </a:solidFill>
                <a:effectLst/>
                <a:latin typeface="+mn-lt"/>
                <a:ea typeface="+mn-ea"/>
                <a:cs typeface="+mn-cs"/>
              </a:rPr>
              <a:t>, 2022).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weakness of the organization within the context of this project, is that while it is an organization that promotes healthy behaviors it does not operate within a medical framework. Therefore, concerns related to health screening and interventions are not a listed area of concern known to the organization</a:t>
            </a:r>
            <a:r>
              <a:rPr lang="en-US" dirty="0">
                <a:effectLst/>
              </a:rPr>
              <a:t> </a:t>
            </a:r>
          </a:p>
          <a:p>
            <a:endParaRPr lang="en-US" dirty="0">
              <a:effectLst/>
            </a:endParaRPr>
          </a:p>
          <a:p>
            <a:r>
              <a:rPr lang="en-US" sz="1200" kern="1200" dirty="0">
                <a:solidFill>
                  <a:schemeClr val="tx1"/>
                </a:solidFill>
                <a:effectLst/>
                <a:latin typeface="+mn-lt"/>
                <a:ea typeface="+mn-ea"/>
                <a:cs typeface="+mn-cs"/>
              </a:rPr>
              <a:t>Applicable opportunities for the organization are a continued drive toward inclusion. This is an opportunity because it promotes physical activity which is a benefit to general health</a:t>
            </a:r>
            <a:r>
              <a:rPr lang="en-US" dirty="0">
                <a:effectLst/>
              </a:rPr>
              <a:t> </a:t>
            </a:r>
          </a:p>
          <a:p>
            <a:endParaRPr lang="en-US" dirty="0">
              <a:effectLst/>
            </a:endParaRPr>
          </a:p>
          <a:p>
            <a:r>
              <a:rPr lang="en-US" sz="1200" kern="1200" dirty="0">
                <a:solidFill>
                  <a:schemeClr val="tx1"/>
                </a:solidFill>
                <a:effectLst/>
                <a:latin typeface="+mn-lt"/>
                <a:ea typeface="+mn-ea"/>
                <a:cs typeface="+mn-cs"/>
              </a:rPr>
              <a:t>Outside threats to this organization can be related to the ongoing political environment within the United States. It is established that inclusion is an important part of developing programs within the organization. However, there is risk that ongoing discourse regarding LGBT athletes, particularly transgender athletes may have a negative effect on the organization as more policies are developed (Mountjoy </a:t>
            </a:r>
            <a:r>
              <a:rPr lang="en-US" sz="1200" kern="1200" dirty="0" err="1">
                <a:solidFill>
                  <a:schemeClr val="tx1"/>
                </a:solidFill>
                <a:effectLst/>
                <a:latin typeface="+mn-lt"/>
                <a:ea typeface="+mn-ea"/>
                <a:cs typeface="+mn-cs"/>
              </a:rPr>
              <a:t>et.al</a:t>
            </a:r>
            <a:r>
              <a:rPr lang="en-US" sz="1200" kern="1200" dirty="0">
                <a:solidFill>
                  <a:schemeClr val="tx1"/>
                </a:solidFill>
                <a:effectLst/>
                <a:latin typeface="+mn-lt"/>
                <a:ea typeface="+mn-ea"/>
                <a:cs typeface="+mn-cs"/>
              </a:rPr>
              <a:t>. 2016).</a:t>
            </a:r>
            <a:r>
              <a:rPr lang="en-US" dirty="0">
                <a:effectLst/>
              </a:rPr>
              <a:t> </a:t>
            </a:r>
            <a:endParaRPr lang="en-US" dirty="0"/>
          </a:p>
        </p:txBody>
      </p:sp>
      <p:sp>
        <p:nvSpPr>
          <p:cNvPr id="4" name="Slide Number Placeholder 3"/>
          <p:cNvSpPr>
            <a:spLocks noGrp="1"/>
          </p:cNvSpPr>
          <p:nvPr>
            <p:ph type="sldNum" sz="quarter" idx="5"/>
          </p:nvPr>
        </p:nvSpPr>
        <p:spPr/>
        <p:txBody>
          <a:bodyPr/>
          <a:lstStyle/>
          <a:p>
            <a:fld id="{F78B8645-C9E5-264A-89D0-A53D891AEFF9}" type="slidenum">
              <a:rPr lang="en-US" smtClean="0"/>
              <a:t>13</a:t>
            </a:fld>
            <a:endParaRPr lang="en-US"/>
          </a:p>
        </p:txBody>
      </p:sp>
    </p:spTree>
    <p:extLst>
      <p:ext uri="{BB962C8B-B14F-4D97-AF65-F5344CB8AC3E}">
        <p14:creationId xmlns:p14="http://schemas.microsoft.com/office/powerpoint/2010/main" val="340856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collection will be done using an IRB approved SurveyMonkey tool. The data was collected from a convenience sample with the goal of achieving at least 100 surveys. There are analysis tools built into SurveyMonkey that were somewhat helpful in assessing the themes within the survey data. The themes found in the survey were compared to themes in the existing literature. </a:t>
            </a:r>
          </a:p>
        </p:txBody>
      </p:sp>
      <p:sp>
        <p:nvSpPr>
          <p:cNvPr id="4" name="Slide Number Placeholder 3"/>
          <p:cNvSpPr>
            <a:spLocks noGrp="1"/>
          </p:cNvSpPr>
          <p:nvPr>
            <p:ph type="sldNum" sz="quarter" idx="5"/>
          </p:nvPr>
        </p:nvSpPr>
        <p:spPr/>
        <p:txBody>
          <a:bodyPr/>
          <a:lstStyle/>
          <a:p>
            <a:fld id="{F78B8645-C9E5-264A-89D0-A53D891AEFF9}" type="slidenum">
              <a:rPr lang="en-US" smtClean="0"/>
              <a:t>19</a:t>
            </a:fld>
            <a:endParaRPr lang="en-US"/>
          </a:p>
        </p:txBody>
      </p:sp>
    </p:spTree>
    <p:extLst>
      <p:ext uri="{BB962C8B-B14F-4D97-AF65-F5344CB8AC3E}">
        <p14:creationId xmlns:p14="http://schemas.microsoft.com/office/powerpoint/2010/main" val="4165584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B8645-C9E5-264A-89D0-A53D891AEFF9}" type="slidenum">
              <a:rPr lang="en-US" smtClean="0"/>
              <a:t>20</a:t>
            </a:fld>
            <a:endParaRPr lang="en-US"/>
          </a:p>
        </p:txBody>
      </p:sp>
    </p:spTree>
    <p:extLst>
      <p:ext uri="{BB962C8B-B14F-4D97-AF65-F5344CB8AC3E}">
        <p14:creationId xmlns:p14="http://schemas.microsoft.com/office/powerpoint/2010/main" val="205225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B8645-C9E5-264A-89D0-A53D891AEFF9}" type="slidenum">
              <a:rPr lang="en-US" smtClean="0"/>
              <a:t>21</a:t>
            </a:fld>
            <a:endParaRPr lang="en-US"/>
          </a:p>
        </p:txBody>
      </p:sp>
    </p:spTree>
    <p:extLst>
      <p:ext uri="{BB962C8B-B14F-4D97-AF65-F5344CB8AC3E}">
        <p14:creationId xmlns:p14="http://schemas.microsoft.com/office/powerpoint/2010/main" val="1247389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8B8645-C9E5-264A-89D0-A53D891AEFF9}" type="slidenum">
              <a:rPr lang="en-US" smtClean="0"/>
              <a:t>38</a:t>
            </a:fld>
            <a:endParaRPr lang="en-US"/>
          </a:p>
        </p:txBody>
      </p:sp>
    </p:spTree>
    <p:extLst>
      <p:ext uri="{BB962C8B-B14F-4D97-AF65-F5344CB8AC3E}">
        <p14:creationId xmlns:p14="http://schemas.microsoft.com/office/powerpoint/2010/main" val="422009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surveyed women ages 21-60 due to screening </a:t>
            </a:r>
            <a:r>
              <a:rPr lang="en-US" dirty="0" err="1"/>
              <a:t>recomendations</a:t>
            </a:r>
            <a:endParaRPr lang="en-US" dirty="0"/>
          </a:p>
        </p:txBody>
      </p:sp>
      <p:sp>
        <p:nvSpPr>
          <p:cNvPr id="4" name="Slide Number Placeholder 3"/>
          <p:cNvSpPr>
            <a:spLocks noGrp="1"/>
          </p:cNvSpPr>
          <p:nvPr>
            <p:ph type="sldNum" sz="quarter" idx="5"/>
          </p:nvPr>
        </p:nvSpPr>
        <p:spPr/>
        <p:txBody>
          <a:bodyPr/>
          <a:lstStyle/>
          <a:p>
            <a:fld id="{F78B8645-C9E5-264A-89D0-A53D891AEFF9}" type="slidenum">
              <a:rPr lang="en-US" smtClean="0"/>
              <a:t>3</a:t>
            </a:fld>
            <a:endParaRPr lang="en-US"/>
          </a:p>
        </p:txBody>
      </p:sp>
    </p:spTree>
    <p:extLst>
      <p:ext uri="{BB962C8B-B14F-4D97-AF65-F5344CB8AC3E}">
        <p14:creationId xmlns:p14="http://schemas.microsoft.com/office/powerpoint/2010/main" val="76205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goal of increasing the amount of available data is to decrease disproportionally poor healthcare outcomes within the population. </a:t>
            </a:r>
            <a:endParaRPr lang="en-US" dirty="0"/>
          </a:p>
        </p:txBody>
      </p:sp>
      <p:sp>
        <p:nvSpPr>
          <p:cNvPr id="4" name="Slide Number Placeholder 3"/>
          <p:cNvSpPr>
            <a:spLocks noGrp="1"/>
          </p:cNvSpPr>
          <p:nvPr>
            <p:ph type="sldNum" sz="quarter" idx="10"/>
          </p:nvPr>
        </p:nvSpPr>
        <p:spPr/>
        <p:txBody>
          <a:bodyPr/>
          <a:lstStyle/>
          <a:p>
            <a:fld id="{F78B8645-C9E5-264A-89D0-A53D891AEFF9}" type="slidenum">
              <a:rPr lang="en-US" smtClean="0"/>
              <a:t>4</a:t>
            </a:fld>
            <a:endParaRPr lang="en-US"/>
          </a:p>
        </p:txBody>
      </p:sp>
    </p:spTree>
    <p:extLst>
      <p:ext uri="{BB962C8B-B14F-4D97-AF65-F5344CB8AC3E}">
        <p14:creationId xmlns:p14="http://schemas.microsoft.com/office/powerpoint/2010/main" val="172970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these numbers are not broken down by sexual identification, they indicate the importance of screening regardless of sexual orientation.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sz="1200" kern="1200" dirty="0">
                <a:solidFill>
                  <a:schemeClr val="tx1"/>
                </a:solidFill>
                <a:effectLst/>
                <a:latin typeface="+mn-lt"/>
                <a:ea typeface="+mn-ea"/>
                <a:cs typeface="+mn-cs"/>
              </a:rPr>
              <a:t>The Institute of Medicine (2011) has concluded that additional health-related research on sexual minorities is needed. This is echoed by Healthy People 2030 in the guideline regarding the need for collection of population level data.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data exists for the rates of preventative screening in this population, however many of the studies have noted limitations.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significance of this problem relates back to the care of underserved populations and the need to assure appropriate treatment regardless of gender, socio-economic status, or sexuality.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Essential of Doctoral Education for Advanced Nursing Practice is Clinical Prevention and Population Health for Improving the Nation’s Health. The guiding purpose of Essential 7 is the need for understanding population health and the diverse and specific needs of various populations </a:t>
            </a:r>
            <a:endParaRPr lang="en-US" dirty="0"/>
          </a:p>
          <a:p>
            <a:endParaRPr lang="en-US" dirty="0"/>
          </a:p>
        </p:txBody>
      </p:sp>
      <p:sp>
        <p:nvSpPr>
          <p:cNvPr id="4" name="Slide Number Placeholder 3"/>
          <p:cNvSpPr>
            <a:spLocks noGrp="1"/>
          </p:cNvSpPr>
          <p:nvPr>
            <p:ph type="sldNum" sz="quarter" idx="10"/>
          </p:nvPr>
        </p:nvSpPr>
        <p:spPr/>
        <p:txBody>
          <a:bodyPr/>
          <a:lstStyle/>
          <a:p>
            <a:fld id="{F78B8645-C9E5-264A-89D0-A53D891AEFF9}" type="slidenum">
              <a:rPr lang="en-US" smtClean="0"/>
              <a:t>5</a:t>
            </a:fld>
            <a:endParaRPr lang="en-US"/>
          </a:p>
        </p:txBody>
      </p:sp>
    </p:spTree>
    <p:extLst>
      <p:ext uri="{BB962C8B-B14F-4D97-AF65-F5344CB8AC3E}">
        <p14:creationId xmlns:p14="http://schemas.microsoft.com/office/powerpoint/2010/main" val="322538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an extensive literature search, it was found that this topic area has a paucity of literature which indicated that further investigation was warranted. Some overarching themes were presents after reviewing the available literature. These include: Fear, Access, Education, Behavioral risk factors, and issues associated with documentation. These issues are not necessarily strictly confined to the sexual minority female  population; however, they seem to be more commonly experienced in this group</a:t>
            </a:r>
            <a:endParaRPr lang="en-US" dirty="0"/>
          </a:p>
        </p:txBody>
      </p:sp>
      <p:sp>
        <p:nvSpPr>
          <p:cNvPr id="4" name="Slide Number Placeholder 3"/>
          <p:cNvSpPr>
            <a:spLocks noGrp="1"/>
          </p:cNvSpPr>
          <p:nvPr>
            <p:ph type="sldNum" sz="quarter" idx="10"/>
          </p:nvPr>
        </p:nvSpPr>
        <p:spPr/>
        <p:txBody>
          <a:bodyPr/>
          <a:lstStyle/>
          <a:p>
            <a:fld id="{F78B8645-C9E5-264A-89D0-A53D891AEFF9}" type="slidenum">
              <a:rPr lang="en-US" smtClean="0"/>
              <a:t>7</a:t>
            </a:fld>
            <a:endParaRPr lang="en-US"/>
          </a:p>
        </p:txBody>
      </p:sp>
    </p:spTree>
    <p:extLst>
      <p:ext uri="{BB962C8B-B14F-4D97-AF65-F5344CB8AC3E}">
        <p14:creationId xmlns:p14="http://schemas.microsoft.com/office/powerpoint/2010/main" val="1633047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discussed in the literature, noted barriers fall under a group of themes which include educational barriers, fear and the associated variables, therein, access to care, and lifestyle modifiers.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of this project follows with DNP Essential II in that it gathers information that is necessary to deliver care approaches that meet the needs of specified populations (AACN, 2021).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project will function as needs assessment of the established population. It was a quantitative and qualitative assessment </a:t>
            </a:r>
            <a:endParaRPr lang="en-US" dirty="0"/>
          </a:p>
        </p:txBody>
      </p:sp>
      <p:sp>
        <p:nvSpPr>
          <p:cNvPr id="4" name="Slide Number Placeholder 3"/>
          <p:cNvSpPr>
            <a:spLocks noGrp="1"/>
          </p:cNvSpPr>
          <p:nvPr>
            <p:ph type="sldNum" sz="quarter" idx="10"/>
          </p:nvPr>
        </p:nvSpPr>
        <p:spPr/>
        <p:txBody>
          <a:bodyPr/>
          <a:lstStyle/>
          <a:p>
            <a:fld id="{F78B8645-C9E5-264A-89D0-A53D891AEFF9}" type="slidenum">
              <a:rPr lang="en-US" smtClean="0"/>
              <a:t>8</a:t>
            </a:fld>
            <a:endParaRPr lang="en-US"/>
          </a:p>
        </p:txBody>
      </p:sp>
    </p:spTree>
    <p:extLst>
      <p:ext uri="{BB962C8B-B14F-4D97-AF65-F5344CB8AC3E}">
        <p14:creationId xmlns:p14="http://schemas.microsoft.com/office/powerpoint/2010/main" val="80937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 this first:</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Based on the findings within the literature, multiple theories exist which provide appropriate framework for further research. The Institute of Medicine (IOM) has performed extensive research on inequality in healthcare in relation to the LGBT community. For the purpose of this review the Social Determinates of Health Framework and the Minority Stress Model will be discussed.</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8B8645-C9E5-264A-89D0-A53D891AEFF9}" type="slidenum">
              <a:rPr lang="en-US" smtClean="0"/>
              <a:t>9</a:t>
            </a:fld>
            <a:endParaRPr lang="en-US"/>
          </a:p>
        </p:txBody>
      </p:sp>
    </p:spTree>
    <p:extLst>
      <p:ext uri="{BB962C8B-B14F-4D97-AF65-F5344CB8AC3E}">
        <p14:creationId xmlns:p14="http://schemas.microsoft.com/office/powerpoint/2010/main" val="390620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B8645-C9E5-264A-89D0-A53D891AEFF9}" type="slidenum">
              <a:rPr lang="en-US" smtClean="0"/>
              <a:t>11</a:t>
            </a:fld>
            <a:endParaRPr lang="en-US"/>
          </a:p>
        </p:txBody>
      </p:sp>
    </p:spTree>
    <p:extLst>
      <p:ext uri="{BB962C8B-B14F-4D97-AF65-F5344CB8AC3E}">
        <p14:creationId xmlns:p14="http://schemas.microsoft.com/office/powerpoint/2010/main" val="6484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Distal stress process and proximal stress process are the features of this model and speaks to the effects stress can have on health</a:t>
            </a:r>
          </a:p>
        </p:txBody>
      </p:sp>
      <p:sp>
        <p:nvSpPr>
          <p:cNvPr id="4" name="Slide Number Placeholder 3"/>
          <p:cNvSpPr>
            <a:spLocks noGrp="1"/>
          </p:cNvSpPr>
          <p:nvPr>
            <p:ph type="sldNum" sz="quarter" idx="5"/>
          </p:nvPr>
        </p:nvSpPr>
        <p:spPr/>
        <p:txBody>
          <a:bodyPr/>
          <a:lstStyle/>
          <a:p>
            <a:fld id="{F78B8645-C9E5-264A-89D0-A53D891AEFF9}" type="slidenum">
              <a:rPr lang="en-US" smtClean="0"/>
              <a:t>12</a:t>
            </a:fld>
            <a:endParaRPr lang="en-US"/>
          </a:p>
        </p:txBody>
      </p:sp>
    </p:spTree>
    <p:extLst>
      <p:ext uri="{BB962C8B-B14F-4D97-AF65-F5344CB8AC3E}">
        <p14:creationId xmlns:p14="http://schemas.microsoft.com/office/powerpoint/2010/main" val="3792581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31EB1AD4-8350-4C49-8A44-05269D167CDE}" type="datetimeFigureOut">
              <a:rPr lang="en-US" smtClean="0"/>
              <a:t>11/13/2024</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2359FC5A-0B5C-E54D-8360-6E7A2AEB38A1}" type="slidenum">
              <a:rPr lang="en-US" smtClean="0"/>
              <a:t>‹#›</a:t>
            </a:fld>
            <a:endParaRPr lang="en-US"/>
          </a:p>
        </p:txBody>
      </p:sp>
    </p:spTree>
    <p:extLst>
      <p:ext uri="{BB962C8B-B14F-4D97-AF65-F5344CB8AC3E}">
        <p14:creationId xmlns:p14="http://schemas.microsoft.com/office/powerpoint/2010/main" val="74597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EB1AD4-8350-4C49-8A44-05269D167CDE}"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421036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EB1AD4-8350-4C49-8A44-05269D167CD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99397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EB1AD4-8350-4C49-8A44-05269D167CD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64960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B1AD4-8350-4C49-8A44-05269D167CD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867044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EB1AD4-8350-4C49-8A44-05269D167CDE}"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21444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EB1AD4-8350-4C49-8A44-05269D167CDE}"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81799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593048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5486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05952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B1AD4-8350-4C49-8A44-05269D167CD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42086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EB1AD4-8350-4C49-8A44-05269D167CDE}"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04494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EB1AD4-8350-4C49-8A44-05269D167CDE}"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62667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EB1AD4-8350-4C49-8A44-05269D167CDE}"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410680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B1AD4-8350-4C49-8A44-05269D167CDE}"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377074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EB1AD4-8350-4C49-8A44-05269D167CDE}"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169100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EB1AD4-8350-4C49-8A44-05269D167CDE}"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42214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31EB1AD4-8350-4C49-8A44-05269D167CDE}" type="datetimeFigureOut">
              <a:rPr lang="en-US" smtClean="0"/>
              <a:t>11/13/2024</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2359FC5A-0B5C-E54D-8360-6E7A2AEB38A1}" type="slidenum">
              <a:rPr lang="en-US" smtClean="0"/>
              <a:t>‹#›</a:t>
            </a:fld>
            <a:endParaRPr lang="en-US"/>
          </a:p>
        </p:txBody>
      </p:sp>
    </p:spTree>
    <p:extLst>
      <p:ext uri="{BB962C8B-B14F-4D97-AF65-F5344CB8AC3E}">
        <p14:creationId xmlns:p14="http://schemas.microsoft.com/office/powerpoint/2010/main" val="41539008"/>
      </p:ext>
    </p:extLst>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 id="2147484929" r:id="rId12"/>
    <p:sldLayoutId id="2147484930" r:id="rId13"/>
    <p:sldLayoutId id="2147484931" r:id="rId14"/>
    <p:sldLayoutId id="2147484932" r:id="rId15"/>
    <p:sldLayoutId id="2147484933" r:id="rId16"/>
    <p:sldLayoutId id="214748493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tobacco/data_statistics/fact_sheets/adult_data/cig_smoking/index.htm" TargetMode="External"/><Relationship Id="rId2" Type="http://schemas.openxmlformats.org/officeDocument/2006/relationships/hyperlink" Target="https://doi.org/10.22605/rrh3875" TargetMode="Externa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2" Type="http://schemas.openxmlformats.org/officeDocument/2006/relationships/hyperlink" Target="https://doi.org/10.1007/s10865-013-9523-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usahockey.com/abou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ensus.gov/newsroom/press-releases/2023/educational-attainment-data.html#:~:text=not%20statistically%20significant.-,Sex,women%20age%2025%20and%20old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A2E7-6CFF-7E4C-933D-A25468385BF0}"/>
              </a:ext>
            </a:extLst>
          </p:cNvPr>
          <p:cNvSpPr>
            <a:spLocks noGrp="1"/>
          </p:cNvSpPr>
          <p:nvPr>
            <p:ph type="ctrTitle"/>
          </p:nvPr>
        </p:nvSpPr>
        <p:spPr>
          <a:xfrm>
            <a:off x="838200" y="451381"/>
            <a:ext cx="10512552" cy="4066540"/>
          </a:xfrm>
        </p:spPr>
        <p:txBody>
          <a:bodyPr anchor="b">
            <a:normAutofit/>
          </a:bodyPr>
          <a:lstStyle/>
          <a:p>
            <a:pPr algn="l"/>
            <a:r>
              <a:rPr lang="en-US" sz="6600"/>
              <a:t>Breast and Cervical Cancer Screening in Sexual-Minority Women</a:t>
            </a:r>
          </a:p>
        </p:txBody>
      </p:sp>
      <p:sp>
        <p:nvSpPr>
          <p:cNvPr id="3" name="Subtitle 2">
            <a:extLst>
              <a:ext uri="{FF2B5EF4-FFF2-40B4-BE49-F238E27FC236}">
                <a16:creationId xmlns:a16="http://schemas.microsoft.com/office/drawing/2014/main" id="{3549DF2D-38F7-2544-ABF3-E2F9D1A9ADCE}"/>
              </a:ext>
            </a:extLst>
          </p:cNvPr>
          <p:cNvSpPr>
            <a:spLocks noGrp="1"/>
          </p:cNvSpPr>
          <p:nvPr>
            <p:ph type="subTitle" idx="1"/>
          </p:nvPr>
        </p:nvSpPr>
        <p:spPr>
          <a:xfrm>
            <a:off x="838199" y="4983276"/>
            <a:ext cx="10512552" cy="1126680"/>
          </a:xfrm>
        </p:spPr>
        <p:txBody>
          <a:bodyPr>
            <a:normAutofit/>
          </a:bodyPr>
          <a:lstStyle/>
          <a:p>
            <a:pPr algn="l"/>
            <a:r>
              <a:rPr lang="en-US" dirty="0"/>
              <a:t>Darcy </a:t>
            </a:r>
            <a:r>
              <a:rPr lang="en-US" dirty="0" err="1"/>
              <a:t>Guidice</a:t>
            </a:r>
            <a:r>
              <a:rPr lang="en-US" dirty="0"/>
              <a:t> MSN, FNP-BC</a:t>
            </a:r>
          </a:p>
        </p:txBody>
      </p:sp>
    </p:spTree>
    <p:extLst>
      <p:ext uri="{BB962C8B-B14F-4D97-AF65-F5344CB8AC3E}">
        <p14:creationId xmlns:p14="http://schemas.microsoft.com/office/powerpoint/2010/main" val="48719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322B5D7-692C-A764-2348-6136E3EB73D1}"/>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200" b="0" i="0" kern="1200" dirty="0">
                <a:solidFill>
                  <a:schemeClr val="bg2"/>
                </a:solidFill>
                <a:latin typeface="+mj-lt"/>
                <a:ea typeface="+mj-ea"/>
                <a:cs typeface="+mj-cs"/>
              </a:rPr>
              <a:t>Theoretical Framework </a:t>
            </a:r>
          </a:p>
        </p:txBody>
      </p:sp>
      <p:grpSp>
        <p:nvGrpSpPr>
          <p:cNvPr id="21" name="Group 20">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Content Placeholder 3">
            <a:extLst>
              <a:ext uri="{FF2B5EF4-FFF2-40B4-BE49-F238E27FC236}">
                <a16:creationId xmlns:a16="http://schemas.microsoft.com/office/drawing/2014/main" id="{227A5C27-AE92-803A-34C0-15593F6A0F56}"/>
              </a:ext>
            </a:extLst>
          </p:cNvPr>
          <p:cNvPicPr>
            <a:picLocks noGrp="1" noChangeAspect="1"/>
          </p:cNvPicPr>
          <p:nvPr>
            <p:ph idx="4294967295"/>
          </p:nvPr>
        </p:nvPicPr>
        <p:blipFill>
          <a:blip r:embed="rId3"/>
          <a:stretch>
            <a:fillRect/>
          </a:stretch>
        </p:blipFill>
        <p:spPr>
          <a:xfrm>
            <a:off x="1286560" y="402166"/>
            <a:ext cx="5644464" cy="6202709"/>
          </a:xfrm>
          <a:prstGeom prst="rect">
            <a:avLst/>
          </a:prstGeom>
        </p:spPr>
      </p:pic>
    </p:spTree>
    <p:extLst>
      <p:ext uri="{BB962C8B-B14F-4D97-AF65-F5344CB8AC3E}">
        <p14:creationId xmlns:p14="http://schemas.microsoft.com/office/powerpoint/2010/main" val="257012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1213-5DF2-5845-8E38-7BB8884701C1}"/>
              </a:ext>
            </a:extLst>
          </p:cNvPr>
          <p:cNvSpPr>
            <a:spLocks noGrp="1"/>
          </p:cNvSpPr>
          <p:nvPr>
            <p:ph type="title"/>
          </p:nvPr>
        </p:nvSpPr>
        <p:spPr/>
        <p:txBody>
          <a:bodyPr/>
          <a:lstStyle/>
          <a:p>
            <a:pPr algn="ctr"/>
            <a:r>
              <a:rPr lang="en-US" dirty="0"/>
              <a:t>Theoretical Framework</a:t>
            </a:r>
          </a:p>
        </p:txBody>
      </p:sp>
      <p:sp>
        <p:nvSpPr>
          <p:cNvPr id="3" name="Content Placeholder 2">
            <a:extLst>
              <a:ext uri="{FF2B5EF4-FFF2-40B4-BE49-F238E27FC236}">
                <a16:creationId xmlns:a16="http://schemas.microsoft.com/office/drawing/2014/main" id="{3A04061D-1CEE-0946-9568-08BDFEC0FFA0}"/>
              </a:ext>
            </a:extLst>
          </p:cNvPr>
          <p:cNvSpPr>
            <a:spLocks noGrp="1"/>
          </p:cNvSpPr>
          <p:nvPr>
            <p:ph idx="1"/>
          </p:nvPr>
        </p:nvSpPr>
        <p:spPr>
          <a:xfrm>
            <a:off x="1154954" y="2743200"/>
            <a:ext cx="8761412" cy="2431915"/>
          </a:xfrm>
        </p:spPr>
        <p:txBody>
          <a:bodyPr/>
          <a:lstStyle/>
          <a:p>
            <a:pPr>
              <a:buFontTx/>
              <a:buChar char="-"/>
            </a:pPr>
            <a:r>
              <a:rPr lang="en-US" dirty="0"/>
              <a:t>The Minority Stress Model specifically addresses the needs of the Lesbian Gay and Bisexual (LGB) population and was originally developed with the LGB population in mind. </a:t>
            </a:r>
          </a:p>
          <a:p>
            <a:pPr>
              <a:buFontTx/>
              <a:buChar char="-"/>
            </a:pPr>
            <a:r>
              <a:rPr lang="en-US" dirty="0"/>
              <a:t>The Minority Stress Model within the context of the LGB community is well researched and multiple studies exist which have demonstrated the efficacy of the model on the study LGB issues (Meyer, 2003; Frost et. al., 2015., IOM, 2011).</a:t>
            </a:r>
          </a:p>
          <a:p>
            <a:endParaRPr lang="en-US" dirty="0"/>
          </a:p>
        </p:txBody>
      </p:sp>
    </p:spTree>
    <p:extLst>
      <p:ext uri="{BB962C8B-B14F-4D97-AF65-F5344CB8AC3E}">
        <p14:creationId xmlns:p14="http://schemas.microsoft.com/office/powerpoint/2010/main" val="1363619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59" name="Rectangle 58">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Oval 59">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Oval 60">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2" name="Oval 61">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 name="Oval 62">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Oval 63">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5"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7" name="Rectangle 66">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13ECA4C-8362-CD7D-4116-006F10651DDD}"/>
              </a:ext>
            </a:extLst>
          </p:cNvPr>
          <p:cNvSpPr>
            <a:spLocks noGrp="1"/>
          </p:cNvSpPr>
          <p:nvPr>
            <p:ph type="title"/>
          </p:nvPr>
        </p:nvSpPr>
        <p:spPr>
          <a:xfrm>
            <a:off x="1154953" y="709020"/>
            <a:ext cx="8825658" cy="586380"/>
          </a:xfrm>
        </p:spPr>
        <p:txBody>
          <a:bodyPr vert="horz" lIns="91440" tIns="45720" rIns="91440" bIns="45720" rtlCol="0" anchor="b">
            <a:normAutofit/>
          </a:bodyPr>
          <a:lstStyle/>
          <a:p>
            <a:pPr algn="ctr">
              <a:lnSpc>
                <a:spcPct val="90000"/>
              </a:lnSpc>
            </a:pPr>
            <a:r>
              <a:rPr lang="en-US" b="0" i="0" kern="1200" dirty="0">
                <a:solidFill>
                  <a:schemeClr val="bg2"/>
                </a:solidFill>
                <a:latin typeface="+mj-lt"/>
                <a:ea typeface="+mj-ea"/>
                <a:cs typeface="+mj-cs"/>
              </a:rPr>
              <a:t>Minority Stress Model</a:t>
            </a:r>
          </a:p>
        </p:txBody>
      </p:sp>
      <p:pic>
        <p:nvPicPr>
          <p:cNvPr id="4" name="Content Placeholder 3">
            <a:extLst>
              <a:ext uri="{FF2B5EF4-FFF2-40B4-BE49-F238E27FC236}">
                <a16:creationId xmlns:a16="http://schemas.microsoft.com/office/drawing/2014/main" id="{9A71C7CE-2155-EA75-2B6F-EE99EE8E4A22}"/>
              </a:ext>
            </a:extLst>
          </p:cNvPr>
          <p:cNvPicPr>
            <a:picLocks noGrp="1" noChangeAspect="1"/>
          </p:cNvPicPr>
          <p:nvPr>
            <p:ph idx="1"/>
          </p:nvPr>
        </p:nvPicPr>
        <p:blipFill>
          <a:blip r:embed="rId4"/>
          <a:stretch>
            <a:fillRect/>
          </a:stretch>
        </p:blipFill>
        <p:spPr>
          <a:xfrm>
            <a:off x="968549" y="1446027"/>
            <a:ext cx="8909097" cy="4454549"/>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71798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3463-6668-EB4B-860D-3C2A661E1FDF}"/>
              </a:ext>
            </a:extLst>
          </p:cNvPr>
          <p:cNvSpPr>
            <a:spLocks noGrp="1"/>
          </p:cNvSpPr>
          <p:nvPr>
            <p:ph type="title"/>
          </p:nvPr>
        </p:nvSpPr>
        <p:spPr/>
        <p:txBody>
          <a:bodyPr>
            <a:normAutofit/>
          </a:bodyPr>
          <a:lstStyle/>
          <a:p>
            <a:r>
              <a:rPr lang="en-US" dirty="0"/>
              <a:t>               Organizational Assessment</a:t>
            </a:r>
          </a:p>
        </p:txBody>
      </p:sp>
      <p:sp>
        <p:nvSpPr>
          <p:cNvPr id="3" name="Content Placeholder 2">
            <a:extLst>
              <a:ext uri="{FF2B5EF4-FFF2-40B4-BE49-F238E27FC236}">
                <a16:creationId xmlns:a16="http://schemas.microsoft.com/office/drawing/2014/main" id="{6C676688-1821-3545-B6A2-102049169847}"/>
              </a:ext>
            </a:extLst>
          </p:cNvPr>
          <p:cNvSpPr>
            <a:spLocks noGrp="1"/>
          </p:cNvSpPr>
          <p:nvPr>
            <p:ph idx="1"/>
          </p:nvPr>
        </p:nvSpPr>
        <p:spPr/>
        <p:txBody>
          <a:bodyPr/>
          <a:lstStyle/>
          <a:p>
            <a:r>
              <a:rPr lang="en-US" dirty="0"/>
              <a:t>A convenience sample from the population of interest was obtained from women that are affiliated with an adult hockey league in the Metro Detroit area.</a:t>
            </a:r>
          </a:p>
          <a:p>
            <a:r>
              <a:rPr lang="en-US" dirty="0"/>
              <a:t>This league operates under the governance of USA Hockey. It is a national organization that maintains ice hockey standards of play across the United States</a:t>
            </a:r>
          </a:p>
        </p:txBody>
      </p:sp>
    </p:spTree>
    <p:extLst>
      <p:ext uri="{BB962C8B-B14F-4D97-AF65-F5344CB8AC3E}">
        <p14:creationId xmlns:p14="http://schemas.microsoft.com/office/powerpoint/2010/main" val="2469316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1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descr="A diagram of a swot analysis&#10;&#10;Description automatically generated">
            <a:extLst>
              <a:ext uri="{FF2B5EF4-FFF2-40B4-BE49-F238E27FC236}">
                <a16:creationId xmlns:a16="http://schemas.microsoft.com/office/drawing/2014/main" id="{165FAFB0-1289-54B0-AD3B-2CE750802158}"/>
              </a:ext>
            </a:extLst>
          </p:cNvPr>
          <p:cNvPicPr>
            <a:picLocks noGrp="1" noChangeAspect="1"/>
          </p:cNvPicPr>
          <p:nvPr>
            <p:ph idx="4294967295"/>
          </p:nvPr>
        </p:nvPicPr>
        <p:blipFill>
          <a:blip r:embed="rId3"/>
          <a:stretch>
            <a:fillRect/>
          </a:stretch>
        </p:blipFill>
        <p:spPr bwMode="auto">
          <a:xfrm>
            <a:off x="2623255" y="784001"/>
            <a:ext cx="6786737" cy="509005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13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16AC-BA0F-4E40-895D-DDD1EFF85035}"/>
              </a:ext>
            </a:extLst>
          </p:cNvPr>
          <p:cNvSpPr>
            <a:spLocks noGrp="1"/>
          </p:cNvSpPr>
          <p:nvPr>
            <p:ph type="title"/>
          </p:nvPr>
        </p:nvSpPr>
        <p:spPr/>
        <p:txBody>
          <a:bodyPr/>
          <a:lstStyle/>
          <a:p>
            <a:pPr algn="ctr"/>
            <a:r>
              <a:rPr lang="en-US" dirty="0"/>
              <a:t>IRB</a:t>
            </a:r>
          </a:p>
        </p:txBody>
      </p:sp>
      <p:sp>
        <p:nvSpPr>
          <p:cNvPr id="3" name="Content Placeholder 2">
            <a:extLst>
              <a:ext uri="{FF2B5EF4-FFF2-40B4-BE49-F238E27FC236}">
                <a16:creationId xmlns:a16="http://schemas.microsoft.com/office/drawing/2014/main" id="{DC4E853D-F638-1443-894A-66E887F5F115}"/>
              </a:ext>
            </a:extLst>
          </p:cNvPr>
          <p:cNvSpPr>
            <a:spLocks noGrp="1"/>
          </p:cNvSpPr>
          <p:nvPr>
            <p:ph idx="1"/>
          </p:nvPr>
        </p:nvSpPr>
        <p:spPr/>
        <p:txBody>
          <a:bodyPr/>
          <a:lstStyle/>
          <a:p>
            <a:pPr marL="0" indent="0">
              <a:buNone/>
            </a:pPr>
            <a:endParaRPr lang="en-US" strike="sngStrike" dirty="0"/>
          </a:p>
          <a:p>
            <a:r>
              <a:rPr lang="en-US" dirty="0"/>
              <a:t>IRB approval was obtaining prior to opening and disseminating survey</a:t>
            </a:r>
          </a:p>
          <a:p>
            <a:r>
              <a:rPr lang="en-US" dirty="0"/>
              <a:t>Stakeholder (USA Hockey Affiliate) approval was obtained</a:t>
            </a:r>
          </a:p>
        </p:txBody>
      </p:sp>
    </p:spTree>
    <p:extLst>
      <p:ext uri="{BB962C8B-B14F-4D97-AF65-F5344CB8AC3E}">
        <p14:creationId xmlns:p14="http://schemas.microsoft.com/office/powerpoint/2010/main" val="310537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0E2D-5101-3741-A7AB-E665798680FB}"/>
              </a:ext>
            </a:extLst>
          </p:cNvPr>
          <p:cNvSpPr>
            <a:spLocks noGrp="1"/>
          </p:cNvSpPr>
          <p:nvPr>
            <p:ph type="title"/>
          </p:nvPr>
        </p:nvSpPr>
        <p:spPr/>
        <p:txBody>
          <a:bodyPr/>
          <a:lstStyle/>
          <a:p>
            <a:pPr algn="ctr"/>
            <a:r>
              <a:rPr lang="en-US" dirty="0"/>
              <a:t>Methods/Design</a:t>
            </a:r>
          </a:p>
        </p:txBody>
      </p:sp>
      <p:sp>
        <p:nvSpPr>
          <p:cNvPr id="3" name="Content Placeholder 2">
            <a:extLst>
              <a:ext uri="{FF2B5EF4-FFF2-40B4-BE49-F238E27FC236}">
                <a16:creationId xmlns:a16="http://schemas.microsoft.com/office/drawing/2014/main" id="{996C10EA-ED55-1A4D-B243-6C5216CDC2A6}"/>
              </a:ext>
            </a:extLst>
          </p:cNvPr>
          <p:cNvSpPr>
            <a:spLocks noGrp="1"/>
          </p:cNvSpPr>
          <p:nvPr>
            <p:ph idx="1"/>
          </p:nvPr>
        </p:nvSpPr>
        <p:spPr/>
        <p:txBody>
          <a:bodyPr/>
          <a:lstStyle/>
          <a:p>
            <a:r>
              <a:rPr lang="en-US" dirty="0"/>
              <a:t>The project design was a needs assessment of sexual minority women with intact cervixes ages 21-65</a:t>
            </a:r>
          </a:p>
          <a:p>
            <a:r>
              <a:rPr lang="en-US" dirty="0"/>
              <a:t>This project assessed the barriers to appropriate and timely breast and cervical cancer screening as described by this community. The needs assessment was obtained using an anonymous SurveyMonkey. </a:t>
            </a:r>
          </a:p>
          <a:p>
            <a:r>
              <a:rPr lang="en-US" dirty="0"/>
              <a:t>The goal of the tool was to better understand what barriers this community may face regarding breast and cervical cancer screening. The survey consists of demographic questions as well as questions found in the literature using a similar population. (Barefoot et. al 2017, </a:t>
            </a:r>
            <a:r>
              <a:rPr lang="en-US" dirty="0" err="1"/>
              <a:t>Curmi</a:t>
            </a:r>
            <a:r>
              <a:rPr lang="en-US" dirty="0"/>
              <a:t> et. al 2015, Haviland et. al 2020, </a:t>
            </a:r>
            <a:r>
              <a:rPr lang="en-US" dirty="0" err="1"/>
              <a:t>Pascheen</a:t>
            </a:r>
            <a:r>
              <a:rPr lang="en-US" dirty="0"/>
              <a:t>-Wolff et. al 2020, Shetty et. Al 2016)</a:t>
            </a:r>
          </a:p>
        </p:txBody>
      </p:sp>
    </p:spTree>
    <p:extLst>
      <p:ext uri="{BB962C8B-B14F-4D97-AF65-F5344CB8AC3E}">
        <p14:creationId xmlns:p14="http://schemas.microsoft.com/office/powerpoint/2010/main" val="49422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9" name="Rectangle 48">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232A6FDC-A5BD-8CCA-C2D0-ECDF68B551BB}"/>
              </a:ext>
            </a:extLst>
          </p:cNvPr>
          <p:cNvSpPr>
            <a:spLocks noGrp="1"/>
          </p:cNvSpPr>
          <p:nvPr>
            <p:ph type="title"/>
          </p:nvPr>
        </p:nvSpPr>
        <p:spPr>
          <a:xfrm>
            <a:off x="836247" y="1085549"/>
            <a:ext cx="3430947" cy="4686903"/>
          </a:xfrm>
        </p:spPr>
        <p:txBody>
          <a:bodyPr anchor="ctr">
            <a:normAutofit/>
          </a:bodyPr>
          <a:lstStyle/>
          <a:p>
            <a:pPr algn="r"/>
            <a:r>
              <a:rPr lang="en-US">
                <a:solidFill>
                  <a:schemeClr val="tx1"/>
                </a:solidFill>
              </a:rPr>
              <a:t>Methods and Design </a:t>
            </a:r>
          </a:p>
        </p:txBody>
      </p:sp>
      <p:cxnSp>
        <p:nvCxnSpPr>
          <p:cNvPr id="52" name="Straight Connector 51">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33430E46-5BEC-E5B9-47D2-5B44267FDD5D}"/>
              </a:ext>
            </a:extLst>
          </p:cNvPr>
          <p:cNvPicPr>
            <a:picLocks noGrp="1" noChangeAspect="1"/>
          </p:cNvPicPr>
          <p:nvPr>
            <p:ph idx="1"/>
          </p:nvPr>
        </p:nvPicPr>
        <p:blipFill>
          <a:blip r:embed="rId3"/>
          <a:stretch>
            <a:fillRect/>
          </a:stretch>
        </p:blipFill>
        <p:spPr>
          <a:xfrm>
            <a:off x="5041900" y="1826318"/>
            <a:ext cx="5578475" cy="3205364"/>
          </a:xfrm>
        </p:spPr>
      </p:pic>
      <p:sp>
        <p:nvSpPr>
          <p:cNvPr id="54"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56"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338363564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0EBF-8A48-DE79-E585-3073FDBA8CD0}"/>
              </a:ext>
            </a:extLst>
          </p:cNvPr>
          <p:cNvSpPr>
            <a:spLocks noGrp="1"/>
          </p:cNvSpPr>
          <p:nvPr>
            <p:ph type="title"/>
          </p:nvPr>
        </p:nvSpPr>
        <p:spPr/>
        <p:txBody>
          <a:bodyPr/>
          <a:lstStyle/>
          <a:p>
            <a:r>
              <a:rPr lang="en-US" dirty="0"/>
              <a:t>Methods and Design </a:t>
            </a:r>
          </a:p>
        </p:txBody>
      </p:sp>
      <p:sp>
        <p:nvSpPr>
          <p:cNvPr id="3" name="Content Placeholder 2">
            <a:extLst>
              <a:ext uri="{FF2B5EF4-FFF2-40B4-BE49-F238E27FC236}">
                <a16:creationId xmlns:a16="http://schemas.microsoft.com/office/drawing/2014/main" id="{F2A4A920-CE09-6DD1-97C9-61C1F6C337D2}"/>
              </a:ext>
            </a:extLst>
          </p:cNvPr>
          <p:cNvSpPr>
            <a:spLocks noGrp="1"/>
          </p:cNvSpPr>
          <p:nvPr>
            <p:ph idx="1"/>
          </p:nvPr>
        </p:nvSpPr>
        <p:spPr/>
        <p:txBody>
          <a:bodyPr/>
          <a:lstStyle/>
          <a:p>
            <a:r>
              <a:rPr lang="en-US" dirty="0"/>
              <a:t>The board of the USA Hockey affiliate league was a key informant and helped with dissemination by sharing the study with their subscribers. </a:t>
            </a:r>
          </a:p>
          <a:p>
            <a:r>
              <a:rPr lang="en-US" dirty="0"/>
              <a:t>The study gained most of its responses using the Snowball method and word of mouth to collect and convenience sample. </a:t>
            </a:r>
          </a:p>
          <a:p>
            <a:r>
              <a:rPr lang="en-US" dirty="0"/>
              <a:t>This is an incredibly close community and there was much discussion and gratitude for the work being done with this study. </a:t>
            </a:r>
          </a:p>
          <a:p>
            <a:r>
              <a:rPr lang="en-US" dirty="0"/>
              <a:t>Ethical considerations for this project were minimal. The survey was fully voluntary, and all results obtained from the survey remain completely anonymous.</a:t>
            </a:r>
          </a:p>
          <a:p>
            <a:endParaRPr lang="en-US" dirty="0"/>
          </a:p>
        </p:txBody>
      </p:sp>
    </p:spTree>
    <p:extLst>
      <p:ext uri="{BB962C8B-B14F-4D97-AF65-F5344CB8AC3E}">
        <p14:creationId xmlns:p14="http://schemas.microsoft.com/office/powerpoint/2010/main" val="3061083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D22F-C52E-E447-8FE2-E03F8A9C7A59}"/>
              </a:ext>
            </a:extLst>
          </p:cNvPr>
          <p:cNvSpPr>
            <a:spLocks noGrp="1"/>
          </p:cNvSpPr>
          <p:nvPr>
            <p:ph type="title"/>
          </p:nvPr>
        </p:nvSpPr>
        <p:spPr/>
        <p:txBody>
          <a:bodyPr/>
          <a:lstStyle/>
          <a:p>
            <a:pPr algn="ctr"/>
            <a:r>
              <a:rPr lang="en-US" dirty="0"/>
              <a:t>Data Analysis </a:t>
            </a:r>
            <a:endParaRPr lang="en-US" strike="sngStrike" dirty="0"/>
          </a:p>
        </p:txBody>
      </p:sp>
      <p:sp>
        <p:nvSpPr>
          <p:cNvPr id="5" name="Content Placeholder 4">
            <a:extLst>
              <a:ext uri="{FF2B5EF4-FFF2-40B4-BE49-F238E27FC236}">
                <a16:creationId xmlns:a16="http://schemas.microsoft.com/office/drawing/2014/main" id="{510AFF36-97B7-F24C-B8FF-431E0F545B9D}"/>
              </a:ext>
            </a:extLst>
          </p:cNvPr>
          <p:cNvSpPr>
            <a:spLocks noGrp="1"/>
          </p:cNvSpPr>
          <p:nvPr>
            <p:ph idx="1"/>
          </p:nvPr>
        </p:nvSpPr>
        <p:spPr/>
        <p:txBody>
          <a:bodyPr/>
          <a:lstStyle/>
          <a:p>
            <a:r>
              <a:rPr lang="en-US" dirty="0"/>
              <a:t>Inferential statistical tests were used to determine if the data from the study aligned with what is expected by chance alone. The results allowed conclusion to be drawn about the sample. </a:t>
            </a:r>
          </a:p>
          <a:p>
            <a:r>
              <a:rPr lang="en-US" dirty="0"/>
              <a:t>Chi-square and Fischer’s exact test were used to understand significance between variables in &gt;50 total comparison tests.</a:t>
            </a:r>
          </a:p>
          <a:p>
            <a:endParaRPr lang="en-US" dirty="0"/>
          </a:p>
        </p:txBody>
      </p:sp>
    </p:spTree>
    <p:extLst>
      <p:ext uri="{BB962C8B-B14F-4D97-AF65-F5344CB8AC3E}">
        <p14:creationId xmlns:p14="http://schemas.microsoft.com/office/powerpoint/2010/main" val="413905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EDF5-5C7D-DC49-88C0-DAFCAC3F5C46}"/>
              </a:ext>
            </a:extLst>
          </p:cNvPr>
          <p:cNvSpPr>
            <a:spLocks noGrp="1"/>
          </p:cNvSpPr>
          <p:nvPr>
            <p:ph type="title"/>
          </p:nvPr>
        </p:nvSpPr>
        <p:spPr/>
        <p:txBody>
          <a:bodyPr/>
          <a:lstStyle/>
          <a:p>
            <a:r>
              <a:rPr lang="en-US" dirty="0"/>
              <a:t>                      Introduction</a:t>
            </a:r>
          </a:p>
        </p:txBody>
      </p:sp>
      <p:sp>
        <p:nvSpPr>
          <p:cNvPr id="3" name="Content Placeholder 2">
            <a:extLst>
              <a:ext uri="{FF2B5EF4-FFF2-40B4-BE49-F238E27FC236}">
                <a16:creationId xmlns:a16="http://schemas.microsoft.com/office/drawing/2014/main" id="{081A01E4-B63B-7E42-B461-65A8C838F109}"/>
              </a:ext>
            </a:extLst>
          </p:cNvPr>
          <p:cNvSpPr>
            <a:spLocks noGrp="1"/>
          </p:cNvSpPr>
          <p:nvPr>
            <p:ph idx="1"/>
          </p:nvPr>
        </p:nvSpPr>
        <p:spPr/>
        <p:txBody>
          <a:bodyPr>
            <a:normAutofit/>
          </a:bodyPr>
          <a:lstStyle/>
          <a:p>
            <a:r>
              <a:rPr lang="en-US" dirty="0"/>
              <a:t>Access to appropriate healthcare is a pressing concern across many populations</a:t>
            </a:r>
          </a:p>
          <a:p>
            <a:r>
              <a:rPr lang="en-US" dirty="0"/>
              <a:t>Barriers to care vary between populations </a:t>
            </a:r>
          </a:p>
          <a:p>
            <a:r>
              <a:rPr lang="en-US" dirty="0"/>
              <a:t>Barriers to care include: knowledge, education, associated stigma, and access to insurance (Kerker et.al., 2006, Smith et.al., 2017)</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0544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C333-712B-1DF3-9981-254CFAA0DBC0}"/>
              </a:ext>
            </a:extLst>
          </p:cNvPr>
          <p:cNvSpPr>
            <a:spLocks noGrp="1"/>
          </p:cNvSpPr>
          <p:nvPr>
            <p:ph type="title"/>
          </p:nvPr>
        </p:nvSpPr>
        <p:spPr/>
        <p:txBody>
          <a:bodyPr/>
          <a:lstStyle/>
          <a:p>
            <a:pPr algn="ctr"/>
            <a:r>
              <a:rPr lang="en-US" dirty="0"/>
              <a:t>Results</a:t>
            </a:r>
          </a:p>
        </p:txBody>
      </p:sp>
      <p:sp>
        <p:nvSpPr>
          <p:cNvPr id="3" name="Content Placeholder 2">
            <a:extLst>
              <a:ext uri="{FF2B5EF4-FFF2-40B4-BE49-F238E27FC236}">
                <a16:creationId xmlns:a16="http://schemas.microsoft.com/office/drawing/2014/main" id="{6229496A-B70A-DCE1-577A-04C2A961A3F8}"/>
              </a:ext>
            </a:extLst>
          </p:cNvPr>
          <p:cNvSpPr>
            <a:spLocks noGrp="1"/>
          </p:cNvSpPr>
          <p:nvPr>
            <p:ph idx="1"/>
          </p:nvPr>
        </p:nvSpPr>
        <p:spPr/>
        <p:txBody>
          <a:bodyPr/>
          <a:lstStyle/>
          <a:p>
            <a:r>
              <a:rPr lang="en-US" dirty="0"/>
              <a:t>The data from this population does not conform to findings from previous studies</a:t>
            </a:r>
          </a:p>
          <a:p>
            <a:r>
              <a:rPr lang="en-US" dirty="0"/>
              <a:t>Of the 51 total statistical tests run, a large majority were not found to indicate significant relationships between variables. </a:t>
            </a:r>
          </a:p>
          <a:p>
            <a:r>
              <a:rPr lang="en-US" dirty="0"/>
              <a:t>Only 8 of the 51 tests indicated significance. </a:t>
            </a:r>
          </a:p>
          <a:p>
            <a:r>
              <a:rPr lang="en-US" dirty="0"/>
              <a:t>Overall the findings of this project did not produce expected results based on themes found in the literature which include fear, behavioral risk factors, and access to care. </a:t>
            </a:r>
          </a:p>
          <a:p>
            <a:pPr marL="457200" lvl="1" indent="0">
              <a:buNone/>
            </a:pPr>
            <a:endParaRPr lang="en-US" dirty="0"/>
          </a:p>
        </p:txBody>
      </p:sp>
    </p:spTree>
    <p:extLst>
      <p:ext uri="{BB962C8B-B14F-4D97-AF65-F5344CB8AC3E}">
        <p14:creationId xmlns:p14="http://schemas.microsoft.com/office/powerpoint/2010/main" val="2369078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0847-1D7A-46E9-072E-A25A55A0AFEE}"/>
              </a:ext>
            </a:extLst>
          </p:cNvPr>
          <p:cNvSpPr>
            <a:spLocks noGrp="1"/>
          </p:cNvSpPr>
          <p:nvPr>
            <p:ph type="title"/>
          </p:nvPr>
        </p:nvSpPr>
        <p:spPr/>
        <p:txBody>
          <a:bodyPr/>
          <a:lstStyle/>
          <a:p>
            <a:pPr algn="ctr"/>
            <a:r>
              <a:rPr lang="en-US" dirty="0"/>
              <a:t>Demographic Data</a:t>
            </a:r>
          </a:p>
        </p:txBody>
      </p:sp>
      <p:pic>
        <p:nvPicPr>
          <p:cNvPr id="5" name="Content Placeholder 4">
            <a:extLst>
              <a:ext uri="{FF2B5EF4-FFF2-40B4-BE49-F238E27FC236}">
                <a16:creationId xmlns:a16="http://schemas.microsoft.com/office/drawing/2014/main" id="{6214020A-ACB7-0108-527E-6CD211A78AEB}"/>
              </a:ext>
            </a:extLst>
          </p:cNvPr>
          <p:cNvPicPr>
            <a:picLocks noGrp="1" noChangeAspect="1"/>
          </p:cNvPicPr>
          <p:nvPr>
            <p:ph idx="1"/>
          </p:nvPr>
        </p:nvPicPr>
        <p:blipFill>
          <a:blip r:embed="rId3"/>
          <a:stretch>
            <a:fillRect/>
          </a:stretch>
        </p:blipFill>
        <p:spPr>
          <a:xfrm>
            <a:off x="414213" y="2468032"/>
            <a:ext cx="4636066" cy="3416300"/>
          </a:xfrm>
        </p:spPr>
      </p:pic>
      <p:pic>
        <p:nvPicPr>
          <p:cNvPr id="7" name="Picture 6">
            <a:extLst>
              <a:ext uri="{FF2B5EF4-FFF2-40B4-BE49-F238E27FC236}">
                <a16:creationId xmlns:a16="http://schemas.microsoft.com/office/drawing/2014/main" id="{60652261-6696-83DF-02D8-A136CF97A403}"/>
              </a:ext>
            </a:extLst>
          </p:cNvPr>
          <p:cNvPicPr>
            <a:picLocks noChangeAspect="1"/>
          </p:cNvPicPr>
          <p:nvPr/>
        </p:nvPicPr>
        <p:blipFill>
          <a:blip r:embed="rId4"/>
          <a:stretch>
            <a:fillRect/>
          </a:stretch>
        </p:blipFill>
        <p:spPr>
          <a:xfrm>
            <a:off x="5989320" y="2468032"/>
            <a:ext cx="5724823" cy="3751359"/>
          </a:xfrm>
          <a:prstGeom prst="rect">
            <a:avLst/>
          </a:prstGeom>
        </p:spPr>
      </p:pic>
    </p:spTree>
    <p:extLst>
      <p:ext uri="{BB962C8B-B14F-4D97-AF65-F5344CB8AC3E}">
        <p14:creationId xmlns:p14="http://schemas.microsoft.com/office/powerpoint/2010/main" val="263148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2B64-DF28-BF8D-9D00-DCC4C2E49976}"/>
              </a:ext>
            </a:extLst>
          </p:cNvPr>
          <p:cNvSpPr>
            <a:spLocks noGrp="1"/>
          </p:cNvSpPr>
          <p:nvPr>
            <p:ph type="title"/>
          </p:nvPr>
        </p:nvSpPr>
        <p:spPr/>
        <p:txBody>
          <a:bodyPr/>
          <a:lstStyle/>
          <a:p>
            <a:pPr algn="ctr"/>
            <a:r>
              <a:rPr lang="en-US" dirty="0"/>
              <a:t>Demographic Data</a:t>
            </a:r>
          </a:p>
        </p:txBody>
      </p:sp>
      <p:pic>
        <p:nvPicPr>
          <p:cNvPr id="9" name="Content Placeholder 8">
            <a:extLst>
              <a:ext uri="{FF2B5EF4-FFF2-40B4-BE49-F238E27FC236}">
                <a16:creationId xmlns:a16="http://schemas.microsoft.com/office/drawing/2014/main" id="{8DDA4EC7-6A9A-5869-D9BE-6D39FE48671A}"/>
              </a:ext>
            </a:extLst>
          </p:cNvPr>
          <p:cNvPicPr>
            <a:picLocks noGrp="1" noChangeAspect="1"/>
          </p:cNvPicPr>
          <p:nvPr>
            <p:ph idx="1"/>
          </p:nvPr>
        </p:nvPicPr>
        <p:blipFill>
          <a:blip r:embed="rId2"/>
          <a:stretch>
            <a:fillRect/>
          </a:stretch>
        </p:blipFill>
        <p:spPr>
          <a:xfrm>
            <a:off x="894464" y="2468032"/>
            <a:ext cx="4278748" cy="3416300"/>
          </a:xfrm>
        </p:spPr>
      </p:pic>
      <p:pic>
        <p:nvPicPr>
          <p:cNvPr id="11" name="Picture 10">
            <a:extLst>
              <a:ext uri="{FF2B5EF4-FFF2-40B4-BE49-F238E27FC236}">
                <a16:creationId xmlns:a16="http://schemas.microsoft.com/office/drawing/2014/main" id="{73327201-FE41-65EA-7D18-7BBF6750D38B}"/>
              </a:ext>
            </a:extLst>
          </p:cNvPr>
          <p:cNvPicPr>
            <a:picLocks noChangeAspect="1"/>
          </p:cNvPicPr>
          <p:nvPr/>
        </p:nvPicPr>
        <p:blipFill>
          <a:blip r:embed="rId3"/>
          <a:stretch>
            <a:fillRect/>
          </a:stretch>
        </p:blipFill>
        <p:spPr>
          <a:xfrm>
            <a:off x="5535659" y="2468032"/>
            <a:ext cx="6001108" cy="3814011"/>
          </a:xfrm>
          <a:prstGeom prst="rect">
            <a:avLst/>
          </a:prstGeom>
        </p:spPr>
      </p:pic>
    </p:spTree>
    <p:extLst>
      <p:ext uri="{BB962C8B-B14F-4D97-AF65-F5344CB8AC3E}">
        <p14:creationId xmlns:p14="http://schemas.microsoft.com/office/powerpoint/2010/main" val="2100505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3" name="Rectangle 12">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8A2CFA9-4CCF-43B3-8DDF-717F60547641}"/>
              </a:ext>
            </a:extLst>
          </p:cNvPr>
          <p:cNvSpPr>
            <a:spLocks noGrp="1"/>
          </p:cNvSpPr>
          <p:nvPr>
            <p:ph type="title"/>
          </p:nvPr>
        </p:nvSpPr>
        <p:spPr>
          <a:xfrm>
            <a:off x="1154955" y="973668"/>
            <a:ext cx="3133726" cy="1020232"/>
          </a:xfrm>
        </p:spPr>
        <p:txBody>
          <a:bodyPr>
            <a:normAutofit/>
          </a:bodyPr>
          <a:lstStyle/>
          <a:p>
            <a:pPr>
              <a:lnSpc>
                <a:spcPct val="90000"/>
              </a:lnSpc>
            </a:pPr>
            <a:r>
              <a:rPr lang="en-US" sz="3100"/>
              <a:t>Income Demographics </a:t>
            </a:r>
          </a:p>
        </p:txBody>
      </p:sp>
      <p:sp>
        <p:nvSpPr>
          <p:cNvPr id="3" name="Content Placeholder 2">
            <a:extLst>
              <a:ext uri="{FF2B5EF4-FFF2-40B4-BE49-F238E27FC236}">
                <a16:creationId xmlns:a16="http://schemas.microsoft.com/office/drawing/2014/main" id="{8DE2038A-8E35-1B65-8047-9E5537B4BE76}"/>
              </a:ext>
            </a:extLst>
          </p:cNvPr>
          <p:cNvSpPr>
            <a:spLocks noGrp="1"/>
          </p:cNvSpPr>
          <p:nvPr>
            <p:ph idx="1"/>
          </p:nvPr>
        </p:nvSpPr>
        <p:spPr>
          <a:xfrm>
            <a:off x="1154955" y="2120900"/>
            <a:ext cx="3133726" cy="3898900"/>
          </a:xfrm>
        </p:spPr>
        <p:txBody>
          <a:bodyPr>
            <a:normAutofit/>
          </a:bodyPr>
          <a:lstStyle/>
          <a:p>
            <a:r>
              <a:rPr lang="en-US">
                <a:solidFill>
                  <a:schemeClr val="bg1"/>
                </a:solidFill>
              </a:rPr>
              <a:t>Indicate your tax bracket if single:</a:t>
            </a:r>
          </a:p>
          <a:p>
            <a:endParaRPr lang="en-US">
              <a:solidFill>
                <a:schemeClr val="bg1"/>
              </a:solidFill>
            </a:endParaRPr>
          </a:p>
        </p:txBody>
      </p:sp>
      <p:pic>
        <p:nvPicPr>
          <p:cNvPr id="7" name="Picture 6">
            <a:extLst>
              <a:ext uri="{FF2B5EF4-FFF2-40B4-BE49-F238E27FC236}">
                <a16:creationId xmlns:a16="http://schemas.microsoft.com/office/drawing/2014/main" id="{F2EAF418-5880-4968-C294-D7BF549A8C15}"/>
              </a:ext>
            </a:extLst>
          </p:cNvPr>
          <p:cNvPicPr>
            <a:picLocks noChangeAspect="1"/>
          </p:cNvPicPr>
          <p:nvPr/>
        </p:nvPicPr>
        <p:blipFill>
          <a:blip r:embed="rId3"/>
          <a:stretch>
            <a:fillRect/>
          </a:stretch>
        </p:blipFill>
        <p:spPr>
          <a:xfrm>
            <a:off x="5194609" y="388856"/>
            <a:ext cx="6574058" cy="6262755"/>
          </a:xfrm>
          <a:prstGeom prst="rect">
            <a:avLst/>
          </a:prstGeom>
        </p:spPr>
      </p:pic>
      <p:sp>
        <p:nvSpPr>
          <p:cNvPr id="24" name="Rectangle 23">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86572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76" name="Rectangle 75">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3"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4"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5"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C58EBC6-2B36-47BB-C01A-2DCD6A958A8F}"/>
              </a:ext>
            </a:extLst>
          </p:cNvPr>
          <p:cNvSpPr>
            <a:spLocks noGrp="1"/>
          </p:cNvSpPr>
          <p:nvPr>
            <p:ph type="title"/>
          </p:nvPr>
        </p:nvSpPr>
        <p:spPr>
          <a:xfrm>
            <a:off x="1154955" y="973668"/>
            <a:ext cx="3133726" cy="1020232"/>
          </a:xfrm>
        </p:spPr>
        <p:txBody>
          <a:bodyPr>
            <a:normAutofit/>
          </a:bodyPr>
          <a:lstStyle/>
          <a:p>
            <a:pPr>
              <a:lnSpc>
                <a:spcPct val="90000"/>
              </a:lnSpc>
            </a:pPr>
            <a:r>
              <a:rPr lang="en-US" sz="3100"/>
              <a:t>Income Demographics</a:t>
            </a:r>
          </a:p>
        </p:txBody>
      </p:sp>
      <p:sp>
        <p:nvSpPr>
          <p:cNvPr id="3" name="Content Placeholder 2">
            <a:extLst>
              <a:ext uri="{FF2B5EF4-FFF2-40B4-BE49-F238E27FC236}">
                <a16:creationId xmlns:a16="http://schemas.microsoft.com/office/drawing/2014/main" id="{161BE5AD-74A8-9784-E7D8-3A3092890A31}"/>
              </a:ext>
            </a:extLst>
          </p:cNvPr>
          <p:cNvSpPr>
            <a:spLocks noGrp="1"/>
          </p:cNvSpPr>
          <p:nvPr>
            <p:ph idx="1"/>
          </p:nvPr>
        </p:nvSpPr>
        <p:spPr>
          <a:xfrm>
            <a:off x="1154955" y="2120900"/>
            <a:ext cx="3133726" cy="3898900"/>
          </a:xfrm>
        </p:spPr>
        <p:txBody>
          <a:bodyPr>
            <a:normAutofit/>
          </a:bodyPr>
          <a:lstStyle/>
          <a:p>
            <a:r>
              <a:rPr lang="en-US">
                <a:solidFill>
                  <a:schemeClr val="bg1"/>
                </a:solidFill>
              </a:rPr>
              <a:t>Indicate your tax bracket if married: </a:t>
            </a:r>
          </a:p>
          <a:p>
            <a:endParaRPr lang="en-US">
              <a:solidFill>
                <a:schemeClr val="bg1"/>
              </a:solidFill>
            </a:endParaRPr>
          </a:p>
        </p:txBody>
      </p:sp>
      <p:pic>
        <p:nvPicPr>
          <p:cNvPr id="9" name="Picture 8">
            <a:extLst>
              <a:ext uri="{FF2B5EF4-FFF2-40B4-BE49-F238E27FC236}">
                <a16:creationId xmlns:a16="http://schemas.microsoft.com/office/drawing/2014/main" id="{5EA43864-2F84-6343-E233-CB873051496F}"/>
              </a:ext>
            </a:extLst>
          </p:cNvPr>
          <p:cNvPicPr>
            <a:picLocks noChangeAspect="1"/>
          </p:cNvPicPr>
          <p:nvPr/>
        </p:nvPicPr>
        <p:blipFill rotWithShape="1">
          <a:blip r:embed="rId3"/>
          <a:srcRect r="13294" b="-3"/>
          <a:stretch/>
        </p:blipFill>
        <p:spPr>
          <a:xfrm>
            <a:off x="6114194" y="803751"/>
            <a:ext cx="4552359" cy="5250498"/>
          </a:xfrm>
          <a:prstGeom prst="rect">
            <a:avLst/>
          </a:prstGeom>
        </p:spPr>
      </p:pic>
      <p:sp>
        <p:nvSpPr>
          <p:cNvPr id="87" name="Rectangle 86">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2100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1" name="Rectangle 10">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0CB4506-92CB-3335-C74D-AD53558DD272}"/>
              </a:ext>
            </a:extLst>
          </p:cNvPr>
          <p:cNvSpPr>
            <a:spLocks noGrp="1"/>
          </p:cNvSpPr>
          <p:nvPr>
            <p:ph type="title"/>
          </p:nvPr>
        </p:nvSpPr>
        <p:spPr>
          <a:xfrm>
            <a:off x="1154955" y="973668"/>
            <a:ext cx="3133726" cy="1020232"/>
          </a:xfrm>
        </p:spPr>
        <p:txBody>
          <a:bodyPr>
            <a:normAutofit/>
          </a:bodyPr>
          <a:lstStyle/>
          <a:p>
            <a:pPr>
              <a:lnSpc>
                <a:spcPct val="90000"/>
              </a:lnSpc>
            </a:pPr>
            <a:r>
              <a:rPr lang="en-US" sz="3100"/>
              <a:t>Insurance Demographics</a:t>
            </a:r>
          </a:p>
        </p:txBody>
      </p:sp>
      <p:sp>
        <p:nvSpPr>
          <p:cNvPr id="3" name="Content Placeholder 2">
            <a:extLst>
              <a:ext uri="{FF2B5EF4-FFF2-40B4-BE49-F238E27FC236}">
                <a16:creationId xmlns:a16="http://schemas.microsoft.com/office/drawing/2014/main" id="{6EB9AA0E-0852-E428-002F-ACE0E2E9C12A}"/>
              </a:ext>
            </a:extLst>
          </p:cNvPr>
          <p:cNvSpPr>
            <a:spLocks noGrp="1"/>
          </p:cNvSpPr>
          <p:nvPr>
            <p:ph idx="1"/>
          </p:nvPr>
        </p:nvSpPr>
        <p:spPr>
          <a:xfrm>
            <a:off x="1154955" y="2120900"/>
            <a:ext cx="3133726" cy="3898900"/>
          </a:xfrm>
        </p:spPr>
        <p:txBody>
          <a:bodyPr>
            <a:normAutofit/>
          </a:bodyPr>
          <a:lstStyle/>
          <a:p>
            <a:r>
              <a:rPr lang="en-US" dirty="0">
                <a:solidFill>
                  <a:schemeClr val="bg1"/>
                </a:solidFill>
              </a:rPr>
              <a:t>Which of the following applies to you regarding your insurance or medical coverage?</a:t>
            </a:r>
          </a:p>
          <a:p>
            <a:pPr marL="0" indent="0">
              <a:buNone/>
            </a:pPr>
            <a:r>
              <a:rPr lang="en-US" dirty="0">
                <a:solidFill>
                  <a:schemeClr val="bg1"/>
                </a:solidFill>
              </a:rPr>
              <a:t> </a:t>
            </a:r>
          </a:p>
        </p:txBody>
      </p:sp>
      <p:pic>
        <p:nvPicPr>
          <p:cNvPr id="5" name="Picture 4">
            <a:extLst>
              <a:ext uri="{FF2B5EF4-FFF2-40B4-BE49-F238E27FC236}">
                <a16:creationId xmlns:a16="http://schemas.microsoft.com/office/drawing/2014/main" id="{E8D83E93-3A84-AB3E-7BBA-BE1831C2B875}"/>
              </a:ext>
            </a:extLst>
          </p:cNvPr>
          <p:cNvPicPr>
            <a:picLocks noChangeAspect="1"/>
          </p:cNvPicPr>
          <p:nvPr/>
        </p:nvPicPr>
        <p:blipFill rotWithShape="1">
          <a:blip r:embed="rId3"/>
          <a:srcRect r="15092"/>
          <a:stretch/>
        </p:blipFill>
        <p:spPr>
          <a:xfrm>
            <a:off x="4990454" y="473458"/>
            <a:ext cx="6905559" cy="5837273"/>
          </a:xfrm>
          <a:prstGeom prst="rect">
            <a:avLst/>
          </a:prstGeom>
        </p:spPr>
      </p:pic>
      <p:sp>
        <p:nvSpPr>
          <p:cNvPr id="22" name="Rectangle 21">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34561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64E4-C4F0-13FA-30C1-955CC9BB58BD}"/>
              </a:ext>
            </a:extLst>
          </p:cNvPr>
          <p:cNvSpPr>
            <a:spLocks noGrp="1"/>
          </p:cNvSpPr>
          <p:nvPr>
            <p:ph type="title"/>
          </p:nvPr>
        </p:nvSpPr>
        <p:spPr>
          <a:xfrm>
            <a:off x="1154953" y="973668"/>
            <a:ext cx="8761413" cy="706964"/>
          </a:xfrm>
        </p:spPr>
        <p:txBody>
          <a:bodyPr>
            <a:normAutofit/>
          </a:bodyPr>
          <a:lstStyle/>
          <a:p>
            <a:pPr algn="ctr"/>
            <a:r>
              <a:rPr lang="en-US" dirty="0"/>
              <a:t>Results</a:t>
            </a:r>
          </a:p>
        </p:txBody>
      </p:sp>
      <p:sp>
        <p:nvSpPr>
          <p:cNvPr id="8" name="Content Placeholder 7">
            <a:extLst>
              <a:ext uri="{FF2B5EF4-FFF2-40B4-BE49-F238E27FC236}">
                <a16:creationId xmlns:a16="http://schemas.microsoft.com/office/drawing/2014/main" id="{F48131A0-0E4C-0AD8-2059-069749FE5287}"/>
              </a:ext>
            </a:extLst>
          </p:cNvPr>
          <p:cNvSpPr>
            <a:spLocks noGrp="1"/>
          </p:cNvSpPr>
          <p:nvPr>
            <p:ph idx="1"/>
          </p:nvPr>
        </p:nvSpPr>
        <p:spPr>
          <a:xfrm>
            <a:off x="1154955" y="2603500"/>
            <a:ext cx="3481054" cy="3416300"/>
          </a:xfrm>
        </p:spPr>
        <p:txBody>
          <a:bodyPr anchor="ctr">
            <a:normAutofit/>
          </a:bodyPr>
          <a:lstStyle/>
          <a:p>
            <a:r>
              <a:rPr lang="en-US" sz="1600" dirty="0"/>
              <a:t>The data to the right is an example of a chi square test that shows significance between Ethnicity and previously having a cervical pap smear. The table indicates a significant relationship between variables and suggests that different ethnic groups show different patterns of pap smear utilization.  </a:t>
            </a:r>
          </a:p>
        </p:txBody>
      </p:sp>
      <p:pic>
        <p:nvPicPr>
          <p:cNvPr id="4" name="Content Placeholder 3">
            <a:extLst>
              <a:ext uri="{FF2B5EF4-FFF2-40B4-BE49-F238E27FC236}">
                <a16:creationId xmlns:a16="http://schemas.microsoft.com/office/drawing/2014/main" id="{875737BA-5493-0D52-DA5B-2BB4D3CF5A90}"/>
              </a:ext>
            </a:extLst>
          </p:cNvPr>
          <p:cNvPicPr>
            <a:picLocks noChangeAspect="1"/>
          </p:cNvPicPr>
          <p:nvPr/>
        </p:nvPicPr>
        <p:blipFill rotWithShape="1">
          <a:blip r:embed="rId2"/>
          <a:srcRect r="5627" b="2"/>
          <a:stretch/>
        </p:blipFill>
        <p:spPr>
          <a:xfrm>
            <a:off x="4984956" y="2775951"/>
            <a:ext cx="6158802"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7601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6C4C2BB-45D6-DE5F-7122-60670372AD35}"/>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Discussion</a:t>
            </a:r>
          </a:p>
        </p:txBody>
      </p:sp>
      <p:sp>
        <p:nvSpPr>
          <p:cNvPr id="3" name="Content Placeholder 2">
            <a:extLst>
              <a:ext uri="{FF2B5EF4-FFF2-40B4-BE49-F238E27FC236}">
                <a16:creationId xmlns:a16="http://schemas.microsoft.com/office/drawing/2014/main" id="{DC19A818-7983-7AB2-FFFC-AC38CB3547EB}"/>
              </a:ext>
            </a:extLst>
          </p:cNvPr>
          <p:cNvSpPr>
            <a:spLocks noGrp="1"/>
          </p:cNvSpPr>
          <p:nvPr>
            <p:ph idx="1"/>
          </p:nvPr>
        </p:nvSpPr>
        <p:spPr>
          <a:xfrm>
            <a:off x="5290077" y="437513"/>
            <a:ext cx="5502614" cy="5954325"/>
          </a:xfrm>
        </p:spPr>
        <p:txBody>
          <a:bodyPr anchor="ctr">
            <a:normAutofit/>
          </a:bodyPr>
          <a:lstStyle/>
          <a:p>
            <a:pPr>
              <a:lnSpc>
                <a:spcPct val="90000"/>
              </a:lnSpc>
            </a:pPr>
            <a:r>
              <a:rPr lang="en-US" sz="1300" dirty="0"/>
              <a:t>Themes outlined by the literature review included: </a:t>
            </a:r>
          </a:p>
          <a:p>
            <a:pPr lvl="1">
              <a:lnSpc>
                <a:spcPct val="90000"/>
              </a:lnSpc>
            </a:pPr>
            <a:r>
              <a:rPr lang="en-US" sz="1300" dirty="0"/>
              <a:t>Behavioral risk factors: The literature indicates that sexual minority women has a higher-than-average rate of smoking, alcohol use and unhealthy weight. </a:t>
            </a:r>
          </a:p>
          <a:p>
            <a:pPr lvl="2">
              <a:lnSpc>
                <a:spcPct val="90000"/>
              </a:lnSpc>
            </a:pPr>
            <a:r>
              <a:rPr lang="en-US" sz="1300" dirty="0"/>
              <a:t>Smoking:</a:t>
            </a:r>
          </a:p>
          <a:p>
            <a:pPr lvl="3">
              <a:lnSpc>
                <a:spcPct val="90000"/>
              </a:lnSpc>
            </a:pPr>
            <a:r>
              <a:rPr lang="en-US" sz="1300" dirty="0"/>
              <a:t>National prevalence: 10.1% of women report smoking everyday or some days (CDC, 2021)</a:t>
            </a:r>
          </a:p>
          <a:p>
            <a:pPr lvl="3">
              <a:lnSpc>
                <a:spcPct val="90000"/>
              </a:lnSpc>
            </a:pPr>
            <a:r>
              <a:rPr lang="en-US" sz="1300" dirty="0"/>
              <a:t>Study sample: 14% of the study sample report smoking every day or some days </a:t>
            </a:r>
          </a:p>
          <a:p>
            <a:pPr lvl="2">
              <a:lnSpc>
                <a:spcPct val="90000"/>
              </a:lnSpc>
            </a:pPr>
            <a:r>
              <a:rPr lang="en-US" sz="1300" dirty="0"/>
              <a:t>Alcohol use:</a:t>
            </a:r>
          </a:p>
          <a:p>
            <a:pPr lvl="3">
              <a:lnSpc>
                <a:spcPct val="90000"/>
              </a:lnSpc>
            </a:pPr>
            <a:r>
              <a:rPr lang="en-US" sz="1300" dirty="0"/>
              <a:t>National prevalence: 4.5% of women 18 and older consume 8 or more drinks per week (NIAAA, 2024)</a:t>
            </a:r>
          </a:p>
          <a:p>
            <a:pPr lvl="3">
              <a:lnSpc>
                <a:spcPct val="90000"/>
              </a:lnSpc>
            </a:pPr>
            <a:r>
              <a:rPr lang="en-US" sz="1300" dirty="0"/>
              <a:t>Study sample: 5.66% of sample report drinking 6 or more drinks per week </a:t>
            </a:r>
          </a:p>
          <a:p>
            <a:pPr lvl="2">
              <a:lnSpc>
                <a:spcPct val="90000"/>
              </a:lnSpc>
            </a:pPr>
            <a:r>
              <a:rPr lang="en-US" sz="1300" dirty="0"/>
              <a:t>Obesity:</a:t>
            </a:r>
          </a:p>
          <a:p>
            <a:pPr lvl="3">
              <a:lnSpc>
                <a:spcPct val="90000"/>
              </a:lnSpc>
            </a:pPr>
            <a:r>
              <a:rPr lang="en-US" sz="1300" dirty="0"/>
              <a:t>National prevalence: 81% of women over the age of 20 are overweight or obese (CDC, 2024)</a:t>
            </a:r>
          </a:p>
          <a:p>
            <a:pPr lvl="3">
              <a:lnSpc>
                <a:spcPct val="90000"/>
              </a:lnSpc>
            </a:pPr>
            <a:r>
              <a:rPr lang="en-US" sz="1300" dirty="0"/>
              <a:t>Study sample: 48.57% of sample report being told they are overweight or obese by their healthcare provider </a:t>
            </a:r>
          </a:p>
        </p:txBody>
      </p:sp>
    </p:spTree>
    <p:extLst>
      <p:ext uri="{BB962C8B-B14F-4D97-AF65-F5344CB8AC3E}">
        <p14:creationId xmlns:p14="http://schemas.microsoft.com/office/powerpoint/2010/main" val="724780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8664-0E73-1141-A9F7-4BC1EE3CA317}"/>
              </a:ext>
            </a:extLst>
          </p:cNvPr>
          <p:cNvSpPr>
            <a:spLocks noGrp="1"/>
          </p:cNvSpPr>
          <p:nvPr>
            <p:ph type="title"/>
          </p:nvPr>
        </p:nvSpPr>
        <p:spPr/>
        <p:txBody>
          <a:bodyPr/>
          <a:lstStyle/>
          <a:p>
            <a:pPr algn="ctr"/>
            <a:r>
              <a:rPr lang="en-US" dirty="0"/>
              <a:t>Discussion </a:t>
            </a:r>
          </a:p>
        </p:txBody>
      </p:sp>
      <p:sp>
        <p:nvSpPr>
          <p:cNvPr id="3" name="Content Placeholder 2">
            <a:extLst>
              <a:ext uri="{FF2B5EF4-FFF2-40B4-BE49-F238E27FC236}">
                <a16:creationId xmlns:a16="http://schemas.microsoft.com/office/drawing/2014/main" id="{426313CD-13DC-F60A-F4DB-C102C8584C47}"/>
              </a:ext>
            </a:extLst>
          </p:cNvPr>
          <p:cNvSpPr>
            <a:spLocks noGrp="1"/>
          </p:cNvSpPr>
          <p:nvPr>
            <p:ph idx="1"/>
          </p:nvPr>
        </p:nvSpPr>
        <p:spPr>
          <a:xfrm>
            <a:off x="1154953" y="1680632"/>
            <a:ext cx="9882094" cy="4848505"/>
          </a:xfrm>
        </p:spPr>
        <p:txBody>
          <a:bodyPr>
            <a:normAutofit fontScale="92500"/>
          </a:bodyPr>
          <a:lstStyle/>
          <a:p>
            <a:pPr marL="0" indent="0">
              <a:buNone/>
            </a:pPr>
            <a:endParaRPr lang="en-US" dirty="0"/>
          </a:p>
          <a:p>
            <a:r>
              <a:rPr lang="en-US" dirty="0"/>
              <a:t>Fear</a:t>
            </a:r>
          </a:p>
          <a:p>
            <a:pPr lvl="1"/>
            <a:r>
              <a:rPr lang="en-US" dirty="0"/>
              <a:t>The literature review indicated that heteronormative assumption, stigma or perceived stigma, and outright hostility toward sexual minority women is a barrier to appropriate screening behaviors in this population. </a:t>
            </a:r>
          </a:p>
          <a:p>
            <a:pPr lvl="2"/>
            <a:r>
              <a:rPr lang="en-US" dirty="0"/>
              <a:t>The survey for this project indicates</a:t>
            </a:r>
          </a:p>
          <a:p>
            <a:pPr lvl="3"/>
            <a:r>
              <a:rPr lang="en-US" dirty="0"/>
              <a:t>60.37% disagree or strongly disagree with the statement that healthcare providers lack of knowledge on LGBT issues would impact their decision to have a mammogram and 57.54% indicate that lack of provider knowledge of LGBT issues would impact their decision to have a pap smear</a:t>
            </a:r>
          </a:p>
          <a:p>
            <a:pPr lvl="3"/>
            <a:r>
              <a:rPr lang="en-US" dirty="0"/>
              <a:t>79.24% of women surveyed reported they feel comfortable discussing breast health with their healthcare provider </a:t>
            </a:r>
          </a:p>
          <a:p>
            <a:pPr lvl="3"/>
            <a:r>
              <a:rPr lang="en-US" dirty="0"/>
              <a:t>78.3% of women surveyed reported they feel comfortable discussing cervical health with their healthcare provider</a:t>
            </a:r>
          </a:p>
          <a:p>
            <a:r>
              <a:rPr lang="en-US" dirty="0"/>
              <a:t>Access to care</a:t>
            </a:r>
          </a:p>
          <a:p>
            <a:pPr lvl="2"/>
            <a:r>
              <a:rPr lang="en-US" dirty="0"/>
              <a:t>82.08% of those surveyed have an established primary care provider and 56.6% have an established OB/GYN or Midwife. In 2022 The U.S Census Bureau found that 89.2% of American adults 19-64 were insured. This is 10% less than the data from the surveyed sample indicates. (Census, 2023)  </a:t>
            </a:r>
          </a:p>
          <a:p>
            <a:pPr lvl="2"/>
            <a:r>
              <a:rPr lang="en-US" dirty="0"/>
              <a:t>99.5% have some form of health insurance compared to 89.2% for the National average (</a:t>
            </a:r>
            <a:r>
              <a:rPr lang="en-US" dirty="0" err="1"/>
              <a:t>Kiesler</a:t>
            </a:r>
            <a:r>
              <a:rPr lang="en-US" dirty="0"/>
              <a:t>-Starkey et., al, 2022) </a:t>
            </a:r>
          </a:p>
          <a:p>
            <a:endParaRPr lang="en-US" dirty="0"/>
          </a:p>
        </p:txBody>
      </p:sp>
    </p:spTree>
    <p:extLst>
      <p:ext uri="{BB962C8B-B14F-4D97-AF65-F5344CB8AC3E}">
        <p14:creationId xmlns:p14="http://schemas.microsoft.com/office/powerpoint/2010/main" val="813785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0227-17E7-5BAC-3F3A-E5493666731C}"/>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6F8597B9-098F-E378-CB35-A436D2D20A88}"/>
              </a:ext>
            </a:extLst>
          </p:cNvPr>
          <p:cNvSpPr>
            <a:spLocks noGrp="1"/>
          </p:cNvSpPr>
          <p:nvPr>
            <p:ph idx="1"/>
          </p:nvPr>
        </p:nvSpPr>
        <p:spPr/>
        <p:txBody>
          <a:bodyPr/>
          <a:lstStyle/>
          <a:p>
            <a:r>
              <a:rPr lang="en-US" dirty="0"/>
              <a:t>Access to care</a:t>
            </a:r>
          </a:p>
          <a:p>
            <a:pPr lvl="1"/>
            <a:r>
              <a:rPr lang="en-US" dirty="0"/>
              <a:t>The literature indicates that sexual and gender minorities generally do have limited access to “affirming, culturally competent care” which affects health outcomes within the population. (Gagnon et. al., 2022)</a:t>
            </a:r>
          </a:p>
          <a:p>
            <a:pPr lvl="2"/>
            <a:r>
              <a:rPr lang="en-US" dirty="0"/>
              <a:t>82.08% of this population have an established primary care provider and 56.6% have an established OB/GYN or Midwife. </a:t>
            </a:r>
          </a:p>
          <a:p>
            <a:pPr lvl="2"/>
            <a:r>
              <a:rPr lang="en-US" dirty="0"/>
              <a:t>99.5% have some form of health insurance compared to 89.2% for the National rates (</a:t>
            </a:r>
            <a:r>
              <a:rPr lang="en-US" dirty="0" err="1"/>
              <a:t>Kiesler</a:t>
            </a:r>
            <a:r>
              <a:rPr lang="en-US" dirty="0"/>
              <a:t>-Starkey et., al, 2022) </a:t>
            </a:r>
          </a:p>
          <a:p>
            <a:endParaRPr lang="en-US" dirty="0"/>
          </a:p>
        </p:txBody>
      </p:sp>
    </p:spTree>
    <p:extLst>
      <p:ext uri="{BB962C8B-B14F-4D97-AF65-F5344CB8AC3E}">
        <p14:creationId xmlns:p14="http://schemas.microsoft.com/office/powerpoint/2010/main" val="26195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6594-DCCD-06D0-231E-7A291DD1BCD8}"/>
              </a:ext>
            </a:extLst>
          </p:cNvPr>
          <p:cNvSpPr>
            <a:spLocks noGrp="1"/>
          </p:cNvSpPr>
          <p:nvPr>
            <p:ph type="title"/>
          </p:nvPr>
        </p:nvSpPr>
        <p:spPr/>
        <p:txBody>
          <a:bodyPr/>
          <a:lstStyle/>
          <a:p>
            <a:pPr algn="ctr"/>
            <a:r>
              <a:rPr lang="en-US" dirty="0"/>
              <a:t>Introduction </a:t>
            </a:r>
          </a:p>
        </p:txBody>
      </p:sp>
      <p:sp>
        <p:nvSpPr>
          <p:cNvPr id="3" name="Content Placeholder 2">
            <a:extLst>
              <a:ext uri="{FF2B5EF4-FFF2-40B4-BE49-F238E27FC236}">
                <a16:creationId xmlns:a16="http://schemas.microsoft.com/office/drawing/2014/main" id="{ADD6BAB8-ABC2-710C-7E58-13077A20DFBA}"/>
              </a:ext>
            </a:extLst>
          </p:cNvPr>
          <p:cNvSpPr>
            <a:spLocks noGrp="1"/>
          </p:cNvSpPr>
          <p:nvPr>
            <p:ph idx="1"/>
          </p:nvPr>
        </p:nvSpPr>
        <p:spPr>
          <a:xfrm>
            <a:off x="1154955" y="2273300"/>
            <a:ext cx="8761412" cy="3749902"/>
          </a:xfrm>
        </p:spPr>
        <p:txBody>
          <a:bodyPr/>
          <a:lstStyle/>
          <a:p>
            <a:r>
              <a:rPr lang="en-US" dirty="0"/>
              <a:t>The National LGBT population estimates are as follows:</a:t>
            </a:r>
          </a:p>
          <a:p>
            <a:endParaRPr lang="en-US" dirty="0"/>
          </a:p>
          <a:p>
            <a:endParaRPr lang="en-US" dirty="0"/>
          </a:p>
        </p:txBody>
      </p:sp>
      <p:pic>
        <p:nvPicPr>
          <p:cNvPr id="5" name="Picture 4">
            <a:extLst>
              <a:ext uri="{FF2B5EF4-FFF2-40B4-BE49-F238E27FC236}">
                <a16:creationId xmlns:a16="http://schemas.microsoft.com/office/drawing/2014/main" id="{1ECBAF59-7889-9D20-9C02-5D99E0993DFC}"/>
              </a:ext>
            </a:extLst>
          </p:cNvPr>
          <p:cNvPicPr>
            <a:picLocks noChangeAspect="1"/>
          </p:cNvPicPr>
          <p:nvPr/>
        </p:nvPicPr>
        <p:blipFill>
          <a:blip r:embed="rId3"/>
          <a:stretch>
            <a:fillRect/>
          </a:stretch>
        </p:blipFill>
        <p:spPr>
          <a:xfrm>
            <a:off x="1358155" y="2714852"/>
            <a:ext cx="8086725" cy="2962048"/>
          </a:xfrm>
          <a:prstGeom prst="rect">
            <a:avLst/>
          </a:prstGeom>
        </p:spPr>
      </p:pic>
      <p:sp>
        <p:nvSpPr>
          <p:cNvPr id="4" name="TextBox 3">
            <a:extLst>
              <a:ext uri="{FF2B5EF4-FFF2-40B4-BE49-F238E27FC236}">
                <a16:creationId xmlns:a16="http://schemas.microsoft.com/office/drawing/2014/main" id="{635FA01A-31DF-663D-BFB0-76598CB14965}"/>
              </a:ext>
            </a:extLst>
          </p:cNvPr>
          <p:cNvSpPr txBox="1"/>
          <p:nvPr/>
        </p:nvSpPr>
        <p:spPr>
          <a:xfrm>
            <a:off x="1358155" y="5676900"/>
            <a:ext cx="9093945" cy="261610"/>
          </a:xfrm>
          <a:prstGeom prst="rect">
            <a:avLst/>
          </a:prstGeom>
          <a:noFill/>
        </p:spPr>
        <p:txBody>
          <a:bodyPr wrap="square" rtlCol="0">
            <a:spAutoFit/>
          </a:bodyPr>
          <a:lstStyle/>
          <a:p>
            <a:r>
              <a:rPr lang="en-US" sz="1100" dirty="0"/>
              <a:t>Flores, A.R. &amp; </a:t>
            </a:r>
            <a:r>
              <a:rPr lang="en-US" sz="1100" dirty="0" err="1"/>
              <a:t>Conron</a:t>
            </a:r>
            <a:r>
              <a:rPr lang="en-US" sz="1100" dirty="0"/>
              <a:t>, K.J. (2023). Adult LGBT Population in the United States. The Williams Institute, UCLA, Los Angeles, CA</a:t>
            </a:r>
          </a:p>
        </p:txBody>
      </p:sp>
    </p:spTree>
    <p:extLst>
      <p:ext uri="{BB962C8B-B14F-4D97-AF65-F5344CB8AC3E}">
        <p14:creationId xmlns:p14="http://schemas.microsoft.com/office/powerpoint/2010/main" val="2180833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80C3-A32F-545A-DA59-5953C787F8B5}"/>
              </a:ext>
            </a:extLst>
          </p:cNvPr>
          <p:cNvSpPr>
            <a:spLocks noGrp="1"/>
          </p:cNvSpPr>
          <p:nvPr>
            <p:ph type="title"/>
          </p:nvPr>
        </p:nvSpPr>
        <p:spPr/>
        <p:txBody>
          <a:bodyPr/>
          <a:lstStyle/>
          <a:p>
            <a:pPr algn="ctr"/>
            <a:r>
              <a:rPr lang="en-US" dirty="0"/>
              <a:t>Discussion </a:t>
            </a:r>
          </a:p>
        </p:txBody>
      </p:sp>
      <p:sp>
        <p:nvSpPr>
          <p:cNvPr id="3" name="Content Placeholder 2">
            <a:extLst>
              <a:ext uri="{FF2B5EF4-FFF2-40B4-BE49-F238E27FC236}">
                <a16:creationId xmlns:a16="http://schemas.microsoft.com/office/drawing/2014/main" id="{AF09C7E0-33FB-0AEA-DFD1-66F5BC64F4B6}"/>
              </a:ext>
            </a:extLst>
          </p:cNvPr>
          <p:cNvSpPr>
            <a:spLocks noGrp="1"/>
          </p:cNvSpPr>
          <p:nvPr>
            <p:ph idx="1"/>
          </p:nvPr>
        </p:nvSpPr>
        <p:spPr/>
        <p:txBody>
          <a:bodyPr>
            <a:normAutofit fontScale="92500" lnSpcReduction="20000"/>
          </a:bodyPr>
          <a:lstStyle/>
          <a:p>
            <a:r>
              <a:rPr lang="en-US" dirty="0"/>
              <a:t>Level of Formal Education</a:t>
            </a:r>
          </a:p>
          <a:p>
            <a:pPr lvl="1"/>
            <a:r>
              <a:rPr lang="en-US" dirty="0"/>
              <a:t>According to the U.S. Census Bureau 39% of women aged 25 and older held a bachelors degree or higher in 2022 (Census, 2023).</a:t>
            </a:r>
          </a:p>
          <a:p>
            <a:pPr lvl="1"/>
            <a:r>
              <a:rPr lang="en-US" dirty="0"/>
              <a:t>For this sample 69.81% had a bachelors degree or higher in 2023.  </a:t>
            </a:r>
          </a:p>
          <a:p>
            <a:pPr lvl="1"/>
            <a:r>
              <a:rPr lang="en-US" dirty="0"/>
              <a:t>Median income in the United states for a single female is $40,200 (Census Income, 2023) </a:t>
            </a:r>
          </a:p>
          <a:p>
            <a:pPr lvl="1"/>
            <a:r>
              <a:rPr lang="en-US" dirty="0"/>
              <a:t>58.46% of this population are above this median income level when they reported their income as a single female. </a:t>
            </a:r>
          </a:p>
          <a:p>
            <a:r>
              <a:rPr lang="en-US" dirty="0"/>
              <a:t>Sustainability and Dissemination </a:t>
            </a:r>
          </a:p>
          <a:p>
            <a:pPr lvl="1"/>
            <a:r>
              <a:rPr lang="en-US" dirty="0"/>
              <a:t>The intention is to share these findings and the interpretation of the findings with stakeholders and those who completed the survey. Community members who were not able to participate in the survey have also requested to be informed outcomes. There is hope to share these findings academically as they are further developed. </a:t>
            </a:r>
          </a:p>
        </p:txBody>
      </p:sp>
    </p:spTree>
    <p:extLst>
      <p:ext uri="{BB962C8B-B14F-4D97-AF65-F5344CB8AC3E}">
        <p14:creationId xmlns:p14="http://schemas.microsoft.com/office/powerpoint/2010/main" val="4125565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FDF2-7763-A694-32D1-B536070A92F2}"/>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1F60460B-D588-DFB9-67B1-A00428068B89}"/>
              </a:ext>
            </a:extLst>
          </p:cNvPr>
          <p:cNvSpPr>
            <a:spLocks noGrp="1"/>
          </p:cNvSpPr>
          <p:nvPr>
            <p:ph idx="1"/>
          </p:nvPr>
        </p:nvSpPr>
        <p:spPr/>
        <p:txBody>
          <a:bodyPr>
            <a:normAutofit lnSpcReduction="10000"/>
          </a:bodyPr>
          <a:lstStyle/>
          <a:p>
            <a:r>
              <a:rPr lang="en-US" dirty="0"/>
              <a:t>Outcomes and Dissemination </a:t>
            </a:r>
          </a:p>
          <a:p>
            <a:pPr lvl="1"/>
            <a:r>
              <a:rPr lang="en-US" sz="1800" dirty="0">
                <a:effectLst/>
                <a:latin typeface="Segoe UI" panose="020B0502040204020203" pitchFamily="34" charset="0"/>
                <a:ea typeface="Times New Roman" panose="02020603050405020304" pitchFamily="18" charset="0"/>
                <a:cs typeface="Segoe UI" panose="020B0502040204020203" pitchFamily="34" charset="0"/>
              </a:rPr>
              <a:t>Based on the findings of the survey, healthy lifestyle education is a way to positively impact this population. As previously discussed, the population of this survey had higher rates of smoking and alcohol use when compared to the general adult population in America. The survey findings also indicate that continued improvement in education of healthcare providers is way to increase comfort in obtaining healthcare. Both of these areas provide opportunity to improve wellness and increase preventative screening within the study population.</a:t>
            </a:r>
            <a:endParaRPr lang="en-US" sz="1800" dirty="0">
              <a:effectLst/>
              <a:latin typeface="Times New Roman" panose="02020603050405020304" pitchFamily="18" charset="0"/>
              <a:ea typeface="Times New Roman" panose="02020603050405020304" pitchFamily="18" charset="0"/>
            </a:endParaRPr>
          </a:p>
          <a:p>
            <a:pPr lvl="1"/>
            <a:r>
              <a:rPr lang="en-US" sz="1800" dirty="0">
                <a:effectLst/>
                <a:latin typeface="Segoe UI" panose="020B0502040204020203" pitchFamily="34" charset="0"/>
                <a:ea typeface="Calibri" panose="020F0502020204030204" pitchFamily="34" charset="0"/>
                <a:cs typeface="Segoe UI" panose="020B0502040204020203" pitchFamily="34" charset="0"/>
              </a:rPr>
              <a:t>The results of the survey will be shared with the organization that assisted with the dissemination of the survey and assisted with obtaining anonymous participants. That infographic will be available at the end of this presentation</a:t>
            </a:r>
            <a:endParaRPr lang="en-US" dirty="0"/>
          </a:p>
        </p:txBody>
      </p:sp>
    </p:spTree>
    <p:extLst>
      <p:ext uri="{BB962C8B-B14F-4D97-AF65-F5344CB8AC3E}">
        <p14:creationId xmlns:p14="http://schemas.microsoft.com/office/powerpoint/2010/main" val="597812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7628-6128-52D0-6898-6466033C15AF}"/>
              </a:ext>
            </a:extLst>
          </p:cNvPr>
          <p:cNvSpPr>
            <a:spLocks noGrp="1"/>
          </p:cNvSpPr>
          <p:nvPr>
            <p:ph type="title"/>
          </p:nvPr>
        </p:nvSpPr>
        <p:spPr/>
        <p:txBody>
          <a:bodyPr/>
          <a:lstStyle/>
          <a:p>
            <a:pPr algn="ctr"/>
            <a:r>
              <a:rPr lang="en-US" dirty="0"/>
              <a:t>Discussion </a:t>
            </a:r>
          </a:p>
        </p:txBody>
      </p:sp>
      <p:sp>
        <p:nvSpPr>
          <p:cNvPr id="3" name="Content Placeholder 2">
            <a:extLst>
              <a:ext uri="{FF2B5EF4-FFF2-40B4-BE49-F238E27FC236}">
                <a16:creationId xmlns:a16="http://schemas.microsoft.com/office/drawing/2014/main" id="{CD97703D-C284-E38B-13BA-0B55BAF52BE0}"/>
              </a:ext>
            </a:extLst>
          </p:cNvPr>
          <p:cNvSpPr>
            <a:spLocks noGrp="1"/>
          </p:cNvSpPr>
          <p:nvPr>
            <p:ph idx="1"/>
          </p:nvPr>
        </p:nvSpPr>
        <p:spPr/>
        <p:txBody>
          <a:bodyPr/>
          <a:lstStyle/>
          <a:p>
            <a:r>
              <a:rPr lang="en-US" dirty="0"/>
              <a:t>One positive finding within this population was that a notable number of participants felt happy with their providers and felt their healthcare needs were being clearly heard. </a:t>
            </a:r>
          </a:p>
          <a:p>
            <a:endParaRPr lang="en-US" dirty="0"/>
          </a:p>
        </p:txBody>
      </p:sp>
      <p:pic>
        <p:nvPicPr>
          <p:cNvPr id="5" name="Picture 4">
            <a:extLst>
              <a:ext uri="{FF2B5EF4-FFF2-40B4-BE49-F238E27FC236}">
                <a16:creationId xmlns:a16="http://schemas.microsoft.com/office/drawing/2014/main" id="{CA6CAD12-4569-378E-4B34-159A45B9BAFB}"/>
              </a:ext>
            </a:extLst>
          </p:cNvPr>
          <p:cNvPicPr>
            <a:picLocks noChangeAspect="1"/>
          </p:cNvPicPr>
          <p:nvPr/>
        </p:nvPicPr>
        <p:blipFill>
          <a:blip r:embed="rId2"/>
          <a:stretch>
            <a:fillRect/>
          </a:stretch>
        </p:blipFill>
        <p:spPr>
          <a:xfrm>
            <a:off x="770021" y="3518782"/>
            <a:ext cx="5212932" cy="3241655"/>
          </a:xfrm>
          <a:prstGeom prst="rect">
            <a:avLst/>
          </a:prstGeom>
        </p:spPr>
      </p:pic>
      <p:pic>
        <p:nvPicPr>
          <p:cNvPr id="7" name="Picture 6">
            <a:extLst>
              <a:ext uri="{FF2B5EF4-FFF2-40B4-BE49-F238E27FC236}">
                <a16:creationId xmlns:a16="http://schemas.microsoft.com/office/drawing/2014/main" id="{3BB4CAB4-67F0-C6C6-0F25-1EFBEAAFFDDF}"/>
              </a:ext>
            </a:extLst>
          </p:cNvPr>
          <p:cNvPicPr>
            <a:picLocks noChangeAspect="1"/>
          </p:cNvPicPr>
          <p:nvPr/>
        </p:nvPicPr>
        <p:blipFill>
          <a:blip r:embed="rId3"/>
          <a:stretch>
            <a:fillRect/>
          </a:stretch>
        </p:blipFill>
        <p:spPr>
          <a:xfrm>
            <a:off x="6096000" y="3288641"/>
            <a:ext cx="5685924" cy="3471796"/>
          </a:xfrm>
          <a:prstGeom prst="rect">
            <a:avLst/>
          </a:prstGeom>
        </p:spPr>
      </p:pic>
    </p:spTree>
    <p:extLst>
      <p:ext uri="{BB962C8B-B14F-4D97-AF65-F5344CB8AC3E}">
        <p14:creationId xmlns:p14="http://schemas.microsoft.com/office/powerpoint/2010/main" val="1776127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723E-D8E8-5B4F-A333-F81AD64EE284}"/>
              </a:ext>
            </a:extLst>
          </p:cNvPr>
          <p:cNvSpPr>
            <a:spLocks noGrp="1"/>
          </p:cNvSpPr>
          <p:nvPr>
            <p:ph type="title"/>
          </p:nvPr>
        </p:nvSpPr>
        <p:spPr/>
        <p:txBody>
          <a:bodyPr/>
          <a:lstStyle/>
          <a:p>
            <a:pPr algn="ctr"/>
            <a:r>
              <a:rPr lang="en-US" dirty="0"/>
              <a:t>Discussion </a:t>
            </a:r>
          </a:p>
        </p:txBody>
      </p:sp>
      <p:sp>
        <p:nvSpPr>
          <p:cNvPr id="3" name="Content Placeholder 2">
            <a:extLst>
              <a:ext uri="{FF2B5EF4-FFF2-40B4-BE49-F238E27FC236}">
                <a16:creationId xmlns:a16="http://schemas.microsoft.com/office/drawing/2014/main" id="{FB0C1B36-25F5-430F-1FF6-A93ABCC9F27C}"/>
              </a:ext>
            </a:extLst>
          </p:cNvPr>
          <p:cNvSpPr>
            <a:spLocks noGrp="1"/>
          </p:cNvSpPr>
          <p:nvPr>
            <p:ph idx="1"/>
          </p:nvPr>
        </p:nvSpPr>
        <p:spPr/>
        <p:txBody>
          <a:bodyPr>
            <a:normAutofit/>
          </a:bodyPr>
          <a:lstStyle/>
          <a:p>
            <a:r>
              <a:rPr lang="en-US" dirty="0"/>
              <a:t>Weaknesses: </a:t>
            </a:r>
          </a:p>
          <a:p>
            <a:pPr lvl="1"/>
            <a:r>
              <a:rPr lang="en-US" dirty="0">
                <a:effectLst/>
                <a:latin typeface="Segoe UI" panose="020B0502040204020203" pitchFamily="34" charset="0"/>
                <a:ea typeface="Times New Roman" panose="02020603050405020304" pitchFamily="18" charset="0"/>
                <a:cs typeface="Segoe UI" panose="020B0502040204020203" pitchFamily="34" charset="0"/>
              </a:rPr>
              <a:t>After analysis of the question format and the results of the survey there were some clear weaknesses that would be rectified if this project were to be replicated. </a:t>
            </a:r>
            <a:endParaRPr lang="en-US" dirty="0">
              <a:effectLst/>
              <a:latin typeface="Times New Roman" panose="02020603050405020304" pitchFamily="18" charset="0"/>
              <a:ea typeface="Times New Roman" panose="02020603050405020304" pitchFamily="18" charset="0"/>
            </a:endParaRPr>
          </a:p>
          <a:p>
            <a:pPr lvl="2" indent="-285750">
              <a:buFont typeface="Courier New" panose="02070309020205020404" pitchFamily="49" charset="0"/>
              <a:buChar char="o"/>
            </a:pPr>
            <a:r>
              <a:rPr lang="en-US" dirty="0">
                <a:effectLst/>
                <a:latin typeface="Segoe UI" panose="020B0502040204020203" pitchFamily="34" charset="0"/>
                <a:ea typeface="Times New Roman" panose="02020603050405020304" pitchFamily="18" charset="0"/>
                <a:cs typeface="Segoe UI" panose="020B0502040204020203" pitchFamily="34" charset="0"/>
              </a:rPr>
              <a:t>The removal of the neutral response would help provide more clear answers throughout the survey. </a:t>
            </a:r>
            <a:endParaRPr lang="en-US" dirty="0">
              <a:effectLst/>
              <a:latin typeface="Times New Roman" panose="02020603050405020304" pitchFamily="18" charset="0"/>
              <a:ea typeface="Times New Roman" panose="02020603050405020304" pitchFamily="18" charset="0"/>
            </a:endParaRPr>
          </a:p>
          <a:p>
            <a:pPr lvl="2" indent="-285750">
              <a:buFont typeface="Courier New" panose="02070309020205020404" pitchFamily="49" charset="0"/>
              <a:buChar char="o"/>
            </a:pPr>
            <a:r>
              <a:rPr lang="en-US" dirty="0">
                <a:effectLst/>
                <a:latin typeface="Segoe UI" panose="020B0502040204020203" pitchFamily="34" charset="0"/>
                <a:ea typeface="Times New Roman" panose="02020603050405020304" pitchFamily="18" charset="0"/>
                <a:cs typeface="Segoe UI" panose="020B0502040204020203" pitchFamily="34" charset="0"/>
              </a:rPr>
              <a:t>The wording of some questions should also be changed to read more clearly and get a concise answer from the participants. </a:t>
            </a:r>
            <a:endParaRPr lang="en-US" dirty="0">
              <a:effectLst/>
              <a:latin typeface="Times New Roman" panose="02020603050405020304" pitchFamily="18" charset="0"/>
              <a:ea typeface="Times New Roman" panose="02020603050405020304" pitchFamily="18" charset="0"/>
            </a:endParaRPr>
          </a:p>
          <a:p>
            <a:pPr lvl="2" indent="-285750">
              <a:buFont typeface="Courier New" panose="02070309020205020404" pitchFamily="49" charset="0"/>
              <a:buChar char="o"/>
            </a:pPr>
            <a:r>
              <a:rPr lang="en-US" dirty="0">
                <a:effectLst/>
                <a:latin typeface="Segoe UI" panose="020B0502040204020203" pitchFamily="34" charset="0"/>
                <a:ea typeface="Times New Roman" panose="02020603050405020304" pitchFamily="18" charset="0"/>
                <a:cs typeface="Segoe UI" panose="020B0502040204020203" pitchFamily="34" charset="0"/>
              </a:rPr>
              <a:t>With the addition of some edits this survey can be replicated and used to obtain data on a more diverse population as opposed to the current population skewed heavily toward Caucasian, with higher educational achievement and higher income than the average American woman. </a:t>
            </a:r>
          </a:p>
          <a:p>
            <a:pPr>
              <a:buFont typeface="Courier New" panose="02070309020205020404" pitchFamily="49" charset="0"/>
              <a:buChar char="o"/>
            </a:pPr>
            <a:endParaRPr lang="en-US" dirty="0">
              <a:effectLst/>
              <a:latin typeface="Times New Roman" panose="02020603050405020304" pitchFamily="18" charset="0"/>
              <a:ea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2056879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1EC2-B925-8930-F494-F35E9A13BADB}"/>
              </a:ext>
            </a:extLst>
          </p:cNvPr>
          <p:cNvSpPr>
            <a:spLocks noGrp="1"/>
          </p:cNvSpPr>
          <p:nvPr>
            <p:ph type="title"/>
          </p:nvPr>
        </p:nvSpPr>
        <p:spPr/>
        <p:txBody>
          <a:bodyPr/>
          <a:lstStyle/>
          <a:p>
            <a:pPr algn="ctr"/>
            <a:r>
              <a:rPr lang="en-US" dirty="0"/>
              <a:t>Discussion </a:t>
            </a:r>
          </a:p>
        </p:txBody>
      </p:sp>
      <p:sp>
        <p:nvSpPr>
          <p:cNvPr id="3" name="Content Placeholder 2">
            <a:extLst>
              <a:ext uri="{FF2B5EF4-FFF2-40B4-BE49-F238E27FC236}">
                <a16:creationId xmlns:a16="http://schemas.microsoft.com/office/drawing/2014/main" id="{75BDF60E-D570-9CF1-1F7A-39DDA3D01A1E}"/>
              </a:ext>
            </a:extLst>
          </p:cNvPr>
          <p:cNvSpPr>
            <a:spLocks noGrp="1"/>
          </p:cNvSpPr>
          <p:nvPr>
            <p:ph idx="1"/>
          </p:nvPr>
        </p:nvSpPr>
        <p:spPr/>
        <p:txBody>
          <a:bodyPr>
            <a:normAutofit lnSpcReduction="10000"/>
          </a:bodyPr>
          <a:lstStyle/>
          <a:p>
            <a:r>
              <a:rPr lang="en-US" dirty="0"/>
              <a:t>Implications </a:t>
            </a:r>
          </a:p>
          <a:p>
            <a:pPr lvl="1"/>
            <a:r>
              <a:rPr lang="en-US" dirty="0"/>
              <a:t>The current political environment in the United States is concerning for the continued health and well being of sexual minority women. </a:t>
            </a:r>
          </a:p>
          <a:p>
            <a:pPr lvl="1"/>
            <a:r>
              <a:rPr lang="en-US" dirty="0"/>
              <a:t>There is increased hostility to those who may not visibly conform to gender and social norms for example the Safety of Public Spaces Act signed into law in Florida which allows people to be charged with trespassing for entering a bathroom that does not align with their birth gender. This is one example of legal action that may negatively impact the continued protections of sexual minority people. </a:t>
            </a:r>
          </a:p>
          <a:p>
            <a:pPr lvl="1"/>
            <a:r>
              <a:rPr lang="en-US" dirty="0"/>
              <a:t>Continued political pressure and perceived or actual hostility are all compelling reasons to continue the dissemination and education on topics such as those discussed in this project.</a:t>
            </a:r>
          </a:p>
        </p:txBody>
      </p:sp>
    </p:spTree>
    <p:extLst>
      <p:ext uri="{BB962C8B-B14F-4D97-AF65-F5344CB8AC3E}">
        <p14:creationId xmlns:p14="http://schemas.microsoft.com/office/powerpoint/2010/main" val="1064616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9CBB-2DEC-2910-0E4D-D1DFDBBC88BF}"/>
              </a:ext>
            </a:extLst>
          </p:cNvPr>
          <p:cNvSpPr>
            <a:spLocks noGrp="1"/>
          </p:cNvSpPr>
          <p:nvPr>
            <p:ph type="title"/>
          </p:nvPr>
        </p:nvSpPr>
        <p:spPr/>
        <p:txBody>
          <a:bodyPr/>
          <a:lstStyle/>
          <a:p>
            <a:pPr algn="ctr"/>
            <a:r>
              <a:rPr lang="en-US" dirty="0"/>
              <a:t>Thank You Committee</a:t>
            </a:r>
          </a:p>
        </p:txBody>
      </p:sp>
      <p:sp>
        <p:nvSpPr>
          <p:cNvPr id="3" name="Content Placeholder 2">
            <a:extLst>
              <a:ext uri="{FF2B5EF4-FFF2-40B4-BE49-F238E27FC236}">
                <a16:creationId xmlns:a16="http://schemas.microsoft.com/office/drawing/2014/main" id="{DADB6926-D076-073D-8255-8A24C2813C59}"/>
              </a:ext>
            </a:extLst>
          </p:cNvPr>
          <p:cNvSpPr>
            <a:spLocks noGrp="1"/>
          </p:cNvSpPr>
          <p:nvPr>
            <p:ph idx="1"/>
          </p:nvPr>
        </p:nvSpPr>
        <p:spPr/>
        <p:txBody>
          <a:bodyPr/>
          <a:lstStyle/>
          <a:p>
            <a:r>
              <a:rPr lang="en-US" dirty="0"/>
              <a:t>I would like to thank my Committee, Dr. </a:t>
            </a:r>
            <a:r>
              <a:rPr lang="en-US" dirty="0" err="1"/>
              <a:t>Serowoky</a:t>
            </a:r>
            <a:r>
              <a:rPr lang="en-US" dirty="0"/>
              <a:t> and Dr. Stewart for their time, dedication and expertise on the development and implementation of my project. Your patience through this process was very much appreciated. </a:t>
            </a:r>
          </a:p>
        </p:txBody>
      </p:sp>
    </p:spTree>
    <p:extLst>
      <p:ext uri="{BB962C8B-B14F-4D97-AF65-F5344CB8AC3E}">
        <p14:creationId xmlns:p14="http://schemas.microsoft.com/office/powerpoint/2010/main" val="2337929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p:txBody>
          <a:bodyPr/>
          <a:lstStyle/>
          <a:p>
            <a:r>
              <a:rPr lang="en-US" dirty="0"/>
              <a:t>                        References</a:t>
            </a:r>
          </a:p>
        </p:txBody>
      </p:sp>
      <p:sp>
        <p:nvSpPr>
          <p:cNvPr id="3" name="Content Placeholder 2">
            <a:extLst>
              <a:ext uri="{FF2B5EF4-FFF2-40B4-BE49-F238E27FC236}">
                <a16:creationId xmlns:a16="http://schemas.microsoft.com/office/drawing/2014/main" id="{A28E5DAB-5FC9-C445-9466-9939222392AC}"/>
              </a:ext>
            </a:extLst>
          </p:cNvPr>
          <p:cNvSpPr>
            <a:spLocks noGrp="1"/>
          </p:cNvSpPr>
          <p:nvPr>
            <p:ph idx="1"/>
          </p:nvPr>
        </p:nvSpPr>
        <p:spPr>
          <a:xfrm>
            <a:off x="1154955" y="2603500"/>
            <a:ext cx="8761412" cy="3754770"/>
          </a:xfrm>
        </p:spPr>
        <p:txBody>
          <a:bodyPr>
            <a:normAutofit fontScale="55000" lnSpcReduction="20000"/>
          </a:bodyPr>
          <a:lstStyle/>
          <a:p>
            <a:r>
              <a:rPr lang="en-US" i="1" dirty="0"/>
              <a:t>The American Association of Colleges of Nursing (AACN) homepage</a:t>
            </a:r>
            <a:r>
              <a:rPr lang="en-US" dirty="0"/>
              <a:t>. (n.d.). Retrieved October 19, 2022, from https://</a:t>
            </a:r>
            <a:r>
              <a:rPr lang="en-US" dirty="0" err="1"/>
              <a:t>aacnnursing.org</a:t>
            </a:r>
            <a:r>
              <a:rPr lang="en-US" dirty="0"/>
              <a:t>/Portals/42/Publications/</a:t>
            </a:r>
            <a:r>
              <a:rPr lang="en-US" dirty="0" err="1"/>
              <a:t>DNPEssentials.pdf</a:t>
            </a:r>
            <a:r>
              <a:rPr lang="en-US" dirty="0"/>
              <a:t> </a:t>
            </a:r>
          </a:p>
          <a:p>
            <a:r>
              <a:rPr lang="en-US" dirty="0"/>
              <a:t>Barefoot, K. N., Warren, J. C., &amp; Smalley, K. B. (2017). Women’s Health Care: The experiences and behaviors of rural and urban lesbians in the USA. </a:t>
            </a:r>
            <a:r>
              <a:rPr lang="en-US" i="1" dirty="0"/>
              <a:t>Rural and Remote Health</a:t>
            </a:r>
            <a:r>
              <a:rPr lang="en-US" dirty="0"/>
              <a:t>, </a:t>
            </a:r>
            <a:r>
              <a:rPr lang="en-US" i="1" dirty="0"/>
              <a:t>17</a:t>
            </a:r>
            <a:r>
              <a:rPr lang="en-US" dirty="0"/>
              <a:t>(1). </a:t>
            </a:r>
            <a:r>
              <a:rPr lang="en-US" u="sng" dirty="0">
                <a:hlinkClick r:id="rId2"/>
              </a:rPr>
              <a:t>https://doi.org/10.22605/rrh3875</a:t>
            </a:r>
            <a:r>
              <a:rPr lang="en-US" dirty="0"/>
              <a:t> </a:t>
            </a:r>
          </a:p>
          <a:p>
            <a:r>
              <a:rPr lang="en-US" dirty="0"/>
              <a:t>Biddell, C. B., </a:t>
            </a:r>
            <a:r>
              <a:rPr lang="en-US" dirty="0" err="1"/>
              <a:t>Spees</a:t>
            </a:r>
            <a:r>
              <a:rPr lang="en-US" dirty="0"/>
              <a:t>, L. P., Smith, J. S., Brewer, N. T., Des Marais, A. C., Sanusi, B. O., Hudgens, M. G., Barclay, L., Jackson, S., Kent, E. E., &amp; Wheeler, S. B. (2021). Perceived financial barriers to cervical cancer screening and associated cost burden among low-income, under-screened women. </a:t>
            </a:r>
            <a:r>
              <a:rPr lang="en-US" i="1" dirty="0"/>
              <a:t>Journal of Women's Health</a:t>
            </a:r>
            <a:r>
              <a:rPr lang="en-US" dirty="0"/>
              <a:t>, </a:t>
            </a:r>
            <a:r>
              <a:rPr lang="en-US" i="1" dirty="0"/>
              <a:t>30</a:t>
            </a:r>
            <a:r>
              <a:rPr lang="en-US" dirty="0"/>
              <a:t>(9), 1243–1252. https://</a:t>
            </a:r>
            <a:r>
              <a:rPr lang="en-US" dirty="0" err="1"/>
              <a:t>doi.org</a:t>
            </a:r>
            <a:r>
              <a:rPr lang="en-US" dirty="0"/>
              <a:t>/10.1089/jwh.2020.8807 </a:t>
            </a:r>
          </a:p>
          <a:p>
            <a:r>
              <a:rPr lang="en-US" dirty="0"/>
              <a:t>Centers for Disease Control and Prevention. (2022, September 13). </a:t>
            </a:r>
            <a:r>
              <a:rPr lang="en-US" i="1" dirty="0"/>
              <a:t>United States Cancer Statistics</a:t>
            </a:r>
            <a:r>
              <a:rPr lang="en-US" dirty="0"/>
              <a:t>. Centers for Disease Control and Prevention. Retrieved September 28, 2022, from https://www.cdc.gov/cancer/uscs/index.htm </a:t>
            </a:r>
          </a:p>
          <a:p>
            <a:r>
              <a:rPr lang="en-US" dirty="0"/>
              <a:t>Centers for Disease Control and Prevention (2024, March 28). Current Cigarette Smoking Among Adults in the United States. Retrieved March 28, 2024 from </a:t>
            </a:r>
            <a:r>
              <a:rPr lang="en-US" dirty="0">
                <a:hlinkClick r:id="rId3"/>
              </a:rPr>
              <a:t>https://www.cdc.gov/tobacco/data_statistics/fact_sheets/adult_data/cig_smoking/index.htm</a:t>
            </a:r>
            <a:endParaRPr lang="en-US" dirty="0"/>
          </a:p>
          <a:p>
            <a:r>
              <a:rPr lang="en-US" dirty="0"/>
              <a:t>Centers for Disease Control and Prevention. (2024, March 28). Prevalence of Overweight, Obesity, and Severe Obesity Among Adults Aged 20 and Over: United States, 1960–1962 Through 2017–2018. Retrieved March 28, 2024, from https://www.cdc.gov/nchs/data/hestat/obesity-adult-17-18/obesity-adult.htm#table1</a:t>
            </a:r>
          </a:p>
          <a:p>
            <a:r>
              <a:rPr lang="en-US" dirty="0"/>
              <a:t>Cochran, S. D., &amp; Mays, V. M. (2012). Risk of breast cancer mortality among women cohabiting with same sex partners: Findings from the National Health Interview Survey, 1997–2003. </a:t>
            </a:r>
            <a:r>
              <a:rPr lang="en-US" i="1" dirty="0"/>
              <a:t>Journal of Women's Health</a:t>
            </a:r>
            <a:r>
              <a:rPr lang="en-US" dirty="0"/>
              <a:t>, </a:t>
            </a:r>
            <a:r>
              <a:rPr lang="en-US" i="1" dirty="0"/>
              <a:t>21</a:t>
            </a:r>
            <a:r>
              <a:rPr lang="en-US" dirty="0"/>
              <a:t>(5), 528–533. https://</a:t>
            </a:r>
            <a:r>
              <a:rPr lang="en-US" dirty="0" err="1"/>
              <a:t>doi.org</a:t>
            </a:r>
            <a:r>
              <a:rPr lang="en-US" dirty="0"/>
              <a:t>/10.1089/jwh.2011.3134 </a:t>
            </a:r>
          </a:p>
          <a:p>
            <a:r>
              <a:rPr lang="en-US" dirty="0" err="1"/>
              <a:t>Curmi</a:t>
            </a:r>
            <a:r>
              <a:rPr lang="en-US" dirty="0"/>
              <a:t>, C., Peters, K., &amp; </a:t>
            </a:r>
            <a:r>
              <a:rPr lang="en-US" dirty="0" err="1"/>
              <a:t>Salamonson</a:t>
            </a:r>
            <a:r>
              <a:rPr lang="en-US" dirty="0"/>
              <a:t>, Y. (2015). Barriers to cervical cancer screening experienced by Lesbian women: A qualitative study. </a:t>
            </a:r>
            <a:r>
              <a:rPr lang="en-US" i="1" dirty="0"/>
              <a:t>Journal of Clinical Nursing</a:t>
            </a:r>
            <a:r>
              <a:rPr lang="en-US" dirty="0"/>
              <a:t>, </a:t>
            </a:r>
            <a:r>
              <a:rPr lang="en-US" i="1" dirty="0"/>
              <a:t>25</a:t>
            </a:r>
            <a:r>
              <a:rPr lang="en-US" dirty="0"/>
              <a:t>(23-24), 3643–3651. https://doi.org/10.1111/jocn.12947 </a:t>
            </a:r>
          </a:p>
          <a:p>
            <a:endParaRPr lang="en-US" dirty="0"/>
          </a:p>
        </p:txBody>
      </p:sp>
    </p:spTree>
    <p:extLst>
      <p:ext uri="{BB962C8B-B14F-4D97-AF65-F5344CB8AC3E}">
        <p14:creationId xmlns:p14="http://schemas.microsoft.com/office/powerpoint/2010/main" val="3639538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E627-665E-4443-BAF3-0407F583F9B4}"/>
              </a:ext>
            </a:extLst>
          </p:cNvPr>
          <p:cNvSpPr>
            <a:spLocks noGrp="1"/>
          </p:cNvSpPr>
          <p:nvPr>
            <p:ph type="title"/>
          </p:nvPr>
        </p:nvSpPr>
        <p:spPr/>
        <p:txBody>
          <a:bodyPr/>
          <a:lstStyle/>
          <a:p>
            <a:pPr algn="ctr"/>
            <a:r>
              <a:rPr lang="en-US" dirty="0"/>
              <a:t>References </a:t>
            </a:r>
          </a:p>
        </p:txBody>
      </p:sp>
      <p:sp>
        <p:nvSpPr>
          <p:cNvPr id="3" name="Content Placeholder 2">
            <a:extLst>
              <a:ext uri="{FF2B5EF4-FFF2-40B4-BE49-F238E27FC236}">
                <a16:creationId xmlns:a16="http://schemas.microsoft.com/office/drawing/2014/main" id="{865B4847-0AC7-F74C-8A36-A9E588349D00}"/>
              </a:ext>
            </a:extLst>
          </p:cNvPr>
          <p:cNvSpPr>
            <a:spLocks noGrp="1"/>
          </p:cNvSpPr>
          <p:nvPr>
            <p:ph idx="1"/>
          </p:nvPr>
        </p:nvSpPr>
        <p:spPr>
          <a:xfrm>
            <a:off x="1154955" y="2335276"/>
            <a:ext cx="8761412" cy="3882360"/>
          </a:xfrm>
        </p:spPr>
        <p:txBody>
          <a:bodyPr>
            <a:normAutofit fontScale="25000" lnSpcReduction="20000"/>
          </a:bodyPr>
          <a:lstStyle/>
          <a:p>
            <a:r>
              <a:rPr lang="en-US" sz="4000" dirty="0"/>
              <a:t>Flores, A.R. &amp; </a:t>
            </a:r>
            <a:r>
              <a:rPr lang="en-US" sz="4000" dirty="0" err="1"/>
              <a:t>Conron</a:t>
            </a:r>
            <a:r>
              <a:rPr lang="en-US" sz="4000" dirty="0"/>
              <a:t>, K.J. (2023). Adult LGBT Population in the United States. The Williams Institute, UCLA, Los Angeles, CA</a:t>
            </a:r>
          </a:p>
          <a:p>
            <a:r>
              <a:rPr lang="en-US" sz="4000" b="0" i="0" dirty="0">
                <a:solidFill>
                  <a:srgbClr val="212121"/>
                </a:solidFill>
                <a:effectLst/>
                <a:latin typeface="Roboto" panose="02000000000000000000" pitchFamily="2" charset="0"/>
              </a:rPr>
              <a:t>Frost, D. M., </a:t>
            </a:r>
            <a:r>
              <a:rPr lang="en-US" sz="4000" b="0" i="0" dirty="0" err="1">
                <a:solidFill>
                  <a:srgbClr val="212121"/>
                </a:solidFill>
                <a:effectLst/>
                <a:latin typeface="Roboto" panose="02000000000000000000" pitchFamily="2" charset="0"/>
              </a:rPr>
              <a:t>Lehavot</a:t>
            </a:r>
            <a:r>
              <a:rPr lang="en-US" sz="4000" b="0" i="0" dirty="0">
                <a:solidFill>
                  <a:srgbClr val="212121"/>
                </a:solidFill>
                <a:effectLst/>
                <a:latin typeface="Roboto" panose="02000000000000000000" pitchFamily="2" charset="0"/>
              </a:rPr>
              <a:t>, K., &amp; Meyer, I. H. (2015). Minority stress and physical health among sexual minority individuals. </a:t>
            </a:r>
            <a:r>
              <a:rPr lang="en-US" sz="4000" b="0" i="1" dirty="0">
                <a:solidFill>
                  <a:srgbClr val="212121"/>
                </a:solidFill>
                <a:effectLst/>
                <a:latin typeface="Roboto" panose="02000000000000000000" pitchFamily="2" charset="0"/>
              </a:rPr>
              <a:t>Journal of behavioral medicine</a:t>
            </a:r>
            <a:r>
              <a:rPr lang="en-US" sz="4000" b="0" i="0" dirty="0">
                <a:solidFill>
                  <a:srgbClr val="212121"/>
                </a:solidFill>
                <a:effectLst/>
                <a:latin typeface="Roboto" panose="02000000000000000000" pitchFamily="2" charset="0"/>
              </a:rPr>
              <a:t>, </a:t>
            </a:r>
            <a:r>
              <a:rPr lang="en-US" sz="4000" b="0" i="1" dirty="0">
                <a:solidFill>
                  <a:srgbClr val="212121"/>
                </a:solidFill>
                <a:effectLst/>
                <a:latin typeface="Roboto" panose="02000000000000000000" pitchFamily="2" charset="0"/>
              </a:rPr>
              <a:t>38</a:t>
            </a:r>
            <a:r>
              <a:rPr lang="en-US" sz="4000" b="0" i="0" dirty="0">
                <a:solidFill>
                  <a:srgbClr val="212121"/>
                </a:solidFill>
                <a:effectLst/>
                <a:latin typeface="Roboto" panose="02000000000000000000" pitchFamily="2" charset="0"/>
              </a:rPr>
              <a:t>(1), 1–8. </a:t>
            </a:r>
            <a:r>
              <a:rPr lang="en-US" sz="4000" b="0" i="0" dirty="0">
                <a:solidFill>
                  <a:srgbClr val="212121"/>
                </a:solidFill>
                <a:effectLst/>
                <a:latin typeface="Roboto" panose="02000000000000000000" pitchFamily="2" charset="0"/>
                <a:hlinkClick r:id="rId2"/>
              </a:rPr>
              <a:t>https://doi.org/10.1007/s10865-013-9523-8</a:t>
            </a:r>
            <a:endParaRPr lang="en-US" sz="4000" b="0" i="0" dirty="0">
              <a:solidFill>
                <a:srgbClr val="212121"/>
              </a:solidFill>
              <a:effectLst/>
              <a:latin typeface="Roboto" panose="02000000000000000000" pitchFamily="2" charset="0"/>
            </a:endParaRPr>
          </a:p>
          <a:p>
            <a:pPr algn="l"/>
            <a:r>
              <a:rPr lang="en-US" sz="4000" b="0" i="0" dirty="0">
                <a:solidFill>
                  <a:srgbClr val="333333"/>
                </a:solidFill>
                <a:effectLst/>
                <a:latin typeface="interfaceregular"/>
              </a:rPr>
              <a:t>Gagnon KW, </a:t>
            </a:r>
            <a:r>
              <a:rPr lang="en-US" sz="4000" b="0" i="0" dirty="0" err="1">
                <a:solidFill>
                  <a:srgbClr val="333333"/>
                </a:solidFill>
                <a:effectLst/>
                <a:latin typeface="interfaceregular"/>
              </a:rPr>
              <a:t>Bifulco</a:t>
            </a:r>
            <a:r>
              <a:rPr lang="en-US" sz="4000" b="0" i="0" dirty="0">
                <a:solidFill>
                  <a:srgbClr val="333333"/>
                </a:solidFill>
                <a:effectLst/>
                <a:latin typeface="interfaceregular"/>
              </a:rPr>
              <a:t> L, Robinson S</a:t>
            </a:r>
            <a:r>
              <a:rPr lang="en-US" sz="4000" b="0" i="1" dirty="0">
                <a:solidFill>
                  <a:srgbClr val="333333"/>
                </a:solidFill>
                <a:effectLst/>
                <a:latin typeface="interfaceregular"/>
              </a:rPr>
              <a:t>, et al</a:t>
            </a:r>
            <a:r>
              <a:rPr lang="en-US" sz="4000" dirty="0">
                <a:solidFill>
                  <a:srgbClr val="333333"/>
                </a:solidFill>
                <a:latin typeface="interfaceregular"/>
              </a:rPr>
              <a:t> </a:t>
            </a:r>
            <a:r>
              <a:rPr lang="en-US" sz="4000" b="0" i="0" dirty="0">
                <a:solidFill>
                  <a:srgbClr val="333333"/>
                </a:solidFill>
                <a:effectLst/>
                <a:latin typeface="interfaceregular"/>
              </a:rPr>
              <a:t>Qualitative inquiry into barriers and facilitators to transforming primary care for lesbian, gay, bisexual and transgender people in US federally qualified health </a:t>
            </a:r>
            <a:r>
              <a:rPr lang="en-US" sz="4000" b="0" i="0" dirty="0" err="1">
                <a:solidFill>
                  <a:srgbClr val="333333"/>
                </a:solidFill>
                <a:effectLst/>
                <a:latin typeface="interfaceregular"/>
              </a:rPr>
              <a:t>centres</a:t>
            </a:r>
            <a:r>
              <a:rPr lang="en-US" sz="4000" b="0" i="1" dirty="0" err="1">
                <a:solidFill>
                  <a:srgbClr val="333333"/>
                </a:solidFill>
                <a:effectLst/>
                <a:latin typeface="interfaceregular"/>
              </a:rPr>
              <a:t>BMJ</a:t>
            </a:r>
            <a:r>
              <a:rPr lang="en-US" sz="4000" b="0" i="1" dirty="0">
                <a:solidFill>
                  <a:srgbClr val="333333"/>
                </a:solidFill>
                <a:effectLst/>
                <a:latin typeface="interfaceregular"/>
              </a:rPr>
              <a:t> Open </a:t>
            </a:r>
            <a:r>
              <a:rPr lang="en-US" sz="4000" b="0" i="0" dirty="0">
                <a:solidFill>
                  <a:srgbClr val="333333"/>
                </a:solidFill>
                <a:effectLst/>
                <a:latin typeface="interfaceregular"/>
              </a:rPr>
              <a:t>2022;</a:t>
            </a:r>
            <a:r>
              <a:rPr lang="en-US" sz="4000" b="1" i="0" dirty="0">
                <a:solidFill>
                  <a:srgbClr val="333333"/>
                </a:solidFill>
                <a:effectLst/>
                <a:latin typeface="interfaceregular"/>
              </a:rPr>
              <a:t>12:</a:t>
            </a:r>
            <a:r>
              <a:rPr lang="en-US" sz="4000" b="0" i="0" dirty="0">
                <a:solidFill>
                  <a:srgbClr val="333333"/>
                </a:solidFill>
                <a:effectLst/>
                <a:latin typeface="interfaceregular"/>
              </a:rPr>
              <a:t>e055884. </a:t>
            </a:r>
            <a:r>
              <a:rPr lang="en-US" sz="4000" b="0" i="0" dirty="0" err="1">
                <a:solidFill>
                  <a:srgbClr val="333333"/>
                </a:solidFill>
                <a:effectLst/>
                <a:latin typeface="interfaceregular"/>
              </a:rPr>
              <a:t>doi</a:t>
            </a:r>
            <a:r>
              <a:rPr lang="en-US" sz="4000" b="0" i="0" dirty="0">
                <a:solidFill>
                  <a:srgbClr val="333333"/>
                </a:solidFill>
                <a:effectLst/>
                <a:latin typeface="interfaceregular"/>
              </a:rPr>
              <a:t>: 10.1136/bmjopen-2021-055884</a:t>
            </a:r>
          </a:p>
          <a:p>
            <a:pPr algn="l"/>
            <a:r>
              <a:rPr lang="en-US" sz="4000" dirty="0"/>
              <a:t>Haviland, K., </a:t>
            </a:r>
            <a:r>
              <a:rPr lang="en-US" sz="4000" dirty="0" err="1"/>
              <a:t>Swette</a:t>
            </a:r>
            <a:r>
              <a:rPr lang="en-US" sz="4000" dirty="0"/>
              <a:t>, S., Kelechi, T., &amp; Mueller, M. (2020). Barriers and facilitators to cancer screening among LGBTQ individuals with cancer. </a:t>
            </a:r>
            <a:r>
              <a:rPr lang="en-US" sz="4000" i="1" dirty="0"/>
              <a:t>Oncology Nursing Forum</a:t>
            </a:r>
            <a:r>
              <a:rPr lang="en-US" sz="4000" dirty="0"/>
              <a:t>, </a:t>
            </a:r>
            <a:r>
              <a:rPr lang="en-US" sz="4000" i="1" dirty="0"/>
              <a:t>47</a:t>
            </a:r>
            <a:r>
              <a:rPr lang="en-US" sz="4000" dirty="0"/>
              <a:t>(1), 44–55. https://doi.org/10.1188/20.onf.44-55 </a:t>
            </a:r>
          </a:p>
          <a:p>
            <a:r>
              <a:rPr lang="en-US" sz="4000" b="0" i="0" dirty="0">
                <a:solidFill>
                  <a:srgbClr val="212121"/>
                </a:solidFill>
                <a:effectLst/>
                <a:latin typeface="BlinkMacSystemFont"/>
              </a:rPr>
              <a:t>Institute of Medicine (US) Committee on Lesbian, Gay, Bisexual, and Transgender Health Issues and Research Gaps and Opportunities. (2011). </a:t>
            </a:r>
            <a:r>
              <a:rPr lang="en-US" sz="4000" b="0" i="1" dirty="0">
                <a:solidFill>
                  <a:srgbClr val="212121"/>
                </a:solidFill>
                <a:effectLst/>
                <a:latin typeface="BlinkMacSystemFont"/>
              </a:rPr>
              <a:t>The Health of Lesbian, Gay, Bisexual, and Transgender People: Building a Foundation for Better Understanding</a:t>
            </a:r>
            <a:r>
              <a:rPr lang="en-US" sz="4000" b="0" i="0" dirty="0">
                <a:solidFill>
                  <a:srgbClr val="212121"/>
                </a:solidFill>
                <a:effectLst/>
                <a:latin typeface="BlinkMacSystemFont"/>
              </a:rPr>
              <a:t>. National Academies Press (US).</a:t>
            </a:r>
            <a:endParaRPr lang="en-US" sz="4000" dirty="0"/>
          </a:p>
          <a:p>
            <a:r>
              <a:rPr lang="en-US" sz="4000" dirty="0"/>
              <a:t>Johnson, M. J., Mueller, M., Eliason, M. J., Stuart, G., &amp; Nemeth, L. S. (2016). Quantitative and mixed analyses to identify factors that affect cervical cancer screening uptake among lesbian and bisexual women and transgender men. </a:t>
            </a:r>
            <a:r>
              <a:rPr lang="en-US" sz="4000" i="1" dirty="0"/>
              <a:t>Journal of Clinical Nursing</a:t>
            </a:r>
            <a:r>
              <a:rPr lang="en-US" sz="4000" dirty="0"/>
              <a:t>, </a:t>
            </a:r>
            <a:r>
              <a:rPr lang="en-US" sz="4000" i="1" dirty="0"/>
              <a:t>25</a:t>
            </a:r>
            <a:r>
              <a:rPr lang="en-US" sz="4000" dirty="0"/>
              <a:t>(23-24), 3628–3642. https://doi.org/10.1111/jocn.13414 </a:t>
            </a:r>
          </a:p>
          <a:p>
            <a:r>
              <a:rPr lang="en-US" sz="4000" dirty="0"/>
              <a:t>Johnson, M. J., Nemeth, L. S., Mueller, M., Eliason, M. J., &amp; Stuart, G. W. (2016). Qualitative study of cervical cancer screening among lesbian and bisexual women and transgender men. </a:t>
            </a:r>
            <a:r>
              <a:rPr lang="en-US" sz="4000" i="1" dirty="0"/>
              <a:t>Cancer Nursing</a:t>
            </a:r>
            <a:r>
              <a:rPr lang="en-US" sz="4000" dirty="0"/>
              <a:t>, </a:t>
            </a:r>
            <a:r>
              <a:rPr lang="en-US" sz="4000" i="1" dirty="0"/>
              <a:t>39</a:t>
            </a:r>
            <a:r>
              <a:rPr lang="en-US" sz="4000" dirty="0"/>
              <a:t>(6), 455–463. https://doi.org/10.1097/ncc.0000000000000338 </a:t>
            </a:r>
          </a:p>
          <a:p>
            <a:r>
              <a:rPr lang="en-US" sz="4000" dirty="0" err="1"/>
              <a:t>Kiesler</a:t>
            </a:r>
            <a:r>
              <a:rPr lang="en-US" sz="4000" dirty="0"/>
              <a:t>-Starkey, K., Bunch, L., &amp; Lindstrom , R. (n.d.). Health insurance coverage in the United States: 2022. Health Insurance Coverage in the United States: 2022. https://www.census.gov/content/dam/Census/library/publications/2023/demo/p60-281.pdf</a:t>
            </a:r>
          </a:p>
          <a:p>
            <a:r>
              <a:rPr lang="en-US" sz="4000" dirty="0" err="1"/>
              <a:t>Kerker</a:t>
            </a:r>
            <a:r>
              <a:rPr lang="en-US" sz="4000" dirty="0"/>
              <a:t>, B. D., </a:t>
            </a:r>
            <a:r>
              <a:rPr lang="en-US" sz="4000" dirty="0" err="1"/>
              <a:t>Mostashari</a:t>
            </a:r>
            <a:r>
              <a:rPr lang="en-US" sz="4000" dirty="0"/>
              <a:t>, F., &amp; Thorpe, L. (2006). Health Care Access and utilization among women who have sex with women: Sexual behavior and identity. </a:t>
            </a:r>
            <a:r>
              <a:rPr lang="en-US" sz="4000" i="1" dirty="0"/>
              <a:t>Journal of Urban Health</a:t>
            </a:r>
            <a:r>
              <a:rPr lang="en-US" sz="4000" dirty="0"/>
              <a:t>, </a:t>
            </a:r>
            <a:r>
              <a:rPr lang="en-US" sz="4000" i="1" dirty="0"/>
              <a:t>83</a:t>
            </a:r>
            <a:r>
              <a:rPr lang="en-US" sz="4000" dirty="0"/>
              <a:t>(5), 970–979. https://</a:t>
            </a:r>
            <a:r>
              <a:rPr lang="en-US" sz="4000" dirty="0" err="1"/>
              <a:t>doi.org</a:t>
            </a:r>
            <a:r>
              <a:rPr lang="en-US" sz="4000" dirty="0"/>
              <a:t>/10.1007/s11524-006-9096-8 </a:t>
            </a:r>
          </a:p>
          <a:p>
            <a:r>
              <a:rPr lang="en-US" sz="4000" dirty="0"/>
              <a:t>Matthews, A. (2004). Correlates of underutilization of gynecological cancer screening among lesbian and heterosexual women. </a:t>
            </a:r>
            <a:r>
              <a:rPr lang="en-US" sz="4000" i="1" dirty="0"/>
              <a:t>Preventive Medicine</a:t>
            </a:r>
            <a:r>
              <a:rPr lang="en-US" sz="4000" dirty="0"/>
              <a:t>, </a:t>
            </a:r>
            <a:r>
              <a:rPr lang="en-US" sz="4000" i="1" dirty="0"/>
              <a:t>38</a:t>
            </a:r>
            <a:r>
              <a:rPr lang="en-US" sz="4000" dirty="0"/>
              <a:t>(1), 105–113. https://</a:t>
            </a:r>
            <a:r>
              <a:rPr lang="en-US" sz="4000" dirty="0" err="1"/>
              <a:t>doi.org</a:t>
            </a:r>
            <a:r>
              <a:rPr lang="en-US" sz="4000" dirty="0"/>
              <a:t>/10.1016/j.ypmed.2003.09.034 </a:t>
            </a:r>
          </a:p>
          <a:p>
            <a:r>
              <a:rPr lang="en-US" sz="4000" dirty="0"/>
              <a:t>Mountjoy, M., Brackenridge, C., Arrington, M., </a:t>
            </a:r>
            <a:r>
              <a:rPr lang="en-US" sz="4000" dirty="0" err="1"/>
              <a:t>Blauwet</a:t>
            </a:r>
            <a:r>
              <a:rPr lang="en-US" sz="4000" dirty="0"/>
              <a:t>, C., </a:t>
            </a:r>
            <a:r>
              <a:rPr lang="en-US" sz="4000" dirty="0" err="1"/>
              <a:t>Carska</a:t>
            </a:r>
            <a:r>
              <a:rPr lang="en-US" sz="4000" dirty="0"/>
              <a:t>-Sheppard, A., Fasting, K., Kirby, S., Leahy, T., Marks, S., Martin, K., Starr, K., </a:t>
            </a:r>
            <a:r>
              <a:rPr lang="en-US" sz="4000" dirty="0" err="1"/>
              <a:t>Tiivas</a:t>
            </a:r>
            <a:r>
              <a:rPr lang="en-US" sz="4000" dirty="0"/>
              <a:t>, A., &amp; </a:t>
            </a:r>
            <a:r>
              <a:rPr lang="en-US" sz="4000" dirty="0" err="1"/>
              <a:t>Budgett</a:t>
            </a:r>
            <a:r>
              <a:rPr lang="en-US" sz="4000" dirty="0"/>
              <a:t>, R. (2016). International Olympic Committee Consensus statement: Harassment and abuse (non-accidental violence) in sport. </a:t>
            </a:r>
            <a:r>
              <a:rPr lang="en-US" sz="4000" i="1" dirty="0"/>
              <a:t>British Journal of Sports Medicine</a:t>
            </a:r>
            <a:r>
              <a:rPr lang="en-US" sz="4000" dirty="0"/>
              <a:t>, </a:t>
            </a:r>
            <a:r>
              <a:rPr lang="en-US" sz="4000" i="1" dirty="0"/>
              <a:t>50</a:t>
            </a:r>
            <a:r>
              <a:rPr lang="en-US" sz="4000" dirty="0"/>
              <a:t>(17), 1019–1029. https://doi.org/10.1136/bjsports-2016-096121 </a:t>
            </a:r>
          </a:p>
          <a:p>
            <a:endParaRPr lang="en-US" dirty="0"/>
          </a:p>
        </p:txBody>
      </p:sp>
    </p:spTree>
    <p:extLst>
      <p:ext uri="{BB962C8B-B14F-4D97-AF65-F5344CB8AC3E}">
        <p14:creationId xmlns:p14="http://schemas.microsoft.com/office/powerpoint/2010/main" val="3291233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2B68-1695-29FA-1E0A-24595F75ED29}"/>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655A3A11-7457-1545-6972-C050B64FBBA9}"/>
              </a:ext>
            </a:extLst>
          </p:cNvPr>
          <p:cNvSpPr>
            <a:spLocks noGrp="1"/>
          </p:cNvSpPr>
          <p:nvPr>
            <p:ph idx="1"/>
          </p:nvPr>
        </p:nvSpPr>
        <p:spPr>
          <a:xfrm>
            <a:off x="1154955" y="2384044"/>
            <a:ext cx="8761412" cy="3956788"/>
          </a:xfrm>
        </p:spPr>
        <p:txBody>
          <a:bodyPr>
            <a:normAutofit fontScale="92500" lnSpcReduction="10000"/>
          </a:bodyPr>
          <a:lstStyle/>
          <a:p>
            <a:r>
              <a:rPr lang="en-US" sz="1000" dirty="0"/>
              <a:t>National Institute on Alcohol Abuse and Alcoholism (2024, March 28). Alcohol Use in the United States: Age Groups and Demographic Characteristics. Retrieved March 28, 2024 from https://www.niaaa.nih.gov/alcohols-effects-health/alcohol-topics/alcohol-facts-and-statistics/alcohol-use-united-states-age-groups-and-demographic-characteristics</a:t>
            </a:r>
          </a:p>
          <a:p>
            <a:r>
              <a:rPr lang="en-US" sz="1000" dirty="0" err="1"/>
              <a:t>Paschen</a:t>
            </a:r>
            <a:r>
              <a:rPr lang="en-US" sz="1000" dirty="0"/>
              <a:t>-Wolff, M. M., Greene, M. Z., &amp; Hughes, T. L. (2020). Sexual minority women’s sexual and Reproductive Health Literacy: A qualitative descriptive study. </a:t>
            </a:r>
            <a:r>
              <a:rPr lang="en-US" sz="1000" i="1" dirty="0"/>
              <a:t>Health Education &amp; Behavior</a:t>
            </a:r>
            <a:r>
              <a:rPr lang="en-US" sz="1000" dirty="0"/>
              <a:t>, </a:t>
            </a:r>
            <a:r>
              <a:rPr lang="en-US" sz="1000" i="1" dirty="0"/>
              <a:t>47</a:t>
            </a:r>
            <a:r>
              <a:rPr lang="en-US" sz="1000" dirty="0"/>
              <a:t>(5), 728–739. https://doi.org/10.1177/1090198120925747 </a:t>
            </a: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Shetty, G., Sanchez, J. A., Lancaster, J. M., Wilson, L. E., Quinn, G. P., &amp; </a:t>
            </a:r>
            <a:r>
              <a:rPr kumimoji="0" lang="en-US" sz="10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Schabath</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M. B. (2016). Oncology Healthcare Providers’ knowledge, attitudes, and practice behaviors regarding LGBT health. </a:t>
            </a:r>
            <a:r>
              <a:rPr kumimoji="0" lang="en-US" sz="10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Patient Education and Counseling</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0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99</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(10), 1676–1684. https://doi.org/10.1016/j.pec.2016.05.004 </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Smith, S. K., &amp; </a:t>
            </a:r>
            <a:r>
              <a:rPr kumimoji="0" lang="en-US" sz="10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Turell</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S. C. (2017). Perceptions of healthcare experiences: Relational and communicative competencies to improve care for LGBT people. </a:t>
            </a:r>
            <a:r>
              <a:rPr kumimoji="0" lang="en-US" sz="10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Journal of Social Issues</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0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73</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(3), 637–657. https://doi.org/10.1111/josi.12235 </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0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Solazzo</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 L., Gorman, B. K., &amp; Denney, J. T. (2017). Cancer screening utilization among U.S. women: How mammogram and pap test use varies among heterosexual, lesbian, and bisexual women. </a:t>
            </a:r>
            <a:r>
              <a:rPr kumimoji="0" lang="en-US" sz="10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Population Research and Policy Review</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0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36</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(3), 357–377. https://doi.org/10.1007/s11113-017-9425-5 </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0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SportsEngine</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This is USA hockey. (2022). </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hlinkClick r:id="rId3"/>
              </a:rPr>
              <a:t>https://www.usahockey.com/about</a:t>
            </a: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United States Census Bureau (2024, March 28). Census Bureau Releases New Educational Attainment Data. Retrieved March 28, 2024 from </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hlinkClick r:id="rId4"/>
              </a:rPr>
              <a:t>https://www.census.gov/newsroom/press-releases/2023/educational-attainment-data.html#:~:text=not%20statistically%20significant.-,Sex,women%20age%2025%20and%20older</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United States Census Bureau (2024, March 28). Income in the United States: 2022. Retrieved March 28, 2024 from https://www.census.gov/library/publications/2023/demo/p60-279.html#:~:text=Real%20median%20household%20income%20was,and%20Table%20A%2D1).</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Waugh, E., Myhre, D., Beauvais, C., </a:t>
            </a:r>
            <a:r>
              <a:rPr kumimoji="0" lang="en-US" sz="10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Thériault</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G., Bell, N. R., Dickinson, J. A., Grad, R., Singh, H., &amp; </a:t>
            </a:r>
            <a:r>
              <a:rPr kumimoji="0" lang="en-US" sz="10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Szafran</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O. (2021). Preventive screening in women who have sex with women. </a:t>
            </a:r>
            <a:r>
              <a:rPr kumimoji="0" lang="en-US" sz="10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Canadian Family Physician</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0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67</a:t>
            </a: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(11), 830–836. https://doi.org/10.46747/cfp.6711830</a:t>
            </a:r>
          </a:p>
          <a:p>
            <a:endParaRPr lang="en-US" dirty="0"/>
          </a:p>
        </p:txBody>
      </p:sp>
    </p:spTree>
    <p:extLst>
      <p:ext uri="{BB962C8B-B14F-4D97-AF65-F5344CB8AC3E}">
        <p14:creationId xmlns:p14="http://schemas.microsoft.com/office/powerpoint/2010/main" val="428531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6F86-9B5B-DE48-8ABC-98E6DE7C3283}"/>
              </a:ext>
            </a:extLst>
          </p:cNvPr>
          <p:cNvSpPr>
            <a:spLocks noGrp="1"/>
          </p:cNvSpPr>
          <p:nvPr>
            <p:ph type="title"/>
          </p:nvPr>
        </p:nvSpPr>
        <p:spPr/>
        <p:txBody>
          <a:bodyPr/>
          <a:lstStyle/>
          <a:p>
            <a:r>
              <a:rPr lang="en-US" dirty="0"/>
              <a:t>                            Background</a:t>
            </a:r>
          </a:p>
        </p:txBody>
      </p:sp>
      <p:sp>
        <p:nvSpPr>
          <p:cNvPr id="3" name="Content Placeholder 2">
            <a:extLst>
              <a:ext uri="{FF2B5EF4-FFF2-40B4-BE49-F238E27FC236}">
                <a16:creationId xmlns:a16="http://schemas.microsoft.com/office/drawing/2014/main" id="{C45C9251-441A-3C49-ABA1-6E55F4A0DDBC}"/>
              </a:ext>
            </a:extLst>
          </p:cNvPr>
          <p:cNvSpPr>
            <a:spLocks noGrp="1"/>
          </p:cNvSpPr>
          <p:nvPr>
            <p:ph idx="1"/>
          </p:nvPr>
        </p:nvSpPr>
        <p:spPr/>
        <p:txBody>
          <a:bodyPr/>
          <a:lstStyle/>
          <a:p>
            <a:r>
              <a:rPr lang="en-US" dirty="0"/>
              <a:t>The body of research regarding women’s health as a separate entity is much small than that of men’s health </a:t>
            </a:r>
          </a:p>
          <a:p>
            <a:r>
              <a:rPr lang="en-US" dirty="0"/>
              <a:t>Specifically identifying women who identify as non-heterosexual further narrows the available research</a:t>
            </a:r>
          </a:p>
          <a:p>
            <a:r>
              <a:rPr lang="en-US" dirty="0"/>
              <a:t>Much of the currently available literature indicates that larger scale population-based studies would bolster the current understanding of the demographic and their associated health behaviors (</a:t>
            </a:r>
            <a:r>
              <a:rPr lang="en-US" dirty="0" err="1"/>
              <a:t>Haviland</a:t>
            </a:r>
            <a:r>
              <a:rPr lang="en-US" dirty="0"/>
              <a:t> et. al., 2020). </a:t>
            </a:r>
          </a:p>
          <a:p>
            <a:pPr marL="0" indent="0">
              <a:buNone/>
            </a:pPr>
            <a:endParaRPr lang="en-US" dirty="0"/>
          </a:p>
        </p:txBody>
      </p:sp>
    </p:spTree>
    <p:extLst>
      <p:ext uri="{BB962C8B-B14F-4D97-AF65-F5344CB8AC3E}">
        <p14:creationId xmlns:p14="http://schemas.microsoft.com/office/powerpoint/2010/main" val="416751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B855-463F-4F4A-BBDD-C9A06E5AB1BF}"/>
              </a:ext>
            </a:extLst>
          </p:cNvPr>
          <p:cNvSpPr>
            <a:spLocks noGrp="1"/>
          </p:cNvSpPr>
          <p:nvPr>
            <p:ph type="title"/>
          </p:nvPr>
        </p:nvSpPr>
        <p:spPr/>
        <p:txBody>
          <a:bodyPr/>
          <a:lstStyle/>
          <a:p>
            <a:r>
              <a:rPr lang="en-US" dirty="0"/>
              <a:t>                         Significance</a:t>
            </a:r>
          </a:p>
        </p:txBody>
      </p:sp>
      <p:sp>
        <p:nvSpPr>
          <p:cNvPr id="3" name="Content Placeholder 2">
            <a:extLst>
              <a:ext uri="{FF2B5EF4-FFF2-40B4-BE49-F238E27FC236}">
                <a16:creationId xmlns:a16="http://schemas.microsoft.com/office/drawing/2014/main" id="{734FC4EE-2AB0-1846-8171-6C79A8D04107}"/>
              </a:ext>
            </a:extLst>
          </p:cNvPr>
          <p:cNvSpPr>
            <a:spLocks noGrp="1"/>
          </p:cNvSpPr>
          <p:nvPr>
            <p:ph idx="1"/>
          </p:nvPr>
        </p:nvSpPr>
        <p:spPr/>
        <p:txBody>
          <a:bodyPr>
            <a:normAutofit/>
          </a:bodyPr>
          <a:lstStyle/>
          <a:p>
            <a:r>
              <a:rPr lang="en-US" dirty="0"/>
              <a:t>According to the CDC in 2020 the rate of new cervical cancers was 7 per 100,000 women and the rate of new breast cancers was 119.2 per 100,000 women (CDC, 2024). The CDC does indicate that these rates are lower than previous years due to barriers associated with care access and fewer screening opportunities related to the COVID-19 pandemic. </a:t>
            </a:r>
          </a:p>
          <a:p>
            <a:r>
              <a:rPr lang="en-US" dirty="0"/>
              <a:t>Problems with screening have been identified within this population and the implications for the population are related to possible higher rates of breast and cervical cancer along with the possibility of increased mortality when compared to their heterosexual counterparts. (</a:t>
            </a:r>
            <a:r>
              <a:rPr lang="en-US" dirty="0" err="1"/>
              <a:t>Solazzo</a:t>
            </a:r>
            <a:r>
              <a:rPr lang="en-US" dirty="0"/>
              <a:t> et. al, 2017)</a:t>
            </a:r>
          </a:p>
        </p:txBody>
      </p:sp>
    </p:spTree>
    <p:extLst>
      <p:ext uri="{BB962C8B-B14F-4D97-AF65-F5344CB8AC3E}">
        <p14:creationId xmlns:p14="http://schemas.microsoft.com/office/powerpoint/2010/main" val="118299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1BF4-3ADC-F74A-9AC8-7B154CF3DCEA}"/>
              </a:ext>
            </a:extLst>
          </p:cNvPr>
          <p:cNvSpPr>
            <a:spLocks noGrp="1"/>
          </p:cNvSpPr>
          <p:nvPr>
            <p:ph type="title"/>
          </p:nvPr>
        </p:nvSpPr>
        <p:spPr/>
        <p:txBody>
          <a:bodyPr/>
          <a:lstStyle/>
          <a:p>
            <a:r>
              <a:rPr lang="en-US" dirty="0"/>
              <a:t>                         Clinical Question</a:t>
            </a:r>
          </a:p>
        </p:txBody>
      </p:sp>
      <p:sp>
        <p:nvSpPr>
          <p:cNvPr id="3" name="Content Placeholder 2">
            <a:extLst>
              <a:ext uri="{FF2B5EF4-FFF2-40B4-BE49-F238E27FC236}">
                <a16:creationId xmlns:a16="http://schemas.microsoft.com/office/drawing/2014/main" id="{6074A5DA-69BF-C94D-BEDF-33933619ECAE}"/>
              </a:ext>
            </a:extLst>
          </p:cNvPr>
          <p:cNvSpPr>
            <a:spLocks noGrp="1"/>
          </p:cNvSpPr>
          <p:nvPr>
            <p:ph idx="1"/>
          </p:nvPr>
        </p:nvSpPr>
        <p:spPr/>
        <p:txBody>
          <a:bodyPr/>
          <a:lstStyle/>
          <a:p>
            <a:r>
              <a:rPr lang="en-US" dirty="0"/>
              <a:t>What are the barriers to timely and appropriate breast and cervical cancer screening in sexual-minority women with intact cervixes aged 21-65?</a:t>
            </a:r>
          </a:p>
          <a:p>
            <a:endParaRPr lang="en-US" dirty="0"/>
          </a:p>
        </p:txBody>
      </p:sp>
    </p:spTree>
    <p:extLst>
      <p:ext uri="{BB962C8B-B14F-4D97-AF65-F5344CB8AC3E}">
        <p14:creationId xmlns:p14="http://schemas.microsoft.com/office/powerpoint/2010/main" val="363291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1904-9698-3440-B2DB-C643B5B02430}"/>
              </a:ext>
            </a:extLst>
          </p:cNvPr>
          <p:cNvSpPr>
            <a:spLocks noGrp="1"/>
          </p:cNvSpPr>
          <p:nvPr>
            <p:ph type="title"/>
          </p:nvPr>
        </p:nvSpPr>
        <p:spPr/>
        <p:txBody>
          <a:bodyPr/>
          <a:lstStyle/>
          <a:p>
            <a:r>
              <a:rPr lang="en-US" dirty="0"/>
              <a:t>                        Literature Review</a:t>
            </a:r>
          </a:p>
        </p:txBody>
      </p:sp>
      <p:sp>
        <p:nvSpPr>
          <p:cNvPr id="3" name="Content Placeholder 2">
            <a:extLst>
              <a:ext uri="{FF2B5EF4-FFF2-40B4-BE49-F238E27FC236}">
                <a16:creationId xmlns:a16="http://schemas.microsoft.com/office/drawing/2014/main" id="{93F03662-8160-4041-8FE3-CDF88219FB32}"/>
              </a:ext>
            </a:extLst>
          </p:cNvPr>
          <p:cNvSpPr>
            <a:spLocks noGrp="1"/>
          </p:cNvSpPr>
          <p:nvPr>
            <p:ph idx="1"/>
          </p:nvPr>
        </p:nvSpPr>
        <p:spPr/>
        <p:txBody>
          <a:bodyPr/>
          <a:lstStyle/>
          <a:p>
            <a:r>
              <a:rPr lang="en-US" dirty="0"/>
              <a:t>A review of the literature was conducted using University of Detroit Mercy’s library access. </a:t>
            </a:r>
          </a:p>
          <a:p>
            <a:r>
              <a:rPr lang="en-US" dirty="0"/>
              <a:t>The literature review returned results ranging in date from 2006-2023.</a:t>
            </a:r>
          </a:p>
          <a:p>
            <a:r>
              <a:rPr lang="en-US" dirty="0"/>
              <a:t>The search terms used include: “cervical cancer screening,” “breast cancer screening,” “LGBT,” “lesbian,” “lesbian women.”</a:t>
            </a:r>
          </a:p>
        </p:txBody>
      </p:sp>
    </p:spTree>
    <p:extLst>
      <p:ext uri="{BB962C8B-B14F-4D97-AF65-F5344CB8AC3E}">
        <p14:creationId xmlns:p14="http://schemas.microsoft.com/office/powerpoint/2010/main" val="419929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0D40-8192-C342-ADC0-C0A7503D53D2}"/>
              </a:ext>
            </a:extLst>
          </p:cNvPr>
          <p:cNvSpPr>
            <a:spLocks noGrp="1"/>
          </p:cNvSpPr>
          <p:nvPr>
            <p:ph type="title"/>
          </p:nvPr>
        </p:nvSpPr>
        <p:spPr/>
        <p:txBody>
          <a:bodyPr/>
          <a:lstStyle/>
          <a:p>
            <a:r>
              <a:rPr lang="en-US" dirty="0"/>
              <a:t>                         Purpose Statement</a:t>
            </a:r>
          </a:p>
        </p:txBody>
      </p:sp>
      <p:sp>
        <p:nvSpPr>
          <p:cNvPr id="3" name="Content Placeholder 2">
            <a:extLst>
              <a:ext uri="{FF2B5EF4-FFF2-40B4-BE49-F238E27FC236}">
                <a16:creationId xmlns:a16="http://schemas.microsoft.com/office/drawing/2014/main" id="{96F21798-1630-C649-B7EF-DE6119A35F8B}"/>
              </a:ext>
            </a:extLst>
          </p:cNvPr>
          <p:cNvSpPr>
            <a:spLocks noGrp="1"/>
          </p:cNvSpPr>
          <p:nvPr>
            <p:ph idx="1"/>
          </p:nvPr>
        </p:nvSpPr>
        <p:spPr/>
        <p:txBody>
          <a:bodyPr/>
          <a:lstStyle/>
          <a:p>
            <a:r>
              <a:rPr lang="en-US" dirty="0"/>
              <a:t> The purpose of this project is to better understand breast and cervical cancer screening habits as well as beliefs and knowledge or lack thereof in sexual-minority identifying women with intact cervixes. </a:t>
            </a:r>
          </a:p>
          <a:p>
            <a:r>
              <a:rPr lang="en-US" dirty="0"/>
              <a:t>The goal of the project is to gain an understanding of how “education, economic stability, environment, healthcare and social context impact  access to appropriate healthcare.” (Health People 2030)</a:t>
            </a:r>
          </a:p>
        </p:txBody>
      </p:sp>
    </p:spTree>
    <p:extLst>
      <p:ext uri="{BB962C8B-B14F-4D97-AF65-F5344CB8AC3E}">
        <p14:creationId xmlns:p14="http://schemas.microsoft.com/office/powerpoint/2010/main" val="284838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14ED-C6C8-3E48-8C29-921896C2983D}"/>
              </a:ext>
            </a:extLst>
          </p:cNvPr>
          <p:cNvSpPr>
            <a:spLocks noGrp="1"/>
          </p:cNvSpPr>
          <p:nvPr>
            <p:ph type="title"/>
          </p:nvPr>
        </p:nvSpPr>
        <p:spPr/>
        <p:txBody>
          <a:bodyPr>
            <a:normAutofit/>
          </a:bodyPr>
          <a:lstStyle/>
          <a:p>
            <a:r>
              <a:rPr lang="en-US" dirty="0"/>
              <a:t>                       Theoretical Framework</a:t>
            </a:r>
          </a:p>
        </p:txBody>
      </p:sp>
      <p:sp>
        <p:nvSpPr>
          <p:cNvPr id="3" name="Content Placeholder 2">
            <a:extLst>
              <a:ext uri="{FF2B5EF4-FFF2-40B4-BE49-F238E27FC236}">
                <a16:creationId xmlns:a16="http://schemas.microsoft.com/office/drawing/2014/main" id="{2E10B057-185C-C64A-A89D-FFD19C139E29}"/>
              </a:ext>
            </a:extLst>
          </p:cNvPr>
          <p:cNvSpPr>
            <a:spLocks noGrp="1"/>
          </p:cNvSpPr>
          <p:nvPr>
            <p:ph idx="1"/>
          </p:nvPr>
        </p:nvSpPr>
        <p:spPr/>
        <p:txBody>
          <a:bodyPr/>
          <a:lstStyle/>
          <a:p>
            <a:r>
              <a:rPr lang="en-US" dirty="0"/>
              <a:t>The Social Determinants of Health framework cites the importance that education, economic stability, environment, healthcare, and social context have on access to appropriate healthcare</a:t>
            </a:r>
          </a:p>
          <a:p>
            <a:r>
              <a:rPr lang="en-US" dirty="0"/>
              <a:t>It intersects with the Minority Stress Model in that they both take into consideration the effect that environment, education and social context have on people who identify as part of this population. </a:t>
            </a:r>
          </a:p>
          <a:p>
            <a:r>
              <a:rPr lang="en-US" dirty="0"/>
              <a:t>Both are commonly used in the context of the LGBT community. </a:t>
            </a:r>
          </a:p>
          <a:p>
            <a:endParaRPr lang="en-US" dirty="0"/>
          </a:p>
          <a:p>
            <a:endParaRPr lang="en-US" dirty="0"/>
          </a:p>
          <a:p>
            <a:endParaRPr lang="en-US" dirty="0"/>
          </a:p>
        </p:txBody>
      </p:sp>
    </p:spTree>
    <p:extLst>
      <p:ext uri="{BB962C8B-B14F-4D97-AF65-F5344CB8AC3E}">
        <p14:creationId xmlns:p14="http://schemas.microsoft.com/office/powerpoint/2010/main" val="3502998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10" ma:contentTypeDescription="Create a new document." ma:contentTypeScope="" ma:versionID="22fe44e7771371143a0e831957248ef8">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4aecf658b4326ff989cf9fe02ef8878c"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333B3-CC7A-4184-BEE9-D1D77F1C066D}">
  <ds:schemaRefs>
    <ds:schemaRef ds:uri="http://schemas.microsoft.com/sharepoint/v3/contenttype/forms"/>
  </ds:schemaRefs>
</ds:datastoreItem>
</file>

<file path=customXml/itemProps2.xml><?xml version="1.0" encoding="utf-8"?>
<ds:datastoreItem xmlns:ds="http://schemas.openxmlformats.org/officeDocument/2006/customXml" ds:itemID="{69D3A33B-D6C5-4692-A4F2-7E659A4D583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C65F823-3BC9-48D4-826E-6743308CC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{D7859B35-0DCD-D042-B8AF-6FF5E3D4C7FD}tf10001076</Template>
  <TotalTime>42507</TotalTime>
  <Words>4583</Words>
  <Application>Microsoft Office PowerPoint</Application>
  <PresentationFormat>Widescreen</PresentationFormat>
  <Paragraphs>212</Paragraphs>
  <Slides>38</Slides>
  <Notes>14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Ion Boardroom</vt:lpstr>
      <vt:lpstr>Breast and Cervical Cancer Screening in Sexual-Minority Women</vt:lpstr>
      <vt:lpstr>                      Introduction</vt:lpstr>
      <vt:lpstr>Introduction </vt:lpstr>
      <vt:lpstr>                            Background</vt:lpstr>
      <vt:lpstr>                         Significance</vt:lpstr>
      <vt:lpstr>                         Clinical Question</vt:lpstr>
      <vt:lpstr>                        Literature Review</vt:lpstr>
      <vt:lpstr>                         Purpose Statement</vt:lpstr>
      <vt:lpstr>                       Theoretical Framework</vt:lpstr>
      <vt:lpstr>Theoretical Framework </vt:lpstr>
      <vt:lpstr>Theoretical Framework</vt:lpstr>
      <vt:lpstr>Minority Stress Model</vt:lpstr>
      <vt:lpstr>               Organizational Assessment</vt:lpstr>
      <vt:lpstr>PowerPoint Presentation</vt:lpstr>
      <vt:lpstr>IRB</vt:lpstr>
      <vt:lpstr>Methods/Design</vt:lpstr>
      <vt:lpstr>Methods and Design </vt:lpstr>
      <vt:lpstr>Methods and Design </vt:lpstr>
      <vt:lpstr>Data Analysis </vt:lpstr>
      <vt:lpstr>Results</vt:lpstr>
      <vt:lpstr>Demographic Data</vt:lpstr>
      <vt:lpstr>Demographic Data</vt:lpstr>
      <vt:lpstr>Income Demographics </vt:lpstr>
      <vt:lpstr>Income Demographics</vt:lpstr>
      <vt:lpstr>Insurance Demographics</vt:lpstr>
      <vt:lpstr>Results</vt:lpstr>
      <vt:lpstr>Discussion</vt:lpstr>
      <vt:lpstr>Discussion </vt:lpstr>
      <vt:lpstr>Discussion</vt:lpstr>
      <vt:lpstr>Discussion </vt:lpstr>
      <vt:lpstr>Discussion</vt:lpstr>
      <vt:lpstr>Discussion </vt:lpstr>
      <vt:lpstr>Discussion </vt:lpstr>
      <vt:lpstr>Discussion </vt:lpstr>
      <vt:lpstr>Thank You Committee</vt:lpstr>
      <vt:lpstr>                        References</vt:lpstr>
      <vt:lpstr>References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and Cervical Cancer Screening in Sexual-Minority Women</dc:title>
  <dc:creator>Darcy Guidice</dc:creator>
  <cp:lastModifiedBy>Guidice, Darcy</cp:lastModifiedBy>
  <cp:revision>47</cp:revision>
  <dcterms:created xsi:type="dcterms:W3CDTF">2022-12-07T21:18:32Z</dcterms:created>
  <dcterms:modified xsi:type="dcterms:W3CDTF">2024-11-13T14:53:32Z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