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53"/>
  </p:notesMasterIdLst>
  <p:sldIdLst>
    <p:sldId id="256" r:id="rId5"/>
    <p:sldId id="285" r:id="rId6"/>
    <p:sldId id="284" r:id="rId7"/>
    <p:sldId id="257" r:id="rId8"/>
    <p:sldId id="303" r:id="rId9"/>
    <p:sldId id="299" r:id="rId10"/>
    <p:sldId id="300" r:id="rId11"/>
    <p:sldId id="301" r:id="rId12"/>
    <p:sldId id="302" r:id="rId13"/>
    <p:sldId id="270" r:id="rId14"/>
    <p:sldId id="288" r:id="rId15"/>
    <p:sldId id="5262" r:id="rId16"/>
    <p:sldId id="261" r:id="rId17"/>
    <p:sldId id="304" r:id="rId18"/>
    <p:sldId id="5265" r:id="rId19"/>
    <p:sldId id="5263" r:id="rId20"/>
    <p:sldId id="5267" r:id="rId21"/>
    <p:sldId id="283" r:id="rId22"/>
    <p:sldId id="5248" r:id="rId23"/>
    <p:sldId id="5246" r:id="rId24"/>
    <p:sldId id="5249" r:id="rId25"/>
    <p:sldId id="5264" r:id="rId26"/>
    <p:sldId id="5247" r:id="rId27"/>
    <p:sldId id="5250" r:id="rId28"/>
    <p:sldId id="292" r:id="rId29"/>
    <p:sldId id="5251" r:id="rId30"/>
    <p:sldId id="293" r:id="rId31"/>
    <p:sldId id="5266" r:id="rId32"/>
    <p:sldId id="5269" r:id="rId33"/>
    <p:sldId id="5259" r:id="rId34"/>
    <p:sldId id="5254" r:id="rId35"/>
    <p:sldId id="5255" r:id="rId36"/>
    <p:sldId id="5256" r:id="rId37"/>
    <p:sldId id="296" r:id="rId38"/>
    <p:sldId id="295" r:id="rId39"/>
    <p:sldId id="297" r:id="rId40"/>
    <p:sldId id="298" r:id="rId41"/>
    <p:sldId id="5260" r:id="rId42"/>
    <p:sldId id="5261" r:id="rId43"/>
    <p:sldId id="268" r:id="rId44"/>
    <p:sldId id="276" r:id="rId45"/>
    <p:sldId id="277" r:id="rId46"/>
    <p:sldId id="278" r:id="rId47"/>
    <p:sldId id="279" r:id="rId48"/>
    <p:sldId id="5268" r:id="rId49"/>
    <p:sldId id="280" r:id="rId50"/>
    <p:sldId id="281" r:id="rId51"/>
    <p:sldId id="28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33065-3532-7040-6FB1-FC3EB426CF41}" name="Karen Mihelich" initials="KM" userId="S::mihelika@udmercy.edu::cced21f1-3d03-4502-9b7f-ecf5969ac610" providerId="AD"/>
  <p188:author id="{186633A3-8F9E-8BF9-1660-D226C8A9BA20}" name="Jennifer L. Bailey" initials="JLB" userId="S::baileyjl@trinity-health.org::f078f0f9-ccb7-413c-bc5a-ac62827ddd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1" autoAdjust="0"/>
    <p:restoredTop sz="95225" autoAdjust="0"/>
  </p:normalViewPr>
  <p:slideViewPr>
    <p:cSldViewPr snapToGrid="0">
      <p:cViewPr varScale="1">
        <p:scale>
          <a:sx n="82" d="100"/>
          <a:sy n="82" d="100"/>
        </p:scale>
        <p:origin x="293"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0.png"/><Relationship Id="rId7" Type="http://schemas.openxmlformats.org/officeDocument/2006/relationships/image" Target="../media/image22.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ata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2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0.png"/><Relationship Id="rId7" Type="http://schemas.openxmlformats.org/officeDocument/2006/relationships/image" Target="../media/image22.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AD4BA-AF74-4BED-AA30-49F88AE82D3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A664AE88-D1A5-4513-9CA9-4508BAEB0757}">
      <dgm:prSet/>
      <dgm:spPr>
        <a:solidFill>
          <a:schemeClr val="tx2">
            <a:lumMod val="50000"/>
            <a:lumOff val="50000"/>
          </a:schemeClr>
        </a:solidFill>
      </dgm:spPr>
      <dgm:t>
        <a:bodyPr/>
        <a:lstStyle/>
        <a:p>
          <a:r>
            <a:rPr lang="en-US" dirty="0"/>
            <a:t>DNP Project Overview: </a:t>
          </a:r>
        </a:p>
      </dgm:t>
    </dgm:pt>
    <dgm:pt modelId="{F126465A-0E22-4FA1-8E02-7911C9AF80C2}" type="parTrans" cxnId="{73C512E1-D441-49EC-8A7B-6DF4B5C2CE79}">
      <dgm:prSet/>
      <dgm:spPr/>
      <dgm:t>
        <a:bodyPr/>
        <a:lstStyle/>
        <a:p>
          <a:endParaRPr lang="en-US"/>
        </a:p>
      </dgm:t>
    </dgm:pt>
    <dgm:pt modelId="{34DD0556-3B5B-4DBC-BF0E-47A5FC48B151}" type="sibTrans" cxnId="{73C512E1-D441-49EC-8A7B-6DF4B5C2CE79}">
      <dgm:prSet/>
      <dgm:spPr/>
      <dgm:t>
        <a:bodyPr/>
        <a:lstStyle/>
        <a:p>
          <a:endParaRPr lang="en-US"/>
        </a:p>
      </dgm:t>
    </dgm:pt>
    <dgm:pt modelId="{BCA0DB27-433B-4674-86F7-26FA0A534841}">
      <dgm:prSet/>
      <dgm:spPr>
        <a:solidFill>
          <a:schemeClr val="tx2">
            <a:lumMod val="25000"/>
            <a:lumOff val="75000"/>
            <a:alpha val="90000"/>
          </a:schemeClr>
        </a:solidFill>
      </dgm:spPr>
      <dgm:t>
        <a:bodyPr/>
        <a:lstStyle/>
        <a:p>
          <a:r>
            <a:rPr lang="en-US" dirty="0"/>
            <a:t>Program evaluation of an outreach pilot targeting patients with uncontrolled hypertension aimed to improve the completion of recommended care</a:t>
          </a:r>
        </a:p>
      </dgm:t>
    </dgm:pt>
    <dgm:pt modelId="{1AD79649-E058-4AC5-8628-4E5EE0723DC6}" type="parTrans" cxnId="{B0E71433-7FC8-4C7F-8BBE-DEFB7F9B134F}">
      <dgm:prSet/>
      <dgm:spPr/>
      <dgm:t>
        <a:bodyPr/>
        <a:lstStyle/>
        <a:p>
          <a:endParaRPr lang="en-US"/>
        </a:p>
      </dgm:t>
    </dgm:pt>
    <dgm:pt modelId="{44FCF862-181E-4847-A299-5E8E831BBA7B}" type="sibTrans" cxnId="{B0E71433-7FC8-4C7F-8BBE-DEFB7F9B134F}">
      <dgm:prSet/>
      <dgm:spPr/>
      <dgm:t>
        <a:bodyPr/>
        <a:lstStyle/>
        <a:p>
          <a:endParaRPr lang="en-US"/>
        </a:p>
      </dgm:t>
    </dgm:pt>
    <dgm:pt modelId="{A40ECE57-7C05-49C4-84A7-6A0DE03F3666}">
      <dgm:prSet/>
      <dgm:spPr>
        <a:solidFill>
          <a:schemeClr val="tx2">
            <a:lumMod val="25000"/>
            <a:lumOff val="75000"/>
            <a:alpha val="90000"/>
          </a:schemeClr>
        </a:solidFill>
      </dgm:spPr>
      <dgm:t>
        <a:bodyPr/>
        <a:lstStyle/>
        <a:p>
          <a:r>
            <a:rPr lang="en-US" dirty="0"/>
            <a:t>Vendor-supported automated outreach in the Trinity Health Boise Idaho market </a:t>
          </a:r>
        </a:p>
      </dgm:t>
    </dgm:pt>
    <dgm:pt modelId="{F1A9AAFA-7401-49F6-AA2B-4C4F40BD6A95}" type="parTrans" cxnId="{9B4CAF8D-112D-44C8-AF4D-66AABB1C51DD}">
      <dgm:prSet/>
      <dgm:spPr/>
      <dgm:t>
        <a:bodyPr/>
        <a:lstStyle/>
        <a:p>
          <a:endParaRPr lang="en-US"/>
        </a:p>
      </dgm:t>
    </dgm:pt>
    <dgm:pt modelId="{80DDFC77-97FB-41DE-92C2-5C05CB013671}" type="sibTrans" cxnId="{9B4CAF8D-112D-44C8-AF4D-66AABB1C51DD}">
      <dgm:prSet/>
      <dgm:spPr/>
      <dgm:t>
        <a:bodyPr/>
        <a:lstStyle/>
        <a:p>
          <a:endParaRPr lang="en-US"/>
        </a:p>
      </dgm:t>
    </dgm:pt>
    <dgm:pt modelId="{9D3973DE-FE03-4593-AD6F-33A467FF9602}">
      <dgm:prSet/>
      <dgm:spPr>
        <a:solidFill>
          <a:schemeClr val="tx2">
            <a:lumMod val="25000"/>
            <a:lumOff val="75000"/>
            <a:alpha val="90000"/>
          </a:schemeClr>
        </a:solidFill>
      </dgm:spPr>
      <dgm:t>
        <a:bodyPr/>
        <a:lstStyle/>
        <a:p>
          <a:r>
            <a:rPr lang="en-US" dirty="0"/>
            <a:t>Internally-supported EHR bulk outreach messaging supplemented by an ambulatory nurse call line in the Trinity Health Southeast Michigan (SEMI) market</a:t>
          </a:r>
        </a:p>
      </dgm:t>
    </dgm:pt>
    <dgm:pt modelId="{72F5B999-2449-4AE8-BE01-907E81FA54AD}" type="parTrans" cxnId="{E9C91A66-0F39-4F58-9033-F7B692A8B602}">
      <dgm:prSet/>
      <dgm:spPr/>
      <dgm:t>
        <a:bodyPr/>
        <a:lstStyle/>
        <a:p>
          <a:endParaRPr lang="en-US"/>
        </a:p>
      </dgm:t>
    </dgm:pt>
    <dgm:pt modelId="{F3FAA40B-E6D2-4FC0-BFC4-C14F29A443C0}" type="sibTrans" cxnId="{E9C91A66-0F39-4F58-9033-F7B692A8B602}">
      <dgm:prSet/>
      <dgm:spPr/>
      <dgm:t>
        <a:bodyPr/>
        <a:lstStyle/>
        <a:p>
          <a:endParaRPr lang="en-US"/>
        </a:p>
      </dgm:t>
    </dgm:pt>
    <dgm:pt modelId="{DE8591EB-BF3E-4E89-B21D-ECB71B03A23E}">
      <dgm:prSet/>
      <dgm:spPr>
        <a:solidFill>
          <a:schemeClr val="tx2">
            <a:lumMod val="50000"/>
            <a:lumOff val="50000"/>
          </a:schemeClr>
        </a:solidFill>
      </dgm:spPr>
      <dgm:t>
        <a:bodyPr/>
        <a:lstStyle/>
        <a:p>
          <a:r>
            <a:rPr lang="en-US" dirty="0"/>
            <a:t>DNP Program Evaluation Outcomes:</a:t>
          </a:r>
        </a:p>
      </dgm:t>
    </dgm:pt>
    <dgm:pt modelId="{1E3545F4-856E-453C-A0C2-4A242C9D1C96}" type="parTrans" cxnId="{A5FA3E2B-8038-415C-B927-09BD118D16EB}">
      <dgm:prSet/>
      <dgm:spPr/>
      <dgm:t>
        <a:bodyPr/>
        <a:lstStyle/>
        <a:p>
          <a:endParaRPr lang="en-US"/>
        </a:p>
      </dgm:t>
    </dgm:pt>
    <dgm:pt modelId="{1045C51E-CAD5-4D94-8B21-6B6395FD80EC}" type="sibTrans" cxnId="{A5FA3E2B-8038-415C-B927-09BD118D16EB}">
      <dgm:prSet/>
      <dgm:spPr/>
      <dgm:t>
        <a:bodyPr/>
        <a:lstStyle/>
        <a:p>
          <a:endParaRPr lang="en-US"/>
        </a:p>
      </dgm:t>
    </dgm:pt>
    <dgm:pt modelId="{2D81AD59-50E4-4E5F-80F5-73B84DFC2114}">
      <dgm:prSet/>
      <dgm:spPr>
        <a:solidFill>
          <a:schemeClr val="tx2">
            <a:lumMod val="25000"/>
            <a:lumOff val="75000"/>
            <a:alpha val="90000"/>
          </a:schemeClr>
        </a:solidFill>
      </dgm:spPr>
      <dgm:t>
        <a:bodyPr/>
        <a:lstStyle/>
        <a:p>
          <a:r>
            <a:rPr lang="en-US" dirty="0"/>
            <a:t>12.8% of the Boise population scheduled and attended a PCP appointment after text outreach </a:t>
          </a:r>
        </a:p>
      </dgm:t>
    </dgm:pt>
    <dgm:pt modelId="{CE8827F2-54F8-4488-82C7-B622E507348A}" type="parTrans" cxnId="{022F1C67-5D5F-4722-9E1D-FA8E507F4056}">
      <dgm:prSet/>
      <dgm:spPr/>
      <dgm:t>
        <a:bodyPr/>
        <a:lstStyle/>
        <a:p>
          <a:endParaRPr lang="en-US"/>
        </a:p>
      </dgm:t>
    </dgm:pt>
    <dgm:pt modelId="{0CD8EBC5-737B-4B51-828C-179BA93A356E}" type="sibTrans" cxnId="{022F1C67-5D5F-4722-9E1D-FA8E507F4056}">
      <dgm:prSet/>
      <dgm:spPr/>
      <dgm:t>
        <a:bodyPr/>
        <a:lstStyle/>
        <a:p>
          <a:endParaRPr lang="en-US"/>
        </a:p>
      </dgm:t>
    </dgm:pt>
    <dgm:pt modelId="{BB377079-6D06-4510-B4EC-E0F76329D382}">
      <dgm:prSet/>
      <dgm:spPr>
        <a:solidFill>
          <a:schemeClr val="tx2">
            <a:lumMod val="25000"/>
            <a:lumOff val="75000"/>
            <a:alpha val="90000"/>
          </a:schemeClr>
        </a:solidFill>
      </dgm:spPr>
      <dgm:t>
        <a:bodyPr/>
        <a:lstStyle/>
        <a:p>
          <a:r>
            <a:rPr lang="en-US" dirty="0"/>
            <a:t>44% of the SEMI population scheduled and attended a PCP appointment after routine outreach methods</a:t>
          </a:r>
        </a:p>
      </dgm:t>
    </dgm:pt>
    <dgm:pt modelId="{59E5E6FD-47C2-43D9-A945-B3B20568A887}" type="parTrans" cxnId="{5EFE8D84-DF90-4D60-8E38-1ED3ADDAE999}">
      <dgm:prSet/>
      <dgm:spPr/>
      <dgm:t>
        <a:bodyPr/>
        <a:lstStyle/>
        <a:p>
          <a:endParaRPr lang="en-US"/>
        </a:p>
      </dgm:t>
    </dgm:pt>
    <dgm:pt modelId="{EDC25DBC-C309-42EA-846A-C590B259327C}" type="sibTrans" cxnId="{5EFE8D84-DF90-4D60-8E38-1ED3ADDAE999}">
      <dgm:prSet/>
      <dgm:spPr/>
      <dgm:t>
        <a:bodyPr/>
        <a:lstStyle/>
        <a:p>
          <a:endParaRPr lang="en-US"/>
        </a:p>
      </dgm:t>
    </dgm:pt>
    <dgm:pt modelId="{18325FF3-D8E5-4100-B4E9-15712B7266C6}">
      <dgm:prSet/>
      <dgm:spPr>
        <a:solidFill>
          <a:schemeClr val="tx2">
            <a:lumMod val="25000"/>
            <a:lumOff val="75000"/>
            <a:alpha val="90000"/>
          </a:schemeClr>
        </a:solidFill>
      </dgm:spPr>
      <dgm:t>
        <a:bodyPr/>
        <a:lstStyle/>
        <a:p>
          <a:r>
            <a:rPr lang="en-US" dirty="0"/>
            <a:t>Statistically significant differences in the effectiveness of outreach by mode for specific age groups were identified</a:t>
          </a:r>
        </a:p>
      </dgm:t>
    </dgm:pt>
    <dgm:pt modelId="{2010093F-C4BA-474A-9065-47CBFF630202}" type="parTrans" cxnId="{0C39475C-FDDB-4CC2-9DD9-B971A9161399}">
      <dgm:prSet/>
      <dgm:spPr/>
      <dgm:t>
        <a:bodyPr/>
        <a:lstStyle/>
        <a:p>
          <a:endParaRPr lang="en-US"/>
        </a:p>
      </dgm:t>
    </dgm:pt>
    <dgm:pt modelId="{E5E122E1-CD21-4714-AF8F-7BFF8976A35C}" type="sibTrans" cxnId="{0C39475C-FDDB-4CC2-9DD9-B971A9161399}">
      <dgm:prSet/>
      <dgm:spPr/>
      <dgm:t>
        <a:bodyPr/>
        <a:lstStyle/>
        <a:p>
          <a:endParaRPr lang="en-US"/>
        </a:p>
      </dgm:t>
    </dgm:pt>
    <dgm:pt modelId="{03F37C0D-36A3-4350-A235-78B798FCC550}" type="pres">
      <dgm:prSet presAssocID="{25FAD4BA-AF74-4BED-AA30-49F88AE82D3F}" presName="Name0" presStyleCnt="0">
        <dgm:presLayoutVars>
          <dgm:dir/>
          <dgm:animLvl val="lvl"/>
          <dgm:resizeHandles val="exact"/>
        </dgm:presLayoutVars>
      </dgm:prSet>
      <dgm:spPr/>
    </dgm:pt>
    <dgm:pt modelId="{78C36E8E-9E65-4BA2-AF1B-387DDB4B7515}" type="pres">
      <dgm:prSet presAssocID="{A664AE88-D1A5-4513-9CA9-4508BAEB0757}" presName="composite" presStyleCnt="0"/>
      <dgm:spPr/>
    </dgm:pt>
    <dgm:pt modelId="{22B3D5E6-58FA-4F4F-96E8-F945C372DD23}" type="pres">
      <dgm:prSet presAssocID="{A664AE88-D1A5-4513-9CA9-4508BAEB0757}" presName="parTx" presStyleLbl="alignNode1" presStyleIdx="0" presStyleCnt="2">
        <dgm:presLayoutVars>
          <dgm:chMax val="0"/>
          <dgm:chPref val="0"/>
          <dgm:bulletEnabled val="1"/>
        </dgm:presLayoutVars>
      </dgm:prSet>
      <dgm:spPr/>
    </dgm:pt>
    <dgm:pt modelId="{44CA2A80-E94B-4601-99DD-48B514837D95}" type="pres">
      <dgm:prSet presAssocID="{A664AE88-D1A5-4513-9CA9-4508BAEB0757}" presName="desTx" presStyleLbl="alignAccFollowNode1" presStyleIdx="0" presStyleCnt="2">
        <dgm:presLayoutVars>
          <dgm:bulletEnabled val="1"/>
        </dgm:presLayoutVars>
      </dgm:prSet>
      <dgm:spPr/>
    </dgm:pt>
    <dgm:pt modelId="{EC10D46E-8C04-47BF-B75F-FEE353032CB1}" type="pres">
      <dgm:prSet presAssocID="{34DD0556-3B5B-4DBC-BF0E-47A5FC48B151}" presName="space" presStyleCnt="0"/>
      <dgm:spPr/>
    </dgm:pt>
    <dgm:pt modelId="{42BB7413-94B5-4CC3-BD8E-B10BBAB38D84}" type="pres">
      <dgm:prSet presAssocID="{DE8591EB-BF3E-4E89-B21D-ECB71B03A23E}" presName="composite" presStyleCnt="0"/>
      <dgm:spPr/>
    </dgm:pt>
    <dgm:pt modelId="{0C33BBA0-D55F-43C9-8845-20AB2081BAEC}" type="pres">
      <dgm:prSet presAssocID="{DE8591EB-BF3E-4E89-B21D-ECB71B03A23E}" presName="parTx" presStyleLbl="alignNode1" presStyleIdx="1" presStyleCnt="2">
        <dgm:presLayoutVars>
          <dgm:chMax val="0"/>
          <dgm:chPref val="0"/>
          <dgm:bulletEnabled val="1"/>
        </dgm:presLayoutVars>
      </dgm:prSet>
      <dgm:spPr/>
    </dgm:pt>
    <dgm:pt modelId="{CE800F3C-590D-4B5E-9836-23FF0BBC90FD}" type="pres">
      <dgm:prSet presAssocID="{DE8591EB-BF3E-4E89-B21D-ECB71B03A23E}" presName="desTx" presStyleLbl="alignAccFollowNode1" presStyleIdx="1" presStyleCnt="2">
        <dgm:presLayoutVars>
          <dgm:bulletEnabled val="1"/>
        </dgm:presLayoutVars>
      </dgm:prSet>
      <dgm:spPr/>
    </dgm:pt>
  </dgm:ptLst>
  <dgm:cxnLst>
    <dgm:cxn modelId="{9278B90D-A050-4DB1-BED4-DF16BC9A9ABF}" type="presOf" srcId="{25FAD4BA-AF74-4BED-AA30-49F88AE82D3F}" destId="{03F37C0D-36A3-4350-A235-78B798FCC550}" srcOrd="0" destOrd="0" presId="urn:microsoft.com/office/officeart/2005/8/layout/hList1"/>
    <dgm:cxn modelId="{B1B6302B-11C2-4BE2-A531-AC972090BAD3}" type="presOf" srcId="{BCA0DB27-433B-4674-86F7-26FA0A534841}" destId="{44CA2A80-E94B-4601-99DD-48B514837D95}" srcOrd="0" destOrd="0" presId="urn:microsoft.com/office/officeart/2005/8/layout/hList1"/>
    <dgm:cxn modelId="{A5FA3E2B-8038-415C-B927-09BD118D16EB}" srcId="{25FAD4BA-AF74-4BED-AA30-49F88AE82D3F}" destId="{DE8591EB-BF3E-4E89-B21D-ECB71B03A23E}" srcOrd="1" destOrd="0" parTransId="{1E3545F4-856E-453C-A0C2-4A242C9D1C96}" sibTransId="{1045C51E-CAD5-4D94-8B21-6B6395FD80EC}"/>
    <dgm:cxn modelId="{B0E71433-7FC8-4C7F-8BBE-DEFB7F9B134F}" srcId="{A664AE88-D1A5-4513-9CA9-4508BAEB0757}" destId="{BCA0DB27-433B-4674-86F7-26FA0A534841}" srcOrd="0" destOrd="0" parTransId="{1AD79649-E058-4AC5-8628-4E5EE0723DC6}" sibTransId="{44FCF862-181E-4847-A299-5E8E831BBA7B}"/>
    <dgm:cxn modelId="{0C39475C-FDDB-4CC2-9DD9-B971A9161399}" srcId="{DE8591EB-BF3E-4E89-B21D-ECB71B03A23E}" destId="{18325FF3-D8E5-4100-B4E9-15712B7266C6}" srcOrd="2" destOrd="0" parTransId="{2010093F-C4BA-474A-9065-47CBFF630202}" sibTransId="{E5E122E1-CD21-4714-AF8F-7BFF8976A35C}"/>
    <dgm:cxn modelId="{E9C91A66-0F39-4F58-9033-F7B692A8B602}" srcId="{BCA0DB27-433B-4674-86F7-26FA0A534841}" destId="{9D3973DE-FE03-4593-AD6F-33A467FF9602}" srcOrd="1" destOrd="0" parTransId="{72F5B999-2449-4AE8-BE01-907E81FA54AD}" sibTransId="{F3FAA40B-E6D2-4FC0-BFC4-C14F29A443C0}"/>
    <dgm:cxn modelId="{022F1C67-5D5F-4722-9E1D-FA8E507F4056}" srcId="{DE8591EB-BF3E-4E89-B21D-ECB71B03A23E}" destId="{2D81AD59-50E4-4E5F-80F5-73B84DFC2114}" srcOrd="0" destOrd="0" parTransId="{CE8827F2-54F8-4488-82C7-B622E507348A}" sibTransId="{0CD8EBC5-737B-4B51-828C-179BA93A356E}"/>
    <dgm:cxn modelId="{EF59A871-7BD8-4993-A9CE-C73A42C78870}" type="presOf" srcId="{18325FF3-D8E5-4100-B4E9-15712B7266C6}" destId="{CE800F3C-590D-4B5E-9836-23FF0BBC90FD}" srcOrd="0" destOrd="2" presId="urn:microsoft.com/office/officeart/2005/8/layout/hList1"/>
    <dgm:cxn modelId="{5EFE8D84-DF90-4D60-8E38-1ED3ADDAE999}" srcId="{DE8591EB-BF3E-4E89-B21D-ECB71B03A23E}" destId="{BB377079-6D06-4510-B4EC-E0F76329D382}" srcOrd="1" destOrd="0" parTransId="{59E5E6FD-47C2-43D9-A945-B3B20568A887}" sibTransId="{EDC25DBC-C309-42EA-846A-C590B259327C}"/>
    <dgm:cxn modelId="{9B4CAF8D-112D-44C8-AF4D-66AABB1C51DD}" srcId="{BCA0DB27-433B-4674-86F7-26FA0A534841}" destId="{A40ECE57-7C05-49C4-84A7-6A0DE03F3666}" srcOrd="0" destOrd="0" parTransId="{F1A9AAFA-7401-49F6-AA2B-4C4F40BD6A95}" sibTransId="{80DDFC77-97FB-41DE-92C2-5C05CB013671}"/>
    <dgm:cxn modelId="{E52056AF-B9C9-4848-A9A4-9EEFD21D7753}" type="presOf" srcId="{BB377079-6D06-4510-B4EC-E0F76329D382}" destId="{CE800F3C-590D-4B5E-9836-23FF0BBC90FD}" srcOrd="0" destOrd="1" presId="urn:microsoft.com/office/officeart/2005/8/layout/hList1"/>
    <dgm:cxn modelId="{DBFC0ECF-1A5A-4AC1-9695-99768393FF5A}" type="presOf" srcId="{9D3973DE-FE03-4593-AD6F-33A467FF9602}" destId="{44CA2A80-E94B-4601-99DD-48B514837D95}" srcOrd="0" destOrd="2" presId="urn:microsoft.com/office/officeart/2005/8/layout/hList1"/>
    <dgm:cxn modelId="{78E8AED6-F654-4E7A-ADF4-B91497C06AA0}" type="presOf" srcId="{A664AE88-D1A5-4513-9CA9-4508BAEB0757}" destId="{22B3D5E6-58FA-4F4F-96E8-F945C372DD23}" srcOrd="0" destOrd="0" presId="urn:microsoft.com/office/officeart/2005/8/layout/hList1"/>
    <dgm:cxn modelId="{73C512E1-D441-49EC-8A7B-6DF4B5C2CE79}" srcId="{25FAD4BA-AF74-4BED-AA30-49F88AE82D3F}" destId="{A664AE88-D1A5-4513-9CA9-4508BAEB0757}" srcOrd="0" destOrd="0" parTransId="{F126465A-0E22-4FA1-8E02-7911C9AF80C2}" sibTransId="{34DD0556-3B5B-4DBC-BF0E-47A5FC48B151}"/>
    <dgm:cxn modelId="{8C82BFE5-3E59-4328-828B-BD39D6CEE86F}" type="presOf" srcId="{DE8591EB-BF3E-4E89-B21D-ECB71B03A23E}" destId="{0C33BBA0-D55F-43C9-8845-20AB2081BAEC}" srcOrd="0" destOrd="0" presId="urn:microsoft.com/office/officeart/2005/8/layout/hList1"/>
    <dgm:cxn modelId="{1249C3EA-A056-43FD-8488-DF76A1FC6802}" type="presOf" srcId="{2D81AD59-50E4-4E5F-80F5-73B84DFC2114}" destId="{CE800F3C-590D-4B5E-9836-23FF0BBC90FD}" srcOrd="0" destOrd="0" presId="urn:microsoft.com/office/officeart/2005/8/layout/hList1"/>
    <dgm:cxn modelId="{B74BF5F5-8BEB-430F-BE70-4E775D6ECFB9}" type="presOf" srcId="{A40ECE57-7C05-49C4-84A7-6A0DE03F3666}" destId="{44CA2A80-E94B-4601-99DD-48B514837D95}" srcOrd="0" destOrd="1" presId="urn:microsoft.com/office/officeart/2005/8/layout/hList1"/>
    <dgm:cxn modelId="{FB45C447-C5CB-48CF-AD60-1E60E2C4FDF5}" type="presParOf" srcId="{03F37C0D-36A3-4350-A235-78B798FCC550}" destId="{78C36E8E-9E65-4BA2-AF1B-387DDB4B7515}" srcOrd="0" destOrd="0" presId="urn:microsoft.com/office/officeart/2005/8/layout/hList1"/>
    <dgm:cxn modelId="{6EC7974D-E27F-4F20-8529-DA28A95207BC}" type="presParOf" srcId="{78C36E8E-9E65-4BA2-AF1B-387DDB4B7515}" destId="{22B3D5E6-58FA-4F4F-96E8-F945C372DD23}" srcOrd="0" destOrd="0" presId="urn:microsoft.com/office/officeart/2005/8/layout/hList1"/>
    <dgm:cxn modelId="{10E5A941-ABE6-40A3-BA6E-CCCAD1275FAD}" type="presParOf" srcId="{78C36E8E-9E65-4BA2-AF1B-387DDB4B7515}" destId="{44CA2A80-E94B-4601-99DD-48B514837D95}" srcOrd="1" destOrd="0" presId="urn:microsoft.com/office/officeart/2005/8/layout/hList1"/>
    <dgm:cxn modelId="{C6FD211D-64B9-4991-B45B-DAB0DE5ABDCC}" type="presParOf" srcId="{03F37C0D-36A3-4350-A235-78B798FCC550}" destId="{EC10D46E-8C04-47BF-B75F-FEE353032CB1}" srcOrd="1" destOrd="0" presId="urn:microsoft.com/office/officeart/2005/8/layout/hList1"/>
    <dgm:cxn modelId="{012C0292-A5DB-4ECF-8B13-410F14172826}" type="presParOf" srcId="{03F37C0D-36A3-4350-A235-78B798FCC550}" destId="{42BB7413-94B5-4CC3-BD8E-B10BBAB38D84}" srcOrd="2" destOrd="0" presId="urn:microsoft.com/office/officeart/2005/8/layout/hList1"/>
    <dgm:cxn modelId="{FE28E970-C7A0-42B3-9663-73D840A19320}" type="presParOf" srcId="{42BB7413-94B5-4CC3-BD8E-B10BBAB38D84}" destId="{0C33BBA0-D55F-43C9-8845-20AB2081BAEC}" srcOrd="0" destOrd="0" presId="urn:microsoft.com/office/officeart/2005/8/layout/hList1"/>
    <dgm:cxn modelId="{A28A060B-06A8-4F82-BB2D-CD84DDFA06A4}" type="presParOf" srcId="{42BB7413-94B5-4CC3-BD8E-B10BBAB38D84}" destId="{CE800F3C-590D-4B5E-9836-23FF0BBC9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A36666-091D-4C77-8684-7684CE6F7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3FC9B2-302B-497D-808B-E1C23E13CD61}">
      <dgm:prSet/>
      <dgm:spPr>
        <a:solidFill>
          <a:schemeClr val="tx2">
            <a:lumMod val="75000"/>
            <a:lumOff val="25000"/>
          </a:schemeClr>
        </a:solidFill>
      </dgm:spPr>
      <dgm:t>
        <a:bodyPr/>
        <a:lstStyle/>
        <a:p>
          <a:r>
            <a:rPr lang="en-US" b="1" dirty="0"/>
            <a:t>Intended Clinical Outcome</a:t>
          </a:r>
          <a:endParaRPr lang="en-US" dirty="0"/>
        </a:p>
      </dgm:t>
    </dgm:pt>
    <dgm:pt modelId="{2B38FBC3-9DE9-4CB1-B4FF-6DE1C11D0571}" type="parTrans" cxnId="{E0AB9441-BED8-4A92-A385-EE05CF70B947}">
      <dgm:prSet/>
      <dgm:spPr/>
      <dgm:t>
        <a:bodyPr/>
        <a:lstStyle/>
        <a:p>
          <a:endParaRPr lang="en-US"/>
        </a:p>
      </dgm:t>
    </dgm:pt>
    <dgm:pt modelId="{3B78D62A-E89C-4F15-A600-2C074CD9042B}" type="sibTrans" cxnId="{E0AB9441-BED8-4A92-A385-EE05CF70B947}">
      <dgm:prSet/>
      <dgm:spPr/>
      <dgm:t>
        <a:bodyPr/>
        <a:lstStyle/>
        <a:p>
          <a:endParaRPr lang="en-US"/>
        </a:p>
      </dgm:t>
    </dgm:pt>
    <dgm:pt modelId="{9963CFAD-1C8E-4119-8BD0-CDED0577111A}">
      <dgm:prSet/>
      <dgm:spPr/>
      <dgm:t>
        <a:bodyPr/>
        <a:lstStyle/>
        <a:p>
          <a:r>
            <a:rPr lang="en-US" dirty="0"/>
            <a:t>Improvement in hypertension management </a:t>
          </a:r>
        </a:p>
      </dgm:t>
    </dgm:pt>
    <dgm:pt modelId="{F95D6986-281E-41A5-972F-F80FBDC6682F}" type="parTrans" cxnId="{697461E0-5F7B-43C9-A8F1-6C07D5A8ECC2}">
      <dgm:prSet/>
      <dgm:spPr/>
      <dgm:t>
        <a:bodyPr/>
        <a:lstStyle/>
        <a:p>
          <a:endParaRPr lang="en-US"/>
        </a:p>
      </dgm:t>
    </dgm:pt>
    <dgm:pt modelId="{669C5C61-FE61-4D86-A206-8F4668244D83}" type="sibTrans" cxnId="{697461E0-5F7B-43C9-A8F1-6C07D5A8ECC2}">
      <dgm:prSet/>
      <dgm:spPr/>
      <dgm:t>
        <a:bodyPr/>
        <a:lstStyle/>
        <a:p>
          <a:endParaRPr lang="en-US"/>
        </a:p>
      </dgm:t>
    </dgm:pt>
    <dgm:pt modelId="{83C04D7B-ABAC-4919-A7E0-A265F2FEC5D4}">
      <dgm:prSet/>
      <dgm:spPr/>
      <dgm:t>
        <a:bodyPr/>
        <a:lstStyle/>
        <a:p>
          <a:r>
            <a:rPr lang="en-US" dirty="0"/>
            <a:t>Address influencers of deferred care </a:t>
          </a:r>
        </a:p>
      </dgm:t>
    </dgm:pt>
    <dgm:pt modelId="{3E3B4AFD-ADE8-4EFE-A05D-BF77F964DDC4}" type="parTrans" cxnId="{9757A5D9-FC39-4C94-B362-B04B83886C01}">
      <dgm:prSet/>
      <dgm:spPr/>
      <dgm:t>
        <a:bodyPr/>
        <a:lstStyle/>
        <a:p>
          <a:endParaRPr lang="en-US"/>
        </a:p>
      </dgm:t>
    </dgm:pt>
    <dgm:pt modelId="{E714AF4D-3689-4A54-990C-5A65C6CD8AAE}" type="sibTrans" cxnId="{9757A5D9-FC39-4C94-B362-B04B83886C01}">
      <dgm:prSet/>
      <dgm:spPr/>
      <dgm:t>
        <a:bodyPr/>
        <a:lstStyle/>
        <a:p>
          <a:endParaRPr lang="en-US"/>
        </a:p>
      </dgm:t>
    </dgm:pt>
    <dgm:pt modelId="{4E8BEA8E-6CF3-4E38-8FD4-40B0316D3D99}">
      <dgm:prSet/>
      <dgm:spPr>
        <a:solidFill>
          <a:schemeClr val="tx2">
            <a:lumMod val="50000"/>
            <a:lumOff val="50000"/>
          </a:schemeClr>
        </a:solidFill>
      </dgm:spPr>
      <dgm:t>
        <a:bodyPr/>
        <a:lstStyle/>
        <a:p>
          <a:r>
            <a:rPr lang="en-US" b="1" dirty="0"/>
            <a:t>Intended Operational Outcomes</a:t>
          </a:r>
          <a:endParaRPr lang="en-US" dirty="0"/>
        </a:p>
      </dgm:t>
    </dgm:pt>
    <dgm:pt modelId="{80F6458A-9363-433E-A90F-837800F1CE90}" type="parTrans" cxnId="{B423D103-4514-42EB-B960-1DDBD5FFE1EE}">
      <dgm:prSet/>
      <dgm:spPr/>
      <dgm:t>
        <a:bodyPr/>
        <a:lstStyle/>
        <a:p>
          <a:endParaRPr lang="en-US"/>
        </a:p>
      </dgm:t>
    </dgm:pt>
    <dgm:pt modelId="{6ECDFB99-96F5-4178-9787-7A8EAA989ED3}" type="sibTrans" cxnId="{B423D103-4514-42EB-B960-1DDBD5FFE1EE}">
      <dgm:prSet/>
      <dgm:spPr/>
      <dgm:t>
        <a:bodyPr/>
        <a:lstStyle/>
        <a:p>
          <a:endParaRPr lang="en-US"/>
        </a:p>
      </dgm:t>
    </dgm:pt>
    <dgm:pt modelId="{B88B00AD-C137-47F7-9F1E-F55EA9F06E8D}">
      <dgm:prSet/>
      <dgm:spPr/>
      <dgm:t>
        <a:bodyPr/>
        <a:lstStyle/>
        <a:p>
          <a:r>
            <a:rPr lang="en-US" dirty="0"/>
            <a:t>Effectiveness of modes of patient outreach</a:t>
          </a:r>
        </a:p>
      </dgm:t>
    </dgm:pt>
    <dgm:pt modelId="{429DFFE2-2E96-4495-BEF2-3F57EA8942D0}" type="parTrans" cxnId="{C9F8F105-8C3D-4FEF-9741-757BA9F0A19B}">
      <dgm:prSet/>
      <dgm:spPr/>
      <dgm:t>
        <a:bodyPr/>
        <a:lstStyle/>
        <a:p>
          <a:endParaRPr lang="en-US"/>
        </a:p>
      </dgm:t>
    </dgm:pt>
    <dgm:pt modelId="{C6F71195-D218-4748-B6F7-14571D5AB92D}" type="sibTrans" cxnId="{C9F8F105-8C3D-4FEF-9741-757BA9F0A19B}">
      <dgm:prSet/>
      <dgm:spPr/>
      <dgm:t>
        <a:bodyPr/>
        <a:lstStyle/>
        <a:p>
          <a:endParaRPr lang="en-US"/>
        </a:p>
      </dgm:t>
    </dgm:pt>
    <dgm:pt modelId="{307470E4-F7A7-4EB5-BABE-19292D0264F5}">
      <dgm:prSet/>
      <dgm:spPr/>
      <dgm:t>
        <a:bodyPr/>
        <a:lstStyle/>
        <a:p>
          <a:r>
            <a:rPr lang="en-US" dirty="0"/>
            <a:t>Effectiveness of health system versus vendor-assisted outreach</a:t>
          </a:r>
        </a:p>
      </dgm:t>
    </dgm:pt>
    <dgm:pt modelId="{FB3743E0-7126-426A-B65A-2FC0FE150DDD}" type="parTrans" cxnId="{A1381C9F-C731-43B3-A58E-CC65F3AD0EA4}">
      <dgm:prSet/>
      <dgm:spPr/>
      <dgm:t>
        <a:bodyPr/>
        <a:lstStyle/>
        <a:p>
          <a:endParaRPr lang="en-US"/>
        </a:p>
      </dgm:t>
    </dgm:pt>
    <dgm:pt modelId="{163461EA-75AC-4EF4-AF54-54054580144E}" type="sibTrans" cxnId="{A1381C9F-C731-43B3-A58E-CC65F3AD0EA4}">
      <dgm:prSet/>
      <dgm:spPr/>
      <dgm:t>
        <a:bodyPr/>
        <a:lstStyle/>
        <a:p>
          <a:endParaRPr lang="en-US"/>
        </a:p>
      </dgm:t>
    </dgm:pt>
    <dgm:pt modelId="{F59F99AC-D017-4A2D-9577-DC3379805554}">
      <dgm:prSet/>
      <dgm:spPr/>
      <dgm:t>
        <a:bodyPr/>
        <a:lstStyle/>
        <a:p>
          <a:r>
            <a:rPr lang="en-US" dirty="0"/>
            <a:t>Best use of care team members</a:t>
          </a:r>
        </a:p>
      </dgm:t>
    </dgm:pt>
    <dgm:pt modelId="{AF0CCEE9-85F9-4B6E-B9A3-2513D80A4DA6}" type="parTrans" cxnId="{8C78ADE1-8C98-4534-9D76-0C82C4D6B190}">
      <dgm:prSet/>
      <dgm:spPr/>
      <dgm:t>
        <a:bodyPr/>
        <a:lstStyle/>
        <a:p>
          <a:endParaRPr lang="en-US"/>
        </a:p>
      </dgm:t>
    </dgm:pt>
    <dgm:pt modelId="{5C3C3BC5-A6C2-4640-BA5D-F2A9D89F60F9}" type="sibTrans" cxnId="{8C78ADE1-8C98-4534-9D76-0C82C4D6B190}">
      <dgm:prSet/>
      <dgm:spPr/>
      <dgm:t>
        <a:bodyPr/>
        <a:lstStyle/>
        <a:p>
          <a:endParaRPr lang="en-US"/>
        </a:p>
      </dgm:t>
    </dgm:pt>
    <dgm:pt modelId="{70705E7F-FB5D-4B6F-8022-6972ED581C6F}">
      <dgm:prSet/>
      <dgm:spPr/>
      <dgm:t>
        <a:bodyPr/>
        <a:lstStyle/>
        <a:p>
          <a:r>
            <a:rPr lang="en-US" dirty="0"/>
            <a:t>Patient and care team satisfaction </a:t>
          </a:r>
        </a:p>
      </dgm:t>
    </dgm:pt>
    <dgm:pt modelId="{7D556265-B5C7-4B88-A0F0-FA3E247CB461}" type="parTrans" cxnId="{798CE872-73C5-486F-BCE0-3E0AAFF5CD0C}">
      <dgm:prSet/>
      <dgm:spPr/>
      <dgm:t>
        <a:bodyPr/>
        <a:lstStyle/>
        <a:p>
          <a:endParaRPr lang="en-US"/>
        </a:p>
      </dgm:t>
    </dgm:pt>
    <dgm:pt modelId="{368A20BF-3D3F-4601-A88C-A908A1C648F6}" type="sibTrans" cxnId="{798CE872-73C5-486F-BCE0-3E0AAFF5CD0C}">
      <dgm:prSet/>
      <dgm:spPr/>
      <dgm:t>
        <a:bodyPr/>
        <a:lstStyle/>
        <a:p>
          <a:endParaRPr lang="en-US"/>
        </a:p>
      </dgm:t>
    </dgm:pt>
    <dgm:pt modelId="{4FB7B7E0-0EEC-48EF-940D-0864333DE474}">
      <dgm:prSet/>
      <dgm:spPr>
        <a:solidFill>
          <a:schemeClr val="tx2">
            <a:lumMod val="25000"/>
            <a:lumOff val="75000"/>
          </a:schemeClr>
        </a:solidFill>
      </dgm:spPr>
      <dgm:t>
        <a:bodyPr/>
        <a:lstStyle/>
        <a:p>
          <a:r>
            <a:rPr lang="en-US" b="1" dirty="0"/>
            <a:t>Intended Financial Outcome</a:t>
          </a:r>
          <a:endParaRPr lang="en-US" dirty="0"/>
        </a:p>
      </dgm:t>
    </dgm:pt>
    <dgm:pt modelId="{8ADCE41E-27EA-4990-B45B-2B7CCD382B8B}" type="parTrans" cxnId="{D8C4074F-021B-45AE-BA4F-4D1BD8D2872F}">
      <dgm:prSet/>
      <dgm:spPr/>
      <dgm:t>
        <a:bodyPr/>
        <a:lstStyle/>
        <a:p>
          <a:endParaRPr lang="en-US"/>
        </a:p>
      </dgm:t>
    </dgm:pt>
    <dgm:pt modelId="{B4B2C94C-BE13-4D3D-9D75-D8019CCE0D2A}" type="sibTrans" cxnId="{D8C4074F-021B-45AE-BA4F-4D1BD8D2872F}">
      <dgm:prSet/>
      <dgm:spPr/>
      <dgm:t>
        <a:bodyPr/>
        <a:lstStyle/>
        <a:p>
          <a:endParaRPr lang="en-US"/>
        </a:p>
      </dgm:t>
    </dgm:pt>
    <dgm:pt modelId="{934CE328-65B4-4580-8FB8-5837820F35F5}">
      <dgm:prSet/>
      <dgm:spPr/>
      <dgm:t>
        <a:bodyPr/>
        <a:lstStyle/>
        <a:p>
          <a:r>
            <a:rPr lang="en-US" dirty="0"/>
            <a:t>Billable office visit revenue in excess of outreach expense</a:t>
          </a:r>
        </a:p>
      </dgm:t>
    </dgm:pt>
    <dgm:pt modelId="{2D5D5E86-83BC-4740-8C92-A8CB124CAC10}" type="parTrans" cxnId="{6D903659-483E-4032-B2BC-8373FF70F567}">
      <dgm:prSet/>
      <dgm:spPr/>
      <dgm:t>
        <a:bodyPr/>
        <a:lstStyle/>
        <a:p>
          <a:endParaRPr lang="en-US"/>
        </a:p>
      </dgm:t>
    </dgm:pt>
    <dgm:pt modelId="{9CCC98EE-E749-4EC1-A38B-AD66EA68C7E2}" type="sibTrans" cxnId="{6D903659-483E-4032-B2BC-8373FF70F567}">
      <dgm:prSet/>
      <dgm:spPr/>
      <dgm:t>
        <a:bodyPr/>
        <a:lstStyle/>
        <a:p>
          <a:endParaRPr lang="en-US"/>
        </a:p>
      </dgm:t>
    </dgm:pt>
    <dgm:pt modelId="{61473C4B-FE5A-4B3F-A6E9-1588999838D7}" type="pres">
      <dgm:prSet presAssocID="{40A36666-091D-4C77-8684-7684CE6F7C9F}" presName="linear" presStyleCnt="0">
        <dgm:presLayoutVars>
          <dgm:animLvl val="lvl"/>
          <dgm:resizeHandles val="exact"/>
        </dgm:presLayoutVars>
      </dgm:prSet>
      <dgm:spPr/>
    </dgm:pt>
    <dgm:pt modelId="{4D5CE2A9-0CB4-4064-A0EF-A6D72C126B4C}" type="pres">
      <dgm:prSet presAssocID="{F03FC9B2-302B-497D-808B-E1C23E13CD61}" presName="parentText" presStyleLbl="node1" presStyleIdx="0" presStyleCnt="3">
        <dgm:presLayoutVars>
          <dgm:chMax val="0"/>
          <dgm:bulletEnabled val="1"/>
        </dgm:presLayoutVars>
      </dgm:prSet>
      <dgm:spPr/>
    </dgm:pt>
    <dgm:pt modelId="{37DD1F65-D610-4671-A4B8-511F8A18ED62}" type="pres">
      <dgm:prSet presAssocID="{F03FC9B2-302B-497D-808B-E1C23E13CD61}" presName="childText" presStyleLbl="revTx" presStyleIdx="0" presStyleCnt="3">
        <dgm:presLayoutVars>
          <dgm:bulletEnabled val="1"/>
        </dgm:presLayoutVars>
      </dgm:prSet>
      <dgm:spPr/>
    </dgm:pt>
    <dgm:pt modelId="{6D3C9F4A-5753-446B-9DAA-BDF4376859F9}" type="pres">
      <dgm:prSet presAssocID="{4E8BEA8E-6CF3-4E38-8FD4-40B0316D3D99}" presName="parentText" presStyleLbl="node1" presStyleIdx="1" presStyleCnt="3">
        <dgm:presLayoutVars>
          <dgm:chMax val="0"/>
          <dgm:bulletEnabled val="1"/>
        </dgm:presLayoutVars>
      </dgm:prSet>
      <dgm:spPr/>
    </dgm:pt>
    <dgm:pt modelId="{B92EAFD4-8F2A-4EFE-B9AE-094F7191B029}" type="pres">
      <dgm:prSet presAssocID="{4E8BEA8E-6CF3-4E38-8FD4-40B0316D3D99}" presName="childText" presStyleLbl="revTx" presStyleIdx="1" presStyleCnt="3">
        <dgm:presLayoutVars>
          <dgm:bulletEnabled val="1"/>
        </dgm:presLayoutVars>
      </dgm:prSet>
      <dgm:spPr/>
    </dgm:pt>
    <dgm:pt modelId="{04966B84-B797-4C52-9E8A-4803F9E194C7}" type="pres">
      <dgm:prSet presAssocID="{4FB7B7E0-0EEC-48EF-940D-0864333DE474}" presName="parentText" presStyleLbl="node1" presStyleIdx="2" presStyleCnt="3">
        <dgm:presLayoutVars>
          <dgm:chMax val="0"/>
          <dgm:bulletEnabled val="1"/>
        </dgm:presLayoutVars>
      </dgm:prSet>
      <dgm:spPr/>
    </dgm:pt>
    <dgm:pt modelId="{2E009328-CF87-4094-ABB4-27F213B00571}" type="pres">
      <dgm:prSet presAssocID="{4FB7B7E0-0EEC-48EF-940D-0864333DE474}" presName="childText" presStyleLbl="revTx" presStyleIdx="2" presStyleCnt="3">
        <dgm:presLayoutVars>
          <dgm:bulletEnabled val="1"/>
        </dgm:presLayoutVars>
      </dgm:prSet>
      <dgm:spPr/>
    </dgm:pt>
  </dgm:ptLst>
  <dgm:cxnLst>
    <dgm:cxn modelId="{B423D103-4514-42EB-B960-1DDBD5FFE1EE}" srcId="{40A36666-091D-4C77-8684-7684CE6F7C9F}" destId="{4E8BEA8E-6CF3-4E38-8FD4-40B0316D3D99}" srcOrd="1" destOrd="0" parTransId="{80F6458A-9363-433E-A90F-837800F1CE90}" sibTransId="{6ECDFB99-96F5-4178-9787-7A8EAA989ED3}"/>
    <dgm:cxn modelId="{C9F8F105-8C3D-4FEF-9741-757BA9F0A19B}" srcId="{4E8BEA8E-6CF3-4E38-8FD4-40B0316D3D99}" destId="{B88B00AD-C137-47F7-9F1E-F55EA9F06E8D}" srcOrd="0" destOrd="0" parTransId="{429DFFE2-2E96-4495-BEF2-3F57EA8942D0}" sibTransId="{C6F71195-D218-4748-B6F7-14571D5AB92D}"/>
    <dgm:cxn modelId="{2A4A0910-872A-4FFD-AF07-747C3FC866F5}" type="presOf" srcId="{83C04D7B-ABAC-4919-A7E0-A265F2FEC5D4}" destId="{37DD1F65-D610-4671-A4B8-511F8A18ED62}" srcOrd="0" destOrd="1" presId="urn:microsoft.com/office/officeart/2005/8/layout/vList2"/>
    <dgm:cxn modelId="{D235AF15-E8A0-40ED-AE1C-39AEF2F7322E}" type="presOf" srcId="{B88B00AD-C137-47F7-9F1E-F55EA9F06E8D}" destId="{B92EAFD4-8F2A-4EFE-B9AE-094F7191B029}" srcOrd="0" destOrd="0" presId="urn:microsoft.com/office/officeart/2005/8/layout/vList2"/>
    <dgm:cxn modelId="{CBB21B23-7DF0-4C2F-9521-3B3C2B7FC36F}" type="presOf" srcId="{70705E7F-FB5D-4B6F-8022-6972ED581C6F}" destId="{B92EAFD4-8F2A-4EFE-B9AE-094F7191B029}" srcOrd="0" destOrd="3" presId="urn:microsoft.com/office/officeart/2005/8/layout/vList2"/>
    <dgm:cxn modelId="{E0AB9441-BED8-4A92-A385-EE05CF70B947}" srcId="{40A36666-091D-4C77-8684-7684CE6F7C9F}" destId="{F03FC9B2-302B-497D-808B-E1C23E13CD61}" srcOrd="0" destOrd="0" parTransId="{2B38FBC3-9DE9-4CB1-B4FF-6DE1C11D0571}" sibTransId="{3B78D62A-E89C-4F15-A600-2C074CD9042B}"/>
    <dgm:cxn modelId="{D8C4074F-021B-45AE-BA4F-4D1BD8D2872F}" srcId="{40A36666-091D-4C77-8684-7684CE6F7C9F}" destId="{4FB7B7E0-0EEC-48EF-940D-0864333DE474}" srcOrd="2" destOrd="0" parTransId="{8ADCE41E-27EA-4990-B45B-2B7CCD382B8B}" sibTransId="{B4B2C94C-BE13-4D3D-9D75-D8019CCE0D2A}"/>
    <dgm:cxn modelId="{61AD9771-ADC7-4287-B748-ED9C16556968}" type="presOf" srcId="{4E8BEA8E-6CF3-4E38-8FD4-40B0316D3D99}" destId="{6D3C9F4A-5753-446B-9DAA-BDF4376859F9}" srcOrd="0" destOrd="0" presId="urn:microsoft.com/office/officeart/2005/8/layout/vList2"/>
    <dgm:cxn modelId="{798CE872-73C5-486F-BCE0-3E0AAFF5CD0C}" srcId="{4E8BEA8E-6CF3-4E38-8FD4-40B0316D3D99}" destId="{70705E7F-FB5D-4B6F-8022-6972ED581C6F}" srcOrd="3" destOrd="0" parTransId="{7D556265-B5C7-4B88-A0F0-FA3E247CB461}" sibTransId="{368A20BF-3D3F-4601-A88C-A908A1C648F6}"/>
    <dgm:cxn modelId="{6D903659-483E-4032-B2BC-8373FF70F567}" srcId="{4FB7B7E0-0EEC-48EF-940D-0864333DE474}" destId="{934CE328-65B4-4580-8FB8-5837820F35F5}" srcOrd="0" destOrd="0" parTransId="{2D5D5E86-83BC-4740-8C92-A8CB124CAC10}" sibTransId="{9CCC98EE-E749-4EC1-A38B-AD66EA68C7E2}"/>
    <dgm:cxn modelId="{0480B079-9E4B-43D0-94D9-638E4A56FF54}" type="presOf" srcId="{4FB7B7E0-0EEC-48EF-940D-0864333DE474}" destId="{04966B84-B797-4C52-9E8A-4803F9E194C7}" srcOrd="0" destOrd="0" presId="urn:microsoft.com/office/officeart/2005/8/layout/vList2"/>
    <dgm:cxn modelId="{76C71A7C-0E1E-46E0-8AB6-0ED6D13C3E52}" type="presOf" srcId="{F03FC9B2-302B-497D-808B-E1C23E13CD61}" destId="{4D5CE2A9-0CB4-4064-A0EF-A6D72C126B4C}" srcOrd="0" destOrd="0" presId="urn:microsoft.com/office/officeart/2005/8/layout/vList2"/>
    <dgm:cxn modelId="{C8D48886-D408-48FC-BFEF-EB136D112705}" type="presOf" srcId="{934CE328-65B4-4580-8FB8-5837820F35F5}" destId="{2E009328-CF87-4094-ABB4-27F213B00571}" srcOrd="0" destOrd="0" presId="urn:microsoft.com/office/officeart/2005/8/layout/vList2"/>
    <dgm:cxn modelId="{A1381C9F-C731-43B3-A58E-CC65F3AD0EA4}" srcId="{4E8BEA8E-6CF3-4E38-8FD4-40B0316D3D99}" destId="{307470E4-F7A7-4EB5-BABE-19292D0264F5}" srcOrd="1" destOrd="0" parTransId="{FB3743E0-7126-426A-B65A-2FC0FE150DDD}" sibTransId="{163461EA-75AC-4EF4-AF54-54054580144E}"/>
    <dgm:cxn modelId="{46A919A0-5E1C-4847-837F-CE08C8E2D1E0}" type="presOf" srcId="{307470E4-F7A7-4EB5-BABE-19292D0264F5}" destId="{B92EAFD4-8F2A-4EFE-B9AE-094F7191B029}" srcOrd="0" destOrd="1" presId="urn:microsoft.com/office/officeart/2005/8/layout/vList2"/>
    <dgm:cxn modelId="{79EEBCA6-3914-45F6-8DCD-1C77563285DC}" type="presOf" srcId="{40A36666-091D-4C77-8684-7684CE6F7C9F}" destId="{61473C4B-FE5A-4B3F-A6E9-1588999838D7}" srcOrd="0" destOrd="0" presId="urn:microsoft.com/office/officeart/2005/8/layout/vList2"/>
    <dgm:cxn modelId="{9757A5D9-FC39-4C94-B362-B04B83886C01}" srcId="{F03FC9B2-302B-497D-808B-E1C23E13CD61}" destId="{83C04D7B-ABAC-4919-A7E0-A265F2FEC5D4}" srcOrd="1" destOrd="0" parTransId="{3E3B4AFD-ADE8-4EFE-A05D-BF77F964DDC4}" sibTransId="{E714AF4D-3689-4A54-990C-5A65C6CD8AAE}"/>
    <dgm:cxn modelId="{697461E0-5F7B-43C9-A8F1-6C07D5A8ECC2}" srcId="{F03FC9B2-302B-497D-808B-E1C23E13CD61}" destId="{9963CFAD-1C8E-4119-8BD0-CDED0577111A}" srcOrd="0" destOrd="0" parTransId="{F95D6986-281E-41A5-972F-F80FBDC6682F}" sibTransId="{669C5C61-FE61-4D86-A206-8F4668244D83}"/>
    <dgm:cxn modelId="{8C78ADE1-8C98-4534-9D76-0C82C4D6B190}" srcId="{4E8BEA8E-6CF3-4E38-8FD4-40B0316D3D99}" destId="{F59F99AC-D017-4A2D-9577-DC3379805554}" srcOrd="2" destOrd="0" parTransId="{AF0CCEE9-85F9-4B6E-B9A3-2513D80A4DA6}" sibTransId="{5C3C3BC5-A6C2-4640-BA5D-F2A9D89F60F9}"/>
    <dgm:cxn modelId="{EB1652EC-BAF3-414B-B06C-84EA26796338}" type="presOf" srcId="{F59F99AC-D017-4A2D-9577-DC3379805554}" destId="{B92EAFD4-8F2A-4EFE-B9AE-094F7191B029}" srcOrd="0" destOrd="2" presId="urn:microsoft.com/office/officeart/2005/8/layout/vList2"/>
    <dgm:cxn modelId="{5E2790EF-9FF6-4920-81B9-80003A353B40}" type="presOf" srcId="{9963CFAD-1C8E-4119-8BD0-CDED0577111A}" destId="{37DD1F65-D610-4671-A4B8-511F8A18ED62}" srcOrd="0" destOrd="0" presId="urn:microsoft.com/office/officeart/2005/8/layout/vList2"/>
    <dgm:cxn modelId="{1A51F0E3-1719-46E0-80F9-F18C40EFB4A0}" type="presParOf" srcId="{61473C4B-FE5A-4B3F-A6E9-1588999838D7}" destId="{4D5CE2A9-0CB4-4064-A0EF-A6D72C126B4C}" srcOrd="0" destOrd="0" presId="urn:microsoft.com/office/officeart/2005/8/layout/vList2"/>
    <dgm:cxn modelId="{828E1AED-FF37-4093-8997-A0A8664E764E}" type="presParOf" srcId="{61473C4B-FE5A-4B3F-A6E9-1588999838D7}" destId="{37DD1F65-D610-4671-A4B8-511F8A18ED62}" srcOrd="1" destOrd="0" presId="urn:microsoft.com/office/officeart/2005/8/layout/vList2"/>
    <dgm:cxn modelId="{1D97BC54-52F2-47E8-B3AB-98E6D79E7003}" type="presParOf" srcId="{61473C4B-FE5A-4B3F-A6E9-1588999838D7}" destId="{6D3C9F4A-5753-446B-9DAA-BDF4376859F9}" srcOrd="2" destOrd="0" presId="urn:microsoft.com/office/officeart/2005/8/layout/vList2"/>
    <dgm:cxn modelId="{75E5BA52-5CA4-4B19-A272-081C5B88C634}" type="presParOf" srcId="{61473C4B-FE5A-4B3F-A6E9-1588999838D7}" destId="{B92EAFD4-8F2A-4EFE-B9AE-094F7191B029}" srcOrd="3" destOrd="0" presId="urn:microsoft.com/office/officeart/2005/8/layout/vList2"/>
    <dgm:cxn modelId="{AE4F7577-7A44-4453-AF12-730D370DE686}" type="presParOf" srcId="{61473C4B-FE5A-4B3F-A6E9-1588999838D7}" destId="{04966B84-B797-4C52-9E8A-4803F9E194C7}" srcOrd="4" destOrd="0" presId="urn:microsoft.com/office/officeart/2005/8/layout/vList2"/>
    <dgm:cxn modelId="{51A56075-1068-4672-BD94-874036307211}" type="presParOf" srcId="{61473C4B-FE5A-4B3F-A6E9-1588999838D7}" destId="{2E009328-CF87-4094-ABB4-27F213B0057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6582FF-2177-4681-8189-FFEB232F60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1563772-7433-4FB6-A5AE-8EA8B1C23EE9}">
      <dgm:prSet custT="1"/>
      <dgm:spPr/>
      <dgm:t>
        <a:bodyPr/>
        <a:lstStyle/>
        <a:p>
          <a:r>
            <a:rPr lang="en-US" sz="1200" b="1" dirty="0">
              <a:latin typeface="+mn-lt"/>
            </a:rPr>
            <a:t>236 articles were identified in the search with nine selected for inclusion </a:t>
          </a:r>
        </a:p>
      </dgm:t>
    </dgm:pt>
    <dgm:pt modelId="{F5B3F2BB-FC75-45F2-8311-12778C132DEB}" type="parTrans" cxnId="{81B9D845-ADDD-4C52-8764-5647298C8551}">
      <dgm:prSet/>
      <dgm:spPr/>
      <dgm:t>
        <a:bodyPr/>
        <a:lstStyle/>
        <a:p>
          <a:endParaRPr lang="en-US"/>
        </a:p>
      </dgm:t>
    </dgm:pt>
    <dgm:pt modelId="{108E3188-CA00-4BA7-B16F-748925F12B0A}" type="sibTrans" cxnId="{81B9D845-ADDD-4C52-8764-5647298C8551}">
      <dgm:prSet/>
      <dgm:spPr/>
      <dgm:t>
        <a:bodyPr/>
        <a:lstStyle/>
        <a:p>
          <a:endParaRPr lang="en-US"/>
        </a:p>
      </dgm:t>
    </dgm:pt>
    <dgm:pt modelId="{CE914249-9EA3-4CBF-8AD6-D706B564D765}">
      <dgm:prSet/>
      <dgm:spPr/>
      <dgm:t>
        <a:bodyPr/>
        <a:lstStyle/>
        <a:p>
          <a:r>
            <a:rPr lang="en-US" dirty="0">
              <a:latin typeface="+mn-lt"/>
            </a:rPr>
            <a:t>The nine studies selected for inclusion highlighted patient outreach and engagement within the primary care setting to improve access, scheduling, and care outcomes </a:t>
          </a:r>
        </a:p>
      </dgm:t>
    </dgm:pt>
    <dgm:pt modelId="{707F1969-9C76-48B5-94BA-4011CF7D2FD7}" type="parTrans" cxnId="{7F4F874F-7E6A-4E23-957F-5E28F21873FF}">
      <dgm:prSet/>
      <dgm:spPr/>
      <dgm:t>
        <a:bodyPr/>
        <a:lstStyle/>
        <a:p>
          <a:endParaRPr lang="en-US"/>
        </a:p>
      </dgm:t>
    </dgm:pt>
    <dgm:pt modelId="{245E3CDD-FD78-428F-A146-279579F4B5F5}" type="sibTrans" cxnId="{7F4F874F-7E6A-4E23-957F-5E28F21873FF}">
      <dgm:prSet/>
      <dgm:spPr/>
      <dgm:t>
        <a:bodyPr/>
        <a:lstStyle/>
        <a:p>
          <a:endParaRPr lang="en-US"/>
        </a:p>
      </dgm:t>
    </dgm:pt>
    <dgm:pt modelId="{7C3AABA0-2907-44E6-BAD1-02A2D182E172}">
      <dgm:prSet custT="1"/>
      <dgm:spPr/>
      <dgm:t>
        <a:bodyPr/>
        <a:lstStyle/>
        <a:p>
          <a:r>
            <a:rPr lang="en-US" sz="1200" b="1" dirty="0">
              <a:latin typeface="+mn-lt"/>
            </a:rPr>
            <a:t>The literature review demonstrated a lack of published studies addressing the phenomena of deferred care in the ambulatory setting </a:t>
          </a:r>
        </a:p>
      </dgm:t>
    </dgm:pt>
    <dgm:pt modelId="{85176710-9193-4793-8D70-DBE36AAC40EE}" type="parTrans" cxnId="{3751BDEF-0EDD-4B63-A6B7-7A3530643C33}">
      <dgm:prSet/>
      <dgm:spPr/>
      <dgm:t>
        <a:bodyPr/>
        <a:lstStyle/>
        <a:p>
          <a:endParaRPr lang="en-US"/>
        </a:p>
      </dgm:t>
    </dgm:pt>
    <dgm:pt modelId="{1F5972D9-7A56-4064-A612-C9BB25FFB9DA}" type="sibTrans" cxnId="{3751BDEF-0EDD-4B63-A6B7-7A3530643C33}">
      <dgm:prSet/>
      <dgm:spPr/>
      <dgm:t>
        <a:bodyPr/>
        <a:lstStyle/>
        <a:p>
          <a:endParaRPr lang="en-US"/>
        </a:p>
      </dgm:t>
    </dgm:pt>
    <dgm:pt modelId="{10306477-5A20-408F-9FA4-BDBA2E1B1BA7}">
      <dgm:prSet/>
      <dgm:spPr/>
      <dgm:t>
        <a:bodyPr/>
        <a:lstStyle/>
        <a:p>
          <a:r>
            <a:rPr lang="en-US" dirty="0">
              <a:latin typeface="+mn-lt"/>
            </a:rPr>
            <a:t>Most studies reviewed focused on clinical treatment recommendations for specific conditions in outpatient clinical settings and were not specific to the primary care setting </a:t>
          </a:r>
        </a:p>
      </dgm:t>
    </dgm:pt>
    <dgm:pt modelId="{0C3C3192-A496-4363-9F64-26D18BEF934C}" type="parTrans" cxnId="{09A8DAE1-1ADA-483D-824C-2B1C52D8CE8A}">
      <dgm:prSet/>
      <dgm:spPr/>
      <dgm:t>
        <a:bodyPr/>
        <a:lstStyle/>
        <a:p>
          <a:endParaRPr lang="en-US"/>
        </a:p>
      </dgm:t>
    </dgm:pt>
    <dgm:pt modelId="{CF8E2F95-8A4D-49E6-870C-F5589198B8D6}" type="sibTrans" cxnId="{09A8DAE1-1ADA-483D-824C-2B1C52D8CE8A}">
      <dgm:prSet/>
      <dgm:spPr/>
      <dgm:t>
        <a:bodyPr/>
        <a:lstStyle/>
        <a:p>
          <a:endParaRPr lang="en-US"/>
        </a:p>
      </dgm:t>
    </dgm:pt>
    <dgm:pt modelId="{C9BFC362-52BB-47EC-A84C-B09FDB778414}">
      <dgm:prSet/>
      <dgm:spPr/>
      <dgm:t>
        <a:bodyPr/>
        <a:lstStyle/>
        <a:p>
          <a:r>
            <a:rPr lang="en-US" dirty="0">
              <a:latin typeface="+mn-lt"/>
            </a:rPr>
            <a:t>Many studies did not address patient outreach and engagement to address deferred care or recommended care  </a:t>
          </a:r>
        </a:p>
      </dgm:t>
    </dgm:pt>
    <dgm:pt modelId="{151C6410-E0F7-4EF1-9E6C-48842A6344AD}" type="parTrans" cxnId="{1CF4C5AD-3B71-45DE-8B4E-ED4B431473F2}">
      <dgm:prSet/>
      <dgm:spPr/>
      <dgm:t>
        <a:bodyPr/>
        <a:lstStyle/>
        <a:p>
          <a:endParaRPr lang="en-US"/>
        </a:p>
      </dgm:t>
    </dgm:pt>
    <dgm:pt modelId="{6C50B686-B11B-4F8D-AFA6-41F244DBEFA1}" type="sibTrans" cxnId="{1CF4C5AD-3B71-45DE-8B4E-ED4B431473F2}">
      <dgm:prSet/>
      <dgm:spPr/>
      <dgm:t>
        <a:bodyPr/>
        <a:lstStyle/>
        <a:p>
          <a:endParaRPr lang="en-US"/>
        </a:p>
      </dgm:t>
    </dgm:pt>
    <dgm:pt modelId="{749B7BD9-B450-4E8F-BE9D-0A9999B17470}" type="pres">
      <dgm:prSet presAssocID="{0A6582FF-2177-4681-8189-FFEB232F6012}" presName="hierChild1" presStyleCnt="0">
        <dgm:presLayoutVars>
          <dgm:chPref val="1"/>
          <dgm:dir/>
          <dgm:animOne val="branch"/>
          <dgm:animLvl val="lvl"/>
          <dgm:resizeHandles/>
        </dgm:presLayoutVars>
      </dgm:prSet>
      <dgm:spPr/>
    </dgm:pt>
    <dgm:pt modelId="{83C4A54D-6F79-4D03-9A8C-38B2405D68BF}" type="pres">
      <dgm:prSet presAssocID="{61563772-7433-4FB6-A5AE-8EA8B1C23EE9}" presName="hierRoot1" presStyleCnt="0"/>
      <dgm:spPr/>
    </dgm:pt>
    <dgm:pt modelId="{1CABB39F-D875-4EB3-8D87-D2F39791EBD9}" type="pres">
      <dgm:prSet presAssocID="{61563772-7433-4FB6-A5AE-8EA8B1C23EE9}" presName="composite" presStyleCnt="0"/>
      <dgm:spPr/>
    </dgm:pt>
    <dgm:pt modelId="{17F931C7-C64E-4AF7-BD15-2B5A622A2E79}" type="pres">
      <dgm:prSet presAssocID="{61563772-7433-4FB6-A5AE-8EA8B1C23EE9}" presName="background" presStyleLbl="node0" presStyleIdx="0" presStyleCnt="2"/>
      <dgm:spPr>
        <a:solidFill>
          <a:schemeClr val="tx2">
            <a:lumMod val="75000"/>
            <a:lumOff val="25000"/>
          </a:schemeClr>
        </a:solidFill>
      </dgm:spPr>
    </dgm:pt>
    <dgm:pt modelId="{1DAEB239-1FD6-4B4A-9853-B770C5BDC8B4}" type="pres">
      <dgm:prSet presAssocID="{61563772-7433-4FB6-A5AE-8EA8B1C23EE9}" presName="text" presStyleLbl="fgAcc0" presStyleIdx="0" presStyleCnt="2">
        <dgm:presLayoutVars>
          <dgm:chPref val="3"/>
        </dgm:presLayoutVars>
      </dgm:prSet>
      <dgm:spPr/>
    </dgm:pt>
    <dgm:pt modelId="{2A8E9EC2-55B3-461F-8409-8A048D9EFAE5}" type="pres">
      <dgm:prSet presAssocID="{61563772-7433-4FB6-A5AE-8EA8B1C23EE9}" presName="hierChild2" presStyleCnt="0"/>
      <dgm:spPr/>
    </dgm:pt>
    <dgm:pt modelId="{A65246BE-4B9A-4EBE-ADB2-538230579E48}" type="pres">
      <dgm:prSet presAssocID="{707F1969-9C76-48B5-94BA-4011CF7D2FD7}" presName="Name10" presStyleLbl="parChTrans1D2" presStyleIdx="0" presStyleCnt="3"/>
      <dgm:spPr/>
    </dgm:pt>
    <dgm:pt modelId="{5AF390DD-7A49-482E-94C7-20BF32E2CD71}" type="pres">
      <dgm:prSet presAssocID="{CE914249-9EA3-4CBF-8AD6-D706B564D765}" presName="hierRoot2" presStyleCnt="0"/>
      <dgm:spPr/>
    </dgm:pt>
    <dgm:pt modelId="{39024DD5-4333-4519-8902-8365CF31E600}" type="pres">
      <dgm:prSet presAssocID="{CE914249-9EA3-4CBF-8AD6-D706B564D765}" presName="composite2" presStyleCnt="0"/>
      <dgm:spPr/>
    </dgm:pt>
    <dgm:pt modelId="{9A3B6BE8-0471-4F6C-9B9F-4D665895ED67}" type="pres">
      <dgm:prSet presAssocID="{CE914249-9EA3-4CBF-8AD6-D706B564D765}" presName="background2" presStyleLbl="node2" presStyleIdx="0" presStyleCnt="3"/>
      <dgm:spPr>
        <a:solidFill>
          <a:schemeClr val="tx2">
            <a:lumMod val="75000"/>
            <a:lumOff val="25000"/>
          </a:schemeClr>
        </a:solidFill>
      </dgm:spPr>
    </dgm:pt>
    <dgm:pt modelId="{01D11C9C-229A-4E7E-9E92-3D5F7C1B91D5}" type="pres">
      <dgm:prSet presAssocID="{CE914249-9EA3-4CBF-8AD6-D706B564D765}" presName="text2" presStyleLbl="fgAcc2" presStyleIdx="0" presStyleCnt="3">
        <dgm:presLayoutVars>
          <dgm:chPref val="3"/>
        </dgm:presLayoutVars>
      </dgm:prSet>
      <dgm:spPr/>
    </dgm:pt>
    <dgm:pt modelId="{F56C2EB2-7E22-460D-82CA-1E3DC3439EF7}" type="pres">
      <dgm:prSet presAssocID="{CE914249-9EA3-4CBF-8AD6-D706B564D765}" presName="hierChild3" presStyleCnt="0"/>
      <dgm:spPr/>
    </dgm:pt>
    <dgm:pt modelId="{D861EA09-DAFD-45C8-A5E3-33B2EC5037B0}" type="pres">
      <dgm:prSet presAssocID="{7C3AABA0-2907-44E6-BAD1-02A2D182E172}" presName="hierRoot1" presStyleCnt="0"/>
      <dgm:spPr/>
    </dgm:pt>
    <dgm:pt modelId="{4C9E2221-7FB5-475A-A246-F568D3716E16}" type="pres">
      <dgm:prSet presAssocID="{7C3AABA0-2907-44E6-BAD1-02A2D182E172}" presName="composite" presStyleCnt="0"/>
      <dgm:spPr/>
    </dgm:pt>
    <dgm:pt modelId="{C2023F19-D7AE-4038-A1A4-C61C724B1FF0}" type="pres">
      <dgm:prSet presAssocID="{7C3AABA0-2907-44E6-BAD1-02A2D182E172}" presName="background" presStyleLbl="node0" presStyleIdx="1" presStyleCnt="2"/>
      <dgm:spPr>
        <a:solidFill>
          <a:schemeClr val="tx2">
            <a:lumMod val="75000"/>
            <a:lumOff val="25000"/>
          </a:schemeClr>
        </a:solidFill>
      </dgm:spPr>
    </dgm:pt>
    <dgm:pt modelId="{A150C1CE-167F-4390-8F52-B16BB0CD9331}" type="pres">
      <dgm:prSet presAssocID="{7C3AABA0-2907-44E6-BAD1-02A2D182E172}" presName="text" presStyleLbl="fgAcc0" presStyleIdx="1" presStyleCnt="2">
        <dgm:presLayoutVars>
          <dgm:chPref val="3"/>
        </dgm:presLayoutVars>
      </dgm:prSet>
      <dgm:spPr/>
    </dgm:pt>
    <dgm:pt modelId="{D99F267B-AE35-4948-B1CB-81F3143D276C}" type="pres">
      <dgm:prSet presAssocID="{7C3AABA0-2907-44E6-BAD1-02A2D182E172}" presName="hierChild2" presStyleCnt="0"/>
      <dgm:spPr/>
    </dgm:pt>
    <dgm:pt modelId="{2F4D6D81-ADF8-4C49-8EB6-CA935C6C21AE}" type="pres">
      <dgm:prSet presAssocID="{0C3C3192-A496-4363-9F64-26D18BEF934C}" presName="Name10" presStyleLbl="parChTrans1D2" presStyleIdx="1" presStyleCnt="3"/>
      <dgm:spPr/>
    </dgm:pt>
    <dgm:pt modelId="{DF73FC4A-0496-49E9-B392-9F6F28AB763A}" type="pres">
      <dgm:prSet presAssocID="{10306477-5A20-408F-9FA4-BDBA2E1B1BA7}" presName="hierRoot2" presStyleCnt="0"/>
      <dgm:spPr/>
    </dgm:pt>
    <dgm:pt modelId="{142EC08D-392B-413C-8806-9450D18A4053}" type="pres">
      <dgm:prSet presAssocID="{10306477-5A20-408F-9FA4-BDBA2E1B1BA7}" presName="composite2" presStyleCnt="0"/>
      <dgm:spPr/>
    </dgm:pt>
    <dgm:pt modelId="{AF0071DD-A1AB-4B10-A7E2-272A68529476}" type="pres">
      <dgm:prSet presAssocID="{10306477-5A20-408F-9FA4-BDBA2E1B1BA7}" presName="background2" presStyleLbl="node2" presStyleIdx="1" presStyleCnt="3"/>
      <dgm:spPr>
        <a:solidFill>
          <a:schemeClr val="tx2">
            <a:lumMod val="75000"/>
            <a:lumOff val="25000"/>
          </a:schemeClr>
        </a:solidFill>
      </dgm:spPr>
    </dgm:pt>
    <dgm:pt modelId="{E3355F10-B50B-480A-8B7E-76182249029B}" type="pres">
      <dgm:prSet presAssocID="{10306477-5A20-408F-9FA4-BDBA2E1B1BA7}" presName="text2" presStyleLbl="fgAcc2" presStyleIdx="1" presStyleCnt="3">
        <dgm:presLayoutVars>
          <dgm:chPref val="3"/>
        </dgm:presLayoutVars>
      </dgm:prSet>
      <dgm:spPr/>
    </dgm:pt>
    <dgm:pt modelId="{F3B4B922-6AB7-48A4-80A2-679B6E9B33B4}" type="pres">
      <dgm:prSet presAssocID="{10306477-5A20-408F-9FA4-BDBA2E1B1BA7}" presName="hierChild3" presStyleCnt="0"/>
      <dgm:spPr/>
    </dgm:pt>
    <dgm:pt modelId="{25971D18-9C8E-476A-96CF-B2572CB0C693}" type="pres">
      <dgm:prSet presAssocID="{151C6410-E0F7-4EF1-9E6C-48842A6344AD}" presName="Name10" presStyleLbl="parChTrans1D2" presStyleIdx="2" presStyleCnt="3"/>
      <dgm:spPr/>
    </dgm:pt>
    <dgm:pt modelId="{6693F9F8-CC6B-4E07-AD09-F018C1CCA31E}" type="pres">
      <dgm:prSet presAssocID="{C9BFC362-52BB-47EC-A84C-B09FDB778414}" presName="hierRoot2" presStyleCnt="0"/>
      <dgm:spPr/>
    </dgm:pt>
    <dgm:pt modelId="{51B66345-1D1A-447F-BD37-6D1FF8C7056B}" type="pres">
      <dgm:prSet presAssocID="{C9BFC362-52BB-47EC-A84C-B09FDB778414}" presName="composite2" presStyleCnt="0"/>
      <dgm:spPr/>
    </dgm:pt>
    <dgm:pt modelId="{99640925-6F9E-4C2D-84ED-2AAA6F4EF4C5}" type="pres">
      <dgm:prSet presAssocID="{C9BFC362-52BB-47EC-A84C-B09FDB778414}" presName="background2" presStyleLbl="node2" presStyleIdx="2" presStyleCnt="3"/>
      <dgm:spPr>
        <a:solidFill>
          <a:schemeClr val="tx2">
            <a:lumMod val="75000"/>
            <a:lumOff val="25000"/>
          </a:schemeClr>
        </a:solidFill>
      </dgm:spPr>
    </dgm:pt>
    <dgm:pt modelId="{E12F2AE8-5483-49F2-AA7E-9B03F0E052EE}" type="pres">
      <dgm:prSet presAssocID="{C9BFC362-52BB-47EC-A84C-B09FDB778414}" presName="text2" presStyleLbl="fgAcc2" presStyleIdx="2" presStyleCnt="3">
        <dgm:presLayoutVars>
          <dgm:chPref val="3"/>
        </dgm:presLayoutVars>
      </dgm:prSet>
      <dgm:spPr/>
    </dgm:pt>
    <dgm:pt modelId="{B0C2F2F5-5786-45DA-A699-D68DACCC3ED4}" type="pres">
      <dgm:prSet presAssocID="{C9BFC362-52BB-47EC-A84C-B09FDB778414}" presName="hierChild3" presStyleCnt="0"/>
      <dgm:spPr/>
    </dgm:pt>
  </dgm:ptLst>
  <dgm:cxnLst>
    <dgm:cxn modelId="{BE2E6104-8F12-4056-A4DB-2B17068E8E68}" type="presOf" srcId="{C9BFC362-52BB-47EC-A84C-B09FDB778414}" destId="{E12F2AE8-5483-49F2-AA7E-9B03F0E052EE}" srcOrd="0" destOrd="0" presId="urn:microsoft.com/office/officeart/2005/8/layout/hierarchy1"/>
    <dgm:cxn modelId="{38A6DA31-9349-4BCE-80EC-61E2AC154C5E}" type="presOf" srcId="{61563772-7433-4FB6-A5AE-8EA8B1C23EE9}" destId="{1DAEB239-1FD6-4B4A-9853-B770C5BDC8B4}" srcOrd="0" destOrd="0" presId="urn:microsoft.com/office/officeart/2005/8/layout/hierarchy1"/>
    <dgm:cxn modelId="{81B9D845-ADDD-4C52-8764-5647298C8551}" srcId="{0A6582FF-2177-4681-8189-FFEB232F6012}" destId="{61563772-7433-4FB6-A5AE-8EA8B1C23EE9}" srcOrd="0" destOrd="0" parTransId="{F5B3F2BB-FC75-45F2-8311-12778C132DEB}" sibTransId="{108E3188-CA00-4BA7-B16F-748925F12B0A}"/>
    <dgm:cxn modelId="{7F4F874F-7E6A-4E23-957F-5E28F21873FF}" srcId="{61563772-7433-4FB6-A5AE-8EA8B1C23EE9}" destId="{CE914249-9EA3-4CBF-8AD6-D706B564D765}" srcOrd="0" destOrd="0" parTransId="{707F1969-9C76-48B5-94BA-4011CF7D2FD7}" sibTransId="{245E3CDD-FD78-428F-A146-279579F4B5F5}"/>
    <dgm:cxn modelId="{51D30375-5BBE-46F9-8F5C-3DB8ADF8F7A5}" type="presOf" srcId="{151C6410-E0F7-4EF1-9E6C-48842A6344AD}" destId="{25971D18-9C8E-476A-96CF-B2572CB0C693}" srcOrd="0" destOrd="0" presId="urn:microsoft.com/office/officeart/2005/8/layout/hierarchy1"/>
    <dgm:cxn modelId="{128D2883-019E-417B-903E-AA63103EBD3B}" type="presOf" srcId="{0A6582FF-2177-4681-8189-FFEB232F6012}" destId="{749B7BD9-B450-4E8F-BE9D-0A9999B17470}" srcOrd="0" destOrd="0" presId="urn:microsoft.com/office/officeart/2005/8/layout/hierarchy1"/>
    <dgm:cxn modelId="{EF9309A6-D8D7-464E-95EC-69F0FAE00560}" type="presOf" srcId="{7C3AABA0-2907-44E6-BAD1-02A2D182E172}" destId="{A150C1CE-167F-4390-8F52-B16BB0CD9331}" srcOrd="0" destOrd="0" presId="urn:microsoft.com/office/officeart/2005/8/layout/hierarchy1"/>
    <dgm:cxn modelId="{1CF4C5AD-3B71-45DE-8B4E-ED4B431473F2}" srcId="{7C3AABA0-2907-44E6-BAD1-02A2D182E172}" destId="{C9BFC362-52BB-47EC-A84C-B09FDB778414}" srcOrd="1" destOrd="0" parTransId="{151C6410-E0F7-4EF1-9E6C-48842A6344AD}" sibTransId="{6C50B686-B11B-4F8D-AFA6-41F244DBEFA1}"/>
    <dgm:cxn modelId="{E07EF5AE-12F5-46D3-9EC6-1324E8CA09AA}" type="presOf" srcId="{10306477-5A20-408F-9FA4-BDBA2E1B1BA7}" destId="{E3355F10-B50B-480A-8B7E-76182249029B}" srcOrd="0" destOrd="0" presId="urn:microsoft.com/office/officeart/2005/8/layout/hierarchy1"/>
    <dgm:cxn modelId="{7913C6C1-1F5A-466A-9F9D-3B33CBA06103}" type="presOf" srcId="{CE914249-9EA3-4CBF-8AD6-D706B564D765}" destId="{01D11C9C-229A-4E7E-9E92-3D5F7C1B91D5}" srcOrd="0" destOrd="0" presId="urn:microsoft.com/office/officeart/2005/8/layout/hierarchy1"/>
    <dgm:cxn modelId="{09A8DAE1-1ADA-483D-824C-2B1C52D8CE8A}" srcId="{7C3AABA0-2907-44E6-BAD1-02A2D182E172}" destId="{10306477-5A20-408F-9FA4-BDBA2E1B1BA7}" srcOrd="0" destOrd="0" parTransId="{0C3C3192-A496-4363-9F64-26D18BEF934C}" sibTransId="{CF8E2F95-8A4D-49E6-870C-F5589198B8D6}"/>
    <dgm:cxn modelId="{58BB21ED-88E8-4E90-A268-DFBF045AF15F}" type="presOf" srcId="{0C3C3192-A496-4363-9F64-26D18BEF934C}" destId="{2F4D6D81-ADF8-4C49-8EB6-CA935C6C21AE}" srcOrd="0" destOrd="0" presId="urn:microsoft.com/office/officeart/2005/8/layout/hierarchy1"/>
    <dgm:cxn modelId="{3751BDEF-0EDD-4B63-A6B7-7A3530643C33}" srcId="{0A6582FF-2177-4681-8189-FFEB232F6012}" destId="{7C3AABA0-2907-44E6-BAD1-02A2D182E172}" srcOrd="1" destOrd="0" parTransId="{85176710-9193-4793-8D70-DBE36AAC40EE}" sibTransId="{1F5972D9-7A56-4064-A612-C9BB25FFB9DA}"/>
    <dgm:cxn modelId="{5A42B9F8-6A89-4943-81AB-92002CE9C2FB}" type="presOf" srcId="{707F1969-9C76-48B5-94BA-4011CF7D2FD7}" destId="{A65246BE-4B9A-4EBE-ADB2-538230579E48}" srcOrd="0" destOrd="0" presId="urn:microsoft.com/office/officeart/2005/8/layout/hierarchy1"/>
    <dgm:cxn modelId="{20117F6C-6E3D-4CB1-871C-AACAECAE1B82}" type="presParOf" srcId="{749B7BD9-B450-4E8F-BE9D-0A9999B17470}" destId="{83C4A54D-6F79-4D03-9A8C-38B2405D68BF}" srcOrd="0" destOrd="0" presId="urn:microsoft.com/office/officeart/2005/8/layout/hierarchy1"/>
    <dgm:cxn modelId="{D96ECAD3-66CF-4D13-8181-B585E35DDE89}" type="presParOf" srcId="{83C4A54D-6F79-4D03-9A8C-38B2405D68BF}" destId="{1CABB39F-D875-4EB3-8D87-D2F39791EBD9}" srcOrd="0" destOrd="0" presId="urn:microsoft.com/office/officeart/2005/8/layout/hierarchy1"/>
    <dgm:cxn modelId="{E89C5325-0CDA-4AAB-B2B1-DDC4066F8592}" type="presParOf" srcId="{1CABB39F-D875-4EB3-8D87-D2F39791EBD9}" destId="{17F931C7-C64E-4AF7-BD15-2B5A622A2E79}" srcOrd="0" destOrd="0" presId="urn:microsoft.com/office/officeart/2005/8/layout/hierarchy1"/>
    <dgm:cxn modelId="{26250B17-D5B4-4165-B2C5-6A4E3993E8C5}" type="presParOf" srcId="{1CABB39F-D875-4EB3-8D87-D2F39791EBD9}" destId="{1DAEB239-1FD6-4B4A-9853-B770C5BDC8B4}" srcOrd="1" destOrd="0" presId="urn:microsoft.com/office/officeart/2005/8/layout/hierarchy1"/>
    <dgm:cxn modelId="{AAAFF8CA-7977-4800-9997-7BB8A0C422C7}" type="presParOf" srcId="{83C4A54D-6F79-4D03-9A8C-38B2405D68BF}" destId="{2A8E9EC2-55B3-461F-8409-8A048D9EFAE5}" srcOrd="1" destOrd="0" presId="urn:microsoft.com/office/officeart/2005/8/layout/hierarchy1"/>
    <dgm:cxn modelId="{D05EEFC7-9C1D-417F-8E44-3233E6BC5BCB}" type="presParOf" srcId="{2A8E9EC2-55B3-461F-8409-8A048D9EFAE5}" destId="{A65246BE-4B9A-4EBE-ADB2-538230579E48}" srcOrd="0" destOrd="0" presId="urn:microsoft.com/office/officeart/2005/8/layout/hierarchy1"/>
    <dgm:cxn modelId="{CCFAB8D2-7027-4FC7-8C31-26D8C3E64602}" type="presParOf" srcId="{2A8E9EC2-55B3-461F-8409-8A048D9EFAE5}" destId="{5AF390DD-7A49-482E-94C7-20BF32E2CD71}" srcOrd="1" destOrd="0" presId="urn:microsoft.com/office/officeart/2005/8/layout/hierarchy1"/>
    <dgm:cxn modelId="{C027E1CF-3B84-437E-9DA2-2CCB3C5D02A9}" type="presParOf" srcId="{5AF390DD-7A49-482E-94C7-20BF32E2CD71}" destId="{39024DD5-4333-4519-8902-8365CF31E600}" srcOrd="0" destOrd="0" presId="urn:microsoft.com/office/officeart/2005/8/layout/hierarchy1"/>
    <dgm:cxn modelId="{94578A6F-4C8B-4B11-8276-03B269945418}" type="presParOf" srcId="{39024DD5-4333-4519-8902-8365CF31E600}" destId="{9A3B6BE8-0471-4F6C-9B9F-4D665895ED67}" srcOrd="0" destOrd="0" presId="urn:microsoft.com/office/officeart/2005/8/layout/hierarchy1"/>
    <dgm:cxn modelId="{7F8FC00B-939F-441B-A046-F8A91AFB2EA9}" type="presParOf" srcId="{39024DD5-4333-4519-8902-8365CF31E600}" destId="{01D11C9C-229A-4E7E-9E92-3D5F7C1B91D5}" srcOrd="1" destOrd="0" presId="urn:microsoft.com/office/officeart/2005/8/layout/hierarchy1"/>
    <dgm:cxn modelId="{CA4D6D7D-6710-41C2-BC8D-A9113608C1AB}" type="presParOf" srcId="{5AF390DD-7A49-482E-94C7-20BF32E2CD71}" destId="{F56C2EB2-7E22-460D-82CA-1E3DC3439EF7}" srcOrd="1" destOrd="0" presId="urn:microsoft.com/office/officeart/2005/8/layout/hierarchy1"/>
    <dgm:cxn modelId="{583ADCD2-3794-4CF1-9BFC-29E5737A18D4}" type="presParOf" srcId="{749B7BD9-B450-4E8F-BE9D-0A9999B17470}" destId="{D861EA09-DAFD-45C8-A5E3-33B2EC5037B0}" srcOrd="1" destOrd="0" presId="urn:microsoft.com/office/officeart/2005/8/layout/hierarchy1"/>
    <dgm:cxn modelId="{EDB74F85-DCC4-4A04-8E1F-5A893BF15F6B}" type="presParOf" srcId="{D861EA09-DAFD-45C8-A5E3-33B2EC5037B0}" destId="{4C9E2221-7FB5-475A-A246-F568D3716E16}" srcOrd="0" destOrd="0" presId="urn:microsoft.com/office/officeart/2005/8/layout/hierarchy1"/>
    <dgm:cxn modelId="{AE8355E8-18E4-48BD-BE7D-D874878BFA30}" type="presParOf" srcId="{4C9E2221-7FB5-475A-A246-F568D3716E16}" destId="{C2023F19-D7AE-4038-A1A4-C61C724B1FF0}" srcOrd="0" destOrd="0" presId="urn:microsoft.com/office/officeart/2005/8/layout/hierarchy1"/>
    <dgm:cxn modelId="{BAB6E9CD-B11F-4ED2-905B-C97265CF41B9}" type="presParOf" srcId="{4C9E2221-7FB5-475A-A246-F568D3716E16}" destId="{A150C1CE-167F-4390-8F52-B16BB0CD9331}" srcOrd="1" destOrd="0" presId="urn:microsoft.com/office/officeart/2005/8/layout/hierarchy1"/>
    <dgm:cxn modelId="{CD29D796-3C31-4192-9113-2C4B751690F6}" type="presParOf" srcId="{D861EA09-DAFD-45C8-A5E3-33B2EC5037B0}" destId="{D99F267B-AE35-4948-B1CB-81F3143D276C}" srcOrd="1" destOrd="0" presId="urn:microsoft.com/office/officeart/2005/8/layout/hierarchy1"/>
    <dgm:cxn modelId="{0EE6E81C-71DE-435E-88B8-FFC424A84941}" type="presParOf" srcId="{D99F267B-AE35-4948-B1CB-81F3143D276C}" destId="{2F4D6D81-ADF8-4C49-8EB6-CA935C6C21AE}" srcOrd="0" destOrd="0" presId="urn:microsoft.com/office/officeart/2005/8/layout/hierarchy1"/>
    <dgm:cxn modelId="{867CD7C2-BEEE-4CAC-9D95-AAB7520DA1D0}" type="presParOf" srcId="{D99F267B-AE35-4948-B1CB-81F3143D276C}" destId="{DF73FC4A-0496-49E9-B392-9F6F28AB763A}" srcOrd="1" destOrd="0" presId="urn:microsoft.com/office/officeart/2005/8/layout/hierarchy1"/>
    <dgm:cxn modelId="{72E63D04-442C-4B4C-84D1-E898DEFD1073}" type="presParOf" srcId="{DF73FC4A-0496-49E9-B392-9F6F28AB763A}" destId="{142EC08D-392B-413C-8806-9450D18A4053}" srcOrd="0" destOrd="0" presId="urn:microsoft.com/office/officeart/2005/8/layout/hierarchy1"/>
    <dgm:cxn modelId="{4A6DD5E5-4360-4809-8989-8B47864EAAC8}" type="presParOf" srcId="{142EC08D-392B-413C-8806-9450D18A4053}" destId="{AF0071DD-A1AB-4B10-A7E2-272A68529476}" srcOrd="0" destOrd="0" presId="urn:microsoft.com/office/officeart/2005/8/layout/hierarchy1"/>
    <dgm:cxn modelId="{E5CBE87A-C796-4912-9436-7FD8171E05F1}" type="presParOf" srcId="{142EC08D-392B-413C-8806-9450D18A4053}" destId="{E3355F10-B50B-480A-8B7E-76182249029B}" srcOrd="1" destOrd="0" presId="urn:microsoft.com/office/officeart/2005/8/layout/hierarchy1"/>
    <dgm:cxn modelId="{E4111C1D-C86E-47B7-A297-59E72B4799E4}" type="presParOf" srcId="{DF73FC4A-0496-49E9-B392-9F6F28AB763A}" destId="{F3B4B922-6AB7-48A4-80A2-679B6E9B33B4}" srcOrd="1" destOrd="0" presId="urn:microsoft.com/office/officeart/2005/8/layout/hierarchy1"/>
    <dgm:cxn modelId="{03097ECD-4DA9-4180-B57C-8BAA67588D66}" type="presParOf" srcId="{D99F267B-AE35-4948-B1CB-81F3143D276C}" destId="{25971D18-9C8E-476A-96CF-B2572CB0C693}" srcOrd="2" destOrd="0" presId="urn:microsoft.com/office/officeart/2005/8/layout/hierarchy1"/>
    <dgm:cxn modelId="{A3AA788F-8A9E-4427-8E89-E1FE33854A95}" type="presParOf" srcId="{D99F267B-AE35-4948-B1CB-81F3143D276C}" destId="{6693F9F8-CC6B-4E07-AD09-F018C1CCA31E}" srcOrd="3" destOrd="0" presId="urn:microsoft.com/office/officeart/2005/8/layout/hierarchy1"/>
    <dgm:cxn modelId="{C00A11EA-B332-4A54-BC3E-045F2AFD6C66}" type="presParOf" srcId="{6693F9F8-CC6B-4E07-AD09-F018C1CCA31E}" destId="{51B66345-1D1A-447F-BD37-6D1FF8C7056B}" srcOrd="0" destOrd="0" presId="urn:microsoft.com/office/officeart/2005/8/layout/hierarchy1"/>
    <dgm:cxn modelId="{6F00BD47-918D-4052-BA0B-D2ACE9CAB0EE}" type="presParOf" srcId="{51B66345-1D1A-447F-BD37-6D1FF8C7056B}" destId="{99640925-6F9E-4C2D-84ED-2AAA6F4EF4C5}" srcOrd="0" destOrd="0" presId="urn:microsoft.com/office/officeart/2005/8/layout/hierarchy1"/>
    <dgm:cxn modelId="{8DC8CA93-D110-46ED-A8EA-BCDF8A564E3C}" type="presParOf" srcId="{51B66345-1D1A-447F-BD37-6D1FF8C7056B}" destId="{E12F2AE8-5483-49F2-AA7E-9B03F0E052EE}" srcOrd="1" destOrd="0" presId="urn:microsoft.com/office/officeart/2005/8/layout/hierarchy1"/>
    <dgm:cxn modelId="{5C65B0B8-FCF4-454A-85AD-95D79C3780D1}" type="presParOf" srcId="{6693F9F8-CC6B-4E07-AD09-F018C1CCA31E}" destId="{B0C2F2F5-5786-45DA-A699-D68DACCC3E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BDAE83-5AC7-4AE6-A824-4C874D9043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966331-55E7-4A1F-B56B-A2F2A89357C7}">
      <dgm:prSet/>
      <dgm:spPr/>
      <dgm:t>
        <a:bodyPr/>
        <a:lstStyle/>
        <a:p>
          <a:r>
            <a:rPr lang="en-US" dirty="0"/>
            <a:t>Evaluate the effectiveness of each intervention in engaging patients to schedule and attend an appointment for recommended hypertension care.</a:t>
          </a:r>
        </a:p>
      </dgm:t>
    </dgm:pt>
    <dgm:pt modelId="{EB526B5F-0F48-4328-9E67-F3F2CC767308}" type="parTrans" cxnId="{2BAD17AB-A585-4F49-9E42-7F20650189C2}">
      <dgm:prSet/>
      <dgm:spPr/>
      <dgm:t>
        <a:bodyPr/>
        <a:lstStyle/>
        <a:p>
          <a:endParaRPr lang="en-US"/>
        </a:p>
      </dgm:t>
    </dgm:pt>
    <dgm:pt modelId="{57CE2C39-F544-41AC-BD56-2EE57F258B64}" type="sibTrans" cxnId="{2BAD17AB-A585-4F49-9E42-7F20650189C2}">
      <dgm:prSet/>
      <dgm:spPr/>
      <dgm:t>
        <a:bodyPr/>
        <a:lstStyle/>
        <a:p>
          <a:endParaRPr lang="en-US"/>
        </a:p>
      </dgm:t>
    </dgm:pt>
    <dgm:pt modelId="{9079FA97-107B-4945-9706-7F2611335CF9}">
      <dgm:prSet/>
      <dgm:spPr/>
      <dgm:t>
        <a:bodyPr/>
        <a:lstStyle/>
        <a:p>
          <a:r>
            <a:rPr lang="en-US" dirty="0"/>
            <a:t>Inform the best use of automated communication versus ambulatory nursing interventions across populations.</a:t>
          </a:r>
        </a:p>
      </dgm:t>
    </dgm:pt>
    <dgm:pt modelId="{2CBD99E2-918E-4EAE-B9C9-E5E3808E36F4}" type="parTrans" cxnId="{21A02977-2DC5-40EF-8934-10BEF9C73113}">
      <dgm:prSet/>
      <dgm:spPr/>
      <dgm:t>
        <a:bodyPr/>
        <a:lstStyle/>
        <a:p>
          <a:endParaRPr lang="en-US"/>
        </a:p>
      </dgm:t>
    </dgm:pt>
    <dgm:pt modelId="{733044D4-B590-4BE2-8B6A-16A2E2F96F96}" type="sibTrans" cxnId="{21A02977-2DC5-40EF-8934-10BEF9C73113}">
      <dgm:prSet/>
      <dgm:spPr/>
      <dgm:t>
        <a:bodyPr/>
        <a:lstStyle/>
        <a:p>
          <a:endParaRPr lang="en-US"/>
        </a:p>
      </dgm:t>
    </dgm:pt>
    <dgm:pt modelId="{BE7782FE-371A-4E70-8FEE-4FCBA8869910}">
      <dgm:prSet/>
      <dgm:spPr/>
      <dgm:t>
        <a:bodyPr/>
        <a:lstStyle/>
        <a:p>
          <a:r>
            <a:rPr lang="en-US" dirty="0"/>
            <a:t>Identify strategies to address deferred care and promote the completion of recommended care.</a:t>
          </a:r>
        </a:p>
      </dgm:t>
    </dgm:pt>
    <dgm:pt modelId="{99B9C00F-C47E-4638-867B-EDB26503D73D}" type="parTrans" cxnId="{5CC38FD8-FCDB-45CE-9EB4-650C47DC4759}">
      <dgm:prSet/>
      <dgm:spPr/>
      <dgm:t>
        <a:bodyPr/>
        <a:lstStyle/>
        <a:p>
          <a:endParaRPr lang="en-US"/>
        </a:p>
      </dgm:t>
    </dgm:pt>
    <dgm:pt modelId="{4BE12C3D-ABE1-4DEC-B425-EB1CB2E510DF}" type="sibTrans" cxnId="{5CC38FD8-FCDB-45CE-9EB4-650C47DC4759}">
      <dgm:prSet/>
      <dgm:spPr/>
      <dgm:t>
        <a:bodyPr/>
        <a:lstStyle/>
        <a:p>
          <a:endParaRPr lang="en-US"/>
        </a:p>
      </dgm:t>
    </dgm:pt>
    <dgm:pt modelId="{12796991-9CA5-4DE1-A073-CAB728B0A3D0}">
      <dgm:prSet/>
      <dgm:spPr/>
      <dgm:t>
        <a:bodyPr/>
        <a:lstStyle/>
        <a:p>
          <a:r>
            <a:rPr lang="en-US" dirty="0"/>
            <a:t>Recommend an outreach strategy designed to improve quadruple aim outcomes that can be scaled across the organizational national footprint </a:t>
          </a:r>
        </a:p>
      </dgm:t>
    </dgm:pt>
    <dgm:pt modelId="{6638E41D-3414-4BD4-AB91-A2FBAABB0769}" type="parTrans" cxnId="{4C490D4C-CBDC-42B3-9FBE-83F1810F3135}">
      <dgm:prSet/>
      <dgm:spPr/>
      <dgm:t>
        <a:bodyPr/>
        <a:lstStyle/>
        <a:p>
          <a:endParaRPr lang="en-US"/>
        </a:p>
      </dgm:t>
    </dgm:pt>
    <dgm:pt modelId="{6C81D055-9466-410A-A138-F70F3E9BEFC2}" type="sibTrans" cxnId="{4C490D4C-CBDC-42B3-9FBE-83F1810F3135}">
      <dgm:prSet/>
      <dgm:spPr/>
      <dgm:t>
        <a:bodyPr/>
        <a:lstStyle/>
        <a:p>
          <a:endParaRPr lang="en-US"/>
        </a:p>
      </dgm:t>
    </dgm:pt>
    <dgm:pt modelId="{357CB03B-03E1-44BE-9D77-56C70505D330}" type="pres">
      <dgm:prSet presAssocID="{25BDAE83-5AC7-4AE6-A824-4C874D90438C}" presName="root" presStyleCnt="0">
        <dgm:presLayoutVars>
          <dgm:dir/>
          <dgm:resizeHandles val="exact"/>
        </dgm:presLayoutVars>
      </dgm:prSet>
      <dgm:spPr/>
    </dgm:pt>
    <dgm:pt modelId="{4500C712-1D05-446B-ADA9-923C50C0D8DF}" type="pres">
      <dgm:prSet presAssocID="{0D966331-55E7-4A1F-B56B-A2F2A89357C7}" presName="compNode" presStyleCnt="0"/>
      <dgm:spPr/>
    </dgm:pt>
    <dgm:pt modelId="{11BC4364-34D7-467F-A625-BED35184B0D1}" type="pres">
      <dgm:prSet presAssocID="{0D966331-55E7-4A1F-B56B-A2F2A89357C7}" presName="bgRect" presStyleLbl="bgShp" presStyleIdx="0" presStyleCnt="4"/>
      <dgm:spPr>
        <a:solidFill>
          <a:schemeClr val="tx2">
            <a:lumMod val="90000"/>
            <a:lumOff val="10000"/>
          </a:schemeClr>
        </a:solidFill>
      </dgm:spPr>
    </dgm:pt>
    <dgm:pt modelId="{4194727C-910E-4705-811F-3895C8E130FE}" type="pres">
      <dgm:prSet presAssocID="{0D966331-55E7-4A1F-B56B-A2F2A89357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2E74B2C-F904-4953-9934-3FBF9100A1A6}" type="pres">
      <dgm:prSet presAssocID="{0D966331-55E7-4A1F-B56B-A2F2A89357C7}" presName="spaceRect" presStyleCnt="0"/>
      <dgm:spPr/>
    </dgm:pt>
    <dgm:pt modelId="{35EBA3C5-E862-498E-9621-DFC7D78D9104}" type="pres">
      <dgm:prSet presAssocID="{0D966331-55E7-4A1F-B56B-A2F2A89357C7}" presName="parTx" presStyleLbl="revTx" presStyleIdx="0" presStyleCnt="4">
        <dgm:presLayoutVars>
          <dgm:chMax val="0"/>
          <dgm:chPref val="0"/>
        </dgm:presLayoutVars>
      </dgm:prSet>
      <dgm:spPr/>
    </dgm:pt>
    <dgm:pt modelId="{370E8144-0DF6-4228-A245-7D856B537629}" type="pres">
      <dgm:prSet presAssocID="{57CE2C39-F544-41AC-BD56-2EE57F258B64}" presName="sibTrans" presStyleCnt="0"/>
      <dgm:spPr/>
    </dgm:pt>
    <dgm:pt modelId="{5ABE4A7C-D0E2-416F-9106-47FDD0F167F2}" type="pres">
      <dgm:prSet presAssocID="{9079FA97-107B-4945-9706-7F2611335CF9}" presName="compNode" presStyleCnt="0"/>
      <dgm:spPr/>
    </dgm:pt>
    <dgm:pt modelId="{9BCCF2B8-1937-4CBE-BBB2-4058028D9232}" type="pres">
      <dgm:prSet presAssocID="{9079FA97-107B-4945-9706-7F2611335CF9}" presName="bgRect" presStyleLbl="bgShp" presStyleIdx="1" presStyleCnt="4"/>
      <dgm:spPr>
        <a:solidFill>
          <a:schemeClr val="tx2">
            <a:lumMod val="75000"/>
            <a:lumOff val="25000"/>
          </a:schemeClr>
        </a:solidFill>
      </dgm:spPr>
    </dgm:pt>
    <dgm:pt modelId="{3C95FAE5-3CC7-4FDB-B175-1015D6A67806}" type="pres">
      <dgm:prSet presAssocID="{9079FA97-107B-4945-9706-7F2611335C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C74FEE37-1330-41BD-BA30-E5D257630FF4}" type="pres">
      <dgm:prSet presAssocID="{9079FA97-107B-4945-9706-7F2611335CF9}" presName="spaceRect" presStyleCnt="0"/>
      <dgm:spPr/>
    </dgm:pt>
    <dgm:pt modelId="{B23C2FB7-5FCA-4FB2-A9C1-7221F8D3B1C2}" type="pres">
      <dgm:prSet presAssocID="{9079FA97-107B-4945-9706-7F2611335CF9}" presName="parTx" presStyleLbl="revTx" presStyleIdx="1" presStyleCnt="4">
        <dgm:presLayoutVars>
          <dgm:chMax val="0"/>
          <dgm:chPref val="0"/>
        </dgm:presLayoutVars>
      </dgm:prSet>
      <dgm:spPr/>
    </dgm:pt>
    <dgm:pt modelId="{55725B52-36A3-4850-A445-B90EE3510042}" type="pres">
      <dgm:prSet presAssocID="{733044D4-B590-4BE2-8B6A-16A2E2F96F96}" presName="sibTrans" presStyleCnt="0"/>
      <dgm:spPr/>
    </dgm:pt>
    <dgm:pt modelId="{977AEC7D-4E4F-4BCC-8236-35E8790AF2E3}" type="pres">
      <dgm:prSet presAssocID="{BE7782FE-371A-4E70-8FEE-4FCBA8869910}" presName="compNode" presStyleCnt="0"/>
      <dgm:spPr/>
    </dgm:pt>
    <dgm:pt modelId="{87E0E4AE-C7EF-4C2A-86E5-145FB785F503}" type="pres">
      <dgm:prSet presAssocID="{BE7782FE-371A-4E70-8FEE-4FCBA8869910}" presName="bgRect" presStyleLbl="bgShp" presStyleIdx="2" presStyleCnt="4"/>
      <dgm:spPr>
        <a:solidFill>
          <a:schemeClr val="tx2">
            <a:lumMod val="50000"/>
            <a:lumOff val="50000"/>
          </a:schemeClr>
        </a:solidFill>
      </dgm:spPr>
    </dgm:pt>
    <dgm:pt modelId="{6B494A88-5671-4D0E-B950-F2D533A7D086}" type="pres">
      <dgm:prSet presAssocID="{BE7782FE-371A-4E70-8FEE-4FCBA8869910}"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F44F83B6-9881-4773-A01D-FF72BA09D7E5}" type="pres">
      <dgm:prSet presAssocID="{BE7782FE-371A-4E70-8FEE-4FCBA8869910}" presName="spaceRect" presStyleCnt="0"/>
      <dgm:spPr/>
    </dgm:pt>
    <dgm:pt modelId="{F24AB1E6-AC97-4592-BDAF-711CE7828FE1}" type="pres">
      <dgm:prSet presAssocID="{BE7782FE-371A-4E70-8FEE-4FCBA8869910}" presName="parTx" presStyleLbl="revTx" presStyleIdx="2" presStyleCnt="4">
        <dgm:presLayoutVars>
          <dgm:chMax val="0"/>
          <dgm:chPref val="0"/>
        </dgm:presLayoutVars>
      </dgm:prSet>
      <dgm:spPr/>
    </dgm:pt>
    <dgm:pt modelId="{C9D5F566-1AC5-4DA5-B110-77D96A93F86F}" type="pres">
      <dgm:prSet presAssocID="{4BE12C3D-ABE1-4DEC-B425-EB1CB2E510DF}" presName="sibTrans" presStyleCnt="0"/>
      <dgm:spPr/>
    </dgm:pt>
    <dgm:pt modelId="{A9B83154-39DC-4F26-86E3-2F1931AC95DE}" type="pres">
      <dgm:prSet presAssocID="{12796991-9CA5-4DE1-A073-CAB728B0A3D0}" presName="compNode" presStyleCnt="0"/>
      <dgm:spPr/>
    </dgm:pt>
    <dgm:pt modelId="{B188CCCC-858D-4989-9B06-3DB4CB643DE6}" type="pres">
      <dgm:prSet presAssocID="{12796991-9CA5-4DE1-A073-CAB728B0A3D0}" presName="bgRect" presStyleLbl="bgShp" presStyleIdx="3" presStyleCnt="4"/>
      <dgm:spPr>
        <a:solidFill>
          <a:schemeClr val="tx2">
            <a:lumMod val="25000"/>
            <a:lumOff val="75000"/>
          </a:schemeClr>
        </a:solidFill>
      </dgm:spPr>
    </dgm:pt>
    <dgm:pt modelId="{0AAA3985-023B-4D58-9420-B33CD4F00246}" type="pres">
      <dgm:prSet presAssocID="{12796991-9CA5-4DE1-A073-CAB728B0A3D0}"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722BD364-71B5-4F92-9CEB-941871D06954}" type="pres">
      <dgm:prSet presAssocID="{12796991-9CA5-4DE1-A073-CAB728B0A3D0}" presName="spaceRect" presStyleCnt="0"/>
      <dgm:spPr/>
    </dgm:pt>
    <dgm:pt modelId="{05D92D6D-255C-4477-ADEF-75D663041A48}" type="pres">
      <dgm:prSet presAssocID="{12796991-9CA5-4DE1-A073-CAB728B0A3D0}" presName="parTx" presStyleLbl="revTx" presStyleIdx="3" presStyleCnt="4">
        <dgm:presLayoutVars>
          <dgm:chMax val="0"/>
          <dgm:chPref val="0"/>
        </dgm:presLayoutVars>
      </dgm:prSet>
      <dgm:spPr/>
    </dgm:pt>
  </dgm:ptLst>
  <dgm:cxnLst>
    <dgm:cxn modelId="{DAFCEC0F-98C9-439E-9886-0305FA1EC6AA}" type="presOf" srcId="{9079FA97-107B-4945-9706-7F2611335CF9}" destId="{B23C2FB7-5FCA-4FB2-A9C1-7221F8D3B1C2}" srcOrd="0" destOrd="0" presId="urn:microsoft.com/office/officeart/2018/2/layout/IconVerticalSolidList"/>
    <dgm:cxn modelId="{EABE5314-B4E4-4CA8-B7A1-51D3625C3065}" type="presOf" srcId="{0D966331-55E7-4A1F-B56B-A2F2A89357C7}" destId="{35EBA3C5-E862-498E-9621-DFC7D78D9104}" srcOrd="0" destOrd="0" presId="urn:microsoft.com/office/officeart/2018/2/layout/IconVerticalSolidList"/>
    <dgm:cxn modelId="{E2EEBA1A-53C4-4431-99E2-AE0FBA04CE49}" type="presOf" srcId="{BE7782FE-371A-4E70-8FEE-4FCBA8869910}" destId="{F24AB1E6-AC97-4592-BDAF-711CE7828FE1}" srcOrd="0" destOrd="0" presId="urn:microsoft.com/office/officeart/2018/2/layout/IconVerticalSolidList"/>
    <dgm:cxn modelId="{F26A0A49-10D4-4354-B4D5-4881D67C15C3}" type="presOf" srcId="{12796991-9CA5-4DE1-A073-CAB728B0A3D0}" destId="{05D92D6D-255C-4477-ADEF-75D663041A48}" srcOrd="0" destOrd="0" presId="urn:microsoft.com/office/officeart/2018/2/layout/IconVerticalSolidList"/>
    <dgm:cxn modelId="{4C490D4C-CBDC-42B3-9FBE-83F1810F3135}" srcId="{25BDAE83-5AC7-4AE6-A824-4C874D90438C}" destId="{12796991-9CA5-4DE1-A073-CAB728B0A3D0}" srcOrd="3" destOrd="0" parTransId="{6638E41D-3414-4BD4-AB91-A2FBAABB0769}" sibTransId="{6C81D055-9466-410A-A138-F70F3E9BEFC2}"/>
    <dgm:cxn modelId="{21A02977-2DC5-40EF-8934-10BEF9C73113}" srcId="{25BDAE83-5AC7-4AE6-A824-4C874D90438C}" destId="{9079FA97-107B-4945-9706-7F2611335CF9}" srcOrd="1" destOrd="0" parTransId="{2CBD99E2-918E-4EAE-B9C9-E5E3808E36F4}" sibTransId="{733044D4-B590-4BE2-8B6A-16A2E2F96F96}"/>
    <dgm:cxn modelId="{46DB5184-6ED7-4CE3-A384-EBD2D23F52EE}" type="presOf" srcId="{25BDAE83-5AC7-4AE6-A824-4C874D90438C}" destId="{357CB03B-03E1-44BE-9D77-56C70505D330}" srcOrd="0" destOrd="0" presId="urn:microsoft.com/office/officeart/2018/2/layout/IconVerticalSolidList"/>
    <dgm:cxn modelId="{2BAD17AB-A585-4F49-9E42-7F20650189C2}" srcId="{25BDAE83-5AC7-4AE6-A824-4C874D90438C}" destId="{0D966331-55E7-4A1F-B56B-A2F2A89357C7}" srcOrd="0" destOrd="0" parTransId="{EB526B5F-0F48-4328-9E67-F3F2CC767308}" sibTransId="{57CE2C39-F544-41AC-BD56-2EE57F258B64}"/>
    <dgm:cxn modelId="{5CC38FD8-FCDB-45CE-9EB4-650C47DC4759}" srcId="{25BDAE83-5AC7-4AE6-A824-4C874D90438C}" destId="{BE7782FE-371A-4E70-8FEE-4FCBA8869910}" srcOrd="2" destOrd="0" parTransId="{99B9C00F-C47E-4638-867B-EDB26503D73D}" sibTransId="{4BE12C3D-ABE1-4DEC-B425-EB1CB2E510DF}"/>
    <dgm:cxn modelId="{280DEE3C-249B-4E65-BC31-5C2FD3FB2D61}" type="presParOf" srcId="{357CB03B-03E1-44BE-9D77-56C70505D330}" destId="{4500C712-1D05-446B-ADA9-923C50C0D8DF}" srcOrd="0" destOrd="0" presId="urn:microsoft.com/office/officeart/2018/2/layout/IconVerticalSolidList"/>
    <dgm:cxn modelId="{3761E8C6-EA01-4838-A236-8347A05355DB}" type="presParOf" srcId="{4500C712-1D05-446B-ADA9-923C50C0D8DF}" destId="{11BC4364-34D7-467F-A625-BED35184B0D1}" srcOrd="0" destOrd="0" presId="urn:microsoft.com/office/officeart/2018/2/layout/IconVerticalSolidList"/>
    <dgm:cxn modelId="{D332B5F5-AE31-4350-B40A-350FDBAE693C}" type="presParOf" srcId="{4500C712-1D05-446B-ADA9-923C50C0D8DF}" destId="{4194727C-910E-4705-811F-3895C8E130FE}" srcOrd="1" destOrd="0" presId="urn:microsoft.com/office/officeart/2018/2/layout/IconVerticalSolidList"/>
    <dgm:cxn modelId="{3CA22B6D-FC69-4A99-BEEA-7DAF6F26CD46}" type="presParOf" srcId="{4500C712-1D05-446B-ADA9-923C50C0D8DF}" destId="{A2E74B2C-F904-4953-9934-3FBF9100A1A6}" srcOrd="2" destOrd="0" presId="urn:microsoft.com/office/officeart/2018/2/layout/IconVerticalSolidList"/>
    <dgm:cxn modelId="{6FCC5886-FCE2-461E-8BFD-2FFDF185F795}" type="presParOf" srcId="{4500C712-1D05-446B-ADA9-923C50C0D8DF}" destId="{35EBA3C5-E862-498E-9621-DFC7D78D9104}" srcOrd="3" destOrd="0" presId="urn:microsoft.com/office/officeart/2018/2/layout/IconVerticalSolidList"/>
    <dgm:cxn modelId="{35E183D3-BD64-4462-A0BD-683DB8C8F410}" type="presParOf" srcId="{357CB03B-03E1-44BE-9D77-56C70505D330}" destId="{370E8144-0DF6-4228-A245-7D856B537629}" srcOrd="1" destOrd="0" presId="urn:microsoft.com/office/officeart/2018/2/layout/IconVerticalSolidList"/>
    <dgm:cxn modelId="{4B0C23FE-52E1-4ADF-8B71-0B4E920833B9}" type="presParOf" srcId="{357CB03B-03E1-44BE-9D77-56C70505D330}" destId="{5ABE4A7C-D0E2-416F-9106-47FDD0F167F2}" srcOrd="2" destOrd="0" presId="urn:microsoft.com/office/officeart/2018/2/layout/IconVerticalSolidList"/>
    <dgm:cxn modelId="{088D14C4-EF4F-485F-959E-27545E83B397}" type="presParOf" srcId="{5ABE4A7C-D0E2-416F-9106-47FDD0F167F2}" destId="{9BCCF2B8-1937-4CBE-BBB2-4058028D9232}" srcOrd="0" destOrd="0" presId="urn:microsoft.com/office/officeart/2018/2/layout/IconVerticalSolidList"/>
    <dgm:cxn modelId="{9997F6E5-B487-4849-8603-8FFA104284F9}" type="presParOf" srcId="{5ABE4A7C-D0E2-416F-9106-47FDD0F167F2}" destId="{3C95FAE5-3CC7-4FDB-B175-1015D6A67806}" srcOrd="1" destOrd="0" presId="urn:microsoft.com/office/officeart/2018/2/layout/IconVerticalSolidList"/>
    <dgm:cxn modelId="{EBC3572E-5DD9-48C6-823C-D32B8A5EC58D}" type="presParOf" srcId="{5ABE4A7C-D0E2-416F-9106-47FDD0F167F2}" destId="{C74FEE37-1330-41BD-BA30-E5D257630FF4}" srcOrd="2" destOrd="0" presId="urn:microsoft.com/office/officeart/2018/2/layout/IconVerticalSolidList"/>
    <dgm:cxn modelId="{402172C7-76BD-4EED-A841-A227C329D6BB}" type="presParOf" srcId="{5ABE4A7C-D0E2-416F-9106-47FDD0F167F2}" destId="{B23C2FB7-5FCA-4FB2-A9C1-7221F8D3B1C2}" srcOrd="3" destOrd="0" presId="urn:microsoft.com/office/officeart/2018/2/layout/IconVerticalSolidList"/>
    <dgm:cxn modelId="{E55A7284-9B04-4975-88DF-411A7626CA81}" type="presParOf" srcId="{357CB03B-03E1-44BE-9D77-56C70505D330}" destId="{55725B52-36A3-4850-A445-B90EE3510042}" srcOrd="3" destOrd="0" presId="urn:microsoft.com/office/officeart/2018/2/layout/IconVerticalSolidList"/>
    <dgm:cxn modelId="{5C200B80-42F5-4930-A499-237F1297B027}" type="presParOf" srcId="{357CB03B-03E1-44BE-9D77-56C70505D330}" destId="{977AEC7D-4E4F-4BCC-8236-35E8790AF2E3}" srcOrd="4" destOrd="0" presId="urn:microsoft.com/office/officeart/2018/2/layout/IconVerticalSolidList"/>
    <dgm:cxn modelId="{49BCBECF-AE9A-49B8-BB97-1A4129DE6389}" type="presParOf" srcId="{977AEC7D-4E4F-4BCC-8236-35E8790AF2E3}" destId="{87E0E4AE-C7EF-4C2A-86E5-145FB785F503}" srcOrd="0" destOrd="0" presId="urn:microsoft.com/office/officeart/2018/2/layout/IconVerticalSolidList"/>
    <dgm:cxn modelId="{10CD7251-04F9-40D1-B88B-4D40146B712D}" type="presParOf" srcId="{977AEC7D-4E4F-4BCC-8236-35E8790AF2E3}" destId="{6B494A88-5671-4D0E-B950-F2D533A7D086}" srcOrd="1" destOrd="0" presId="urn:microsoft.com/office/officeart/2018/2/layout/IconVerticalSolidList"/>
    <dgm:cxn modelId="{EF7AA305-D4D2-4656-82A0-4B5AD8D62E65}" type="presParOf" srcId="{977AEC7D-4E4F-4BCC-8236-35E8790AF2E3}" destId="{F44F83B6-9881-4773-A01D-FF72BA09D7E5}" srcOrd="2" destOrd="0" presId="urn:microsoft.com/office/officeart/2018/2/layout/IconVerticalSolidList"/>
    <dgm:cxn modelId="{2980943C-BA87-4B5E-8C70-715682F44754}" type="presParOf" srcId="{977AEC7D-4E4F-4BCC-8236-35E8790AF2E3}" destId="{F24AB1E6-AC97-4592-BDAF-711CE7828FE1}" srcOrd="3" destOrd="0" presId="urn:microsoft.com/office/officeart/2018/2/layout/IconVerticalSolidList"/>
    <dgm:cxn modelId="{3FC4C7CB-EE19-46BB-B559-4E8EE41CDFCE}" type="presParOf" srcId="{357CB03B-03E1-44BE-9D77-56C70505D330}" destId="{C9D5F566-1AC5-4DA5-B110-77D96A93F86F}" srcOrd="5" destOrd="0" presId="urn:microsoft.com/office/officeart/2018/2/layout/IconVerticalSolidList"/>
    <dgm:cxn modelId="{22275703-8F87-4EE2-847C-D2BB6C3B9D44}" type="presParOf" srcId="{357CB03B-03E1-44BE-9D77-56C70505D330}" destId="{A9B83154-39DC-4F26-86E3-2F1931AC95DE}" srcOrd="6" destOrd="0" presId="urn:microsoft.com/office/officeart/2018/2/layout/IconVerticalSolidList"/>
    <dgm:cxn modelId="{9BCD21FF-3C5C-40E4-9E75-B4FFCE796C89}" type="presParOf" srcId="{A9B83154-39DC-4F26-86E3-2F1931AC95DE}" destId="{B188CCCC-858D-4989-9B06-3DB4CB643DE6}" srcOrd="0" destOrd="0" presId="urn:microsoft.com/office/officeart/2018/2/layout/IconVerticalSolidList"/>
    <dgm:cxn modelId="{D5BC6400-C7B0-4E8D-B416-D1EE635106B8}" type="presParOf" srcId="{A9B83154-39DC-4F26-86E3-2F1931AC95DE}" destId="{0AAA3985-023B-4D58-9420-B33CD4F00246}" srcOrd="1" destOrd="0" presId="urn:microsoft.com/office/officeart/2018/2/layout/IconVerticalSolidList"/>
    <dgm:cxn modelId="{59D2F955-CAD5-4D92-AF40-D4CCE4328D1B}" type="presParOf" srcId="{A9B83154-39DC-4F26-86E3-2F1931AC95DE}" destId="{722BD364-71B5-4F92-9CEB-941871D06954}" srcOrd="2" destOrd="0" presId="urn:microsoft.com/office/officeart/2018/2/layout/IconVerticalSolidList"/>
    <dgm:cxn modelId="{A50C4CC5-CB58-4A21-8D71-25E10053B99A}" type="presParOf" srcId="{A9B83154-39DC-4F26-86E3-2F1931AC95DE}" destId="{05D92D6D-255C-4477-ADEF-75D663041A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E6D030-835A-4505-BF36-D641033549A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254CF78-9EAA-4D4F-B77F-BC730C1D6D86}">
      <dgm:prSet custT="1"/>
      <dgm:spPr>
        <a:solidFill>
          <a:schemeClr val="tx2">
            <a:lumMod val="25000"/>
            <a:lumOff val="75000"/>
          </a:schemeClr>
        </a:solidFill>
      </dgm:spPr>
      <dgm:t>
        <a:bodyPr/>
        <a:lstStyle/>
        <a:p>
          <a:r>
            <a:rPr lang="en-US" sz="1800" dirty="0">
              <a:latin typeface="+mn-lt"/>
            </a:rPr>
            <a:t>Patient reminder/recall, scheduling support, and chronic condition management services are considered part of routine care in ambulatory practice</a:t>
          </a:r>
        </a:p>
      </dgm:t>
    </dgm:pt>
    <dgm:pt modelId="{D70951FE-0039-4EC1-B561-9DD476E2793F}" type="parTrans" cxnId="{2768D9D8-0F77-4157-81F6-6EC8B8C62725}">
      <dgm:prSet/>
      <dgm:spPr/>
      <dgm:t>
        <a:bodyPr/>
        <a:lstStyle/>
        <a:p>
          <a:endParaRPr lang="en-US"/>
        </a:p>
      </dgm:t>
    </dgm:pt>
    <dgm:pt modelId="{CBAB2C78-AF86-43CB-B68C-4207B2C87505}" type="sibTrans" cxnId="{2768D9D8-0F77-4157-81F6-6EC8B8C62725}">
      <dgm:prSet/>
      <dgm:spPr/>
      <dgm:t>
        <a:bodyPr/>
        <a:lstStyle/>
        <a:p>
          <a:endParaRPr lang="en-US" dirty="0"/>
        </a:p>
      </dgm:t>
    </dgm:pt>
    <dgm:pt modelId="{EFE1CEC7-B6D7-4459-86D4-96187F0FB926}">
      <dgm:prSet custT="1"/>
      <dgm:spPr>
        <a:solidFill>
          <a:schemeClr val="tx2">
            <a:lumMod val="50000"/>
            <a:lumOff val="50000"/>
          </a:schemeClr>
        </a:solidFill>
      </dgm:spPr>
      <dgm:t>
        <a:bodyPr/>
        <a:lstStyle/>
        <a:p>
          <a:r>
            <a:rPr lang="en-US" sz="1800" dirty="0">
              <a:latin typeface="+mn-lt"/>
            </a:rPr>
            <a:t>Pilot implementation and evaluation is deemed by Trinity Health to be a process improvement activity as part of routine care and does not meet the organization threshold for IRB review.</a:t>
          </a:r>
        </a:p>
      </dgm:t>
    </dgm:pt>
    <dgm:pt modelId="{3E5C069D-3929-4868-8DA8-8AA81655FFB2}" type="parTrans" cxnId="{2AE93FA9-8FD2-4D87-8D09-00CDE7A527AF}">
      <dgm:prSet/>
      <dgm:spPr/>
      <dgm:t>
        <a:bodyPr/>
        <a:lstStyle/>
        <a:p>
          <a:endParaRPr lang="en-US"/>
        </a:p>
      </dgm:t>
    </dgm:pt>
    <dgm:pt modelId="{7FE0A05B-35E8-4275-9AED-FA8D895DC445}" type="sibTrans" cxnId="{2AE93FA9-8FD2-4D87-8D09-00CDE7A527AF}">
      <dgm:prSet/>
      <dgm:spPr/>
      <dgm:t>
        <a:bodyPr/>
        <a:lstStyle/>
        <a:p>
          <a:endParaRPr lang="en-US" dirty="0"/>
        </a:p>
      </dgm:t>
    </dgm:pt>
    <dgm:pt modelId="{424A4F47-6720-437D-86AE-7436922F61CE}">
      <dgm:prSet custT="1"/>
      <dgm:spPr>
        <a:solidFill>
          <a:schemeClr val="tx2">
            <a:lumMod val="75000"/>
            <a:lumOff val="25000"/>
          </a:schemeClr>
        </a:solidFill>
      </dgm:spPr>
      <dgm:t>
        <a:bodyPr/>
        <a:lstStyle/>
        <a:p>
          <a:r>
            <a:rPr lang="en-US" sz="1800" dirty="0">
              <a:latin typeface="+mn-lt"/>
            </a:rPr>
            <a:t>Pilot evaluation granted expedited review and approval from University of Detroit Mercy IRB</a:t>
          </a:r>
        </a:p>
      </dgm:t>
    </dgm:pt>
    <dgm:pt modelId="{56FF670D-FB6B-44F0-933B-8A6B5C64E2AA}" type="parTrans" cxnId="{C37AFC3F-1D7A-4089-893E-98BA114ABCDD}">
      <dgm:prSet/>
      <dgm:spPr/>
      <dgm:t>
        <a:bodyPr/>
        <a:lstStyle/>
        <a:p>
          <a:endParaRPr lang="en-US"/>
        </a:p>
      </dgm:t>
    </dgm:pt>
    <dgm:pt modelId="{4C877C08-6127-4A00-8E0B-DE4F89B1B460}" type="sibTrans" cxnId="{C37AFC3F-1D7A-4089-893E-98BA114ABCDD}">
      <dgm:prSet/>
      <dgm:spPr/>
      <dgm:t>
        <a:bodyPr/>
        <a:lstStyle/>
        <a:p>
          <a:endParaRPr lang="en-US"/>
        </a:p>
      </dgm:t>
    </dgm:pt>
    <dgm:pt modelId="{E898C371-4BFE-432C-9416-AEB6CA1E3337}" type="pres">
      <dgm:prSet presAssocID="{0FE6D030-835A-4505-BF36-D641033549A8}" presName="outerComposite" presStyleCnt="0">
        <dgm:presLayoutVars>
          <dgm:chMax val="5"/>
          <dgm:dir/>
          <dgm:resizeHandles val="exact"/>
        </dgm:presLayoutVars>
      </dgm:prSet>
      <dgm:spPr/>
    </dgm:pt>
    <dgm:pt modelId="{E4B9C241-198E-4285-9561-8804029D666D}" type="pres">
      <dgm:prSet presAssocID="{0FE6D030-835A-4505-BF36-D641033549A8}" presName="dummyMaxCanvas" presStyleCnt="0">
        <dgm:presLayoutVars/>
      </dgm:prSet>
      <dgm:spPr/>
    </dgm:pt>
    <dgm:pt modelId="{8D9BBD21-8C82-48D8-BC67-553FE8EBA39F}" type="pres">
      <dgm:prSet presAssocID="{0FE6D030-835A-4505-BF36-D641033549A8}" presName="ThreeNodes_1" presStyleLbl="node1" presStyleIdx="0" presStyleCnt="3">
        <dgm:presLayoutVars>
          <dgm:bulletEnabled val="1"/>
        </dgm:presLayoutVars>
      </dgm:prSet>
      <dgm:spPr/>
    </dgm:pt>
    <dgm:pt modelId="{CED48745-FC99-4167-AE78-9621D736B008}" type="pres">
      <dgm:prSet presAssocID="{0FE6D030-835A-4505-BF36-D641033549A8}" presName="ThreeNodes_2" presStyleLbl="node1" presStyleIdx="1" presStyleCnt="3">
        <dgm:presLayoutVars>
          <dgm:bulletEnabled val="1"/>
        </dgm:presLayoutVars>
      </dgm:prSet>
      <dgm:spPr/>
    </dgm:pt>
    <dgm:pt modelId="{C86CF056-BDD2-4357-BF7C-420415078EBC}" type="pres">
      <dgm:prSet presAssocID="{0FE6D030-835A-4505-BF36-D641033549A8}" presName="ThreeNodes_3" presStyleLbl="node1" presStyleIdx="2" presStyleCnt="3">
        <dgm:presLayoutVars>
          <dgm:bulletEnabled val="1"/>
        </dgm:presLayoutVars>
      </dgm:prSet>
      <dgm:spPr/>
    </dgm:pt>
    <dgm:pt modelId="{85D87CCB-3F57-4E3D-AC08-6846D48C4A42}" type="pres">
      <dgm:prSet presAssocID="{0FE6D030-835A-4505-BF36-D641033549A8}" presName="ThreeConn_1-2" presStyleLbl="fgAccFollowNode1" presStyleIdx="0" presStyleCnt="2">
        <dgm:presLayoutVars>
          <dgm:bulletEnabled val="1"/>
        </dgm:presLayoutVars>
      </dgm:prSet>
      <dgm:spPr/>
    </dgm:pt>
    <dgm:pt modelId="{D99A59B4-E9CA-4B61-96F4-43ECF8FD41E7}" type="pres">
      <dgm:prSet presAssocID="{0FE6D030-835A-4505-BF36-D641033549A8}" presName="ThreeConn_2-3" presStyleLbl="fgAccFollowNode1" presStyleIdx="1" presStyleCnt="2">
        <dgm:presLayoutVars>
          <dgm:bulletEnabled val="1"/>
        </dgm:presLayoutVars>
      </dgm:prSet>
      <dgm:spPr/>
    </dgm:pt>
    <dgm:pt modelId="{1BE39AA9-F2AF-4F58-9813-8401E28CF623}" type="pres">
      <dgm:prSet presAssocID="{0FE6D030-835A-4505-BF36-D641033549A8}" presName="ThreeNodes_1_text" presStyleLbl="node1" presStyleIdx="2" presStyleCnt="3">
        <dgm:presLayoutVars>
          <dgm:bulletEnabled val="1"/>
        </dgm:presLayoutVars>
      </dgm:prSet>
      <dgm:spPr/>
    </dgm:pt>
    <dgm:pt modelId="{A95280AC-386A-417F-A217-7504DDEBF3F6}" type="pres">
      <dgm:prSet presAssocID="{0FE6D030-835A-4505-BF36-D641033549A8}" presName="ThreeNodes_2_text" presStyleLbl="node1" presStyleIdx="2" presStyleCnt="3">
        <dgm:presLayoutVars>
          <dgm:bulletEnabled val="1"/>
        </dgm:presLayoutVars>
      </dgm:prSet>
      <dgm:spPr/>
    </dgm:pt>
    <dgm:pt modelId="{6C374FC8-2E84-4E31-B663-D102E3911C6F}" type="pres">
      <dgm:prSet presAssocID="{0FE6D030-835A-4505-BF36-D641033549A8}" presName="ThreeNodes_3_text" presStyleLbl="node1" presStyleIdx="2" presStyleCnt="3">
        <dgm:presLayoutVars>
          <dgm:bulletEnabled val="1"/>
        </dgm:presLayoutVars>
      </dgm:prSet>
      <dgm:spPr/>
    </dgm:pt>
  </dgm:ptLst>
  <dgm:cxnLst>
    <dgm:cxn modelId="{4C442931-6984-4F37-BE99-A6ACD5CB31FB}" type="presOf" srcId="{7FE0A05B-35E8-4275-9AED-FA8D895DC445}" destId="{D99A59B4-E9CA-4B61-96F4-43ECF8FD41E7}" srcOrd="0" destOrd="0" presId="urn:microsoft.com/office/officeart/2005/8/layout/vProcess5"/>
    <dgm:cxn modelId="{C37AFC3F-1D7A-4089-893E-98BA114ABCDD}" srcId="{0FE6D030-835A-4505-BF36-D641033549A8}" destId="{424A4F47-6720-437D-86AE-7436922F61CE}" srcOrd="2" destOrd="0" parTransId="{56FF670D-FB6B-44F0-933B-8A6B5C64E2AA}" sibTransId="{4C877C08-6127-4A00-8E0B-DE4F89B1B460}"/>
    <dgm:cxn modelId="{D1E36E95-2216-4739-BD92-1AD8614EEB47}" type="presOf" srcId="{424A4F47-6720-437D-86AE-7436922F61CE}" destId="{6C374FC8-2E84-4E31-B663-D102E3911C6F}" srcOrd="1" destOrd="0" presId="urn:microsoft.com/office/officeart/2005/8/layout/vProcess5"/>
    <dgm:cxn modelId="{2AE93FA9-8FD2-4D87-8D09-00CDE7A527AF}" srcId="{0FE6D030-835A-4505-BF36-D641033549A8}" destId="{EFE1CEC7-B6D7-4459-86D4-96187F0FB926}" srcOrd="1" destOrd="0" parTransId="{3E5C069D-3929-4868-8DA8-8AA81655FFB2}" sibTransId="{7FE0A05B-35E8-4275-9AED-FA8D895DC445}"/>
    <dgm:cxn modelId="{AE0B42B1-2C24-4DFF-8B0E-06DDAD71E108}" type="presOf" srcId="{EFE1CEC7-B6D7-4459-86D4-96187F0FB926}" destId="{CED48745-FC99-4167-AE78-9621D736B008}" srcOrd="0" destOrd="0" presId="urn:microsoft.com/office/officeart/2005/8/layout/vProcess5"/>
    <dgm:cxn modelId="{DC84CFC0-542D-4F0A-BE71-89B038F5A1DC}" type="presOf" srcId="{9254CF78-9EAA-4D4F-B77F-BC730C1D6D86}" destId="{8D9BBD21-8C82-48D8-BC67-553FE8EBA39F}" srcOrd="0" destOrd="0" presId="urn:microsoft.com/office/officeart/2005/8/layout/vProcess5"/>
    <dgm:cxn modelId="{F10C11C9-C134-492C-8560-E6170246A4E0}" type="presOf" srcId="{CBAB2C78-AF86-43CB-B68C-4207B2C87505}" destId="{85D87CCB-3F57-4E3D-AC08-6846D48C4A42}" srcOrd="0" destOrd="0" presId="urn:microsoft.com/office/officeart/2005/8/layout/vProcess5"/>
    <dgm:cxn modelId="{06A493CD-3F1A-4294-B669-22F782880AD2}" type="presOf" srcId="{0FE6D030-835A-4505-BF36-D641033549A8}" destId="{E898C371-4BFE-432C-9416-AEB6CA1E3337}" srcOrd="0" destOrd="0" presId="urn:microsoft.com/office/officeart/2005/8/layout/vProcess5"/>
    <dgm:cxn modelId="{3784CFD0-818D-4AB9-81A9-10B9B4BC0747}" type="presOf" srcId="{EFE1CEC7-B6D7-4459-86D4-96187F0FB926}" destId="{A95280AC-386A-417F-A217-7504DDEBF3F6}" srcOrd="1" destOrd="0" presId="urn:microsoft.com/office/officeart/2005/8/layout/vProcess5"/>
    <dgm:cxn modelId="{2768D9D8-0F77-4157-81F6-6EC8B8C62725}" srcId="{0FE6D030-835A-4505-BF36-D641033549A8}" destId="{9254CF78-9EAA-4D4F-B77F-BC730C1D6D86}" srcOrd="0" destOrd="0" parTransId="{D70951FE-0039-4EC1-B561-9DD476E2793F}" sibTransId="{CBAB2C78-AF86-43CB-B68C-4207B2C87505}"/>
    <dgm:cxn modelId="{B57729DC-1437-402B-B729-D1A07E0962EF}" type="presOf" srcId="{9254CF78-9EAA-4D4F-B77F-BC730C1D6D86}" destId="{1BE39AA9-F2AF-4F58-9813-8401E28CF623}" srcOrd="1" destOrd="0" presId="urn:microsoft.com/office/officeart/2005/8/layout/vProcess5"/>
    <dgm:cxn modelId="{B140CAEA-27B4-4DF7-A08C-A130C0E1B10E}" type="presOf" srcId="{424A4F47-6720-437D-86AE-7436922F61CE}" destId="{C86CF056-BDD2-4357-BF7C-420415078EBC}" srcOrd="0" destOrd="0" presId="urn:microsoft.com/office/officeart/2005/8/layout/vProcess5"/>
    <dgm:cxn modelId="{94550C15-95D8-4692-AC45-9AF8A1710BDF}" type="presParOf" srcId="{E898C371-4BFE-432C-9416-AEB6CA1E3337}" destId="{E4B9C241-198E-4285-9561-8804029D666D}" srcOrd="0" destOrd="0" presId="urn:microsoft.com/office/officeart/2005/8/layout/vProcess5"/>
    <dgm:cxn modelId="{EBC96C63-E0A9-4E0A-83C4-30235D15EFDC}" type="presParOf" srcId="{E898C371-4BFE-432C-9416-AEB6CA1E3337}" destId="{8D9BBD21-8C82-48D8-BC67-553FE8EBA39F}" srcOrd="1" destOrd="0" presId="urn:microsoft.com/office/officeart/2005/8/layout/vProcess5"/>
    <dgm:cxn modelId="{CC6C45AF-D3E2-4AC8-8C63-5FF3111A6769}" type="presParOf" srcId="{E898C371-4BFE-432C-9416-AEB6CA1E3337}" destId="{CED48745-FC99-4167-AE78-9621D736B008}" srcOrd="2" destOrd="0" presId="urn:microsoft.com/office/officeart/2005/8/layout/vProcess5"/>
    <dgm:cxn modelId="{0E9D90C9-923B-4188-B031-E17C0ADE3D95}" type="presParOf" srcId="{E898C371-4BFE-432C-9416-AEB6CA1E3337}" destId="{C86CF056-BDD2-4357-BF7C-420415078EBC}" srcOrd="3" destOrd="0" presId="urn:microsoft.com/office/officeart/2005/8/layout/vProcess5"/>
    <dgm:cxn modelId="{F567D162-9C9C-4672-B117-B75EBE3643EF}" type="presParOf" srcId="{E898C371-4BFE-432C-9416-AEB6CA1E3337}" destId="{85D87CCB-3F57-4E3D-AC08-6846D48C4A42}" srcOrd="4" destOrd="0" presId="urn:microsoft.com/office/officeart/2005/8/layout/vProcess5"/>
    <dgm:cxn modelId="{488B0B59-ABBD-4F19-9264-9BC2B14E081D}" type="presParOf" srcId="{E898C371-4BFE-432C-9416-AEB6CA1E3337}" destId="{D99A59B4-E9CA-4B61-96F4-43ECF8FD41E7}" srcOrd="5" destOrd="0" presId="urn:microsoft.com/office/officeart/2005/8/layout/vProcess5"/>
    <dgm:cxn modelId="{BCA98168-1CC7-4527-9149-98DDF2A30581}" type="presParOf" srcId="{E898C371-4BFE-432C-9416-AEB6CA1E3337}" destId="{1BE39AA9-F2AF-4F58-9813-8401E28CF623}" srcOrd="6" destOrd="0" presId="urn:microsoft.com/office/officeart/2005/8/layout/vProcess5"/>
    <dgm:cxn modelId="{878D842A-A9C0-455E-8CEB-CDBD5624D701}" type="presParOf" srcId="{E898C371-4BFE-432C-9416-AEB6CA1E3337}" destId="{A95280AC-386A-417F-A217-7504DDEBF3F6}" srcOrd="7" destOrd="0" presId="urn:microsoft.com/office/officeart/2005/8/layout/vProcess5"/>
    <dgm:cxn modelId="{91FF474F-5E71-45F2-A7D9-091F7709CE50}" type="presParOf" srcId="{E898C371-4BFE-432C-9416-AEB6CA1E3337}" destId="{6C374FC8-2E84-4E31-B663-D102E3911C6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42CFB8-6D5A-4EAB-8F54-094F293570F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88A5FA-5A8E-4736-91A4-1579580C0DC6}">
      <dgm:prSet/>
      <dgm:spPr/>
      <dgm:t>
        <a:bodyPr/>
        <a:lstStyle/>
        <a:p>
          <a:pPr>
            <a:lnSpc>
              <a:spcPct val="100000"/>
            </a:lnSpc>
            <a:defRPr b="1"/>
          </a:pPr>
          <a:r>
            <a:rPr lang="en-US" dirty="0"/>
            <a:t>Outcome Measure: </a:t>
          </a:r>
        </a:p>
      </dgm:t>
    </dgm:pt>
    <dgm:pt modelId="{A5D854AC-0CB1-4147-A107-D1A6713E2830}" type="parTrans" cxnId="{E179D14E-D770-4698-8525-C6327C510434}">
      <dgm:prSet/>
      <dgm:spPr/>
      <dgm:t>
        <a:bodyPr/>
        <a:lstStyle/>
        <a:p>
          <a:endParaRPr lang="en-US"/>
        </a:p>
      </dgm:t>
    </dgm:pt>
    <dgm:pt modelId="{AB3DD314-5079-4577-AA97-D11D277C9D4A}" type="sibTrans" cxnId="{E179D14E-D770-4698-8525-C6327C510434}">
      <dgm:prSet/>
      <dgm:spPr/>
      <dgm:t>
        <a:bodyPr/>
        <a:lstStyle/>
        <a:p>
          <a:endParaRPr lang="en-US"/>
        </a:p>
      </dgm:t>
    </dgm:pt>
    <dgm:pt modelId="{13581A71-AD70-4309-A9F9-4C3BB7D622CC}">
      <dgm:prSet custT="1"/>
      <dgm:spPr/>
      <dgm:t>
        <a:bodyPr/>
        <a:lstStyle/>
        <a:p>
          <a:pPr>
            <a:lnSpc>
              <a:spcPct val="100000"/>
            </a:lnSpc>
          </a:pPr>
          <a:r>
            <a:rPr lang="en-US" sz="1800" kern="1200" dirty="0">
              <a:latin typeface="Gill Sans MT"/>
              <a:ea typeface="+mn-ea"/>
              <a:cs typeface="+mn-cs"/>
            </a:rPr>
            <a:t>Blood pressure control &lt;140mmHg systolic and &lt;90mmHg diastolic</a:t>
          </a:r>
        </a:p>
      </dgm:t>
    </dgm:pt>
    <dgm:pt modelId="{C173CD20-2130-4F65-AE52-597DB4165773}" type="parTrans" cxnId="{751F3E8F-361B-4D20-BD00-3AEA201ABDF2}">
      <dgm:prSet/>
      <dgm:spPr/>
      <dgm:t>
        <a:bodyPr/>
        <a:lstStyle/>
        <a:p>
          <a:endParaRPr lang="en-US"/>
        </a:p>
      </dgm:t>
    </dgm:pt>
    <dgm:pt modelId="{CE7C3BC8-5435-49D4-B07A-CD2DA4BF7AF4}" type="sibTrans" cxnId="{751F3E8F-361B-4D20-BD00-3AEA201ABDF2}">
      <dgm:prSet/>
      <dgm:spPr/>
      <dgm:t>
        <a:bodyPr/>
        <a:lstStyle/>
        <a:p>
          <a:endParaRPr lang="en-US"/>
        </a:p>
      </dgm:t>
    </dgm:pt>
    <dgm:pt modelId="{6A27E01A-EB3C-4448-AE7C-ABC17343BFC8}">
      <dgm:prSet/>
      <dgm:spPr/>
      <dgm:t>
        <a:bodyPr/>
        <a:lstStyle/>
        <a:p>
          <a:pPr>
            <a:lnSpc>
              <a:spcPct val="100000"/>
            </a:lnSpc>
            <a:defRPr b="1"/>
          </a:pPr>
          <a:r>
            <a:rPr lang="en-US" dirty="0"/>
            <a:t>Leading Measures:</a:t>
          </a:r>
        </a:p>
      </dgm:t>
    </dgm:pt>
    <dgm:pt modelId="{5C2AE558-C361-4943-86CC-9638958CB0DD}" type="parTrans" cxnId="{A7C41AF5-9D8B-4B8A-8A15-25E85F5A844F}">
      <dgm:prSet/>
      <dgm:spPr/>
      <dgm:t>
        <a:bodyPr/>
        <a:lstStyle/>
        <a:p>
          <a:endParaRPr lang="en-US"/>
        </a:p>
      </dgm:t>
    </dgm:pt>
    <dgm:pt modelId="{0DB6DCA1-1475-442E-8495-46C43C180C2E}" type="sibTrans" cxnId="{A7C41AF5-9D8B-4B8A-8A15-25E85F5A844F}">
      <dgm:prSet/>
      <dgm:spPr/>
      <dgm:t>
        <a:bodyPr/>
        <a:lstStyle/>
        <a:p>
          <a:endParaRPr lang="en-US"/>
        </a:p>
      </dgm:t>
    </dgm:pt>
    <dgm:pt modelId="{CCEB42C3-A084-4506-876C-996CDCA2AA4C}">
      <dgm:prSet custT="1"/>
      <dgm:spPr/>
      <dgm:t>
        <a:bodyPr/>
        <a:lstStyle/>
        <a:p>
          <a:pPr>
            <a:lnSpc>
              <a:spcPct val="100000"/>
            </a:lnSpc>
          </a:pPr>
          <a:r>
            <a:rPr lang="en-US" sz="1800" dirty="0"/>
            <a:t>Outreach completion by mode</a:t>
          </a:r>
        </a:p>
        <a:p>
          <a:pPr>
            <a:lnSpc>
              <a:spcPct val="100000"/>
            </a:lnSpc>
          </a:pPr>
          <a:r>
            <a:rPr lang="en-US" sz="1800" dirty="0"/>
            <a:t>Outreach engagement rate</a:t>
          </a:r>
        </a:p>
        <a:p>
          <a:pPr>
            <a:lnSpc>
              <a:spcPct val="100000"/>
            </a:lnSpc>
          </a:pPr>
          <a:r>
            <a:rPr lang="en-US" sz="1800" dirty="0"/>
            <a:t>Appointments scheduled and attended</a:t>
          </a:r>
        </a:p>
      </dgm:t>
    </dgm:pt>
    <dgm:pt modelId="{B6563268-2B09-427B-A29F-41D60CF0E01D}" type="parTrans" cxnId="{54D85F7F-5D0A-4CE0-856C-3AFD1B8C7504}">
      <dgm:prSet/>
      <dgm:spPr/>
      <dgm:t>
        <a:bodyPr/>
        <a:lstStyle/>
        <a:p>
          <a:endParaRPr lang="en-US"/>
        </a:p>
      </dgm:t>
    </dgm:pt>
    <dgm:pt modelId="{B46CC927-BFA7-4CE3-89F2-AD131484CEFB}" type="sibTrans" cxnId="{54D85F7F-5D0A-4CE0-856C-3AFD1B8C7504}">
      <dgm:prSet/>
      <dgm:spPr/>
      <dgm:t>
        <a:bodyPr/>
        <a:lstStyle/>
        <a:p>
          <a:endParaRPr lang="en-US"/>
        </a:p>
      </dgm:t>
    </dgm:pt>
    <dgm:pt modelId="{28E10417-EBAB-4363-AA8A-D609ED0D366E}">
      <dgm:prSet custT="1"/>
      <dgm:spPr/>
      <dgm:t>
        <a:bodyPr/>
        <a:lstStyle/>
        <a:p>
          <a:pPr>
            <a:lnSpc>
              <a:spcPct val="100000"/>
            </a:lnSpc>
          </a:pPr>
          <a:r>
            <a:rPr lang="en-US" sz="1800" dirty="0"/>
            <a:t>Follow-up appointments scheduled and attended</a:t>
          </a:r>
        </a:p>
      </dgm:t>
    </dgm:pt>
    <dgm:pt modelId="{99CAC14C-AE34-40D9-9942-225F4EC58D59}" type="parTrans" cxnId="{F8EF1C6A-588E-4626-9AB8-337FFD952513}">
      <dgm:prSet/>
      <dgm:spPr/>
      <dgm:t>
        <a:bodyPr/>
        <a:lstStyle/>
        <a:p>
          <a:endParaRPr lang="en-US"/>
        </a:p>
      </dgm:t>
    </dgm:pt>
    <dgm:pt modelId="{BC79C512-C469-4FA5-A50B-59F0C85EF48F}" type="sibTrans" cxnId="{F8EF1C6A-588E-4626-9AB8-337FFD952513}">
      <dgm:prSet/>
      <dgm:spPr/>
      <dgm:t>
        <a:bodyPr/>
        <a:lstStyle/>
        <a:p>
          <a:endParaRPr lang="en-US"/>
        </a:p>
      </dgm:t>
    </dgm:pt>
    <dgm:pt modelId="{82959E62-7116-4954-811E-E44E3E8BD68F}">
      <dgm:prSet custT="1"/>
      <dgm:spPr/>
      <dgm:t>
        <a:bodyPr/>
        <a:lstStyle/>
        <a:p>
          <a:pPr>
            <a:lnSpc>
              <a:spcPct val="100000"/>
            </a:lnSpc>
          </a:pPr>
          <a:r>
            <a:rPr lang="en-US" sz="1800" dirty="0"/>
            <a:t>Visit Blood Pressure</a:t>
          </a:r>
        </a:p>
      </dgm:t>
    </dgm:pt>
    <dgm:pt modelId="{1CA4C5A2-2556-4FFC-B6E1-2615162D11B1}" type="parTrans" cxnId="{9E34D1DA-4C6A-479D-A866-D29B0C6B2415}">
      <dgm:prSet/>
      <dgm:spPr/>
      <dgm:t>
        <a:bodyPr/>
        <a:lstStyle/>
        <a:p>
          <a:endParaRPr lang="en-US"/>
        </a:p>
      </dgm:t>
    </dgm:pt>
    <dgm:pt modelId="{012AC1CA-52EB-43A1-ADDF-132612B6E05C}" type="sibTrans" cxnId="{9E34D1DA-4C6A-479D-A866-D29B0C6B2415}">
      <dgm:prSet/>
      <dgm:spPr/>
      <dgm:t>
        <a:bodyPr/>
        <a:lstStyle/>
        <a:p>
          <a:endParaRPr lang="en-US"/>
        </a:p>
      </dgm:t>
    </dgm:pt>
    <dgm:pt modelId="{FA9083F0-BAE4-49E2-A7D4-4C4EF885F938}">
      <dgm:prSet/>
      <dgm:spPr/>
      <dgm:t>
        <a:bodyPr/>
        <a:lstStyle/>
        <a:p>
          <a:pPr>
            <a:lnSpc>
              <a:spcPct val="100000"/>
            </a:lnSpc>
            <a:defRPr b="1"/>
          </a:pPr>
          <a:r>
            <a:rPr lang="en-US" dirty="0"/>
            <a:t>Financial analysis:</a:t>
          </a:r>
        </a:p>
      </dgm:t>
    </dgm:pt>
    <dgm:pt modelId="{B9C951FB-9884-41A6-AB64-88687F8FF099}" type="parTrans" cxnId="{7B9FB8E2-D367-4234-AE85-52AFCCF8CCFB}">
      <dgm:prSet/>
      <dgm:spPr/>
      <dgm:t>
        <a:bodyPr/>
        <a:lstStyle/>
        <a:p>
          <a:endParaRPr lang="en-US"/>
        </a:p>
      </dgm:t>
    </dgm:pt>
    <dgm:pt modelId="{BAF38861-C498-4FC1-9698-306B16F6F61D}" type="sibTrans" cxnId="{7B9FB8E2-D367-4234-AE85-52AFCCF8CCFB}">
      <dgm:prSet/>
      <dgm:spPr/>
      <dgm:t>
        <a:bodyPr/>
        <a:lstStyle/>
        <a:p>
          <a:endParaRPr lang="en-US"/>
        </a:p>
      </dgm:t>
    </dgm:pt>
    <dgm:pt modelId="{123BD32B-A3E3-4C65-95C0-C68D3571DF54}">
      <dgm:prSet custT="1"/>
      <dgm:spPr/>
      <dgm:t>
        <a:bodyPr/>
        <a:lstStyle/>
        <a:p>
          <a:pPr>
            <a:lnSpc>
              <a:spcPct val="100000"/>
            </a:lnSpc>
          </a:pPr>
          <a:r>
            <a:rPr lang="en-US" sz="1800" dirty="0"/>
            <a:t>Expense: Vendor and resource cost</a:t>
          </a:r>
        </a:p>
      </dgm:t>
    </dgm:pt>
    <dgm:pt modelId="{3088D2F5-53B4-4D3B-836C-A3DEFA6956DC}" type="parTrans" cxnId="{353AAFB0-2114-4301-8960-E74C5E419CD1}">
      <dgm:prSet/>
      <dgm:spPr/>
      <dgm:t>
        <a:bodyPr/>
        <a:lstStyle/>
        <a:p>
          <a:endParaRPr lang="en-US"/>
        </a:p>
      </dgm:t>
    </dgm:pt>
    <dgm:pt modelId="{C82202D4-93BD-4E76-8EEE-E9C14CFC9B2B}" type="sibTrans" cxnId="{353AAFB0-2114-4301-8960-E74C5E419CD1}">
      <dgm:prSet/>
      <dgm:spPr/>
      <dgm:t>
        <a:bodyPr/>
        <a:lstStyle/>
        <a:p>
          <a:endParaRPr lang="en-US"/>
        </a:p>
      </dgm:t>
    </dgm:pt>
    <dgm:pt modelId="{944D14DB-FC10-417A-9732-B4E375F46C2F}">
      <dgm:prSet custT="1"/>
      <dgm:spPr/>
      <dgm:t>
        <a:bodyPr/>
        <a:lstStyle/>
        <a:p>
          <a:pPr>
            <a:lnSpc>
              <a:spcPct val="100000"/>
            </a:lnSpc>
          </a:pPr>
          <a:r>
            <a:rPr lang="en-US" sz="1800" dirty="0"/>
            <a:t>Revenue: payment for completed visits</a:t>
          </a:r>
        </a:p>
      </dgm:t>
    </dgm:pt>
    <dgm:pt modelId="{1D1692E0-5D30-47DA-9AB0-DC6223050195}" type="parTrans" cxnId="{63BA127F-D7E9-4BBB-9377-FDBA112C7F6E}">
      <dgm:prSet/>
      <dgm:spPr/>
      <dgm:t>
        <a:bodyPr/>
        <a:lstStyle/>
        <a:p>
          <a:endParaRPr lang="en-US"/>
        </a:p>
      </dgm:t>
    </dgm:pt>
    <dgm:pt modelId="{B2C9AB56-E145-4741-8E0F-39196743CFA4}" type="sibTrans" cxnId="{63BA127F-D7E9-4BBB-9377-FDBA112C7F6E}">
      <dgm:prSet/>
      <dgm:spPr/>
      <dgm:t>
        <a:bodyPr/>
        <a:lstStyle/>
        <a:p>
          <a:endParaRPr lang="en-US"/>
        </a:p>
      </dgm:t>
    </dgm:pt>
    <dgm:pt modelId="{84F6AE3B-B08A-4034-ADF1-B4D8B053B510}">
      <dgm:prSet custT="1"/>
      <dgm:spPr/>
      <dgm:t>
        <a:bodyPr/>
        <a:lstStyle/>
        <a:p>
          <a:pPr>
            <a:lnSpc>
              <a:spcPct val="100000"/>
            </a:lnSpc>
          </a:pPr>
          <a:r>
            <a:rPr lang="en-US" sz="1800" dirty="0"/>
            <a:t>Financial projections show vendor expense is covered by the billable revenue</a:t>
          </a:r>
        </a:p>
      </dgm:t>
    </dgm:pt>
    <dgm:pt modelId="{0D20D14E-F115-48AA-9B0D-1CD9699EACA0}" type="parTrans" cxnId="{B7AD7693-8E80-4DCA-9CD2-CF6ACB0D3F4E}">
      <dgm:prSet/>
      <dgm:spPr/>
      <dgm:t>
        <a:bodyPr/>
        <a:lstStyle/>
        <a:p>
          <a:endParaRPr lang="en-US"/>
        </a:p>
      </dgm:t>
    </dgm:pt>
    <dgm:pt modelId="{BCDC3F3B-0BDE-4E1C-8DEB-7C0E73790EAD}" type="sibTrans" cxnId="{B7AD7693-8E80-4DCA-9CD2-CF6ACB0D3F4E}">
      <dgm:prSet/>
      <dgm:spPr/>
      <dgm:t>
        <a:bodyPr/>
        <a:lstStyle/>
        <a:p>
          <a:endParaRPr lang="en-US"/>
        </a:p>
      </dgm:t>
    </dgm:pt>
    <dgm:pt modelId="{EB2315C3-57F5-4D5E-AAAA-F0664A533C10}" type="pres">
      <dgm:prSet presAssocID="{8442CFB8-6D5A-4EAB-8F54-094F293570F6}" presName="root" presStyleCnt="0">
        <dgm:presLayoutVars>
          <dgm:dir/>
          <dgm:resizeHandles val="exact"/>
        </dgm:presLayoutVars>
      </dgm:prSet>
      <dgm:spPr/>
    </dgm:pt>
    <dgm:pt modelId="{4DE39F0D-E6DC-4539-BF6E-9468201B64B3}" type="pres">
      <dgm:prSet presAssocID="{0588A5FA-5A8E-4736-91A4-1579580C0DC6}" presName="compNode" presStyleCnt="0"/>
      <dgm:spPr/>
    </dgm:pt>
    <dgm:pt modelId="{A36C8093-4FC1-448B-91B7-BAB0413BE12F}" type="pres">
      <dgm:prSet presAssocID="{0588A5FA-5A8E-4736-91A4-1579580C0D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CD1C41F-28FD-490A-B457-9022E2896C55}" type="pres">
      <dgm:prSet presAssocID="{0588A5FA-5A8E-4736-91A4-1579580C0DC6}" presName="iconSpace" presStyleCnt="0"/>
      <dgm:spPr/>
    </dgm:pt>
    <dgm:pt modelId="{87A7E76F-D3AF-4FBC-9ECC-6967FF30E3A9}" type="pres">
      <dgm:prSet presAssocID="{0588A5FA-5A8E-4736-91A4-1579580C0DC6}" presName="parTx" presStyleLbl="revTx" presStyleIdx="0" presStyleCnt="6">
        <dgm:presLayoutVars>
          <dgm:chMax val="0"/>
          <dgm:chPref val="0"/>
        </dgm:presLayoutVars>
      </dgm:prSet>
      <dgm:spPr/>
    </dgm:pt>
    <dgm:pt modelId="{A3642411-4C5A-4C77-B4F8-AEE47104FC1E}" type="pres">
      <dgm:prSet presAssocID="{0588A5FA-5A8E-4736-91A4-1579580C0DC6}" presName="txSpace" presStyleCnt="0"/>
      <dgm:spPr/>
    </dgm:pt>
    <dgm:pt modelId="{7AB65BD9-20EA-49BC-A3CF-39C4C1AA7ED5}" type="pres">
      <dgm:prSet presAssocID="{0588A5FA-5A8E-4736-91A4-1579580C0DC6}" presName="desTx" presStyleLbl="revTx" presStyleIdx="1" presStyleCnt="6">
        <dgm:presLayoutVars/>
      </dgm:prSet>
      <dgm:spPr/>
    </dgm:pt>
    <dgm:pt modelId="{18CBA177-8BD4-446D-8E8A-396D47B6EA49}" type="pres">
      <dgm:prSet presAssocID="{AB3DD314-5079-4577-AA97-D11D277C9D4A}" presName="sibTrans" presStyleCnt="0"/>
      <dgm:spPr/>
    </dgm:pt>
    <dgm:pt modelId="{B099E60A-D1D7-40E6-AC70-F2956137277C}" type="pres">
      <dgm:prSet presAssocID="{6A27E01A-EB3C-4448-AE7C-ABC17343BFC8}" presName="compNode" presStyleCnt="0"/>
      <dgm:spPr/>
    </dgm:pt>
    <dgm:pt modelId="{9B2375EB-AA81-4DF1-9897-136FC128E83F}" type="pres">
      <dgm:prSet presAssocID="{6A27E01A-EB3C-4448-AE7C-ABC17343BF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A164099E-C2DE-4178-8293-27EB40E2F188}" type="pres">
      <dgm:prSet presAssocID="{6A27E01A-EB3C-4448-AE7C-ABC17343BFC8}" presName="iconSpace" presStyleCnt="0"/>
      <dgm:spPr/>
    </dgm:pt>
    <dgm:pt modelId="{73B87E87-030D-4F52-8F48-427BDA731699}" type="pres">
      <dgm:prSet presAssocID="{6A27E01A-EB3C-4448-AE7C-ABC17343BFC8}" presName="parTx" presStyleLbl="revTx" presStyleIdx="2" presStyleCnt="6">
        <dgm:presLayoutVars>
          <dgm:chMax val="0"/>
          <dgm:chPref val="0"/>
        </dgm:presLayoutVars>
      </dgm:prSet>
      <dgm:spPr/>
    </dgm:pt>
    <dgm:pt modelId="{345A08F0-470C-4C52-9397-5D4A2AF2567C}" type="pres">
      <dgm:prSet presAssocID="{6A27E01A-EB3C-4448-AE7C-ABC17343BFC8}" presName="txSpace" presStyleCnt="0"/>
      <dgm:spPr/>
    </dgm:pt>
    <dgm:pt modelId="{E2F1D147-F550-48CB-A047-1B75D7512833}" type="pres">
      <dgm:prSet presAssocID="{6A27E01A-EB3C-4448-AE7C-ABC17343BFC8}" presName="desTx" presStyleLbl="revTx" presStyleIdx="3" presStyleCnt="6">
        <dgm:presLayoutVars/>
      </dgm:prSet>
      <dgm:spPr/>
    </dgm:pt>
    <dgm:pt modelId="{743C47FC-F677-49BA-8CBB-87C2F7C0FEFF}" type="pres">
      <dgm:prSet presAssocID="{0DB6DCA1-1475-442E-8495-46C43C180C2E}" presName="sibTrans" presStyleCnt="0"/>
      <dgm:spPr/>
    </dgm:pt>
    <dgm:pt modelId="{2AEE36EB-7661-440E-AAE8-A29C75A04CAE}" type="pres">
      <dgm:prSet presAssocID="{FA9083F0-BAE4-49E2-A7D4-4C4EF885F938}" presName="compNode" presStyleCnt="0"/>
      <dgm:spPr/>
    </dgm:pt>
    <dgm:pt modelId="{6FA7F98C-C94A-4244-B65C-707FC948D58D}" type="pres">
      <dgm:prSet presAssocID="{FA9083F0-BAE4-49E2-A7D4-4C4EF885F9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83E35D8E-99D3-4842-9EFC-B3867B7B9602}" type="pres">
      <dgm:prSet presAssocID="{FA9083F0-BAE4-49E2-A7D4-4C4EF885F938}" presName="iconSpace" presStyleCnt="0"/>
      <dgm:spPr/>
    </dgm:pt>
    <dgm:pt modelId="{D4EE569D-227F-4593-9A2C-C1C48066CF64}" type="pres">
      <dgm:prSet presAssocID="{FA9083F0-BAE4-49E2-A7D4-4C4EF885F938}" presName="parTx" presStyleLbl="revTx" presStyleIdx="4" presStyleCnt="6">
        <dgm:presLayoutVars>
          <dgm:chMax val="0"/>
          <dgm:chPref val="0"/>
        </dgm:presLayoutVars>
      </dgm:prSet>
      <dgm:spPr/>
    </dgm:pt>
    <dgm:pt modelId="{51FF1815-BC56-422E-BF5A-ECED7FE0DC51}" type="pres">
      <dgm:prSet presAssocID="{FA9083F0-BAE4-49E2-A7D4-4C4EF885F938}" presName="txSpace" presStyleCnt="0"/>
      <dgm:spPr/>
    </dgm:pt>
    <dgm:pt modelId="{11AE2240-9FA3-4CC1-99E2-244E3EE624E6}" type="pres">
      <dgm:prSet presAssocID="{FA9083F0-BAE4-49E2-A7D4-4C4EF885F938}" presName="desTx" presStyleLbl="revTx" presStyleIdx="5" presStyleCnt="6">
        <dgm:presLayoutVars/>
      </dgm:prSet>
      <dgm:spPr/>
    </dgm:pt>
  </dgm:ptLst>
  <dgm:cxnLst>
    <dgm:cxn modelId="{E111CC13-1606-4CC6-A21A-273C6A8DAC4A}" type="presOf" srcId="{944D14DB-FC10-417A-9732-B4E375F46C2F}" destId="{11AE2240-9FA3-4CC1-99E2-244E3EE624E6}" srcOrd="0" destOrd="1" presId="urn:microsoft.com/office/officeart/2018/2/layout/IconLabelDescriptionList"/>
    <dgm:cxn modelId="{B74C411E-CD07-41CE-A06D-3D26506ED398}" type="presOf" srcId="{0588A5FA-5A8E-4736-91A4-1579580C0DC6}" destId="{87A7E76F-D3AF-4FBC-9ECC-6967FF30E3A9}" srcOrd="0" destOrd="0" presId="urn:microsoft.com/office/officeart/2018/2/layout/IconLabelDescriptionList"/>
    <dgm:cxn modelId="{13CB2345-83C7-46FA-A867-419D9FB924A5}" type="presOf" srcId="{13581A71-AD70-4309-A9F9-4C3BB7D622CC}" destId="{7AB65BD9-20EA-49BC-A3CF-39C4C1AA7ED5}" srcOrd="0" destOrd="0" presId="urn:microsoft.com/office/officeart/2018/2/layout/IconLabelDescriptionList"/>
    <dgm:cxn modelId="{F8EF1C6A-588E-4626-9AB8-337FFD952513}" srcId="{6A27E01A-EB3C-4448-AE7C-ABC17343BFC8}" destId="{28E10417-EBAB-4363-AA8A-D609ED0D366E}" srcOrd="1" destOrd="0" parTransId="{99CAC14C-AE34-40D9-9942-225F4EC58D59}" sibTransId="{BC79C512-C469-4FA5-A50B-59F0C85EF48F}"/>
    <dgm:cxn modelId="{63E35E4C-83E9-46C4-959E-59B9322BD3A1}" type="presOf" srcId="{CCEB42C3-A084-4506-876C-996CDCA2AA4C}" destId="{E2F1D147-F550-48CB-A047-1B75D7512833}" srcOrd="0" destOrd="0" presId="urn:microsoft.com/office/officeart/2018/2/layout/IconLabelDescriptionList"/>
    <dgm:cxn modelId="{5C89CB6C-BD6F-41FC-AEAB-93809E4B29A5}" type="presOf" srcId="{123BD32B-A3E3-4C65-95C0-C68D3571DF54}" destId="{11AE2240-9FA3-4CC1-99E2-244E3EE624E6}" srcOrd="0" destOrd="0" presId="urn:microsoft.com/office/officeart/2018/2/layout/IconLabelDescriptionList"/>
    <dgm:cxn modelId="{E179D14E-D770-4698-8525-C6327C510434}" srcId="{8442CFB8-6D5A-4EAB-8F54-094F293570F6}" destId="{0588A5FA-5A8E-4736-91A4-1579580C0DC6}" srcOrd="0" destOrd="0" parTransId="{A5D854AC-0CB1-4147-A107-D1A6713E2830}" sibTransId="{AB3DD314-5079-4577-AA97-D11D277C9D4A}"/>
    <dgm:cxn modelId="{63BA127F-D7E9-4BBB-9377-FDBA112C7F6E}" srcId="{FA9083F0-BAE4-49E2-A7D4-4C4EF885F938}" destId="{944D14DB-FC10-417A-9732-B4E375F46C2F}" srcOrd="1" destOrd="0" parTransId="{1D1692E0-5D30-47DA-9AB0-DC6223050195}" sibTransId="{B2C9AB56-E145-4741-8E0F-39196743CFA4}"/>
    <dgm:cxn modelId="{54D85F7F-5D0A-4CE0-856C-3AFD1B8C7504}" srcId="{6A27E01A-EB3C-4448-AE7C-ABC17343BFC8}" destId="{CCEB42C3-A084-4506-876C-996CDCA2AA4C}" srcOrd="0" destOrd="0" parTransId="{B6563268-2B09-427B-A29F-41D60CF0E01D}" sibTransId="{B46CC927-BFA7-4CE3-89F2-AD131484CEFB}"/>
    <dgm:cxn modelId="{DDF87A89-2367-4D73-8AAE-B7D78B0D4207}" type="presOf" srcId="{6A27E01A-EB3C-4448-AE7C-ABC17343BFC8}" destId="{73B87E87-030D-4F52-8F48-427BDA731699}" srcOrd="0" destOrd="0" presId="urn:microsoft.com/office/officeart/2018/2/layout/IconLabelDescriptionList"/>
    <dgm:cxn modelId="{751F3E8F-361B-4D20-BD00-3AEA201ABDF2}" srcId="{0588A5FA-5A8E-4736-91A4-1579580C0DC6}" destId="{13581A71-AD70-4309-A9F9-4C3BB7D622CC}" srcOrd="0" destOrd="0" parTransId="{C173CD20-2130-4F65-AE52-597DB4165773}" sibTransId="{CE7C3BC8-5435-49D4-B07A-CD2DA4BF7AF4}"/>
    <dgm:cxn modelId="{B7AD7693-8E80-4DCA-9CD2-CF6ACB0D3F4E}" srcId="{FA9083F0-BAE4-49E2-A7D4-4C4EF885F938}" destId="{84F6AE3B-B08A-4034-ADF1-B4D8B053B510}" srcOrd="2" destOrd="0" parTransId="{0D20D14E-F115-48AA-9B0D-1CD9699EACA0}" sibTransId="{BCDC3F3B-0BDE-4E1C-8DEB-7C0E73790EAD}"/>
    <dgm:cxn modelId="{353AAFB0-2114-4301-8960-E74C5E419CD1}" srcId="{FA9083F0-BAE4-49E2-A7D4-4C4EF885F938}" destId="{123BD32B-A3E3-4C65-95C0-C68D3571DF54}" srcOrd="0" destOrd="0" parTransId="{3088D2F5-53B4-4D3B-836C-A3DEFA6956DC}" sibTransId="{C82202D4-93BD-4E76-8EEE-E9C14CFC9B2B}"/>
    <dgm:cxn modelId="{7EBF01C0-0192-4192-AF1D-A1EDE5C3C2A3}" type="presOf" srcId="{84F6AE3B-B08A-4034-ADF1-B4D8B053B510}" destId="{11AE2240-9FA3-4CC1-99E2-244E3EE624E6}" srcOrd="0" destOrd="2" presId="urn:microsoft.com/office/officeart/2018/2/layout/IconLabelDescriptionList"/>
    <dgm:cxn modelId="{F75F87C5-D5AA-40CE-B1F8-708F068139A5}" type="presOf" srcId="{8442CFB8-6D5A-4EAB-8F54-094F293570F6}" destId="{EB2315C3-57F5-4D5E-AAAA-F0664A533C10}" srcOrd="0" destOrd="0" presId="urn:microsoft.com/office/officeart/2018/2/layout/IconLabelDescriptionList"/>
    <dgm:cxn modelId="{9E34D1DA-4C6A-479D-A866-D29B0C6B2415}" srcId="{6A27E01A-EB3C-4448-AE7C-ABC17343BFC8}" destId="{82959E62-7116-4954-811E-E44E3E8BD68F}" srcOrd="2" destOrd="0" parTransId="{1CA4C5A2-2556-4FFC-B6E1-2615162D11B1}" sibTransId="{012AC1CA-52EB-43A1-ADDF-132612B6E05C}"/>
    <dgm:cxn modelId="{674B26DB-4DCE-4417-AEB0-9101CE4E60BE}" type="presOf" srcId="{28E10417-EBAB-4363-AA8A-D609ED0D366E}" destId="{E2F1D147-F550-48CB-A047-1B75D7512833}" srcOrd="0" destOrd="1" presId="urn:microsoft.com/office/officeart/2018/2/layout/IconLabelDescriptionList"/>
    <dgm:cxn modelId="{7B9FB8E2-D367-4234-AE85-52AFCCF8CCFB}" srcId="{8442CFB8-6D5A-4EAB-8F54-094F293570F6}" destId="{FA9083F0-BAE4-49E2-A7D4-4C4EF885F938}" srcOrd="2" destOrd="0" parTransId="{B9C951FB-9884-41A6-AB64-88687F8FF099}" sibTransId="{BAF38861-C498-4FC1-9698-306B16F6F61D}"/>
    <dgm:cxn modelId="{404017F3-0504-4A7E-A975-CB8731502D8D}" type="presOf" srcId="{82959E62-7116-4954-811E-E44E3E8BD68F}" destId="{E2F1D147-F550-48CB-A047-1B75D7512833}" srcOrd="0" destOrd="2" presId="urn:microsoft.com/office/officeart/2018/2/layout/IconLabelDescriptionList"/>
    <dgm:cxn modelId="{A7C41AF5-9D8B-4B8A-8A15-25E85F5A844F}" srcId="{8442CFB8-6D5A-4EAB-8F54-094F293570F6}" destId="{6A27E01A-EB3C-4448-AE7C-ABC17343BFC8}" srcOrd="1" destOrd="0" parTransId="{5C2AE558-C361-4943-86CC-9638958CB0DD}" sibTransId="{0DB6DCA1-1475-442E-8495-46C43C180C2E}"/>
    <dgm:cxn modelId="{D7612AF9-A2EC-43B1-9AFA-B868A5017FD6}" type="presOf" srcId="{FA9083F0-BAE4-49E2-A7D4-4C4EF885F938}" destId="{D4EE569D-227F-4593-9A2C-C1C48066CF64}" srcOrd="0" destOrd="0" presId="urn:microsoft.com/office/officeart/2018/2/layout/IconLabelDescriptionList"/>
    <dgm:cxn modelId="{49A0D6DE-36E2-46BC-B12D-7BE793998E03}" type="presParOf" srcId="{EB2315C3-57F5-4D5E-AAAA-F0664A533C10}" destId="{4DE39F0D-E6DC-4539-BF6E-9468201B64B3}" srcOrd="0" destOrd="0" presId="urn:microsoft.com/office/officeart/2018/2/layout/IconLabelDescriptionList"/>
    <dgm:cxn modelId="{B61FE0E6-A949-464C-9E59-B90F559371C5}" type="presParOf" srcId="{4DE39F0D-E6DC-4539-BF6E-9468201B64B3}" destId="{A36C8093-4FC1-448B-91B7-BAB0413BE12F}" srcOrd="0" destOrd="0" presId="urn:microsoft.com/office/officeart/2018/2/layout/IconLabelDescriptionList"/>
    <dgm:cxn modelId="{54EB1358-C0EB-4C8D-A41D-1873636B7E83}" type="presParOf" srcId="{4DE39F0D-E6DC-4539-BF6E-9468201B64B3}" destId="{1CD1C41F-28FD-490A-B457-9022E2896C55}" srcOrd="1" destOrd="0" presId="urn:microsoft.com/office/officeart/2018/2/layout/IconLabelDescriptionList"/>
    <dgm:cxn modelId="{13529C99-097D-41E8-B95E-3E410242BA00}" type="presParOf" srcId="{4DE39F0D-E6DC-4539-BF6E-9468201B64B3}" destId="{87A7E76F-D3AF-4FBC-9ECC-6967FF30E3A9}" srcOrd="2" destOrd="0" presId="urn:microsoft.com/office/officeart/2018/2/layout/IconLabelDescriptionList"/>
    <dgm:cxn modelId="{F539AB12-FD10-4E44-935B-165122408456}" type="presParOf" srcId="{4DE39F0D-E6DC-4539-BF6E-9468201B64B3}" destId="{A3642411-4C5A-4C77-B4F8-AEE47104FC1E}" srcOrd="3" destOrd="0" presId="urn:microsoft.com/office/officeart/2018/2/layout/IconLabelDescriptionList"/>
    <dgm:cxn modelId="{F8CDDB1F-B761-4E77-B60F-FFBF9278E4F4}" type="presParOf" srcId="{4DE39F0D-E6DC-4539-BF6E-9468201B64B3}" destId="{7AB65BD9-20EA-49BC-A3CF-39C4C1AA7ED5}" srcOrd="4" destOrd="0" presId="urn:microsoft.com/office/officeart/2018/2/layout/IconLabelDescriptionList"/>
    <dgm:cxn modelId="{4661819D-BDAC-458E-AE6D-819A52A7205B}" type="presParOf" srcId="{EB2315C3-57F5-4D5E-AAAA-F0664A533C10}" destId="{18CBA177-8BD4-446D-8E8A-396D47B6EA49}" srcOrd="1" destOrd="0" presId="urn:microsoft.com/office/officeart/2018/2/layout/IconLabelDescriptionList"/>
    <dgm:cxn modelId="{9972DB6C-545A-4561-9543-7857D5EB8336}" type="presParOf" srcId="{EB2315C3-57F5-4D5E-AAAA-F0664A533C10}" destId="{B099E60A-D1D7-40E6-AC70-F2956137277C}" srcOrd="2" destOrd="0" presId="urn:microsoft.com/office/officeart/2018/2/layout/IconLabelDescriptionList"/>
    <dgm:cxn modelId="{795C1DF3-9F4A-44C8-A3FD-39CE61E4B4C8}" type="presParOf" srcId="{B099E60A-D1D7-40E6-AC70-F2956137277C}" destId="{9B2375EB-AA81-4DF1-9897-136FC128E83F}" srcOrd="0" destOrd="0" presId="urn:microsoft.com/office/officeart/2018/2/layout/IconLabelDescriptionList"/>
    <dgm:cxn modelId="{34C8B005-683D-4A00-A405-636D1AD0794D}" type="presParOf" srcId="{B099E60A-D1D7-40E6-AC70-F2956137277C}" destId="{A164099E-C2DE-4178-8293-27EB40E2F188}" srcOrd="1" destOrd="0" presId="urn:microsoft.com/office/officeart/2018/2/layout/IconLabelDescriptionList"/>
    <dgm:cxn modelId="{A85918C6-1E08-4B19-BD21-BA9B55491FBA}" type="presParOf" srcId="{B099E60A-D1D7-40E6-AC70-F2956137277C}" destId="{73B87E87-030D-4F52-8F48-427BDA731699}" srcOrd="2" destOrd="0" presId="urn:microsoft.com/office/officeart/2018/2/layout/IconLabelDescriptionList"/>
    <dgm:cxn modelId="{14B6300D-1403-4322-8EEC-B694882DFE14}" type="presParOf" srcId="{B099E60A-D1D7-40E6-AC70-F2956137277C}" destId="{345A08F0-470C-4C52-9397-5D4A2AF2567C}" srcOrd="3" destOrd="0" presId="urn:microsoft.com/office/officeart/2018/2/layout/IconLabelDescriptionList"/>
    <dgm:cxn modelId="{16BAE759-064F-4E11-9E9B-130F693C97EF}" type="presParOf" srcId="{B099E60A-D1D7-40E6-AC70-F2956137277C}" destId="{E2F1D147-F550-48CB-A047-1B75D7512833}" srcOrd="4" destOrd="0" presId="urn:microsoft.com/office/officeart/2018/2/layout/IconLabelDescriptionList"/>
    <dgm:cxn modelId="{1FF4E272-D0DF-4E38-AAD1-0E53FFA2D16B}" type="presParOf" srcId="{EB2315C3-57F5-4D5E-AAAA-F0664A533C10}" destId="{743C47FC-F677-49BA-8CBB-87C2F7C0FEFF}" srcOrd="3" destOrd="0" presId="urn:microsoft.com/office/officeart/2018/2/layout/IconLabelDescriptionList"/>
    <dgm:cxn modelId="{81DF0E04-1A8F-44DA-BF94-22C76C5EE7E7}" type="presParOf" srcId="{EB2315C3-57F5-4D5E-AAAA-F0664A533C10}" destId="{2AEE36EB-7661-440E-AAE8-A29C75A04CAE}" srcOrd="4" destOrd="0" presId="urn:microsoft.com/office/officeart/2018/2/layout/IconLabelDescriptionList"/>
    <dgm:cxn modelId="{0D835C25-5D44-4AF4-84E3-B49E24C85C56}" type="presParOf" srcId="{2AEE36EB-7661-440E-AAE8-A29C75A04CAE}" destId="{6FA7F98C-C94A-4244-B65C-707FC948D58D}" srcOrd="0" destOrd="0" presId="urn:microsoft.com/office/officeart/2018/2/layout/IconLabelDescriptionList"/>
    <dgm:cxn modelId="{0A6EE646-D618-4883-AB6D-E6E3F023A672}" type="presParOf" srcId="{2AEE36EB-7661-440E-AAE8-A29C75A04CAE}" destId="{83E35D8E-99D3-4842-9EFC-B3867B7B9602}" srcOrd="1" destOrd="0" presId="urn:microsoft.com/office/officeart/2018/2/layout/IconLabelDescriptionList"/>
    <dgm:cxn modelId="{60B91F64-629A-4B27-AD3D-CF23C5B952E7}" type="presParOf" srcId="{2AEE36EB-7661-440E-AAE8-A29C75A04CAE}" destId="{D4EE569D-227F-4593-9A2C-C1C48066CF64}" srcOrd="2" destOrd="0" presId="urn:microsoft.com/office/officeart/2018/2/layout/IconLabelDescriptionList"/>
    <dgm:cxn modelId="{51D8DA4F-DEB2-48C4-A47C-0777C436B7E4}" type="presParOf" srcId="{2AEE36EB-7661-440E-AAE8-A29C75A04CAE}" destId="{51FF1815-BC56-422E-BF5A-ECED7FE0DC51}" srcOrd="3" destOrd="0" presId="urn:microsoft.com/office/officeart/2018/2/layout/IconLabelDescriptionList"/>
    <dgm:cxn modelId="{41F964AF-6EC9-4288-A344-60CE3CD300E3}" type="presParOf" srcId="{2AEE36EB-7661-440E-AAE8-A29C75A04CAE}" destId="{11AE2240-9FA3-4CC1-99E2-244E3EE624E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860D18-F99A-41CD-A9C6-AA7E9E64D7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55EA08-EF26-41B3-B99C-CB63E42C4CA2}">
      <dgm:prSet/>
      <dgm:spPr/>
      <dgm:t>
        <a:bodyPr/>
        <a:lstStyle/>
        <a:p>
          <a:r>
            <a:rPr lang="en-US" dirty="0"/>
            <a:t>Vendor-delivered Short Message System (SMS) text outreach with direct appointment scheduling functionality. </a:t>
          </a:r>
        </a:p>
      </dgm:t>
    </dgm:pt>
    <dgm:pt modelId="{A615A0B3-2BCE-4FE1-A826-54F4AA500F5C}" type="parTrans" cxnId="{BB0FCBE1-52B4-473C-A6AD-F0554418CB66}">
      <dgm:prSet/>
      <dgm:spPr/>
      <dgm:t>
        <a:bodyPr/>
        <a:lstStyle/>
        <a:p>
          <a:endParaRPr lang="en-US"/>
        </a:p>
      </dgm:t>
    </dgm:pt>
    <dgm:pt modelId="{A7CB2DD0-8A85-40F8-A24E-44D6C5877685}" type="sibTrans" cxnId="{BB0FCBE1-52B4-473C-A6AD-F0554418CB66}">
      <dgm:prSet/>
      <dgm:spPr/>
      <dgm:t>
        <a:bodyPr/>
        <a:lstStyle/>
        <a:p>
          <a:endParaRPr lang="en-US"/>
        </a:p>
      </dgm:t>
    </dgm:pt>
    <dgm:pt modelId="{D884A598-DFDC-4AA6-BFE8-C281CC6AEFBD}">
      <dgm:prSet custT="1"/>
      <dgm:spPr/>
      <dgm:t>
        <a:bodyPr/>
        <a:lstStyle/>
        <a:p>
          <a:r>
            <a:rPr lang="en-US" sz="1100" dirty="0"/>
            <a:t>Represents enhanced functionality that does not exist in the current Trinity Health </a:t>
          </a:r>
          <a:r>
            <a:rPr lang="en-US" sz="1200" dirty="0"/>
            <a:t>TogetherCare</a:t>
          </a:r>
          <a:r>
            <a:rPr lang="en-US" sz="1100" dirty="0"/>
            <a:t> EHR instance. </a:t>
          </a:r>
        </a:p>
      </dgm:t>
    </dgm:pt>
    <dgm:pt modelId="{D69ED8FA-551A-48B6-AE17-4A447C6C14C3}" type="parTrans" cxnId="{6F18D818-7E43-4E51-A1C2-36F5E56BF608}">
      <dgm:prSet/>
      <dgm:spPr/>
      <dgm:t>
        <a:bodyPr/>
        <a:lstStyle/>
        <a:p>
          <a:endParaRPr lang="en-US"/>
        </a:p>
      </dgm:t>
    </dgm:pt>
    <dgm:pt modelId="{A7097EDF-722B-41BE-AE97-9EF2321F7946}" type="sibTrans" cxnId="{6F18D818-7E43-4E51-A1C2-36F5E56BF608}">
      <dgm:prSet/>
      <dgm:spPr/>
      <dgm:t>
        <a:bodyPr/>
        <a:lstStyle/>
        <a:p>
          <a:endParaRPr lang="en-US"/>
        </a:p>
      </dgm:t>
    </dgm:pt>
    <dgm:pt modelId="{AA700561-A826-47AE-B2AC-6E79A909572D}">
      <dgm:prSet/>
      <dgm:spPr/>
      <dgm:t>
        <a:bodyPr/>
        <a:lstStyle/>
        <a:p>
          <a:r>
            <a:rPr lang="en-US" dirty="0"/>
            <a:t>Designed to mirror the internal outreach pilot process occurring in Southeast Michigan. </a:t>
          </a:r>
        </a:p>
      </dgm:t>
    </dgm:pt>
    <dgm:pt modelId="{CF52FDD4-58AA-4B52-AEA4-BD4A78DC6C93}" type="parTrans" cxnId="{B4621C3B-0DF4-452A-B627-44ED40636CDA}">
      <dgm:prSet/>
      <dgm:spPr/>
      <dgm:t>
        <a:bodyPr/>
        <a:lstStyle/>
        <a:p>
          <a:endParaRPr lang="en-US"/>
        </a:p>
      </dgm:t>
    </dgm:pt>
    <dgm:pt modelId="{353A296E-098C-4820-9D17-67E0FDC3B52C}" type="sibTrans" cxnId="{B4621C3B-0DF4-452A-B627-44ED40636CDA}">
      <dgm:prSet/>
      <dgm:spPr/>
      <dgm:t>
        <a:bodyPr/>
        <a:lstStyle/>
        <a:p>
          <a:endParaRPr lang="en-US"/>
        </a:p>
      </dgm:t>
    </dgm:pt>
    <dgm:pt modelId="{22C38DCF-CD5C-409F-9324-241C0F62F2A6}">
      <dgm:prSet/>
      <dgm:spPr/>
      <dgm:t>
        <a:bodyPr/>
        <a:lstStyle/>
        <a:p>
          <a:r>
            <a:rPr lang="en-US" dirty="0"/>
            <a:t>Vendor solution for non-clinical and clinical phone calls is available via a 24/7 call center</a:t>
          </a:r>
        </a:p>
      </dgm:t>
    </dgm:pt>
    <dgm:pt modelId="{4F737757-5B84-4830-910B-3C7A8C5AB7D7}" type="parTrans" cxnId="{8C9255CE-4730-475C-92EA-E029DFD59D76}">
      <dgm:prSet/>
      <dgm:spPr/>
      <dgm:t>
        <a:bodyPr/>
        <a:lstStyle/>
        <a:p>
          <a:endParaRPr lang="en-US"/>
        </a:p>
      </dgm:t>
    </dgm:pt>
    <dgm:pt modelId="{D14584F1-1444-4084-B4C2-D11292CD2BC7}" type="sibTrans" cxnId="{8C9255CE-4730-475C-92EA-E029DFD59D76}">
      <dgm:prSet/>
      <dgm:spPr/>
      <dgm:t>
        <a:bodyPr/>
        <a:lstStyle/>
        <a:p>
          <a:endParaRPr lang="en-US"/>
        </a:p>
      </dgm:t>
    </dgm:pt>
    <dgm:pt modelId="{7E11FFE7-E2A2-4626-A222-2C05102D446D}">
      <dgm:prSet custT="1"/>
      <dgm:spPr/>
      <dgm:t>
        <a:bodyPr/>
        <a:lstStyle/>
        <a:p>
          <a:r>
            <a:rPr lang="en-US" sz="1200" dirty="0"/>
            <a:t>Offers increased flexibility to call patients in the evenings and on weekends</a:t>
          </a:r>
        </a:p>
      </dgm:t>
    </dgm:pt>
    <dgm:pt modelId="{5CF6CF60-3EC0-400B-86D7-4F6AD7362450}" type="parTrans" cxnId="{D5E8187F-2C13-4806-83DD-1AD107797032}">
      <dgm:prSet/>
      <dgm:spPr/>
      <dgm:t>
        <a:bodyPr/>
        <a:lstStyle/>
        <a:p>
          <a:endParaRPr lang="en-US"/>
        </a:p>
      </dgm:t>
    </dgm:pt>
    <dgm:pt modelId="{374CD546-3821-4D69-90DF-71205768737F}" type="sibTrans" cxnId="{D5E8187F-2C13-4806-83DD-1AD107797032}">
      <dgm:prSet/>
      <dgm:spPr/>
      <dgm:t>
        <a:bodyPr/>
        <a:lstStyle/>
        <a:p>
          <a:endParaRPr lang="en-US"/>
        </a:p>
      </dgm:t>
    </dgm:pt>
    <dgm:pt modelId="{4D72EE8C-DFAD-4F39-8CD4-208B639F5CE0}" type="pres">
      <dgm:prSet presAssocID="{48860D18-F99A-41CD-A9C6-AA7E9E64D76E}" presName="root" presStyleCnt="0">
        <dgm:presLayoutVars>
          <dgm:dir/>
          <dgm:resizeHandles val="exact"/>
        </dgm:presLayoutVars>
      </dgm:prSet>
      <dgm:spPr/>
    </dgm:pt>
    <dgm:pt modelId="{067351FD-F592-4CD5-A2D4-5B6F3BE3E16F}" type="pres">
      <dgm:prSet presAssocID="{1E55EA08-EF26-41B3-B99C-CB63E42C4CA2}" presName="compNode" presStyleCnt="0"/>
      <dgm:spPr/>
    </dgm:pt>
    <dgm:pt modelId="{876424F1-9935-4CCD-8A73-D7D807531E40}" type="pres">
      <dgm:prSet presAssocID="{1E55EA08-EF26-41B3-B99C-CB63E42C4CA2}" presName="bgRect" presStyleLbl="bgShp" presStyleIdx="0" presStyleCnt="3"/>
      <dgm:spPr>
        <a:solidFill>
          <a:schemeClr val="tx2">
            <a:lumMod val="90000"/>
            <a:lumOff val="10000"/>
          </a:schemeClr>
        </a:solidFill>
      </dgm:spPr>
    </dgm:pt>
    <dgm:pt modelId="{AAE7B97E-E1ED-463D-A3A2-5F9C6A76211B}" type="pres">
      <dgm:prSet presAssocID="{1E55EA08-EF26-41B3-B99C-CB63E42C4C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7BF9F6C8-5E20-45A8-97E5-4B28868130E5}" type="pres">
      <dgm:prSet presAssocID="{1E55EA08-EF26-41B3-B99C-CB63E42C4CA2}" presName="spaceRect" presStyleCnt="0"/>
      <dgm:spPr/>
    </dgm:pt>
    <dgm:pt modelId="{3DD0D10D-234C-47BC-B37B-06105BED61D7}" type="pres">
      <dgm:prSet presAssocID="{1E55EA08-EF26-41B3-B99C-CB63E42C4CA2}" presName="parTx" presStyleLbl="revTx" presStyleIdx="0" presStyleCnt="5">
        <dgm:presLayoutVars>
          <dgm:chMax val="0"/>
          <dgm:chPref val="0"/>
        </dgm:presLayoutVars>
      </dgm:prSet>
      <dgm:spPr/>
    </dgm:pt>
    <dgm:pt modelId="{FC7B7A73-B4C4-48A6-994E-75B89B2A0D0E}" type="pres">
      <dgm:prSet presAssocID="{1E55EA08-EF26-41B3-B99C-CB63E42C4CA2}" presName="desTx" presStyleLbl="revTx" presStyleIdx="1" presStyleCnt="5">
        <dgm:presLayoutVars/>
      </dgm:prSet>
      <dgm:spPr/>
    </dgm:pt>
    <dgm:pt modelId="{57971364-39EC-40DD-B855-3D79956293F1}" type="pres">
      <dgm:prSet presAssocID="{A7CB2DD0-8A85-40F8-A24E-44D6C5877685}" presName="sibTrans" presStyleCnt="0"/>
      <dgm:spPr/>
    </dgm:pt>
    <dgm:pt modelId="{A69DF497-0626-49B1-9E72-5BBC94D10415}" type="pres">
      <dgm:prSet presAssocID="{AA700561-A826-47AE-B2AC-6E79A909572D}" presName="compNode" presStyleCnt="0"/>
      <dgm:spPr/>
    </dgm:pt>
    <dgm:pt modelId="{23C24B46-D8D2-4DA9-AC0B-E48E3678D24E}" type="pres">
      <dgm:prSet presAssocID="{AA700561-A826-47AE-B2AC-6E79A909572D}" presName="bgRect" presStyleLbl="bgShp" presStyleIdx="1" presStyleCnt="3"/>
      <dgm:spPr>
        <a:solidFill>
          <a:schemeClr val="tx2">
            <a:lumMod val="75000"/>
            <a:lumOff val="25000"/>
          </a:schemeClr>
        </a:solidFill>
      </dgm:spPr>
    </dgm:pt>
    <dgm:pt modelId="{1258F086-BE34-49E8-B52A-4C20D8200EF7}" type="pres">
      <dgm:prSet presAssocID="{AA700561-A826-47AE-B2AC-6E79A90957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mment Like with solid fill"/>
        </a:ext>
      </dgm:extLst>
    </dgm:pt>
    <dgm:pt modelId="{4D7C77D2-1F2E-463B-89BB-66C634A924B1}" type="pres">
      <dgm:prSet presAssocID="{AA700561-A826-47AE-B2AC-6E79A909572D}" presName="spaceRect" presStyleCnt="0"/>
      <dgm:spPr/>
    </dgm:pt>
    <dgm:pt modelId="{369DD9B3-8521-4DDA-B8FF-EF56D9AE9D4A}" type="pres">
      <dgm:prSet presAssocID="{AA700561-A826-47AE-B2AC-6E79A909572D}" presName="parTx" presStyleLbl="revTx" presStyleIdx="2" presStyleCnt="5">
        <dgm:presLayoutVars>
          <dgm:chMax val="0"/>
          <dgm:chPref val="0"/>
        </dgm:presLayoutVars>
      </dgm:prSet>
      <dgm:spPr/>
    </dgm:pt>
    <dgm:pt modelId="{69126936-F59F-47AB-AEBD-9B007FABA3B1}" type="pres">
      <dgm:prSet presAssocID="{353A296E-098C-4820-9D17-67E0FDC3B52C}" presName="sibTrans" presStyleCnt="0"/>
      <dgm:spPr/>
    </dgm:pt>
    <dgm:pt modelId="{B5B2CD77-68C3-4A20-80EE-14BBB9DB530D}" type="pres">
      <dgm:prSet presAssocID="{22C38DCF-CD5C-409F-9324-241C0F62F2A6}" presName="compNode" presStyleCnt="0"/>
      <dgm:spPr/>
    </dgm:pt>
    <dgm:pt modelId="{BD95DF14-8CF1-4A6B-A001-5E4FB12C11B5}" type="pres">
      <dgm:prSet presAssocID="{22C38DCF-CD5C-409F-9324-241C0F62F2A6}" presName="bgRect" presStyleLbl="bgShp" presStyleIdx="2" presStyleCnt="3"/>
      <dgm:spPr>
        <a:solidFill>
          <a:schemeClr val="tx2">
            <a:lumMod val="50000"/>
            <a:lumOff val="50000"/>
          </a:schemeClr>
        </a:solidFill>
      </dgm:spPr>
    </dgm:pt>
    <dgm:pt modelId="{37E836DB-1173-453E-953F-16C6FF41230B}" type="pres">
      <dgm:prSet presAssocID="{22C38DCF-CD5C-409F-9324-241C0F62F2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5263552A-9737-461A-9B4F-CE3871DF4068}" type="pres">
      <dgm:prSet presAssocID="{22C38DCF-CD5C-409F-9324-241C0F62F2A6}" presName="spaceRect" presStyleCnt="0"/>
      <dgm:spPr/>
    </dgm:pt>
    <dgm:pt modelId="{FE1397ED-D034-4D4E-9B29-74A5410F0717}" type="pres">
      <dgm:prSet presAssocID="{22C38DCF-CD5C-409F-9324-241C0F62F2A6}" presName="parTx" presStyleLbl="revTx" presStyleIdx="3" presStyleCnt="5">
        <dgm:presLayoutVars>
          <dgm:chMax val="0"/>
          <dgm:chPref val="0"/>
        </dgm:presLayoutVars>
      </dgm:prSet>
      <dgm:spPr/>
    </dgm:pt>
    <dgm:pt modelId="{1AF0CAAA-FB96-46D9-9A3F-6AE80F696CAC}" type="pres">
      <dgm:prSet presAssocID="{22C38DCF-CD5C-409F-9324-241C0F62F2A6}" presName="desTx" presStyleLbl="revTx" presStyleIdx="4" presStyleCnt="5">
        <dgm:presLayoutVars/>
      </dgm:prSet>
      <dgm:spPr/>
    </dgm:pt>
  </dgm:ptLst>
  <dgm:cxnLst>
    <dgm:cxn modelId="{6F18D818-7E43-4E51-A1C2-36F5E56BF608}" srcId="{1E55EA08-EF26-41B3-B99C-CB63E42C4CA2}" destId="{D884A598-DFDC-4AA6-BFE8-C281CC6AEFBD}" srcOrd="0" destOrd="0" parTransId="{D69ED8FA-551A-48B6-AE17-4A447C6C14C3}" sibTransId="{A7097EDF-722B-41BE-AE97-9EF2321F7946}"/>
    <dgm:cxn modelId="{E90A1031-B489-49CE-B04F-A524A4F83149}" type="presOf" srcId="{AA700561-A826-47AE-B2AC-6E79A909572D}" destId="{369DD9B3-8521-4DDA-B8FF-EF56D9AE9D4A}" srcOrd="0" destOrd="0" presId="urn:microsoft.com/office/officeart/2018/2/layout/IconVerticalSolidList"/>
    <dgm:cxn modelId="{B4621C3B-0DF4-452A-B627-44ED40636CDA}" srcId="{48860D18-F99A-41CD-A9C6-AA7E9E64D76E}" destId="{AA700561-A826-47AE-B2AC-6E79A909572D}" srcOrd="1" destOrd="0" parTransId="{CF52FDD4-58AA-4B52-AEA4-BD4A78DC6C93}" sibTransId="{353A296E-098C-4820-9D17-67E0FDC3B52C}"/>
    <dgm:cxn modelId="{D5E8187F-2C13-4806-83DD-1AD107797032}" srcId="{22C38DCF-CD5C-409F-9324-241C0F62F2A6}" destId="{7E11FFE7-E2A2-4626-A222-2C05102D446D}" srcOrd="0" destOrd="0" parTransId="{5CF6CF60-3EC0-400B-86D7-4F6AD7362450}" sibTransId="{374CD546-3821-4D69-90DF-71205768737F}"/>
    <dgm:cxn modelId="{6DEE5B84-9D62-4BBF-9320-D0E8A10D3603}" type="presOf" srcId="{22C38DCF-CD5C-409F-9324-241C0F62F2A6}" destId="{FE1397ED-D034-4D4E-9B29-74A5410F0717}" srcOrd="0" destOrd="0" presId="urn:microsoft.com/office/officeart/2018/2/layout/IconVerticalSolidList"/>
    <dgm:cxn modelId="{D2E2F2B7-C93F-4853-A6DB-D03C1924C1FE}" type="presOf" srcId="{1E55EA08-EF26-41B3-B99C-CB63E42C4CA2}" destId="{3DD0D10D-234C-47BC-B37B-06105BED61D7}" srcOrd="0" destOrd="0" presId="urn:microsoft.com/office/officeart/2018/2/layout/IconVerticalSolidList"/>
    <dgm:cxn modelId="{21DB38C2-9361-46A4-B058-04ACBA20D8EA}" type="presOf" srcId="{7E11FFE7-E2A2-4626-A222-2C05102D446D}" destId="{1AF0CAAA-FB96-46D9-9A3F-6AE80F696CAC}" srcOrd="0" destOrd="0" presId="urn:microsoft.com/office/officeart/2018/2/layout/IconVerticalSolidList"/>
    <dgm:cxn modelId="{8C9255CE-4730-475C-92EA-E029DFD59D76}" srcId="{48860D18-F99A-41CD-A9C6-AA7E9E64D76E}" destId="{22C38DCF-CD5C-409F-9324-241C0F62F2A6}" srcOrd="2" destOrd="0" parTransId="{4F737757-5B84-4830-910B-3C7A8C5AB7D7}" sibTransId="{D14584F1-1444-4084-B4C2-D11292CD2BC7}"/>
    <dgm:cxn modelId="{BB0FCBE1-52B4-473C-A6AD-F0554418CB66}" srcId="{48860D18-F99A-41CD-A9C6-AA7E9E64D76E}" destId="{1E55EA08-EF26-41B3-B99C-CB63E42C4CA2}" srcOrd="0" destOrd="0" parTransId="{A615A0B3-2BCE-4FE1-A826-54F4AA500F5C}" sibTransId="{A7CB2DD0-8A85-40F8-A24E-44D6C5877685}"/>
    <dgm:cxn modelId="{0CF40DE2-BE6E-4BC5-AFCC-8EC8C1A09526}" type="presOf" srcId="{48860D18-F99A-41CD-A9C6-AA7E9E64D76E}" destId="{4D72EE8C-DFAD-4F39-8CD4-208B639F5CE0}" srcOrd="0" destOrd="0" presId="urn:microsoft.com/office/officeart/2018/2/layout/IconVerticalSolidList"/>
    <dgm:cxn modelId="{B9F1FFE3-FDEC-458E-8AC4-D9C1C603371E}" type="presOf" srcId="{D884A598-DFDC-4AA6-BFE8-C281CC6AEFBD}" destId="{FC7B7A73-B4C4-48A6-994E-75B89B2A0D0E}" srcOrd="0" destOrd="0" presId="urn:microsoft.com/office/officeart/2018/2/layout/IconVerticalSolidList"/>
    <dgm:cxn modelId="{27FDB4AB-8B98-42EB-95EC-B76F2528F701}" type="presParOf" srcId="{4D72EE8C-DFAD-4F39-8CD4-208B639F5CE0}" destId="{067351FD-F592-4CD5-A2D4-5B6F3BE3E16F}" srcOrd="0" destOrd="0" presId="urn:microsoft.com/office/officeart/2018/2/layout/IconVerticalSolidList"/>
    <dgm:cxn modelId="{AE7DCB11-5B6E-447C-B801-5137B1938BFB}" type="presParOf" srcId="{067351FD-F592-4CD5-A2D4-5B6F3BE3E16F}" destId="{876424F1-9935-4CCD-8A73-D7D807531E40}" srcOrd="0" destOrd="0" presId="urn:microsoft.com/office/officeart/2018/2/layout/IconVerticalSolidList"/>
    <dgm:cxn modelId="{2E661F32-14CC-43DC-85C1-28BE38436D5C}" type="presParOf" srcId="{067351FD-F592-4CD5-A2D4-5B6F3BE3E16F}" destId="{AAE7B97E-E1ED-463D-A3A2-5F9C6A76211B}" srcOrd="1" destOrd="0" presId="urn:microsoft.com/office/officeart/2018/2/layout/IconVerticalSolidList"/>
    <dgm:cxn modelId="{AB17826C-5309-4CD3-8744-6DAB6DBBE65B}" type="presParOf" srcId="{067351FD-F592-4CD5-A2D4-5B6F3BE3E16F}" destId="{7BF9F6C8-5E20-45A8-97E5-4B28868130E5}" srcOrd="2" destOrd="0" presId="urn:microsoft.com/office/officeart/2018/2/layout/IconVerticalSolidList"/>
    <dgm:cxn modelId="{AB9D0A3D-5D8F-4381-A1B3-D0E9C9A423A2}" type="presParOf" srcId="{067351FD-F592-4CD5-A2D4-5B6F3BE3E16F}" destId="{3DD0D10D-234C-47BC-B37B-06105BED61D7}" srcOrd="3" destOrd="0" presId="urn:microsoft.com/office/officeart/2018/2/layout/IconVerticalSolidList"/>
    <dgm:cxn modelId="{35D89DB0-4051-4786-98E2-14DCCD91603B}" type="presParOf" srcId="{067351FD-F592-4CD5-A2D4-5B6F3BE3E16F}" destId="{FC7B7A73-B4C4-48A6-994E-75B89B2A0D0E}" srcOrd="4" destOrd="0" presId="urn:microsoft.com/office/officeart/2018/2/layout/IconVerticalSolidList"/>
    <dgm:cxn modelId="{E6A74AA5-296E-47B4-9898-EB7C144D31ED}" type="presParOf" srcId="{4D72EE8C-DFAD-4F39-8CD4-208B639F5CE0}" destId="{57971364-39EC-40DD-B855-3D79956293F1}" srcOrd="1" destOrd="0" presId="urn:microsoft.com/office/officeart/2018/2/layout/IconVerticalSolidList"/>
    <dgm:cxn modelId="{84C54C76-A4FD-42A6-A35C-1E340019F75A}" type="presParOf" srcId="{4D72EE8C-DFAD-4F39-8CD4-208B639F5CE0}" destId="{A69DF497-0626-49B1-9E72-5BBC94D10415}" srcOrd="2" destOrd="0" presId="urn:microsoft.com/office/officeart/2018/2/layout/IconVerticalSolidList"/>
    <dgm:cxn modelId="{D8ACF426-0A7F-41FA-8D7E-E3440AB8B114}" type="presParOf" srcId="{A69DF497-0626-49B1-9E72-5BBC94D10415}" destId="{23C24B46-D8D2-4DA9-AC0B-E48E3678D24E}" srcOrd="0" destOrd="0" presId="urn:microsoft.com/office/officeart/2018/2/layout/IconVerticalSolidList"/>
    <dgm:cxn modelId="{42C673FB-8D23-420D-84AD-F25E2C8E1AA1}" type="presParOf" srcId="{A69DF497-0626-49B1-9E72-5BBC94D10415}" destId="{1258F086-BE34-49E8-B52A-4C20D8200EF7}" srcOrd="1" destOrd="0" presId="urn:microsoft.com/office/officeart/2018/2/layout/IconVerticalSolidList"/>
    <dgm:cxn modelId="{E5980FBD-FD62-4BBB-A6E4-1466FD138F58}" type="presParOf" srcId="{A69DF497-0626-49B1-9E72-5BBC94D10415}" destId="{4D7C77D2-1F2E-463B-89BB-66C634A924B1}" srcOrd="2" destOrd="0" presId="urn:microsoft.com/office/officeart/2018/2/layout/IconVerticalSolidList"/>
    <dgm:cxn modelId="{6E307918-2009-47C0-9EAD-3981ABCAAB65}" type="presParOf" srcId="{A69DF497-0626-49B1-9E72-5BBC94D10415}" destId="{369DD9B3-8521-4DDA-B8FF-EF56D9AE9D4A}" srcOrd="3" destOrd="0" presId="urn:microsoft.com/office/officeart/2018/2/layout/IconVerticalSolidList"/>
    <dgm:cxn modelId="{D3B6008E-43F4-4899-8FA6-07EDCB90BCBA}" type="presParOf" srcId="{4D72EE8C-DFAD-4F39-8CD4-208B639F5CE0}" destId="{69126936-F59F-47AB-AEBD-9B007FABA3B1}" srcOrd="3" destOrd="0" presId="urn:microsoft.com/office/officeart/2018/2/layout/IconVerticalSolidList"/>
    <dgm:cxn modelId="{8191DC8C-03F2-414E-8C59-FF89538FAF12}" type="presParOf" srcId="{4D72EE8C-DFAD-4F39-8CD4-208B639F5CE0}" destId="{B5B2CD77-68C3-4A20-80EE-14BBB9DB530D}" srcOrd="4" destOrd="0" presId="urn:microsoft.com/office/officeart/2018/2/layout/IconVerticalSolidList"/>
    <dgm:cxn modelId="{CD2D0AB6-1679-4765-A7FA-6212C6CD3EAA}" type="presParOf" srcId="{B5B2CD77-68C3-4A20-80EE-14BBB9DB530D}" destId="{BD95DF14-8CF1-4A6B-A001-5E4FB12C11B5}" srcOrd="0" destOrd="0" presId="urn:microsoft.com/office/officeart/2018/2/layout/IconVerticalSolidList"/>
    <dgm:cxn modelId="{160DA5CE-ACFD-46CA-BA22-D5BE8AE18F5C}" type="presParOf" srcId="{B5B2CD77-68C3-4A20-80EE-14BBB9DB530D}" destId="{37E836DB-1173-453E-953F-16C6FF41230B}" srcOrd="1" destOrd="0" presId="urn:microsoft.com/office/officeart/2018/2/layout/IconVerticalSolidList"/>
    <dgm:cxn modelId="{19580F24-C283-4057-9199-68D9AF0B5471}" type="presParOf" srcId="{B5B2CD77-68C3-4A20-80EE-14BBB9DB530D}" destId="{5263552A-9737-461A-9B4F-CE3871DF4068}" srcOrd="2" destOrd="0" presId="urn:microsoft.com/office/officeart/2018/2/layout/IconVerticalSolidList"/>
    <dgm:cxn modelId="{6D984606-44C1-4773-8851-0F7C88671A06}" type="presParOf" srcId="{B5B2CD77-68C3-4A20-80EE-14BBB9DB530D}" destId="{FE1397ED-D034-4D4E-9B29-74A5410F0717}" srcOrd="3" destOrd="0" presId="urn:microsoft.com/office/officeart/2018/2/layout/IconVerticalSolidList"/>
    <dgm:cxn modelId="{A54059F3-E985-4744-9EA5-5A04D4D405AE}" type="presParOf" srcId="{B5B2CD77-68C3-4A20-80EE-14BBB9DB530D}" destId="{1AF0CAAA-FB96-46D9-9A3F-6AE80F696CA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AF9FFC-9229-4F8F-99BF-0C4B02FAFB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44F9C3-0A2A-4367-9B77-AE20287E0A29}">
      <dgm:prSet/>
      <dgm:spPr/>
      <dgm:t>
        <a:bodyPr/>
        <a:lstStyle/>
        <a:p>
          <a:r>
            <a:rPr lang="en-US" dirty="0"/>
            <a:t>Wave 1 of </a:t>
          </a:r>
          <a:r>
            <a:rPr lang="en-US" b="1" dirty="0"/>
            <a:t>text outreach</a:t>
          </a:r>
          <a:r>
            <a:rPr lang="en-US" dirty="0"/>
            <a:t> launched on 1/11/23 at 9:00 am mountain time to 125 patients</a:t>
          </a:r>
        </a:p>
      </dgm:t>
    </dgm:pt>
    <dgm:pt modelId="{F29CED20-CD64-4E2E-B232-EC436A0A62D6}" type="parTrans" cxnId="{62D0879B-01ED-4E98-9F52-FFD2492B0246}">
      <dgm:prSet/>
      <dgm:spPr/>
      <dgm:t>
        <a:bodyPr/>
        <a:lstStyle/>
        <a:p>
          <a:endParaRPr lang="en-US"/>
        </a:p>
      </dgm:t>
    </dgm:pt>
    <dgm:pt modelId="{1607A951-E4B9-46EB-AE6C-3E14FCC96E46}" type="sibTrans" cxnId="{62D0879B-01ED-4E98-9F52-FFD2492B0246}">
      <dgm:prSet/>
      <dgm:spPr/>
      <dgm:t>
        <a:bodyPr/>
        <a:lstStyle/>
        <a:p>
          <a:endParaRPr lang="en-US"/>
        </a:p>
      </dgm:t>
    </dgm:pt>
    <dgm:pt modelId="{09C0D32B-6399-49C5-9296-CE366B090517}">
      <dgm:prSet custT="1"/>
      <dgm:spPr/>
      <dgm:t>
        <a:bodyPr/>
        <a:lstStyle/>
        <a:p>
          <a:r>
            <a:rPr lang="en-US" sz="1100" dirty="0"/>
            <a:t>40 of 125 patients agreed to receipt of text messages for a </a:t>
          </a:r>
          <a:r>
            <a:rPr lang="en-US" sz="1100" u="sng" dirty="0"/>
            <a:t>positive response rate of 32%</a:t>
          </a:r>
          <a:endParaRPr lang="en-US" sz="1100" dirty="0"/>
        </a:p>
      </dgm:t>
    </dgm:pt>
    <dgm:pt modelId="{EEE84FF9-936E-4550-B9CA-89EF9F73EA2D}" type="parTrans" cxnId="{C03E3E62-5603-44AD-9CA4-E17F5A76C0F5}">
      <dgm:prSet/>
      <dgm:spPr/>
      <dgm:t>
        <a:bodyPr/>
        <a:lstStyle/>
        <a:p>
          <a:endParaRPr lang="en-US"/>
        </a:p>
      </dgm:t>
    </dgm:pt>
    <dgm:pt modelId="{87AEF6A1-1EE7-42BB-BA1A-83D7FE040386}" type="sibTrans" cxnId="{C03E3E62-5603-44AD-9CA4-E17F5A76C0F5}">
      <dgm:prSet/>
      <dgm:spPr/>
      <dgm:t>
        <a:bodyPr/>
        <a:lstStyle/>
        <a:p>
          <a:endParaRPr lang="en-US"/>
        </a:p>
      </dgm:t>
    </dgm:pt>
    <dgm:pt modelId="{3B0EDD5D-A047-4F94-923A-5D25438C50C6}">
      <dgm:prSet custT="1"/>
      <dgm:spPr/>
      <dgm:t>
        <a:bodyPr/>
        <a:lstStyle/>
        <a:p>
          <a:r>
            <a:rPr lang="en-US" sz="1100" dirty="0"/>
            <a:t>2 of 125 patients scheduled an appointment the same day as a result of text outreach for a </a:t>
          </a:r>
          <a:r>
            <a:rPr lang="en-US" sz="1100" u="sng" dirty="0"/>
            <a:t>conversion rate of 1</a:t>
          </a:r>
          <a:endParaRPr lang="en-US" sz="1100" dirty="0"/>
        </a:p>
      </dgm:t>
    </dgm:pt>
    <dgm:pt modelId="{A9436E96-C805-4DF6-BC1E-7D25CDB20D2A}" type="parTrans" cxnId="{22229FE3-5719-4CB1-968D-94D0A1870A1B}">
      <dgm:prSet/>
      <dgm:spPr/>
      <dgm:t>
        <a:bodyPr/>
        <a:lstStyle/>
        <a:p>
          <a:endParaRPr lang="en-US"/>
        </a:p>
      </dgm:t>
    </dgm:pt>
    <dgm:pt modelId="{1F1958CE-5403-47C1-8FAB-D44288D45BD6}" type="sibTrans" cxnId="{22229FE3-5719-4CB1-968D-94D0A1870A1B}">
      <dgm:prSet/>
      <dgm:spPr/>
      <dgm:t>
        <a:bodyPr/>
        <a:lstStyle/>
        <a:p>
          <a:endParaRPr lang="en-US"/>
        </a:p>
      </dgm:t>
    </dgm:pt>
    <dgm:pt modelId="{F0FBEBF8-E37C-4055-8F7E-629B676BE9DA}">
      <dgm:prSet/>
      <dgm:spPr/>
      <dgm:t>
        <a:bodyPr/>
        <a:lstStyle/>
        <a:p>
          <a:r>
            <a:rPr lang="en-US" dirty="0"/>
            <a:t>Wave 2 of </a:t>
          </a:r>
          <a:r>
            <a:rPr lang="en-US" b="1" dirty="0"/>
            <a:t>text outreach</a:t>
          </a:r>
          <a:r>
            <a:rPr lang="en-US" dirty="0"/>
            <a:t> launched on 1/13/23 at 2:00 pm Mountain time to the remaining 125 patients </a:t>
          </a:r>
        </a:p>
      </dgm:t>
    </dgm:pt>
    <dgm:pt modelId="{D63F3CBF-0DD8-48D7-8391-682FC82B4C37}" type="parTrans" cxnId="{C47D6595-7CED-4485-ADD2-1ECE9BF37F72}">
      <dgm:prSet/>
      <dgm:spPr/>
      <dgm:t>
        <a:bodyPr/>
        <a:lstStyle/>
        <a:p>
          <a:endParaRPr lang="en-US"/>
        </a:p>
      </dgm:t>
    </dgm:pt>
    <dgm:pt modelId="{4D6B77F4-2AB7-4138-8D3C-E934D3A7A42A}" type="sibTrans" cxnId="{C47D6595-7CED-4485-ADD2-1ECE9BF37F72}">
      <dgm:prSet/>
      <dgm:spPr/>
      <dgm:t>
        <a:bodyPr/>
        <a:lstStyle/>
        <a:p>
          <a:endParaRPr lang="en-US"/>
        </a:p>
      </dgm:t>
    </dgm:pt>
    <dgm:pt modelId="{008692E1-222A-4636-B076-1359F8BC2889}">
      <dgm:prSet/>
      <dgm:spPr/>
      <dgm:t>
        <a:bodyPr/>
        <a:lstStyle/>
        <a:p>
          <a:r>
            <a:rPr lang="en-US" dirty="0"/>
            <a:t>57 of 125 patients agreed to receipt of text messages for a </a:t>
          </a:r>
          <a:r>
            <a:rPr lang="en-US" u="sng" dirty="0"/>
            <a:t>positive response rate of 45%</a:t>
          </a:r>
          <a:endParaRPr lang="en-US" dirty="0"/>
        </a:p>
      </dgm:t>
    </dgm:pt>
    <dgm:pt modelId="{50DCB8CA-5B19-494F-ACFC-EDD899D3A546}" type="parTrans" cxnId="{30E398CF-3738-4B42-B3F2-CB2F4C7AE26D}">
      <dgm:prSet/>
      <dgm:spPr/>
      <dgm:t>
        <a:bodyPr/>
        <a:lstStyle/>
        <a:p>
          <a:endParaRPr lang="en-US"/>
        </a:p>
      </dgm:t>
    </dgm:pt>
    <dgm:pt modelId="{8D8F1AC9-1DF8-48DE-AAC0-978A14D26789}" type="sibTrans" cxnId="{30E398CF-3738-4B42-B3F2-CB2F4C7AE26D}">
      <dgm:prSet/>
      <dgm:spPr/>
      <dgm:t>
        <a:bodyPr/>
        <a:lstStyle/>
        <a:p>
          <a:endParaRPr lang="en-US"/>
        </a:p>
      </dgm:t>
    </dgm:pt>
    <dgm:pt modelId="{E1730954-6C55-40C1-8959-7498FF718A1F}">
      <dgm:prSet/>
      <dgm:spPr/>
      <dgm:t>
        <a:bodyPr/>
        <a:lstStyle/>
        <a:p>
          <a:r>
            <a:rPr lang="en-US" dirty="0"/>
            <a:t>0 of 125 patients scheduled an appointment as a result of text outreach for a </a:t>
          </a:r>
          <a:r>
            <a:rPr lang="en-US" u="sng" dirty="0"/>
            <a:t>conversion rate of 0%</a:t>
          </a:r>
          <a:endParaRPr lang="en-US" dirty="0"/>
        </a:p>
      </dgm:t>
    </dgm:pt>
    <dgm:pt modelId="{57878D95-E3A6-4BC7-A4F5-72880A42C4B9}" type="parTrans" cxnId="{C220AD8B-9C78-4204-87DC-DFDD2FD48E71}">
      <dgm:prSet/>
      <dgm:spPr/>
      <dgm:t>
        <a:bodyPr/>
        <a:lstStyle/>
        <a:p>
          <a:endParaRPr lang="en-US"/>
        </a:p>
      </dgm:t>
    </dgm:pt>
    <dgm:pt modelId="{92587693-D4F9-4687-8BD2-CCD72A2A32B7}" type="sibTrans" cxnId="{C220AD8B-9C78-4204-87DC-DFDD2FD48E71}">
      <dgm:prSet/>
      <dgm:spPr/>
      <dgm:t>
        <a:bodyPr/>
        <a:lstStyle/>
        <a:p>
          <a:endParaRPr lang="en-US"/>
        </a:p>
      </dgm:t>
    </dgm:pt>
    <dgm:pt modelId="{D157DDB5-06B2-49F0-9F81-F8CCBFEC635D}">
      <dgm:prSet/>
      <dgm:spPr/>
      <dgm:t>
        <a:bodyPr/>
        <a:lstStyle/>
        <a:p>
          <a:r>
            <a:rPr lang="en-US" dirty="0"/>
            <a:t>Wave 1 and 2 of </a:t>
          </a:r>
          <a:r>
            <a:rPr lang="en-US" b="1" dirty="0"/>
            <a:t>email outreach</a:t>
          </a:r>
          <a:r>
            <a:rPr lang="en-US" dirty="0"/>
            <a:t> launched on 1/19/23 at 2:00 pm Mountain time to patients who did not schedule an appointment</a:t>
          </a:r>
        </a:p>
      </dgm:t>
    </dgm:pt>
    <dgm:pt modelId="{9E1D5EE1-462B-40F6-A962-76CE269FD085}" type="parTrans" cxnId="{782572B6-8E9D-4A2C-B40E-03ACBD32A63B}">
      <dgm:prSet/>
      <dgm:spPr/>
      <dgm:t>
        <a:bodyPr/>
        <a:lstStyle/>
        <a:p>
          <a:endParaRPr lang="en-US"/>
        </a:p>
      </dgm:t>
    </dgm:pt>
    <dgm:pt modelId="{E0F0A158-FFD2-4478-9489-A0F37726999A}" type="sibTrans" cxnId="{782572B6-8E9D-4A2C-B40E-03ACBD32A63B}">
      <dgm:prSet/>
      <dgm:spPr/>
      <dgm:t>
        <a:bodyPr/>
        <a:lstStyle/>
        <a:p>
          <a:endParaRPr lang="en-US"/>
        </a:p>
      </dgm:t>
    </dgm:pt>
    <dgm:pt modelId="{428A4006-760C-4C67-BCA8-7ADF0DFAEC4C}">
      <dgm:prSet/>
      <dgm:spPr/>
      <dgm:t>
        <a:bodyPr/>
        <a:lstStyle/>
        <a:p>
          <a:r>
            <a:rPr lang="en-US" dirty="0"/>
            <a:t>Outcome: As of March 2023, 32 patients included in the pilot called to schedule hypertension office visits post text and email outreach representing a 12.8% success rate</a:t>
          </a:r>
        </a:p>
      </dgm:t>
    </dgm:pt>
    <dgm:pt modelId="{948FED0D-099D-4A30-B9DF-CBFCCB0C5261}" type="parTrans" cxnId="{B9D7ECB8-E648-445C-A410-26C93D7EC1FF}">
      <dgm:prSet/>
      <dgm:spPr/>
      <dgm:t>
        <a:bodyPr/>
        <a:lstStyle/>
        <a:p>
          <a:endParaRPr lang="en-US"/>
        </a:p>
      </dgm:t>
    </dgm:pt>
    <dgm:pt modelId="{FCA39F7F-E54C-4026-A5C5-692913DA7BF3}" type="sibTrans" cxnId="{B9D7ECB8-E648-445C-A410-26C93D7EC1FF}">
      <dgm:prSet/>
      <dgm:spPr/>
      <dgm:t>
        <a:bodyPr/>
        <a:lstStyle/>
        <a:p>
          <a:endParaRPr lang="en-US"/>
        </a:p>
      </dgm:t>
    </dgm:pt>
    <dgm:pt modelId="{C1BDF906-BC8C-4448-B7EA-3EDDD1E3E8A4}">
      <dgm:prSet/>
      <dgm:spPr/>
      <dgm:t>
        <a:bodyPr/>
        <a:lstStyle/>
        <a:p>
          <a:r>
            <a:rPr lang="en-US" dirty="0"/>
            <a:t>Wave 1 and 2 non-clinical scheduling </a:t>
          </a:r>
          <a:r>
            <a:rPr lang="en-US" b="1" dirty="0"/>
            <a:t>phone calls</a:t>
          </a:r>
          <a:r>
            <a:rPr lang="en-US" dirty="0"/>
            <a:t> launched 1/23/23 to all patients who did not schedule an appointment</a:t>
          </a:r>
        </a:p>
      </dgm:t>
    </dgm:pt>
    <dgm:pt modelId="{0C0794BF-90C7-4EB7-BF95-F93C7FFEE996}" type="parTrans" cxnId="{FEFF59C2-6ED3-49C9-B0C0-CE915658975A}">
      <dgm:prSet/>
      <dgm:spPr/>
      <dgm:t>
        <a:bodyPr/>
        <a:lstStyle/>
        <a:p>
          <a:endParaRPr lang="en-US"/>
        </a:p>
      </dgm:t>
    </dgm:pt>
    <dgm:pt modelId="{B6CE4FE0-5952-4A53-B1CC-D843951FEFC8}" type="sibTrans" cxnId="{FEFF59C2-6ED3-49C9-B0C0-CE915658975A}">
      <dgm:prSet/>
      <dgm:spPr/>
      <dgm:t>
        <a:bodyPr/>
        <a:lstStyle/>
        <a:p>
          <a:endParaRPr lang="en-US"/>
        </a:p>
      </dgm:t>
    </dgm:pt>
    <dgm:pt modelId="{F63A47DC-DF9F-422A-A527-38D59EEDD8E9}">
      <dgm:prSet/>
      <dgm:spPr/>
      <dgm:t>
        <a:bodyPr/>
        <a:lstStyle/>
        <a:p>
          <a:r>
            <a:rPr lang="en-US" dirty="0"/>
            <a:t>1 patient scheduling after phone intervention in Wave 1</a:t>
          </a:r>
        </a:p>
      </dgm:t>
    </dgm:pt>
    <dgm:pt modelId="{E8CD27AB-B417-4EA7-A26D-345CA750AE13}" type="parTrans" cxnId="{8C6A09DC-632A-4230-A66F-E4ECA35C90A6}">
      <dgm:prSet/>
      <dgm:spPr/>
      <dgm:t>
        <a:bodyPr/>
        <a:lstStyle/>
        <a:p>
          <a:endParaRPr lang="en-US"/>
        </a:p>
      </dgm:t>
    </dgm:pt>
    <dgm:pt modelId="{9E1A9C7A-3292-44B8-BFBE-CCF8A05A9ABD}" type="sibTrans" cxnId="{8C6A09DC-632A-4230-A66F-E4ECA35C90A6}">
      <dgm:prSet/>
      <dgm:spPr/>
      <dgm:t>
        <a:bodyPr/>
        <a:lstStyle/>
        <a:p>
          <a:endParaRPr lang="en-US"/>
        </a:p>
      </dgm:t>
    </dgm:pt>
    <dgm:pt modelId="{D025B1F6-5E8E-4749-A1AC-17726A0D5FCA}" type="pres">
      <dgm:prSet presAssocID="{5CAF9FFC-9229-4F8F-99BF-0C4B02FAFB56}" presName="root" presStyleCnt="0">
        <dgm:presLayoutVars>
          <dgm:dir/>
          <dgm:resizeHandles val="exact"/>
        </dgm:presLayoutVars>
      </dgm:prSet>
      <dgm:spPr/>
    </dgm:pt>
    <dgm:pt modelId="{6E550150-51ED-4703-8717-D470B4A1297D}" type="pres">
      <dgm:prSet presAssocID="{7C44F9C3-0A2A-4367-9B77-AE20287E0A29}" presName="compNode" presStyleCnt="0"/>
      <dgm:spPr/>
    </dgm:pt>
    <dgm:pt modelId="{DA83C9FD-E057-4194-B009-53B792A1EAD7}" type="pres">
      <dgm:prSet presAssocID="{7C44F9C3-0A2A-4367-9B77-AE20287E0A29}" presName="bgRect" presStyleLbl="bgShp" presStyleIdx="0" presStyleCnt="4"/>
      <dgm:spPr>
        <a:solidFill>
          <a:schemeClr val="tx2">
            <a:lumMod val="25000"/>
            <a:lumOff val="75000"/>
          </a:schemeClr>
        </a:solidFill>
      </dgm:spPr>
    </dgm:pt>
    <dgm:pt modelId="{3BE04859-3C2A-4E51-8176-3CB8E1E7721E}" type="pres">
      <dgm:prSet presAssocID="{7C44F9C3-0A2A-4367-9B77-AE20287E0A2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eaker Phone"/>
        </a:ext>
      </dgm:extLst>
    </dgm:pt>
    <dgm:pt modelId="{CF905780-3687-4481-AA53-978E8474DBC9}" type="pres">
      <dgm:prSet presAssocID="{7C44F9C3-0A2A-4367-9B77-AE20287E0A29}" presName="spaceRect" presStyleCnt="0"/>
      <dgm:spPr/>
    </dgm:pt>
    <dgm:pt modelId="{D93CBBF2-6F27-4DBB-B36E-0ECFDDC36CA4}" type="pres">
      <dgm:prSet presAssocID="{7C44F9C3-0A2A-4367-9B77-AE20287E0A29}" presName="parTx" presStyleLbl="revTx" presStyleIdx="0" presStyleCnt="8">
        <dgm:presLayoutVars>
          <dgm:chMax val="0"/>
          <dgm:chPref val="0"/>
        </dgm:presLayoutVars>
      </dgm:prSet>
      <dgm:spPr/>
    </dgm:pt>
    <dgm:pt modelId="{6CF423DE-0344-45C9-B1C5-1DCC9C955BE2}" type="pres">
      <dgm:prSet presAssocID="{7C44F9C3-0A2A-4367-9B77-AE20287E0A29}" presName="desTx" presStyleLbl="revTx" presStyleIdx="1" presStyleCnt="8">
        <dgm:presLayoutVars/>
      </dgm:prSet>
      <dgm:spPr/>
    </dgm:pt>
    <dgm:pt modelId="{B51E8F71-35A5-4B6D-AF51-0C3A641AF69E}" type="pres">
      <dgm:prSet presAssocID="{1607A951-E4B9-46EB-AE6C-3E14FCC96E46}" presName="sibTrans" presStyleCnt="0"/>
      <dgm:spPr/>
    </dgm:pt>
    <dgm:pt modelId="{0E1C00E3-A31A-453E-B521-C5C5A384EDC2}" type="pres">
      <dgm:prSet presAssocID="{F0FBEBF8-E37C-4055-8F7E-629B676BE9DA}" presName="compNode" presStyleCnt="0"/>
      <dgm:spPr/>
    </dgm:pt>
    <dgm:pt modelId="{B20D3562-0345-47B7-8DF6-67A64FC8E506}" type="pres">
      <dgm:prSet presAssocID="{F0FBEBF8-E37C-4055-8F7E-629B676BE9DA}" presName="bgRect" presStyleLbl="bgShp" presStyleIdx="1" presStyleCnt="4"/>
      <dgm:spPr>
        <a:solidFill>
          <a:schemeClr val="tx2">
            <a:lumMod val="50000"/>
            <a:lumOff val="50000"/>
          </a:schemeClr>
        </a:solidFill>
      </dgm:spPr>
    </dgm:pt>
    <dgm:pt modelId="{EBC02E69-1E6E-4278-918E-83C98C7A873E}" type="pres">
      <dgm:prSet presAssocID="{F0FBEBF8-E37C-4055-8F7E-629B676BE9D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B3877197-D92E-4853-9AFB-A121FC6CDE79}" type="pres">
      <dgm:prSet presAssocID="{F0FBEBF8-E37C-4055-8F7E-629B676BE9DA}" presName="spaceRect" presStyleCnt="0"/>
      <dgm:spPr/>
    </dgm:pt>
    <dgm:pt modelId="{29C07F71-AD5D-458D-90BF-32BB0BCE6DB4}" type="pres">
      <dgm:prSet presAssocID="{F0FBEBF8-E37C-4055-8F7E-629B676BE9DA}" presName="parTx" presStyleLbl="revTx" presStyleIdx="2" presStyleCnt="8">
        <dgm:presLayoutVars>
          <dgm:chMax val="0"/>
          <dgm:chPref val="0"/>
        </dgm:presLayoutVars>
      </dgm:prSet>
      <dgm:spPr/>
    </dgm:pt>
    <dgm:pt modelId="{29B4E59D-603F-4829-ADD3-B729A336F93A}" type="pres">
      <dgm:prSet presAssocID="{F0FBEBF8-E37C-4055-8F7E-629B676BE9DA}" presName="desTx" presStyleLbl="revTx" presStyleIdx="3" presStyleCnt="8">
        <dgm:presLayoutVars/>
      </dgm:prSet>
      <dgm:spPr/>
    </dgm:pt>
    <dgm:pt modelId="{6841A828-2A28-44C4-87D2-1C3C6D2B056F}" type="pres">
      <dgm:prSet presAssocID="{4D6B77F4-2AB7-4138-8D3C-E934D3A7A42A}" presName="sibTrans" presStyleCnt="0"/>
      <dgm:spPr/>
    </dgm:pt>
    <dgm:pt modelId="{E974A930-00A9-4A1A-82AA-6958CB2CBB0E}" type="pres">
      <dgm:prSet presAssocID="{D157DDB5-06B2-49F0-9F81-F8CCBFEC635D}" presName="compNode" presStyleCnt="0"/>
      <dgm:spPr/>
    </dgm:pt>
    <dgm:pt modelId="{DCED188D-3BD6-4138-926C-72C94C4B593A}" type="pres">
      <dgm:prSet presAssocID="{D157DDB5-06B2-49F0-9F81-F8CCBFEC635D}" presName="bgRect" presStyleLbl="bgShp" presStyleIdx="2" presStyleCnt="4"/>
      <dgm:spPr>
        <a:solidFill>
          <a:schemeClr val="tx2">
            <a:lumMod val="75000"/>
            <a:lumOff val="25000"/>
          </a:schemeClr>
        </a:solidFill>
      </dgm:spPr>
    </dgm:pt>
    <dgm:pt modelId="{10FE1F48-AD9F-4508-9CDF-3F821CDEB282}" type="pres">
      <dgm:prSet presAssocID="{D157DDB5-06B2-49F0-9F81-F8CCBFEC635D}"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72DC6060-3EDC-4FAD-A972-36AC80C46898}" type="pres">
      <dgm:prSet presAssocID="{D157DDB5-06B2-49F0-9F81-F8CCBFEC635D}" presName="spaceRect" presStyleCnt="0"/>
      <dgm:spPr/>
    </dgm:pt>
    <dgm:pt modelId="{8AB26D51-3985-49AA-826A-0A54A35A821D}" type="pres">
      <dgm:prSet presAssocID="{D157DDB5-06B2-49F0-9F81-F8CCBFEC635D}" presName="parTx" presStyleLbl="revTx" presStyleIdx="4" presStyleCnt="8">
        <dgm:presLayoutVars>
          <dgm:chMax val="0"/>
          <dgm:chPref val="0"/>
        </dgm:presLayoutVars>
      </dgm:prSet>
      <dgm:spPr/>
    </dgm:pt>
    <dgm:pt modelId="{334EB0D7-D886-472E-B421-5B53861493AC}" type="pres">
      <dgm:prSet presAssocID="{D157DDB5-06B2-49F0-9F81-F8CCBFEC635D}" presName="desTx" presStyleLbl="revTx" presStyleIdx="5" presStyleCnt="8">
        <dgm:presLayoutVars/>
      </dgm:prSet>
      <dgm:spPr/>
    </dgm:pt>
    <dgm:pt modelId="{F3B41769-8954-465D-9005-284B64401573}" type="pres">
      <dgm:prSet presAssocID="{E0F0A158-FFD2-4478-9489-A0F37726999A}" presName="sibTrans" presStyleCnt="0"/>
      <dgm:spPr/>
    </dgm:pt>
    <dgm:pt modelId="{73B3896D-53CF-4F30-830E-7003848FF981}" type="pres">
      <dgm:prSet presAssocID="{C1BDF906-BC8C-4448-B7EA-3EDDD1E3E8A4}" presName="compNode" presStyleCnt="0"/>
      <dgm:spPr/>
    </dgm:pt>
    <dgm:pt modelId="{E0601F02-9CDD-40E4-BD1E-BDB0E9EFA440}" type="pres">
      <dgm:prSet presAssocID="{C1BDF906-BC8C-4448-B7EA-3EDDD1E3E8A4}" presName="bgRect" presStyleLbl="bgShp" presStyleIdx="3" presStyleCnt="4"/>
      <dgm:spPr>
        <a:solidFill>
          <a:schemeClr val="tx2">
            <a:lumMod val="90000"/>
            <a:lumOff val="10000"/>
          </a:schemeClr>
        </a:solidFill>
      </dgm:spPr>
    </dgm:pt>
    <dgm:pt modelId="{BF7FF88E-D39E-4446-B939-A132D415BECC}" type="pres">
      <dgm:prSet presAssocID="{C1BDF906-BC8C-4448-B7EA-3EDDD1E3E8A4}"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71C2D56B-EE26-402E-B38C-03D418D5AEBA}" type="pres">
      <dgm:prSet presAssocID="{C1BDF906-BC8C-4448-B7EA-3EDDD1E3E8A4}" presName="spaceRect" presStyleCnt="0"/>
      <dgm:spPr/>
    </dgm:pt>
    <dgm:pt modelId="{7296F699-770F-47AF-9533-E28C400DCE97}" type="pres">
      <dgm:prSet presAssocID="{C1BDF906-BC8C-4448-B7EA-3EDDD1E3E8A4}" presName="parTx" presStyleLbl="revTx" presStyleIdx="6" presStyleCnt="8">
        <dgm:presLayoutVars>
          <dgm:chMax val="0"/>
          <dgm:chPref val="0"/>
        </dgm:presLayoutVars>
      </dgm:prSet>
      <dgm:spPr/>
    </dgm:pt>
    <dgm:pt modelId="{EA63D0C5-3643-4C5E-B310-0EB4CDB1B2F2}" type="pres">
      <dgm:prSet presAssocID="{C1BDF906-BC8C-4448-B7EA-3EDDD1E3E8A4}" presName="desTx" presStyleLbl="revTx" presStyleIdx="7" presStyleCnt="8">
        <dgm:presLayoutVars/>
      </dgm:prSet>
      <dgm:spPr/>
    </dgm:pt>
  </dgm:ptLst>
  <dgm:cxnLst>
    <dgm:cxn modelId="{81672B3E-CA00-41C8-8941-7FE489B079AD}" type="presOf" srcId="{008692E1-222A-4636-B076-1359F8BC2889}" destId="{29B4E59D-603F-4829-ADD3-B729A336F93A}" srcOrd="0" destOrd="0" presId="urn:microsoft.com/office/officeart/2018/2/layout/IconVerticalSolidList"/>
    <dgm:cxn modelId="{C03E3E62-5603-44AD-9CA4-E17F5A76C0F5}" srcId="{7C44F9C3-0A2A-4367-9B77-AE20287E0A29}" destId="{09C0D32B-6399-49C5-9296-CE366B090517}" srcOrd="0" destOrd="0" parTransId="{EEE84FF9-936E-4550-B9CA-89EF9F73EA2D}" sibTransId="{87AEF6A1-1EE7-42BB-BA1A-83D7FE040386}"/>
    <dgm:cxn modelId="{2944896A-B01B-4A26-86E7-91AC5F851F44}" type="presOf" srcId="{F0FBEBF8-E37C-4055-8F7E-629B676BE9DA}" destId="{29C07F71-AD5D-458D-90BF-32BB0BCE6DB4}" srcOrd="0" destOrd="0" presId="urn:microsoft.com/office/officeart/2018/2/layout/IconVerticalSolidList"/>
    <dgm:cxn modelId="{902CBB6E-A67F-43F3-B419-8B0E4D5ECA79}" type="presOf" srcId="{D157DDB5-06B2-49F0-9F81-F8CCBFEC635D}" destId="{8AB26D51-3985-49AA-826A-0A54A35A821D}" srcOrd="0" destOrd="0" presId="urn:microsoft.com/office/officeart/2018/2/layout/IconVerticalSolidList"/>
    <dgm:cxn modelId="{B9529150-BD40-44E0-8B9F-21AEF9FF39D8}" type="presOf" srcId="{F63A47DC-DF9F-422A-A527-38D59EEDD8E9}" destId="{EA63D0C5-3643-4C5E-B310-0EB4CDB1B2F2}" srcOrd="0" destOrd="0" presId="urn:microsoft.com/office/officeart/2018/2/layout/IconVerticalSolidList"/>
    <dgm:cxn modelId="{C220AD8B-9C78-4204-87DC-DFDD2FD48E71}" srcId="{F0FBEBF8-E37C-4055-8F7E-629B676BE9DA}" destId="{E1730954-6C55-40C1-8959-7498FF718A1F}" srcOrd="1" destOrd="0" parTransId="{57878D95-E3A6-4BC7-A4F5-72880A42C4B9}" sibTransId="{92587693-D4F9-4687-8BD2-CCD72A2A32B7}"/>
    <dgm:cxn modelId="{21ADE890-728F-4185-9763-309A6702FE2D}" type="presOf" srcId="{E1730954-6C55-40C1-8959-7498FF718A1F}" destId="{29B4E59D-603F-4829-ADD3-B729A336F93A}" srcOrd="0" destOrd="1" presId="urn:microsoft.com/office/officeart/2018/2/layout/IconVerticalSolidList"/>
    <dgm:cxn modelId="{C47D6595-7CED-4485-ADD2-1ECE9BF37F72}" srcId="{5CAF9FFC-9229-4F8F-99BF-0C4B02FAFB56}" destId="{F0FBEBF8-E37C-4055-8F7E-629B676BE9DA}" srcOrd="1" destOrd="0" parTransId="{D63F3CBF-0DD8-48D7-8391-682FC82B4C37}" sibTransId="{4D6B77F4-2AB7-4138-8D3C-E934D3A7A42A}"/>
    <dgm:cxn modelId="{62D0879B-01ED-4E98-9F52-FFD2492B0246}" srcId="{5CAF9FFC-9229-4F8F-99BF-0C4B02FAFB56}" destId="{7C44F9C3-0A2A-4367-9B77-AE20287E0A29}" srcOrd="0" destOrd="0" parTransId="{F29CED20-CD64-4E2E-B232-EC436A0A62D6}" sibTransId="{1607A951-E4B9-46EB-AE6C-3E14FCC96E46}"/>
    <dgm:cxn modelId="{619A5EA3-F81B-49CA-A894-EA5AADC5C42E}" type="presOf" srcId="{7C44F9C3-0A2A-4367-9B77-AE20287E0A29}" destId="{D93CBBF2-6F27-4DBB-B36E-0ECFDDC36CA4}" srcOrd="0" destOrd="0" presId="urn:microsoft.com/office/officeart/2018/2/layout/IconVerticalSolidList"/>
    <dgm:cxn modelId="{F6A09FA8-9647-4000-8DDC-619E7B5A0891}" type="presOf" srcId="{3B0EDD5D-A047-4F94-923A-5D25438C50C6}" destId="{6CF423DE-0344-45C9-B1C5-1DCC9C955BE2}" srcOrd="0" destOrd="1" presId="urn:microsoft.com/office/officeart/2018/2/layout/IconVerticalSolidList"/>
    <dgm:cxn modelId="{2AA03DA9-1D56-44E5-BC1D-BA9390B05F97}" type="presOf" srcId="{09C0D32B-6399-49C5-9296-CE366B090517}" destId="{6CF423DE-0344-45C9-B1C5-1DCC9C955BE2}" srcOrd="0" destOrd="0" presId="urn:microsoft.com/office/officeart/2018/2/layout/IconVerticalSolidList"/>
    <dgm:cxn modelId="{782572B6-8E9D-4A2C-B40E-03ACBD32A63B}" srcId="{5CAF9FFC-9229-4F8F-99BF-0C4B02FAFB56}" destId="{D157DDB5-06B2-49F0-9F81-F8CCBFEC635D}" srcOrd="2" destOrd="0" parTransId="{9E1D5EE1-462B-40F6-A962-76CE269FD085}" sibTransId="{E0F0A158-FFD2-4478-9489-A0F37726999A}"/>
    <dgm:cxn modelId="{B9D7ECB8-E648-445C-A410-26C93D7EC1FF}" srcId="{D157DDB5-06B2-49F0-9F81-F8CCBFEC635D}" destId="{428A4006-760C-4C67-BCA8-7ADF0DFAEC4C}" srcOrd="0" destOrd="0" parTransId="{948FED0D-099D-4A30-B9DF-CBFCCB0C5261}" sibTransId="{FCA39F7F-E54C-4026-A5C5-692913DA7BF3}"/>
    <dgm:cxn modelId="{212D82BA-EE3C-44C2-940D-9340A2118D05}" type="presOf" srcId="{428A4006-760C-4C67-BCA8-7ADF0DFAEC4C}" destId="{334EB0D7-D886-472E-B421-5B53861493AC}" srcOrd="0" destOrd="0" presId="urn:microsoft.com/office/officeart/2018/2/layout/IconVerticalSolidList"/>
    <dgm:cxn modelId="{FEFF59C2-6ED3-49C9-B0C0-CE915658975A}" srcId="{5CAF9FFC-9229-4F8F-99BF-0C4B02FAFB56}" destId="{C1BDF906-BC8C-4448-B7EA-3EDDD1E3E8A4}" srcOrd="3" destOrd="0" parTransId="{0C0794BF-90C7-4EB7-BF95-F93C7FFEE996}" sibTransId="{B6CE4FE0-5952-4A53-B1CC-D843951FEFC8}"/>
    <dgm:cxn modelId="{30E398CF-3738-4B42-B3F2-CB2F4C7AE26D}" srcId="{F0FBEBF8-E37C-4055-8F7E-629B676BE9DA}" destId="{008692E1-222A-4636-B076-1359F8BC2889}" srcOrd="0" destOrd="0" parTransId="{50DCB8CA-5B19-494F-ACFC-EDD899D3A546}" sibTransId="{8D8F1AC9-1DF8-48DE-AAC0-978A14D26789}"/>
    <dgm:cxn modelId="{8C6A09DC-632A-4230-A66F-E4ECA35C90A6}" srcId="{C1BDF906-BC8C-4448-B7EA-3EDDD1E3E8A4}" destId="{F63A47DC-DF9F-422A-A527-38D59EEDD8E9}" srcOrd="0" destOrd="0" parTransId="{E8CD27AB-B417-4EA7-A26D-345CA750AE13}" sibTransId="{9E1A9C7A-3292-44B8-BFBE-CCF8A05A9ABD}"/>
    <dgm:cxn modelId="{22229FE3-5719-4CB1-968D-94D0A1870A1B}" srcId="{7C44F9C3-0A2A-4367-9B77-AE20287E0A29}" destId="{3B0EDD5D-A047-4F94-923A-5D25438C50C6}" srcOrd="1" destOrd="0" parTransId="{A9436E96-C805-4DF6-BC1E-7D25CDB20D2A}" sibTransId="{1F1958CE-5403-47C1-8FAB-D44288D45BD6}"/>
    <dgm:cxn modelId="{5A895FED-8D81-445C-B96F-40968DEB5E65}" type="presOf" srcId="{C1BDF906-BC8C-4448-B7EA-3EDDD1E3E8A4}" destId="{7296F699-770F-47AF-9533-E28C400DCE97}" srcOrd="0" destOrd="0" presId="urn:microsoft.com/office/officeart/2018/2/layout/IconVerticalSolidList"/>
    <dgm:cxn modelId="{1CE69AF2-A26E-4175-B541-69A5491BD68F}" type="presOf" srcId="{5CAF9FFC-9229-4F8F-99BF-0C4B02FAFB56}" destId="{D025B1F6-5E8E-4749-A1AC-17726A0D5FCA}" srcOrd="0" destOrd="0" presId="urn:microsoft.com/office/officeart/2018/2/layout/IconVerticalSolidList"/>
    <dgm:cxn modelId="{CE4032B2-5CC6-4A54-A439-B1B9685EE4B7}" type="presParOf" srcId="{D025B1F6-5E8E-4749-A1AC-17726A0D5FCA}" destId="{6E550150-51ED-4703-8717-D470B4A1297D}" srcOrd="0" destOrd="0" presId="urn:microsoft.com/office/officeart/2018/2/layout/IconVerticalSolidList"/>
    <dgm:cxn modelId="{1543C54C-D208-47FE-B94E-15A9CFD16BCA}" type="presParOf" srcId="{6E550150-51ED-4703-8717-D470B4A1297D}" destId="{DA83C9FD-E057-4194-B009-53B792A1EAD7}" srcOrd="0" destOrd="0" presId="urn:microsoft.com/office/officeart/2018/2/layout/IconVerticalSolidList"/>
    <dgm:cxn modelId="{4A3A190F-D49F-4C25-99E0-2F468FFDDA21}" type="presParOf" srcId="{6E550150-51ED-4703-8717-D470B4A1297D}" destId="{3BE04859-3C2A-4E51-8176-3CB8E1E7721E}" srcOrd="1" destOrd="0" presId="urn:microsoft.com/office/officeart/2018/2/layout/IconVerticalSolidList"/>
    <dgm:cxn modelId="{10EAF1F5-EFB0-4EFB-B92E-8952514E02F7}" type="presParOf" srcId="{6E550150-51ED-4703-8717-D470B4A1297D}" destId="{CF905780-3687-4481-AA53-978E8474DBC9}" srcOrd="2" destOrd="0" presId="urn:microsoft.com/office/officeart/2018/2/layout/IconVerticalSolidList"/>
    <dgm:cxn modelId="{AF1462B8-BAC2-4D76-9543-B0E4AB4BF5BC}" type="presParOf" srcId="{6E550150-51ED-4703-8717-D470B4A1297D}" destId="{D93CBBF2-6F27-4DBB-B36E-0ECFDDC36CA4}" srcOrd="3" destOrd="0" presId="urn:microsoft.com/office/officeart/2018/2/layout/IconVerticalSolidList"/>
    <dgm:cxn modelId="{39D73D53-A6DC-48F7-B232-63D66349D440}" type="presParOf" srcId="{6E550150-51ED-4703-8717-D470B4A1297D}" destId="{6CF423DE-0344-45C9-B1C5-1DCC9C955BE2}" srcOrd="4" destOrd="0" presId="urn:microsoft.com/office/officeart/2018/2/layout/IconVerticalSolidList"/>
    <dgm:cxn modelId="{9CA2D888-1CE3-409C-B09A-4576B32E2DD0}" type="presParOf" srcId="{D025B1F6-5E8E-4749-A1AC-17726A0D5FCA}" destId="{B51E8F71-35A5-4B6D-AF51-0C3A641AF69E}" srcOrd="1" destOrd="0" presId="urn:microsoft.com/office/officeart/2018/2/layout/IconVerticalSolidList"/>
    <dgm:cxn modelId="{80CAC5E7-0E30-4065-9CF8-A010DA422ED4}" type="presParOf" srcId="{D025B1F6-5E8E-4749-A1AC-17726A0D5FCA}" destId="{0E1C00E3-A31A-453E-B521-C5C5A384EDC2}" srcOrd="2" destOrd="0" presId="urn:microsoft.com/office/officeart/2018/2/layout/IconVerticalSolidList"/>
    <dgm:cxn modelId="{CB6270BB-BF22-4A21-B08F-DD833B1910FE}" type="presParOf" srcId="{0E1C00E3-A31A-453E-B521-C5C5A384EDC2}" destId="{B20D3562-0345-47B7-8DF6-67A64FC8E506}" srcOrd="0" destOrd="0" presId="urn:microsoft.com/office/officeart/2018/2/layout/IconVerticalSolidList"/>
    <dgm:cxn modelId="{F8BFD10B-8DF8-42BD-98FB-20219E396EE1}" type="presParOf" srcId="{0E1C00E3-A31A-453E-B521-C5C5A384EDC2}" destId="{EBC02E69-1E6E-4278-918E-83C98C7A873E}" srcOrd="1" destOrd="0" presId="urn:microsoft.com/office/officeart/2018/2/layout/IconVerticalSolidList"/>
    <dgm:cxn modelId="{0372607B-10EC-40B9-9C1F-EEDAE84CA0C5}" type="presParOf" srcId="{0E1C00E3-A31A-453E-B521-C5C5A384EDC2}" destId="{B3877197-D92E-4853-9AFB-A121FC6CDE79}" srcOrd="2" destOrd="0" presId="urn:microsoft.com/office/officeart/2018/2/layout/IconVerticalSolidList"/>
    <dgm:cxn modelId="{7232E64D-3AD7-4F89-BD8D-E1A3B35B4630}" type="presParOf" srcId="{0E1C00E3-A31A-453E-B521-C5C5A384EDC2}" destId="{29C07F71-AD5D-458D-90BF-32BB0BCE6DB4}" srcOrd="3" destOrd="0" presId="urn:microsoft.com/office/officeart/2018/2/layout/IconVerticalSolidList"/>
    <dgm:cxn modelId="{5CCBFC1B-C560-4E68-94B0-236AF83004B6}" type="presParOf" srcId="{0E1C00E3-A31A-453E-B521-C5C5A384EDC2}" destId="{29B4E59D-603F-4829-ADD3-B729A336F93A}" srcOrd="4" destOrd="0" presId="urn:microsoft.com/office/officeart/2018/2/layout/IconVerticalSolidList"/>
    <dgm:cxn modelId="{49BF1C02-61EF-4EFA-A381-5F504517C174}" type="presParOf" srcId="{D025B1F6-5E8E-4749-A1AC-17726A0D5FCA}" destId="{6841A828-2A28-44C4-87D2-1C3C6D2B056F}" srcOrd="3" destOrd="0" presId="urn:microsoft.com/office/officeart/2018/2/layout/IconVerticalSolidList"/>
    <dgm:cxn modelId="{1AB1EF36-3BCA-48AC-9A20-EB613E5C988A}" type="presParOf" srcId="{D025B1F6-5E8E-4749-A1AC-17726A0D5FCA}" destId="{E974A930-00A9-4A1A-82AA-6958CB2CBB0E}" srcOrd="4" destOrd="0" presId="urn:microsoft.com/office/officeart/2018/2/layout/IconVerticalSolidList"/>
    <dgm:cxn modelId="{CCDA42DF-2A2C-4AA9-8A26-E0DBEAB476F0}" type="presParOf" srcId="{E974A930-00A9-4A1A-82AA-6958CB2CBB0E}" destId="{DCED188D-3BD6-4138-926C-72C94C4B593A}" srcOrd="0" destOrd="0" presId="urn:microsoft.com/office/officeart/2018/2/layout/IconVerticalSolidList"/>
    <dgm:cxn modelId="{3272F19D-9000-4DFC-9214-85F0ADB4BA47}" type="presParOf" srcId="{E974A930-00A9-4A1A-82AA-6958CB2CBB0E}" destId="{10FE1F48-AD9F-4508-9CDF-3F821CDEB282}" srcOrd="1" destOrd="0" presId="urn:microsoft.com/office/officeart/2018/2/layout/IconVerticalSolidList"/>
    <dgm:cxn modelId="{FE7F34C3-96BF-4FED-8AC6-6F5F0750C995}" type="presParOf" srcId="{E974A930-00A9-4A1A-82AA-6958CB2CBB0E}" destId="{72DC6060-3EDC-4FAD-A972-36AC80C46898}" srcOrd="2" destOrd="0" presId="urn:microsoft.com/office/officeart/2018/2/layout/IconVerticalSolidList"/>
    <dgm:cxn modelId="{A4D1046D-32F7-460F-98AC-EE8E6C9207D2}" type="presParOf" srcId="{E974A930-00A9-4A1A-82AA-6958CB2CBB0E}" destId="{8AB26D51-3985-49AA-826A-0A54A35A821D}" srcOrd="3" destOrd="0" presId="urn:microsoft.com/office/officeart/2018/2/layout/IconVerticalSolidList"/>
    <dgm:cxn modelId="{76ACDA6B-8EA4-4138-87A1-38263DCD5D52}" type="presParOf" srcId="{E974A930-00A9-4A1A-82AA-6958CB2CBB0E}" destId="{334EB0D7-D886-472E-B421-5B53861493AC}" srcOrd="4" destOrd="0" presId="urn:microsoft.com/office/officeart/2018/2/layout/IconVerticalSolidList"/>
    <dgm:cxn modelId="{E385084B-E2D3-4AD1-B116-48F183827AAD}" type="presParOf" srcId="{D025B1F6-5E8E-4749-A1AC-17726A0D5FCA}" destId="{F3B41769-8954-465D-9005-284B64401573}" srcOrd="5" destOrd="0" presId="urn:microsoft.com/office/officeart/2018/2/layout/IconVerticalSolidList"/>
    <dgm:cxn modelId="{682782B6-C7B8-4BD8-832B-E441CCC1F40F}" type="presParOf" srcId="{D025B1F6-5E8E-4749-A1AC-17726A0D5FCA}" destId="{73B3896D-53CF-4F30-830E-7003848FF981}" srcOrd="6" destOrd="0" presId="urn:microsoft.com/office/officeart/2018/2/layout/IconVerticalSolidList"/>
    <dgm:cxn modelId="{4FE110CC-58E3-4928-B221-3D142D6C06BB}" type="presParOf" srcId="{73B3896D-53CF-4F30-830E-7003848FF981}" destId="{E0601F02-9CDD-40E4-BD1E-BDB0E9EFA440}" srcOrd="0" destOrd="0" presId="urn:microsoft.com/office/officeart/2018/2/layout/IconVerticalSolidList"/>
    <dgm:cxn modelId="{53794BD2-9AAE-4DCA-A5E5-AC6A8C0CDBD9}" type="presParOf" srcId="{73B3896D-53CF-4F30-830E-7003848FF981}" destId="{BF7FF88E-D39E-4446-B939-A132D415BECC}" srcOrd="1" destOrd="0" presId="urn:microsoft.com/office/officeart/2018/2/layout/IconVerticalSolidList"/>
    <dgm:cxn modelId="{BCCF034C-8C73-4D4B-86D9-7478FA38E56A}" type="presParOf" srcId="{73B3896D-53CF-4F30-830E-7003848FF981}" destId="{71C2D56B-EE26-402E-B38C-03D418D5AEBA}" srcOrd="2" destOrd="0" presId="urn:microsoft.com/office/officeart/2018/2/layout/IconVerticalSolidList"/>
    <dgm:cxn modelId="{EBFD265D-1E21-4895-8077-4FFCE389F314}" type="presParOf" srcId="{73B3896D-53CF-4F30-830E-7003848FF981}" destId="{7296F699-770F-47AF-9533-E28C400DCE97}" srcOrd="3" destOrd="0" presId="urn:microsoft.com/office/officeart/2018/2/layout/IconVerticalSolidList"/>
    <dgm:cxn modelId="{65B6A33B-0DCC-40F1-8344-2914B17D5544}" type="presParOf" srcId="{73B3896D-53CF-4F30-830E-7003848FF981}" destId="{EA63D0C5-3643-4C5E-B310-0EB4CDB1B2F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9D76D7-0A18-4D61-90AC-D53697B8477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86146A-0F35-4433-ABD4-FFE578399515}">
      <dgm:prSet custT="1"/>
      <dgm:spPr/>
      <dgm:t>
        <a:bodyPr/>
        <a:lstStyle/>
        <a:p>
          <a:pPr>
            <a:defRPr b="1"/>
          </a:pPr>
          <a:r>
            <a:rPr lang="en-US" sz="1200" dirty="0"/>
            <a:t>Trinity Health EHR patient portal messages to notify the patient that their provider would like to schedule a follow-up appointment based on their last office visit blood pressure result. </a:t>
          </a:r>
        </a:p>
        <a:p>
          <a:pPr>
            <a:defRPr b="1"/>
          </a:pPr>
          <a:endParaRPr lang="en-US" sz="1800" dirty="0"/>
        </a:p>
      </dgm:t>
    </dgm:pt>
    <dgm:pt modelId="{43BE74D5-E0E1-4E11-B9C4-BFF62613B9CA}" type="parTrans" cxnId="{6A40DA84-FD03-4328-B0A0-2FC59CA71A5E}">
      <dgm:prSet/>
      <dgm:spPr/>
      <dgm:t>
        <a:bodyPr/>
        <a:lstStyle/>
        <a:p>
          <a:endParaRPr lang="en-US"/>
        </a:p>
      </dgm:t>
    </dgm:pt>
    <dgm:pt modelId="{071B90FD-BD85-4EE8-BDF1-537DFEB729AB}" type="sibTrans" cxnId="{6A40DA84-FD03-4328-B0A0-2FC59CA71A5E}">
      <dgm:prSet/>
      <dgm:spPr/>
      <dgm:t>
        <a:bodyPr/>
        <a:lstStyle/>
        <a:p>
          <a:endParaRPr lang="en-US"/>
        </a:p>
      </dgm:t>
    </dgm:pt>
    <dgm:pt modelId="{A58949BB-1282-48C2-83BE-25EA12A11682}">
      <dgm:prSet custT="1"/>
      <dgm:spPr/>
      <dgm:t>
        <a:bodyPr/>
        <a:lstStyle/>
        <a:p>
          <a:r>
            <a:rPr lang="en-US" sz="1800" dirty="0"/>
            <a:t>The team opted for an initial email followed by a portal message including a link to schedule an appointment</a:t>
          </a:r>
        </a:p>
      </dgm:t>
    </dgm:pt>
    <dgm:pt modelId="{45685B37-4BF7-44E6-8DE5-2583BC76E7A5}" type="parTrans" cxnId="{EBC81816-9554-4FE1-ABF9-E93F4AAAA889}">
      <dgm:prSet/>
      <dgm:spPr/>
      <dgm:t>
        <a:bodyPr/>
        <a:lstStyle/>
        <a:p>
          <a:endParaRPr lang="en-US"/>
        </a:p>
      </dgm:t>
    </dgm:pt>
    <dgm:pt modelId="{41CA489D-36BF-4D48-B6CD-79706943D739}" type="sibTrans" cxnId="{EBC81816-9554-4FE1-ABF9-E93F4AAAA889}">
      <dgm:prSet/>
      <dgm:spPr/>
      <dgm:t>
        <a:bodyPr/>
        <a:lstStyle/>
        <a:p>
          <a:endParaRPr lang="en-US"/>
        </a:p>
      </dgm:t>
    </dgm:pt>
    <dgm:pt modelId="{446D72E3-8CDF-4938-ADBA-1720DEC5A43A}">
      <dgm:prSet custT="1"/>
      <dgm:spPr/>
      <dgm:t>
        <a:bodyPr/>
        <a:lstStyle/>
        <a:p>
          <a:pPr>
            <a:defRPr b="1"/>
          </a:pPr>
          <a:r>
            <a:rPr lang="en-US" sz="1200" dirty="0"/>
            <a:t>Planned a non-clinical phone call attempt 5 days after the portal message</a:t>
          </a:r>
        </a:p>
      </dgm:t>
    </dgm:pt>
    <dgm:pt modelId="{BC5676B6-7531-4315-9FAD-0F30111C0CF1}" type="parTrans" cxnId="{E1732050-9DFC-42B8-AE10-2E5DA9565872}">
      <dgm:prSet/>
      <dgm:spPr/>
      <dgm:t>
        <a:bodyPr/>
        <a:lstStyle/>
        <a:p>
          <a:endParaRPr lang="en-US"/>
        </a:p>
      </dgm:t>
    </dgm:pt>
    <dgm:pt modelId="{5518987D-E298-487B-B7D5-9089861257BF}" type="sibTrans" cxnId="{E1732050-9DFC-42B8-AE10-2E5DA9565872}">
      <dgm:prSet/>
      <dgm:spPr/>
      <dgm:t>
        <a:bodyPr/>
        <a:lstStyle/>
        <a:p>
          <a:endParaRPr lang="en-US"/>
        </a:p>
      </dgm:t>
    </dgm:pt>
    <dgm:pt modelId="{C278EB4C-96E2-4782-9D7E-91C1063A84B3}">
      <dgm:prSet custT="1"/>
      <dgm:spPr/>
      <dgm:t>
        <a:bodyPr/>
        <a:lstStyle/>
        <a:p>
          <a:r>
            <a:rPr lang="en-US" sz="1800" dirty="0"/>
            <a:t>The team opted for clinical phone call intervention following the email and portal message</a:t>
          </a:r>
        </a:p>
      </dgm:t>
    </dgm:pt>
    <dgm:pt modelId="{C5C51EF7-5A28-434A-BA9C-0A06B37F5B72}" type="parTrans" cxnId="{1CEC1A17-B57C-49AD-B25F-BB8D167F0F0F}">
      <dgm:prSet/>
      <dgm:spPr/>
      <dgm:t>
        <a:bodyPr/>
        <a:lstStyle/>
        <a:p>
          <a:endParaRPr lang="en-US"/>
        </a:p>
      </dgm:t>
    </dgm:pt>
    <dgm:pt modelId="{A59F2484-550B-4919-8069-14F13E4FDEF8}" type="sibTrans" cxnId="{1CEC1A17-B57C-49AD-B25F-BB8D167F0F0F}">
      <dgm:prSet/>
      <dgm:spPr/>
      <dgm:t>
        <a:bodyPr/>
        <a:lstStyle/>
        <a:p>
          <a:endParaRPr lang="en-US"/>
        </a:p>
      </dgm:t>
    </dgm:pt>
    <dgm:pt modelId="{7420E6AE-BFA4-42E7-B645-617169C77C54}">
      <dgm:prSet custT="1"/>
      <dgm:spPr/>
      <dgm:t>
        <a:bodyPr/>
        <a:lstStyle/>
        <a:p>
          <a:r>
            <a:rPr lang="en-US" sz="1800" dirty="0"/>
            <a:t>Intervention conducted by a nurse trained in patient self-management and chronic condition support</a:t>
          </a:r>
        </a:p>
      </dgm:t>
    </dgm:pt>
    <dgm:pt modelId="{1FDB820B-1B54-4740-9380-0B5E6CC43219}" type="parTrans" cxnId="{D6CEB673-A256-4B7A-ADB5-0E3225FF3061}">
      <dgm:prSet/>
      <dgm:spPr/>
      <dgm:t>
        <a:bodyPr/>
        <a:lstStyle/>
        <a:p>
          <a:endParaRPr lang="en-US"/>
        </a:p>
      </dgm:t>
    </dgm:pt>
    <dgm:pt modelId="{EBB9E5BF-6275-49DE-8CCB-91FDBE05B49A}" type="sibTrans" cxnId="{D6CEB673-A256-4B7A-ADB5-0E3225FF3061}">
      <dgm:prSet/>
      <dgm:spPr/>
      <dgm:t>
        <a:bodyPr/>
        <a:lstStyle/>
        <a:p>
          <a:endParaRPr lang="en-US"/>
        </a:p>
      </dgm:t>
    </dgm:pt>
    <dgm:pt modelId="{33F856E2-3D7C-48DF-A517-9C78E6E4834B}" type="pres">
      <dgm:prSet presAssocID="{479D76D7-0A18-4D61-90AC-D53697B8477E}" presName="root" presStyleCnt="0">
        <dgm:presLayoutVars>
          <dgm:dir/>
          <dgm:resizeHandles val="exact"/>
        </dgm:presLayoutVars>
      </dgm:prSet>
      <dgm:spPr/>
    </dgm:pt>
    <dgm:pt modelId="{40B317CC-AA95-4905-A61A-A8CA4A85D105}" type="pres">
      <dgm:prSet presAssocID="{4086146A-0F35-4433-ABD4-FFE578399515}" presName="compNode" presStyleCnt="0"/>
      <dgm:spPr/>
    </dgm:pt>
    <dgm:pt modelId="{27BACB1F-F46C-49B6-BB0F-27C8A34AEFFA}" type="pres">
      <dgm:prSet presAssocID="{4086146A-0F35-4433-ABD4-FFE5783995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8C28E00F-18E0-4763-8A4E-A56C81A872FA}" type="pres">
      <dgm:prSet presAssocID="{4086146A-0F35-4433-ABD4-FFE578399515}" presName="iconSpace" presStyleCnt="0"/>
      <dgm:spPr/>
    </dgm:pt>
    <dgm:pt modelId="{8DD08F23-5AD6-42C2-8A2D-973E30260535}" type="pres">
      <dgm:prSet presAssocID="{4086146A-0F35-4433-ABD4-FFE578399515}" presName="parTx" presStyleLbl="revTx" presStyleIdx="0" presStyleCnt="4">
        <dgm:presLayoutVars>
          <dgm:chMax val="0"/>
          <dgm:chPref val="0"/>
        </dgm:presLayoutVars>
      </dgm:prSet>
      <dgm:spPr/>
    </dgm:pt>
    <dgm:pt modelId="{0F5B9D02-4DFA-4777-A850-5826F62E5DC4}" type="pres">
      <dgm:prSet presAssocID="{4086146A-0F35-4433-ABD4-FFE578399515}" presName="txSpace" presStyleCnt="0"/>
      <dgm:spPr/>
    </dgm:pt>
    <dgm:pt modelId="{F9A03762-4664-4D2F-BB57-1089B75678B6}" type="pres">
      <dgm:prSet presAssocID="{4086146A-0F35-4433-ABD4-FFE578399515}" presName="desTx" presStyleLbl="revTx" presStyleIdx="1" presStyleCnt="4">
        <dgm:presLayoutVars/>
      </dgm:prSet>
      <dgm:spPr/>
    </dgm:pt>
    <dgm:pt modelId="{1512FAB0-AAA3-4431-BF57-AC4DC4CFF74C}" type="pres">
      <dgm:prSet presAssocID="{071B90FD-BD85-4EE8-BDF1-537DFEB729AB}" presName="sibTrans" presStyleCnt="0"/>
      <dgm:spPr/>
    </dgm:pt>
    <dgm:pt modelId="{BF99FAAA-85FB-4875-8E4B-76F1AE033233}" type="pres">
      <dgm:prSet presAssocID="{446D72E3-8CDF-4938-ADBA-1720DEC5A43A}" presName="compNode" presStyleCnt="0"/>
      <dgm:spPr/>
    </dgm:pt>
    <dgm:pt modelId="{AA193A18-E9D4-4FB9-82CE-4BF4FD9B6755}" type="pres">
      <dgm:prSet presAssocID="{446D72E3-8CDF-4938-ADBA-1720DEC5A4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48F59325-753B-4693-9078-8DB4748E5325}" type="pres">
      <dgm:prSet presAssocID="{446D72E3-8CDF-4938-ADBA-1720DEC5A43A}" presName="iconSpace" presStyleCnt="0"/>
      <dgm:spPr/>
    </dgm:pt>
    <dgm:pt modelId="{CC8694AC-4B4A-4510-A146-16A5DBB115E0}" type="pres">
      <dgm:prSet presAssocID="{446D72E3-8CDF-4938-ADBA-1720DEC5A43A}" presName="parTx" presStyleLbl="revTx" presStyleIdx="2" presStyleCnt="4">
        <dgm:presLayoutVars>
          <dgm:chMax val="0"/>
          <dgm:chPref val="0"/>
        </dgm:presLayoutVars>
      </dgm:prSet>
      <dgm:spPr/>
    </dgm:pt>
    <dgm:pt modelId="{4D758C5F-3E91-4BF3-BD66-90B377025357}" type="pres">
      <dgm:prSet presAssocID="{446D72E3-8CDF-4938-ADBA-1720DEC5A43A}" presName="txSpace" presStyleCnt="0"/>
      <dgm:spPr/>
    </dgm:pt>
    <dgm:pt modelId="{F39015D7-3042-47FE-B16D-1CD20CB9726D}" type="pres">
      <dgm:prSet presAssocID="{446D72E3-8CDF-4938-ADBA-1720DEC5A43A}" presName="desTx" presStyleLbl="revTx" presStyleIdx="3" presStyleCnt="4" custScaleX="93445" custScaleY="198506">
        <dgm:presLayoutVars/>
      </dgm:prSet>
      <dgm:spPr/>
    </dgm:pt>
  </dgm:ptLst>
  <dgm:cxnLst>
    <dgm:cxn modelId="{E5A49D08-9CB9-429A-AAA7-C25BA21A4625}" type="presOf" srcId="{4086146A-0F35-4433-ABD4-FFE578399515}" destId="{8DD08F23-5AD6-42C2-8A2D-973E30260535}" srcOrd="0" destOrd="0" presId="urn:microsoft.com/office/officeart/2018/2/layout/IconLabelDescriptionList"/>
    <dgm:cxn modelId="{EBC81816-9554-4FE1-ABF9-E93F4AAAA889}" srcId="{4086146A-0F35-4433-ABD4-FFE578399515}" destId="{A58949BB-1282-48C2-83BE-25EA12A11682}" srcOrd="0" destOrd="0" parTransId="{45685B37-4BF7-44E6-8DE5-2583BC76E7A5}" sibTransId="{41CA489D-36BF-4D48-B6CD-79706943D739}"/>
    <dgm:cxn modelId="{1CEC1A17-B57C-49AD-B25F-BB8D167F0F0F}" srcId="{446D72E3-8CDF-4938-ADBA-1720DEC5A43A}" destId="{C278EB4C-96E2-4782-9D7E-91C1063A84B3}" srcOrd="0" destOrd="0" parTransId="{C5C51EF7-5A28-434A-BA9C-0A06B37F5B72}" sibTransId="{A59F2484-550B-4919-8069-14F13E4FDEF8}"/>
    <dgm:cxn modelId="{C0260B32-EEBE-49FF-80A6-1BA578637668}" type="presOf" srcId="{A58949BB-1282-48C2-83BE-25EA12A11682}" destId="{F9A03762-4664-4D2F-BB57-1089B75678B6}" srcOrd="0" destOrd="0" presId="urn:microsoft.com/office/officeart/2018/2/layout/IconLabelDescriptionList"/>
    <dgm:cxn modelId="{B3039E36-6561-4531-8C65-2675AD94D634}" type="presOf" srcId="{479D76D7-0A18-4D61-90AC-D53697B8477E}" destId="{33F856E2-3D7C-48DF-A517-9C78E6E4834B}" srcOrd="0" destOrd="0" presId="urn:microsoft.com/office/officeart/2018/2/layout/IconLabelDescriptionList"/>
    <dgm:cxn modelId="{8E075368-EF5C-43B8-B83C-4E21F0A7B1A0}" type="presOf" srcId="{C278EB4C-96E2-4782-9D7E-91C1063A84B3}" destId="{F39015D7-3042-47FE-B16D-1CD20CB9726D}" srcOrd="0" destOrd="0" presId="urn:microsoft.com/office/officeart/2018/2/layout/IconLabelDescriptionList"/>
    <dgm:cxn modelId="{E1732050-9DFC-42B8-AE10-2E5DA9565872}" srcId="{479D76D7-0A18-4D61-90AC-D53697B8477E}" destId="{446D72E3-8CDF-4938-ADBA-1720DEC5A43A}" srcOrd="1" destOrd="0" parTransId="{BC5676B6-7531-4315-9FAD-0F30111C0CF1}" sibTransId="{5518987D-E298-487B-B7D5-9089861257BF}"/>
    <dgm:cxn modelId="{D6CEB673-A256-4B7A-ADB5-0E3225FF3061}" srcId="{446D72E3-8CDF-4938-ADBA-1720DEC5A43A}" destId="{7420E6AE-BFA4-42E7-B645-617169C77C54}" srcOrd="1" destOrd="0" parTransId="{1FDB820B-1B54-4740-9380-0B5E6CC43219}" sibTransId="{EBB9E5BF-6275-49DE-8CCB-91FDBE05B49A}"/>
    <dgm:cxn modelId="{BC521858-9C3A-46BD-92FB-90C83DCB0F97}" type="presOf" srcId="{7420E6AE-BFA4-42E7-B645-617169C77C54}" destId="{F39015D7-3042-47FE-B16D-1CD20CB9726D}" srcOrd="0" destOrd="1" presId="urn:microsoft.com/office/officeart/2018/2/layout/IconLabelDescriptionList"/>
    <dgm:cxn modelId="{59238679-7610-4AE3-9F5F-40B88D4A3F6F}" type="presOf" srcId="{446D72E3-8CDF-4938-ADBA-1720DEC5A43A}" destId="{CC8694AC-4B4A-4510-A146-16A5DBB115E0}" srcOrd="0" destOrd="0" presId="urn:microsoft.com/office/officeart/2018/2/layout/IconLabelDescriptionList"/>
    <dgm:cxn modelId="{6A40DA84-FD03-4328-B0A0-2FC59CA71A5E}" srcId="{479D76D7-0A18-4D61-90AC-D53697B8477E}" destId="{4086146A-0F35-4433-ABD4-FFE578399515}" srcOrd="0" destOrd="0" parTransId="{43BE74D5-E0E1-4E11-B9C4-BFF62613B9CA}" sibTransId="{071B90FD-BD85-4EE8-BDF1-537DFEB729AB}"/>
    <dgm:cxn modelId="{6D48181B-B302-4732-8C02-55D03F6E0A94}" type="presParOf" srcId="{33F856E2-3D7C-48DF-A517-9C78E6E4834B}" destId="{40B317CC-AA95-4905-A61A-A8CA4A85D105}" srcOrd="0" destOrd="0" presId="urn:microsoft.com/office/officeart/2018/2/layout/IconLabelDescriptionList"/>
    <dgm:cxn modelId="{4C0F9C8C-8673-4559-A45F-DA5E0D3DAF9B}" type="presParOf" srcId="{40B317CC-AA95-4905-A61A-A8CA4A85D105}" destId="{27BACB1F-F46C-49B6-BB0F-27C8A34AEFFA}" srcOrd="0" destOrd="0" presId="urn:microsoft.com/office/officeart/2018/2/layout/IconLabelDescriptionList"/>
    <dgm:cxn modelId="{0F7BD421-260E-4BB2-A1EE-0665D4988606}" type="presParOf" srcId="{40B317CC-AA95-4905-A61A-A8CA4A85D105}" destId="{8C28E00F-18E0-4763-8A4E-A56C81A872FA}" srcOrd="1" destOrd="0" presId="urn:microsoft.com/office/officeart/2018/2/layout/IconLabelDescriptionList"/>
    <dgm:cxn modelId="{78F468EC-43B1-441B-9A0B-76DD985EEC8B}" type="presParOf" srcId="{40B317CC-AA95-4905-A61A-A8CA4A85D105}" destId="{8DD08F23-5AD6-42C2-8A2D-973E30260535}" srcOrd="2" destOrd="0" presId="urn:microsoft.com/office/officeart/2018/2/layout/IconLabelDescriptionList"/>
    <dgm:cxn modelId="{8008B88C-F96D-41EB-AE55-F46344AF8724}" type="presParOf" srcId="{40B317CC-AA95-4905-A61A-A8CA4A85D105}" destId="{0F5B9D02-4DFA-4777-A850-5826F62E5DC4}" srcOrd="3" destOrd="0" presId="urn:microsoft.com/office/officeart/2018/2/layout/IconLabelDescriptionList"/>
    <dgm:cxn modelId="{A8D84A69-0257-48D1-B48C-254F5E081B71}" type="presParOf" srcId="{40B317CC-AA95-4905-A61A-A8CA4A85D105}" destId="{F9A03762-4664-4D2F-BB57-1089B75678B6}" srcOrd="4" destOrd="0" presId="urn:microsoft.com/office/officeart/2018/2/layout/IconLabelDescriptionList"/>
    <dgm:cxn modelId="{AB2574B8-7873-4339-B437-E5B2FA4334A9}" type="presParOf" srcId="{33F856E2-3D7C-48DF-A517-9C78E6E4834B}" destId="{1512FAB0-AAA3-4431-BF57-AC4DC4CFF74C}" srcOrd="1" destOrd="0" presId="urn:microsoft.com/office/officeart/2018/2/layout/IconLabelDescriptionList"/>
    <dgm:cxn modelId="{BFA68753-20C4-4D4A-BE87-D44BBEB3BA88}" type="presParOf" srcId="{33F856E2-3D7C-48DF-A517-9C78E6E4834B}" destId="{BF99FAAA-85FB-4875-8E4B-76F1AE033233}" srcOrd="2" destOrd="0" presId="urn:microsoft.com/office/officeart/2018/2/layout/IconLabelDescriptionList"/>
    <dgm:cxn modelId="{44EF7664-0FD7-4E75-99D6-6017B88BD9C7}" type="presParOf" srcId="{BF99FAAA-85FB-4875-8E4B-76F1AE033233}" destId="{AA193A18-E9D4-4FB9-82CE-4BF4FD9B6755}" srcOrd="0" destOrd="0" presId="urn:microsoft.com/office/officeart/2018/2/layout/IconLabelDescriptionList"/>
    <dgm:cxn modelId="{17AB4341-B9D3-44E2-A1B8-7A1A44C40F75}" type="presParOf" srcId="{BF99FAAA-85FB-4875-8E4B-76F1AE033233}" destId="{48F59325-753B-4693-9078-8DB4748E5325}" srcOrd="1" destOrd="0" presId="urn:microsoft.com/office/officeart/2018/2/layout/IconLabelDescriptionList"/>
    <dgm:cxn modelId="{048B78A0-F660-4AC1-B050-8F69B9779F3C}" type="presParOf" srcId="{BF99FAAA-85FB-4875-8E4B-76F1AE033233}" destId="{CC8694AC-4B4A-4510-A146-16A5DBB115E0}" srcOrd="2" destOrd="0" presId="urn:microsoft.com/office/officeart/2018/2/layout/IconLabelDescriptionList"/>
    <dgm:cxn modelId="{A5A20BA7-C2CE-449C-B4BB-993ACA3229F7}" type="presParOf" srcId="{BF99FAAA-85FB-4875-8E4B-76F1AE033233}" destId="{4D758C5F-3E91-4BF3-BD66-90B377025357}" srcOrd="3" destOrd="0" presId="urn:microsoft.com/office/officeart/2018/2/layout/IconLabelDescriptionList"/>
    <dgm:cxn modelId="{6C2C27C3-0ABE-4BE1-A91C-E66AC5BF09AD}" type="presParOf" srcId="{BF99FAAA-85FB-4875-8E4B-76F1AE033233}" destId="{F39015D7-3042-47FE-B16D-1CD20CB9726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10B914-E78A-4F33-A9E8-E956F029F7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9CFA083-A1A4-4178-B0C6-36F53DE97FE1}">
      <dgm:prSet/>
      <dgm:spPr>
        <a:solidFill>
          <a:schemeClr val="tx2">
            <a:lumMod val="75000"/>
            <a:lumOff val="25000"/>
          </a:schemeClr>
        </a:solidFill>
      </dgm:spPr>
      <dgm:t>
        <a:bodyPr/>
        <a:lstStyle/>
        <a:p>
          <a:r>
            <a:rPr lang="en-US" b="1" dirty="0"/>
            <a:t>Outreach Method 1 Email</a:t>
          </a:r>
          <a:r>
            <a:rPr lang="en-US" dirty="0"/>
            <a:t>:</a:t>
          </a:r>
        </a:p>
      </dgm:t>
    </dgm:pt>
    <dgm:pt modelId="{E9497100-07E1-4C7B-9E1C-B31883B2DFD6}" type="parTrans" cxnId="{378B5EEC-1FD0-4BC8-95C4-128C81C91C6B}">
      <dgm:prSet/>
      <dgm:spPr/>
      <dgm:t>
        <a:bodyPr/>
        <a:lstStyle/>
        <a:p>
          <a:endParaRPr lang="en-US"/>
        </a:p>
      </dgm:t>
    </dgm:pt>
    <dgm:pt modelId="{363AD69A-A49E-4DF3-B358-127F097B49B0}" type="sibTrans" cxnId="{378B5EEC-1FD0-4BC8-95C4-128C81C91C6B}">
      <dgm:prSet/>
      <dgm:spPr/>
      <dgm:t>
        <a:bodyPr/>
        <a:lstStyle/>
        <a:p>
          <a:endParaRPr lang="en-US"/>
        </a:p>
      </dgm:t>
    </dgm:pt>
    <dgm:pt modelId="{CB8C8EDA-2148-498B-9B37-E1338A4EC501}">
      <dgm:prSet custT="1"/>
      <dgm:spPr>
        <a:solidFill>
          <a:schemeClr val="tx2">
            <a:lumMod val="25000"/>
            <a:lumOff val="75000"/>
            <a:alpha val="90000"/>
          </a:schemeClr>
        </a:solidFill>
      </dgm:spPr>
      <dgm:t>
        <a:bodyPr/>
        <a:lstStyle/>
        <a:p>
          <a:r>
            <a:rPr lang="en-US" sz="1200" dirty="0"/>
            <a:t>19 patients did not need follow-up</a:t>
          </a:r>
        </a:p>
      </dgm:t>
    </dgm:pt>
    <dgm:pt modelId="{1608D563-D045-4CAB-B66F-FC3A5322BE4B}" type="parTrans" cxnId="{F7F46249-BA5E-412B-AD41-C9B2F0039887}">
      <dgm:prSet/>
      <dgm:spPr/>
      <dgm:t>
        <a:bodyPr/>
        <a:lstStyle/>
        <a:p>
          <a:endParaRPr lang="en-US"/>
        </a:p>
      </dgm:t>
    </dgm:pt>
    <dgm:pt modelId="{D5D78BB4-B715-45EA-87D7-C31D26FBC8E0}" type="sibTrans" cxnId="{F7F46249-BA5E-412B-AD41-C9B2F0039887}">
      <dgm:prSet/>
      <dgm:spPr/>
      <dgm:t>
        <a:bodyPr/>
        <a:lstStyle/>
        <a:p>
          <a:endParaRPr lang="en-US"/>
        </a:p>
      </dgm:t>
    </dgm:pt>
    <dgm:pt modelId="{08EF4392-87DF-4018-AC08-B922E2340174}">
      <dgm:prSet custT="1"/>
      <dgm:spPr>
        <a:solidFill>
          <a:schemeClr val="tx2">
            <a:lumMod val="25000"/>
            <a:lumOff val="75000"/>
            <a:alpha val="90000"/>
          </a:schemeClr>
        </a:solidFill>
      </dgm:spPr>
      <dgm:t>
        <a:bodyPr/>
        <a:lstStyle/>
        <a:p>
          <a:r>
            <a:rPr lang="en-US" sz="1800" b="0" dirty="0"/>
            <a:t>68 patients scheduled an appointment post </a:t>
          </a:r>
          <a:r>
            <a:rPr lang="en-US" sz="1800" b="0" u="sng" dirty="0"/>
            <a:t>email outreach</a:t>
          </a:r>
          <a:r>
            <a:rPr lang="en-US" sz="1800" b="0" dirty="0"/>
            <a:t> representing a 29% response rate</a:t>
          </a:r>
        </a:p>
      </dgm:t>
    </dgm:pt>
    <dgm:pt modelId="{ED445006-8514-4A09-B7FA-AB173E306DD2}" type="parTrans" cxnId="{367E30C2-D8EE-4C8E-9CE3-1EDBDCDAF184}">
      <dgm:prSet/>
      <dgm:spPr/>
      <dgm:t>
        <a:bodyPr/>
        <a:lstStyle/>
        <a:p>
          <a:endParaRPr lang="en-US"/>
        </a:p>
      </dgm:t>
    </dgm:pt>
    <dgm:pt modelId="{B5CB47CB-9D1E-4A19-B083-01780DCEA4B0}" type="sibTrans" cxnId="{367E30C2-D8EE-4C8E-9CE3-1EDBDCDAF184}">
      <dgm:prSet/>
      <dgm:spPr/>
      <dgm:t>
        <a:bodyPr/>
        <a:lstStyle/>
        <a:p>
          <a:endParaRPr lang="en-US"/>
        </a:p>
      </dgm:t>
    </dgm:pt>
    <dgm:pt modelId="{365294CD-2520-4632-887D-FD97AB0AF4A7}">
      <dgm:prSet/>
      <dgm:spPr>
        <a:solidFill>
          <a:schemeClr val="tx2">
            <a:lumMod val="75000"/>
            <a:lumOff val="25000"/>
          </a:schemeClr>
        </a:solidFill>
      </dgm:spPr>
      <dgm:t>
        <a:bodyPr/>
        <a:lstStyle/>
        <a:p>
          <a:r>
            <a:rPr lang="en-US" b="1" dirty="0"/>
            <a:t>Outreach Method 2 MyChart EHR Portal Message</a:t>
          </a:r>
          <a:r>
            <a:rPr lang="en-US" dirty="0"/>
            <a:t>:</a:t>
          </a:r>
        </a:p>
      </dgm:t>
    </dgm:pt>
    <dgm:pt modelId="{6BD55D33-4983-46B8-84A3-87F4B8B0C8F5}" type="parTrans" cxnId="{F5EA9A16-C582-4D85-9BF7-A3FEADE65863}">
      <dgm:prSet/>
      <dgm:spPr/>
      <dgm:t>
        <a:bodyPr/>
        <a:lstStyle/>
        <a:p>
          <a:endParaRPr lang="en-US"/>
        </a:p>
      </dgm:t>
    </dgm:pt>
    <dgm:pt modelId="{CB8B76B4-94EE-4756-909C-ABCF79DF002A}" type="sibTrans" cxnId="{F5EA9A16-C582-4D85-9BF7-A3FEADE65863}">
      <dgm:prSet/>
      <dgm:spPr/>
      <dgm:t>
        <a:bodyPr/>
        <a:lstStyle/>
        <a:p>
          <a:endParaRPr lang="en-US"/>
        </a:p>
      </dgm:t>
    </dgm:pt>
    <dgm:pt modelId="{334346DF-3F3D-4567-BB31-13E67DC8A8F9}">
      <dgm:prSet custT="1"/>
      <dgm:spPr>
        <a:solidFill>
          <a:schemeClr val="tx2">
            <a:lumMod val="25000"/>
            <a:lumOff val="75000"/>
            <a:alpha val="90000"/>
          </a:schemeClr>
        </a:solidFill>
      </dgm:spPr>
      <dgm:t>
        <a:bodyPr/>
        <a:lstStyle/>
        <a:p>
          <a:r>
            <a:rPr lang="en-US" sz="1200" dirty="0"/>
            <a:t>163 patients received a MyChart EHR portal message reminding them to log into their EHR portal and schedule an appointment </a:t>
          </a:r>
        </a:p>
      </dgm:t>
    </dgm:pt>
    <dgm:pt modelId="{90808B8F-D0EA-4A82-A413-56DDBA2B2F36}" type="parTrans" cxnId="{F50E2E4C-31A0-40A4-A6F9-8437C9C79AD2}">
      <dgm:prSet/>
      <dgm:spPr/>
      <dgm:t>
        <a:bodyPr/>
        <a:lstStyle/>
        <a:p>
          <a:endParaRPr lang="en-US"/>
        </a:p>
      </dgm:t>
    </dgm:pt>
    <dgm:pt modelId="{CFDBF6FE-AC06-4384-B08F-0DF3135C91FC}" type="sibTrans" cxnId="{F50E2E4C-31A0-40A4-A6F9-8437C9C79AD2}">
      <dgm:prSet/>
      <dgm:spPr/>
      <dgm:t>
        <a:bodyPr/>
        <a:lstStyle/>
        <a:p>
          <a:endParaRPr lang="en-US"/>
        </a:p>
      </dgm:t>
    </dgm:pt>
    <dgm:pt modelId="{41BA12F2-7FE0-400B-9A6E-FBB25ADFA3D4}">
      <dgm:prSet custT="1"/>
      <dgm:spPr>
        <a:solidFill>
          <a:schemeClr val="tx2">
            <a:lumMod val="25000"/>
            <a:lumOff val="75000"/>
            <a:alpha val="90000"/>
          </a:schemeClr>
        </a:solidFill>
      </dgm:spPr>
      <dgm:t>
        <a:bodyPr/>
        <a:lstStyle/>
        <a:p>
          <a:r>
            <a:rPr lang="en-US" sz="1800" b="0" dirty="0"/>
            <a:t>24 patients scheduled an appointment post-EHR </a:t>
          </a:r>
          <a:r>
            <a:rPr lang="en-US" sz="1800" b="0" u="sng" dirty="0"/>
            <a:t>portal message outreach </a:t>
          </a:r>
          <a:r>
            <a:rPr lang="en-US" sz="1800" b="0" dirty="0"/>
            <a:t>representing a 14.7% response rate.</a:t>
          </a:r>
        </a:p>
      </dgm:t>
    </dgm:pt>
    <dgm:pt modelId="{AF2E2180-3849-46DE-8789-EDB863464303}" type="parTrans" cxnId="{5723E7C7-87AF-4223-B694-94CA8F952A57}">
      <dgm:prSet/>
      <dgm:spPr/>
      <dgm:t>
        <a:bodyPr/>
        <a:lstStyle/>
        <a:p>
          <a:endParaRPr lang="en-US"/>
        </a:p>
      </dgm:t>
    </dgm:pt>
    <dgm:pt modelId="{0582417C-72A7-4EB0-98BB-79585216E9D7}" type="sibTrans" cxnId="{5723E7C7-87AF-4223-B694-94CA8F952A57}">
      <dgm:prSet/>
      <dgm:spPr/>
      <dgm:t>
        <a:bodyPr/>
        <a:lstStyle/>
        <a:p>
          <a:endParaRPr lang="en-US"/>
        </a:p>
      </dgm:t>
    </dgm:pt>
    <dgm:pt modelId="{0164A3D0-BA8B-4AB9-B46C-AE6A8B889C19}">
      <dgm:prSet/>
      <dgm:spPr>
        <a:solidFill>
          <a:schemeClr val="tx2">
            <a:lumMod val="75000"/>
            <a:lumOff val="25000"/>
          </a:schemeClr>
        </a:solidFill>
      </dgm:spPr>
      <dgm:t>
        <a:bodyPr/>
        <a:lstStyle/>
        <a:p>
          <a:r>
            <a:rPr lang="en-US" b="1" dirty="0"/>
            <a:t>Outreach Method 3 Nurse Telephonic Outreach</a:t>
          </a:r>
          <a:r>
            <a:rPr lang="en-US" dirty="0"/>
            <a:t>:</a:t>
          </a:r>
        </a:p>
      </dgm:t>
    </dgm:pt>
    <dgm:pt modelId="{A9D2DD0D-FAC2-45B7-9220-E35B97C21EA8}" type="parTrans" cxnId="{E691F0CB-55CD-43C3-AA32-C5F9D1434817}">
      <dgm:prSet/>
      <dgm:spPr/>
      <dgm:t>
        <a:bodyPr/>
        <a:lstStyle/>
        <a:p>
          <a:endParaRPr lang="en-US"/>
        </a:p>
      </dgm:t>
    </dgm:pt>
    <dgm:pt modelId="{DDB93175-6FAC-4EBD-BB8B-288E85005DF5}" type="sibTrans" cxnId="{E691F0CB-55CD-43C3-AA32-C5F9D1434817}">
      <dgm:prSet/>
      <dgm:spPr/>
      <dgm:t>
        <a:bodyPr/>
        <a:lstStyle/>
        <a:p>
          <a:endParaRPr lang="en-US"/>
        </a:p>
      </dgm:t>
    </dgm:pt>
    <dgm:pt modelId="{390222E2-538B-49BB-BFA8-7C0738210CF5}">
      <dgm:prSet custT="1"/>
      <dgm:spPr>
        <a:solidFill>
          <a:schemeClr val="tx2">
            <a:lumMod val="25000"/>
            <a:lumOff val="75000"/>
            <a:alpha val="90000"/>
          </a:schemeClr>
        </a:solidFill>
      </dgm:spPr>
      <dgm:t>
        <a:bodyPr/>
        <a:lstStyle/>
        <a:p>
          <a:r>
            <a:rPr lang="en-US" sz="1200" dirty="0"/>
            <a:t>139 patients received telephonic outreach from an ambulatory nurse offering appointment scheduling assistance. </a:t>
          </a:r>
        </a:p>
      </dgm:t>
    </dgm:pt>
    <dgm:pt modelId="{5EF1F04B-9076-4020-83D4-A906FA9B7ACB}" type="parTrans" cxnId="{BA832021-9422-4198-A573-1A5017ED407F}">
      <dgm:prSet/>
      <dgm:spPr/>
      <dgm:t>
        <a:bodyPr/>
        <a:lstStyle/>
        <a:p>
          <a:endParaRPr lang="en-US"/>
        </a:p>
      </dgm:t>
    </dgm:pt>
    <dgm:pt modelId="{323CBFE1-F4A8-4664-83B8-0EEC0D5A6C1F}" type="sibTrans" cxnId="{BA832021-9422-4198-A573-1A5017ED407F}">
      <dgm:prSet/>
      <dgm:spPr/>
      <dgm:t>
        <a:bodyPr/>
        <a:lstStyle/>
        <a:p>
          <a:endParaRPr lang="en-US"/>
        </a:p>
      </dgm:t>
    </dgm:pt>
    <dgm:pt modelId="{E279994B-6E64-4715-AA48-25AAB317AD2F}">
      <dgm:prSet/>
      <dgm:spPr>
        <a:solidFill>
          <a:schemeClr val="tx2">
            <a:lumMod val="75000"/>
            <a:lumOff val="25000"/>
          </a:schemeClr>
        </a:solidFill>
      </dgm:spPr>
      <dgm:t>
        <a:bodyPr/>
        <a:lstStyle/>
        <a:p>
          <a:r>
            <a:rPr lang="en-US" b="1" dirty="0"/>
            <a:t>Lessons Learned:</a:t>
          </a:r>
          <a:endParaRPr lang="en-US" dirty="0"/>
        </a:p>
      </dgm:t>
    </dgm:pt>
    <dgm:pt modelId="{6E5705E9-AC6A-4252-A20D-3278766075DE}" type="parTrans" cxnId="{808EC3B6-5DD6-4C39-8D29-706CC98ACC1E}">
      <dgm:prSet/>
      <dgm:spPr/>
      <dgm:t>
        <a:bodyPr/>
        <a:lstStyle/>
        <a:p>
          <a:endParaRPr lang="en-US"/>
        </a:p>
      </dgm:t>
    </dgm:pt>
    <dgm:pt modelId="{3C2B7820-25B7-49E7-AE8A-5E5DF0D1B73A}" type="sibTrans" cxnId="{808EC3B6-5DD6-4C39-8D29-706CC98ACC1E}">
      <dgm:prSet/>
      <dgm:spPr/>
      <dgm:t>
        <a:bodyPr/>
        <a:lstStyle/>
        <a:p>
          <a:endParaRPr lang="en-US"/>
        </a:p>
      </dgm:t>
    </dgm:pt>
    <dgm:pt modelId="{57828997-5CD8-4E20-85AE-B152847BD15D}">
      <dgm:prSet custT="1"/>
      <dgm:spPr>
        <a:solidFill>
          <a:schemeClr val="tx2">
            <a:lumMod val="25000"/>
            <a:lumOff val="75000"/>
            <a:alpha val="90000"/>
          </a:schemeClr>
        </a:solidFill>
      </dgm:spPr>
      <dgm:t>
        <a:bodyPr/>
        <a:lstStyle/>
        <a:p>
          <a:pPr>
            <a:lnSpc>
              <a:spcPct val="150000"/>
            </a:lnSpc>
          </a:pPr>
          <a:r>
            <a:rPr lang="en-US" sz="1200" dirty="0"/>
            <a:t>Email is the most effective method of outreach for the SEMI population.</a:t>
          </a:r>
        </a:p>
      </dgm:t>
    </dgm:pt>
    <dgm:pt modelId="{4EBF0B50-AC8D-4E51-9CE9-18161BEE46AD}" type="parTrans" cxnId="{A1ECF532-6E9F-4B5F-836C-55CB4CB3B18A}">
      <dgm:prSet/>
      <dgm:spPr/>
      <dgm:t>
        <a:bodyPr/>
        <a:lstStyle/>
        <a:p>
          <a:endParaRPr lang="en-US"/>
        </a:p>
      </dgm:t>
    </dgm:pt>
    <dgm:pt modelId="{48479EF2-CDFD-4692-9F05-A62E257BD710}" type="sibTrans" cxnId="{A1ECF532-6E9F-4B5F-836C-55CB4CB3B18A}">
      <dgm:prSet/>
      <dgm:spPr/>
      <dgm:t>
        <a:bodyPr/>
        <a:lstStyle/>
        <a:p>
          <a:endParaRPr lang="en-US"/>
        </a:p>
      </dgm:t>
    </dgm:pt>
    <dgm:pt modelId="{E586D2D2-AF7C-4187-85A8-C4AF88D9DC3C}">
      <dgm:prSet custT="1"/>
      <dgm:spPr>
        <a:solidFill>
          <a:schemeClr val="tx2">
            <a:lumMod val="25000"/>
            <a:lumOff val="75000"/>
            <a:alpha val="90000"/>
          </a:schemeClr>
        </a:solidFill>
      </dgm:spPr>
      <dgm:t>
        <a:bodyPr/>
        <a:lstStyle/>
        <a:p>
          <a:pPr>
            <a:lnSpc>
              <a:spcPct val="150000"/>
            </a:lnSpc>
          </a:pPr>
          <a:r>
            <a:rPr lang="en-US" sz="1200" dirty="0"/>
            <a:t>SEMI noted variation in patient response between suburban and urban practice locations with a higher response rate in Ann Arbor suburban practice locations.</a:t>
          </a:r>
        </a:p>
      </dgm:t>
    </dgm:pt>
    <dgm:pt modelId="{7BE7736C-5676-45A7-B6DB-C107811DA66D}" type="parTrans" cxnId="{D8621B44-1AE9-45D4-8CEA-170D866737D1}">
      <dgm:prSet/>
      <dgm:spPr/>
      <dgm:t>
        <a:bodyPr/>
        <a:lstStyle/>
        <a:p>
          <a:endParaRPr lang="en-US"/>
        </a:p>
      </dgm:t>
    </dgm:pt>
    <dgm:pt modelId="{8D3CE22E-67F0-421C-97DC-8B8BE8D047F4}" type="sibTrans" cxnId="{D8621B44-1AE9-45D4-8CEA-170D866737D1}">
      <dgm:prSet/>
      <dgm:spPr/>
      <dgm:t>
        <a:bodyPr/>
        <a:lstStyle/>
        <a:p>
          <a:endParaRPr lang="en-US"/>
        </a:p>
      </dgm:t>
    </dgm:pt>
    <dgm:pt modelId="{9487F561-D8EB-4E8E-B952-F335F157C645}">
      <dgm:prSet custT="1"/>
      <dgm:spPr>
        <a:solidFill>
          <a:schemeClr val="tx2">
            <a:lumMod val="25000"/>
            <a:lumOff val="75000"/>
            <a:alpha val="90000"/>
          </a:schemeClr>
        </a:solidFill>
      </dgm:spPr>
      <dgm:t>
        <a:bodyPr/>
        <a:lstStyle/>
        <a:p>
          <a:r>
            <a:rPr lang="en-US" sz="1200" dirty="0"/>
            <a:t>231 patients received an initial email with a scheduling link</a:t>
          </a:r>
        </a:p>
      </dgm:t>
    </dgm:pt>
    <dgm:pt modelId="{4082877C-96F6-485B-B3B5-71439D3CCE78}" type="parTrans" cxnId="{702BC838-B17E-4ABE-98E8-216C02AA849F}">
      <dgm:prSet/>
      <dgm:spPr/>
      <dgm:t>
        <a:bodyPr/>
        <a:lstStyle/>
        <a:p>
          <a:endParaRPr lang="en-US"/>
        </a:p>
      </dgm:t>
    </dgm:pt>
    <dgm:pt modelId="{89FBC866-CE5D-46E5-8894-9CCD788BC271}" type="sibTrans" cxnId="{702BC838-B17E-4ABE-98E8-216C02AA849F}">
      <dgm:prSet/>
      <dgm:spPr/>
      <dgm:t>
        <a:bodyPr/>
        <a:lstStyle/>
        <a:p>
          <a:endParaRPr lang="en-US"/>
        </a:p>
      </dgm:t>
    </dgm:pt>
    <dgm:pt modelId="{E07DE976-734E-4CE1-B9E9-C94D540CABDD}">
      <dgm:prSet custT="1"/>
      <dgm:spPr>
        <a:solidFill>
          <a:schemeClr val="tx2">
            <a:lumMod val="25000"/>
            <a:lumOff val="75000"/>
            <a:alpha val="90000"/>
          </a:schemeClr>
        </a:solidFill>
      </dgm:spPr>
      <dgm:t>
        <a:bodyPr/>
        <a:lstStyle/>
        <a:p>
          <a:r>
            <a:rPr lang="en-US" sz="1800" b="0" dirty="0"/>
            <a:t>21 patients scheduled an appointment post-telephonic</a:t>
          </a:r>
          <a:r>
            <a:rPr lang="en-US" sz="1800" b="0" u="sng" dirty="0"/>
            <a:t> outreach</a:t>
          </a:r>
          <a:r>
            <a:rPr lang="en-US" sz="1800" b="0" dirty="0"/>
            <a:t> representing a 15% response rate.</a:t>
          </a:r>
        </a:p>
      </dgm:t>
    </dgm:pt>
    <dgm:pt modelId="{C3A8F6A9-5BB1-4742-9188-009D4B087C9F}" type="parTrans" cxnId="{F3C1F13E-073B-4030-A78A-49B730A6E0C2}">
      <dgm:prSet/>
      <dgm:spPr/>
      <dgm:t>
        <a:bodyPr/>
        <a:lstStyle/>
        <a:p>
          <a:endParaRPr lang="en-US"/>
        </a:p>
      </dgm:t>
    </dgm:pt>
    <dgm:pt modelId="{71417375-C055-432B-A72B-974A8E168BD7}" type="sibTrans" cxnId="{F3C1F13E-073B-4030-A78A-49B730A6E0C2}">
      <dgm:prSet/>
      <dgm:spPr/>
      <dgm:t>
        <a:bodyPr/>
        <a:lstStyle/>
        <a:p>
          <a:endParaRPr lang="en-US"/>
        </a:p>
      </dgm:t>
    </dgm:pt>
    <dgm:pt modelId="{1B837BEF-EB7E-444C-AF3F-0EE3274D724D}">
      <dgm:prSet custT="1"/>
      <dgm:spPr>
        <a:solidFill>
          <a:schemeClr val="tx2">
            <a:lumMod val="25000"/>
            <a:lumOff val="75000"/>
            <a:alpha val="90000"/>
          </a:schemeClr>
        </a:solidFill>
      </dgm:spPr>
      <dgm:t>
        <a:bodyPr/>
        <a:lstStyle/>
        <a:p>
          <a:pPr>
            <a:lnSpc>
              <a:spcPct val="150000"/>
            </a:lnSpc>
          </a:pPr>
          <a:r>
            <a:rPr lang="en-US" sz="1200" dirty="0"/>
            <a:t>Launch Email and EHR portal outreach together followed by nurse phone calls. </a:t>
          </a:r>
        </a:p>
      </dgm:t>
    </dgm:pt>
    <dgm:pt modelId="{609AE998-07EC-4814-B761-DAEAEAB9EFFB}" type="parTrans" cxnId="{FE8773F7-522C-4405-9703-97ECBF0E3B26}">
      <dgm:prSet/>
      <dgm:spPr/>
      <dgm:t>
        <a:bodyPr/>
        <a:lstStyle/>
        <a:p>
          <a:endParaRPr lang="en-US"/>
        </a:p>
      </dgm:t>
    </dgm:pt>
    <dgm:pt modelId="{288464E0-8E8C-43FD-A591-3D5951AA4310}" type="sibTrans" cxnId="{FE8773F7-522C-4405-9703-97ECBF0E3B26}">
      <dgm:prSet/>
      <dgm:spPr/>
      <dgm:t>
        <a:bodyPr/>
        <a:lstStyle/>
        <a:p>
          <a:endParaRPr lang="en-US"/>
        </a:p>
      </dgm:t>
    </dgm:pt>
    <dgm:pt modelId="{7D02AE83-8ED6-4D50-A5BA-A831DE217D5A}" type="pres">
      <dgm:prSet presAssocID="{F010B914-E78A-4F33-A9E8-E956F029F727}" presName="Name0" presStyleCnt="0">
        <dgm:presLayoutVars>
          <dgm:dir/>
          <dgm:animLvl val="lvl"/>
          <dgm:resizeHandles val="exact"/>
        </dgm:presLayoutVars>
      </dgm:prSet>
      <dgm:spPr/>
    </dgm:pt>
    <dgm:pt modelId="{21F7C681-51B4-4A89-980E-0291ABC37A4A}" type="pres">
      <dgm:prSet presAssocID="{89CFA083-A1A4-4178-B0C6-36F53DE97FE1}" presName="composite" presStyleCnt="0"/>
      <dgm:spPr/>
    </dgm:pt>
    <dgm:pt modelId="{A2EA5CF3-536B-4493-B1F8-36FE4608FB34}" type="pres">
      <dgm:prSet presAssocID="{89CFA083-A1A4-4178-B0C6-36F53DE97FE1}" presName="parTx" presStyleLbl="alignNode1" presStyleIdx="0" presStyleCnt="4">
        <dgm:presLayoutVars>
          <dgm:chMax val="0"/>
          <dgm:chPref val="0"/>
          <dgm:bulletEnabled val="1"/>
        </dgm:presLayoutVars>
      </dgm:prSet>
      <dgm:spPr/>
    </dgm:pt>
    <dgm:pt modelId="{7D38AEF8-6B0C-4794-9979-C040887DDF7F}" type="pres">
      <dgm:prSet presAssocID="{89CFA083-A1A4-4178-B0C6-36F53DE97FE1}" presName="desTx" presStyleLbl="alignAccFollowNode1" presStyleIdx="0" presStyleCnt="4">
        <dgm:presLayoutVars>
          <dgm:bulletEnabled val="1"/>
        </dgm:presLayoutVars>
      </dgm:prSet>
      <dgm:spPr/>
    </dgm:pt>
    <dgm:pt modelId="{36049F37-C357-41B0-8A70-58100D220544}" type="pres">
      <dgm:prSet presAssocID="{363AD69A-A49E-4DF3-B358-127F097B49B0}" presName="space" presStyleCnt="0"/>
      <dgm:spPr/>
    </dgm:pt>
    <dgm:pt modelId="{D1EBC6D0-3C5C-416E-ADA6-2EA37992D51B}" type="pres">
      <dgm:prSet presAssocID="{365294CD-2520-4632-887D-FD97AB0AF4A7}" presName="composite" presStyleCnt="0"/>
      <dgm:spPr/>
    </dgm:pt>
    <dgm:pt modelId="{584DC466-F77E-4823-8441-0DBC63E56538}" type="pres">
      <dgm:prSet presAssocID="{365294CD-2520-4632-887D-FD97AB0AF4A7}" presName="parTx" presStyleLbl="alignNode1" presStyleIdx="1" presStyleCnt="4">
        <dgm:presLayoutVars>
          <dgm:chMax val="0"/>
          <dgm:chPref val="0"/>
          <dgm:bulletEnabled val="1"/>
        </dgm:presLayoutVars>
      </dgm:prSet>
      <dgm:spPr/>
    </dgm:pt>
    <dgm:pt modelId="{883EB97B-201C-4BB5-9E89-4EAC74E5E69B}" type="pres">
      <dgm:prSet presAssocID="{365294CD-2520-4632-887D-FD97AB0AF4A7}" presName="desTx" presStyleLbl="alignAccFollowNode1" presStyleIdx="1" presStyleCnt="4">
        <dgm:presLayoutVars>
          <dgm:bulletEnabled val="1"/>
        </dgm:presLayoutVars>
      </dgm:prSet>
      <dgm:spPr/>
    </dgm:pt>
    <dgm:pt modelId="{584221BA-3BCB-461C-8203-B8657A22AE05}" type="pres">
      <dgm:prSet presAssocID="{CB8B76B4-94EE-4756-909C-ABCF79DF002A}" presName="space" presStyleCnt="0"/>
      <dgm:spPr/>
    </dgm:pt>
    <dgm:pt modelId="{AB2C4B9B-DD64-475B-A234-9B2AD6799E4E}" type="pres">
      <dgm:prSet presAssocID="{0164A3D0-BA8B-4AB9-B46C-AE6A8B889C19}" presName="composite" presStyleCnt="0"/>
      <dgm:spPr/>
    </dgm:pt>
    <dgm:pt modelId="{4119FCC3-0833-40D7-807B-EAD5F35EAF54}" type="pres">
      <dgm:prSet presAssocID="{0164A3D0-BA8B-4AB9-B46C-AE6A8B889C19}" presName="parTx" presStyleLbl="alignNode1" presStyleIdx="2" presStyleCnt="4">
        <dgm:presLayoutVars>
          <dgm:chMax val="0"/>
          <dgm:chPref val="0"/>
          <dgm:bulletEnabled val="1"/>
        </dgm:presLayoutVars>
      </dgm:prSet>
      <dgm:spPr/>
    </dgm:pt>
    <dgm:pt modelId="{FD9F935A-7D48-49CC-AF03-CBADE0EFF554}" type="pres">
      <dgm:prSet presAssocID="{0164A3D0-BA8B-4AB9-B46C-AE6A8B889C19}" presName="desTx" presStyleLbl="alignAccFollowNode1" presStyleIdx="2" presStyleCnt="4">
        <dgm:presLayoutVars>
          <dgm:bulletEnabled val="1"/>
        </dgm:presLayoutVars>
      </dgm:prSet>
      <dgm:spPr/>
    </dgm:pt>
    <dgm:pt modelId="{E2FF7F58-7EA3-42E3-B92C-8B67A8D5F455}" type="pres">
      <dgm:prSet presAssocID="{DDB93175-6FAC-4EBD-BB8B-288E85005DF5}" presName="space" presStyleCnt="0"/>
      <dgm:spPr/>
    </dgm:pt>
    <dgm:pt modelId="{02FAF476-F3B3-4BE3-9ACC-E87D2F0611D6}" type="pres">
      <dgm:prSet presAssocID="{E279994B-6E64-4715-AA48-25AAB317AD2F}" presName="composite" presStyleCnt="0"/>
      <dgm:spPr/>
    </dgm:pt>
    <dgm:pt modelId="{79164964-E6B7-4E0D-B96C-8BE84EF0D059}" type="pres">
      <dgm:prSet presAssocID="{E279994B-6E64-4715-AA48-25AAB317AD2F}" presName="parTx" presStyleLbl="alignNode1" presStyleIdx="3" presStyleCnt="4">
        <dgm:presLayoutVars>
          <dgm:chMax val="0"/>
          <dgm:chPref val="0"/>
          <dgm:bulletEnabled val="1"/>
        </dgm:presLayoutVars>
      </dgm:prSet>
      <dgm:spPr/>
    </dgm:pt>
    <dgm:pt modelId="{B9004397-004F-43B6-A63C-33399090E264}" type="pres">
      <dgm:prSet presAssocID="{E279994B-6E64-4715-AA48-25AAB317AD2F}" presName="desTx" presStyleLbl="alignAccFollowNode1" presStyleIdx="3" presStyleCnt="4">
        <dgm:presLayoutVars>
          <dgm:bulletEnabled val="1"/>
        </dgm:presLayoutVars>
      </dgm:prSet>
      <dgm:spPr/>
    </dgm:pt>
  </dgm:ptLst>
  <dgm:cxnLst>
    <dgm:cxn modelId="{F5EA9A16-C582-4D85-9BF7-A3FEADE65863}" srcId="{F010B914-E78A-4F33-A9E8-E956F029F727}" destId="{365294CD-2520-4632-887D-FD97AB0AF4A7}" srcOrd="1" destOrd="0" parTransId="{6BD55D33-4983-46B8-84A3-87F4B8B0C8F5}" sibTransId="{CB8B76B4-94EE-4756-909C-ABCF79DF002A}"/>
    <dgm:cxn modelId="{84D4B019-7662-48E3-8C54-444976D2CD64}" type="presOf" srcId="{365294CD-2520-4632-887D-FD97AB0AF4A7}" destId="{584DC466-F77E-4823-8441-0DBC63E56538}" srcOrd="0" destOrd="0" presId="urn:microsoft.com/office/officeart/2005/8/layout/hList1"/>
    <dgm:cxn modelId="{BA832021-9422-4198-A573-1A5017ED407F}" srcId="{0164A3D0-BA8B-4AB9-B46C-AE6A8B889C19}" destId="{390222E2-538B-49BB-BFA8-7C0738210CF5}" srcOrd="0" destOrd="0" parTransId="{5EF1F04B-9076-4020-83D4-A906FA9B7ACB}" sibTransId="{323CBFE1-F4A8-4664-83B8-0EEC0D5A6C1F}"/>
    <dgm:cxn modelId="{D7B1572F-1B41-4155-A658-5F0966126C86}" type="presOf" srcId="{E07DE976-734E-4CE1-B9E9-C94D540CABDD}" destId="{FD9F935A-7D48-49CC-AF03-CBADE0EFF554}" srcOrd="0" destOrd="1" presId="urn:microsoft.com/office/officeart/2005/8/layout/hList1"/>
    <dgm:cxn modelId="{A1ECF532-6E9F-4B5F-836C-55CB4CB3B18A}" srcId="{E279994B-6E64-4715-AA48-25AAB317AD2F}" destId="{57828997-5CD8-4E20-85AE-B152847BD15D}" srcOrd="0" destOrd="0" parTransId="{4EBF0B50-AC8D-4E51-9CE9-18161BEE46AD}" sibTransId="{48479EF2-CDFD-4692-9F05-A62E257BD710}"/>
    <dgm:cxn modelId="{702BC838-B17E-4ABE-98E8-216C02AA849F}" srcId="{89CFA083-A1A4-4178-B0C6-36F53DE97FE1}" destId="{9487F561-D8EB-4E8E-B952-F335F157C645}" srcOrd="1" destOrd="0" parTransId="{4082877C-96F6-485B-B3B5-71439D3CCE78}" sibTransId="{89FBC866-CE5D-46E5-8894-9CCD788BC271}"/>
    <dgm:cxn modelId="{82B8863E-F28D-4C32-998F-E7FB8383DA78}" type="presOf" srcId="{41BA12F2-7FE0-400B-9A6E-FBB25ADFA3D4}" destId="{883EB97B-201C-4BB5-9E89-4EAC74E5E69B}" srcOrd="0" destOrd="1" presId="urn:microsoft.com/office/officeart/2005/8/layout/hList1"/>
    <dgm:cxn modelId="{F3C1F13E-073B-4030-A78A-49B730A6E0C2}" srcId="{0164A3D0-BA8B-4AB9-B46C-AE6A8B889C19}" destId="{E07DE976-734E-4CE1-B9E9-C94D540CABDD}" srcOrd="1" destOrd="0" parTransId="{C3A8F6A9-5BB1-4742-9188-009D4B087C9F}" sibTransId="{71417375-C055-432B-A72B-974A8E168BD7}"/>
    <dgm:cxn modelId="{EBF17260-7F39-4D9A-89E5-4B237B145070}" type="presOf" srcId="{E279994B-6E64-4715-AA48-25AAB317AD2F}" destId="{79164964-E6B7-4E0D-B96C-8BE84EF0D059}" srcOrd="0" destOrd="0" presId="urn:microsoft.com/office/officeart/2005/8/layout/hList1"/>
    <dgm:cxn modelId="{092A0842-F8AC-45A0-A29F-B1E1F4FA592E}" type="presOf" srcId="{0164A3D0-BA8B-4AB9-B46C-AE6A8B889C19}" destId="{4119FCC3-0833-40D7-807B-EAD5F35EAF54}" srcOrd="0" destOrd="0" presId="urn:microsoft.com/office/officeart/2005/8/layout/hList1"/>
    <dgm:cxn modelId="{3D958C63-9427-48AA-BDFD-2C1A95578328}" type="presOf" srcId="{1B837BEF-EB7E-444C-AF3F-0EE3274D724D}" destId="{B9004397-004F-43B6-A63C-33399090E264}" srcOrd="0" destOrd="1" presId="urn:microsoft.com/office/officeart/2005/8/layout/hList1"/>
    <dgm:cxn modelId="{D8621B44-1AE9-45D4-8CEA-170D866737D1}" srcId="{E279994B-6E64-4715-AA48-25AAB317AD2F}" destId="{E586D2D2-AF7C-4187-85A8-C4AF88D9DC3C}" srcOrd="2" destOrd="0" parTransId="{7BE7736C-5676-45A7-B6DB-C107811DA66D}" sibTransId="{8D3CE22E-67F0-421C-97DC-8B8BE8D047F4}"/>
    <dgm:cxn modelId="{F7F46249-BA5E-412B-AD41-C9B2F0039887}" srcId="{89CFA083-A1A4-4178-B0C6-36F53DE97FE1}" destId="{CB8C8EDA-2148-498B-9B37-E1338A4EC501}" srcOrd="0" destOrd="0" parTransId="{1608D563-D045-4CAB-B66F-FC3A5322BE4B}" sibTransId="{D5D78BB4-B715-45EA-87D7-C31D26FBC8E0}"/>
    <dgm:cxn modelId="{F50E2E4C-31A0-40A4-A6F9-8437C9C79AD2}" srcId="{365294CD-2520-4632-887D-FD97AB0AF4A7}" destId="{334346DF-3F3D-4567-BB31-13E67DC8A8F9}" srcOrd="0" destOrd="0" parTransId="{90808B8F-D0EA-4A82-A413-56DDBA2B2F36}" sibTransId="{CFDBF6FE-AC06-4384-B08F-0DF3135C91FC}"/>
    <dgm:cxn modelId="{2DF2D36C-481B-4491-93B9-7ED7E16D5933}" type="presOf" srcId="{334346DF-3F3D-4567-BB31-13E67DC8A8F9}" destId="{883EB97B-201C-4BB5-9E89-4EAC74E5E69B}" srcOrd="0" destOrd="0" presId="urn:microsoft.com/office/officeart/2005/8/layout/hList1"/>
    <dgm:cxn modelId="{9114276D-9C50-4D52-9422-25A584195BFB}" type="presOf" srcId="{E586D2D2-AF7C-4187-85A8-C4AF88D9DC3C}" destId="{B9004397-004F-43B6-A63C-33399090E264}" srcOrd="0" destOrd="2" presId="urn:microsoft.com/office/officeart/2005/8/layout/hList1"/>
    <dgm:cxn modelId="{F0407550-496D-4229-896F-A6A953051FA6}" type="presOf" srcId="{390222E2-538B-49BB-BFA8-7C0738210CF5}" destId="{FD9F935A-7D48-49CC-AF03-CBADE0EFF554}" srcOrd="0" destOrd="0" presId="urn:microsoft.com/office/officeart/2005/8/layout/hList1"/>
    <dgm:cxn modelId="{F3632578-10DD-4852-8ECA-0F6FB3F9DFB6}" type="presOf" srcId="{9487F561-D8EB-4E8E-B952-F335F157C645}" destId="{7D38AEF8-6B0C-4794-9979-C040887DDF7F}" srcOrd="0" destOrd="1" presId="urn:microsoft.com/office/officeart/2005/8/layout/hList1"/>
    <dgm:cxn modelId="{F8FB3F87-3638-4C8F-97DB-7F9B7C402B04}" type="presOf" srcId="{57828997-5CD8-4E20-85AE-B152847BD15D}" destId="{B9004397-004F-43B6-A63C-33399090E264}" srcOrd="0" destOrd="0" presId="urn:microsoft.com/office/officeart/2005/8/layout/hList1"/>
    <dgm:cxn modelId="{FCAA15AE-8D85-4A60-AE24-9AF76F257767}" type="presOf" srcId="{89CFA083-A1A4-4178-B0C6-36F53DE97FE1}" destId="{A2EA5CF3-536B-4493-B1F8-36FE4608FB34}" srcOrd="0" destOrd="0" presId="urn:microsoft.com/office/officeart/2005/8/layout/hList1"/>
    <dgm:cxn modelId="{808EC3B6-5DD6-4C39-8D29-706CC98ACC1E}" srcId="{F010B914-E78A-4F33-A9E8-E956F029F727}" destId="{E279994B-6E64-4715-AA48-25AAB317AD2F}" srcOrd="3" destOrd="0" parTransId="{6E5705E9-AC6A-4252-A20D-3278766075DE}" sibTransId="{3C2B7820-25B7-49E7-AE8A-5E5DF0D1B73A}"/>
    <dgm:cxn modelId="{DF0201C2-9F0B-43C8-9038-E11C341FDA2A}" type="presOf" srcId="{CB8C8EDA-2148-498B-9B37-E1338A4EC501}" destId="{7D38AEF8-6B0C-4794-9979-C040887DDF7F}" srcOrd="0" destOrd="0" presId="urn:microsoft.com/office/officeart/2005/8/layout/hList1"/>
    <dgm:cxn modelId="{367E30C2-D8EE-4C8E-9CE3-1EDBDCDAF184}" srcId="{89CFA083-A1A4-4178-B0C6-36F53DE97FE1}" destId="{08EF4392-87DF-4018-AC08-B922E2340174}" srcOrd="2" destOrd="0" parTransId="{ED445006-8514-4A09-B7FA-AB173E306DD2}" sibTransId="{B5CB47CB-9D1E-4A19-B083-01780DCEA4B0}"/>
    <dgm:cxn modelId="{5723E7C7-87AF-4223-B694-94CA8F952A57}" srcId="{365294CD-2520-4632-887D-FD97AB0AF4A7}" destId="{41BA12F2-7FE0-400B-9A6E-FBB25ADFA3D4}" srcOrd="1" destOrd="0" parTransId="{AF2E2180-3849-46DE-8789-EDB863464303}" sibTransId="{0582417C-72A7-4EB0-98BB-79585216E9D7}"/>
    <dgm:cxn modelId="{E691F0CB-55CD-43C3-AA32-C5F9D1434817}" srcId="{F010B914-E78A-4F33-A9E8-E956F029F727}" destId="{0164A3D0-BA8B-4AB9-B46C-AE6A8B889C19}" srcOrd="2" destOrd="0" parTransId="{A9D2DD0D-FAC2-45B7-9220-E35B97C21EA8}" sibTransId="{DDB93175-6FAC-4EBD-BB8B-288E85005DF5}"/>
    <dgm:cxn modelId="{F4925BEB-07F1-4C11-AB76-B2D40AE7A826}" type="presOf" srcId="{F010B914-E78A-4F33-A9E8-E956F029F727}" destId="{7D02AE83-8ED6-4D50-A5BA-A831DE217D5A}" srcOrd="0" destOrd="0" presId="urn:microsoft.com/office/officeart/2005/8/layout/hList1"/>
    <dgm:cxn modelId="{378B5EEC-1FD0-4BC8-95C4-128C81C91C6B}" srcId="{F010B914-E78A-4F33-A9E8-E956F029F727}" destId="{89CFA083-A1A4-4178-B0C6-36F53DE97FE1}" srcOrd="0" destOrd="0" parTransId="{E9497100-07E1-4C7B-9E1C-B31883B2DFD6}" sibTransId="{363AD69A-A49E-4DF3-B358-127F097B49B0}"/>
    <dgm:cxn modelId="{DF9E73F6-EDA9-4FBB-BB8C-8A5CA84E321D}" type="presOf" srcId="{08EF4392-87DF-4018-AC08-B922E2340174}" destId="{7D38AEF8-6B0C-4794-9979-C040887DDF7F}" srcOrd="0" destOrd="2" presId="urn:microsoft.com/office/officeart/2005/8/layout/hList1"/>
    <dgm:cxn modelId="{FE8773F7-522C-4405-9703-97ECBF0E3B26}" srcId="{E279994B-6E64-4715-AA48-25AAB317AD2F}" destId="{1B837BEF-EB7E-444C-AF3F-0EE3274D724D}" srcOrd="1" destOrd="0" parTransId="{609AE998-07EC-4814-B761-DAEAEAB9EFFB}" sibTransId="{288464E0-8E8C-43FD-A591-3D5951AA4310}"/>
    <dgm:cxn modelId="{5C350F17-364E-4C23-90B0-ED86AE32EC89}" type="presParOf" srcId="{7D02AE83-8ED6-4D50-A5BA-A831DE217D5A}" destId="{21F7C681-51B4-4A89-980E-0291ABC37A4A}" srcOrd="0" destOrd="0" presId="urn:microsoft.com/office/officeart/2005/8/layout/hList1"/>
    <dgm:cxn modelId="{9589BB48-EBF5-4497-8B4E-2ABF567B4410}" type="presParOf" srcId="{21F7C681-51B4-4A89-980E-0291ABC37A4A}" destId="{A2EA5CF3-536B-4493-B1F8-36FE4608FB34}" srcOrd="0" destOrd="0" presId="urn:microsoft.com/office/officeart/2005/8/layout/hList1"/>
    <dgm:cxn modelId="{579E1E26-BF32-4D8E-A5A6-9A0F500D2A47}" type="presParOf" srcId="{21F7C681-51B4-4A89-980E-0291ABC37A4A}" destId="{7D38AEF8-6B0C-4794-9979-C040887DDF7F}" srcOrd="1" destOrd="0" presId="urn:microsoft.com/office/officeart/2005/8/layout/hList1"/>
    <dgm:cxn modelId="{4E2D3C4D-39EB-46FC-873B-24B1E6FB7EA6}" type="presParOf" srcId="{7D02AE83-8ED6-4D50-A5BA-A831DE217D5A}" destId="{36049F37-C357-41B0-8A70-58100D220544}" srcOrd="1" destOrd="0" presId="urn:microsoft.com/office/officeart/2005/8/layout/hList1"/>
    <dgm:cxn modelId="{9053DF4E-B686-4576-AB90-A463BC5402DC}" type="presParOf" srcId="{7D02AE83-8ED6-4D50-A5BA-A831DE217D5A}" destId="{D1EBC6D0-3C5C-416E-ADA6-2EA37992D51B}" srcOrd="2" destOrd="0" presId="urn:microsoft.com/office/officeart/2005/8/layout/hList1"/>
    <dgm:cxn modelId="{BC8F92EC-BE30-43BD-BBD2-A66A79706E1B}" type="presParOf" srcId="{D1EBC6D0-3C5C-416E-ADA6-2EA37992D51B}" destId="{584DC466-F77E-4823-8441-0DBC63E56538}" srcOrd="0" destOrd="0" presId="urn:microsoft.com/office/officeart/2005/8/layout/hList1"/>
    <dgm:cxn modelId="{53CB1DDB-3324-489B-8460-8CF9C4D6C841}" type="presParOf" srcId="{D1EBC6D0-3C5C-416E-ADA6-2EA37992D51B}" destId="{883EB97B-201C-4BB5-9E89-4EAC74E5E69B}" srcOrd="1" destOrd="0" presId="urn:microsoft.com/office/officeart/2005/8/layout/hList1"/>
    <dgm:cxn modelId="{B38C4091-E06A-4822-B6DC-859B9A98A4DB}" type="presParOf" srcId="{7D02AE83-8ED6-4D50-A5BA-A831DE217D5A}" destId="{584221BA-3BCB-461C-8203-B8657A22AE05}" srcOrd="3" destOrd="0" presId="urn:microsoft.com/office/officeart/2005/8/layout/hList1"/>
    <dgm:cxn modelId="{142700D6-8096-491A-9186-3434309959DF}" type="presParOf" srcId="{7D02AE83-8ED6-4D50-A5BA-A831DE217D5A}" destId="{AB2C4B9B-DD64-475B-A234-9B2AD6799E4E}" srcOrd="4" destOrd="0" presId="urn:microsoft.com/office/officeart/2005/8/layout/hList1"/>
    <dgm:cxn modelId="{55A5BDF4-055C-414E-9029-706069F02B69}" type="presParOf" srcId="{AB2C4B9B-DD64-475B-A234-9B2AD6799E4E}" destId="{4119FCC3-0833-40D7-807B-EAD5F35EAF54}" srcOrd="0" destOrd="0" presId="urn:microsoft.com/office/officeart/2005/8/layout/hList1"/>
    <dgm:cxn modelId="{CE778E8F-5B58-4421-AE39-CFA4B83594E7}" type="presParOf" srcId="{AB2C4B9B-DD64-475B-A234-9B2AD6799E4E}" destId="{FD9F935A-7D48-49CC-AF03-CBADE0EFF554}" srcOrd="1" destOrd="0" presId="urn:microsoft.com/office/officeart/2005/8/layout/hList1"/>
    <dgm:cxn modelId="{9802F0B0-1FEF-4A2C-8B78-2D832B1868C1}" type="presParOf" srcId="{7D02AE83-8ED6-4D50-A5BA-A831DE217D5A}" destId="{E2FF7F58-7EA3-42E3-B92C-8B67A8D5F455}" srcOrd="5" destOrd="0" presId="urn:microsoft.com/office/officeart/2005/8/layout/hList1"/>
    <dgm:cxn modelId="{87258458-8D2D-453F-A6B1-732540385BC2}" type="presParOf" srcId="{7D02AE83-8ED6-4D50-A5BA-A831DE217D5A}" destId="{02FAF476-F3B3-4BE3-9ACC-E87D2F0611D6}" srcOrd="6" destOrd="0" presId="urn:microsoft.com/office/officeart/2005/8/layout/hList1"/>
    <dgm:cxn modelId="{191629B9-AABA-4F97-92F6-DA4A95182D03}" type="presParOf" srcId="{02FAF476-F3B3-4BE3-9ACC-E87D2F0611D6}" destId="{79164964-E6B7-4E0D-B96C-8BE84EF0D059}" srcOrd="0" destOrd="0" presId="urn:microsoft.com/office/officeart/2005/8/layout/hList1"/>
    <dgm:cxn modelId="{E3BAE9A9-EAE1-47B6-9D8A-E8B33284880E}" type="presParOf" srcId="{02FAF476-F3B3-4BE3-9ACC-E87D2F0611D6}" destId="{B9004397-004F-43B6-A63C-33399090E2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CAC27B-ABAF-4237-A6F7-5078361A01B6}"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17FB6672-2AEB-44B4-AFF1-906230D151F3}">
      <dgm:prSet custT="1"/>
      <dgm:spPr>
        <a:solidFill>
          <a:schemeClr val="tx2">
            <a:lumMod val="75000"/>
            <a:lumOff val="25000"/>
          </a:schemeClr>
        </a:solidFill>
      </dgm:spPr>
      <dgm:t>
        <a:bodyPr/>
        <a:lstStyle/>
        <a:p>
          <a:r>
            <a:rPr lang="en-US" sz="1800" dirty="0"/>
            <a:t>Boise and SEMI data included patient rank, age, ethnicity, legal sex, outreach method, and date of service post-outreach.</a:t>
          </a:r>
        </a:p>
      </dgm:t>
    </dgm:pt>
    <dgm:pt modelId="{357B932B-110B-48BF-9CF0-7CD831E962CE}" type="parTrans" cxnId="{682CA77E-E538-4CC4-A557-A88ADD37F577}">
      <dgm:prSet/>
      <dgm:spPr/>
      <dgm:t>
        <a:bodyPr/>
        <a:lstStyle/>
        <a:p>
          <a:endParaRPr lang="en-US"/>
        </a:p>
      </dgm:t>
    </dgm:pt>
    <dgm:pt modelId="{6B72F77E-7D7F-498F-965A-7CE89A03EA4C}" type="sibTrans" cxnId="{682CA77E-E538-4CC4-A557-A88ADD37F577}">
      <dgm:prSet/>
      <dgm:spPr/>
      <dgm:t>
        <a:bodyPr/>
        <a:lstStyle/>
        <a:p>
          <a:endParaRPr lang="en-US"/>
        </a:p>
      </dgm:t>
    </dgm:pt>
    <dgm:pt modelId="{FF921501-2484-4D35-923F-EF07DED36EAF}">
      <dgm:prSet custT="1"/>
      <dgm:spPr>
        <a:solidFill>
          <a:schemeClr val="tx2">
            <a:lumMod val="25000"/>
            <a:lumOff val="75000"/>
            <a:alpha val="90000"/>
          </a:schemeClr>
        </a:solidFill>
      </dgm:spPr>
      <dgm:t>
        <a:bodyPr/>
        <a:lstStyle/>
        <a:p>
          <a:r>
            <a:rPr lang="en-US" sz="1300" dirty="0"/>
            <a:t>Boise data also included primary language, insurance coverage, and visit blood pressure results.</a:t>
          </a:r>
        </a:p>
      </dgm:t>
    </dgm:pt>
    <dgm:pt modelId="{96F052C8-3BF5-4A42-8540-38CA1A64AFA0}" type="parTrans" cxnId="{AFABB5D3-1355-457A-9F89-DAA929B29ABF}">
      <dgm:prSet/>
      <dgm:spPr/>
      <dgm:t>
        <a:bodyPr/>
        <a:lstStyle/>
        <a:p>
          <a:endParaRPr lang="en-US"/>
        </a:p>
      </dgm:t>
    </dgm:pt>
    <dgm:pt modelId="{24EE94D5-DBC6-4EAD-87CA-CE40B37B1589}" type="sibTrans" cxnId="{AFABB5D3-1355-457A-9F89-DAA929B29ABF}">
      <dgm:prSet/>
      <dgm:spPr/>
      <dgm:t>
        <a:bodyPr/>
        <a:lstStyle/>
        <a:p>
          <a:endParaRPr lang="en-US"/>
        </a:p>
      </dgm:t>
    </dgm:pt>
    <dgm:pt modelId="{0EE5A546-A4F6-427F-AD39-6F6E4D91E258}">
      <dgm:prSet custT="1"/>
      <dgm:spPr>
        <a:solidFill>
          <a:schemeClr val="tx2">
            <a:lumMod val="25000"/>
            <a:lumOff val="75000"/>
            <a:alpha val="90000"/>
          </a:schemeClr>
        </a:solidFill>
      </dgm:spPr>
      <dgm:t>
        <a:bodyPr/>
        <a:lstStyle/>
        <a:p>
          <a:r>
            <a:rPr lang="en-US" sz="1300" dirty="0"/>
            <a:t>Data files were combined and uploaded to Intellectus Statistics TM analysis software.</a:t>
          </a:r>
        </a:p>
      </dgm:t>
    </dgm:pt>
    <dgm:pt modelId="{7334CF95-9F97-43EA-8F9A-7823F3292CCD}" type="parTrans" cxnId="{4503A46B-3B39-4693-9EA0-E49BC6224548}">
      <dgm:prSet/>
      <dgm:spPr/>
      <dgm:t>
        <a:bodyPr/>
        <a:lstStyle/>
        <a:p>
          <a:endParaRPr lang="en-US"/>
        </a:p>
      </dgm:t>
    </dgm:pt>
    <dgm:pt modelId="{035D0755-8D6E-4AEE-AB39-25EED7B0572E}" type="sibTrans" cxnId="{4503A46B-3B39-4693-9EA0-E49BC6224548}">
      <dgm:prSet/>
      <dgm:spPr/>
      <dgm:t>
        <a:bodyPr/>
        <a:lstStyle/>
        <a:p>
          <a:endParaRPr lang="en-US"/>
        </a:p>
      </dgm:t>
    </dgm:pt>
    <dgm:pt modelId="{F14805E1-21F0-4688-A6A1-2D0A2B7EBFED}">
      <dgm:prSet custT="1"/>
      <dgm:spPr>
        <a:solidFill>
          <a:schemeClr val="tx2">
            <a:lumMod val="75000"/>
            <a:lumOff val="25000"/>
          </a:schemeClr>
        </a:solidFill>
      </dgm:spPr>
      <dgm:t>
        <a:bodyPr/>
        <a:lstStyle/>
        <a:p>
          <a:r>
            <a:rPr lang="en-US" sz="1800" dirty="0"/>
            <a:t>Descriptive Statistics </a:t>
          </a:r>
        </a:p>
      </dgm:t>
    </dgm:pt>
    <dgm:pt modelId="{76C0FA91-BF32-4E97-99C0-0988DFE4283C}" type="parTrans" cxnId="{33347BA7-0A3C-44AA-88BC-66323FD914FD}">
      <dgm:prSet/>
      <dgm:spPr/>
      <dgm:t>
        <a:bodyPr/>
        <a:lstStyle/>
        <a:p>
          <a:endParaRPr lang="en-US"/>
        </a:p>
      </dgm:t>
    </dgm:pt>
    <dgm:pt modelId="{8F26BE7F-122F-4B8C-8815-0A54E5933796}" type="sibTrans" cxnId="{33347BA7-0A3C-44AA-88BC-66323FD914FD}">
      <dgm:prSet/>
      <dgm:spPr/>
      <dgm:t>
        <a:bodyPr/>
        <a:lstStyle/>
        <a:p>
          <a:endParaRPr lang="en-US"/>
        </a:p>
      </dgm:t>
    </dgm:pt>
    <dgm:pt modelId="{7B0A0733-1F6C-4AFF-B7B0-6389D0A0C75F}">
      <dgm:prSet custT="1"/>
      <dgm:spPr>
        <a:solidFill>
          <a:schemeClr val="tx2">
            <a:lumMod val="25000"/>
            <a:lumOff val="75000"/>
            <a:alpha val="90000"/>
          </a:schemeClr>
        </a:solidFill>
      </dgm:spPr>
      <dgm:t>
        <a:bodyPr/>
        <a:lstStyle/>
        <a:p>
          <a:r>
            <a:rPr lang="en-US" sz="1300" dirty="0"/>
            <a:t>Most of the Boise population is aged 55-75+ compared to the SEMI population aged 45-74.</a:t>
          </a:r>
        </a:p>
      </dgm:t>
    </dgm:pt>
    <dgm:pt modelId="{D7EAC919-871F-4716-9F49-B6E3186A2488}" type="parTrans" cxnId="{DD27C95B-35EF-4F59-9DD5-518833D22BAE}">
      <dgm:prSet/>
      <dgm:spPr/>
      <dgm:t>
        <a:bodyPr/>
        <a:lstStyle/>
        <a:p>
          <a:endParaRPr lang="en-US"/>
        </a:p>
      </dgm:t>
    </dgm:pt>
    <dgm:pt modelId="{A555A1A8-224E-4A9C-9BEA-B96F5CE78B55}" type="sibTrans" cxnId="{DD27C95B-35EF-4F59-9DD5-518833D22BAE}">
      <dgm:prSet/>
      <dgm:spPr/>
      <dgm:t>
        <a:bodyPr/>
        <a:lstStyle/>
        <a:p>
          <a:endParaRPr lang="en-US"/>
        </a:p>
      </dgm:t>
    </dgm:pt>
    <dgm:pt modelId="{55AA40F3-FEAB-4665-8F39-57672A857978}">
      <dgm:prSet/>
      <dgm:spPr>
        <a:solidFill>
          <a:schemeClr val="tx2">
            <a:lumMod val="25000"/>
            <a:lumOff val="75000"/>
            <a:alpha val="90000"/>
          </a:schemeClr>
        </a:solidFill>
      </dgm:spPr>
      <dgm:t>
        <a:bodyPr/>
        <a:lstStyle/>
        <a:p>
          <a:r>
            <a:rPr lang="en-US" dirty="0"/>
            <a:t>28.8% of patients scheduled a follow-up appointment within 30 days of an outreach intervention</a:t>
          </a:r>
        </a:p>
      </dgm:t>
    </dgm:pt>
    <dgm:pt modelId="{232B84C5-8E6D-4FBD-8C84-86E981C1B39D}" type="parTrans" cxnId="{A823264E-09E3-4D97-929A-4B36FF337C49}">
      <dgm:prSet/>
      <dgm:spPr/>
      <dgm:t>
        <a:bodyPr/>
        <a:lstStyle/>
        <a:p>
          <a:endParaRPr lang="en-US"/>
        </a:p>
      </dgm:t>
    </dgm:pt>
    <dgm:pt modelId="{AA05DFEB-9064-43AD-9C30-FFFB6556AEA1}" type="sibTrans" cxnId="{A823264E-09E3-4D97-929A-4B36FF337C49}">
      <dgm:prSet/>
      <dgm:spPr/>
      <dgm:t>
        <a:bodyPr/>
        <a:lstStyle/>
        <a:p>
          <a:endParaRPr lang="en-US"/>
        </a:p>
      </dgm:t>
    </dgm:pt>
    <dgm:pt modelId="{81AE6E9C-7DD1-4118-AC45-1B48AEAEB113}">
      <dgm:prSet/>
      <dgm:spPr>
        <a:solidFill>
          <a:schemeClr val="tx2">
            <a:lumMod val="25000"/>
            <a:lumOff val="75000"/>
            <a:alpha val="90000"/>
          </a:schemeClr>
        </a:solidFill>
      </dgm:spPr>
      <dgm:t>
        <a:bodyPr/>
        <a:lstStyle/>
        <a:p>
          <a:r>
            <a:rPr lang="en-US" dirty="0"/>
            <a:t>Boise had a success rate of 12.8% with 32 patients scheduling and attending an appointment</a:t>
          </a:r>
        </a:p>
      </dgm:t>
    </dgm:pt>
    <dgm:pt modelId="{65CA4FEA-6AA8-4F26-9E09-F2E94EE6FF7B}" type="parTrans" cxnId="{1DA9BAB1-6006-412E-88D3-66E9DE3C6E60}">
      <dgm:prSet/>
      <dgm:spPr/>
      <dgm:t>
        <a:bodyPr/>
        <a:lstStyle/>
        <a:p>
          <a:endParaRPr lang="en-US"/>
        </a:p>
      </dgm:t>
    </dgm:pt>
    <dgm:pt modelId="{9C56C376-16E0-4D30-8818-FFF9D1B77642}" type="sibTrans" cxnId="{1DA9BAB1-6006-412E-88D3-66E9DE3C6E60}">
      <dgm:prSet/>
      <dgm:spPr/>
      <dgm:t>
        <a:bodyPr/>
        <a:lstStyle/>
        <a:p>
          <a:endParaRPr lang="en-US"/>
        </a:p>
      </dgm:t>
    </dgm:pt>
    <dgm:pt modelId="{ECFED512-6153-49B0-9A00-8C580B3AD34E}">
      <dgm:prSet/>
      <dgm:spPr>
        <a:solidFill>
          <a:schemeClr val="tx2">
            <a:lumMod val="25000"/>
            <a:lumOff val="75000"/>
            <a:alpha val="90000"/>
          </a:schemeClr>
        </a:solidFill>
      </dgm:spPr>
      <dgm:t>
        <a:bodyPr/>
        <a:lstStyle/>
        <a:p>
          <a:r>
            <a:rPr lang="en-US" dirty="0"/>
            <a:t>SEMI had a success rate of 44.8% with 112 patients scheduling and attending an appointment</a:t>
          </a:r>
        </a:p>
      </dgm:t>
    </dgm:pt>
    <dgm:pt modelId="{3AF8A659-96DD-4EA1-9CFE-90CA3ABA7DC1}" type="parTrans" cxnId="{EAAE99B4-A396-4CEC-BE16-4CF2CD729D6D}">
      <dgm:prSet/>
      <dgm:spPr/>
      <dgm:t>
        <a:bodyPr/>
        <a:lstStyle/>
        <a:p>
          <a:endParaRPr lang="en-US"/>
        </a:p>
      </dgm:t>
    </dgm:pt>
    <dgm:pt modelId="{437992A6-220D-4F02-B56A-3323499C27C0}" type="sibTrans" cxnId="{EAAE99B4-A396-4CEC-BE16-4CF2CD729D6D}">
      <dgm:prSet/>
      <dgm:spPr/>
      <dgm:t>
        <a:bodyPr/>
        <a:lstStyle/>
        <a:p>
          <a:endParaRPr lang="en-US"/>
        </a:p>
      </dgm:t>
    </dgm:pt>
    <dgm:pt modelId="{A2D9B766-F34D-45EF-A29C-99C6E206DF55}" type="pres">
      <dgm:prSet presAssocID="{61CAC27B-ABAF-4237-A6F7-5078361A01B6}" presName="Name0" presStyleCnt="0">
        <dgm:presLayoutVars>
          <dgm:dir/>
          <dgm:animLvl val="lvl"/>
          <dgm:resizeHandles val="exact"/>
        </dgm:presLayoutVars>
      </dgm:prSet>
      <dgm:spPr/>
    </dgm:pt>
    <dgm:pt modelId="{5142986C-405F-499F-8E6D-0E7D57A96F2D}" type="pres">
      <dgm:prSet presAssocID="{F14805E1-21F0-4688-A6A1-2D0A2B7EBFED}" presName="boxAndChildren" presStyleCnt="0"/>
      <dgm:spPr/>
    </dgm:pt>
    <dgm:pt modelId="{C5326AB1-1507-4228-9F03-C105EFF2528E}" type="pres">
      <dgm:prSet presAssocID="{F14805E1-21F0-4688-A6A1-2D0A2B7EBFED}" presName="parentTextBox" presStyleLbl="node1" presStyleIdx="0" presStyleCnt="2"/>
      <dgm:spPr/>
    </dgm:pt>
    <dgm:pt modelId="{03C235FB-D847-4953-AEFC-4545EBF1ECF7}" type="pres">
      <dgm:prSet presAssocID="{F14805E1-21F0-4688-A6A1-2D0A2B7EBFED}" presName="entireBox" presStyleLbl="node1" presStyleIdx="0" presStyleCnt="2"/>
      <dgm:spPr/>
    </dgm:pt>
    <dgm:pt modelId="{13AFC9D4-E9CC-4C52-BA4B-95223341A946}" type="pres">
      <dgm:prSet presAssocID="{F14805E1-21F0-4688-A6A1-2D0A2B7EBFED}" presName="descendantBox" presStyleCnt="0"/>
      <dgm:spPr/>
    </dgm:pt>
    <dgm:pt modelId="{AA183124-AF9A-4C43-87C6-3846F4763057}" type="pres">
      <dgm:prSet presAssocID="{7B0A0733-1F6C-4AFF-B7B0-6389D0A0C75F}" presName="childTextBox" presStyleLbl="fgAccFollowNode1" presStyleIdx="0" presStyleCnt="6">
        <dgm:presLayoutVars>
          <dgm:bulletEnabled val="1"/>
        </dgm:presLayoutVars>
      </dgm:prSet>
      <dgm:spPr/>
    </dgm:pt>
    <dgm:pt modelId="{066BA4E5-4BA9-48BC-BE0D-EF04A7CCC11B}" type="pres">
      <dgm:prSet presAssocID="{55AA40F3-FEAB-4665-8F39-57672A857978}" presName="childTextBox" presStyleLbl="fgAccFollowNode1" presStyleIdx="1" presStyleCnt="6">
        <dgm:presLayoutVars>
          <dgm:bulletEnabled val="1"/>
        </dgm:presLayoutVars>
      </dgm:prSet>
      <dgm:spPr/>
    </dgm:pt>
    <dgm:pt modelId="{B287851F-E133-4EB5-8CF1-C44F13FB36B7}" type="pres">
      <dgm:prSet presAssocID="{81AE6E9C-7DD1-4118-AC45-1B48AEAEB113}" presName="childTextBox" presStyleLbl="fgAccFollowNode1" presStyleIdx="2" presStyleCnt="6">
        <dgm:presLayoutVars>
          <dgm:bulletEnabled val="1"/>
        </dgm:presLayoutVars>
      </dgm:prSet>
      <dgm:spPr/>
    </dgm:pt>
    <dgm:pt modelId="{8822E680-145C-408C-B0BD-ED4B8B64E862}" type="pres">
      <dgm:prSet presAssocID="{ECFED512-6153-49B0-9A00-8C580B3AD34E}" presName="childTextBox" presStyleLbl="fgAccFollowNode1" presStyleIdx="3" presStyleCnt="6">
        <dgm:presLayoutVars>
          <dgm:bulletEnabled val="1"/>
        </dgm:presLayoutVars>
      </dgm:prSet>
      <dgm:spPr/>
    </dgm:pt>
    <dgm:pt modelId="{517FD785-08AE-4365-8169-AB30A0F4A1AA}" type="pres">
      <dgm:prSet presAssocID="{6B72F77E-7D7F-498F-965A-7CE89A03EA4C}" presName="sp" presStyleCnt="0"/>
      <dgm:spPr/>
    </dgm:pt>
    <dgm:pt modelId="{0B4FCF0B-95F8-49B5-8E9A-F087EAA8CE97}" type="pres">
      <dgm:prSet presAssocID="{17FB6672-2AEB-44B4-AFF1-906230D151F3}" presName="arrowAndChildren" presStyleCnt="0"/>
      <dgm:spPr/>
    </dgm:pt>
    <dgm:pt modelId="{C67EED4D-86CF-40F9-97DF-34E0CEFD712F}" type="pres">
      <dgm:prSet presAssocID="{17FB6672-2AEB-44B4-AFF1-906230D151F3}" presName="parentTextArrow" presStyleLbl="node1" presStyleIdx="0" presStyleCnt="2"/>
      <dgm:spPr/>
    </dgm:pt>
    <dgm:pt modelId="{10C2C972-5416-48DE-B163-12677970D37E}" type="pres">
      <dgm:prSet presAssocID="{17FB6672-2AEB-44B4-AFF1-906230D151F3}" presName="arrow" presStyleLbl="node1" presStyleIdx="1" presStyleCnt="2"/>
      <dgm:spPr/>
    </dgm:pt>
    <dgm:pt modelId="{09269D63-7907-4891-AE5B-DD3C3401A6FF}" type="pres">
      <dgm:prSet presAssocID="{17FB6672-2AEB-44B4-AFF1-906230D151F3}" presName="descendantArrow" presStyleCnt="0"/>
      <dgm:spPr/>
    </dgm:pt>
    <dgm:pt modelId="{A958A51B-ECE2-48A1-8F49-0EB931867132}" type="pres">
      <dgm:prSet presAssocID="{FF921501-2484-4D35-923F-EF07DED36EAF}" presName="childTextArrow" presStyleLbl="fgAccFollowNode1" presStyleIdx="4" presStyleCnt="6">
        <dgm:presLayoutVars>
          <dgm:bulletEnabled val="1"/>
        </dgm:presLayoutVars>
      </dgm:prSet>
      <dgm:spPr/>
    </dgm:pt>
    <dgm:pt modelId="{A276D697-F92B-450A-BAB5-F1C9384A6281}" type="pres">
      <dgm:prSet presAssocID="{0EE5A546-A4F6-427F-AD39-6F6E4D91E258}" presName="childTextArrow" presStyleLbl="fgAccFollowNode1" presStyleIdx="5" presStyleCnt="6">
        <dgm:presLayoutVars>
          <dgm:bulletEnabled val="1"/>
        </dgm:presLayoutVars>
      </dgm:prSet>
      <dgm:spPr/>
    </dgm:pt>
  </dgm:ptLst>
  <dgm:cxnLst>
    <dgm:cxn modelId="{1BC52011-BA23-44E3-8625-590AAC0EA7A0}" type="presOf" srcId="{ECFED512-6153-49B0-9A00-8C580B3AD34E}" destId="{8822E680-145C-408C-B0BD-ED4B8B64E862}" srcOrd="0" destOrd="0" presId="urn:microsoft.com/office/officeart/2005/8/layout/process4"/>
    <dgm:cxn modelId="{81FF8C22-63E6-485B-9F58-690D88618283}" type="presOf" srcId="{7B0A0733-1F6C-4AFF-B7B0-6389D0A0C75F}" destId="{AA183124-AF9A-4C43-87C6-3846F4763057}" srcOrd="0" destOrd="0" presId="urn:microsoft.com/office/officeart/2005/8/layout/process4"/>
    <dgm:cxn modelId="{DD27C95B-35EF-4F59-9DD5-518833D22BAE}" srcId="{F14805E1-21F0-4688-A6A1-2D0A2B7EBFED}" destId="{7B0A0733-1F6C-4AFF-B7B0-6389D0A0C75F}" srcOrd="0" destOrd="0" parTransId="{D7EAC919-871F-4716-9F49-B6E3186A2488}" sibTransId="{A555A1A8-224E-4A9C-9BEA-B96F5CE78B55}"/>
    <dgm:cxn modelId="{86E8294B-A309-4D47-A56E-D19077826F1C}" type="presOf" srcId="{55AA40F3-FEAB-4665-8F39-57672A857978}" destId="{066BA4E5-4BA9-48BC-BE0D-EF04A7CCC11B}" srcOrd="0" destOrd="0" presId="urn:microsoft.com/office/officeart/2005/8/layout/process4"/>
    <dgm:cxn modelId="{4503A46B-3B39-4693-9EA0-E49BC6224548}" srcId="{17FB6672-2AEB-44B4-AFF1-906230D151F3}" destId="{0EE5A546-A4F6-427F-AD39-6F6E4D91E258}" srcOrd="1" destOrd="0" parTransId="{7334CF95-9F97-43EA-8F9A-7823F3292CCD}" sibTransId="{035D0755-8D6E-4AEE-AB39-25EED7B0572E}"/>
    <dgm:cxn modelId="{A823264E-09E3-4D97-929A-4B36FF337C49}" srcId="{F14805E1-21F0-4688-A6A1-2D0A2B7EBFED}" destId="{55AA40F3-FEAB-4665-8F39-57672A857978}" srcOrd="1" destOrd="0" parTransId="{232B84C5-8E6D-4FBD-8C84-86E981C1B39D}" sibTransId="{AA05DFEB-9064-43AD-9C30-FFFB6556AEA1}"/>
    <dgm:cxn modelId="{682CA77E-E538-4CC4-A557-A88ADD37F577}" srcId="{61CAC27B-ABAF-4237-A6F7-5078361A01B6}" destId="{17FB6672-2AEB-44B4-AFF1-906230D151F3}" srcOrd="0" destOrd="0" parTransId="{357B932B-110B-48BF-9CF0-7CD831E962CE}" sibTransId="{6B72F77E-7D7F-498F-965A-7CE89A03EA4C}"/>
    <dgm:cxn modelId="{F5D9949F-97C6-4564-8DDA-74B294898C86}" type="presOf" srcId="{F14805E1-21F0-4688-A6A1-2D0A2B7EBFED}" destId="{C5326AB1-1507-4228-9F03-C105EFF2528E}" srcOrd="0" destOrd="0" presId="urn:microsoft.com/office/officeart/2005/8/layout/process4"/>
    <dgm:cxn modelId="{8803A0A1-D0A2-4F87-AD9F-055E902C444C}" type="presOf" srcId="{17FB6672-2AEB-44B4-AFF1-906230D151F3}" destId="{10C2C972-5416-48DE-B163-12677970D37E}" srcOrd="1" destOrd="0" presId="urn:microsoft.com/office/officeart/2005/8/layout/process4"/>
    <dgm:cxn modelId="{33347BA7-0A3C-44AA-88BC-66323FD914FD}" srcId="{61CAC27B-ABAF-4237-A6F7-5078361A01B6}" destId="{F14805E1-21F0-4688-A6A1-2D0A2B7EBFED}" srcOrd="1" destOrd="0" parTransId="{76C0FA91-BF32-4E97-99C0-0988DFE4283C}" sibTransId="{8F26BE7F-122F-4B8C-8815-0A54E5933796}"/>
    <dgm:cxn modelId="{1DA9BAB1-6006-412E-88D3-66E9DE3C6E60}" srcId="{F14805E1-21F0-4688-A6A1-2D0A2B7EBFED}" destId="{81AE6E9C-7DD1-4118-AC45-1B48AEAEB113}" srcOrd="2" destOrd="0" parTransId="{65CA4FEA-6AA8-4F26-9E09-F2E94EE6FF7B}" sibTransId="{9C56C376-16E0-4D30-8818-FFF9D1B77642}"/>
    <dgm:cxn modelId="{EAAE99B4-A396-4CEC-BE16-4CF2CD729D6D}" srcId="{F14805E1-21F0-4688-A6A1-2D0A2B7EBFED}" destId="{ECFED512-6153-49B0-9A00-8C580B3AD34E}" srcOrd="3" destOrd="0" parTransId="{3AF8A659-96DD-4EA1-9CFE-90CA3ABA7DC1}" sibTransId="{437992A6-220D-4F02-B56A-3323499C27C0}"/>
    <dgm:cxn modelId="{957BBCBA-9F54-4EC9-81A4-F151BE778F84}" type="presOf" srcId="{61CAC27B-ABAF-4237-A6F7-5078361A01B6}" destId="{A2D9B766-F34D-45EF-A29C-99C6E206DF55}" srcOrd="0" destOrd="0" presId="urn:microsoft.com/office/officeart/2005/8/layout/process4"/>
    <dgm:cxn modelId="{802939C9-4F1D-4EE2-8B03-CE2DBFCED204}" type="presOf" srcId="{81AE6E9C-7DD1-4118-AC45-1B48AEAEB113}" destId="{B287851F-E133-4EB5-8CF1-C44F13FB36B7}" srcOrd="0" destOrd="0" presId="urn:microsoft.com/office/officeart/2005/8/layout/process4"/>
    <dgm:cxn modelId="{F23816CC-3689-4D0A-A84C-133A3B6F049A}" type="presOf" srcId="{0EE5A546-A4F6-427F-AD39-6F6E4D91E258}" destId="{A276D697-F92B-450A-BAB5-F1C9384A6281}" srcOrd="0" destOrd="0" presId="urn:microsoft.com/office/officeart/2005/8/layout/process4"/>
    <dgm:cxn modelId="{AFABB5D3-1355-457A-9F89-DAA929B29ABF}" srcId="{17FB6672-2AEB-44B4-AFF1-906230D151F3}" destId="{FF921501-2484-4D35-923F-EF07DED36EAF}" srcOrd="0" destOrd="0" parTransId="{96F052C8-3BF5-4A42-8540-38CA1A64AFA0}" sibTransId="{24EE94D5-DBC6-4EAD-87CA-CE40B37B1589}"/>
    <dgm:cxn modelId="{35B600EB-B34E-43AE-A4E5-152C06D70759}" type="presOf" srcId="{F14805E1-21F0-4688-A6A1-2D0A2B7EBFED}" destId="{03C235FB-D847-4953-AEFC-4545EBF1ECF7}" srcOrd="1" destOrd="0" presId="urn:microsoft.com/office/officeart/2005/8/layout/process4"/>
    <dgm:cxn modelId="{720103F6-9779-450C-B07F-D30F9472F1BF}" type="presOf" srcId="{17FB6672-2AEB-44B4-AFF1-906230D151F3}" destId="{C67EED4D-86CF-40F9-97DF-34E0CEFD712F}" srcOrd="0" destOrd="0" presId="urn:microsoft.com/office/officeart/2005/8/layout/process4"/>
    <dgm:cxn modelId="{D5A22DFE-A487-4694-B67E-04FBA2676B2C}" type="presOf" srcId="{FF921501-2484-4D35-923F-EF07DED36EAF}" destId="{A958A51B-ECE2-48A1-8F49-0EB931867132}" srcOrd="0" destOrd="0" presId="urn:microsoft.com/office/officeart/2005/8/layout/process4"/>
    <dgm:cxn modelId="{5065D559-2067-47EB-839A-93215EB68BEA}" type="presParOf" srcId="{A2D9B766-F34D-45EF-A29C-99C6E206DF55}" destId="{5142986C-405F-499F-8E6D-0E7D57A96F2D}" srcOrd="0" destOrd="0" presId="urn:microsoft.com/office/officeart/2005/8/layout/process4"/>
    <dgm:cxn modelId="{1D470945-D99A-4958-A2F1-4002CF38A2F0}" type="presParOf" srcId="{5142986C-405F-499F-8E6D-0E7D57A96F2D}" destId="{C5326AB1-1507-4228-9F03-C105EFF2528E}" srcOrd="0" destOrd="0" presId="urn:microsoft.com/office/officeart/2005/8/layout/process4"/>
    <dgm:cxn modelId="{96197B00-90D9-4516-9140-A617658D4B44}" type="presParOf" srcId="{5142986C-405F-499F-8E6D-0E7D57A96F2D}" destId="{03C235FB-D847-4953-AEFC-4545EBF1ECF7}" srcOrd="1" destOrd="0" presId="urn:microsoft.com/office/officeart/2005/8/layout/process4"/>
    <dgm:cxn modelId="{3CBFFEDA-D8ED-494B-A012-81FE004D1A76}" type="presParOf" srcId="{5142986C-405F-499F-8E6D-0E7D57A96F2D}" destId="{13AFC9D4-E9CC-4C52-BA4B-95223341A946}" srcOrd="2" destOrd="0" presId="urn:microsoft.com/office/officeart/2005/8/layout/process4"/>
    <dgm:cxn modelId="{2FFD55FC-66AF-4D12-83BB-2387DB6F07A7}" type="presParOf" srcId="{13AFC9D4-E9CC-4C52-BA4B-95223341A946}" destId="{AA183124-AF9A-4C43-87C6-3846F4763057}" srcOrd="0" destOrd="0" presId="urn:microsoft.com/office/officeart/2005/8/layout/process4"/>
    <dgm:cxn modelId="{C6FDB93A-9809-4DD1-B0D4-0E19CDBA7C12}" type="presParOf" srcId="{13AFC9D4-E9CC-4C52-BA4B-95223341A946}" destId="{066BA4E5-4BA9-48BC-BE0D-EF04A7CCC11B}" srcOrd="1" destOrd="0" presId="urn:microsoft.com/office/officeart/2005/8/layout/process4"/>
    <dgm:cxn modelId="{BC743C16-579E-42D9-AFAB-B23E62B84572}" type="presParOf" srcId="{13AFC9D4-E9CC-4C52-BA4B-95223341A946}" destId="{B287851F-E133-4EB5-8CF1-C44F13FB36B7}" srcOrd="2" destOrd="0" presId="urn:microsoft.com/office/officeart/2005/8/layout/process4"/>
    <dgm:cxn modelId="{E5FDDF5A-DAD4-42F2-8647-89262D2E45F3}" type="presParOf" srcId="{13AFC9D4-E9CC-4C52-BA4B-95223341A946}" destId="{8822E680-145C-408C-B0BD-ED4B8B64E862}" srcOrd="3" destOrd="0" presId="urn:microsoft.com/office/officeart/2005/8/layout/process4"/>
    <dgm:cxn modelId="{08C8D0E6-F895-460D-AAC4-5F9F18EFF3CB}" type="presParOf" srcId="{A2D9B766-F34D-45EF-A29C-99C6E206DF55}" destId="{517FD785-08AE-4365-8169-AB30A0F4A1AA}" srcOrd="1" destOrd="0" presId="urn:microsoft.com/office/officeart/2005/8/layout/process4"/>
    <dgm:cxn modelId="{8E67D11D-7CDF-4A02-B992-B2BBB901D8BE}" type="presParOf" srcId="{A2D9B766-F34D-45EF-A29C-99C6E206DF55}" destId="{0B4FCF0B-95F8-49B5-8E9A-F087EAA8CE97}" srcOrd="2" destOrd="0" presId="urn:microsoft.com/office/officeart/2005/8/layout/process4"/>
    <dgm:cxn modelId="{B2D302D7-63AB-47DE-B556-6AA75B01D084}" type="presParOf" srcId="{0B4FCF0B-95F8-49B5-8E9A-F087EAA8CE97}" destId="{C67EED4D-86CF-40F9-97DF-34E0CEFD712F}" srcOrd="0" destOrd="0" presId="urn:microsoft.com/office/officeart/2005/8/layout/process4"/>
    <dgm:cxn modelId="{6A76EA4E-2438-425C-84D5-D275535C56BF}" type="presParOf" srcId="{0B4FCF0B-95F8-49B5-8E9A-F087EAA8CE97}" destId="{10C2C972-5416-48DE-B163-12677970D37E}" srcOrd="1" destOrd="0" presId="urn:microsoft.com/office/officeart/2005/8/layout/process4"/>
    <dgm:cxn modelId="{A2C91D12-8A9A-4B8E-83AA-F61A377F367A}" type="presParOf" srcId="{0B4FCF0B-95F8-49B5-8E9A-F087EAA8CE97}" destId="{09269D63-7907-4891-AE5B-DD3C3401A6FF}" srcOrd="2" destOrd="0" presId="urn:microsoft.com/office/officeart/2005/8/layout/process4"/>
    <dgm:cxn modelId="{3922EA48-66BD-4C6C-9D44-6AC6C63521A9}" type="presParOf" srcId="{09269D63-7907-4891-AE5B-DD3C3401A6FF}" destId="{A958A51B-ECE2-48A1-8F49-0EB931867132}" srcOrd="0" destOrd="0" presId="urn:microsoft.com/office/officeart/2005/8/layout/process4"/>
    <dgm:cxn modelId="{AFF34579-05C3-4DB6-B903-51C929184466}" type="presParOf" srcId="{09269D63-7907-4891-AE5B-DD3C3401A6FF}" destId="{A276D697-F92B-450A-BAB5-F1C9384A628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86DE1-C42E-48B1-83E3-37F08417161B}"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5E987587-1AB0-47A3-ACF6-A42AB1EB5A20}">
      <dgm:prSet custT="1"/>
      <dgm:spPr/>
      <dgm:t>
        <a:bodyPr/>
        <a:lstStyle/>
        <a:p>
          <a:r>
            <a:rPr lang="en-US" sz="1600" dirty="0"/>
            <a:t>Despite several well-published recommendations, millions of individuals in the United States (U.S.) delay or defer recommended ambulatory preventive and chronic condition healthcare services (Borsky, et al., 2018).</a:t>
          </a:r>
        </a:p>
      </dgm:t>
    </dgm:pt>
    <dgm:pt modelId="{FE78E8BD-D5E9-418E-9992-B52598884F0A}" type="parTrans" cxnId="{A08CC6B7-0C75-4970-A022-8EA871D1C613}">
      <dgm:prSet/>
      <dgm:spPr/>
      <dgm:t>
        <a:bodyPr/>
        <a:lstStyle/>
        <a:p>
          <a:endParaRPr lang="en-US"/>
        </a:p>
      </dgm:t>
    </dgm:pt>
    <dgm:pt modelId="{C675A71D-7AF8-4902-ACB9-61802BDFC4A6}" type="sibTrans" cxnId="{A08CC6B7-0C75-4970-A022-8EA871D1C613}">
      <dgm:prSet/>
      <dgm:spPr/>
      <dgm:t>
        <a:bodyPr/>
        <a:lstStyle/>
        <a:p>
          <a:endParaRPr lang="en-US"/>
        </a:p>
      </dgm:t>
    </dgm:pt>
    <dgm:pt modelId="{00B3CA2B-10EC-4EEB-8378-F24D8522F9AD}">
      <dgm:prSet custT="1"/>
      <dgm:spPr/>
      <dgm:t>
        <a:bodyPr/>
        <a:lstStyle/>
        <a:p>
          <a:r>
            <a:rPr lang="en-US" sz="1600" dirty="0"/>
            <a:t>Delayed or deferred care in the ambulatory setting may result in an increased occurrence of preventable illness and increased risk of morbidity and mortality for patients with chronic conditions (Czeisler, et al., 2020)</a:t>
          </a:r>
        </a:p>
      </dgm:t>
    </dgm:pt>
    <dgm:pt modelId="{0E0AF4E6-B38F-427A-8D31-3E9241D00E92}" type="parTrans" cxnId="{55F31ED4-4C3D-4E14-9CF2-3C8FD4922CB7}">
      <dgm:prSet/>
      <dgm:spPr/>
      <dgm:t>
        <a:bodyPr/>
        <a:lstStyle/>
        <a:p>
          <a:endParaRPr lang="en-US"/>
        </a:p>
      </dgm:t>
    </dgm:pt>
    <dgm:pt modelId="{8A4F2C6D-A62E-47AD-9A17-ED1BBDAC3FA9}" type="sibTrans" cxnId="{55F31ED4-4C3D-4E14-9CF2-3C8FD4922CB7}">
      <dgm:prSet/>
      <dgm:spPr/>
      <dgm:t>
        <a:bodyPr/>
        <a:lstStyle/>
        <a:p>
          <a:endParaRPr lang="en-US"/>
        </a:p>
      </dgm:t>
    </dgm:pt>
    <dgm:pt modelId="{C8298C5B-ADB3-4426-A508-B121F8203384}">
      <dgm:prSet custT="1"/>
      <dgm:spPr/>
      <dgm:t>
        <a:bodyPr/>
        <a:lstStyle/>
        <a:p>
          <a:r>
            <a:rPr lang="en-US" sz="1600" dirty="0"/>
            <a:t>A clear opportunity exists to understand why recommended preventive care and chronic condition care is deferred </a:t>
          </a:r>
        </a:p>
      </dgm:t>
    </dgm:pt>
    <dgm:pt modelId="{996FC4AB-A62A-45B7-BE6A-8BE1DF536BDD}" type="parTrans" cxnId="{FB0D9DE9-2037-4DAA-8EFD-BC63BAF83485}">
      <dgm:prSet/>
      <dgm:spPr/>
      <dgm:t>
        <a:bodyPr/>
        <a:lstStyle/>
        <a:p>
          <a:endParaRPr lang="en-US"/>
        </a:p>
      </dgm:t>
    </dgm:pt>
    <dgm:pt modelId="{C64A25CF-728E-4612-968C-29827520B474}" type="sibTrans" cxnId="{FB0D9DE9-2037-4DAA-8EFD-BC63BAF83485}">
      <dgm:prSet/>
      <dgm:spPr/>
      <dgm:t>
        <a:bodyPr/>
        <a:lstStyle/>
        <a:p>
          <a:endParaRPr lang="en-US"/>
        </a:p>
      </dgm:t>
    </dgm:pt>
    <dgm:pt modelId="{47D577ED-188B-4333-B5AA-4421C33FA024}" type="pres">
      <dgm:prSet presAssocID="{D6786DE1-C42E-48B1-83E3-37F08417161B}" presName="root" presStyleCnt="0">
        <dgm:presLayoutVars>
          <dgm:dir/>
          <dgm:resizeHandles val="exact"/>
        </dgm:presLayoutVars>
      </dgm:prSet>
      <dgm:spPr/>
    </dgm:pt>
    <dgm:pt modelId="{07FC56D1-1515-4C4D-B98A-C8E8B1902A57}" type="pres">
      <dgm:prSet presAssocID="{5E987587-1AB0-47A3-ACF6-A42AB1EB5A20}" presName="compNode" presStyleCnt="0"/>
      <dgm:spPr/>
    </dgm:pt>
    <dgm:pt modelId="{8D44A4DD-16D4-4EFF-A781-5F6C2D174C48}" type="pres">
      <dgm:prSet presAssocID="{5E987587-1AB0-47A3-ACF6-A42AB1EB5A20}" presName="bgRect" presStyleLbl="bgShp" presStyleIdx="0" presStyleCnt="3"/>
      <dgm:spPr>
        <a:solidFill>
          <a:schemeClr val="tx2">
            <a:lumMod val="50000"/>
            <a:lumOff val="50000"/>
          </a:schemeClr>
        </a:solidFill>
      </dgm:spPr>
    </dgm:pt>
    <dgm:pt modelId="{5BD0A5B6-C229-4C08-9A3E-0F373560D81F}" type="pres">
      <dgm:prSet presAssocID="{5E987587-1AB0-47A3-ACF6-A42AB1EB5A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DA209B4-64BA-41C8-9DD8-41BAAB6A9963}" type="pres">
      <dgm:prSet presAssocID="{5E987587-1AB0-47A3-ACF6-A42AB1EB5A20}" presName="spaceRect" presStyleCnt="0"/>
      <dgm:spPr/>
    </dgm:pt>
    <dgm:pt modelId="{7BBD009C-3D83-4134-A4E4-9477422DF575}" type="pres">
      <dgm:prSet presAssocID="{5E987587-1AB0-47A3-ACF6-A42AB1EB5A20}" presName="parTx" presStyleLbl="revTx" presStyleIdx="0" presStyleCnt="3">
        <dgm:presLayoutVars>
          <dgm:chMax val="0"/>
          <dgm:chPref val="0"/>
        </dgm:presLayoutVars>
      </dgm:prSet>
      <dgm:spPr/>
    </dgm:pt>
    <dgm:pt modelId="{F1BC8967-CCB2-4D1B-BC34-5C4B45AF76A3}" type="pres">
      <dgm:prSet presAssocID="{C675A71D-7AF8-4902-ACB9-61802BDFC4A6}" presName="sibTrans" presStyleCnt="0"/>
      <dgm:spPr/>
    </dgm:pt>
    <dgm:pt modelId="{0026B89F-8646-4296-8B2E-36C378CC1729}" type="pres">
      <dgm:prSet presAssocID="{00B3CA2B-10EC-4EEB-8378-F24D8522F9AD}" presName="compNode" presStyleCnt="0"/>
      <dgm:spPr/>
    </dgm:pt>
    <dgm:pt modelId="{CFEEFBD3-0FF3-4DCF-A44C-0021A31CAB7C}" type="pres">
      <dgm:prSet presAssocID="{00B3CA2B-10EC-4EEB-8378-F24D8522F9AD}" presName="bgRect" presStyleLbl="bgShp" presStyleIdx="1" presStyleCnt="3"/>
      <dgm:spPr>
        <a:solidFill>
          <a:schemeClr val="tx2">
            <a:lumMod val="50000"/>
            <a:lumOff val="50000"/>
          </a:schemeClr>
        </a:solidFill>
      </dgm:spPr>
    </dgm:pt>
    <dgm:pt modelId="{AEB2ED5F-5884-4C08-B398-01C224D40CE2}" type="pres">
      <dgm:prSet presAssocID="{00B3CA2B-10EC-4EEB-8378-F24D8522F9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3CFC26A0-601B-4915-81EE-B52976FB8C72}" type="pres">
      <dgm:prSet presAssocID="{00B3CA2B-10EC-4EEB-8378-F24D8522F9AD}" presName="spaceRect" presStyleCnt="0"/>
      <dgm:spPr/>
    </dgm:pt>
    <dgm:pt modelId="{FE51F1EC-195E-44CE-9058-AF1242CF8C23}" type="pres">
      <dgm:prSet presAssocID="{00B3CA2B-10EC-4EEB-8378-F24D8522F9AD}" presName="parTx" presStyleLbl="revTx" presStyleIdx="1" presStyleCnt="3">
        <dgm:presLayoutVars>
          <dgm:chMax val="0"/>
          <dgm:chPref val="0"/>
        </dgm:presLayoutVars>
      </dgm:prSet>
      <dgm:spPr/>
    </dgm:pt>
    <dgm:pt modelId="{B2C41505-356D-47CB-BDC3-B373A4BCBDE8}" type="pres">
      <dgm:prSet presAssocID="{8A4F2C6D-A62E-47AD-9A17-ED1BBDAC3FA9}" presName="sibTrans" presStyleCnt="0"/>
      <dgm:spPr/>
    </dgm:pt>
    <dgm:pt modelId="{D7FFB132-023C-4CA4-98E5-2AA3AC81568E}" type="pres">
      <dgm:prSet presAssocID="{C8298C5B-ADB3-4426-A508-B121F8203384}" presName="compNode" presStyleCnt="0"/>
      <dgm:spPr/>
    </dgm:pt>
    <dgm:pt modelId="{295E3F10-DF59-4E89-9476-4B0A4D85BC41}" type="pres">
      <dgm:prSet presAssocID="{C8298C5B-ADB3-4426-A508-B121F8203384}" presName="bgRect" presStyleLbl="bgShp" presStyleIdx="2" presStyleCnt="3"/>
      <dgm:spPr>
        <a:solidFill>
          <a:schemeClr val="tx2">
            <a:lumMod val="50000"/>
            <a:lumOff val="50000"/>
          </a:schemeClr>
        </a:solidFill>
      </dgm:spPr>
    </dgm:pt>
    <dgm:pt modelId="{72876E6B-812A-4B07-91F4-BCC0237206DD}" type="pres">
      <dgm:prSet presAssocID="{C8298C5B-ADB3-4426-A508-B121F82033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FFEFC50F-9F49-4550-8602-D00ACB12EDCE}" type="pres">
      <dgm:prSet presAssocID="{C8298C5B-ADB3-4426-A508-B121F8203384}" presName="spaceRect" presStyleCnt="0"/>
      <dgm:spPr/>
    </dgm:pt>
    <dgm:pt modelId="{1129ED2C-3635-4DEA-AE36-E9394CDC5754}" type="pres">
      <dgm:prSet presAssocID="{C8298C5B-ADB3-4426-A508-B121F8203384}" presName="parTx" presStyleLbl="revTx" presStyleIdx="2" presStyleCnt="3">
        <dgm:presLayoutVars>
          <dgm:chMax val="0"/>
          <dgm:chPref val="0"/>
        </dgm:presLayoutVars>
      </dgm:prSet>
      <dgm:spPr/>
    </dgm:pt>
  </dgm:ptLst>
  <dgm:cxnLst>
    <dgm:cxn modelId="{38E6AF2A-5827-44D0-B428-F4470DA4B256}" type="presOf" srcId="{5E987587-1AB0-47A3-ACF6-A42AB1EB5A20}" destId="{7BBD009C-3D83-4134-A4E4-9477422DF575}" srcOrd="0" destOrd="0" presId="urn:microsoft.com/office/officeart/2018/2/layout/IconVerticalSolidList"/>
    <dgm:cxn modelId="{31746A78-C726-4C55-8D5B-F54F81FC5049}" type="presOf" srcId="{C8298C5B-ADB3-4426-A508-B121F8203384}" destId="{1129ED2C-3635-4DEA-AE36-E9394CDC5754}" srcOrd="0" destOrd="0" presId="urn:microsoft.com/office/officeart/2018/2/layout/IconVerticalSolidList"/>
    <dgm:cxn modelId="{2533157C-1D3A-4CFA-931A-FA9DA2901DD5}" type="presOf" srcId="{D6786DE1-C42E-48B1-83E3-37F08417161B}" destId="{47D577ED-188B-4333-B5AA-4421C33FA024}" srcOrd="0" destOrd="0" presId="urn:microsoft.com/office/officeart/2018/2/layout/IconVerticalSolidList"/>
    <dgm:cxn modelId="{086F1F82-9687-489B-9A04-D112DBBF181F}" type="presOf" srcId="{00B3CA2B-10EC-4EEB-8378-F24D8522F9AD}" destId="{FE51F1EC-195E-44CE-9058-AF1242CF8C23}" srcOrd="0" destOrd="0" presId="urn:microsoft.com/office/officeart/2018/2/layout/IconVerticalSolidList"/>
    <dgm:cxn modelId="{A08CC6B7-0C75-4970-A022-8EA871D1C613}" srcId="{D6786DE1-C42E-48B1-83E3-37F08417161B}" destId="{5E987587-1AB0-47A3-ACF6-A42AB1EB5A20}" srcOrd="0" destOrd="0" parTransId="{FE78E8BD-D5E9-418E-9992-B52598884F0A}" sibTransId="{C675A71D-7AF8-4902-ACB9-61802BDFC4A6}"/>
    <dgm:cxn modelId="{55F31ED4-4C3D-4E14-9CF2-3C8FD4922CB7}" srcId="{D6786DE1-C42E-48B1-83E3-37F08417161B}" destId="{00B3CA2B-10EC-4EEB-8378-F24D8522F9AD}" srcOrd="1" destOrd="0" parTransId="{0E0AF4E6-B38F-427A-8D31-3E9241D00E92}" sibTransId="{8A4F2C6D-A62E-47AD-9A17-ED1BBDAC3FA9}"/>
    <dgm:cxn modelId="{FB0D9DE9-2037-4DAA-8EFD-BC63BAF83485}" srcId="{D6786DE1-C42E-48B1-83E3-37F08417161B}" destId="{C8298C5B-ADB3-4426-A508-B121F8203384}" srcOrd="2" destOrd="0" parTransId="{996FC4AB-A62A-45B7-BE6A-8BE1DF536BDD}" sibTransId="{C64A25CF-728E-4612-968C-29827520B474}"/>
    <dgm:cxn modelId="{BF2DCCF8-FE71-4570-BADC-1547E91BA236}" type="presParOf" srcId="{47D577ED-188B-4333-B5AA-4421C33FA024}" destId="{07FC56D1-1515-4C4D-B98A-C8E8B1902A57}" srcOrd="0" destOrd="0" presId="urn:microsoft.com/office/officeart/2018/2/layout/IconVerticalSolidList"/>
    <dgm:cxn modelId="{F389A41B-66AE-4996-8428-D3843B4E0AC5}" type="presParOf" srcId="{07FC56D1-1515-4C4D-B98A-C8E8B1902A57}" destId="{8D44A4DD-16D4-4EFF-A781-5F6C2D174C48}" srcOrd="0" destOrd="0" presId="urn:microsoft.com/office/officeart/2018/2/layout/IconVerticalSolidList"/>
    <dgm:cxn modelId="{BB839D17-A126-4E70-A8B2-7C523E7AA286}" type="presParOf" srcId="{07FC56D1-1515-4C4D-B98A-C8E8B1902A57}" destId="{5BD0A5B6-C229-4C08-9A3E-0F373560D81F}" srcOrd="1" destOrd="0" presId="urn:microsoft.com/office/officeart/2018/2/layout/IconVerticalSolidList"/>
    <dgm:cxn modelId="{1F1C4724-20D1-47EE-AC54-FF1AE2D16C31}" type="presParOf" srcId="{07FC56D1-1515-4C4D-B98A-C8E8B1902A57}" destId="{ADA209B4-64BA-41C8-9DD8-41BAAB6A9963}" srcOrd="2" destOrd="0" presId="urn:microsoft.com/office/officeart/2018/2/layout/IconVerticalSolidList"/>
    <dgm:cxn modelId="{30FD1C26-B947-48E4-A2E1-EA1A163894F6}" type="presParOf" srcId="{07FC56D1-1515-4C4D-B98A-C8E8B1902A57}" destId="{7BBD009C-3D83-4134-A4E4-9477422DF575}" srcOrd="3" destOrd="0" presId="urn:microsoft.com/office/officeart/2018/2/layout/IconVerticalSolidList"/>
    <dgm:cxn modelId="{359A9361-F782-4D19-B0F9-C84415D9296C}" type="presParOf" srcId="{47D577ED-188B-4333-B5AA-4421C33FA024}" destId="{F1BC8967-CCB2-4D1B-BC34-5C4B45AF76A3}" srcOrd="1" destOrd="0" presId="urn:microsoft.com/office/officeart/2018/2/layout/IconVerticalSolidList"/>
    <dgm:cxn modelId="{8648798A-CA98-427D-AD54-2D4F8C6E10A2}" type="presParOf" srcId="{47D577ED-188B-4333-B5AA-4421C33FA024}" destId="{0026B89F-8646-4296-8B2E-36C378CC1729}" srcOrd="2" destOrd="0" presId="urn:microsoft.com/office/officeart/2018/2/layout/IconVerticalSolidList"/>
    <dgm:cxn modelId="{394AB6B1-6424-4874-8900-F890B9830476}" type="presParOf" srcId="{0026B89F-8646-4296-8B2E-36C378CC1729}" destId="{CFEEFBD3-0FF3-4DCF-A44C-0021A31CAB7C}" srcOrd="0" destOrd="0" presId="urn:microsoft.com/office/officeart/2018/2/layout/IconVerticalSolidList"/>
    <dgm:cxn modelId="{3CB00D36-36F7-4C2D-80FF-8A3C56054304}" type="presParOf" srcId="{0026B89F-8646-4296-8B2E-36C378CC1729}" destId="{AEB2ED5F-5884-4C08-B398-01C224D40CE2}" srcOrd="1" destOrd="0" presId="urn:microsoft.com/office/officeart/2018/2/layout/IconVerticalSolidList"/>
    <dgm:cxn modelId="{4034D670-1AFA-4996-BDFD-4F325924F9DE}" type="presParOf" srcId="{0026B89F-8646-4296-8B2E-36C378CC1729}" destId="{3CFC26A0-601B-4915-81EE-B52976FB8C72}" srcOrd="2" destOrd="0" presId="urn:microsoft.com/office/officeart/2018/2/layout/IconVerticalSolidList"/>
    <dgm:cxn modelId="{97C80131-A02D-4A45-9879-AE9231618BC8}" type="presParOf" srcId="{0026B89F-8646-4296-8B2E-36C378CC1729}" destId="{FE51F1EC-195E-44CE-9058-AF1242CF8C23}" srcOrd="3" destOrd="0" presId="urn:microsoft.com/office/officeart/2018/2/layout/IconVerticalSolidList"/>
    <dgm:cxn modelId="{4D5CA144-8466-4D05-BDD5-92A9DD1FBB21}" type="presParOf" srcId="{47D577ED-188B-4333-B5AA-4421C33FA024}" destId="{B2C41505-356D-47CB-BDC3-B373A4BCBDE8}" srcOrd="3" destOrd="0" presId="urn:microsoft.com/office/officeart/2018/2/layout/IconVerticalSolidList"/>
    <dgm:cxn modelId="{6610C3CB-6B40-44A5-A8E9-6A3D000012E9}" type="presParOf" srcId="{47D577ED-188B-4333-B5AA-4421C33FA024}" destId="{D7FFB132-023C-4CA4-98E5-2AA3AC81568E}" srcOrd="4" destOrd="0" presId="urn:microsoft.com/office/officeart/2018/2/layout/IconVerticalSolidList"/>
    <dgm:cxn modelId="{84D89657-B287-4F8D-91E5-24625BC42A43}" type="presParOf" srcId="{D7FFB132-023C-4CA4-98E5-2AA3AC81568E}" destId="{295E3F10-DF59-4E89-9476-4B0A4D85BC41}" srcOrd="0" destOrd="0" presId="urn:microsoft.com/office/officeart/2018/2/layout/IconVerticalSolidList"/>
    <dgm:cxn modelId="{2CE7578C-60E8-4059-A8AE-AA3E88F71808}" type="presParOf" srcId="{D7FFB132-023C-4CA4-98E5-2AA3AC81568E}" destId="{72876E6B-812A-4B07-91F4-BCC0237206DD}" srcOrd="1" destOrd="0" presId="urn:microsoft.com/office/officeart/2018/2/layout/IconVerticalSolidList"/>
    <dgm:cxn modelId="{27EDDD1A-9C8C-49AE-9F4A-D83B481384E7}" type="presParOf" srcId="{D7FFB132-023C-4CA4-98E5-2AA3AC81568E}" destId="{FFEFC50F-9F49-4550-8602-D00ACB12EDCE}" srcOrd="2" destOrd="0" presId="urn:microsoft.com/office/officeart/2018/2/layout/IconVerticalSolidList"/>
    <dgm:cxn modelId="{0FD1FCFD-8126-4BC3-AB64-7E0FD602D844}" type="presParOf" srcId="{D7FFB132-023C-4CA4-98E5-2AA3AC81568E}" destId="{1129ED2C-3635-4DEA-AE36-E9394CDC57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F6D21C-023C-4DF6-85B9-259F5B20862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5F962E-ADC4-4268-9EF5-B3F6968AB86B}">
      <dgm:prSet/>
      <dgm:spPr/>
      <dgm:t>
        <a:bodyPr/>
        <a:lstStyle/>
        <a:p>
          <a:pPr>
            <a:lnSpc>
              <a:spcPct val="100000"/>
            </a:lnSpc>
            <a:defRPr b="1"/>
          </a:pPr>
          <a:r>
            <a:rPr lang="en-US" dirty="0"/>
            <a:t>Two-tailed independent samples z test </a:t>
          </a:r>
        </a:p>
      </dgm:t>
    </dgm:pt>
    <dgm:pt modelId="{7DB1F068-B37C-4EC3-A5D3-01A3E633BAFE}" type="parTrans" cxnId="{7C9CEEB9-6F9B-44BD-B4AD-0C68251F9C3B}">
      <dgm:prSet/>
      <dgm:spPr/>
      <dgm:t>
        <a:bodyPr/>
        <a:lstStyle/>
        <a:p>
          <a:endParaRPr lang="en-US"/>
        </a:p>
      </dgm:t>
    </dgm:pt>
    <dgm:pt modelId="{093B61BD-719B-4F79-A059-1CDCDC24D019}" type="sibTrans" cxnId="{7C9CEEB9-6F9B-44BD-B4AD-0C68251F9C3B}">
      <dgm:prSet/>
      <dgm:spPr/>
      <dgm:t>
        <a:bodyPr/>
        <a:lstStyle/>
        <a:p>
          <a:endParaRPr lang="en-US"/>
        </a:p>
      </dgm:t>
    </dgm:pt>
    <dgm:pt modelId="{C4B9B939-F942-4765-9666-A423282CEDDC}">
      <dgm:prSet/>
      <dgm:spPr/>
      <dgm:t>
        <a:bodyPr/>
        <a:lstStyle/>
        <a:p>
          <a:pPr>
            <a:lnSpc>
              <a:spcPct val="100000"/>
            </a:lnSpc>
          </a:pPr>
          <a:r>
            <a:rPr lang="en-US" sz="1100" dirty="0"/>
            <a:t>Significant based on an alpha value of .05, </a:t>
          </a:r>
          <a:r>
            <a:rPr lang="en-US" sz="1100" i="1" dirty="0"/>
            <a:t>z</a:t>
          </a:r>
          <a:r>
            <a:rPr lang="en-US" sz="1100" dirty="0"/>
            <a:t> = 4.67, </a:t>
          </a:r>
          <a:r>
            <a:rPr lang="en-US" sz="1100" i="1" dirty="0"/>
            <a:t>p</a:t>
          </a:r>
          <a:r>
            <a:rPr lang="en-US" sz="1100" dirty="0"/>
            <a:t> &lt; .001</a:t>
          </a:r>
        </a:p>
      </dgm:t>
    </dgm:pt>
    <dgm:pt modelId="{4F10C789-A07D-4963-B91F-F25622FF62D5}" type="parTrans" cxnId="{50684DD5-B456-40B4-A12C-EAC3F7BBF5D1}">
      <dgm:prSet/>
      <dgm:spPr/>
      <dgm:t>
        <a:bodyPr/>
        <a:lstStyle/>
        <a:p>
          <a:endParaRPr lang="en-US"/>
        </a:p>
      </dgm:t>
    </dgm:pt>
    <dgm:pt modelId="{187C04FE-4153-459E-AD2A-5C838093CA4B}" type="sibTrans" cxnId="{50684DD5-B456-40B4-A12C-EAC3F7BBF5D1}">
      <dgm:prSet/>
      <dgm:spPr/>
      <dgm:t>
        <a:bodyPr/>
        <a:lstStyle/>
        <a:p>
          <a:endParaRPr lang="en-US"/>
        </a:p>
      </dgm:t>
    </dgm:pt>
    <dgm:pt modelId="{32846AB2-29EA-4D5F-B35F-94F027A4536A}">
      <dgm:prSet custT="1"/>
      <dgm:spPr/>
      <dgm:t>
        <a:bodyPr/>
        <a:lstStyle/>
        <a:p>
          <a:pPr>
            <a:lnSpc>
              <a:spcPct val="100000"/>
            </a:lnSpc>
          </a:pPr>
          <a:r>
            <a:rPr lang="en-US" sz="1400" dirty="0"/>
            <a:t>The mean age of the Boise pilot sample is significantly higher than the mean age of the SEMI pilot sample. </a:t>
          </a:r>
        </a:p>
      </dgm:t>
    </dgm:pt>
    <dgm:pt modelId="{5E2A69C6-E639-49BF-8560-0F0926DA40ED}" type="parTrans" cxnId="{0F95008D-704B-4848-A249-828F88B340D3}">
      <dgm:prSet/>
      <dgm:spPr/>
      <dgm:t>
        <a:bodyPr/>
        <a:lstStyle/>
        <a:p>
          <a:endParaRPr lang="en-US"/>
        </a:p>
      </dgm:t>
    </dgm:pt>
    <dgm:pt modelId="{8E3830B3-CB10-41FD-BD05-053DF8C61D4F}" type="sibTrans" cxnId="{0F95008D-704B-4848-A249-828F88B340D3}">
      <dgm:prSet/>
      <dgm:spPr/>
      <dgm:t>
        <a:bodyPr/>
        <a:lstStyle/>
        <a:p>
          <a:endParaRPr lang="en-US"/>
        </a:p>
      </dgm:t>
    </dgm:pt>
    <dgm:pt modelId="{29E5C7C9-38B9-4B08-A61E-AFF62BE02B28}">
      <dgm:prSet/>
      <dgm:spPr/>
      <dgm:t>
        <a:bodyPr/>
        <a:lstStyle/>
        <a:p>
          <a:pPr>
            <a:lnSpc>
              <a:spcPct val="100000"/>
            </a:lnSpc>
            <a:defRPr b="1"/>
          </a:pPr>
          <a:r>
            <a:rPr lang="en-US" dirty="0"/>
            <a:t>Linear Regression Analysis </a:t>
          </a:r>
        </a:p>
      </dgm:t>
    </dgm:pt>
    <dgm:pt modelId="{75563EBE-0375-4FC2-BDEA-AA8C8FD121C4}" type="parTrans" cxnId="{9448D59F-26E3-4A57-B5A8-4A6EA1CAC382}">
      <dgm:prSet/>
      <dgm:spPr/>
      <dgm:t>
        <a:bodyPr/>
        <a:lstStyle/>
        <a:p>
          <a:endParaRPr lang="en-US"/>
        </a:p>
      </dgm:t>
    </dgm:pt>
    <dgm:pt modelId="{8E0758CF-CAB6-4131-A8A2-E63AE06F8186}" type="sibTrans" cxnId="{9448D59F-26E3-4A57-B5A8-4A6EA1CAC382}">
      <dgm:prSet/>
      <dgm:spPr/>
      <dgm:t>
        <a:bodyPr/>
        <a:lstStyle/>
        <a:p>
          <a:endParaRPr lang="en-US"/>
        </a:p>
      </dgm:t>
    </dgm:pt>
    <dgm:pt modelId="{805CB135-AF5F-4C51-9D73-01EC822F6D91}">
      <dgm:prSet/>
      <dgm:spPr/>
      <dgm:t>
        <a:bodyPr/>
        <a:lstStyle/>
        <a:p>
          <a:pPr marL="0" lvl="0" algn="ctr" defTabSz="488950">
            <a:lnSpc>
              <a:spcPct val="100000"/>
            </a:lnSpc>
            <a:spcBef>
              <a:spcPct val="0"/>
            </a:spcBef>
            <a:spcAft>
              <a:spcPct val="35000"/>
            </a:spcAft>
            <a:buNone/>
          </a:pPr>
          <a:r>
            <a:rPr lang="en-US" sz="1100" kern="1200" dirty="0"/>
            <a:t>Significant, </a:t>
          </a:r>
          <a:r>
            <a:rPr lang="en-US" sz="1100" i="1" kern="1200" dirty="0"/>
            <a:t>F</a:t>
          </a:r>
          <a:r>
            <a:rPr lang="en-US" sz="1100" kern="1200" dirty="0"/>
            <a:t>(5,494) = 5.63, </a:t>
          </a:r>
          <a:r>
            <a:rPr lang="en-US" sz="1100" i="1" kern="1200" dirty="0"/>
            <a:t>p</a:t>
          </a:r>
          <a:r>
            <a:rPr lang="en-US" sz="1100" kern="1200" dirty="0"/>
            <a:t> &lt; .001, </a:t>
          </a:r>
          <a:r>
            <a:rPr lang="en-US" sz="1100" i="1" kern="1200" dirty="0"/>
            <a:t>R</a:t>
          </a:r>
          <a:r>
            <a:rPr lang="en-US" sz="1100" kern="1200" baseline="30000" dirty="0"/>
            <a:t>2</a:t>
          </a:r>
          <a:r>
            <a:rPr lang="en-US" sz="1100" kern="1200" dirty="0"/>
            <a:t> = .05</a:t>
          </a:r>
        </a:p>
      </dgm:t>
    </dgm:pt>
    <dgm:pt modelId="{9663C177-E66C-43A0-88F2-0FB64342294F}" type="parTrans" cxnId="{003B3233-6DAE-46FB-855F-3727809A3FB8}">
      <dgm:prSet/>
      <dgm:spPr/>
      <dgm:t>
        <a:bodyPr/>
        <a:lstStyle/>
        <a:p>
          <a:endParaRPr lang="en-US"/>
        </a:p>
      </dgm:t>
    </dgm:pt>
    <dgm:pt modelId="{73344BB5-8C57-4943-AB5F-CA92DDA5E57D}" type="sibTrans" cxnId="{003B3233-6DAE-46FB-855F-3727809A3FB8}">
      <dgm:prSet/>
      <dgm:spPr/>
      <dgm:t>
        <a:bodyPr/>
        <a:lstStyle/>
        <a:p>
          <a:endParaRPr lang="en-US"/>
        </a:p>
      </dgm:t>
    </dgm:pt>
    <dgm:pt modelId="{DD7D160F-D1C0-4EBD-84B0-F9E25FC4F056}">
      <dgm:prSet custT="1"/>
      <dgm:spPr/>
      <dgm:t>
        <a:bodyPr/>
        <a:lstStyle/>
        <a:p>
          <a:pPr marL="0" lvl="0" indent="0" algn="ctr" defTabSz="622300">
            <a:lnSpc>
              <a:spcPct val="100000"/>
            </a:lnSpc>
            <a:spcBef>
              <a:spcPct val="0"/>
            </a:spcBef>
            <a:spcAft>
              <a:spcPct val="35000"/>
            </a:spcAft>
            <a:buNone/>
          </a:pPr>
          <a:r>
            <a:rPr lang="en-US" sz="1400" kern="1200" dirty="0">
              <a:solidFill>
                <a:srgbClr val="000000">
                  <a:hueOff val="0"/>
                  <a:satOff val="0"/>
                  <a:lumOff val="0"/>
                  <a:alphaOff val="0"/>
                </a:srgbClr>
              </a:solidFill>
              <a:latin typeface="Gill Sans MT"/>
              <a:ea typeface="+mn-ea"/>
              <a:cs typeface="+mn-cs"/>
            </a:rPr>
            <a:t>Variance in age is explainable by outreach method and scheduled date of service yes/no. </a:t>
          </a:r>
        </a:p>
      </dgm:t>
    </dgm:pt>
    <dgm:pt modelId="{9D9284A8-78EC-43C3-B916-E58541C11623}" type="parTrans" cxnId="{D64C2C9D-4C04-4ED4-9480-B70C2E31800F}">
      <dgm:prSet/>
      <dgm:spPr/>
      <dgm:t>
        <a:bodyPr/>
        <a:lstStyle/>
        <a:p>
          <a:endParaRPr lang="en-US"/>
        </a:p>
      </dgm:t>
    </dgm:pt>
    <dgm:pt modelId="{4825B9C0-741F-415B-9EBA-6F58530578C8}" type="sibTrans" cxnId="{D64C2C9D-4C04-4ED4-9480-B70C2E31800F}">
      <dgm:prSet/>
      <dgm:spPr/>
      <dgm:t>
        <a:bodyPr/>
        <a:lstStyle/>
        <a:p>
          <a:endParaRPr lang="en-US"/>
        </a:p>
      </dgm:t>
    </dgm:pt>
    <dgm:pt modelId="{8ADAD435-C33A-42CF-BD6F-F23A3976664E}">
      <dgm:prSet/>
      <dgm:spPr/>
      <dgm:t>
        <a:bodyPr/>
        <a:lstStyle/>
        <a:p>
          <a:pPr>
            <a:lnSpc>
              <a:spcPct val="100000"/>
            </a:lnSpc>
            <a:defRPr b="1"/>
          </a:pPr>
          <a:r>
            <a:rPr lang="en-US" dirty="0"/>
            <a:t>Fisher’s Exact Test </a:t>
          </a:r>
        </a:p>
      </dgm:t>
    </dgm:pt>
    <dgm:pt modelId="{9ABF1BD1-BC71-49C1-8D94-90FED2200139}" type="parTrans" cxnId="{E0665A19-0E01-4058-8993-A38A006BD069}">
      <dgm:prSet/>
      <dgm:spPr/>
      <dgm:t>
        <a:bodyPr/>
        <a:lstStyle/>
        <a:p>
          <a:endParaRPr lang="en-US"/>
        </a:p>
      </dgm:t>
    </dgm:pt>
    <dgm:pt modelId="{E7ABB75C-518B-48A4-9783-3784117F866F}" type="sibTrans" cxnId="{E0665A19-0E01-4058-8993-A38A006BD069}">
      <dgm:prSet/>
      <dgm:spPr/>
      <dgm:t>
        <a:bodyPr/>
        <a:lstStyle/>
        <a:p>
          <a:endParaRPr lang="en-US"/>
        </a:p>
      </dgm:t>
    </dgm:pt>
    <dgm:pt modelId="{E6092CE1-967A-435E-B7E3-6A8E6A02EF6A}">
      <dgm:prSet/>
      <dgm:spPr/>
      <dgm:t>
        <a:bodyPr/>
        <a:lstStyle/>
        <a:p>
          <a:pPr>
            <a:lnSpc>
              <a:spcPct val="100000"/>
            </a:lnSpc>
          </a:pPr>
          <a:r>
            <a:rPr lang="en-US" sz="1100" dirty="0"/>
            <a:t>Significant based on an alpha value of .05, </a:t>
          </a:r>
          <a:r>
            <a:rPr lang="en-US" sz="1100" i="1" dirty="0"/>
            <a:t>p</a:t>
          </a:r>
          <a:r>
            <a:rPr lang="en-US" sz="1100" dirty="0"/>
            <a:t> &lt; .001</a:t>
          </a:r>
        </a:p>
      </dgm:t>
    </dgm:pt>
    <dgm:pt modelId="{AFA165AD-0EB3-4AE1-BF36-66AD1D5B9362}" type="parTrans" cxnId="{5D9428FA-75EA-4515-9BD4-CFADD559C86C}">
      <dgm:prSet/>
      <dgm:spPr/>
      <dgm:t>
        <a:bodyPr/>
        <a:lstStyle/>
        <a:p>
          <a:endParaRPr lang="en-US"/>
        </a:p>
      </dgm:t>
    </dgm:pt>
    <dgm:pt modelId="{8DA376E1-060C-48E9-9C9B-E63663A543A1}" type="sibTrans" cxnId="{5D9428FA-75EA-4515-9BD4-CFADD559C86C}">
      <dgm:prSet/>
      <dgm:spPr/>
      <dgm:t>
        <a:bodyPr/>
        <a:lstStyle/>
        <a:p>
          <a:endParaRPr lang="en-US"/>
        </a:p>
      </dgm:t>
    </dgm:pt>
    <dgm:pt modelId="{99765C11-5F83-4A07-9336-19C2B75FEC00}">
      <dgm:prSet custT="1"/>
      <dgm:spPr/>
      <dgm:t>
        <a:bodyPr/>
        <a:lstStyle/>
        <a:p>
          <a:pPr>
            <a:lnSpc>
              <a:spcPct val="100000"/>
            </a:lnSpc>
          </a:pPr>
          <a:r>
            <a:rPr lang="en-US" sz="1400" dirty="0"/>
            <a:t>Age group and outreach method are related to one another</a:t>
          </a:r>
        </a:p>
      </dgm:t>
    </dgm:pt>
    <dgm:pt modelId="{C95485C1-4DA7-4C53-B7A7-7D29E6B85A28}" type="parTrans" cxnId="{3DD3EBBF-D2DE-49B2-8774-E1545F10C77A}">
      <dgm:prSet/>
      <dgm:spPr/>
      <dgm:t>
        <a:bodyPr/>
        <a:lstStyle/>
        <a:p>
          <a:endParaRPr lang="en-US"/>
        </a:p>
      </dgm:t>
    </dgm:pt>
    <dgm:pt modelId="{78412450-9E0F-4D3E-AF57-DED415299F42}" type="sibTrans" cxnId="{3DD3EBBF-D2DE-49B2-8774-E1545F10C77A}">
      <dgm:prSet/>
      <dgm:spPr/>
      <dgm:t>
        <a:bodyPr/>
        <a:lstStyle/>
        <a:p>
          <a:endParaRPr lang="en-US"/>
        </a:p>
      </dgm:t>
    </dgm:pt>
    <dgm:pt modelId="{1C4D31A7-E135-4778-A706-C1102D448E04}">
      <dgm:prSet/>
      <dgm:spPr/>
      <dgm:t>
        <a:bodyPr/>
        <a:lstStyle/>
        <a:p>
          <a:pPr>
            <a:lnSpc>
              <a:spcPct val="100000"/>
            </a:lnSpc>
            <a:defRPr b="1"/>
          </a:pPr>
          <a:r>
            <a:rPr lang="en-US" dirty="0"/>
            <a:t>Kruskal-Wallis Test </a:t>
          </a:r>
        </a:p>
      </dgm:t>
    </dgm:pt>
    <dgm:pt modelId="{EFBC0542-203C-4AE0-851F-123B97CC906B}" type="parTrans" cxnId="{2501E7AA-9DE7-4E34-A08B-63942CDCC15C}">
      <dgm:prSet/>
      <dgm:spPr/>
      <dgm:t>
        <a:bodyPr/>
        <a:lstStyle/>
        <a:p>
          <a:endParaRPr lang="en-US"/>
        </a:p>
      </dgm:t>
    </dgm:pt>
    <dgm:pt modelId="{6AD10885-5ABD-4B44-8338-BB3704920FDB}" type="sibTrans" cxnId="{2501E7AA-9DE7-4E34-A08B-63942CDCC15C}">
      <dgm:prSet/>
      <dgm:spPr/>
      <dgm:t>
        <a:bodyPr/>
        <a:lstStyle/>
        <a:p>
          <a:endParaRPr lang="en-US"/>
        </a:p>
      </dgm:t>
    </dgm:pt>
    <dgm:pt modelId="{28657F92-35E4-4D6B-8B81-06572BC17028}">
      <dgm:prSet/>
      <dgm:spPr/>
      <dgm:t>
        <a:bodyPr/>
        <a:lstStyle/>
        <a:p>
          <a:pPr>
            <a:lnSpc>
              <a:spcPct val="100000"/>
            </a:lnSpc>
          </a:pPr>
          <a:r>
            <a:rPr lang="en-US" sz="1100" dirty="0"/>
            <a:t>Significant based on an alpha value of .05, χ</a:t>
          </a:r>
          <a:r>
            <a:rPr lang="en-US" sz="1100" baseline="30000" dirty="0"/>
            <a:t>2</a:t>
          </a:r>
          <a:r>
            <a:rPr lang="en-US" sz="1100" dirty="0"/>
            <a:t>(3) = 28.68, </a:t>
          </a:r>
          <a:r>
            <a:rPr lang="en-US" sz="1100" i="1" dirty="0"/>
            <a:t>p</a:t>
          </a:r>
          <a:r>
            <a:rPr lang="en-US" sz="1100" dirty="0"/>
            <a:t> &lt; .001</a:t>
          </a:r>
        </a:p>
      </dgm:t>
    </dgm:pt>
    <dgm:pt modelId="{E8F0E557-6AFD-4AB2-B30E-D75FBAAA4134}" type="parTrans" cxnId="{0F79F225-0840-423D-878B-8A53979A6A11}">
      <dgm:prSet/>
      <dgm:spPr/>
      <dgm:t>
        <a:bodyPr/>
        <a:lstStyle/>
        <a:p>
          <a:endParaRPr lang="en-US"/>
        </a:p>
      </dgm:t>
    </dgm:pt>
    <dgm:pt modelId="{85891A0B-36F0-4478-B0B1-4BB00F2BA749}" type="sibTrans" cxnId="{0F79F225-0840-423D-878B-8A53979A6A11}">
      <dgm:prSet/>
      <dgm:spPr/>
      <dgm:t>
        <a:bodyPr/>
        <a:lstStyle/>
        <a:p>
          <a:endParaRPr lang="en-US"/>
        </a:p>
      </dgm:t>
    </dgm:pt>
    <dgm:pt modelId="{4B95576B-60A0-44A9-B085-BB29F0470DDF}">
      <dgm:prSet custT="1"/>
      <dgm:spPr/>
      <dgm:t>
        <a:bodyPr/>
        <a:lstStyle/>
        <a:p>
          <a:pPr>
            <a:lnSpc>
              <a:spcPct val="100000"/>
            </a:lnSpc>
          </a:pPr>
          <a:r>
            <a:rPr lang="en-US" sz="1400" dirty="0"/>
            <a:t>Mean rank age was significantly different between the levels of outreach method</a:t>
          </a:r>
        </a:p>
      </dgm:t>
    </dgm:pt>
    <dgm:pt modelId="{E525737C-450A-4508-8476-0A1BA0F1FA66}" type="parTrans" cxnId="{D24404D2-C223-47E5-9949-4084E7315E60}">
      <dgm:prSet/>
      <dgm:spPr/>
      <dgm:t>
        <a:bodyPr/>
        <a:lstStyle/>
        <a:p>
          <a:endParaRPr lang="en-US"/>
        </a:p>
      </dgm:t>
    </dgm:pt>
    <dgm:pt modelId="{7F580C4A-A398-4E12-B768-99D8480D14EE}" type="sibTrans" cxnId="{D24404D2-C223-47E5-9949-4084E7315E60}">
      <dgm:prSet/>
      <dgm:spPr/>
      <dgm:t>
        <a:bodyPr/>
        <a:lstStyle/>
        <a:p>
          <a:endParaRPr lang="en-US"/>
        </a:p>
      </dgm:t>
    </dgm:pt>
    <dgm:pt modelId="{21DDB602-3F70-4554-94E9-5B36452E51D3}" type="pres">
      <dgm:prSet presAssocID="{4CF6D21C-023C-4DF6-85B9-259F5B20862D}" presName="root" presStyleCnt="0">
        <dgm:presLayoutVars>
          <dgm:dir/>
          <dgm:resizeHandles val="exact"/>
        </dgm:presLayoutVars>
      </dgm:prSet>
      <dgm:spPr/>
    </dgm:pt>
    <dgm:pt modelId="{47224F7C-AC04-4591-BC5C-9B46365EA814}" type="pres">
      <dgm:prSet presAssocID="{F15F962E-ADC4-4268-9EF5-B3F6968AB86B}" presName="compNode" presStyleCnt="0"/>
      <dgm:spPr/>
    </dgm:pt>
    <dgm:pt modelId="{BCB1B53B-7363-4A8C-A2EC-AAEC636101C8}" type="pres">
      <dgm:prSet presAssocID="{F15F962E-ADC4-4268-9EF5-B3F6968AB8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EC253120-5B04-473D-96E6-4F291AAC56A0}" type="pres">
      <dgm:prSet presAssocID="{F15F962E-ADC4-4268-9EF5-B3F6968AB86B}" presName="iconSpace" presStyleCnt="0"/>
      <dgm:spPr/>
    </dgm:pt>
    <dgm:pt modelId="{8BEFE96B-27BD-496D-8E38-D5BEDC5471FC}" type="pres">
      <dgm:prSet presAssocID="{F15F962E-ADC4-4268-9EF5-B3F6968AB86B}" presName="parTx" presStyleLbl="revTx" presStyleIdx="0" presStyleCnt="8">
        <dgm:presLayoutVars>
          <dgm:chMax val="0"/>
          <dgm:chPref val="0"/>
        </dgm:presLayoutVars>
      </dgm:prSet>
      <dgm:spPr/>
    </dgm:pt>
    <dgm:pt modelId="{BEFD28AD-AA24-496E-99E1-28716A7442A5}" type="pres">
      <dgm:prSet presAssocID="{F15F962E-ADC4-4268-9EF5-B3F6968AB86B}" presName="txSpace" presStyleCnt="0"/>
      <dgm:spPr/>
    </dgm:pt>
    <dgm:pt modelId="{E42C9CEE-AD4D-4AE9-B34E-91388A98C1EF}" type="pres">
      <dgm:prSet presAssocID="{F15F962E-ADC4-4268-9EF5-B3F6968AB86B}" presName="desTx" presStyleLbl="revTx" presStyleIdx="1" presStyleCnt="8">
        <dgm:presLayoutVars/>
      </dgm:prSet>
      <dgm:spPr/>
    </dgm:pt>
    <dgm:pt modelId="{C0F15F53-3AE0-4620-9BF2-9FD64272A25D}" type="pres">
      <dgm:prSet presAssocID="{093B61BD-719B-4F79-A059-1CDCDC24D019}" presName="sibTrans" presStyleCnt="0"/>
      <dgm:spPr/>
    </dgm:pt>
    <dgm:pt modelId="{29DB3660-FFA5-45C5-8447-F85B2592FD98}" type="pres">
      <dgm:prSet presAssocID="{29E5C7C9-38B9-4B08-A61E-AFF62BE02B28}" presName="compNode" presStyleCnt="0"/>
      <dgm:spPr/>
    </dgm:pt>
    <dgm:pt modelId="{04744C28-515F-465B-9FA4-AFA9A83D9D38}" type="pres">
      <dgm:prSet presAssocID="{29E5C7C9-38B9-4B08-A61E-AFF62BE02B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4F538F3-ECE0-494B-B557-7BCFFBBC1F6F}" type="pres">
      <dgm:prSet presAssocID="{29E5C7C9-38B9-4B08-A61E-AFF62BE02B28}" presName="iconSpace" presStyleCnt="0"/>
      <dgm:spPr/>
    </dgm:pt>
    <dgm:pt modelId="{01105DF8-46F3-4966-ADCA-B0A8D46C55C4}" type="pres">
      <dgm:prSet presAssocID="{29E5C7C9-38B9-4B08-A61E-AFF62BE02B28}" presName="parTx" presStyleLbl="revTx" presStyleIdx="2" presStyleCnt="8">
        <dgm:presLayoutVars>
          <dgm:chMax val="0"/>
          <dgm:chPref val="0"/>
        </dgm:presLayoutVars>
      </dgm:prSet>
      <dgm:spPr/>
    </dgm:pt>
    <dgm:pt modelId="{E9BDDAA5-D846-4691-AD51-48508301A74C}" type="pres">
      <dgm:prSet presAssocID="{29E5C7C9-38B9-4B08-A61E-AFF62BE02B28}" presName="txSpace" presStyleCnt="0"/>
      <dgm:spPr/>
    </dgm:pt>
    <dgm:pt modelId="{C7BE9439-382F-4EC3-AE65-871C6AB03917}" type="pres">
      <dgm:prSet presAssocID="{29E5C7C9-38B9-4B08-A61E-AFF62BE02B28}" presName="desTx" presStyleLbl="revTx" presStyleIdx="3" presStyleCnt="8">
        <dgm:presLayoutVars/>
      </dgm:prSet>
      <dgm:spPr/>
    </dgm:pt>
    <dgm:pt modelId="{C24D92E7-FBBC-4552-801C-BF484FEB9782}" type="pres">
      <dgm:prSet presAssocID="{8E0758CF-CAB6-4131-A8A2-E63AE06F8186}" presName="sibTrans" presStyleCnt="0"/>
      <dgm:spPr/>
    </dgm:pt>
    <dgm:pt modelId="{ABF77024-172E-4D41-81C7-148DDAB6AAEB}" type="pres">
      <dgm:prSet presAssocID="{8ADAD435-C33A-42CF-BD6F-F23A3976664E}" presName="compNode" presStyleCnt="0"/>
      <dgm:spPr/>
    </dgm:pt>
    <dgm:pt modelId="{F877B08A-A383-4640-B599-D0A0606EC7FE}" type="pres">
      <dgm:prSet presAssocID="{8ADAD435-C33A-42CF-BD6F-F23A397666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0C4D91B1-847C-40AB-9EFF-F5BEB2FDD438}" type="pres">
      <dgm:prSet presAssocID="{8ADAD435-C33A-42CF-BD6F-F23A3976664E}" presName="iconSpace" presStyleCnt="0"/>
      <dgm:spPr/>
    </dgm:pt>
    <dgm:pt modelId="{126B7431-6373-42E9-B62B-B40EE6FA56BA}" type="pres">
      <dgm:prSet presAssocID="{8ADAD435-C33A-42CF-BD6F-F23A3976664E}" presName="parTx" presStyleLbl="revTx" presStyleIdx="4" presStyleCnt="8">
        <dgm:presLayoutVars>
          <dgm:chMax val="0"/>
          <dgm:chPref val="0"/>
        </dgm:presLayoutVars>
      </dgm:prSet>
      <dgm:spPr/>
    </dgm:pt>
    <dgm:pt modelId="{59922C8E-7F3E-47C2-9B1E-ADC9CEF1ABF2}" type="pres">
      <dgm:prSet presAssocID="{8ADAD435-C33A-42CF-BD6F-F23A3976664E}" presName="txSpace" presStyleCnt="0"/>
      <dgm:spPr/>
    </dgm:pt>
    <dgm:pt modelId="{70711A3E-C3B9-4C91-B11B-1AE00F1F77FA}" type="pres">
      <dgm:prSet presAssocID="{8ADAD435-C33A-42CF-BD6F-F23A3976664E}" presName="desTx" presStyleLbl="revTx" presStyleIdx="5" presStyleCnt="8">
        <dgm:presLayoutVars/>
      </dgm:prSet>
      <dgm:spPr/>
    </dgm:pt>
    <dgm:pt modelId="{B93DB97D-70D6-43AE-99BE-642B3ECD0863}" type="pres">
      <dgm:prSet presAssocID="{E7ABB75C-518B-48A4-9783-3784117F866F}" presName="sibTrans" presStyleCnt="0"/>
      <dgm:spPr/>
    </dgm:pt>
    <dgm:pt modelId="{C5C5F7D2-A000-4F62-91BD-5772CAE955DE}" type="pres">
      <dgm:prSet presAssocID="{1C4D31A7-E135-4778-A706-C1102D448E04}" presName="compNode" presStyleCnt="0"/>
      <dgm:spPr/>
    </dgm:pt>
    <dgm:pt modelId="{083F0E30-9A9D-49B6-A35D-AFC10D58B957}" type="pres">
      <dgm:prSet presAssocID="{1C4D31A7-E135-4778-A706-C1102D448E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Bar Chart"/>
        </a:ext>
      </dgm:extLst>
    </dgm:pt>
    <dgm:pt modelId="{3DEE1B63-5633-4B28-9475-6C0F0C2746DB}" type="pres">
      <dgm:prSet presAssocID="{1C4D31A7-E135-4778-A706-C1102D448E04}" presName="iconSpace" presStyleCnt="0"/>
      <dgm:spPr/>
    </dgm:pt>
    <dgm:pt modelId="{34410612-81BB-476C-83E3-8EE629C239A9}" type="pres">
      <dgm:prSet presAssocID="{1C4D31A7-E135-4778-A706-C1102D448E04}" presName="parTx" presStyleLbl="revTx" presStyleIdx="6" presStyleCnt="8">
        <dgm:presLayoutVars>
          <dgm:chMax val="0"/>
          <dgm:chPref val="0"/>
        </dgm:presLayoutVars>
      </dgm:prSet>
      <dgm:spPr/>
    </dgm:pt>
    <dgm:pt modelId="{5A0C24E4-61C7-4300-97EA-FDA0B0CB53FC}" type="pres">
      <dgm:prSet presAssocID="{1C4D31A7-E135-4778-A706-C1102D448E04}" presName="txSpace" presStyleCnt="0"/>
      <dgm:spPr/>
    </dgm:pt>
    <dgm:pt modelId="{1539046F-634C-4565-A0CE-F37D719D00DE}" type="pres">
      <dgm:prSet presAssocID="{1C4D31A7-E135-4778-A706-C1102D448E04}" presName="desTx" presStyleLbl="revTx" presStyleIdx="7" presStyleCnt="8">
        <dgm:presLayoutVars/>
      </dgm:prSet>
      <dgm:spPr/>
    </dgm:pt>
  </dgm:ptLst>
  <dgm:cxnLst>
    <dgm:cxn modelId="{77EDB206-ACBC-4B7A-909D-465AC3DEB9AB}" type="presOf" srcId="{32846AB2-29EA-4D5F-B35F-94F027A4536A}" destId="{E42C9CEE-AD4D-4AE9-B34E-91388A98C1EF}" srcOrd="0" destOrd="1" presId="urn:microsoft.com/office/officeart/2018/5/layout/CenteredIconLabelDescriptionList"/>
    <dgm:cxn modelId="{099E300B-8368-4023-8B93-CD23B1A9C92B}" type="presOf" srcId="{99765C11-5F83-4A07-9336-19C2B75FEC00}" destId="{70711A3E-C3B9-4C91-B11B-1AE00F1F77FA}" srcOrd="0" destOrd="1" presId="urn:microsoft.com/office/officeart/2018/5/layout/CenteredIconLabelDescriptionList"/>
    <dgm:cxn modelId="{E0665A19-0E01-4058-8993-A38A006BD069}" srcId="{4CF6D21C-023C-4DF6-85B9-259F5B20862D}" destId="{8ADAD435-C33A-42CF-BD6F-F23A3976664E}" srcOrd="2" destOrd="0" parTransId="{9ABF1BD1-BC71-49C1-8D94-90FED2200139}" sibTransId="{E7ABB75C-518B-48A4-9783-3784117F866F}"/>
    <dgm:cxn modelId="{0F79F225-0840-423D-878B-8A53979A6A11}" srcId="{1C4D31A7-E135-4778-A706-C1102D448E04}" destId="{28657F92-35E4-4D6B-8B81-06572BC17028}" srcOrd="0" destOrd="0" parTransId="{E8F0E557-6AFD-4AB2-B30E-D75FBAAA4134}" sibTransId="{85891A0B-36F0-4478-B0B1-4BB00F2BA749}"/>
    <dgm:cxn modelId="{003B3233-6DAE-46FB-855F-3727809A3FB8}" srcId="{29E5C7C9-38B9-4B08-A61E-AFF62BE02B28}" destId="{805CB135-AF5F-4C51-9D73-01EC822F6D91}" srcOrd="0" destOrd="0" parTransId="{9663C177-E66C-43A0-88F2-0FB64342294F}" sibTransId="{73344BB5-8C57-4943-AB5F-CA92DDA5E57D}"/>
    <dgm:cxn modelId="{E65A6B3C-3827-4350-A5C4-E65EC111884C}" type="presOf" srcId="{29E5C7C9-38B9-4B08-A61E-AFF62BE02B28}" destId="{01105DF8-46F3-4966-ADCA-B0A8D46C55C4}" srcOrd="0" destOrd="0" presId="urn:microsoft.com/office/officeart/2018/5/layout/CenteredIconLabelDescriptionList"/>
    <dgm:cxn modelId="{BD328C4B-B991-4882-9857-951CEDA2FE5B}" type="presOf" srcId="{F15F962E-ADC4-4268-9EF5-B3F6968AB86B}" destId="{8BEFE96B-27BD-496D-8E38-D5BEDC5471FC}" srcOrd="0" destOrd="0" presId="urn:microsoft.com/office/officeart/2018/5/layout/CenteredIconLabelDescriptionList"/>
    <dgm:cxn modelId="{12A2DE70-AAC9-4235-ACE9-B5BB6CA82245}" type="presOf" srcId="{8ADAD435-C33A-42CF-BD6F-F23A3976664E}" destId="{126B7431-6373-42E9-B62B-B40EE6FA56BA}" srcOrd="0" destOrd="0" presId="urn:microsoft.com/office/officeart/2018/5/layout/CenteredIconLabelDescriptionList"/>
    <dgm:cxn modelId="{7F84A458-37EC-43F9-81A6-B6EC2007D49F}" type="presOf" srcId="{DD7D160F-D1C0-4EBD-84B0-F9E25FC4F056}" destId="{C7BE9439-382F-4EC3-AE65-871C6AB03917}" srcOrd="0" destOrd="1" presId="urn:microsoft.com/office/officeart/2018/5/layout/CenteredIconLabelDescriptionList"/>
    <dgm:cxn modelId="{17484688-110E-4F5F-B87B-DE1D79F86210}" type="presOf" srcId="{805CB135-AF5F-4C51-9D73-01EC822F6D91}" destId="{C7BE9439-382F-4EC3-AE65-871C6AB03917}" srcOrd="0" destOrd="0" presId="urn:microsoft.com/office/officeart/2018/5/layout/CenteredIconLabelDescriptionList"/>
    <dgm:cxn modelId="{0F95008D-704B-4848-A249-828F88B340D3}" srcId="{F15F962E-ADC4-4268-9EF5-B3F6968AB86B}" destId="{32846AB2-29EA-4D5F-B35F-94F027A4536A}" srcOrd="1" destOrd="0" parTransId="{5E2A69C6-E639-49BF-8560-0F0926DA40ED}" sibTransId="{8E3830B3-CB10-41FD-BD05-053DF8C61D4F}"/>
    <dgm:cxn modelId="{E31DA590-36AF-4F06-9B8C-808FA374AB59}" type="presOf" srcId="{4CF6D21C-023C-4DF6-85B9-259F5B20862D}" destId="{21DDB602-3F70-4554-94E9-5B36452E51D3}" srcOrd="0" destOrd="0" presId="urn:microsoft.com/office/officeart/2018/5/layout/CenteredIconLabelDescriptionList"/>
    <dgm:cxn modelId="{D64C2C9D-4C04-4ED4-9480-B70C2E31800F}" srcId="{29E5C7C9-38B9-4B08-A61E-AFF62BE02B28}" destId="{DD7D160F-D1C0-4EBD-84B0-F9E25FC4F056}" srcOrd="1" destOrd="0" parTransId="{9D9284A8-78EC-43C3-B916-E58541C11623}" sibTransId="{4825B9C0-741F-415B-9EBA-6F58530578C8}"/>
    <dgm:cxn modelId="{9448D59F-26E3-4A57-B5A8-4A6EA1CAC382}" srcId="{4CF6D21C-023C-4DF6-85B9-259F5B20862D}" destId="{29E5C7C9-38B9-4B08-A61E-AFF62BE02B28}" srcOrd="1" destOrd="0" parTransId="{75563EBE-0375-4FC2-BDEA-AA8C8FD121C4}" sibTransId="{8E0758CF-CAB6-4131-A8A2-E63AE06F8186}"/>
    <dgm:cxn modelId="{F86B18A8-6521-4565-B8AD-EDB902561C77}" type="presOf" srcId="{1C4D31A7-E135-4778-A706-C1102D448E04}" destId="{34410612-81BB-476C-83E3-8EE629C239A9}" srcOrd="0" destOrd="0" presId="urn:microsoft.com/office/officeart/2018/5/layout/CenteredIconLabelDescriptionList"/>
    <dgm:cxn modelId="{2501E7AA-9DE7-4E34-A08B-63942CDCC15C}" srcId="{4CF6D21C-023C-4DF6-85B9-259F5B20862D}" destId="{1C4D31A7-E135-4778-A706-C1102D448E04}" srcOrd="3" destOrd="0" parTransId="{EFBC0542-203C-4AE0-851F-123B97CC906B}" sibTransId="{6AD10885-5ABD-4B44-8338-BB3704920FDB}"/>
    <dgm:cxn modelId="{D513C6AD-4C6F-4490-AE74-1125358EB423}" type="presOf" srcId="{4B95576B-60A0-44A9-B085-BB29F0470DDF}" destId="{1539046F-634C-4565-A0CE-F37D719D00DE}" srcOrd="0" destOrd="1" presId="urn:microsoft.com/office/officeart/2018/5/layout/CenteredIconLabelDescriptionList"/>
    <dgm:cxn modelId="{7C9CEEB9-6F9B-44BD-B4AD-0C68251F9C3B}" srcId="{4CF6D21C-023C-4DF6-85B9-259F5B20862D}" destId="{F15F962E-ADC4-4268-9EF5-B3F6968AB86B}" srcOrd="0" destOrd="0" parTransId="{7DB1F068-B37C-4EC3-A5D3-01A3E633BAFE}" sibTransId="{093B61BD-719B-4F79-A059-1CDCDC24D019}"/>
    <dgm:cxn modelId="{3DD3EBBF-D2DE-49B2-8774-E1545F10C77A}" srcId="{8ADAD435-C33A-42CF-BD6F-F23A3976664E}" destId="{99765C11-5F83-4A07-9336-19C2B75FEC00}" srcOrd="1" destOrd="0" parTransId="{C95485C1-4DA7-4C53-B7A7-7D29E6B85A28}" sibTransId="{78412450-9E0F-4D3E-AF57-DED415299F42}"/>
    <dgm:cxn modelId="{7C763CD1-4847-4CF2-B122-03995F84B558}" type="presOf" srcId="{E6092CE1-967A-435E-B7E3-6A8E6A02EF6A}" destId="{70711A3E-C3B9-4C91-B11B-1AE00F1F77FA}" srcOrd="0" destOrd="0" presId="urn:microsoft.com/office/officeart/2018/5/layout/CenteredIconLabelDescriptionList"/>
    <dgm:cxn modelId="{D24404D2-C223-47E5-9949-4084E7315E60}" srcId="{1C4D31A7-E135-4778-A706-C1102D448E04}" destId="{4B95576B-60A0-44A9-B085-BB29F0470DDF}" srcOrd="1" destOrd="0" parTransId="{E525737C-450A-4508-8476-0A1BA0F1FA66}" sibTransId="{7F580C4A-A398-4E12-B768-99D8480D14EE}"/>
    <dgm:cxn modelId="{50684DD5-B456-40B4-A12C-EAC3F7BBF5D1}" srcId="{F15F962E-ADC4-4268-9EF5-B3F6968AB86B}" destId="{C4B9B939-F942-4765-9666-A423282CEDDC}" srcOrd="0" destOrd="0" parTransId="{4F10C789-A07D-4963-B91F-F25622FF62D5}" sibTransId="{187C04FE-4153-459E-AD2A-5C838093CA4B}"/>
    <dgm:cxn modelId="{73BFAEE4-93C7-48D7-A62D-BC8292E490EE}" type="presOf" srcId="{C4B9B939-F942-4765-9666-A423282CEDDC}" destId="{E42C9CEE-AD4D-4AE9-B34E-91388A98C1EF}" srcOrd="0" destOrd="0" presId="urn:microsoft.com/office/officeart/2018/5/layout/CenteredIconLabelDescriptionList"/>
    <dgm:cxn modelId="{4B4357EC-4989-45BA-B96B-FA9F044B3432}" type="presOf" srcId="{28657F92-35E4-4D6B-8B81-06572BC17028}" destId="{1539046F-634C-4565-A0CE-F37D719D00DE}" srcOrd="0" destOrd="0" presId="urn:microsoft.com/office/officeart/2018/5/layout/CenteredIconLabelDescriptionList"/>
    <dgm:cxn modelId="{5D9428FA-75EA-4515-9BD4-CFADD559C86C}" srcId="{8ADAD435-C33A-42CF-BD6F-F23A3976664E}" destId="{E6092CE1-967A-435E-B7E3-6A8E6A02EF6A}" srcOrd="0" destOrd="0" parTransId="{AFA165AD-0EB3-4AE1-BF36-66AD1D5B9362}" sibTransId="{8DA376E1-060C-48E9-9C9B-E63663A543A1}"/>
    <dgm:cxn modelId="{CE510398-9FD9-4337-AF08-ACE63D0AD723}" type="presParOf" srcId="{21DDB602-3F70-4554-94E9-5B36452E51D3}" destId="{47224F7C-AC04-4591-BC5C-9B46365EA814}" srcOrd="0" destOrd="0" presId="urn:microsoft.com/office/officeart/2018/5/layout/CenteredIconLabelDescriptionList"/>
    <dgm:cxn modelId="{2BE14389-78D1-4D2D-B38F-A42DCF1E53D9}" type="presParOf" srcId="{47224F7C-AC04-4591-BC5C-9B46365EA814}" destId="{BCB1B53B-7363-4A8C-A2EC-AAEC636101C8}" srcOrd="0" destOrd="0" presId="urn:microsoft.com/office/officeart/2018/5/layout/CenteredIconLabelDescriptionList"/>
    <dgm:cxn modelId="{F8FEDD7B-D07F-4716-81A0-A3D88C81CEFB}" type="presParOf" srcId="{47224F7C-AC04-4591-BC5C-9B46365EA814}" destId="{EC253120-5B04-473D-96E6-4F291AAC56A0}" srcOrd="1" destOrd="0" presId="urn:microsoft.com/office/officeart/2018/5/layout/CenteredIconLabelDescriptionList"/>
    <dgm:cxn modelId="{6CED54D6-B55F-4E89-8695-3DD0BF432EE6}" type="presParOf" srcId="{47224F7C-AC04-4591-BC5C-9B46365EA814}" destId="{8BEFE96B-27BD-496D-8E38-D5BEDC5471FC}" srcOrd="2" destOrd="0" presId="urn:microsoft.com/office/officeart/2018/5/layout/CenteredIconLabelDescriptionList"/>
    <dgm:cxn modelId="{C9A79955-5B4A-49EE-A907-56E12D09DBB7}" type="presParOf" srcId="{47224F7C-AC04-4591-BC5C-9B46365EA814}" destId="{BEFD28AD-AA24-496E-99E1-28716A7442A5}" srcOrd="3" destOrd="0" presId="urn:microsoft.com/office/officeart/2018/5/layout/CenteredIconLabelDescriptionList"/>
    <dgm:cxn modelId="{89ED272B-9DE0-48C6-A695-4C34A26BD1F8}" type="presParOf" srcId="{47224F7C-AC04-4591-BC5C-9B46365EA814}" destId="{E42C9CEE-AD4D-4AE9-B34E-91388A98C1EF}" srcOrd="4" destOrd="0" presId="urn:microsoft.com/office/officeart/2018/5/layout/CenteredIconLabelDescriptionList"/>
    <dgm:cxn modelId="{54E34550-ADF3-425D-9E29-46431CFECC39}" type="presParOf" srcId="{21DDB602-3F70-4554-94E9-5B36452E51D3}" destId="{C0F15F53-3AE0-4620-9BF2-9FD64272A25D}" srcOrd="1" destOrd="0" presId="urn:microsoft.com/office/officeart/2018/5/layout/CenteredIconLabelDescriptionList"/>
    <dgm:cxn modelId="{B3F13B7E-D957-4092-B26A-638701B9F854}" type="presParOf" srcId="{21DDB602-3F70-4554-94E9-5B36452E51D3}" destId="{29DB3660-FFA5-45C5-8447-F85B2592FD98}" srcOrd="2" destOrd="0" presId="urn:microsoft.com/office/officeart/2018/5/layout/CenteredIconLabelDescriptionList"/>
    <dgm:cxn modelId="{BE99AA7E-2471-4A64-9A98-8DA73BB97476}" type="presParOf" srcId="{29DB3660-FFA5-45C5-8447-F85B2592FD98}" destId="{04744C28-515F-465B-9FA4-AFA9A83D9D38}" srcOrd="0" destOrd="0" presId="urn:microsoft.com/office/officeart/2018/5/layout/CenteredIconLabelDescriptionList"/>
    <dgm:cxn modelId="{FAEAB022-4AA5-4CDA-A8E9-2EA8AAFD5CFB}" type="presParOf" srcId="{29DB3660-FFA5-45C5-8447-F85B2592FD98}" destId="{24F538F3-ECE0-494B-B557-7BCFFBBC1F6F}" srcOrd="1" destOrd="0" presId="urn:microsoft.com/office/officeart/2018/5/layout/CenteredIconLabelDescriptionList"/>
    <dgm:cxn modelId="{F7E87FBC-85EB-4F56-B474-71AB8BBB6485}" type="presParOf" srcId="{29DB3660-FFA5-45C5-8447-F85B2592FD98}" destId="{01105DF8-46F3-4966-ADCA-B0A8D46C55C4}" srcOrd="2" destOrd="0" presId="urn:microsoft.com/office/officeart/2018/5/layout/CenteredIconLabelDescriptionList"/>
    <dgm:cxn modelId="{DD33FFF8-1302-45A0-BE9C-AC8217757231}" type="presParOf" srcId="{29DB3660-FFA5-45C5-8447-F85B2592FD98}" destId="{E9BDDAA5-D846-4691-AD51-48508301A74C}" srcOrd="3" destOrd="0" presId="urn:microsoft.com/office/officeart/2018/5/layout/CenteredIconLabelDescriptionList"/>
    <dgm:cxn modelId="{5E3F4A47-FEEC-4E03-9EFF-BB808321E768}" type="presParOf" srcId="{29DB3660-FFA5-45C5-8447-F85B2592FD98}" destId="{C7BE9439-382F-4EC3-AE65-871C6AB03917}" srcOrd="4" destOrd="0" presId="urn:microsoft.com/office/officeart/2018/5/layout/CenteredIconLabelDescriptionList"/>
    <dgm:cxn modelId="{23C3CFB9-5D03-4659-8E81-C98D9E0D90AC}" type="presParOf" srcId="{21DDB602-3F70-4554-94E9-5B36452E51D3}" destId="{C24D92E7-FBBC-4552-801C-BF484FEB9782}" srcOrd="3" destOrd="0" presId="urn:microsoft.com/office/officeart/2018/5/layout/CenteredIconLabelDescriptionList"/>
    <dgm:cxn modelId="{BEDB6D87-5859-40AE-BB7A-39E4176B920D}" type="presParOf" srcId="{21DDB602-3F70-4554-94E9-5B36452E51D3}" destId="{ABF77024-172E-4D41-81C7-148DDAB6AAEB}" srcOrd="4" destOrd="0" presId="urn:microsoft.com/office/officeart/2018/5/layout/CenteredIconLabelDescriptionList"/>
    <dgm:cxn modelId="{81785E4A-DD5A-404F-80FD-0FDE082770F1}" type="presParOf" srcId="{ABF77024-172E-4D41-81C7-148DDAB6AAEB}" destId="{F877B08A-A383-4640-B599-D0A0606EC7FE}" srcOrd="0" destOrd="0" presId="urn:microsoft.com/office/officeart/2018/5/layout/CenteredIconLabelDescriptionList"/>
    <dgm:cxn modelId="{7E15C32D-6CEC-49AE-BD2F-6EE5013EDB38}" type="presParOf" srcId="{ABF77024-172E-4D41-81C7-148DDAB6AAEB}" destId="{0C4D91B1-847C-40AB-9EFF-F5BEB2FDD438}" srcOrd="1" destOrd="0" presId="urn:microsoft.com/office/officeart/2018/5/layout/CenteredIconLabelDescriptionList"/>
    <dgm:cxn modelId="{327A7F46-52CB-4C3F-809D-94FC9E97D8BF}" type="presParOf" srcId="{ABF77024-172E-4D41-81C7-148DDAB6AAEB}" destId="{126B7431-6373-42E9-B62B-B40EE6FA56BA}" srcOrd="2" destOrd="0" presId="urn:microsoft.com/office/officeart/2018/5/layout/CenteredIconLabelDescriptionList"/>
    <dgm:cxn modelId="{8AC494CE-A61A-45AC-A14E-3DB2D86E1A9F}" type="presParOf" srcId="{ABF77024-172E-4D41-81C7-148DDAB6AAEB}" destId="{59922C8E-7F3E-47C2-9B1E-ADC9CEF1ABF2}" srcOrd="3" destOrd="0" presId="urn:microsoft.com/office/officeart/2018/5/layout/CenteredIconLabelDescriptionList"/>
    <dgm:cxn modelId="{79E74B30-D889-45C0-B5B0-8CF4572AE642}" type="presParOf" srcId="{ABF77024-172E-4D41-81C7-148DDAB6AAEB}" destId="{70711A3E-C3B9-4C91-B11B-1AE00F1F77FA}" srcOrd="4" destOrd="0" presId="urn:microsoft.com/office/officeart/2018/5/layout/CenteredIconLabelDescriptionList"/>
    <dgm:cxn modelId="{E5F368CA-7058-4F9B-A4C9-9CEDBF4E0332}" type="presParOf" srcId="{21DDB602-3F70-4554-94E9-5B36452E51D3}" destId="{B93DB97D-70D6-43AE-99BE-642B3ECD0863}" srcOrd="5" destOrd="0" presId="urn:microsoft.com/office/officeart/2018/5/layout/CenteredIconLabelDescriptionList"/>
    <dgm:cxn modelId="{489E5C26-8B9E-4DDF-9995-3FE20081CC99}" type="presParOf" srcId="{21DDB602-3F70-4554-94E9-5B36452E51D3}" destId="{C5C5F7D2-A000-4F62-91BD-5772CAE955DE}" srcOrd="6" destOrd="0" presId="urn:microsoft.com/office/officeart/2018/5/layout/CenteredIconLabelDescriptionList"/>
    <dgm:cxn modelId="{60C49942-AC31-43A7-B07D-02A2397488E9}" type="presParOf" srcId="{C5C5F7D2-A000-4F62-91BD-5772CAE955DE}" destId="{083F0E30-9A9D-49B6-A35D-AFC10D58B957}" srcOrd="0" destOrd="0" presId="urn:microsoft.com/office/officeart/2018/5/layout/CenteredIconLabelDescriptionList"/>
    <dgm:cxn modelId="{F89F6500-69E2-499E-9E19-170B0A753453}" type="presParOf" srcId="{C5C5F7D2-A000-4F62-91BD-5772CAE955DE}" destId="{3DEE1B63-5633-4B28-9475-6C0F0C2746DB}" srcOrd="1" destOrd="0" presId="urn:microsoft.com/office/officeart/2018/5/layout/CenteredIconLabelDescriptionList"/>
    <dgm:cxn modelId="{44D722E4-8C03-4DA8-AECD-5327FA60C515}" type="presParOf" srcId="{C5C5F7D2-A000-4F62-91BD-5772CAE955DE}" destId="{34410612-81BB-476C-83E3-8EE629C239A9}" srcOrd="2" destOrd="0" presId="urn:microsoft.com/office/officeart/2018/5/layout/CenteredIconLabelDescriptionList"/>
    <dgm:cxn modelId="{4B3D9602-6500-43A3-A1D3-F723C2920701}" type="presParOf" srcId="{C5C5F7D2-A000-4F62-91BD-5772CAE955DE}" destId="{5A0C24E4-61C7-4300-97EA-FDA0B0CB53FC}" srcOrd="3" destOrd="0" presId="urn:microsoft.com/office/officeart/2018/5/layout/CenteredIconLabelDescriptionList"/>
    <dgm:cxn modelId="{47193B0C-312F-4E61-81C7-0D07A8155FFB}" type="presParOf" srcId="{C5C5F7D2-A000-4F62-91BD-5772CAE955DE}" destId="{1539046F-634C-4565-A0CE-F37D719D00D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A5DD61-E493-4E16-A40F-D9A5DF5FAF6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7F204B-A519-4AE9-A6A4-BF1013770D37}">
      <dgm:prSet/>
      <dgm:spPr/>
      <dgm:t>
        <a:bodyPr/>
        <a:lstStyle/>
        <a:p>
          <a:pPr>
            <a:defRPr b="1"/>
          </a:pPr>
          <a:r>
            <a:rPr lang="en-US" dirty="0"/>
            <a:t>Analysis performed in June 2022 based on the current gap to target for patients with a diagnosis of hypertension not at blood pressure goal </a:t>
          </a:r>
        </a:p>
      </dgm:t>
    </dgm:pt>
    <dgm:pt modelId="{7E708F49-E7CD-4EAE-90F7-D3F873D9DC1E}" type="parTrans" cxnId="{E1A1014A-5A8A-4EB0-B8F8-11AB231DF230}">
      <dgm:prSet/>
      <dgm:spPr/>
      <dgm:t>
        <a:bodyPr/>
        <a:lstStyle/>
        <a:p>
          <a:endParaRPr lang="en-US"/>
        </a:p>
      </dgm:t>
    </dgm:pt>
    <dgm:pt modelId="{96C0ACE7-5A02-4D14-8D5B-AC8CFD0FF52F}" type="sibTrans" cxnId="{E1A1014A-5A8A-4EB0-B8F8-11AB231DF230}">
      <dgm:prSet/>
      <dgm:spPr/>
      <dgm:t>
        <a:bodyPr/>
        <a:lstStyle/>
        <a:p>
          <a:endParaRPr lang="en-US"/>
        </a:p>
      </dgm:t>
    </dgm:pt>
    <dgm:pt modelId="{C3247723-BC7F-41D7-8BE7-07FEB5D1BFD5}">
      <dgm:prSet custT="1"/>
      <dgm:spPr/>
      <dgm:t>
        <a:bodyPr/>
        <a:lstStyle/>
        <a:p>
          <a:r>
            <a:rPr lang="en-US" sz="1200" dirty="0"/>
            <a:t>Assumed maximum relative value unit expense for a chronic condition visit and the average Medicare reimbursement rate </a:t>
          </a:r>
        </a:p>
      </dgm:t>
    </dgm:pt>
    <dgm:pt modelId="{4C7F6A17-B64A-4745-9AC1-B163BD7067A7}" type="parTrans" cxnId="{07EE93A7-C20A-4DA9-98AC-9EE388794AA8}">
      <dgm:prSet/>
      <dgm:spPr/>
      <dgm:t>
        <a:bodyPr/>
        <a:lstStyle/>
        <a:p>
          <a:endParaRPr lang="en-US"/>
        </a:p>
      </dgm:t>
    </dgm:pt>
    <dgm:pt modelId="{E2806313-450C-465B-8EE2-B42B605FB072}" type="sibTrans" cxnId="{07EE93A7-C20A-4DA9-98AC-9EE388794AA8}">
      <dgm:prSet/>
      <dgm:spPr/>
      <dgm:t>
        <a:bodyPr/>
        <a:lstStyle/>
        <a:p>
          <a:endParaRPr lang="en-US"/>
        </a:p>
      </dgm:t>
    </dgm:pt>
    <dgm:pt modelId="{73F91A24-E46C-4227-821A-1252F21323CB}">
      <dgm:prSet custT="1"/>
      <dgm:spPr/>
      <dgm:t>
        <a:bodyPr/>
        <a:lstStyle/>
        <a:p>
          <a:r>
            <a:rPr lang="en-US" sz="1200" dirty="0"/>
            <a:t>Included initial cost of vendor setup and maximum outreach expense </a:t>
          </a:r>
        </a:p>
      </dgm:t>
    </dgm:pt>
    <dgm:pt modelId="{5F3D4270-5A48-4AA1-9A78-ADE14EA535BD}" type="parTrans" cxnId="{96B824F7-010A-4602-8D54-561A250D17EB}">
      <dgm:prSet/>
      <dgm:spPr/>
      <dgm:t>
        <a:bodyPr/>
        <a:lstStyle/>
        <a:p>
          <a:endParaRPr lang="en-US"/>
        </a:p>
      </dgm:t>
    </dgm:pt>
    <dgm:pt modelId="{C0684F01-6AB2-4050-AE86-1F465207F8AB}" type="sibTrans" cxnId="{96B824F7-010A-4602-8D54-561A250D17EB}">
      <dgm:prSet/>
      <dgm:spPr/>
      <dgm:t>
        <a:bodyPr/>
        <a:lstStyle/>
        <a:p>
          <a:endParaRPr lang="en-US"/>
        </a:p>
      </dgm:t>
    </dgm:pt>
    <dgm:pt modelId="{A2C9B71A-7E65-4226-92A4-AA33B0A6F705}">
      <dgm:prSet custT="1"/>
      <dgm:spPr/>
      <dgm:t>
        <a:bodyPr/>
        <a:lstStyle/>
        <a:p>
          <a:r>
            <a:rPr lang="en-US" sz="1200" dirty="0"/>
            <a:t>Revenue minus expense calculated at cut points of 10, 20, 30, and 40 percent of completed visit rates </a:t>
          </a:r>
        </a:p>
      </dgm:t>
    </dgm:pt>
    <dgm:pt modelId="{AE2C9D05-9E0F-42BE-936D-7636BCC0F880}" type="parTrans" cxnId="{9CA7F8F8-869C-42B2-B20D-61380D78FAEA}">
      <dgm:prSet/>
      <dgm:spPr/>
      <dgm:t>
        <a:bodyPr/>
        <a:lstStyle/>
        <a:p>
          <a:endParaRPr lang="en-US"/>
        </a:p>
      </dgm:t>
    </dgm:pt>
    <dgm:pt modelId="{E6A1F8B6-ABFF-45E6-A4E6-B744DC0A0FF9}" type="sibTrans" cxnId="{9CA7F8F8-869C-42B2-B20D-61380D78FAEA}">
      <dgm:prSet/>
      <dgm:spPr/>
      <dgm:t>
        <a:bodyPr/>
        <a:lstStyle/>
        <a:p>
          <a:endParaRPr lang="en-US"/>
        </a:p>
      </dgm:t>
    </dgm:pt>
    <dgm:pt modelId="{286665EC-C2C3-4F84-B46A-1C0978D08B76}">
      <dgm:prSet/>
      <dgm:spPr/>
      <dgm:t>
        <a:bodyPr/>
        <a:lstStyle/>
        <a:p>
          <a:pPr>
            <a:defRPr b="1"/>
          </a:pPr>
          <a:r>
            <a:rPr lang="en-US" dirty="0"/>
            <a:t>Positive cost/benefit ratio estimated at a minimum of $226,132 for both markets at a 10% appointment completion rate for the estimated 28,369 patients not at goal</a:t>
          </a:r>
        </a:p>
      </dgm:t>
    </dgm:pt>
    <dgm:pt modelId="{D5FA125E-1876-4F5D-9299-E9350C42F354}" type="parTrans" cxnId="{56BADAA1-BF57-40C0-B9DE-1C10C1B93B84}">
      <dgm:prSet/>
      <dgm:spPr/>
      <dgm:t>
        <a:bodyPr/>
        <a:lstStyle/>
        <a:p>
          <a:endParaRPr lang="en-US"/>
        </a:p>
      </dgm:t>
    </dgm:pt>
    <dgm:pt modelId="{340B7D24-2F3F-49BF-B6B2-E13B5C8329E4}" type="sibTrans" cxnId="{56BADAA1-BF57-40C0-B9DE-1C10C1B93B84}">
      <dgm:prSet/>
      <dgm:spPr/>
      <dgm:t>
        <a:bodyPr/>
        <a:lstStyle/>
        <a:p>
          <a:endParaRPr lang="en-US"/>
        </a:p>
      </dgm:t>
    </dgm:pt>
    <dgm:pt modelId="{8BB44957-28E3-4423-9B86-C29EE0ED2068}">
      <dgm:prSet/>
      <dgm:spPr/>
      <dgm:t>
        <a:bodyPr/>
        <a:lstStyle/>
        <a:p>
          <a:pPr>
            <a:defRPr b="1"/>
          </a:pPr>
          <a:r>
            <a:rPr lang="en-US" dirty="0"/>
            <a:t>The financial analysis across all Trinity Health markets demonstrated a positive cost/benefit ratio of nearly $1 million for approximately 125,000 patients at a 10% appointment completion rate. </a:t>
          </a:r>
        </a:p>
      </dgm:t>
    </dgm:pt>
    <dgm:pt modelId="{C7287776-AC35-484A-8C79-A164F77A6AE6}" type="parTrans" cxnId="{F283F0D6-6564-4EA5-96DA-2AD81BE95FCE}">
      <dgm:prSet/>
      <dgm:spPr/>
      <dgm:t>
        <a:bodyPr/>
        <a:lstStyle/>
        <a:p>
          <a:endParaRPr lang="en-US"/>
        </a:p>
      </dgm:t>
    </dgm:pt>
    <dgm:pt modelId="{3C702EB9-049B-4017-85DD-AE9C115E8C79}" type="sibTrans" cxnId="{F283F0D6-6564-4EA5-96DA-2AD81BE95FCE}">
      <dgm:prSet/>
      <dgm:spPr/>
      <dgm:t>
        <a:bodyPr/>
        <a:lstStyle/>
        <a:p>
          <a:endParaRPr lang="en-US"/>
        </a:p>
      </dgm:t>
    </dgm:pt>
    <dgm:pt modelId="{B2CB0AAD-6640-44CD-B2FE-C3FEBC0B5C8E}">
      <dgm:prSet/>
      <dgm:spPr/>
      <dgm:t>
        <a:bodyPr/>
        <a:lstStyle/>
        <a:p>
          <a:pPr>
            <a:defRPr b="1"/>
          </a:pPr>
          <a:r>
            <a:rPr lang="en-US" dirty="0"/>
            <a:t>Minimal financial risk of a pilot of 250 hypertension patients in each targeted market </a:t>
          </a:r>
        </a:p>
      </dgm:t>
    </dgm:pt>
    <dgm:pt modelId="{958E20E7-43A1-45C9-B453-E7F8393F9BBE}" type="parTrans" cxnId="{7F15EA67-FAD6-49EC-B89F-6CE60E732577}">
      <dgm:prSet/>
      <dgm:spPr/>
      <dgm:t>
        <a:bodyPr/>
        <a:lstStyle/>
        <a:p>
          <a:endParaRPr lang="en-US"/>
        </a:p>
      </dgm:t>
    </dgm:pt>
    <dgm:pt modelId="{6FD85EBE-9DA3-4DBD-A12B-F19B97FB5021}" type="sibTrans" cxnId="{7F15EA67-FAD6-49EC-B89F-6CE60E732577}">
      <dgm:prSet/>
      <dgm:spPr/>
      <dgm:t>
        <a:bodyPr/>
        <a:lstStyle/>
        <a:p>
          <a:endParaRPr lang="en-US"/>
        </a:p>
      </dgm:t>
    </dgm:pt>
    <dgm:pt modelId="{9A1FC659-D3C5-4780-AF4F-08A443B56CFC}">
      <dgm:prSet custT="1"/>
      <dgm:spPr/>
      <dgm:t>
        <a:bodyPr/>
        <a:lstStyle/>
        <a:p>
          <a:r>
            <a:rPr lang="en-US" sz="1200" dirty="0"/>
            <a:t>Estimated maximum cost per patient assuming all methods of outreach were applied calculated to be $6.50 per patient or a total of $1,625 </a:t>
          </a:r>
        </a:p>
      </dgm:t>
    </dgm:pt>
    <dgm:pt modelId="{697E90F0-E917-4C5D-84FB-90C19D36C1D0}" type="parTrans" cxnId="{E51C2220-DE70-4EC0-A562-41BFA78B7F89}">
      <dgm:prSet/>
      <dgm:spPr/>
      <dgm:t>
        <a:bodyPr/>
        <a:lstStyle/>
        <a:p>
          <a:endParaRPr lang="en-US"/>
        </a:p>
      </dgm:t>
    </dgm:pt>
    <dgm:pt modelId="{178B2D8E-3951-41DA-B28E-05726405EB02}" type="sibTrans" cxnId="{E51C2220-DE70-4EC0-A562-41BFA78B7F89}">
      <dgm:prSet/>
      <dgm:spPr/>
      <dgm:t>
        <a:bodyPr/>
        <a:lstStyle/>
        <a:p>
          <a:endParaRPr lang="en-US"/>
        </a:p>
      </dgm:t>
    </dgm:pt>
    <dgm:pt modelId="{1E7DCCB8-EE7F-4023-A051-156145E184F8}">
      <dgm:prSet custT="1"/>
      <dgm:spPr/>
      <dgm:t>
        <a:bodyPr/>
        <a:lstStyle/>
        <a:p>
          <a:r>
            <a:rPr lang="en-US" sz="1200" dirty="0"/>
            <a:t>Projected revenue at a 10% appointment completion rate estimated at $69,208 in the Boise market and $156,924 in the Southeast Michigan market.</a:t>
          </a:r>
        </a:p>
      </dgm:t>
    </dgm:pt>
    <dgm:pt modelId="{A9B8BBFD-C312-4BF0-A168-BC560653AD47}" type="parTrans" cxnId="{6E0E5CB0-8834-4DAB-8617-23BE49273E2D}">
      <dgm:prSet/>
      <dgm:spPr/>
      <dgm:t>
        <a:bodyPr/>
        <a:lstStyle/>
        <a:p>
          <a:endParaRPr lang="en-US"/>
        </a:p>
      </dgm:t>
    </dgm:pt>
    <dgm:pt modelId="{20756AD6-A7E2-438A-8E35-7AC44AE32ED5}" type="sibTrans" cxnId="{6E0E5CB0-8834-4DAB-8617-23BE49273E2D}">
      <dgm:prSet/>
      <dgm:spPr/>
      <dgm:t>
        <a:bodyPr/>
        <a:lstStyle/>
        <a:p>
          <a:endParaRPr lang="en-US"/>
        </a:p>
      </dgm:t>
    </dgm:pt>
    <dgm:pt modelId="{B3CE50F4-27EF-47EA-AE92-9BB91774B271}" type="pres">
      <dgm:prSet presAssocID="{DFA5DD61-E493-4E16-A40F-D9A5DF5FAF68}" presName="root" presStyleCnt="0">
        <dgm:presLayoutVars>
          <dgm:dir/>
          <dgm:resizeHandles val="exact"/>
        </dgm:presLayoutVars>
      </dgm:prSet>
      <dgm:spPr/>
    </dgm:pt>
    <dgm:pt modelId="{78B39A57-0BC0-46A6-9697-B756E25F127A}" type="pres">
      <dgm:prSet presAssocID="{F57F204B-A519-4AE9-A6A4-BF1013770D37}" presName="compNode" presStyleCnt="0"/>
      <dgm:spPr/>
    </dgm:pt>
    <dgm:pt modelId="{D9512BB8-60DC-45E8-A8F7-14AEF84BB3EF}" type="pres">
      <dgm:prSet presAssocID="{F57F204B-A519-4AE9-A6A4-BF1013770D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85468A0-92AD-448B-B70A-4F4AD1BEC63A}" type="pres">
      <dgm:prSet presAssocID="{F57F204B-A519-4AE9-A6A4-BF1013770D37}" presName="iconSpace" presStyleCnt="0"/>
      <dgm:spPr/>
    </dgm:pt>
    <dgm:pt modelId="{59023853-4E58-480F-A7CE-69E42E4DEC19}" type="pres">
      <dgm:prSet presAssocID="{F57F204B-A519-4AE9-A6A4-BF1013770D37}" presName="parTx" presStyleLbl="revTx" presStyleIdx="0" presStyleCnt="8">
        <dgm:presLayoutVars>
          <dgm:chMax val="0"/>
          <dgm:chPref val="0"/>
        </dgm:presLayoutVars>
      </dgm:prSet>
      <dgm:spPr/>
    </dgm:pt>
    <dgm:pt modelId="{F90A8C91-5A1F-4632-A764-FBE698F08CCA}" type="pres">
      <dgm:prSet presAssocID="{F57F204B-A519-4AE9-A6A4-BF1013770D37}" presName="txSpace" presStyleCnt="0"/>
      <dgm:spPr/>
    </dgm:pt>
    <dgm:pt modelId="{FF9A947B-C96F-4EB9-A67F-38E3DAEF5064}" type="pres">
      <dgm:prSet presAssocID="{F57F204B-A519-4AE9-A6A4-BF1013770D37}" presName="desTx" presStyleLbl="revTx" presStyleIdx="1" presStyleCnt="8">
        <dgm:presLayoutVars/>
      </dgm:prSet>
      <dgm:spPr/>
    </dgm:pt>
    <dgm:pt modelId="{29824462-5282-455C-8D54-36F01BD216B8}" type="pres">
      <dgm:prSet presAssocID="{96C0ACE7-5A02-4D14-8D5B-AC8CFD0FF52F}" presName="sibTrans" presStyleCnt="0"/>
      <dgm:spPr/>
    </dgm:pt>
    <dgm:pt modelId="{DDD410A7-D542-49FF-8278-391572913EE8}" type="pres">
      <dgm:prSet presAssocID="{286665EC-C2C3-4F84-B46A-1C0978D08B76}" presName="compNode" presStyleCnt="0"/>
      <dgm:spPr/>
    </dgm:pt>
    <dgm:pt modelId="{00DB849D-D178-4926-94F2-06363A0CE1EB}" type="pres">
      <dgm:prSet presAssocID="{286665EC-C2C3-4F84-B46A-1C0978D08B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88DEE08-8008-4DEA-A7DC-9DA23AC928CC}" type="pres">
      <dgm:prSet presAssocID="{286665EC-C2C3-4F84-B46A-1C0978D08B76}" presName="iconSpace" presStyleCnt="0"/>
      <dgm:spPr/>
    </dgm:pt>
    <dgm:pt modelId="{1263C282-31A7-4CDD-ACBA-3AE38CAA86D7}" type="pres">
      <dgm:prSet presAssocID="{286665EC-C2C3-4F84-B46A-1C0978D08B76}" presName="parTx" presStyleLbl="revTx" presStyleIdx="2" presStyleCnt="8">
        <dgm:presLayoutVars>
          <dgm:chMax val="0"/>
          <dgm:chPref val="0"/>
        </dgm:presLayoutVars>
      </dgm:prSet>
      <dgm:spPr/>
    </dgm:pt>
    <dgm:pt modelId="{DAD97432-3C75-442C-B394-C6CCF0E9642F}" type="pres">
      <dgm:prSet presAssocID="{286665EC-C2C3-4F84-B46A-1C0978D08B76}" presName="txSpace" presStyleCnt="0"/>
      <dgm:spPr/>
    </dgm:pt>
    <dgm:pt modelId="{CD664302-0A35-408E-A1AB-34FCDC7D2EC7}" type="pres">
      <dgm:prSet presAssocID="{286665EC-C2C3-4F84-B46A-1C0978D08B76}" presName="desTx" presStyleLbl="revTx" presStyleIdx="3" presStyleCnt="8">
        <dgm:presLayoutVars/>
      </dgm:prSet>
      <dgm:spPr/>
    </dgm:pt>
    <dgm:pt modelId="{F59BE93E-E3B2-450F-867C-E6A1897CECF7}" type="pres">
      <dgm:prSet presAssocID="{340B7D24-2F3F-49BF-B6B2-E13B5C8329E4}" presName="sibTrans" presStyleCnt="0"/>
      <dgm:spPr/>
    </dgm:pt>
    <dgm:pt modelId="{3A6D4012-410B-4BAF-BF0F-DC6DC524E862}" type="pres">
      <dgm:prSet presAssocID="{8BB44957-28E3-4423-9B86-C29EE0ED2068}" presName="compNode" presStyleCnt="0"/>
      <dgm:spPr/>
    </dgm:pt>
    <dgm:pt modelId="{1AEE71FA-4B66-4082-B061-423A683CA6FE}" type="pres">
      <dgm:prSet presAssocID="{8BB44957-28E3-4423-9B86-C29EE0ED20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3AA6A29C-CB95-43C7-9AA0-573F9005D442}" type="pres">
      <dgm:prSet presAssocID="{8BB44957-28E3-4423-9B86-C29EE0ED2068}" presName="iconSpace" presStyleCnt="0"/>
      <dgm:spPr/>
    </dgm:pt>
    <dgm:pt modelId="{3506A9B8-5704-4F4C-A537-828B702808C2}" type="pres">
      <dgm:prSet presAssocID="{8BB44957-28E3-4423-9B86-C29EE0ED2068}" presName="parTx" presStyleLbl="revTx" presStyleIdx="4" presStyleCnt="8">
        <dgm:presLayoutVars>
          <dgm:chMax val="0"/>
          <dgm:chPref val="0"/>
        </dgm:presLayoutVars>
      </dgm:prSet>
      <dgm:spPr/>
    </dgm:pt>
    <dgm:pt modelId="{E3BB0ED7-39B0-4372-9FF8-EE88A5AE9430}" type="pres">
      <dgm:prSet presAssocID="{8BB44957-28E3-4423-9B86-C29EE0ED2068}" presName="txSpace" presStyleCnt="0"/>
      <dgm:spPr/>
    </dgm:pt>
    <dgm:pt modelId="{FED7C3EC-2776-4F2A-BD3E-B45EA58AE680}" type="pres">
      <dgm:prSet presAssocID="{8BB44957-28E3-4423-9B86-C29EE0ED2068}" presName="desTx" presStyleLbl="revTx" presStyleIdx="5" presStyleCnt="8">
        <dgm:presLayoutVars/>
      </dgm:prSet>
      <dgm:spPr/>
    </dgm:pt>
    <dgm:pt modelId="{B339144B-F845-49AD-BF8C-864D9A7D4BAD}" type="pres">
      <dgm:prSet presAssocID="{3C702EB9-049B-4017-85DD-AE9C115E8C79}" presName="sibTrans" presStyleCnt="0"/>
      <dgm:spPr/>
    </dgm:pt>
    <dgm:pt modelId="{8A1874CE-F9FD-4AAA-9459-CCD22CB24F41}" type="pres">
      <dgm:prSet presAssocID="{B2CB0AAD-6640-44CD-B2FE-C3FEBC0B5C8E}" presName="compNode" presStyleCnt="0"/>
      <dgm:spPr/>
    </dgm:pt>
    <dgm:pt modelId="{54C70380-2E78-4D32-9164-2E15CBEC459E}" type="pres">
      <dgm:prSet presAssocID="{B2CB0AAD-6640-44CD-B2FE-C3FEBC0B5C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62F74B10-7374-4918-BD9F-897A56544BE7}" type="pres">
      <dgm:prSet presAssocID="{B2CB0AAD-6640-44CD-B2FE-C3FEBC0B5C8E}" presName="iconSpace" presStyleCnt="0"/>
      <dgm:spPr/>
    </dgm:pt>
    <dgm:pt modelId="{4D33AFD6-7E62-48C1-AF37-7063CA94BAD4}" type="pres">
      <dgm:prSet presAssocID="{B2CB0AAD-6640-44CD-B2FE-C3FEBC0B5C8E}" presName="parTx" presStyleLbl="revTx" presStyleIdx="6" presStyleCnt="8">
        <dgm:presLayoutVars>
          <dgm:chMax val="0"/>
          <dgm:chPref val="0"/>
        </dgm:presLayoutVars>
      </dgm:prSet>
      <dgm:spPr/>
    </dgm:pt>
    <dgm:pt modelId="{1DD40F68-FE87-4AF0-9248-CBE528AE7581}" type="pres">
      <dgm:prSet presAssocID="{B2CB0AAD-6640-44CD-B2FE-C3FEBC0B5C8E}" presName="txSpace" presStyleCnt="0"/>
      <dgm:spPr/>
    </dgm:pt>
    <dgm:pt modelId="{C1C8D07A-48C2-4DE4-AEBF-71B5AAB69693}" type="pres">
      <dgm:prSet presAssocID="{B2CB0AAD-6640-44CD-B2FE-C3FEBC0B5C8E}" presName="desTx" presStyleLbl="revTx" presStyleIdx="7" presStyleCnt="8">
        <dgm:presLayoutVars/>
      </dgm:prSet>
      <dgm:spPr/>
    </dgm:pt>
  </dgm:ptLst>
  <dgm:cxnLst>
    <dgm:cxn modelId="{5D70A605-31CF-4FA7-B5BD-31800BAFAB97}" type="presOf" srcId="{B2CB0AAD-6640-44CD-B2FE-C3FEBC0B5C8E}" destId="{4D33AFD6-7E62-48C1-AF37-7063CA94BAD4}" srcOrd="0" destOrd="0" presId="urn:microsoft.com/office/officeart/2018/2/layout/IconLabelDescriptionList"/>
    <dgm:cxn modelId="{E51C2220-DE70-4EC0-A562-41BFA78B7F89}" srcId="{B2CB0AAD-6640-44CD-B2FE-C3FEBC0B5C8E}" destId="{9A1FC659-D3C5-4780-AF4F-08A443B56CFC}" srcOrd="0" destOrd="0" parTransId="{697E90F0-E917-4C5D-84FB-90C19D36C1D0}" sibTransId="{178B2D8E-3951-41DA-B28E-05726405EB02}"/>
    <dgm:cxn modelId="{15B9AE30-6277-4D2E-84F0-54ABA881134F}" type="presOf" srcId="{F57F204B-A519-4AE9-A6A4-BF1013770D37}" destId="{59023853-4E58-480F-A7CE-69E42E4DEC19}" srcOrd="0" destOrd="0" presId="urn:microsoft.com/office/officeart/2018/2/layout/IconLabelDescriptionList"/>
    <dgm:cxn modelId="{7BBE9A43-A4A7-4720-AA77-168FCD9FD7BF}" type="presOf" srcId="{73F91A24-E46C-4227-821A-1252F21323CB}" destId="{FF9A947B-C96F-4EB9-A67F-38E3DAEF5064}" srcOrd="0" destOrd="1" presId="urn:microsoft.com/office/officeart/2018/2/layout/IconLabelDescriptionList"/>
    <dgm:cxn modelId="{CA01D665-9D7C-4A8E-8E4E-473F3ED79CA7}" type="presOf" srcId="{C3247723-BC7F-41D7-8BE7-07FEB5D1BFD5}" destId="{FF9A947B-C96F-4EB9-A67F-38E3DAEF5064}" srcOrd="0" destOrd="0" presId="urn:microsoft.com/office/officeart/2018/2/layout/IconLabelDescriptionList"/>
    <dgm:cxn modelId="{7F15EA67-FAD6-49EC-B89F-6CE60E732577}" srcId="{DFA5DD61-E493-4E16-A40F-D9A5DF5FAF68}" destId="{B2CB0AAD-6640-44CD-B2FE-C3FEBC0B5C8E}" srcOrd="3" destOrd="0" parTransId="{958E20E7-43A1-45C9-B453-E7F8393F9BBE}" sibTransId="{6FD85EBE-9DA3-4DBD-A12B-F19B97FB5021}"/>
    <dgm:cxn modelId="{E1A1014A-5A8A-4EB0-B8F8-11AB231DF230}" srcId="{DFA5DD61-E493-4E16-A40F-D9A5DF5FAF68}" destId="{F57F204B-A519-4AE9-A6A4-BF1013770D37}" srcOrd="0" destOrd="0" parTransId="{7E708F49-E7CD-4EAE-90F7-D3F873D9DC1E}" sibTransId="{96C0ACE7-5A02-4D14-8D5B-AC8CFD0FF52F}"/>
    <dgm:cxn modelId="{3AF4DF4F-128B-42EF-B530-E59F9B1FA3A4}" type="presOf" srcId="{8BB44957-28E3-4423-9B86-C29EE0ED2068}" destId="{3506A9B8-5704-4F4C-A537-828B702808C2}" srcOrd="0" destOrd="0" presId="urn:microsoft.com/office/officeart/2018/2/layout/IconLabelDescriptionList"/>
    <dgm:cxn modelId="{B5E1B35A-EE1F-4DCF-A541-B36824C1252B}" type="presOf" srcId="{286665EC-C2C3-4F84-B46A-1C0978D08B76}" destId="{1263C282-31A7-4CDD-ACBA-3AE38CAA86D7}" srcOrd="0" destOrd="0" presId="urn:microsoft.com/office/officeart/2018/2/layout/IconLabelDescriptionList"/>
    <dgm:cxn modelId="{CE9F7383-9478-4681-8A9C-4360D1BF5F1C}" type="presOf" srcId="{DFA5DD61-E493-4E16-A40F-D9A5DF5FAF68}" destId="{B3CE50F4-27EF-47EA-AE92-9BB91774B271}" srcOrd="0" destOrd="0" presId="urn:microsoft.com/office/officeart/2018/2/layout/IconLabelDescriptionList"/>
    <dgm:cxn modelId="{56BADAA1-BF57-40C0-B9DE-1C10C1B93B84}" srcId="{DFA5DD61-E493-4E16-A40F-D9A5DF5FAF68}" destId="{286665EC-C2C3-4F84-B46A-1C0978D08B76}" srcOrd="1" destOrd="0" parTransId="{D5FA125E-1876-4F5D-9299-E9350C42F354}" sibTransId="{340B7D24-2F3F-49BF-B6B2-E13B5C8329E4}"/>
    <dgm:cxn modelId="{07EE93A7-C20A-4DA9-98AC-9EE388794AA8}" srcId="{F57F204B-A519-4AE9-A6A4-BF1013770D37}" destId="{C3247723-BC7F-41D7-8BE7-07FEB5D1BFD5}" srcOrd="0" destOrd="0" parTransId="{4C7F6A17-B64A-4745-9AC1-B163BD7067A7}" sibTransId="{E2806313-450C-465B-8EE2-B42B605FB072}"/>
    <dgm:cxn modelId="{6E0E5CB0-8834-4DAB-8617-23BE49273E2D}" srcId="{B2CB0AAD-6640-44CD-B2FE-C3FEBC0B5C8E}" destId="{1E7DCCB8-EE7F-4023-A051-156145E184F8}" srcOrd="1" destOrd="0" parTransId="{A9B8BBFD-C312-4BF0-A168-BC560653AD47}" sibTransId="{20756AD6-A7E2-438A-8E35-7AC44AE32ED5}"/>
    <dgm:cxn modelId="{A05DF7B0-C126-49CC-A758-52CE57B15F31}" type="presOf" srcId="{1E7DCCB8-EE7F-4023-A051-156145E184F8}" destId="{C1C8D07A-48C2-4DE4-AEBF-71B5AAB69693}" srcOrd="0" destOrd="1" presId="urn:microsoft.com/office/officeart/2018/2/layout/IconLabelDescriptionList"/>
    <dgm:cxn modelId="{C6C634BD-CD24-45A4-ADEC-7D1B9B416D51}" type="presOf" srcId="{A2C9B71A-7E65-4226-92A4-AA33B0A6F705}" destId="{FF9A947B-C96F-4EB9-A67F-38E3DAEF5064}" srcOrd="0" destOrd="2" presId="urn:microsoft.com/office/officeart/2018/2/layout/IconLabelDescriptionList"/>
    <dgm:cxn modelId="{DB769DC5-F721-4078-8B94-39A1AB8B4CDE}" type="presOf" srcId="{9A1FC659-D3C5-4780-AF4F-08A443B56CFC}" destId="{C1C8D07A-48C2-4DE4-AEBF-71B5AAB69693}" srcOrd="0" destOrd="0" presId="urn:microsoft.com/office/officeart/2018/2/layout/IconLabelDescriptionList"/>
    <dgm:cxn modelId="{F283F0D6-6564-4EA5-96DA-2AD81BE95FCE}" srcId="{DFA5DD61-E493-4E16-A40F-D9A5DF5FAF68}" destId="{8BB44957-28E3-4423-9B86-C29EE0ED2068}" srcOrd="2" destOrd="0" parTransId="{C7287776-AC35-484A-8C79-A164F77A6AE6}" sibTransId="{3C702EB9-049B-4017-85DD-AE9C115E8C79}"/>
    <dgm:cxn modelId="{96B824F7-010A-4602-8D54-561A250D17EB}" srcId="{F57F204B-A519-4AE9-A6A4-BF1013770D37}" destId="{73F91A24-E46C-4227-821A-1252F21323CB}" srcOrd="1" destOrd="0" parTransId="{5F3D4270-5A48-4AA1-9A78-ADE14EA535BD}" sibTransId="{C0684F01-6AB2-4050-AE86-1F465207F8AB}"/>
    <dgm:cxn modelId="{9CA7F8F8-869C-42B2-B20D-61380D78FAEA}" srcId="{F57F204B-A519-4AE9-A6A4-BF1013770D37}" destId="{A2C9B71A-7E65-4226-92A4-AA33B0A6F705}" srcOrd="2" destOrd="0" parTransId="{AE2C9D05-9E0F-42BE-936D-7636BCC0F880}" sibTransId="{E6A1F8B6-ABFF-45E6-A4E6-B744DC0A0FF9}"/>
    <dgm:cxn modelId="{F114A87D-A810-45AB-8161-309FAF31A1DD}" type="presParOf" srcId="{B3CE50F4-27EF-47EA-AE92-9BB91774B271}" destId="{78B39A57-0BC0-46A6-9697-B756E25F127A}" srcOrd="0" destOrd="0" presId="urn:microsoft.com/office/officeart/2018/2/layout/IconLabelDescriptionList"/>
    <dgm:cxn modelId="{456EB4AE-08D6-4092-855E-3B8DC96539BB}" type="presParOf" srcId="{78B39A57-0BC0-46A6-9697-B756E25F127A}" destId="{D9512BB8-60DC-45E8-A8F7-14AEF84BB3EF}" srcOrd="0" destOrd="0" presId="urn:microsoft.com/office/officeart/2018/2/layout/IconLabelDescriptionList"/>
    <dgm:cxn modelId="{DD7413EA-98B2-45BA-9F8F-1C2EA3EF3DD3}" type="presParOf" srcId="{78B39A57-0BC0-46A6-9697-B756E25F127A}" destId="{D85468A0-92AD-448B-B70A-4F4AD1BEC63A}" srcOrd="1" destOrd="0" presId="urn:microsoft.com/office/officeart/2018/2/layout/IconLabelDescriptionList"/>
    <dgm:cxn modelId="{6C146EE9-8EEC-4BE4-BCF0-84CE02893664}" type="presParOf" srcId="{78B39A57-0BC0-46A6-9697-B756E25F127A}" destId="{59023853-4E58-480F-A7CE-69E42E4DEC19}" srcOrd="2" destOrd="0" presId="urn:microsoft.com/office/officeart/2018/2/layout/IconLabelDescriptionList"/>
    <dgm:cxn modelId="{34D3D9DA-EF65-46CD-A0F6-E531593D4DDD}" type="presParOf" srcId="{78B39A57-0BC0-46A6-9697-B756E25F127A}" destId="{F90A8C91-5A1F-4632-A764-FBE698F08CCA}" srcOrd="3" destOrd="0" presId="urn:microsoft.com/office/officeart/2018/2/layout/IconLabelDescriptionList"/>
    <dgm:cxn modelId="{C82A3C57-379B-407E-A96E-D3434D90CE93}" type="presParOf" srcId="{78B39A57-0BC0-46A6-9697-B756E25F127A}" destId="{FF9A947B-C96F-4EB9-A67F-38E3DAEF5064}" srcOrd="4" destOrd="0" presId="urn:microsoft.com/office/officeart/2018/2/layout/IconLabelDescriptionList"/>
    <dgm:cxn modelId="{A9ECCF1B-8911-461C-9961-7B6E7ACDDF38}" type="presParOf" srcId="{B3CE50F4-27EF-47EA-AE92-9BB91774B271}" destId="{29824462-5282-455C-8D54-36F01BD216B8}" srcOrd="1" destOrd="0" presId="urn:microsoft.com/office/officeart/2018/2/layout/IconLabelDescriptionList"/>
    <dgm:cxn modelId="{413C7918-214B-41E8-AE8C-73485140BFF8}" type="presParOf" srcId="{B3CE50F4-27EF-47EA-AE92-9BB91774B271}" destId="{DDD410A7-D542-49FF-8278-391572913EE8}" srcOrd="2" destOrd="0" presId="urn:microsoft.com/office/officeart/2018/2/layout/IconLabelDescriptionList"/>
    <dgm:cxn modelId="{A94BEBC6-4789-4B5B-A076-6AAEE112346F}" type="presParOf" srcId="{DDD410A7-D542-49FF-8278-391572913EE8}" destId="{00DB849D-D178-4926-94F2-06363A0CE1EB}" srcOrd="0" destOrd="0" presId="urn:microsoft.com/office/officeart/2018/2/layout/IconLabelDescriptionList"/>
    <dgm:cxn modelId="{3C6701E0-0FF4-4429-AC7B-0AD36D91D0C2}" type="presParOf" srcId="{DDD410A7-D542-49FF-8278-391572913EE8}" destId="{688DEE08-8008-4DEA-A7DC-9DA23AC928CC}" srcOrd="1" destOrd="0" presId="urn:microsoft.com/office/officeart/2018/2/layout/IconLabelDescriptionList"/>
    <dgm:cxn modelId="{9D5BCDA5-7DC7-45D7-84C2-0E43FC5426AB}" type="presParOf" srcId="{DDD410A7-D542-49FF-8278-391572913EE8}" destId="{1263C282-31A7-4CDD-ACBA-3AE38CAA86D7}" srcOrd="2" destOrd="0" presId="urn:microsoft.com/office/officeart/2018/2/layout/IconLabelDescriptionList"/>
    <dgm:cxn modelId="{72539445-30BB-4D27-B0E6-82C439724966}" type="presParOf" srcId="{DDD410A7-D542-49FF-8278-391572913EE8}" destId="{DAD97432-3C75-442C-B394-C6CCF0E9642F}" srcOrd="3" destOrd="0" presId="urn:microsoft.com/office/officeart/2018/2/layout/IconLabelDescriptionList"/>
    <dgm:cxn modelId="{43140D0E-4DE8-47CA-A98E-1B3FEFD336C1}" type="presParOf" srcId="{DDD410A7-D542-49FF-8278-391572913EE8}" destId="{CD664302-0A35-408E-A1AB-34FCDC7D2EC7}" srcOrd="4" destOrd="0" presId="urn:microsoft.com/office/officeart/2018/2/layout/IconLabelDescriptionList"/>
    <dgm:cxn modelId="{47165775-433F-4F32-A77C-20A986B7634F}" type="presParOf" srcId="{B3CE50F4-27EF-47EA-AE92-9BB91774B271}" destId="{F59BE93E-E3B2-450F-867C-E6A1897CECF7}" srcOrd="3" destOrd="0" presId="urn:microsoft.com/office/officeart/2018/2/layout/IconLabelDescriptionList"/>
    <dgm:cxn modelId="{0D05EE6F-F655-4061-9335-E06A669132DD}" type="presParOf" srcId="{B3CE50F4-27EF-47EA-AE92-9BB91774B271}" destId="{3A6D4012-410B-4BAF-BF0F-DC6DC524E862}" srcOrd="4" destOrd="0" presId="urn:microsoft.com/office/officeart/2018/2/layout/IconLabelDescriptionList"/>
    <dgm:cxn modelId="{E6A77E72-6149-46E7-9439-34153DA7A3AF}" type="presParOf" srcId="{3A6D4012-410B-4BAF-BF0F-DC6DC524E862}" destId="{1AEE71FA-4B66-4082-B061-423A683CA6FE}" srcOrd="0" destOrd="0" presId="urn:microsoft.com/office/officeart/2018/2/layout/IconLabelDescriptionList"/>
    <dgm:cxn modelId="{E3884A6D-C4EE-4041-AA6D-F425E6D0BA87}" type="presParOf" srcId="{3A6D4012-410B-4BAF-BF0F-DC6DC524E862}" destId="{3AA6A29C-CB95-43C7-9AA0-573F9005D442}" srcOrd="1" destOrd="0" presId="urn:microsoft.com/office/officeart/2018/2/layout/IconLabelDescriptionList"/>
    <dgm:cxn modelId="{871588A4-3910-45C9-8FEB-E3FAE92E5E05}" type="presParOf" srcId="{3A6D4012-410B-4BAF-BF0F-DC6DC524E862}" destId="{3506A9B8-5704-4F4C-A537-828B702808C2}" srcOrd="2" destOrd="0" presId="urn:microsoft.com/office/officeart/2018/2/layout/IconLabelDescriptionList"/>
    <dgm:cxn modelId="{3B502BAA-5B12-4BCC-9849-F7867172A409}" type="presParOf" srcId="{3A6D4012-410B-4BAF-BF0F-DC6DC524E862}" destId="{E3BB0ED7-39B0-4372-9FF8-EE88A5AE9430}" srcOrd="3" destOrd="0" presId="urn:microsoft.com/office/officeart/2018/2/layout/IconLabelDescriptionList"/>
    <dgm:cxn modelId="{7E4B2760-9601-42E9-90CE-DC71E263BC9A}" type="presParOf" srcId="{3A6D4012-410B-4BAF-BF0F-DC6DC524E862}" destId="{FED7C3EC-2776-4F2A-BD3E-B45EA58AE680}" srcOrd="4" destOrd="0" presId="urn:microsoft.com/office/officeart/2018/2/layout/IconLabelDescriptionList"/>
    <dgm:cxn modelId="{28D2BB9E-4A88-4F1B-BA78-EFADFA5BD5F9}" type="presParOf" srcId="{B3CE50F4-27EF-47EA-AE92-9BB91774B271}" destId="{B339144B-F845-49AD-BF8C-864D9A7D4BAD}" srcOrd="5" destOrd="0" presId="urn:microsoft.com/office/officeart/2018/2/layout/IconLabelDescriptionList"/>
    <dgm:cxn modelId="{19396FD7-9C60-4081-9B00-EA6D278EED6E}" type="presParOf" srcId="{B3CE50F4-27EF-47EA-AE92-9BB91774B271}" destId="{8A1874CE-F9FD-4AAA-9459-CCD22CB24F41}" srcOrd="6" destOrd="0" presId="urn:microsoft.com/office/officeart/2018/2/layout/IconLabelDescriptionList"/>
    <dgm:cxn modelId="{BE3EAAD2-0497-4E85-8E53-EC4CDE0C9F38}" type="presParOf" srcId="{8A1874CE-F9FD-4AAA-9459-CCD22CB24F41}" destId="{54C70380-2E78-4D32-9164-2E15CBEC459E}" srcOrd="0" destOrd="0" presId="urn:microsoft.com/office/officeart/2018/2/layout/IconLabelDescriptionList"/>
    <dgm:cxn modelId="{00EE3978-FD36-4DDD-95C4-BB914BF002A0}" type="presParOf" srcId="{8A1874CE-F9FD-4AAA-9459-CCD22CB24F41}" destId="{62F74B10-7374-4918-BD9F-897A56544BE7}" srcOrd="1" destOrd="0" presId="urn:microsoft.com/office/officeart/2018/2/layout/IconLabelDescriptionList"/>
    <dgm:cxn modelId="{7119CB84-FAA0-4B6F-BF04-9D195E300020}" type="presParOf" srcId="{8A1874CE-F9FD-4AAA-9459-CCD22CB24F41}" destId="{4D33AFD6-7E62-48C1-AF37-7063CA94BAD4}" srcOrd="2" destOrd="0" presId="urn:microsoft.com/office/officeart/2018/2/layout/IconLabelDescriptionList"/>
    <dgm:cxn modelId="{2D334E11-DD53-473F-B2EF-04F1ED0C5862}" type="presParOf" srcId="{8A1874CE-F9FD-4AAA-9459-CCD22CB24F41}" destId="{1DD40F68-FE87-4AF0-9248-CBE528AE7581}" srcOrd="3" destOrd="0" presId="urn:microsoft.com/office/officeart/2018/2/layout/IconLabelDescriptionList"/>
    <dgm:cxn modelId="{C91F53A6-466A-4272-AC6D-EC7E8D7238EF}" type="presParOf" srcId="{8A1874CE-F9FD-4AAA-9459-CCD22CB24F41}" destId="{C1C8D07A-48C2-4DE4-AEBF-71B5AAB696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2E7569-9614-469F-9608-F52B2E7677C4}"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613DABE3-8120-4B8A-B720-4CBA96BD0506}">
      <dgm:prSet/>
      <dgm:spPr>
        <a:solidFill>
          <a:schemeClr val="tx2">
            <a:lumMod val="90000"/>
            <a:lumOff val="10000"/>
          </a:schemeClr>
        </a:solidFill>
      </dgm:spPr>
      <dgm:t>
        <a:bodyPr/>
        <a:lstStyle/>
        <a:p>
          <a:r>
            <a:rPr lang="en-US" dirty="0"/>
            <a:t>Believable, Credible, Relevant</a:t>
          </a:r>
        </a:p>
      </dgm:t>
    </dgm:pt>
    <dgm:pt modelId="{52A79348-D1B8-4C8B-852E-74DCF2D34DC3}" type="parTrans" cxnId="{68670A28-D45F-4F3A-BD70-9EF9265C703F}">
      <dgm:prSet/>
      <dgm:spPr/>
      <dgm:t>
        <a:bodyPr/>
        <a:lstStyle/>
        <a:p>
          <a:endParaRPr lang="en-US"/>
        </a:p>
      </dgm:t>
    </dgm:pt>
    <dgm:pt modelId="{291A635C-A3C0-4DA3-B4CC-6C205500A206}" type="sibTrans" cxnId="{68670A28-D45F-4F3A-BD70-9EF9265C703F}">
      <dgm:prSet/>
      <dgm:spPr/>
      <dgm:t>
        <a:bodyPr/>
        <a:lstStyle/>
        <a:p>
          <a:endParaRPr lang="en-US"/>
        </a:p>
      </dgm:t>
    </dgm:pt>
    <dgm:pt modelId="{143AFD03-0DA6-4024-AFA5-DCFCDCD460FA}">
      <dgm:prSet/>
      <dgm:spPr>
        <a:solidFill>
          <a:schemeClr val="tx2">
            <a:lumMod val="75000"/>
            <a:lumOff val="25000"/>
          </a:schemeClr>
        </a:solidFill>
      </dgm:spPr>
      <dgm:t>
        <a:bodyPr/>
        <a:lstStyle/>
        <a:p>
          <a:r>
            <a:rPr lang="en-US" dirty="0"/>
            <a:t>Selection of relevant leading and lagging measures</a:t>
          </a:r>
        </a:p>
      </dgm:t>
    </dgm:pt>
    <dgm:pt modelId="{04B23477-9A49-4257-AC2F-4AB157711A16}" type="parTrans" cxnId="{DFD79473-1419-46AB-9C68-10B62792C1FD}">
      <dgm:prSet/>
      <dgm:spPr/>
      <dgm:t>
        <a:bodyPr/>
        <a:lstStyle/>
        <a:p>
          <a:endParaRPr lang="en-US"/>
        </a:p>
      </dgm:t>
    </dgm:pt>
    <dgm:pt modelId="{305BE0A5-B175-43D1-A1E5-EC8118DEA30F}" type="sibTrans" cxnId="{DFD79473-1419-46AB-9C68-10B62792C1FD}">
      <dgm:prSet/>
      <dgm:spPr/>
      <dgm:t>
        <a:bodyPr/>
        <a:lstStyle/>
        <a:p>
          <a:endParaRPr lang="en-US"/>
        </a:p>
      </dgm:t>
    </dgm:pt>
    <dgm:pt modelId="{610B9D0F-ECC6-4AD7-84F2-478C2E85AE66}">
      <dgm:prSet/>
      <dgm:spPr>
        <a:solidFill>
          <a:schemeClr val="tx2">
            <a:lumMod val="50000"/>
            <a:lumOff val="50000"/>
          </a:schemeClr>
        </a:solidFill>
      </dgm:spPr>
      <dgm:t>
        <a:bodyPr/>
        <a:lstStyle/>
        <a:p>
          <a:r>
            <a:rPr lang="en-US" dirty="0"/>
            <a:t>Hypertension Outcome</a:t>
          </a:r>
        </a:p>
      </dgm:t>
    </dgm:pt>
    <dgm:pt modelId="{3C7EF82E-771F-49B9-9B4D-1686D28A44D3}" type="parTrans" cxnId="{C4B36DE5-5B67-473F-879A-AFABFC4D186D}">
      <dgm:prSet/>
      <dgm:spPr/>
      <dgm:t>
        <a:bodyPr/>
        <a:lstStyle/>
        <a:p>
          <a:endParaRPr lang="en-US"/>
        </a:p>
      </dgm:t>
    </dgm:pt>
    <dgm:pt modelId="{13D5E98E-F6F0-4354-832D-7E774F1FCFB0}" type="sibTrans" cxnId="{C4B36DE5-5B67-473F-879A-AFABFC4D186D}">
      <dgm:prSet/>
      <dgm:spPr/>
      <dgm:t>
        <a:bodyPr/>
        <a:lstStyle/>
        <a:p>
          <a:endParaRPr lang="en-US"/>
        </a:p>
      </dgm:t>
    </dgm:pt>
    <dgm:pt modelId="{06C9F938-354C-48FB-A6C3-7D7E14393461}">
      <dgm:prSet/>
      <dgm:spPr>
        <a:solidFill>
          <a:schemeClr val="tx2">
            <a:lumMod val="50000"/>
            <a:lumOff val="50000"/>
          </a:schemeClr>
        </a:solidFill>
      </dgm:spPr>
      <dgm:t>
        <a:bodyPr/>
        <a:lstStyle/>
        <a:p>
          <a:r>
            <a:rPr lang="en-US" dirty="0"/>
            <a:t>Mode of Outreach</a:t>
          </a:r>
        </a:p>
      </dgm:t>
    </dgm:pt>
    <dgm:pt modelId="{52289B0C-7742-4660-8D6C-6CBDFDF8C07D}" type="parTrans" cxnId="{E5AAC26E-6FE7-442F-B1D8-E304C4E1B53D}">
      <dgm:prSet/>
      <dgm:spPr/>
      <dgm:t>
        <a:bodyPr/>
        <a:lstStyle/>
        <a:p>
          <a:endParaRPr lang="en-US"/>
        </a:p>
      </dgm:t>
    </dgm:pt>
    <dgm:pt modelId="{820A3FEE-D561-4B78-9CBE-13448AC036F5}" type="sibTrans" cxnId="{E5AAC26E-6FE7-442F-B1D8-E304C4E1B53D}">
      <dgm:prSet/>
      <dgm:spPr/>
      <dgm:t>
        <a:bodyPr/>
        <a:lstStyle/>
        <a:p>
          <a:endParaRPr lang="en-US"/>
        </a:p>
      </dgm:t>
    </dgm:pt>
    <dgm:pt modelId="{08F51CE4-11FE-4D5D-8387-8FB10F1C2812}">
      <dgm:prSet/>
      <dgm:spPr>
        <a:solidFill>
          <a:schemeClr val="tx2">
            <a:lumMod val="50000"/>
            <a:lumOff val="50000"/>
          </a:schemeClr>
        </a:solidFill>
      </dgm:spPr>
      <dgm:t>
        <a:bodyPr/>
        <a:lstStyle/>
        <a:p>
          <a:r>
            <a:rPr lang="en-US" dirty="0"/>
            <a:t>Appointments Scheduled and Attended post Outreach</a:t>
          </a:r>
        </a:p>
      </dgm:t>
    </dgm:pt>
    <dgm:pt modelId="{F9CE0AE7-C2E0-44DF-8DBF-8DA7AB06BC35}" type="parTrans" cxnId="{A6DC6833-0284-487F-9876-06D1A193A383}">
      <dgm:prSet/>
      <dgm:spPr/>
      <dgm:t>
        <a:bodyPr/>
        <a:lstStyle/>
        <a:p>
          <a:endParaRPr lang="en-US"/>
        </a:p>
      </dgm:t>
    </dgm:pt>
    <dgm:pt modelId="{1038883E-DA8F-4193-A11D-F00738B90CBA}" type="sibTrans" cxnId="{A6DC6833-0284-487F-9876-06D1A193A383}">
      <dgm:prSet/>
      <dgm:spPr/>
      <dgm:t>
        <a:bodyPr/>
        <a:lstStyle/>
        <a:p>
          <a:endParaRPr lang="en-US"/>
        </a:p>
      </dgm:t>
    </dgm:pt>
    <dgm:pt modelId="{1FE0B575-3674-4915-ADE6-FBAB2197C0E2}">
      <dgm:prSet/>
      <dgm:spPr>
        <a:solidFill>
          <a:schemeClr val="tx2">
            <a:lumMod val="75000"/>
            <a:lumOff val="25000"/>
          </a:schemeClr>
        </a:solidFill>
      </dgm:spPr>
      <dgm:t>
        <a:bodyPr/>
        <a:lstStyle/>
        <a:p>
          <a:r>
            <a:rPr lang="en-US" dirty="0"/>
            <a:t>Use of appropriate data sources</a:t>
          </a:r>
        </a:p>
      </dgm:t>
    </dgm:pt>
    <dgm:pt modelId="{091E058B-BDA7-4240-BCC6-F7558B768A5C}" type="parTrans" cxnId="{21C9DD27-D20E-422C-AAE3-37C8412896E1}">
      <dgm:prSet/>
      <dgm:spPr/>
      <dgm:t>
        <a:bodyPr/>
        <a:lstStyle/>
        <a:p>
          <a:endParaRPr lang="en-US"/>
        </a:p>
      </dgm:t>
    </dgm:pt>
    <dgm:pt modelId="{3FAA72BD-8AFE-4A16-8E92-79E4E44CB3E3}" type="sibTrans" cxnId="{21C9DD27-D20E-422C-AAE3-37C8412896E1}">
      <dgm:prSet/>
      <dgm:spPr/>
      <dgm:t>
        <a:bodyPr/>
        <a:lstStyle/>
        <a:p>
          <a:endParaRPr lang="en-US"/>
        </a:p>
      </dgm:t>
    </dgm:pt>
    <dgm:pt modelId="{C203B319-48BD-4AE1-ABAB-F11DEFE7FC8C}">
      <dgm:prSet/>
      <dgm:spPr>
        <a:solidFill>
          <a:schemeClr val="tx2">
            <a:lumMod val="50000"/>
            <a:lumOff val="50000"/>
          </a:schemeClr>
        </a:solidFill>
      </dgm:spPr>
      <dgm:t>
        <a:bodyPr/>
        <a:lstStyle/>
        <a:p>
          <a:r>
            <a:rPr lang="en-US" dirty="0"/>
            <a:t>EHR and Outreach Intervention </a:t>
          </a:r>
        </a:p>
      </dgm:t>
    </dgm:pt>
    <dgm:pt modelId="{520085FA-6D76-4A89-92AF-C8CDE7E8E890}" type="parTrans" cxnId="{E9CC6E5A-1980-4851-ADC1-F9D333DE561D}">
      <dgm:prSet/>
      <dgm:spPr/>
      <dgm:t>
        <a:bodyPr/>
        <a:lstStyle/>
        <a:p>
          <a:endParaRPr lang="en-US"/>
        </a:p>
      </dgm:t>
    </dgm:pt>
    <dgm:pt modelId="{BED934E5-20B8-4F1B-A773-6A24357351D9}" type="sibTrans" cxnId="{E9CC6E5A-1980-4851-ADC1-F9D333DE561D}">
      <dgm:prSet/>
      <dgm:spPr/>
      <dgm:t>
        <a:bodyPr/>
        <a:lstStyle/>
        <a:p>
          <a:endParaRPr lang="en-US"/>
        </a:p>
      </dgm:t>
    </dgm:pt>
    <dgm:pt modelId="{0552F8F4-FDB2-4D24-88F0-B81EAD6F5764}">
      <dgm:prSet/>
      <dgm:spPr>
        <a:solidFill>
          <a:schemeClr val="tx2">
            <a:lumMod val="75000"/>
            <a:lumOff val="25000"/>
          </a:schemeClr>
        </a:solidFill>
      </dgm:spPr>
      <dgm:t>
        <a:bodyPr/>
        <a:lstStyle/>
        <a:p>
          <a:r>
            <a:rPr lang="en-US" dirty="0"/>
            <a:t>Inclusion of qualitative and quantitative statistical analysis</a:t>
          </a:r>
        </a:p>
      </dgm:t>
    </dgm:pt>
    <dgm:pt modelId="{40D18D32-C1CD-41F9-BD60-210971B35C69}" type="parTrans" cxnId="{5EBCF847-FCE4-4ACB-9530-F0D880A99429}">
      <dgm:prSet/>
      <dgm:spPr/>
      <dgm:t>
        <a:bodyPr/>
        <a:lstStyle/>
        <a:p>
          <a:endParaRPr lang="en-US"/>
        </a:p>
      </dgm:t>
    </dgm:pt>
    <dgm:pt modelId="{B7077336-C4D0-46B0-85FE-50273C88B628}" type="sibTrans" cxnId="{5EBCF847-FCE4-4ACB-9530-F0D880A99429}">
      <dgm:prSet/>
      <dgm:spPr/>
      <dgm:t>
        <a:bodyPr/>
        <a:lstStyle/>
        <a:p>
          <a:endParaRPr lang="en-US"/>
        </a:p>
      </dgm:t>
    </dgm:pt>
    <dgm:pt modelId="{8FBE3FAE-EB73-4D49-BF28-B9DDBA77A31C}">
      <dgm:prSet custT="1"/>
      <dgm:spPr>
        <a:solidFill>
          <a:schemeClr val="tx2">
            <a:lumMod val="50000"/>
            <a:lumOff val="50000"/>
          </a:schemeClr>
        </a:solidFill>
      </dgm:spPr>
      <dgm:t>
        <a:bodyPr/>
        <a:lstStyle/>
        <a:p>
          <a:r>
            <a:rPr lang="en-US" sz="1200" dirty="0"/>
            <a:t>Descriptive Statistics appropriate for data available</a:t>
          </a:r>
        </a:p>
      </dgm:t>
    </dgm:pt>
    <dgm:pt modelId="{6892695F-E168-4EED-B147-51AD6130856B}" type="parTrans" cxnId="{21115C1E-3E12-4705-9E09-D5373D64FA0F}">
      <dgm:prSet/>
      <dgm:spPr/>
      <dgm:t>
        <a:bodyPr/>
        <a:lstStyle/>
        <a:p>
          <a:endParaRPr lang="en-US"/>
        </a:p>
      </dgm:t>
    </dgm:pt>
    <dgm:pt modelId="{1C80434E-DAFD-485C-8319-7F6F870AC08C}" type="sibTrans" cxnId="{21115C1E-3E12-4705-9E09-D5373D64FA0F}">
      <dgm:prSet/>
      <dgm:spPr/>
      <dgm:t>
        <a:bodyPr/>
        <a:lstStyle/>
        <a:p>
          <a:endParaRPr lang="en-US"/>
        </a:p>
      </dgm:t>
    </dgm:pt>
    <dgm:pt modelId="{0E5DF8FC-9E4A-4676-B401-611E6478B2E1}" type="pres">
      <dgm:prSet presAssocID="{252E7569-9614-469F-9608-F52B2E7677C4}" presName="hierChild1" presStyleCnt="0">
        <dgm:presLayoutVars>
          <dgm:orgChart val="1"/>
          <dgm:chPref val="1"/>
          <dgm:dir/>
          <dgm:animOne val="branch"/>
          <dgm:animLvl val="lvl"/>
          <dgm:resizeHandles/>
        </dgm:presLayoutVars>
      </dgm:prSet>
      <dgm:spPr/>
    </dgm:pt>
    <dgm:pt modelId="{EABCE77D-F068-493B-BF3E-110265C29945}" type="pres">
      <dgm:prSet presAssocID="{613DABE3-8120-4B8A-B720-4CBA96BD0506}" presName="hierRoot1" presStyleCnt="0">
        <dgm:presLayoutVars>
          <dgm:hierBranch val="init"/>
        </dgm:presLayoutVars>
      </dgm:prSet>
      <dgm:spPr/>
    </dgm:pt>
    <dgm:pt modelId="{2A9531C6-9992-4ACC-8194-97ADA49D2162}" type="pres">
      <dgm:prSet presAssocID="{613DABE3-8120-4B8A-B720-4CBA96BD0506}" presName="rootComposite1" presStyleCnt="0"/>
      <dgm:spPr/>
    </dgm:pt>
    <dgm:pt modelId="{FF346C9B-488E-4163-9556-39A5D51BC1D6}" type="pres">
      <dgm:prSet presAssocID="{613DABE3-8120-4B8A-B720-4CBA96BD0506}" presName="rootText1" presStyleLbl="node0" presStyleIdx="0" presStyleCnt="1">
        <dgm:presLayoutVars>
          <dgm:chPref val="3"/>
        </dgm:presLayoutVars>
      </dgm:prSet>
      <dgm:spPr/>
    </dgm:pt>
    <dgm:pt modelId="{B3F38619-557C-40FE-8A02-055880DF31A5}" type="pres">
      <dgm:prSet presAssocID="{613DABE3-8120-4B8A-B720-4CBA96BD0506}" presName="rootConnector1" presStyleLbl="node1" presStyleIdx="0" presStyleCnt="0"/>
      <dgm:spPr/>
    </dgm:pt>
    <dgm:pt modelId="{DA75E506-A247-4344-95F3-0EC3BD9F6C57}" type="pres">
      <dgm:prSet presAssocID="{613DABE3-8120-4B8A-B720-4CBA96BD0506}" presName="hierChild2" presStyleCnt="0"/>
      <dgm:spPr/>
    </dgm:pt>
    <dgm:pt modelId="{C9FA415B-ED0D-494D-B9AC-43AF9D7FED22}" type="pres">
      <dgm:prSet presAssocID="{04B23477-9A49-4257-AC2F-4AB157711A16}" presName="Name64" presStyleLbl="parChTrans1D2" presStyleIdx="0" presStyleCnt="3"/>
      <dgm:spPr/>
    </dgm:pt>
    <dgm:pt modelId="{B9DADD92-B1BD-4FCB-993A-C5BE5E102438}" type="pres">
      <dgm:prSet presAssocID="{143AFD03-0DA6-4024-AFA5-DCFCDCD460FA}" presName="hierRoot2" presStyleCnt="0">
        <dgm:presLayoutVars>
          <dgm:hierBranch val="init"/>
        </dgm:presLayoutVars>
      </dgm:prSet>
      <dgm:spPr/>
    </dgm:pt>
    <dgm:pt modelId="{379E1F6E-6706-4325-A94E-59E0F4A88B63}" type="pres">
      <dgm:prSet presAssocID="{143AFD03-0DA6-4024-AFA5-DCFCDCD460FA}" presName="rootComposite" presStyleCnt="0"/>
      <dgm:spPr/>
    </dgm:pt>
    <dgm:pt modelId="{1E8C4347-9381-49BF-9ACF-89962D56895B}" type="pres">
      <dgm:prSet presAssocID="{143AFD03-0DA6-4024-AFA5-DCFCDCD460FA}" presName="rootText" presStyleLbl="node2" presStyleIdx="0" presStyleCnt="3">
        <dgm:presLayoutVars>
          <dgm:chPref val="3"/>
        </dgm:presLayoutVars>
      </dgm:prSet>
      <dgm:spPr/>
    </dgm:pt>
    <dgm:pt modelId="{BE9FE8D7-4F2E-4B8D-8E08-38F73E18EB95}" type="pres">
      <dgm:prSet presAssocID="{143AFD03-0DA6-4024-AFA5-DCFCDCD460FA}" presName="rootConnector" presStyleLbl="node2" presStyleIdx="0" presStyleCnt="3"/>
      <dgm:spPr/>
    </dgm:pt>
    <dgm:pt modelId="{2CC546B7-7187-4BC4-B14C-D2012F204DCD}" type="pres">
      <dgm:prSet presAssocID="{143AFD03-0DA6-4024-AFA5-DCFCDCD460FA}" presName="hierChild4" presStyleCnt="0"/>
      <dgm:spPr/>
    </dgm:pt>
    <dgm:pt modelId="{AAA8D267-44EE-4896-AC42-C76F94880A02}" type="pres">
      <dgm:prSet presAssocID="{3C7EF82E-771F-49B9-9B4D-1686D28A44D3}" presName="Name64" presStyleLbl="parChTrans1D3" presStyleIdx="0" presStyleCnt="5"/>
      <dgm:spPr/>
    </dgm:pt>
    <dgm:pt modelId="{3F3EA1DA-1408-48FF-A173-8F7FEF962E38}" type="pres">
      <dgm:prSet presAssocID="{610B9D0F-ECC6-4AD7-84F2-478C2E85AE66}" presName="hierRoot2" presStyleCnt="0">
        <dgm:presLayoutVars>
          <dgm:hierBranch val="init"/>
        </dgm:presLayoutVars>
      </dgm:prSet>
      <dgm:spPr/>
    </dgm:pt>
    <dgm:pt modelId="{709138B7-12F8-4E36-A75A-19890ECA403D}" type="pres">
      <dgm:prSet presAssocID="{610B9D0F-ECC6-4AD7-84F2-478C2E85AE66}" presName="rootComposite" presStyleCnt="0"/>
      <dgm:spPr/>
    </dgm:pt>
    <dgm:pt modelId="{501D7BC6-AA05-451C-AE98-66708DB56446}" type="pres">
      <dgm:prSet presAssocID="{610B9D0F-ECC6-4AD7-84F2-478C2E85AE66}" presName="rootText" presStyleLbl="node3" presStyleIdx="0" presStyleCnt="5">
        <dgm:presLayoutVars>
          <dgm:chPref val="3"/>
        </dgm:presLayoutVars>
      </dgm:prSet>
      <dgm:spPr/>
    </dgm:pt>
    <dgm:pt modelId="{A8FE8E57-0E09-455F-AF70-5D02FB1A6924}" type="pres">
      <dgm:prSet presAssocID="{610B9D0F-ECC6-4AD7-84F2-478C2E85AE66}" presName="rootConnector" presStyleLbl="node3" presStyleIdx="0" presStyleCnt="5"/>
      <dgm:spPr/>
    </dgm:pt>
    <dgm:pt modelId="{D074C16A-C609-455A-BC60-302BBD398165}" type="pres">
      <dgm:prSet presAssocID="{610B9D0F-ECC6-4AD7-84F2-478C2E85AE66}" presName="hierChild4" presStyleCnt="0"/>
      <dgm:spPr/>
    </dgm:pt>
    <dgm:pt modelId="{613BB27E-C538-42D0-B8E5-93D26537B9BE}" type="pres">
      <dgm:prSet presAssocID="{610B9D0F-ECC6-4AD7-84F2-478C2E85AE66}" presName="hierChild5" presStyleCnt="0"/>
      <dgm:spPr/>
    </dgm:pt>
    <dgm:pt modelId="{2B8F54F5-DA6A-41CB-A3A9-00622395F3D9}" type="pres">
      <dgm:prSet presAssocID="{52289B0C-7742-4660-8D6C-6CBDFDF8C07D}" presName="Name64" presStyleLbl="parChTrans1D3" presStyleIdx="1" presStyleCnt="5"/>
      <dgm:spPr/>
    </dgm:pt>
    <dgm:pt modelId="{81C5F84E-1820-4701-B99B-D9D915A386CB}" type="pres">
      <dgm:prSet presAssocID="{06C9F938-354C-48FB-A6C3-7D7E14393461}" presName="hierRoot2" presStyleCnt="0">
        <dgm:presLayoutVars>
          <dgm:hierBranch val="init"/>
        </dgm:presLayoutVars>
      </dgm:prSet>
      <dgm:spPr/>
    </dgm:pt>
    <dgm:pt modelId="{F5D7C0AE-3E8C-4F5F-A300-567F28202D99}" type="pres">
      <dgm:prSet presAssocID="{06C9F938-354C-48FB-A6C3-7D7E14393461}" presName="rootComposite" presStyleCnt="0"/>
      <dgm:spPr/>
    </dgm:pt>
    <dgm:pt modelId="{88F53EBF-BC07-45FB-A2C9-C41A14D2DA7D}" type="pres">
      <dgm:prSet presAssocID="{06C9F938-354C-48FB-A6C3-7D7E14393461}" presName="rootText" presStyleLbl="node3" presStyleIdx="1" presStyleCnt="5">
        <dgm:presLayoutVars>
          <dgm:chPref val="3"/>
        </dgm:presLayoutVars>
      </dgm:prSet>
      <dgm:spPr/>
    </dgm:pt>
    <dgm:pt modelId="{C31D668F-E869-44B3-A230-8E0B559E8283}" type="pres">
      <dgm:prSet presAssocID="{06C9F938-354C-48FB-A6C3-7D7E14393461}" presName="rootConnector" presStyleLbl="node3" presStyleIdx="1" presStyleCnt="5"/>
      <dgm:spPr/>
    </dgm:pt>
    <dgm:pt modelId="{06DA02CC-387F-4911-832E-51F1DAD0EC53}" type="pres">
      <dgm:prSet presAssocID="{06C9F938-354C-48FB-A6C3-7D7E14393461}" presName="hierChild4" presStyleCnt="0"/>
      <dgm:spPr/>
    </dgm:pt>
    <dgm:pt modelId="{2D70A0A3-3CFA-4012-A567-3DCAE416241D}" type="pres">
      <dgm:prSet presAssocID="{06C9F938-354C-48FB-A6C3-7D7E14393461}" presName="hierChild5" presStyleCnt="0"/>
      <dgm:spPr/>
    </dgm:pt>
    <dgm:pt modelId="{C610CBDA-AC16-405B-80B8-4705259DB6F3}" type="pres">
      <dgm:prSet presAssocID="{F9CE0AE7-C2E0-44DF-8DBF-8DA7AB06BC35}" presName="Name64" presStyleLbl="parChTrans1D3" presStyleIdx="2" presStyleCnt="5"/>
      <dgm:spPr/>
    </dgm:pt>
    <dgm:pt modelId="{67DC3751-517A-45EA-A57A-AF42AC3C6BAE}" type="pres">
      <dgm:prSet presAssocID="{08F51CE4-11FE-4D5D-8387-8FB10F1C2812}" presName="hierRoot2" presStyleCnt="0">
        <dgm:presLayoutVars>
          <dgm:hierBranch val="init"/>
        </dgm:presLayoutVars>
      </dgm:prSet>
      <dgm:spPr/>
    </dgm:pt>
    <dgm:pt modelId="{11443BD8-196D-47A1-ABAC-F372376F9CBA}" type="pres">
      <dgm:prSet presAssocID="{08F51CE4-11FE-4D5D-8387-8FB10F1C2812}" presName="rootComposite" presStyleCnt="0"/>
      <dgm:spPr/>
    </dgm:pt>
    <dgm:pt modelId="{EF59A6F8-C2FD-40FE-A6FE-10F1BB28B4F6}" type="pres">
      <dgm:prSet presAssocID="{08F51CE4-11FE-4D5D-8387-8FB10F1C2812}" presName="rootText" presStyleLbl="node3" presStyleIdx="2" presStyleCnt="5">
        <dgm:presLayoutVars>
          <dgm:chPref val="3"/>
        </dgm:presLayoutVars>
      </dgm:prSet>
      <dgm:spPr/>
    </dgm:pt>
    <dgm:pt modelId="{8E0B046F-CB9E-4F3C-8695-4D5406107C47}" type="pres">
      <dgm:prSet presAssocID="{08F51CE4-11FE-4D5D-8387-8FB10F1C2812}" presName="rootConnector" presStyleLbl="node3" presStyleIdx="2" presStyleCnt="5"/>
      <dgm:spPr/>
    </dgm:pt>
    <dgm:pt modelId="{A8D59A84-78FC-450F-86A6-B6BF68EF13E4}" type="pres">
      <dgm:prSet presAssocID="{08F51CE4-11FE-4D5D-8387-8FB10F1C2812}" presName="hierChild4" presStyleCnt="0"/>
      <dgm:spPr/>
    </dgm:pt>
    <dgm:pt modelId="{D7804C55-48A7-454F-9333-49FA5C3B844E}" type="pres">
      <dgm:prSet presAssocID="{08F51CE4-11FE-4D5D-8387-8FB10F1C2812}" presName="hierChild5" presStyleCnt="0"/>
      <dgm:spPr/>
    </dgm:pt>
    <dgm:pt modelId="{4150A942-768D-4C70-AFE8-0E4C863F0D7F}" type="pres">
      <dgm:prSet presAssocID="{143AFD03-0DA6-4024-AFA5-DCFCDCD460FA}" presName="hierChild5" presStyleCnt="0"/>
      <dgm:spPr/>
    </dgm:pt>
    <dgm:pt modelId="{2D134320-01B8-4966-A8ED-954E26730268}" type="pres">
      <dgm:prSet presAssocID="{091E058B-BDA7-4240-BCC6-F7558B768A5C}" presName="Name64" presStyleLbl="parChTrans1D2" presStyleIdx="1" presStyleCnt="3"/>
      <dgm:spPr/>
    </dgm:pt>
    <dgm:pt modelId="{E2A79610-F5D9-49D4-B6FF-653A2D61E694}" type="pres">
      <dgm:prSet presAssocID="{1FE0B575-3674-4915-ADE6-FBAB2197C0E2}" presName="hierRoot2" presStyleCnt="0">
        <dgm:presLayoutVars>
          <dgm:hierBranch val="init"/>
        </dgm:presLayoutVars>
      </dgm:prSet>
      <dgm:spPr/>
    </dgm:pt>
    <dgm:pt modelId="{347C4F97-DA82-425B-B4C4-41525077A421}" type="pres">
      <dgm:prSet presAssocID="{1FE0B575-3674-4915-ADE6-FBAB2197C0E2}" presName="rootComposite" presStyleCnt="0"/>
      <dgm:spPr/>
    </dgm:pt>
    <dgm:pt modelId="{6CD6F07D-C75B-437B-85E0-93851AC991F0}" type="pres">
      <dgm:prSet presAssocID="{1FE0B575-3674-4915-ADE6-FBAB2197C0E2}" presName="rootText" presStyleLbl="node2" presStyleIdx="1" presStyleCnt="3">
        <dgm:presLayoutVars>
          <dgm:chPref val="3"/>
        </dgm:presLayoutVars>
      </dgm:prSet>
      <dgm:spPr/>
    </dgm:pt>
    <dgm:pt modelId="{CCDB9B3D-BA96-48E6-AEFF-5E6ACF03614C}" type="pres">
      <dgm:prSet presAssocID="{1FE0B575-3674-4915-ADE6-FBAB2197C0E2}" presName="rootConnector" presStyleLbl="node2" presStyleIdx="1" presStyleCnt="3"/>
      <dgm:spPr/>
    </dgm:pt>
    <dgm:pt modelId="{575DC9EF-7AB4-47D1-9E49-D0F2857B3AB1}" type="pres">
      <dgm:prSet presAssocID="{1FE0B575-3674-4915-ADE6-FBAB2197C0E2}" presName="hierChild4" presStyleCnt="0"/>
      <dgm:spPr/>
    </dgm:pt>
    <dgm:pt modelId="{8729EBE7-B80F-4BED-9D38-3FDBFDBD2606}" type="pres">
      <dgm:prSet presAssocID="{520085FA-6D76-4A89-92AF-C8CDE7E8E890}" presName="Name64" presStyleLbl="parChTrans1D3" presStyleIdx="3" presStyleCnt="5"/>
      <dgm:spPr/>
    </dgm:pt>
    <dgm:pt modelId="{01BBA781-67B3-47C2-BC02-1826017E4477}" type="pres">
      <dgm:prSet presAssocID="{C203B319-48BD-4AE1-ABAB-F11DEFE7FC8C}" presName="hierRoot2" presStyleCnt="0">
        <dgm:presLayoutVars>
          <dgm:hierBranch val="init"/>
        </dgm:presLayoutVars>
      </dgm:prSet>
      <dgm:spPr/>
    </dgm:pt>
    <dgm:pt modelId="{45EF35AE-AA32-4BA7-8644-251A1F714E30}" type="pres">
      <dgm:prSet presAssocID="{C203B319-48BD-4AE1-ABAB-F11DEFE7FC8C}" presName="rootComposite" presStyleCnt="0"/>
      <dgm:spPr/>
    </dgm:pt>
    <dgm:pt modelId="{0857AA69-26CF-4415-AA30-E2E829E9D016}" type="pres">
      <dgm:prSet presAssocID="{C203B319-48BD-4AE1-ABAB-F11DEFE7FC8C}" presName="rootText" presStyleLbl="node3" presStyleIdx="3" presStyleCnt="5">
        <dgm:presLayoutVars>
          <dgm:chPref val="3"/>
        </dgm:presLayoutVars>
      </dgm:prSet>
      <dgm:spPr/>
    </dgm:pt>
    <dgm:pt modelId="{740AC62F-CCA3-429D-BC2C-5BEABCEE45CA}" type="pres">
      <dgm:prSet presAssocID="{C203B319-48BD-4AE1-ABAB-F11DEFE7FC8C}" presName="rootConnector" presStyleLbl="node3" presStyleIdx="3" presStyleCnt="5"/>
      <dgm:spPr/>
    </dgm:pt>
    <dgm:pt modelId="{3D6EFBDC-F8C8-4F69-B9AD-1E1977B49258}" type="pres">
      <dgm:prSet presAssocID="{C203B319-48BD-4AE1-ABAB-F11DEFE7FC8C}" presName="hierChild4" presStyleCnt="0"/>
      <dgm:spPr/>
    </dgm:pt>
    <dgm:pt modelId="{CFD76B01-B0E8-49C6-AA9E-454E695B1B47}" type="pres">
      <dgm:prSet presAssocID="{C203B319-48BD-4AE1-ABAB-F11DEFE7FC8C}" presName="hierChild5" presStyleCnt="0"/>
      <dgm:spPr/>
    </dgm:pt>
    <dgm:pt modelId="{C5E59B8A-D358-46E6-AFFB-A5B7E422D521}" type="pres">
      <dgm:prSet presAssocID="{1FE0B575-3674-4915-ADE6-FBAB2197C0E2}" presName="hierChild5" presStyleCnt="0"/>
      <dgm:spPr/>
    </dgm:pt>
    <dgm:pt modelId="{63032D71-92A9-43EA-B6BD-DD7E515ACF8E}" type="pres">
      <dgm:prSet presAssocID="{40D18D32-C1CD-41F9-BD60-210971B35C69}" presName="Name64" presStyleLbl="parChTrans1D2" presStyleIdx="2" presStyleCnt="3"/>
      <dgm:spPr/>
    </dgm:pt>
    <dgm:pt modelId="{8FAADEE6-6291-406C-8293-0035F63F17DB}" type="pres">
      <dgm:prSet presAssocID="{0552F8F4-FDB2-4D24-88F0-B81EAD6F5764}" presName="hierRoot2" presStyleCnt="0">
        <dgm:presLayoutVars>
          <dgm:hierBranch val="init"/>
        </dgm:presLayoutVars>
      </dgm:prSet>
      <dgm:spPr/>
    </dgm:pt>
    <dgm:pt modelId="{C4FFFE60-651F-4288-9595-9B8B38DE8237}" type="pres">
      <dgm:prSet presAssocID="{0552F8F4-FDB2-4D24-88F0-B81EAD6F5764}" presName="rootComposite" presStyleCnt="0"/>
      <dgm:spPr/>
    </dgm:pt>
    <dgm:pt modelId="{881DA559-5559-4F77-8BC8-1EADE000A5D6}" type="pres">
      <dgm:prSet presAssocID="{0552F8F4-FDB2-4D24-88F0-B81EAD6F5764}" presName="rootText" presStyleLbl="node2" presStyleIdx="2" presStyleCnt="3">
        <dgm:presLayoutVars>
          <dgm:chPref val="3"/>
        </dgm:presLayoutVars>
      </dgm:prSet>
      <dgm:spPr/>
    </dgm:pt>
    <dgm:pt modelId="{C8291AAE-1F4F-45EC-9652-77F6B76E2AFF}" type="pres">
      <dgm:prSet presAssocID="{0552F8F4-FDB2-4D24-88F0-B81EAD6F5764}" presName="rootConnector" presStyleLbl="node2" presStyleIdx="2" presStyleCnt="3"/>
      <dgm:spPr/>
    </dgm:pt>
    <dgm:pt modelId="{0B3821E3-FD1A-4ACE-B23B-4239D4306EBC}" type="pres">
      <dgm:prSet presAssocID="{0552F8F4-FDB2-4D24-88F0-B81EAD6F5764}" presName="hierChild4" presStyleCnt="0"/>
      <dgm:spPr/>
    </dgm:pt>
    <dgm:pt modelId="{1DD85712-75A2-4679-B495-BC32C8C1116D}" type="pres">
      <dgm:prSet presAssocID="{6892695F-E168-4EED-B147-51AD6130856B}" presName="Name64" presStyleLbl="parChTrans1D3" presStyleIdx="4" presStyleCnt="5"/>
      <dgm:spPr/>
    </dgm:pt>
    <dgm:pt modelId="{D8EFF30C-2FA4-4526-B032-4724FB599D43}" type="pres">
      <dgm:prSet presAssocID="{8FBE3FAE-EB73-4D49-BF28-B9DDBA77A31C}" presName="hierRoot2" presStyleCnt="0">
        <dgm:presLayoutVars>
          <dgm:hierBranch val="init"/>
        </dgm:presLayoutVars>
      </dgm:prSet>
      <dgm:spPr/>
    </dgm:pt>
    <dgm:pt modelId="{2C8E204B-BF00-4A42-9B22-A151F7BED330}" type="pres">
      <dgm:prSet presAssocID="{8FBE3FAE-EB73-4D49-BF28-B9DDBA77A31C}" presName="rootComposite" presStyleCnt="0"/>
      <dgm:spPr/>
    </dgm:pt>
    <dgm:pt modelId="{68A04CCE-5025-468D-ADD3-1E8CC01002EE}" type="pres">
      <dgm:prSet presAssocID="{8FBE3FAE-EB73-4D49-BF28-B9DDBA77A31C}" presName="rootText" presStyleLbl="node3" presStyleIdx="4" presStyleCnt="5">
        <dgm:presLayoutVars>
          <dgm:chPref val="3"/>
        </dgm:presLayoutVars>
      </dgm:prSet>
      <dgm:spPr/>
    </dgm:pt>
    <dgm:pt modelId="{9CB9A246-3B99-458E-9C82-A9A0CCE3483F}" type="pres">
      <dgm:prSet presAssocID="{8FBE3FAE-EB73-4D49-BF28-B9DDBA77A31C}" presName="rootConnector" presStyleLbl="node3" presStyleIdx="4" presStyleCnt="5"/>
      <dgm:spPr/>
    </dgm:pt>
    <dgm:pt modelId="{027429BC-430B-4FB9-9C9B-14330BD08FE3}" type="pres">
      <dgm:prSet presAssocID="{8FBE3FAE-EB73-4D49-BF28-B9DDBA77A31C}" presName="hierChild4" presStyleCnt="0"/>
      <dgm:spPr/>
    </dgm:pt>
    <dgm:pt modelId="{6A75B67E-33A6-4928-8706-FEC51C26D0B4}" type="pres">
      <dgm:prSet presAssocID="{8FBE3FAE-EB73-4D49-BF28-B9DDBA77A31C}" presName="hierChild5" presStyleCnt="0"/>
      <dgm:spPr/>
    </dgm:pt>
    <dgm:pt modelId="{7A077EF0-EF30-49C9-AB25-2F10285062A4}" type="pres">
      <dgm:prSet presAssocID="{0552F8F4-FDB2-4D24-88F0-B81EAD6F5764}" presName="hierChild5" presStyleCnt="0"/>
      <dgm:spPr/>
    </dgm:pt>
    <dgm:pt modelId="{85921E62-F20D-429C-B338-493C668298C1}" type="pres">
      <dgm:prSet presAssocID="{613DABE3-8120-4B8A-B720-4CBA96BD0506}" presName="hierChild3" presStyleCnt="0"/>
      <dgm:spPr/>
    </dgm:pt>
  </dgm:ptLst>
  <dgm:cxnLst>
    <dgm:cxn modelId="{67E15C04-0AB5-4EEF-9A3C-1F47E23493E4}" type="presOf" srcId="{8FBE3FAE-EB73-4D49-BF28-B9DDBA77A31C}" destId="{68A04CCE-5025-468D-ADD3-1E8CC01002EE}" srcOrd="0" destOrd="0" presId="urn:microsoft.com/office/officeart/2009/3/layout/HorizontalOrganizationChart"/>
    <dgm:cxn modelId="{9C36AF0C-98A4-4511-97BB-B4FCF42776A1}" type="presOf" srcId="{091E058B-BDA7-4240-BCC6-F7558B768A5C}" destId="{2D134320-01B8-4966-A8ED-954E26730268}" srcOrd="0" destOrd="0" presId="urn:microsoft.com/office/officeart/2009/3/layout/HorizontalOrganizationChart"/>
    <dgm:cxn modelId="{BCD8E215-8E38-44D0-9382-CAC3D842435C}" type="presOf" srcId="{C203B319-48BD-4AE1-ABAB-F11DEFE7FC8C}" destId="{0857AA69-26CF-4415-AA30-E2E829E9D016}" srcOrd="0" destOrd="0" presId="urn:microsoft.com/office/officeart/2009/3/layout/HorizontalOrganizationChart"/>
    <dgm:cxn modelId="{30D4BD18-95D4-4F7F-BF18-9ACB79F9FB57}" type="presOf" srcId="{8FBE3FAE-EB73-4D49-BF28-B9DDBA77A31C}" destId="{9CB9A246-3B99-458E-9C82-A9A0CCE3483F}" srcOrd="1" destOrd="0" presId="urn:microsoft.com/office/officeart/2009/3/layout/HorizontalOrganizationChart"/>
    <dgm:cxn modelId="{A2A0A71B-FA52-4A7A-A6B9-A03B6A0836B8}" type="presOf" srcId="{6892695F-E168-4EED-B147-51AD6130856B}" destId="{1DD85712-75A2-4679-B495-BC32C8C1116D}" srcOrd="0" destOrd="0" presId="urn:microsoft.com/office/officeart/2009/3/layout/HorizontalOrganizationChart"/>
    <dgm:cxn modelId="{21115C1E-3E12-4705-9E09-D5373D64FA0F}" srcId="{0552F8F4-FDB2-4D24-88F0-B81EAD6F5764}" destId="{8FBE3FAE-EB73-4D49-BF28-B9DDBA77A31C}" srcOrd="0" destOrd="0" parTransId="{6892695F-E168-4EED-B147-51AD6130856B}" sibTransId="{1C80434E-DAFD-485C-8319-7F6F870AC08C}"/>
    <dgm:cxn modelId="{69AC8822-C78A-4EA3-9183-86EDB308CD88}" type="presOf" srcId="{08F51CE4-11FE-4D5D-8387-8FB10F1C2812}" destId="{8E0B046F-CB9E-4F3C-8695-4D5406107C47}" srcOrd="1" destOrd="0" presId="urn:microsoft.com/office/officeart/2009/3/layout/HorizontalOrganizationChart"/>
    <dgm:cxn modelId="{21C9DD27-D20E-422C-AAE3-37C8412896E1}" srcId="{613DABE3-8120-4B8A-B720-4CBA96BD0506}" destId="{1FE0B575-3674-4915-ADE6-FBAB2197C0E2}" srcOrd="1" destOrd="0" parTransId="{091E058B-BDA7-4240-BCC6-F7558B768A5C}" sibTransId="{3FAA72BD-8AFE-4A16-8E92-79E4E44CB3E3}"/>
    <dgm:cxn modelId="{7219EB27-E2BE-4B85-81E3-5FB087C509B8}" type="presOf" srcId="{1FE0B575-3674-4915-ADE6-FBAB2197C0E2}" destId="{CCDB9B3D-BA96-48E6-AEFF-5E6ACF03614C}" srcOrd="1" destOrd="0" presId="urn:microsoft.com/office/officeart/2009/3/layout/HorizontalOrganizationChart"/>
    <dgm:cxn modelId="{68670A28-D45F-4F3A-BD70-9EF9265C703F}" srcId="{252E7569-9614-469F-9608-F52B2E7677C4}" destId="{613DABE3-8120-4B8A-B720-4CBA96BD0506}" srcOrd="0" destOrd="0" parTransId="{52A79348-D1B8-4C8B-852E-74DCF2D34DC3}" sibTransId="{291A635C-A3C0-4DA3-B4CC-6C205500A206}"/>
    <dgm:cxn modelId="{A6DC6833-0284-487F-9876-06D1A193A383}" srcId="{143AFD03-0DA6-4024-AFA5-DCFCDCD460FA}" destId="{08F51CE4-11FE-4D5D-8387-8FB10F1C2812}" srcOrd="2" destOrd="0" parTransId="{F9CE0AE7-C2E0-44DF-8DBF-8DA7AB06BC35}" sibTransId="{1038883E-DA8F-4193-A11D-F00738B90CBA}"/>
    <dgm:cxn modelId="{6A555534-A447-42A4-8F55-876F3F16571A}" type="presOf" srcId="{F9CE0AE7-C2E0-44DF-8DBF-8DA7AB06BC35}" destId="{C610CBDA-AC16-405B-80B8-4705259DB6F3}" srcOrd="0" destOrd="0" presId="urn:microsoft.com/office/officeart/2009/3/layout/HorizontalOrganizationChart"/>
    <dgm:cxn modelId="{81E9EB3B-9350-4459-971A-C91C6849724A}" type="presOf" srcId="{143AFD03-0DA6-4024-AFA5-DCFCDCD460FA}" destId="{1E8C4347-9381-49BF-9ACF-89962D56895B}" srcOrd="0" destOrd="0" presId="urn:microsoft.com/office/officeart/2009/3/layout/HorizontalOrganizationChart"/>
    <dgm:cxn modelId="{762AB161-3A09-49D7-B712-BCE259B71C90}" type="presOf" srcId="{143AFD03-0DA6-4024-AFA5-DCFCDCD460FA}" destId="{BE9FE8D7-4F2E-4B8D-8E08-38F73E18EB95}" srcOrd="1" destOrd="0" presId="urn:microsoft.com/office/officeart/2009/3/layout/HorizontalOrganizationChart"/>
    <dgm:cxn modelId="{490B7A66-902A-4196-AEAC-A7266770229D}" type="presOf" srcId="{40D18D32-C1CD-41F9-BD60-210971B35C69}" destId="{63032D71-92A9-43EA-B6BD-DD7E515ACF8E}" srcOrd="0" destOrd="0" presId="urn:microsoft.com/office/officeart/2009/3/layout/HorizontalOrganizationChart"/>
    <dgm:cxn modelId="{5EBCF847-FCE4-4ACB-9530-F0D880A99429}" srcId="{613DABE3-8120-4B8A-B720-4CBA96BD0506}" destId="{0552F8F4-FDB2-4D24-88F0-B81EAD6F5764}" srcOrd="2" destOrd="0" parTransId="{40D18D32-C1CD-41F9-BD60-210971B35C69}" sibTransId="{B7077336-C4D0-46B0-85FE-50273C88B628}"/>
    <dgm:cxn modelId="{E5AAC26E-6FE7-442F-B1D8-E304C4E1B53D}" srcId="{143AFD03-0DA6-4024-AFA5-DCFCDCD460FA}" destId="{06C9F938-354C-48FB-A6C3-7D7E14393461}" srcOrd="1" destOrd="0" parTransId="{52289B0C-7742-4660-8D6C-6CBDFDF8C07D}" sibTransId="{820A3FEE-D561-4B78-9CBE-13448AC036F5}"/>
    <dgm:cxn modelId="{B930E771-A2F6-499F-B2F3-1C2C0FA81B5E}" type="presOf" srcId="{610B9D0F-ECC6-4AD7-84F2-478C2E85AE66}" destId="{A8FE8E57-0E09-455F-AF70-5D02FB1A6924}" srcOrd="1" destOrd="0" presId="urn:microsoft.com/office/officeart/2009/3/layout/HorizontalOrganizationChart"/>
    <dgm:cxn modelId="{DFD79473-1419-46AB-9C68-10B62792C1FD}" srcId="{613DABE3-8120-4B8A-B720-4CBA96BD0506}" destId="{143AFD03-0DA6-4024-AFA5-DCFCDCD460FA}" srcOrd="0" destOrd="0" parTransId="{04B23477-9A49-4257-AC2F-4AB157711A16}" sibTransId="{305BE0A5-B175-43D1-A1E5-EC8118DEA30F}"/>
    <dgm:cxn modelId="{BC545679-83CE-40C3-BE85-9CD02BDEBF58}" type="presOf" srcId="{252E7569-9614-469F-9608-F52B2E7677C4}" destId="{0E5DF8FC-9E4A-4676-B401-611E6478B2E1}" srcOrd="0" destOrd="0" presId="urn:microsoft.com/office/officeart/2009/3/layout/HorizontalOrganizationChart"/>
    <dgm:cxn modelId="{E9CC6E5A-1980-4851-ADC1-F9D333DE561D}" srcId="{1FE0B575-3674-4915-ADE6-FBAB2197C0E2}" destId="{C203B319-48BD-4AE1-ABAB-F11DEFE7FC8C}" srcOrd="0" destOrd="0" parTransId="{520085FA-6D76-4A89-92AF-C8CDE7E8E890}" sibTransId="{BED934E5-20B8-4F1B-A773-6A24357351D9}"/>
    <dgm:cxn modelId="{7E09F49B-BD72-467A-B943-A4C60EEF5370}" type="presOf" srcId="{1FE0B575-3674-4915-ADE6-FBAB2197C0E2}" destId="{6CD6F07D-C75B-437B-85E0-93851AC991F0}" srcOrd="0" destOrd="0" presId="urn:microsoft.com/office/officeart/2009/3/layout/HorizontalOrganizationChart"/>
    <dgm:cxn modelId="{6D0142A4-9A83-425A-B54D-9006F157C6A5}" type="presOf" srcId="{3C7EF82E-771F-49B9-9B4D-1686D28A44D3}" destId="{AAA8D267-44EE-4896-AC42-C76F94880A02}" srcOrd="0" destOrd="0" presId="urn:microsoft.com/office/officeart/2009/3/layout/HorizontalOrganizationChart"/>
    <dgm:cxn modelId="{C236F3B6-D32B-43F8-AAF4-E66250CB963D}" type="presOf" srcId="{06C9F938-354C-48FB-A6C3-7D7E14393461}" destId="{88F53EBF-BC07-45FB-A2C9-C41A14D2DA7D}" srcOrd="0" destOrd="0" presId="urn:microsoft.com/office/officeart/2009/3/layout/HorizontalOrganizationChart"/>
    <dgm:cxn modelId="{09A0BABA-8F19-4E2D-840A-851418494AA5}" type="presOf" srcId="{06C9F938-354C-48FB-A6C3-7D7E14393461}" destId="{C31D668F-E869-44B3-A230-8E0B559E8283}" srcOrd="1" destOrd="0" presId="urn:microsoft.com/office/officeart/2009/3/layout/HorizontalOrganizationChart"/>
    <dgm:cxn modelId="{D426ADBC-3C90-42B0-89B8-61C15C93DF7A}" type="presOf" srcId="{613DABE3-8120-4B8A-B720-4CBA96BD0506}" destId="{B3F38619-557C-40FE-8A02-055880DF31A5}" srcOrd="1" destOrd="0" presId="urn:microsoft.com/office/officeart/2009/3/layout/HorizontalOrganizationChart"/>
    <dgm:cxn modelId="{8946CBBF-E417-4D3D-9AEC-771658D26420}" type="presOf" srcId="{52289B0C-7742-4660-8D6C-6CBDFDF8C07D}" destId="{2B8F54F5-DA6A-41CB-A3A9-00622395F3D9}" srcOrd="0" destOrd="0" presId="urn:microsoft.com/office/officeart/2009/3/layout/HorizontalOrganizationChart"/>
    <dgm:cxn modelId="{844E72C1-0B58-4060-830F-FBF2C3AA0470}" type="presOf" srcId="{C203B319-48BD-4AE1-ABAB-F11DEFE7FC8C}" destId="{740AC62F-CCA3-429D-BC2C-5BEABCEE45CA}" srcOrd="1" destOrd="0" presId="urn:microsoft.com/office/officeart/2009/3/layout/HorizontalOrganizationChart"/>
    <dgm:cxn modelId="{3C808FC9-7AFF-4D01-A13F-F15C9D605A64}" type="presOf" srcId="{0552F8F4-FDB2-4D24-88F0-B81EAD6F5764}" destId="{C8291AAE-1F4F-45EC-9652-77F6B76E2AFF}" srcOrd="1" destOrd="0" presId="urn:microsoft.com/office/officeart/2009/3/layout/HorizontalOrganizationChart"/>
    <dgm:cxn modelId="{1495B4CB-8E71-4495-946A-A9F06E80C384}" type="presOf" srcId="{613DABE3-8120-4B8A-B720-4CBA96BD0506}" destId="{FF346C9B-488E-4163-9556-39A5D51BC1D6}" srcOrd="0" destOrd="0" presId="urn:microsoft.com/office/officeart/2009/3/layout/HorizontalOrganizationChart"/>
    <dgm:cxn modelId="{D67055D3-82BE-4FA5-B331-696F2676433A}" type="presOf" srcId="{520085FA-6D76-4A89-92AF-C8CDE7E8E890}" destId="{8729EBE7-B80F-4BED-9D38-3FDBFDBD2606}" srcOrd="0" destOrd="0" presId="urn:microsoft.com/office/officeart/2009/3/layout/HorizontalOrganizationChart"/>
    <dgm:cxn modelId="{4836B9D5-A1BD-43E5-8307-F03D8154AB9C}" type="presOf" srcId="{0552F8F4-FDB2-4D24-88F0-B81EAD6F5764}" destId="{881DA559-5559-4F77-8BC8-1EADE000A5D6}" srcOrd="0" destOrd="0" presId="urn:microsoft.com/office/officeart/2009/3/layout/HorizontalOrganizationChart"/>
    <dgm:cxn modelId="{E46C19D8-5CFE-48DB-A2E7-EC1C72E58E62}" type="presOf" srcId="{08F51CE4-11FE-4D5D-8387-8FB10F1C2812}" destId="{EF59A6F8-C2FD-40FE-A6FE-10F1BB28B4F6}" srcOrd="0" destOrd="0" presId="urn:microsoft.com/office/officeart/2009/3/layout/HorizontalOrganizationChart"/>
    <dgm:cxn modelId="{8A2F2ADB-2627-4AF7-B6D3-E2A6EF62EB35}" type="presOf" srcId="{610B9D0F-ECC6-4AD7-84F2-478C2E85AE66}" destId="{501D7BC6-AA05-451C-AE98-66708DB56446}" srcOrd="0" destOrd="0" presId="urn:microsoft.com/office/officeart/2009/3/layout/HorizontalOrganizationChart"/>
    <dgm:cxn modelId="{C4B36DE5-5B67-473F-879A-AFABFC4D186D}" srcId="{143AFD03-0DA6-4024-AFA5-DCFCDCD460FA}" destId="{610B9D0F-ECC6-4AD7-84F2-478C2E85AE66}" srcOrd="0" destOrd="0" parTransId="{3C7EF82E-771F-49B9-9B4D-1686D28A44D3}" sibTransId="{13D5E98E-F6F0-4354-832D-7E774F1FCFB0}"/>
    <dgm:cxn modelId="{F2C275ED-33FF-4BAF-B393-E3C12C4990FD}" type="presOf" srcId="{04B23477-9A49-4257-AC2F-4AB157711A16}" destId="{C9FA415B-ED0D-494D-B9AC-43AF9D7FED22}" srcOrd="0" destOrd="0" presId="urn:microsoft.com/office/officeart/2009/3/layout/HorizontalOrganizationChart"/>
    <dgm:cxn modelId="{8FB16E4A-6260-40EC-ADCA-19F1D897FA52}" type="presParOf" srcId="{0E5DF8FC-9E4A-4676-B401-611E6478B2E1}" destId="{EABCE77D-F068-493B-BF3E-110265C29945}" srcOrd="0" destOrd="0" presId="urn:microsoft.com/office/officeart/2009/3/layout/HorizontalOrganizationChart"/>
    <dgm:cxn modelId="{5FC784EC-63A7-4FA0-AB97-84DCBCAEB088}" type="presParOf" srcId="{EABCE77D-F068-493B-BF3E-110265C29945}" destId="{2A9531C6-9992-4ACC-8194-97ADA49D2162}" srcOrd="0" destOrd="0" presId="urn:microsoft.com/office/officeart/2009/3/layout/HorizontalOrganizationChart"/>
    <dgm:cxn modelId="{F7DAE140-FDE9-471B-81C3-E5331DC91D86}" type="presParOf" srcId="{2A9531C6-9992-4ACC-8194-97ADA49D2162}" destId="{FF346C9B-488E-4163-9556-39A5D51BC1D6}" srcOrd="0" destOrd="0" presId="urn:microsoft.com/office/officeart/2009/3/layout/HorizontalOrganizationChart"/>
    <dgm:cxn modelId="{08FBE428-1508-4226-9807-389132E5E316}" type="presParOf" srcId="{2A9531C6-9992-4ACC-8194-97ADA49D2162}" destId="{B3F38619-557C-40FE-8A02-055880DF31A5}" srcOrd="1" destOrd="0" presId="urn:microsoft.com/office/officeart/2009/3/layout/HorizontalOrganizationChart"/>
    <dgm:cxn modelId="{23551A8D-CA3E-4993-913A-9E1BE0AA5BFC}" type="presParOf" srcId="{EABCE77D-F068-493B-BF3E-110265C29945}" destId="{DA75E506-A247-4344-95F3-0EC3BD9F6C57}" srcOrd="1" destOrd="0" presId="urn:microsoft.com/office/officeart/2009/3/layout/HorizontalOrganizationChart"/>
    <dgm:cxn modelId="{714026C6-7293-4F37-8B3A-C55EBBC68AFC}" type="presParOf" srcId="{DA75E506-A247-4344-95F3-0EC3BD9F6C57}" destId="{C9FA415B-ED0D-494D-B9AC-43AF9D7FED22}" srcOrd="0" destOrd="0" presId="urn:microsoft.com/office/officeart/2009/3/layout/HorizontalOrganizationChart"/>
    <dgm:cxn modelId="{9F09D907-2199-4958-9D02-07F045D91CBF}" type="presParOf" srcId="{DA75E506-A247-4344-95F3-0EC3BD9F6C57}" destId="{B9DADD92-B1BD-4FCB-993A-C5BE5E102438}" srcOrd="1" destOrd="0" presId="urn:microsoft.com/office/officeart/2009/3/layout/HorizontalOrganizationChart"/>
    <dgm:cxn modelId="{0316F56E-2262-49D9-819B-EA3F45ACAACB}" type="presParOf" srcId="{B9DADD92-B1BD-4FCB-993A-C5BE5E102438}" destId="{379E1F6E-6706-4325-A94E-59E0F4A88B63}" srcOrd="0" destOrd="0" presId="urn:microsoft.com/office/officeart/2009/3/layout/HorizontalOrganizationChart"/>
    <dgm:cxn modelId="{C763EB81-6D1E-4841-8C91-3D177DCDCC7C}" type="presParOf" srcId="{379E1F6E-6706-4325-A94E-59E0F4A88B63}" destId="{1E8C4347-9381-49BF-9ACF-89962D56895B}" srcOrd="0" destOrd="0" presId="urn:microsoft.com/office/officeart/2009/3/layout/HorizontalOrganizationChart"/>
    <dgm:cxn modelId="{6FD73605-03DD-48A8-8069-ABBC9C2A01D8}" type="presParOf" srcId="{379E1F6E-6706-4325-A94E-59E0F4A88B63}" destId="{BE9FE8D7-4F2E-4B8D-8E08-38F73E18EB95}" srcOrd="1" destOrd="0" presId="urn:microsoft.com/office/officeart/2009/3/layout/HorizontalOrganizationChart"/>
    <dgm:cxn modelId="{A60F7194-C406-4B46-BB06-98496997E6C9}" type="presParOf" srcId="{B9DADD92-B1BD-4FCB-993A-C5BE5E102438}" destId="{2CC546B7-7187-4BC4-B14C-D2012F204DCD}" srcOrd="1" destOrd="0" presId="urn:microsoft.com/office/officeart/2009/3/layout/HorizontalOrganizationChart"/>
    <dgm:cxn modelId="{5BC192C8-3F23-464D-BCFC-6EB40678ACCE}" type="presParOf" srcId="{2CC546B7-7187-4BC4-B14C-D2012F204DCD}" destId="{AAA8D267-44EE-4896-AC42-C76F94880A02}" srcOrd="0" destOrd="0" presId="urn:microsoft.com/office/officeart/2009/3/layout/HorizontalOrganizationChart"/>
    <dgm:cxn modelId="{C21528D5-0062-4C67-B442-71763A3FD1BC}" type="presParOf" srcId="{2CC546B7-7187-4BC4-B14C-D2012F204DCD}" destId="{3F3EA1DA-1408-48FF-A173-8F7FEF962E38}" srcOrd="1" destOrd="0" presId="urn:microsoft.com/office/officeart/2009/3/layout/HorizontalOrganizationChart"/>
    <dgm:cxn modelId="{D2234AE4-49A7-4E45-BF91-3B34183D0580}" type="presParOf" srcId="{3F3EA1DA-1408-48FF-A173-8F7FEF962E38}" destId="{709138B7-12F8-4E36-A75A-19890ECA403D}" srcOrd="0" destOrd="0" presId="urn:microsoft.com/office/officeart/2009/3/layout/HorizontalOrganizationChart"/>
    <dgm:cxn modelId="{65341250-43BB-494A-893E-C4539E146233}" type="presParOf" srcId="{709138B7-12F8-4E36-A75A-19890ECA403D}" destId="{501D7BC6-AA05-451C-AE98-66708DB56446}" srcOrd="0" destOrd="0" presId="urn:microsoft.com/office/officeart/2009/3/layout/HorizontalOrganizationChart"/>
    <dgm:cxn modelId="{FB1A96FF-D9E8-4F4C-84BA-EF291DDBEE6B}" type="presParOf" srcId="{709138B7-12F8-4E36-A75A-19890ECA403D}" destId="{A8FE8E57-0E09-455F-AF70-5D02FB1A6924}" srcOrd="1" destOrd="0" presId="urn:microsoft.com/office/officeart/2009/3/layout/HorizontalOrganizationChart"/>
    <dgm:cxn modelId="{FD6B4784-AE45-40AA-800D-09617A500704}" type="presParOf" srcId="{3F3EA1DA-1408-48FF-A173-8F7FEF962E38}" destId="{D074C16A-C609-455A-BC60-302BBD398165}" srcOrd="1" destOrd="0" presId="urn:microsoft.com/office/officeart/2009/3/layout/HorizontalOrganizationChart"/>
    <dgm:cxn modelId="{6415A573-4B39-4168-BCC1-CB298EB97152}" type="presParOf" srcId="{3F3EA1DA-1408-48FF-A173-8F7FEF962E38}" destId="{613BB27E-C538-42D0-B8E5-93D26537B9BE}" srcOrd="2" destOrd="0" presId="urn:microsoft.com/office/officeart/2009/3/layout/HorizontalOrganizationChart"/>
    <dgm:cxn modelId="{2638B5B0-FBA8-498F-B795-D81DA68F3D55}" type="presParOf" srcId="{2CC546B7-7187-4BC4-B14C-D2012F204DCD}" destId="{2B8F54F5-DA6A-41CB-A3A9-00622395F3D9}" srcOrd="2" destOrd="0" presId="urn:microsoft.com/office/officeart/2009/3/layout/HorizontalOrganizationChart"/>
    <dgm:cxn modelId="{9D101F64-3F36-4C48-A24D-F6B8656982AA}" type="presParOf" srcId="{2CC546B7-7187-4BC4-B14C-D2012F204DCD}" destId="{81C5F84E-1820-4701-B99B-D9D915A386CB}" srcOrd="3" destOrd="0" presId="urn:microsoft.com/office/officeart/2009/3/layout/HorizontalOrganizationChart"/>
    <dgm:cxn modelId="{D2850121-BCFD-4D11-A7F7-E54CB9A31C29}" type="presParOf" srcId="{81C5F84E-1820-4701-B99B-D9D915A386CB}" destId="{F5D7C0AE-3E8C-4F5F-A300-567F28202D99}" srcOrd="0" destOrd="0" presId="urn:microsoft.com/office/officeart/2009/3/layout/HorizontalOrganizationChart"/>
    <dgm:cxn modelId="{1E2A16D2-D7AE-4D20-A17A-5CF6B65BA77A}" type="presParOf" srcId="{F5D7C0AE-3E8C-4F5F-A300-567F28202D99}" destId="{88F53EBF-BC07-45FB-A2C9-C41A14D2DA7D}" srcOrd="0" destOrd="0" presId="urn:microsoft.com/office/officeart/2009/3/layout/HorizontalOrganizationChart"/>
    <dgm:cxn modelId="{AB443828-A501-47A3-B02B-F1C937277CF4}" type="presParOf" srcId="{F5D7C0AE-3E8C-4F5F-A300-567F28202D99}" destId="{C31D668F-E869-44B3-A230-8E0B559E8283}" srcOrd="1" destOrd="0" presId="urn:microsoft.com/office/officeart/2009/3/layout/HorizontalOrganizationChart"/>
    <dgm:cxn modelId="{0AF4ED64-AB12-4549-BD6B-151D22FEA041}" type="presParOf" srcId="{81C5F84E-1820-4701-B99B-D9D915A386CB}" destId="{06DA02CC-387F-4911-832E-51F1DAD0EC53}" srcOrd="1" destOrd="0" presId="urn:microsoft.com/office/officeart/2009/3/layout/HorizontalOrganizationChart"/>
    <dgm:cxn modelId="{253883EF-7283-4044-A780-4AB2D35A8627}" type="presParOf" srcId="{81C5F84E-1820-4701-B99B-D9D915A386CB}" destId="{2D70A0A3-3CFA-4012-A567-3DCAE416241D}" srcOrd="2" destOrd="0" presId="urn:microsoft.com/office/officeart/2009/3/layout/HorizontalOrganizationChart"/>
    <dgm:cxn modelId="{29C8D01E-EC02-4956-B8CF-B52E05625B29}" type="presParOf" srcId="{2CC546B7-7187-4BC4-B14C-D2012F204DCD}" destId="{C610CBDA-AC16-405B-80B8-4705259DB6F3}" srcOrd="4" destOrd="0" presId="urn:microsoft.com/office/officeart/2009/3/layout/HorizontalOrganizationChart"/>
    <dgm:cxn modelId="{4AED427A-8642-4489-B096-FDC0E04A1EB2}" type="presParOf" srcId="{2CC546B7-7187-4BC4-B14C-D2012F204DCD}" destId="{67DC3751-517A-45EA-A57A-AF42AC3C6BAE}" srcOrd="5" destOrd="0" presId="urn:microsoft.com/office/officeart/2009/3/layout/HorizontalOrganizationChart"/>
    <dgm:cxn modelId="{8DC907F4-55E9-4671-A021-E296AF38FE96}" type="presParOf" srcId="{67DC3751-517A-45EA-A57A-AF42AC3C6BAE}" destId="{11443BD8-196D-47A1-ABAC-F372376F9CBA}" srcOrd="0" destOrd="0" presId="urn:microsoft.com/office/officeart/2009/3/layout/HorizontalOrganizationChart"/>
    <dgm:cxn modelId="{4A1BD0A1-F080-4942-8624-C57ACE1015BA}" type="presParOf" srcId="{11443BD8-196D-47A1-ABAC-F372376F9CBA}" destId="{EF59A6F8-C2FD-40FE-A6FE-10F1BB28B4F6}" srcOrd="0" destOrd="0" presId="urn:microsoft.com/office/officeart/2009/3/layout/HorizontalOrganizationChart"/>
    <dgm:cxn modelId="{E47CB1B3-9A35-41BC-8868-777E78C97FC0}" type="presParOf" srcId="{11443BD8-196D-47A1-ABAC-F372376F9CBA}" destId="{8E0B046F-CB9E-4F3C-8695-4D5406107C47}" srcOrd="1" destOrd="0" presId="urn:microsoft.com/office/officeart/2009/3/layout/HorizontalOrganizationChart"/>
    <dgm:cxn modelId="{14BC8184-E15A-497F-9043-86BC2A48F80D}" type="presParOf" srcId="{67DC3751-517A-45EA-A57A-AF42AC3C6BAE}" destId="{A8D59A84-78FC-450F-86A6-B6BF68EF13E4}" srcOrd="1" destOrd="0" presId="urn:microsoft.com/office/officeart/2009/3/layout/HorizontalOrganizationChart"/>
    <dgm:cxn modelId="{6305D8ED-21D8-4889-B603-6484A7B7CC6E}" type="presParOf" srcId="{67DC3751-517A-45EA-A57A-AF42AC3C6BAE}" destId="{D7804C55-48A7-454F-9333-49FA5C3B844E}" srcOrd="2" destOrd="0" presId="urn:microsoft.com/office/officeart/2009/3/layout/HorizontalOrganizationChart"/>
    <dgm:cxn modelId="{9B656573-4D02-4FAB-B3D3-32C8608D55FA}" type="presParOf" srcId="{B9DADD92-B1BD-4FCB-993A-C5BE5E102438}" destId="{4150A942-768D-4C70-AFE8-0E4C863F0D7F}" srcOrd="2" destOrd="0" presId="urn:microsoft.com/office/officeart/2009/3/layout/HorizontalOrganizationChart"/>
    <dgm:cxn modelId="{52A4F7D8-4C46-463D-8DCA-F274A94DFF53}" type="presParOf" srcId="{DA75E506-A247-4344-95F3-0EC3BD9F6C57}" destId="{2D134320-01B8-4966-A8ED-954E26730268}" srcOrd="2" destOrd="0" presId="urn:microsoft.com/office/officeart/2009/3/layout/HorizontalOrganizationChart"/>
    <dgm:cxn modelId="{A02E124F-D130-454D-A602-A9D7F4DEF029}" type="presParOf" srcId="{DA75E506-A247-4344-95F3-0EC3BD9F6C57}" destId="{E2A79610-F5D9-49D4-B6FF-653A2D61E694}" srcOrd="3" destOrd="0" presId="urn:microsoft.com/office/officeart/2009/3/layout/HorizontalOrganizationChart"/>
    <dgm:cxn modelId="{35713F7D-45C6-4BBA-958E-E6728712F1A7}" type="presParOf" srcId="{E2A79610-F5D9-49D4-B6FF-653A2D61E694}" destId="{347C4F97-DA82-425B-B4C4-41525077A421}" srcOrd="0" destOrd="0" presId="urn:microsoft.com/office/officeart/2009/3/layout/HorizontalOrganizationChart"/>
    <dgm:cxn modelId="{ABAA0E3B-DE08-4EDB-9BD4-51ECCF7F5875}" type="presParOf" srcId="{347C4F97-DA82-425B-B4C4-41525077A421}" destId="{6CD6F07D-C75B-437B-85E0-93851AC991F0}" srcOrd="0" destOrd="0" presId="urn:microsoft.com/office/officeart/2009/3/layout/HorizontalOrganizationChart"/>
    <dgm:cxn modelId="{2A3EA3A3-85EF-4467-8068-2F5E0D459127}" type="presParOf" srcId="{347C4F97-DA82-425B-B4C4-41525077A421}" destId="{CCDB9B3D-BA96-48E6-AEFF-5E6ACF03614C}" srcOrd="1" destOrd="0" presId="urn:microsoft.com/office/officeart/2009/3/layout/HorizontalOrganizationChart"/>
    <dgm:cxn modelId="{8EBDEA87-72B7-4AF3-9491-CEBA73B773E9}" type="presParOf" srcId="{E2A79610-F5D9-49D4-B6FF-653A2D61E694}" destId="{575DC9EF-7AB4-47D1-9E49-D0F2857B3AB1}" srcOrd="1" destOrd="0" presId="urn:microsoft.com/office/officeart/2009/3/layout/HorizontalOrganizationChart"/>
    <dgm:cxn modelId="{3F8AA579-DB50-4D42-95EC-BDAAFC965E97}" type="presParOf" srcId="{575DC9EF-7AB4-47D1-9E49-D0F2857B3AB1}" destId="{8729EBE7-B80F-4BED-9D38-3FDBFDBD2606}" srcOrd="0" destOrd="0" presId="urn:microsoft.com/office/officeart/2009/3/layout/HorizontalOrganizationChart"/>
    <dgm:cxn modelId="{7B350867-5A0D-4993-814F-7B9021274BB9}" type="presParOf" srcId="{575DC9EF-7AB4-47D1-9E49-D0F2857B3AB1}" destId="{01BBA781-67B3-47C2-BC02-1826017E4477}" srcOrd="1" destOrd="0" presId="urn:microsoft.com/office/officeart/2009/3/layout/HorizontalOrganizationChart"/>
    <dgm:cxn modelId="{3487BE38-3275-48B4-8B5E-FE4A5FAB07FA}" type="presParOf" srcId="{01BBA781-67B3-47C2-BC02-1826017E4477}" destId="{45EF35AE-AA32-4BA7-8644-251A1F714E30}" srcOrd="0" destOrd="0" presId="urn:microsoft.com/office/officeart/2009/3/layout/HorizontalOrganizationChart"/>
    <dgm:cxn modelId="{1105A49B-AE2B-4C5C-A10A-6565800AAB15}" type="presParOf" srcId="{45EF35AE-AA32-4BA7-8644-251A1F714E30}" destId="{0857AA69-26CF-4415-AA30-E2E829E9D016}" srcOrd="0" destOrd="0" presId="urn:microsoft.com/office/officeart/2009/3/layout/HorizontalOrganizationChart"/>
    <dgm:cxn modelId="{66CE2EDA-E49A-4392-8505-0F1BF3CD58C1}" type="presParOf" srcId="{45EF35AE-AA32-4BA7-8644-251A1F714E30}" destId="{740AC62F-CCA3-429D-BC2C-5BEABCEE45CA}" srcOrd="1" destOrd="0" presId="urn:microsoft.com/office/officeart/2009/3/layout/HorizontalOrganizationChart"/>
    <dgm:cxn modelId="{DB7CC9DA-C3B5-4F53-988A-099A308E0F9A}" type="presParOf" srcId="{01BBA781-67B3-47C2-BC02-1826017E4477}" destId="{3D6EFBDC-F8C8-4F69-B9AD-1E1977B49258}" srcOrd="1" destOrd="0" presId="urn:microsoft.com/office/officeart/2009/3/layout/HorizontalOrganizationChart"/>
    <dgm:cxn modelId="{37E3498D-E876-4506-8602-7701FC38F379}" type="presParOf" srcId="{01BBA781-67B3-47C2-BC02-1826017E4477}" destId="{CFD76B01-B0E8-49C6-AA9E-454E695B1B47}" srcOrd="2" destOrd="0" presId="urn:microsoft.com/office/officeart/2009/3/layout/HorizontalOrganizationChart"/>
    <dgm:cxn modelId="{7B85E8AC-CD37-4E22-928D-78B0948207B5}" type="presParOf" srcId="{E2A79610-F5D9-49D4-B6FF-653A2D61E694}" destId="{C5E59B8A-D358-46E6-AFFB-A5B7E422D521}" srcOrd="2" destOrd="0" presId="urn:microsoft.com/office/officeart/2009/3/layout/HorizontalOrganizationChart"/>
    <dgm:cxn modelId="{9B151A5C-FFDF-4A8B-BF15-FFE6AD1BF5E8}" type="presParOf" srcId="{DA75E506-A247-4344-95F3-0EC3BD9F6C57}" destId="{63032D71-92A9-43EA-B6BD-DD7E515ACF8E}" srcOrd="4" destOrd="0" presId="urn:microsoft.com/office/officeart/2009/3/layout/HorizontalOrganizationChart"/>
    <dgm:cxn modelId="{667ECFC2-836D-4461-8B22-F74615B09EC2}" type="presParOf" srcId="{DA75E506-A247-4344-95F3-0EC3BD9F6C57}" destId="{8FAADEE6-6291-406C-8293-0035F63F17DB}" srcOrd="5" destOrd="0" presId="urn:microsoft.com/office/officeart/2009/3/layout/HorizontalOrganizationChart"/>
    <dgm:cxn modelId="{0BA7976F-5C9C-40CA-A003-AE5317761C00}" type="presParOf" srcId="{8FAADEE6-6291-406C-8293-0035F63F17DB}" destId="{C4FFFE60-651F-4288-9595-9B8B38DE8237}" srcOrd="0" destOrd="0" presId="urn:microsoft.com/office/officeart/2009/3/layout/HorizontalOrganizationChart"/>
    <dgm:cxn modelId="{AD0A64C1-B100-42C1-9C7C-EB99E9458AB4}" type="presParOf" srcId="{C4FFFE60-651F-4288-9595-9B8B38DE8237}" destId="{881DA559-5559-4F77-8BC8-1EADE000A5D6}" srcOrd="0" destOrd="0" presId="urn:microsoft.com/office/officeart/2009/3/layout/HorizontalOrganizationChart"/>
    <dgm:cxn modelId="{02910B24-C285-492A-A32A-1BDB7E492F7A}" type="presParOf" srcId="{C4FFFE60-651F-4288-9595-9B8B38DE8237}" destId="{C8291AAE-1F4F-45EC-9652-77F6B76E2AFF}" srcOrd="1" destOrd="0" presId="urn:microsoft.com/office/officeart/2009/3/layout/HorizontalOrganizationChart"/>
    <dgm:cxn modelId="{E6AB0CD9-5F63-4B73-8573-7777D8D0415B}" type="presParOf" srcId="{8FAADEE6-6291-406C-8293-0035F63F17DB}" destId="{0B3821E3-FD1A-4ACE-B23B-4239D4306EBC}" srcOrd="1" destOrd="0" presId="urn:microsoft.com/office/officeart/2009/3/layout/HorizontalOrganizationChart"/>
    <dgm:cxn modelId="{A7A4178A-B8E1-4FE2-9960-33042FBCD501}" type="presParOf" srcId="{0B3821E3-FD1A-4ACE-B23B-4239D4306EBC}" destId="{1DD85712-75A2-4679-B495-BC32C8C1116D}" srcOrd="0" destOrd="0" presId="urn:microsoft.com/office/officeart/2009/3/layout/HorizontalOrganizationChart"/>
    <dgm:cxn modelId="{074484EF-88D5-4D9A-8866-9E59DA24ECCB}" type="presParOf" srcId="{0B3821E3-FD1A-4ACE-B23B-4239D4306EBC}" destId="{D8EFF30C-2FA4-4526-B032-4724FB599D43}" srcOrd="1" destOrd="0" presId="urn:microsoft.com/office/officeart/2009/3/layout/HorizontalOrganizationChart"/>
    <dgm:cxn modelId="{B13030D9-AC14-4C0C-8C1F-68C67AD296CE}" type="presParOf" srcId="{D8EFF30C-2FA4-4526-B032-4724FB599D43}" destId="{2C8E204B-BF00-4A42-9B22-A151F7BED330}" srcOrd="0" destOrd="0" presId="urn:microsoft.com/office/officeart/2009/3/layout/HorizontalOrganizationChart"/>
    <dgm:cxn modelId="{E8F1E598-4E72-4735-A5D0-4EAE1FA43E52}" type="presParOf" srcId="{2C8E204B-BF00-4A42-9B22-A151F7BED330}" destId="{68A04CCE-5025-468D-ADD3-1E8CC01002EE}" srcOrd="0" destOrd="0" presId="urn:microsoft.com/office/officeart/2009/3/layout/HorizontalOrganizationChart"/>
    <dgm:cxn modelId="{6EFCE206-3F92-4761-AE47-6E5023A85333}" type="presParOf" srcId="{2C8E204B-BF00-4A42-9B22-A151F7BED330}" destId="{9CB9A246-3B99-458E-9C82-A9A0CCE3483F}" srcOrd="1" destOrd="0" presId="urn:microsoft.com/office/officeart/2009/3/layout/HorizontalOrganizationChart"/>
    <dgm:cxn modelId="{9F5BC7A0-21C1-4F23-8E38-E11896F3A36D}" type="presParOf" srcId="{D8EFF30C-2FA4-4526-B032-4724FB599D43}" destId="{027429BC-430B-4FB9-9C9B-14330BD08FE3}" srcOrd="1" destOrd="0" presId="urn:microsoft.com/office/officeart/2009/3/layout/HorizontalOrganizationChart"/>
    <dgm:cxn modelId="{FCE39F3F-C5C2-4BD1-8BD6-E8FB8EC474EF}" type="presParOf" srcId="{D8EFF30C-2FA4-4526-B032-4724FB599D43}" destId="{6A75B67E-33A6-4928-8706-FEC51C26D0B4}" srcOrd="2" destOrd="0" presId="urn:microsoft.com/office/officeart/2009/3/layout/HorizontalOrganizationChart"/>
    <dgm:cxn modelId="{A200EE2D-5DFE-4479-913D-3E7478078F9C}" type="presParOf" srcId="{8FAADEE6-6291-406C-8293-0035F63F17DB}" destId="{7A077EF0-EF30-49C9-AB25-2F10285062A4}" srcOrd="2" destOrd="0" presId="urn:microsoft.com/office/officeart/2009/3/layout/HorizontalOrganizationChart"/>
    <dgm:cxn modelId="{4A78A1B6-A5D9-46F0-A0AA-90121B98EFA9}" type="presParOf" srcId="{EABCE77D-F068-493B-BF3E-110265C29945}" destId="{85921E62-F20D-429C-B338-493C668298C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D4D378-B1A1-4778-BECC-3101C39343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B22D43-8858-4D37-B500-95CEC0AE7FA8}">
      <dgm:prSet custT="1"/>
      <dgm:spPr/>
      <dgm:t>
        <a:bodyPr/>
        <a:lstStyle/>
        <a:p>
          <a:r>
            <a:rPr lang="en-US" sz="1400" dirty="0"/>
            <a:t>Standards, Analysis and Synthesis, Interpretation, Judgment, and Recommendations</a:t>
          </a:r>
        </a:p>
      </dgm:t>
    </dgm:pt>
    <dgm:pt modelId="{C7A712AC-2322-41B8-B804-9CE224A7DD1A}" type="parTrans" cxnId="{322D2A01-5906-45F2-A046-7FE568AD3977}">
      <dgm:prSet/>
      <dgm:spPr/>
      <dgm:t>
        <a:bodyPr/>
        <a:lstStyle/>
        <a:p>
          <a:endParaRPr lang="en-US"/>
        </a:p>
      </dgm:t>
    </dgm:pt>
    <dgm:pt modelId="{D16AA04C-A56D-4B15-A20C-821499AD9193}" type="sibTrans" cxnId="{322D2A01-5906-45F2-A046-7FE568AD3977}">
      <dgm:prSet/>
      <dgm:spPr/>
      <dgm:t>
        <a:bodyPr/>
        <a:lstStyle/>
        <a:p>
          <a:endParaRPr lang="en-US"/>
        </a:p>
      </dgm:t>
    </dgm:pt>
    <dgm:pt modelId="{17DF3802-E045-494E-9FDC-6489D118CF16}">
      <dgm:prSet custT="1"/>
      <dgm:spPr/>
      <dgm:t>
        <a:bodyPr/>
        <a:lstStyle/>
        <a:p>
          <a:r>
            <a:rPr lang="en-US" sz="1400" dirty="0"/>
            <a:t>Financial success is achieved at a 10% or higher completion rate of billable office visits as a result of vendor or internally-supported outreach</a:t>
          </a:r>
        </a:p>
      </dgm:t>
    </dgm:pt>
    <dgm:pt modelId="{685A801B-02CA-4530-9CAA-86D98651C0DC}" type="parTrans" cxnId="{81388CFC-C908-4F9D-9B72-917B3016B5A3}">
      <dgm:prSet/>
      <dgm:spPr/>
      <dgm:t>
        <a:bodyPr/>
        <a:lstStyle/>
        <a:p>
          <a:endParaRPr lang="en-US"/>
        </a:p>
      </dgm:t>
    </dgm:pt>
    <dgm:pt modelId="{D7C57F23-9E0F-49FC-9174-F31A2036EE10}" type="sibTrans" cxnId="{81388CFC-C908-4F9D-9B72-917B3016B5A3}">
      <dgm:prSet/>
      <dgm:spPr/>
      <dgm:t>
        <a:bodyPr/>
        <a:lstStyle/>
        <a:p>
          <a:endParaRPr lang="en-US"/>
        </a:p>
      </dgm:t>
    </dgm:pt>
    <dgm:pt modelId="{879273D8-58C4-4B91-9C8B-137AC7764DF4}">
      <dgm:prSet custT="1"/>
      <dgm:spPr/>
      <dgm:t>
        <a:bodyPr/>
        <a:lstStyle/>
        <a:p>
          <a:r>
            <a:rPr lang="en-US" sz="1200" dirty="0"/>
            <a:t>12.8% completed appointment rate for post-vendor-supported outreach</a:t>
          </a:r>
        </a:p>
      </dgm:t>
    </dgm:pt>
    <dgm:pt modelId="{3AD9811E-3064-4F22-BACE-D719EAE242AD}" type="parTrans" cxnId="{5312CEB1-3267-4D6E-815D-61316E703E5C}">
      <dgm:prSet/>
      <dgm:spPr/>
      <dgm:t>
        <a:bodyPr/>
        <a:lstStyle/>
        <a:p>
          <a:endParaRPr lang="en-US"/>
        </a:p>
      </dgm:t>
    </dgm:pt>
    <dgm:pt modelId="{5B96D613-A2E1-4114-85D7-9CA478A60714}" type="sibTrans" cxnId="{5312CEB1-3267-4D6E-815D-61316E703E5C}">
      <dgm:prSet/>
      <dgm:spPr/>
      <dgm:t>
        <a:bodyPr/>
        <a:lstStyle/>
        <a:p>
          <a:endParaRPr lang="en-US"/>
        </a:p>
      </dgm:t>
    </dgm:pt>
    <dgm:pt modelId="{6A62D364-C810-4A08-8A61-12943B37E7E7}">
      <dgm:prSet custT="1"/>
      <dgm:spPr/>
      <dgm:t>
        <a:bodyPr/>
        <a:lstStyle/>
        <a:p>
          <a:r>
            <a:rPr lang="en-US" sz="1200" dirty="0"/>
            <a:t>44% completed appointment rate for internally supported bulk outreach combined with nurse telephonic outreach</a:t>
          </a:r>
        </a:p>
      </dgm:t>
    </dgm:pt>
    <dgm:pt modelId="{CB12BB5D-54B1-414B-BCB0-570DF8325C81}" type="parTrans" cxnId="{D09A6679-CC63-40D4-895D-BD545BB2631E}">
      <dgm:prSet/>
      <dgm:spPr/>
      <dgm:t>
        <a:bodyPr/>
        <a:lstStyle/>
        <a:p>
          <a:endParaRPr lang="en-US"/>
        </a:p>
      </dgm:t>
    </dgm:pt>
    <dgm:pt modelId="{FF6A15A2-940E-40E9-B964-AFCF19D068E9}" type="sibTrans" cxnId="{D09A6679-CC63-40D4-895D-BD545BB2631E}">
      <dgm:prSet/>
      <dgm:spPr/>
      <dgm:t>
        <a:bodyPr/>
        <a:lstStyle/>
        <a:p>
          <a:endParaRPr lang="en-US"/>
        </a:p>
      </dgm:t>
    </dgm:pt>
    <dgm:pt modelId="{540E4E8D-F59C-41C8-8AD7-7BF7274C4A25}">
      <dgm:prSet custT="1"/>
      <dgm:spPr/>
      <dgm:t>
        <a:bodyPr/>
        <a:lstStyle/>
        <a:p>
          <a:r>
            <a:rPr lang="en-US" sz="1400" dirty="0"/>
            <a:t>Clinical success including patients achieving blood pressure goals post-intervention</a:t>
          </a:r>
        </a:p>
      </dgm:t>
    </dgm:pt>
    <dgm:pt modelId="{9845CA44-915C-4E83-BE92-A75F8C9A92E2}" type="parTrans" cxnId="{22D971AB-1F9A-4FE2-9012-074BCE95DE79}">
      <dgm:prSet/>
      <dgm:spPr/>
      <dgm:t>
        <a:bodyPr/>
        <a:lstStyle/>
        <a:p>
          <a:endParaRPr lang="en-US"/>
        </a:p>
      </dgm:t>
    </dgm:pt>
    <dgm:pt modelId="{E9D05923-4683-4965-BD21-F5FAA72B6E5B}" type="sibTrans" cxnId="{22D971AB-1F9A-4FE2-9012-074BCE95DE79}">
      <dgm:prSet/>
      <dgm:spPr/>
      <dgm:t>
        <a:bodyPr/>
        <a:lstStyle/>
        <a:p>
          <a:endParaRPr lang="en-US"/>
        </a:p>
      </dgm:t>
    </dgm:pt>
    <dgm:pt modelId="{9A2AC69B-3712-4986-A9A8-A8F7DDDDB846}">
      <dgm:prSet custT="1"/>
      <dgm:spPr/>
      <dgm:t>
        <a:bodyPr/>
        <a:lstStyle/>
        <a:p>
          <a:r>
            <a:rPr lang="en-US" sz="1200" dirty="0"/>
            <a:t>26 of the 32 (81%) of Boise patients who scheduled and attend a post-outreach appointment had blood pressure at goal</a:t>
          </a:r>
        </a:p>
      </dgm:t>
    </dgm:pt>
    <dgm:pt modelId="{5604B987-53BB-4B57-B3A5-A97D01A486F1}" type="parTrans" cxnId="{C1631B14-DD79-4677-8D85-7936B884A41A}">
      <dgm:prSet/>
      <dgm:spPr/>
      <dgm:t>
        <a:bodyPr/>
        <a:lstStyle/>
        <a:p>
          <a:endParaRPr lang="en-US"/>
        </a:p>
      </dgm:t>
    </dgm:pt>
    <dgm:pt modelId="{4D13B543-B587-4574-85A4-4A6B8C894D1D}" type="sibTrans" cxnId="{C1631B14-DD79-4677-8D85-7936B884A41A}">
      <dgm:prSet/>
      <dgm:spPr/>
      <dgm:t>
        <a:bodyPr/>
        <a:lstStyle/>
        <a:p>
          <a:endParaRPr lang="en-US"/>
        </a:p>
      </dgm:t>
    </dgm:pt>
    <dgm:pt modelId="{E572008A-79F1-4BB8-A6AB-FB240238027A}">
      <dgm:prSet custT="1"/>
      <dgm:spPr/>
      <dgm:t>
        <a:bodyPr/>
        <a:lstStyle/>
        <a:p>
          <a:r>
            <a:rPr lang="en-US" sz="1400" dirty="0"/>
            <a:t>Recommendation: additional studies are needed to inform future intervention design</a:t>
          </a:r>
        </a:p>
      </dgm:t>
    </dgm:pt>
    <dgm:pt modelId="{07E0365F-A762-4076-9B95-64609C219600}" type="parTrans" cxnId="{21E5C4A5-2305-4B4D-B6CF-7B6793EE19AD}">
      <dgm:prSet/>
      <dgm:spPr/>
      <dgm:t>
        <a:bodyPr/>
        <a:lstStyle/>
        <a:p>
          <a:endParaRPr lang="en-US"/>
        </a:p>
      </dgm:t>
    </dgm:pt>
    <dgm:pt modelId="{E585FD61-7DA2-49D7-91BE-6EE663062508}" type="sibTrans" cxnId="{21E5C4A5-2305-4B4D-B6CF-7B6793EE19AD}">
      <dgm:prSet/>
      <dgm:spPr/>
      <dgm:t>
        <a:bodyPr/>
        <a:lstStyle/>
        <a:p>
          <a:endParaRPr lang="en-US"/>
        </a:p>
      </dgm:t>
    </dgm:pt>
    <dgm:pt modelId="{2619F4E8-2E08-4B6D-A3E4-07178AE8DA84}">
      <dgm:prSet custT="1"/>
      <dgm:spPr/>
      <dgm:t>
        <a:bodyPr/>
        <a:lstStyle/>
        <a:p>
          <a:r>
            <a:rPr lang="en-US" sz="1200" dirty="0"/>
            <a:t>Best use of nursing telephonic outreach</a:t>
          </a:r>
        </a:p>
      </dgm:t>
    </dgm:pt>
    <dgm:pt modelId="{6ABF9E30-A270-4382-A376-0BC4E4825BA2}" type="parTrans" cxnId="{286D62FA-5AD0-4358-8423-BE4E5ED11B01}">
      <dgm:prSet/>
      <dgm:spPr/>
      <dgm:t>
        <a:bodyPr/>
        <a:lstStyle/>
        <a:p>
          <a:endParaRPr lang="en-US"/>
        </a:p>
      </dgm:t>
    </dgm:pt>
    <dgm:pt modelId="{9BB018E0-F7B2-4C9B-A757-3C34172CB865}" type="sibTrans" cxnId="{286D62FA-5AD0-4358-8423-BE4E5ED11B01}">
      <dgm:prSet/>
      <dgm:spPr/>
      <dgm:t>
        <a:bodyPr/>
        <a:lstStyle/>
        <a:p>
          <a:endParaRPr lang="en-US"/>
        </a:p>
      </dgm:t>
    </dgm:pt>
    <dgm:pt modelId="{B1FB34D7-60E7-4522-B6FE-F0794BCEBDDF}">
      <dgm:prSet custT="1"/>
      <dgm:spPr/>
      <dgm:t>
        <a:bodyPr/>
        <a:lstStyle/>
        <a:p>
          <a:r>
            <a:rPr lang="en-US" sz="1200" dirty="0"/>
            <a:t>If outreach and appointment scheduling support is a predictor of blood pressure control</a:t>
          </a:r>
        </a:p>
      </dgm:t>
    </dgm:pt>
    <dgm:pt modelId="{902DD953-5DD9-4010-8690-3F6AF81D06E7}" type="parTrans" cxnId="{6E449FC7-58B8-4326-962B-58A0DBC1AC60}">
      <dgm:prSet/>
      <dgm:spPr/>
      <dgm:t>
        <a:bodyPr/>
        <a:lstStyle/>
        <a:p>
          <a:endParaRPr lang="en-US"/>
        </a:p>
      </dgm:t>
    </dgm:pt>
    <dgm:pt modelId="{BA4E2ECA-A51F-4205-8CC2-C9B2100E58CB}" type="sibTrans" cxnId="{6E449FC7-58B8-4326-962B-58A0DBC1AC60}">
      <dgm:prSet/>
      <dgm:spPr/>
      <dgm:t>
        <a:bodyPr/>
        <a:lstStyle/>
        <a:p>
          <a:endParaRPr lang="en-US"/>
        </a:p>
      </dgm:t>
    </dgm:pt>
    <dgm:pt modelId="{227C8C9E-06EF-4028-A3C5-F7E5895DBAC2}" type="pres">
      <dgm:prSet presAssocID="{C5D4D378-B1A1-4778-BECC-3101C393434A}" presName="root" presStyleCnt="0">
        <dgm:presLayoutVars>
          <dgm:dir/>
          <dgm:resizeHandles val="exact"/>
        </dgm:presLayoutVars>
      </dgm:prSet>
      <dgm:spPr/>
    </dgm:pt>
    <dgm:pt modelId="{54E8F0E6-BB9C-4491-ACB9-ACA342BE116A}" type="pres">
      <dgm:prSet presAssocID="{0BB22D43-8858-4D37-B500-95CEC0AE7FA8}" presName="compNode" presStyleCnt="0"/>
      <dgm:spPr/>
    </dgm:pt>
    <dgm:pt modelId="{884291A4-6194-4AC9-9F1B-AE406308EBEF}" type="pres">
      <dgm:prSet presAssocID="{0BB22D43-8858-4D37-B500-95CEC0AE7FA8}" presName="bgRect" presStyleLbl="bgShp" presStyleIdx="0" presStyleCnt="4" custLinFactNeighborX="-53583" custLinFactNeighborY="-3915"/>
      <dgm:spPr/>
    </dgm:pt>
    <dgm:pt modelId="{64C66159-ED08-4AEF-BAA1-ACA57E580123}" type="pres">
      <dgm:prSet presAssocID="{0BB22D43-8858-4D37-B500-95CEC0AE7F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8B67F6C5-2777-44D5-BA11-9B444BA8FA32}" type="pres">
      <dgm:prSet presAssocID="{0BB22D43-8858-4D37-B500-95CEC0AE7FA8}" presName="spaceRect" presStyleCnt="0"/>
      <dgm:spPr/>
    </dgm:pt>
    <dgm:pt modelId="{E9AC55E7-5A41-4760-A7D3-86DDB1E8D0C4}" type="pres">
      <dgm:prSet presAssocID="{0BB22D43-8858-4D37-B500-95CEC0AE7FA8}" presName="parTx" presStyleLbl="revTx" presStyleIdx="0" presStyleCnt="7">
        <dgm:presLayoutVars>
          <dgm:chMax val="0"/>
          <dgm:chPref val="0"/>
        </dgm:presLayoutVars>
      </dgm:prSet>
      <dgm:spPr/>
    </dgm:pt>
    <dgm:pt modelId="{5E6539F3-681F-42AE-AA55-2AE7DE3AB8D2}" type="pres">
      <dgm:prSet presAssocID="{D16AA04C-A56D-4B15-A20C-821499AD9193}" presName="sibTrans" presStyleCnt="0"/>
      <dgm:spPr/>
    </dgm:pt>
    <dgm:pt modelId="{E6BA6805-2F00-4B73-8269-AF397D04A4B6}" type="pres">
      <dgm:prSet presAssocID="{17DF3802-E045-494E-9FDC-6489D118CF16}" presName="compNode" presStyleCnt="0"/>
      <dgm:spPr/>
    </dgm:pt>
    <dgm:pt modelId="{BBD1230B-F77F-4A25-B642-5FD32408DABC}" type="pres">
      <dgm:prSet presAssocID="{17DF3802-E045-494E-9FDC-6489D118CF16}" presName="bgRect" presStyleLbl="bgShp" presStyleIdx="1" presStyleCnt="4"/>
      <dgm:spPr/>
    </dgm:pt>
    <dgm:pt modelId="{3B1913E8-BBE7-4CC0-877B-46354509B018}" type="pres">
      <dgm:prSet presAssocID="{17DF3802-E045-494E-9FDC-6489D118CF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9ABA51A-762F-48C5-9816-717F2131FE1C}" type="pres">
      <dgm:prSet presAssocID="{17DF3802-E045-494E-9FDC-6489D118CF16}" presName="spaceRect" presStyleCnt="0"/>
      <dgm:spPr/>
    </dgm:pt>
    <dgm:pt modelId="{3D0EC292-ED72-44AB-80DA-9A48DD31922D}" type="pres">
      <dgm:prSet presAssocID="{17DF3802-E045-494E-9FDC-6489D118CF16}" presName="parTx" presStyleLbl="revTx" presStyleIdx="1" presStyleCnt="7">
        <dgm:presLayoutVars>
          <dgm:chMax val="0"/>
          <dgm:chPref val="0"/>
        </dgm:presLayoutVars>
      </dgm:prSet>
      <dgm:spPr/>
    </dgm:pt>
    <dgm:pt modelId="{E19900F8-D51A-46A5-9E1E-05BF445AEF3A}" type="pres">
      <dgm:prSet presAssocID="{17DF3802-E045-494E-9FDC-6489D118CF16}" presName="desTx" presStyleLbl="revTx" presStyleIdx="2" presStyleCnt="7">
        <dgm:presLayoutVars/>
      </dgm:prSet>
      <dgm:spPr/>
    </dgm:pt>
    <dgm:pt modelId="{E0FD7B9A-36DC-4D52-AF13-A1D02C6E4465}" type="pres">
      <dgm:prSet presAssocID="{D7C57F23-9E0F-49FC-9174-F31A2036EE10}" presName="sibTrans" presStyleCnt="0"/>
      <dgm:spPr/>
    </dgm:pt>
    <dgm:pt modelId="{82CF9681-1398-4717-80ED-A96038F6CAAF}" type="pres">
      <dgm:prSet presAssocID="{540E4E8D-F59C-41C8-8AD7-7BF7274C4A25}" presName="compNode" presStyleCnt="0"/>
      <dgm:spPr/>
    </dgm:pt>
    <dgm:pt modelId="{128A861C-F5F4-41C4-A622-7B1CC5A4FEE2}" type="pres">
      <dgm:prSet presAssocID="{540E4E8D-F59C-41C8-8AD7-7BF7274C4A25}" presName="bgRect" presStyleLbl="bgShp" presStyleIdx="2" presStyleCnt="4"/>
      <dgm:spPr/>
    </dgm:pt>
    <dgm:pt modelId="{42FB0E26-E237-4CB2-859F-C67E07C0FF48}" type="pres">
      <dgm:prSet presAssocID="{540E4E8D-F59C-41C8-8AD7-7BF7274C4A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Organ"/>
        </a:ext>
      </dgm:extLst>
    </dgm:pt>
    <dgm:pt modelId="{65411BAC-3D88-4E52-8363-C7025EE9ED98}" type="pres">
      <dgm:prSet presAssocID="{540E4E8D-F59C-41C8-8AD7-7BF7274C4A25}" presName="spaceRect" presStyleCnt="0"/>
      <dgm:spPr/>
    </dgm:pt>
    <dgm:pt modelId="{0AEB2CC6-4594-46EA-AB9F-870479105C3A}" type="pres">
      <dgm:prSet presAssocID="{540E4E8D-F59C-41C8-8AD7-7BF7274C4A25}" presName="parTx" presStyleLbl="revTx" presStyleIdx="3" presStyleCnt="7">
        <dgm:presLayoutVars>
          <dgm:chMax val="0"/>
          <dgm:chPref val="0"/>
        </dgm:presLayoutVars>
      </dgm:prSet>
      <dgm:spPr/>
    </dgm:pt>
    <dgm:pt modelId="{BC934E12-50F9-4DA6-BFB1-46D5FDF35462}" type="pres">
      <dgm:prSet presAssocID="{540E4E8D-F59C-41C8-8AD7-7BF7274C4A25}" presName="desTx" presStyleLbl="revTx" presStyleIdx="4" presStyleCnt="7">
        <dgm:presLayoutVars/>
      </dgm:prSet>
      <dgm:spPr/>
    </dgm:pt>
    <dgm:pt modelId="{639A2FE6-4B33-4549-AB1C-614011CF5D8E}" type="pres">
      <dgm:prSet presAssocID="{E9D05923-4683-4965-BD21-F5FAA72B6E5B}" presName="sibTrans" presStyleCnt="0"/>
      <dgm:spPr/>
    </dgm:pt>
    <dgm:pt modelId="{0C7354EE-F24C-404C-BCE7-6BEC194984E9}" type="pres">
      <dgm:prSet presAssocID="{E572008A-79F1-4BB8-A6AB-FB240238027A}" presName="compNode" presStyleCnt="0"/>
      <dgm:spPr/>
    </dgm:pt>
    <dgm:pt modelId="{79244C26-72A2-432E-BAB3-0247444012A3}" type="pres">
      <dgm:prSet presAssocID="{E572008A-79F1-4BB8-A6AB-FB240238027A}" presName="bgRect" presStyleLbl="bgShp" presStyleIdx="3" presStyleCnt="4"/>
      <dgm:spPr/>
    </dgm:pt>
    <dgm:pt modelId="{B5DA7F4B-6ED1-44E1-96A9-43071153C172}" type="pres">
      <dgm:prSet presAssocID="{E572008A-79F1-4BB8-A6AB-FB24023802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8DCA7453-4098-43F5-86D8-A8F517BEFF49}" type="pres">
      <dgm:prSet presAssocID="{E572008A-79F1-4BB8-A6AB-FB240238027A}" presName="spaceRect" presStyleCnt="0"/>
      <dgm:spPr/>
    </dgm:pt>
    <dgm:pt modelId="{BEC56A27-B652-4C6D-8FD6-3BC5F5C8CCD2}" type="pres">
      <dgm:prSet presAssocID="{E572008A-79F1-4BB8-A6AB-FB240238027A}" presName="parTx" presStyleLbl="revTx" presStyleIdx="5" presStyleCnt="7">
        <dgm:presLayoutVars>
          <dgm:chMax val="0"/>
          <dgm:chPref val="0"/>
        </dgm:presLayoutVars>
      </dgm:prSet>
      <dgm:spPr/>
    </dgm:pt>
    <dgm:pt modelId="{BFD65792-7C90-44CE-ACAF-A4567358C35B}" type="pres">
      <dgm:prSet presAssocID="{E572008A-79F1-4BB8-A6AB-FB240238027A}" presName="desTx" presStyleLbl="revTx" presStyleIdx="6" presStyleCnt="7">
        <dgm:presLayoutVars/>
      </dgm:prSet>
      <dgm:spPr/>
    </dgm:pt>
  </dgm:ptLst>
  <dgm:cxnLst>
    <dgm:cxn modelId="{B8A83300-A573-4DE2-B1F2-9086BF9DFD38}" type="presOf" srcId="{6A62D364-C810-4A08-8A61-12943B37E7E7}" destId="{E19900F8-D51A-46A5-9E1E-05BF445AEF3A}" srcOrd="0" destOrd="1" presId="urn:microsoft.com/office/officeart/2018/2/layout/IconVerticalSolidList"/>
    <dgm:cxn modelId="{322D2A01-5906-45F2-A046-7FE568AD3977}" srcId="{C5D4D378-B1A1-4778-BECC-3101C393434A}" destId="{0BB22D43-8858-4D37-B500-95CEC0AE7FA8}" srcOrd="0" destOrd="0" parTransId="{C7A712AC-2322-41B8-B804-9CE224A7DD1A}" sibTransId="{D16AA04C-A56D-4B15-A20C-821499AD9193}"/>
    <dgm:cxn modelId="{C1631B14-DD79-4677-8D85-7936B884A41A}" srcId="{540E4E8D-F59C-41C8-8AD7-7BF7274C4A25}" destId="{9A2AC69B-3712-4986-A9A8-A8F7DDDDB846}" srcOrd="0" destOrd="0" parTransId="{5604B987-53BB-4B57-B3A5-A97D01A486F1}" sibTransId="{4D13B543-B587-4574-85A4-4A6B8C894D1D}"/>
    <dgm:cxn modelId="{8245012A-76A8-41D4-84AA-2883AF394894}" type="presOf" srcId="{B1FB34D7-60E7-4522-B6FE-F0794BCEBDDF}" destId="{BFD65792-7C90-44CE-ACAF-A4567358C35B}" srcOrd="0" destOrd="1" presId="urn:microsoft.com/office/officeart/2018/2/layout/IconVerticalSolidList"/>
    <dgm:cxn modelId="{1BC1FF77-9745-47B1-8EB8-7750407A5699}" type="presOf" srcId="{879273D8-58C4-4B91-9C8B-137AC7764DF4}" destId="{E19900F8-D51A-46A5-9E1E-05BF445AEF3A}" srcOrd="0" destOrd="0" presId="urn:microsoft.com/office/officeart/2018/2/layout/IconVerticalSolidList"/>
    <dgm:cxn modelId="{D09A6679-CC63-40D4-895D-BD545BB2631E}" srcId="{17DF3802-E045-494E-9FDC-6489D118CF16}" destId="{6A62D364-C810-4A08-8A61-12943B37E7E7}" srcOrd="1" destOrd="0" parTransId="{CB12BB5D-54B1-414B-BCB0-570DF8325C81}" sibTransId="{FF6A15A2-940E-40E9-B964-AFCF19D068E9}"/>
    <dgm:cxn modelId="{C79C2496-152B-4B6C-A2F9-B79020062244}" type="presOf" srcId="{540E4E8D-F59C-41C8-8AD7-7BF7274C4A25}" destId="{0AEB2CC6-4594-46EA-AB9F-870479105C3A}" srcOrd="0" destOrd="0" presId="urn:microsoft.com/office/officeart/2018/2/layout/IconVerticalSolidList"/>
    <dgm:cxn modelId="{21E5C4A5-2305-4B4D-B6CF-7B6793EE19AD}" srcId="{C5D4D378-B1A1-4778-BECC-3101C393434A}" destId="{E572008A-79F1-4BB8-A6AB-FB240238027A}" srcOrd="3" destOrd="0" parTransId="{07E0365F-A762-4076-9B95-64609C219600}" sibTransId="{E585FD61-7DA2-49D7-91BE-6EE663062508}"/>
    <dgm:cxn modelId="{22D971AB-1F9A-4FE2-9012-074BCE95DE79}" srcId="{C5D4D378-B1A1-4778-BECC-3101C393434A}" destId="{540E4E8D-F59C-41C8-8AD7-7BF7274C4A25}" srcOrd="2" destOrd="0" parTransId="{9845CA44-915C-4E83-BE92-A75F8C9A92E2}" sibTransId="{E9D05923-4683-4965-BD21-F5FAA72B6E5B}"/>
    <dgm:cxn modelId="{A1E268B1-7793-42D1-90D7-01D4CA742734}" type="presOf" srcId="{2619F4E8-2E08-4B6D-A3E4-07178AE8DA84}" destId="{BFD65792-7C90-44CE-ACAF-A4567358C35B}" srcOrd="0" destOrd="0" presId="urn:microsoft.com/office/officeart/2018/2/layout/IconVerticalSolidList"/>
    <dgm:cxn modelId="{5312CEB1-3267-4D6E-815D-61316E703E5C}" srcId="{17DF3802-E045-494E-9FDC-6489D118CF16}" destId="{879273D8-58C4-4B91-9C8B-137AC7764DF4}" srcOrd="0" destOrd="0" parTransId="{3AD9811E-3064-4F22-BACE-D719EAE242AD}" sibTransId="{5B96D613-A2E1-4114-85D7-9CA478A60714}"/>
    <dgm:cxn modelId="{EAA5D2B3-4B75-4BB6-9C7C-0303427CB8ED}" type="presOf" srcId="{C5D4D378-B1A1-4778-BECC-3101C393434A}" destId="{227C8C9E-06EF-4028-A3C5-F7E5895DBAC2}" srcOrd="0" destOrd="0" presId="urn:microsoft.com/office/officeart/2018/2/layout/IconVerticalSolidList"/>
    <dgm:cxn modelId="{6E449FC7-58B8-4326-962B-58A0DBC1AC60}" srcId="{E572008A-79F1-4BB8-A6AB-FB240238027A}" destId="{B1FB34D7-60E7-4522-B6FE-F0794BCEBDDF}" srcOrd="1" destOrd="0" parTransId="{902DD953-5DD9-4010-8690-3F6AF81D06E7}" sibTransId="{BA4E2ECA-A51F-4205-8CC2-C9B2100E58CB}"/>
    <dgm:cxn modelId="{DC8BC9D4-9034-4BF9-999A-18BD5F91DAC1}" type="presOf" srcId="{17DF3802-E045-494E-9FDC-6489D118CF16}" destId="{3D0EC292-ED72-44AB-80DA-9A48DD31922D}" srcOrd="0" destOrd="0" presId="urn:microsoft.com/office/officeart/2018/2/layout/IconVerticalSolidList"/>
    <dgm:cxn modelId="{55601FDC-4FF5-49E9-90A0-F6D620BBCCEC}" type="presOf" srcId="{E572008A-79F1-4BB8-A6AB-FB240238027A}" destId="{BEC56A27-B652-4C6D-8FD6-3BC5F5C8CCD2}" srcOrd="0" destOrd="0" presId="urn:microsoft.com/office/officeart/2018/2/layout/IconVerticalSolidList"/>
    <dgm:cxn modelId="{B55583E4-B638-40F8-BC71-35157DC2E104}" type="presOf" srcId="{0BB22D43-8858-4D37-B500-95CEC0AE7FA8}" destId="{E9AC55E7-5A41-4760-A7D3-86DDB1E8D0C4}" srcOrd="0" destOrd="0" presId="urn:microsoft.com/office/officeart/2018/2/layout/IconVerticalSolidList"/>
    <dgm:cxn modelId="{4E2971E6-D55F-449D-A00A-BE446EF907C5}" type="presOf" srcId="{9A2AC69B-3712-4986-A9A8-A8F7DDDDB846}" destId="{BC934E12-50F9-4DA6-BFB1-46D5FDF35462}" srcOrd="0" destOrd="0" presId="urn:microsoft.com/office/officeart/2018/2/layout/IconVerticalSolidList"/>
    <dgm:cxn modelId="{286D62FA-5AD0-4358-8423-BE4E5ED11B01}" srcId="{E572008A-79F1-4BB8-A6AB-FB240238027A}" destId="{2619F4E8-2E08-4B6D-A3E4-07178AE8DA84}" srcOrd="0" destOrd="0" parTransId="{6ABF9E30-A270-4382-A376-0BC4E4825BA2}" sibTransId="{9BB018E0-F7B2-4C9B-A757-3C34172CB865}"/>
    <dgm:cxn modelId="{81388CFC-C908-4F9D-9B72-917B3016B5A3}" srcId="{C5D4D378-B1A1-4778-BECC-3101C393434A}" destId="{17DF3802-E045-494E-9FDC-6489D118CF16}" srcOrd="1" destOrd="0" parTransId="{685A801B-02CA-4530-9CAA-86D98651C0DC}" sibTransId="{D7C57F23-9E0F-49FC-9174-F31A2036EE10}"/>
    <dgm:cxn modelId="{00602699-960D-45AC-B5B9-61D3AB3FF828}" type="presParOf" srcId="{227C8C9E-06EF-4028-A3C5-F7E5895DBAC2}" destId="{54E8F0E6-BB9C-4491-ACB9-ACA342BE116A}" srcOrd="0" destOrd="0" presId="urn:microsoft.com/office/officeart/2018/2/layout/IconVerticalSolidList"/>
    <dgm:cxn modelId="{858541C2-9B1B-46E4-AD19-4F3115C0E145}" type="presParOf" srcId="{54E8F0E6-BB9C-4491-ACB9-ACA342BE116A}" destId="{884291A4-6194-4AC9-9F1B-AE406308EBEF}" srcOrd="0" destOrd="0" presId="urn:microsoft.com/office/officeart/2018/2/layout/IconVerticalSolidList"/>
    <dgm:cxn modelId="{F747648B-5172-4AF7-9565-BFDF641BD4D9}" type="presParOf" srcId="{54E8F0E6-BB9C-4491-ACB9-ACA342BE116A}" destId="{64C66159-ED08-4AEF-BAA1-ACA57E580123}" srcOrd="1" destOrd="0" presId="urn:microsoft.com/office/officeart/2018/2/layout/IconVerticalSolidList"/>
    <dgm:cxn modelId="{3563DF8F-38E0-4712-A697-2682036184E0}" type="presParOf" srcId="{54E8F0E6-BB9C-4491-ACB9-ACA342BE116A}" destId="{8B67F6C5-2777-44D5-BA11-9B444BA8FA32}" srcOrd="2" destOrd="0" presId="urn:microsoft.com/office/officeart/2018/2/layout/IconVerticalSolidList"/>
    <dgm:cxn modelId="{654E9B90-B043-4880-A565-19C1C0D4F829}" type="presParOf" srcId="{54E8F0E6-BB9C-4491-ACB9-ACA342BE116A}" destId="{E9AC55E7-5A41-4760-A7D3-86DDB1E8D0C4}" srcOrd="3" destOrd="0" presId="urn:microsoft.com/office/officeart/2018/2/layout/IconVerticalSolidList"/>
    <dgm:cxn modelId="{C1E501F2-DDC3-4186-A069-CEC7887C0BB6}" type="presParOf" srcId="{227C8C9E-06EF-4028-A3C5-F7E5895DBAC2}" destId="{5E6539F3-681F-42AE-AA55-2AE7DE3AB8D2}" srcOrd="1" destOrd="0" presId="urn:microsoft.com/office/officeart/2018/2/layout/IconVerticalSolidList"/>
    <dgm:cxn modelId="{08063E0E-1D1E-4774-A256-848357CD3701}" type="presParOf" srcId="{227C8C9E-06EF-4028-A3C5-F7E5895DBAC2}" destId="{E6BA6805-2F00-4B73-8269-AF397D04A4B6}" srcOrd="2" destOrd="0" presId="urn:microsoft.com/office/officeart/2018/2/layout/IconVerticalSolidList"/>
    <dgm:cxn modelId="{465FB8C9-5E1D-4082-B579-1BA0BE9B0FB5}" type="presParOf" srcId="{E6BA6805-2F00-4B73-8269-AF397D04A4B6}" destId="{BBD1230B-F77F-4A25-B642-5FD32408DABC}" srcOrd="0" destOrd="0" presId="urn:microsoft.com/office/officeart/2018/2/layout/IconVerticalSolidList"/>
    <dgm:cxn modelId="{B8D9267C-7308-454E-994A-30F7E6318547}" type="presParOf" srcId="{E6BA6805-2F00-4B73-8269-AF397D04A4B6}" destId="{3B1913E8-BBE7-4CC0-877B-46354509B018}" srcOrd="1" destOrd="0" presId="urn:microsoft.com/office/officeart/2018/2/layout/IconVerticalSolidList"/>
    <dgm:cxn modelId="{B9563490-B448-46F5-A8F6-1F099020984C}" type="presParOf" srcId="{E6BA6805-2F00-4B73-8269-AF397D04A4B6}" destId="{69ABA51A-762F-48C5-9816-717F2131FE1C}" srcOrd="2" destOrd="0" presId="urn:microsoft.com/office/officeart/2018/2/layout/IconVerticalSolidList"/>
    <dgm:cxn modelId="{6C4B13A8-8EA1-4374-B640-5018C8015644}" type="presParOf" srcId="{E6BA6805-2F00-4B73-8269-AF397D04A4B6}" destId="{3D0EC292-ED72-44AB-80DA-9A48DD31922D}" srcOrd="3" destOrd="0" presId="urn:microsoft.com/office/officeart/2018/2/layout/IconVerticalSolidList"/>
    <dgm:cxn modelId="{FDA23CFA-6965-4C37-A1BE-2BF1A0343251}" type="presParOf" srcId="{E6BA6805-2F00-4B73-8269-AF397D04A4B6}" destId="{E19900F8-D51A-46A5-9E1E-05BF445AEF3A}" srcOrd="4" destOrd="0" presId="urn:microsoft.com/office/officeart/2018/2/layout/IconVerticalSolidList"/>
    <dgm:cxn modelId="{840089EB-A27E-417F-9A24-CF0FE8676FD0}" type="presParOf" srcId="{227C8C9E-06EF-4028-A3C5-F7E5895DBAC2}" destId="{E0FD7B9A-36DC-4D52-AF13-A1D02C6E4465}" srcOrd="3" destOrd="0" presId="urn:microsoft.com/office/officeart/2018/2/layout/IconVerticalSolidList"/>
    <dgm:cxn modelId="{4228D354-A942-4B36-8E46-855EACB66BCB}" type="presParOf" srcId="{227C8C9E-06EF-4028-A3C5-F7E5895DBAC2}" destId="{82CF9681-1398-4717-80ED-A96038F6CAAF}" srcOrd="4" destOrd="0" presId="urn:microsoft.com/office/officeart/2018/2/layout/IconVerticalSolidList"/>
    <dgm:cxn modelId="{A6E7F62D-28CB-498F-9E81-567871BAA45E}" type="presParOf" srcId="{82CF9681-1398-4717-80ED-A96038F6CAAF}" destId="{128A861C-F5F4-41C4-A622-7B1CC5A4FEE2}" srcOrd="0" destOrd="0" presId="urn:microsoft.com/office/officeart/2018/2/layout/IconVerticalSolidList"/>
    <dgm:cxn modelId="{A8E6954E-A929-4E70-85C9-4A2A5773B63D}" type="presParOf" srcId="{82CF9681-1398-4717-80ED-A96038F6CAAF}" destId="{42FB0E26-E237-4CB2-859F-C67E07C0FF48}" srcOrd="1" destOrd="0" presId="urn:microsoft.com/office/officeart/2018/2/layout/IconVerticalSolidList"/>
    <dgm:cxn modelId="{28E3A70A-328C-4AE1-9F75-278F5134AA91}" type="presParOf" srcId="{82CF9681-1398-4717-80ED-A96038F6CAAF}" destId="{65411BAC-3D88-4E52-8363-C7025EE9ED98}" srcOrd="2" destOrd="0" presId="urn:microsoft.com/office/officeart/2018/2/layout/IconVerticalSolidList"/>
    <dgm:cxn modelId="{47418B91-DA30-4EA7-B354-4F734E72A235}" type="presParOf" srcId="{82CF9681-1398-4717-80ED-A96038F6CAAF}" destId="{0AEB2CC6-4594-46EA-AB9F-870479105C3A}" srcOrd="3" destOrd="0" presId="urn:microsoft.com/office/officeart/2018/2/layout/IconVerticalSolidList"/>
    <dgm:cxn modelId="{F3AFD53D-8ED9-4402-AD44-D7036BB665C1}" type="presParOf" srcId="{82CF9681-1398-4717-80ED-A96038F6CAAF}" destId="{BC934E12-50F9-4DA6-BFB1-46D5FDF35462}" srcOrd="4" destOrd="0" presId="urn:microsoft.com/office/officeart/2018/2/layout/IconVerticalSolidList"/>
    <dgm:cxn modelId="{67B7833C-228C-477C-8BEA-992925D57D80}" type="presParOf" srcId="{227C8C9E-06EF-4028-A3C5-F7E5895DBAC2}" destId="{639A2FE6-4B33-4549-AB1C-614011CF5D8E}" srcOrd="5" destOrd="0" presId="urn:microsoft.com/office/officeart/2018/2/layout/IconVerticalSolidList"/>
    <dgm:cxn modelId="{B340E5D4-9441-4E19-9C17-1C45543798D5}" type="presParOf" srcId="{227C8C9E-06EF-4028-A3C5-F7E5895DBAC2}" destId="{0C7354EE-F24C-404C-BCE7-6BEC194984E9}" srcOrd="6" destOrd="0" presId="urn:microsoft.com/office/officeart/2018/2/layout/IconVerticalSolidList"/>
    <dgm:cxn modelId="{81C8EDAA-5084-4E11-90E1-5E039C5AA81F}" type="presParOf" srcId="{0C7354EE-F24C-404C-BCE7-6BEC194984E9}" destId="{79244C26-72A2-432E-BAB3-0247444012A3}" srcOrd="0" destOrd="0" presId="urn:microsoft.com/office/officeart/2018/2/layout/IconVerticalSolidList"/>
    <dgm:cxn modelId="{013DF882-90EA-4FF5-A4E2-9A034A2C2912}" type="presParOf" srcId="{0C7354EE-F24C-404C-BCE7-6BEC194984E9}" destId="{B5DA7F4B-6ED1-44E1-96A9-43071153C172}" srcOrd="1" destOrd="0" presId="urn:microsoft.com/office/officeart/2018/2/layout/IconVerticalSolidList"/>
    <dgm:cxn modelId="{53C582EC-E23F-4EEC-848B-F63ECA0E005C}" type="presParOf" srcId="{0C7354EE-F24C-404C-BCE7-6BEC194984E9}" destId="{8DCA7453-4098-43F5-86D8-A8F517BEFF49}" srcOrd="2" destOrd="0" presId="urn:microsoft.com/office/officeart/2018/2/layout/IconVerticalSolidList"/>
    <dgm:cxn modelId="{5F342048-3536-4F28-89B3-44E8E3DC377B}" type="presParOf" srcId="{0C7354EE-F24C-404C-BCE7-6BEC194984E9}" destId="{BEC56A27-B652-4C6D-8FD6-3BC5F5C8CCD2}" srcOrd="3" destOrd="0" presId="urn:microsoft.com/office/officeart/2018/2/layout/IconVerticalSolidList"/>
    <dgm:cxn modelId="{487E47E4-6351-4305-9C0A-447E40BDFBC6}" type="presParOf" srcId="{0C7354EE-F24C-404C-BCE7-6BEC194984E9}" destId="{BFD65792-7C90-44CE-ACAF-A4567358C35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1F052A-F114-4964-9332-BA205DCEE1CE}" type="doc">
      <dgm:prSet loTypeId="urn:microsoft.com/office/officeart/2016/7/layout/VerticalSolidActionList" loCatId="List" qsTypeId="urn:microsoft.com/office/officeart/2005/8/quickstyle/simple1" qsCatId="simple" csTypeId="urn:microsoft.com/office/officeart/2005/8/colors/accent6_2" csCatId="accent6" phldr="1"/>
      <dgm:spPr/>
      <dgm:t>
        <a:bodyPr/>
        <a:lstStyle/>
        <a:p>
          <a:endParaRPr lang="en-US"/>
        </a:p>
      </dgm:t>
    </dgm:pt>
    <dgm:pt modelId="{28526C7F-AB77-4803-981A-3001B8AB5D5A}">
      <dgm:prSet/>
      <dgm:spPr>
        <a:solidFill>
          <a:schemeClr val="tx2">
            <a:lumMod val="75000"/>
            <a:lumOff val="25000"/>
          </a:schemeClr>
        </a:solidFill>
      </dgm:spPr>
      <dgm:t>
        <a:bodyPr/>
        <a:lstStyle/>
        <a:p>
          <a:r>
            <a:rPr lang="en-US" b="1"/>
            <a:t>Recommendation:</a:t>
          </a:r>
          <a:endParaRPr lang="en-US"/>
        </a:p>
      </dgm:t>
    </dgm:pt>
    <dgm:pt modelId="{F0757EDE-7DCC-4BEF-97B2-80A63ADAC334}" type="parTrans" cxnId="{481214B4-A30B-4072-A248-5B79072240B8}">
      <dgm:prSet/>
      <dgm:spPr/>
      <dgm:t>
        <a:bodyPr/>
        <a:lstStyle/>
        <a:p>
          <a:endParaRPr lang="en-US"/>
        </a:p>
      </dgm:t>
    </dgm:pt>
    <dgm:pt modelId="{E98CA6AE-55C4-4254-9588-D5D768CCDD09}" type="sibTrans" cxnId="{481214B4-A30B-4072-A248-5B79072240B8}">
      <dgm:prSet/>
      <dgm:spPr/>
      <dgm:t>
        <a:bodyPr/>
        <a:lstStyle/>
        <a:p>
          <a:endParaRPr lang="en-US"/>
        </a:p>
      </dgm:t>
    </dgm:pt>
    <dgm:pt modelId="{D0389399-5584-4BA4-A521-91E2A2EA5FDA}">
      <dgm:prSet custT="1"/>
      <dgm:spPr>
        <a:solidFill>
          <a:schemeClr val="tx2">
            <a:lumMod val="25000"/>
            <a:lumOff val="75000"/>
            <a:alpha val="90000"/>
          </a:schemeClr>
        </a:solidFill>
      </dgm:spPr>
      <dgm:t>
        <a:bodyPr/>
        <a:lstStyle/>
        <a:p>
          <a:r>
            <a:rPr lang="en-US" sz="1400" dirty="0"/>
            <a:t>The program description and implementation design are strong. </a:t>
          </a:r>
        </a:p>
        <a:p>
          <a:r>
            <a:rPr lang="en-US" sz="1400" dirty="0"/>
            <a:t>Evaluation recommendations include strengthening data gathered to inform future methods</a:t>
          </a:r>
        </a:p>
        <a:p>
          <a:r>
            <a:rPr lang="en-US" sz="1400" dirty="0"/>
            <a:t>Standardize and automate initial outreach efforts to promote efficiency and sustainability</a:t>
          </a:r>
        </a:p>
      </dgm:t>
    </dgm:pt>
    <dgm:pt modelId="{90A5BFEC-45F5-479A-BAA5-6EEA0DB8F7F2}" type="parTrans" cxnId="{6AC39A24-CE5B-434F-974A-DA1446810D77}">
      <dgm:prSet/>
      <dgm:spPr/>
      <dgm:t>
        <a:bodyPr/>
        <a:lstStyle/>
        <a:p>
          <a:endParaRPr lang="en-US"/>
        </a:p>
      </dgm:t>
    </dgm:pt>
    <dgm:pt modelId="{622950CA-1E6D-4B7E-AFC7-911535FD9DB2}" type="sibTrans" cxnId="{6AC39A24-CE5B-434F-974A-DA1446810D77}">
      <dgm:prSet/>
      <dgm:spPr/>
      <dgm:t>
        <a:bodyPr/>
        <a:lstStyle/>
        <a:p>
          <a:endParaRPr lang="en-US"/>
        </a:p>
      </dgm:t>
    </dgm:pt>
    <dgm:pt modelId="{ED895393-8BC3-480D-BC29-11844F532E7B}">
      <dgm:prSet custT="1"/>
      <dgm:spPr>
        <a:solidFill>
          <a:schemeClr val="tx2">
            <a:lumMod val="25000"/>
            <a:lumOff val="75000"/>
            <a:alpha val="90000"/>
          </a:schemeClr>
        </a:solidFill>
      </dgm:spPr>
      <dgm:t>
        <a:bodyPr/>
        <a:lstStyle/>
        <a:p>
          <a:r>
            <a:rPr lang="en-US" sz="1400" dirty="0"/>
            <a:t>Include the provider and office name and reason for the office visit in outreach communication</a:t>
          </a:r>
        </a:p>
      </dgm:t>
    </dgm:pt>
    <dgm:pt modelId="{1012F6AD-07E3-46C4-B257-ADA1CE78A35E}" type="parTrans" cxnId="{92FA86CE-C8B3-4314-A04A-98B58D2A9306}">
      <dgm:prSet/>
      <dgm:spPr/>
      <dgm:t>
        <a:bodyPr/>
        <a:lstStyle/>
        <a:p>
          <a:endParaRPr lang="en-US"/>
        </a:p>
      </dgm:t>
    </dgm:pt>
    <dgm:pt modelId="{BED2BBC6-CB0A-44FC-B346-9872B977C8E3}" type="sibTrans" cxnId="{92FA86CE-C8B3-4314-A04A-98B58D2A9306}">
      <dgm:prSet/>
      <dgm:spPr/>
      <dgm:t>
        <a:bodyPr/>
        <a:lstStyle/>
        <a:p>
          <a:endParaRPr lang="en-US"/>
        </a:p>
      </dgm:t>
    </dgm:pt>
    <dgm:pt modelId="{65073312-9908-4EAB-8831-A49996551B65}">
      <dgm:prSet custT="1"/>
      <dgm:spPr>
        <a:solidFill>
          <a:schemeClr val="tx2">
            <a:lumMod val="25000"/>
            <a:lumOff val="75000"/>
            <a:alpha val="90000"/>
          </a:schemeClr>
        </a:solidFill>
      </dgm:spPr>
      <dgm:t>
        <a:bodyPr/>
        <a:lstStyle/>
        <a:p>
          <a:r>
            <a:rPr lang="en-US" sz="1400" dirty="0"/>
            <a:t>Reserve telephonic nursing outreach for patients who do not respond to other forms of outreach </a:t>
          </a:r>
        </a:p>
      </dgm:t>
    </dgm:pt>
    <dgm:pt modelId="{B542918E-8959-4996-9489-C37BF6125021}" type="parTrans" cxnId="{BA7552F4-0529-4F6C-A885-06A084667E7C}">
      <dgm:prSet/>
      <dgm:spPr/>
      <dgm:t>
        <a:bodyPr/>
        <a:lstStyle/>
        <a:p>
          <a:endParaRPr lang="en-US"/>
        </a:p>
      </dgm:t>
    </dgm:pt>
    <dgm:pt modelId="{277AAC0B-921B-40EC-9889-A6AF89CD1C8F}" type="sibTrans" cxnId="{BA7552F4-0529-4F6C-A885-06A084667E7C}">
      <dgm:prSet/>
      <dgm:spPr/>
      <dgm:t>
        <a:bodyPr/>
        <a:lstStyle/>
        <a:p>
          <a:endParaRPr lang="en-US"/>
        </a:p>
      </dgm:t>
    </dgm:pt>
    <dgm:pt modelId="{2A79D46F-48D3-48F0-AAF3-02B820893DC8}">
      <dgm:prSet/>
      <dgm:spPr>
        <a:solidFill>
          <a:schemeClr val="tx2">
            <a:lumMod val="75000"/>
            <a:lumOff val="25000"/>
          </a:schemeClr>
        </a:solidFill>
      </dgm:spPr>
      <dgm:t>
        <a:bodyPr/>
        <a:lstStyle/>
        <a:p>
          <a:r>
            <a:rPr lang="en-US" b="1"/>
            <a:t>Variation continues in Trinity Health Outreach Processes</a:t>
          </a:r>
          <a:endParaRPr lang="en-US"/>
        </a:p>
      </dgm:t>
    </dgm:pt>
    <dgm:pt modelId="{0A2CFA1F-4FC1-4DDE-87C2-A74894FC8E32}" type="parTrans" cxnId="{8AFBF346-02C1-4347-BD58-EDDA865909A1}">
      <dgm:prSet/>
      <dgm:spPr/>
      <dgm:t>
        <a:bodyPr/>
        <a:lstStyle/>
        <a:p>
          <a:endParaRPr lang="en-US"/>
        </a:p>
      </dgm:t>
    </dgm:pt>
    <dgm:pt modelId="{AA00C877-9AA3-40A5-BEA5-EC6FF1E1FCED}" type="sibTrans" cxnId="{8AFBF346-02C1-4347-BD58-EDDA865909A1}">
      <dgm:prSet/>
      <dgm:spPr/>
      <dgm:t>
        <a:bodyPr/>
        <a:lstStyle/>
        <a:p>
          <a:endParaRPr lang="en-US"/>
        </a:p>
      </dgm:t>
    </dgm:pt>
    <dgm:pt modelId="{A7928965-6202-436B-8107-D67E12CFE047}">
      <dgm:prSet custT="1"/>
      <dgm:spPr>
        <a:solidFill>
          <a:schemeClr val="tx2">
            <a:lumMod val="25000"/>
            <a:lumOff val="75000"/>
            <a:alpha val="90000"/>
          </a:schemeClr>
        </a:solidFill>
      </dgm:spPr>
      <dgm:t>
        <a:bodyPr/>
        <a:lstStyle/>
        <a:p>
          <a:r>
            <a:rPr lang="en-US" sz="1400" dirty="0"/>
            <a:t>Boise is moving forward independently with text outreach utilizing the vendor solution in addition to Trinity Health system office-supported bulk outreach efforts utilizing the TogetherCare EHR</a:t>
          </a:r>
        </a:p>
      </dgm:t>
    </dgm:pt>
    <dgm:pt modelId="{12F4290D-45BE-47A4-8C7F-BE9DF92C1A16}" type="parTrans" cxnId="{D1A7C0E7-703C-42E1-988F-B38A696A481E}">
      <dgm:prSet/>
      <dgm:spPr/>
      <dgm:t>
        <a:bodyPr/>
        <a:lstStyle/>
        <a:p>
          <a:endParaRPr lang="en-US"/>
        </a:p>
      </dgm:t>
    </dgm:pt>
    <dgm:pt modelId="{1C656E9C-D459-4B8D-986E-18D9F9528BCE}" type="sibTrans" cxnId="{D1A7C0E7-703C-42E1-988F-B38A696A481E}">
      <dgm:prSet/>
      <dgm:spPr/>
      <dgm:t>
        <a:bodyPr/>
        <a:lstStyle/>
        <a:p>
          <a:endParaRPr lang="en-US"/>
        </a:p>
      </dgm:t>
    </dgm:pt>
    <dgm:pt modelId="{204A1485-66BA-4B70-B7C2-7B1404140D60}">
      <dgm:prSet custT="1"/>
      <dgm:spPr>
        <a:solidFill>
          <a:schemeClr val="tx2">
            <a:lumMod val="25000"/>
            <a:lumOff val="75000"/>
            <a:alpha val="90000"/>
          </a:schemeClr>
        </a:solidFill>
      </dgm:spPr>
      <dgm:t>
        <a:bodyPr/>
        <a:lstStyle/>
        <a:p>
          <a:r>
            <a:rPr lang="en-US" sz="1400" dirty="0"/>
            <a:t>SEMI is focusing nurse telephonic outreach efforts on the African American male hypertension population as part of a targeted improvement effort addressing health equity and disparities in care</a:t>
          </a:r>
        </a:p>
      </dgm:t>
    </dgm:pt>
    <dgm:pt modelId="{9A2BEBCB-35A1-4246-9A49-012A4A6796ED}" type="parTrans" cxnId="{BC44CDBB-97B4-4E45-8F29-E789B48EDB01}">
      <dgm:prSet/>
      <dgm:spPr/>
      <dgm:t>
        <a:bodyPr/>
        <a:lstStyle/>
        <a:p>
          <a:endParaRPr lang="en-US"/>
        </a:p>
      </dgm:t>
    </dgm:pt>
    <dgm:pt modelId="{CCB329F0-B9EC-4E61-81A2-88AA6F501935}" type="sibTrans" cxnId="{BC44CDBB-97B4-4E45-8F29-E789B48EDB01}">
      <dgm:prSet/>
      <dgm:spPr/>
      <dgm:t>
        <a:bodyPr/>
        <a:lstStyle/>
        <a:p>
          <a:endParaRPr lang="en-US"/>
        </a:p>
      </dgm:t>
    </dgm:pt>
    <dgm:pt modelId="{6C637017-7F6D-4A03-8135-0A1E4482D6A1}">
      <dgm:prSet custT="1"/>
      <dgm:spPr>
        <a:solidFill>
          <a:schemeClr val="tx2">
            <a:lumMod val="25000"/>
            <a:lumOff val="75000"/>
            <a:alpha val="90000"/>
          </a:schemeClr>
        </a:solidFill>
      </dgm:spPr>
      <dgm:t>
        <a:bodyPr/>
        <a:lstStyle/>
        <a:p>
          <a:r>
            <a:rPr lang="en-US" sz="1400" dirty="0"/>
            <a:t>Efforts to standardize the use of TogetherCare bulk outreach communication continue</a:t>
          </a:r>
        </a:p>
      </dgm:t>
    </dgm:pt>
    <dgm:pt modelId="{8EDC175A-E5AF-45DD-8BCD-025618382250}" type="parTrans" cxnId="{D722E222-B955-48B9-82E2-1CB259929C7A}">
      <dgm:prSet/>
      <dgm:spPr/>
      <dgm:t>
        <a:bodyPr/>
        <a:lstStyle/>
        <a:p>
          <a:endParaRPr lang="en-US"/>
        </a:p>
      </dgm:t>
    </dgm:pt>
    <dgm:pt modelId="{D6BDC135-7782-40E5-A5B5-8BBBB70708AF}" type="sibTrans" cxnId="{D722E222-B955-48B9-82E2-1CB259929C7A}">
      <dgm:prSet/>
      <dgm:spPr/>
      <dgm:t>
        <a:bodyPr/>
        <a:lstStyle/>
        <a:p>
          <a:endParaRPr lang="en-US"/>
        </a:p>
      </dgm:t>
    </dgm:pt>
    <dgm:pt modelId="{E9D058BD-8C30-49F0-B6FF-FC5955B0E3EB}">
      <dgm:prSet custT="1"/>
      <dgm:spPr>
        <a:solidFill>
          <a:schemeClr val="tx2">
            <a:lumMod val="25000"/>
            <a:lumOff val="75000"/>
            <a:alpha val="90000"/>
          </a:schemeClr>
        </a:solidFill>
      </dgm:spPr>
      <dgm:t>
        <a:bodyPr/>
        <a:lstStyle/>
        <a:p>
          <a:r>
            <a:rPr lang="en-US" sz="1400" dirty="0"/>
            <a:t>TogetherCare Epic CRM functionality will be adopted in FY’24 to enhance outreach efforts</a:t>
          </a:r>
        </a:p>
      </dgm:t>
    </dgm:pt>
    <dgm:pt modelId="{1C3C2A12-3B40-4E24-A36D-8C0E1D313C72}" type="parTrans" cxnId="{80A1D462-77EF-4C01-8E59-5709759ABC5C}">
      <dgm:prSet/>
      <dgm:spPr/>
      <dgm:t>
        <a:bodyPr/>
        <a:lstStyle/>
        <a:p>
          <a:endParaRPr lang="en-US"/>
        </a:p>
      </dgm:t>
    </dgm:pt>
    <dgm:pt modelId="{1B6841F4-3CB6-4A75-A0D2-603705C69ADC}" type="sibTrans" cxnId="{80A1D462-77EF-4C01-8E59-5709759ABC5C}">
      <dgm:prSet/>
      <dgm:spPr/>
      <dgm:t>
        <a:bodyPr/>
        <a:lstStyle/>
        <a:p>
          <a:endParaRPr lang="en-US"/>
        </a:p>
      </dgm:t>
    </dgm:pt>
    <dgm:pt modelId="{708ED43F-5C9F-4CCF-B937-5C8267B033C6}" type="pres">
      <dgm:prSet presAssocID="{6E1F052A-F114-4964-9332-BA205DCEE1CE}" presName="Name0" presStyleCnt="0">
        <dgm:presLayoutVars>
          <dgm:dir/>
          <dgm:animLvl val="lvl"/>
          <dgm:resizeHandles val="exact"/>
        </dgm:presLayoutVars>
      </dgm:prSet>
      <dgm:spPr/>
    </dgm:pt>
    <dgm:pt modelId="{FECBFCA2-9E8A-4ED9-AD22-4DCF7121DF73}" type="pres">
      <dgm:prSet presAssocID="{28526C7F-AB77-4803-981A-3001B8AB5D5A}" presName="linNode" presStyleCnt="0"/>
      <dgm:spPr/>
    </dgm:pt>
    <dgm:pt modelId="{6D1284C0-CE26-4B2E-B275-A17ADE6C3E67}" type="pres">
      <dgm:prSet presAssocID="{28526C7F-AB77-4803-981A-3001B8AB5D5A}" presName="parentText" presStyleLbl="alignNode1" presStyleIdx="0" presStyleCnt="2">
        <dgm:presLayoutVars>
          <dgm:chMax val="1"/>
          <dgm:bulletEnabled/>
        </dgm:presLayoutVars>
      </dgm:prSet>
      <dgm:spPr/>
    </dgm:pt>
    <dgm:pt modelId="{AEA1BD6A-2C24-4AD7-ADF1-2EDDA9488C7D}" type="pres">
      <dgm:prSet presAssocID="{28526C7F-AB77-4803-981A-3001B8AB5D5A}" presName="descendantText" presStyleLbl="alignAccFollowNode1" presStyleIdx="0" presStyleCnt="2">
        <dgm:presLayoutVars>
          <dgm:bulletEnabled/>
        </dgm:presLayoutVars>
      </dgm:prSet>
      <dgm:spPr/>
    </dgm:pt>
    <dgm:pt modelId="{A765BD52-4455-450B-9799-AF75056F0B0B}" type="pres">
      <dgm:prSet presAssocID="{E98CA6AE-55C4-4254-9588-D5D768CCDD09}" presName="sp" presStyleCnt="0"/>
      <dgm:spPr/>
    </dgm:pt>
    <dgm:pt modelId="{1AE66C5F-57F4-4900-AC2A-FD1116352B56}" type="pres">
      <dgm:prSet presAssocID="{2A79D46F-48D3-48F0-AAF3-02B820893DC8}" presName="linNode" presStyleCnt="0"/>
      <dgm:spPr/>
    </dgm:pt>
    <dgm:pt modelId="{C3337D1C-B65A-47B5-9922-6F4957E2975D}" type="pres">
      <dgm:prSet presAssocID="{2A79D46F-48D3-48F0-AAF3-02B820893DC8}" presName="parentText" presStyleLbl="alignNode1" presStyleIdx="1" presStyleCnt="2">
        <dgm:presLayoutVars>
          <dgm:chMax val="1"/>
          <dgm:bulletEnabled/>
        </dgm:presLayoutVars>
      </dgm:prSet>
      <dgm:spPr/>
    </dgm:pt>
    <dgm:pt modelId="{BB5E6663-6796-4AEA-93E3-FA575E448DB0}" type="pres">
      <dgm:prSet presAssocID="{2A79D46F-48D3-48F0-AAF3-02B820893DC8}" presName="descendantText" presStyleLbl="alignAccFollowNode1" presStyleIdx="1" presStyleCnt="2">
        <dgm:presLayoutVars>
          <dgm:bulletEnabled/>
        </dgm:presLayoutVars>
      </dgm:prSet>
      <dgm:spPr/>
    </dgm:pt>
  </dgm:ptLst>
  <dgm:cxnLst>
    <dgm:cxn modelId="{5310C51B-A7D8-43E6-901D-95ECF8288A1B}" type="presOf" srcId="{204A1485-66BA-4B70-B7C2-7B1404140D60}" destId="{BB5E6663-6796-4AEA-93E3-FA575E448DB0}" srcOrd="0" destOrd="1" presId="urn:microsoft.com/office/officeart/2016/7/layout/VerticalSolidActionList"/>
    <dgm:cxn modelId="{D722E222-B955-48B9-82E2-1CB259929C7A}" srcId="{2A79D46F-48D3-48F0-AAF3-02B820893DC8}" destId="{6C637017-7F6D-4A03-8135-0A1E4482D6A1}" srcOrd="2" destOrd="0" parTransId="{8EDC175A-E5AF-45DD-8BCD-025618382250}" sibTransId="{D6BDC135-7782-40E5-A5B5-8BBBB70708AF}"/>
    <dgm:cxn modelId="{6AC39A24-CE5B-434F-974A-DA1446810D77}" srcId="{28526C7F-AB77-4803-981A-3001B8AB5D5A}" destId="{D0389399-5584-4BA4-A521-91E2A2EA5FDA}" srcOrd="0" destOrd="0" parTransId="{90A5BFEC-45F5-479A-BAA5-6EEA0DB8F7F2}" sibTransId="{622950CA-1E6D-4B7E-AFC7-911535FD9DB2}"/>
    <dgm:cxn modelId="{1DD4A060-3A98-4594-BB8C-970AC87EDA52}" type="presOf" srcId="{28526C7F-AB77-4803-981A-3001B8AB5D5A}" destId="{6D1284C0-CE26-4B2E-B275-A17ADE6C3E67}" srcOrd="0" destOrd="0" presId="urn:microsoft.com/office/officeart/2016/7/layout/VerticalSolidActionList"/>
    <dgm:cxn modelId="{80A1D462-77EF-4C01-8E59-5709759ABC5C}" srcId="{2A79D46F-48D3-48F0-AAF3-02B820893DC8}" destId="{E9D058BD-8C30-49F0-B6FF-FC5955B0E3EB}" srcOrd="3" destOrd="0" parTransId="{1C3C2A12-3B40-4E24-A36D-8C0E1D313C72}" sibTransId="{1B6841F4-3CB6-4A75-A0D2-603705C69ADC}"/>
    <dgm:cxn modelId="{8AFBF346-02C1-4347-BD58-EDDA865909A1}" srcId="{6E1F052A-F114-4964-9332-BA205DCEE1CE}" destId="{2A79D46F-48D3-48F0-AAF3-02B820893DC8}" srcOrd="1" destOrd="0" parTransId="{0A2CFA1F-4FC1-4DDE-87C2-A74894FC8E32}" sibTransId="{AA00C877-9AA3-40A5-BEA5-EC6FF1E1FCED}"/>
    <dgm:cxn modelId="{DB4C7D50-37F4-4C9E-9A69-7264069E6F0D}" type="presOf" srcId="{D0389399-5584-4BA4-A521-91E2A2EA5FDA}" destId="{AEA1BD6A-2C24-4AD7-ADF1-2EDDA9488C7D}" srcOrd="0" destOrd="0" presId="urn:microsoft.com/office/officeart/2016/7/layout/VerticalSolidActionList"/>
    <dgm:cxn modelId="{924A1553-BE81-415A-8414-A5F1F8319D28}" type="presOf" srcId="{65073312-9908-4EAB-8831-A49996551B65}" destId="{AEA1BD6A-2C24-4AD7-ADF1-2EDDA9488C7D}" srcOrd="0" destOrd="2" presId="urn:microsoft.com/office/officeart/2016/7/layout/VerticalSolidActionList"/>
    <dgm:cxn modelId="{09144553-694E-4B17-8D96-A19C60C8DDAB}" type="presOf" srcId="{ED895393-8BC3-480D-BC29-11844F532E7B}" destId="{AEA1BD6A-2C24-4AD7-ADF1-2EDDA9488C7D}" srcOrd="0" destOrd="1" presId="urn:microsoft.com/office/officeart/2016/7/layout/VerticalSolidActionList"/>
    <dgm:cxn modelId="{7B824284-E343-4E63-93EF-8916A62AE62B}" type="presOf" srcId="{6C637017-7F6D-4A03-8135-0A1E4482D6A1}" destId="{BB5E6663-6796-4AEA-93E3-FA575E448DB0}" srcOrd="0" destOrd="2" presId="urn:microsoft.com/office/officeart/2016/7/layout/VerticalSolidActionList"/>
    <dgm:cxn modelId="{882EAF8F-D480-438B-A384-580E31A37A05}" type="presOf" srcId="{A7928965-6202-436B-8107-D67E12CFE047}" destId="{BB5E6663-6796-4AEA-93E3-FA575E448DB0}" srcOrd="0" destOrd="0" presId="urn:microsoft.com/office/officeart/2016/7/layout/VerticalSolidActionList"/>
    <dgm:cxn modelId="{4E24BB96-0A74-46D5-AAA1-9B1307BCADCC}" type="presOf" srcId="{6E1F052A-F114-4964-9332-BA205DCEE1CE}" destId="{708ED43F-5C9F-4CCF-B937-5C8267B033C6}" srcOrd="0" destOrd="0" presId="urn:microsoft.com/office/officeart/2016/7/layout/VerticalSolidActionList"/>
    <dgm:cxn modelId="{221023AD-A75B-41ED-8511-30D060211E24}" type="presOf" srcId="{2A79D46F-48D3-48F0-AAF3-02B820893DC8}" destId="{C3337D1C-B65A-47B5-9922-6F4957E2975D}" srcOrd="0" destOrd="0" presId="urn:microsoft.com/office/officeart/2016/7/layout/VerticalSolidActionList"/>
    <dgm:cxn modelId="{481214B4-A30B-4072-A248-5B79072240B8}" srcId="{6E1F052A-F114-4964-9332-BA205DCEE1CE}" destId="{28526C7F-AB77-4803-981A-3001B8AB5D5A}" srcOrd="0" destOrd="0" parTransId="{F0757EDE-7DCC-4BEF-97B2-80A63ADAC334}" sibTransId="{E98CA6AE-55C4-4254-9588-D5D768CCDD09}"/>
    <dgm:cxn modelId="{BC44CDBB-97B4-4E45-8F29-E789B48EDB01}" srcId="{2A79D46F-48D3-48F0-AAF3-02B820893DC8}" destId="{204A1485-66BA-4B70-B7C2-7B1404140D60}" srcOrd="1" destOrd="0" parTransId="{9A2BEBCB-35A1-4246-9A49-012A4A6796ED}" sibTransId="{CCB329F0-B9EC-4E61-81A2-88AA6F501935}"/>
    <dgm:cxn modelId="{92FA86CE-C8B3-4314-A04A-98B58D2A9306}" srcId="{28526C7F-AB77-4803-981A-3001B8AB5D5A}" destId="{ED895393-8BC3-480D-BC29-11844F532E7B}" srcOrd="1" destOrd="0" parTransId="{1012F6AD-07E3-46C4-B257-ADA1CE78A35E}" sibTransId="{BED2BBC6-CB0A-44FC-B346-9872B977C8E3}"/>
    <dgm:cxn modelId="{9DE612D2-9A9D-44D2-8B53-676ECAE2C0E6}" type="presOf" srcId="{E9D058BD-8C30-49F0-B6FF-FC5955B0E3EB}" destId="{BB5E6663-6796-4AEA-93E3-FA575E448DB0}" srcOrd="0" destOrd="3" presId="urn:microsoft.com/office/officeart/2016/7/layout/VerticalSolidActionList"/>
    <dgm:cxn modelId="{D1A7C0E7-703C-42E1-988F-B38A696A481E}" srcId="{2A79D46F-48D3-48F0-AAF3-02B820893DC8}" destId="{A7928965-6202-436B-8107-D67E12CFE047}" srcOrd="0" destOrd="0" parTransId="{12F4290D-45BE-47A4-8C7F-BE9DF92C1A16}" sibTransId="{1C656E9C-D459-4B8D-986E-18D9F9528BCE}"/>
    <dgm:cxn modelId="{BA7552F4-0529-4F6C-A885-06A084667E7C}" srcId="{28526C7F-AB77-4803-981A-3001B8AB5D5A}" destId="{65073312-9908-4EAB-8831-A49996551B65}" srcOrd="2" destOrd="0" parTransId="{B542918E-8959-4996-9489-C37BF6125021}" sibTransId="{277AAC0B-921B-40EC-9889-A6AF89CD1C8F}"/>
    <dgm:cxn modelId="{6C0A265D-7D00-494E-97A2-3BBA03D07B75}" type="presParOf" srcId="{708ED43F-5C9F-4CCF-B937-5C8267B033C6}" destId="{FECBFCA2-9E8A-4ED9-AD22-4DCF7121DF73}" srcOrd="0" destOrd="0" presId="urn:microsoft.com/office/officeart/2016/7/layout/VerticalSolidActionList"/>
    <dgm:cxn modelId="{EED51376-0945-4C6D-9AE4-3FB40A673E70}" type="presParOf" srcId="{FECBFCA2-9E8A-4ED9-AD22-4DCF7121DF73}" destId="{6D1284C0-CE26-4B2E-B275-A17ADE6C3E67}" srcOrd="0" destOrd="0" presId="urn:microsoft.com/office/officeart/2016/7/layout/VerticalSolidActionList"/>
    <dgm:cxn modelId="{A65E3497-ACF4-4A1F-8680-52C120A65185}" type="presParOf" srcId="{FECBFCA2-9E8A-4ED9-AD22-4DCF7121DF73}" destId="{AEA1BD6A-2C24-4AD7-ADF1-2EDDA9488C7D}" srcOrd="1" destOrd="0" presId="urn:microsoft.com/office/officeart/2016/7/layout/VerticalSolidActionList"/>
    <dgm:cxn modelId="{D440C6FD-1060-494E-8FDF-CCA91DAB0D05}" type="presParOf" srcId="{708ED43F-5C9F-4CCF-B937-5C8267B033C6}" destId="{A765BD52-4455-450B-9799-AF75056F0B0B}" srcOrd="1" destOrd="0" presId="urn:microsoft.com/office/officeart/2016/7/layout/VerticalSolidActionList"/>
    <dgm:cxn modelId="{A24B537F-54B4-412A-81FA-CFEAF5CADC81}" type="presParOf" srcId="{708ED43F-5C9F-4CCF-B937-5C8267B033C6}" destId="{1AE66C5F-57F4-4900-AC2A-FD1116352B56}" srcOrd="2" destOrd="0" presId="urn:microsoft.com/office/officeart/2016/7/layout/VerticalSolidActionList"/>
    <dgm:cxn modelId="{2EB12CDD-8D5D-4DF5-AE5F-475DF0232F2D}" type="presParOf" srcId="{1AE66C5F-57F4-4900-AC2A-FD1116352B56}" destId="{C3337D1C-B65A-47B5-9922-6F4957E2975D}" srcOrd="0" destOrd="0" presId="urn:microsoft.com/office/officeart/2016/7/layout/VerticalSolidActionList"/>
    <dgm:cxn modelId="{96663EF3-9A6F-460C-8286-CC7211A402E6}" type="presParOf" srcId="{1AE66C5F-57F4-4900-AC2A-FD1116352B56}" destId="{BB5E6663-6796-4AEA-93E3-FA575E448DB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B3F4BD3-0F8E-45DF-B3DC-EAF74967163A}"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65A4B51-5CBE-4501-A836-401429FD35D0}">
      <dgm:prSet custT="1"/>
      <dgm:spPr/>
      <dgm:t>
        <a:bodyPr/>
        <a:lstStyle/>
        <a:p>
          <a:r>
            <a:rPr lang="en-US" sz="1200" dirty="0"/>
            <a:t>Recommendation: </a:t>
          </a:r>
          <a:r>
            <a:rPr lang="en-US" sz="1200" b="1" dirty="0"/>
            <a:t>remain relevant with organizational strategic decisions</a:t>
          </a:r>
        </a:p>
      </dgm:t>
    </dgm:pt>
    <dgm:pt modelId="{A0A4D213-5C04-4F7E-A1BF-4D6653751629}" type="parTrans" cxnId="{8695C98C-3B66-4C3F-9860-F6F0D6D68DA4}">
      <dgm:prSet/>
      <dgm:spPr/>
      <dgm:t>
        <a:bodyPr/>
        <a:lstStyle/>
        <a:p>
          <a:endParaRPr lang="en-US"/>
        </a:p>
      </dgm:t>
    </dgm:pt>
    <dgm:pt modelId="{C8A7C022-9CBF-4BB4-8967-33EF04429D02}" type="sibTrans" cxnId="{8695C98C-3B66-4C3F-9860-F6F0D6D68DA4}">
      <dgm:prSet/>
      <dgm:spPr/>
      <dgm:t>
        <a:bodyPr/>
        <a:lstStyle/>
        <a:p>
          <a:endParaRPr lang="en-US"/>
        </a:p>
      </dgm:t>
    </dgm:pt>
    <dgm:pt modelId="{2E02E577-C83D-4C72-9CD8-AE56EE3A7E79}">
      <dgm:prSet custT="1"/>
      <dgm:spPr/>
      <dgm:t>
        <a:bodyPr/>
        <a:lstStyle/>
        <a:p>
          <a:r>
            <a:rPr lang="en-US" sz="1200" dirty="0"/>
            <a:t>Sustainability relies on </a:t>
          </a:r>
          <a:r>
            <a:rPr lang="en-US" sz="1200" b="1" dirty="0"/>
            <a:t>engagement of key stakeholders</a:t>
          </a:r>
          <a:endParaRPr lang="en-US" sz="1200" dirty="0"/>
        </a:p>
      </dgm:t>
    </dgm:pt>
    <dgm:pt modelId="{D23103C7-58EA-494E-B0E9-BAD901AC2465}" type="parTrans" cxnId="{30FB9B95-0588-46ED-ACF6-B767AF41199C}">
      <dgm:prSet/>
      <dgm:spPr/>
      <dgm:t>
        <a:bodyPr/>
        <a:lstStyle/>
        <a:p>
          <a:endParaRPr lang="en-US"/>
        </a:p>
      </dgm:t>
    </dgm:pt>
    <dgm:pt modelId="{75C430B9-1267-4B91-BC01-375CE3FB1C92}" type="sibTrans" cxnId="{30FB9B95-0588-46ED-ACF6-B767AF41199C}">
      <dgm:prSet/>
      <dgm:spPr/>
      <dgm:t>
        <a:bodyPr/>
        <a:lstStyle/>
        <a:p>
          <a:endParaRPr lang="en-US"/>
        </a:p>
      </dgm:t>
    </dgm:pt>
    <dgm:pt modelId="{B8D894B2-51F7-4013-94F7-2C3B6351BF1A}">
      <dgm:prSet custT="1"/>
      <dgm:spPr/>
      <dgm:t>
        <a:bodyPr/>
        <a:lstStyle/>
        <a:p>
          <a:r>
            <a:rPr lang="en-US" sz="1200" dirty="0"/>
            <a:t>Continuation and expansion of ambulatory outreach </a:t>
          </a:r>
          <a:r>
            <a:rPr lang="en-US" sz="1200" b="1" dirty="0"/>
            <a:t>requires an investment</a:t>
          </a:r>
          <a:endParaRPr lang="en-US" sz="1200" dirty="0"/>
        </a:p>
      </dgm:t>
    </dgm:pt>
    <dgm:pt modelId="{F2EA178C-CE01-4774-BFA7-9E4277D9E833}" type="parTrans" cxnId="{AA3B224D-7B8B-49E0-B338-7305BF1F4B93}">
      <dgm:prSet/>
      <dgm:spPr/>
      <dgm:t>
        <a:bodyPr/>
        <a:lstStyle/>
        <a:p>
          <a:endParaRPr lang="en-US"/>
        </a:p>
      </dgm:t>
    </dgm:pt>
    <dgm:pt modelId="{C3AA1DB4-D4D5-496B-BF02-9821142997E7}" type="sibTrans" cxnId="{AA3B224D-7B8B-49E0-B338-7305BF1F4B93}">
      <dgm:prSet/>
      <dgm:spPr/>
      <dgm:t>
        <a:bodyPr/>
        <a:lstStyle/>
        <a:p>
          <a:endParaRPr lang="en-US"/>
        </a:p>
      </dgm:t>
    </dgm:pt>
    <dgm:pt modelId="{A9E753CE-7FE7-4A82-B543-9F3668A3CA82}">
      <dgm:prSet custT="1"/>
      <dgm:spPr/>
      <dgm:t>
        <a:bodyPr/>
        <a:lstStyle/>
        <a:p>
          <a:r>
            <a:rPr lang="en-US" sz="1200" dirty="0"/>
            <a:t>Automated outreach presents an opportunity to </a:t>
          </a:r>
          <a:r>
            <a:rPr lang="en-US" sz="1200" b="1" dirty="0"/>
            <a:t>engage patients </a:t>
          </a:r>
          <a:r>
            <a:rPr lang="en-US" sz="1200" dirty="0"/>
            <a:t>in receipt of upcoming or deferred recommended care </a:t>
          </a:r>
        </a:p>
      </dgm:t>
    </dgm:pt>
    <dgm:pt modelId="{289290AA-27D9-4BA6-AC67-1AC2BD40C34D}" type="parTrans" cxnId="{B320FA61-59E1-4C54-B596-712489A374EE}">
      <dgm:prSet/>
      <dgm:spPr/>
      <dgm:t>
        <a:bodyPr/>
        <a:lstStyle/>
        <a:p>
          <a:endParaRPr lang="en-US"/>
        </a:p>
      </dgm:t>
    </dgm:pt>
    <dgm:pt modelId="{19447BEB-45A9-46F4-9A94-D1CF6DCA41F5}" type="sibTrans" cxnId="{B320FA61-59E1-4C54-B596-712489A374EE}">
      <dgm:prSet/>
      <dgm:spPr/>
      <dgm:t>
        <a:bodyPr/>
        <a:lstStyle/>
        <a:p>
          <a:endParaRPr lang="en-US"/>
        </a:p>
      </dgm:t>
    </dgm:pt>
    <dgm:pt modelId="{35846E04-1181-4843-BD4E-2007EFD45A39}">
      <dgm:prSet/>
      <dgm:spPr/>
      <dgm:t>
        <a:bodyPr/>
        <a:lstStyle/>
        <a:p>
          <a:r>
            <a:rPr lang="en-US" dirty="0"/>
            <a:t>The use of automation in outreach can </a:t>
          </a:r>
          <a:r>
            <a:rPr lang="en-US" b="1" dirty="0"/>
            <a:t>reduce the burden on staff</a:t>
          </a:r>
        </a:p>
      </dgm:t>
    </dgm:pt>
    <dgm:pt modelId="{3745A6FB-483C-42D9-8914-CAB7C1B945C1}" type="parTrans" cxnId="{11DF09B8-A34F-4B7E-8D13-8D76E663950F}">
      <dgm:prSet/>
      <dgm:spPr/>
      <dgm:t>
        <a:bodyPr/>
        <a:lstStyle/>
        <a:p>
          <a:endParaRPr lang="en-US"/>
        </a:p>
      </dgm:t>
    </dgm:pt>
    <dgm:pt modelId="{654ED5F8-D4D9-42F0-8D61-37A0E8232120}" type="sibTrans" cxnId="{11DF09B8-A34F-4B7E-8D13-8D76E663950F}">
      <dgm:prSet/>
      <dgm:spPr/>
      <dgm:t>
        <a:bodyPr/>
        <a:lstStyle/>
        <a:p>
          <a:endParaRPr lang="en-US"/>
        </a:p>
      </dgm:t>
    </dgm:pt>
    <dgm:pt modelId="{D3F19CC4-69D9-4B3E-BE34-135E34663C73}">
      <dgm:prSet/>
      <dgm:spPr/>
      <dgm:t>
        <a:bodyPr/>
        <a:lstStyle/>
        <a:p>
          <a:r>
            <a:rPr lang="en-US" dirty="0"/>
            <a:t>Implications for nursing include </a:t>
          </a:r>
          <a:r>
            <a:rPr lang="en-US" b="1" dirty="0"/>
            <a:t>targeting nurse-patient outreach </a:t>
          </a:r>
          <a:r>
            <a:rPr lang="en-US" dirty="0"/>
            <a:t>to individuals who would most benefit</a:t>
          </a:r>
        </a:p>
      </dgm:t>
    </dgm:pt>
    <dgm:pt modelId="{4258ECFE-5891-4CD9-A74E-D1A3CB3A901F}" type="parTrans" cxnId="{DB884266-DA07-43AA-B5B6-CFCD2FE2F07F}">
      <dgm:prSet/>
      <dgm:spPr/>
      <dgm:t>
        <a:bodyPr/>
        <a:lstStyle/>
        <a:p>
          <a:endParaRPr lang="en-US"/>
        </a:p>
      </dgm:t>
    </dgm:pt>
    <dgm:pt modelId="{22311620-CB2F-4CE0-88C1-EB6D7C457F40}" type="sibTrans" cxnId="{DB884266-DA07-43AA-B5B6-CFCD2FE2F07F}">
      <dgm:prSet/>
      <dgm:spPr/>
      <dgm:t>
        <a:bodyPr/>
        <a:lstStyle/>
        <a:p>
          <a:endParaRPr lang="en-US"/>
        </a:p>
      </dgm:t>
    </dgm:pt>
    <dgm:pt modelId="{FF253AC8-9D10-401B-9AC4-6406957F1310}" type="pres">
      <dgm:prSet presAssocID="{9B3F4BD3-0F8E-45DF-B3DC-EAF74967163A}" presName="root" presStyleCnt="0">
        <dgm:presLayoutVars>
          <dgm:dir/>
          <dgm:resizeHandles val="exact"/>
        </dgm:presLayoutVars>
      </dgm:prSet>
      <dgm:spPr/>
    </dgm:pt>
    <dgm:pt modelId="{436772D2-C839-4214-8C21-4F4438590554}" type="pres">
      <dgm:prSet presAssocID="{465A4B51-5CBE-4501-A836-401429FD35D0}" presName="compNode" presStyleCnt="0"/>
      <dgm:spPr/>
    </dgm:pt>
    <dgm:pt modelId="{BBDFA56B-D3EB-4F65-8C15-04E6551BEAD9}" type="pres">
      <dgm:prSet presAssocID="{465A4B51-5CBE-4501-A836-401429FD35D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0CFD442-60A9-4A7D-A838-3E9158AC8027}" type="pres">
      <dgm:prSet presAssocID="{465A4B51-5CBE-4501-A836-401429FD35D0}" presName="spaceRect" presStyleCnt="0"/>
      <dgm:spPr/>
    </dgm:pt>
    <dgm:pt modelId="{BBA94223-862A-46BD-BA2C-F60B5E94AAA2}" type="pres">
      <dgm:prSet presAssocID="{465A4B51-5CBE-4501-A836-401429FD35D0}" presName="textRect" presStyleLbl="revTx" presStyleIdx="0" presStyleCnt="6">
        <dgm:presLayoutVars>
          <dgm:chMax val="1"/>
          <dgm:chPref val="1"/>
        </dgm:presLayoutVars>
      </dgm:prSet>
      <dgm:spPr/>
    </dgm:pt>
    <dgm:pt modelId="{16B0A710-D8F7-4F59-8025-9067CD989B83}" type="pres">
      <dgm:prSet presAssocID="{C8A7C022-9CBF-4BB4-8967-33EF04429D02}" presName="sibTrans" presStyleCnt="0"/>
      <dgm:spPr/>
    </dgm:pt>
    <dgm:pt modelId="{AF54F274-38BA-4905-BBB8-D276874DC2EE}" type="pres">
      <dgm:prSet presAssocID="{2E02E577-C83D-4C72-9CD8-AE56EE3A7E79}" presName="compNode" presStyleCnt="0"/>
      <dgm:spPr/>
    </dgm:pt>
    <dgm:pt modelId="{FF567882-E1D6-41C5-AC88-CCA0F1D9BF16}" type="pres">
      <dgm:prSet presAssocID="{2E02E577-C83D-4C72-9CD8-AE56EE3A7E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E0FC7096-F7DB-4696-87B5-7DA877F97CC2}" type="pres">
      <dgm:prSet presAssocID="{2E02E577-C83D-4C72-9CD8-AE56EE3A7E79}" presName="spaceRect" presStyleCnt="0"/>
      <dgm:spPr/>
    </dgm:pt>
    <dgm:pt modelId="{A7F2D897-D5A5-45D1-A05A-8DDFBDC9E839}" type="pres">
      <dgm:prSet presAssocID="{2E02E577-C83D-4C72-9CD8-AE56EE3A7E79}" presName="textRect" presStyleLbl="revTx" presStyleIdx="1" presStyleCnt="6">
        <dgm:presLayoutVars>
          <dgm:chMax val="1"/>
          <dgm:chPref val="1"/>
        </dgm:presLayoutVars>
      </dgm:prSet>
      <dgm:spPr/>
    </dgm:pt>
    <dgm:pt modelId="{AC25D869-E4CE-4DBB-A0CE-A6544207B0C1}" type="pres">
      <dgm:prSet presAssocID="{75C430B9-1267-4B91-BC01-375CE3FB1C92}" presName="sibTrans" presStyleCnt="0"/>
      <dgm:spPr/>
    </dgm:pt>
    <dgm:pt modelId="{2DED220E-563F-42D0-9A72-354919D74AA8}" type="pres">
      <dgm:prSet presAssocID="{B8D894B2-51F7-4013-94F7-2C3B6351BF1A}" presName="compNode" presStyleCnt="0"/>
      <dgm:spPr/>
    </dgm:pt>
    <dgm:pt modelId="{ACF4BCAF-7869-4275-A0B5-3F2EE40EF2DA}" type="pres">
      <dgm:prSet presAssocID="{B8D894B2-51F7-4013-94F7-2C3B6351BF1A}" presName="iconRect" presStyleLbl="nod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envelope with solid fill"/>
        </a:ext>
      </dgm:extLst>
    </dgm:pt>
    <dgm:pt modelId="{DF6378BD-F853-4A98-9B63-7272896E7284}" type="pres">
      <dgm:prSet presAssocID="{B8D894B2-51F7-4013-94F7-2C3B6351BF1A}" presName="spaceRect" presStyleCnt="0"/>
      <dgm:spPr/>
    </dgm:pt>
    <dgm:pt modelId="{A439728C-1ADD-49E8-AAFD-39D66A2711F9}" type="pres">
      <dgm:prSet presAssocID="{B8D894B2-51F7-4013-94F7-2C3B6351BF1A}" presName="textRect" presStyleLbl="revTx" presStyleIdx="2" presStyleCnt="6">
        <dgm:presLayoutVars>
          <dgm:chMax val="1"/>
          <dgm:chPref val="1"/>
        </dgm:presLayoutVars>
      </dgm:prSet>
      <dgm:spPr/>
    </dgm:pt>
    <dgm:pt modelId="{30B8DBC4-A18A-438F-AF85-FC3397EE58D2}" type="pres">
      <dgm:prSet presAssocID="{C3AA1DB4-D4D5-496B-BF02-9821142997E7}" presName="sibTrans" presStyleCnt="0"/>
      <dgm:spPr/>
    </dgm:pt>
    <dgm:pt modelId="{DE734D00-5321-4A33-87BF-7177FF0E099D}" type="pres">
      <dgm:prSet presAssocID="{A9E753CE-7FE7-4A82-B543-9F3668A3CA82}" presName="compNode" presStyleCnt="0"/>
      <dgm:spPr/>
    </dgm:pt>
    <dgm:pt modelId="{12834D89-AC68-4365-913E-6850905CC6C2}" type="pres">
      <dgm:prSet presAssocID="{A9E753CE-7FE7-4A82-B543-9F3668A3CA8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B81D1276-568C-43E9-9B4B-B99440B14165}" type="pres">
      <dgm:prSet presAssocID="{A9E753CE-7FE7-4A82-B543-9F3668A3CA82}" presName="spaceRect" presStyleCnt="0"/>
      <dgm:spPr/>
    </dgm:pt>
    <dgm:pt modelId="{76D2CDA3-039A-4285-B3BF-023557CFE5F7}" type="pres">
      <dgm:prSet presAssocID="{A9E753CE-7FE7-4A82-B543-9F3668A3CA82}" presName="textRect" presStyleLbl="revTx" presStyleIdx="3" presStyleCnt="6">
        <dgm:presLayoutVars>
          <dgm:chMax val="1"/>
          <dgm:chPref val="1"/>
        </dgm:presLayoutVars>
      </dgm:prSet>
      <dgm:spPr/>
    </dgm:pt>
    <dgm:pt modelId="{6AA2D16F-0D8F-496C-8216-29B498443B08}" type="pres">
      <dgm:prSet presAssocID="{19447BEB-45A9-46F4-9A94-D1CF6DCA41F5}" presName="sibTrans" presStyleCnt="0"/>
      <dgm:spPr/>
    </dgm:pt>
    <dgm:pt modelId="{837928D2-A57D-44FB-8381-D075C63EA8F8}" type="pres">
      <dgm:prSet presAssocID="{35846E04-1181-4843-BD4E-2007EFD45A39}" presName="compNode" presStyleCnt="0"/>
      <dgm:spPr/>
    </dgm:pt>
    <dgm:pt modelId="{89583696-479D-4431-AA64-A4A4C7F854D8}" type="pres">
      <dgm:prSet presAssocID="{35846E04-1181-4843-BD4E-2007EFD45A3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570970CC-C8C6-45DC-9ABA-FD753AA76374}" type="pres">
      <dgm:prSet presAssocID="{35846E04-1181-4843-BD4E-2007EFD45A39}" presName="spaceRect" presStyleCnt="0"/>
      <dgm:spPr/>
    </dgm:pt>
    <dgm:pt modelId="{491DD307-AFC8-4636-9D61-A3DF2DBC7748}" type="pres">
      <dgm:prSet presAssocID="{35846E04-1181-4843-BD4E-2007EFD45A39}" presName="textRect" presStyleLbl="revTx" presStyleIdx="4" presStyleCnt="6">
        <dgm:presLayoutVars>
          <dgm:chMax val="1"/>
          <dgm:chPref val="1"/>
        </dgm:presLayoutVars>
      </dgm:prSet>
      <dgm:spPr/>
    </dgm:pt>
    <dgm:pt modelId="{BB8DEF92-A7F2-4342-8C4E-6EDE9DD3EC4F}" type="pres">
      <dgm:prSet presAssocID="{654ED5F8-D4D9-42F0-8D61-37A0E8232120}" presName="sibTrans" presStyleCnt="0"/>
      <dgm:spPr/>
    </dgm:pt>
    <dgm:pt modelId="{9DA9DEE7-2E14-4DF4-8E9B-098D40F6A060}" type="pres">
      <dgm:prSet presAssocID="{D3F19CC4-69D9-4B3E-BE34-135E34663C73}" presName="compNode" presStyleCnt="0"/>
      <dgm:spPr/>
    </dgm:pt>
    <dgm:pt modelId="{8DB8CA19-D067-4120-B8B7-6414AABE1978}" type="pres">
      <dgm:prSet presAssocID="{D3F19CC4-69D9-4B3E-BE34-135E34663C7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C3FEDEA2-14D1-4397-BE9C-00D39E46EFEF}" type="pres">
      <dgm:prSet presAssocID="{D3F19CC4-69D9-4B3E-BE34-135E34663C73}" presName="spaceRect" presStyleCnt="0"/>
      <dgm:spPr/>
    </dgm:pt>
    <dgm:pt modelId="{C6EBE26F-0F65-4BE2-A8F6-A5845181584E}" type="pres">
      <dgm:prSet presAssocID="{D3F19CC4-69D9-4B3E-BE34-135E34663C73}" presName="textRect" presStyleLbl="revTx" presStyleIdx="5" presStyleCnt="6">
        <dgm:presLayoutVars>
          <dgm:chMax val="1"/>
          <dgm:chPref val="1"/>
        </dgm:presLayoutVars>
      </dgm:prSet>
      <dgm:spPr/>
    </dgm:pt>
  </dgm:ptLst>
  <dgm:cxnLst>
    <dgm:cxn modelId="{F744E411-31CE-4D6E-953E-ED18B9DC2362}" type="presOf" srcId="{B8D894B2-51F7-4013-94F7-2C3B6351BF1A}" destId="{A439728C-1ADD-49E8-AAFD-39D66A2711F9}" srcOrd="0" destOrd="0" presId="urn:microsoft.com/office/officeart/2018/2/layout/IconLabelList"/>
    <dgm:cxn modelId="{D99E1C14-5A02-4820-8BB8-81DAB2C15C05}" type="presOf" srcId="{A9E753CE-7FE7-4A82-B543-9F3668A3CA82}" destId="{76D2CDA3-039A-4285-B3BF-023557CFE5F7}" srcOrd="0" destOrd="0" presId="urn:microsoft.com/office/officeart/2018/2/layout/IconLabelList"/>
    <dgm:cxn modelId="{FA68042F-3831-44BA-9682-D6A4452EB915}" type="presOf" srcId="{D3F19CC4-69D9-4B3E-BE34-135E34663C73}" destId="{C6EBE26F-0F65-4BE2-A8F6-A5845181584E}" srcOrd="0" destOrd="0" presId="urn:microsoft.com/office/officeart/2018/2/layout/IconLabelList"/>
    <dgm:cxn modelId="{B320FA61-59E1-4C54-B596-712489A374EE}" srcId="{9B3F4BD3-0F8E-45DF-B3DC-EAF74967163A}" destId="{A9E753CE-7FE7-4A82-B543-9F3668A3CA82}" srcOrd="3" destOrd="0" parTransId="{289290AA-27D9-4BA6-AC67-1AC2BD40C34D}" sibTransId="{19447BEB-45A9-46F4-9A94-D1CF6DCA41F5}"/>
    <dgm:cxn modelId="{DB884266-DA07-43AA-B5B6-CFCD2FE2F07F}" srcId="{9B3F4BD3-0F8E-45DF-B3DC-EAF74967163A}" destId="{D3F19CC4-69D9-4B3E-BE34-135E34663C73}" srcOrd="5" destOrd="0" parTransId="{4258ECFE-5891-4CD9-A74E-D1A3CB3A901F}" sibTransId="{22311620-CB2F-4CE0-88C1-EB6D7C457F40}"/>
    <dgm:cxn modelId="{AA3B224D-7B8B-49E0-B338-7305BF1F4B93}" srcId="{9B3F4BD3-0F8E-45DF-B3DC-EAF74967163A}" destId="{B8D894B2-51F7-4013-94F7-2C3B6351BF1A}" srcOrd="2" destOrd="0" parTransId="{F2EA178C-CE01-4774-BFA7-9E4277D9E833}" sibTransId="{C3AA1DB4-D4D5-496B-BF02-9821142997E7}"/>
    <dgm:cxn modelId="{BFDE6E6D-55C4-4785-BFA3-F70BD06C51DA}" type="presOf" srcId="{2E02E577-C83D-4C72-9CD8-AE56EE3A7E79}" destId="{A7F2D897-D5A5-45D1-A05A-8DDFBDC9E839}" srcOrd="0" destOrd="0" presId="urn:microsoft.com/office/officeart/2018/2/layout/IconLabelList"/>
    <dgm:cxn modelId="{54E4EE88-DB23-4868-B36B-9BC159C17BC9}" type="presOf" srcId="{35846E04-1181-4843-BD4E-2007EFD45A39}" destId="{491DD307-AFC8-4636-9D61-A3DF2DBC7748}" srcOrd="0" destOrd="0" presId="urn:microsoft.com/office/officeart/2018/2/layout/IconLabelList"/>
    <dgm:cxn modelId="{8695C98C-3B66-4C3F-9860-F6F0D6D68DA4}" srcId="{9B3F4BD3-0F8E-45DF-B3DC-EAF74967163A}" destId="{465A4B51-5CBE-4501-A836-401429FD35D0}" srcOrd="0" destOrd="0" parTransId="{A0A4D213-5C04-4F7E-A1BF-4D6653751629}" sibTransId="{C8A7C022-9CBF-4BB4-8967-33EF04429D02}"/>
    <dgm:cxn modelId="{30FB9B95-0588-46ED-ACF6-B767AF41199C}" srcId="{9B3F4BD3-0F8E-45DF-B3DC-EAF74967163A}" destId="{2E02E577-C83D-4C72-9CD8-AE56EE3A7E79}" srcOrd="1" destOrd="0" parTransId="{D23103C7-58EA-494E-B0E9-BAD901AC2465}" sibTransId="{75C430B9-1267-4B91-BC01-375CE3FB1C92}"/>
    <dgm:cxn modelId="{775E8798-12C0-4FDC-B9ED-CBDFE8183020}" type="presOf" srcId="{9B3F4BD3-0F8E-45DF-B3DC-EAF74967163A}" destId="{FF253AC8-9D10-401B-9AC4-6406957F1310}" srcOrd="0" destOrd="0" presId="urn:microsoft.com/office/officeart/2018/2/layout/IconLabelList"/>
    <dgm:cxn modelId="{11DF09B8-A34F-4B7E-8D13-8D76E663950F}" srcId="{9B3F4BD3-0F8E-45DF-B3DC-EAF74967163A}" destId="{35846E04-1181-4843-BD4E-2007EFD45A39}" srcOrd="4" destOrd="0" parTransId="{3745A6FB-483C-42D9-8914-CAB7C1B945C1}" sibTransId="{654ED5F8-D4D9-42F0-8D61-37A0E8232120}"/>
    <dgm:cxn modelId="{16679EBD-561C-4C31-A7CB-C877C781BDC4}" type="presOf" srcId="{465A4B51-5CBE-4501-A836-401429FD35D0}" destId="{BBA94223-862A-46BD-BA2C-F60B5E94AAA2}" srcOrd="0" destOrd="0" presId="urn:microsoft.com/office/officeart/2018/2/layout/IconLabelList"/>
    <dgm:cxn modelId="{B4022A3C-AE94-4624-94BF-66E2BD611181}" type="presParOf" srcId="{FF253AC8-9D10-401B-9AC4-6406957F1310}" destId="{436772D2-C839-4214-8C21-4F4438590554}" srcOrd="0" destOrd="0" presId="urn:microsoft.com/office/officeart/2018/2/layout/IconLabelList"/>
    <dgm:cxn modelId="{158ADE02-A39E-453D-B0CD-342D071D68B8}" type="presParOf" srcId="{436772D2-C839-4214-8C21-4F4438590554}" destId="{BBDFA56B-D3EB-4F65-8C15-04E6551BEAD9}" srcOrd="0" destOrd="0" presId="urn:microsoft.com/office/officeart/2018/2/layout/IconLabelList"/>
    <dgm:cxn modelId="{EFD457BD-7295-4B2F-A61D-A4F0DCD41E39}" type="presParOf" srcId="{436772D2-C839-4214-8C21-4F4438590554}" destId="{10CFD442-60A9-4A7D-A838-3E9158AC8027}" srcOrd="1" destOrd="0" presId="urn:microsoft.com/office/officeart/2018/2/layout/IconLabelList"/>
    <dgm:cxn modelId="{3AA9DBB9-1EC6-442A-8190-9E74925C5E81}" type="presParOf" srcId="{436772D2-C839-4214-8C21-4F4438590554}" destId="{BBA94223-862A-46BD-BA2C-F60B5E94AAA2}" srcOrd="2" destOrd="0" presId="urn:microsoft.com/office/officeart/2018/2/layout/IconLabelList"/>
    <dgm:cxn modelId="{7215C847-A538-4BB4-ABD2-BE6B422527CA}" type="presParOf" srcId="{FF253AC8-9D10-401B-9AC4-6406957F1310}" destId="{16B0A710-D8F7-4F59-8025-9067CD989B83}" srcOrd="1" destOrd="0" presId="urn:microsoft.com/office/officeart/2018/2/layout/IconLabelList"/>
    <dgm:cxn modelId="{C97D94E6-BBAE-446F-A710-5C523610B424}" type="presParOf" srcId="{FF253AC8-9D10-401B-9AC4-6406957F1310}" destId="{AF54F274-38BA-4905-BBB8-D276874DC2EE}" srcOrd="2" destOrd="0" presId="urn:microsoft.com/office/officeart/2018/2/layout/IconLabelList"/>
    <dgm:cxn modelId="{E5455AF0-B71B-4DB7-B7DC-A9EA9B9D8F1B}" type="presParOf" srcId="{AF54F274-38BA-4905-BBB8-D276874DC2EE}" destId="{FF567882-E1D6-41C5-AC88-CCA0F1D9BF16}" srcOrd="0" destOrd="0" presId="urn:microsoft.com/office/officeart/2018/2/layout/IconLabelList"/>
    <dgm:cxn modelId="{01CABED1-0F0B-46EC-A0B8-7FCB2CAA453B}" type="presParOf" srcId="{AF54F274-38BA-4905-BBB8-D276874DC2EE}" destId="{E0FC7096-F7DB-4696-87B5-7DA877F97CC2}" srcOrd="1" destOrd="0" presId="urn:microsoft.com/office/officeart/2018/2/layout/IconLabelList"/>
    <dgm:cxn modelId="{364B7A01-7BDD-40B9-B6E8-ECC139177AF1}" type="presParOf" srcId="{AF54F274-38BA-4905-BBB8-D276874DC2EE}" destId="{A7F2D897-D5A5-45D1-A05A-8DDFBDC9E839}" srcOrd="2" destOrd="0" presId="urn:microsoft.com/office/officeart/2018/2/layout/IconLabelList"/>
    <dgm:cxn modelId="{1D325474-3B8A-4749-B0D9-589E8E099AE1}" type="presParOf" srcId="{FF253AC8-9D10-401B-9AC4-6406957F1310}" destId="{AC25D869-E4CE-4DBB-A0CE-A6544207B0C1}" srcOrd="3" destOrd="0" presId="urn:microsoft.com/office/officeart/2018/2/layout/IconLabelList"/>
    <dgm:cxn modelId="{A27B889E-EBEC-4FF3-AE76-DD824C4F9D25}" type="presParOf" srcId="{FF253AC8-9D10-401B-9AC4-6406957F1310}" destId="{2DED220E-563F-42D0-9A72-354919D74AA8}" srcOrd="4" destOrd="0" presId="urn:microsoft.com/office/officeart/2018/2/layout/IconLabelList"/>
    <dgm:cxn modelId="{BBEF5A27-D775-4736-958B-6903AB7610CA}" type="presParOf" srcId="{2DED220E-563F-42D0-9A72-354919D74AA8}" destId="{ACF4BCAF-7869-4275-A0B5-3F2EE40EF2DA}" srcOrd="0" destOrd="0" presId="urn:microsoft.com/office/officeart/2018/2/layout/IconLabelList"/>
    <dgm:cxn modelId="{4DF71378-4692-450B-B808-2C7C5CB09F85}" type="presParOf" srcId="{2DED220E-563F-42D0-9A72-354919D74AA8}" destId="{DF6378BD-F853-4A98-9B63-7272896E7284}" srcOrd="1" destOrd="0" presId="urn:microsoft.com/office/officeart/2018/2/layout/IconLabelList"/>
    <dgm:cxn modelId="{96E7440F-F400-4478-BB39-BD48DAF4CDAC}" type="presParOf" srcId="{2DED220E-563F-42D0-9A72-354919D74AA8}" destId="{A439728C-1ADD-49E8-AAFD-39D66A2711F9}" srcOrd="2" destOrd="0" presId="urn:microsoft.com/office/officeart/2018/2/layout/IconLabelList"/>
    <dgm:cxn modelId="{FC9120D5-C8EE-4CCF-A4E1-F1EB73595BED}" type="presParOf" srcId="{FF253AC8-9D10-401B-9AC4-6406957F1310}" destId="{30B8DBC4-A18A-438F-AF85-FC3397EE58D2}" srcOrd="5" destOrd="0" presId="urn:microsoft.com/office/officeart/2018/2/layout/IconLabelList"/>
    <dgm:cxn modelId="{99760AAF-3C42-4005-86E7-3BFC8458B334}" type="presParOf" srcId="{FF253AC8-9D10-401B-9AC4-6406957F1310}" destId="{DE734D00-5321-4A33-87BF-7177FF0E099D}" srcOrd="6" destOrd="0" presId="urn:microsoft.com/office/officeart/2018/2/layout/IconLabelList"/>
    <dgm:cxn modelId="{F7EC33FC-6E01-42AD-8B30-DF52948FB175}" type="presParOf" srcId="{DE734D00-5321-4A33-87BF-7177FF0E099D}" destId="{12834D89-AC68-4365-913E-6850905CC6C2}" srcOrd="0" destOrd="0" presId="urn:microsoft.com/office/officeart/2018/2/layout/IconLabelList"/>
    <dgm:cxn modelId="{60C94D97-C207-4DD9-813E-4AFA7BBB1C63}" type="presParOf" srcId="{DE734D00-5321-4A33-87BF-7177FF0E099D}" destId="{B81D1276-568C-43E9-9B4B-B99440B14165}" srcOrd="1" destOrd="0" presId="urn:microsoft.com/office/officeart/2018/2/layout/IconLabelList"/>
    <dgm:cxn modelId="{7B11F40E-8E48-4BFE-8F7D-8D920A2B4DDF}" type="presParOf" srcId="{DE734D00-5321-4A33-87BF-7177FF0E099D}" destId="{76D2CDA3-039A-4285-B3BF-023557CFE5F7}" srcOrd="2" destOrd="0" presId="urn:microsoft.com/office/officeart/2018/2/layout/IconLabelList"/>
    <dgm:cxn modelId="{4EF1C127-CBD6-4073-8047-22EB70401C82}" type="presParOf" srcId="{FF253AC8-9D10-401B-9AC4-6406957F1310}" destId="{6AA2D16F-0D8F-496C-8216-29B498443B08}" srcOrd="7" destOrd="0" presId="urn:microsoft.com/office/officeart/2018/2/layout/IconLabelList"/>
    <dgm:cxn modelId="{B4AAE7E1-1BE9-4B13-BBB1-34ED0B1E944F}" type="presParOf" srcId="{FF253AC8-9D10-401B-9AC4-6406957F1310}" destId="{837928D2-A57D-44FB-8381-D075C63EA8F8}" srcOrd="8" destOrd="0" presId="urn:microsoft.com/office/officeart/2018/2/layout/IconLabelList"/>
    <dgm:cxn modelId="{584A6920-27B3-4ED7-856A-B960DF72D5E7}" type="presParOf" srcId="{837928D2-A57D-44FB-8381-D075C63EA8F8}" destId="{89583696-479D-4431-AA64-A4A4C7F854D8}" srcOrd="0" destOrd="0" presId="urn:microsoft.com/office/officeart/2018/2/layout/IconLabelList"/>
    <dgm:cxn modelId="{81463F86-E294-4EB0-94E7-61B5FA4BC9DD}" type="presParOf" srcId="{837928D2-A57D-44FB-8381-D075C63EA8F8}" destId="{570970CC-C8C6-45DC-9ABA-FD753AA76374}" srcOrd="1" destOrd="0" presId="urn:microsoft.com/office/officeart/2018/2/layout/IconLabelList"/>
    <dgm:cxn modelId="{73F06913-248C-4CF3-AF36-431F9B008591}" type="presParOf" srcId="{837928D2-A57D-44FB-8381-D075C63EA8F8}" destId="{491DD307-AFC8-4636-9D61-A3DF2DBC7748}" srcOrd="2" destOrd="0" presId="urn:microsoft.com/office/officeart/2018/2/layout/IconLabelList"/>
    <dgm:cxn modelId="{27D0B97B-724E-4CC3-B246-A28E84CCC945}" type="presParOf" srcId="{FF253AC8-9D10-401B-9AC4-6406957F1310}" destId="{BB8DEF92-A7F2-4342-8C4E-6EDE9DD3EC4F}" srcOrd="9" destOrd="0" presId="urn:microsoft.com/office/officeart/2018/2/layout/IconLabelList"/>
    <dgm:cxn modelId="{0F82274C-A5C6-4B8A-8EAE-C4CEB9DE7B24}" type="presParOf" srcId="{FF253AC8-9D10-401B-9AC4-6406957F1310}" destId="{9DA9DEE7-2E14-4DF4-8E9B-098D40F6A060}" srcOrd="10" destOrd="0" presId="urn:microsoft.com/office/officeart/2018/2/layout/IconLabelList"/>
    <dgm:cxn modelId="{88115786-655E-4A95-90A2-37DE54A81520}" type="presParOf" srcId="{9DA9DEE7-2E14-4DF4-8E9B-098D40F6A060}" destId="{8DB8CA19-D067-4120-B8B7-6414AABE1978}" srcOrd="0" destOrd="0" presId="urn:microsoft.com/office/officeart/2018/2/layout/IconLabelList"/>
    <dgm:cxn modelId="{F7FBB268-1612-4E36-8511-0B49A85EC27A}" type="presParOf" srcId="{9DA9DEE7-2E14-4DF4-8E9B-098D40F6A060}" destId="{C3FEDEA2-14D1-4397-BE9C-00D39E46EFEF}" srcOrd="1" destOrd="0" presId="urn:microsoft.com/office/officeart/2018/2/layout/IconLabelList"/>
    <dgm:cxn modelId="{2CED5B7C-2B22-4787-A8D5-31254179D954}" type="presParOf" srcId="{9DA9DEE7-2E14-4DF4-8E9B-098D40F6A060}" destId="{C6EBE26F-0F65-4BE2-A8F6-A5845181584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1277F-57AB-432A-8833-43C875B1D7F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951C1D2-1F86-4DF5-83A2-130DA211ABE1}">
      <dgm:prSet custT="1"/>
      <dgm:spPr>
        <a:solidFill>
          <a:schemeClr val="tx2">
            <a:lumMod val="90000"/>
            <a:lumOff val="10000"/>
          </a:schemeClr>
        </a:solidFill>
      </dgm:spPr>
      <dgm:t>
        <a:bodyPr/>
        <a:lstStyle/>
        <a:p>
          <a:pPr>
            <a:lnSpc>
              <a:spcPct val="100000"/>
            </a:lnSpc>
          </a:pPr>
          <a:r>
            <a:rPr lang="en-US" sz="1800" dirty="0"/>
            <a:t>The role of ambulatory nursing is “engaging patients in health promotion, disease prevention, and early intervention” (AAACN, 2016)</a:t>
          </a:r>
        </a:p>
      </dgm:t>
    </dgm:pt>
    <dgm:pt modelId="{3249C7E9-561E-490D-BA8C-D365B5F9839C}" type="parTrans" cxnId="{7BEB82F9-0758-4BC9-9A2B-2B2219BE3D0F}">
      <dgm:prSet/>
      <dgm:spPr/>
      <dgm:t>
        <a:bodyPr/>
        <a:lstStyle/>
        <a:p>
          <a:endParaRPr lang="en-US"/>
        </a:p>
      </dgm:t>
    </dgm:pt>
    <dgm:pt modelId="{948F11D3-274D-41E8-B231-F2CB223C5947}" type="sibTrans" cxnId="{7BEB82F9-0758-4BC9-9A2B-2B2219BE3D0F}">
      <dgm:prSet/>
      <dgm:spPr/>
      <dgm:t>
        <a:bodyPr/>
        <a:lstStyle/>
        <a:p>
          <a:endParaRPr lang="en-US"/>
        </a:p>
      </dgm:t>
    </dgm:pt>
    <dgm:pt modelId="{465B44DE-2F7F-44B5-AF67-2321CAEF22CD}">
      <dgm:prSet custT="1"/>
      <dgm:spPr>
        <a:solidFill>
          <a:schemeClr val="tx2">
            <a:lumMod val="75000"/>
            <a:lumOff val="25000"/>
          </a:schemeClr>
        </a:solidFill>
      </dgm:spPr>
      <dgm:t>
        <a:bodyPr/>
        <a:lstStyle/>
        <a:p>
          <a:pPr>
            <a:lnSpc>
              <a:spcPct val="100000"/>
            </a:lnSpc>
          </a:pPr>
          <a:r>
            <a:rPr lang="en-US" sz="1800" dirty="0"/>
            <a:t>Deferred recommended care is influenced by both the patient and the healthcare delivery system</a:t>
          </a:r>
        </a:p>
      </dgm:t>
    </dgm:pt>
    <dgm:pt modelId="{B9158BCB-6F6A-4A93-9B8B-4F79635C9696}" type="parTrans" cxnId="{19534A2F-06B6-449A-8A0C-D58F309C1E08}">
      <dgm:prSet/>
      <dgm:spPr/>
      <dgm:t>
        <a:bodyPr/>
        <a:lstStyle/>
        <a:p>
          <a:endParaRPr lang="en-US"/>
        </a:p>
      </dgm:t>
    </dgm:pt>
    <dgm:pt modelId="{9A335801-ADD0-4452-B0CE-C5F05B966F2F}" type="sibTrans" cxnId="{19534A2F-06B6-449A-8A0C-D58F309C1E08}">
      <dgm:prSet/>
      <dgm:spPr/>
      <dgm:t>
        <a:bodyPr/>
        <a:lstStyle/>
        <a:p>
          <a:endParaRPr lang="en-US"/>
        </a:p>
      </dgm:t>
    </dgm:pt>
    <dgm:pt modelId="{FC1C1BE3-CC3A-4A58-A588-E84794BA89C4}">
      <dgm:prSet custT="1"/>
      <dgm:spPr>
        <a:solidFill>
          <a:schemeClr val="tx2">
            <a:lumMod val="50000"/>
            <a:lumOff val="50000"/>
          </a:schemeClr>
        </a:solidFill>
      </dgm:spPr>
      <dgm:t>
        <a:bodyPr/>
        <a:lstStyle/>
        <a:p>
          <a:pPr>
            <a:lnSpc>
              <a:spcPct val="100000"/>
            </a:lnSpc>
          </a:pPr>
          <a:r>
            <a:rPr lang="en-US" sz="1800" dirty="0"/>
            <a:t>Several healthcare delivery system factors were identified and informed the development of the outreach pilot</a:t>
          </a:r>
        </a:p>
      </dgm:t>
    </dgm:pt>
    <dgm:pt modelId="{735FE3A4-6BE8-4CFE-AA67-D745239EAA32}" type="parTrans" cxnId="{1EA1B86D-1AFE-44A9-B095-15766BAB7376}">
      <dgm:prSet/>
      <dgm:spPr/>
      <dgm:t>
        <a:bodyPr/>
        <a:lstStyle/>
        <a:p>
          <a:endParaRPr lang="en-US"/>
        </a:p>
      </dgm:t>
    </dgm:pt>
    <dgm:pt modelId="{467C0A3A-2470-461D-ACC2-CE5509DC4486}" type="sibTrans" cxnId="{1EA1B86D-1AFE-44A9-B095-15766BAB7376}">
      <dgm:prSet/>
      <dgm:spPr/>
      <dgm:t>
        <a:bodyPr/>
        <a:lstStyle/>
        <a:p>
          <a:endParaRPr lang="en-US"/>
        </a:p>
      </dgm:t>
    </dgm:pt>
    <dgm:pt modelId="{40331236-853F-49A4-A5A6-649856A1C48E}">
      <dgm:prSet custT="1"/>
      <dgm:spPr>
        <a:solidFill>
          <a:schemeClr val="tx2">
            <a:lumMod val="25000"/>
            <a:lumOff val="75000"/>
            <a:alpha val="90000"/>
          </a:schemeClr>
        </a:solidFill>
      </dgm:spPr>
      <dgm:t>
        <a:bodyPr/>
        <a:lstStyle/>
        <a:p>
          <a:pPr>
            <a:lnSpc>
              <a:spcPct val="100000"/>
            </a:lnSpc>
          </a:pPr>
          <a:r>
            <a:rPr lang="en-US" sz="1400" dirty="0"/>
            <a:t>Healthcare delivery system structure</a:t>
          </a:r>
        </a:p>
      </dgm:t>
    </dgm:pt>
    <dgm:pt modelId="{6ED6148F-A704-4913-99FD-C352DB62DF8D}" type="parTrans" cxnId="{993F7F71-3D47-460E-8834-1BE7D103E221}">
      <dgm:prSet/>
      <dgm:spPr/>
      <dgm:t>
        <a:bodyPr/>
        <a:lstStyle/>
        <a:p>
          <a:endParaRPr lang="en-US"/>
        </a:p>
      </dgm:t>
    </dgm:pt>
    <dgm:pt modelId="{C764999F-EA92-4D8C-A20A-77D77A6343BA}" type="sibTrans" cxnId="{993F7F71-3D47-460E-8834-1BE7D103E221}">
      <dgm:prSet/>
      <dgm:spPr/>
      <dgm:t>
        <a:bodyPr/>
        <a:lstStyle/>
        <a:p>
          <a:endParaRPr lang="en-US"/>
        </a:p>
      </dgm:t>
    </dgm:pt>
    <dgm:pt modelId="{6B859C73-7A4F-404F-81DF-4EA2D038C370}">
      <dgm:prSet custT="1"/>
      <dgm:spPr>
        <a:solidFill>
          <a:schemeClr val="tx2">
            <a:lumMod val="25000"/>
            <a:lumOff val="75000"/>
            <a:alpha val="90000"/>
          </a:schemeClr>
        </a:solidFill>
      </dgm:spPr>
      <dgm:t>
        <a:bodyPr/>
        <a:lstStyle/>
        <a:p>
          <a:pPr>
            <a:lnSpc>
              <a:spcPct val="100000"/>
            </a:lnSpc>
          </a:pPr>
          <a:r>
            <a:rPr lang="en-US" sz="1400" dirty="0"/>
            <a:t>Availability of care delivery resources</a:t>
          </a:r>
        </a:p>
      </dgm:t>
    </dgm:pt>
    <dgm:pt modelId="{E8E8C7CF-59C6-48A6-95C6-FFAE319AC9CE}" type="parTrans" cxnId="{A8950D2D-2C0D-440A-A82E-08225DCFF61B}">
      <dgm:prSet/>
      <dgm:spPr/>
      <dgm:t>
        <a:bodyPr/>
        <a:lstStyle/>
        <a:p>
          <a:endParaRPr lang="en-US"/>
        </a:p>
      </dgm:t>
    </dgm:pt>
    <dgm:pt modelId="{9A1813F8-D6B5-4B47-9D2B-05BC5DD01E67}" type="sibTrans" cxnId="{A8950D2D-2C0D-440A-A82E-08225DCFF61B}">
      <dgm:prSet/>
      <dgm:spPr/>
      <dgm:t>
        <a:bodyPr/>
        <a:lstStyle/>
        <a:p>
          <a:endParaRPr lang="en-US"/>
        </a:p>
      </dgm:t>
    </dgm:pt>
    <dgm:pt modelId="{54BAF84C-99D7-48A5-AC76-BF0D1C96E68E}">
      <dgm:prSet custT="1"/>
      <dgm:spPr>
        <a:solidFill>
          <a:schemeClr val="tx2">
            <a:lumMod val="25000"/>
            <a:lumOff val="75000"/>
            <a:alpha val="90000"/>
          </a:schemeClr>
        </a:solidFill>
      </dgm:spPr>
      <dgm:t>
        <a:bodyPr/>
        <a:lstStyle/>
        <a:p>
          <a:pPr>
            <a:lnSpc>
              <a:spcPct val="100000"/>
            </a:lnSpc>
          </a:pPr>
          <a:r>
            <a:rPr lang="en-US" sz="1400" dirty="0"/>
            <a:t>Clinical guidelines and quality reporting requirements</a:t>
          </a:r>
        </a:p>
      </dgm:t>
    </dgm:pt>
    <dgm:pt modelId="{6D4341C5-637F-4B7A-9CEF-DDF69832EB97}" type="parTrans" cxnId="{D04E65A7-E7EA-48A6-9201-4130BA16AF60}">
      <dgm:prSet/>
      <dgm:spPr/>
      <dgm:t>
        <a:bodyPr/>
        <a:lstStyle/>
        <a:p>
          <a:endParaRPr lang="en-US"/>
        </a:p>
      </dgm:t>
    </dgm:pt>
    <dgm:pt modelId="{5ADFFB7D-2BA3-405A-B388-F88D78614FCB}" type="sibTrans" cxnId="{D04E65A7-E7EA-48A6-9201-4130BA16AF60}">
      <dgm:prSet/>
      <dgm:spPr/>
      <dgm:t>
        <a:bodyPr/>
        <a:lstStyle/>
        <a:p>
          <a:endParaRPr lang="en-US"/>
        </a:p>
      </dgm:t>
    </dgm:pt>
    <dgm:pt modelId="{9FC25FB8-3BB4-4306-8177-9189C6E55FCD}">
      <dgm:prSet custT="1"/>
      <dgm:spPr>
        <a:solidFill>
          <a:schemeClr val="tx2">
            <a:lumMod val="25000"/>
            <a:lumOff val="75000"/>
            <a:alpha val="90000"/>
          </a:schemeClr>
        </a:solidFill>
      </dgm:spPr>
      <dgm:t>
        <a:bodyPr/>
        <a:lstStyle/>
        <a:p>
          <a:pPr>
            <a:lnSpc>
              <a:spcPct val="100000"/>
            </a:lnSpc>
          </a:pPr>
          <a:r>
            <a:rPr lang="en-US" sz="1400" dirty="0"/>
            <a:t>Hypertension control as a strategic priority </a:t>
          </a:r>
        </a:p>
      </dgm:t>
    </dgm:pt>
    <dgm:pt modelId="{76A5FCED-4AEB-4A2B-ADE9-BC03B1C2BCAD}" type="parTrans" cxnId="{57A707DA-0506-4F18-BCF5-D7A82C06F028}">
      <dgm:prSet/>
      <dgm:spPr/>
      <dgm:t>
        <a:bodyPr/>
        <a:lstStyle/>
        <a:p>
          <a:endParaRPr lang="en-US"/>
        </a:p>
      </dgm:t>
    </dgm:pt>
    <dgm:pt modelId="{7FADEDAA-5F4B-42DB-95D4-0535A45CA19D}" type="sibTrans" cxnId="{57A707DA-0506-4F18-BCF5-D7A82C06F028}">
      <dgm:prSet/>
      <dgm:spPr/>
      <dgm:t>
        <a:bodyPr/>
        <a:lstStyle/>
        <a:p>
          <a:endParaRPr lang="en-US"/>
        </a:p>
      </dgm:t>
    </dgm:pt>
    <dgm:pt modelId="{41B4ACE5-0A39-447B-AAFD-C1CBC78865F7}" type="pres">
      <dgm:prSet presAssocID="{0A81277F-57AB-432A-8833-43C875B1D7F3}" presName="Name0" presStyleCnt="0">
        <dgm:presLayoutVars>
          <dgm:dir/>
          <dgm:animLvl val="lvl"/>
          <dgm:resizeHandles val="exact"/>
        </dgm:presLayoutVars>
      </dgm:prSet>
      <dgm:spPr/>
    </dgm:pt>
    <dgm:pt modelId="{7EE1986D-9B5B-489C-B35E-50115648101B}" type="pres">
      <dgm:prSet presAssocID="{FC1C1BE3-CC3A-4A58-A588-E84794BA89C4}" presName="boxAndChildren" presStyleCnt="0"/>
      <dgm:spPr/>
    </dgm:pt>
    <dgm:pt modelId="{24AE3FC9-70D2-47DE-B0A1-C7DCFB2A6A1C}" type="pres">
      <dgm:prSet presAssocID="{FC1C1BE3-CC3A-4A58-A588-E84794BA89C4}" presName="parentTextBox" presStyleLbl="node1" presStyleIdx="0" presStyleCnt="3"/>
      <dgm:spPr/>
    </dgm:pt>
    <dgm:pt modelId="{5E3BCD3E-AE9A-4BC0-BE23-5C2E9F8051C3}" type="pres">
      <dgm:prSet presAssocID="{FC1C1BE3-CC3A-4A58-A588-E84794BA89C4}" presName="entireBox" presStyleLbl="node1" presStyleIdx="0" presStyleCnt="3"/>
      <dgm:spPr/>
    </dgm:pt>
    <dgm:pt modelId="{3C8C7EB9-FDC8-4D43-A7A5-B6E77C5C4A02}" type="pres">
      <dgm:prSet presAssocID="{FC1C1BE3-CC3A-4A58-A588-E84794BA89C4}" presName="descendantBox" presStyleCnt="0"/>
      <dgm:spPr/>
    </dgm:pt>
    <dgm:pt modelId="{8C674D48-5D61-46CC-96BB-32ED95D0818B}" type="pres">
      <dgm:prSet presAssocID="{40331236-853F-49A4-A5A6-649856A1C48E}" presName="childTextBox" presStyleLbl="fgAccFollowNode1" presStyleIdx="0" presStyleCnt="4">
        <dgm:presLayoutVars>
          <dgm:bulletEnabled val="1"/>
        </dgm:presLayoutVars>
      </dgm:prSet>
      <dgm:spPr/>
    </dgm:pt>
    <dgm:pt modelId="{5CC7F946-577F-46FF-AA6E-0F042819C0FD}" type="pres">
      <dgm:prSet presAssocID="{6B859C73-7A4F-404F-81DF-4EA2D038C370}" presName="childTextBox" presStyleLbl="fgAccFollowNode1" presStyleIdx="1" presStyleCnt="4">
        <dgm:presLayoutVars>
          <dgm:bulletEnabled val="1"/>
        </dgm:presLayoutVars>
      </dgm:prSet>
      <dgm:spPr/>
    </dgm:pt>
    <dgm:pt modelId="{D21A735E-7ACE-46DE-B645-E5FEA025EBD0}" type="pres">
      <dgm:prSet presAssocID="{54BAF84C-99D7-48A5-AC76-BF0D1C96E68E}" presName="childTextBox" presStyleLbl="fgAccFollowNode1" presStyleIdx="2" presStyleCnt="4">
        <dgm:presLayoutVars>
          <dgm:bulletEnabled val="1"/>
        </dgm:presLayoutVars>
      </dgm:prSet>
      <dgm:spPr/>
    </dgm:pt>
    <dgm:pt modelId="{48A52821-7CF0-421F-A233-D6EEDD42CAE0}" type="pres">
      <dgm:prSet presAssocID="{9FC25FB8-3BB4-4306-8177-9189C6E55FCD}" presName="childTextBox" presStyleLbl="fgAccFollowNode1" presStyleIdx="3" presStyleCnt="4">
        <dgm:presLayoutVars>
          <dgm:bulletEnabled val="1"/>
        </dgm:presLayoutVars>
      </dgm:prSet>
      <dgm:spPr/>
    </dgm:pt>
    <dgm:pt modelId="{D23B4EC4-6A7A-4ADA-A404-E69B78BB7F6B}" type="pres">
      <dgm:prSet presAssocID="{9A335801-ADD0-4452-B0CE-C5F05B966F2F}" presName="sp" presStyleCnt="0"/>
      <dgm:spPr/>
    </dgm:pt>
    <dgm:pt modelId="{9D7EF2B8-513D-472D-AE8D-6C81FFABF62A}" type="pres">
      <dgm:prSet presAssocID="{465B44DE-2F7F-44B5-AF67-2321CAEF22CD}" presName="arrowAndChildren" presStyleCnt="0"/>
      <dgm:spPr/>
    </dgm:pt>
    <dgm:pt modelId="{A2ABD89E-B085-4A07-952D-F7B923F5D8B8}" type="pres">
      <dgm:prSet presAssocID="{465B44DE-2F7F-44B5-AF67-2321CAEF22CD}" presName="parentTextArrow" presStyleLbl="node1" presStyleIdx="1" presStyleCnt="3" custScaleY="62496"/>
      <dgm:spPr/>
    </dgm:pt>
    <dgm:pt modelId="{778D2357-5412-4460-A06C-C6944548D6C4}" type="pres">
      <dgm:prSet presAssocID="{948F11D3-274D-41E8-B231-F2CB223C5947}" presName="sp" presStyleCnt="0"/>
      <dgm:spPr/>
    </dgm:pt>
    <dgm:pt modelId="{F2F3B96D-9EB8-4636-A183-689B36055605}" type="pres">
      <dgm:prSet presAssocID="{C951C1D2-1F86-4DF5-83A2-130DA211ABE1}" presName="arrowAndChildren" presStyleCnt="0"/>
      <dgm:spPr/>
    </dgm:pt>
    <dgm:pt modelId="{1BEEB668-1F0A-40FE-98C4-181ABA6B1DF8}" type="pres">
      <dgm:prSet presAssocID="{C951C1D2-1F86-4DF5-83A2-130DA211ABE1}" presName="parentTextArrow" presStyleLbl="node1" presStyleIdx="2" presStyleCnt="3" custScaleY="61851"/>
      <dgm:spPr/>
    </dgm:pt>
  </dgm:ptLst>
  <dgm:cxnLst>
    <dgm:cxn modelId="{3316FB09-B602-4EE0-9081-07BF375C7754}" type="presOf" srcId="{0A81277F-57AB-432A-8833-43C875B1D7F3}" destId="{41B4ACE5-0A39-447B-AAFD-C1CBC78865F7}" srcOrd="0" destOrd="0" presId="urn:microsoft.com/office/officeart/2005/8/layout/process4"/>
    <dgm:cxn modelId="{64663B1E-756E-4B10-A1A0-3514C413F57C}" type="presOf" srcId="{FC1C1BE3-CC3A-4A58-A588-E84794BA89C4}" destId="{24AE3FC9-70D2-47DE-B0A1-C7DCFB2A6A1C}" srcOrd="0" destOrd="0" presId="urn:microsoft.com/office/officeart/2005/8/layout/process4"/>
    <dgm:cxn modelId="{A8950D2D-2C0D-440A-A82E-08225DCFF61B}" srcId="{FC1C1BE3-CC3A-4A58-A588-E84794BA89C4}" destId="{6B859C73-7A4F-404F-81DF-4EA2D038C370}" srcOrd="1" destOrd="0" parTransId="{E8E8C7CF-59C6-48A6-95C6-FFAE319AC9CE}" sibTransId="{9A1813F8-D6B5-4B47-9D2B-05BC5DD01E67}"/>
    <dgm:cxn modelId="{19534A2F-06B6-449A-8A0C-D58F309C1E08}" srcId="{0A81277F-57AB-432A-8833-43C875B1D7F3}" destId="{465B44DE-2F7F-44B5-AF67-2321CAEF22CD}" srcOrd="1" destOrd="0" parTransId="{B9158BCB-6F6A-4A93-9B8B-4F79635C9696}" sibTransId="{9A335801-ADD0-4452-B0CE-C5F05B966F2F}"/>
    <dgm:cxn modelId="{BD7CB864-5214-44A0-BABA-58421FA1B944}" type="presOf" srcId="{C951C1D2-1F86-4DF5-83A2-130DA211ABE1}" destId="{1BEEB668-1F0A-40FE-98C4-181ABA6B1DF8}" srcOrd="0" destOrd="0" presId="urn:microsoft.com/office/officeart/2005/8/layout/process4"/>
    <dgm:cxn modelId="{1EA1B86D-1AFE-44A9-B095-15766BAB7376}" srcId="{0A81277F-57AB-432A-8833-43C875B1D7F3}" destId="{FC1C1BE3-CC3A-4A58-A588-E84794BA89C4}" srcOrd="2" destOrd="0" parTransId="{735FE3A4-6BE8-4CFE-AA67-D745239EAA32}" sibTransId="{467C0A3A-2470-461D-ACC2-CE5509DC4486}"/>
    <dgm:cxn modelId="{993F7F71-3D47-460E-8834-1BE7D103E221}" srcId="{FC1C1BE3-CC3A-4A58-A588-E84794BA89C4}" destId="{40331236-853F-49A4-A5A6-649856A1C48E}" srcOrd="0" destOrd="0" parTransId="{6ED6148F-A704-4913-99FD-C352DB62DF8D}" sibTransId="{C764999F-EA92-4D8C-A20A-77D77A6343BA}"/>
    <dgm:cxn modelId="{3857D291-FEA3-4753-A656-FB4996659257}" type="presOf" srcId="{40331236-853F-49A4-A5A6-649856A1C48E}" destId="{8C674D48-5D61-46CC-96BB-32ED95D0818B}" srcOrd="0" destOrd="0" presId="urn:microsoft.com/office/officeart/2005/8/layout/process4"/>
    <dgm:cxn modelId="{D04E65A7-E7EA-48A6-9201-4130BA16AF60}" srcId="{FC1C1BE3-CC3A-4A58-A588-E84794BA89C4}" destId="{54BAF84C-99D7-48A5-AC76-BF0D1C96E68E}" srcOrd="2" destOrd="0" parTransId="{6D4341C5-637F-4B7A-9CEF-DDF69832EB97}" sibTransId="{5ADFFB7D-2BA3-405A-B388-F88D78614FCB}"/>
    <dgm:cxn modelId="{10744EC0-0472-4C0B-B6B1-FCBB6721D54A}" type="presOf" srcId="{54BAF84C-99D7-48A5-AC76-BF0D1C96E68E}" destId="{D21A735E-7ACE-46DE-B645-E5FEA025EBD0}" srcOrd="0" destOrd="0" presId="urn:microsoft.com/office/officeart/2005/8/layout/process4"/>
    <dgm:cxn modelId="{49F107CC-7420-4743-9282-13C4D0B25EE6}" type="presOf" srcId="{FC1C1BE3-CC3A-4A58-A588-E84794BA89C4}" destId="{5E3BCD3E-AE9A-4BC0-BE23-5C2E9F8051C3}" srcOrd="1" destOrd="0" presId="urn:microsoft.com/office/officeart/2005/8/layout/process4"/>
    <dgm:cxn modelId="{EDFDB9D8-710A-4605-8B7E-39F6832DCD94}" type="presOf" srcId="{6B859C73-7A4F-404F-81DF-4EA2D038C370}" destId="{5CC7F946-577F-46FF-AA6E-0F042819C0FD}" srcOrd="0" destOrd="0" presId="urn:microsoft.com/office/officeart/2005/8/layout/process4"/>
    <dgm:cxn modelId="{57A707DA-0506-4F18-BCF5-D7A82C06F028}" srcId="{FC1C1BE3-CC3A-4A58-A588-E84794BA89C4}" destId="{9FC25FB8-3BB4-4306-8177-9189C6E55FCD}" srcOrd="3" destOrd="0" parTransId="{76A5FCED-4AEB-4A2B-ADE9-BC03B1C2BCAD}" sibTransId="{7FADEDAA-5F4B-42DB-95D4-0535A45CA19D}"/>
    <dgm:cxn modelId="{7FD7D1DF-42E5-4084-AB03-63A31965DD5D}" type="presOf" srcId="{465B44DE-2F7F-44B5-AF67-2321CAEF22CD}" destId="{A2ABD89E-B085-4A07-952D-F7B923F5D8B8}" srcOrd="0" destOrd="0" presId="urn:microsoft.com/office/officeart/2005/8/layout/process4"/>
    <dgm:cxn modelId="{7BEB82F9-0758-4BC9-9A2B-2B2219BE3D0F}" srcId="{0A81277F-57AB-432A-8833-43C875B1D7F3}" destId="{C951C1D2-1F86-4DF5-83A2-130DA211ABE1}" srcOrd="0" destOrd="0" parTransId="{3249C7E9-561E-490D-BA8C-D365B5F9839C}" sibTransId="{948F11D3-274D-41E8-B231-F2CB223C5947}"/>
    <dgm:cxn modelId="{0B078BFD-26AB-44BD-A1D0-A8D1BD0216DA}" type="presOf" srcId="{9FC25FB8-3BB4-4306-8177-9189C6E55FCD}" destId="{48A52821-7CF0-421F-A233-D6EEDD42CAE0}" srcOrd="0" destOrd="0" presId="urn:microsoft.com/office/officeart/2005/8/layout/process4"/>
    <dgm:cxn modelId="{23D7D10F-050E-4497-85CF-B19F40A42D1F}" type="presParOf" srcId="{41B4ACE5-0A39-447B-AAFD-C1CBC78865F7}" destId="{7EE1986D-9B5B-489C-B35E-50115648101B}" srcOrd="0" destOrd="0" presId="urn:microsoft.com/office/officeart/2005/8/layout/process4"/>
    <dgm:cxn modelId="{42954E89-0DF0-460C-AD3A-8C82CF5B96DE}" type="presParOf" srcId="{7EE1986D-9B5B-489C-B35E-50115648101B}" destId="{24AE3FC9-70D2-47DE-B0A1-C7DCFB2A6A1C}" srcOrd="0" destOrd="0" presId="urn:microsoft.com/office/officeart/2005/8/layout/process4"/>
    <dgm:cxn modelId="{B71576B1-6FFE-44A5-853B-9214823E652E}" type="presParOf" srcId="{7EE1986D-9B5B-489C-B35E-50115648101B}" destId="{5E3BCD3E-AE9A-4BC0-BE23-5C2E9F8051C3}" srcOrd="1" destOrd="0" presId="urn:microsoft.com/office/officeart/2005/8/layout/process4"/>
    <dgm:cxn modelId="{822EFCAD-AFC3-4959-B326-23A068A1D0A1}" type="presParOf" srcId="{7EE1986D-9B5B-489C-B35E-50115648101B}" destId="{3C8C7EB9-FDC8-4D43-A7A5-B6E77C5C4A02}" srcOrd="2" destOrd="0" presId="urn:microsoft.com/office/officeart/2005/8/layout/process4"/>
    <dgm:cxn modelId="{D13497A6-9464-4427-AAED-9BCFA0C98F72}" type="presParOf" srcId="{3C8C7EB9-FDC8-4D43-A7A5-B6E77C5C4A02}" destId="{8C674D48-5D61-46CC-96BB-32ED95D0818B}" srcOrd="0" destOrd="0" presId="urn:microsoft.com/office/officeart/2005/8/layout/process4"/>
    <dgm:cxn modelId="{DF6BED85-BE2B-4FD7-B665-29AD06DA3805}" type="presParOf" srcId="{3C8C7EB9-FDC8-4D43-A7A5-B6E77C5C4A02}" destId="{5CC7F946-577F-46FF-AA6E-0F042819C0FD}" srcOrd="1" destOrd="0" presId="urn:microsoft.com/office/officeart/2005/8/layout/process4"/>
    <dgm:cxn modelId="{9CF8139E-CD6D-4EBE-A2DA-F5EA20A2847E}" type="presParOf" srcId="{3C8C7EB9-FDC8-4D43-A7A5-B6E77C5C4A02}" destId="{D21A735E-7ACE-46DE-B645-E5FEA025EBD0}" srcOrd="2" destOrd="0" presId="urn:microsoft.com/office/officeart/2005/8/layout/process4"/>
    <dgm:cxn modelId="{91B079D5-FA63-4348-8BBD-E7AA9B89FFE8}" type="presParOf" srcId="{3C8C7EB9-FDC8-4D43-A7A5-B6E77C5C4A02}" destId="{48A52821-7CF0-421F-A233-D6EEDD42CAE0}" srcOrd="3" destOrd="0" presId="urn:microsoft.com/office/officeart/2005/8/layout/process4"/>
    <dgm:cxn modelId="{203E0363-F421-4444-86F5-B7C5A074AD1D}" type="presParOf" srcId="{41B4ACE5-0A39-447B-AAFD-C1CBC78865F7}" destId="{D23B4EC4-6A7A-4ADA-A404-E69B78BB7F6B}" srcOrd="1" destOrd="0" presId="urn:microsoft.com/office/officeart/2005/8/layout/process4"/>
    <dgm:cxn modelId="{2B35F429-556B-4BDC-A557-200723D08E52}" type="presParOf" srcId="{41B4ACE5-0A39-447B-AAFD-C1CBC78865F7}" destId="{9D7EF2B8-513D-472D-AE8D-6C81FFABF62A}" srcOrd="2" destOrd="0" presId="urn:microsoft.com/office/officeart/2005/8/layout/process4"/>
    <dgm:cxn modelId="{18988F96-CCEB-4D96-A31E-33C45497F889}" type="presParOf" srcId="{9D7EF2B8-513D-472D-AE8D-6C81FFABF62A}" destId="{A2ABD89E-B085-4A07-952D-F7B923F5D8B8}" srcOrd="0" destOrd="0" presId="urn:microsoft.com/office/officeart/2005/8/layout/process4"/>
    <dgm:cxn modelId="{47AB62D3-8A21-4969-B194-976EF980E30C}" type="presParOf" srcId="{41B4ACE5-0A39-447B-AAFD-C1CBC78865F7}" destId="{778D2357-5412-4460-A06C-C6944548D6C4}" srcOrd="3" destOrd="0" presId="urn:microsoft.com/office/officeart/2005/8/layout/process4"/>
    <dgm:cxn modelId="{9C1DDE7E-73F9-4D48-9AC5-B0F1FC5EB455}" type="presParOf" srcId="{41B4ACE5-0A39-447B-AAFD-C1CBC78865F7}" destId="{F2F3B96D-9EB8-4636-A183-689B36055605}" srcOrd="4" destOrd="0" presId="urn:microsoft.com/office/officeart/2005/8/layout/process4"/>
    <dgm:cxn modelId="{6D3E5A9F-4741-4FCA-A0AC-A35CC7F2C65A}" type="presParOf" srcId="{F2F3B96D-9EB8-4636-A183-689B36055605}" destId="{1BEEB668-1F0A-40FE-98C4-181ABA6B1D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939AF-505F-4EFC-AE53-4CA0AEAC4AA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3DE59FE-6DFC-44A1-AD8D-36A4EB508BF0}">
      <dgm:prSet custT="1"/>
      <dgm:spPr>
        <a:solidFill>
          <a:schemeClr val="tx2">
            <a:lumMod val="50000"/>
            <a:lumOff val="50000"/>
          </a:schemeClr>
        </a:solidFill>
      </dgm:spPr>
      <dgm:t>
        <a:bodyPr/>
        <a:lstStyle/>
        <a:p>
          <a:r>
            <a:rPr lang="en-US" sz="1600" dirty="0"/>
            <a:t>Patient-Centered Medical Home (PCMH) serves as a model to assist primary care practice teams to understand the needs of the populations served, engage patients in receipt of recommended care, and use a team-based approach to deliver this care to achieve improved patient outcomes</a:t>
          </a:r>
        </a:p>
      </dgm:t>
    </dgm:pt>
    <dgm:pt modelId="{080B728C-37CE-49A0-A8B8-1CCD172171DD}" type="parTrans" cxnId="{6257A32A-C2B1-4FA9-BADE-85779C75EEC3}">
      <dgm:prSet/>
      <dgm:spPr/>
      <dgm:t>
        <a:bodyPr/>
        <a:lstStyle/>
        <a:p>
          <a:endParaRPr lang="en-US"/>
        </a:p>
      </dgm:t>
    </dgm:pt>
    <dgm:pt modelId="{2FE4C928-8A10-4D84-B343-A399080BF38B}" type="sibTrans" cxnId="{6257A32A-C2B1-4FA9-BADE-85779C75EEC3}">
      <dgm:prSet/>
      <dgm:spPr/>
      <dgm:t>
        <a:bodyPr/>
        <a:lstStyle/>
        <a:p>
          <a:endParaRPr lang="en-US"/>
        </a:p>
      </dgm:t>
    </dgm:pt>
    <dgm:pt modelId="{8046B60B-6D7B-40B4-B2E5-E56EF51D169F}">
      <dgm:prSet custT="1"/>
      <dgm:spPr>
        <a:solidFill>
          <a:schemeClr val="tx2">
            <a:lumMod val="75000"/>
            <a:lumOff val="25000"/>
          </a:schemeClr>
        </a:solidFill>
      </dgm:spPr>
      <dgm:t>
        <a:bodyPr/>
        <a:lstStyle/>
        <a:p>
          <a:r>
            <a:rPr lang="en-US" sz="1800" dirty="0"/>
            <a:t>Variation exists in the Trinity Health ambulatory practice structure </a:t>
          </a:r>
        </a:p>
      </dgm:t>
    </dgm:pt>
    <dgm:pt modelId="{41D2A46C-D98F-4F31-950D-AD00C91AEE77}" type="parTrans" cxnId="{5A270732-8700-4532-B8C2-165C9A102C55}">
      <dgm:prSet/>
      <dgm:spPr/>
      <dgm:t>
        <a:bodyPr/>
        <a:lstStyle/>
        <a:p>
          <a:endParaRPr lang="en-US"/>
        </a:p>
      </dgm:t>
    </dgm:pt>
    <dgm:pt modelId="{880CDB8E-173B-48E0-A582-2120E8400051}" type="sibTrans" cxnId="{5A270732-8700-4532-B8C2-165C9A102C55}">
      <dgm:prSet/>
      <dgm:spPr/>
      <dgm:t>
        <a:bodyPr/>
        <a:lstStyle/>
        <a:p>
          <a:endParaRPr lang="en-US"/>
        </a:p>
      </dgm:t>
    </dgm:pt>
    <dgm:pt modelId="{238BE6E1-9F28-47E8-9129-67A3812690E5}">
      <dgm:prSet custT="1"/>
      <dgm:spPr>
        <a:solidFill>
          <a:schemeClr val="tx2">
            <a:lumMod val="25000"/>
            <a:lumOff val="75000"/>
            <a:alpha val="90000"/>
          </a:schemeClr>
        </a:solidFill>
      </dgm:spPr>
      <dgm:t>
        <a:bodyPr/>
        <a:lstStyle/>
        <a:p>
          <a:r>
            <a:rPr lang="en-US" sz="1800" dirty="0"/>
            <a:t>Staffing models</a:t>
          </a:r>
        </a:p>
      </dgm:t>
    </dgm:pt>
    <dgm:pt modelId="{39CDDB3E-5324-4011-9FEF-564A8121FCB1}" type="parTrans" cxnId="{1AFC62A2-CD70-4A59-B7CA-F9C4701DC5F6}">
      <dgm:prSet/>
      <dgm:spPr/>
      <dgm:t>
        <a:bodyPr/>
        <a:lstStyle/>
        <a:p>
          <a:endParaRPr lang="en-US"/>
        </a:p>
      </dgm:t>
    </dgm:pt>
    <dgm:pt modelId="{9CED469C-91DC-419A-86F7-B1180F4D02C3}" type="sibTrans" cxnId="{1AFC62A2-CD70-4A59-B7CA-F9C4701DC5F6}">
      <dgm:prSet/>
      <dgm:spPr/>
      <dgm:t>
        <a:bodyPr/>
        <a:lstStyle/>
        <a:p>
          <a:endParaRPr lang="en-US"/>
        </a:p>
      </dgm:t>
    </dgm:pt>
    <dgm:pt modelId="{903FD922-82E4-4FFE-9922-291DF17DE935}">
      <dgm:prSet custT="1"/>
      <dgm:spPr>
        <a:solidFill>
          <a:schemeClr val="tx2">
            <a:lumMod val="25000"/>
            <a:lumOff val="75000"/>
            <a:alpha val="90000"/>
          </a:schemeClr>
        </a:solidFill>
      </dgm:spPr>
      <dgm:t>
        <a:bodyPr/>
        <a:lstStyle/>
        <a:p>
          <a:r>
            <a:rPr lang="en-US" sz="1800" dirty="0"/>
            <a:t>Operational processes</a:t>
          </a:r>
        </a:p>
      </dgm:t>
    </dgm:pt>
    <dgm:pt modelId="{A59CB750-C874-416C-A89F-443A1DBF6F7A}" type="parTrans" cxnId="{D14F3E03-8EB4-4C55-B0E2-F0DA7D140AA9}">
      <dgm:prSet/>
      <dgm:spPr/>
      <dgm:t>
        <a:bodyPr/>
        <a:lstStyle/>
        <a:p>
          <a:endParaRPr lang="en-US"/>
        </a:p>
      </dgm:t>
    </dgm:pt>
    <dgm:pt modelId="{A7FA2D5F-3F55-40FC-A936-68404D1EA54A}" type="sibTrans" cxnId="{D14F3E03-8EB4-4C55-B0E2-F0DA7D140AA9}">
      <dgm:prSet/>
      <dgm:spPr/>
      <dgm:t>
        <a:bodyPr/>
        <a:lstStyle/>
        <a:p>
          <a:endParaRPr lang="en-US"/>
        </a:p>
      </dgm:t>
    </dgm:pt>
    <dgm:pt modelId="{B7608491-ABEE-4CE1-92CE-46AADD04DFC6}">
      <dgm:prSet custT="1"/>
      <dgm:spPr>
        <a:solidFill>
          <a:schemeClr val="tx2">
            <a:lumMod val="25000"/>
            <a:lumOff val="75000"/>
            <a:alpha val="90000"/>
          </a:schemeClr>
        </a:solidFill>
      </dgm:spPr>
      <dgm:t>
        <a:bodyPr/>
        <a:lstStyle/>
        <a:p>
          <a:r>
            <a:rPr lang="en-US" sz="1800" dirty="0"/>
            <a:t>Population health technology </a:t>
          </a:r>
        </a:p>
      </dgm:t>
    </dgm:pt>
    <dgm:pt modelId="{7F04B9A9-999A-4473-BB3E-0FB687ED8E82}" type="parTrans" cxnId="{F1845175-12A2-407C-AE07-5A791B7AFAA2}">
      <dgm:prSet/>
      <dgm:spPr/>
      <dgm:t>
        <a:bodyPr/>
        <a:lstStyle/>
        <a:p>
          <a:endParaRPr lang="en-US"/>
        </a:p>
      </dgm:t>
    </dgm:pt>
    <dgm:pt modelId="{F29EAB0E-5BF0-453B-AC6C-6F825671CD68}" type="sibTrans" cxnId="{F1845175-12A2-407C-AE07-5A791B7AFAA2}">
      <dgm:prSet/>
      <dgm:spPr/>
      <dgm:t>
        <a:bodyPr/>
        <a:lstStyle/>
        <a:p>
          <a:endParaRPr lang="en-US"/>
        </a:p>
      </dgm:t>
    </dgm:pt>
    <dgm:pt modelId="{D12BD9CF-59C5-4B93-9315-AEC29965015B}">
      <dgm:prSet custT="1"/>
      <dgm:spPr>
        <a:solidFill>
          <a:schemeClr val="tx2">
            <a:lumMod val="90000"/>
            <a:lumOff val="10000"/>
          </a:schemeClr>
        </a:solidFill>
      </dgm:spPr>
      <dgm:t>
        <a:bodyPr/>
        <a:lstStyle/>
        <a:p>
          <a:r>
            <a:rPr lang="en-US" sz="1800" dirty="0"/>
            <a:t>Variation contributes to a lack of standardized workflow</a:t>
          </a:r>
        </a:p>
      </dgm:t>
    </dgm:pt>
    <dgm:pt modelId="{3A31C776-FFBB-4E2F-9998-17C6C7851214}" type="parTrans" cxnId="{CDBEFCFE-7F0A-4262-A3DA-29A6610623AD}">
      <dgm:prSet/>
      <dgm:spPr/>
      <dgm:t>
        <a:bodyPr/>
        <a:lstStyle/>
        <a:p>
          <a:endParaRPr lang="en-US"/>
        </a:p>
      </dgm:t>
    </dgm:pt>
    <dgm:pt modelId="{4C07B0D8-5402-4B90-99CB-B940AB44CFFC}" type="sibTrans" cxnId="{CDBEFCFE-7F0A-4262-A3DA-29A6610623AD}">
      <dgm:prSet/>
      <dgm:spPr/>
      <dgm:t>
        <a:bodyPr/>
        <a:lstStyle/>
        <a:p>
          <a:endParaRPr lang="en-US"/>
        </a:p>
      </dgm:t>
    </dgm:pt>
    <dgm:pt modelId="{B55AA065-71F7-4AE1-9285-19FB676A0EC9}">
      <dgm:prSet custT="1"/>
      <dgm:spPr>
        <a:solidFill>
          <a:schemeClr val="tx2">
            <a:lumMod val="25000"/>
            <a:lumOff val="75000"/>
            <a:alpha val="90000"/>
          </a:schemeClr>
        </a:solidFill>
      </dgm:spPr>
      <dgm:t>
        <a:bodyPr/>
        <a:lstStyle/>
        <a:p>
          <a:r>
            <a:rPr lang="en-US" sz="1400" dirty="0"/>
            <a:t>Support the routine identification of patients with upcoming or overdue recommended care</a:t>
          </a:r>
        </a:p>
      </dgm:t>
    </dgm:pt>
    <dgm:pt modelId="{D02D233C-847E-4122-B43C-0E744CFC05E8}" type="parTrans" cxnId="{FC5CA33E-3AED-44EB-B32E-79E9FBDA32EB}">
      <dgm:prSet/>
      <dgm:spPr/>
      <dgm:t>
        <a:bodyPr/>
        <a:lstStyle/>
        <a:p>
          <a:endParaRPr lang="en-US"/>
        </a:p>
      </dgm:t>
    </dgm:pt>
    <dgm:pt modelId="{CB0C7136-AA83-4D5D-94B8-13A7390E182A}" type="sibTrans" cxnId="{FC5CA33E-3AED-44EB-B32E-79E9FBDA32EB}">
      <dgm:prSet/>
      <dgm:spPr/>
      <dgm:t>
        <a:bodyPr/>
        <a:lstStyle/>
        <a:p>
          <a:endParaRPr lang="en-US"/>
        </a:p>
      </dgm:t>
    </dgm:pt>
    <dgm:pt modelId="{122DC334-F645-41F5-B9CE-52607CCA87E8}">
      <dgm:prSet custT="1"/>
      <dgm:spPr>
        <a:solidFill>
          <a:schemeClr val="tx2">
            <a:lumMod val="25000"/>
            <a:lumOff val="75000"/>
            <a:alpha val="90000"/>
          </a:schemeClr>
        </a:solidFill>
      </dgm:spPr>
      <dgm:t>
        <a:bodyPr/>
        <a:lstStyle/>
        <a:p>
          <a:r>
            <a:rPr lang="en-US" sz="1400" dirty="0"/>
            <a:t>Allocate resources to conduct outreach that engages patients in scheduling and completing recommended care</a:t>
          </a:r>
        </a:p>
      </dgm:t>
    </dgm:pt>
    <dgm:pt modelId="{67330EBA-40C3-4DAC-8A94-9DC0D2308987}" type="parTrans" cxnId="{07141307-A7AE-40E6-9D3B-48A919808DCA}">
      <dgm:prSet/>
      <dgm:spPr/>
      <dgm:t>
        <a:bodyPr/>
        <a:lstStyle/>
        <a:p>
          <a:endParaRPr lang="en-US"/>
        </a:p>
      </dgm:t>
    </dgm:pt>
    <dgm:pt modelId="{41BF68BB-4386-4173-AF4B-0CFF192A5248}" type="sibTrans" cxnId="{07141307-A7AE-40E6-9D3B-48A919808DCA}">
      <dgm:prSet/>
      <dgm:spPr/>
      <dgm:t>
        <a:bodyPr/>
        <a:lstStyle/>
        <a:p>
          <a:endParaRPr lang="en-US"/>
        </a:p>
      </dgm:t>
    </dgm:pt>
    <dgm:pt modelId="{C623D2E5-5141-4536-9804-D9BBD011048C}" type="pres">
      <dgm:prSet presAssocID="{53D939AF-505F-4EFC-AE53-4CA0AEAC4AAA}" presName="Name0" presStyleCnt="0">
        <dgm:presLayoutVars>
          <dgm:dir/>
          <dgm:animLvl val="lvl"/>
          <dgm:resizeHandles val="exact"/>
        </dgm:presLayoutVars>
      </dgm:prSet>
      <dgm:spPr/>
    </dgm:pt>
    <dgm:pt modelId="{7F542FA4-4B34-458C-9892-C3CEC4ECFFAC}" type="pres">
      <dgm:prSet presAssocID="{D12BD9CF-59C5-4B93-9315-AEC29965015B}" presName="boxAndChildren" presStyleCnt="0"/>
      <dgm:spPr/>
    </dgm:pt>
    <dgm:pt modelId="{C9FD82ED-5F57-4867-8F88-6FB0506ED697}" type="pres">
      <dgm:prSet presAssocID="{D12BD9CF-59C5-4B93-9315-AEC29965015B}" presName="parentTextBox" presStyleLbl="node1" presStyleIdx="0" presStyleCnt="3"/>
      <dgm:spPr/>
    </dgm:pt>
    <dgm:pt modelId="{3B8F42B0-9706-4F95-A5E0-FC54CE9192A2}" type="pres">
      <dgm:prSet presAssocID="{D12BD9CF-59C5-4B93-9315-AEC29965015B}" presName="entireBox" presStyleLbl="node1" presStyleIdx="0" presStyleCnt="3"/>
      <dgm:spPr/>
    </dgm:pt>
    <dgm:pt modelId="{837FCE56-1552-44BD-918C-72E245AAA779}" type="pres">
      <dgm:prSet presAssocID="{D12BD9CF-59C5-4B93-9315-AEC29965015B}" presName="descendantBox" presStyleCnt="0"/>
      <dgm:spPr/>
    </dgm:pt>
    <dgm:pt modelId="{E3533D4F-BED7-4046-964D-80D92E0958A0}" type="pres">
      <dgm:prSet presAssocID="{B55AA065-71F7-4AE1-9285-19FB676A0EC9}" presName="childTextBox" presStyleLbl="fgAccFollowNode1" presStyleIdx="0" presStyleCnt="5">
        <dgm:presLayoutVars>
          <dgm:bulletEnabled val="1"/>
        </dgm:presLayoutVars>
      </dgm:prSet>
      <dgm:spPr/>
    </dgm:pt>
    <dgm:pt modelId="{FE1CAF69-21ED-4E58-BDCD-22ECDB2D6514}" type="pres">
      <dgm:prSet presAssocID="{122DC334-F645-41F5-B9CE-52607CCA87E8}" presName="childTextBox" presStyleLbl="fgAccFollowNode1" presStyleIdx="1" presStyleCnt="5">
        <dgm:presLayoutVars>
          <dgm:bulletEnabled val="1"/>
        </dgm:presLayoutVars>
      </dgm:prSet>
      <dgm:spPr/>
    </dgm:pt>
    <dgm:pt modelId="{93FDAC58-E0DD-4DEF-A64D-AF335635085E}" type="pres">
      <dgm:prSet presAssocID="{880CDB8E-173B-48E0-A582-2120E8400051}" presName="sp" presStyleCnt="0"/>
      <dgm:spPr/>
    </dgm:pt>
    <dgm:pt modelId="{2AF71A8A-89D2-4281-9981-7BACEF3E648C}" type="pres">
      <dgm:prSet presAssocID="{8046B60B-6D7B-40B4-B2E5-E56EF51D169F}" presName="arrowAndChildren" presStyleCnt="0"/>
      <dgm:spPr/>
    </dgm:pt>
    <dgm:pt modelId="{314819E6-BADB-4BAA-96E0-1B6AC0C2AA97}" type="pres">
      <dgm:prSet presAssocID="{8046B60B-6D7B-40B4-B2E5-E56EF51D169F}" presName="parentTextArrow" presStyleLbl="node1" presStyleIdx="0" presStyleCnt="3"/>
      <dgm:spPr/>
    </dgm:pt>
    <dgm:pt modelId="{DACF8200-C9CE-4CDC-AFE9-E725C2E3DBD3}" type="pres">
      <dgm:prSet presAssocID="{8046B60B-6D7B-40B4-B2E5-E56EF51D169F}" presName="arrow" presStyleLbl="node1" presStyleIdx="1" presStyleCnt="3"/>
      <dgm:spPr/>
    </dgm:pt>
    <dgm:pt modelId="{E49F098B-E31B-4CCE-B86E-13332BCF358A}" type="pres">
      <dgm:prSet presAssocID="{8046B60B-6D7B-40B4-B2E5-E56EF51D169F}" presName="descendantArrow" presStyleCnt="0"/>
      <dgm:spPr/>
    </dgm:pt>
    <dgm:pt modelId="{3D153B8D-6FDB-403E-8371-1FE6B5A93E61}" type="pres">
      <dgm:prSet presAssocID="{238BE6E1-9F28-47E8-9129-67A3812690E5}" presName="childTextArrow" presStyleLbl="fgAccFollowNode1" presStyleIdx="2" presStyleCnt="5">
        <dgm:presLayoutVars>
          <dgm:bulletEnabled val="1"/>
        </dgm:presLayoutVars>
      </dgm:prSet>
      <dgm:spPr/>
    </dgm:pt>
    <dgm:pt modelId="{04E9C08F-5231-419F-9D01-F4B200C5D9C1}" type="pres">
      <dgm:prSet presAssocID="{903FD922-82E4-4FFE-9922-291DF17DE935}" presName="childTextArrow" presStyleLbl="fgAccFollowNode1" presStyleIdx="3" presStyleCnt="5">
        <dgm:presLayoutVars>
          <dgm:bulletEnabled val="1"/>
        </dgm:presLayoutVars>
      </dgm:prSet>
      <dgm:spPr/>
    </dgm:pt>
    <dgm:pt modelId="{2EF399E7-BDBA-43B4-871B-75D4370AD275}" type="pres">
      <dgm:prSet presAssocID="{B7608491-ABEE-4CE1-92CE-46AADD04DFC6}" presName="childTextArrow" presStyleLbl="fgAccFollowNode1" presStyleIdx="4" presStyleCnt="5">
        <dgm:presLayoutVars>
          <dgm:bulletEnabled val="1"/>
        </dgm:presLayoutVars>
      </dgm:prSet>
      <dgm:spPr/>
    </dgm:pt>
    <dgm:pt modelId="{60E655F5-43FF-43F6-B09C-BF6BD083FE07}" type="pres">
      <dgm:prSet presAssocID="{2FE4C928-8A10-4D84-B343-A399080BF38B}" presName="sp" presStyleCnt="0"/>
      <dgm:spPr/>
    </dgm:pt>
    <dgm:pt modelId="{C6F7F0DF-BD03-456E-908E-C6E5AA01A357}" type="pres">
      <dgm:prSet presAssocID="{B3DE59FE-6DFC-44A1-AD8D-36A4EB508BF0}" presName="arrowAndChildren" presStyleCnt="0"/>
      <dgm:spPr/>
    </dgm:pt>
    <dgm:pt modelId="{512AA070-EC5B-413F-B2C3-6B1DE853B9F1}" type="pres">
      <dgm:prSet presAssocID="{B3DE59FE-6DFC-44A1-AD8D-36A4EB508BF0}" presName="parentTextArrow" presStyleLbl="node1" presStyleIdx="2" presStyleCnt="3" custScaleY="71115"/>
      <dgm:spPr/>
    </dgm:pt>
  </dgm:ptLst>
  <dgm:cxnLst>
    <dgm:cxn modelId="{D14F3E03-8EB4-4C55-B0E2-F0DA7D140AA9}" srcId="{8046B60B-6D7B-40B4-B2E5-E56EF51D169F}" destId="{903FD922-82E4-4FFE-9922-291DF17DE935}" srcOrd="1" destOrd="0" parTransId="{A59CB750-C874-416C-A89F-443A1DBF6F7A}" sibTransId="{A7FA2D5F-3F55-40FC-A936-68404D1EA54A}"/>
    <dgm:cxn modelId="{07141307-A7AE-40E6-9D3B-48A919808DCA}" srcId="{D12BD9CF-59C5-4B93-9315-AEC29965015B}" destId="{122DC334-F645-41F5-B9CE-52607CCA87E8}" srcOrd="1" destOrd="0" parTransId="{67330EBA-40C3-4DAC-8A94-9DC0D2308987}" sibTransId="{41BF68BB-4386-4173-AF4B-0CFF192A5248}"/>
    <dgm:cxn modelId="{EA3E800F-FC2D-489E-B4DF-D402ADC8543B}" type="presOf" srcId="{8046B60B-6D7B-40B4-B2E5-E56EF51D169F}" destId="{DACF8200-C9CE-4CDC-AFE9-E725C2E3DBD3}" srcOrd="1" destOrd="0" presId="urn:microsoft.com/office/officeart/2005/8/layout/process4"/>
    <dgm:cxn modelId="{6257A32A-C2B1-4FA9-BADE-85779C75EEC3}" srcId="{53D939AF-505F-4EFC-AE53-4CA0AEAC4AAA}" destId="{B3DE59FE-6DFC-44A1-AD8D-36A4EB508BF0}" srcOrd="0" destOrd="0" parTransId="{080B728C-37CE-49A0-A8B8-1CCD172171DD}" sibTransId="{2FE4C928-8A10-4D84-B343-A399080BF38B}"/>
    <dgm:cxn modelId="{5A270732-8700-4532-B8C2-165C9A102C55}" srcId="{53D939AF-505F-4EFC-AE53-4CA0AEAC4AAA}" destId="{8046B60B-6D7B-40B4-B2E5-E56EF51D169F}" srcOrd="1" destOrd="0" parTransId="{41D2A46C-D98F-4F31-950D-AD00C91AEE77}" sibTransId="{880CDB8E-173B-48E0-A582-2120E8400051}"/>
    <dgm:cxn modelId="{FC5CA33E-3AED-44EB-B32E-79E9FBDA32EB}" srcId="{D12BD9CF-59C5-4B93-9315-AEC29965015B}" destId="{B55AA065-71F7-4AE1-9285-19FB676A0EC9}" srcOrd="0" destOrd="0" parTransId="{D02D233C-847E-4122-B43C-0E744CFC05E8}" sibTransId="{CB0C7136-AA83-4D5D-94B8-13A7390E182A}"/>
    <dgm:cxn modelId="{9A962365-C6D3-4D87-970C-CFC2C1EE0325}" type="presOf" srcId="{B55AA065-71F7-4AE1-9285-19FB676A0EC9}" destId="{E3533D4F-BED7-4046-964D-80D92E0958A0}" srcOrd="0" destOrd="0" presId="urn:microsoft.com/office/officeart/2005/8/layout/process4"/>
    <dgm:cxn modelId="{A52A3D47-5652-4EAE-8B14-91CD360418FC}" type="presOf" srcId="{903FD922-82E4-4FFE-9922-291DF17DE935}" destId="{04E9C08F-5231-419F-9D01-F4B200C5D9C1}" srcOrd="0" destOrd="0" presId="urn:microsoft.com/office/officeart/2005/8/layout/process4"/>
    <dgm:cxn modelId="{511E2A48-38C3-4FFE-A465-2EC78886A285}" type="presOf" srcId="{53D939AF-505F-4EFC-AE53-4CA0AEAC4AAA}" destId="{C623D2E5-5141-4536-9804-D9BBD011048C}" srcOrd="0" destOrd="0" presId="urn:microsoft.com/office/officeart/2005/8/layout/process4"/>
    <dgm:cxn modelId="{D0B2D952-0236-493D-8A45-F4C5A67BEC75}" type="presOf" srcId="{122DC334-F645-41F5-B9CE-52607CCA87E8}" destId="{FE1CAF69-21ED-4E58-BDCD-22ECDB2D6514}" srcOrd="0" destOrd="0" presId="urn:microsoft.com/office/officeart/2005/8/layout/process4"/>
    <dgm:cxn modelId="{1A128C54-2C45-4D9E-BA43-CEF6FED92D3D}" type="presOf" srcId="{D12BD9CF-59C5-4B93-9315-AEC29965015B}" destId="{3B8F42B0-9706-4F95-A5E0-FC54CE9192A2}" srcOrd="1" destOrd="0" presId="urn:microsoft.com/office/officeart/2005/8/layout/process4"/>
    <dgm:cxn modelId="{F1845175-12A2-407C-AE07-5A791B7AFAA2}" srcId="{8046B60B-6D7B-40B4-B2E5-E56EF51D169F}" destId="{B7608491-ABEE-4CE1-92CE-46AADD04DFC6}" srcOrd="2" destOrd="0" parTransId="{7F04B9A9-999A-4473-BB3E-0FB687ED8E82}" sibTransId="{F29EAB0E-5BF0-453B-AC6C-6F825671CD68}"/>
    <dgm:cxn modelId="{DA455A78-6C95-4192-BCA3-DBBAAE63614A}" type="presOf" srcId="{D12BD9CF-59C5-4B93-9315-AEC29965015B}" destId="{C9FD82ED-5F57-4867-8F88-6FB0506ED697}" srcOrd="0" destOrd="0" presId="urn:microsoft.com/office/officeart/2005/8/layout/process4"/>
    <dgm:cxn modelId="{5D3E6E7A-BCF8-4A6A-B4CF-D36A52A5D207}" type="presOf" srcId="{B7608491-ABEE-4CE1-92CE-46AADD04DFC6}" destId="{2EF399E7-BDBA-43B4-871B-75D4370AD275}" srcOrd="0" destOrd="0" presId="urn:microsoft.com/office/officeart/2005/8/layout/process4"/>
    <dgm:cxn modelId="{978864A0-2443-4ECE-A247-646C7BDBB568}" type="presOf" srcId="{8046B60B-6D7B-40B4-B2E5-E56EF51D169F}" destId="{314819E6-BADB-4BAA-96E0-1B6AC0C2AA97}" srcOrd="0" destOrd="0" presId="urn:microsoft.com/office/officeart/2005/8/layout/process4"/>
    <dgm:cxn modelId="{1AFC62A2-CD70-4A59-B7CA-F9C4701DC5F6}" srcId="{8046B60B-6D7B-40B4-B2E5-E56EF51D169F}" destId="{238BE6E1-9F28-47E8-9129-67A3812690E5}" srcOrd="0" destOrd="0" parTransId="{39CDDB3E-5324-4011-9FEF-564A8121FCB1}" sibTransId="{9CED469C-91DC-419A-86F7-B1180F4D02C3}"/>
    <dgm:cxn modelId="{29B394A5-C9F9-4091-8541-A60CB1A43F7E}" type="presOf" srcId="{238BE6E1-9F28-47E8-9129-67A3812690E5}" destId="{3D153B8D-6FDB-403E-8371-1FE6B5A93E61}" srcOrd="0" destOrd="0" presId="urn:microsoft.com/office/officeart/2005/8/layout/process4"/>
    <dgm:cxn modelId="{8658D3B3-3C1A-42B1-BB39-D18820AEB751}" type="presOf" srcId="{B3DE59FE-6DFC-44A1-AD8D-36A4EB508BF0}" destId="{512AA070-EC5B-413F-B2C3-6B1DE853B9F1}" srcOrd="0" destOrd="0" presId="urn:microsoft.com/office/officeart/2005/8/layout/process4"/>
    <dgm:cxn modelId="{CDBEFCFE-7F0A-4262-A3DA-29A6610623AD}" srcId="{53D939AF-505F-4EFC-AE53-4CA0AEAC4AAA}" destId="{D12BD9CF-59C5-4B93-9315-AEC29965015B}" srcOrd="2" destOrd="0" parTransId="{3A31C776-FFBB-4E2F-9998-17C6C7851214}" sibTransId="{4C07B0D8-5402-4B90-99CB-B940AB44CFFC}"/>
    <dgm:cxn modelId="{FF36CF57-00A4-48F0-B46B-4BAF54509229}" type="presParOf" srcId="{C623D2E5-5141-4536-9804-D9BBD011048C}" destId="{7F542FA4-4B34-458C-9892-C3CEC4ECFFAC}" srcOrd="0" destOrd="0" presId="urn:microsoft.com/office/officeart/2005/8/layout/process4"/>
    <dgm:cxn modelId="{A722E11F-5BEA-442A-AA7C-D8A52B6B72DC}" type="presParOf" srcId="{7F542FA4-4B34-458C-9892-C3CEC4ECFFAC}" destId="{C9FD82ED-5F57-4867-8F88-6FB0506ED697}" srcOrd="0" destOrd="0" presId="urn:microsoft.com/office/officeart/2005/8/layout/process4"/>
    <dgm:cxn modelId="{CEFB72BD-A162-4961-8200-36B1D85C06CC}" type="presParOf" srcId="{7F542FA4-4B34-458C-9892-C3CEC4ECFFAC}" destId="{3B8F42B0-9706-4F95-A5E0-FC54CE9192A2}" srcOrd="1" destOrd="0" presId="urn:microsoft.com/office/officeart/2005/8/layout/process4"/>
    <dgm:cxn modelId="{6B7DDA9E-0D82-411B-8231-F9CD72C2A64A}" type="presParOf" srcId="{7F542FA4-4B34-458C-9892-C3CEC4ECFFAC}" destId="{837FCE56-1552-44BD-918C-72E245AAA779}" srcOrd="2" destOrd="0" presId="urn:microsoft.com/office/officeart/2005/8/layout/process4"/>
    <dgm:cxn modelId="{CEFE3059-6A72-4576-AF9D-9485451E6CA5}" type="presParOf" srcId="{837FCE56-1552-44BD-918C-72E245AAA779}" destId="{E3533D4F-BED7-4046-964D-80D92E0958A0}" srcOrd="0" destOrd="0" presId="urn:microsoft.com/office/officeart/2005/8/layout/process4"/>
    <dgm:cxn modelId="{1FDF4B6D-8818-40F2-847F-07CD4447A8A3}" type="presParOf" srcId="{837FCE56-1552-44BD-918C-72E245AAA779}" destId="{FE1CAF69-21ED-4E58-BDCD-22ECDB2D6514}" srcOrd="1" destOrd="0" presId="urn:microsoft.com/office/officeart/2005/8/layout/process4"/>
    <dgm:cxn modelId="{AE498EB8-EA75-4E10-A432-36F338384D88}" type="presParOf" srcId="{C623D2E5-5141-4536-9804-D9BBD011048C}" destId="{93FDAC58-E0DD-4DEF-A64D-AF335635085E}" srcOrd="1" destOrd="0" presId="urn:microsoft.com/office/officeart/2005/8/layout/process4"/>
    <dgm:cxn modelId="{E84E5163-CC13-4F20-A693-DD03C014C735}" type="presParOf" srcId="{C623D2E5-5141-4536-9804-D9BBD011048C}" destId="{2AF71A8A-89D2-4281-9981-7BACEF3E648C}" srcOrd="2" destOrd="0" presId="urn:microsoft.com/office/officeart/2005/8/layout/process4"/>
    <dgm:cxn modelId="{91773403-D250-4DE8-B3FF-B43353804911}" type="presParOf" srcId="{2AF71A8A-89D2-4281-9981-7BACEF3E648C}" destId="{314819E6-BADB-4BAA-96E0-1B6AC0C2AA97}" srcOrd="0" destOrd="0" presId="urn:microsoft.com/office/officeart/2005/8/layout/process4"/>
    <dgm:cxn modelId="{D077BB08-7850-4B5E-9AF7-D2C6E4E2F1F9}" type="presParOf" srcId="{2AF71A8A-89D2-4281-9981-7BACEF3E648C}" destId="{DACF8200-C9CE-4CDC-AFE9-E725C2E3DBD3}" srcOrd="1" destOrd="0" presId="urn:microsoft.com/office/officeart/2005/8/layout/process4"/>
    <dgm:cxn modelId="{DFE960C6-B605-4987-B39D-B3745EA8E6C4}" type="presParOf" srcId="{2AF71A8A-89D2-4281-9981-7BACEF3E648C}" destId="{E49F098B-E31B-4CCE-B86E-13332BCF358A}" srcOrd="2" destOrd="0" presId="urn:microsoft.com/office/officeart/2005/8/layout/process4"/>
    <dgm:cxn modelId="{8E2CCEF7-2880-4004-8786-1A78F6EAED73}" type="presParOf" srcId="{E49F098B-E31B-4CCE-B86E-13332BCF358A}" destId="{3D153B8D-6FDB-403E-8371-1FE6B5A93E61}" srcOrd="0" destOrd="0" presId="urn:microsoft.com/office/officeart/2005/8/layout/process4"/>
    <dgm:cxn modelId="{76E3B55C-1B58-4DC7-85A1-F2DB14720B23}" type="presParOf" srcId="{E49F098B-E31B-4CCE-B86E-13332BCF358A}" destId="{04E9C08F-5231-419F-9D01-F4B200C5D9C1}" srcOrd="1" destOrd="0" presId="urn:microsoft.com/office/officeart/2005/8/layout/process4"/>
    <dgm:cxn modelId="{018B69F2-741E-4DB3-84FD-21A2D1F4DB7E}" type="presParOf" srcId="{E49F098B-E31B-4CCE-B86E-13332BCF358A}" destId="{2EF399E7-BDBA-43B4-871B-75D4370AD275}" srcOrd="2" destOrd="0" presId="urn:microsoft.com/office/officeart/2005/8/layout/process4"/>
    <dgm:cxn modelId="{D7BD9A0A-1C3F-4A60-AB0A-98B47526DCE4}" type="presParOf" srcId="{C623D2E5-5141-4536-9804-D9BBD011048C}" destId="{60E655F5-43FF-43F6-B09C-BF6BD083FE07}" srcOrd="3" destOrd="0" presId="urn:microsoft.com/office/officeart/2005/8/layout/process4"/>
    <dgm:cxn modelId="{D3338CB3-AB96-485A-8D0A-0F5055C73858}" type="presParOf" srcId="{C623D2E5-5141-4536-9804-D9BBD011048C}" destId="{C6F7F0DF-BD03-456E-908E-C6E5AA01A357}" srcOrd="4" destOrd="0" presId="urn:microsoft.com/office/officeart/2005/8/layout/process4"/>
    <dgm:cxn modelId="{C7472F21-DC43-4F9E-80B9-4E200F6E6775}" type="presParOf" srcId="{C6F7F0DF-BD03-456E-908E-C6E5AA01A357}" destId="{512AA070-EC5B-413F-B2C3-6B1DE853B9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D6771A-164E-43F5-AAF7-99EBCAA404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43BA25F-D2BD-4308-A9FA-4010B2DD40EE}">
      <dgm:prSet custT="1"/>
      <dgm:spPr/>
      <dgm:t>
        <a:bodyPr/>
        <a:lstStyle/>
        <a:p>
          <a:r>
            <a:rPr lang="en-US" sz="1800" dirty="0"/>
            <a:t>Reduce the burden on the Trinity Health primary care practice sites to identify patients, conduct outreach, support scheduling, and engage patients in appointment attendance</a:t>
          </a:r>
        </a:p>
      </dgm:t>
    </dgm:pt>
    <dgm:pt modelId="{72225324-1BB5-46DE-8627-1A1DD18EE34B}" type="parTrans" cxnId="{7B55DACB-D838-4C2D-B5E2-B2BCCAD47567}">
      <dgm:prSet/>
      <dgm:spPr/>
      <dgm:t>
        <a:bodyPr/>
        <a:lstStyle/>
        <a:p>
          <a:endParaRPr lang="en-US"/>
        </a:p>
      </dgm:t>
    </dgm:pt>
    <dgm:pt modelId="{9AEA0CE4-12E7-4905-835A-371CD9B4A6EF}" type="sibTrans" cxnId="{7B55DACB-D838-4C2D-B5E2-B2BCCAD47567}">
      <dgm:prSet/>
      <dgm:spPr/>
      <dgm:t>
        <a:bodyPr/>
        <a:lstStyle/>
        <a:p>
          <a:endParaRPr lang="en-US"/>
        </a:p>
      </dgm:t>
    </dgm:pt>
    <dgm:pt modelId="{CE5ECEFE-FAB6-4109-B3EE-A2D1B228E7AB}">
      <dgm:prSet custT="1"/>
      <dgm:spPr/>
      <dgm:t>
        <a:bodyPr/>
        <a:lstStyle/>
        <a:p>
          <a:r>
            <a:rPr lang="en-US" sz="1800" dirty="0"/>
            <a:t>Assist in the identification of the most effective modes of patient communication</a:t>
          </a:r>
        </a:p>
      </dgm:t>
    </dgm:pt>
    <dgm:pt modelId="{D43C6181-CA49-4D48-B2C7-2721CCFB3B0A}" type="parTrans" cxnId="{C73AEECA-FE48-4AE6-9F56-C33B3AA5A9A9}">
      <dgm:prSet/>
      <dgm:spPr/>
      <dgm:t>
        <a:bodyPr/>
        <a:lstStyle/>
        <a:p>
          <a:endParaRPr lang="en-US"/>
        </a:p>
      </dgm:t>
    </dgm:pt>
    <dgm:pt modelId="{4F5D296B-F31E-4F6E-819B-ECA9A30A202B}" type="sibTrans" cxnId="{C73AEECA-FE48-4AE6-9F56-C33B3AA5A9A9}">
      <dgm:prSet/>
      <dgm:spPr/>
      <dgm:t>
        <a:bodyPr/>
        <a:lstStyle/>
        <a:p>
          <a:endParaRPr lang="en-US"/>
        </a:p>
      </dgm:t>
    </dgm:pt>
    <dgm:pt modelId="{98177212-B217-4963-BACD-5D36D225E690}">
      <dgm:prSet custT="1"/>
      <dgm:spPr/>
      <dgm:t>
        <a:bodyPr/>
        <a:lstStyle/>
        <a:p>
          <a:r>
            <a:rPr lang="en-US" sz="1800" dirty="0"/>
            <a:t>Support the best use of staff resources</a:t>
          </a:r>
        </a:p>
      </dgm:t>
    </dgm:pt>
    <dgm:pt modelId="{DD38BF5E-CB8F-4DAD-91E7-4E079D4D7889}" type="parTrans" cxnId="{1374F13F-DFD7-4B92-A4A6-B11A1988892F}">
      <dgm:prSet/>
      <dgm:spPr/>
      <dgm:t>
        <a:bodyPr/>
        <a:lstStyle/>
        <a:p>
          <a:endParaRPr lang="en-US"/>
        </a:p>
      </dgm:t>
    </dgm:pt>
    <dgm:pt modelId="{22310B76-53C9-48FB-AECF-2AE036AB1FC4}" type="sibTrans" cxnId="{1374F13F-DFD7-4B92-A4A6-B11A1988892F}">
      <dgm:prSet/>
      <dgm:spPr/>
      <dgm:t>
        <a:bodyPr/>
        <a:lstStyle/>
        <a:p>
          <a:endParaRPr lang="en-US"/>
        </a:p>
      </dgm:t>
    </dgm:pt>
    <dgm:pt modelId="{145E3DC0-67F1-4E4E-ABA8-2F3811D0FF27}">
      <dgm:prSet custT="1"/>
      <dgm:spPr/>
      <dgm:t>
        <a:bodyPr/>
        <a:lstStyle/>
        <a:p>
          <a:r>
            <a:rPr lang="en-US" sz="1800" dirty="0"/>
            <a:t>Expand the pilot to other preventive health and chronic condition topics</a:t>
          </a:r>
        </a:p>
      </dgm:t>
    </dgm:pt>
    <dgm:pt modelId="{889588CF-65FE-495F-8C66-C6D7B485E703}" type="parTrans" cxnId="{A953C017-63A3-482B-AB55-A964B56046CA}">
      <dgm:prSet/>
      <dgm:spPr/>
      <dgm:t>
        <a:bodyPr/>
        <a:lstStyle/>
        <a:p>
          <a:endParaRPr lang="en-US"/>
        </a:p>
      </dgm:t>
    </dgm:pt>
    <dgm:pt modelId="{64ECA12E-B46B-4F06-9599-F8539AE5877D}" type="sibTrans" cxnId="{A953C017-63A3-482B-AB55-A964B56046CA}">
      <dgm:prSet/>
      <dgm:spPr/>
      <dgm:t>
        <a:bodyPr/>
        <a:lstStyle/>
        <a:p>
          <a:endParaRPr lang="en-US"/>
        </a:p>
      </dgm:t>
    </dgm:pt>
    <dgm:pt modelId="{242FCB11-BF8B-4AB2-B257-3BDA65879CD3}" type="pres">
      <dgm:prSet presAssocID="{9DD6771A-164E-43F5-AAF7-99EBCAA40405}" presName="root" presStyleCnt="0">
        <dgm:presLayoutVars>
          <dgm:dir/>
          <dgm:resizeHandles val="exact"/>
        </dgm:presLayoutVars>
      </dgm:prSet>
      <dgm:spPr/>
    </dgm:pt>
    <dgm:pt modelId="{36E5A106-8FC9-4A18-99A0-1CD16EE3D8BB}" type="pres">
      <dgm:prSet presAssocID="{543BA25F-D2BD-4308-A9FA-4010B2DD40EE}" presName="compNode" presStyleCnt="0"/>
      <dgm:spPr/>
    </dgm:pt>
    <dgm:pt modelId="{68AAE18D-A52E-43E3-8A7B-8ECE28264C05}" type="pres">
      <dgm:prSet presAssocID="{543BA25F-D2BD-4308-A9FA-4010B2DD40EE}" presName="bgRect" presStyleLbl="bgShp" presStyleIdx="0" presStyleCnt="4"/>
      <dgm:spPr>
        <a:solidFill>
          <a:schemeClr val="tx2">
            <a:lumMod val="90000"/>
            <a:lumOff val="10000"/>
          </a:schemeClr>
        </a:solidFill>
      </dgm:spPr>
    </dgm:pt>
    <dgm:pt modelId="{F8D12599-10BA-4DD4-91C8-DC54B99A7318}" type="pres">
      <dgm:prSet presAssocID="{543BA25F-D2BD-4308-A9FA-4010B2DD40EE}"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female outline"/>
        </a:ext>
      </dgm:extLst>
    </dgm:pt>
    <dgm:pt modelId="{3B088D61-CC37-4608-9B9A-A9B0CD31D3AD}" type="pres">
      <dgm:prSet presAssocID="{543BA25F-D2BD-4308-A9FA-4010B2DD40EE}" presName="spaceRect" presStyleCnt="0"/>
      <dgm:spPr/>
    </dgm:pt>
    <dgm:pt modelId="{D755B343-9299-4F32-A7C2-59BD1DA33BE0}" type="pres">
      <dgm:prSet presAssocID="{543BA25F-D2BD-4308-A9FA-4010B2DD40EE}" presName="parTx" presStyleLbl="revTx" presStyleIdx="0" presStyleCnt="4">
        <dgm:presLayoutVars>
          <dgm:chMax val="0"/>
          <dgm:chPref val="0"/>
        </dgm:presLayoutVars>
      </dgm:prSet>
      <dgm:spPr/>
    </dgm:pt>
    <dgm:pt modelId="{E899F014-DDA6-4E70-9C07-DB60B3F35CC5}" type="pres">
      <dgm:prSet presAssocID="{9AEA0CE4-12E7-4905-835A-371CD9B4A6EF}" presName="sibTrans" presStyleCnt="0"/>
      <dgm:spPr/>
    </dgm:pt>
    <dgm:pt modelId="{1CF125A0-44BB-4640-9EA1-FB95292DE495}" type="pres">
      <dgm:prSet presAssocID="{CE5ECEFE-FAB6-4109-B3EE-A2D1B228E7AB}" presName="compNode" presStyleCnt="0"/>
      <dgm:spPr/>
    </dgm:pt>
    <dgm:pt modelId="{CF969FCE-3D89-40C0-A7FA-0FCF0DFD6743}" type="pres">
      <dgm:prSet presAssocID="{CE5ECEFE-FAB6-4109-B3EE-A2D1B228E7AB}" presName="bgRect" presStyleLbl="bgShp" presStyleIdx="1" presStyleCnt="4"/>
      <dgm:spPr>
        <a:solidFill>
          <a:schemeClr val="tx2">
            <a:lumMod val="75000"/>
            <a:lumOff val="25000"/>
          </a:schemeClr>
        </a:solidFill>
      </dgm:spPr>
    </dgm:pt>
    <dgm:pt modelId="{E5ED138E-789A-49A4-8F1B-279D03FD93AC}" type="pres">
      <dgm:prSet presAssocID="{CE5ECEFE-FAB6-4109-B3EE-A2D1B228E7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1C91D420-88BE-476D-A2B0-6DA7DDAB1C49}" type="pres">
      <dgm:prSet presAssocID="{CE5ECEFE-FAB6-4109-B3EE-A2D1B228E7AB}" presName="spaceRect" presStyleCnt="0"/>
      <dgm:spPr/>
    </dgm:pt>
    <dgm:pt modelId="{C435ACC2-5D5F-4492-A27D-F049B4A387EF}" type="pres">
      <dgm:prSet presAssocID="{CE5ECEFE-FAB6-4109-B3EE-A2D1B228E7AB}" presName="parTx" presStyleLbl="revTx" presStyleIdx="1" presStyleCnt="4">
        <dgm:presLayoutVars>
          <dgm:chMax val="0"/>
          <dgm:chPref val="0"/>
        </dgm:presLayoutVars>
      </dgm:prSet>
      <dgm:spPr/>
    </dgm:pt>
    <dgm:pt modelId="{1D44581E-E816-42DB-B074-F5466E2AAD3C}" type="pres">
      <dgm:prSet presAssocID="{4F5D296B-F31E-4F6E-819B-ECA9A30A202B}" presName="sibTrans" presStyleCnt="0"/>
      <dgm:spPr/>
    </dgm:pt>
    <dgm:pt modelId="{5F77D2D4-1309-4069-BE8A-5456B910E3D7}" type="pres">
      <dgm:prSet presAssocID="{98177212-B217-4963-BACD-5D36D225E690}" presName="compNode" presStyleCnt="0"/>
      <dgm:spPr/>
    </dgm:pt>
    <dgm:pt modelId="{781F0562-BE1E-46B6-8CFC-0FF66421EF6C}" type="pres">
      <dgm:prSet presAssocID="{98177212-B217-4963-BACD-5D36D225E690}" presName="bgRect" presStyleLbl="bgShp" presStyleIdx="2" presStyleCnt="4"/>
      <dgm:spPr>
        <a:solidFill>
          <a:schemeClr val="tx2">
            <a:lumMod val="50000"/>
            <a:lumOff val="50000"/>
          </a:schemeClr>
        </a:solidFill>
      </dgm:spPr>
    </dgm:pt>
    <dgm:pt modelId="{10A75E5F-7359-4038-80F4-A0937111A659}" type="pres">
      <dgm:prSet presAssocID="{98177212-B217-4963-BACD-5D36D225E6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09246463-AB85-4D78-BE84-AF960CA0BF14}" type="pres">
      <dgm:prSet presAssocID="{98177212-B217-4963-BACD-5D36D225E690}" presName="spaceRect" presStyleCnt="0"/>
      <dgm:spPr/>
    </dgm:pt>
    <dgm:pt modelId="{FA5D890D-6A63-4C6E-B29F-8F80D96D18F7}" type="pres">
      <dgm:prSet presAssocID="{98177212-B217-4963-BACD-5D36D225E690}" presName="parTx" presStyleLbl="revTx" presStyleIdx="2" presStyleCnt="4">
        <dgm:presLayoutVars>
          <dgm:chMax val="0"/>
          <dgm:chPref val="0"/>
        </dgm:presLayoutVars>
      </dgm:prSet>
      <dgm:spPr/>
    </dgm:pt>
    <dgm:pt modelId="{92E2C230-89D5-482F-9093-3C089F3A1F9F}" type="pres">
      <dgm:prSet presAssocID="{22310B76-53C9-48FB-AECF-2AE036AB1FC4}" presName="sibTrans" presStyleCnt="0"/>
      <dgm:spPr/>
    </dgm:pt>
    <dgm:pt modelId="{6A0C2F65-B27A-4A8E-94DE-B6345B49BFBB}" type="pres">
      <dgm:prSet presAssocID="{145E3DC0-67F1-4E4E-ABA8-2F3811D0FF27}" presName="compNode" presStyleCnt="0"/>
      <dgm:spPr/>
    </dgm:pt>
    <dgm:pt modelId="{0D709A2A-3943-4573-82FD-379D8D5EE2B7}" type="pres">
      <dgm:prSet presAssocID="{145E3DC0-67F1-4E4E-ABA8-2F3811D0FF27}" presName="bgRect" presStyleLbl="bgShp" presStyleIdx="3" presStyleCnt="4"/>
      <dgm:spPr>
        <a:solidFill>
          <a:schemeClr val="tx2">
            <a:lumMod val="25000"/>
            <a:lumOff val="75000"/>
          </a:schemeClr>
        </a:solidFill>
      </dgm:spPr>
    </dgm:pt>
    <dgm:pt modelId="{0B7EBA30-A926-4FF0-9308-13E983E31C5E}" type="pres">
      <dgm:prSet presAssocID="{145E3DC0-67F1-4E4E-ABA8-2F3811D0FF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ditation with solid fill"/>
        </a:ext>
      </dgm:extLst>
    </dgm:pt>
    <dgm:pt modelId="{3CE8182C-16A8-494B-BC8E-97F7D7145783}" type="pres">
      <dgm:prSet presAssocID="{145E3DC0-67F1-4E4E-ABA8-2F3811D0FF27}" presName="spaceRect" presStyleCnt="0"/>
      <dgm:spPr/>
    </dgm:pt>
    <dgm:pt modelId="{4CB2ED08-406C-49E8-8E98-EE6FB980DFF3}" type="pres">
      <dgm:prSet presAssocID="{145E3DC0-67F1-4E4E-ABA8-2F3811D0FF27}" presName="parTx" presStyleLbl="revTx" presStyleIdx="3" presStyleCnt="4">
        <dgm:presLayoutVars>
          <dgm:chMax val="0"/>
          <dgm:chPref val="0"/>
        </dgm:presLayoutVars>
      </dgm:prSet>
      <dgm:spPr/>
    </dgm:pt>
  </dgm:ptLst>
  <dgm:cxnLst>
    <dgm:cxn modelId="{A953C017-63A3-482B-AB55-A964B56046CA}" srcId="{9DD6771A-164E-43F5-AAF7-99EBCAA40405}" destId="{145E3DC0-67F1-4E4E-ABA8-2F3811D0FF27}" srcOrd="3" destOrd="0" parTransId="{889588CF-65FE-495F-8C66-C6D7B485E703}" sibTransId="{64ECA12E-B46B-4F06-9599-F8539AE5877D}"/>
    <dgm:cxn modelId="{1374F13F-DFD7-4B92-A4A6-B11A1988892F}" srcId="{9DD6771A-164E-43F5-AAF7-99EBCAA40405}" destId="{98177212-B217-4963-BACD-5D36D225E690}" srcOrd="2" destOrd="0" parTransId="{DD38BF5E-CB8F-4DAD-91E7-4E079D4D7889}" sibTransId="{22310B76-53C9-48FB-AECF-2AE036AB1FC4}"/>
    <dgm:cxn modelId="{89B98F5B-9BBE-4259-88F6-B58F457824C9}" type="presOf" srcId="{543BA25F-D2BD-4308-A9FA-4010B2DD40EE}" destId="{D755B343-9299-4F32-A7C2-59BD1DA33BE0}" srcOrd="0" destOrd="0" presId="urn:microsoft.com/office/officeart/2018/2/layout/IconVerticalSolidList"/>
    <dgm:cxn modelId="{B7371353-9881-4D74-A95E-086198E40743}" type="presOf" srcId="{145E3DC0-67F1-4E4E-ABA8-2F3811D0FF27}" destId="{4CB2ED08-406C-49E8-8E98-EE6FB980DFF3}" srcOrd="0" destOrd="0" presId="urn:microsoft.com/office/officeart/2018/2/layout/IconVerticalSolidList"/>
    <dgm:cxn modelId="{55154E9C-9192-4CA2-9002-CF5BFECCF1D6}" type="presOf" srcId="{9DD6771A-164E-43F5-AAF7-99EBCAA40405}" destId="{242FCB11-BF8B-4AB2-B257-3BDA65879CD3}" srcOrd="0" destOrd="0" presId="urn:microsoft.com/office/officeart/2018/2/layout/IconVerticalSolidList"/>
    <dgm:cxn modelId="{BDD78ABF-FBBB-4986-A800-903FC607B46F}" type="presOf" srcId="{CE5ECEFE-FAB6-4109-B3EE-A2D1B228E7AB}" destId="{C435ACC2-5D5F-4492-A27D-F049B4A387EF}" srcOrd="0" destOrd="0" presId="urn:microsoft.com/office/officeart/2018/2/layout/IconVerticalSolidList"/>
    <dgm:cxn modelId="{C73AEECA-FE48-4AE6-9F56-C33B3AA5A9A9}" srcId="{9DD6771A-164E-43F5-AAF7-99EBCAA40405}" destId="{CE5ECEFE-FAB6-4109-B3EE-A2D1B228E7AB}" srcOrd="1" destOrd="0" parTransId="{D43C6181-CA49-4D48-B2C7-2721CCFB3B0A}" sibTransId="{4F5D296B-F31E-4F6E-819B-ECA9A30A202B}"/>
    <dgm:cxn modelId="{7B55DACB-D838-4C2D-B5E2-B2BCCAD47567}" srcId="{9DD6771A-164E-43F5-AAF7-99EBCAA40405}" destId="{543BA25F-D2BD-4308-A9FA-4010B2DD40EE}" srcOrd="0" destOrd="0" parTransId="{72225324-1BB5-46DE-8627-1A1DD18EE34B}" sibTransId="{9AEA0CE4-12E7-4905-835A-371CD9B4A6EF}"/>
    <dgm:cxn modelId="{48820ADB-91FD-4945-AE26-A5305AE1E1A3}" type="presOf" srcId="{98177212-B217-4963-BACD-5D36D225E690}" destId="{FA5D890D-6A63-4C6E-B29F-8F80D96D18F7}" srcOrd="0" destOrd="0" presId="urn:microsoft.com/office/officeart/2018/2/layout/IconVerticalSolidList"/>
    <dgm:cxn modelId="{803EF5CD-A099-4DC3-AF75-77BE135B6602}" type="presParOf" srcId="{242FCB11-BF8B-4AB2-B257-3BDA65879CD3}" destId="{36E5A106-8FC9-4A18-99A0-1CD16EE3D8BB}" srcOrd="0" destOrd="0" presId="urn:microsoft.com/office/officeart/2018/2/layout/IconVerticalSolidList"/>
    <dgm:cxn modelId="{59B0B481-C615-4280-8EEC-985265C7288D}" type="presParOf" srcId="{36E5A106-8FC9-4A18-99A0-1CD16EE3D8BB}" destId="{68AAE18D-A52E-43E3-8A7B-8ECE28264C05}" srcOrd="0" destOrd="0" presId="urn:microsoft.com/office/officeart/2018/2/layout/IconVerticalSolidList"/>
    <dgm:cxn modelId="{8A845C52-6B74-497B-B9A2-72D7BB625880}" type="presParOf" srcId="{36E5A106-8FC9-4A18-99A0-1CD16EE3D8BB}" destId="{F8D12599-10BA-4DD4-91C8-DC54B99A7318}" srcOrd="1" destOrd="0" presId="urn:microsoft.com/office/officeart/2018/2/layout/IconVerticalSolidList"/>
    <dgm:cxn modelId="{D5741B1E-7F65-4E52-BB0B-8EC3A43C7F92}" type="presParOf" srcId="{36E5A106-8FC9-4A18-99A0-1CD16EE3D8BB}" destId="{3B088D61-CC37-4608-9B9A-A9B0CD31D3AD}" srcOrd="2" destOrd="0" presId="urn:microsoft.com/office/officeart/2018/2/layout/IconVerticalSolidList"/>
    <dgm:cxn modelId="{DA529C33-DC52-4175-934D-81E336478830}" type="presParOf" srcId="{36E5A106-8FC9-4A18-99A0-1CD16EE3D8BB}" destId="{D755B343-9299-4F32-A7C2-59BD1DA33BE0}" srcOrd="3" destOrd="0" presId="urn:microsoft.com/office/officeart/2018/2/layout/IconVerticalSolidList"/>
    <dgm:cxn modelId="{CC0844FC-FD56-4752-BFAF-85F63497991F}" type="presParOf" srcId="{242FCB11-BF8B-4AB2-B257-3BDA65879CD3}" destId="{E899F014-DDA6-4E70-9C07-DB60B3F35CC5}" srcOrd="1" destOrd="0" presId="urn:microsoft.com/office/officeart/2018/2/layout/IconVerticalSolidList"/>
    <dgm:cxn modelId="{2073FE9A-15C7-4EA3-A917-C367734985BD}" type="presParOf" srcId="{242FCB11-BF8B-4AB2-B257-3BDA65879CD3}" destId="{1CF125A0-44BB-4640-9EA1-FB95292DE495}" srcOrd="2" destOrd="0" presId="urn:microsoft.com/office/officeart/2018/2/layout/IconVerticalSolidList"/>
    <dgm:cxn modelId="{05D2B583-6D1A-4432-922F-0A034621E31F}" type="presParOf" srcId="{1CF125A0-44BB-4640-9EA1-FB95292DE495}" destId="{CF969FCE-3D89-40C0-A7FA-0FCF0DFD6743}" srcOrd="0" destOrd="0" presId="urn:microsoft.com/office/officeart/2018/2/layout/IconVerticalSolidList"/>
    <dgm:cxn modelId="{DCF7FBA2-BCF8-4243-BF51-74CBDA84B39E}" type="presParOf" srcId="{1CF125A0-44BB-4640-9EA1-FB95292DE495}" destId="{E5ED138E-789A-49A4-8F1B-279D03FD93AC}" srcOrd="1" destOrd="0" presId="urn:microsoft.com/office/officeart/2018/2/layout/IconVerticalSolidList"/>
    <dgm:cxn modelId="{3364F529-6778-4DDC-8CDA-F134CD9A47FB}" type="presParOf" srcId="{1CF125A0-44BB-4640-9EA1-FB95292DE495}" destId="{1C91D420-88BE-476D-A2B0-6DA7DDAB1C49}" srcOrd="2" destOrd="0" presId="urn:microsoft.com/office/officeart/2018/2/layout/IconVerticalSolidList"/>
    <dgm:cxn modelId="{2164ADBA-590C-4773-9C7A-B122485F6398}" type="presParOf" srcId="{1CF125A0-44BB-4640-9EA1-FB95292DE495}" destId="{C435ACC2-5D5F-4492-A27D-F049B4A387EF}" srcOrd="3" destOrd="0" presId="urn:microsoft.com/office/officeart/2018/2/layout/IconVerticalSolidList"/>
    <dgm:cxn modelId="{FEF10E45-80B8-4604-A249-9B93C7484A20}" type="presParOf" srcId="{242FCB11-BF8B-4AB2-B257-3BDA65879CD3}" destId="{1D44581E-E816-42DB-B074-F5466E2AAD3C}" srcOrd="3" destOrd="0" presId="urn:microsoft.com/office/officeart/2018/2/layout/IconVerticalSolidList"/>
    <dgm:cxn modelId="{A5D19784-3505-4C3B-B5CC-903DC870A916}" type="presParOf" srcId="{242FCB11-BF8B-4AB2-B257-3BDA65879CD3}" destId="{5F77D2D4-1309-4069-BE8A-5456B910E3D7}" srcOrd="4" destOrd="0" presId="urn:microsoft.com/office/officeart/2018/2/layout/IconVerticalSolidList"/>
    <dgm:cxn modelId="{DBBBBADF-3840-4504-8974-B375F1240812}" type="presParOf" srcId="{5F77D2D4-1309-4069-BE8A-5456B910E3D7}" destId="{781F0562-BE1E-46B6-8CFC-0FF66421EF6C}" srcOrd="0" destOrd="0" presId="urn:microsoft.com/office/officeart/2018/2/layout/IconVerticalSolidList"/>
    <dgm:cxn modelId="{BB400326-0EAC-4F44-92CE-E4D324691CDC}" type="presParOf" srcId="{5F77D2D4-1309-4069-BE8A-5456B910E3D7}" destId="{10A75E5F-7359-4038-80F4-A0937111A659}" srcOrd="1" destOrd="0" presId="urn:microsoft.com/office/officeart/2018/2/layout/IconVerticalSolidList"/>
    <dgm:cxn modelId="{39FFF04E-407D-48FC-B32F-E357D527B8B7}" type="presParOf" srcId="{5F77D2D4-1309-4069-BE8A-5456B910E3D7}" destId="{09246463-AB85-4D78-BE84-AF960CA0BF14}" srcOrd="2" destOrd="0" presId="urn:microsoft.com/office/officeart/2018/2/layout/IconVerticalSolidList"/>
    <dgm:cxn modelId="{7D84A444-3EAE-4209-8C5C-1E1610255C92}" type="presParOf" srcId="{5F77D2D4-1309-4069-BE8A-5456B910E3D7}" destId="{FA5D890D-6A63-4C6E-B29F-8F80D96D18F7}" srcOrd="3" destOrd="0" presId="urn:microsoft.com/office/officeart/2018/2/layout/IconVerticalSolidList"/>
    <dgm:cxn modelId="{331E6F98-17F2-43CC-942D-7C153AF97EDC}" type="presParOf" srcId="{242FCB11-BF8B-4AB2-B257-3BDA65879CD3}" destId="{92E2C230-89D5-482F-9093-3C089F3A1F9F}" srcOrd="5" destOrd="0" presId="urn:microsoft.com/office/officeart/2018/2/layout/IconVerticalSolidList"/>
    <dgm:cxn modelId="{E9562E98-488A-4576-9AAB-BAEA86BEF72C}" type="presParOf" srcId="{242FCB11-BF8B-4AB2-B257-3BDA65879CD3}" destId="{6A0C2F65-B27A-4A8E-94DE-B6345B49BFBB}" srcOrd="6" destOrd="0" presId="urn:microsoft.com/office/officeart/2018/2/layout/IconVerticalSolidList"/>
    <dgm:cxn modelId="{C519459E-7AFB-4AB0-9C2A-56523FEDC019}" type="presParOf" srcId="{6A0C2F65-B27A-4A8E-94DE-B6345B49BFBB}" destId="{0D709A2A-3943-4573-82FD-379D8D5EE2B7}" srcOrd="0" destOrd="0" presId="urn:microsoft.com/office/officeart/2018/2/layout/IconVerticalSolidList"/>
    <dgm:cxn modelId="{2BE32B6C-1E4D-460D-9096-EE15B394CF0C}" type="presParOf" srcId="{6A0C2F65-B27A-4A8E-94DE-B6345B49BFBB}" destId="{0B7EBA30-A926-4FF0-9308-13E983E31C5E}" srcOrd="1" destOrd="0" presId="urn:microsoft.com/office/officeart/2018/2/layout/IconVerticalSolidList"/>
    <dgm:cxn modelId="{383FE11D-F583-4630-B906-0047A02C9108}" type="presParOf" srcId="{6A0C2F65-B27A-4A8E-94DE-B6345B49BFBB}" destId="{3CE8182C-16A8-494B-BC8E-97F7D7145783}" srcOrd="2" destOrd="0" presId="urn:microsoft.com/office/officeart/2018/2/layout/IconVerticalSolidList"/>
    <dgm:cxn modelId="{714B29FC-4C47-4C66-8F82-16EF71680348}" type="presParOf" srcId="{6A0C2F65-B27A-4A8E-94DE-B6345B49BFBB}" destId="{4CB2ED08-406C-49E8-8E98-EE6FB980DF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38530-2A87-41BC-9385-1D6A8171D7C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5DC9C73-9D77-4F27-80BA-0ABEB0B17CBD}">
      <dgm:prSet custT="1"/>
      <dgm:spPr>
        <a:solidFill>
          <a:schemeClr val="tx2">
            <a:lumMod val="75000"/>
            <a:lumOff val="25000"/>
          </a:schemeClr>
        </a:solidFill>
      </dgm:spPr>
      <dgm:t>
        <a:bodyPr/>
        <a:lstStyle/>
        <a:p>
          <a:r>
            <a:rPr lang="en-US" sz="1800" dirty="0"/>
            <a:t>Standardize the delivery of acute, preventive, screening, and chronic condition care </a:t>
          </a:r>
        </a:p>
      </dgm:t>
    </dgm:pt>
    <dgm:pt modelId="{6258BB76-8019-4165-A1F7-1FEA482C8D51}" type="parTrans" cxnId="{18AF69EF-B59E-4FC5-87DB-5A54DE9A1497}">
      <dgm:prSet/>
      <dgm:spPr/>
      <dgm:t>
        <a:bodyPr/>
        <a:lstStyle/>
        <a:p>
          <a:endParaRPr lang="en-US"/>
        </a:p>
      </dgm:t>
    </dgm:pt>
    <dgm:pt modelId="{3F4DFF89-6566-4ABE-BB60-24277A5AF089}" type="sibTrans" cxnId="{18AF69EF-B59E-4FC5-87DB-5A54DE9A1497}">
      <dgm:prSet/>
      <dgm:spPr/>
      <dgm:t>
        <a:bodyPr/>
        <a:lstStyle/>
        <a:p>
          <a:endParaRPr lang="en-US"/>
        </a:p>
      </dgm:t>
    </dgm:pt>
    <dgm:pt modelId="{022F4B12-2E5B-45A1-9448-22F9AFF90900}">
      <dgm:prSet custT="1"/>
      <dgm:spPr/>
      <dgm:t>
        <a:bodyPr/>
        <a:lstStyle/>
        <a:p>
          <a:r>
            <a:rPr lang="en-US" sz="1800" dirty="0"/>
            <a:t>Evidence Based Guideline Adoption</a:t>
          </a:r>
        </a:p>
      </dgm:t>
    </dgm:pt>
    <dgm:pt modelId="{2D256461-A2F2-43A8-A1EB-2766AB4DBAFC}" type="parTrans" cxnId="{714A08F7-DF73-4C7E-BDCF-B844A52EFE95}">
      <dgm:prSet/>
      <dgm:spPr/>
      <dgm:t>
        <a:bodyPr/>
        <a:lstStyle/>
        <a:p>
          <a:endParaRPr lang="en-US"/>
        </a:p>
      </dgm:t>
    </dgm:pt>
    <dgm:pt modelId="{5BB15A55-4066-4DB3-ACAF-3B5C9CA6F3D8}" type="sibTrans" cxnId="{714A08F7-DF73-4C7E-BDCF-B844A52EFE95}">
      <dgm:prSet/>
      <dgm:spPr/>
      <dgm:t>
        <a:bodyPr/>
        <a:lstStyle/>
        <a:p>
          <a:endParaRPr lang="en-US"/>
        </a:p>
      </dgm:t>
    </dgm:pt>
    <dgm:pt modelId="{1CC01D1D-FF64-4134-A8DA-7F69A4F3F2BC}">
      <dgm:prSet custT="1"/>
      <dgm:spPr/>
      <dgm:t>
        <a:bodyPr/>
        <a:lstStyle/>
        <a:p>
          <a:r>
            <a:rPr lang="en-US" sz="1800" dirty="0"/>
            <a:t>Quality Care Delivery</a:t>
          </a:r>
        </a:p>
      </dgm:t>
    </dgm:pt>
    <dgm:pt modelId="{F694EA82-786F-4337-AA29-4E230572AFB3}" type="parTrans" cxnId="{3D4B7C8A-6BCB-42AF-8B72-DC8762D52D08}">
      <dgm:prSet/>
      <dgm:spPr/>
      <dgm:t>
        <a:bodyPr/>
        <a:lstStyle/>
        <a:p>
          <a:endParaRPr lang="en-US"/>
        </a:p>
      </dgm:t>
    </dgm:pt>
    <dgm:pt modelId="{CF893FAE-EAA6-4FCB-A5D6-9B6E86A472DA}" type="sibTrans" cxnId="{3D4B7C8A-6BCB-42AF-8B72-DC8762D52D08}">
      <dgm:prSet/>
      <dgm:spPr/>
      <dgm:t>
        <a:bodyPr/>
        <a:lstStyle/>
        <a:p>
          <a:endParaRPr lang="en-US"/>
        </a:p>
      </dgm:t>
    </dgm:pt>
    <dgm:pt modelId="{79A42363-9932-4344-B288-6D734BCAF8CC}">
      <dgm:prSet custT="1"/>
      <dgm:spPr/>
      <dgm:t>
        <a:bodyPr/>
        <a:lstStyle/>
        <a:p>
          <a:r>
            <a:rPr lang="en-US" sz="1800" dirty="0"/>
            <a:t>Contractual Quality Reporting Requirements</a:t>
          </a:r>
        </a:p>
      </dgm:t>
    </dgm:pt>
    <dgm:pt modelId="{32DE63DC-8549-47B9-9F14-9B8AC8713C9C}" type="parTrans" cxnId="{151D1ED0-B950-4593-A73F-B935083E8897}">
      <dgm:prSet/>
      <dgm:spPr/>
      <dgm:t>
        <a:bodyPr/>
        <a:lstStyle/>
        <a:p>
          <a:endParaRPr lang="en-US"/>
        </a:p>
      </dgm:t>
    </dgm:pt>
    <dgm:pt modelId="{12830201-9194-4494-902F-222BF48B2A56}" type="sibTrans" cxnId="{151D1ED0-B950-4593-A73F-B935083E8897}">
      <dgm:prSet/>
      <dgm:spPr/>
      <dgm:t>
        <a:bodyPr/>
        <a:lstStyle/>
        <a:p>
          <a:endParaRPr lang="en-US"/>
        </a:p>
      </dgm:t>
    </dgm:pt>
    <dgm:pt modelId="{761A650E-6043-4D5E-8B73-929ACB74F9E1}">
      <dgm:prSet custT="1"/>
      <dgm:spPr>
        <a:solidFill>
          <a:schemeClr val="tx2">
            <a:lumMod val="50000"/>
            <a:lumOff val="50000"/>
          </a:schemeClr>
        </a:solidFill>
      </dgm:spPr>
      <dgm:t>
        <a:bodyPr/>
        <a:lstStyle/>
        <a:p>
          <a:r>
            <a:rPr lang="en-US" sz="1800" dirty="0"/>
            <a:t>Demand and capacity assessments assist in planning for evidence-based care delivery</a:t>
          </a:r>
        </a:p>
      </dgm:t>
    </dgm:pt>
    <dgm:pt modelId="{1A917483-0E3D-4164-AE84-40DA93B0D806}" type="parTrans" cxnId="{C6F95930-FB35-45DE-9035-09E894B5E889}">
      <dgm:prSet/>
      <dgm:spPr/>
      <dgm:t>
        <a:bodyPr/>
        <a:lstStyle/>
        <a:p>
          <a:endParaRPr lang="en-US"/>
        </a:p>
      </dgm:t>
    </dgm:pt>
    <dgm:pt modelId="{2C8C4187-BF9D-4B75-8D36-D787D78843B1}" type="sibTrans" cxnId="{C6F95930-FB35-45DE-9035-09E894B5E889}">
      <dgm:prSet/>
      <dgm:spPr/>
      <dgm:t>
        <a:bodyPr/>
        <a:lstStyle/>
        <a:p>
          <a:endParaRPr lang="en-US"/>
        </a:p>
      </dgm:t>
    </dgm:pt>
    <dgm:pt modelId="{35B0B84F-93DD-4AF9-AB7C-66A6287481B6}">
      <dgm:prSet custT="1"/>
      <dgm:spPr/>
      <dgm:t>
        <a:bodyPr/>
        <a:lstStyle/>
        <a:p>
          <a:r>
            <a:rPr lang="en-US" sz="1800" dirty="0"/>
            <a:t>Calculation of expected demand for care based on patient age, sex, and diagnosis and anticipated acute and urgent care needs </a:t>
          </a:r>
        </a:p>
      </dgm:t>
    </dgm:pt>
    <dgm:pt modelId="{85CBA808-0C25-4C59-B306-6DA0711F0B27}" type="parTrans" cxnId="{33DB97F3-0FFB-4D0E-9FD6-6E1BC727EE17}">
      <dgm:prSet/>
      <dgm:spPr/>
      <dgm:t>
        <a:bodyPr/>
        <a:lstStyle/>
        <a:p>
          <a:endParaRPr lang="en-US"/>
        </a:p>
      </dgm:t>
    </dgm:pt>
    <dgm:pt modelId="{3742AD60-B958-497A-B431-82F96732136B}" type="sibTrans" cxnId="{33DB97F3-0FFB-4D0E-9FD6-6E1BC727EE17}">
      <dgm:prSet/>
      <dgm:spPr/>
      <dgm:t>
        <a:bodyPr/>
        <a:lstStyle/>
        <a:p>
          <a:endParaRPr lang="en-US"/>
        </a:p>
      </dgm:t>
    </dgm:pt>
    <dgm:pt modelId="{10230AAF-E71D-4EA1-A257-43C753CF5765}">
      <dgm:prSet custT="1"/>
      <dgm:spPr/>
      <dgm:t>
        <a:bodyPr/>
        <a:lstStyle/>
        <a:p>
          <a:r>
            <a:rPr lang="en-US" sz="1800" dirty="0"/>
            <a:t>An analysis of practice staffing or capacity ensures the practice has sufficient resources to support timely access and delivery of evidence-based care.</a:t>
          </a:r>
        </a:p>
      </dgm:t>
    </dgm:pt>
    <dgm:pt modelId="{DDE9895C-B4CD-4BF1-BDB3-44228078CAE1}" type="parTrans" cxnId="{EA7993A5-EE4A-411D-84C3-402A1A605CD5}">
      <dgm:prSet/>
      <dgm:spPr/>
      <dgm:t>
        <a:bodyPr/>
        <a:lstStyle/>
        <a:p>
          <a:endParaRPr lang="en-US"/>
        </a:p>
      </dgm:t>
    </dgm:pt>
    <dgm:pt modelId="{33D8919F-A35E-4C2C-85F6-5A8911971056}" type="sibTrans" cxnId="{EA7993A5-EE4A-411D-84C3-402A1A605CD5}">
      <dgm:prSet/>
      <dgm:spPr/>
      <dgm:t>
        <a:bodyPr/>
        <a:lstStyle/>
        <a:p>
          <a:endParaRPr lang="en-US"/>
        </a:p>
      </dgm:t>
    </dgm:pt>
    <dgm:pt modelId="{13AC2D68-1A15-4540-A6B3-E3E80EDE2280}" type="pres">
      <dgm:prSet presAssocID="{09D38530-2A87-41BC-9385-1D6A8171D7CB}" presName="linear" presStyleCnt="0">
        <dgm:presLayoutVars>
          <dgm:dir/>
          <dgm:animLvl val="lvl"/>
          <dgm:resizeHandles val="exact"/>
        </dgm:presLayoutVars>
      </dgm:prSet>
      <dgm:spPr/>
    </dgm:pt>
    <dgm:pt modelId="{0D4597EE-EF2E-4995-876A-9C5B55928561}" type="pres">
      <dgm:prSet presAssocID="{65DC9C73-9D77-4F27-80BA-0ABEB0B17CBD}" presName="parentLin" presStyleCnt="0"/>
      <dgm:spPr/>
    </dgm:pt>
    <dgm:pt modelId="{707AD7CE-8192-4A62-A2C9-AA90450D3D6D}" type="pres">
      <dgm:prSet presAssocID="{65DC9C73-9D77-4F27-80BA-0ABEB0B17CBD}" presName="parentLeftMargin" presStyleLbl="node1" presStyleIdx="0" presStyleCnt="2"/>
      <dgm:spPr/>
    </dgm:pt>
    <dgm:pt modelId="{21FAC1EA-5CBB-4897-A88F-4B94547667AA}" type="pres">
      <dgm:prSet presAssocID="{65DC9C73-9D77-4F27-80BA-0ABEB0B17CBD}" presName="parentText" presStyleLbl="node1" presStyleIdx="0" presStyleCnt="2">
        <dgm:presLayoutVars>
          <dgm:chMax val="0"/>
          <dgm:bulletEnabled val="1"/>
        </dgm:presLayoutVars>
      </dgm:prSet>
      <dgm:spPr/>
    </dgm:pt>
    <dgm:pt modelId="{77516279-665D-4F25-99AD-699DD7BEA15C}" type="pres">
      <dgm:prSet presAssocID="{65DC9C73-9D77-4F27-80BA-0ABEB0B17CBD}" presName="negativeSpace" presStyleCnt="0"/>
      <dgm:spPr/>
    </dgm:pt>
    <dgm:pt modelId="{37962D4D-BE37-4009-85B9-2B70920E9D2A}" type="pres">
      <dgm:prSet presAssocID="{65DC9C73-9D77-4F27-80BA-0ABEB0B17CBD}" presName="childText" presStyleLbl="conFgAcc1" presStyleIdx="0" presStyleCnt="2">
        <dgm:presLayoutVars>
          <dgm:bulletEnabled val="1"/>
        </dgm:presLayoutVars>
      </dgm:prSet>
      <dgm:spPr/>
    </dgm:pt>
    <dgm:pt modelId="{709626DD-C3D0-4EB7-A26F-5A35CED471C9}" type="pres">
      <dgm:prSet presAssocID="{3F4DFF89-6566-4ABE-BB60-24277A5AF089}" presName="spaceBetweenRectangles" presStyleCnt="0"/>
      <dgm:spPr/>
    </dgm:pt>
    <dgm:pt modelId="{28FDCDA6-732B-491D-898E-0A033E9DAC0C}" type="pres">
      <dgm:prSet presAssocID="{761A650E-6043-4D5E-8B73-929ACB74F9E1}" presName="parentLin" presStyleCnt="0"/>
      <dgm:spPr/>
    </dgm:pt>
    <dgm:pt modelId="{AB3FC859-3942-4A24-8064-1022ECE7C499}" type="pres">
      <dgm:prSet presAssocID="{761A650E-6043-4D5E-8B73-929ACB74F9E1}" presName="parentLeftMargin" presStyleLbl="node1" presStyleIdx="0" presStyleCnt="2"/>
      <dgm:spPr/>
    </dgm:pt>
    <dgm:pt modelId="{36390F87-18C1-4001-9826-B903B67AEBDF}" type="pres">
      <dgm:prSet presAssocID="{761A650E-6043-4D5E-8B73-929ACB74F9E1}" presName="parentText" presStyleLbl="node1" presStyleIdx="1" presStyleCnt="2">
        <dgm:presLayoutVars>
          <dgm:chMax val="0"/>
          <dgm:bulletEnabled val="1"/>
        </dgm:presLayoutVars>
      </dgm:prSet>
      <dgm:spPr/>
    </dgm:pt>
    <dgm:pt modelId="{5B227B7D-E3CF-4795-A3C7-B5CF8953C9E9}" type="pres">
      <dgm:prSet presAssocID="{761A650E-6043-4D5E-8B73-929ACB74F9E1}" presName="negativeSpace" presStyleCnt="0"/>
      <dgm:spPr/>
    </dgm:pt>
    <dgm:pt modelId="{26090357-5EA1-4BDE-A1C0-99DFECEBC843}" type="pres">
      <dgm:prSet presAssocID="{761A650E-6043-4D5E-8B73-929ACB74F9E1}" presName="childText" presStyleLbl="conFgAcc1" presStyleIdx="1" presStyleCnt="2">
        <dgm:presLayoutVars>
          <dgm:bulletEnabled val="1"/>
        </dgm:presLayoutVars>
      </dgm:prSet>
      <dgm:spPr/>
    </dgm:pt>
  </dgm:ptLst>
  <dgm:cxnLst>
    <dgm:cxn modelId="{C689C20C-1826-4B53-BEC9-614EB4F010DE}" type="presOf" srcId="{022F4B12-2E5B-45A1-9448-22F9AFF90900}" destId="{37962D4D-BE37-4009-85B9-2B70920E9D2A}" srcOrd="0" destOrd="0" presId="urn:microsoft.com/office/officeart/2005/8/layout/list1"/>
    <dgm:cxn modelId="{C6F95930-FB35-45DE-9035-09E894B5E889}" srcId="{09D38530-2A87-41BC-9385-1D6A8171D7CB}" destId="{761A650E-6043-4D5E-8B73-929ACB74F9E1}" srcOrd="1" destOrd="0" parTransId="{1A917483-0E3D-4164-AE84-40DA93B0D806}" sibTransId="{2C8C4187-BF9D-4B75-8D36-D787D78843B1}"/>
    <dgm:cxn modelId="{48ACED31-58A0-4727-A72F-B4D93139EF48}" type="presOf" srcId="{10230AAF-E71D-4EA1-A257-43C753CF5765}" destId="{26090357-5EA1-4BDE-A1C0-99DFECEBC843}" srcOrd="0" destOrd="1" presId="urn:microsoft.com/office/officeart/2005/8/layout/list1"/>
    <dgm:cxn modelId="{8DFDB546-A636-4764-802B-7B20A2AEEA85}" type="presOf" srcId="{1CC01D1D-FF64-4134-A8DA-7F69A4F3F2BC}" destId="{37962D4D-BE37-4009-85B9-2B70920E9D2A}" srcOrd="0" destOrd="1" presId="urn:microsoft.com/office/officeart/2005/8/layout/list1"/>
    <dgm:cxn modelId="{FD065D52-BF5C-42D9-9F40-C5C85DF46586}" type="presOf" srcId="{65DC9C73-9D77-4F27-80BA-0ABEB0B17CBD}" destId="{707AD7CE-8192-4A62-A2C9-AA90450D3D6D}" srcOrd="0" destOrd="0" presId="urn:microsoft.com/office/officeart/2005/8/layout/list1"/>
    <dgm:cxn modelId="{3D4B7C8A-6BCB-42AF-8B72-DC8762D52D08}" srcId="{65DC9C73-9D77-4F27-80BA-0ABEB0B17CBD}" destId="{1CC01D1D-FF64-4134-A8DA-7F69A4F3F2BC}" srcOrd="1" destOrd="0" parTransId="{F694EA82-786F-4337-AA29-4E230572AFB3}" sibTransId="{CF893FAE-EAA6-4FCB-A5D6-9B6E86A472DA}"/>
    <dgm:cxn modelId="{C5E21C9D-1611-4587-8D4E-4E8BBA12F948}" type="presOf" srcId="{09D38530-2A87-41BC-9385-1D6A8171D7CB}" destId="{13AC2D68-1A15-4540-A6B3-E3E80EDE2280}" srcOrd="0" destOrd="0" presId="urn:microsoft.com/office/officeart/2005/8/layout/list1"/>
    <dgm:cxn modelId="{EAC326A1-3BFF-45E2-8895-47A7AA631366}" type="presOf" srcId="{761A650E-6043-4D5E-8B73-929ACB74F9E1}" destId="{36390F87-18C1-4001-9826-B903B67AEBDF}" srcOrd="1" destOrd="0" presId="urn:microsoft.com/office/officeart/2005/8/layout/list1"/>
    <dgm:cxn modelId="{EA7993A5-EE4A-411D-84C3-402A1A605CD5}" srcId="{761A650E-6043-4D5E-8B73-929ACB74F9E1}" destId="{10230AAF-E71D-4EA1-A257-43C753CF5765}" srcOrd="1" destOrd="0" parTransId="{DDE9895C-B4CD-4BF1-BDB3-44228078CAE1}" sibTransId="{33D8919F-A35E-4C2C-85F6-5A8911971056}"/>
    <dgm:cxn modelId="{BAB4FFBE-3250-40D4-8337-8B379DBBC1E4}" type="presOf" srcId="{35B0B84F-93DD-4AF9-AB7C-66A6287481B6}" destId="{26090357-5EA1-4BDE-A1C0-99DFECEBC843}" srcOrd="0" destOrd="0" presId="urn:microsoft.com/office/officeart/2005/8/layout/list1"/>
    <dgm:cxn modelId="{F7B755C2-197C-46FC-8A0D-BA9DE8335429}" type="presOf" srcId="{65DC9C73-9D77-4F27-80BA-0ABEB0B17CBD}" destId="{21FAC1EA-5CBB-4897-A88F-4B94547667AA}" srcOrd="1" destOrd="0" presId="urn:microsoft.com/office/officeart/2005/8/layout/list1"/>
    <dgm:cxn modelId="{151D1ED0-B950-4593-A73F-B935083E8897}" srcId="{65DC9C73-9D77-4F27-80BA-0ABEB0B17CBD}" destId="{79A42363-9932-4344-B288-6D734BCAF8CC}" srcOrd="2" destOrd="0" parTransId="{32DE63DC-8549-47B9-9F14-9B8AC8713C9C}" sibTransId="{12830201-9194-4494-902F-222BF48B2A56}"/>
    <dgm:cxn modelId="{18AF69EF-B59E-4FC5-87DB-5A54DE9A1497}" srcId="{09D38530-2A87-41BC-9385-1D6A8171D7CB}" destId="{65DC9C73-9D77-4F27-80BA-0ABEB0B17CBD}" srcOrd="0" destOrd="0" parTransId="{6258BB76-8019-4165-A1F7-1FEA482C8D51}" sibTransId="{3F4DFF89-6566-4ABE-BB60-24277A5AF089}"/>
    <dgm:cxn modelId="{604B77F2-86E0-4DC0-B6EF-94DE5972AA66}" type="presOf" srcId="{761A650E-6043-4D5E-8B73-929ACB74F9E1}" destId="{AB3FC859-3942-4A24-8064-1022ECE7C499}" srcOrd="0" destOrd="0" presId="urn:microsoft.com/office/officeart/2005/8/layout/list1"/>
    <dgm:cxn modelId="{33DB97F3-0FFB-4D0E-9FD6-6E1BC727EE17}" srcId="{761A650E-6043-4D5E-8B73-929ACB74F9E1}" destId="{35B0B84F-93DD-4AF9-AB7C-66A6287481B6}" srcOrd="0" destOrd="0" parTransId="{85CBA808-0C25-4C59-B306-6DA0711F0B27}" sibTransId="{3742AD60-B958-497A-B431-82F96732136B}"/>
    <dgm:cxn modelId="{714A08F7-DF73-4C7E-BDCF-B844A52EFE95}" srcId="{65DC9C73-9D77-4F27-80BA-0ABEB0B17CBD}" destId="{022F4B12-2E5B-45A1-9448-22F9AFF90900}" srcOrd="0" destOrd="0" parTransId="{2D256461-A2F2-43A8-A1EB-2766AB4DBAFC}" sibTransId="{5BB15A55-4066-4DB3-ACAF-3B5C9CA6F3D8}"/>
    <dgm:cxn modelId="{4789FAFB-10ED-444C-A175-C0D443C2E1FB}" type="presOf" srcId="{79A42363-9932-4344-B288-6D734BCAF8CC}" destId="{37962D4D-BE37-4009-85B9-2B70920E9D2A}" srcOrd="0" destOrd="2" presId="urn:microsoft.com/office/officeart/2005/8/layout/list1"/>
    <dgm:cxn modelId="{57E81F72-CD3A-43FD-9A62-569AA04EC719}" type="presParOf" srcId="{13AC2D68-1A15-4540-A6B3-E3E80EDE2280}" destId="{0D4597EE-EF2E-4995-876A-9C5B55928561}" srcOrd="0" destOrd="0" presId="urn:microsoft.com/office/officeart/2005/8/layout/list1"/>
    <dgm:cxn modelId="{84A0CDA9-A8DE-4264-8E9C-B1C895633BA3}" type="presParOf" srcId="{0D4597EE-EF2E-4995-876A-9C5B55928561}" destId="{707AD7CE-8192-4A62-A2C9-AA90450D3D6D}" srcOrd="0" destOrd="0" presId="urn:microsoft.com/office/officeart/2005/8/layout/list1"/>
    <dgm:cxn modelId="{480A307D-054C-4102-B857-D6E272AF7ABB}" type="presParOf" srcId="{0D4597EE-EF2E-4995-876A-9C5B55928561}" destId="{21FAC1EA-5CBB-4897-A88F-4B94547667AA}" srcOrd="1" destOrd="0" presId="urn:microsoft.com/office/officeart/2005/8/layout/list1"/>
    <dgm:cxn modelId="{9FAD0619-8F69-4B33-8AFD-02F0A108D580}" type="presParOf" srcId="{13AC2D68-1A15-4540-A6B3-E3E80EDE2280}" destId="{77516279-665D-4F25-99AD-699DD7BEA15C}" srcOrd="1" destOrd="0" presId="urn:microsoft.com/office/officeart/2005/8/layout/list1"/>
    <dgm:cxn modelId="{9A4033A0-9A32-4771-A170-33104723CD5D}" type="presParOf" srcId="{13AC2D68-1A15-4540-A6B3-E3E80EDE2280}" destId="{37962D4D-BE37-4009-85B9-2B70920E9D2A}" srcOrd="2" destOrd="0" presId="urn:microsoft.com/office/officeart/2005/8/layout/list1"/>
    <dgm:cxn modelId="{A89F4B31-A233-4B3A-AA7C-880D7232B8FC}" type="presParOf" srcId="{13AC2D68-1A15-4540-A6B3-E3E80EDE2280}" destId="{709626DD-C3D0-4EB7-A26F-5A35CED471C9}" srcOrd="3" destOrd="0" presId="urn:microsoft.com/office/officeart/2005/8/layout/list1"/>
    <dgm:cxn modelId="{510C92AC-19EE-48D9-ADB2-41B4472C7622}" type="presParOf" srcId="{13AC2D68-1A15-4540-A6B3-E3E80EDE2280}" destId="{28FDCDA6-732B-491D-898E-0A033E9DAC0C}" srcOrd="4" destOrd="0" presId="urn:microsoft.com/office/officeart/2005/8/layout/list1"/>
    <dgm:cxn modelId="{B40A59C0-5ABD-4450-A152-739D82A6185D}" type="presParOf" srcId="{28FDCDA6-732B-491D-898E-0A033E9DAC0C}" destId="{AB3FC859-3942-4A24-8064-1022ECE7C499}" srcOrd="0" destOrd="0" presId="urn:microsoft.com/office/officeart/2005/8/layout/list1"/>
    <dgm:cxn modelId="{8BC2E485-1FC1-4C0A-8B09-4A60EA300120}" type="presParOf" srcId="{28FDCDA6-732B-491D-898E-0A033E9DAC0C}" destId="{36390F87-18C1-4001-9826-B903B67AEBDF}" srcOrd="1" destOrd="0" presId="urn:microsoft.com/office/officeart/2005/8/layout/list1"/>
    <dgm:cxn modelId="{A650A7B4-DF31-4B19-A8EE-8200C57AD260}" type="presParOf" srcId="{13AC2D68-1A15-4540-A6B3-E3E80EDE2280}" destId="{5B227B7D-E3CF-4795-A3C7-B5CF8953C9E9}" srcOrd="5" destOrd="0" presId="urn:microsoft.com/office/officeart/2005/8/layout/list1"/>
    <dgm:cxn modelId="{4E155C8C-5360-4288-9B49-9D289B5045A2}" type="presParOf" srcId="{13AC2D68-1A15-4540-A6B3-E3E80EDE2280}" destId="{26090357-5EA1-4BDE-A1C0-99DFECEBC84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AF9A26-0A3A-4F3A-9472-E23C466A02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D38D34-E94F-4C2C-A565-632F04B1917C}">
      <dgm:prSet custT="1"/>
      <dgm:spPr/>
      <dgm:t>
        <a:bodyPr/>
        <a:lstStyle/>
        <a:p>
          <a:r>
            <a:rPr lang="en-US" sz="1800" dirty="0"/>
            <a:t>116 million patients with HTN nationally (CDC, 2022)</a:t>
          </a:r>
        </a:p>
      </dgm:t>
    </dgm:pt>
    <dgm:pt modelId="{1D3D85D5-BDB1-4824-AA9E-56D2957E40F9}" type="parTrans" cxnId="{8FDA3F75-0DE8-49B3-8F86-F86DD7FDF00C}">
      <dgm:prSet/>
      <dgm:spPr/>
      <dgm:t>
        <a:bodyPr/>
        <a:lstStyle/>
        <a:p>
          <a:endParaRPr lang="en-US"/>
        </a:p>
      </dgm:t>
    </dgm:pt>
    <dgm:pt modelId="{633F0ECA-078C-4DCB-86D3-1D2C7D8D4696}" type="sibTrans" cxnId="{8FDA3F75-0DE8-49B3-8F86-F86DD7FDF00C}">
      <dgm:prSet/>
      <dgm:spPr/>
      <dgm:t>
        <a:bodyPr/>
        <a:lstStyle/>
        <a:p>
          <a:endParaRPr lang="en-US"/>
        </a:p>
      </dgm:t>
    </dgm:pt>
    <dgm:pt modelId="{9404DEE9-A720-47E3-AADA-3FC50DD604E7}">
      <dgm:prSet custT="1"/>
      <dgm:spPr/>
      <dgm:t>
        <a:bodyPr/>
        <a:lstStyle/>
        <a:p>
          <a:r>
            <a:rPr lang="en-US" sz="1800" dirty="0"/>
            <a:t>Leading modifiable risk factor in the prevention of heart attack and stroke (Block &amp; Basile, 2021) </a:t>
          </a:r>
        </a:p>
      </dgm:t>
    </dgm:pt>
    <dgm:pt modelId="{03D98821-4E45-4544-B317-FD4879BC0BF3}" type="parTrans" cxnId="{D8C6660C-1908-4CF9-BC0A-BE365905F8AF}">
      <dgm:prSet/>
      <dgm:spPr/>
      <dgm:t>
        <a:bodyPr/>
        <a:lstStyle/>
        <a:p>
          <a:endParaRPr lang="en-US"/>
        </a:p>
      </dgm:t>
    </dgm:pt>
    <dgm:pt modelId="{FD8A1CBC-E52F-41B4-8DB6-6023B6357571}" type="sibTrans" cxnId="{D8C6660C-1908-4CF9-BC0A-BE365905F8AF}">
      <dgm:prSet/>
      <dgm:spPr/>
      <dgm:t>
        <a:bodyPr/>
        <a:lstStyle/>
        <a:p>
          <a:endParaRPr lang="en-US"/>
        </a:p>
      </dgm:t>
    </dgm:pt>
    <dgm:pt modelId="{5630B785-DFF2-414B-9216-B8656B6BAE0D}">
      <dgm:prSet custT="1"/>
      <dgm:spPr/>
      <dgm:t>
        <a:bodyPr/>
        <a:lstStyle/>
        <a:p>
          <a:r>
            <a:rPr lang="en-US" sz="1800" dirty="0"/>
            <a:t>Hypertension contributes $130 billion to the U.S. healthcare cost each year (CDC, 2022)</a:t>
          </a:r>
        </a:p>
      </dgm:t>
    </dgm:pt>
    <dgm:pt modelId="{59A4E777-15C9-4F68-A4CD-E79117001720}" type="parTrans" cxnId="{9969EC46-EF6A-4C2C-92F7-D30C707D48A0}">
      <dgm:prSet/>
      <dgm:spPr/>
      <dgm:t>
        <a:bodyPr/>
        <a:lstStyle/>
        <a:p>
          <a:endParaRPr lang="en-US"/>
        </a:p>
      </dgm:t>
    </dgm:pt>
    <dgm:pt modelId="{DF946609-DE08-4548-B0D3-DAD55019E7DE}" type="sibTrans" cxnId="{9969EC46-EF6A-4C2C-92F7-D30C707D48A0}">
      <dgm:prSet/>
      <dgm:spPr/>
      <dgm:t>
        <a:bodyPr/>
        <a:lstStyle/>
        <a:p>
          <a:endParaRPr lang="en-US"/>
        </a:p>
      </dgm:t>
    </dgm:pt>
    <dgm:pt modelId="{0F1DAC65-D7BB-4C06-8B5B-7CDEFB6BCDAF}">
      <dgm:prSet custT="1"/>
      <dgm:spPr/>
      <dgm:t>
        <a:bodyPr/>
        <a:lstStyle/>
        <a:p>
          <a:r>
            <a:rPr lang="en-US" sz="1800" dirty="0"/>
            <a:t>~500,000 patients with a diagnosis of hypertension across Trinity Health ambulatory physician practices</a:t>
          </a:r>
        </a:p>
      </dgm:t>
    </dgm:pt>
    <dgm:pt modelId="{65308F45-2371-449C-A91F-C74AF3A1B52C}" type="parTrans" cxnId="{CCF8D3DF-710B-4954-8AB5-812A5F282CAA}">
      <dgm:prSet/>
      <dgm:spPr/>
      <dgm:t>
        <a:bodyPr/>
        <a:lstStyle/>
        <a:p>
          <a:endParaRPr lang="en-US"/>
        </a:p>
      </dgm:t>
    </dgm:pt>
    <dgm:pt modelId="{841A96E1-6ECD-44A3-B552-88524FE38E45}" type="sibTrans" cxnId="{CCF8D3DF-710B-4954-8AB5-812A5F282CAA}">
      <dgm:prSet/>
      <dgm:spPr/>
      <dgm:t>
        <a:bodyPr/>
        <a:lstStyle/>
        <a:p>
          <a:endParaRPr lang="en-US"/>
        </a:p>
      </dgm:t>
    </dgm:pt>
    <dgm:pt modelId="{59884369-FBEA-47DE-8ACF-0F18E303F672}">
      <dgm:prSet custT="1"/>
      <dgm:spPr/>
      <dgm:t>
        <a:bodyPr/>
        <a:lstStyle/>
        <a:p>
          <a:r>
            <a:rPr lang="en-US" sz="1800" dirty="0"/>
            <a:t>National HTN Control rate 46% (Smith, 2022)</a:t>
          </a:r>
        </a:p>
      </dgm:t>
    </dgm:pt>
    <dgm:pt modelId="{58128325-7C78-4EE5-885B-9BD156F3DD85}" type="parTrans" cxnId="{176831E1-9177-4D71-9885-338CA9FD61F3}">
      <dgm:prSet/>
      <dgm:spPr/>
      <dgm:t>
        <a:bodyPr/>
        <a:lstStyle/>
        <a:p>
          <a:endParaRPr lang="en-US"/>
        </a:p>
      </dgm:t>
    </dgm:pt>
    <dgm:pt modelId="{1484F21E-AEF1-4035-B228-1EA0EC0EFE99}" type="sibTrans" cxnId="{176831E1-9177-4D71-9885-338CA9FD61F3}">
      <dgm:prSet/>
      <dgm:spPr/>
      <dgm:t>
        <a:bodyPr/>
        <a:lstStyle/>
        <a:p>
          <a:endParaRPr lang="en-US"/>
        </a:p>
      </dgm:t>
    </dgm:pt>
    <dgm:pt modelId="{A0618FF5-8D63-43C8-86FE-6BB0EDCA897D}">
      <dgm:prSet custT="1"/>
      <dgm:spPr/>
      <dgm:t>
        <a:bodyPr/>
        <a:lstStyle/>
        <a:p>
          <a:r>
            <a:rPr lang="en-US" sz="1800" dirty="0"/>
            <a:t>Trinity Health HTN Control rate goal 80%</a:t>
          </a:r>
        </a:p>
      </dgm:t>
    </dgm:pt>
    <dgm:pt modelId="{7CEF50E6-EA93-462C-B45F-D47BD4C4D5E6}" type="parTrans" cxnId="{BAC78A09-7FB7-428E-83DD-9C5D619293BE}">
      <dgm:prSet/>
      <dgm:spPr/>
      <dgm:t>
        <a:bodyPr/>
        <a:lstStyle/>
        <a:p>
          <a:endParaRPr lang="en-US"/>
        </a:p>
      </dgm:t>
    </dgm:pt>
    <dgm:pt modelId="{2A2C07A1-407C-4C3E-AC28-9B586C3D593C}" type="sibTrans" cxnId="{BAC78A09-7FB7-428E-83DD-9C5D619293BE}">
      <dgm:prSet/>
      <dgm:spPr/>
      <dgm:t>
        <a:bodyPr/>
        <a:lstStyle/>
        <a:p>
          <a:endParaRPr lang="en-US"/>
        </a:p>
      </dgm:t>
    </dgm:pt>
    <dgm:pt modelId="{C64BBCAA-1FAE-412D-B114-ABFFD2D5703E}">
      <dgm:prSet custT="1"/>
      <dgm:spPr/>
      <dgm:t>
        <a:bodyPr/>
        <a:lstStyle/>
        <a:p>
          <a:r>
            <a:rPr lang="en-US" sz="1200" dirty="0"/>
            <a:t>62% in 2019</a:t>
          </a:r>
        </a:p>
      </dgm:t>
    </dgm:pt>
    <dgm:pt modelId="{02338F45-26D3-44C6-B1B7-61A8B4AD6CFB}" type="parTrans" cxnId="{7B1E97A4-B46F-479E-9637-6DAA12FE2BD9}">
      <dgm:prSet/>
      <dgm:spPr/>
      <dgm:t>
        <a:bodyPr/>
        <a:lstStyle/>
        <a:p>
          <a:endParaRPr lang="en-US"/>
        </a:p>
      </dgm:t>
    </dgm:pt>
    <dgm:pt modelId="{3C7AD9D2-96ED-4F1C-9245-25E9A9879F60}" type="sibTrans" cxnId="{7B1E97A4-B46F-479E-9637-6DAA12FE2BD9}">
      <dgm:prSet/>
      <dgm:spPr/>
      <dgm:t>
        <a:bodyPr/>
        <a:lstStyle/>
        <a:p>
          <a:endParaRPr lang="en-US"/>
        </a:p>
      </dgm:t>
    </dgm:pt>
    <dgm:pt modelId="{85A9D784-2584-436A-8B35-4F98DEF383FB}">
      <dgm:prSet custT="1"/>
      <dgm:spPr/>
      <dgm:t>
        <a:bodyPr/>
        <a:lstStyle/>
        <a:p>
          <a:r>
            <a:rPr lang="en-US" sz="1200" dirty="0"/>
            <a:t>71% in 2022</a:t>
          </a:r>
        </a:p>
      </dgm:t>
    </dgm:pt>
    <dgm:pt modelId="{095F0E84-54CE-4142-AD66-489725D04450}" type="parTrans" cxnId="{65E0B12B-6249-4FBF-8CB3-C9FF2A11FCFB}">
      <dgm:prSet/>
      <dgm:spPr/>
      <dgm:t>
        <a:bodyPr/>
        <a:lstStyle/>
        <a:p>
          <a:endParaRPr lang="en-US"/>
        </a:p>
      </dgm:t>
    </dgm:pt>
    <dgm:pt modelId="{677C6741-57C8-49FC-886C-271A926891A6}" type="sibTrans" cxnId="{65E0B12B-6249-4FBF-8CB3-C9FF2A11FCFB}">
      <dgm:prSet/>
      <dgm:spPr/>
      <dgm:t>
        <a:bodyPr/>
        <a:lstStyle/>
        <a:p>
          <a:endParaRPr lang="en-US"/>
        </a:p>
      </dgm:t>
    </dgm:pt>
    <dgm:pt modelId="{EBAD9FEF-6587-4A1A-9F3B-6F00817F6153}">
      <dgm:prSet custT="1"/>
      <dgm:spPr/>
      <dgm:t>
        <a:bodyPr/>
        <a:lstStyle/>
        <a:p>
          <a:r>
            <a:rPr lang="en-US" sz="1200" dirty="0"/>
            <a:t>72% in 2023</a:t>
          </a:r>
        </a:p>
      </dgm:t>
    </dgm:pt>
    <dgm:pt modelId="{79CD7CD5-06C2-4B03-A4A6-90DA5AD16CCE}" type="parTrans" cxnId="{3D20B147-135A-4137-A9E1-014D5BA4171A}">
      <dgm:prSet/>
      <dgm:spPr/>
      <dgm:t>
        <a:bodyPr/>
        <a:lstStyle/>
        <a:p>
          <a:endParaRPr lang="en-US"/>
        </a:p>
      </dgm:t>
    </dgm:pt>
    <dgm:pt modelId="{81B8712F-806A-4986-9721-9C130F7BA6ED}" type="sibTrans" cxnId="{3D20B147-135A-4137-A9E1-014D5BA4171A}">
      <dgm:prSet/>
      <dgm:spPr/>
      <dgm:t>
        <a:bodyPr/>
        <a:lstStyle/>
        <a:p>
          <a:endParaRPr lang="en-US"/>
        </a:p>
      </dgm:t>
    </dgm:pt>
    <dgm:pt modelId="{301C5A56-EA54-4506-875D-9421ED2E18CA}" type="pres">
      <dgm:prSet presAssocID="{E2AF9A26-0A3A-4F3A-9472-E23C466A0250}" presName="root" presStyleCnt="0">
        <dgm:presLayoutVars>
          <dgm:dir/>
          <dgm:resizeHandles val="exact"/>
        </dgm:presLayoutVars>
      </dgm:prSet>
      <dgm:spPr/>
    </dgm:pt>
    <dgm:pt modelId="{9B528EB7-80E1-4696-B184-D08C512E4A94}" type="pres">
      <dgm:prSet presAssocID="{5FD38D34-E94F-4C2C-A565-632F04B1917C}" presName="compNode" presStyleCnt="0"/>
      <dgm:spPr/>
    </dgm:pt>
    <dgm:pt modelId="{7CF0CD0B-7407-45FE-A958-8447DC4DA8B8}" type="pres">
      <dgm:prSet presAssocID="{5FD38D34-E94F-4C2C-A565-632F04B1917C}" presName="bgRect" presStyleLbl="bgShp" presStyleIdx="0" presStyleCnt="6"/>
      <dgm:spPr/>
    </dgm:pt>
    <dgm:pt modelId="{EC184565-F9AB-4FCB-8BEC-CE930C279EEC}" type="pres">
      <dgm:prSet presAssocID="{5FD38D34-E94F-4C2C-A565-632F04B1917C}"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p compass with solid fill"/>
        </a:ext>
      </dgm:extLst>
    </dgm:pt>
    <dgm:pt modelId="{AE301D05-EA70-4A8E-8F82-7B61A6AD32E1}" type="pres">
      <dgm:prSet presAssocID="{5FD38D34-E94F-4C2C-A565-632F04B1917C}" presName="spaceRect" presStyleCnt="0"/>
      <dgm:spPr/>
    </dgm:pt>
    <dgm:pt modelId="{AA4417BA-458C-44E0-A532-0EDFB779190A}" type="pres">
      <dgm:prSet presAssocID="{5FD38D34-E94F-4C2C-A565-632F04B1917C}" presName="parTx" presStyleLbl="revTx" presStyleIdx="0" presStyleCnt="7">
        <dgm:presLayoutVars>
          <dgm:chMax val="0"/>
          <dgm:chPref val="0"/>
        </dgm:presLayoutVars>
      </dgm:prSet>
      <dgm:spPr/>
    </dgm:pt>
    <dgm:pt modelId="{BB7B3E5B-E169-4A50-BF5B-75435C587381}" type="pres">
      <dgm:prSet presAssocID="{633F0ECA-078C-4DCB-86D3-1D2C7D8D4696}" presName="sibTrans" presStyleCnt="0"/>
      <dgm:spPr/>
    </dgm:pt>
    <dgm:pt modelId="{3F4F2793-5747-465E-9332-D7942B0EB313}" type="pres">
      <dgm:prSet presAssocID="{9404DEE9-A720-47E3-AADA-3FC50DD604E7}" presName="compNode" presStyleCnt="0"/>
      <dgm:spPr/>
    </dgm:pt>
    <dgm:pt modelId="{DA761EDC-6A37-4DE9-831A-6A946C84B443}" type="pres">
      <dgm:prSet presAssocID="{9404DEE9-A720-47E3-AADA-3FC50DD604E7}" presName="bgRect" presStyleLbl="bgShp" presStyleIdx="1" presStyleCnt="6"/>
      <dgm:spPr/>
    </dgm:pt>
    <dgm:pt modelId="{E2513F2D-6507-4486-9336-8A25B04F9EBF}" type="pres">
      <dgm:prSet presAssocID="{9404DEE9-A720-47E3-AADA-3FC50DD604E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2D206161-EB7C-41E1-82B0-E2A97EDF0879}" type="pres">
      <dgm:prSet presAssocID="{9404DEE9-A720-47E3-AADA-3FC50DD604E7}" presName="spaceRect" presStyleCnt="0"/>
      <dgm:spPr/>
    </dgm:pt>
    <dgm:pt modelId="{AA3C2C09-1865-4880-9CAA-8A1028B508CF}" type="pres">
      <dgm:prSet presAssocID="{9404DEE9-A720-47E3-AADA-3FC50DD604E7}" presName="parTx" presStyleLbl="revTx" presStyleIdx="1" presStyleCnt="7">
        <dgm:presLayoutVars>
          <dgm:chMax val="0"/>
          <dgm:chPref val="0"/>
        </dgm:presLayoutVars>
      </dgm:prSet>
      <dgm:spPr/>
    </dgm:pt>
    <dgm:pt modelId="{8C5A2EA9-65F5-4579-B478-071B7EED9A02}" type="pres">
      <dgm:prSet presAssocID="{FD8A1CBC-E52F-41B4-8DB6-6023B6357571}" presName="sibTrans" presStyleCnt="0"/>
      <dgm:spPr/>
    </dgm:pt>
    <dgm:pt modelId="{7ACB8B3B-4D68-498B-8CA0-2BB72F7CB58D}" type="pres">
      <dgm:prSet presAssocID="{5630B785-DFF2-414B-9216-B8656B6BAE0D}" presName="compNode" presStyleCnt="0"/>
      <dgm:spPr/>
    </dgm:pt>
    <dgm:pt modelId="{3D7C2622-A2F3-4074-B522-5CB2825B1CFB}" type="pres">
      <dgm:prSet presAssocID="{5630B785-DFF2-414B-9216-B8656B6BAE0D}" presName="bgRect" presStyleLbl="bgShp" presStyleIdx="2" presStyleCnt="6"/>
      <dgm:spPr/>
    </dgm:pt>
    <dgm:pt modelId="{90EBA344-2C82-4145-9487-A0AA3953804E}" type="pres">
      <dgm:prSet presAssocID="{5630B785-DFF2-414B-9216-B8656B6BAE0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with Pulse"/>
        </a:ext>
      </dgm:extLst>
    </dgm:pt>
    <dgm:pt modelId="{87B86301-A150-4397-803F-85E5B7E650E5}" type="pres">
      <dgm:prSet presAssocID="{5630B785-DFF2-414B-9216-B8656B6BAE0D}" presName="spaceRect" presStyleCnt="0"/>
      <dgm:spPr/>
    </dgm:pt>
    <dgm:pt modelId="{EFCBC5F0-E903-4FB7-9F76-D76FDA44744A}" type="pres">
      <dgm:prSet presAssocID="{5630B785-DFF2-414B-9216-B8656B6BAE0D}" presName="parTx" presStyleLbl="revTx" presStyleIdx="2" presStyleCnt="7">
        <dgm:presLayoutVars>
          <dgm:chMax val="0"/>
          <dgm:chPref val="0"/>
        </dgm:presLayoutVars>
      </dgm:prSet>
      <dgm:spPr/>
    </dgm:pt>
    <dgm:pt modelId="{4F610BCC-FC3D-4DB9-A07F-6BE8D957E15B}" type="pres">
      <dgm:prSet presAssocID="{DF946609-DE08-4548-B0D3-DAD55019E7DE}" presName="sibTrans" presStyleCnt="0"/>
      <dgm:spPr/>
    </dgm:pt>
    <dgm:pt modelId="{2F7129D1-EE69-429C-9F95-50DD4FA8D6A4}" type="pres">
      <dgm:prSet presAssocID="{0F1DAC65-D7BB-4C06-8B5B-7CDEFB6BCDAF}" presName="compNode" presStyleCnt="0"/>
      <dgm:spPr/>
    </dgm:pt>
    <dgm:pt modelId="{01F3BEDB-6EC3-4B5A-B32F-1CF742CF8C04}" type="pres">
      <dgm:prSet presAssocID="{0F1DAC65-D7BB-4C06-8B5B-7CDEFB6BCDAF}" presName="bgRect" presStyleLbl="bgShp" presStyleIdx="3" presStyleCnt="6"/>
      <dgm:spPr/>
    </dgm:pt>
    <dgm:pt modelId="{50820E0B-7A94-4A0B-8B05-8B885BD3BEA7}" type="pres">
      <dgm:prSet presAssocID="{0F1DAC65-D7BB-4C06-8B5B-7CDEFB6BCDA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CBDB9D17-209D-48FC-95EF-05E7C4DC94D7}" type="pres">
      <dgm:prSet presAssocID="{0F1DAC65-D7BB-4C06-8B5B-7CDEFB6BCDAF}" presName="spaceRect" presStyleCnt="0"/>
      <dgm:spPr/>
    </dgm:pt>
    <dgm:pt modelId="{7E559653-25A6-4327-8386-90B1BC73E83F}" type="pres">
      <dgm:prSet presAssocID="{0F1DAC65-D7BB-4C06-8B5B-7CDEFB6BCDAF}" presName="parTx" presStyleLbl="revTx" presStyleIdx="3" presStyleCnt="7">
        <dgm:presLayoutVars>
          <dgm:chMax val="0"/>
          <dgm:chPref val="0"/>
        </dgm:presLayoutVars>
      </dgm:prSet>
      <dgm:spPr/>
    </dgm:pt>
    <dgm:pt modelId="{7F747363-BD9A-41DF-BE40-4B9AAB6E2F09}" type="pres">
      <dgm:prSet presAssocID="{841A96E1-6ECD-44A3-B552-88524FE38E45}" presName="sibTrans" presStyleCnt="0"/>
      <dgm:spPr/>
    </dgm:pt>
    <dgm:pt modelId="{9F84B878-A055-4FA3-8E57-63DEFAD29EF7}" type="pres">
      <dgm:prSet presAssocID="{59884369-FBEA-47DE-8ACF-0F18E303F672}" presName="compNode" presStyleCnt="0"/>
      <dgm:spPr/>
    </dgm:pt>
    <dgm:pt modelId="{5C134767-8D27-4C7B-A980-8E8ABD320C8D}" type="pres">
      <dgm:prSet presAssocID="{59884369-FBEA-47DE-8ACF-0F18E303F672}" presName="bgRect" presStyleLbl="bgShp" presStyleIdx="4" presStyleCnt="6"/>
      <dgm:spPr/>
    </dgm:pt>
    <dgm:pt modelId="{F7EFB06D-9A4D-425A-8D73-46F9B162F282}" type="pres">
      <dgm:prSet presAssocID="{59884369-FBEA-47DE-8ACF-0F18E303F67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A508FB6E-B356-4885-A752-3B2DD34AC14C}" type="pres">
      <dgm:prSet presAssocID="{59884369-FBEA-47DE-8ACF-0F18E303F672}" presName="spaceRect" presStyleCnt="0"/>
      <dgm:spPr/>
    </dgm:pt>
    <dgm:pt modelId="{AA8F9CC0-BEF8-43E9-8F98-A4601188F4F4}" type="pres">
      <dgm:prSet presAssocID="{59884369-FBEA-47DE-8ACF-0F18E303F672}" presName="parTx" presStyleLbl="revTx" presStyleIdx="4" presStyleCnt="7">
        <dgm:presLayoutVars>
          <dgm:chMax val="0"/>
          <dgm:chPref val="0"/>
        </dgm:presLayoutVars>
      </dgm:prSet>
      <dgm:spPr/>
    </dgm:pt>
    <dgm:pt modelId="{54072827-A932-41A7-83D8-4819B6ECE8B8}" type="pres">
      <dgm:prSet presAssocID="{1484F21E-AEF1-4035-B228-1EA0EC0EFE99}" presName="sibTrans" presStyleCnt="0"/>
      <dgm:spPr/>
    </dgm:pt>
    <dgm:pt modelId="{09510316-3783-4CA0-A230-B70A9A9BD00E}" type="pres">
      <dgm:prSet presAssocID="{A0618FF5-8D63-43C8-86FE-6BB0EDCA897D}" presName="compNode" presStyleCnt="0"/>
      <dgm:spPr/>
    </dgm:pt>
    <dgm:pt modelId="{D71C476A-C61A-4B2D-B57C-6C177991DB7D}" type="pres">
      <dgm:prSet presAssocID="{A0618FF5-8D63-43C8-86FE-6BB0EDCA897D}" presName="bgRect" presStyleLbl="bgShp" presStyleIdx="5" presStyleCnt="6"/>
      <dgm:spPr/>
    </dgm:pt>
    <dgm:pt modelId="{E9E9DF87-CF29-4A2E-85B5-245D5464B5B3}" type="pres">
      <dgm:prSet presAssocID="{A0618FF5-8D63-43C8-86FE-6BB0EDCA897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BDBB5023-B748-4774-8A38-57B6B4847F65}" type="pres">
      <dgm:prSet presAssocID="{A0618FF5-8D63-43C8-86FE-6BB0EDCA897D}" presName="spaceRect" presStyleCnt="0"/>
      <dgm:spPr/>
    </dgm:pt>
    <dgm:pt modelId="{FEBB866E-672B-48F5-AD2B-D505BA3F967D}" type="pres">
      <dgm:prSet presAssocID="{A0618FF5-8D63-43C8-86FE-6BB0EDCA897D}" presName="parTx" presStyleLbl="revTx" presStyleIdx="5" presStyleCnt="7">
        <dgm:presLayoutVars>
          <dgm:chMax val="0"/>
          <dgm:chPref val="0"/>
        </dgm:presLayoutVars>
      </dgm:prSet>
      <dgm:spPr/>
    </dgm:pt>
    <dgm:pt modelId="{528A30E6-A3F7-4BB4-BED1-0D74020B3205}" type="pres">
      <dgm:prSet presAssocID="{A0618FF5-8D63-43C8-86FE-6BB0EDCA897D}" presName="desTx" presStyleLbl="revTx" presStyleIdx="6" presStyleCnt="7">
        <dgm:presLayoutVars/>
      </dgm:prSet>
      <dgm:spPr/>
    </dgm:pt>
  </dgm:ptLst>
  <dgm:cxnLst>
    <dgm:cxn modelId="{BAC78A09-7FB7-428E-83DD-9C5D619293BE}" srcId="{E2AF9A26-0A3A-4F3A-9472-E23C466A0250}" destId="{A0618FF5-8D63-43C8-86FE-6BB0EDCA897D}" srcOrd="5" destOrd="0" parTransId="{7CEF50E6-EA93-462C-B45F-D47BD4C4D5E6}" sibTransId="{2A2C07A1-407C-4C3E-AC28-9B586C3D593C}"/>
    <dgm:cxn modelId="{D8C6660C-1908-4CF9-BC0A-BE365905F8AF}" srcId="{E2AF9A26-0A3A-4F3A-9472-E23C466A0250}" destId="{9404DEE9-A720-47E3-AADA-3FC50DD604E7}" srcOrd="1" destOrd="0" parTransId="{03D98821-4E45-4544-B317-FD4879BC0BF3}" sibTransId="{FD8A1CBC-E52F-41B4-8DB6-6023B6357571}"/>
    <dgm:cxn modelId="{5B983017-C3F4-45E2-9B94-7B10720E45A4}" type="presOf" srcId="{5FD38D34-E94F-4C2C-A565-632F04B1917C}" destId="{AA4417BA-458C-44E0-A532-0EDFB779190A}" srcOrd="0" destOrd="0" presId="urn:microsoft.com/office/officeart/2018/2/layout/IconVerticalSolidList"/>
    <dgm:cxn modelId="{62F2D61C-5EF7-458F-856A-3E9447938274}" type="presOf" srcId="{5630B785-DFF2-414B-9216-B8656B6BAE0D}" destId="{EFCBC5F0-E903-4FB7-9F76-D76FDA44744A}" srcOrd="0" destOrd="0" presId="urn:microsoft.com/office/officeart/2018/2/layout/IconVerticalSolidList"/>
    <dgm:cxn modelId="{2D89972B-293D-40DD-B869-6CFE99F8F943}" type="presOf" srcId="{0F1DAC65-D7BB-4C06-8B5B-7CDEFB6BCDAF}" destId="{7E559653-25A6-4327-8386-90B1BC73E83F}" srcOrd="0" destOrd="0" presId="urn:microsoft.com/office/officeart/2018/2/layout/IconVerticalSolidList"/>
    <dgm:cxn modelId="{65E0B12B-6249-4FBF-8CB3-C9FF2A11FCFB}" srcId="{A0618FF5-8D63-43C8-86FE-6BB0EDCA897D}" destId="{85A9D784-2584-436A-8B35-4F98DEF383FB}" srcOrd="1" destOrd="0" parTransId="{095F0E84-54CE-4142-AD66-489725D04450}" sibTransId="{677C6741-57C8-49FC-886C-271A926891A6}"/>
    <dgm:cxn modelId="{9969EC46-EF6A-4C2C-92F7-D30C707D48A0}" srcId="{E2AF9A26-0A3A-4F3A-9472-E23C466A0250}" destId="{5630B785-DFF2-414B-9216-B8656B6BAE0D}" srcOrd="2" destOrd="0" parTransId="{59A4E777-15C9-4F68-A4CD-E79117001720}" sibTransId="{DF946609-DE08-4548-B0D3-DAD55019E7DE}"/>
    <dgm:cxn modelId="{3D20B147-135A-4137-A9E1-014D5BA4171A}" srcId="{A0618FF5-8D63-43C8-86FE-6BB0EDCA897D}" destId="{EBAD9FEF-6587-4A1A-9F3B-6F00817F6153}" srcOrd="2" destOrd="0" parTransId="{79CD7CD5-06C2-4B03-A4A6-90DA5AD16CCE}" sibTransId="{81B8712F-806A-4986-9721-9C130F7BA6ED}"/>
    <dgm:cxn modelId="{89A0DA67-E376-4DFA-96E9-88C3A21F2715}" type="presOf" srcId="{E2AF9A26-0A3A-4F3A-9472-E23C466A0250}" destId="{301C5A56-EA54-4506-875D-9421ED2E18CA}" srcOrd="0" destOrd="0" presId="urn:microsoft.com/office/officeart/2018/2/layout/IconVerticalSolidList"/>
    <dgm:cxn modelId="{1D96ED4E-A9B4-4995-80BA-DAD9BA642D97}" type="presOf" srcId="{85A9D784-2584-436A-8B35-4F98DEF383FB}" destId="{528A30E6-A3F7-4BB4-BED1-0D74020B3205}" srcOrd="0" destOrd="1" presId="urn:microsoft.com/office/officeart/2018/2/layout/IconVerticalSolidList"/>
    <dgm:cxn modelId="{658FFD54-0620-4FCB-8360-C966F07234AD}" type="presOf" srcId="{EBAD9FEF-6587-4A1A-9F3B-6F00817F6153}" destId="{528A30E6-A3F7-4BB4-BED1-0D74020B3205}" srcOrd="0" destOrd="2" presId="urn:microsoft.com/office/officeart/2018/2/layout/IconVerticalSolidList"/>
    <dgm:cxn modelId="{8FDA3F75-0DE8-49B3-8F86-F86DD7FDF00C}" srcId="{E2AF9A26-0A3A-4F3A-9472-E23C466A0250}" destId="{5FD38D34-E94F-4C2C-A565-632F04B1917C}" srcOrd="0" destOrd="0" parTransId="{1D3D85D5-BDB1-4824-AA9E-56D2957E40F9}" sibTransId="{633F0ECA-078C-4DCB-86D3-1D2C7D8D4696}"/>
    <dgm:cxn modelId="{7B1E97A4-B46F-479E-9637-6DAA12FE2BD9}" srcId="{A0618FF5-8D63-43C8-86FE-6BB0EDCA897D}" destId="{C64BBCAA-1FAE-412D-B114-ABFFD2D5703E}" srcOrd="0" destOrd="0" parTransId="{02338F45-26D3-44C6-B1B7-61A8B4AD6CFB}" sibTransId="{3C7AD9D2-96ED-4F1C-9245-25E9A9879F60}"/>
    <dgm:cxn modelId="{CA0DBDDA-0731-4D7D-8610-B9B4648CD21A}" type="presOf" srcId="{A0618FF5-8D63-43C8-86FE-6BB0EDCA897D}" destId="{FEBB866E-672B-48F5-AD2B-D505BA3F967D}" srcOrd="0" destOrd="0" presId="urn:microsoft.com/office/officeart/2018/2/layout/IconVerticalSolidList"/>
    <dgm:cxn modelId="{F180DCDA-75A6-4F69-9EB7-DB9ACBA4CEC4}" type="presOf" srcId="{C64BBCAA-1FAE-412D-B114-ABFFD2D5703E}" destId="{528A30E6-A3F7-4BB4-BED1-0D74020B3205}" srcOrd="0" destOrd="0" presId="urn:microsoft.com/office/officeart/2018/2/layout/IconVerticalSolidList"/>
    <dgm:cxn modelId="{7AC72BDB-ED6B-4B30-AFCE-ED812A6F10F3}" type="presOf" srcId="{9404DEE9-A720-47E3-AADA-3FC50DD604E7}" destId="{AA3C2C09-1865-4880-9CAA-8A1028B508CF}" srcOrd="0" destOrd="0" presId="urn:microsoft.com/office/officeart/2018/2/layout/IconVerticalSolidList"/>
    <dgm:cxn modelId="{CCF8D3DF-710B-4954-8AB5-812A5F282CAA}" srcId="{E2AF9A26-0A3A-4F3A-9472-E23C466A0250}" destId="{0F1DAC65-D7BB-4C06-8B5B-7CDEFB6BCDAF}" srcOrd="3" destOrd="0" parTransId="{65308F45-2371-449C-A91F-C74AF3A1B52C}" sibTransId="{841A96E1-6ECD-44A3-B552-88524FE38E45}"/>
    <dgm:cxn modelId="{176831E1-9177-4D71-9885-338CA9FD61F3}" srcId="{E2AF9A26-0A3A-4F3A-9472-E23C466A0250}" destId="{59884369-FBEA-47DE-8ACF-0F18E303F672}" srcOrd="4" destOrd="0" parTransId="{58128325-7C78-4EE5-885B-9BD156F3DD85}" sibTransId="{1484F21E-AEF1-4035-B228-1EA0EC0EFE99}"/>
    <dgm:cxn modelId="{F6B6F1F6-8837-4169-93E5-6D98F4B9F1B4}" type="presOf" srcId="{59884369-FBEA-47DE-8ACF-0F18E303F672}" destId="{AA8F9CC0-BEF8-43E9-8F98-A4601188F4F4}" srcOrd="0" destOrd="0" presId="urn:microsoft.com/office/officeart/2018/2/layout/IconVerticalSolidList"/>
    <dgm:cxn modelId="{4C0CDE48-AA83-4D0E-8B5C-4D40298DAACF}" type="presParOf" srcId="{301C5A56-EA54-4506-875D-9421ED2E18CA}" destId="{9B528EB7-80E1-4696-B184-D08C512E4A94}" srcOrd="0" destOrd="0" presId="urn:microsoft.com/office/officeart/2018/2/layout/IconVerticalSolidList"/>
    <dgm:cxn modelId="{1DFB412E-5354-445F-90F1-400DFE0324E3}" type="presParOf" srcId="{9B528EB7-80E1-4696-B184-D08C512E4A94}" destId="{7CF0CD0B-7407-45FE-A958-8447DC4DA8B8}" srcOrd="0" destOrd="0" presId="urn:microsoft.com/office/officeart/2018/2/layout/IconVerticalSolidList"/>
    <dgm:cxn modelId="{7CCCCBAF-2B9D-490A-8442-95F294031D9E}" type="presParOf" srcId="{9B528EB7-80E1-4696-B184-D08C512E4A94}" destId="{EC184565-F9AB-4FCB-8BEC-CE930C279EEC}" srcOrd="1" destOrd="0" presId="urn:microsoft.com/office/officeart/2018/2/layout/IconVerticalSolidList"/>
    <dgm:cxn modelId="{A2315FDA-F7E7-48FB-9500-643A2A7B2E37}" type="presParOf" srcId="{9B528EB7-80E1-4696-B184-D08C512E4A94}" destId="{AE301D05-EA70-4A8E-8F82-7B61A6AD32E1}" srcOrd="2" destOrd="0" presId="urn:microsoft.com/office/officeart/2018/2/layout/IconVerticalSolidList"/>
    <dgm:cxn modelId="{9085EFDF-3D54-43A9-A9B2-215DFCC985F5}" type="presParOf" srcId="{9B528EB7-80E1-4696-B184-D08C512E4A94}" destId="{AA4417BA-458C-44E0-A532-0EDFB779190A}" srcOrd="3" destOrd="0" presId="urn:microsoft.com/office/officeart/2018/2/layout/IconVerticalSolidList"/>
    <dgm:cxn modelId="{42B43539-0DFC-4D36-B886-5864F36ADFCD}" type="presParOf" srcId="{301C5A56-EA54-4506-875D-9421ED2E18CA}" destId="{BB7B3E5B-E169-4A50-BF5B-75435C587381}" srcOrd="1" destOrd="0" presId="urn:microsoft.com/office/officeart/2018/2/layout/IconVerticalSolidList"/>
    <dgm:cxn modelId="{A932D1C0-C9EF-477F-ACA5-5E98F86D348A}" type="presParOf" srcId="{301C5A56-EA54-4506-875D-9421ED2E18CA}" destId="{3F4F2793-5747-465E-9332-D7942B0EB313}" srcOrd="2" destOrd="0" presId="urn:microsoft.com/office/officeart/2018/2/layout/IconVerticalSolidList"/>
    <dgm:cxn modelId="{FA3C1113-6611-4F64-892C-C5B748CCE30A}" type="presParOf" srcId="{3F4F2793-5747-465E-9332-D7942B0EB313}" destId="{DA761EDC-6A37-4DE9-831A-6A946C84B443}" srcOrd="0" destOrd="0" presId="urn:microsoft.com/office/officeart/2018/2/layout/IconVerticalSolidList"/>
    <dgm:cxn modelId="{31CF068F-D887-43A5-B3E0-75088AEEB271}" type="presParOf" srcId="{3F4F2793-5747-465E-9332-D7942B0EB313}" destId="{E2513F2D-6507-4486-9336-8A25B04F9EBF}" srcOrd="1" destOrd="0" presId="urn:microsoft.com/office/officeart/2018/2/layout/IconVerticalSolidList"/>
    <dgm:cxn modelId="{6BDCAEBF-7A1B-4057-B52B-EDCD97517809}" type="presParOf" srcId="{3F4F2793-5747-465E-9332-D7942B0EB313}" destId="{2D206161-EB7C-41E1-82B0-E2A97EDF0879}" srcOrd="2" destOrd="0" presId="urn:microsoft.com/office/officeart/2018/2/layout/IconVerticalSolidList"/>
    <dgm:cxn modelId="{67D9055B-2D50-4692-B587-8168266639BC}" type="presParOf" srcId="{3F4F2793-5747-465E-9332-D7942B0EB313}" destId="{AA3C2C09-1865-4880-9CAA-8A1028B508CF}" srcOrd="3" destOrd="0" presId="urn:microsoft.com/office/officeart/2018/2/layout/IconVerticalSolidList"/>
    <dgm:cxn modelId="{B9452A6B-F53F-4978-A4F9-98C2BCDFDE99}" type="presParOf" srcId="{301C5A56-EA54-4506-875D-9421ED2E18CA}" destId="{8C5A2EA9-65F5-4579-B478-071B7EED9A02}" srcOrd="3" destOrd="0" presId="urn:microsoft.com/office/officeart/2018/2/layout/IconVerticalSolidList"/>
    <dgm:cxn modelId="{E0978988-7093-482E-A94D-7C026E9B3234}" type="presParOf" srcId="{301C5A56-EA54-4506-875D-9421ED2E18CA}" destId="{7ACB8B3B-4D68-498B-8CA0-2BB72F7CB58D}" srcOrd="4" destOrd="0" presId="urn:microsoft.com/office/officeart/2018/2/layout/IconVerticalSolidList"/>
    <dgm:cxn modelId="{480B8BAB-F827-4E11-8967-D4861D61BA71}" type="presParOf" srcId="{7ACB8B3B-4D68-498B-8CA0-2BB72F7CB58D}" destId="{3D7C2622-A2F3-4074-B522-5CB2825B1CFB}" srcOrd="0" destOrd="0" presId="urn:microsoft.com/office/officeart/2018/2/layout/IconVerticalSolidList"/>
    <dgm:cxn modelId="{F1D750AB-9934-4166-A1ED-CC3A38453B0C}" type="presParOf" srcId="{7ACB8B3B-4D68-498B-8CA0-2BB72F7CB58D}" destId="{90EBA344-2C82-4145-9487-A0AA3953804E}" srcOrd="1" destOrd="0" presId="urn:microsoft.com/office/officeart/2018/2/layout/IconVerticalSolidList"/>
    <dgm:cxn modelId="{222D6724-164C-4CDB-9FB9-87581B37A675}" type="presParOf" srcId="{7ACB8B3B-4D68-498B-8CA0-2BB72F7CB58D}" destId="{87B86301-A150-4397-803F-85E5B7E650E5}" srcOrd="2" destOrd="0" presId="urn:microsoft.com/office/officeart/2018/2/layout/IconVerticalSolidList"/>
    <dgm:cxn modelId="{BBDB52C8-715E-4C4E-9E54-559007903896}" type="presParOf" srcId="{7ACB8B3B-4D68-498B-8CA0-2BB72F7CB58D}" destId="{EFCBC5F0-E903-4FB7-9F76-D76FDA44744A}" srcOrd="3" destOrd="0" presId="urn:microsoft.com/office/officeart/2018/2/layout/IconVerticalSolidList"/>
    <dgm:cxn modelId="{A6CD2E81-03F8-403C-AB81-5E96F2840B04}" type="presParOf" srcId="{301C5A56-EA54-4506-875D-9421ED2E18CA}" destId="{4F610BCC-FC3D-4DB9-A07F-6BE8D957E15B}" srcOrd="5" destOrd="0" presId="urn:microsoft.com/office/officeart/2018/2/layout/IconVerticalSolidList"/>
    <dgm:cxn modelId="{89A77C9D-D49D-4085-BC29-49C46D2D99E1}" type="presParOf" srcId="{301C5A56-EA54-4506-875D-9421ED2E18CA}" destId="{2F7129D1-EE69-429C-9F95-50DD4FA8D6A4}" srcOrd="6" destOrd="0" presId="urn:microsoft.com/office/officeart/2018/2/layout/IconVerticalSolidList"/>
    <dgm:cxn modelId="{E6A40669-A774-49C3-9450-B285D9F20C32}" type="presParOf" srcId="{2F7129D1-EE69-429C-9F95-50DD4FA8D6A4}" destId="{01F3BEDB-6EC3-4B5A-B32F-1CF742CF8C04}" srcOrd="0" destOrd="0" presId="urn:microsoft.com/office/officeart/2018/2/layout/IconVerticalSolidList"/>
    <dgm:cxn modelId="{C8C4C4A7-3D4B-4F58-B1D4-A9E6EA3C3164}" type="presParOf" srcId="{2F7129D1-EE69-429C-9F95-50DD4FA8D6A4}" destId="{50820E0B-7A94-4A0B-8B05-8B885BD3BEA7}" srcOrd="1" destOrd="0" presId="urn:microsoft.com/office/officeart/2018/2/layout/IconVerticalSolidList"/>
    <dgm:cxn modelId="{959C59D0-4CD9-4D4D-9545-B25CF40B2734}" type="presParOf" srcId="{2F7129D1-EE69-429C-9F95-50DD4FA8D6A4}" destId="{CBDB9D17-209D-48FC-95EF-05E7C4DC94D7}" srcOrd="2" destOrd="0" presId="urn:microsoft.com/office/officeart/2018/2/layout/IconVerticalSolidList"/>
    <dgm:cxn modelId="{861F8C77-5D41-46F8-A413-B5FF1B2F6F2E}" type="presParOf" srcId="{2F7129D1-EE69-429C-9F95-50DD4FA8D6A4}" destId="{7E559653-25A6-4327-8386-90B1BC73E83F}" srcOrd="3" destOrd="0" presId="urn:microsoft.com/office/officeart/2018/2/layout/IconVerticalSolidList"/>
    <dgm:cxn modelId="{E679FDFC-6763-4CD7-9104-D094FC41A787}" type="presParOf" srcId="{301C5A56-EA54-4506-875D-9421ED2E18CA}" destId="{7F747363-BD9A-41DF-BE40-4B9AAB6E2F09}" srcOrd="7" destOrd="0" presId="urn:microsoft.com/office/officeart/2018/2/layout/IconVerticalSolidList"/>
    <dgm:cxn modelId="{15E6EA50-E712-4543-9272-7758DAE6A694}" type="presParOf" srcId="{301C5A56-EA54-4506-875D-9421ED2E18CA}" destId="{9F84B878-A055-4FA3-8E57-63DEFAD29EF7}" srcOrd="8" destOrd="0" presId="urn:microsoft.com/office/officeart/2018/2/layout/IconVerticalSolidList"/>
    <dgm:cxn modelId="{F2142C79-AF75-477D-88A7-4230268F5D72}" type="presParOf" srcId="{9F84B878-A055-4FA3-8E57-63DEFAD29EF7}" destId="{5C134767-8D27-4C7B-A980-8E8ABD320C8D}" srcOrd="0" destOrd="0" presId="urn:microsoft.com/office/officeart/2018/2/layout/IconVerticalSolidList"/>
    <dgm:cxn modelId="{FA3D88B9-A868-4EE7-9BF3-43893374C84D}" type="presParOf" srcId="{9F84B878-A055-4FA3-8E57-63DEFAD29EF7}" destId="{F7EFB06D-9A4D-425A-8D73-46F9B162F282}" srcOrd="1" destOrd="0" presId="urn:microsoft.com/office/officeart/2018/2/layout/IconVerticalSolidList"/>
    <dgm:cxn modelId="{A4BF07CA-C504-4714-ABD1-C71101F36BF2}" type="presParOf" srcId="{9F84B878-A055-4FA3-8E57-63DEFAD29EF7}" destId="{A508FB6E-B356-4885-A752-3B2DD34AC14C}" srcOrd="2" destOrd="0" presId="urn:microsoft.com/office/officeart/2018/2/layout/IconVerticalSolidList"/>
    <dgm:cxn modelId="{12AB5466-7A9F-4AD6-B23F-308108795FDD}" type="presParOf" srcId="{9F84B878-A055-4FA3-8E57-63DEFAD29EF7}" destId="{AA8F9CC0-BEF8-43E9-8F98-A4601188F4F4}" srcOrd="3" destOrd="0" presId="urn:microsoft.com/office/officeart/2018/2/layout/IconVerticalSolidList"/>
    <dgm:cxn modelId="{3988C854-C9A7-44C1-B08A-F22CC12F3CA3}" type="presParOf" srcId="{301C5A56-EA54-4506-875D-9421ED2E18CA}" destId="{54072827-A932-41A7-83D8-4819B6ECE8B8}" srcOrd="9" destOrd="0" presId="urn:microsoft.com/office/officeart/2018/2/layout/IconVerticalSolidList"/>
    <dgm:cxn modelId="{6F60D6D4-CEF0-458E-822F-7062FB47D6E3}" type="presParOf" srcId="{301C5A56-EA54-4506-875D-9421ED2E18CA}" destId="{09510316-3783-4CA0-A230-B70A9A9BD00E}" srcOrd="10" destOrd="0" presId="urn:microsoft.com/office/officeart/2018/2/layout/IconVerticalSolidList"/>
    <dgm:cxn modelId="{3E84BA65-7C58-4F02-AB25-48D6A2E93B5F}" type="presParOf" srcId="{09510316-3783-4CA0-A230-B70A9A9BD00E}" destId="{D71C476A-C61A-4B2D-B57C-6C177991DB7D}" srcOrd="0" destOrd="0" presId="urn:microsoft.com/office/officeart/2018/2/layout/IconVerticalSolidList"/>
    <dgm:cxn modelId="{E312B6C1-5F5F-4946-BC2C-F48EAEDEED99}" type="presParOf" srcId="{09510316-3783-4CA0-A230-B70A9A9BD00E}" destId="{E9E9DF87-CF29-4A2E-85B5-245D5464B5B3}" srcOrd="1" destOrd="0" presId="urn:microsoft.com/office/officeart/2018/2/layout/IconVerticalSolidList"/>
    <dgm:cxn modelId="{032BA3D3-E77E-4BFF-BCD3-13767A7B6741}" type="presParOf" srcId="{09510316-3783-4CA0-A230-B70A9A9BD00E}" destId="{BDBB5023-B748-4774-8A38-57B6B4847F65}" srcOrd="2" destOrd="0" presId="urn:microsoft.com/office/officeart/2018/2/layout/IconVerticalSolidList"/>
    <dgm:cxn modelId="{22E78943-518A-4444-809F-9C6A3970591E}" type="presParOf" srcId="{09510316-3783-4CA0-A230-B70A9A9BD00E}" destId="{FEBB866E-672B-48F5-AD2B-D505BA3F967D}" srcOrd="3" destOrd="0" presId="urn:microsoft.com/office/officeart/2018/2/layout/IconVerticalSolidList"/>
    <dgm:cxn modelId="{D769E566-9662-43CE-AF3F-8790A77CCA8F}" type="presParOf" srcId="{09510316-3783-4CA0-A230-B70A9A9BD00E}" destId="{528A30E6-A3F7-4BB4-BED1-0D74020B320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88C0DB-1057-402F-B5A7-6F59AD703964}"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9BEB6841-257C-4BCB-8FDF-3B71AE14ED87}">
      <dgm:prSet custT="1"/>
      <dgm:spPr>
        <a:solidFill>
          <a:schemeClr val="tx2">
            <a:lumMod val="50000"/>
            <a:lumOff val="50000"/>
          </a:schemeClr>
        </a:solidFill>
      </dgm:spPr>
      <dgm:t>
        <a:bodyPr/>
        <a:lstStyle/>
        <a:p>
          <a:r>
            <a:rPr lang="en-US" sz="1600" dirty="0">
              <a:latin typeface="+mn-lt"/>
            </a:rPr>
            <a:t>The COVID-19 pandemic exacerbated the phenomena of deferred care with 40% of individuals delaying or deferring care (Czeisler, M.E., et al. 2020). </a:t>
          </a:r>
        </a:p>
      </dgm:t>
    </dgm:pt>
    <dgm:pt modelId="{6A85D011-523B-4DD8-B974-15347D616BD9}" type="parTrans" cxnId="{39FEA55C-75E2-4079-B893-D67DC7E61A7A}">
      <dgm:prSet/>
      <dgm:spPr/>
      <dgm:t>
        <a:bodyPr/>
        <a:lstStyle/>
        <a:p>
          <a:endParaRPr lang="en-US"/>
        </a:p>
      </dgm:t>
    </dgm:pt>
    <dgm:pt modelId="{49E7EADB-4F5F-479F-959E-96C5991F6221}" type="sibTrans" cxnId="{39FEA55C-75E2-4079-B893-D67DC7E61A7A}">
      <dgm:prSet/>
      <dgm:spPr/>
      <dgm:t>
        <a:bodyPr/>
        <a:lstStyle/>
        <a:p>
          <a:endParaRPr lang="en-US" dirty="0"/>
        </a:p>
      </dgm:t>
    </dgm:pt>
    <dgm:pt modelId="{4E95C5D3-7126-4BDF-8196-5154964C5D26}">
      <dgm:prSet custT="1"/>
      <dgm:spPr>
        <a:solidFill>
          <a:schemeClr val="tx2">
            <a:lumMod val="50000"/>
            <a:lumOff val="50000"/>
          </a:schemeClr>
        </a:solidFill>
      </dgm:spPr>
      <dgm:t>
        <a:bodyPr/>
        <a:lstStyle/>
        <a:p>
          <a:r>
            <a:rPr lang="en-US" sz="1600" dirty="0">
              <a:latin typeface="+mn-lt"/>
            </a:rPr>
            <a:t>In 2021, an estimated 415,000 deaths were attributed to COVID-19, in that same timeframe, an estimated 693,000 deaths were attributed to heart disease (Bloch &amp; Bastile, 2021). </a:t>
          </a:r>
        </a:p>
      </dgm:t>
    </dgm:pt>
    <dgm:pt modelId="{2511A2D3-294B-408C-9D68-F5CEBE0ED9FB}" type="parTrans" cxnId="{2A42BFE6-2139-4787-BD2F-6FADCD9CB120}">
      <dgm:prSet/>
      <dgm:spPr/>
      <dgm:t>
        <a:bodyPr/>
        <a:lstStyle/>
        <a:p>
          <a:endParaRPr lang="en-US"/>
        </a:p>
      </dgm:t>
    </dgm:pt>
    <dgm:pt modelId="{A5253362-72F3-46C7-B434-373E96C2EBCB}" type="sibTrans" cxnId="{2A42BFE6-2139-4787-BD2F-6FADCD9CB120}">
      <dgm:prSet/>
      <dgm:spPr/>
      <dgm:t>
        <a:bodyPr/>
        <a:lstStyle/>
        <a:p>
          <a:endParaRPr lang="en-US" dirty="0"/>
        </a:p>
      </dgm:t>
    </dgm:pt>
    <dgm:pt modelId="{0B867426-75BB-4D44-AA33-341752016F66}">
      <dgm:prSet custT="1"/>
      <dgm:spPr>
        <a:solidFill>
          <a:schemeClr val="tx2">
            <a:lumMod val="50000"/>
            <a:lumOff val="50000"/>
          </a:schemeClr>
        </a:solidFill>
      </dgm:spPr>
      <dgm:t>
        <a:bodyPr/>
        <a:lstStyle/>
        <a:p>
          <a:r>
            <a:rPr lang="en-US" sz="1600" dirty="0">
              <a:latin typeface="+mn-lt"/>
            </a:rPr>
            <a:t>Effective hypertension management requires the frequent engagement of patients with a diagnosis of hypertension to achieve rapid management of their blood pressure goal. </a:t>
          </a:r>
        </a:p>
      </dgm:t>
    </dgm:pt>
    <dgm:pt modelId="{5DFD28A7-038A-44BB-8178-3619B41B7359}" type="parTrans" cxnId="{D83774EE-61F4-4F1D-B228-5B77174E7782}">
      <dgm:prSet/>
      <dgm:spPr/>
      <dgm:t>
        <a:bodyPr/>
        <a:lstStyle/>
        <a:p>
          <a:endParaRPr lang="en-US"/>
        </a:p>
      </dgm:t>
    </dgm:pt>
    <dgm:pt modelId="{C54952DF-DCE5-4465-BE74-5A1B3CDB570A}" type="sibTrans" cxnId="{D83774EE-61F4-4F1D-B228-5B77174E7782}">
      <dgm:prSet/>
      <dgm:spPr/>
      <dgm:t>
        <a:bodyPr/>
        <a:lstStyle/>
        <a:p>
          <a:endParaRPr lang="en-US" dirty="0"/>
        </a:p>
      </dgm:t>
    </dgm:pt>
    <dgm:pt modelId="{019F366A-FA39-44E4-8E33-3856F0E77BA4}">
      <dgm:prSet custT="1"/>
      <dgm:spPr>
        <a:solidFill>
          <a:schemeClr val="tx2">
            <a:lumMod val="50000"/>
            <a:lumOff val="50000"/>
          </a:schemeClr>
        </a:solidFill>
      </dgm:spPr>
      <dgm:t>
        <a:bodyPr/>
        <a:lstStyle/>
        <a:p>
          <a:r>
            <a:rPr lang="en-US" sz="1600" dirty="0">
              <a:latin typeface="+mn-lt"/>
            </a:rPr>
            <a:t>Without the application of dedicated resources, Trinity Health ambulatory practices will likely be unable to routinely conduct patient outreach and achieve the hypertension management goal. </a:t>
          </a:r>
        </a:p>
      </dgm:t>
    </dgm:pt>
    <dgm:pt modelId="{D5454679-0EA6-488F-AFE4-34A720465820}" type="parTrans" cxnId="{89993B98-670A-4B6A-876B-E96AEF23E2DC}">
      <dgm:prSet/>
      <dgm:spPr/>
      <dgm:t>
        <a:bodyPr/>
        <a:lstStyle/>
        <a:p>
          <a:endParaRPr lang="en-US"/>
        </a:p>
      </dgm:t>
    </dgm:pt>
    <dgm:pt modelId="{76D9535D-F47A-42EC-8FB2-4D2ADE101DA6}" type="sibTrans" cxnId="{89993B98-670A-4B6A-876B-E96AEF23E2DC}">
      <dgm:prSet/>
      <dgm:spPr/>
      <dgm:t>
        <a:bodyPr/>
        <a:lstStyle/>
        <a:p>
          <a:endParaRPr lang="en-US"/>
        </a:p>
      </dgm:t>
    </dgm:pt>
    <dgm:pt modelId="{3E68BC0C-45DF-4645-B9AE-C4D97DD92738}" type="pres">
      <dgm:prSet presAssocID="{D988C0DB-1057-402F-B5A7-6F59AD703964}" presName="outerComposite" presStyleCnt="0">
        <dgm:presLayoutVars>
          <dgm:chMax val="5"/>
          <dgm:dir/>
          <dgm:resizeHandles val="exact"/>
        </dgm:presLayoutVars>
      </dgm:prSet>
      <dgm:spPr/>
    </dgm:pt>
    <dgm:pt modelId="{07F56F70-2BD3-48D5-B636-AA1078CA8DF7}" type="pres">
      <dgm:prSet presAssocID="{D988C0DB-1057-402F-B5A7-6F59AD703964}" presName="dummyMaxCanvas" presStyleCnt="0">
        <dgm:presLayoutVars/>
      </dgm:prSet>
      <dgm:spPr/>
    </dgm:pt>
    <dgm:pt modelId="{48F13AAD-CB69-4F54-9147-716FCB54900D}" type="pres">
      <dgm:prSet presAssocID="{D988C0DB-1057-402F-B5A7-6F59AD703964}" presName="FourNodes_1" presStyleLbl="node1" presStyleIdx="0" presStyleCnt="4">
        <dgm:presLayoutVars>
          <dgm:bulletEnabled val="1"/>
        </dgm:presLayoutVars>
      </dgm:prSet>
      <dgm:spPr/>
    </dgm:pt>
    <dgm:pt modelId="{59D5AEBA-4972-40CD-94E3-7E67AFBBE705}" type="pres">
      <dgm:prSet presAssocID="{D988C0DB-1057-402F-B5A7-6F59AD703964}" presName="FourNodes_2" presStyleLbl="node1" presStyleIdx="1" presStyleCnt="4">
        <dgm:presLayoutVars>
          <dgm:bulletEnabled val="1"/>
        </dgm:presLayoutVars>
      </dgm:prSet>
      <dgm:spPr/>
    </dgm:pt>
    <dgm:pt modelId="{E396F34D-C707-4850-9D4D-810C6DDCF542}" type="pres">
      <dgm:prSet presAssocID="{D988C0DB-1057-402F-B5A7-6F59AD703964}" presName="FourNodes_3" presStyleLbl="node1" presStyleIdx="2" presStyleCnt="4">
        <dgm:presLayoutVars>
          <dgm:bulletEnabled val="1"/>
        </dgm:presLayoutVars>
      </dgm:prSet>
      <dgm:spPr/>
    </dgm:pt>
    <dgm:pt modelId="{C903BE78-5E03-4F7C-A6A3-1DB73D0E0FC6}" type="pres">
      <dgm:prSet presAssocID="{D988C0DB-1057-402F-B5A7-6F59AD703964}" presName="FourNodes_4" presStyleLbl="node1" presStyleIdx="3" presStyleCnt="4">
        <dgm:presLayoutVars>
          <dgm:bulletEnabled val="1"/>
        </dgm:presLayoutVars>
      </dgm:prSet>
      <dgm:spPr/>
    </dgm:pt>
    <dgm:pt modelId="{DCAD9F77-F83F-4284-B864-90EB6F70FBB2}" type="pres">
      <dgm:prSet presAssocID="{D988C0DB-1057-402F-B5A7-6F59AD703964}" presName="FourConn_1-2" presStyleLbl="fgAccFollowNode1" presStyleIdx="0" presStyleCnt="3">
        <dgm:presLayoutVars>
          <dgm:bulletEnabled val="1"/>
        </dgm:presLayoutVars>
      </dgm:prSet>
      <dgm:spPr/>
    </dgm:pt>
    <dgm:pt modelId="{6660EC46-ECCD-4CAF-8C2A-A0D3F0658331}" type="pres">
      <dgm:prSet presAssocID="{D988C0DB-1057-402F-B5A7-6F59AD703964}" presName="FourConn_2-3" presStyleLbl="fgAccFollowNode1" presStyleIdx="1" presStyleCnt="3">
        <dgm:presLayoutVars>
          <dgm:bulletEnabled val="1"/>
        </dgm:presLayoutVars>
      </dgm:prSet>
      <dgm:spPr/>
    </dgm:pt>
    <dgm:pt modelId="{7DFC9D0A-99E7-484B-94C1-212D193362B9}" type="pres">
      <dgm:prSet presAssocID="{D988C0DB-1057-402F-B5A7-6F59AD703964}" presName="FourConn_3-4" presStyleLbl="fgAccFollowNode1" presStyleIdx="2" presStyleCnt="3">
        <dgm:presLayoutVars>
          <dgm:bulletEnabled val="1"/>
        </dgm:presLayoutVars>
      </dgm:prSet>
      <dgm:spPr/>
    </dgm:pt>
    <dgm:pt modelId="{CF8C2ECE-8A4E-4023-ABE3-39DAE140E4DE}" type="pres">
      <dgm:prSet presAssocID="{D988C0DB-1057-402F-B5A7-6F59AD703964}" presName="FourNodes_1_text" presStyleLbl="node1" presStyleIdx="3" presStyleCnt="4">
        <dgm:presLayoutVars>
          <dgm:bulletEnabled val="1"/>
        </dgm:presLayoutVars>
      </dgm:prSet>
      <dgm:spPr/>
    </dgm:pt>
    <dgm:pt modelId="{61A401CA-7207-4B18-829A-2C38067B11D0}" type="pres">
      <dgm:prSet presAssocID="{D988C0DB-1057-402F-B5A7-6F59AD703964}" presName="FourNodes_2_text" presStyleLbl="node1" presStyleIdx="3" presStyleCnt="4">
        <dgm:presLayoutVars>
          <dgm:bulletEnabled val="1"/>
        </dgm:presLayoutVars>
      </dgm:prSet>
      <dgm:spPr/>
    </dgm:pt>
    <dgm:pt modelId="{682E92D6-4B2F-44FA-90CB-C7FEEF911D40}" type="pres">
      <dgm:prSet presAssocID="{D988C0DB-1057-402F-B5A7-6F59AD703964}" presName="FourNodes_3_text" presStyleLbl="node1" presStyleIdx="3" presStyleCnt="4">
        <dgm:presLayoutVars>
          <dgm:bulletEnabled val="1"/>
        </dgm:presLayoutVars>
      </dgm:prSet>
      <dgm:spPr/>
    </dgm:pt>
    <dgm:pt modelId="{6628DF6C-7E2B-4468-A073-BA8952D74754}" type="pres">
      <dgm:prSet presAssocID="{D988C0DB-1057-402F-B5A7-6F59AD703964}" presName="FourNodes_4_text" presStyleLbl="node1" presStyleIdx="3" presStyleCnt="4">
        <dgm:presLayoutVars>
          <dgm:bulletEnabled val="1"/>
        </dgm:presLayoutVars>
      </dgm:prSet>
      <dgm:spPr/>
    </dgm:pt>
  </dgm:ptLst>
  <dgm:cxnLst>
    <dgm:cxn modelId="{AAE48901-BD16-4902-B68B-1B94C2960F28}" type="presOf" srcId="{9BEB6841-257C-4BCB-8FDF-3B71AE14ED87}" destId="{48F13AAD-CB69-4F54-9147-716FCB54900D}" srcOrd="0" destOrd="0" presId="urn:microsoft.com/office/officeart/2005/8/layout/vProcess5"/>
    <dgm:cxn modelId="{F8D6330E-E4A6-40C8-BC41-E0BE282D7509}" type="presOf" srcId="{A5253362-72F3-46C7-B434-373E96C2EBCB}" destId="{6660EC46-ECCD-4CAF-8C2A-A0D3F0658331}" srcOrd="0" destOrd="0" presId="urn:microsoft.com/office/officeart/2005/8/layout/vProcess5"/>
    <dgm:cxn modelId="{82607425-949E-4715-9F53-B4344AFB93C4}" type="presOf" srcId="{019F366A-FA39-44E4-8E33-3856F0E77BA4}" destId="{C903BE78-5E03-4F7C-A6A3-1DB73D0E0FC6}" srcOrd="0" destOrd="0" presId="urn:microsoft.com/office/officeart/2005/8/layout/vProcess5"/>
    <dgm:cxn modelId="{DD636228-CAF5-4020-83EE-5C2BFA64D20B}" type="presOf" srcId="{49E7EADB-4F5F-479F-959E-96C5991F6221}" destId="{DCAD9F77-F83F-4284-B864-90EB6F70FBB2}" srcOrd="0" destOrd="0" presId="urn:microsoft.com/office/officeart/2005/8/layout/vProcess5"/>
    <dgm:cxn modelId="{D62CB73D-52AA-4652-90FE-33622827EE2A}" type="presOf" srcId="{0B867426-75BB-4D44-AA33-341752016F66}" destId="{E396F34D-C707-4850-9D4D-810C6DDCF542}" srcOrd="0" destOrd="0" presId="urn:microsoft.com/office/officeart/2005/8/layout/vProcess5"/>
    <dgm:cxn modelId="{39FEA55C-75E2-4079-B893-D67DC7E61A7A}" srcId="{D988C0DB-1057-402F-B5A7-6F59AD703964}" destId="{9BEB6841-257C-4BCB-8FDF-3B71AE14ED87}" srcOrd="0" destOrd="0" parTransId="{6A85D011-523B-4DD8-B974-15347D616BD9}" sibTransId="{49E7EADB-4F5F-479F-959E-96C5991F6221}"/>
    <dgm:cxn modelId="{CD06E041-F606-4FAB-8F55-E3C10CEDF9F9}" type="presOf" srcId="{9BEB6841-257C-4BCB-8FDF-3B71AE14ED87}" destId="{CF8C2ECE-8A4E-4023-ABE3-39DAE140E4DE}" srcOrd="1" destOrd="0" presId="urn:microsoft.com/office/officeart/2005/8/layout/vProcess5"/>
    <dgm:cxn modelId="{8A6FAC56-9BEF-46E5-9E2B-A001E57E5E1E}" type="presOf" srcId="{019F366A-FA39-44E4-8E33-3856F0E77BA4}" destId="{6628DF6C-7E2B-4468-A073-BA8952D74754}" srcOrd="1" destOrd="0" presId="urn:microsoft.com/office/officeart/2005/8/layout/vProcess5"/>
    <dgm:cxn modelId="{89993B98-670A-4B6A-876B-E96AEF23E2DC}" srcId="{D988C0DB-1057-402F-B5A7-6F59AD703964}" destId="{019F366A-FA39-44E4-8E33-3856F0E77BA4}" srcOrd="3" destOrd="0" parTransId="{D5454679-0EA6-488F-AFE4-34A720465820}" sibTransId="{76D9535D-F47A-42EC-8FB2-4D2ADE101DA6}"/>
    <dgm:cxn modelId="{E20E6C9A-FA00-4A45-8FF3-6DD5A2EA538F}" type="presOf" srcId="{4E95C5D3-7126-4BDF-8196-5154964C5D26}" destId="{61A401CA-7207-4B18-829A-2C38067B11D0}" srcOrd="1" destOrd="0" presId="urn:microsoft.com/office/officeart/2005/8/layout/vProcess5"/>
    <dgm:cxn modelId="{7A79A3A1-72C6-4B7B-ACAA-25D39C4175AD}" type="presOf" srcId="{0B867426-75BB-4D44-AA33-341752016F66}" destId="{682E92D6-4B2F-44FA-90CB-C7FEEF911D40}" srcOrd="1" destOrd="0" presId="urn:microsoft.com/office/officeart/2005/8/layout/vProcess5"/>
    <dgm:cxn modelId="{701140AC-9722-40D4-9427-65166AFB491B}" type="presOf" srcId="{4E95C5D3-7126-4BDF-8196-5154964C5D26}" destId="{59D5AEBA-4972-40CD-94E3-7E67AFBBE705}" srcOrd="0" destOrd="0" presId="urn:microsoft.com/office/officeart/2005/8/layout/vProcess5"/>
    <dgm:cxn modelId="{ABFDB9E0-A0DC-447A-B96D-81730304A645}" type="presOf" srcId="{D988C0DB-1057-402F-B5A7-6F59AD703964}" destId="{3E68BC0C-45DF-4645-B9AE-C4D97DD92738}" srcOrd="0" destOrd="0" presId="urn:microsoft.com/office/officeart/2005/8/layout/vProcess5"/>
    <dgm:cxn modelId="{8A8FBDE6-FE01-45AE-B9E7-22878B745FFC}" type="presOf" srcId="{C54952DF-DCE5-4465-BE74-5A1B3CDB570A}" destId="{7DFC9D0A-99E7-484B-94C1-212D193362B9}" srcOrd="0" destOrd="0" presId="urn:microsoft.com/office/officeart/2005/8/layout/vProcess5"/>
    <dgm:cxn modelId="{2A42BFE6-2139-4787-BD2F-6FADCD9CB120}" srcId="{D988C0DB-1057-402F-B5A7-6F59AD703964}" destId="{4E95C5D3-7126-4BDF-8196-5154964C5D26}" srcOrd="1" destOrd="0" parTransId="{2511A2D3-294B-408C-9D68-F5CEBE0ED9FB}" sibTransId="{A5253362-72F3-46C7-B434-373E96C2EBCB}"/>
    <dgm:cxn modelId="{D83774EE-61F4-4F1D-B228-5B77174E7782}" srcId="{D988C0DB-1057-402F-B5A7-6F59AD703964}" destId="{0B867426-75BB-4D44-AA33-341752016F66}" srcOrd="2" destOrd="0" parTransId="{5DFD28A7-038A-44BB-8178-3619B41B7359}" sibTransId="{C54952DF-DCE5-4465-BE74-5A1B3CDB570A}"/>
    <dgm:cxn modelId="{A144CAC1-DAFB-43CC-A635-6906C30E7370}" type="presParOf" srcId="{3E68BC0C-45DF-4645-B9AE-C4D97DD92738}" destId="{07F56F70-2BD3-48D5-B636-AA1078CA8DF7}" srcOrd="0" destOrd="0" presId="urn:microsoft.com/office/officeart/2005/8/layout/vProcess5"/>
    <dgm:cxn modelId="{57AB17E0-6245-48D6-B065-6DD7E5B872D6}" type="presParOf" srcId="{3E68BC0C-45DF-4645-B9AE-C4D97DD92738}" destId="{48F13AAD-CB69-4F54-9147-716FCB54900D}" srcOrd="1" destOrd="0" presId="urn:microsoft.com/office/officeart/2005/8/layout/vProcess5"/>
    <dgm:cxn modelId="{BD47A4A2-3324-4E02-8D56-19F26869CFFA}" type="presParOf" srcId="{3E68BC0C-45DF-4645-B9AE-C4D97DD92738}" destId="{59D5AEBA-4972-40CD-94E3-7E67AFBBE705}" srcOrd="2" destOrd="0" presId="urn:microsoft.com/office/officeart/2005/8/layout/vProcess5"/>
    <dgm:cxn modelId="{50704D11-62AF-46A0-988B-5495AE154050}" type="presParOf" srcId="{3E68BC0C-45DF-4645-B9AE-C4D97DD92738}" destId="{E396F34D-C707-4850-9D4D-810C6DDCF542}" srcOrd="3" destOrd="0" presId="urn:microsoft.com/office/officeart/2005/8/layout/vProcess5"/>
    <dgm:cxn modelId="{43636546-9BB0-48EC-8563-B30E5CB9A289}" type="presParOf" srcId="{3E68BC0C-45DF-4645-B9AE-C4D97DD92738}" destId="{C903BE78-5E03-4F7C-A6A3-1DB73D0E0FC6}" srcOrd="4" destOrd="0" presId="urn:microsoft.com/office/officeart/2005/8/layout/vProcess5"/>
    <dgm:cxn modelId="{3249D9B0-07A2-4334-A692-20871167FA14}" type="presParOf" srcId="{3E68BC0C-45DF-4645-B9AE-C4D97DD92738}" destId="{DCAD9F77-F83F-4284-B864-90EB6F70FBB2}" srcOrd="5" destOrd="0" presId="urn:microsoft.com/office/officeart/2005/8/layout/vProcess5"/>
    <dgm:cxn modelId="{1153B6E1-5E11-400B-A067-739A0107A1A1}" type="presParOf" srcId="{3E68BC0C-45DF-4645-B9AE-C4D97DD92738}" destId="{6660EC46-ECCD-4CAF-8C2A-A0D3F0658331}" srcOrd="6" destOrd="0" presId="urn:microsoft.com/office/officeart/2005/8/layout/vProcess5"/>
    <dgm:cxn modelId="{F6798BC3-C326-4123-8C95-4D7E261AC222}" type="presParOf" srcId="{3E68BC0C-45DF-4645-B9AE-C4D97DD92738}" destId="{7DFC9D0A-99E7-484B-94C1-212D193362B9}" srcOrd="7" destOrd="0" presId="urn:microsoft.com/office/officeart/2005/8/layout/vProcess5"/>
    <dgm:cxn modelId="{1672F205-3263-4950-B09C-6C0485089144}" type="presParOf" srcId="{3E68BC0C-45DF-4645-B9AE-C4D97DD92738}" destId="{CF8C2ECE-8A4E-4023-ABE3-39DAE140E4DE}" srcOrd="8" destOrd="0" presId="urn:microsoft.com/office/officeart/2005/8/layout/vProcess5"/>
    <dgm:cxn modelId="{2DDC7796-6A4C-4BA3-B306-1834CDA219F1}" type="presParOf" srcId="{3E68BC0C-45DF-4645-B9AE-C4D97DD92738}" destId="{61A401CA-7207-4B18-829A-2C38067B11D0}" srcOrd="9" destOrd="0" presId="urn:microsoft.com/office/officeart/2005/8/layout/vProcess5"/>
    <dgm:cxn modelId="{EA966525-3A1B-4498-A4E5-73DD9F4B3CFF}" type="presParOf" srcId="{3E68BC0C-45DF-4645-B9AE-C4D97DD92738}" destId="{682E92D6-4B2F-44FA-90CB-C7FEEF911D40}" srcOrd="10" destOrd="0" presId="urn:microsoft.com/office/officeart/2005/8/layout/vProcess5"/>
    <dgm:cxn modelId="{22809AE5-F1B5-49AB-83CF-337DE9CEF7E2}" type="presParOf" srcId="{3E68BC0C-45DF-4645-B9AE-C4D97DD92738}" destId="{6628DF6C-7E2B-4468-A073-BA8952D7475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DA0DA4-5D04-49F1-ACD5-D6DD456A83C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01A918-FD87-4E10-AA43-D8E1BE747DBF}">
      <dgm:prSet custT="1"/>
      <dgm:spPr/>
      <dgm:t>
        <a:bodyPr/>
        <a:lstStyle/>
        <a:p>
          <a:pPr>
            <a:defRPr b="1"/>
          </a:pPr>
          <a:r>
            <a:rPr lang="en-US" sz="1800" dirty="0"/>
            <a:t>Ambulatory Care Volume</a:t>
          </a:r>
        </a:p>
      </dgm:t>
    </dgm:pt>
    <dgm:pt modelId="{B7445ACF-181F-46D5-82E4-D7EEC3B8F983}" type="parTrans" cxnId="{352D5AAC-35E4-461F-BE79-FBE33DFC06E3}">
      <dgm:prSet/>
      <dgm:spPr/>
      <dgm:t>
        <a:bodyPr/>
        <a:lstStyle/>
        <a:p>
          <a:endParaRPr lang="en-US"/>
        </a:p>
      </dgm:t>
    </dgm:pt>
    <dgm:pt modelId="{C8DE5338-239D-4CBF-B3F1-5B919A4DF6D8}" type="sibTrans" cxnId="{352D5AAC-35E4-461F-BE79-FBE33DFC06E3}">
      <dgm:prSet/>
      <dgm:spPr/>
      <dgm:t>
        <a:bodyPr/>
        <a:lstStyle/>
        <a:p>
          <a:endParaRPr lang="en-US"/>
        </a:p>
      </dgm:t>
    </dgm:pt>
    <dgm:pt modelId="{EB0C4B31-002F-4DCC-9786-52418637A865}">
      <dgm:prSet custT="1"/>
      <dgm:spPr/>
      <dgm:t>
        <a:bodyPr/>
        <a:lstStyle/>
        <a:p>
          <a:r>
            <a:rPr lang="en-US" sz="1200" dirty="0"/>
            <a:t>Significant decrease in ambulatory primary care utilization as a result of the COVID-19 pandemic.</a:t>
          </a:r>
        </a:p>
      </dgm:t>
    </dgm:pt>
    <dgm:pt modelId="{BDA06DFA-8781-4F09-A4AB-6B0641EB6191}" type="parTrans" cxnId="{43B10DC2-BC93-46B7-AB87-E57E54ED6B3C}">
      <dgm:prSet/>
      <dgm:spPr/>
      <dgm:t>
        <a:bodyPr/>
        <a:lstStyle/>
        <a:p>
          <a:endParaRPr lang="en-US"/>
        </a:p>
      </dgm:t>
    </dgm:pt>
    <dgm:pt modelId="{DF822CC8-FFEA-4067-A863-447D3F1B2915}" type="sibTrans" cxnId="{43B10DC2-BC93-46B7-AB87-E57E54ED6B3C}">
      <dgm:prSet/>
      <dgm:spPr/>
      <dgm:t>
        <a:bodyPr/>
        <a:lstStyle/>
        <a:p>
          <a:endParaRPr lang="en-US"/>
        </a:p>
      </dgm:t>
    </dgm:pt>
    <dgm:pt modelId="{1E1C414E-116F-4830-86A7-D9517BA0357F}">
      <dgm:prSet custT="1"/>
      <dgm:spPr/>
      <dgm:t>
        <a:bodyPr/>
        <a:lstStyle/>
        <a:p>
          <a:pPr>
            <a:defRPr b="1"/>
          </a:pPr>
          <a:r>
            <a:rPr lang="en-US" sz="1800" dirty="0"/>
            <a:t>National system-wide solution for automated patient outreach </a:t>
          </a:r>
        </a:p>
      </dgm:t>
    </dgm:pt>
    <dgm:pt modelId="{056FF223-B309-440E-BB11-F9B167052BE6}" type="parTrans" cxnId="{BEC2B5A4-D124-4A17-85AA-8FF1F4288657}">
      <dgm:prSet/>
      <dgm:spPr/>
      <dgm:t>
        <a:bodyPr/>
        <a:lstStyle/>
        <a:p>
          <a:endParaRPr lang="en-US"/>
        </a:p>
      </dgm:t>
    </dgm:pt>
    <dgm:pt modelId="{5A454549-2F0B-40FE-97BA-79FDA924F1AB}" type="sibTrans" cxnId="{BEC2B5A4-D124-4A17-85AA-8FF1F4288657}">
      <dgm:prSet/>
      <dgm:spPr/>
      <dgm:t>
        <a:bodyPr/>
        <a:lstStyle/>
        <a:p>
          <a:endParaRPr lang="en-US"/>
        </a:p>
      </dgm:t>
    </dgm:pt>
    <dgm:pt modelId="{A2333A89-EC7F-465C-B5E2-B7198B1B7547}">
      <dgm:prSet custT="1"/>
      <dgm:spPr/>
      <dgm:t>
        <a:bodyPr/>
        <a:lstStyle/>
        <a:p>
          <a:r>
            <a:rPr lang="en-US" sz="1200" dirty="0"/>
            <a:t>Supporting recommended ambulatory care</a:t>
          </a:r>
        </a:p>
      </dgm:t>
    </dgm:pt>
    <dgm:pt modelId="{ACA7E25C-C4F7-4CCF-9682-73F8585EE3C2}" type="parTrans" cxnId="{EDEB3F51-A0A0-486D-8C51-41857D47AD78}">
      <dgm:prSet/>
      <dgm:spPr/>
      <dgm:t>
        <a:bodyPr/>
        <a:lstStyle/>
        <a:p>
          <a:endParaRPr lang="en-US"/>
        </a:p>
      </dgm:t>
    </dgm:pt>
    <dgm:pt modelId="{12D52041-0230-44C6-AE2B-132DCC29A622}" type="sibTrans" cxnId="{EDEB3F51-A0A0-486D-8C51-41857D47AD78}">
      <dgm:prSet/>
      <dgm:spPr/>
      <dgm:t>
        <a:bodyPr/>
        <a:lstStyle/>
        <a:p>
          <a:endParaRPr lang="en-US"/>
        </a:p>
      </dgm:t>
    </dgm:pt>
    <dgm:pt modelId="{ED4CE794-FE29-44E9-93FA-5D962F3DC522}">
      <dgm:prSet custT="1"/>
      <dgm:spPr/>
      <dgm:t>
        <a:bodyPr/>
        <a:lstStyle/>
        <a:p>
          <a:r>
            <a:rPr lang="en-US" sz="1200" dirty="0"/>
            <a:t>Standard operational processes </a:t>
          </a:r>
        </a:p>
      </dgm:t>
    </dgm:pt>
    <dgm:pt modelId="{C16F18E0-9464-4CB2-A96F-6F0622E32FB2}" type="parTrans" cxnId="{63ABA238-D519-4555-AA36-2C94400845CB}">
      <dgm:prSet/>
      <dgm:spPr/>
      <dgm:t>
        <a:bodyPr/>
        <a:lstStyle/>
        <a:p>
          <a:endParaRPr lang="en-US"/>
        </a:p>
      </dgm:t>
    </dgm:pt>
    <dgm:pt modelId="{A49469E1-DB98-40DD-9A3F-1856C0FAE925}" type="sibTrans" cxnId="{63ABA238-D519-4555-AA36-2C94400845CB}">
      <dgm:prSet/>
      <dgm:spPr/>
      <dgm:t>
        <a:bodyPr/>
        <a:lstStyle/>
        <a:p>
          <a:endParaRPr lang="en-US"/>
        </a:p>
      </dgm:t>
    </dgm:pt>
    <dgm:pt modelId="{7649F2AB-28E4-476D-917D-207AF69EEE76}">
      <dgm:prSet custT="1"/>
      <dgm:spPr/>
      <dgm:t>
        <a:bodyPr/>
        <a:lstStyle/>
        <a:p>
          <a:pPr>
            <a:defRPr b="1"/>
          </a:pPr>
          <a:r>
            <a:rPr lang="en-US" sz="1800" dirty="0"/>
            <a:t>Opportunity for Improvement</a:t>
          </a:r>
        </a:p>
      </dgm:t>
    </dgm:pt>
    <dgm:pt modelId="{936B772F-ED3F-4BF1-BC53-10DE3B1A9279}" type="parTrans" cxnId="{307275D9-B95E-477F-A1BD-09648046CC8C}">
      <dgm:prSet/>
      <dgm:spPr/>
      <dgm:t>
        <a:bodyPr/>
        <a:lstStyle/>
        <a:p>
          <a:endParaRPr lang="en-US"/>
        </a:p>
      </dgm:t>
    </dgm:pt>
    <dgm:pt modelId="{F1340410-49A0-42D3-A900-FD27A1D58A6C}" type="sibTrans" cxnId="{307275D9-B95E-477F-A1BD-09648046CC8C}">
      <dgm:prSet/>
      <dgm:spPr/>
      <dgm:t>
        <a:bodyPr/>
        <a:lstStyle/>
        <a:p>
          <a:endParaRPr lang="en-US"/>
        </a:p>
      </dgm:t>
    </dgm:pt>
    <dgm:pt modelId="{4C8197D7-AD8E-4DE5-AD7E-8E706EFAE5FB}">
      <dgm:prSet custT="1"/>
      <dgm:spPr/>
      <dgm:t>
        <a:bodyPr/>
        <a:lstStyle/>
        <a:p>
          <a:r>
            <a:rPr lang="en-US" sz="1200" dirty="0"/>
            <a:t>Hypertension management </a:t>
          </a:r>
        </a:p>
      </dgm:t>
    </dgm:pt>
    <dgm:pt modelId="{2DC2341B-C5CC-4C9D-AC47-5EB897142348}" type="parTrans" cxnId="{55DB81D0-02CD-4DC8-A00E-781A64F37A0F}">
      <dgm:prSet/>
      <dgm:spPr/>
      <dgm:t>
        <a:bodyPr/>
        <a:lstStyle/>
        <a:p>
          <a:endParaRPr lang="en-US"/>
        </a:p>
      </dgm:t>
    </dgm:pt>
    <dgm:pt modelId="{BDFCCE62-B482-4B7D-BF36-CF4A9C41A632}" type="sibTrans" cxnId="{55DB81D0-02CD-4DC8-A00E-781A64F37A0F}">
      <dgm:prSet/>
      <dgm:spPr/>
      <dgm:t>
        <a:bodyPr/>
        <a:lstStyle/>
        <a:p>
          <a:endParaRPr lang="en-US"/>
        </a:p>
      </dgm:t>
    </dgm:pt>
    <dgm:pt modelId="{EB595544-E5EF-46BB-B6AF-A4DA0626A800}">
      <dgm:prSet custT="1"/>
      <dgm:spPr/>
      <dgm:t>
        <a:bodyPr/>
        <a:lstStyle/>
        <a:p>
          <a:r>
            <a:rPr lang="en-US" sz="1200" dirty="0"/>
            <a:t>Patient access and care coordination</a:t>
          </a:r>
        </a:p>
      </dgm:t>
    </dgm:pt>
    <dgm:pt modelId="{12E6CB96-F0E6-4EDB-87D6-E0445D941C67}" type="parTrans" cxnId="{E9032C1C-FDC2-4182-9345-8BD226B2FD3C}">
      <dgm:prSet/>
      <dgm:spPr/>
      <dgm:t>
        <a:bodyPr/>
        <a:lstStyle/>
        <a:p>
          <a:endParaRPr lang="en-US"/>
        </a:p>
      </dgm:t>
    </dgm:pt>
    <dgm:pt modelId="{EC01CFC8-4DAB-4B5F-B2A1-3FC810382270}" type="sibTrans" cxnId="{E9032C1C-FDC2-4182-9345-8BD226B2FD3C}">
      <dgm:prSet/>
      <dgm:spPr/>
      <dgm:t>
        <a:bodyPr/>
        <a:lstStyle/>
        <a:p>
          <a:endParaRPr lang="en-US"/>
        </a:p>
      </dgm:t>
    </dgm:pt>
    <dgm:pt modelId="{68E1851D-2689-4D90-B263-694731141E43}">
      <dgm:prSet custT="1"/>
      <dgm:spPr/>
      <dgm:t>
        <a:bodyPr/>
        <a:lstStyle/>
        <a:p>
          <a:pPr>
            <a:defRPr b="1"/>
          </a:pPr>
          <a:r>
            <a:rPr lang="en-US" sz="1800" dirty="0"/>
            <a:t>Outreach Comparison Pilot</a:t>
          </a:r>
        </a:p>
      </dgm:t>
    </dgm:pt>
    <dgm:pt modelId="{D4AB62ED-5329-490D-B3AC-10378A02AB87}" type="parTrans" cxnId="{48B694A1-C7EA-49F5-9420-913E4AAFA23A}">
      <dgm:prSet/>
      <dgm:spPr/>
      <dgm:t>
        <a:bodyPr/>
        <a:lstStyle/>
        <a:p>
          <a:endParaRPr lang="en-US"/>
        </a:p>
      </dgm:t>
    </dgm:pt>
    <dgm:pt modelId="{797C5191-D0E9-4B0C-A9BF-A8DDD566089C}" type="sibTrans" cxnId="{48B694A1-C7EA-49F5-9420-913E4AAFA23A}">
      <dgm:prSet/>
      <dgm:spPr/>
      <dgm:t>
        <a:bodyPr/>
        <a:lstStyle/>
        <a:p>
          <a:endParaRPr lang="en-US"/>
        </a:p>
      </dgm:t>
    </dgm:pt>
    <dgm:pt modelId="{AD00B656-48BF-44F2-9A1B-A1816CA4E222}">
      <dgm:prSet custT="1"/>
      <dgm:spPr/>
      <dgm:t>
        <a:bodyPr/>
        <a:lstStyle/>
        <a:p>
          <a:r>
            <a:rPr lang="en-US" sz="1200" dirty="0"/>
            <a:t>SEMI Current Process: EHR bulk outreach messaging and internal nurse call center follow up</a:t>
          </a:r>
        </a:p>
      </dgm:t>
    </dgm:pt>
    <dgm:pt modelId="{4AE5757B-F696-43CF-B7F4-FF848A5B7591}" type="parTrans" cxnId="{6A683D67-A39C-42E1-8DB6-A326F0DA5692}">
      <dgm:prSet/>
      <dgm:spPr/>
      <dgm:t>
        <a:bodyPr/>
        <a:lstStyle/>
        <a:p>
          <a:endParaRPr lang="en-US"/>
        </a:p>
      </dgm:t>
    </dgm:pt>
    <dgm:pt modelId="{7CEBF498-34A2-45E9-B3CC-600EFD962F13}" type="sibTrans" cxnId="{6A683D67-A39C-42E1-8DB6-A326F0DA5692}">
      <dgm:prSet/>
      <dgm:spPr/>
      <dgm:t>
        <a:bodyPr/>
        <a:lstStyle/>
        <a:p>
          <a:endParaRPr lang="en-US"/>
        </a:p>
      </dgm:t>
    </dgm:pt>
    <dgm:pt modelId="{3A74FEA5-4FB4-414C-A501-AF8ADF61B7E5}">
      <dgm:prSet custT="1"/>
      <dgm:spPr/>
      <dgm:t>
        <a:bodyPr/>
        <a:lstStyle/>
        <a:p>
          <a:r>
            <a:rPr lang="en-US" sz="1200" dirty="0"/>
            <a:t>Boise Innovation: Vendor text message outreach followed by vendor non-clinical call</a:t>
          </a:r>
        </a:p>
      </dgm:t>
    </dgm:pt>
    <dgm:pt modelId="{25A13C61-CF09-4BAC-BB07-5212D050A2AE}" type="parTrans" cxnId="{13805DA3-4506-4308-8A8A-72FCFA80B40C}">
      <dgm:prSet/>
      <dgm:spPr/>
      <dgm:t>
        <a:bodyPr/>
        <a:lstStyle/>
        <a:p>
          <a:endParaRPr lang="en-US"/>
        </a:p>
      </dgm:t>
    </dgm:pt>
    <dgm:pt modelId="{8B7FBE2C-69FC-4DFB-9C9E-1CC4751EEE0C}" type="sibTrans" cxnId="{13805DA3-4506-4308-8A8A-72FCFA80B40C}">
      <dgm:prSet/>
      <dgm:spPr/>
      <dgm:t>
        <a:bodyPr/>
        <a:lstStyle/>
        <a:p>
          <a:endParaRPr lang="en-US"/>
        </a:p>
      </dgm:t>
    </dgm:pt>
    <dgm:pt modelId="{6DD39D10-ECB6-4324-AB8E-10F760809763}" type="pres">
      <dgm:prSet presAssocID="{54DA0DA4-5D04-49F1-ACD5-D6DD456A83C3}" presName="root" presStyleCnt="0">
        <dgm:presLayoutVars>
          <dgm:dir/>
          <dgm:resizeHandles val="exact"/>
        </dgm:presLayoutVars>
      </dgm:prSet>
      <dgm:spPr/>
    </dgm:pt>
    <dgm:pt modelId="{ABB559C6-46A5-42A4-A089-FC6D411FFB88}" type="pres">
      <dgm:prSet presAssocID="{4B01A918-FD87-4E10-AA43-D8E1BE747DBF}" presName="compNode" presStyleCnt="0"/>
      <dgm:spPr/>
    </dgm:pt>
    <dgm:pt modelId="{B210FFFE-DC07-497D-8559-9CAC56AD07A2}" type="pres">
      <dgm:prSet presAssocID="{4B01A918-FD87-4E10-AA43-D8E1BE747D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90E0AE0-ACB4-4721-99D0-6A3C1AD83828}" type="pres">
      <dgm:prSet presAssocID="{4B01A918-FD87-4E10-AA43-D8E1BE747DBF}" presName="iconSpace" presStyleCnt="0"/>
      <dgm:spPr/>
    </dgm:pt>
    <dgm:pt modelId="{807669F9-CCC2-481B-941E-BCAFCDADF444}" type="pres">
      <dgm:prSet presAssocID="{4B01A918-FD87-4E10-AA43-D8E1BE747DBF}" presName="parTx" presStyleLbl="revTx" presStyleIdx="0" presStyleCnt="8">
        <dgm:presLayoutVars>
          <dgm:chMax val="0"/>
          <dgm:chPref val="0"/>
        </dgm:presLayoutVars>
      </dgm:prSet>
      <dgm:spPr/>
    </dgm:pt>
    <dgm:pt modelId="{7312C66E-1D61-4114-9559-5E2F49BC7167}" type="pres">
      <dgm:prSet presAssocID="{4B01A918-FD87-4E10-AA43-D8E1BE747DBF}" presName="txSpace" presStyleCnt="0"/>
      <dgm:spPr/>
    </dgm:pt>
    <dgm:pt modelId="{E10C3F49-4B9F-4488-8330-2B52E7F19350}" type="pres">
      <dgm:prSet presAssocID="{4B01A918-FD87-4E10-AA43-D8E1BE747DBF}" presName="desTx" presStyleLbl="revTx" presStyleIdx="1" presStyleCnt="8">
        <dgm:presLayoutVars/>
      </dgm:prSet>
      <dgm:spPr/>
    </dgm:pt>
    <dgm:pt modelId="{82F2047B-DDA2-4A5E-B4C8-567D50E7FC96}" type="pres">
      <dgm:prSet presAssocID="{C8DE5338-239D-4CBF-B3F1-5B919A4DF6D8}" presName="sibTrans" presStyleCnt="0"/>
      <dgm:spPr/>
    </dgm:pt>
    <dgm:pt modelId="{90BC9061-82C2-4696-BCCB-57F6D099F97C}" type="pres">
      <dgm:prSet presAssocID="{1E1C414E-116F-4830-86A7-D9517BA0357F}" presName="compNode" presStyleCnt="0"/>
      <dgm:spPr/>
    </dgm:pt>
    <dgm:pt modelId="{A7A810D5-4412-41BE-837B-BD7F5E0F7BA9}" type="pres">
      <dgm:prSet presAssocID="{1E1C414E-116F-4830-86A7-D9517BA035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7375C55-DB61-4315-8ECD-B447517CBDF5}" type="pres">
      <dgm:prSet presAssocID="{1E1C414E-116F-4830-86A7-D9517BA0357F}" presName="iconSpace" presStyleCnt="0"/>
      <dgm:spPr/>
    </dgm:pt>
    <dgm:pt modelId="{071EF787-1038-4FC0-9034-329D21E4657A}" type="pres">
      <dgm:prSet presAssocID="{1E1C414E-116F-4830-86A7-D9517BA0357F}" presName="parTx" presStyleLbl="revTx" presStyleIdx="2" presStyleCnt="8">
        <dgm:presLayoutVars>
          <dgm:chMax val="0"/>
          <dgm:chPref val="0"/>
        </dgm:presLayoutVars>
      </dgm:prSet>
      <dgm:spPr/>
    </dgm:pt>
    <dgm:pt modelId="{5F1BD2F1-DA4C-424C-8C76-DF9DC8847120}" type="pres">
      <dgm:prSet presAssocID="{1E1C414E-116F-4830-86A7-D9517BA0357F}" presName="txSpace" presStyleCnt="0"/>
      <dgm:spPr/>
    </dgm:pt>
    <dgm:pt modelId="{AD403B55-A893-459C-BB76-FD6F09250D87}" type="pres">
      <dgm:prSet presAssocID="{1E1C414E-116F-4830-86A7-D9517BA0357F}" presName="desTx" presStyleLbl="revTx" presStyleIdx="3" presStyleCnt="8">
        <dgm:presLayoutVars/>
      </dgm:prSet>
      <dgm:spPr/>
    </dgm:pt>
    <dgm:pt modelId="{F4C7722D-F1C6-4BE6-BC45-AB585A839AFC}" type="pres">
      <dgm:prSet presAssocID="{5A454549-2F0B-40FE-97BA-79FDA924F1AB}" presName="sibTrans" presStyleCnt="0"/>
      <dgm:spPr/>
    </dgm:pt>
    <dgm:pt modelId="{B1EFD2D3-4FF3-4130-851A-7C1E7FBE3502}" type="pres">
      <dgm:prSet presAssocID="{7649F2AB-28E4-476D-917D-207AF69EEE76}" presName="compNode" presStyleCnt="0"/>
      <dgm:spPr/>
    </dgm:pt>
    <dgm:pt modelId="{6788E396-C36B-475C-A703-65AD2F789284}" type="pres">
      <dgm:prSet presAssocID="{7649F2AB-28E4-476D-917D-207AF69EEE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2B64AC9D-5254-46DA-8811-69DC96B5087D}" type="pres">
      <dgm:prSet presAssocID="{7649F2AB-28E4-476D-917D-207AF69EEE76}" presName="iconSpace" presStyleCnt="0"/>
      <dgm:spPr/>
    </dgm:pt>
    <dgm:pt modelId="{63371C1D-81BE-454B-83D5-2119DCA8C2A2}" type="pres">
      <dgm:prSet presAssocID="{7649F2AB-28E4-476D-917D-207AF69EEE76}" presName="parTx" presStyleLbl="revTx" presStyleIdx="4" presStyleCnt="8">
        <dgm:presLayoutVars>
          <dgm:chMax val="0"/>
          <dgm:chPref val="0"/>
        </dgm:presLayoutVars>
      </dgm:prSet>
      <dgm:spPr/>
    </dgm:pt>
    <dgm:pt modelId="{D8E15429-F2DF-4CB7-97A0-04F5D5EFBE28}" type="pres">
      <dgm:prSet presAssocID="{7649F2AB-28E4-476D-917D-207AF69EEE76}" presName="txSpace" presStyleCnt="0"/>
      <dgm:spPr/>
    </dgm:pt>
    <dgm:pt modelId="{5295B818-C705-4B85-BB94-5B8823F06752}" type="pres">
      <dgm:prSet presAssocID="{7649F2AB-28E4-476D-917D-207AF69EEE76}" presName="desTx" presStyleLbl="revTx" presStyleIdx="5" presStyleCnt="8">
        <dgm:presLayoutVars/>
      </dgm:prSet>
      <dgm:spPr/>
    </dgm:pt>
    <dgm:pt modelId="{E82091D6-9D70-4281-8F13-D55A665CED80}" type="pres">
      <dgm:prSet presAssocID="{F1340410-49A0-42D3-A900-FD27A1D58A6C}" presName="sibTrans" presStyleCnt="0"/>
      <dgm:spPr/>
    </dgm:pt>
    <dgm:pt modelId="{B96C347D-4ADB-42C2-B57E-D2B938F1157E}" type="pres">
      <dgm:prSet presAssocID="{68E1851D-2689-4D90-B263-694731141E43}" presName="compNode" presStyleCnt="0"/>
      <dgm:spPr/>
    </dgm:pt>
    <dgm:pt modelId="{E5125FDD-6CE5-43AF-980D-E95F5EA82A5D}" type="pres">
      <dgm:prSet presAssocID="{68E1851D-2689-4D90-B263-694731141E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32A5EC4B-AE8C-4B57-BCA4-D9246AEAAE20}" type="pres">
      <dgm:prSet presAssocID="{68E1851D-2689-4D90-B263-694731141E43}" presName="iconSpace" presStyleCnt="0"/>
      <dgm:spPr/>
    </dgm:pt>
    <dgm:pt modelId="{0F3B99CF-EE5D-45D4-A4BC-5E71819B199D}" type="pres">
      <dgm:prSet presAssocID="{68E1851D-2689-4D90-B263-694731141E43}" presName="parTx" presStyleLbl="revTx" presStyleIdx="6" presStyleCnt="8">
        <dgm:presLayoutVars>
          <dgm:chMax val="0"/>
          <dgm:chPref val="0"/>
        </dgm:presLayoutVars>
      </dgm:prSet>
      <dgm:spPr/>
    </dgm:pt>
    <dgm:pt modelId="{B3753F8E-650B-4C2A-BA73-0BB84CC2EEE4}" type="pres">
      <dgm:prSet presAssocID="{68E1851D-2689-4D90-B263-694731141E43}" presName="txSpace" presStyleCnt="0"/>
      <dgm:spPr/>
    </dgm:pt>
    <dgm:pt modelId="{65F5B0D1-2983-471F-A07B-6C7ECB4A6C6A}" type="pres">
      <dgm:prSet presAssocID="{68E1851D-2689-4D90-B263-694731141E43}" presName="desTx" presStyleLbl="revTx" presStyleIdx="7" presStyleCnt="8">
        <dgm:presLayoutVars/>
      </dgm:prSet>
      <dgm:spPr/>
    </dgm:pt>
  </dgm:ptLst>
  <dgm:cxnLst>
    <dgm:cxn modelId="{81ABC304-7A91-433C-8943-FC28274D53B9}" type="presOf" srcId="{3A74FEA5-4FB4-414C-A501-AF8ADF61B7E5}" destId="{65F5B0D1-2983-471F-A07B-6C7ECB4A6C6A}" srcOrd="0" destOrd="1" presId="urn:microsoft.com/office/officeart/2018/5/layout/CenteredIconLabelDescriptionList"/>
    <dgm:cxn modelId="{E9032C1C-FDC2-4182-9345-8BD226B2FD3C}" srcId="{7649F2AB-28E4-476D-917D-207AF69EEE76}" destId="{EB595544-E5EF-46BB-B6AF-A4DA0626A800}" srcOrd="1" destOrd="0" parTransId="{12E6CB96-F0E6-4EDB-87D6-E0445D941C67}" sibTransId="{EC01CFC8-4DAB-4B5F-B2A1-3FC810382270}"/>
    <dgm:cxn modelId="{C38D922F-695A-44A7-A636-43639CCC1714}" type="presOf" srcId="{68E1851D-2689-4D90-B263-694731141E43}" destId="{0F3B99CF-EE5D-45D4-A4BC-5E71819B199D}" srcOrd="0" destOrd="0" presId="urn:microsoft.com/office/officeart/2018/5/layout/CenteredIconLabelDescriptionList"/>
    <dgm:cxn modelId="{63ABA238-D519-4555-AA36-2C94400845CB}" srcId="{1E1C414E-116F-4830-86A7-D9517BA0357F}" destId="{ED4CE794-FE29-44E9-93FA-5D962F3DC522}" srcOrd="1" destOrd="0" parTransId="{C16F18E0-9464-4CB2-A96F-6F0622E32FB2}" sibTransId="{A49469E1-DB98-40DD-9A3F-1856C0FAE925}"/>
    <dgm:cxn modelId="{D3849542-5852-4058-BDDF-F544AD0992C9}" type="presOf" srcId="{4B01A918-FD87-4E10-AA43-D8E1BE747DBF}" destId="{807669F9-CCC2-481B-941E-BCAFCDADF444}" srcOrd="0" destOrd="0" presId="urn:microsoft.com/office/officeart/2018/5/layout/CenteredIconLabelDescriptionList"/>
    <dgm:cxn modelId="{6A683D67-A39C-42E1-8DB6-A326F0DA5692}" srcId="{68E1851D-2689-4D90-B263-694731141E43}" destId="{AD00B656-48BF-44F2-9A1B-A1816CA4E222}" srcOrd="0" destOrd="0" parTransId="{4AE5757B-F696-43CF-B7F4-FF848A5B7591}" sibTransId="{7CEBF498-34A2-45E9-B3CC-600EFD962F13}"/>
    <dgm:cxn modelId="{6F9FE747-2AAE-4511-B04C-D1373B109DBE}" type="presOf" srcId="{EB595544-E5EF-46BB-B6AF-A4DA0626A800}" destId="{5295B818-C705-4B85-BB94-5B8823F06752}" srcOrd="0" destOrd="1" presId="urn:microsoft.com/office/officeart/2018/5/layout/CenteredIconLabelDescriptionList"/>
    <dgm:cxn modelId="{EDEB3F51-A0A0-486D-8C51-41857D47AD78}" srcId="{1E1C414E-116F-4830-86A7-D9517BA0357F}" destId="{A2333A89-EC7F-465C-B5E2-B7198B1B7547}" srcOrd="0" destOrd="0" parTransId="{ACA7E25C-C4F7-4CCF-9682-73F8585EE3C2}" sibTransId="{12D52041-0230-44C6-AE2B-132DCC29A622}"/>
    <dgm:cxn modelId="{211B6B57-4F05-4309-8735-FCB790922DDF}" type="presOf" srcId="{AD00B656-48BF-44F2-9A1B-A1816CA4E222}" destId="{65F5B0D1-2983-471F-A07B-6C7ECB4A6C6A}" srcOrd="0" destOrd="0" presId="urn:microsoft.com/office/officeart/2018/5/layout/CenteredIconLabelDescriptionList"/>
    <dgm:cxn modelId="{163C9683-3B32-454D-9EB2-6B92488EE71D}" type="presOf" srcId="{54DA0DA4-5D04-49F1-ACD5-D6DD456A83C3}" destId="{6DD39D10-ECB6-4324-AB8E-10F760809763}" srcOrd="0" destOrd="0" presId="urn:microsoft.com/office/officeart/2018/5/layout/CenteredIconLabelDescriptionList"/>
    <dgm:cxn modelId="{8FAF0B8F-B108-4251-B2BC-4D6E24599FB5}" type="presOf" srcId="{7649F2AB-28E4-476D-917D-207AF69EEE76}" destId="{63371C1D-81BE-454B-83D5-2119DCA8C2A2}" srcOrd="0" destOrd="0" presId="urn:microsoft.com/office/officeart/2018/5/layout/CenteredIconLabelDescriptionList"/>
    <dgm:cxn modelId="{48B694A1-C7EA-49F5-9420-913E4AAFA23A}" srcId="{54DA0DA4-5D04-49F1-ACD5-D6DD456A83C3}" destId="{68E1851D-2689-4D90-B263-694731141E43}" srcOrd="3" destOrd="0" parTransId="{D4AB62ED-5329-490D-B3AC-10378A02AB87}" sibTransId="{797C5191-D0E9-4B0C-A9BF-A8DDD566089C}"/>
    <dgm:cxn modelId="{13805DA3-4506-4308-8A8A-72FCFA80B40C}" srcId="{68E1851D-2689-4D90-B263-694731141E43}" destId="{3A74FEA5-4FB4-414C-A501-AF8ADF61B7E5}" srcOrd="1" destOrd="0" parTransId="{25A13C61-CF09-4BAC-BB07-5212D050A2AE}" sibTransId="{8B7FBE2C-69FC-4DFB-9C9E-1CC4751EEE0C}"/>
    <dgm:cxn modelId="{BEC2B5A4-D124-4A17-85AA-8FF1F4288657}" srcId="{54DA0DA4-5D04-49F1-ACD5-D6DD456A83C3}" destId="{1E1C414E-116F-4830-86A7-D9517BA0357F}" srcOrd="1" destOrd="0" parTransId="{056FF223-B309-440E-BB11-F9B167052BE6}" sibTransId="{5A454549-2F0B-40FE-97BA-79FDA924F1AB}"/>
    <dgm:cxn modelId="{352D5AAC-35E4-461F-BE79-FBE33DFC06E3}" srcId="{54DA0DA4-5D04-49F1-ACD5-D6DD456A83C3}" destId="{4B01A918-FD87-4E10-AA43-D8E1BE747DBF}" srcOrd="0" destOrd="0" parTransId="{B7445ACF-181F-46D5-82E4-D7EEC3B8F983}" sibTransId="{C8DE5338-239D-4CBF-B3F1-5B919A4DF6D8}"/>
    <dgm:cxn modelId="{D912CAB0-0C63-4DCB-86B9-89FCE3E2B3AD}" type="presOf" srcId="{4C8197D7-AD8E-4DE5-AD7E-8E706EFAE5FB}" destId="{5295B818-C705-4B85-BB94-5B8823F06752}" srcOrd="0" destOrd="0" presId="urn:microsoft.com/office/officeart/2018/5/layout/CenteredIconLabelDescriptionList"/>
    <dgm:cxn modelId="{F039DABA-1F7A-40AD-9BC8-4752BEAAED9C}" type="presOf" srcId="{1E1C414E-116F-4830-86A7-D9517BA0357F}" destId="{071EF787-1038-4FC0-9034-329D21E4657A}" srcOrd="0" destOrd="0" presId="urn:microsoft.com/office/officeart/2018/5/layout/CenteredIconLabelDescriptionList"/>
    <dgm:cxn modelId="{0BDC4AC0-794E-4478-AA1A-70D2B1E352C8}" type="presOf" srcId="{EB0C4B31-002F-4DCC-9786-52418637A865}" destId="{E10C3F49-4B9F-4488-8330-2B52E7F19350}" srcOrd="0" destOrd="0" presId="urn:microsoft.com/office/officeart/2018/5/layout/CenteredIconLabelDescriptionList"/>
    <dgm:cxn modelId="{43B10DC2-BC93-46B7-AB87-E57E54ED6B3C}" srcId="{4B01A918-FD87-4E10-AA43-D8E1BE747DBF}" destId="{EB0C4B31-002F-4DCC-9786-52418637A865}" srcOrd="0" destOrd="0" parTransId="{BDA06DFA-8781-4F09-A4AB-6B0641EB6191}" sibTransId="{DF822CC8-FFEA-4067-A863-447D3F1B2915}"/>
    <dgm:cxn modelId="{55DB81D0-02CD-4DC8-A00E-781A64F37A0F}" srcId="{7649F2AB-28E4-476D-917D-207AF69EEE76}" destId="{4C8197D7-AD8E-4DE5-AD7E-8E706EFAE5FB}" srcOrd="0" destOrd="0" parTransId="{2DC2341B-C5CC-4C9D-AC47-5EB897142348}" sibTransId="{BDFCCE62-B482-4B7D-BF36-CF4A9C41A632}"/>
    <dgm:cxn modelId="{307275D9-B95E-477F-A1BD-09648046CC8C}" srcId="{54DA0DA4-5D04-49F1-ACD5-D6DD456A83C3}" destId="{7649F2AB-28E4-476D-917D-207AF69EEE76}" srcOrd="2" destOrd="0" parTransId="{936B772F-ED3F-4BF1-BC53-10DE3B1A9279}" sibTransId="{F1340410-49A0-42D3-A900-FD27A1D58A6C}"/>
    <dgm:cxn modelId="{831367E9-A862-4871-BCFB-07604A59EB55}" type="presOf" srcId="{A2333A89-EC7F-465C-B5E2-B7198B1B7547}" destId="{AD403B55-A893-459C-BB76-FD6F09250D87}" srcOrd="0" destOrd="0" presId="urn:microsoft.com/office/officeart/2018/5/layout/CenteredIconLabelDescriptionList"/>
    <dgm:cxn modelId="{49D88DF0-AA2D-4400-8B8C-24E1B96FFFA2}" type="presOf" srcId="{ED4CE794-FE29-44E9-93FA-5D962F3DC522}" destId="{AD403B55-A893-459C-BB76-FD6F09250D87}" srcOrd="0" destOrd="1" presId="urn:microsoft.com/office/officeart/2018/5/layout/CenteredIconLabelDescriptionList"/>
    <dgm:cxn modelId="{7DD9F39D-EB56-47EF-9C3D-5A13D89DB51E}" type="presParOf" srcId="{6DD39D10-ECB6-4324-AB8E-10F760809763}" destId="{ABB559C6-46A5-42A4-A089-FC6D411FFB88}" srcOrd="0" destOrd="0" presId="urn:microsoft.com/office/officeart/2018/5/layout/CenteredIconLabelDescriptionList"/>
    <dgm:cxn modelId="{BEF3EEBD-D37D-4881-91AD-109B3BB53FA2}" type="presParOf" srcId="{ABB559C6-46A5-42A4-A089-FC6D411FFB88}" destId="{B210FFFE-DC07-497D-8559-9CAC56AD07A2}" srcOrd="0" destOrd="0" presId="urn:microsoft.com/office/officeart/2018/5/layout/CenteredIconLabelDescriptionList"/>
    <dgm:cxn modelId="{385F0C30-F524-438C-8615-4E3B6C17B892}" type="presParOf" srcId="{ABB559C6-46A5-42A4-A089-FC6D411FFB88}" destId="{290E0AE0-ACB4-4721-99D0-6A3C1AD83828}" srcOrd="1" destOrd="0" presId="urn:microsoft.com/office/officeart/2018/5/layout/CenteredIconLabelDescriptionList"/>
    <dgm:cxn modelId="{6A8A66BD-B6CE-49D4-9450-FB55EF787F4F}" type="presParOf" srcId="{ABB559C6-46A5-42A4-A089-FC6D411FFB88}" destId="{807669F9-CCC2-481B-941E-BCAFCDADF444}" srcOrd="2" destOrd="0" presId="urn:microsoft.com/office/officeart/2018/5/layout/CenteredIconLabelDescriptionList"/>
    <dgm:cxn modelId="{7C88C4FC-2487-4C5F-A7CC-DC6DA2CDCE3F}" type="presParOf" srcId="{ABB559C6-46A5-42A4-A089-FC6D411FFB88}" destId="{7312C66E-1D61-4114-9559-5E2F49BC7167}" srcOrd="3" destOrd="0" presId="urn:microsoft.com/office/officeart/2018/5/layout/CenteredIconLabelDescriptionList"/>
    <dgm:cxn modelId="{D609A9FD-943A-4E86-8D57-2DB40E801447}" type="presParOf" srcId="{ABB559C6-46A5-42A4-A089-FC6D411FFB88}" destId="{E10C3F49-4B9F-4488-8330-2B52E7F19350}" srcOrd="4" destOrd="0" presId="urn:microsoft.com/office/officeart/2018/5/layout/CenteredIconLabelDescriptionList"/>
    <dgm:cxn modelId="{E7D83646-F4B5-4B5D-8CAC-127740143159}" type="presParOf" srcId="{6DD39D10-ECB6-4324-AB8E-10F760809763}" destId="{82F2047B-DDA2-4A5E-B4C8-567D50E7FC96}" srcOrd="1" destOrd="0" presId="urn:microsoft.com/office/officeart/2018/5/layout/CenteredIconLabelDescriptionList"/>
    <dgm:cxn modelId="{74D83638-4F2A-40F6-A7B7-7AB77BD2847E}" type="presParOf" srcId="{6DD39D10-ECB6-4324-AB8E-10F760809763}" destId="{90BC9061-82C2-4696-BCCB-57F6D099F97C}" srcOrd="2" destOrd="0" presId="urn:microsoft.com/office/officeart/2018/5/layout/CenteredIconLabelDescriptionList"/>
    <dgm:cxn modelId="{863466A5-6843-4795-A4B6-2B204234F347}" type="presParOf" srcId="{90BC9061-82C2-4696-BCCB-57F6D099F97C}" destId="{A7A810D5-4412-41BE-837B-BD7F5E0F7BA9}" srcOrd="0" destOrd="0" presId="urn:microsoft.com/office/officeart/2018/5/layout/CenteredIconLabelDescriptionList"/>
    <dgm:cxn modelId="{C5E789F2-AD11-4700-BEBD-A7C3A3DD19C3}" type="presParOf" srcId="{90BC9061-82C2-4696-BCCB-57F6D099F97C}" destId="{97375C55-DB61-4315-8ECD-B447517CBDF5}" srcOrd="1" destOrd="0" presId="urn:microsoft.com/office/officeart/2018/5/layout/CenteredIconLabelDescriptionList"/>
    <dgm:cxn modelId="{6219B19A-ED43-470D-B1B4-4E900C2EDA8E}" type="presParOf" srcId="{90BC9061-82C2-4696-BCCB-57F6D099F97C}" destId="{071EF787-1038-4FC0-9034-329D21E4657A}" srcOrd="2" destOrd="0" presId="urn:microsoft.com/office/officeart/2018/5/layout/CenteredIconLabelDescriptionList"/>
    <dgm:cxn modelId="{87BD88AF-7809-4D51-AA05-13A799D283F3}" type="presParOf" srcId="{90BC9061-82C2-4696-BCCB-57F6D099F97C}" destId="{5F1BD2F1-DA4C-424C-8C76-DF9DC8847120}" srcOrd="3" destOrd="0" presId="urn:microsoft.com/office/officeart/2018/5/layout/CenteredIconLabelDescriptionList"/>
    <dgm:cxn modelId="{DC57BCAA-3424-4BF7-AF24-22F6E4422004}" type="presParOf" srcId="{90BC9061-82C2-4696-BCCB-57F6D099F97C}" destId="{AD403B55-A893-459C-BB76-FD6F09250D87}" srcOrd="4" destOrd="0" presId="urn:microsoft.com/office/officeart/2018/5/layout/CenteredIconLabelDescriptionList"/>
    <dgm:cxn modelId="{FF289E87-D02C-431D-90F0-51E744C27D21}" type="presParOf" srcId="{6DD39D10-ECB6-4324-AB8E-10F760809763}" destId="{F4C7722D-F1C6-4BE6-BC45-AB585A839AFC}" srcOrd="3" destOrd="0" presId="urn:microsoft.com/office/officeart/2018/5/layout/CenteredIconLabelDescriptionList"/>
    <dgm:cxn modelId="{52C8E0AF-08A9-4E92-B6EA-5A843481B84C}" type="presParOf" srcId="{6DD39D10-ECB6-4324-AB8E-10F760809763}" destId="{B1EFD2D3-4FF3-4130-851A-7C1E7FBE3502}" srcOrd="4" destOrd="0" presId="urn:microsoft.com/office/officeart/2018/5/layout/CenteredIconLabelDescriptionList"/>
    <dgm:cxn modelId="{301F1AC4-B21E-456C-AF21-EE8C09156248}" type="presParOf" srcId="{B1EFD2D3-4FF3-4130-851A-7C1E7FBE3502}" destId="{6788E396-C36B-475C-A703-65AD2F789284}" srcOrd="0" destOrd="0" presId="urn:microsoft.com/office/officeart/2018/5/layout/CenteredIconLabelDescriptionList"/>
    <dgm:cxn modelId="{BB41AA55-4093-4754-9BCC-3D7735A54BE0}" type="presParOf" srcId="{B1EFD2D3-4FF3-4130-851A-7C1E7FBE3502}" destId="{2B64AC9D-5254-46DA-8811-69DC96B5087D}" srcOrd="1" destOrd="0" presId="urn:microsoft.com/office/officeart/2018/5/layout/CenteredIconLabelDescriptionList"/>
    <dgm:cxn modelId="{E7521BF5-4490-42E6-80C5-094CEEB636DF}" type="presParOf" srcId="{B1EFD2D3-4FF3-4130-851A-7C1E7FBE3502}" destId="{63371C1D-81BE-454B-83D5-2119DCA8C2A2}" srcOrd="2" destOrd="0" presId="urn:microsoft.com/office/officeart/2018/5/layout/CenteredIconLabelDescriptionList"/>
    <dgm:cxn modelId="{0F11FD1B-34E8-47D8-9D27-DE35A0AA5C49}" type="presParOf" srcId="{B1EFD2D3-4FF3-4130-851A-7C1E7FBE3502}" destId="{D8E15429-F2DF-4CB7-97A0-04F5D5EFBE28}" srcOrd="3" destOrd="0" presId="urn:microsoft.com/office/officeart/2018/5/layout/CenteredIconLabelDescriptionList"/>
    <dgm:cxn modelId="{D24414E5-6BFE-43E8-9E14-46FE0CFAD0A0}" type="presParOf" srcId="{B1EFD2D3-4FF3-4130-851A-7C1E7FBE3502}" destId="{5295B818-C705-4B85-BB94-5B8823F06752}" srcOrd="4" destOrd="0" presId="urn:microsoft.com/office/officeart/2018/5/layout/CenteredIconLabelDescriptionList"/>
    <dgm:cxn modelId="{B46C264C-6874-48E7-B4D0-DE5A7F6EAF58}" type="presParOf" srcId="{6DD39D10-ECB6-4324-AB8E-10F760809763}" destId="{E82091D6-9D70-4281-8F13-D55A665CED80}" srcOrd="5" destOrd="0" presId="urn:microsoft.com/office/officeart/2018/5/layout/CenteredIconLabelDescriptionList"/>
    <dgm:cxn modelId="{9FAF699A-6739-45FD-98C9-03CCAADC905A}" type="presParOf" srcId="{6DD39D10-ECB6-4324-AB8E-10F760809763}" destId="{B96C347D-4ADB-42C2-B57E-D2B938F1157E}" srcOrd="6" destOrd="0" presId="urn:microsoft.com/office/officeart/2018/5/layout/CenteredIconLabelDescriptionList"/>
    <dgm:cxn modelId="{3A05CAA6-17DA-4009-B86A-2968D56058A8}" type="presParOf" srcId="{B96C347D-4ADB-42C2-B57E-D2B938F1157E}" destId="{E5125FDD-6CE5-43AF-980D-E95F5EA82A5D}" srcOrd="0" destOrd="0" presId="urn:microsoft.com/office/officeart/2018/5/layout/CenteredIconLabelDescriptionList"/>
    <dgm:cxn modelId="{F386C590-6BD1-4D03-92B2-1D2AF41ECCC3}" type="presParOf" srcId="{B96C347D-4ADB-42C2-B57E-D2B938F1157E}" destId="{32A5EC4B-AE8C-4B57-BCA4-D9246AEAAE20}" srcOrd="1" destOrd="0" presId="urn:microsoft.com/office/officeart/2018/5/layout/CenteredIconLabelDescriptionList"/>
    <dgm:cxn modelId="{94097FE5-BC9E-4D39-AEC6-0B12ED0F17D4}" type="presParOf" srcId="{B96C347D-4ADB-42C2-B57E-D2B938F1157E}" destId="{0F3B99CF-EE5D-45D4-A4BC-5E71819B199D}" srcOrd="2" destOrd="0" presId="urn:microsoft.com/office/officeart/2018/5/layout/CenteredIconLabelDescriptionList"/>
    <dgm:cxn modelId="{2E38C51E-90BA-479F-A6F8-1F680C884103}" type="presParOf" srcId="{B96C347D-4ADB-42C2-B57E-D2B938F1157E}" destId="{B3753F8E-650B-4C2A-BA73-0BB84CC2EEE4}" srcOrd="3" destOrd="0" presId="urn:microsoft.com/office/officeart/2018/5/layout/CenteredIconLabelDescriptionList"/>
    <dgm:cxn modelId="{9FD0B92A-B365-48E7-9672-0E05B3D2BA6F}" type="presParOf" srcId="{B96C347D-4ADB-42C2-B57E-D2B938F1157E}" destId="{65F5B0D1-2983-471F-A07B-6C7ECB4A6C6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3D5E6-58FA-4F4F-96E8-F945C372DD23}">
      <dsp:nvSpPr>
        <dsp:cNvPr id="0" name=""/>
        <dsp:cNvSpPr/>
      </dsp:nvSpPr>
      <dsp:spPr>
        <a:xfrm>
          <a:off x="47" y="51391"/>
          <a:ext cx="4544564" cy="518400"/>
        </a:xfrm>
        <a:prstGeom prst="rect">
          <a:avLst/>
        </a:prstGeom>
        <a:solidFill>
          <a:schemeClr val="tx2">
            <a:lumMod val="50000"/>
            <a:lumOff val="5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DNP Project Overview: </a:t>
          </a:r>
        </a:p>
      </dsp:txBody>
      <dsp:txXfrm>
        <a:off x="47" y="51391"/>
        <a:ext cx="4544564" cy="518400"/>
      </dsp:txXfrm>
    </dsp:sp>
    <dsp:sp modelId="{44CA2A80-E94B-4601-99DD-48B514837D95}">
      <dsp:nvSpPr>
        <dsp:cNvPr id="0" name=""/>
        <dsp:cNvSpPr/>
      </dsp:nvSpPr>
      <dsp:spPr>
        <a:xfrm>
          <a:off x="47" y="569791"/>
          <a:ext cx="4544564" cy="2717550"/>
        </a:xfrm>
        <a:prstGeom prst="rect">
          <a:avLst/>
        </a:prstGeom>
        <a:solidFill>
          <a:schemeClr val="tx2">
            <a:lumMod val="25000"/>
            <a:lumOff val="75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Program evaluation of an outreach pilot targeting patients with uncontrolled hypertension aimed to improve the completion of recommended care</a:t>
          </a:r>
        </a:p>
        <a:p>
          <a:pPr marL="342900" lvl="2" indent="-171450" algn="l" defTabSz="800100">
            <a:lnSpc>
              <a:spcPct val="90000"/>
            </a:lnSpc>
            <a:spcBef>
              <a:spcPct val="0"/>
            </a:spcBef>
            <a:spcAft>
              <a:spcPct val="15000"/>
            </a:spcAft>
            <a:buChar char="•"/>
          </a:pPr>
          <a:r>
            <a:rPr lang="en-US" sz="1800" kern="1200" dirty="0"/>
            <a:t>Vendor-supported automated outreach in the Trinity Health Boise Idaho market </a:t>
          </a:r>
        </a:p>
        <a:p>
          <a:pPr marL="342900" lvl="2" indent="-171450" algn="l" defTabSz="800100">
            <a:lnSpc>
              <a:spcPct val="90000"/>
            </a:lnSpc>
            <a:spcBef>
              <a:spcPct val="0"/>
            </a:spcBef>
            <a:spcAft>
              <a:spcPct val="15000"/>
            </a:spcAft>
            <a:buChar char="•"/>
          </a:pPr>
          <a:r>
            <a:rPr lang="en-US" sz="1800" kern="1200" dirty="0"/>
            <a:t>Internally-supported EHR bulk outreach messaging supplemented by an ambulatory nurse call line in the Trinity Health Southeast Michigan (SEMI) market</a:t>
          </a:r>
        </a:p>
      </dsp:txBody>
      <dsp:txXfrm>
        <a:off x="47" y="569791"/>
        <a:ext cx="4544564" cy="2717550"/>
      </dsp:txXfrm>
    </dsp:sp>
    <dsp:sp modelId="{0C33BBA0-D55F-43C9-8845-20AB2081BAEC}">
      <dsp:nvSpPr>
        <dsp:cNvPr id="0" name=""/>
        <dsp:cNvSpPr/>
      </dsp:nvSpPr>
      <dsp:spPr>
        <a:xfrm>
          <a:off x="5180851" y="51391"/>
          <a:ext cx="4544564" cy="518400"/>
        </a:xfrm>
        <a:prstGeom prst="rect">
          <a:avLst/>
        </a:prstGeom>
        <a:solidFill>
          <a:schemeClr val="tx2">
            <a:lumMod val="50000"/>
            <a:lumOff val="5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DNP Program Evaluation Outcomes:</a:t>
          </a:r>
        </a:p>
      </dsp:txBody>
      <dsp:txXfrm>
        <a:off x="5180851" y="51391"/>
        <a:ext cx="4544564" cy="518400"/>
      </dsp:txXfrm>
    </dsp:sp>
    <dsp:sp modelId="{CE800F3C-590D-4B5E-9836-23FF0BBC90FD}">
      <dsp:nvSpPr>
        <dsp:cNvPr id="0" name=""/>
        <dsp:cNvSpPr/>
      </dsp:nvSpPr>
      <dsp:spPr>
        <a:xfrm>
          <a:off x="5180851" y="569791"/>
          <a:ext cx="4544564" cy="2717550"/>
        </a:xfrm>
        <a:prstGeom prst="rect">
          <a:avLst/>
        </a:prstGeom>
        <a:solidFill>
          <a:schemeClr val="tx2">
            <a:lumMod val="25000"/>
            <a:lumOff val="75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12.8% of the Boise population scheduled and attended a PCP appointment after text outreach </a:t>
          </a:r>
        </a:p>
        <a:p>
          <a:pPr marL="171450" lvl="1" indent="-171450" algn="l" defTabSz="800100">
            <a:lnSpc>
              <a:spcPct val="90000"/>
            </a:lnSpc>
            <a:spcBef>
              <a:spcPct val="0"/>
            </a:spcBef>
            <a:spcAft>
              <a:spcPct val="15000"/>
            </a:spcAft>
            <a:buChar char="•"/>
          </a:pPr>
          <a:r>
            <a:rPr lang="en-US" sz="1800" kern="1200" dirty="0"/>
            <a:t>44% of the SEMI population scheduled and attended a PCP appointment after routine outreach methods</a:t>
          </a:r>
        </a:p>
        <a:p>
          <a:pPr marL="171450" lvl="1" indent="-171450" algn="l" defTabSz="800100">
            <a:lnSpc>
              <a:spcPct val="90000"/>
            </a:lnSpc>
            <a:spcBef>
              <a:spcPct val="0"/>
            </a:spcBef>
            <a:spcAft>
              <a:spcPct val="15000"/>
            </a:spcAft>
            <a:buChar char="•"/>
          </a:pPr>
          <a:r>
            <a:rPr lang="en-US" sz="1800" kern="1200" dirty="0"/>
            <a:t>Statistically significant differences in the effectiveness of outreach by mode for specific age groups were identified</a:t>
          </a:r>
        </a:p>
      </dsp:txBody>
      <dsp:txXfrm>
        <a:off x="5180851" y="569791"/>
        <a:ext cx="4544564" cy="2717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CE2A9-0CB4-4064-A0EF-A6D72C126B4C}">
      <dsp:nvSpPr>
        <dsp:cNvPr id="0" name=""/>
        <dsp:cNvSpPr/>
      </dsp:nvSpPr>
      <dsp:spPr>
        <a:xfrm>
          <a:off x="0" y="80770"/>
          <a:ext cx="5016834" cy="514800"/>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Intended Clinical Outcome</a:t>
          </a:r>
          <a:endParaRPr lang="en-US" sz="2200" kern="1200" dirty="0"/>
        </a:p>
      </dsp:txBody>
      <dsp:txXfrm>
        <a:off x="25130" y="105900"/>
        <a:ext cx="4966574" cy="464540"/>
      </dsp:txXfrm>
    </dsp:sp>
    <dsp:sp modelId="{37DD1F65-D610-4671-A4B8-511F8A18ED62}">
      <dsp:nvSpPr>
        <dsp:cNvPr id="0" name=""/>
        <dsp:cNvSpPr/>
      </dsp:nvSpPr>
      <dsp:spPr>
        <a:xfrm>
          <a:off x="0" y="595570"/>
          <a:ext cx="5016834"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Improvement in hypertension management </a:t>
          </a:r>
        </a:p>
        <a:p>
          <a:pPr marL="171450" lvl="1" indent="-171450" algn="l" defTabSz="755650">
            <a:lnSpc>
              <a:spcPct val="90000"/>
            </a:lnSpc>
            <a:spcBef>
              <a:spcPct val="0"/>
            </a:spcBef>
            <a:spcAft>
              <a:spcPct val="20000"/>
            </a:spcAft>
            <a:buChar char="•"/>
          </a:pPr>
          <a:r>
            <a:rPr lang="en-US" sz="1700" kern="1200" dirty="0"/>
            <a:t>Address influencers of deferred care </a:t>
          </a:r>
        </a:p>
      </dsp:txBody>
      <dsp:txXfrm>
        <a:off x="0" y="595570"/>
        <a:ext cx="5016834" cy="557865"/>
      </dsp:txXfrm>
    </dsp:sp>
    <dsp:sp modelId="{6D3C9F4A-5753-446B-9DAA-BDF4376859F9}">
      <dsp:nvSpPr>
        <dsp:cNvPr id="0" name=""/>
        <dsp:cNvSpPr/>
      </dsp:nvSpPr>
      <dsp:spPr>
        <a:xfrm>
          <a:off x="0" y="1153435"/>
          <a:ext cx="5016834" cy="514800"/>
        </a:xfrm>
        <a:prstGeom prst="round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Intended Operational Outcomes</a:t>
          </a:r>
          <a:endParaRPr lang="en-US" sz="2200" kern="1200" dirty="0"/>
        </a:p>
      </dsp:txBody>
      <dsp:txXfrm>
        <a:off x="25130" y="1178565"/>
        <a:ext cx="4966574" cy="464540"/>
      </dsp:txXfrm>
    </dsp:sp>
    <dsp:sp modelId="{B92EAFD4-8F2A-4EFE-B9AE-094F7191B029}">
      <dsp:nvSpPr>
        <dsp:cNvPr id="0" name=""/>
        <dsp:cNvSpPr/>
      </dsp:nvSpPr>
      <dsp:spPr>
        <a:xfrm>
          <a:off x="0" y="1668235"/>
          <a:ext cx="5016834" cy="134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Effectiveness of modes of patient outreach</a:t>
          </a:r>
        </a:p>
        <a:p>
          <a:pPr marL="171450" lvl="1" indent="-171450" algn="l" defTabSz="755650">
            <a:lnSpc>
              <a:spcPct val="90000"/>
            </a:lnSpc>
            <a:spcBef>
              <a:spcPct val="0"/>
            </a:spcBef>
            <a:spcAft>
              <a:spcPct val="20000"/>
            </a:spcAft>
            <a:buChar char="•"/>
          </a:pPr>
          <a:r>
            <a:rPr lang="en-US" sz="1700" kern="1200" dirty="0"/>
            <a:t>Effectiveness of health system versus vendor-assisted outreach</a:t>
          </a:r>
        </a:p>
        <a:p>
          <a:pPr marL="171450" lvl="1" indent="-171450" algn="l" defTabSz="755650">
            <a:lnSpc>
              <a:spcPct val="90000"/>
            </a:lnSpc>
            <a:spcBef>
              <a:spcPct val="0"/>
            </a:spcBef>
            <a:spcAft>
              <a:spcPct val="20000"/>
            </a:spcAft>
            <a:buChar char="•"/>
          </a:pPr>
          <a:r>
            <a:rPr lang="en-US" sz="1700" kern="1200" dirty="0"/>
            <a:t>Best use of care team members</a:t>
          </a:r>
        </a:p>
        <a:p>
          <a:pPr marL="171450" lvl="1" indent="-171450" algn="l" defTabSz="755650">
            <a:lnSpc>
              <a:spcPct val="90000"/>
            </a:lnSpc>
            <a:spcBef>
              <a:spcPct val="0"/>
            </a:spcBef>
            <a:spcAft>
              <a:spcPct val="20000"/>
            </a:spcAft>
            <a:buChar char="•"/>
          </a:pPr>
          <a:r>
            <a:rPr lang="en-US" sz="1700" kern="1200" dirty="0"/>
            <a:t>Patient and care team satisfaction </a:t>
          </a:r>
        </a:p>
      </dsp:txBody>
      <dsp:txXfrm>
        <a:off x="0" y="1668235"/>
        <a:ext cx="5016834" cy="1343430"/>
      </dsp:txXfrm>
    </dsp:sp>
    <dsp:sp modelId="{04966B84-B797-4C52-9E8A-4803F9E194C7}">
      <dsp:nvSpPr>
        <dsp:cNvPr id="0" name=""/>
        <dsp:cNvSpPr/>
      </dsp:nvSpPr>
      <dsp:spPr>
        <a:xfrm>
          <a:off x="0" y="3011666"/>
          <a:ext cx="5016834" cy="514800"/>
        </a:xfrm>
        <a:prstGeom prst="roundRect">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Intended Financial Outcome</a:t>
          </a:r>
          <a:endParaRPr lang="en-US" sz="2200" kern="1200" dirty="0"/>
        </a:p>
      </dsp:txBody>
      <dsp:txXfrm>
        <a:off x="25130" y="3036796"/>
        <a:ext cx="4966574" cy="464540"/>
      </dsp:txXfrm>
    </dsp:sp>
    <dsp:sp modelId="{2E009328-CF87-4094-ABB4-27F213B00571}">
      <dsp:nvSpPr>
        <dsp:cNvPr id="0" name=""/>
        <dsp:cNvSpPr/>
      </dsp:nvSpPr>
      <dsp:spPr>
        <a:xfrm>
          <a:off x="0" y="3526466"/>
          <a:ext cx="5016834"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Billable office visit revenue in excess of outreach expense</a:t>
          </a:r>
        </a:p>
      </dsp:txBody>
      <dsp:txXfrm>
        <a:off x="0" y="3526466"/>
        <a:ext cx="5016834" cy="512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1D18-9C8E-476A-96CF-B2572CB0C693}">
      <dsp:nvSpPr>
        <dsp:cNvPr id="0" name=""/>
        <dsp:cNvSpPr/>
      </dsp:nvSpPr>
      <dsp:spPr>
        <a:xfrm>
          <a:off x="6568585" y="1324692"/>
          <a:ext cx="1274223" cy="606414"/>
        </a:xfrm>
        <a:custGeom>
          <a:avLst/>
          <a:gdLst/>
          <a:ahLst/>
          <a:cxnLst/>
          <a:rect l="0" t="0" r="0" b="0"/>
          <a:pathLst>
            <a:path>
              <a:moveTo>
                <a:pt x="0" y="0"/>
              </a:moveTo>
              <a:lnTo>
                <a:pt x="0" y="413253"/>
              </a:lnTo>
              <a:lnTo>
                <a:pt x="1274223" y="413253"/>
              </a:lnTo>
              <a:lnTo>
                <a:pt x="1274223" y="606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4D6D81-ADF8-4C49-8EB6-CA935C6C21AE}">
      <dsp:nvSpPr>
        <dsp:cNvPr id="0" name=""/>
        <dsp:cNvSpPr/>
      </dsp:nvSpPr>
      <dsp:spPr>
        <a:xfrm>
          <a:off x="5294361" y="1324692"/>
          <a:ext cx="1274223" cy="606414"/>
        </a:xfrm>
        <a:custGeom>
          <a:avLst/>
          <a:gdLst/>
          <a:ahLst/>
          <a:cxnLst/>
          <a:rect l="0" t="0" r="0" b="0"/>
          <a:pathLst>
            <a:path>
              <a:moveTo>
                <a:pt x="1274223" y="0"/>
              </a:moveTo>
              <a:lnTo>
                <a:pt x="1274223" y="413253"/>
              </a:lnTo>
              <a:lnTo>
                <a:pt x="0" y="413253"/>
              </a:lnTo>
              <a:lnTo>
                <a:pt x="0" y="606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246BE-4B9A-4EBE-ADB2-538230579E48}">
      <dsp:nvSpPr>
        <dsp:cNvPr id="0" name=""/>
        <dsp:cNvSpPr/>
      </dsp:nvSpPr>
      <dsp:spPr>
        <a:xfrm>
          <a:off x="2700194" y="1324692"/>
          <a:ext cx="91440" cy="606414"/>
        </a:xfrm>
        <a:custGeom>
          <a:avLst/>
          <a:gdLst/>
          <a:ahLst/>
          <a:cxnLst/>
          <a:rect l="0" t="0" r="0" b="0"/>
          <a:pathLst>
            <a:path>
              <a:moveTo>
                <a:pt x="45720" y="0"/>
              </a:moveTo>
              <a:lnTo>
                <a:pt x="45720" y="606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F931C7-C64E-4AF7-BD15-2B5A622A2E79}">
      <dsp:nvSpPr>
        <dsp:cNvPr id="0" name=""/>
        <dsp:cNvSpPr/>
      </dsp:nvSpPr>
      <dsp:spPr>
        <a:xfrm>
          <a:off x="1703367" y="657"/>
          <a:ext cx="2085093" cy="132403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EB239-1FD6-4B4A-9853-B770C5BDC8B4}">
      <dsp:nvSpPr>
        <dsp:cNvPr id="0" name=""/>
        <dsp:cNvSpPr/>
      </dsp:nvSpPr>
      <dsp:spPr>
        <a:xfrm>
          <a:off x="1935044" y="220751"/>
          <a:ext cx="2085093" cy="13240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236 articles were identified in the search with nine selected for inclusion </a:t>
          </a:r>
        </a:p>
      </dsp:txBody>
      <dsp:txXfrm>
        <a:off x="1973824" y="259531"/>
        <a:ext cx="2007533" cy="1246474"/>
      </dsp:txXfrm>
    </dsp:sp>
    <dsp:sp modelId="{9A3B6BE8-0471-4F6C-9B9F-4D665895ED67}">
      <dsp:nvSpPr>
        <dsp:cNvPr id="0" name=""/>
        <dsp:cNvSpPr/>
      </dsp:nvSpPr>
      <dsp:spPr>
        <a:xfrm>
          <a:off x="1703367" y="1931106"/>
          <a:ext cx="2085093" cy="132403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11C9C-229A-4E7E-9E92-3D5F7C1B91D5}">
      <dsp:nvSpPr>
        <dsp:cNvPr id="0" name=""/>
        <dsp:cNvSpPr/>
      </dsp:nvSpPr>
      <dsp:spPr>
        <a:xfrm>
          <a:off x="1935044" y="2151199"/>
          <a:ext cx="2085093" cy="13240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The nine studies selected for inclusion highlighted patient outreach and engagement within the primary care setting to improve access, scheduling, and care outcomes </a:t>
          </a:r>
        </a:p>
      </dsp:txBody>
      <dsp:txXfrm>
        <a:off x="1973824" y="2189979"/>
        <a:ext cx="2007533" cy="1246474"/>
      </dsp:txXfrm>
    </dsp:sp>
    <dsp:sp modelId="{C2023F19-D7AE-4038-A1A4-C61C724B1FF0}">
      <dsp:nvSpPr>
        <dsp:cNvPr id="0" name=""/>
        <dsp:cNvSpPr/>
      </dsp:nvSpPr>
      <dsp:spPr>
        <a:xfrm>
          <a:off x="5526038" y="657"/>
          <a:ext cx="2085093" cy="132403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0C1CE-167F-4390-8F52-B16BB0CD9331}">
      <dsp:nvSpPr>
        <dsp:cNvPr id="0" name=""/>
        <dsp:cNvSpPr/>
      </dsp:nvSpPr>
      <dsp:spPr>
        <a:xfrm>
          <a:off x="5757715" y="220751"/>
          <a:ext cx="2085093" cy="13240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The literature review demonstrated a lack of published studies addressing the phenomena of deferred care in the ambulatory setting </a:t>
          </a:r>
        </a:p>
      </dsp:txBody>
      <dsp:txXfrm>
        <a:off x="5796495" y="259531"/>
        <a:ext cx="2007533" cy="1246474"/>
      </dsp:txXfrm>
    </dsp:sp>
    <dsp:sp modelId="{AF0071DD-A1AB-4B10-A7E2-272A68529476}">
      <dsp:nvSpPr>
        <dsp:cNvPr id="0" name=""/>
        <dsp:cNvSpPr/>
      </dsp:nvSpPr>
      <dsp:spPr>
        <a:xfrm>
          <a:off x="4251814" y="1931106"/>
          <a:ext cx="2085093" cy="132403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55F10-B50B-480A-8B7E-76182249029B}">
      <dsp:nvSpPr>
        <dsp:cNvPr id="0" name=""/>
        <dsp:cNvSpPr/>
      </dsp:nvSpPr>
      <dsp:spPr>
        <a:xfrm>
          <a:off x="4483491" y="2151199"/>
          <a:ext cx="2085093" cy="13240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Most studies reviewed focused on clinical treatment recommendations for specific conditions in outpatient clinical settings and were not specific to the primary care setting </a:t>
          </a:r>
        </a:p>
      </dsp:txBody>
      <dsp:txXfrm>
        <a:off x="4522271" y="2189979"/>
        <a:ext cx="2007533" cy="1246474"/>
      </dsp:txXfrm>
    </dsp:sp>
    <dsp:sp modelId="{99640925-6F9E-4C2D-84ED-2AAA6F4EF4C5}">
      <dsp:nvSpPr>
        <dsp:cNvPr id="0" name=""/>
        <dsp:cNvSpPr/>
      </dsp:nvSpPr>
      <dsp:spPr>
        <a:xfrm>
          <a:off x="6800262" y="1931106"/>
          <a:ext cx="2085093" cy="132403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F2AE8-5483-49F2-AA7E-9B03F0E052EE}">
      <dsp:nvSpPr>
        <dsp:cNvPr id="0" name=""/>
        <dsp:cNvSpPr/>
      </dsp:nvSpPr>
      <dsp:spPr>
        <a:xfrm>
          <a:off x="7031939" y="2151199"/>
          <a:ext cx="2085093" cy="13240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Many studies did not address patient outreach and engagement to address deferred care or recommended care  </a:t>
          </a:r>
        </a:p>
      </dsp:txBody>
      <dsp:txXfrm>
        <a:off x="7070719" y="2189979"/>
        <a:ext cx="2007533" cy="1246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C4364-34D7-467F-A625-BED35184B0D1}">
      <dsp:nvSpPr>
        <dsp:cNvPr id="0" name=""/>
        <dsp:cNvSpPr/>
      </dsp:nvSpPr>
      <dsp:spPr>
        <a:xfrm>
          <a:off x="0" y="2270"/>
          <a:ext cx="6096000" cy="1150733"/>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dsp:style>
    </dsp:sp>
    <dsp:sp modelId="{4194727C-910E-4705-811F-3895C8E130FE}">
      <dsp:nvSpPr>
        <dsp:cNvPr id="0" name=""/>
        <dsp:cNvSpPr/>
      </dsp:nvSpPr>
      <dsp:spPr>
        <a:xfrm>
          <a:off x="348096" y="261185"/>
          <a:ext cx="632903" cy="632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BA3C5-E862-498E-9621-DFC7D78D9104}">
      <dsp:nvSpPr>
        <dsp:cNvPr id="0" name=""/>
        <dsp:cNvSpPr/>
      </dsp:nvSpPr>
      <dsp:spPr>
        <a:xfrm>
          <a:off x="1329097" y="2270"/>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755650">
            <a:lnSpc>
              <a:spcPct val="90000"/>
            </a:lnSpc>
            <a:spcBef>
              <a:spcPct val="0"/>
            </a:spcBef>
            <a:spcAft>
              <a:spcPct val="35000"/>
            </a:spcAft>
            <a:buNone/>
          </a:pPr>
          <a:r>
            <a:rPr lang="en-US" sz="1700" kern="1200" dirty="0"/>
            <a:t>Evaluate the effectiveness of each intervention in engaging patients to schedule and attend an appointment for recommended hypertension care.</a:t>
          </a:r>
        </a:p>
      </dsp:txBody>
      <dsp:txXfrm>
        <a:off x="1329097" y="2270"/>
        <a:ext cx="4766902" cy="1150733"/>
      </dsp:txXfrm>
    </dsp:sp>
    <dsp:sp modelId="{9BCCF2B8-1937-4CBE-BBB2-4058028D9232}">
      <dsp:nvSpPr>
        <dsp:cNvPr id="0" name=""/>
        <dsp:cNvSpPr/>
      </dsp:nvSpPr>
      <dsp:spPr>
        <a:xfrm>
          <a:off x="0" y="1440687"/>
          <a:ext cx="6096000" cy="1150733"/>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3C95FAE5-3CC7-4FDB-B175-1015D6A67806}">
      <dsp:nvSpPr>
        <dsp:cNvPr id="0" name=""/>
        <dsp:cNvSpPr/>
      </dsp:nvSpPr>
      <dsp:spPr>
        <a:xfrm>
          <a:off x="348096" y="1699602"/>
          <a:ext cx="632903" cy="632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C2FB7-5FCA-4FB2-A9C1-7221F8D3B1C2}">
      <dsp:nvSpPr>
        <dsp:cNvPr id="0" name=""/>
        <dsp:cNvSpPr/>
      </dsp:nvSpPr>
      <dsp:spPr>
        <a:xfrm>
          <a:off x="1329097" y="1440687"/>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755650">
            <a:lnSpc>
              <a:spcPct val="90000"/>
            </a:lnSpc>
            <a:spcBef>
              <a:spcPct val="0"/>
            </a:spcBef>
            <a:spcAft>
              <a:spcPct val="35000"/>
            </a:spcAft>
            <a:buNone/>
          </a:pPr>
          <a:r>
            <a:rPr lang="en-US" sz="1700" kern="1200" dirty="0"/>
            <a:t>Inform the best use of automated communication versus ambulatory nursing interventions across populations.</a:t>
          </a:r>
        </a:p>
      </dsp:txBody>
      <dsp:txXfrm>
        <a:off x="1329097" y="1440687"/>
        <a:ext cx="4766902" cy="1150733"/>
      </dsp:txXfrm>
    </dsp:sp>
    <dsp:sp modelId="{87E0E4AE-C7EF-4C2A-86E5-145FB785F503}">
      <dsp:nvSpPr>
        <dsp:cNvPr id="0" name=""/>
        <dsp:cNvSpPr/>
      </dsp:nvSpPr>
      <dsp:spPr>
        <a:xfrm>
          <a:off x="0" y="2879104"/>
          <a:ext cx="6096000" cy="1150733"/>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6B494A88-5671-4D0E-B950-F2D533A7D086}">
      <dsp:nvSpPr>
        <dsp:cNvPr id="0" name=""/>
        <dsp:cNvSpPr/>
      </dsp:nvSpPr>
      <dsp:spPr>
        <a:xfrm>
          <a:off x="348096" y="3138019"/>
          <a:ext cx="632903" cy="63290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4AB1E6-AC97-4592-BDAF-711CE7828FE1}">
      <dsp:nvSpPr>
        <dsp:cNvPr id="0" name=""/>
        <dsp:cNvSpPr/>
      </dsp:nvSpPr>
      <dsp:spPr>
        <a:xfrm>
          <a:off x="1329097" y="2879104"/>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755650">
            <a:lnSpc>
              <a:spcPct val="90000"/>
            </a:lnSpc>
            <a:spcBef>
              <a:spcPct val="0"/>
            </a:spcBef>
            <a:spcAft>
              <a:spcPct val="35000"/>
            </a:spcAft>
            <a:buNone/>
          </a:pPr>
          <a:r>
            <a:rPr lang="en-US" sz="1700" kern="1200" dirty="0"/>
            <a:t>Identify strategies to address deferred care and promote the completion of recommended care.</a:t>
          </a:r>
        </a:p>
      </dsp:txBody>
      <dsp:txXfrm>
        <a:off x="1329097" y="2879104"/>
        <a:ext cx="4766902" cy="1150733"/>
      </dsp:txXfrm>
    </dsp:sp>
    <dsp:sp modelId="{B188CCCC-858D-4989-9B06-3DB4CB643DE6}">
      <dsp:nvSpPr>
        <dsp:cNvPr id="0" name=""/>
        <dsp:cNvSpPr/>
      </dsp:nvSpPr>
      <dsp:spPr>
        <a:xfrm>
          <a:off x="0" y="4317521"/>
          <a:ext cx="6096000" cy="1150733"/>
        </a:xfrm>
        <a:prstGeom prst="roundRect">
          <a:avLst>
            <a:gd name="adj" fmla="val 10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AAA3985-023B-4D58-9420-B33CD4F00246}">
      <dsp:nvSpPr>
        <dsp:cNvPr id="0" name=""/>
        <dsp:cNvSpPr/>
      </dsp:nvSpPr>
      <dsp:spPr>
        <a:xfrm>
          <a:off x="348096" y="4576436"/>
          <a:ext cx="632903" cy="63290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92D6D-255C-4477-ADEF-75D663041A48}">
      <dsp:nvSpPr>
        <dsp:cNvPr id="0" name=""/>
        <dsp:cNvSpPr/>
      </dsp:nvSpPr>
      <dsp:spPr>
        <a:xfrm>
          <a:off x="1329097" y="4317521"/>
          <a:ext cx="4766902" cy="115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86" tIns="121786" rIns="121786" bIns="121786" numCol="1" spcCol="1270" anchor="ctr" anchorCtr="0">
          <a:noAutofit/>
        </a:bodyPr>
        <a:lstStyle/>
        <a:p>
          <a:pPr marL="0" lvl="0" indent="0" algn="l" defTabSz="755650">
            <a:lnSpc>
              <a:spcPct val="90000"/>
            </a:lnSpc>
            <a:spcBef>
              <a:spcPct val="0"/>
            </a:spcBef>
            <a:spcAft>
              <a:spcPct val="35000"/>
            </a:spcAft>
            <a:buNone/>
          </a:pPr>
          <a:r>
            <a:rPr lang="en-US" sz="1700" kern="1200" dirty="0"/>
            <a:t>Recommend an outreach strategy designed to improve quadruple aim outcomes that can be scaled across the organizational national footprint </a:t>
          </a:r>
        </a:p>
      </dsp:txBody>
      <dsp:txXfrm>
        <a:off x="1329097" y="4317521"/>
        <a:ext cx="4766902" cy="11507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BBD21-8C82-48D8-BC67-553FE8EBA39F}">
      <dsp:nvSpPr>
        <dsp:cNvPr id="0" name=""/>
        <dsp:cNvSpPr/>
      </dsp:nvSpPr>
      <dsp:spPr>
        <a:xfrm>
          <a:off x="0" y="0"/>
          <a:ext cx="5181600" cy="1645920"/>
        </a:xfrm>
        <a:prstGeom prst="roundRect">
          <a:avLst>
            <a:gd name="adj" fmla="val 10000"/>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Patient reminder/recall, scheduling support, and chronic condition management services are considered part of routine care in ambulatory practice</a:t>
          </a:r>
        </a:p>
      </dsp:txBody>
      <dsp:txXfrm>
        <a:off x="48207" y="48207"/>
        <a:ext cx="3405524" cy="1549506"/>
      </dsp:txXfrm>
    </dsp:sp>
    <dsp:sp modelId="{CED48745-FC99-4167-AE78-9621D736B008}">
      <dsp:nvSpPr>
        <dsp:cNvPr id="0" name=""/>
        <dsp:cNvSpPr/>
      </dsp:nvSpPr>
      <dsp:spPr>
        <a:xfrm>
          <a:off x="457199" y="1920240"/>
          <a:ext cx="5181600" cy="1645920"/>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Pilot implementation and evaluation is deemed by Trinity Health to be a process improvement activity as part of routine care and does not meet the organization threshold for IRB review.</a:t>
          </a:r>
        </a:p>
      </dsp:txBody>
      <dsp:txXfrm>
        <a:off x="505406" y="1968447"/>
        <a:ext cx="3558138" cy="1549506"/>
      </dsp:txXfrm>
    </dsp:sp>
    <dsp:sp modelId="{C86CF056-BDD2-4357-BF7C-420415078EBC}">
      <dsp:nvSpPr>
        <dsp:cNvPr id="0" name=""/>
        <dsp:cNvSpPr/>
      </dsp:nvSpPr>
      <dsp:spPr>
        <a:xfrm>
          <a:off x="914399" y="3840480"/>
          <a:ext cx="5181600" cy="1645920"/>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Pilot evaluation granted expedited review and approval from University of Detroit Mercy IRB</a:t>
          </a:r>
        </a:p>
      </dsp:txBody>
      <dsp:txXfrm>
        <a:off x="962606" y="3888687"/>
        <a:ext cx="3558138" cy="1549506"/>
      </dsp:txXfrm>
    </dsp:sp>
    <dsp:sp modelId="{85D87CCB-3F57-4E3D-AC08-6846D48C4A42}">
      <dsp:nvSpPr>
        <dsp:cNvPr id="0" name=""/>
        <dsp:cNvSpPr/>
      </dsp:nvSpPr>
      <dsp:spPr>
        <a:xfrm>
          <a:off x="4111752" y="1248156"/>
          <a:ext cx="1069848" cy="106984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52468" y="1248156"/>
        <a:ext cx="588416" cy="805061"/>
      </dsp:txXfrm>
    </dsp:sp>
    <dsp:sp modelId="{D99A59B4-E9CA-4B61-96F4-43ECF8FD41E7}">
      <dsp:nvSpPr>
        <dsp:cNvPr id="0" name=""/>
        <dsp:cNvSpPr/>
      </dsp:nvSpPr>
      <dsp:spPr>
        <a:xfrm>
          <a:off x="4568952" y="3157423"/>
          <a:ext cx="1069848" cy="1069848"/>
        </a:xfrm>
        <a:prstGeom prst="downArrow">
          <a:avLst>
            <a:gd name="adj1" fmla="val 55000"/>
            <a:gd name="adj2" fmla="val 45000"/>
          </a:avLst>
        </a:prstGeom>
        <a:solidFill>
          <a:schemeClr val="accent2">
            <a:tint val="40000"/>
            <a:alpha val="90000"/>
            <a:hueOff val="-1015514"/>
            <a:satOff val="7353"/>
            <a:lumOff val="1029"/>
            <a:alphaOff val="0"/>
          </a:schemeClr>
        </a:solidFill>
        <a:ln w="12700" cap="flat" cmpd="sng" algn="ctr">
          <a:solidFill>
            <a:schemeClr val="accent2">
              <a:tint val="40000"/>
              <a:alpha val="90000"/>
              <a:hueOff val="-1015514"/>
              <a:satOff val="7353"/>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09668" y="3157423"/>
        <a:ext cx="588416" cy="8050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C8093-4FC1-448B-91B7-BAB0413BE12F}">
      <dsp:nvSpPr>
        <dsp:cNvPr id="0" name=""/>
        <dsp:cNvSpPr/>
      </dsp:nvSpPr>
      <dsp:spPr>
        <a:xfrm>
          <a:off x="10535" y="245990"/>
          <a:ext cx="1013891" cy="865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7E76F-D3AF-4FBC-9ECC-6967FF30E3A9}">
      <dsp:nvSpPr>
        <dsp:cNvPr id="0" name=""/>
        <dsp:cNvSpPr/>
      </dsp:nvSpPr>
      <dsp:spPr>
        <a:xfrm>
          <a:off x="10535" y="1233734"/>
          <a:ext cx="2896833" cy="37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t>Outcome Measure: </a:t>
          </a:r>
        </a:p>
      </dsp:txBody>
      <dsp:txXfrm>
        <a:off x="10535" y="1233734"/>
        <a:ext cx="2896833" cy="370857"/>
      </dsp:txXfrm>
    </dsp:sp>
    <dsp:sp modelId="{7AB65BD9-20EA-49BC-A3CF-39C4C1AA7ED5}">
      <dsp:nvSpPr>
        <dsp:cNvPr id="0" name=""/>
        <dsp:cNvSpPr/>
      </dsp:nvSpPr>
      <dsp:spPr>
        <a:xfrm>
          <a:off x="10535" y="1661527"/>
          <a:ext cx="2896833" cy="1431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latin typeface="Gill Sans MT"/>
              <a:ea typeface="+mn-ea"/>
              <a:cs typeface="+mn-cs"/>
            </a:rPr>
            <a:t>Blood pressure control &lt;140mmHg systolic and &lt;90mmHg diastolic</a:t>
          </a:r>
        </a:p>
      </dsp:txBody>
      <dsp:txXfrm>
        <a:off x="10535" y="1661527"/>
        <a:ext cx="2896833" cy="1431215"/>
      </dsp:txXfrm>
    </dsp:sp>
    <dsp:sp modelId="{9B2375EB-AA81-4DF1-9897-136FC128E83F}">
      <dsp:nvSpPr>
        <dsp:cNvPr id="0" name=""/>
        <dsp:cNvSpPr/>
      </dsp:nvSpPr>
      <dsp:spPr>
        <a:xfrm>
          <a:off x="3414315" y="245990"/>
          <a:ext cx="1013891" cy="865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B87E87-030D-4F52-8F48-427BDA731699}">
      <dsp:nvSpPr>
        <dsp:cNvPr id="0" name=""/>
        <dsp:cNvSpPr/>
      </dsp:nvSpPr>
      <dsp:spPr>
        <a:xfrm>
          <a:off x="3414315" y="1233734"/>
          <a:ext cx="2896833" cy="37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t>Leading Measures:</a:t>
          </a:r>
        </a:p>
      </dsp:txBody>
      <dsp:txXfrm>
        <a:off x="3414315" y="1233734"/>
        <a:ext cx="2896833" cy="370857"/>
      </dsp:txXfrm>
    </dsp:sp>
    <dsp:sp modelId="{E2F1D147-F550-48CB-A047-1B75D7512833}">
      <dsp:nvSpPr>
        <dsp:cNvPr id="0" name=""/>
        <dsp:cNvSpPr/>
      </dsp:nvSpPr>
      <dsp:spPr>
        <a:xfrm>
          <a:off x="3414315" y="1661527"/>
          <a:ext cx="2896833" cy="1431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Outreach completion by mode</a:t>
          </a:r>
        </a:p>
        <a:p>
          <a:pPr marL="0" lvl="0" indent="0" algn="l" defTabSz="800100">
            <a:lnSpc>
              <a:spcPct val="100000"/>
            </a:lnSpc>
            <a:spcBef>
              <a:spcPct val="0"/>
            </a:spcBef>
            <a:spcAft>
              <a:spcPct val="35000"/>
            </a:spcAft>
            <a:buNone/>
          </a:pPr>
          <a:r>
            <a:rPr lang="en-US" sz="1800" kern="1200" dirty="0"/>
            <a:t>Outreach engagement rate</a:t>
          </a:r>
        </a:p>
        <a:p>
          <a:pPr marL="0" lvl="0" indent="0" algn="l" defTabSz="800100">
            <a:lnSpc>
              <a:spcPct val="100000"/>
            </a:lnSpc>
            <a:spcBef>
              <a:spcPct val="0"/>
            </a:spcBef>
            <a:spcAft>
              <a:spcPct val="35000"/>
            </a:spcAft>
            <a:buNone/>
          </a:pPr>
          <a:r>
            <a:rPr lang="en-US" sz="1800" kern="1200" dirty="0"/>
            <a:t>Appointments scheduled and attended</a:t>
          </a:r>
        </a:p>
        <a:p>
          <a:pPr marL="0" lvl="0" indent="0" algn="l" defTabSz="800100">
            <a:lnSpc>
              <a:spcPct val="100000"/>
            </a:lnSpc>
            <a:spcBef>
              <a:spcPct val="0"/>
            </a:spcBef>
            <a:spcAft>
              <a:spcPct val="35000"/>
            </a:spcAft>
            <a:buNone/>
          </a:pPr>
          <a:r>
            <a:rPr lang="en-US" sz="1800" kern="1200" dirty="0"/>
            <a:t>Follow-up appointments scheduled and attended</a:t>
          </a:r>
        </a:p>
        <a:p>
          <a:pPr marL="0" lvl="0" indent="0" algn="l" defTabSz="800100">
            <a:lnSpc>
              <a:spcPct val="100000"/>
            </a:lnSpc>
            <a:spcBef>
              <a:spcPct val="0"/>
            </a:spcBef>
            <a:spcAft>
              <a:spcPct val="35000"/>
            </a:spcAft>
            <a:buNone/>
          </a:pPr>
          <a:r>
            <a:rPr lang="en-US" sz="1800" kern="1200" dirty="0"/>
            <a:t>Visit Blood Pressure</a:t>
          </a:r>
        </a:p>
      </dsp:txBody>
      <dsp:txXfrm>
        <a:off x="3414315" y="1661527"/>
        <a:ext cx="2896833" cy="1431215"/>
      </dsp:txXfrm>
    </dsp:sp>
    <dsp:sp modelId="{6FA7F98C-C94A-4244-B65C-707FC948D58D}">
      <dsp:nvSpPr>
        <dsp:cNvPr id="0" name=""/>
        <dsp:cNvSpPr/>
      </dsp:nvSpPr>
      <dsp:spPr>
        <a:xfrm>
          <a:off x="6818094" y="245990"/>
          <a:ext cx="1013891" cy="865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E569D-227F-4593-9A2C-C1C48066CF64}">
      <dsp:nvSpPr>
        <dsp:cNvPr id="0" name=""/>
        <dsp:cNvSpPr/>
      </dsp:nvSpPr>
      <dsp:spPr>
        <a:xfrm>
          <a:off x="6818094" y="1233734"/>
          <a:ext cx="2896833" cy="370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t>Financial analysis:</a:t>
          </a:r>
        </a:p>
      </dsp:txBody>
      <dsp:txXfrm>
        <a:off x="6818094" y="1233734"/>
        <a:ext cx="2896833" cy="370857"/>
      </dsp:txXfrm>
    </dsp:sp>
    <dsp:sp modelId="{11AE2240-9FA3-4CC1-99E2-244E3EE624E6}">
      <dsp:nvSpPr>
        <dsp:cNvPr id="0" name=""/>
        <dsp:cNvSpPr/>
      </dsp:nvSpPr>
      <dsp:spPr>
        <a:xfrm>
          <a:off x="6818094" y="1661527"/>
          <a:ext cx="2896833" cy="1431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Expense: Vendor and resource cost</a:t>
          </a:r>
        </a:p>
        <a:p>
          <a:pPr marL="0" lvl="0" indent="0" algn="l" defTabSz="800100">
            <a:lnSpc>
              <a:spcPct val="100000"/>
            </a:lnSpc>
            <a:spcBef>
              <a:spcPct val="0"/>
            </a:spcBef>
            <a:spcAft>
              <a:spcPct val="35000"/>
            </a:spcAft>
            <a:buNone/>
          </a:pPr>
          <a:r>
            <a:rPr lang="en-US" sz="1800" kern="1200" dirty="0"/>
            <a:t>Revenue: payment for completed visits</a:t>
          </a:r>
        </a:p>
        <a:p>
          <a:pPr marL="0" lvl="0" indent="0" algn="l" defTabSz="800100">
            <a:lnSpc>
              <a:spcPct val="100000"/>
            </a:lnSpc>
            <a:spcBef>
              <a:spcPct val="0"/>
            </a:spcBef>
            <a:spcAft>
              <a:spcPct val="35000"/>
            </a:spcAft>
            <a:buNone/>
          </a:pPr>
          <a:r>
            <a:rPr lang="en-US" sz="1800" kern="1200" dirty="0"/>
            <a:t>Financial projections show vendor expense is covered by the billable revenue</a:t>
          </a:r>
        </a:p>
      </dsp:txBody>
      <dsp:txXfrm>
        <a:off x="6818094" y="1661527"/>
        <a:ext cx="2896833" cy="14312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24F1-9935-4CCD-8A73-D7D807531E40}">
      <dsp:nvSpPr>
        <dsp:cNvPr id="0" name=""/>
        <dsp:cNvSpPr/>
      </dsp:nvSpPr>
      <dsp:spPr>
        <a:xfrm>
          <a:off x="0" y="667"/>
          <a:ext cx="6096000" cy="1562625"/>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dsp:style>
    </dsp:sp>
    <dsp:sp modelId="{AAE7B97E-E1ED-463D-A3A2-5F9C6A76211B}">
      <dsp:nvSpPr>
        <dsp:cNvPr id="0" name=""/>
        <dsp:cNvSpPr/>
      </dsp:nvSpPr>
      <dsp:spPr>
        <a:xfrm>
          <a:off x="472694" y="352258"/>
          <a:ext cx="859444" cy="859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D0D10D-234C-47BC-B37B-06105BED61D7}">
      <dsp:nvSpPr>
        <dsp:cNvPr id="0" name=""/>
        <dsp:cNvSpPr/>
      </dsp:nvSpPr>
      <dsp:spPr>
        <a:xfrm>
          <a:off x="1804832" y="667"/>
          <a:ext cx="2743200" cy="15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78" tIns="165378" rIns="165378" bIns="165378" numCol="1" spcCol="1270" anchor="ctr" anchorCtr="0">
          <a:noAutofit/>
        </a:bodyPr>
        <a:lstStyle/>
        <a:p>
          <a:pPr marL="0" lvl="0" indent="0" algn="l" defTabSz="800100">
            <a:lnSpc>
              <a:spcPct val="90000"/>
            </a:lnSpc>
            <a:spcBef>
              <a:spcPct val="0"/>
            </a:spcBef>
            <a:spcAft>
              <a:spcPct val="35000"/>
            </a:spcAft>
            <a:buNone/>
          </a:pPr>
          <a:r>
            <a:rPr lang="en-US" sz="1800" kern="1200" dirty="0"/>
            <a:t>Vendor-delivered Short Message System (SMS) text outreach with direct appointment scheduling functionality. </a:t>
          </a:r>
        </a:p>
      </dsp:txBody>
      <dsp:txXfrm>
        <a:off x="1804832" y="667"/>
        <a:ext cx="2743200" cy="1562625"/>
      </dsp:txXfrm>
    </dsp:sp>
    <dsp:sp modelId="{FC7B7A73-B4C4-48A6-994E-75B89B2A0D0E}">
      <dsp:nvSpPr>
        <dsp:cNvPr id="0" name=""/>
        <dsp:cNvSpPr/>
      </dsp:nvSpPr>
      <dsp:spPr>
        <a:xfrm>
          <a:off x="4548032" y="667"/>
          <a:ext cx="1547967" cy="15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78" tIns="165378" rIns="165378" bIns="165378" numCol="1" spcCol="1270" anchor="ctr" anchorCtr="0">
          <a:noAutofit/>
        </a:bodyPr>
        <a:lstStyle/>
        <a:p>
          <a:pPr marL="0" lvl="0" indent="0" algn="l" defTabSz="488950">
            <a:lnSpc>
              <a:spcPct val="90000"/>
            </a:lnSpc>
            <a:spcBef>
              <a:spcPct val="0"/>
            </a:spcBef>
            <a:spcAft>
              <a:spcPct val="35000"/>
            </a:spcAft>
            <a:buNone/>
          </a:pPr>
          <a:r>
            <a:rPr lang="en-US" sz="1100" kern="1200" dirty="0"/>
            <a:t>Represents enhanced functionality that does not exist in the current Trinity Health </a:t>
          </a:r>
          <a:r>
            <a:rPr lang="en-US" sz="1200" kern="1200" dirty="0"/>
            <a:t>TogetherCare</a:t>
          </a:r>
          <a:r>
            <a:rPr lang="en-US" sz="1100" kern="1200" dirty="0"/>
            <a:t> EHR instance. </a:t>
          </a:r>
        </a:p>
      </dsp:txBody>
      <dsp:txXfrm>
        <a:off x="4548032" y="667"/>
        <a:ext cx="1547967" cy="1562625"/>
      </dsp:txXfrm>
    </dsp:sp>
    <dsp:sp modelId="{23C24B46-D8D2-4DA9-AC0B-E48E3678D24E}">
      <dsp:nvSpPr>
        <dsp:cNvPr id="0" name=""/>
        <dsp:cNvSpPr/>
      </dsp:nvSpPr>
      <dsp:spPr>
        <a:xfrm>
          <a:off x="0" y="1953949"/>
          <a:ext cx="6096000" cy="1562625"/>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1258F086-BE34-49E8-B52A-4C20D8200EF7}">
      <dsp:nvSpPr>
        <dsp:cNvPr id="0" name=""/>
        <dsp:cNvSpPr/>
      </dsp:nvSpPr>
      <dsp:spPr>
        <a:xfrm>
          <a:off x="472694" y="2305540"/>
          <a:ext cx="859444" cy="859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9DD9B3-8521-4DDA-B8FF-EF56D9AE9D4A}">
      <dsp:nvSpPr>
        <dsp:cNvPr id="0" name=""/>
        <dsp:cNvSpPr/>
      </dsp:nvSpPr>
      <dsp:spPr>
        <a:xfrm>
          <a:off x="1804832" y="1953949"/>
          <a:ext cx="4291167" cy="15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78" tIns="165378" rIns="165378" bIns="165378" numCol="1" spcCol="1270" anchor="ctr" anchorCtr="0">
          <a:noAutofit/>
        </a:bodyPr>
        <a:lstStyle/>
        <a:p>
          <a:pPr marL="0" lvl="0" indent="0" algn="l" defTabSz="800100">
            <a:lnSpc>
              <a:spcPct val="90000"/>
            </a:lnSpc>
            <a:spcBef>
              <a:spcPct val="0"/>
            </a:spcBef>
            <a:spcAft>
              <a:spcPct val="35000"/>
            </a:spcAft>
            <a:buNone/>
          </a:pPr>
          <a:r>
            <a:rPr lang="en-US" sz="1800" kern="1200" dirty="0"/>
            <a:t>Designed to mirror the internal outreach pilot process occurring in Southeast Michigan. </a:t>
          </a:r>
        </a:p>
      </dsp:txBody>
      <dsp:txXfrm>
        <a:off x="1804832" y="1953949"/>
        <a:ext cx="4291167" cy="1562625"/>
      </dsp:txXfrm>
    </dsp:sp>
    <dsp:sp modelId="{BD95DF14-8CF1-4A6B-A001-5E4FB12C11B5}">
      <dsp:nvSpPr>
        <dsp:cNvPr id="0" name=""/>
        <dsp:cNvSpPr/>
      </dsp:nvSpPr>
      <dsp:spPr>
        <a:xfrm>
          <a:off x="0" y="3907231"/>
          <a:ext cx="6096000" cy="1562625"/>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37E836DB-1173-453E-953F-16C6FF41230B}">
      <dsp:nvSpPr>
        <dsp:cNvPr id="0" name=""/>
        <dsp:cNvSpPr/>
      </dsp:nvSpPr>
      <dsp:spPr>
        <a:xfrm>
          <a:off x="472694" y="4258822"/>
          <a:ext cx="859444" cy="859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1397ED-D034-4D4E-9B29-74A5410F0717}">
      <dsp:nvSpPr>
        <dsp:cNvPr id="0" name=""/>
        <dsp:cNvSpPr/>
      </dsp:nvSpPr>
      <dsp:spPr>
        <a:xfrm>
          <a:off x="1804832" y="3907231"/>
          <a:ext cx="2743200" cy="15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78" tIns="165378" rIns="165378" bIns="165378" numCol="1" spcCol="1270" anchor="ctr" anchorCtr="0">
          <a:noAutofit/>
        </a:bodyPr>
        <a:lstStyle/>
        <a:p>
          <a:pPr marL="0" lvl="0" indent="0" algn="l" defTabSz="800100">
            <a:lnSpc>
              <a:spcPct val="90000"/>
            </a:lnSpc>
            <a:spcBef>
              <a:spcPct val="0"/>
            </a:spcBef>
            <a:spcAft>
              <a:spcPct val="35000"/>
            </a:spcAft>
            <a:buNone/>
          </a:pPr>
          <a:r>
            <a:rPr lang="en-US" sz="1800" kern="1200" dirty="0"/>
            <a:t>Vendor solution for non-clinical and clinical phone calls is available via a 24/7 call center</a:t>
          </a:r>
        </a:p>
      </dsp:txBody>
      <dsp:txXfrm>
        <a:off x="1804832" y="3907231"/>
        <a:ext cx="2743200" cy="1562625"/>
      </dsp:txXfrm>
    </dsp:sp>
    <dsp:sp modelId="{1AF0CAAA-FB96-46D9-9A3F-6AE80F696CAC}">
      <dsp:nvSpPr>
        <dsp:cNvPr id="0" name=""/>
        <dsp:cNvSpPr/>
      </dsp:nvSpPr>
      <dsp:spPr>
        <a:xfrm>
          <a:off x="4548032" y="3907231"/>
          <a:ext cx="1547967" cy="15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78" tIns="165378" rIns="165378" bIns="165378" numCol="1" spcCol="1270" anchor="ctr" anchorCtr="0">
          <a:noAutofit/>
        </a:bodyPr>
        <a:lstStyle/>
        <a:p>
          <a:pPr marL="0" lvl="0" indent="0" algn="l" defTabSz="533400">
            <a:lnSpc>
              <a:spcPct val="90000"/>
            </a:lnSpc>
            <a:spcBef>
              <a:spcPct val="0"/>
            </a:spcBef>
            <a:spcAft>
              <a:spcPct val="35000"/>
            </a:spcAft>
            <a:buNone/>
          </a:pPr>
          <a:r>
            <a:rPr lang="en-US" sz="1200" kern="1200" dirty="0"/>
            <a:t>Offers increased flexibility to call patients in the evenings and on weekends</a:t>
          </a:r>
        </a:p>
      </dsp:txBody>
      <dsp:txXfrm>
        <a:off x="4548032" y="3907231"/>
        <a:ext cx="1547967" cy="15626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3C9FD-E057-4194-B009-53B792A1EAD7}">
      <dsp:nvSpPr>
        <dsp:cNvPr id="0" name=""/>
        <dsp:cNvSpPr/>
      </dsp:nvSpPr>
      <dsp:spPr>
        <a:xfrm>
          <a:off x="0" y="4939"/>
          <a:ext cx="6096000" cy="1149609"/>
        </a:xfrm>
        <a:prstGeom prst="roundRect">
          <a:avLst>
            <a:gd name="adj" fmla="val 10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3BE04859-3C2A-4E51-8176-3CB8E1E7721E}">
      <dsp:nvSpPr>
        <dsp:cNvPr id="0" name=""/>
        <dsp:cNvSpPr/>
      </dsp:nvSpPr>
      <dsp:spPr>
        <a:xfrm>
          <a:off x="347756" y="263601"/>
          <a:ext cx="632285" cy="63228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CBBF2-6F27-4DBB-B36E-0ECFDDC36CA4}">
      <dsp:nvSpPr>
        <dsp:cNvPr id="0" name=""/>
        <dsp:cNvSpPr/>
      </dsp:nvSpPr>
      <dsp:spPr>
        <a:xfrm>
          <a:off x="1327799" y="4939"/>
          <a:ext cx="2743200"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622300">
            <a:lnSpc>
              <a:spcPct val="90000"/>
            </a:lnSpc>
            <a:spcBef>
              <a:spcPct val="0"/>
            </a:spcBef>
            <a:spcAft>
              <a:spcPct val="35000"/>
            </a:spcAft>
            <a:buNone/>
          </a:pPr>
          <a:r>
            <a:rPr lang="en-US" sz="1400" kern="1200" dirty="0"/>
            <a:t>Wave 1 of </a:t>
          </a:r>
          <a:r>
            <a:rPr lang="en-US" sz="1400" b="1" kern="1200" dirty="0"/>
            <a:t>text outreach</a:t>
          </a:r>
          <a:r>
            <a:rPr lang="en-US" sz="1400" kern="1200" dirty="0"/>
            <a:t> launched on 1/11/23 at 9:00 am mountain time to 125 patients</a:t>
          </a:r>
        </a:p>
      </dsp:txBody>
      <dsp:txXfrm>
        <a:off x="1327799" y="4939"/>
        <a:ext cx="2743200" cy="1149609"/>
      </dsp:txXfrm>
    </dsp:sp>
    <dsp:sp modelId="{6CF423DE-0344-45C9-B1C5-1DCC9C955BE2}">
      <dsp:nvSpPr>
        <dsp:cNvPr id="0" name=""/>
        <dsp:cNvSpPr/>
      </dsp:nvSpPr>
      <dsp:spPr>
        <a:xfrm>
          <a:off x="4070999" y="4939"/>
          <a:ext cx="2023702"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488950">
            <a:lnSpc>
              <a:spcPct val="90000"/>
            </a:lnSpc>
            <a:spcBef>
              <a:spcPct val="0"/>
            </a:spcBef>
            <a:spcAft>
              <a:spcPct val="35000"/>
            </a:spcAft>
            <a:buNone/>
          </a:pPr>
          <a:r>
            <a:rPr lang="en-US" sz="1100" kern="1200" dirty="0"/>
            <a:t>40 of 125 patients agreed to receipt of text messages for a </a:t>
          </a:r>
          <a:r>
            <a:rPr lang="en-US" sz="1100" u="sng" kern="1200" dirty="0"/>
            <a:t>positive response rate of 32%</a:t>
          </a:r>
          <a:endParaRPr lang="en-US" sz="1100" kern="1200" dirty="0"/>
        </a:p>
        <a:p>
          <a:pPr marL="0" lvl="0" indent="0" algn="l" defTabSz="488950">
            <a:lnSpc>
              <a:spcPct val="90000"/>
            </a:lnSpc>
            <a:spcBef>
              <a:spcPct val="0"/>
            </a:spcBef>
            <a:spcAft>
              <a:spcPct val="35000"/>
            </a:spcAft>
            <a:buNone/>
          </a:pPr>
          <a:r>
            <a:rPr lang="en-US" sz="1100" kern="1200" dirty="0"/>
            <a:t>2 of 125 patients scheduled an appointment the same day as a result of text outreach for a </a:t>
          </a:r>
          <a:r>
            <a:rPr lang="en-US" sz="1100" u="sng" kern="1200" dirty="0"/>
            <a:t>conversion rate of 1</a:t>
          </a:r>
          <a:endParaRPr lang="en-US" sz="1100" kern="1200" dirty="0"/>
        </a:p>
      </dsp:txBody>
      <dsp:txXfrm>
        <a:off x="4070999" y="4939"/>
        <a:ext cx="2023702" cy="1149609"/>
      </dsp:txXfrm>
    </dsp:sp>
    <dsp:sp modelId="{B20D3562-0345-47B7-8DF6-67A64FC8E506}">
      <dsp:nvSpPr>
        <dsp:cNvPr id="0" name=""/>
        <dsp:cNvSpPr/>
      </dsp:nvSpPr>
      <dsp:spPr>
        <a:xfrm>
          <a:off x="0" y="1441951"/>
          <a:ext cx="6096000" cy="1149609"/>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EBC02E69-1E6E-4278-918E-83C98C7A873E}">
      <dsp:nvSpPr>
        <dsp:cNvPr id="0" name=""/>
        <dsp:cNvSpPr/>
      </dsp:nvSpPr>
      <dsp:spPr>
        <a:xfrm>
          <a:off x="347756" y="1700613"/>
          <a:ext cx="632285" cy="632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C07F71-AD5D-458D-90BF-32BB0BCE6DB4}">
      <dsp:nvSpPr>
        <dsp:cNvPr id="0" name=""/>
        <dsp:cNvSpPr/>
      </dsp:nvSpPr>
      <dsp:spPr>
        <a:xfrm>
          <a:off x="1327799" y="1441951"/>
          <a:ext cx="2743200"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622300">
            <a:lnSpc>
              <a:spcPct val="90000"/>
            </a:lnSpc>
            <a:spcBef>
              <a:spcPct val="0"/>
            </a:spcBef>
            <a:spcAft>
              <a:spcPct val="35000"/>
            </a:spcAft>
            <a:buNone/>
          </a:pPr>
          <a:r>
            <a:rPr lang="en-US" sz="1400" kern="1200" dirty="0"/>
            <a:t>Wave 2 of </a:t>
          </a:r>
          <a:r>
            <a:rPr lang="en-US" sz="1400" b="1" kern="1200" dirty="0"/>
            <a:t>text outreach</a:t>
          </a:r>
          <a:r>
            <a:rPr lang="en-US" sz="1400" kern="1200" dirty="0"/>
            <a:t> launched on 1/13/23 at 2:00 pm Mountain time to the remaining 125 patients </a:t>
          </a:r>
        </a:p>
      </dsp:txBody>
      <dsp:txXfrm>
        <a:off x="1327799" y="1441951"/>
        <a:ext cx="2743200" cy="1149609"/>
      </dsp:txXfrm>
    </dsp:sp>
    <dsp:sp modelId="{29B4E59D-603F-4829-ADD3-B729A336F93A}">
      <dsp:nvSpPr>
        <dsp:cNvPr id="0" name=""/>
        <dsp:cNvSpPr/>
      </dsp:nvSpPr>
      <dsp:spPr>
        <a:xfrm>
          <a:off x="4070999" y="1441951"/>
          <a:ext cx="2023702"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488950">
            <a:lnSpc>
              <a:spcPct val="90000"/>
            </a:lnSpc>
            <a:spcBef>
              <a:spcPct val="0"/>
            </a:spcBef>
            <a:spcAft>
              <a:spcPct val="35000"/>
            </a:spcAft>
            <a:buNone/>
          </a:pPr>
          <a:r>
            <a:rPr lang="en-US" sz="1100" kern="1200" dirty="0"/>
            <a:t>57 of 125 patients agreed to receipt of text messages for a </a:t>
          </a:r>
          <a:r>
            <a:rPr lang="en-US" sz="1100" u="sng" kern="1200" dirty="0"/>
            <a:t>positive response rate of 45%</a:t>
          </a:r>
          <a:endParaRPr lang="en-US" sz="1100" kern="1200" dirty="0"/>
        </a:p>
        <a:p>
          <a:pPr marL="0" lvl="0" indent="0" algn="l" defTabSz="488950">
            <a:lnSpc>
              <a:spcPct val="90000"/>
            </a:lnSpc>
            <a:spcBef>
              <a:spcPct val="0"/>
            </a:spcBef>
            <a:spcAft>
              <a:spcPct val="35000"/>
            </a:spcAft>
            <a:buNone/>
          </a:pPr>
          <a:r>
            <a:rPr lang="en-US" sz="1100" kern="1200" dirty="0"/>
            <a:t>0 of 125 patients scheduled an appointment as a result of text outreach for a </a:t>
          </a:r>
          <a:r>
            <a:rPr lang="en-US" sz="1100" u="sng" kern="1200" dirty="0"/>
            <a:t>conversion rate of 0%</a:t>
          </a:r>
          <a:endParaRPr lang="en-US" sz="1100" kern="1200" dirty="0"/>
        </a:p>
      </dsp:txBody>
      <dsp:txXfrm>
        <a:off x="4070999" y="1441951"/>
        <a:ext cx="2023702" cy="1149609"/>
      </dsp:txXfrm>
    </dsp:sp>
    <dsp:sp modelId="{DCED188D-3BD6-4138-926C-72C94C4B593A}">
      <dsp:nvSpPr>
        <dsp:cNvPr id="0" name=""/>
        <dsp:cNvSpPr/>
      </dsp:nvSpPr>
      <dsp:spPr>
        <a:xfrm>
          <a:off x="0" y="2878963"/>
          <a:ext cx="6096000" cy="1149609"/>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10FE1F48-AD9F-4508-9CDF-3F821CDEB282}">
      <dsp:nvSpPr>
        <dsp:cNvPr id="0" name=""/>
        <dsp:cNvSpPr/>
      </dsp:nvSpPr>
      <dsp:spPr>
        <a:xfrm>
          <a:off x="347756" y="3137625"/>
          <a:ext cx="632285" cy="632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26D51-3985-49AA-826A-0A54A35A821D}">
      <dsp:nvSpPr>
        <dsp:cNvPr id="0" name=""/>
        <dsp:cNvSpPr/>
      </dsp:nvSpPr>
      <dsp:spPr>
        <a:xfrm>
          <a:off x="1327799" y="2878963"/>
          <a:ext cx="2743200"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622300">
            <a:lnSpc>
              <a:spcPct val="90000"/>
            </a:lnSpc>
            <a:spcBef>
              <a:spcPct val="0"/>
            </a:spcBef>
            <a:spcAft>
              <a:spcPct val="35000"/>
            </a:spcAft>
            <a:buNone/>
          </a:pPr>
          <a:r>
            <a:rPr lang="en-US" sz="1400" kern="1200" dirty="0"/>
            <a:t>Wave 1 and 2 of </a:t>
          </a:r>
          <a:r>
            <a:rPr lang="en-US" sz="1400" b="1" kern="1200" dirty="0"/>
            <a:t>email outreach</a:t>
          </a:r>
          <a:r>
            <a:rPr lang="en-US" sz="1400" kern="1200" dirty="0"/>
            <a:t> launched on 1/19/23 at 2:00 pm Mountain time to patients who did not schedule an appointment</a:t>
          </a:r>
        </a:p>
      </dsp:txBody>
      <dsp:txXfrm>
        <a:off x="1327799" y="2878963"/>
        <a:ext cx="2743200" cy="1149609"/>
      </dsp:txXfrm>
    </dsp:sp>
    <dsp:sp modelId="{334EB0D7-D886-472E-B421-5B53861493AC}">
      <dsp:nvSpPr>
        <dsp:cNvPr id="0" name=""/>
        <dsp:cNvSpPr/>
      </dsp:nvSpPr>
      <dsp:spPr>
        <a:xfrm>
          <a:off x="4070999" y="2878963"/>
          <a:ext cx="2023702"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488950">
            <a:lnSpc>
              <a:spcPct val="90000"/>
            </a:lnSpc>
            <a:spcBef>
              <a:spcPct val="0"/>
            </a:spcBef>
            <a:spcAft>
              <a:spcPct val="35000"/>
            </a:spcAft>
            <a:buNone/>
          </a:pPr>
          <a:r>
            <a:rPr lang="en-US" sz="1100" kern="1200" dirty="0"/>
            <a:t>Outcome: As of March 2023, 32 patients included in the pilot called to schedule hypertension office visits post text and email outreach representing a 12.8% success rate</a:t>
          </a:r>
        </a:p>
      </dsp:txBody>
      <dsp:txXfrm>
        <a:off x="4070999" y="2878963"/>
        <a:ext cx="2023702" cy="1149609"/>
      </dsp:txXfrm>
    </dsp:sp>
    <dsp:sp modelId="{E0601F02-9CDD-40E4-BD1E-BDB0E9EFA440}">
      <dsp:nvSpPr>
        <dsp:cNvPr id="0" name=""/>
        <dsp:cNvSpPr/>
      </dsp:nvSpPr>
      <dsp:spPr>
        <a:xfrm>
          <a:off x="0" y="4315975"/>
          <a:ext cx="6096000" cy="1149609"/>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dsp:style>
    </dsp:sp>
    <dsp:sp modelId="{BF7FF88E-D39E-4446-B939-A132D415BECC}">
      <dsp:nvSpPr>
        <dsp:cNvPr id="0" name=""/>
        <dsp:cNvSpPr/>
      </dsp:nvSpPr>
      <dsp:spPr>
        <a:xfrm>
          <a:off x="347756" y="4574638"/>
          <a:ext cx="632285" cy="632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6F699-770F-47AF-9533-E28C400DCE97}">
      <dsp:nvSpPr>
        <dsp:cNvPr id="0" name=""/>
        <dsp:cNvSpPr/>
      </dsp:nvSpPr>
      <dsp:spPr>
        <a:xfrm>
          <a:off x="1327799" y="4315975"/>
          <a:ext cx="2743200"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622300">
            <a:lnSpc>
              <a:spcPct val="90000"/>
            </a:lnSpc>
            <a:spcBef>
              <a:spcPct val="0"/>
            </a:spcBef>
            <a:spcAft>
              <a:spcPct val="35000"/>
            </a:spcAft>
            <a:buNone/>
          </a:pPr>
          <a:r>
            <a:rPr lang="en-US" sz="1400" kern="1200" dirty="0"/>
            <a:t>Wave 1 and 2 non-clinical scheduling </a:t>
          </a:r>
          <a:r>
            <a:rPr lang="en-US" sz="1400" b="1" kern="1200" dirty="0"/>
            <a:t>phone calls</a:t>
          </a:r>
          <a:r>
            <a:rPr lang="en-US" sz="1400" kern="1200" dirty="0"/>
            <a:t> launched 1/23/23 to all patients who did not schedule an appointment</a:t>
          </a:r>
        </a:p>
      </dsp:txBody>
      <dsp:txXfrm>
        <a:off x="1327799" y="4315975"/>
        <a:ext cx="2743200" cy="1149609"/>
      </dsp:txXfrm>
    </dsp:sp>
    <dsp:sp modelId="{EA63D0C5-3643-4C5E-B310-0EB4CDB1B2F2}">
      <dsp:nvSpPr>
        <dsp:cNvPr id="0" name=""/>
        <dsp:cNvSpPr/>
      </dsp:nvSpPr>
      <dsp:spPr>
        <a:xfrm>
          <a:off x="4070999" y="4315975"/>
          <a:ext cx="2023702"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488950">
            <a:lnSpc>
              <a:spcPct val="90000"/>
            </a:lnSpc>
            <a:spcBef>
              <a:spcPct val="0"/>
            </a:spcBef>
            <a:spcAft>
              <a:spcPct val="35000"/>
            </a:spcAft>
            <a:buNone/>
          </a:pPr>
          <a:r>
            <a:rPr lang="en-US" sz="1100" kern="1200" dirty="0"/>
            <a:t>1 patient scheduling after phone intervention in Wave 1</a:t>
          </a:r>
        </a:p>
      </dsp:txBody>
      <dsp:txXfrm>
        <a:off x="4070999" y="4315975"/>
        <a:ext cx="2023702" cy="11496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CB1F-F46C-49B6-BB0F-27C8A34AEFFA}">
      <dsp:nvSpPr>
        <dsp:cNvPr id="0" name=""/>
        <dsp:cNvSpPr/>
      </dsp:nvSpPr>
      <dsp:spPr>
        <a:xfrm>
          <a:off x="247375" y="4005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D08F23-5AD6-42C2-8A2D-973E30260535}">
      <dsp:nvSpPr>
        <dsp:cNvPr id="0" name=""/>
        <dsp:cNvSpPr/>
      </dsp:nvSpPr>
      <dsp:spPr>
        <a:xfrm>
          <a:off x="247375" y="1703851"/>
          <a:ext cx="4311566" cy="95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defRPr b="1"/>
          </a:pPr>
          <a:r>
            <a:rPr lang="en-US" sz="1200" kern="1200" dirty="0"/>
            <a:t>Trinity Health EHR patient portal messages to notify the patient that their provider would like to schedule a follow-up appointment based on their last office visit blood pressure result. </a:t>
          </a:r>
        </a:p>
        <a:p>
          <a:pPr marL="0" lvl="0" indent="0" algn="l" defTabSz="533400">
            <a:lnSpc>
              <a:spcPct val="90000"/>
            </a:lnSpc>
            <a:spcBef>
              <a:spcPct val="0"/>
            </a:spcBef>
            <a:spcAft>
              <a:spcPct val="35000"/>
            </a:spcAft>
            <a:buNone/>
            <a:defRPr b="1"/>
          </a:pPr>
          <a:endParaRPr lang="en-US" sz="1800" kern="1200" dirty="0"/>
        </a:p>
      </dsp:txBody>
      <dsp:txXfrm>
        <a:off x="247375" y="1703851"/>
        <a:ext cx="4311566" cy="950820"/>
      </dsp:txXfrm>
    </dsp:sp>
    <dsp:sp modelId="{F9A03762-4664-4D2F-BB57-1089B75678B6}">
      <dsp:nvSpPr>
        <dsp:cNvPr id="0" name=""/>
        <dsp:cNvSpPr/>
      </dsp:nvSpPr>
      <dsp:spPr>
        <a:xfrm>
          <a:off x="247375" y="2726646"/>
          <a:ext cx="4311566" cy="91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The team opted for an initial email followed by a portal message including a link to schedule an appointment</a:t>
          </a:r>
        </a:p>
      </dsp:txBody>
      <dsp:txXfrm>
        <a:off x="247375" y="2726646"/>
        <a:ext cx="4311566" cy="912140"/>
      </dsp:txXfrm>
    </dsp:sp>
    <dsp:sp modelId="{AA193A18-E9D4-4FB9-82CE-4BF4FD9B6755}">
      <dsp:nvSpPr>
        <dsp:cNvPr id="0" name=""/>
        <dsp:cNvSpPr/>
      </dsp:nvSpPr>
      <dsp:spPr>
        <a:xfrm>
          <a:off x="5313466" y="-186384"/>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694AC-4B4A-4510-A146-16A5DBB115E0}">
      <dsp:nvSpPr>
        <dsp:cNvPr id="0" name=""/>
        <dsp:cNvSpPr/>
      </dsp:nvSpPr>
      <dsp:spPr>
        <a:xfrm>
          <a:off x="5313466" y="1477409"/>
          <a:ext cx="4311566" cy="95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defRPr b="1"/>
          </a:pPr>
          <a:r>
            <a:rPr lang="en-US" sz="1200" kern="1200" dirty="0"/>
            <a:t>Planned a non-clinical phone call attempt 5 days after the portal message</a:t>
          </a:r>
        </a:p>
      </dsp:txBody>
      <dsp:txXfrm>
        <a:off x="5313466" y="1477409"/>
        <a:ext cx="4311566" cy="950820"/>
      </dsp:txXfrm>
    </dsp:sp>
    <dsp:sp modelId="{F39015D7-3042-47FE-B16D-1CD20CB9726D}">
      <dsp:nvSpPr>
        <dsp:cNvPr id="0" name=""/>
        <dsp:cNvSpPr/>
      </dsp:nvSpPr>
      <dsp:spPr>
        <a:xfrm>
          <a:off x="5445643" y="2047320"/>
          <a:ext cx="3768526" cy="181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The team opted for clinical phone call intervention following the email and portal message</a:t>
          </a:r>
        </a:p>
        <a:p>
          <a:pPr marL="0" lvl="0" indent="0" algn="l" defTabSz="800100">
            <a:lnSpc>
              <a:spcPct val="90000"/>
            </a:lnSpc>
            <a:spcBef>
              <a:spcPct val="0"/>
            </a:spcBef>
            <a:spcAft>
              <a:spcPct val="35000"/>
            </a:spcAft>
            <a:buNone/>
          </a:pPr>
          <a:r>
            <a:rPr lang="en-US" sz="1800" kern="1200" dirty="0"/>
            <a:t>Intervention conducted by a nurse trained in patient self-management and chronic condition support</a:t>
          </a:r>
        </a:p>
      </dsp:txBody>
      <dsp:txXfrm>
        <a:off x="5445643" y="2047320"/>
        <a:ext cx="3768526" cy="1817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A5CF3-536B-4493-B1F8-36FE4608FB34}">
      <dsp:nvSpPr>
        <dsp:cNvPr id="0" name=""/>
        <dsp:cNvSpPr/>
      </dsp:nvSpPr>
      <dsp:spPr>
        <a:xfrm>
          <a:off x="3566" y="67005"/>
          <a:ext cx="2144743" cy="384437"/>
        </a:xfrm>
        <a:prstGeom prst="rect">
          <a:avLst/>
        </a:prstGeom>
        <a:solidFill>
          <a:schemeClr val="tx2">
            <a:lumMod val="75000"/>
            <a:lumOff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Outreach Method 1 Email</a:t>
          </a:r>
          <a:r>
            <a:rPr lang="en-US" sz="1100" kern="1200" dirty="0"/>
            <a:t>:</a:t>
          </a:r>
        </a:p>
      </dsp:txBody>
      <dsp:txXfrm>
        <a:off x="3566" y="67005"/>
        <a:ext cx="2144743" cy="384437"/>
      </dsp:txXfrm>
    </dsp:sp>
    <dsp:sp modelId="{7D38AEF8-6B0C-4794-9979-C040887DDF7F}">
      <dsp:nvSpPr>
        <dsp:cNvPr id="0" name=""/>
        <dsp:cNvSpPr/>
      </dsp:nvSpPr>
      <dsp:spPr>
        <a:xfrm>
          <a:off x="3566" y="451442"/>
          <a:ext cx="2144743" cy="3399650"/>
        </a:xfrm>
        <a:prstGeom prst="rect">
          <a:avLst/>
        </a:prstGeom>
        <a:solidFill>
          <a:schemeClr val="tx2">
            <a:lumMod val="25000"/>
            <a:lumOff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19 patients did not need follow-up</a:t>
          </a:r>
        </a:p>
        <a:p>
          <a:pPr marL="114300" lvl="1" indent="-114300" algn="l" defTabSz="533400">
            <a:lnSpc>
              <a:spcPct val="90000"/>
            </a:lnSpc>
            <a:spcBef>
              <a:spcPct val="0"/>
            </a:spcBef>
            <a:spcAft>
              <a:spcPct val="15000"/>
            </a:spcAft>
            <a:buChar char="•"/>
          </a:pPr>
          <a:r>
            <a:rPr lang="en-US" sz="1200" kern="1200" dirty="0"/>
            <a:t>231 patients received an initial email with a scheduling link</a:t>
          </a:r>
        </a:p>
        <a:p>
          <a:pPr marL="171450" lvl="1" indent="-171450" algn="l" defTabSz="800100">
            <a:lnSpc>
              <a:spcPct val="90000"/>
            </a:lnSpc>
            <a:spcBef>
              <a:spcPct val="0"/>
            </a:spcBef>
            <a:spcAft>
              <a:spcPct val="15000"/>
            </a:spcAft>
            <a:buChar char="•"/>
          </a:pPr>
          <a:r>
            <a:rPr lang="en-US" sz="1800" b="0" kern="1200" dirty="0"/>
            <a:t>68 patients scheduled an appointment post </a:t>
          </a:r>
          <a:r>
            <a:rPr lang="en-US" sz="1800" b="0" u="sng" kern="1200" dirty="0"/>
            <a:t>email outreach</a:t>
          </a:r>
          <a:r>
            <a:rPr lang="en-US" sz="1800" b="0" kern="1200" dirty="0"/>
            <a:t> representing a 29% response rate</a:t>
          </a:r>
        </a:p>
      </dsp:txBody>
      <dsp:txXfrm>
        <a:off x="3566" y="451442"/>
        <a:ext cx="2144743" cy="3399650"/>
      </dsp:txXfrm>
    </dsp:sp>
    <dsp:sp modelId="{584DC466-F77E-4823-8441-0DBC63E56538}">
      <dsp:nvSpPr>
        <dsp:cNvPr id="0" name=""/>
        <dsp:cNvSpPr/>
      </dsp:nvSpPr>
      <dsp:spPr>
        <a:xfrm>
          <a:off x="2448574" y="67005"/>
          <a:ext cx="2144743" cy="384437"/>
        </a:xfrm>
        <a:prstGeom prst="rect">
          <a:avLst/>
        </a:prstGeom>
        <a:solidFill>
          <a:schemeClr val="tx2">
            <a:lumMod val="75000"/>
            <a:lumOff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Outreach Method 2 MyChart EHR Portal Message</a:t>
          </a:r>
          <a:r>
            <a:rPr lang="en-US" sz="1100" kern="1200" dirty="0"/>
            <a:t>:</a:t>
          </a:r>
        </a:p>
      </dsp:txBody>
      <dsp:txXfrm>
        <a:off x="2448574" y="67005"/>
        <a:ext cx="2144743" cy="384437"/>
      </dsp:txXfrm>
    </dsp:sp>
    <dsp:sp modelId="{883EB97B-201C-4BB5-9E89-4EAC74E5E69B}">
      <dsp:nvSpPr>
        <dsp:cNvPr id="0" name=""/>
        <dsp:cNvSpPr/>
      </dsp:nvSpPr>
      <dsp:spPr>
        <a:xfrm>
          <a:off x="2448574" y="451442"/>
          <a:ext cx="2144743" cy="3399650"/>
        </a:xfrm>
        <a:prstGeom prst="rect">
          <a:avLst/>
        </a:prstGeom>
        <a:solidFill>
          <a:schemeClr val="tx2">
            <a:lumMod val="25000"/>
            <a:lumOff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163 patients received a MyChart EHR portal message reminding them to log into their EHR portal and schedule an appointment </a:t>
          </a:r>
        </a:p>
        <a:p>
          <a:pPr marL="171450" lvl="1" indent="-171450" algn="l" defTabSz="800100">
            <a:lnSpc>
              <a:spcPct val="90000"/>
            </a:lnSpc>
            <a:spcBef>
              <a:spcPct val="0"/>
            </a:spcBef>
            <a:spcAft>
              <a:spcPct val="15000"/>
            </a:spcAft>
            <a:buChar char="•"/>
          </a:pPr>
          <a:r>
            <a:rPr lang="en-US" sz="1800" b="0" kern="1200" dirty="0"/>
            <a:t>24 patients scheduled an appointment post-EHR </a:t>
          </a:r>
          <a:r>
            <a:rPr lang="en-US" sz="1800" b="0" u="sng" kern="1200" dirty="0"/>
            <a:t>portal message outreach </a:t>
          </a:r>
          <a:r>
            <a:rPr lang="en-US" sz="1800" b="0" kern="1200" dirty="0"/>
            <a:t>representing a 14.7% response rate.</a:t>
          </a:r>
        </a:p>
      </dsp:txBody>
      <dsp:txXfrm>
        <a:off x="2448574" y="451442"/>
        <a:ext cx="2144743" cy="3399650"/>
      </dsp:txXfrm>
    </dsp:sp>
    <dsp:sp modelId="{4119FCC3-0833-40D7-807B-EAD5F35EAF54}">
      <dsp:nvSpPr>
        <dsp:cNvPr id="0" name=""/>
        <dsp:cNvSpPr/>
      </dsp:nvSpPr>
      <dsp:spPr>
        <a:xfrm>
          <a:off x="4893582" y="67005"/>
          <a:ext cx="2144743" cy="384437"/>
        </a:xfrm>
        <a:prstGeom prst="rect">
          <a:avLst/>
        </a:prstGeom>
        <a:solidFill>
          <a:schemeClr val="tx2">
            <a:lumMod val="75000"/>
            <a:lumOff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Outreach Method 3 Nurse Telephonic Outreach</a:t>
          </a:r>
          <a:r>
            <a:rPr lang="en-US" sz="1100" kern="1200" dirty="0"/>
            <a:t>:</a:t>
          </a:r>
        </a:p>
      </dsp:txBody>
      <dsp:txXfrm>
        <a:off x="4893582" y="67005"/>
        <a:ext cx="2144743" cy="384437"/>
      </dsp:txXfrm>
    </dsp:sp>
    <dsp:sp modelId="{FD9F935A-7D48-49CC-AF03-CBADE0EFF554}">
      <dsp:nvSpPr>
        <dsp:cNvPr id="0" name=""/>
        <dsp:cNvSpPr/>
      </dsp:nvSpPr>
      <dsp:spPr>
        <a:xfrm>
          <a:off x="4893582" y="451442"/>
          <a:ext cx="2144743" cy="3399650"/>
        </a:xfrm>
        <a:prstGeom prst="rect">
          <a:avLst/>
        </a:prstGeom>
        <a:solidFill>
          <a:schemeClr val="tx2">
            <a:lumMod val="25000"/>
            <a:lumOff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139 patients received telephonic outreach from an ambulatory nurse offering appointment scheduling assistance. </a:t>
          </a:r>
        </a:p>
        <a:p>
          <a:pPr marL="171450" lvl="1" indent="-171450" algn="l" defTabSz="800100">
            <a:lnSpc>
              <a:spcPct val="90000"/>
            </a:lnSpc>
            <a:spcBef>
              <a:spcPct val="0"/>
            </a:spcBef>
            <a:spcAft>
              <a:spcPct val="15000"/>
            </a:spcAft>
            <a:buChar char="•"/>
          </a:pPr>
          <a:r>
            <a:rPr lang="en-US" sz="1800" b="0" kern="1200" dirty="0"/>
            <a:t>21 patients scheduled an appointment post-telephonic</a:t>
          </a:r>
          <a:r>
            <a:rPr lang="en-US" sz="1800" b="0" u="sng" kern="1200" dirty="0"/>
            <a:t> outreach</a:t>
          </a:r>
          <a:r>
            <a:rPr lang="en-US" sz="1800" b="0" kern="1200" dirty="0"/>
            <a:t> representing a 15% response rate.</a:t>
          </a:r>
        </a:p>
      </dsp:txBody>
      <dsp:txXfrm>
        <a:off x="4893582" y="451442"/>
        <a:ext cx="2144743" cy="3399650"/>
      </dsp:txXfrm>
    </dsp:sp>
    <dsp:sp modelId="{79164964-E6B7-4E0D-B96C-8BE84EF0D059}">
      <dsp:nvSpPr>
        <dsp:cNvPr id="0" name=""/>
        <dsp:cNvSpPr/>
      </dsp:nvSpPr>
      <dsp:spPr>
        <a:xfrm>
          <a:off x="7338590" y="67005"/>
          <a:ext cx="2144743" cy="384437"/>
        </a:xfrm>
        <a:prstGeom prst="rect">
          <a:avLst/>
        </a:prstGeom>
        <a:solidFill>
          <a:schemeClr val="tx2">
            <a:lumMod val="75000"/>
            <a:lumOff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Lessons Learned:</a:t>
          </a:r>
          <a:endParaRPr lang="en-US" sz="1100" kern="1200" dirty="0"/>
        </a:p>
      </dsp:txBody>
      <dsp:txXfrm>
        <a:off x="7338590" y="67005"/>
        <a:ext cx="2144743" cy="384437"/>
      </dsp:txXfrm>
    </dsp:sp>
    <dsp:sp modelId="{B9004397-004F-43B6-A63C-33399090E264}">
      <dsp:nvSpPr>
        <dsp:cNvPr id="0" name=""/>
        <dsp:cNvSpPr/>
      </dsp:nvSpPr>
      <dsp:spPr>
        <a:xfrm>
          <a:off x="7338590" y="451442"/>
          <a:ext cx="2144743" cy="3399650"/>
        </a:xfrm>
        <a:prstGeom prst="rect">
          <a:avLst/>
        </a:prstGeom>
        <a:solidFill>
          <a:schemeClr val="tx2">
            <a:lumMod val="25000"/>
            <a:lumOff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n-US" sz="1200" kern="1200" dirty="0"/>
            <a:t>Email is the most effective method of outreach for the SEMI population.</a:t>
          </a:r>
        </a:p>
        <a:p>
          <a:pPr marL="114300" lvl="1" indent="-114300" algn="l" defTabSz="533400">
            <a:lnSpc>
              <a:spcPct val="150000"/>
            </a:lnSpc>
            <a:spcBef>
              <a:spcPct val="0"/>
            </a:spcBef>
            <a:spcAft>
              <a:spcPct val="15000"/>
            </a:spcAft>
            <a:buChar char="•"/>
          </a:pPr>
          <a:r>
            <a:rPr lang="en-US" sz="1200" kern="1200" dirty="0"/>
            <a:t>Launch Email and EHR portal outreach together followed by nurse phone calls. </a:t>
          </a:r>
        </a:p>
        <a:p>
          <a:pPr marL="114300" lvl="1" indent="-114300" algn="l" defTabSz="533400">
            <a:lnSpc>
              <a:spcPct val="150000"/>
            </a:lnSpc>
            <a:spcBef>
              <a:spcPct val="0"/>
            </a:spcBef>
            <a:spcAft>
              <a:spcPct val="15000"/>
            </a:spcAft>
            <a:buChar char="•"/>
          </a:pPr>
          <a:r>
            <a:rPr lang="en-US" sz="1200" kern="1200" dirty="0"/>
            <a:t>SEMI noted variation in patient response between suburban and urban practice locations with a higher response rate in Ann Arbor suburban practice locations.</a:t>
          </a:r>
        </a:p>
      </dsp:txBody>
      <dsp:txXfrm>
        <a:off x="7338590" y="451442"/>
        <a:ext cx="2144743" cy="33996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35FB-D847-4953-AEFC-4545EBF1ECF7}">
      <dsp:nvSpPr>
        <dsp:cNvPr id="0" name=""/>
        <dsp:cNvSpPr/>
      </dsp:nvSpPr>
      <dsp:spPr>
        <a:xfrm>
          <a:off x="0" y="2015102"/>
          <a:ext cx="9725464" cy="1322125"/>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Descriptive Statistics </a:t>
          </a:r>
        </a:p>
      </dsp:txBody>
      <dsp:txXfrm>
        <a:off x="0" y="2015102"/>
        <a:ext cx="9725464" cy="713947"/>
      </dsp:txXfrm>
    </dsp:sp>
    <dsp:sp modelId="{AA183124-AF9A-4C43-87C6-3846F4763057}">
      <dsp:nvSpPr>
        <dsp:cNvPr id="0" name=""/>
        <dsp:cNvSpPr/>
      </dsp:nvSpPr>
      <dsp:spPr>
        <a:xfrm>
          <a:off x="0" y="2702607"/>
          <a:ext cx="2431365" cy="608177"/>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Most of the Boise population is aged 55-75+ compared to the SEMI population aged 45-74.</a:t>
          </a:r>
        </a:p>
      </dsp:txBody>
      <dsp:txXfrm>
        <a:off x="0" y="2702607"/>
        <a:ext cx="2431365" cy="608177"/>
      </dsp:txXfrm>
    </dsp:sp>
    <dsp:sp modelId="{066BA4E5-4BA9-48BC-BE0D-EF04A7CCC11B}">
      <dsp:nvSpPr>
        <dsp:cNvPr id="0" name=""/>
        <dsp:cNvSpPr/>
      </dsp:nvSpPr>
      <dsp:spPr>
        <a:xfrm>
          <a:off x="2431366" y="2702607"/>
          <a:ext cx="2431365" cy="608177"/>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28.8% of patients scheduled a follow-up appointment within 30 days of an outreach intervention</a:t>
          </a:r>
        </a:p>
      </dsp:txBody>
      <dsp:txXfrm>
        <a:off x="2431366" y="2702607"/>
        <a:ext cx="2431365" cy="608177"/>
      </dsp:txXfrm>
    </dsp:sp>
    <dsp:sp modelId="{B287851F-E133-4EB5-8CF1-C44F13FB36B7}">
      <dsp:nvSpPr>
        <dsp:cNvPr id="0" name=""/>
        <dsp:cNvSpPr/>
      </dsp:nvSpPr>
      <dsp:spPr>
        <a:xfrm>
          <a:off x="4862732" y="2702607"/>
          <a:ext cx="2431365" cy="608177"/>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Boise had a success rate of 12.8% with 32 patients scheduling and attending an appointment</a:t>
          </a:r>
        </a:p>
      </dsp:txBody>
      <dsp:txXfrm>
        <a:off x="4862732" y="2702607"/>
        <a:ext cx="2431365" cy="608177"/>
      </dsp:txXfrm>
    </dsp:sp>
    <dsp:sp modelId="{8822E680-145C-408C-B0BD-ED4B8B64E862}">
      <dsp:nvSpPr>
        <dsp:cNvPr id="0" name=""/>
        <dsp:cNvSpPr/>
      </dsp:nvSpPr>
      <dsp:spPr>
        <a:xfrm>
          <a:off x="7294098" y="2702607"/>
          <a:ext cx="2431365" cy="608177"/>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SEMI had a success rate of 44.8% with 112 patients scheduling and attending an appointment</a:t>
          </a:r>
        </a:p>
      </dsp:txBody>
      <dsp:txXfrm>
        <a:off x="7294098" y="2702607"/>
        <a:ext cx="2431365" cy="608177"/>
      </dsp:txXfrm>
    </dsp:sp>
    <dsp:sp modelId="{10C2C972-5416-48DE-B163-12677970D37E}">
      <dsp:nvSpPr>
        <dsp:cNvPr id="0" name=""/>
        <dsp:cNvSpPr/>
      </dsp:nvSpPr>
      <dsp:spPr>
        <a:xfrm rot="10800000">
          <a:off x="0" y="1505"/>
          <a:ext cx="9725464" cy="2033428"/>
        </a:xfrm>
        <a:prstGeom prst="upArrowCallou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Boise and SEMI data included patient rank, age, ethnicity, legal sex, outreach method, and date of service post-outreach.</a:t>
          </a:r>
        </a:p>
      </dsp:txBody>
      <dsp:txXfrm rot="-10800000">
        <a:off x="0" y="1505"/>
        <a:ext cx="9725464" cy="713733"/>
      </dsp:txXfrm>
    </dsp:sp>
    <dsp:sp modelId="{A958A51B-ECE2-48A1-8F49-0EB931867132}">
      <dsp:nvSpPr>
        <dsp:cNvPr id="0" name=""/>
        <dsp:cNvSpPr/>
      </dsp:nvSpPr>
      <dsp:spPr>
        <a:xfrm>
          <a:off x="0" y="715238"/>
          <a:ext cx="4862731" cy="607995"/>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Boise data also included primary language, insurance coverage, and visit blood pressure results.</a:t>
          </a:r>
        </a:p>
      </dsp:txBody>
      <dsp:txXfrm>
        <a:off x="0" y="715238"/>
        <a:ext cx="4862731" cy="607995"/>
      </dsp:txXfrm>
    </dsp:sp>
    <dsp:sp modelId="{A276D697-F92B-450A-BAB5-F1C9384A6281}">
      <dsp:nvSpPr>
        <dsp:cNvPr id="0" name=""/>
        <dsp:cNvSpPr/>
      </dsp:nvSpPr>
      <dsp:spPr>
        <a:xfrm>
          <a:off x="4862732" y="715238"/>
          <a:ext cx="4862731" cy="607995"/>
        </a:xfrm>
        <a:prstGeom prst="rect">
          <a:avLst/>
        </a:prstGeom>
        <a:solidFill>
          <a:schemeClr val="tx2">
            <a:lumMod val="25000"/>
            <a:lumOff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Data files were combined and uploaded to Intellectus Statistics TM analysis software.</a:t>
          </a:r>
        </a:p>
      </dsp:txBody>
      <dsp:txXfrm>
        <a:off x="4862732" y="715238"/>
        <a:ext cx="4862731" cy="607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4A4DD-16D4-4EFF-A781-5F6C2D174C48}">
      <dsp:nvSpPr>
        <dsp:cNvPr id="0" name=""/>
        <dsp:cNvSpPr/>
      </dsp:nvSpPr>
      <dsp:spPr>
        <a:xfrm>
          <a:off x="0" y="3347"/>
          <a:ext cx="6096000" cy="1518186"/>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5BD0A5B6-C229-4C08-9A3E-0F373560D81F}">
      <dsp:nvSpPr>
        <dsp:cNvPr id="0" name=""/>
        <dsp:cNvSpPr/>
      </dsp:nvSpPr>
      <dsp:spPr>
        <a:xfrm>
          <a:off x="459251" y="344939"/>
          <a:ext cx="835818" cy="835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BD009C-3D83-4134-A4E4-9477422DF575}">
      <dsp:nvSpPr>
        <dsp:cNvPr id="0" name=""/>
        <dsp:cNvSpPr/>
      </dsp:nvSpPr>
      <dsp:spPr>
        <a:xfrm>
          <a:off x="1754321" y="3347"/>
          <a:ext cx="4314661" cy="156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96" tIns="165696" rIns="165696" bIns="165696" numCol="1" spcCol="1270" anchor="ctr" anchorCtr="0">
          <a:noAutofit/>
        </a:bodyPr>
        <a:lstStyle/>
        <a:p>
          <a:pPr marL="0" lvl="0" indent="0" algn="l" defTabSz="711200">
            <a:lnSpc>
              <a:spcPct val="90000"/>
            </a:lnSpc>
            <a:spcBef>
              <a:spcPct val="0"/>
            </a:spcBef>
            <a:spcAft>
              <a:spcPct val="35000"/>
            </a:spcAft>
            <a:buNone/>
          </a:pPr>
          <a:r>
            <a:rPr lang="en-US" sz="1600" kern="1200" dirty="0"/>
            <a:t>Despite several well-published recommendations, millions of individuals in the United States (U.S.) delay or defer recommended ambulatory preventive and chronic condition healthcare services (Borsky, et al., 2018).</a:t>
          </a:r>
        </a:p>
      </dsp:txBody>
      <dsp:txXfrm>
        <a:off x="1754321" y="3347"/>
        <a:ext cx="4314661" cy="1565629"/>
      </dsp:txXfrm>
    </dsp:sp>
    <dsp:sp modelId="{CFEEFBD3-0FF3-4DCF-A44C-0021A31CAB7C}">
      <dsp:nvSpPr>
        <dsp:cNvPr id="0" name=""/>
        <dsp:cNvSpPr/>
      </dsp:nvSpPr>
      <dsp:spPr>
        <a:xfrm>
          <a:off x="0" y="1960385"/>
          <a:ext cx="6096000" cy="1518186"/>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AEB2ED5F-5884-4C08-B398-01C224D40CE2}">
      <dsp:nvSpPr>
        <dsp:cNvPr id="0" name=""/>
        <dsp:cNvSpPr/>
      </dsp:nvSpPr>
      <dsp:spPr>
        <a:xfrm>
          <a:off x="459251" y="2301977"/>
          <a:ext cx="835818" cy="835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51F1EC-195E-44CE-9058-AF1242CF8C23}">
      <dsp:nvSpPr>
        <dsp:cNvPr id="0" name=""/>
        <dsp:cNvSpPr/>
      </dsp:nvSpPr>
      <dsp:spPr>
        <a:xfrm>
          <a:off x="1754321" y="1960385"/>
          <a:ext cx="4314661" cy="156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96" tIns="165696" rIns="165696" bIns="165696" numCol="1" spcCol="1270" anchor="ctr" anchorCtr="0">
          <a:noAutofit/>
        </a:bodyPr>
        <a:lstStyle/>
        <a:p>
          <a:pPr marL="0" lvl="0" indent="0" algn="l" defTabSz="711200">
            <a:lnSpc>
              <a:spcPct val="90000"/>
            </a:lnSpc>
            <a:spcBef>
              <a:spcPct val="0"/>
            </a:spcBef>
            <a:spcAft>
              <a:spcPct val="35000"/>
            </a:spcAft>
            <a:buNone/>
          </a:pPr>
          <a:r>
            <a:rPr lang="en-US" sz="1600" kern="1200" dirty="0"/>
            <a:t>Delayed or deferred care in the ambulatory setting may result in an increased occurrence of preventable illness and increased risk of morbidity and mortality for patients with chronic conditions (Czeisler, et al., 2020)</a:t>
          </a:r>
        </a:p>
      </dsp:txBody>
      <dsp:txXfrm>
        <a:off x="1754321" y="1960385"/>
        <a:ext cx="4314661" cy="1565629"/>
      </dsp:txXfrm>
    </dsp:sp>
    <dsp:sp modelId="{295E3F10-DF59-4E89-9476-4B0A4D85BC41}">
      <dsp:nvSpPr>
        <dsp:cNvPr id="0" name=""/>
        <dsp:cNvSpPr/>
      </dsp:nvSpPr>
      <dsp:spPr>
        <a:xfrm>
          <a:off x="0" y="3917422"/>
          <a:ext cx="6096000" cy="1518186"/>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72876E6B-812A-4B07-91F4-BCC0237206DD}">
      <dsp:nvSpPr>
        <dsp:cNvPr id="0" name=""/>
        <dsp:cNvSpPr/>
      </dsp:nvSpPr>
      <dsp:spPr>
        <a:xfrm>
          <a:off x="459251" y="4259014"/>
          <a:ext cx="835818" cy="835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9ED2C-3635-4DEA-AE36-E9394CDC5754}">
      <dsp:nvSpPr>
        <dsp:cNvPr id="0" name=""/>
        <dsp:cNvSpPr/>
      </dsp:nvSpPr>
      <dsp:spPr>
        <a:xfrm>
          <a:off x="1754321" y="3917422"/>
          <a:ext cx="4314661" cy="156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96" tIns="165696" rIns="165696" bIns="165696" numCol="1" spcCol="1270" anchor="ctr" anchorCtr="0">
          <a:noAutofit/>
        </a:bodyPr>
        <a:lstStyle/>
        <a:p>
          <a:pPr marL="0" lvl="0" indent="0" algn="l" defTabSz="711200">
            <a:lnSpc>
              <a:spcPct val="90000"/>
            </a:lnSpc>
            <a:spcBef>
              <a:spcPct val="0"/>
            </a:spcBef>
            <a:spcAft>
              <a:spcPct val="35000"/>
            </a:spcAft>
            <a:buNone/>
          </a:pPr>
          <a:r>
            <a:rPr lang="en-US" sz="1600" kern="1200" dirty="0"/>
            <a:t>A clear opportunity exists to understand why recommended preventive care and chronic condition care is deferred </a:t>
          </a:r>
        </a:p>
      </dsp:txBody>
      <dsp:txXfrm>
        <a:off x="1754321" y="3917422"/>
        <a:ext cx="4314661" cy="15656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1B53B-7363-4A8C-A2EC-AAEC636101C8}">
      <dsp:nvSpPr>
        <dsp:cNvPr id="0" name=""/>
        <dsp:cNvSpPr/>
      </dsp:nvSpPr>
      <dsp:spPr>
        <a:xfrm>
          <a:off x="783813" y="422775"/>
          <a:ext cx="835734" cy="835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FE96B-27BD-496D-8E38-D5BEDC5471FC}">
      <dsp:nvSpPr>
        <dsp:cNvPr id="0" name=""/>
        <dsp:cNvSpPr/>
      </dsp:nvSpPr>
      <dsp:spPr>
        <a:xfrm>
          <a:off x="7774" y="1371614"/>
          <a:ext cx="2387812" cy="41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Two-tailed independent samples z test </a:t>
          </a:r>
        </a:p>
      </dsp:txBody>
      <dsp:txXfrm>
        <a:off x="7774" y="1371614"/>
        <a:ext cx="2387812" cy="414136"/>
      </dsp:txXfrm>
    </dsp:sp>
    <dsp:sp modelId="{E42C9CEE-AD4D-4AE9-B34E-91388A98C1EF}">
      <dsp:nvSpPr>
        <dsp:cNvPr id="0" name=""/>
        <dsp:cNvSpPr/>
      </dsp:nvSpPr>
      <dsp:spPr>
        <a:xfrm>
          <a:off x="7774" y="1838357"/>
          <a:ext cx="2387812" cy="121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Significant based on an alpha value of .05, </a:t>
          </a:r>
          <a:r>
            <a:rPr lang="en-US" sz="1100" i="1" kern="1200" dirty="0"/>
            <a:t>z</a:t>
          </a:r>
          <a:r>
            <a:rPr lang="en-US" sz="1100" kern="1200" dirty="0"/>
            <a:t> = 4.67, </a:t>
          </a:r>
          <a:r>
            <a:rPr lang="en-US" sz="1100" i="1" kern="1200" dirty="0"/>
            <a:t>p</a:t>
          </a:r>
          <a:r>
            <a:rPr lang="en-US" sz="1100" kern="1200" dirty="0"/>
            <a:t> &lt; .001</a:t>
          </a:r>
        </a:p>
        <a:p>
          <a:pPr marL="0" lvl="0" indent="0" algn="ctr" defTabSz="622300">
            <a:lnSpc>
              <a:spcPct val="100000"/>
            </a:lnSpc>
            <a:spcBef>
              <a:spcPct val="0"/>
            </a:spcBef>
            <a:spcAft>
              <a:spcPct val="35000"/>
            </a:spcAft>
            <a:buNone/>
          </a:pPr>
          <a:r>
            <a:rPr lang="en-US" sz="1400" kern="1200" dirty="0"/>
            <a:t>The mean age of the Boise pilot sample is significantly higher than the mean age of the SEMI pilot sample. </a:t>
          </a:r>
        </a:p>
      </dsp:txBody>
      <dsp:txXfrm>
        <a:off x="7774" y="1838357"/>
        <a:ext cx="2387812" cy="1214758"/>
      </dsp:txXfrm>
    </dsp:sp>
    <dsp:sp modelId="{04744C28-515F-465B-9FA4-AFA9A83D9D38}">
      <dsp:nvSpPr>
        <dsp:cNvPr id="0" name=""/>
        <dsp:cNvSpPr/>
      </dsp:nvSpPr>
      <dsp:spPr>
        <a:xfrm>
          <a:off x="3589492" y="422775"/>
          <a:ext cx="835734" cy="835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05DF8-46F3-4966-ADCA-B0A8D46C55C4}">
      <dsp:nvSpPr>
        <dsp:cNvPr id="0" name=""/>
        <dsp:cNvSpPr/>
      </dsp:nvSpPr>
      <dsp:spPr>
        <a:xfrm>
          <a:off x="2813453" y="1371614"/>
          <a:ext cx="2387812" cy="41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Linear Regression Analysis </a:t>
          </a:r>
        </a:p>
      </dsp:txBody>
      <dsp:txXfrm>
        <a:off x="2813453" y="1371614"/>
        <a:ext cx="2387812" cy="414136"/>
      </dsp:txXfrm>
    </dsp:sp>
    <dsp:sp modelId="{C7BE9439-382F-4EC3-AE65-871C6AB03917}">
      <dsp:nvSpPr>
        <dsp:cNvPr id="0" name=""/>
        <dsp:cNvSpPr/>
      </dsp:nvSpPr>
      <dsp:spPr>
        <a:xfrm>
          <a:off x="2813453" y="1838357"/>
          <a:ext cx="2387812" cy="121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Significant, </a:t>
          </a:r>
          <a:r>
            <a:rPr lang="en-US" sz="1100" i="1" kern="1200" dirty="0"/>
            <a:t>F</a:t>
          </a:r>
          <a:r>
            <a:rPr lang="en-US" sz="1100" kern="1200" dirty="0"/>
            <a:t>(5,494) = 5.63, </a:t>
          </a:r>
          <a:r>
            <a:rPr lang="en-US" sz="1100" i="1" kern="1200" dirty="0"/>
            <a:t>p</a:t>
          </a:r>
          <a:r>
            <a:rPr lang="en-US" sz="1100" kern="1200" dirty="0"/>
            <a:t> &lt; .001, </a:t>
          </a:r>
          <a:r>
            <a:rPr lang="en-US" sz="1100" i="1" kern="1200" dirty="0"/>
            <a:t>R</a:t>
          </a:r>
          <a:r>
            <a:rPr lang="en-US" sz="1100" kern="1200" baseline="30000" dirty="0"/>
            <a:t>2</a:t>
          </a:r>
          <a:r>
            <a:rPr lang="en-US" sz="1100" kern="1200" dirty="0"/>
            <a:t> = .05</a:t>
          </a:r>
        </a:p>
        <a:p>
          <a:pPr marL="0" lvl="0" indent="0" algn="ctr" defTabSz="622300">
            <a:lnSpc>
              <a:spcPct val="100000"/>
            </a:lnSpc>
            <a:spcBef>
              <a:spcPct val="0"/>
            </a:spcBef>
            <a:spcAft>
              <a:spcPct val="35000"/>
            </a:spcAft>
            <a:buNone/>
          </a:pPr>
          <a:r>
            <a:rPr lang="en-US" sz="1400" kern="1200" dirty="0">
              <a:solidFill>
                <a:srgbClr val="000000">
                  <a:hueOff val="0"/>
                  <a:satOff val="0"/>
                  <a:lumOff val="0"/>
                  <a:alphaOff val="0"/>
                </a:srgbClr>
              </a:solidFill>
              <a:latin typeface="Gill Sans MT"/>
              <a:ea typeface="+mn-ea"/>
              <a:cs typeface="+mn-cs"/>
            </a:rPr>
            <a:t>Variance in age is explainable by outreach method and scheduled date of service yes/no. </a:t>
          </a:r>
        </a:p>
      </dsp:txBody>
      <dsp:txXfrm>
        <a:off x="2813453" y="1838357"/>
        <a:ext cx="2387812" cy="1214758"/>
      </dsp:txXfrm>
    </dsp:sp>
    <dsp:sp modelId="{F877B08A-A383-4640-B599-D0A0606EC7FE}">
      <dsp:nvSpPr>
        <dsp:cNvPr id="0" name=""/>
        <dsp:cNvSpPr/>
      </dsp:nvSpPr>
      <dsp:spPr>
        <a:xfrm>
          <a:off x="6395172" y="422775"/>
          <a:ext cx="835734" cy="835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B7431-6373-42E9-B62B-B40EE6FA56BA}">
      <dsp:nvSpPr>
        <dsp:cNvPr id="0" name=""/>
        <dsp:cNvSpPr/>
      </dsp:nvSpPr>
      <dsp:spPr>
        <a:xfrm>
          <a:off x="5619133" y="1371614"/>
          <a:ext cx="2387812" cy="41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Fisher’s Exact Test </a:t>
          </a:r>
        </a:p>
      </dsp:txBody>
      <dsp:txXfrm>
        <a:off x="5619133" y="1371614"/>
        <a:ext cx="2387812" cy="414136"/>
      </dsp:txXfrm>
    </dsp:sp>
    <dsp:sp modelId="{70711A3E-C3B9-4C91-B11B-1AE00F1F77FA}">
      <dsp:nvSpPr>
        <dsp:cNvPr id="0" name=""/>
        <dsp:cNvSpPr/>
      </dsp:nvSpPr>
      <dsp:spPr>
        <a:xfrm>
          <a:off x="5619133" y="1838357"/>
          <a:ext cx="2387812" cy="121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Significant based on an alpha value of .05, </a:t>
          </a:r>
          <a:r>
            <a:rPr lang="en-US" sz="1100" i="1" kern="1200" dirty="0"/>
            <a:t>p</a:t>
          </a:r>
          <a:r>
            <a:rPr lang="en-US" sz="1100" kern="1200" dirty="0"/>
            <a:t> &lt; .001</a:t>
          </a:r>
        </a:p>
        <a:p>
          <a:pPr marL="0" lvl="0" indent="0" algn="ctr" defTabSz="622300">
            <a:lnSpc>
              <a:spcPct val="100000"/>
            </a:lnSpc>
            <a:spcBef>
              <a:spcPct val="0"/>
            </a:spcBef>
            <a:spcAft>
              <a:spcPct val="35000"/>
            </a:spcAft>
            <a:buNone/>
          </a:pPr>
          <a:r>
            <a:rPr lang="en-US" sz="1400" kern="1200" dirty="0"/>
            <a:t>Age group and outreach method are related to one another</a:t>
          </a:r>
        </a:p>
      </dsp:txBody>
      <dsp:txXfrm>
        <a:off x="5619133" y="1838357"/>
        <a:ext cx="2387812" cy="1214758"/>
      </dsp:txXfrm>
    </dsp:sp>
    <dsp:sp modelId="{083F0E30-9A9D-49B6-A35D-AFC10D58B957}">
      <dsp:nvSpPr>
        <dsp:cNvPr id="0" name=""/>
        <dsp:cNvSpPr/>
      </dsp:nvSpPr>
      <dsp:spPr>
        <a:xfrm>
          <a:off x="9200852" y="422775"/>
          <a:ext cx="835734" cy="8357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10612-81BB-476C-83E3-8EE629C239A9}">
      <dsp:nvSpPr>
        <dsp:cNvPr id="0" name=""/>
        <dsp:cNvSpPr/>
      </dsp:nvSpPr>
      <dsp:spPr>
        <a:xfrm>
          <a:off x="8424813" y="1371614"/>
          <a:ext cx="2387812" cy="41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Kruskal-Wallis Test </a:t>
          </a:r>
        </a:p>
      </dsp:txBody>
      <dsp:txXfrm>
        <a:off x="8424813" y="1371614"/>
        <a:ext cx="2387812" cy="414136"/>
      </dsp:txXfrm>
    </dsp:sp>
    <dsp:sp modelId="{1539046F-634C-4565-A0CE-F37D719D00DE}">
      <dsp:nvSpPr>
        <dsp:cNvPr id="0" name=""/>
        <dsp:cNvSpPr/>
      </dsp:nvSpPr>
      <dsp:spPr>
        <a:xfrm>
          <a:off x="8424813" y="1838357"/>
          <a:ext cx="2387812" cy="121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Significant based on an alpha value of .05, χ</a:t>
          </a:r>
          <a:r>
            <a:rPr lang="en-US" sz="1100" kern="1200" baseline="30000" dirty="0"/>
            <a:t>2</a:t>
          </a:r>
          <a:r>
            <a:rPr lang="en-US" sz="1100" kern="1200" dirty="0"/>
            <a:t>(3) = 28.68, </a:t>
          </a:r>
          <a:r>
            <a:rPr lang="en-US" sz="1100" i="1" kern="1200" dirty="0"/>
            <a:t>p</a:t>
          </a:r>
          <a:r>
            <a:rPr lang="en-US" sz="1100" kern="1200" dirty="0"/>
            <a:t> &lt; .001</a:t>
          </a:r>
        </a:p>
        <a:p>
          <a:pPr marL="0" lvl="0" indent="0" algn="ctr" defTabSz="622300">
            <a:lnSpc>
              <a:spcPct val="100000"/>
            </a:lnSpc>
            <a:spcBef>
              <a:spcPct val="0"/>
            </a:spcBef>
            <a:spcAft>
              <a:spcPct val="35000"/>
            </a:spcAft>
            <a:buNone/>
          </a:pPr>
          <a:r>
            <a:rPr lang="en-US" sz="1400" kern="1200" dirty="0"/>
            <a:t>Mean rank age was significantly different between the levels of outreach method</a:t>
          </a:r>
        </a:p>
      </dsp:txBody>
      <dsp:txXfrm>
        <a:off x="8424813" y="1838357"/>
        <a:ext cx="2387812" cy="12147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12BB8-60DC-45E8-A8F7-14AEF84BB3EF}">
      <dsp:nvSpPr>
        <dsp:cNvPr id="0" name=""/>
        <dsp:cNvSpPr/>
      </dsp:nvSpPr>
      <dsp:spPr>
        <a:xfrm>
          <a:off x="13851" y="0"/>
          <a:ext cx="750103" cy="569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023853-4E58-480F-A7CE-69E42E4DEC19}">
      <dsp:nvSpPr>
        <dsp:cNvPr id="0" name=""/>
        <dsp:cNvSpPr/>
      </dsp:nvSpPr>
      <dsp:spPr>
        <a:xfrm>
          <a:off x="13851" y="678828"/>
          <a:ext cx="2143151" cy="12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Analysis performed in June 2022 based on the current gap to target for patients with a diagnosis of hypertension not at blood pressure goal </a:t>
          </a:r>
        </a:p>
      </dsp:txBody>
      <dsp:txXfrm>
        <a:off x="13851" y="678828"/>
        <a:ext cx="2143151" cy="1289485"/>
      </dsp:txXfrm>
    </dsp:sp>
    <dsp:sp modelId="{FF9A947B-C96F-4EB9-A67F-38E3DAEF5064}">
      <dsp:nvSpPr>
        <dsp:cNvPr id="0" name=""/>
        <dsp:cNvSpPr/>
      </dsp:nvSpPr>
      <dsp:spPr>
        <a:xfrm>
          <a:off x="13851" y="2018993"/>
          <a:ext cx="2143151" cy="131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Assumed maximum relative value unit expense for a chronic condition visit and the average Medicare reimbursement rate </a:t>
          </a:r>
        </a:p>
        <a:p>
          <a:pPr marL="0" lvl="0" indent="0" algn="l" defTabSz="533400">
            <a:lnSpc>
              <a:spcPct val="90000"/>
            </a:lnSpc>
            <a:spcBef>
              <a:spcPct val="0"/>
            </a:spcBef>
            <a:spcAft>
              <a:spcPct val="35000"/>
            </a:spcAft>
            <a:buNone/>
          </a:pPr>
          <a:r>
            <a:rPr lang="en-US" sz="1200" kern="1200" dirty="0"/>
            <a:t>Included initial cost of vendor setup and maximum outreach expense </a:t>
          </a:r>
        </a:p>
        <a:p>
          <a:pPr marL="0" lvl="0" indent="0" algn="l" defTabSz="533400">
            <a:lnSpc>
              <a:spcPct val="90000"/>
            </a:lnSpc>
            <a:spcBef>
              <a:spcPct val="0"/>
            </a:spcBef>
            <a:spcAft>
              <a:spcPct val="35000"/>
            </a:spcAft>
            <a:buNone/>
          </a:pPr>
          <a:r>
            <a:rPr lang="en-US" sz="1200" kern="1200" dirty="0"/>
            <a:t>Revenue minus expense calculated at cut points of 10, 20, 30, and 40 percent of completed visit rates </a:t>
          </a:r>
        </a:p>
      </dsp:txBody>
      <dsp:txXfrm>
        <a:off x="13851" y="2018993"/>
        <a:ext cx="2143151" cy="1319739"/>
      </dsp:txXfrm>
    </dsp:sp>
    <dsp:sp modelId="{00DB849D-D178-4926-94F2-06363A0CE1EB}">
      <dsp:nvSpPr>
        <dsp:cNvPr id="0" name=""/>
        <dsp:cNvSpPr/>
      </dsp:nvSpPr>
      <dsp:spPr>
        <a:xfrm>
          <a:off x="2532054" y="0"/>
          <a:ext cx="750103" cy="569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3C282-31A7-4CDD-ACBA-3AE38CAA86D7}">
      <dsp:nvSpPr>
        <dsp:cNvPr id="0" name=""/>
        <dsp:cNvSpPr/>
      </dsp:nvSpPr>
      <dsp:spPr>
        <a:xfrm>
          <a:off x="2532054" y="678828"/>
          <a:ext cx="2143151" cy="12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Positive cost/benefit ratio estimated at a minimum of $226,132 for both markets at a 10% appointment completion rate for the estimated 28,369 patients not at goal</a:t>
          </a:r>
        </a:p>
      </dsp:txBody>
      <dsp:txXfrm>
        <a:off x="2532054" y="678828"/>
        <a:ext cx="2143151" cy="1289485"/>
      </dsp:txXfrm>
    </dsp:sp>
    <dsp:sp modelId="{CD664302-0A35-408E-A1AB-34FCDC7D2EC7}">
      <dsp:nvSpPr>
        <dsp:cNvPr id="0" name=""/>
        <dsp:cNvSpPr/>
      </dsp:nvSpPr>
      <dsp:spPr>
        <a:xfrm>
          <a:off x="2532054" y="2018993"/>
          <a:ext cx="2143151" cy="1319739"/>
        </a:xfrm>
        <a:prstGeom prst="rect">
          <a:avLst/>
        </a:prstGeom>
        <a:noFill/>
        <a:ln>
          <a:noFill/>
        </a:ln>
        <a:effectLst/>
      </dsp:spPr>
      <dsp:style>
        <a:lnRef idx="0">
          <a:scrgbClr r="0" g="0" b="0"/>
        </a:lnRef>
        <a:fillRef idx="0">
          <a:scrgbClr r="0" g="0" b="0"/>
        </a:fillRef>
        <a:effectRef idx="0">
          <a:scrgbClr r="0" g="0" b="0"/>
        </a:effectRef>
        <a:fontRef idx="minor"/>
      </dsp:style>
    </dsp:sp>
    <dsp:sp modelId="{1AEE71FA-4B66-4082-B061-423A683CA6FE}">
      <dsp:nvSpPr>
        <dsp:cNvPr id="0" name=""/>
        <dsp:cNvSpPr/>
      </dsp:nvSpPr>
      <dsp:spPr>
        <a:xfrm>
          <a:off x="5050257" y="0"/>
          <a:ext cx="750103" cy="569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6A9B8-5704-4F4C-A537-828B702808C2}">
      <dsp:nvSpPr>
        <dsp:cNvPr id="0" name=""/>
        <dsp:cNvSpPr/>
      </dsp:nvSpPr>
      <dsp:spPr>
        <a:xfrm>
          <a:off x="5050257" y="678828"/>
          <a:ext cx="2143151" cy="12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The financial analysis across all Trinity Health markets demonstrated a positive cost/benefit ratio of nearly $1 million for approximately 125,000 patients at a 10% appointment completion rate. </a:t>
          </a:r>
        </a:p>
      </dsp:txBody>
      <dsp:txXfrm>
        <a:off x="5050257" y="678828"/>
        <a:ext cx="2143151" cy="1289485"/>
      </dsp:txXfrm>
    </dsp:sp>
    <dsp:sp modelId="{FED7C3EC-2776-4F2A-BD3E-B45EA58AE680}">
      <dsp:nvSpPr>
        <dsp:cNvPr id="0" name=""/>
        <dsp:cNvSpPr/>
      </dsp:nvSpPr>
      <dsp:spPr>
        <a:xfrm>
          <a:off x="5050257" y="2018993"/>
          <a:ext cx="2143151" cy="1319739"/>
        </a:xfrm>
        <a:prstGeom prst="rect">
          <a:avLst/>
        </a:prstGeom>
        <a:noFill/>
        <a:ln>
          <a:noFill/>
        </a:ln>
        <a:effectLst/>
      </dsp:spPr>
      <dsp:style>
        <a:lnRef idx="0">
          <a:scrgbClr r="0" g="0" b="0"/>
        </a:lnRef>
        <a:fillRef idx="0">
          <a:scrgbClr r="0" g="0" b="0"/>
        </a:fillRef>
        <a:effectRef idx="0">
          <a:scrgbClr r="0" g="0" b="0"/>
        </a:effectRef>
        <a:fontRef idx="minor"/>
      </dsp:style>
    </dsp:sp>
    <dsp:sp modelId="{54C70380-2E78-4D32-9164-2E15CBEC459E}">
      <dsp:nvSpPr>
        <dsp:cNvPr id="0" name=""/>
        <dsp:cNvSpPr/>
      </dsp:nvSpPr>
      <dsp:spPr>
        <a:xfrm>
          <a:off x="7568461" y="0"/>
          <a:ext cx="750103" cy="569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33AFD6-7E62-48C1-AF37-7063CA94BAD4}">
      <dsp:nvSpPr>
        <dsp:cNvPr id="0" name=""/>
        <dsp:cNvSpPr/>
      </dsp:nvSpPr>
      <dsp:spPr>
        <a:xfrm>
          <a:off x="7568461" y="678828"/>
          <a:ext cx="2143151" cy="12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Minimal financial risk of a pilot of 250 hypertension patients in each targeted market </a:t>
          </a:r>
        </a:p>
      </dsp:txBody>
      <dsp:txXfrm>
        <a:off x="7568461" y="678828"/>
        <a:ext cx="2143151" cy="1289485"/>
      </dsp:txXfrm>
    </dsp:sp>
    <dsp:sp modelId="{C1C8D07A-48C2-4DE4-AEBF-71B5AAB69693}">
      <dsp:nvSpPr>
        <dsp:cNvPr id="0" name=""/>
        <dsp:cNvSpPr/>
      </dsp:nvSpPr>
      <dsp:spPr>
        <a:xfrm>
          <a:off x="7568461" y="2018993"/>
          <a:ext cx="2143151" cy="131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Estimated maximum cost per patient assuming all methods of outreach were applied calculated to be $6.50 per patient or a total of $1,625 </a:t>
          </a:r>
        </a:p>
        <a:p>
          <a:pPr marL="0" lvl="0" indent="0" algn="l" defTabSz="533400">
            <a:lnSpc>
              <a:spcPct val="90000"/>
            </a:lnSpc>
            <a:spcBef>
              <a:spcPct val="0"/>
            </a:spcBef>
            <a:spcAft>
              <a:spcPct val="35000"/>
            </a:spcAft>
            <a:buNone/>
          </a:pPr>
          <a:r>
            <a:rPr lang="en-US" sz="1200" kern="1200" dirty="0"/>
            <a:t>Projected revenue at a 10% appointment completion rate estimated at $69,208 in the Boise market and $156,924 in the Southeast Michigan market.</a:t>
          </a:r>
        </a:p>
      </dsp:txBody>
      <dsp:txXfrm>
        <a:off x="7568461" y="2018993"/>
        <a:ext cx="2143151" cy="13197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5712-75A2-4679-B495-BC32C8C1116D}">
      <dsp:nvSpPr>
        <dsp:cNvPr id="0" name=""/>
        <dsp:cNvSpPr/>
      </dsp:nvSpPr>
      <dsp:spPr>
        <a:xfrm>
          <a:off x="3943759" y="3324640"/>
          <a:ext cx="358303" cy="91440"/>
        </a:xfrm>
        <a:custGeom>
          <a:avLst/>
          <a:gdLst/>
          <a:ahLst/>
          <a:cxnLst/>
          <a:rect l="0" t="0" r="0" b="0"/>
          <a:pathLst>
            <a:path>
              <a:moveTo>
                <a:pt x="0" y="45720"/>
              </a:moveTo>
              <a:lnTo>
                <a:pt x="35830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32D71-92A9-43EA-B6BD-DD7E515ACF8E}">
      <dsp:nvSpPr>
        <dsp:cNvPr id="0" name=""/>
        <dsp:cNvSpPr/>
      </dsp:nvSpPr>
      <dsp:spPr>
        <a:xfrm>
          <a:off x="1793937" y="2214831"/>
          <a:ext cx="358303" cy="1155529"/>
        </a:xfrm>
        <a:custGeom>
          <a:avLst/>
          <a:gdLst/>
          <a:ahLst/>
          <a:cxnLst/>
          <a:rect l="0" t="0" r="0" b="0"/>
          <a:pathLst>
            <a:path>
              <a:moveTo>
                <a:pt x="0" y="0"/>
              </a:moveTo>
              <a:lnTo>
                <a:pt x="179151" y="0"/>
              </a:lnTo>
              <a:lnTo>
                <a:pt x="179151" y="1155529"/>
              </a:lnTo>
              <a:lnTo>
                <a:pt x="358303" y="115552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9EBE7-B80F-4BED-9D38-3FDBFDBD2606}">
      <dsp:nvSpPr>
        <dsp:cNvPr id="0" name=""/>
        <dsp:cNvSpPr/>
      </dsp:nvSpPr>
      <dsp:spPr>
        <a:xfrm>
          <a:off x="3943759" y="2554287"/>
          <a:ext cx="358303" cy="91440"/>
        </a:xfrm>
        <a:custGeom>
          <a:avLst/>
          <a:gdLst/>
          <a:ahLst/>
          <a:cxnLst/>
          <a:rect l="0" t="0" r="0" b="0"/>
          <a:pathLst>
            <a:path>
              <a:moveTo>
                <a:pt x="0" y="45720"/>
              </a:moveTo>
              <a:lnTo>
                <a:pt x="35830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34320-01B8-4966-A8ED-954E26730268}">
      <dsp:nvSpPr>
        <dsp:cNvPr id="0" name=""/>
        <dsp:cNvSpPr/>
      </dsp:nvSpPr>
      <dsp:spPr>
        <a:xfrm>
          <a:off x="1793937" y="2214831"/>
          <a:ext cx="358303" cy="385176"/>
        </a:xfrm>
        <a:custGeom>
          <a:avLst/>
          <a:gdLst/>
          <a:ahLst/>
          <a:cxnLst/>
          <a:rect l="0" t="0" r="0" b="0"/>
          <a:pathLst>
            <a:path>
              <a:moveTo>
                <a:pt x="0" y="0"/>
              </a:moveTo>
              <a:lnTo>
                <a:pt x="179151" y="0"/>
              </a:lnTo>
              <a:lnTo>
                <a:pt x="179151" y="385176"/>
              </a:lnTo>
              <a:lnTo>
                <a:pt x="358303" y="3851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10CBDA-AC16-405B-80B8-4705259DB6F3}">
      <dsp:nvSpPr>
        <dsp:cNvPr id="0" name=""/>
        <dsp:cNvSpPr/>
      </dsp:nvSpPr>
      <dsp:spPr>
        <a:xfrm>
          <a:off x="3943759" y="1059302"/>
          <a:ext cx="358303" cy="770352"/>
        </a:xfrm>
        <a:custGeom>
          <a:avLst/>
          <a:gdLst/>
          <a:ahLst/>
          <a:cxnLst/>
          <a:rect l="0" t="0" r="0" b="0"/>
          <a:pathLst>
            <a:path>
              <a:moveTo>
                <a:pt x="0" y="0"/>
              </a:moveTo>
              <a:lnTo>
                <a:pt x="179151" y="0"/>
              </a:lnTo>
              <a:lnTo>
                <a:pt x="179151" y="770352"/>
              </a:lnTo>
              <a:lnTo>
                <a:pt x="358303" y="7703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F54F5-DA6A-41CB-A3A9-00622395F3D9}">
      <dsp:nvSpPr>
        <dsp:cNvPr id="0" name=""/>
        <dsp:cNvSpPr/>
      </dsp:nvSpPr>
      <dsp:spPr>
        <a:xfrm>
          <a:off x="3943759" y="1013582"/>
          <a:ext cx="358303" cy="91440"/>
        </a:xfrm>
        <a:custGeom>
          <a:avLst/>
          <a:gdLst/>
          <a:ahLst/>
          <a:cxnLst/>
          <a:rect l="0" t="0" r="0" b="0"/>
          <a:pathLst>
            <a:path>
              <a:moveTo>
                <a:pt x="0" y="45720"/>
              </a:moveTo>
              <a:lnTo>
                <a:pt x="35830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A8D267-44EE-4896-AC42-C76F94880A02}">
      <dsp:nvSpPr>
        <dsp:cNvPr id="0" name=""/>
        <dsp:cNvSpPr/>
      </dsp:nvSpPr>
      <dsp:spPr>
        <a:xfrm>
          <a:off x="3943759" y="288949"/>
          <a:ext cx="358303" cy="770352"/>
        </a:xfrm>
        <a:custGeom>
          <a:avLst/>
          <a:gdLst/>
          <a:ahLst/>
          <a:cxnLst/>
          <a:rect l="0" t="0" r="0" b="0"/>
          <a:pathLst>
            <a:path>
              <a:moveTo>
                <a:pt x="0" y="770352"/>
              </a:moveTo>
              <a:lnTo>
                <a:pt x="179151" y="770352"/>
              </a:lnTo>
              <a:lnTo>
                <a:pt x="179151" y="0"/>
              </a:lnTo>
              <a:lnTo>
                <a:pt x="3583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FA415B-ED0D-494D-B9AC-43AF9D7FED22}">
      <dsp:nvSpPr>
        <dsp:cNvPr id="0" name=""/>
        <dsp:cNvSpPr/>
      </dsp:nvSpPr>
      <dsp:spPr>
        <a:xfrm>
          <a:off x="1793937" y="1059302"/>
          <a:ext cx="358303" cy="1155529"/>
        </a:xfrm>
        <a:custGeom>
          <a:avLst/>
          <a:gdLst/>
          <a:ahLst/>
          <a:cxnLst/>
          <a:rect l="0" t="0" r="0" b="0"/>
          <a:pathLst>
            <a:path>
              <a:moveTo>
                <a:pt x="0" y="1155529"/>
              </a:moveTo>
              <a:lnTo>
                <a:pt x="179151" y="1155529"/>
              </a:lnTo>
              <a:lnTo>
                <a:pt x="179151" y="0"/>
              </a:lnTo>
              <a:lnTo>
                <a:pt x="3583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346C9B-488E-4163-9556-39A5D51BC1D6}">
      <dsp:nvSpPr>
        <dsp:cNvPr id="0" name=""/>
        <dsp:cNvSpPr/>
      </dsp:nvSpPr>
      <dsp:spPr>
        <a:xfrm>
          <a:off x="2418" y="1941624"/>
          <a:ext cx="1791518" cy="546413"/>
        </a:xfrm>
        <a:prstGeom prst="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Believable, Credible, Relevant</a:t>
          </a:r>
        </a:p>
      </dsp:txBody>
      <dsp:txXfrm>
        <a:off x="2418" y="1941624"/>
        <a:ext cx="1791518" cy="546413"/>
      </dsp:txXfrm>
    </dsp:sp>
    <dsp:sp modelId="{1E8C4347-9381-49BF-9ACF-89962D56895B}">
      <dsp:nvSpPr>
        <dsp:cNvPr id="0" name=""/>
        <dsp:cNvSpPr/>
      </dsp:nvSpPr>
      <dsp:spPr>
        <a:xfrm>
          <a:off x="2152240" y="786095"/>
          <a:ext cx="1791518" cy="546413"/>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 of relevant leading and lagging measures</a:t>
          </a:r>
        </a:p>
      </dsp:txBody>
      <dsp:txXfrm>
        <a:off x="2152240" y="786095"/>
        <a:ext cx="1791518" cy="546413"/>
      </dsp:txXfrm>
    </dsp:sp>
    <dsp:sp modelId="{501D7BC6-AA05-451C-AE98-66708DB56446}">
      <dsp:nvSpPr>
        <dsp:cNvPr id="0" name=""/>
        <dsp:cNvSpPr/>
      </dsp:nvSpPr>
      <dsp:spPr>
        <a:xfrm>
          <a:off x="4302062" y="15742"/>
          <a:ext cx="1791518" cy="546413"/>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Hypertension Outcome</a:t>
          </a:r>
        </a:p>
      </dsp:txBody>
      <dsp:txXfrm>
        <a:off x="4302062" y="15742"/>
        <a:ext cx="1791518" cy="546413"/>
      </dsp:txXfrm>
    </dsp:sp>
    <dsp:sp modelId="{88F53EBF-BC07-45FB-A2C9-C41A14D2DA7D}">
      <dsp:nvSpPr>
        <dsp:cNvPr id="0" name=""/>
        <dsp:cNvSpPr/>
      </dsp:nvSpPr>
      <dsp:spPr>
        <a:xfrm>
          <a:off x="4302062" y="786095"/>
          <a:ext cx="1791518" cy="546413"/>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Mode of Outreach</a:t>
          </a:r>
        </a:p>
      </dsp:txBody>
      <dsp:txXfrm>
        <a:off x="4302062" y="786095"/>
        <a:ext cx="1791518" cy="546413"/>
      </dsp:txXfrm>
    </dsp:sp>
    <dsp:sp modelId="{EF59A6F8-C2FD-40FE-A6FE-10F1BB28B4F6}">
      <dsp:nvSpPr>
        <dsp:cNvPr id="0" name=""/>
        <dsp:cNvSpPr/>
      </dsp:nvSpPr>
      <dsp:spPr>
        <a:xfrm>
          <a:off x="4302062" y="1556448"/>
          <a:ext cx="1791518" cy="546413"/>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Appointments Scheduled and Attended post Outreach</a:t>
          </a:r>
        </a:p>
      </dsp:txBody>
      <dsp:txXfrm>
        <a:off x="4302062" y="1556448"/>
        <a:ext cx="1791518" cy="546413"/>
      </dsp:txXfrm>
    </dsp:sp>
    <dsp:sp modelId="{6CD6F07D-C75B-437B-85E0-93851AC991F0}">
      <dsp:nvSpPr>
        <dsp:cNvPr id="0" name=""/>
        <dsp:cNvSpPr/>
      </dsp:nvSpPr>
      <dsp:spPr>
        <a:xfrm>
          <a:off x="2152240" y="2326801"/>
          <a:ext cx="1791518" cy="546413"/>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Use of appropriate data sources</a:t>
          </a:r>
        </a:p>
      </dsp:txBody>
      <dsp:txXfrm>
        <a:off x="2152240" y="2326801"/>
        <a:ext cx="1791518" cy="546413"/>
      </dsp:txXfrm>
    </dsp:sp>
    <dsp:sp modelId="{0857AA69-26CF-4415-AA30-E2E829E9D016}">
      <dsp:nvSpPr>
        <dsp:cNvPr id="0" name=""/>
        <dsp:cNvSpPr/>
      </dsp:nvSpPr>
      <dsp:spPr>
        <a:xfrm>
          <a:off x="4302062" y="2326801"/>
          <a:ext cx="1791518" cy="546413"/>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EHR and Outreach Intervention </a:t>
          </a:r>
        </a:p>
      </dsp:txBody>
      <dsp:txXfrm>
        <a:off x="4302062" y="2326801"/>
        <a:ext cx="1791518" cy="546413"/>
      </dsp:txXfrm>
    </dsp:sp>
    <dsp:sp modelId="{881DA559-5559-4F77-8BC8-1EADE000A5D6}">
      <dsp:nvSpPr>
        <dsp:cNvPr id="0" name=""/>
        <dsp:cNvSpPr/>
      </dsp:nvSpPr>
      <dsp:spPr>
        <a:xfrm>
          <a:off x="2152240" y="3097154"/>
          <a:ext cx="1791518" cy="546413"/>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Inclusion of qualitative and quantitative statistical analysis</a:t>
          </a:r>
        </a:p>
      </dsp:txBody>
      <dsp:txXfrm>
        <a:off x="2152240" y="3097154"/>
        <a:ext cx="1791518" cy="546413"/>
      </dsp:txXfrm>
    </dsp:sp>
    <dsp:sp modelId="{68A04CCE-5025-468D-ADD3-1E8CC01002EE}">
      <dsp:nvSpPr>
        <dsp:cNvPr id="0" name=""/>
        <dsp:cNvSpPr/>
      </dsp:nvSpPr>
      <dsp:spPr>
        <a:xfrm>
          <a:off x="4302062" y="3097154"/>
          <a:ext cx="1791518" cy="546413"/>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Descriptive Statistics appropriate for data available</a:t>
          </a:r>
        </a:p>
      </dsp:txBody>
      <dsp:txXfrm>
        <a:off x="4302062" y="3097154"/>
        <a:ext cx="1791518" cy="5464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91A4-6194-4AC9-9F1B-AE406308EBEF}">
      <dsp:nvSpPr>
        <dsp:cNvPr id="0" name=""/>
        <dsp:cNvSpPr/>
      </dsp:nvSpPr>
      <dsp:spPr>
        <a:xfrm>
          <a:off x="0" y="0"/>
          <a:ext cx="9725464" cy="6803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66159-ED08-4AEF-BAA1-ACA57E580123}">
      <dsp:nvSpPr>
        <dsp:cNvPr id="0" name=""/>
        <dsp:cNvSpPr/>
      </dsp:nvSpPr>
      <dsp:spPr>
        <a:xfrm>
          <a:off x="205809" y="156095"/>
          <a:ext cx="374564" cy="3741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AC55E7-5A41-4760-A7D3-86DDB1E8D0C4}">
      <dsp:nvSpPr>
        <dsp:cNvPr id="0" name=""/>
        <dsp:cNvSpPr/>
      </dsp:nvSpPr>
      <dsp:spPr>
        <a:xfrm>
          <a:off x="786182" y="3014"/>
          <a:ext cx="8927174" cy="70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55" tIns="74255" rIns="74255" bIns="74255" numCol="1" spcCol="1270" anchor="ctr" anchorCtr="0">
          <a:noAutofit/>
        </a:bodyPr>
        <a:lstStyle/>
        <a:p>
          <a:pPr marL="0" lvl="0" indent="0" algn="l" defTabSz="622300">
            <a:lnSpc>
              <a:spcPct val="90000"/>
            </a:lnSpc>
            <a:spcBef>
              <a:spcPct val="0"/>
            </a:spcBef>
            <a:spcAft>
              <a:spcPct val="35000"/>
            </a:spcAft>
            <a:buNone/>
          </a:pPr>
          <a:r>
            <a:rPr lang="en-US" sz="1400" kern="1200" dirty="0"/>
            <a:t>Standards, Analysis and Synthesis, Interpretation, Judgment, and Recommendations</a:t>
          </a:r>
        </a:p>
      </dsp:txBody>
      <dsp:txXfrm>
        <a:off x="786182" y="3014"/>
        <a:ext cx="8927174" cy="701621"/>
      </dsp:txXfrm>
    </dsp:sp>
    <dsp:sp modelId="{BBD1230B-F77F-4A25-B642-5FD32408DABC}">
      <dsp:nvSpPr>
        <dsp:cNvPr id="0" name=""/>
        <dsp:cNvSpPr/>
      </dsp:nvSpPr>
      <dsp:spPr>
        <a:xfrm>
          <a:off x="0" y="880041"/>
          <a:ext cx="9725464" cy="6803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913E8-BBE7-4CC0-877B-46354509B018}">
      <dsp:nvSpPr>
        <dsp:cNvPr id="0" name=""/>
        <dsp:cNvSpPr/>
      </dsp:nvSpPr>
      <dsp:spPr>
        <a:xfrm>
          <a:off x="205809" y="1033123"/>
          <a:ext cx="374564" cy="374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EC292-ED72-44AB-80DA-9A48DD31922D}">
      <dsp:nvSpPr>
        <dsp:cNvPr id="0" name=""/>
        <dsp:cNvSpPr/>
      </dsp:nvSpPr>
      <dsp:spPr>
        <a:xfrm>
          <a:off x="786182" y="880041"/>
          <a:ext cx="4376458" cy="70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55" tIns="74255" rIns="74255" bIns="74255" numCol="1" spcCol="1270" anchor="ctr" anchorCtr="0">
          <a:noAutofit/>
        </a:bodyPr>
        <a:lstStyle/>
        <a:p>
          <a:pPr marL="0" lvl="0" indent="0" algn="l" defTabSz="622300">
            <a:lnSpc>
              <a:spcPct val="90000"/>
            </a:lnSpc>
            <a:spcBef>
              <a:spcPct val="0"/>
            </a:spcBef>
            <a:spcAft>
              <a:spcPct val="35000"/>
            </a:spcAft>
            <a:buNone/>
          </a:pPr>
          <a:r>
            <a:rPr lang="en-US" sz="1400" kern="1200" dirty="0"/>
            <a:t>Financial success is achieved at a 10% or higher completion rate of billable office visits as a result of vendor or internally-supported outreach</a:t>
          </a:r>
        </a:p>
      </dsp:txBody>
      <dsp:txXfrm>
        <a:off x="786182" y="880041"/>
        <a:ext cx="4376458" cy="701621"/>
      </dsp:txXfrm>
    </dsp:sp>
    <dsp:sp modelId="{E19900F8-D51A-46A5-9E1E-05BF445AEF3A}">
      <dsp:nvSpPr>
        <dsp:cNvPr id="0" name=""/>
        <dsp:cNvSpPr/>
      </dsp:nvSpPr>
      <dsp:spPr>
        <a:xfrm>
          <a:off x="5162641" y="880041"/>
          <a:ext cx="4550715" cy="6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5" tIns="72005" rIns="72005" bIns="72005" numCol="1" spcCol="1270" anchor="ctr" anchorCtr="0">
          <a:noAutofit/>
        </a:bodyPr>
        <a:lstStyle/>
        <a:p>
          <a:pPr marL="0" lvl="0" indent="0" algn="l" defTabSz="533400">
            <a:lnSpc>
              <a:spcPct val="90000"/>
            </a:lnSpc>
            <a:spcBef>
              <a:spcPct val="0"/>
            </a:spcBef>
            <a:spcAft>
              <a:spcPct val="35000"/>
            </a:spcAft>
            <a:buNone/>
          </a:pPr>
          <a:r>
            <a:rPr lang="en-US" sz="1200" kern="1200" dirty="0"/>
            <a:t>12.8% completed appointment rate for post-vendor-supported outreach</a:t>
          </a:r>
        </a:p>
        <a:p>
          <a:pPr marL="0" lvl="0" indent="0" algn="l" defTabSz="533400">
            <a:lnSpc>
              <a:spcPct val="90000"/>
            </a:lnSpc>
            <a:spcBef>
              <a:spcPct val="0"/>
            </a:spcBef>
            <a:spcAft>
              <a:spcPct val="35000"/>
            </a:spcAft>
            <a:buNone/>
          </a:pPr>
          <a:r>
            <a:rPr lang="en-US" sz="1200" kern="1200" dirty="0"/>
            <a:t>44% completed appointment rate for internally supported bulk outreach combined with nurse telephonic outreach</a:t>
          </a:r>
        </a:p>
      </dsp:txBody>
      <dsp:txXfrm>
        <a:off x="5162641" y="880041"/>
        <a:ext cx="4550715" cy="680360"/>
      </dsp:txXfrm>
    </dsp:sp>
    <dsp:sp modelId="{128A861C-F5F4-41C4-A622-7B1CC5A4FEE2}">
      <dsp:nvSpPr>
        <dsp:cNvPr id="0" name=""/>
        <dsp:cNvSpPr/>
      </dsp:nvSpPr>
      <dsp:spPr>
        <a:xfrm>
          <a:off x="0" y="1757069"/>
          <a:ext cx="9725464" cy="6803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B0E26-E237-4CB2-859F-C67E07C0FF48}">
      <dsp:nvSpPr>
        <dsp:cNvPr id="0" name=""/>
        <dsp:cNvSpPr/>
      </dsp:nvSpPr>
      <dsp:spPr>
        <a:xfrm>
          <a:off x="205809" y="1910150"/>
          <a:ext cx="374564" cy="3741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EB2CC6-4594-46EA-AB9F-870479105C3A}">
      <dsp:nvSpPr>
        <dsp:cNvPr id="0" name=""/>
        <dsp:cNvSpPr/>
      </dsp:nvSpPr>
      <dsp:spPr>
        <a:xfrm>
          <a:off x="786182" y="1757069"/>
          <a:ext cx="4376458" cy="70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55" tIns="74255" rIns="74255" bIns="74255" numCol="1" spcCol="1270" anchor="ctr" anchorCtr="0">
          <a:noAutofit/>
        </a:bodyPr>
        <a:lstStyle/>
        <a:p>
          <a:pPr marL="0" lvl="0" indent="0" algn="l" defTabSz="622300">
            <a:lnSpc>
              <a:spcPct val="90000"/>
            </a:lnSpc>
            <a:spcBef>
              <a:spcPct val="0"/>
            </a:spcBef>
            <a:spcAft>
              <a:spcPct val="35000"/>
            </a:spcAft>
            <a:buNone/>
          </a:pPr>
          <a:r>
            <a:rPr lang="en-US" sz="1400" kern="1200" dirty="0"/>
            <a:t>Clinical success including patients achieving blood pressure goals post-intervention</a:t>
          </a:r>
        </a:p>
      </dsp:txBody>
      <dsp:txXfrm>
        <a:off x="786182" y="1757069"/>
        <a:ext cx="4376458" cy="701621"/>
      </dsp:txXfrm>
    </dsp:sp>
    <dsp:sp modelId="{BC934E12-50F9-4DA6-BFB1-46D5FDF35462}">
      <dsp:nvSpPr>
        <dsp:cNvPr id="0" name=""/>
        <dsp:cNvSpPr/>
      </dsp:nvSpPr>
      <dsp:spPr>
        <a:xfrm>
          <a:off x="5162641" y="1757069"/>
          <a:ext cx="4550715" cy="6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5" tIns="72005" rIns="72005" bIns="72005" numCol="1" spcCol="1270" anchor="ctr" anchorCtr="0">
          <a:noAutofit/>
        </a:bodyPr>
        <a:lstStyle/>
        <a:p>
          <a:pPr marL="0" lvl="0" indent="0" algn="l" defTabSz="533400">
            <a:lnSpc>
              <a:spcPct val="90000"/>
            </a:lnSpc>
            <a:spcBef>
              <a:spcPct val="0"/>
            </a:spcBef>
            <a:spcAft>
              <a:spcPct val="35000"/>
            </a:spcAft>
            <a:buNone/>
          </a:pPr>
          <a:r>
            <a:rPr lang="en-US" sz="1200" kern="1200" dirty="0"/>
            <a:t>26 of the 32 (81%) of Boise patients who scheduled and attend a post-outreach appointment had blood pressure at goal</a:t>
          </a:r>
        </a:p>
      </dsp:txBody>
      <dsp:txXfrm>
        <a:off x="5162641" y="1757069"/>
        <a:ext cx="4550715" cy="680360"/>
      </dsp:txXfrm>
    </dsp:sp>
    <dsp:sp modelId="{79244C26-72A2-432E-BAB3-0247444012A3}">
      <dsp:nvSpPr>
        <dsp:cNvPr id="0" name=""/>
        <dsp:cNvSpPr/>
      </dsp:nvSpPr>
      <dsp:spPr>
        <a:xfrm>
          <a:off x="0" y="2634096"/>
          <a:ext cx="9725464" cy="6803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A7F4B-6ED1-44E1-96A9-43071153C172}">
      <dsp:nvSpPr>
        <dsp:cNvPr id="0" name=""/>
        <dsp:cNvSpPr/>
      </dsp:nvSpPr>
      <dsp:spPr>
        <a:xfrm>
          <a:off x="205809" y="2787177"/>
          <a:ext cx="374564" cy="3741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56A27-B652-4C6D-8FD6-3BC5F5C8CCD2}">
      <dsp:nvSpPr>
        <dsp:cNvPr id="0" name=""/>
        <dsp:cNvSpPr/>
      </dsp:nvSpPr>
      <dsp:spPr>
        <a:xfrm>
          <a:off x="786182" y="2634096"/>
          <a:ext cx="4376458" cy="70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55" tIns="74255" rIns="74255" bIns="74255" numCol="1" spcCol="1270" anchor="ctr" anchorCtr="0">
          <a:noAutofit/>
        </a:bodyPr>
        <a:lstStyle/>
        <a:p>
          <a:pPr marL="0" lvl="0" indent="0" algn="l" defTabSz="622300">
            <a:lnSpc>
              <a:spcPct val="90000"/>
            </a:lnSpc>
            <a:spcBef>
              <a:spcPct val="0"/>
            </a:spcBef>
            <a:spcAft>
              <a:spcPct val="35000"/>
            </a:spcAft>
            <a:buNone/>
          </a:pPr>
          <a:r>
            <a:rPr lang="en-US" sz="1400" kern="1200" dirty="0"/>
            <a:t>Recommendation: additional studies are needed to inform future intervention design</a:t>
          </a:r>
        </a:p>
      </dsp:txBody>
      <dsp:txXfrm>
        <a:off x="786182" y="2634096"/>
        <a:ext cx="4376458" cy="701621"/>
      </dsp:txXfrm>
    </dsp:sp>
    <dsp:sp modelId="{BFD65792-7C90-44CE-ACAF-A4567358C35B}">
      <dsp:nvSpPr>
        <dsp:cNvPr id="0" name=""/>
        <dsp:cNvSpPr/>
      </dsp:nvSpPr>
      <dsp:spPr>
        <a:xfrm>
          <a:off x="5162641" y="2634096"/>
          <a:ext cx="4550715" cy="6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5" tIns="72005" rIns="72005" bIns="72005" numCol="1" spcCol="1270" anchor="ctr" anchorCtr="0">
          <a:noAutofit/>
        </a:bodyPr>
        <a:lstStyle/>
        <a:p>
          <a:pPr marL="0" lvl="0" indent="0" algn="l" defTabSz="533400">
            <a:lnSpc>
              <a:spcPct val="90000"/>
            </a:lnSpc>
            <a:spcBef>
              <a:spcPct val="0"/>
            </a:spcBef>
            <a:spcAft>
              <a:spcPct val="35000"/>
            </a:spcAft>
            <a:buNone/>
          </a:pPr>
          <a:r>
            <a:rPr lang="en-US" sz="1200" kern="1200" dirty="0"/>
            <a:t>Best use of nursing telephonic outreach</a:t>
          </a:r>
        </a:p>
        <a:p>
          <a:pPr marL="0" lvl="0" indent="0" algn="l" defTabSz="533400">
            <a:lnSpc>
              <a:spcPct val="90000"/>
            </a:lnSpc>
            <a:spcBef>
              <a:spcPct val="0"/>
            </a:spcBef>
            <a:spcAft>
              <a:spcPct val="35000"/>
            </a:spcAft>
            <a:buNone/>
          </a:pPr>
          <a:r>
            <a:rPr lang="en-US" sz="1200" kern="1200" dirty="0"/>
            <a:t>If outreach and appointment scheduling support is a predictor of blood pressure control</a:t>
          </a:r>
        </a:p>
      </dsp:txBody>
      <dsp:txXfrm>
        <a:off x="5162641" y="2634096"/>
        <a:ext cx="4550715" cy="6803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1BD6A-2C24-4AD7-ADF1-2EDDA9488C7D}">
      <dsp:nvSpPr>
        <dsp:cNvPr id="0" name=""/>
        <dsp:cNvSpPr/>
      </dsp:nvSpPr>
      <dsp:spPr>
        <a:xfrm>
          <a:off x="1945092" y="293"/>
          <a:ext cx="7780371" cy="1620459"/>
        </a:xfrm>
        <a:prstGeom prst="rect">
          <a:avLst/>
        </a:prstGeom>
        <a:solidFill>
          <a:schemeClr val="tx2">
            <a:lumMod val="25000"/>
            <a:lumOff val="75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961" tIns="411597" rIns="150961" bIns="411597" numCol="1" spcCol="1270" anchor="ctr" anchorCtr="0">
          <a:noAutofit/>
        </a:bodyPr>
        <a:lstStyle/>
        <a:p>
          <a:pPr marL="0" lvl="0" indent="0" algn="l" defTabSz="622300">
            <a:lnSpc>
              <a:spcPct val="90000"/>
            </a:lnSpc>
            <a:spcBef>
              <a:spcPct val="0"/>
            </a:spcBef>
            <a:spcAft>
              <a:spcPct val="35000"/>
            </a:spcAft>
            <a:buNone/>
          </a:pPr>
          <a:r>
            <a:rPr lang="en-US" sz="1400" kern="1200" dirty="0"/>
            <a:t>The program description and implementation design are strong. </a:t>
          </a:r>
        </a:p>
        <a:p>
          <a:pPr marL="0" lvl="0" indent="0" algn="l" defTabSz="622300">
            <a:lnSpc>
              <a:spcPct val="90000"/>
            </a:lnSpc>
            <a:spcBef>
              <a:spcPct val="0"/>
            </a:spcBef>
            <a:spcAft>
              <a:spcPct val="35000"/>
            </a:spcAft>
            <a:buNone/>
          </a:pPr>
          <a:r>
            <a:rPr lang="en-US" sz="1400" kern="1200" dirty="0"/>
            <a:t>Evaluation recommendations include strengthening data gathered to inform future methods</a:t>
          </a:r>
        </a:p>
        <a:p>
          <a:pPr marL="0" lvl="0" indent="0" algn="l" defTabSz="622300">
            <a:lnSpc>
              <a:spcPct val="90000"/>
            </a:lnSpc>
            <a:spcBef>
              <a:spcPct val="0"/>
            </a:spcBef>
            <a:spcAft>
              <a:spcPct val="35000"/>
            </a:spcAft>
            <a:buNone/>
          </a:pPr>
          <a:r>
            <a:rPr lang="en-US" sz="1400" kern="1200" dirty="0"/>
            <a:t>Standardize and automate initial outreach efforts to promote efficiency and sustainability</a:t>
          </a:r>
        </a:p>
        <a:p>
          <a:pPr marL="0" lvl="0" indent="0" algn="l" defTabSz="622300">
            <a:lnSpc>
              <a:spcPct val="90000"/>
            </a:lnSpc>
            <a:spcBef>
              <a:spcPct val="0"/>
            </a:spcBef>
            <a:spcAft>
              <a:spcPct val="35000"/>
            </a:spcAft>
            <a:buNone/>
          </a:pPr>
          <a:r>
            <a:rPr lang="en-US" sz="1400" kern="1200" dirty="0"/>
            <a:t>Include the provider and office name and reason for the office visit in outreach communication</a:t>
          </a:r>
        </a:p>
        <a:p>
          <a:pPr marL="0" lvl="0" indent="0" algn="l" defTabSz="622300">
            <a:lnSpc>
              <a:spcPct val="90000"/>
            </a:lnSpc>
            <a:spcBef>
              <a:spcPct val="0"/>
            </a:spcBef>
            <a:spcAft>
              <a:spcPct val="35000"/>
            </a:spcAft>
            <a:buNone/>
          </a:pPr>
          <a:r>
            <a:rPr lang="en-US" sz="1400" kern="1200" dirty="0"/>
            <a:t>Reserve telephonic nursing outreach for patients who do not respond to other forms of outreach </a:t>
          </a:r>
        </a:p>
      </dsp:txBody>
      <dsp:txXfrm>
        <a:off x="1945092" y="293"/>
        <a:ext cx="7780371" cy="1620459"/>
      </dsp:txXfrm>
    </dsp:sp>
    <dsp:sp modelId="{6D1284C0-CE26-4B2E-B275-A17ADE6C3E67}">
      <dsp:nvSpPr>
        <dsp:cNvPr id="0" name=""/>
        <dsp:cNvSpPr/>
      </dsp:nvSpPr>
      <dsp:spPr>
        <a:xfrm>
          <a:off x="0" y="293"/>
          <a:ext cx="1945092" cy="1620459"/>
        </a:xfrm>
        <a:prstGeom prst="rect">
          <a:avLst/>
        </a:prstGeom>
        <a:solidFill>
          <a:schemeClr val="tx2">
            <a:lumMod val="75000"/>
            <a:lumOff val="2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28" tIns="160065" rIns="102928" bIns="160065" numCol="1" spcCol="1270" anchor="ctr" anchorCtr="0">
          <a:noAutofit/>
        </a:bodyPr>
        <a:lstStyle/>
        <a:p>
          <a:pPr marL="0" lvl="0" indent="0" algn="ctr" defTabSz="666750">
            <a:lnSpc>
              <a:spcPct val="90000"/>
            </a:lnSpc>
            <a:spcBef>
              <a:spcPct val="0"/>
            </a:spcBef>
            <a:spcAft>
              <a:spcPct val="35000"/>
            </a:spcAft>
            <a:buNone/>
          </a:pPr>
          <a:r>
            <a:rPr lang="en-US" sz="1500" b="1" kern="1200"/>
            <a:t>Recommendation:</a:t>
          </a:r>
          <a:endParaRPr lang="en-US" sz="1500" kern="1200"/>
        </a:p>
      </dsp:txBody>
      <dsp:txXfrm>
        <a:off x="0" y="293"/>
        <a:ext cx="1945092" cy="1620459"/>
      </dsp:txXfrm>
    </dsp:sp>
    <dsp:sp modelId="{BB5E6663-6796-4AEA-93E3-FA575E448DB0}">
      <dsp:nvSpPr>
        <dsp:cNvPr id="0" name=""/>
        <dsp:cNvSpPr/>
      </dsp:nvSpPr>
      <dsp:spPr>
        <a:xfrm>
          <a:off x="1945092" y="1717980"/>
          <a:ext cx="7780371" cy="1620459"/>
        </a:xfrm>
        <a:prstGeom prst="rect">
          <a:avLst/>
        </a:prstGeom>
        <a:solidFill>
          <a:schemeClr val="tx2">
            <a:lumMod val="25000"/>
            <a:lumOff val="75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0961" tIns="411597" rIns="150961" bIns="411597" numCol="1" spcCol="1270" anchor="ctr" anchorCtr="0">
          <a:noAutofit/>
        </a:bodyPr>
        <a:lstStyle/>
        <a:p>
          <a:pPr marL="0" lvl="0" indent="0" algn="l" defTabSz="622300">
            <a:lnSpc>
              <a:spcPct val="90000"/>
            </a:lnSpc>
            <a:spcBef>
              <a:spcPct val="0"/>
            </a:spcBef>
            <a:spcAft>
              <a:spcPct val="35000"/>
            </a:spcAft>
            <a:buNone/>
          </a:pPr>
          <a:r>
            <a:rPr lang="en-US" sz="1400" kern="1200" dirty="0"/>
            <a:t>Boise is moving forward independently with text outreach utilizing the vendor solution in addition to Trinity Health system office-supported bulk outreach efforts utilizing the TogetherCare EHR</a:t>
          </a:r>
        </a:p>
        <a:p>
          <a:pPr marL="0" lvl="0" indent="0" algn="l" defTabSz="622300">
            <a:lnSpc>
              <a:spcPct val="90000"/>
            </a:lnSpc>
            <a:spcBef>
              <a:spcPct val="0"/>
            </a:spcBef>
            <a:spcAft>
              <a:spcPct val="35000"/>
            </a:spcAft>
            <a:buNone/>
          </a:pPr>
          <a:r>
            <a:rPr lang="en-US" sz="1400" kern="1200" dirty="0"/>
            <a:t>SEMI is focusing nurse telephonic outreach efforts on the African American male hypertension population as part of a targeted improvement effort addressing health equity and disparities in care</a:t>
          </a:r>
        </a:p>
        <a:p>
          <a:pPr marL="0" lvl="0" indent="0" algn="l" defTabSz="622300">
            <a:lnSpc>
              <a:spcPct val="90000"/>
            </a:lnSpc>
            <a:spcBef>
              <a:spcPct val="0"/>
            </a:spcBef>
            <a:spcAft>
              <a:spcPct val="35000"/>
            </a:spcAft>
            <a:buNone/>
          </a:pPr>
          <a:r>
            <a:rPr lang="en-US" sz="1400" kern="1200" dirty="0"/>
            <a:t>Efforts to standardize the use of TogetherCare bulk outreach communication continue</a:t>
          </a:r>
        </a:p>
        <a:p>
          <a:pPr marL="0" lvl="0" indent="0" algn="l" defTabSz="622300">
            <a:lnSpc>
              <a:spcPct val="90000"/>
            </a:lnSpc>
            <a:spcBef>
              <a:spcPct val="0"/>
            </a:spcBef>
            <a:spcAft>
              <a:spcPct val="35000"/>
            </a:spcAft>
            <a:buNone/>
          </a:pPr>
          <a:r>
            <a:rPr lang="en-US" sz="1400" kern="1200" dirty="0"/>
            <a:t>TogetherCare Epic CRM functionality will be adopted in FY’24 to enhance outreach efforts</a:t>
          </a:r>
        </a:p>
      </dsp:txBody>
      <dsp:txXfrm>
        <a:off x="1945092" y="1717980"/>
        <a:ext cx="7780371" cy="1620459"/>
      </dsp:txXfrm>
    </dsp:sp>
    <dsp:sp modelId="{C3337D1C-B65A-47B5-9922-6F4957E2975D}">
      <dsp:nvSpPr>
        <dsp:cNvPr id="0" name=""/>
        <dsp:cNvSpPr/>
      </dsp:nvSpPr>
      <dsp:spPr>
        <a:xfrm>
          <a:off x="0" y="1717980"/>
          <a:ext cx="1945092" cy="1620459"/>
        </a:xfrm>
        <a:prstGeom prst="rect">
          <a:avLst/>
        </a:prstGeom>
        <a:solidFill>
          <a:schemeClr val="tx2">
            <a:lumMod val="75000"/>
            <a:lumOff val="2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28" tIns="160065" rIns="102928" bIns="160065" numCol="1" spcCol="1270" anchor="ctr" anchorCtr="0">
          <a:noAutofit/>
        </a:bodyPr>
        <a:lstStyle/>
        <a:p>
          <a:pPr marL="0" lvl="0" indent="0" algn="ctr" defTabSz="666750">
            <a:lnSpc>
              <a:spcPct val="90000"/>
            </a:lnSpc>
            <a:spcBef>
              <a:spcPct val="0"/>
            </a:spcBef>
            <a:spcAft>
              <a:spcPct val="35000"/>
            </a:spcAft>
            <a:buNone/>
          </a:pPr>
          <a:r>
            <a:rPr lang="en-US" sz="1500" b="1" kern="1200"/>
            <a:t>Variation continues in Trinity Health Outreach Processes</a:t>
          </a:r>
          <a:endParaRPr lang="en-US" sz="1500" kern="1200"/>
        </a:p>
      </dsp:txBody>
      <dsp:txXfrm>
        <a:off x="0" y="1717980"/>
        <a:ext cx="1945092" cy="162045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FA56B-D3EB-4F65-8C15-04E6551BEAD9}">
      <dsp:nvSpPr>
        <dsp:cNvPr id="0" name=""/>
        <dsp:cNvSpPr/>
      </dsp:nvSpPr>
      <dsp:spPr>
        <a:xfrm>
          <a:off x="528000" y="56901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94223-862A-46BD-BA2C-F60B5E94AAA2}">
      <dsp:nvSpPr>
        <dsp:cNvPr id="0" name=""/>
        <dsp:cNvSpPr/>
      </dsp:nvSpPr>
      <dsp:spPr>
        <a:xfrm>
          <a:off x="33000" y="1708200"/>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Recommendation: </a:t>
          </a:r>
          <a:r>
            <a:rPr lang="en-US" sz="1200" b="1" kern="1200" dirty="0"/>
            <a:t>remain relevant with organizational strategic decisions</a:t>
          </a:r>
        </a:p>
      </dsp:txBody>
      <dsp:txXfrm>
        <a:off x="33000" y="1708200"/>
        <a:ext cx="1800000" cy="810000"/>
      </dsp:txXfrm>
    </dsp:sp>
    <dsp:sp modelId="{FF567882-E1D6-41C5-AC88-CCA0F1D9BF16}">
      <dsp:nvSpPr>
        <dsp:cNvPr id="0" name=""/>
        <dsp:cNvSpPr/>
      </dsp:nvSpPr>
      <dsp:spPr>
        <a:xfrm>
          <a:off x="2643000" y="56901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2D897-D5A5-45D1-A05A-8DDFBDC9E839}">
      <dsp:nvSpPr>
        <dsp:cNvPr id="0" name=""/>
        <dsp:cNvSpPr/>
      </dsp:nvSpPr>
      <dsp:spPr>
        <a:xfrm>
          <a:off x="2148000" y="1708200"/>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Sustainability relies on </a:t>
          </a:r>
          <a:r>
            <a:rPr lang="en-US" sz="1200" b="1" kern="1200" dirty="0"/>
            <a:t>engagement of key stakeholders</a:t>
          </a:r>
          <a:endParaRPr lang="en-US" sz="1200" kern="1200" dirty="0"/>
        </a:p>
      </dsp:txBody>
      <dsp:txXfrm>
        <a:off x="2148000" y="1708200"/>
        <a:ext cx="1800000" cy="810000"/>
      </dsp:txXfrm>
    </dsp:sp>
    <dsp:sp modelId="{ACF4BCAF-7869-4275-A0B5-3F2EE40EF2DA}">
      <dsp:nvSpPr>
        <dsp:cNvPr id="0" name=""/>
        <dsp:cNvSpPr/>
      </dsp:nvSpPr>
      <dsp:spPr>
        <a:xfrm>
          <a:off x="4758000" y="569015"/>
          <a:ext cx="810000" cy="81000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39728C-1ADD-49E8-AAFD-39D66A2711F9}">
      <dsp:nvSpPr>
        <dsp:cNvPr id="0" name=""/>
        <dsp:cNvSpPr/>
      </dsp:nvSpPr>
      <dsp:spPr>
        <a:xfrm>
          <a:off x="4263000" y="1708200"/>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Continuation and expansion of ambulatory outreach </a:t>
          </a:r>
          <a:r>
            <a:rPr lang="en-US" sz="1200" b="1" kern="1200" dirty="0"/>
            <a:t>requires an investment</a:t>
          </a:r>
          <a:endParaRPr lang="en-US" sz="1200" kern="1200" dirty="0"/>
        </a:p>
      </dsp:txBody>
      <dsp:txXfrm>
        <a:off x="4263000" y="1708200"/>
        <a:ext cx="1800000" cy="810000"/>
      </dsp:txXfrm>
    </dsp:sp>
    <dsp:sp modelId="{12834D89-AC68-4365-913E-6850905CC6C2}">
      <dsp:nvSpPr>
        <dsp:cNvPr id="0" name=""/>
        <dsp:cNvSpPr/>
      </dsp:nvSpPr>
      <dsp:spPr>
        <a:xfrm>
          <a:off x="528000" y="296820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2CDA3-039A-4285-B3BF-023557CFE5F7}">
      <dsp:nvSpPr>
        <dsp:cNvPr id="0" name=""/>
        <dsp:cNvSpPr/>
      </dsp:nvSpPr>
      <dsp:spPr>
        <a:xfrm>
          <a:off x="33000" y="410738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Automated outreach presents an opportunity to </a:t>
          </a:r>
          <a:r>
            <a:rPr lang="en-US" sz="1200" b="1" kern="1200" dirty="0"/>
            <a:t>engage patients </a:t>
          </a:r>
          <a:r>
            <a:rPr lang="en-US" sz="1200" kern="1200" dirty="0"/>
            <a:t>in receipt of upcoming or deferred recommended care </a:t>
          </a:r>
        </a:p>
      </dsp:txBody>
      <dsp:txXfrm>
        <a:off x="33000" y="4107384"/>
        <a:ext cx="1800000" cy="810000"/>
      </dsp:txXfrm>
    </dsp:sp>
    <dsp:sp modelId="{89583696-479D-4431-AA64-A4A4C7F854D8}">
      <dsp:nvSpPr>
        <dsp:cNvPr id="0" name=""/>
        <dsp:cNvSpPr/>
      </dsp:nvSpPr>
      <dsp:spPr>
        <a:xfrm>
          <a:off x="2643000" y="296820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DD307-AFC8-4636-9D61-A3DF2DBC7748}">
      <dsp:nvSpPr>
        <dsp:cNvPr id="0" name=""/>
        <dsp:cNvSpPr/>
      </dsp:nvSpPr>
      <dsp:spPr>
        <a:xfrm>
          <a:off x="2148000" y="410738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The use of automation in outreach can </a:t>
          </a:r>
          <a:r>
            <a:rPr lang="en-US" sz="1200" b="1" kern="1200" dirty="0"/>
            <a:t>reduce the burden on staff</a:t>
          </a:r>
        </a:p>
      </dsp:txBody>
      <dsp:txXfrm>
        <a:off x="2148000" y="4107384"/>
        <a:ext cx="1800000" cy="810000"/>
      </dsp:txXfrm>
    </dsp:sp>
    <dsp:sp modelId="{8DB8CA19-D067-4120-B8B7-6414AABE1978}">
      <dsp:nvSpPr>
        <dsp:cNvPr id="0" name=""/>
        <dsp:cNvSpPr/>
      </dsp:nvSpPr>
      <dsp:spPr>
        <a:xfrm>
          <a:off x="4758000" y="2968200"/>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BE26F-0F65-4BE2-A8F6-A5845181584E}">
      <dsp:nvSpPr>
        <dsp:cNvPr id="0" name=""/>
        <dsp:cNvSpPr/>
      </dsp:nvSpPr>
      <dsp:spPr>
        <a:xfrm>
          <a:off x="4263000" y="410738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Implications for nursing include </a:t>
          </a:r>
          <a:r>
            <a:rPr lang="en-US" sz="1200" b="1" kern="1200" dirty="0"/>
            <a:t>targeting nurse-patient outreach </a:t>
          </a:r>
          <a:r>
            <a:rPr lang="en-US" sz="1200" kern="1200" dirty="0"/>
            <a:t>to individuals who would most benefit</a:t>
          </a:r>
        </a:p>
      </dsp:txBody>
      <dsp:txXfrm>
        <a:off x="4263000" y="4107384"/>
        <a:ext cx="1800000" cy="81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BCD3E-AE9A-4BC0-BE23-5C2E9F8051C3}">
      <dsp:nvSpPr>
        <dsp:cNvPr id="0" name=""/>
        <dsp:cNvSpPr/>
      </dsp:nvSpPr>
      <dsp:spPr>
        <a:xfrm>
          <a:off x="0" y="3684585"/>
          <a:ext cx="6096000" cy="1956262"/>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kern="1200" dirty="0"/>
            <a:t>Several healthcare delivery system factors were identified and informed the development of the outreach pilot</a:t>
          </a:r>
        </a:p>
      </dsp:txBody>
      <dsp:txXfrm>
        <a:off x="0" y="3684585"/>
        <a:ext cx="6096000" cy="1056381"/>
      </dsp:txXfrm>
    </dsp:sp>
    <dsp:sp modelId="{8C674D48-5D61-46CC-96BB-32ED95D0818B}">
      <dsp:nvSpPr>
        <dsp:cNvPr id="0" name=""/>
        <dsp:cNvSpPr/>
      </dsp:nvSpPr>
      <dsp:spPr>
        <a:xfrm>
          <a:off x="0" y="4701842"/>
          <a:ext cx="1523999" cy="899880"/>
        </a:xfrm>
        <a:prstGeom prst="rect">
          <a:avLst/>
        </a:prstGeom>
        <a:solidFill>
          <a:schemeClr val="tx2">
            <a:lumMod val="25000"/>
            <a:lumOff val="7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100000"/>
            </a:lnSpc>
            <a:spcBef>
              <a:spcPct val="0"/>
            </a:spcBef>
            <a:spcAft>
              <a:spcPct val="35000"/>
            </a:spcAft>
            <a:buNone/>
          </a:pPr>
          <a:r>
            <a:rPr lang="en-US" sz="1400" kern="1200" dirty="0"/>
            <a:t>Healthcare delivery system structure</a:t>
          </a:r>
        </a:p>
      </dsp:txBody>
      <dsp:txXfrm>
        <a:off x="0" y="4701842"/>
        <a:ext cx="1523999" cy="899880"/>
      </dsp:txXfrm>
    </dsp:sp>
    <dsp:sp modelId="{5CC7F946-577F-46FF-AA6E-0F042819C0FD}">
      <dsp:nvSpPr>
        <dsp:cNvPr id="0" name=""/>
        <dsp:cNvSpPr/>
      </dsp:nvSpPr>
      <dsp:spPr>
        <a:xfrm>
          <a:off x="1524000" y="4701842"/>
          <a:ext cx="1523999" cy="899880"/>
        </a:xfrm>
        <a:prstGeom prst="rect">
          <a:avLst/>
        </a:prstGeom>
        <a:solidFill>
          <a:schemeClr val="tx2">
            <a:lumMod val="25000"/>
            <a:lumOff val="75000"/>
            <a:alpha val="90000"/>
          </a:schemeClr>
        </a:solidFill>
        <a:ln w="12700" cap="flat" cmpd="sng" algn="ctr">
          <a:solidFill>
            <a:schemeClr val="accent2">
              <a:tint val="40000"/>
              <a:alpha val="90000"/>
              <a:hueOff val="-338505"/>
              <a:satOff val="2451"/>
              <a:lumOff val="3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100000"/>
            </a:lnSpc>
            <a:spcBef>
              <a:spcPct val="0"/>
            </a:spcBef>
            <a:spcAft>
              <a:spcPct val="35000"/>
            </a:spcAft>
            <a:buNone/>
          </a:pPr>
          <a:r>
            <a:rPr lang="en-US" sz="1400" kern="1200" dirty="0"/>
            <a:t>Availability of care delivery resources</a:t>
          </a:r>
        </a:p>
      </dsp:txBody>
      <dsp:txXfrm>
        <a:off x="1524000" y="4701842"/>
        <a:ext cx="1523999" cy="899880"/>
      </dsp:txXfrm>
    </dsp:sp>
    <dsp:sp modelId="{D21A735E-7ACE-46DE-B645-E5FEA025EBD0}">
      <dsp:nvSpPr>
        <dsp:cNvPr id="0" name=""/>
        <dsp:cNvSpPr/>
      </dsp:nvSpPr>
      <dsp:spPr>
        <a:xfrm>
          <a:off x="3048000" y="4701842"/>
          <a:ext cx="1523999" cy="899880"/>
        </a:xfrm>
        <a:prstGeom prst="rect">
          <a:avLst/>
        </a:prstGeom>
        <a:solidFill>
          <a:schemeClr val="tx2">
            <a:lumMod val="25000"/>
            <a:lumOff val="75000"/>
            <a:alpha val="90000"/>
          </a:schemeClr>
        </a:solidFill>
        <a:ln w="12700" cap="flat" cmpd="sng" algn="ctr">
          <a:solidFill>
            <a:schemeClr val="accent2">
              <a:tint val="40000"/>
              <a:alpha val="90000"/>
              <a:hueOff val="-677009"/>
              <a:satOff val="4902"/>
              <a:lumOff val="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100000"/>
            </a:lnSpc>
            <a:spcBef>
              <a:spcPct val="0"/>
            </a:spcBef>
            <a:spcAft>
              <a:spcPct val="35000"/>
            </a:spcAft>
            <a:buNone/>
          </a:pPr>
          <a:r>
            <a:rPr lang="en-US" sz="1400" kern="1200" dirty="0"/>
            <a:t>Clinical guidelines and quality reporting requirements</a:t>
          </a:r>
        </a:p>
      </dsp:txBody>
      <dsp:txXfrm>
        <a:off x="3048000" y="4701842"/>
        <a:ext cx="1523999" cy="899880"/>
      </dsp:txXfrm>
    </dsp:sp>
    <dsp:sp modelId="{48A52821-7CF0-421F-A233-D6EEDD42CAE0}">
      <dsp:nvSpPr>
        <dsp:cNvPr id="0" name=""/>
        <dsp:cNvSpPr/>
      </dsp:nvSpPr>
      <dsp:spPr>
        <a:xfrm>
          <a:off x="4572000" y="4701842"/>
          <a:ext cx="1523999" cy="899880"/>
        </a:xfrm>
        <a:prstGeom prst="rect">
          <a:avLst/>
        </a:prstGeom>
        <a:solidFill>
          <a:schemeClr val="tx2">
            <a:lumMod val="25000"/>
            <a:lumOff val="75000"/>
            <a:alpha val="90000"/>
          </a:schemeClr>
        </a:solidFill>
        <a:ln w="12700" cap="flat" cmpd="sng" algn="ctr">
          <a:solidFill>
            <a:schemeClr val="accent2">
              <a:tint val="40000"/>
              <a:alpha val="90000"/>
              <a:hueOff val="-1015514"/>
              <a:satOff val="7353"/>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100000"/>
            </a:lnSpc>
            <a:spcBef>
              <a:spcPct val="0"/>
            </a:spcBef>
            <a:spcAft>
              <a:spcPct val="35000"/>
            </a:spcAft>
            <a:buNone/>
          </a:pPr>
          <a:r>
            <a:rPr lang="en-US" sz="1400" kern="1200" dirty="0"/>
            <a:t>Hypertension control as a strategic priority </a:t>
          </a:r>
        </a:p>
      </dsp:txBody>
      <dsp:txXfrm>
        <a:off x="4572000" y="4701842"/>
        <a:ext cx="1523999" cy="899880"/>
      </dsp:txXfrm>
    </dsp:sp>
    <dsp:sp modelId="{A2ABD89E-B085-4A07-952D-F7B923F5D8B8}">
      <dsp:nvSpPr>
        <dsp:cNvPr id="0" name=""/>
        <dsp:cNvSpPr/>
      </dsp:nvSpPr>
      <dsp:spPr>
        <a:xfrm rot="10800000">
          <a:off x="0" y="1833592"/>
          <a:ext cx="6096000" cy="1880337"/>
        </a:xfrm>
        <a:prstGeom prst="upArrowCallou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kern="1200" dirty="0"/>
            <a:t>Deferred recommended care is influenced by both the patient and the healthcare delivery system</a:t>
          </a:r>
        </a:p>
      </dsp:txBody>
      <dsp:txXfrm rot="10800000">
        <a:off x="0" y="1833592"/>
        <a:ext cx="6096000" cy="1221787"/>
      </dsp:txXfrm>
    </dsp:sp>
    <dsp:sp modelId="{1BEEB668-1F0A-40FE-98C4-181ABA6B1DF8}">
      <dsp:nvSpPr>
        <dsp:cNvPr id="0" name=""/>
        <dsp:cNvSpPr/>
      </dsp:nvSpPr>
      <dsp:spPr>
        <a:xfrm rot="10800000">
          <a:off x="0" y="2005"/>
          <a:ext cx="6096000" cy="1860931"/>
        </a:xfrm>
        <a:prstGeom prst="upArrowCallou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kern="1200" dirty="0"/>
            <a:t>The role of ambulatory nursing is “engaging patients in health promotion, disease prevention, and early intervention” (AAACN, 2016)</a:t>
          </a:r>
        </a:p>
      </dsp:txBody>
      <dsp:txXfrm rot="10800000">
        <a:off x="0" y="2005"/>
        <a:ext cx="6096000" cy="1209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F42B0-9706-4F95-A5E0-FC54CE9192A2}">
      <dsp:nvSpPr>
        <dsp:cNvPr id="0" name=""/>
        <dsp:cNvSpPr/>
      </dsp:nvSpPr>
      <dsp:spPr>
        <a:xfrm>
          <a:off x="0" y="4261026"/>
          <a:ext cx="6096000" cy="1636532"/>
        </a:xfrm>
        <a:prstGeom prst="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Variation contributes to a lack of standardized workflow</a:t>
          </a:r>
        </a:p>
      </dsp:txBody>
      <dsp:txXfrm>
        <a:off x="0" y="4261026"/>
        <a:ext cx="6096000" cy="883727"/>
      </dsp:txXfrm>
    </dsp:sp>
    <dsp:sp modelId="{E3533D4F-BED7-4046-964D-80D92E0958A0}">
      <dsp:nvSpPr>
        <dsp:cNvPr id="0" name=""/>
        <dsp:cNvSpPr/>
      </dsp:nvSpPr>
      <dsp:spPr>
        <a:xfrm>
          <a:off x="0" y="5112023"/>
          <a:ext cx="3047999" cy="752805"/>
        </a:xfrm>
        <a:prstGeom prst="rect">
          <a:avLst/>
        </a:prstGeom>
        <a:solidFill>
          <a:schemeClr val="tx2">
            <a:lumMod val="25000"/>
            <a:lumOff val="7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 the routine identification of patients with upcoming or overdue recommended care</a:t>
          </a:r>
        </a:p>
      </dsp:txBody>
      <dsp:txXfrm>
        <a:off x="0" y="5112023"/>
        <a:ext cx="3047999" cy="752805"/>
      </dsp:txXfrm>
    </dsp:sp>
    <dsp:sp modelId="{FE1CAF69-21ED-4E58-BDCD-22ECDB2D6514}">
      <dsp:nvSpPr>
        <dsp:cNvPr id="0" name=""/>
        <dsp:cNvSpPr/>
      </dsp:nvSpPr>
      <dsp:spPr>
        <a:xfrm>
          <a:off x="3048000" y="5112023"/>
          <a:ext cx="3047999" cy="752805"/>
        </a:xfrm>
        <a:prstGeom prst="rect">
          <a:avLst/>
        </a:prstGeom>
        <a:solidFill>
          <a:schemeClr val="tx2">
            <a:lumMod val="25000"/>
            <a:lumOff val="75000"/>
            <a:alpha val="90000"/>
          </a:schemeClr>
        </a:solidFill>
        <a:ln w="12700" cap="flat" cmpd="sng" algn="ctr">
          <a:solidFill>
            <a:schemeClr val="accent2">
              <a:tint val="40000"/>
              <a:alpha val="90000"/>
              <a:hueOff val="-253878"/>
              <a:satOff val="1838"/>
              <a:lumOff val="2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Allocate resources to conduct outreach that engages patients in scheduling and completing recommended care</a:t>
          </a:r>
        </a:p>
      </dsp:txBody>
      <dsp:txXfrm>
        <a:off x="3048000" y="5112023"/>
        <a:ext cx="3047999" cy="752805"/>
      </dsp:txXfrm>
    </dsp:sp>
    <dsp:sp modelId="{DACF8200-C9CE-4CDC-AFE9-E725C2E3DBD3}">
      <dsp:nvSpPr>
        <dsp:cNvPr id="0" name=""/>
        <dsp:cNvSpPr/>
      </dsp:nvSpPr>
      <dsp:spPr>
        <a:xfrm rot="10800000">
          <a:off x="0" y="1768586"/>
          <a:ext cx="6096000" cy="2516987"/>
        </a:xfrm>
        <a:prstGeom prst="upArrowCallou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Variation exists in the Trinity Health ambulatory practice structure </a:t>
          </a:r>
        </a:p>
      </dsp:txBody>
      <dsp:txXfrm rot="-10800000">
        <a:off x="0" y="1768586"/>
        <a:ext cx="6096000" cy="883462"/>
      </dsp:txXfrm>
    </dsp:sp>
    <dsp:sp modelId="{3D153B8D-6FDB-403E-8371-1FE6B5A93E61}">
      <dsp:nvSpPr>
        <dsp:cNvPr id="0" name=""/>
        <dsp:cNvSpPr/>
      </dsp:nvSpPr>
      <dsp:spPr>
        <a:xfrm>
          <a:off x="2976" y="2652049"/>
          <a:ext cx="2030015" cy="752579"/>
        </a:xfrm>
        <a:prstGeom prst="rect">
          <a:avLst/>
        </a:prstGeom>
        <a:solidFill>
          <a:schemeClr val="tx2">
            <a:lumMod val="25000"/>
            <a:lumOff val="75000"/>
            <a:alpha val="90000"/>
          </a:schemeClr>
        </a:solidFill>
        <a:ln w="12700" cap="flat" cmpd="sng" algn="ctr">
          <a:solidFill>
            <a:schemeClr val="accent2">
              <a:tint val="40000"/>
              <a:alpha val="90000"/>
              <a:hueOff val="-507757"/>
              <a:satOff val="3676"/>
              <a:lumOff val="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Staffing models</a:t>
          </a:r>
        </a:p>
      </dsp:txBody>
      <dsp:txXfrm>
        <a:off x="2976" y="2652049"/>
        <a:ext cx="2030015" cy="752579"/>
      </dsp:txXfrm>
    </dsp:sp>
    <dsp:sp modelId="{04E9C08F-5231-419F-9D01-F4B200C5D9C1}">
      <dsp:nvSpPr>
        <dsp:cNvPr id="0" name=""/>
        <dsp:cNvSpPr/>
      </dsp:nvSpPr>
      <dsp:spPr>
        <a:xfrm>
          <a:off x="2032992" y="2652049"/>
          <a:ext cx="2030015" cy="752579"/>
        </a:xfrm>
        <a:prstGeom prst="rect">
          <a:avLst/>
        </a:prstGeom>
        <a:solidFill>
          <a:schemeClr val="tx2">
            <a:lumMod val="25000"/>
            <a:lumOff val="75000"/>
            <a:alpha val="90000"/>
          </a:schemeClr>
        </a:solidFill>
        <a:ln w="12700" cap="flat" cmpd="sng" algn="ctr">
          <a:solidFill>
            <a:schemeClr val="accent2">
              <a:tint val="40000"/>
              <a:alpha val="90000"/>
              <a:hueOff val="-761635"/>
              <a:satOff val="5515"/>
              <a:lumOff val="7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Operational processes</a:t>
          </a:r>
        </a:p>
      </dsp:txBody>
      <dsp:txXfrm>
        <a:off x="2032992" y="2652049"/>
        <a:ext cx="2030015" cy="752579"/>
      </dsp:txXfrm>
    </dsp:sp>
    <dsp:sp modelId="{2EF399E7-BDBA-43B4-871B-75D4370AD275}">
      <dsp:nvSpPr>
        <dsp:cNvPr id="0" name=""/>
        <dsp:cNvSpPr/>
      </dsp:nvSpPr>
      <dsp:spPr>
        <a:xfrm>
          <a:off x="4063007" y="2652049"/>
          <a:ext cx="2030015" cy="752579"/>
        </a:xfrm>
        <a:prstGeom prst="rect">
          <a:avLst/>
        </a:prstGeom>
        <a:solidFill>
          <a:schemeClr val="tx2">
            <a:lumMod val="25000"/>
            <a:lumOff val="75000"/>
            <a:alpha val="90000"/>
          </a:schemeClr>
        </a:solidFill>
        <a:ln w="12700" cap="flat" cmpd="sng" algn="ctr">
          <a:solidFill>
            <a:schemeClr val="accent2">
              <a:tint val="40000"/>
              <a:alpha val="90000"/>
              <a:hueOff val="-1015514"/>
              <a:satOff val="7353"/>
              <a:lumOff val="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Population health technology </a:t>
          </a:r>
        </a:p>
      </dsp:txBody>
      <dsp:txXfrm>
        <a:off x="4063007" y="2652049"/>
        <a:ext cx="2030015" cy="752579"/>
      </dsp:txXfrm>
    </dsp:sp>
    <dsp:sp modelId="{512AA070-EC5B-413F-B2C3-6B1DE853B9F1}">
      <dsp:nvSpPr>
        <dsp:cNvPr id="0" name=""/>
        <dsp:cNvSpPr/>
      </dsp:nvSpPr>
      <dsp:spPr>
        <a:xfrm rot="10800000">
          <a:off x="0" y="3179"/>
          <a:ext cx="6096000" cy="1789955"/>
        </a:xfrm>
        <a:prstGeom prst="upArrowCallou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Patient-Centered Medical Home (PCMH) serves as a model to assist primary care practice teams to understand the needs of the populations served, engage patients in receipt of recommended care, and use a team-based approach to deliver this care to achieve improved patient outcomes</a:t>
          </a:r>
        </a:p>
      </dsp:txBody>
      <dsp:txXfrm rot="10800000">
        <a:off x="0" y="3179"/>
        <a:ext cx="6096000" cy="1163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E18D-A52E-43E3-8A7B-8ECE28264C05}">
      <dsp:nvSpPr>
        <dsp:cNvPr id="0" name=""/>
        <dsp:cNvSpPr/>
      </dsp:nvSpPr>
      <dsp:spPr>
        <a:xfrm>
          <a:off x="0" y="4939"/>
          <a:ext cx="6096000" cy="1081985"/>
        </a:xfrm>
        <a:prstGeom prst="roundRect">
          <a:avLst>
            <a:gd name="adj" fmla="val 10000"/>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dsp:style>
    </dsp:sp>
    <dsp:sp modelId="{F8D12599-10BA-4DD4-91C8-DC54B99A7318}">
      <dsp:nvSpPr>
        <dsp:cNvPr id="0" name=""/>
        <dsp:cNvSpPr/>
      </dsp:nvSpPr>
      <dsp:spPr>
        <a:xfrm>
          <a:off x="327300" y="248386"/>
          <a:ext cx="595673" cy="59509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5B343-9299-4F32-A7C2-59BD1DA33BE0}">
      <dsp:nvSpPr>
        <dsp:cNvPr id="0" name=""/>
        <dsp:cNvSpPr/>
      </dsp:nvSpPr>
      <dsp:spPr>
        <a:xfrm>
          <a:off x="1250275" y="4939"/>
          <a:ext cx="4807855"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800100">
            <a:lnSpc>
              <a:spcPct val="90000"/>
            </a:lnSpc>
            <a:spcBef>
              <a:spcPct val="0"/>
            </a:spcBef>
            <a:spcAft>
              <a:spcPct val="35000"/>
            </a:spcAft>
            <a:buNone/>
          </a:pPr>
          <a:r>
            <a:rPr lang="en-US" sz="1800" kern="1200" dirty="0"/>
            <a:t>Reduce the burden on the Trinity Health primary care practice sites to identify patients, conduct outreach, support scheduling, and engage patients in appointment attendance</a:t>
          </a:r>
        </a:p>
      </dsp:txBody>
      <dsp:txXfrm>
        <a:off x="1250275" y="4939"/>
        <a:ext cx="4807855" cy="1149609"/>
      </dsp:txXfrm>
    </dsp:sp>
    <dsp:sp modelId="{CF969FCE-3D89-40C0-A7FA-0FCF0DFD6743}">
      <dsp:nvSpPr>
        <dsp:cNvPr id="0" name=""/>
        <dsp:cNvSpPr/>
      </dsp:nvSpPr>
      <dsp:spPr>
        <a:xfrm>
          <a:off x="0" y="1441951"/>
          <a:ext cx="6096000" cy="1081985"/>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E5ED138E-789A-49A4-8F1B-279D03FD93AC}">
      <dsp:nvSpPr>
        <dsp:cNvPr id="0" name=""/>
        <dsp:cNvSpPr/>
      </dsp:nvSpPr>
      <dsp:spPr>
        <a:xfrm>
          <a:off x="327300" y="1685398"/>
          <a:ext cx="595673" cy="595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5ACC2-5D5F-4492-A27D-F049B4A387EF}">
      <dsp:nvSpPr>
        <dsp:cNvPr id="0" name=""/>
        <dsp:cNvSpPr/>
      </dsp:nvSpPr>
      <dsp:spPr>
        <a:xfrm>
          <a:off x="1250275" y="1441951"/>
          <a:ext cx="4807855"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800100">
            <a:lnSpc>
              <a:spcPct val="90000"/>
            </a:lnSpc>
            <a:spcBef>
              <a:spcPct val="0"/>
            </a:spcBef>
            <a:spcAft>
              <a:spcPct val="35000"/>
            </a:spcAft>
            <a:buNone/>
          </a:pPr>
          <a:r>
            <a:rPr lang="en-US" sz="1800" kern="1200" dirty="0"/>
            <a:t>Assist in the identification of the most effective modes of patient communication</a:t>
          </a:r>
        </a:p>
      </dsp:txBody>
      <dsp:txXfrm>
        <a:off x="1250275" y="1441951"/>
        <a:ext cx="4807855" cy="1149609"/>
      </dsp:txXfrm>
    </dsp:sp>
    <dsp:sp modelId="{781F0562-BE1E-46B6-8CFC-0FF66421EF6C}">
      <dsp:nvSpPr>
        <dsp:cNvPr id="0" name=""/>
        <dsp:cNvSpPr/>
      </dsp:nvSpPr>
      <dsp:spPr>
        <a:xfrm>
          <a:off x="0" y="2878963"/>
          <a:ext cx="6096000" cy="1081985"/>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10A75E5F-7359-4038-80F4-A0937111A659}">
      <dsp:nvSpPr>
        <dsp:cNvPr id="0" name=""/>
        <dsp:cNvSpPr/>
      </dsp:nvSpPr>
      <dsp:spPr>
        <a:xfrm>
          <a:off x="327300" y="3122410"/>
          <a:ext cx="595673" cy="595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5D890D-6A63-4C6E-B29F-8F80D96D18F7}">
      <dsp:nvSpPr>
        <dsp:cNvPr id="0" name=""/>
        <dsp:cNvSpPr/>
      </dsp:nvSpPr>
      <dsp:spPr>
        <a:xfrm>
          <a:off x="1250275" y="2878963"/>
          <a:ext cx="4807855"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800100">
            <a:lnSpc>
              <a:spcPct val="90000"/>
            </a:lnSpc>
            <a:spcBef>
              <a:spcPct val="0"/>
            </a:spcBef>
            <a:spcAft>
              <a:spcPct val="35000"/>
            </a:spcAft>
            <a:buNone/>
          </a:pPr>
          <a:r>
            <a:rPr lang="en-US" sz="1800" kern="1200" dirty="0"/>
            <a:t>Support the best use of staff resources</a:t>
          </a:r>
        </a:p>
      </dsp:txBody>
      <dsp:txXfrm>
        <a:off x="1250275" y="2878963"/>
        <a:ext cx="4807855" cy="1149609"/>
      </dsp:txXfrm>
    </dsp:sp>
    <dsp:sp modelId="{0D709A2A-3943-4573-82FD-379D8D5EE2B7}">
      <dsp:nvSpPr>
        <dsp:cNvPr id="0" name=""/>
        <dsp:cNvSpPr/>
      </dsp:nvSpPr>
      <dsp:spPr>
        <a:xfrm>
          <a:off x="0" y="4315975"/>
          <a:ext cx="6096000" cy="1081985"/>
        </a:xfrm>
        <a:prstGeom prst="roundRect">
          <a:avLst>
            <a:gd name="adj" fmla="val 10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B7EBA30-A926-4FF0-9308-13E983E31C5E}">
      <dsp:nvSpPr>
        <dsp:cNvPr id="0" name=""/>
        <dsp:cNvSpPr/>
      </dsp:nvSpPr>
      <dsp:spPr>
        <a:xfrm>
          <a:off x="327300" y="4559422"/>
          <a:ext cx="595673" cy="5950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2ED08-406C-49E8-8E98-EE6FB980DFF3}">
      <dsp:nvSpPr>
        <dsp:cNvPr id="0" name=""/>
        <dsp:cNvSpPr/>
      </dsp:nvSpPr>
      <dsp:spPr>
        <a:xfrm>
          <a:off x="1250275" y="4315975"/>
          <a:ext cx="4807855" cy="11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67" tIns="121667" rIns="121667" bIns="121667" numCol="1" spcCol="1270" anchor="ctr" anchorCtr="0">
          <a:noAutofit/>
        </a:bodyPr>
        <a:lstStyle/>
        <a:p>
          <a:pPr marL="0" lvl="0" indent="0" algn="l" defTabSz="800100">
            <a:lnSpc>
              <a:spcPct val="90000"/>
            </a:lnSpc>
            <a:spcBef>
              <a:spcPct val="0"/>
            </a:spcBef>
            <a:spcAft>
              <a:spcPct val="35000"/>
            </a:spcAft>
            <a:buNone/>
          </a:pPr>
          <a:r>
            <a:rPr lang="en-US" sz="1800" kern="1200" dirty="0"/>
            <a:t>Expand the pilot to other preventive health and chronic condition topics</a:t>
          </a:r>
        </a:p>
      </dsp:txBody>
      <dsp:txXfrm>
        <a:off x="1250275" y="4315975"/>
        <a:ext cx="4807855" cy="1149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62D4D-BE37-4009-85B9-2B70920E9D2A}">
      <dsp:nvSpPr>
        <dsp:cNvPr id="0" name=""/>
        <dsp:cNvSpPr/>
      </dsp:nvSpPr>
      <dsp:spPr>
        <a:xfrm>
          <a:off x="0" y="567837"/>
          <a:ext cx="6096000" cy="1735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79146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Evidence Based Guideline Adoption</a:t>
          </a:r>
        </a:p>
        <a:p>
          <a:pPr marL="171450" lvl="1" indent="-171450" algn="l" defTabSz="800100">
            <a:lnSpc>
              <a:spcPct val="90000"/>
            </a:lnSpc>
            <a:spcBef>
              <a:spcPct val="0"/>
            </a:spcBef>
            <a:spcAft>
              <a:spcPct val="15000"/>
            </a:spcAft>
            <a:buChar char="•"/>
          </a:pPr>
          <a:r>
            <a:rPr lang="en-US" sz="1800" kern="1200" dirty="0"/>
            <a:t>Quality Care Delivery</a:t>
          </a:r>
        </a:p>
        <a:p>
          <a:pPr marL="171450" lvl="1" indent="-171450" algn="l" defTabSz="800100">
            <a:lnSpc>
              <a:spcPct val="90000"/>
            </a:lnSpc>
            <a:spcBef>
              <a:spcPct val="0"/>
            </a:spcBef>
            <a:spcAft>
              <a:spcPct val="15000"/>
            </a:spcAft>
            <a:buChar char="•"/>
          </a:pPr>
          <a:r>
            <a:rPr lang="en-US" sz="1800" kern="1200" dirty="0"/>
            <a:t>Contractual Quality Reporting Requirements</a:t>
          </a:r>
        </a:p>
      </dsp:txBody>
      <dsp:txXfrm>
        <a:off x="0" y="567837"/>
        <a:ext cx="6096000" cy="1735650"/>
      </dsp:txXfrm>
    </dsp:sp>
    <dsp:sp modelId="{21FAC1EA-5CBB-4897-A88F-4B94547667AA}">
      <dsp:nvSpPr>
        <dsp:cNvPr id="0" name=""/>
        <dsp:cNvSpPr/>
      </dsp:nvSpPr>
      <dsp:spPr>
        <a:xfrm>
          <a:off x="304800" y="6957"/>
          <a:ext cx="4267200" cy="1121760"/>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Standardize the delivery of acute, preventive, screening, and chronic condition care </a:t>
          </a:r>
        </a:p>
      </dsp:txBody>
      <dsp:txXfrm>
        <a:off x="359560" y="61717"/>
        <a:ext cx="4157680" cy="1012240"/>
      </dsp:txXfrm>
    </dsp:sp>
    <dsp:sp modelId="{26090357-5EA1-4BDE-A1C0-99DFECEBC843}">
      <dsp:nvSpPr>
        <dsp:cNvPr id="0" name=""/>
        <dsp:cNvSpPr/>
      </dsp:nvSpPr>
      <dsp:spPr>
        <a:xfrm>
          <a:off x="0" y="3069567"/>
          <a:ext cx="6096000" cy="2394000"/>
        </a:xfrm>
        <a:prstGeom prst="rect">
          <a:avLst/>
        </a:prstGeom>
        <a:solidFill>
          <a:schemeClr val="lt1">
            <a:alpha val="90000"/>
            <a:hueOff val="0"/>
            <a:satOff val="0"/>
            <a:lumOff val="0"/>
            <a:alphaOff val="0"/>
          </a:schemeClr>
        </a:solidFill>
        <a:ln w="12700" cap="flat" cmpd="sng" algn="ctr">
          <a:solidFill>
            <a:schemeClr val="accent2">
              <a:hueOff val="-1512428"/>
              <a:satOff val="4272"/>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79146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Calculation of expected demand for care based on patient age, sex, and diagnosis and anticipated acute and urgent care needs </a:t>
          </a:r>
        </a:p>
        <a:p>
          <a:pPr marL="171450" lvl="1" indent="-171450" algn="l" defTabSz="800100">
            <a:lnSpc>
              <a:spcPct val="90000"/>
            </a:lnSpc>
            <a:spcBef>
              <a:spcPct val="0"/>
            </a:spcBef>
            <a:spcAft>
              <a:spcPct val="15000"/>
            </a:spcAft>
            <a:buChar char="•"/>
          </a:pPr>
          <a:r>
            <a:rPr lang="en-US" sz="1800" kern="1200" dirty="0"/>
            <a:t>An analysis of practice staffing or capacity ensures the practice has sufficient resources to support timely access and delivery of evidence-based care.</a:t>
          </a:r>
        </a:p>
      </dsp:txBody>
      <dsp:txXfrm>
        <a:off x="0" y="3069567"/>
        <a:ext cx="6096000" cy="2394000"/>
      </dsp:txXfrm>
    </dsp:sp>
    <dsp:sp modelId="{36390F87-18C1-4001-9826-B903B67AEBDF}">
      <dsp:nvSpPr>
        <dsp:cNvPr id="0" name=""/>
        <dsp:cNvSpPr/>
      </dsp:nvSpPr>
      <dsp:spPr>
        <a:xfrm>
          <a:off x="304800" y="2508687"/>
          <a:ext cx="4267200" cy="1121760"/>
        </a:xfrm>
        <a:prstGeom prst="round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Demand and capacity assessments assist in planning for evidence-based care delivery</a:t>
          </a:r>
        </a:p>
      </dsp:txBody>
      <dsp:txXfrm>
        <a:off x="359560" y="2563447"/>
        <a:ext cx="4157680" cy="101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0CD0B-7407-45FE-A958-8447DC4DA8B8}">
      <dsp:nvSpPr>
        <dsp:cNvPr id="0" name=""/>
        <dsp:cNvSpPr/>
      </dsp:nvSpPr>
      <dsp:spPr>
        <a:xfrm>
          <a:off x="0" y="4439"/>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84565-F9AB-4FCB-8BEC-CE930C279EEC}">
      <dsp:nvSpPr>
        <dsp:cNvPr id="0" name=""/>
        <dsp:cNvSpPr/>
      </dsp:nvSpPr>
      <dsp:spPr>
        <a:xfrm>
          <a:off x="227882" y="173938"/>
          <a:ext cx="414331" cy="4143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417BA-458C-44E0-A532-0EDFB779190A}">
      <dsp:nvSpPr>
        <dsp:cNvPr id="0" name=""/>
        <dsp:cNvSpPr/>
      </dsp:nvSpPr>
      <dsp:spPr>
        <a:xfrm>
          <a:off x="870096" y="4439"/>
          <a:ext cx="52250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116 million patients with HTN nationally (CDC, 2022)</a:t>
          </a:r>
        </a:p>
      </dsp:txBody>
      <dsp:txXfrm>
        <a:off x="870096" y="4439"/>
        <a:ext cx="5225052" cy="753330"/>
      </dsp:txXfrm>
    </dsp:sp>
    <dsp:sp modelId="{DA761EDC-6A37-4DE9-831A-6A946C84B443}">
      <dsp:nvSpPr>
        <dsp:cNvPr id="0" name=""/>
        <dsp:cNvSpPr/>
      </dsp:nvSpPr>
      <dsp:spPr>
        <a:xfrm>
          <a:off x="0" y="946102"/>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13F2D-6507-4486-9336-8A25B04F9EBF}">
      <dsp:nvSpPr>
        <dsp:cNvPr id="0" name=""/>
        <dsp:cNvSpPr/>
      </dsp:nvSpPr>
      <dsp:spPr>
        <a:xfrm>
          <a:off x="227882" y="1115601"/>
          <a:ext cx="414331" cy="4143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3C2C09-1865-4880-9CAA-8A1028B508CF}">
      <dsp:nvSpPr>
        <dsp:cNvPr id="0" name=""/>
        <dsp:cNvSpPr/>
      </dsp:nvSpPr>
      <dsp:spPr>
        <a:xfrm>
          <a:off x="870096" y="946102"/>
          <a:ext cx="52250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Leading modifiable risk factor in the prevention of heart attack and stroke (Block &amp; Basile, 2021) </a:t>
          </a:r>
        </a:p>
      </dsp:txBody>
      <dsp:txXfrm>
        <a:off x="870096" y="946102"/>
        <a:ext cx="5225052" cy="753330"/>
      </dsp:txXfrm>
    </dsp:sp>
    <dsp:sp modelId="{3D7C2622-A2F3-4074-B522-5CB2825B1CFB}">
      <dsp:nvSpPr>
        <dsp:cNvPr id="0" name=""/>
        <dsp:cNvSpPr/>
      </dsp:nvSpPr>
      <dsp:spPr>
        <a:xfrm>
          <a:off x="0" y="1887765"/>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A344-2C82-4145-9487-A0AA3953804E}">
      <dsp:nvSpPr>
        <dsp:cNvPr id="0" name=""/>
        <dsp:cNvSpPr/>
      </dsp:nvSpPr>
      <dsp:spPr>
        <a:xfrm>
          <a:off x="227882" y="2057264"/>
          <a:ext cx="414331" cy="4143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CBC5F0-E903-4FB7-9F76-D76FDA44744A}">
      <dsp:nvSpPr>
        <dsp:cNvPr id="0" name=""/>
        <dsp:cNvSpPr/>
      </dsp:nvSpPr>
      <dsp:spPr>
        <a:xfrm>
          <a:off x="870096" y="1887765"/>
          <a:ext cx="52250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Hypertension contributes $130 billion to the U.S. healthcare cost each year (CDC, 2022)</a:t>
          </a:r>
        </a:p>
      </dsp:txBody>
      <dsp:txXfrm>
        <a:off x="870096" y="1887765"/>
        <a:ext cx="5225052" cy="753330"/>
      </dsp:txXfrm>
    </dsp:sp>
    <dsp:sp modelId="{01F3BEDB-6EC3-4B5A-B32F-1CF742CF8C04}">
      <dsp:nvSpPr>
        <dsp:cNvPr id="0" name=""/>
        <dsp:cNvSpPr/>
      </dsp:nvSpPr>
      <dsp:spPr>
        <a:xfrm>
          <a:off x="0" y="2829428"/>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20E0B-7A94-4A0B-8B05-8B885BD3BEA7}">
      <dsp:nvSpPr>
        <dsp:cNvPr id="0" name=""/>
        <dsp:cNvSpPr/>
      </dsp:nvSpPr>
      <dsp:spPr>
        <a:xfrm>
          <a:off x="227882" y="2998928"/>
          <a:ext cx="414331" cy="4143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559653-25A6-4327-8386-90B1BC73E83F}">
      <dsp:nvSpPr>
        <dsp:cNvPr id="0" name=""/>
        <dsp:cNvSpPr/>
      </dsp:nvSpPr>
      <dsp:spPr>
        <a:xfrm>
          <a:off x="870096" y="2829428"/>
          <a:ext cx="52250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~500,000 patients with a diagnosis of hypertension across Trinity Health ambulatory physician practices</a:t>
          </a:r>
        </a:p>
      </dsp:txBody>
      <dsp:txXfrm>
        <a:off x="870096" y="2829428"/>
        <a:ext cx="5225052" cy="753330"/>
      </dsp:txXfrm>
    </dsp:sp>
    <dsp:sp modelId="{5C134767-8D27-4C7B-A980-8E8ABD320C8D}">
      <dsp:nvSpPr>
        <dsp:cNvPr id="0" name=""/>
        <dsp:cNvSpPr/>
      </dsp:nvSpPr>
      <dsp:spPr>
        <a:xfrm>
          <a:off x="0" y="3771092"/>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FB06D-9A4D-425A-8D73-46F9B162F282}">
      <dsp:nvSpPr>
        <dsp:cNvPr id="0" name=""/>
        <dsp:cNvSpPr/>
      </dsp:nvSpPr>
      <dsp:spPr>
        <a:xfrm>
          <a:off x="227882" y="3940591"/>
          <a:ext cx="414331" cy="4143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F9CC0-BEF8-43E9-8F98-A4601188F4F4}">
      <dsp:nvSpPr>
        <dsp:cNvPr id="0" name=""/>
        <dsp:cNvSpPr/>
      </dsp:nvSpPr>
      <dsp:spPr>
        <a:xfrm>
          <a:off x="870096" y="3771092"/>
          <a:ext cx="52250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National HTN Control rate 46% (Smith, 2022)</a:t>
          </a:r>
        </a:p>
      </dsp:txBody>
      <dsp:txXfrm>
        <a:off x="870096" y="3771092"/>
        <a:ext cx="5225052" cy="753330"/>
      </dsp:txXfrm>
    </dsp:sp>
    <dsp:sp modelId="{D71C476A-C61A-4B2D-B57C-6C177991DB7D}">
      <dsp:nvSpPr>
        <dsp:cNvPr id="0" name=""/>
        <dsp:cNvSpPr/>
      </dsp:nvSpPr>
      <dsp:spPr>
        <a:xfrm>
          <a:off x="0" y="4712755"/>
          <a:ext cx="6096000" cy="753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9DF87-CF29-4A2E-85B5-245D5464B5B3}">
      <dsp:nvSpPr>
        <dsp:cNvPr id="0" name=""/>
        <dsp:cNvSpPr/>
      </dsp:nvSpPr>
      <dsp:spPr>
        <a:xfrm>
          <a:off x="227882" y="4882254"/>
          <a:ext cx="414331" cy="4143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BB866E-672B-48F5-AD2B-D505BA3F967D}">
      <dsp:nvSpPr>
        <dsp:cNvPr id="0" name=""/>
        <dsp:cNvSpPr/>
      </dsp:nvSpPr>
      <dsp:spPr>
        <a:xfrm>
          <a:off x="870096" y="4712755"/>
          <a:ext cx="2743200"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800100">
            <a:lnSpc>
              <a:spcPct val="90000"/>
            </a:lnSpc>
            <a:spcBef>
              <a:spcPct val="0"/>
            </a:spcBef>
            <a:spcAft>
              <a:spcPct val="35000"/>
            </a:spcAft>
            <a:buNone/>
          </a:pPr>
          <a:r>
            <a:rPr lang="en-US" sz="1800" kern="1200" dirty="0"/>
            <a:t>Trinity Health HTN Control rate goal 80%</a:t>
          </a:r>
        </a:p>
      </dsp:txBody>
      <dsp:txXfrm>
        <a:off x="870096" y="4712755"/>
        <a:ext cx="2743200" cy="753330"/>
      </dsp:txXfrm>
    </dsp:sp>
    <dsp:sp modelId="{528A30E6-A3F7-4BB4-BED1-0D74020B3205}">
      <dsp:nvSpPr>
        <dsp:cNvPr id="0" name=""/>
        <dsp:cNvSpPr/>
      </dsp:nvSpPr>
      <dsp:spPr>
        <a:xfrm>
          <a:off x="3613296" y="4712755"/>
          <a:ext cx="2481852" cy="75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27" tIns="79727" rIns="79727" bIns="79727" numCol="1" spcCol="1270" anchor="ctr" anchorCtr="0">
          <a:noAutofit/>
        </a:bodyPr>
        <a:lstStyle/>
        <a:p>
          <a:pPr marL="0" lvl="0" indent="0" algn="l" defTabSz="533400">
            <a:lnSpc>
              <a:spcPct val="90000"/>
            </a:lnSpc>
            <a:spcBef>
              <a:spcPct val="0"/>
            </a:spcBef>
            <a:spcAft>
              <a:spcPct val="35000"/>
            </a:spcAft>
            <a:buNone/>
          </a:pPr>
          <a:r>
            <a:rPr lang="en-US" sz="1200" kern="1200" dirty="0"/>
            <a:t>62% in 2019</a:t>
          </a:r>
        </a:p>
        <a:p>
          <a:pPr marL="0" lvl="0" indent="0" algn="l" defTabSz="533400">
            <a:lnSpc>
              <a:spcPct val="90000"/>
            </a:lnSpc>
            <a:spcBef>
              <a:spcPct val="0"/>
            </a:spcBef>
            <a:spcAft>
              <a:spcPct val="35000"/>
            </a:spcAft>
            <a:buNone/>
          </a:pPr>
          <a:r>
            <a:rPr lang="en-US" sz="1200" kern="1200" dirty="0"/>
            <a:t>71% in 2022</a:t>
          </a:r>
        </a:p>
        <a:p>
          <a:pPr marL="0" lvl="0" indent="0" algn="l" defTabSz="533400">
            <a:lnSpc>
              <a:spcPct val="90000"/>
            </a:lnSpc>
            <a:spcBef>
              <a:spcPct val="0"/>
            </a:spcBef>
            <a:spcAft>
              <a:spcPct val="35000"/>
            </a:spcAft>
            <a:buNone/>
          </a:pPr>
          <a:r>
            <a:rPr lang="en-US" sz="1200" kern="1200" dirty="0"/>
            <a:t>72% in 2023</a:t>
          </a:r>
        </a:p>
      </dsp:txBody>
      <dsp:txXfrm>
        <a:off x="3613296" y="4712755"/>
        <a:ext cx="2481852" cy="753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AAD-CB69-4F54-9147-716FCB54900D}">
      <dsp:nvSpPr>
        <dsp:cNvPr id="0" name=""/>
        <dsp:cNvSpPr/>
      </dsp:nvSpPr>
      <dsp:spPr>
        <a:xfrm>
          <a:off x="0" y="0"/>
          <a:ext cx="4876800" cy="1207008"/>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The COVID-19 pandemic exacerbated the phenomena of deferred care with 40% of individuals delaying or deferring care (Czeisler, M.E., et al. 2020). </a:t>
          </a:r>
        </a:p>
      </dsp:txBody>
      <dsp:txXfrm>
        <a:off x="35352" y="35352"/>
        <a:ext cx="3472352" cy="1136304"/>
      </dsp:txXfrm>
    </dsp:sp>
    <dsp:sp modelId="{59D5AEBA-4972-40CD-94E3-7E67AFBBE705}">
      <dsp:nvSpPr>
        <dsp:cNvPr id="0" name=""/>
        <dsp:cNvSpPr/>
      </dsp:nvSpPr>
      <dsp:spPr>
        <a:xfrm>
          <a:off x="408432" y="1426464"/>
          <a:ext cx="4876800" cy="1207008"/>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In 2021, an estimated 415,000 deaths were attributed to COVID-19, in that same timeframe, an estimated 693,000 deaths were attributed to heart disease (Bloch &amp; Bastile, 2021). </a:t>
          </a:r>
        </a:p>
      </dsp:txBody>
      <dsp:txXfrm>
        <a:off x="443784" y="1461816"/>
        <a:ext cx="3613108" cy="1136304"/>
      </dsp:txXfrm>
    </dsp:sp>
    <dsp:sp modelId="{E396F34D-C707-4850-9D4D-810C6DDCF542}">
      <dsp:nvSpPr>
        <dsp:cNvPr id="0" name=""/>
        <dsp:cNvSpPr/>
      </dsp:nvSpPr>
      <dsp:spPr>
        <a:xfrm>
          <a:off x="810768" y="2852928"/>
          <a:ext cx="4876800" cy="1207008"/>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Effective hypertension management requires the frequent engagement of patients with a diagnosis of hypertension to achieve rapid management of their blood pressure goal. </a:t>
          </a:r>
        </a:p>
      </dsp:txBody>
      <dsp:txXfrm>
        <a:off x="846120" y="2888280"/>
        <a:ext cx="3619204" cy="1136303"/>
      </dsp:txXfrm>
    </dsp:sp>
    <dsp:sp modelId="{C903BE78-5E03-4F7C-A6A3-1DB73D0E0FC6}">
      <dsp:nvSpPr>
        <dsp:cNvPr id="0" name=""/>
        <dsp:cNvSpPr/>
      </dsp:nvSpPr>
      <dsp:spPr>
        <a:xfrm>
          <a:off x="1219200" y="4279392"/>
          <a:ext cx="4876800" cy="1207008"/>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Without the application of dedicated resources, Trinity Health ambulatory practices will likely be unable to routinely conduct patient outreach and achieve the hypertension management goal. </a:t>
          </a:r>
        </a:p>
      </dsp:txBody>
      <dsp:txXfrm>
        <a:off x="1254552" y="4314744"/>
        <a:ext cx="3613108" cy="1136304"/>
      </dsp:txXfrm>
    </dsp:sp>
    <dsp:sp modelId="{DCAD9F77-F83F-4284-B864-90EB6F70FBB2}">
      <dsp:nvSpPr>
        <dsp:cNvPr id="0" name=""/>
        <dsp:cNvSpPr/>
      </dsp:nvSpPr>
      <dsp:spPr>
        <a:xfrm>
          <a:off x="4092244" y="924458"/>
          <a:ext cx="784555" cy="78455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268769" y="924458"/>
        <a:ext cx="431505" cy="590378"/>
      </dsp:txXfrm>
    </dsp:sp>
    <dsp:sp modelId="{6660EC46-ECCD-4CAF-8C2A-A0D3F0658331}">
      <dsp:nvSpPr>
        <dsp:cNvPr id="0" name=""/>
        <dsp:cNvSpPr/>
      </dsp:nvSpPr>
      <dsp:spPr>
        <a:xfrm>
          <a:off x="4500676" y="2350922"/>
          <a:ext cx="784555" cy="78455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677201" y="2350922"/>
        <a:ext cx="431505" cy="590378"/>
      </dsp:txXfrm>
    </dsp:sp>
    <dsp:sp modelId="{7DFC9D0A-99E7-484B-94C1-212D193362B9}">
      <dsp:nvSpPr>
        <dsp:cNvPr id="0" name=""/>
        <dsp:cNvSpPr/>
      </dsp:nvSpPr>
      <dsp:spPr>
        <a:xfrm>
          <a:off x="4903012" y="3777386"/>
          <a:ext cx="784555" cy="78455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079537" y="3777386"/>
        <a:ext cx="431505" cy="590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0FFFE-DC07-497D-8559-9CAC56AD07A2}">
      <dsp:nvSpPr>
        <dsp:cNvPr id="0" name=""/>
        <dsp:cNvSpPr/>
      </dsp:nvSpPr>
      <dsp:spPr>
        <a:xfrm>
          <a:off x="702253" y="200609"/>
          <a:ext cx="751570" cy="751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7669F9-CCC2-481B-941E-BCAFCDADF444}">
      <dsp:nvSpPr>
        <dsp:cNvPr id="0" name=""/>
        <dsp:cNvSpPr/>
      </dsp:nvSpPr>
      <dsp:spPr>
        <a:xfrm>
          <a:off x="4366" y="1078492"/>
          <a:ext cx="2147343" cy="9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Ambulatory Care Volume</a:t>
          </a:r>
        </a:p>
      </dsp:txBody>
      <dsp:txXfrm>
        <a:off x="4366" y="1078492"/>
        <a:ext cx="2147343" cy="966304"/>
      </dsp:txXfrm>
    </dsp:sp>
    <dsp:sp modelId="{E10C3F49-4B9F-4488-8330-2B52E7F19350}">
      <dsp:nvSpPr>
        <dsp:cNvPr id="0" name=""/>
        <dsp:cNvSpPr/>
      </dsp:nvSpPr>
      <dsp:spPr>
        <a:xfrm>
          <a:off x="4366" y="2103547"/>
          <a:ext cx="2147343" cy="1034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Significant decrease in ambulatory primary care utilization as a result of the COVID-19 pandemic.</a:t>
          </a:r>
        </a:p>
      </dsp:txBody>
      <dsp:txXfrm>
        <a:off x="4366" y="2103547"/>
        <a:ext cx="2147343" cy="1034575"/>
      </dsp:txXfrm>
    </dsp:sp>
    <dsp:sp modelId="{A7A810D5-4412-41BE-837B-BD7F5E0F7BA9}">
      <dsp:nvSpPr>
        <dsp:cNvPr id="0" name=""/>
        <dsp:cNvSpPr/>
      </dsp:nvSpPr>
      <dsp:spPr>
        <a:xfrm>
          <a:off x="3225382" y="200609"/>
          <a:ext cx="751570" cy="751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1EF787-1038-4FC0-9034-329D21E4657A}">
      <dsp:nvSpPr>
        <dsp:cNvPr id="0" name=""/>
        <dsp:cNvSpPr/>
      </dsp:nvSpPr>
      <dsp:spPr>
        <a:xfrm>
          <a:off x="2527495" y="1078492"/>
          <a:ext cx="2147343" cy="9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National system-wide solution for automated patient outreach </a:t>
          </a:r>
        </a:p>
      </dsp:txBody>
      <dsp:txXfrm>
        <a:off x="2527495" y="1078492"/>
        <a:ext cx="2147343" cy="966304"/>
      </dsp:txXfrm>
    </dsp:sp>
    <dsp:sp modelId="{AD403B55-A893-459C-BB76-FD6F09250D87}">
      <dsp:nvSpPr>
        <dsp:cNvPr id="0" name=""/>
        <dsp:cNvSpPr/>
      </dsp:nvSpPr>
      <dsp:spPr>
        <a:xfrm>
          <a:off x="2527495" y="2103547"/>
          <a:ext cx="2147343" cy="1034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Supporting recommended ambulatory care</a:t>
          </a:r>
        </a:p>
        <a:p>
          <a:pPr marL="0" lvl="0" indent="0" algn="ctr" defTabSz="533400">
            <a:lnSpc>
              <a:spcPct val="90000"/>
            </a:lnSpc>
            <a:spcBef>
              <a:spcPct val="0"/>
            </a:spcBef>
            <a:spcAft>
              <a:spcPct val="35000"/>
            </a:spcAft>
            <a:buNone/>
          </a:pPr>
          <a:r>
            <a:rPr lang="en-US" sz="1200" kern="1200" dirty="0"/>
            <a:t>Standard operational processes </a:t>
          </a:r>
        </a:p>
      </dsp:txBody>
      <dsp:txXfrm>
        <a:off x="2527495" y="2103547"/>
        <a:ext cx="2147343" cy="1034575"/>
      </dsp:txXfrm>
    </dsp:sp>
    <dsp:sp modelId="{6788E396-C36B-475C-A703-65AD2F789284}">
      <dsp:nvSpPr>
        <dsp:cNvPr id="0" name=""/>
        <dsp:cNvSpPr/>
      </dsp:nvSpPr>
      <dsp:spPr>
        <a:xfrm>
          <a:off x="5748511" y="200609"/>
          <a:ext cx="751570" cy="751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371C1D-81BE-454B-83D5-2119DCA8C2A2}">
      <dsp:nvSpPr>
        <dsp:cNvPr id="0" name=""/>
        <dsp:cNvSpPr/>
      </dsp:nvSpPr>
      <dsp:spPr>
        <a:xfrm>
          <a:off x="5050624" y="1078492"/>
          <a:ext cx="2147343" cy="9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Opportunity for Improvement</a:t>
          </a:r>
        </a:p>
      </dsp:txBody>
      <dsp:txXfrm>
        <a:off x="5050624" y="1078492"/>
        <a:ext cx="2147343" cy="966304"/>
      </dsp:txXfrm>
    </dsp:sp>
    <dsp:sp modelId="{5295B818-C705-4B85-BB94-5B8823F06752}">
      <dsp:nvSpPr>
        <dsp:cNvPr id="0" name=""/>
        <dsp:cNvSpPr/>
      </dsp:nvSpPr>
      <dsp:spPr>
        <a:xfrm>
          <a:off x="5050624" y="2103547"/>
          <a:ext cx="2147343" cy="1034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Hypertension management </a:t>
          </a:r>
        </a:p>
        <a:p>
          <a:pPr marL="0" lvl="0" indent="0" algn="ctr" defTabSz="533400">
            <a:lnSpc>
              <a:spcPct val="90000"/>
            </a:lnSpc>
            <a:spcBef>
              <a:spcPct val="0"/>
            </a:spcBef>
            <a:spcAft>
              <a:spcPct val="35000"/>
            </a:spcAft>
            <a:buNone/>
          </a:pPr>
          <a:r>
            <a:rPr lang="en-US" sz="1200" kern="1200" dirty="0"/>
            <a:t>Patient access and care coordination</a:t>
          </a:r>
        </a:p>
      </dsp:txBody>
      <dsp:txXfrm>
        <a:off x="5050624" y="2103547"/>
        <a:ext cx="2147343" cy="1034575"/>
      </dsp:txXfrm>
    </dsp:sp>
    <dsp:sp modelId="{E5125FDD-6CE5-43AF-980D-E95F5EA82A5D}">
      <dsp:nvSpPr>
        <dsp:cNvPr id="0" name=""/>
        <dsp:cNvSpPr/>
      </dsp:nvSpPr>
      <dsp:spPr>
        <a:xfrm>
          <a:off x="8271640" y="200609"/>
          <a:ext cx="751570" cy="751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3B99CF-EE5D-45D4-A4BC-5E71819B199D}">
      <dsp:nvSpPr>
        <dsp:cNvPr id="0" name=""/>
        <dsp:cNvSpPr/>
      </dsp:nvSpPr>
      <dsp:spPr>
        <a:xfrm>
          <a:off x="7573753" y="1078492"/>
          <a:ext cx="2147343" cy="9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Outreach Comparison Pilot</a:t>
          </a:r>
        </a:p>
      </dsp:txBody>
      <dsp:txXfrm>
        <a:off x="7573753" y="1078492"/>
        <a:ext cx="2147343" cy="966304"/>
      </dsp:txXfrm>
    </dsp:sp>
    <dsp:sp modelId="{65F5B0D1-2983-471F-A07B-6C7ECB4A6C6A}">
      <dsp:nvSpPr>
        <dsp:cNvPr id="0" name=""/>
        <dsp:cNvSpPr/>
      </dsp:nvSpPr>
      <dsp:spPr>
        <a:xfrm>
          <a:off x="7573753" y="2103547"/>
          <a:ext cx="2147343" cy="1034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SEMI Current Process: EHR bulk outreach messaging and internal nurse call center follow up</a:t>
          </a:r>
        </a:p>
        <a:p>
          <a:pPr marL="0" lvl="0" indent="0" algn="ctr" defTabSz="533400">
            <a:lnSpc>
              <a:spcPct val="90000"/>
            </a:lnSpc>
            <a:spcBef>
              <a:spcPct val="0"/>
            </a:spcBef>
            <a:spcAft>
              <a:spcPct val="35000"/>
            </a:spcAft>
            <a:buNone/>
          </a:pPr>
          <a:r>
            <a:rPr lang="en-US" sz="1200" kern="1200" dirty="0"/>
            <a:t>Boise Innovation: Vendor text message outreach followed by vendor non-clinical call</a:t>
          </a:r>
        </a:p>
      </dsp:txBody>
      <dsp:txXfrm>
        <a:off x="7573753" y="2103547"/>
        <a:ext cx="2147343" cy="10345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D9BE2-F12E-4008-B2C2-420361811761}"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E1238-9901-4C96-A94C-A765DAE01328}" type="slidenum">
              <a:rPr lang="en-US" smtClean="0"/>
              <a:t>‹#›</a:t>
            </a:fld>
            <a:endParaRPr lang="en-US" dirty="0"/>
          </a:p>
        </p:txBody>
      </p:sp>
    </p:spTree>
    <p:extLst>
      <p:ext uri="{BB962C8B-B14F-4D97-AF65-F5344CB8AC3E}">
        <p14:creationId xmlns:p14="http://schemas.microsoft.com/office/powerpoint/2010/main" val="344172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bmed.ncbi.nlm.nih.gov/2986391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aacn.org/practice-resources/position-state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cardiovascular-risks-of-hypertension#:~:text=Hypertension%20is%20quantitatively%20the%20most,risk%20factors%20(table%20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assn.org/delivering-care/hypertension/troubling-trend-bp-control-drops-adults-hypertension#:~:text=Among%20those%20with%20hypertension%2C%20blood,48.2%25%20in%202017%E2%80%932020" TargetMode="External"/><Relationship Id="rId5" Type="http://schemas.openxmlformats.org/officeDocument/2006/relationships/hyperlink" Target="https://www.cdc.gov/bloodpressure/facts.htm#:~:text=Only%20about%201%20in%204,have%20their%20condition%20under%20control.&amp;text=About%20half%20of%20adults%20" TargetMode="External"/><Relationship Id="rId4" Type="http://schemas.openxmlformats.org/officeDocument/2006/relationships/hyperlink" Target="https://www.cdc.gov/chronicdisease/center/index.htm#:~:text=Chronic%20diseases%20are%20responsible%20for,our%20nation%27s%20health%20care%20cost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cardiovascular-risks-of-hypertension#:~:text=Hypertension%20is%20quantitatively%20the%20most,risk%20factors%20(table%20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Borsky, A., Zhan, C., Miller, T., Ngo-Metzger, Q., Bierman, A. S., &amp; Meyers, D. Few Americans Receive All High-Priority, Appropriate Clinical Preventive Services. Health Affairs (Project Hope). </a:t>
            </a:r>
            <a:r>
              <a:rPr lang="fr-FR" sz="1200" u="none" strike="noStrike" dirty="0">
                <a:effectLst/>
                <a:ea typeface="Arial" panose="020B0604020202020204" pitchFamily="34" charset="0"/>
                <a:cs typeface="Times New Roman" panose="02020603050405020304" pitchFamily="18" charset="0"/>
                <a:hlinkClick r:id="rId3"/>
              </a:rPr>
              <a:t>https://pubmed.ncbi.nlm.nih.gov/29863918/</a:t>
            </a: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Czeisler, ME., Marynak, K., Clarke, ED., et al. Delay or Avoidance of Medical Care Because of COVID-19-Related Concerns – United States, June 2020. MMWR Morb Moral Wkly Rep 2020; 69:1250-1257. Delay or Avoidance of Medical Care Because of COVID-19–Related Concerns — United States, June 2020 | MMWR (cdc.gov)</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4</a:t>
            </a:fld>
            <a:endParaRPr lang="en-US" dirty="0"/>
          </a:p>
        </p:txBody>
      </p:sp>
    </p:spTree>
    <p:extLst>
      <p:ext uri="{BB962C8B-B14F-4D97-AF65-F5344CB8AC3E}">
        <p14:creationId xmlns:p14="http://schemas.microsoft.com/office/powerpoint/2010/main" val="221440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16</a:t>
            </a:fld>
            <a:endParaRPr lang="en-US" dirty="0"/>
          </a:p>
        </p:txBody>
      </p:sp>
    </p:spTree>
    <p:extLst>
      <p:ext uri="{BB962C8B-B14F-4D97-AF65-F5344CB8AC3E}">
        <p14:creationId xmlns:p14="http://schemas.microsoft.com/office/powerpoint/2010/main" val="15848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Frameworks selected were informed by the literature review</a:t>
            </a:r>
          </a:p>
        </p:txBody>
      </p:sp>
      <p:sp>
        <p:nvSpPr>
          <p:cNvPr id="4" name="Slide Number Placeholder 3"/>
          <p:cNvSpPr>
            <a:spLocks noGrp="1"/>
          </p:cNvSpPr>
          <p:nvPr>
            <p:ph type="sldNum" sz="quarter" idx="5"/>
          </p:nvPr>
        </p:nvSpPr>
        <p:spPr/>
        <p:txBody>
          <a:bodyPr/>
          <a:lstStyle/>
          <a:p>
            <a:fld id="{E32E1238-9901-4C96-A94C-A765DAE01328}" type="slidenum">
              <a:rPr lang="en-US" smtClean="0"/>
              <a:t>17</a:t>
            </a:fld>
            <a:endParaRPr lang="en-US" dirty="0"/>
          </a:p>
        </p:txBody>
      </p:sp>
    </p:spTree>
    <p:extLst>
      <p:ext uri="{BB962C8B-B14F-4D97-AF65-F5344CB8AC3E}">
        <p14:creationId xmlns:p14="http://schemas.microsoft.com/office/powerpoint/2010/main" val="128982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 part of this evaluation, all patient data was de-identified to ensure privacy and regulatory requirements are met. </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18</a:t>
            </a:fld>
            <a:endParaRPr lang="en-US" dirty="0"/>
          </a:p>
        </p:txBody>
      </p:sp>
    </p:spTree>
    <p:extLst>
      <p:ext uri="{BB962C8B-B14F-4D97-AF65-F5344CB8AC3E}">
        <p14:creationId xmlns:p14="http://schemas.microsoft.com/office/powerpoint/2010/main" val="21470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Outreach mode: (text, email/portal, non-clinical phone call, clinical phone call)</a:t>
            </a:r>
          </a:p>
          <a:p>
            <a:r>
              <a:rPr lang="en-US" dirty="0"/>
              <a:t>Not all leading measures collected at each pilot site</a:t>
            </a:r>
          </a:p>
          <a:p>
            <a:r>
              <a:rPr lang="en-US" dirty="0"/>
              <a:t>SEMI did not provide financial analysis</a:t>
            </a:r>
          </a:p>
          <a:p>
            <a:r>
              <a:rPr lang="en-US" dirty="0"/>
              <a:t>No patient or care team experience survey</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19</a:t>
            </a:fld>
            <a:endParaRPr lang="en-US" dirty="0"/>
          </a:p>
        </p:txBody>
      </p:sp>
    </p:spTree>
    <p:extLst>
      <p:ext uri="{BB962C8B-B14F-4D97-AF65-F5344CB8AC3E}">
        <p14:creationId xmlns:p14="http://schemas.microsoft.com/office/powerpoint/2010/main" val="364504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was informed by literature review and frameworks selected</a:t>
            </a:r>
          </a:p>
        </p:txBody>
      </p:sp>
      <p:sp>
        <p:nvSpPr>
          <p:cNvPr id="4" name="Slide Number Placeholder 3"/>
          <p:cNvSpPr>
            <a:spLocks noGrp="1"/>
          </p:cNvSpPr>
          <p:nvPr>
            <p:ph type="sldNum" sz="quarter" idx="5"/>
          </p:nvPr>
        </p:nvSpPr>
        <p:spPr/>
        <p:txBody>
          <a:bodyPr/>
          <a:lstStyle/>
          <a:p>
            <a:fld id="{E32E1238-9901-4C96-A94C-A765DAE01328}" type="slidenum">
              <a:rPr lang="en-US" smtClean="0"/>
              <a:t>20</a:t>
            </a:fld>
            <a:endParaRPr lang="en-US" dirty="0"/>
          </a:p>
        </p:txBody>
      </p:sp>
    </p:spTree>
    <p:extLst>
      <p:ext uri="{BB962C8B-B14F-4D97-AF65-F5344CB8AC3E}">
        <p14:creationId xmlns:p14="http://schemas.microsoft.com/office/powerpoint/2010/main" val="358772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Multiple members without email addresses in the TogetherCare system are identified as a barrier.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*Note the exact number of emails sent was not captured or provided by the vendor.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CareNet anticipated a 10% response rate based on a comparable population response rate to scheduling phone calls.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21</a:t>
            </a:fld>
            <a:endParaRPr lang="en-US" dirty="0"/>
          </a:p>
        </p:txBody>
      </p:sp>
    </p:spTree>
    <p:extLst>
      <p:ext uri="{BB962C8B-B14F-4D97-AF65-F5344CB8AC3E}">
        <p14:creationId xmlns:p14="http://schemas.microsoft.com/office/powerpoint/2010/main" val="55613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was informed by literature review and frameworks selected</a:t>
            </a:r>
          </a:p>
          <a:p>
            <a:r>
              <a:rPr lang="en-US" dirty="0"/>
              <a:t>Highlight what was planned and what occurred</a:t>
            </a:r>
          </a:p>
        </p:txBody>
      </p:sp>
      <p:sp>
        <p:nvSpPr>
          <p:cNvPr id="4" name="Slide Number Placeholder 3"/>
          <p:cNvSpPr>
            <a:spLocks noGrp="1"/>
          </p:cNvSpPr>
          <p:nvPr>
            <p:ph type="sldNum" sz="quarter" idx="5"/>
          </p:nvPr>
        </p:nvSpPr>
        <p:spPr/>
        <p:txBody>
          <a:bodyPr/>
          <a:lstStyle/>
          <a:p>
            <a:fld id="{E32E1238-9901-4C96-A94C-A765DAE01328}" type="slidenum">
              <a:rPr lang="en-US" smtClean="0"/>
              <a:t>23</a:t>
            </a:fld>
            <a:endParaRPr lang="en-US" dirty="0"/>
          </a:p>
        </p:txBody>
      </p:sp>
    </p:spTree>
    <p:extLst>
      <p:ext uri="{BB962C8B-B14F-4D97-AF65-F5344CB8AC3E}">
        <p14:creationId xmlns:p14="http://schemas.microsoft.com/office/powerpoint/2010/main" val="237660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 patients identified had left the practice, or their hypertension was being treated by another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EHR portal messages sent to 163 patients who did not respond to initial email outreach</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24</a:t>
            </a:fld>
            <a:endParaRPr lang="en-US" dirty="0"/>
          </a:p>
        </p:txBody>
      </p:sp>
    </p:spTree>
    <p:extLst>
      <p:ext uri="{BB962C8B-B14F-4D97-AF65-F5344CB8AC3E}">
        <p14:creationId xmlns:p14="http://schemas.microsoft.com/office/powerpoint/2010/main" val="5015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The most frequently observed age group category was 65-74 (</a:t>
            </a:r>
            <a:r>
              <a:rPr lang="en-US" sz="1800" i="1" dirty="0">
                <a:solidFill>
                  <a:srgbClr val="000000"/>
                </a:solidFill>
                <a:effectLst/>
                <a:latin typeface="Arial" panose="020B0604020202020204" pitchFamily="34" charset="0"/>
                <a:ea typeface="Calibri" panose="020F0502020204030204" pitchFamily="34" charset="0"/>
              </a:rPr>
              <a:t>n</a:t>
            </a:r>
            <a:r>
              <a:rPr lang="en-US" sz="1800" dirty="0">
                <a:solidFill>
                  <a:srgbClr val="000000"/>
                </a:solidFill>
                <a:effectLst/>
                <a:latin typeface="Arial" panose="020B0604020202020204" pitchFamily="34" charset="0"/>
                <a:ea typeface="Calibri" panose="020F0502020204030204" pitchFamily="34" charset="0"/>
              </a:rPr>
              <a:t> = 162, 32.40%). The most frequently observed category of Race was White (</a:t>
            </a:r>
            <a:r>
              <a:rPr lang="en-US" sz="1800" i="1" dirty="0">
                <a:solidFill>
                  <a:srgbClr val="000000"/>
                </a:solidFill>
                <a:effectLst/>
                <a:latin typeface="Arial" panose="020B0604020202020204" pitchFamily="34" charset="0"/>
                <a:ea typeface="Calibri" panose="020F0502020204030204" pitchFamily="34" charset="0"/>
              </a:rPr>
              <a:t>n</a:t>
            </a:r>
            <a:r>
              <a:rPr lang="en-US" sz="1800" dirty="0">
                <a:solidFill>
                  <a:srgbClr val="000000"/>
                </a:solidFill>
                <a:effectLst/>
                <a:latin typeface="Arial" panose="020B0604020202020204" pitchFamily="34" charset="0"/>
                <a:ea typeface="Calibri" panose="020F0502020204030204" pitchFamily="34" charset="0"/>
              </a:rPr>
              <a:t> = 430, 86.00%). The most frequently observed category of the Outreach Method was 1 Attempt (Text) (</a:t>
            </a:r>
            <a:r>
              <a:rPr lang="en-US" sz="1800" i="1" dirty="0">
                <a:solidFill>
                  <a:srgbClr val="000000"/>
                </a:solidFill>
                <a:effectLst/>
                <a:latin typeface="Arial" panose="020B0604020202020204" pitchFamily="34" charset="0"/>
                <a:ea typeface="Calibri" panose="020F0502020204030204" pitchFamily="34" charset="0"/>
              </a:rPr>
              <a:t>n</a:t>
            </a:r>
            <a:r>
              <a:rPr lang="en-US" sz="1800" dirty="0">
                <a:solidFill>
                  <a:srgbClr val="000000"/>
                </a:solidFill>
                <a:effectLst/>
                <a:latin typeface="Arial" panose="020B0604020202020204" pitchFamily="34" charset="0"/>
                <a:ea typeface="Calibri" panose="020F0502020204030204" pitchFamily="34" charset="0"/>
              </a:rPr>
              <a:t> = 250, 50.00%). The most frequently observed category of Date of Service (DOS) after Outreach Yes/No was No (</a:t>
            </a:r>
            <a:r>
              <a:rPr lang="en-US" sz="1800" i="1" dirty="0">
                <a:solidFill>
                  <a:srgbClr val="000000"/>
                </a:solidFill>
                <a:effectLst/>
                <a:latin typeface="Arial" panose="020B0604020202020204" pitchFamily="34" charset="0"/>
                <a:ea typeface="Calibri" panose="020F0502020204030204" pitchFamily="34" charset="0"/>
              </a:rPr>
              <a:t>n</a:t>
            </a:r>
            <a:r>
              <a:rPr lang="en-US" sz="1800" dirty="0">
                <a:solidFill>
                  <a:srgbClr val="000000"/>
                </a:solidFill>
                <a:effectLst/>
                <a:latin typeface="Arial" panose="020B0604020202020204" pitchFamily="34" charset="0"/>
                <a:ea typeface="Calibri" panose="020F0502020204030204" pitchFamily="34" charset="0"/>
              </a:rPr>
              <a:t> = 356, 71.20%). </a:t>
            </a:r>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25</a:t>
            </a:fld>
            <a:endParaRPr lang="en-US" dirty="0"/>
          </a:p>
        </p:txBody>
      </p:sp>
    </p:spTree>
    <p:extLst>
      <p:ext uri="{BB962C8B-B14F-4D97-AF65-F5344CB8AC3E}">
        <p14:creationId xmlns:p14="http://schemas.microsoft.com/office/powerpoint/2010/main" val="64124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analysis showed age can be used to inform outreach method</a:t>
            </a:r>
          </a:p>
          <a:p>
            <a:pPr lvl="0"/>
            <a:r>
              <a:rPr lang="en-US" dirty="0"/>
              <a:t>Several combinations had observed values that were greater than their expected values: </a:t>
            </a:r>
          </a:p>
          <a:p>
            <a:pPr lvl="1"/>
            <a:r>
              <a:rPr lang="en-US" dirty="0"/>
              <a:t>age 18-24 and text</a:t>
            </a:r>
          </a:p>
          <a:p>
            <a:pPr lvl="1"/>
            <a:r>
              <a:rPr lang="en-US" dirty="0"/>
              <a:t>age 25-34 and phone</a:t>
            </a:r>
          </a:p>
          <a:p>
            <a:pPr lvl="1"/>
            <a:r>
              <a:rPr lang="en-US" dirty="0"/>
              <a:t>age groups 35-44, 45-54, 55-64, and 65-74 email, portal message, and telephone</a:t>
            </a:r>
          </a:p>
          <a:p>
            <a:pPr lvl="1"/>
            <a:r>
              <a:rPr lang="en-US" dirty="0"/>
              <a:t>age 75+ text, email, and portal message. </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26</a:t>
            </a:fld>
            <a:endParaRPr lang="en-US" dirty="0"/>
          </a:p>
        </p:txBody>
      </p:sp>
    </p:spTree>
    <p:extLst>
      <p:ext uri="{BB962C8B-B14F-4D97-AF65-F5344CB8AC3E}">
        <p14:creationId xmlns:p14="http://schemas.microsoft.com/office/powerpoint/2010/main" val="4466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American Academy of Ambulatory Care Nursing. (2020, June 11). Position Statements: American Academy of Ambulatory Care Nursing. American Academy of Ambulatory Care Nursing: Practice Resources Position Statements. Retrieved November 27, 2022, from </a:t>
            </a:r>
            <a:r>
              <a:rPr lang="fr-FR" sz="1200" u="none" strike="noStrike" dirty="0">
                <a:effectLst/>
                <a:ea typeface="Arial" panose="020B0604020202020204" pitchFamily="34" charset="0"/>
                <a:cs typeface="Times New Roman" panose="02020603050405020304" pitchFamily="18" charset="0"/>
                <a:hlinkClick r:id="rId3"/>
              </a:rPr>
              <a:t>https://www.aaacn.org/practice-resources/position-statements</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5</a:t>
            </a:fld>
            <a:endParaRPr lang="en-US" dirty="0"/>
          </a:p>
        </p:txBody>
      </p:sp>
    </p:spTree>
    <p:extLst>
      <p:ext uri="{BB962C8B-B14F-4D97-AF65-F5344CB8AC3E}">
        <p14:creationId xmlns:p14="http://schemas.microsoft.com/office/powerpoint/2010/main" val="1583644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800" dirty="0">
                <a:effectLst/>
                <a:latin typeface="Arial" panose="020B0604020202020204" pitchFamily="34" charset="0"/>
                <a:ea typeface="Calibri" panose="020F0502020204030204" pitchFamily="34" charset="0"/>
              </a:rPr>
              <a:t>a determination was made by medical group leadership to assume current outreach costs in Southeast Michigan were similar to and not exceeding expected vendor outreach costs in the Boise market. A separate financial analysis was not completed for the costs attributed to the Southeast Michigan EHR bulk outreach functionality and nurse call center. </a:t>
            </a:r>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27</a:t>
            </a:fld>
            <a:endParaRPr lang="en-US" dirty="0"/>
          </a:p>
        </p:txBody>
      </p:sp>
    </p:spTree>
    <p:extLst>
      <p:ext uri="{BB962C8B-B14F-4D97-AF65-F5344CB8AC3E}">
        <p14:creationId xmlns:p14="http://schemas.microsoft.com/office/powerpoint/2010/main" val="4240200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29</a:t>
            </a:fld>
            <a:endParaRPr lang="en-US" dirty="0"/>
          </a:p>
        </p:txBody>
      </p:sp>
    </p:spTree>
    <p:extLst>
      <p:ext uri="{BB962C8B-B14F-4D97-AF65-F5344CB8AC3E}">
        <p14:creationId xmlns:p14="http://schemas.microsoft.com/office/powerpoint/2010/main" val="693457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30</a:t>
            </a:fld>
            <a:endParaRPr lang="en-US" dirty="0"/>
          </a:p>
        </p:txBody>
      </p:sp>
    </p:spTree>
    <p:extLst>
      <p:ext uri="{BB962C8B-B14F-4D97-AF65-F5344CB8AC3E}">
        <p14:creationId xmlns:p14="http://schemas.microsoft.com/office/powerpoint/2010/main" val="334802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31</a:t>
            </a:fld>
            <a:endParaRPr lang="en-US" dirty="0"/>
          </a:p>
        </p:txBody>
      </p:sp>
    </p:spTree>
    <p:extLst>
      <p:ext uri="{BB962C8B-B14F-4D97-AF65-F5344CB8AC3E}">
        <p14:creationId xmlns:p14="http://schemas.microsoft.com/office/powerpoint/2010/main" val="368096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32</a:t>
            </a:fld>
            <a:endParaRPr lang="en-US" dirty="0"/>
          </a:p>
        </p:txBody>
      </p:sp>
    </p:spTree>
    <p:extLst>
      <p:ext uri="{BB962C8B-B14F-4D97-AF65-F5344CB8AC3E}">
        <p14:creationId xmlns:p14="http://schemas.microsoft.com/office/powerpoint/2010/main" val="246665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an opportunity to review these learnings as they relate to the implementation of bulk outreach standard work in ambulatory practices, specifically regarding efforts to automate outreach.</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34</a:t>
            </a:fld>
            <a:endParaRPr lang="en-US" dirty="0"/>
          </a:p>
        </p:txBody>
      </p:sp>
    </p:spTree>
    <p:extLst>
      <p:ext uri="{BB962C8B-B14F-4D97-AF65-F5344CB8AC3E}">
        <p14:creationId xmlns:p14="http://schemas.microsoft.com/office/powerpoint/2010/main" val="1280406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45</a:t>
            </a:fld>
            <a:endParaRPr lang="en-US" dirty="0"/>
          </a:p>
        </p:txBody>
      </p:sp>
    </p:spTree>
    <p:extLst>
      <p:ext uri="{BB962C8B-B14F-4D97-AF65-F5344CB8AC3E}">
        <p14:creationId xmlns:p14="http://schemas.microsoft.com/office/powerpoint/2010/main" val="310495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6</a:t>
            </a:fld>
            <a:endParaRPr lang="en-US" dirty="0"/>
          </a:p>
        </p:txBody>
      </p:sp>
    </p:spTree>
    <p:extLst>
      <p:ext uri="{BB962C8B-B14F-4D97-AF65-F5344CB8AC3E}">
        <p14:creationId xmlns:p14="http://schemas.microsoft.com/office/powerpoint/2010/main" val="58837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The CDC and the United States Preventive Services Task Force (USPSTF) publish standard recommendations for preventive health, immunization, and chronic condition care to guide healthcare providers in the provision of recommended care.  </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Demand and capacity assessments are supported by the Patient Medical Home construct (Daniel et al., 2013) and are vital to ensure efficient and effective practice operations.</a:t>
            </a:r>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8</a:t>
            </a:fld>
            <a:endParaRPr lang="en-US" dirty="0"/>
          </a:p>
        </p:txBody>
      </p:sp>
    </p:spTree>
    <p:extLst>
      <p:ext uri="{BB962C8B-B14F-4D97-AF65-F5344CB8AC3E}">
        <p14:creationId xmlns:p14="http://schemas.microsoft.com/office/powerpoint/2010/main" val="33733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Bloch, M. J., &amp; Basile, J. (2021, July 19). Cardiovascular Risk of Hypertension. UpToDate: Cardiovascular Risk of Hypertension. Retrieved October 9, 2022, from </a:t>
            </a:r>
            <a:r>
              <a:rPr lang="fr-FR" sz="1200" u="none" strike="noStrike" dirty="0">
                <a:effectLst/>
                <a:ea typeface="Arial" panose="020B0604020202020204" pitchFamily="34" charset="0"/>
                <a:cs typeface="Times New Roman" panose="02020603050405020304" pitchFamily="18" charset="0"/>
                <a:hlinkClick r:id="rId3"/>
              </a:rPr>
              <a:t>https://www.uptodate.com/contents/cardiovascular-risks-of-hypertension#:~:text=Hypertension%20is%20quantitatively%20the%20most,risk%20factors%20(table%201)</a:t>
            </a:r>
            <a:endParaRPr lang="en-US" sz="1200" dirty="0">
              <a:effectLst/>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Centers for Disease Control and Prevention. (2022, May 4). About Chronic Disease. About Chronic Disease: CDC. Retrieved November 21, 2022, from </a:t>
            </a:r>
            <a:r>
              <a:rPr lang="fr-FR" sz="1200" u="none" strike="noStrike" dirty="0">
                <a:effectLst/>
                <a:ea typeface="Arial" panose="020B0604020202020204" pitchFamily="34" charset="0"/>
                <a:cs typeface="Times New Roman" panose="02020603050405020304" pitchFamily="18" charset="0"/>
                <a:hlinkClick r:id="rId4"/>
              </a:rPr>
              <a:t>https://www.cdc.gov/chronicdisease/center/index.htm#:~:text=Chronic%20diseases%20are%20responsible%20for,our%20nation%27s%20health%20care%20costs</a:t>
            </a:r>
            <a:endParaRPr lang="en-US" sz="1200" dirty="0">
              <a:effectLst/>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Centers for Disease Control and Prevention. (2022, July 12). Facts About Hypertension. Centers for Disease Control and Prevention: Facts About Hypertension. Retrieved October 9, 2022, from </a:t>
            </a:r>
            <a:r>
              <a:rPr lang="fr-FR" sz="1200" u="none" strike="noStrike" dirty="0">
                <a:effectLst/>
                <a:ea typeface="Arial" panose="020B0604020202020204" pitchFamily="34" charset="0"/>
                <a:cs typeface="Times New Roman" panose="02020603050405020304" pitchFamily="18" charset="0"/>
                <a:hlinkClick r:id="rId5"/>
              </a:rPr>
              <a:t>https://www.cdc.gov/bloodpressure/facts.htm#:~:text=Only%20about%201%20in%204,have%20their%20condition%20under%20control.&amp;text=About%20half%20of%20adults%20</a:t>
            </a:r>
            <a:r>
              <a:rPr lang="fr-FR" sz="1200" dirty="0">
                <a:effectLst/>
                <a:ea typeface="Arial" panose="020B0604020202020204" pitchFamily="34" charset="0"/>
                <a:cs typeface="Times New Roman" panose="02020603050405020304" pitchFamily="18" charset="0"/>
              </a:rPr>
              <a:t>(45,includes%2037%20million%20U.S.%20adults. </a:t>
            </a: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Smith, T. M. (2022, August 29). </a:t>
            </a:r>
            <a:r>
              <a:rPr lang="en-US" sz="1200" i="1" dirty="0">
                <a:effectLst/>
              </a:rPr>
              <a:t>A Troubling Trend: BP Control Drops in Adults with Hypertension</a:t>
            </a:r>
            <a:r>
              <a:rPr lang="en-US" sz="1200" dirty="0">
                <a:effectLst/>
              </a:rPr>
              <a:t>. American Medical Association. </a:t>
            </a:r>
            <a:r>
              <a:rPr lang="en-US" sz="1200" dirty="0">
                <a:effectLst/>
                <a:hlinkClick r:id="rId6"/>
              </a:rPr>
              <a:t>https://www.ama-assn.org/delivering-care/hypertension/troubling-trend-bp-control-drops-adults-hypertension#:~:text=Among%20those%20with%20hypertension%2C%20blood,48.2%25%20in%202017%E2%80%932020</a:t>
            </a:r>
            <a:r>
              <a:rPr lang="en-US" sz="1200" dirty="0">
                <a:effectLst/>
              </a:rPr>
              <a:t>.  </a:t>
            </a: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9</a:t>
            </a:fld>
            <a:endParaRPr lang="en-US" dirty="0"/>
          </a:p>
        </p:txBody>
      </p:sp>
    </p:spTree>
    <p:extLst>
      <p:ext uri="{BB962C8B-B14F-4D97-AF65-F5344CB8AC3E}">
        <p14:creationId xmlns:p14="http://schemas.microsoft.com/office/powerpoint/2010/main" val="169013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Bloch, M. J., &amp; Basile, J. (2021, July 19). Cardiovascular Risk of Hypertension. UpToDate: Cardiovascular Risk of Hypertension. Retrieved October 9, 2022, from </a:t>
            </a:r>
            <a:r>
              <a:rPr lang="fr-FR" sz="1200" u="none" strike="noStrike" dirty="0">
                <a:effectLst/>
                <a:ea typeface="Arial" panose="020B0604020202020204" pitchFamily="34" charset="0"/>
                <a:cs typeface="Times New Roman" panose="02020603050405020304" pitchFamily="18" charset="0"/>
                <a:hlinkClick r:id="rId3"/>
              </a:rPr>
              <a:t>https://www.uptodate.com/contents/cardiovascular-risks-of-hypertension#:~:text=Hypertension%20is%20quantitatively%20the%20most,risk%20factors%20(table%201)</a:t>
            </a:r>
            <a:endParaRPr lang="en-US" sz="1200" dirty="0">
              <a:effectLst/>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ea typeface="Arial" panose="020B0604020202020204" pitchFamily="34" charset="0"/>
                <a:cs typeface="Times New Roman" panose="02020603050405020304" pitchFamily="18" charset="0"/>
              </a:rPr>
              <a:t>Czeisler, ME., Marynak, K., Clarke, ED., et al. Delay or Avoidance of Medical Care Because of COVID-19-Related Concerns – United States, June 2020. MMWR Morb Moral Wkly Rep 2020; 69:1250-1257. Delay or Avoidance of Medical Care Because of COVID-19–Related Concerns — United States, June 2020 | MMWR (cdc.gov)</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10</a:t>
            </a:fld>
            <a:endParaRPr lang="en-US" dirty="0"/>
          </a:p>
        </p:txBody>
      </p:sp>
    </p:spTree>
    <p:extLst>
      <p:ext uri="{BB962C8B-B14F-4D97-AF65-F5344CB8AC3E}">
        <p14:creationId xmlns:p14="http://schemas.microsoft.com/office/powerpoint/2010/main" val="106514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outreach and engagement is a growth, quality improvement, and population health improvement strategy.</a:t>
            </a:r>
          </a:p>
        </p:txBody>
      </p:sp>
      <p:sp>
        <p:nvSpPr>
          <p:cNvPr id="4" name="Slide Number Placeholder 3"/>
          <p:cNvSpPr>
            <a:spLocks noGrp="1"/>
          </p:cNvSpPr>
          <p:nvPr>
            <p:ph type="sldNum" sz="quarter" idx="5"/>
          </p:nvPr>
        </p:nvSpPr>
        <p:spPr/>
        <p:txBody>
          <a:bodyPr/>
          <a:lstStyle/>
          <a:p>
            <a:fld id="{E32E1238-9901-4C96-A94C-A765DAE01328}" type="slidenum">
              <a:rPr lang="en-US" smtClean="0"/>
              <a:t>11</a:t>
            </a:fld>
            <a:endParaRPr lang="en-US" dirty="0"/>
          </a:p>
        </p:txBody>
      </p:sp>
    </p:spTree>
    <p:extLst>
      <p:ext uri="{BB962C8B-B14F-4D97-AF65-F5344CB8AC3E}">
        <p14:creationId xmlns:p14="http://schemas.microsoft.com/office/powerpoint/2010/main" val="380534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236 articles with nine selected for inclusion. Lack of published studies on deferred care in the ambulatory setting</a:t>
            </a:r>
          </a:p>
        </p:txBody>
      </p:sp>
      <p:sp>
        <p:nvSpPr>
          <p:cNvPr id="4" name="Slide Number Placeholder 3"/>
          <p:cNvSpPr>
            <a:spLocks noGrp="1"/>
          </p:cNvSpPr>
          <p:nvPr>
            <p:ph type="sldNum" sz="quarter" idx="5"/>
          </p:nvPr>
        </p:nvSpPr>
        <p:spPr/>
        <p:txBody>
          <a:bodyPr/>
          <a:lstStyle/>
          <a:p>
            <a:fld id="{E32E1238-9901-4C96-A94C-A765DAE01328}" type="slidenum">
              <a:rPr lang="en-US" smtClean="0"/>
              <a:t>13</a:t>
            </a:fld>
            <a:endParaRPr lang="en-US" dirty="0"/>
          </a:p>
        </p:txBody>
      </p:sp>
    </p:spTree>
    <p:extLst>
      <p:ext uri="{BB962C8B-B14F-4D97-AF65-F5344CB8AC3E}">
        <p14:creationId xmlns:p14="http://schemas.microsoft.com/office/powerpoint/2010/main" val="157974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a:t>
            </a:r>
            <a:r>
              <a:rPr lang="en-US" sz="1200" kern="1200" dirty="0">
                <a:latin typeface="+mj-lt"/>
              </a:rPr>
              <a:t>including scheduling support and enhanced access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Socioeconomic barriers: </a:t>
            </a:r>
            <a:r>
              <a:rPr lang="en-US" sz="1200" kern="1200" dirty="0">
                <a:latin typeface="+mj-lt"/>
              </a:rPr>
              <a:t>addressing food security, medication affordability, transportation, and behavioral health needs. *These needs not included in the intervention due to a lack of key stakeholder consensus for inclusion in an initial pilot. This is a noted weakness in the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outreach and engagement: </a:t>
            </a:r>
            <a:r>
              <a:rPr lang="en-US" sz="1200" kern="1200" dirty="0">
                <a:latin typeface="+mj-lt"/>
              </a:rPr>
              <a:t>tailored to the needs of complex and vulnerable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Communication and Relationship Building: </a:t>
            </a:r>
            <a:r>
              <a:rPr lang="en-US" sz="1200" kern="1200" dirty="0">
                <a:latin typeface="+mj-lt"/>
              </a:rPr>
              <a:t>promote trusting relationships with the care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j-lt"/>
              </a:rPr>
              <a:t>Population Health Interventions: promote self-management support.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mj-lt"/>
            </a:endParaRPr>
          </a:p>
          <a:p>
            <a:endParaRPr lang="en-US" dirty="0"/>
          </a:p>
        </p:txBody>
      </p:sp>
      <p:sp>
        <p:nvSpPr>
          <p:cNvPr id="4" name="Slide Number Placeholder 3"/>
          <p:cNvSpPr>
            <a:spLocks noGrp="1"/>
          </p:cNvSpPr>
          <p:nvPr>
            <p:ph type="sldNum" sz="quarter" idx="5"/>
          </p:nvPr>
        </p:nvSpPr>
        <p:spPr/>
        <p:txBody>
          <a:bodyPr/>
          <a:lstStyle/>
          <a:p>
            <a:fld id="{E32E1238-9901-4C96-A94C-A765DAE01328}" type="slidenum">
              <a:rPr lang="en-US" smtClean="0"/>
              <a:t>14</a:t>
            </a:fld>
            <a:endParaRPr lang="en-US" dirty="0"/>
          </a:p>
        </p:txBody>
      </p:sp>
    </p:spTree>
    <p:extLst>
      <p:ext uri="{BB962C8B-B14F-4D97-AF65-F5344CB8AC3E}">
        <p14:creationId xmlns:p14="http://schemas.microsoft.com/office/powerpoint/2010/main" val="227455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11/14/2024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93312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11/14/2024</a:t>
            </a:fld>
            <a:endParaRPr lang="en-US" dirty="0"/>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66100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11/14/2024</a:t>
            </a:fld>
            <a:endParaRPr lang="en-US" dirty="0"/>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5029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11/14/2024</a:t>
            </a:fld>
            <a:endParaRPr lang="en-US" dirty="0"/>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75499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11/14/2024</a:t>
            </a:fld>
            <a:endParaRPr lang="en-US" dirty="0"/>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3505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11/14/2024</a:t>
            </a:fld>
            <a:endParaRPr lang="en-US" dirty="0"/>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53708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11/14/2024</a:t>
            </a:fld>
            <a:endParaRPr lang="en-US" dirty="0"/>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12172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11/14/2024</a:t>
            </a:fld>
            <a:endParaRPr lang="en-US" dirty="0"/>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3315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11/14/2024</a:t>
            </a:fld>
            <a:endParaRPr lang="en-US" dirty="0"/>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36230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11/14/2024</a:t>
            </a:fld>
            <a:endParaRPr lang="en-US" dirty="0"/>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31340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11/14/2024</a:t>
            </a:fld>
            <a:endParaRPr lang="en-US" dirty="0"/>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8086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11/14/2024</a:t>
            </a:fld>
            <a:endParaRPr lang="en-US" dirty="0"/>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8971502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8637/jss.v067.io1" TargetMode="External"/><Relationship Id="rId2" Type="http://schemas.openxmlformats.org/officeDocument/2006/relationships/hyperlink" Target="https://www.aaacn.org/practice-resources/position-statements" TargetMode="External"/><Relationship Id="rId1" Type="http://schemas.openxmlformats.org/officeDocument/2006/relationships/slideLayout" Target="../slideLayouts/slideLayout2.xml"/><Relationship Id="rId4" Type="http://schemas.openxmlformats.org/officeDocument/2006/relationships/hyperlink" Target="https://www.uptodate.com/contents/cardiovascular-risks-of-hypertension#:~:text=Hypertension%20is%20quantitatively%20the%20most,risk%20factors%20(table%20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11/jch.12995" TargetMode="External"/><Relationship Id="rId2" Type="http://schemas.openxmlformats.org/officeDocument/2006/relationships/hyperlink" Target="https://doi.org/10.1377/hlthaff.2017.1248" TargetMode="External"/><Relationship Id="rId1" Type="http://schemas.openxmlformats.org/officeDocument/2006/relationships/slideLayout" Target="../slideLayouts/slideLayout2.xml"/><Relationship Id="rId5" Type="http://schemas.openxmlformats.org/officeDocument/2006/relationships/hyperlink" Target="https://doi.org/10.1111/hex.12856" TargetMode="External"/><Relationship Id="rId4" Type="http://schemas.openxmlformats.org/officeDocument/2006/relationships/hyperlink" Target="https://doi-org.ezproxy.libraries.udmercy.edu/10.1111/hex.12856"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chronicdisease/center/index.htm#:~:text=Chronic%20diseases%20are%20responsible%20for,our%20nation%27s%20health%20care%20costs" TargetMode="External"/><Relationship Id="rId2" Type="http://schemas.openxmlformats.org/officeDocument/2006/relationships/hyperlink" Target="https://doi.org/10.1186/s12913-021-07140-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evaluation/index.htm" TargetMode="External"/><Relationship Id="rId2" Type="http://schemas.openxmlformats.org/officeDocument/2006/relationships/hyperlink" Target="https://www.cdc.gov/bloodpressure/facts.htm#:~:text=Only%20about%201%20in%204,have%20their%20condition%20under%20control.&amp;text=About%20half%20of%20adults%20" TargetMode="External"/><Relationship Id="rId1" Type="http://schemas.openxmlformats.org/officeDocument/2006/relationships/slideLayout" Target="../slideLayouts/slideLayout2.xml"/><Relationship Id="rId4" Type="http://schemas.openxmlformats.org/officeDocument/2006/relationships/hyperlink" Target="https://www.cms.gov/Medicare/Health-Plans/SpecialNeedsPlans/SNP-HEDIS#:~:text=HEDIS%20is%20a%20comprehensive%20set,smoking%2C%20asthma%2C%20and%20diabet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16/j.eprac.2021.09.003" TargetMode="External"/><Relationship Id="rId2" Type="http://schemas.openxmlformats.org/officeDocument/2006/relationships/hyperlink" Target="https://doi.org/10.1080/00031305.1981.10479327" TargetMode="External"/><Relationship Id="rId1" Type="http://schemas.openxmlformats.org/officeDocument/2006/relationships/slideLayout" Target="../slideLayouts/slideLayout2.xml"/><Relationship Id="rId4" Type="http://schemas.openxmlformats.org/officeDocument/2006/relationships/hyperlink" Target="https://doi.org/10.1111/1475-6773.1211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reliasmedia.com/articles/health-system-improves-patient-care-and-transitions-through-outreach-no-issue" TargetMode="External"/><Relationship Id="rId2" Type="http://schemas.openxmlformats.org/officeDocument/2006/relationships/hyperlink" Target="https://doi.org/10.1037/1082-989X.2.3.292" TargetMode="External"/><Relationship Id="rId1" Type="http://schemas.openxmlformats.org/officeDocument/2006/relationships/slideLayout" Target="../slideLayouts/slideLayout2.xml"/><Relationship Id="rId5" Type="http://schemas.openxmlformats.org/officeDocument/2006/relationships/hyperlink" Target="https://r1learning.com/blog/2020/5-stages-of-change" TargetMode="External"/><Relationship Id="rId4" Type="http://schemas.openxmlformats.org/officeDocument/2006/relationships/hyperlink" Target="https://analyze.intellectusstatistics.com/login?navigate=/project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186/1748-5908-6-110" TargetMode="External"/><Relationship Id="rId2" Type="http://schemas.openxmlformats.org/officeDocument/2006/relationships/hyperlink" Target="https://doi.org/10.5430/jbar.v9n1p44" TargetMode="External"/><Relationship Id="rId1" Type="http://schemas.openxmlformats.org/officeDocument/2006/relationships/slideLayout" Target="../slideLayouts/slideLayout2.xml"/><Relationship Id="rId5" Type="http://schemas.openxmlformats.org/officeDocument/2006/relationships/hyperlink" Target="https://doi.org/10.4103/jfmpc.jfmpc_756_21" TargetMode="External"/><Relationship Id="rId4" Type="http://schemas.openxmlformats.org/officeDocument/2006/relationships/hyperlink" Target="https://doi.org/10.4135/9781483348964"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2968/bjon.2021.30.12.75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doi.org/10.1089/pop.2019.0221" TargetMode="External"/><Relationship Id="rId4" Type="http://schemas.openxmlformats.org/officeDocument/2006/relationships/hyperlink" Target="https://doi-org.ezproxy.libraries.udmercy.edu/10.1089/pop.2019.022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089/pop.2019.0033" TargetMode="External"/><Relationship Id="rId2" Type="http://schemas.openxmlformats.org/officeDocument/2006/relationships/hyperlink" Target="https://www.pcpcc.org/about/medical-home" TargetMode="External"/><Relationship Id="rId1" Type="http://schemas.openxmlformats.org/officeDocument/2006/relationships/slideLayout" Target="../slideLayouts/slideLayout2.xml"/><Relationship Id="rId4" Type="http://schemas.openxmlformats.org/officeDocument/2006/relationships/hyperlink" Target="https://www.ama-assn.org/delivering-care/hypertension/troubling-trend-bp-control-drops-adults-hypertension#:~:text=Among%20those%20with%20hypertension%2C%20blood,48.2%25%20in%202017%E2%80%93202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uspreventiveservicestaskforce.org/uspstf/recommendation-topics" TargetMode="External"/><Relationship Id="rId2" Type="http://schemas.openxmlformats.org/officeDocument/2006/relationships/hyperlink" Target="http://www.trinity-health.org/" TargetMode="External"/><Relationship Id="rId1" Type="http://schemas.openxmlformats.org/officeDocument/2006/relationships/slideLayout" Target="../slideLayouts/slideLayout2.xml"/><Relationship Id="rId5" Type="http://schemas.openxmlformats.org/officeDocument/2006/relationships/hyperlink" Target="https://doi.org/10.1186/s12889-020-08610-y" TargetMode="External"/><Relationship Id="rId4" Type="http://schemas.openxmlformats.org/officeDocument/2006/relationships/hyperlink" Target="https://doi-org.ezproxy.libraries.udmercy.edu/10.1186/s12889-020-08610-y"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reliasmedia.com/articles/health-system-improves-patient-care-and-transitions-through-outreach-no-issue" TargetMode="External"/><Relationship Id="rId2" Type="http://schemas.openxmlformats.org/officeDocument/2006/relationships/hyperlink" Target="https://doi.org/10.1371/journal.pmed.100304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11FBDEF-9CA1-495E-A9FA-E912D5145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4D1F2-AA25-40E7-BA8E-5DBC21AE00BD}"/>
              </a:ext>
            </a:extLst>
          </p:cNvPr>
          <p:cNvSpPr>
            <a:spLocks noGrp="1"/>
          </p:cNvSpPr>
          <p:nvPr>
            <p:ph type="ctrTitle"/>
          </p:nvPr>
        </p:nvSpPr>
        <p:spPr>
          <a:xfrm>
            <a:off x="1066800" y="685801"/>
            <a:ext cx="3352800" cy="3046228"/>
          </a:xfrm>
        </p:spPr>
        <p:txBody>
          <a:bodyPr>
            <a:normAutofit/>
          </a:bodyPr>
          <a:lstStyle/>
          <a:p>
            <a:r>
              <a:rPr lang="en-US" sz="2500" b="1" dirty="0">
                <a:effectLst/>
                <a:ea typeface="Arial" panose="020B0604020202020204" pitchFamily="34" charset="0"/>
              </a:rPr>
              <a:t>Engaging Patients in the Completion of Deferred Care in the Ambulatory Setting</a:t>
            </a:r>
            <a:endParaRPr lang="en-US" sz="2500" dirty="0"/>
          </a:p>
        </p:txBody>
      </p:sp>
      <p:sp>
        <p:nvSpPr>
          <p:cNvPr id="3" name="Subtitle 2">
            <a:extLst>
              <a:ext uri="{FF2B5EF4-FFF2-40B4-BE49-F238E27FC236}">
                <a16:creationId xmlns:a16="http://schemas.microsoft.com/office/drawing/2014/main" id="{F989E9B1-4E62-40F2-9CE9-CFA6E4220D05}"/>
              </a:ext>
            </a:extLst>
          </p:cNvPr>
          <p:cNvSpPr>
            <a:spLocks noGrp="1"/>
          </p:cNvSpPr>
          <p:nvPr>
            <p:ph type="subTitle" idx="1"/>
          </p:nvPr>
        </p:nvSpPr>
        <p:spPr>
          <a:xfrm>
            <a:off x="1066800" y="4114800"/>
            <a:ext cx="3352800" cy="2057400"/>
          </a:xfrm>
        </p:spPr>
        <p:txBody>
          <a:bodyPr>
            <a:normAutofit/>
          </a:bodyPr>
          <a:lstStyle/>
          <a:p>
            <a:pPr marL="0" marR="0">
              <a:spcBef>
                <a:spcPts val="0"/>
              </a:spcBef>
              <a:spcAft>
                <a:spcPts val="1000"/>
              </a:spcAft>
            </a:pPr>
            <a:r>
              <a:rPr lang="en-US" sz="2200" i="0" dirty="0">
                <a:effectLst/>
                <a:ea typeface="Arial" panose="020B0604020202020204" pitchFamily="34" charset="0"/>
                <a:cs typeface="Times New Roman" panose="02020603050405020304" pitchFamily="18" charset="0"/>
              </a:rPr>
              <a:t>Jennifer L. Bailey</a:t>
            </a:r>
            <a:endParaRPr lang="en-US" sz="2200" i="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200" i="0" dirty="0">
                <a:effectLst/>
                <a:ea typeface="Arial" panose="020B0604020202020204" pitchFamily="34" charset="0"/>
                <a:cs typeface="Times New Roman" panose="02020603050405020304" pitchFamily="18" charset="0"/>
              </a:rPr>
              <a:t> University of Detroit Mercy</a:t>
            </a:r>
            <a:endParaRPr lang="en-US" sz="2200" i="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200" i="0" dirty="0">
                <a:effectLst/>
                <a:ea typeface="Arial" panose="020B0604020202020204" pitchFamily="34" charset="0"/>
                <a:cs typeface="Times New Roman" panose="02020603050405020304" pitchFamily="18" charset="0"/>
              </a:rPr>
              <a:t>July 24, 2023</a:t>
            </a:r>
            <a:endParaRPr lang="en-US" sz="2200" i="0" dirty="0">
              <a:effectLst/>
              <a:ea typeface="Calibri" panose="020F0502020204030204" pitchFamily="34" charset="0"/>
              <a:cs typeface="Times New Roman" panose="02020603050405020304" pitchFamily="18" charset="0"/>
            </a:endParaRPr>
          </a:p>
          <a:p>
            <a:endParaRPr lang="en-US" sz="2200" dirty="0"/>
          </a:p>
        </p:txBody>
      </p:sp>
      <p:sp>
        <p:nvSpPr>
          <p:cNvPr id="20" name="Rectangle 19">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loudy oil paint art">
            <a:extLst>
              <a:ext uri="{FF2B5EF4-FFF2-40B4-BE49-F238E27FC236}">
                <a16:creationId xmlns:a16="http://schemas.microsoft.com/office/drawing/2014/main" id="{4FDFA0B2-0AD0-F9BF-9C03-C3155EA3BAB1}"/>
              </a:ext>
            </a:extLst>
          </p:cNvPr>
          <p:cNvPicPr>
            <a:picLocks noChangeAspect="1"/>
          </p:cNvPicPr>
          <p:nvPr/>
        </p:nvPicPr>
        <p:blipFill rotWithShape="1">
          <a:blip r:embed="rId2"/>
          <a:srcRect r="40666" b="-1"/>
          <a:stretch/>
        </p:blipFill>
        <p:spPr>
          <a:xfrm>
            <a:off x="6362697" y="685801"/>
            <a:ext cx="4876805" cy="5486399"/>
          </a:xfrm>
          <a:prstGeom prst="rect">
            <a:avLst/>
          </a:prstGeom>
        </p:spPr>
      </p:pic>
    </p:spTree>
    <p:extLst>
      <p:ext uri="{BB962C8B-B14F-4D97-AF65-F5344CB8AC3E}">
        <p14:creationId xmlns:p14="http://schemas.microsoft.com/office/powerpoint/2010/main" val="3746400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8D58F3-C855-479A-89FA-6A83B15F80AA}"/>
              </a:ext>
            </a:extLst>
          </p:cNvPr>
          <p:cNvSpPr>
            <a:spLocks noGrp="1"/>
          </p:cNvSpPr>
          <p:nvPr>
            <p:ph type="title"/>
          </p:nvPr>
        </p:nvSpPr>
        <p:spPr>
          <a:xfrm>
            <a:off x="1371600" y="1371600"/>
            <a:ext cx="2705100" cy="4114800"/>
          </a:xfrm>
        </p:spPr>
        <p:txBody>
          <a:bodyPr anchor="ctr">
            <a:normAutofit/>
          </a:bodyPr>
          <a:lstStyle/>
          <a:p>
            <a:pPr algn="ctr"/>
            <a:r>
              <a:rPr lang="en-US" sz="3000" dirty="0">
                <a:solidFill>
                  <a:schemeClr val="bg2"/>
                </a:solidFill>
              </a:rPr>
              <a:t>Problem Statement</a:t>
            </a:r>
          </a:p>
        </p:txBody>
      </p:sp>
      <p:graphicFrame>
        <p:nvGraphicFramePr>
          <p:cNvPr id="5" name="Content Placeholder 2">
            <a:extLst>
              <a:ext uri="{FF2B5EF4-FFF2-40B4-BE49-F238E27FC236}">
                <a16:creationId xmlns:a16="http://schemas.microsoft.com/office/drawing/2014/main" id="{D547A207-D2DE-D47E-F16C-368E6D047EEF}"/>
              </a:ext>
            </a:extLst>
          </p:cNvPr>
          <p:cNvGraphicFramePr>
            <a:graphicFrameLocks noGrp="1"/>
          </p:cNvGraphicFramePr>
          <p:nvPr>
            <p:ph idx="1"/>
            <p:extLst>
              <p:ext uri="{D42A27DB-BD31-4B8C-83A1-F6EECF244321}">
                <p14:modId xmlns:p14="http://schemas.microsoft.com/office/powerpoint/2010/main" val="3458969926"/>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35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5AC21E-9F8A-4450-0009-9DD68B5DE9A9}"/>
              </a:ext>
            </a:extLst>
          </p:cNvPr>
          <p:cNvSpPr>
            <a:spLocks noGrp="1"/>
          </p:cNvSpPr>
          <p:nvPr>
            <p:ph type="title"/>
          </p:nvPr>
        </p:nvSpPr>
        <p:spPr>
          <a:xfrm>
            <a:off x="1371600" y="1073834"/>
            <a:ext cx="9486900" cy="900332"/>
          </a:xfrm>
        </p:spPr>
        <p:txBody>
          <a:bodyPr anchor="ctr">
            <a:normAutofit/>
          </a:bodyPr>
          <a:lstStyle/>
          <a:p>
            <a:pPr algn="ctr"/>
            <a:r>
              <a:rPr lang="en-US" dirty="0"/>
              <a:t>Rationale for Improvement</a:t>
            </a:r>
          </a:p>
        </p:txBody>
      </p:sp>
      <p:graphicFrame>
        <p:nvGraphicFramePr>
          <p:cNvPr id="13" name="Content Placeholder 2">
            <a:extLst>
              <a:ext uri="{FF2B5EF4-FFF2-40B4-BE49-F238E27FC236}">
                <a16:creationId xmlns:a16="http://schemas.microsoft.com/office/drawing/2014/main" id="{78DE3EF7-8ED1-6806-D659-9FBFB8B86CF5}"/>
              </a:ext>
            </a:extLst>
          </p:cNvPr>
          <p:cNvGraphicFramePr>
            <a:graphicFrameLocks noGrp="1"/>
          </p:cNvGraphicFramePr>
          <p:nvPr>
            <p:ph idx="1"/>
            <p:extLst>
              <p:ext uri="{D42A27DB-BD31-4B8C-83A1-F6EECF244321}">
                <p14:modId xmlns:p14="http://schemas.microsoft.com/office/powerpoint/2010/main" val="3489021712"/>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89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4A9B-2625-9BD7-0CE7-3EE8501CD14A}"/>
              </a:ext>
            </a:extLst>
          </p:cNvPr>
          <p:cNvSpPr>
            <a:spLocks noGrp="1"/>
          </p:cNvSpPr>
          <p:nvPr>
            <p:ph type="title"/>
          </p:nvPr>
        </p:nvSpPr>
        <p:spPr/>
        <p:txBody>
          <a:bodyPr>
            <a:normAutofit fontScale="90000"/>
          </a:bodyPr>
          <a:lstStyle/>
          <a:p>
            <a:r>
              <a:rPr lang="en-US" dirty="0"/>
              <a:t>Clinical Question &amp; Purpose of Evaluation</a:t>
            </a:r>
          </a:p>
        </p:txBody>
      </p:sp>
      <p:sp>
        <p:nvSpPr>
          <p:cNvPr id="3" name="Content Placeholder 2">
            <a:extLst>
              <a:ext uri="{FF2B5EF4-FFF2-40B4-BE49-F238E27FC236}">
                <a16:creationId xmlns:a16="http://schemas.microsoft.com/office/drawing/2014/main" id="{0A883BDD-2FBA-4F6F-7040-B5FB78C6F616}"/>
              </a:ext>
            </a:extLst>
          </p:cNvPr>
          <p:cNvSpPr>
            <a:spLocks noGrp="1"/>
          </p:cNvSpPr>
          <p:nvPr>
            <p:ph sz="half" idx="1"/>
          </p:nvPr>
        </p:nvSpPr>
        <p:spPr/>
        <p:txBody>
          <a:bodyPr>
            <a:normAutofit fontScale="92500" lnSpcReduction="10000"/>
          </a:bodyPr>
          <a:lstStyle/>
          <a:p>
            <a:pPr marL="0" indent="0">
              <a:buNone/>
            </a:pPr>
            <a:endParaRPr lang="en-US" sz="2400" dirty="0">
              <a:latin typeface="+mj-lt"/>
            </a:endParaRPr>
          </a:p>
          <a:p>
            <a:pPr marL="0" indent="0">
              <a:buNone/>
            </a:pPr>
            <a:r>
              <a:rPr lang="en-US" sz="2400" dirty="0">
                <a:latin typeface="+mj-lt"/>
              </a:rPr>
              <a:t>Do patients with a current diagnosis of hypertension </a:t>
            </a:r>
            <a:r>
              <a:rPr lang="en-US" sz="2400" b="1" dirty="0">
                <a:solidFill>
                  <a:schemeClr val="tx2">
                    <a:lumMod val="75000"/>
                    <a:lumOff val="25000"/>
                  </a:schemeClr>
                </a:solidFill>
                <a:latin typeface="+mj-lt"/>
              </a:rPr>
              <a:t>(population) </a:t>
            </a:r>
            <a:r>
              <a:rPr lang="en-US" sz="2400" dirty="0">
                <a:latin typeface="+mj-lt"/>
              </a:rPr>
              <a:t>who receive non-clinical outreach interventions such as text, email, or EHR portal messages </a:t>
            </a:r>
            <a:r>
              <a:rPr lang="en-US" sz="2400" b="1" dirty="0">
                <a:solidFill>
                  <a:schemeClr val="tx2">
                    <a:lumMod val="75000"/>
                    <a:lumOff val="25000"/>
                  </a:schemeClr>
                </a:solidFill>
                <a:latin typeface="+mj-lt"/>
              </a:rPr>
              <a:t>(intervention) </a:t>
            </a:r>
            <a:r>
              <a:rPr lang="en-US" sz="2400" dirty="0">
                <a:latin typeface="+mj-lt"/>
              </a:rPr>
              <a:t>demonstrate improved engagement in condition management as evidenced by completion of recommended care </a:t>
            </a:r>
            <a:r>
              <a:rPr lang="en-US" sz="2400" b="1" dirty="0">
                <a:solidFill>
                  <a:schemeClr val="tx2">
                    <a:lumMod val="75000"/>
                    <a:lumOff val="25000"/>
                  </a:schemeClr>
                </a:solidFill>
                <a:latin typeface="+mj-lt"/>
              </a:rPr>
              <a:t>(outcome) </a:t>
            </a:r>
            <a:r>
              <a:rPr lang="en-US" sz="2400" dirty="0">
                <a:latin typeface="+mj-lt"/>
              </a:rPr>
              <a:t>as compared to patients who receive routine outreach intervention inclusive of bulk messaging and ambulatory nurse-led outreach </a:t>
            </a:r>
            <a:r>
              <a:rPr lang="en-US" sz="2400" b="1" dirty="0">
                <a:solidFill>
                  <a:schemeClr val="tx2">
                    <a:lumMod val="75000"/>
                    <a:lumOff val="25000"/>
                  </a:schemeClr>
                </a:solidFill>
                <a:latin typeface="+mj-lt"/>
              </a:rPr>
              <a:t>(comparison)</a:t>
            </a:r>
            <a:r>
              <a:rPr lang="en-US" dirty="0">
                <a:solidFill>
                  <a:schemeClr val="tx1"/>
                </a:solidFill>
              </a:rPr>
              <a:t>?</a:t>
            </a:r>
            <a:endParaRPr lang="en-US" sz="2400" dirty="0">
              <a:solidFill>
                <a:schemeClr val="tx2">
                  <a:lumMod val="75000"/>
                  <a:lumOff val="25000"/>
                </a:schemeClr>
              </a:solidFill>
              <a:latin typeface="+mj-lt"/>
            </a:endParaRPr>
          </a:p>
        </p:txBody>
      </p:sp>
      <p:graphicFrame>
        <p:nvGraphicFramePr>
          <p:cNvPr id="10" name="Content Placeholder 3">
            <a:extLst>
              <a:ext uri="{FF2B5EF4-FFF2-40B4-BE49-F238E27FC236}">
                <a16:creationId xmlns:a16="http://schemas.microsoft.com/office/drawing/2014/main" id="{A5C81973-4CF4-27A2-9ADE-A4B885A91BC9}"/>
              </a:ext>
            </a:extLst>
          </p:cNvPr>
          <p:cNvGraphicFramePr>
            <a:graphicFrameLocks noGrp="1"/>
          </p:cNvGraphicFramePr>
          <p:nvPr>
            <p:ph sz="half" idx="2"/>
            <p:extLst>
              <p:ext uri="{D42A27DB-BD31-4B8C-83A1-F6EECF244321}">
                <p14:modId xmlns:p14="http://schemas.microsoft.com/office/powerpoint/2010/main" val="1554822152"/>
              </p:ext>
            </p:extLst>
          </p:nvPr>
        </p:nvGraphicFramePr>
        <p:xfrm>
          <a:off x="6265408" y="2057401"/>
          <a:ext cx="5016834" cy="4119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35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4148DE-DD2E-4461-8CFE-B7FFDA57F298}"/>
              </a:ext>
            </a:extLst>
          </p:cNvPr>
          <p:cNvSpPr>
            <a:spLocks noGrp="1"/>
          </p:cNvSpPr>
          <p:nvPr>
            <p:ph type="title"/>
          </p:nvPr>
        </p:nvSpPr>
        <p:spPr>
          <a:xfrm>
            <a:off x="1395045" y="947223"/>
            <a:ext cx="9394874" cy="928467"/>
          </a:xfrm>
        </p:spPr>
        <p:txBody>
          <a:bodyPr anchor="ctr">
            <a:normAutofit/>
          </a:bodyPr>
          <a:lstStyle/>
          <a:p>
            <a:pPr algn="ctr"/>
            <a:r>
              <a:rPr lang="en-US" dirty="0"/>
              <a:t>Review of Evidence</a:t>
            </a:r>
          </a:p>
        </p:txBody>
      </p:sp>
      <p:graphicFrame>
        <p:nvGraphicFramePr>
          <p:cNvPr id="5" name="Content Placeholder 2">
            <a:extLst>
              <a:ext uri="{FF2B5EF4-FFF2-40B4-BE49-F238E27FC236}">
                <a16:creationId xmlns:a16="http://schemas.microsoft.com/office/drawing/2014/main" id="{D3B15F38-4991-CC46-A41B-4378D3D90CDB}"/>
              </a:ext>
            </a:extLst>
          </p:cNvPr>
          <p:cNvGraphicFramePr>
            <a:graphicFrameLocks noGrp="1"/>
          </p:cNvGraphicFramePr>
          <p:nvPr>
            <p:ph idx="1"/>
            <p:extLst>
              <p:ext uri="{D42A27DB-BD31-4B8C-83A1-F6EECF244321}">
                <p14:modId xmlns:p14="http://schemas.microsoft.com/office/powerpoint/2010/main" val="4188325785"/>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93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634C27EA-18ED-4CFA-8823-6BCBAC02D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8">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699"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1EACB2-70F3-22B7-0021-81A99CF90D0B}"/>
              </a:ext>
            </a:extLst>
          </p:cNvPr>
          <p:cNvSpPr>
            <a:spLocks noGrp="1"/>
          </p:cNvSpPr>
          <p:nvPr>
            <p:ph type="title"/>
          </p:nvPr>
        </p:nvSpPr>
        <p:spPr>
          <a:xfrm>
            <a:off x="1371600" y="1371600"/>
            <a:ext cx="2705100" cy="4114800"/>
          </a:xfrm>
        </p:spPr>
        <p:txBody>
          <a:bodyPr anchor="ctr">
            <a:normAutofit/>
          </a:bodyPr>
          <a:lstStyle/>
          <a:p>
            <a:pPr algn="ctr"/>
            <a:r>
              <a:rPr lang="en-US" sz="2500" dirty="0">
                <a:solidFill>
                  <a:schemeClr val="bg2"/>
                </a:solidFill>
              </a:rPr>
              <a:t>Synthesis of Evidence: </a:t>
            </a:r>
            <a:br>
              <a:rPr lang="en-US" sz="2500" dirty="0">
                <a:solidFill>
                  <a:schemeClr val="bg2"/>
                </a:solidFill>
              </a:rPr>
            </a:br>
            <a:r>
              <a:rPr lang="en-US" sz="2500" dirty="0">
                <a:solidFill>
                  <a:schemeClr val="bg2"/>
                </a:solidFill>
              </a:rPr>
              <a:t>Five Consistent Themes Noted</a:t>
            </a:r>
          </a:p>
        </p:txBody>
      </p:sp>
      <p:sp>
        <p:nvSpPr>
          <p:cNvPr id="25" name="Rectangle 2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90D23C09-6C94-00F9-C9F6-1D232267E836}"/>
              </a:ext>
            </a:extLst>
          </p:cNvPr>
          <p:cNvSpPr>
            <a:spLocks noGrp="1"/>
          </p:cNvSpPr>
          <p:nvPr>
            <p:ph idx="1"/>
          </p:nvPr>
        </p:nvSpPr>
        <p:spPr>
          <a:xfrm>
            <a:off x="6096000" y="600740"/>
            <a:ext cx="5410200" cy="5667153"/>
          </a:xfrm>
        </p:spPr>
        <p:txBody>
          <a:bodyPr anchor="ctr">
            <a:normAutofit/>
          </a:bodyPr>
          <a:lstStyle/>
          <a:p>
            <a:pPr lvl="0">
              <a:lnSpc>
                <a:spcPct val="90000"/>
              </a:lnSpc>
            </a:pPr>
            <a:r>
              <a:rPr lang="en-US" sz="1800" b="1" kern="1200" dirty="0">
                <a:latin typeface="+mn-lt"/>
              </a:rPr>
              <a:t>Access </a:t>
            </a:r>
            <a:r>
              <a:rPr lang="en-US" sz="1800" b="1" kern="1200" dirty="0">
                <a:latin typeface="+mn-lt"/>
                <a:ea typeface="+mn-ea"/>
                <a:cs typeface="+mn-cs"/>
              </a:rPr>
              <a:t>– </a:t>
            </a:r>
            <a:r>
              <a:rPr lang="en-US" sz="1800" kern="1200" dirty="0">
                <a:latin typeface="+mn-lt"/>
              </a:rPr>
              <a:t>foundational component to ensure patient engagement in the completion of recommended care</a:t>
            </a:r>
          </a:p>
          <a:p>
            <a:pPr lvl="0">
              <a:lnSpc>
                <a:spcPct val="90000"/>
              </a:lnSpc>
            </a:pPr>
            <a:r>
              <a:rPr lang="en-US" sz="1800" b="1" kern="1200" dirty="0">
                <a:latin typeface="+mn-lt"/>
                <a:ea typeface="+mn-ea"/>
                <a:cs typeface="+mn-cs"/>
              </a:rPr>
              <a:t>Socioeconomic barriers – </a:t>
            </a:r>
            <a:r>
              <a:rPr lang="en-US" sz="1800" kern="1200" dirty="0">
                <a:latin typeface="+mn-lt"/>
              </a:rPr>
              <a:t>ensure recommended care aligns with patient socio, economic, and cultural needs</a:t>
            </a:r>
          </a:p>
          <a:p>
            <a:pPr lvl="0">
              <a:lnSpc>
                <a:spcPct val="90000"/>
              </a:lnSpc>
            </a:pPr>
            <a:r>
              <a:rPr lang="en-US" sz="1800" b="1" kern="1200" dirty="0">
                <a:latin typeface="+mn-lt"/>
                <a:ea typeface="+mn-ea"/>
                <a:cs typeface="+mn-cs"/>
              </a:rPr>
              <a:t>Patient outreach and engagement – </a:t>
            </a:r>
            <a:r>
              <a:rPr lang="en-US" sz="1800" kern="1200" dirty="0">
                <a:latin typeface="+mn-lt"/>
                <a:ea typeface="+mn-ea"/>
                <a:cs typeface="+mn-cs"/>
              </a:rPr>
              <a:t>consistent</a:t>
            </a:r>
            <a:r>
              <a:rPr lang="en-US" sz="1800" b="1" kern="1200" dirty="0">
                <a:latin typeface="+mn-lt"/>
                <a:ea typeface="+mn-ea"/>
                <a:cs typeface="+mn-cs"/>
              </a:rPr>
              <a:t> </a:t>
            </a:r>
            <a:r>
              <a:rPr lang="en-US" sz="1800" kern="1200" dirty="0">
                <a:latin typeface="+mn-lt"/>
              </a:rPr>
              <a:t>use of standard outreach protocols</a:t>
            </a:r>
          </a:p>
          <a:p>
            <a:pPr lvl="0">
              <a:lnSpc>
                <a:spcPct val="90000"/>
              </a:lnSpc>
            </a:pPr>
            <a:r>
              <a:rPr lang="en-US" sz="1800" b="1" kern="1200" dirty="0">
                <a:latin typeface="+mn-lt"/>
                <a:ea typeface="+mn-ea"/>
                <a:cs typeface="+mn-cs"/>
              </a:rPr>
              <a:t>Communication and relationship building – </a:t>
            </a:r>
            <a:r>
              <a:rPr lang="en-US" sz="1800" kern="1200" dirty="0">
                <a:latin typeface="+mn-lt"/>
              </a:rPr>
              <a:t>ensure understanding of the importance of recommended care</a:t>
            </a:r>
          </a:p>
          <a:p>
            <a:pPr lvl="0">
              <a:lnSpc>
                <a:spcPct val="90000"/>
              </a:lnSpc>
            </a:pPr>
            <a:r>
              <a:rPr lang="en-US" sz="1800" b="1" kern="1200" dirty="0">
                <a:latin typeface="+mn-lt"/>
                <a:ea typeface="+mn-ea"/>
                <a:cs typeface="+mn-cs"/>
              </a:rPr>
              <a:t>Population Health Interventions – </a:t>
            </a:r>
            <a:r>
              <a:rPr lang="en-US" sz="1800" kern="1200" dirty="0">
                <a:latin typeface="+mn-lt"/>
              </a:rPr>
              <a:t>offer care management and care coordination resources</a:t>
            </a:r>
          </a:p>
        </p:txBody>
      </p:sp>
    </p:spTree>
    <p:extLst>
      <p:ext uri="{BB962C8B-B14F-4D97-AF65-F5344CB8AC3E}">
        <p14:creationId xmlns:p14="http://schemas.microsoft.com/office/powerpoint/2010/main" val="217087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BD1C247-1E5B-4399-87F8-31C532F0A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F0F311-CB15-4C1D-937F-8DBB429D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E6F70DE8-A2A4-4336-A602-73036FED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1A7360-C09A-6292-CF80-B96B24A6616C}"/>
              </a:ext>
            </a:extLst>
          </p:cNvPr>
          <p:cNvSpPr>
            <a:spLocks noGrp="1"/>
          </p:cNvSpPr>
          <p:nvPr>
            <p:ph type="title"/>
          </p:nvPr>
        </p:nvSpPr>
        <p:spPr>
          <a:xfrm>
            <a:off x="1157027" y="1371600"/>
            <a:ext cx="3702052" cy="4114800"/>
          </a:xfrm>
        </p:spPr>
        <p:txBody>
          <a:bodyPr vert="horz" lIns="91440" tIns="45720" rIns="91440" bIns="45720" rtlCol="0" anchor="ctr">
            <a:normAutofit/>
          </a:bodyPr>
          <a:lstStyle/>
          <a:p>
            <a:r>
              <a:rPr lang="en-US" sz="2700" dirty="0"/>
              <a:t>Organizational Assessment and SWOT Analysis</a:t>
            </a:r>
          </a:p>
        </p:txBody>
      </p:sp>
      <p:sp>
        <p:nvSpPr>
          <p:cNvPr id="25" name="Rectangle 22">
            <a:extLst>
              <a:ext uri="{FF2B5EF4-FFF2-40B4-BE49-F238E27FC236}">
                <a16:creationId xmlns:a16="http://schemas.microsoft.com/office/drawing/2014/main" id="{0BC37474-18AF-4624-880A-2ACF6A650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3">
            <a:extLst>
              <a:ext uri="{FF2B5EF4-FFF2-40B4-BE49-F238E27FC236}">
                <a16:creationId xmlns:a16="http://schemas.microsoft.com/office/drawing/2014/main" id="{E343479D-5FD9-11E6-A0C7-FFF5E146A556}"/>
              </a:ext>
            </a:extLst>
          </p:cNvPr>
          <p:cNvSpPr>
            <a:spLocks noGrp="1"/>
          </p:cNvSpPr>
          <p:nvPr>
            <p:ph sz="half" idx="2"/>
          </p:nvPr>
        </p:nvSpPr>
        <p:spPr>
          <a:xfrm>
            <a:off x="6781800" y="520995"/>
            <a:ext cx="4724400" cy="5858539"/>
          </a:xfrm>
        </p:spPr>
        <p:txBody>
          <a:bodyPr vert="horz" lIns="91440" tIns="45720" rIns="91440" bIns="45720" rtlCol="0" anchor="ctr">
            <a:normAutofit lnSpcReduction="10000"/>
          </a:bodyPr>
          <a:lstStyle/>
          <a:p>
            <a:pPr marL="0" indent="0">
              <a:lnSpc>
                <a:spcPct val="90000"/>
              </a:lnSpc>
              <a:spcBef>
                <a:spcPts val="810"/>
              </a:spcBef>
              <a:buNone/>
            </a:pPr>
            <a:r>
              <a:rPr lang="en-US" sz="1600" b="1" dirty="0">
                <a:latin typeface="+mn-lt"/>
              </a:rPr>
              <a:t>Strengths</a:t>
            </a:r>
          </a:p>
          <a:p>
            <a:pPr marL="185166">
              <a:lnSpc>
                <a:spcPct val="90000"/>
              </a:lnSpc>
              <a:spcBef>
                <a:spcPts val="810"/>
              </a:spcBef>
            </a:pPr>
            <a:r>
              <a:rPr lang="en-US" sz="1600" dirty="0">
                <a:latin typeface="+mn-lt"/>
              </a:rPr>
              <a:t>System office executive and regional leadership engagement in outreach pilot concept</a:t>
            </a:r>
          </a:p>
          <a:p>
            <a:pPr marL="185166">
              <a:lnSpc>
                <a:spcPct val="90000"/>
              </a:lnSpc>
              <a:spcBef>
                <a:spcPts val="810"/>
              </a:spcBef>
            </a:pPr>
            <a:r>
              <a:rPr lang="en-US" sz="1600" dirty="0">
                <a:latin typeface="+mn-lt"/>
              </a:rPr>
              <a:t>Supports several growth and quality improvement strategies including hypertension management</a:t>
            </a:r>
          </a:p>
          <a:p>
            <a:pPr marL="0" indent="0">
              <a:lnSpc>
                <a:spcPct val="90000"/>
              </a:lnSpc>
              <a:spcBef>
                <a:spcPts val="810"/>
              </a:spcBef>
              <a:buNone/>
            </a:pPr>
            <a:r>
              <a:rPr lang="en-US" sz="1600" b="1" dirty="0">
                <a:latin typeface="+mn-lt"/>
              </a:rPr>
              <a:t>Weaknesses</a:t>
            </a:r>
          </a:p>
          <a:p>
            <a:pPr marL="185166">
              <a:lnSpc>
                <a:spcPct val="90000"/>
              </a:lnSpc>
              <a:spcBef>
                <a:spcPts val="810"/>
              </a:spcBef>
            </a:pPr>
            <a:r>
              <a:rPr lang="en-US" sz="1600" dirty="0">
                <a:latin typeface="+mn-lt"/>
              </a:rPr>
              <a:t>Lack of leadership alignment between key stakeholder groups in pilot design</a:t>
            </a:r>
          </a:p>
          <a:p>
            <a:pPr marL="185166">
              <a:lnSpc>
                <a:spcPct val="90000"/>
              </a:lnSpc>
              <a:spcBef>
                <a:spcPts val="810"/>
              </a:spcBef>
            </a:pPr>
            <a:r>
              <a:rPr lang="en-US" sz="1600" dirty="0">
                <a:latin typeface="+mn-lt"/>
              </a:rPr>
              <a:t>Unique operating differences and perspectives </a:t>
            </a:r>
          </a:p>
          <a:p>
            <a:pPr marL="185166">
              <a:lnSpc>
                <a:spcPct val="90000"/>
              </a:lnSpc>
              <a:spcBef>
                <a:spcPts val="810"/>
              </a:spcBef>
            </a:pPr>
            <a:r>
              <a:rPr lang="en-US" sz="1600" dirty="0">
                <a:latin typeface="+mn-lt"/>
              </a:rPr>
              <a:t>Cost constraints</a:t>
            </a:r>
          </a:p>
          <a:p>
            <a:pPr marL="0" indent="0">
              <a:lnSpc>
                <a:spcPct val="90000"/>
              </a:lnSpc>
              <a:spcBef>
                <a:spcPts val="810"/>
              </a:spcBef>
              <a:buNone/>
            </a:pPr>
            <a:r>
              <a:rPr lang="en-US" sz="1600" b="1" dirty="0">
                <a:latin typeface="+mn-lt"/>
              </a:rPr>
              <a:t>Opportunities</a:t>
            </a:r>
          </a:p>
          <a:p>
            <a:pPr marL="185166">
              <a:lnSpc>
                <a:spcPct val="90000"/>
              </a:lnSpc>
              <a:spcBef>
                <a:spcPts val="810"/>
              </a:spcBef>
            </a:pPr>
            <a:r>
              <a:rPr lang="en-US" sz="1600" dirty="0">
                <a:latin typeface="+mn-lt"/>
              </a:rPr>
              <a:t>System-wide solution for patient appointment reminders, gaps in care closure, and proactive scheduling outreach</a:t>
            </a:r>
          </a:p>
          <a:p>
            <a:pPr marL="185166">
              <a:lnSpc>
                <a:spcPct val="90000"/>
              </a:lnSpc>
              <a:spcBef>
                <a:spcPts val="810"/>
              </a:spcBef>
            </a:pPr>
            <a:r>
              <a:rPr lang="en-US" sz="1600" dirty="0">
                <a:latin typeface="+mn-lt"/>
              </a:rPr>
              <a:t>Recognize staff and technology operational efficiencies </a:t>
            </a:r>
          </a:p>
          <a:p>
            <a:pPr marL="0" indent="0">
              <a:lnSpc>
                <a:spcPct val="90000"/>
              </a:lnSpc>
              <a:spcBef>
                <a:spcPts val="810"/>
              </a:spcBef>
              <a:buNone/>
            </a:pPr>
            <a:r>
              <a:rPr lang="en-US" sz="1600" b="1" dirty="0">
                <a:latin typeface="+mn-lt"/>
              </a:rPr>
              <a:t>Threats</a:t>
            </a:r>
          </a:p>
          <a:p>
            <a:pPr marL="185166">
              <a:lnSpc>
                <a:spcPct val="90000"/>
              </a:lnSpc>
              <a:spcBef>
                <a:spcPts val="810"/>
              </a:spcBef>
            </a:pPr>
            <a:r>
              <a:rPr lang="en-US" sz="1600" dirty="0">
                <a:latin typeface="+mn-lt"/>
              </a:rPr>
              <a:t>Ongoing rate of deferred care</a:t>
            </a:r>
          </a:p>
          <a:p>
            <a:pPr marL="185166">
              <a:lnSpc>
                <a:spcPct val="90000"/>
              </a:lnSpc>
              <a:spcBef>
                <a:spcPts val="810"/>
              </a:spcBef>
            </a:pPr>
            <a:r>
              <a:rPr lang="en-US" sz="1600" dirty="0">
                <a:latin typeface="+mn-lt"/>
              </a:rPr>
              <a:t>Complexity of technical and operational standardization for the size and scale of the organization</a:t>
            </a:r>
          </a:p>
          <a:p>
            <a:pPr marL="185166">
              <a:lnSpc>
                <a:spcPct val="90000"/>
              </a:lnSpc>
              <a:spcBef>
                <a:spcPts val="810"/>
              </a:spcBef>
            </a:pPr>
            <a:r>
              <a:rPr lang="en-US" sz="1600" dirty="0">
                <a:latin typeface="+mn-lt"/>
              </a:rPr>
              <a:t>Span of control and decision-making</a:t>
            </a:r>
          </a:p>
          <a:p>
            <a:pPr marL="0">
              <a:lnSpc>
                <a:spcPct val="90000"/>
              </a:lnSpc>
            </a:pPr>
            <a:endParaRPr lang="en-US" sz="1500" dirty="0"/>
          </a:p>
        </p:txBody>
      </p:sp>
    </p:spTree>
    <p:extLst>
      <p:ext uri="{BB962C8B-B14F-4D97-AF65-F5344CB8AC3E}">
        <p14:creationId xmlns:p14="http://schemas.microsoft.com/office/powerpoint/2010/main" val="309965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14DBD7-7907-F1CB-019A-1C82F0EC83A2}"/>
              </a:ext>
            </a:extLst>
          </p:cNvPr>
          <p:cNvSpPr>
            <a:spLocks noGrp="1"/>
          </p:cNvSpPr>
          <p:nvPr>
            <p:ph type="title"/>
          </p:nvPr>
        </p:nvSpPr>
        <p:spPr>
          <a:xfrm>
            <a:off x="685800" y="701040"/>
            <a:ext cx="3390900" cy="5486400"/>
          </a:xfrm>
        </p:spPr>
        <p:txBody>
          <a:bodyPr anchor="ctr">
            <a:normAutofit/>
          </a:bodyPr>
          <a:lstStyle/>
          <a:p>
            <a:pPr algn="ctr"/>
            <a:r>
              <a:rPr lang="en-US" dirty="0"/>
              <a:t>Purpose Statement</a:t>
            </a:r>
          </a:p>
        </p:txBody>
      </p:sp>
      <p:graphicFrame>
        <p:nvGraphicFramePr>
          <p:cNvPr id="5" name="Content Placeholder 2">
            <a:extLst>
              <a:ext uri="{FF2B5EF4-FFF2-40B4-BE49-F238E27FC236}">
                <a16:creationId xmlns:a16="http://schemas.microsoft.com/office/drawing/2014/main" id="{FFD7D0F1-56EB-EE9E-B247-A55B7E2025F3}"/>
              </a:ext>
            </a:extLst>
          </p:cNvPr>
          <p:cNvGraphicFramePr>
            <a:graphicFrameLocks noGrp="1"/>
          </p:cNvGraphicFramePr>
          <p:nvPr>
            <p:ph idx="1"/>
            <p:extLst>
              <p:ext uri="{D42A27DB-BD31-4B8C-83A1-F6EECF244321}">
                <p14:modId xmlns:p14="http://schemas.microsoft.com/office/powerpoint/2010/main" val="303619307"/>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18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EFCC8A-7799-056D-D9DF-59CAD0DB4B6A}"/>
              </a:ext>
            </a:extLst>
          </p:cNvPr>
          <p:cNvSpPr>
            <a:spLocks noGrp="1"/>
          </p:cNvSpPr>
          <p:nvPr>
            <p:ph type="title"/>
          </p:nvPr>
        </p:nvSpPr>
        <p:spPr>
          <a:xfrm>
            <a:off x="1395045" y="947223"/>
            <a:ext cx="9394874" cy="928467"/>
          </a:xfrm>
        </p:spPr>
        <p:txBody>
          <a:bodyPr vert="horz" lIns="91440" tIns="45720" rIns="91440" bIns="45720" rtlCol="0" anchor="ctr">
            <a:normAutofit/>
          </a:bodyPr>
          <a:lstStyle/>
          <a:p>
            <a:r>
              <a:rPr lang="en-US" sz="3200" kern="1200" cap="all" spc="300" baseline="0" dirty="0">
                <a:solidFill>
                  <a:schemeClr val="tx2"/>
                </a:solidFill>
                <a:latin typeface="+mj-lt"/>
                <a:ea typeface="+mj-ea"/>
                <a:cs typeface="+mj-cs"/>
              </a:rPr>
              <a:t>Guiding Frameworks</a:t>
            </a:r>
          </a:p>
        </p:txBody>
      </p:sp>
      <p:pic>
        <p:nvPicPr>
          <p:cNvPr id="12" name="Picture Placeholder 11" descr="A diagram of standards&#10;&#10;Description automatically generated">
            <a:extLst>
              <a:ext uri="{FF2B5EF4-FFF2-40B4-BE49-F238E27FC236}">
                <a16:creationId xmlns:a16="http://schemas.microsoft.com/office/drawing/2014/main" id="{CCCE5566-8A49-CA3F-7919-52B236466B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9882" y="2252457"/>
            <a:ext cx="3281876" cy="3274118"/>
          </a:xfrm>
        </p:spPr>
      </p:pic>
      <p:sp>
        <p:nvSpPr>
          <p:cNvPr id="4" name="Text Placeholder 3">
            <a:extLst>
              <a:ext uri="{FF2B5EF4-FFF2-40B4-BE49-F238E27FC236}">
                <a16:creationId xmlns:a16="http://schemas.microsoft.com/office/drawing/2014/main" id="{C8F611D3-1454-B11C-4369-056E2D0FFEC1}"/>
              </a:ext>
            </a:extLst>
          </p:cNvPr>
          <p:cNvSpPr>
            <a:spLocks noGrp="1"/>
          </p:cNvSpPr>
          <p:nvPr>
            <p:ph sz="half" idx="2"/>
          </p:nvPr>
        </p:nvSpPr>
        <p:spPr>
          <a:xfrm>
            <a:off x="5074418" y="2137115"/>
            <a:ext cx="6906566" cy="4350884"/>
          </a:xfrm>
        </p:spPr>
        <p:txBody>
          <a:bodyPr>
            <a:noAutofit/>
          </a:bodyPr>
          <a:lstStyle/>
          <a:p>
            <a:pPr marL="0" indent="0" defTabSz="630936">
              <a:spcBef>
                <a:spcPts val="690"/>
              </a:spcBef>
              <a:buNone/>
            </a:pPr>
            <a:r>
              <a:rPr lang="en-US" sz="1800" b="1" kern="1200" dirty="0">
                <a:solidFill>
                  <a:schemeClr val="tx2"/>
                </a:solidFill>
                <a:latin typeface="+mn-lt"/>
                <a:ea typeface="+mn-ea"/>
                <a:cs typeface="+mn-cs"/>
              </a:rPr>
              <a:t>Social Cognitive Theory</a:t>
            </a:r>
          </a:p>
          <a:p>
            <a:pPr marL="157734" indent="-157734" defTabSz="630936">
              <a:spcBef>
                <a:spcPts val="690"/>
              </a:spcBef>
            </a:pPr>
            <a:r>
              <a:rPr lang="en-US" sz="1800" kern="1200" dirty="0">
                <a:solidFill>
                  <a:schemeClr val="tx2"/>
                </a:solidFill>
                <a:latin typeface="+mn-lt"/>
                <a:ea typeface="+mn-ea"/>
                <a:cs typeface="+mn-cs"/>
              </a:rPr>
              <a:t>Theoretical Framework that informs behavioral interventions to increase self-efficacy and improved adherence to recommended treatment. </a:t>
            </a:r>
          </a:p>
          <a:p>
            <a:pPr marL="0" indent="0" defTabSz="630936">
              <a:spcBef>
                <a:spcPts val="690"/>
              </a:spcBef>
              <a:buNone/>
            </a:pPr>
            <a:r>
              <a:rPr lang="en-US" sz="1800" b="1" kern="1200" dirty="0">
                <a:solidFill>
                  <a:schemeClr val="tx2"/>
                </a:solidFill>
                <a:latin typeface="+mn-lt"/>
                <a:ea typeface="+mn-ea"/>
                <a:cs typeface="+mn-cs"/>
              </a:rPr>
              <a:t>Wagner Chronic Care Model</a:t>
            </a:r>
          </a:p>
          <a:p>
            <a:pPr marL="157734" indent="-157734" defTabSz="630936">
              <a:spcBef>
                <a:spcPts val="690"/>
              </a:spcBef>
            </a:pPr>
            <a:r>
              <a:rPr lang="en-US" sz="1800" kern="1200" dirty="0">
                <a:solidFill>
                  <a:schemeClr val="tx2"/>
                </a:solidFill>
                <a:latin typeface="+mn-lt"/>
                <a:ea typeface="+mn-ea"/>
                <a:cs typeface="+mn-cs"/>
              </a:rPr>
              <a:t>Conceptual Framework focused on the intersection of patient and care teams to produce productive healthcare interactions.</a:t>
            </a:r>
          </a:p>
          <a:p>
            <a:pPr marL="0" indent="0" defTabSz="630936">
              <a:spcBef>
                <a:spcPts val="690"/>
              </a:spcBef>
              <a:buNone/>
            </a:pPr>
            <a:r>
              <a:rPr lang="en-US" sz="1800" b="1" kern="1200" dirty="0">
                <a:solidFill>
                  <a:schemeClr val="tx2"/>
                </a:solidFill>
                <a:latin typeface="+mn-lt"/>
                <a:ea typeface="+mn-ea"/>
                <a:cs typeface="+mn-cs"/>
              </a:rPr>
              <a:t>CDC Program Performance Evaluation</a:t>
            </a:r>
          </a:p>
          <a:p>
            <a:pPr marL="157734" indent="-157734" defTabSz="630936">
              <a:lnSpc>
                <a:spcPct val="90000"/>
              </a:lnSpc>
              <a:spcBef>
                <a:spcPts val="690"/>
              </a:spcBef>
            </a:pPr>
            <a:r>
              <a:rPr lang="en-US" sz="1800" kern="1200" dirty="0">
                <a:solidFill>
                  <a:schemeClr val="tx2"/>
                </a:solidFill>
                <a:latin typeface="+mn-lt"/>
                <a:ea typeface="+mn-ea"/>
                <a:cs typeface="Times New Roman" panose="02020603050405020304" pitchFamily="18" charset="0"/>
              </a:rPr>
              <a:t>Conceptual Framework created by the Centers for Disease Control and Prevention Program Performance and Evaluation Office as a practical, stepwise approach to evaluating public health programs.</a:t>
            </a:r>
          </a:p>
          <a:p>
            <a:pPr marL="157734" indent="-157734" defTabSz="630936">
              <a:lnSpc>
                <a:spcPct val="90000"/>
              </a:lnSpc>
              <a:spcBef>
                <a:spcPts val="690"/>
              </a:spcBef>
            </a:pPr>
            <a:r>
              <a:rPr lang="en-US" sz="1800" kern="1200" dirty="0">
                <a:solidFill>
                  <a:schemeClr val="tx2"/>
                </a:solidFill>
                <a:latin typeface="+mn-lt"/>
                <a:ea typeface="+mn-ea"/>
                <a:cs typeface="Times New Roman" panose="02020603050405020304" pitchFamily="18" charset="0"/>
              </a:rPr>
              <a:t>The six steps of the model occur within the context of program standards including utility, feasibility, propriety, and accuracy (CDC, 2022). </a:t>
            </a:r>
            <a:endParaRPr lang="en-US" sz="1800" kern="1200" dirty="0">
              <a:solidFill>
                <a:schemeClr val="tx2"/>
              </a:solidFill>
              <a:latin typeface="+mn-lt"/>
              <a:ea typeface="+mn-ea"/>
              <a:cs typeface="+mn-cs"/>
            </a:endParaRPr>
          </a:p>
        </p:txBody>
      </p:sp>
      <p:sp>
        <p:nvSpPr>
          <p:cNvPr id="14" name="TextBox 13">
            <a:extLst>
              <a:ext uri="{FF2B5EF4-FFF2-40B4-BE49-F238E27FC236}">
                <a16:creationId xmlns:a16="http://schemas.microsoft.com/office/drawing/2014/main" id="{191BFF99-7F8F-6314-0299-6EBEDE47CF3A}"/>
              </a:ext>
            </a:extLst>
          </p:cNvPr>
          <p:cNvSpPr txBox="1"/>
          <p:nvPr/>
        </p:nvSpPr>
        <p:spPr>
          <a:xfrm>
            <a:off x="1239882" y="5807947"/>
            <a:ext cx="3432602" cy="1000274"/>
          </a:xfrm>
          <a:prstGeom prst="rect">
            <a:avLst/>
          </a:prstGeom>
          <a:noFill/>
        </p:spPr>
        <p:txBody>
          <a:bodyPr wrap="square" rtlCol="0">
            <a:spAutoFit/>
          </a:bodyPr>
          <a:lstStyle/>
          <a:p>
            <a:pPr defTabSz="630936">
              <a:spcAft>
                <a:spcPts val="600"/>
              </a:spcAft>
            </a:pPr>
            <a:r>
              <a:rPr lang="en-US" sz="1200" kern="1200" dirty="0">
                <a:solidFill>
                  <a:schemeClr val="tx1"/>
                </a:solidFill>
                <a:latin typeface="+mj-lt"/>
                <a:ea typeface="+mn-ea"/>
                <a:cs typeface="Times New Roman" panose="02020603050405020304" pitchFamily="18" charset="0"/>
              </a:rPr>
              <a:t>Centers for Disease Control and Prevention. Framework for program evaluation in public health. MMWR 1999;48 (No. RR-11)</a:t>
            </a:r>
          </a:p>
          <a:p>
            <a:pPr>
              <a:spcAft>
                <a:spcPts val="600"/>
              </a:spcAft>
            </a:pPr>
            <a:endParaRPr lang="en-US" dirty="0"/>
          </a:p>
        </p:txBody>
      </p:sp>
    </p:spTree>
    <p:extLst>
      <p:ext uri="{BB962C8B-B14F-4D97-AF65-F5344CB8AC3E}">
        <p14:creationId xmlns:p14="http://schemas.microsoft.com/office/powerpoint/2010/main" val="57238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367C2B-63C3-4053-9D5A-89902F71E88E}"/>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Ethics and IRB Plan</a:t>
            </a:r>
          </a:p>
        </p:txBody>
      </p:sp>
      <p:graphicFrame>
        <p:nvGraphicFramePr>
          <p:cNvPr id="5" name="Content Placeholder 2">
            <a:extLst>
              <a:ext uri="{FF2B5EF4-FFF2-40B4-BE49-F238E27FC236}">
                <a16:creationId xmlns:a16="http://schemas.microsoft.com/office/drawing/2014/main" id="{278083A1-E348-A0DF-4B82-AC6653BD197C}"/>
              </a:ext>
            </a:extLst>
          </p:cNvPr>
          <p:cNvGraphicFramePr>
            <a:graphicFrameLocks noGrp="1"/>
          </p:cNvGraphicFramePr>
          <p:nvPr>
            <p:ph idx="1"/>
            <p:extLst>
              <p:ext uri="{D42A27DB-BD31-4B8C-83A1-F6EECF244321}">
                <p14:modId xmlns:p14="http://schemas.microsoft.com/office/powerpoint/2010/main" val="3257866284"/>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09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2575D-4345-23FB-0A38-4F44CD53FB6E}"/>
              </a:ext>
            </a:extLst>
          </p:cNvPr>
          <p:cNvSpPr>
            <a:spLocks noGrp="1"/>
          </p:cNvSpPr>
          <p:nvPr>
            <p:ph type="title"/>
          </p:nvPr>
        </p:nvSpPr>
        <p:spPr>
          <a:xfrm>
            <a:off x="1371600" y="1073834"/>
            <a:ext cx="9486900" cy="900332"/>
          </a:xfrm>
        </p:spPr>
        <p:txBody>
          <a:bodyPr anchor="ctr">
            <a:normAutofit/>
          </a:bodyPr>
          <a:lstStyle/>
          <a:p>
            <a:pPr algn="ctr"/>
            <a:r>
              <a:rPr lang="en-US" sz="2700" dirty="0"/>
              <a:t>Project Evaluation Measures</a:t>
            </a:r>
          </a:p>
        </p:txBody>
      </p:sp>
      <p:graphicFrame>
        <p:nvGraphicFramePr>
          <p:cNvPr id="5" name="Content Placeholder 2">
            <a:extLst>
              <a:ext uri="{FF2B5EF4-FFF2-40B4-BE49-F238E27FC236}">
                <a16:creationId xmlns:a16="http://schemas.microsoft.com/office/drawing/2014/main" id="{4227AC11-F613-16A6-3CF9-9563D9EABA3D}"/>
              </a:ext>
            </a:extLst>
          </p:cNvPr>
          <p:cNvGraphicFramePr>
            <a:graphicFrameLocks noGrp="1"/>
          </p:cNvGraphicFramePr>
          <p:nvPr>
            <p:ph idx="1"/>
            <p:extLst>
              <p:ext uri="{D42A27DB-BD31-4B8C-83A1-F6EECF244321}">
                <p14:modId xmlns:p14="http://schemas.microsoft.com/office/powerpoint/2010/main" val="2085272760"/>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9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mountain range with snow&#10;&#10;Description automatically generated">
            <a:extLst>
              <a:ext uri="{FF2B5EF4-FFF2-40B4-BE49-F238E27FC236}">
                <a16:creationId xmlns:a16="http://schemas.microsoft.com/office/drawing/2014/main" id="{2972D092-33C4-8DFF-2AC0-3016E009669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37E9081-32E2-43C3-80C8-7F3854D9D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3429000"/>
          </a:xfrm>
          <a:prstGeom prst="rect">
            <a:avLst/>
          </a:prstGeom>
          <a:gradFill>
            <a:gsLst>
              <a:gs pos="47000">
                <a:srgbClr val="000000">
                  <a:alpha val="23000"/>
                </a:srgbClr>
              </a:gs>
              <a:gs pos="0">
                <a:srgbClr val="000000">
                  <a:alpha val="0"/>
                </a:srgbClr>
              </a:gs>
              <a:gs pos="100000">
                <a:srgbClr val="000000">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F79691-300E-00F7-E630-78DA071FCB7D}"/>
              </a:ext>
            </a:extLst>
          </p:cNvPr>
          <p:cNvSpPr>
            <a:spLocks noGrp="1"/>
          </p:cNvSpPr>
          <p:nvPr>
            <p:ph type="title"/>
          </p:nvPr>
        </p:nvSpPr>
        <p:spPr>
          <a:xfrm>
            <a:off x="1371600" y="457200"/>
            <a:ext cx="9486900" cy="1281544"/>
          </a:xfrm>
        </p:spPr>
        <p:txBody>
          <a:bodyPr vert="horz" lIns="91440" tIns="45720" rIns="91440" bIns="45720" rtlCol="0" anchor="b">
            <a:normAutofit/>
          </a:bodyPr>
          <a:lstStyle/>
          <a:p>
            <a:pPr algn="ctr"/>
            <a:r>
              <a:rPr lang="en-US" kern="1200" cap="all" spc="300" baseline="0" dirty="0">
                <a:solidFill>
                  <a:srgbClr val="FFFFFF"/>
                </a:solidFill>
                <a:latin typeface="+mj-lt"/>
                <a:ea typeface="+mj-ea"/>
                <a:cs typeface="+mj-cs"/>
              </a:rPr>
              <a:t>Reflection</a:t>
            </a:r>
          </a:p>
        </p:txBody>
      </p:sp>
    </p:spTree>
    <p:extLst>
      <p:ext uri="{BB962C8B-B14F-4D97-AF65-F5344CB8AC3E}">
        <p14:creationId xmlns:p14="http://schemas.microsoft.com/office/powerpoint/2010/main" val="332576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4B7667-43DE-5648-B7F6-E4B79085EC6D}"/>
              </a:ext>
            </a:extLst>
          </p:cNvPr>
          <p:cNvSpPr>
            <a:spLocks noGrp="1"/>
          </p:cNvSpPr>
          <p:nvPr>
            <p:ph type="title"/>
          </p:nvPr>
        </p:nvSpPr>
        <p:spPr>
          <a:xfrm>
            <a:off x="685800" y="701040"/>
            <a:ext cx="3390900" cy="5486400"/>
          </a:xfrm>
        </p:spPr>
        <p:txBody>
          <a:bodyPr anchor="ctr">
            <a:normAutofit/>
          </a:bodyPr>
          <a:lstStyle/>
          <a:p>
            <a:pPr algn="ctr"/>
            <a:r>
              <a:rPr lang="en-US" dirty="0"/>
              <a:t>Boise Methods and Design Summary</a:t>
            </a:r>
          </a:p>
        </p:txBody>
      </p:sp>
      <p:graphicFrame>
        <p:nvGraphicFramePr>
          <p:cNvPr id="5" name="Content Placeholder 2">
            <a:extLst>
              <a:ext uri="{FF2B5EF4-FFF2-40B4-BE49-F238E27FC236}">
                <a16:creationId xmlns:a16="http://schemas.microsoft.com/office/drawing/2014/main" id="{479F53A4-C949-3604-A668-E5159D47C058}"/>
              </a:ext>
            </a:extLst>
          </p:cNvPr>
          <p:cNvGraphicFramePr>
            <a:graphicFrameLocks noGrp="1"/>
          </p:cNvGraphicFramePr>
          <p:nvPr>
            <p:ph idx="1"/>
            <p:extLst>
              <p:ext uri="{D42A27DB-BD31-4B8C-83A1-F6EECF244321}">
                <p14:modId xmlns:p14="http://schemas.microsoft.com/office/powerpoint/2010/main" val="2926037344"/>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81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F1A4CD-0EA5-2D0D-F748-C04657540047}"/>
              </a:ext>
            </a:extLst>
          </p:cNvPr>
          <p:cNvSpPr>
            <a:spLocks noGrp="1"/>
          </p:cNvSpPr>
          <p:nvPr>
            <p:ph type="title"/>
          </p:nvPr>
        </p:nvSpPr>
        <p:spPr>
          <a:xfrm>
            <a:off x="685800" y="701040"/>
            <a:ext cx="3390900" cy="5486400"/>
          </a:xfrm>
        </p:spPr>
        <p:txBody>
          <a:bodyPr anchor="ctr">
            <a:normAutofit/>
          </a:bodyPr>
          <a:lstStyle/>
          <a:p>
            <a:pPr algn="ctr"/>
            <a:r>
              <a:rPr lang="en-US" dirty="0"/>
              <a:t>Boise Outcomes</a:t>
            </a:r>
          </a:p>
        </p:txBody>
      </p:sp>
      <p:graphicFrame>
        <p:nvGraphicFramePr>
          <p:cNvPr id="5" name="Content Placeholder 2">
            <a:extLst>
              <a:ext uri="{FF2B5EF4-FFF2-40B4-BE49-F238E27FC236}">
                <a16:creationId xmlns:a16="http://schemas.microsoft.com/office/drawing/2014/main" id="{CE1DCBF8-F6E8-B9CA-101C-23CA26224BB8}"/>
              </a:ext>
            </a:extLst>
          </p:cNvPr>
          <p:cNvGraphicFramePr>
            <a:graphicFrameLocks noGrp="1"/>
          </p:cNvGraphicFramePr>
          <p:nvPr>
            <p:ph idx="1"/>
            <p:extLst>
              <p:ext uri="{D42A27DB-BD31-4B8C-83A1-F6EECF244321}">
                <p14:modId xmlns:p14="http://schemas.microsoft.com/office/powerpoint/2010/main" val="2908427251"/>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5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85939A-2B79-963C-5E59-91B084BE90D0}"/>
              </a:ext>
            </a:extLst>
          </p:cNvPr>
          <p:cNvSpPr>
            <a:spLocks noGrp="1"/>
          </p:cNvSpPr>
          <p:nvPr>
            <p:ph type="title"/>
          </p:nvPr>
        </p:nvSpPr>
        <p:spPr>
          <a:xfrm>
            <a:off x="1371599" y="1010097"/>
            <a:ext cx="9486901" cy="1010088"/>
          </a:xfrm>
        </p:spPr>
        <p:txBody>
          <a:bodyPr vert="horz" lIns="91440" tIns="45720" rIns="91440" bIns="45720" rtlCol="0" anchor="b">
            <a:normAutofit/>
          </a:bodyPr>
          <a:lstStyle/>
          <a:p>
            <a:r>
              <a:rPr lang="en-US" sz="3200" dirty="0"/>
              <a:t>Change In Leadership Direction</a:t>
            </a:r>
          </a:p>
        </p:txBody>
      </p:sp>
      <p:sp>
        <p:nvSpPr>
          <p:cNvPr id="25" name="Content Placeholder 2">
            <a:extLst>
              <a:ext uri="{FF2B5EF4-FFF2-40B4-BE49-F238E27FC236}">
                <a16:creationId xmlns:a16="http://schemas.microsoft.com/office/drawing/2014/main" id="{09B9818C-B364-20A8-275E-4FD203750932}"/>
              </a:ext>
            </a:extLst>
          </p:cNvPr>
          <p:cNvSpPr>
            <a:spLocks noGrp="1"/>
          </p:cNvSpPr>
          <p:nvPr>
            <p:ph sz="half" idx="1"/>
          </p:nvPr>
        </p:nvSpPr>
        <p:spPr>
          <a:xfrm>
            <a:off x="1371600" y="2206257"/>
            <a:ext cx="9486901" cy="3540642"/>
          </a:xfrm>
        </p:spPr>
        <p:txBody>
          <a:bodyPr vert="horz" lIns="91440" tIns="45720" rIns="91440" bIns="45720" rtlCol="0">
            <a:normAutofit/>
          </a:bodyPr>
          <a:lstStyle/>
          <a:p>
            <a:pPr>
              <a:lnSpc>
                <a:spcPct val="90000"/>
              </a:lnSpc>
            </a:pPr>
            <a:r>
              <a:rPr lang="en-US" sz="2000" dirty="0"/>
              <a:t>After the initial Boise executive summary, Trinity Health leadership decided to abandon the vendor pilot and not repeat the text outreach intervention based on lessons learned</a:t>
            </a:r>
          </a:p>
          <a:p>
            <a:pPr>
              <a:lnSpc>
                <a:spcPct val="90000"/>
              </a:lnSpc>
            </a:pPr>
            <a:r>
              <a:rPr lang="en-US" sz="2000" dirty="0"/>
              <a:t>The decision to terminate the Boise pilot influenced the Boise data analysis and the pilot structure and data gathered for analysis in the SEMI pilot.</a:t>
            </a:r>
          </a:p>
          <a:p>
            <a:pPr>
              <a:lnSpc>
                <a:spcPct val="90000"/>
              </a:lnSpc>
            </a:pPr>
            <a:r>
              <a:rPr lang="en-US" sz="2000" dirty="0"/>
              <a:t>The Trinity Health standard solution for patient outreach relies solely on TogetherCare Epic EHR bulk outreach functionality at the current time. </a:t>
            </a:r>
          </a:p>
          <a:p>
            <a:pPr>
              <a:lnSpc>
                <a:spcPct val="90000"/>
              </a:lnSpc>
            </a:pPr>
            <a:r>
              <a:rPr lang="en-US" sz="2000" dirty="0"/>
              <a:t>Trinity Health is adding a client relationship management (CRM) tool to TogetherCare to assist with bulk outreach functionality in fiscal year 2024. </a:t>
            </a:r>
          </a:p>
          <a:p>
            <a:pPr>
              <a:lnSpc>
                <a:spcPct val="90000"/>
              </a:lnSpc>
            </a:pPr>
            <a:r>
              <a:rPr lang="en-US" sz="2000" dirty="0"/>
              <a:t>Currently, TogetherCare does not include text outreach functionality, this functionality is under evaluation for future implementation.</a:t>
            </a:r>
          </a:p>
          <a:p>
            <a:pPr>
              <a:lnSpc>
                <a:spcPct val="90000"/>
              </a:lnSpc>
            </a:pPr>
            <a:endParaRPr lang="en-US" sz="2000" dirty="0"/>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330851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758728-F911-2ACB-E598-83A00DF87115}"/>
              </a:ext>
            </a:extLst>
          </p:cNvPr>
          <p:cNvSpPr>
            <a:spLocks noGrp="1"/>
          </p:cNvSpPr>
          <p:nvPr>
            <p:ph type="title"/>
          </p:nvPr>
        </p:nvSpPr>
        <p:spPr>
          <a:xfrm>
            <a:off x="1371600" y="1073834"/>
            <a:ext cx="9486900" cy="900332"/>
          </a:xfrm>
        </p:spPr>
        <p:txBody>
          <a:bodyPr anchor="ctr">
            <a:normAutofit fontScale="90000"/>
          </a:bodyPr>
          <a:lstStyle/>
          <a:p>
            <a:pPr algn="ctr"/>
            <a:r>
              <a:rPr lang="en-US" dirty="0"/>
              <a:t>Southeast Michigan (SEMI) </a:t>
            </a:r>
            <a:br>
              <a:rPr lang="en-US" dirty="0"/>
            </a:br>
            <a:r>
              <a:rPr lang="en-US" dirty="0"/>
              <a:t>Methods and Design Summary</a:t>
            </a:r>
          </a:p>
        </p:txBody>
      </p:sp>
      <p:graphicFrame>
        <p:nvGraphicFramePr>
          <p:cNvPr id="5" name="Content Placeholder 2">
            <a:extLst>
              <a:ext uri="{FF2B5EF4-FFF2-40B4-BE49-F238E27FC236}">
                <a16:creationId xmlns:a16="http://schemas.microsoft.com/office/drawing/2014/main" id="{A884F74A-C407-FA95-959E-718C09626E4F}"/>
              </a:ext>
            </a:extLst>
          </p:cNvPr>
          <p:cNvGraphicFramePr>
            <a:graphicFrameLocks noGrp="1"/>
          </p:cNvGraphicFramePr>
          <p:nvPr>
            <p:ph idx="1"/>
            <p:extLst>
              <p:ext uri="{D42A27DB-BD31-4B8C-83A1-F6EECF244321}">
                <p14:modId xmlns:p14="http://schemas.microsoft.com/office/powerpoint/2010/main" val="295540010"/>
              </p:ext>
            </p:extLst>
          </p:nvPr>
        </p:nvGraphicFramePr>
        <p:xfrm>
          <a:off x="1249682" y="2236763"/>
          <a:ext cx="9872408" cy="3678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17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438-6C80-1F28-EC3A-B33B0DD3FB61}"/>
              </a:ext>
            </a:extLst>
          </p:cNvPr>
          <p:cNvSpPr>
            <a:spLocks noGrp="1"/>
          </p:cNvSpPr>
          <p:nvPr>
            <p:ph type="title"/>
          </p:nvPr>
        </p:nvSpPr>
        <p:spPr/>
        <p:txBody>
          <a:bodyPr/>
          <a:lstStyle/>
          <a:p>
            <a:r>
              <a:rPr lang="en-US" dirty="0"/>
              <a:t>SEMI Outcomes</a:t>
            </a:r>
          </a:p>
        </p:txBody>
      </p:sp>
      <p:graphicFrame>
        <p:nvGraphicFramePr>
          <p:cNvPr id="5" name="Content Placeholder 2">
            <a:extLst>
              <a:ext uri="{FF2B5EF4-FFF2-40B4-BE49-F238E27FC236}">
                <a16:creationId xmlns:a16="http://schemas.microsoft.com/office/drawing/2014/main" id="{88C162E9-7381-C25E-0B73-BEBEB1098051}"/>
              </a:ext>
            </a:extLst>
          </p:cNvPr>
          <p:cNvGraphicFramePr>
            <a:graphicFrameLocks noGrp="1"/>
          </p:cNvGraphicFramePr>
          <p:nvPr>
            <p:ph idx="1"/>
            <p:extLst>
              <p:ext uri="{D42A27DB-BD31-4B8C-83A1-F6EECF244321}">
                <p14:modId xmlns:p14="http://schemas.microsoft.com/office/powerpoint/2010/main" val="2231270222"/>
              </p:ext>
            </p:extLst>
          </p:nvPr>
        </p:nvGraphicFramePr>
        <p:xfrm>
          <a:off x="1371599" y="2254103"/>
          <a:ext cx="9486901" cy="391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1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AFC46-925F-39C0-547A-BC011755B1DD}"/>
              </a:ext>
            </a:extLst>
          </p:cNvPr>
          <p:cNvSpPr>
            <a:spLocks noGrp="1"/>
          </p:cNvSpPr>
          <p:nvPr>
            <p:ph type="title"/>
          </p:nvPr>
        </p:nvSpPr>
        <p:spPr>
          <a:xfrm>
            <a:off x="1371600" y="1073834"/>
            <a:ext cx="9486900" cy="900332"/>
          </a:xfrm>
        </p:spPr>
        <p:txBody>
          <a:bodyPr anchor="ctr">
            <a:normAutofit/>
          </a:bodyPr>
          <a:lstStyle/>
          <a:p>
            <a:pPr algn="ctr"/>
            <a:r>
              <a:rPr lang="en-US" sz="2700" dirty="0"/>
              <a:t>Data Analysis and Descriptive Statistics</a:t>
            </a:r>
          </a:p>
        </p:txBody>
      </p:sp>
      <p:graphicFrame>
        <p:nvGraphicFramePr>
          <p:cNvPr id="11" name="Content Placeholder 2">
            <a:extLst>
              <a:ext uri="{FF2B5EF4-FFF2-40B4-BE49-F238E27FC236}">
                <a16:creationId xmlns:a16="http://schemas.microsoft.com/office/drawing/2014/main" id="{4935BCEE-38CF-D9BD-1BB7-CDE46E2B54DE}"/>
              </a:ext>
            </a:extLst>
          </p:cNvPr>
          <p:cNvGraphicFramePr>
            <a:graphicFrameLocks noGrp="1"/>
          </p:cNvGraphicFramePr>
          <p:nvPr>
            <p:ph idx="1"/>
            <p:extLst>
              <p:ext uri="{D42A27DB-BD31-4B8C-83A1-F6EECF244321}">
                <p14:modId xmlns:p14="http://schemas.microsoft.com/office/powerpoint/2010/main" val="2042926029"/>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358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ABD5DA-7BA6-8DE1-E076-78224B962D33}"/>
              </a:ext>
            </a:extLst>
          </p:cNvPr>
          <p:cNvSpPr>
            <a:spLocks noGrp="1"/>
          </p:cNvSpPr>
          <p:nvPr>
            <p:ph type="title"/>
          </p:nvPr>
        </p:nvSpPr>
        <p:spPr>
          <a:xfrm>
            <a:off x="1395045" y="947223"/>
            <a:ext cx="9394874" cy="928467"/>
          </a:xfrm>
        </p:spPr>
        <p:txBody>
          <a:bodyPr anchor="ctr">
            <a:normAutofit/>
          </a:bodyPr>
          <a:lstStyle/>
          <a:p>
            <a:pPr algn="ctr"/>
            <a:r>
              <a:rPr lang="en-US" dirty="0"/>
              <a:t>Statistical Analysis</a:t>
            </a:r>
          </a:p>
        </p:txBody>
      </p:sp>
      <p:graphicFrame>
        <p:nvGraphicFramePr>
          <p:cNvPr id="5" name="Content Placeholder 2">
            <a:extLst>
              <a:ext uri="{FF2B5EF4-FFF2-40B4-BE49-F238E27FC236}">
                <a16:creationId xmlns:a16="http://schemas.microsoft.com/office/drawing/2014/main" id="{776D5A8C-16BF-2FA3-7C1C-8D0483513852}"/>
              </a:ext>
            </a:extLst>
          </p:cNvPr>
          <p:cNvGraphicFramePr>
            <a:graphicFrameLocks noGrp="1"/>
          </p:cNvGraphicFramePr>
          <p:nvPr>
            <p:ph idx="1"/>
            <p:extLst>
              <p:ext uri="{D42A27DB-BD31-4B8C-83A1-F6EECF244321}">
                <p14:modId xmlns:p14="http://schemas.microsoft.com/office/powerpoint/2010/main" val="485386364"/>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16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906332-BE20-11B9-E72B-5E4EAB02F061}"/>
              </a:ext>
            </a:extLst>
          </p:cNvPr>
          <p:cNvSpPr>
            <a:spLocks noGrp="1"/>
          </p:cNvSpPr>
          <p:nvPr>
            <p:ph type="title"/>
          </p:nvPr>
        </p:nvSpPr>
        <p:spPr>
          <a:xfrm>
            <a:off x="1371600" y="1073834"/>
            <a:ext cx="9486900" cy="900332"/>
          </a:xfrm>
        </p:spPr>
        <p:txBody>
          <a:bodyPr anchor="ctr">
            <a:normAutofit/>
          </a:bodyPr>
          <a:lstStyle/>
          <a:p>
            <a:pPr algn="ctr"/>
            <a:r>
              <a:rPr lang="en-US" dirty="0"/>
              <a:t>Cost benefit Analysis</a:t>
            </a:r>
          </a:p>
        </p:txBody>
      </p:sp>
      <p:graphicFrame>
        <p:nvGraphicFramePr>
          <p:cNvPr id="5" name="Content Placeholder 2">
            <a:extLst>
              <a:ext uri="{FF2B5EF4-FFF2-40B4-BE49-F238E27FC236}">
                <a16:creationId xmlns:a16="http://schemas.microsoft.com/office/drawing/2014/main" id="{C09AEB40-23B1-FED8-4747-4CAB9F25CF50}"/>
              </a:ext>
            </a:extLst>
          </p:cNvPr>
          <p:cNvGraphicFramePr>
            <a:graphicFrameLocks noGrp="1"/>
          </p:cNvGraphicFramePr>
          <p:nvPr>
            <p:ph idx="1"/>
            <p:extLst>
              <p:ext uri="{D42A27DB-BD31-4B8C-83A1-F6EECF244321}">
                <p14:modId xmlns:p14="http://schemas.microsoft.com/office/powerpoint/2010/main" val="2874402491"/>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563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485AE2-6BE9-4DCA-A6C4-83F4EEFC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4431"/>
            <a:ext cx="1082040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356983-0139-9FF8-A4A0-D745489810B1}"/>
              </a:ext>
            </a:extLst>
          </p:cNvPr>
          <p:cNvSpPr>
            <a:spLocks noGrp="1"/>
          </p:cNvSpPr>
          <p:nvPr>
            <p:ph type="title"/>
          </p:nvPr>
        </p:nvSpPr>
        <p:spPr>
          <a:xfrm>
            <a:off x="2057400" y="1371599"/>
            <a:ext cx="8115300" cy="2339633"/>
          </a:xfrm>
        </p:spPr>
        <p:txBody>
          <a:bodyPr vert="horz" lIns="91440" tIns="45720" rIns="91440" bIns="45720" rtlCol="0" anchor="b">
            <a:normAutofit/>
          </a:bodyPr>
          <a:lstStyle/>
          <a:p>
            <a:pPr algn="ctr"/>
            <a:r>
              <a:rPr lang="en-US" sz="4000" kern="1200" cap="all" spc="300" baseline="0" dirty="0">
                <a:solidFill>
                  <a:schemeClr val="tx2"/>
                </a:solidFill>
                <a:latin typeface="+mj-lt"/>
                <a:ea typeface="+mj-ea"/>
                <a:cs typeface="+mj-cs"/>
              </a:rPr>
              <a:t>Program Evaluation</a:t>
            </a:r>
          </a:p>
        </p:txBody>
      </p:sp>
    </p:spTree>
    <p:extLst>
      <p:ext uri="{BB962C8B-B14F-4D97-AF65-F5344CB8AC3E}">
        <p14:creationId xmlns:p14="http://schemas.microsoft.com/office/powerpoint/2010/main" val="40385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18A9C-0149-D273-CD3D-2CB50814BE43}"/>
              </a:ext>
            </a:extLst>
          </p:cNvPr>
          <p:cNvSpPr>
            <a:spLocks noGrp="1"/>
          </p:cNvSpPr>
          <p:nvPr>
            <p:ph type="title"/>
          </p:nvPr>
        </p:nvSpPr>
        <p:spPr>
          <a:xfrm>
            <a:off x="776177" y="568842"/>
            <a:ext cx="3880229" cy="5709684"/>
          </a:xfrm>
        </p:spPr>
        <p:txBody>
          <a:bodyPr anchor="ctr">
            <a:normAutofit/>
          </a:bodyPr>
          <a:lstStyle/>
          <a:p>
            <a:pPr algn="ctr"/>
            <a:r>
              <a:rPr lang="en-US" sz="3300"/>
              <a:t>Evaluation Design: </a:t>
            </a:r>
            <a:br>
              <a:rPr lang="en-US" sz="3300"/>
            </a:br>
            <a:r>
              <a:rPr lang="en-US" sz="3300"/>
              <a:t>Key Stakeholders</a:t>
            </a:r>
          </a:p>
        </p:txBody>
      </p:sp>
      <p:sp>
        <p:nvSpPr>
          <p:cNvPr id="81" name="Rectangle 8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89707A-0E3A-2847-017F-03189C540B89}"/>
              </a:ext>
            </a:extLst>
          </p:cNvPr>
          <p:cNvSpPr>
            <a:spLocks noGrp="1"/>
          </p:cNvSpPr>
          <p:nvPr>
            <p:ph idx="1"/>
          </p:nvPr>
        </p:nvSpPr>
        <p:spPr>
          <a:xfrm>
            <a:off x="6096000" y="568842"/>
            <a:ext cx="5426846" cy="5709684"/>
          </a:xfrm>
        </p:spPr>
        <p:txBody>
          <a:bodyPr anchor="ctr">
            <a:normAutofit lnSpcReduction="10000"/>
          </a:bodyPr>
          <a:lstStyle/>
          <a:p>
            <a:pPr marL="0" indent="0">
              <a:lnSpc>
                <a:spcPct val="90000"/>
              </a:lnSpc>
              <a:buNone/>
            </a:pPr>
            <a:r>
              <a:rPr lang="en-US" sz="1600" b="1" dirty="0">
                <a:latin typeface="+mn-lt"/>
              </a:rPr>
              <a:t>The engaged stakeholder team represented all administrative and care team members charged with operationalizing the pilot </a:t>
            </a:r>
          </a:p>
          <a:p>
            <a:pPr lvl="0">
              <a:lnSpc>
                <a:spcPct val="90000"/>
              </a:lnSpc>
            </a:pPr>
            <a:r>
              <a:rPr lang="en-US" sz="1600" dirty="0">
                <a:latin typeface="+mn-lt"/>
              </a:rPr>
              <a:t>Implementation and evaluation included subject matter experts (SMEs) in the design, delivery, and support of ambulatory care, population health, and information technology.</a:t>
            </a:r>
          </a:p>
          <a:p>
            <a:pPr lvl="0">
              <a:lnSpc>
                <a:spcPct val="90000"/>
              </a:lnSpc>
            </a:pPr>
            <a:r>
              <a:rPr lang="en-US" sz="1600" dirty="0">
                <a:latin typeface="+mn-lt"/>
              </a:rPr>
              <a:t>Informed recommendations on the feasibility standards including practical outreach procedures and cost-effectiveness of interventions.</a:t>
            </a:r>
          </a:p>
          <a:p>
            <a:pPr marL="0" indent="0">
              <a:lnSpc>
                <a:spcPct val="90000"/>
              </a:lnSpc>
              <a:buNone/>
            </a:pPr>
            <a:r>
              <a:rPr lang="en-US" sz="1600" b="1" dirty="0">
                <a:latin typeface="+mn-lt"/>
              </a:rPr>
              <a:t>Did not include patient representation as leadership did not approve patient experience survey data as in scope for this pilot.</a:t>
            </a:r>
          </a:p>
          <a:p>
            <a:pPr>
              <a:lnSpc>
                <a:spcPct val="90000"/>
              </a:lnSpc>
            </a:pPr>
            <a:r>
              <a:rPr lang="en-US" sz="1600" dirty="0">
                <a:latin typeface="+mn-lt"/>
              </a:rPr>
              <a:t>Patient input may have assisted with the development of messaging and delivery modes more effective at driving patient engagement in appointment scheduling</a:t>
            </a:r>
          </a:p>
          <a:p>
            <a:pPr marL="0" indent="0">
              <a:lnSpc>
                <a:spcPct val="90000"/>
              </a:lnSpc>
              <a:buNone/>
            </a:pPr>
            <a:r>
              <a:rPr lang="en-US" sz="1600" b="1" dirty="0">
                <a:latin typeface="+mn-lt"/>
              </a:rPr>
              <a:t>Evaluation</a:t>
            </a:r>
          </a:p>
          <a:p>
            <a:pPr>
              <a:lnSpc>
                <a:spcPct val="90000"/>
              </a:lnSpc>
            </a:pPr>
            <a:r>
              <a:rPr lang="en-US" sz="1600" dirty="0">
                <a:latin typeface="+mn-lt"/>
              </a:rPr>
              <a:t>Strength: SME Participation</a:t>
            </a:r>
          </a:p>
          <a:p>
            <a:pPr>
              <a:lnSpc>
                <a:spcPct val="90000"/>
              </a:lnSpc>
            </a:pPr>
            <a:r>
              <a:rPr lang="en-US" sz="1600" dirty="0">
                <a:latin typeface="+mn-lt"/>
              </a:rPr>
              <a:t>Weakness: Lack of Patient Inclusion in Program Development</a:t>
            </a:r>
          </a:p>
          <a:p>
            <a:pPr>
              <a:lnSpc>
                <a:spcPct val="90000"/>
              </a:lnSpc>
            </a:pPr>
            <a:r>
              <a:rPr lang="en-US" sz="1600" dirty="0">
                <a:latin typeface="+mn-lt"/>
              </a:rPr>
              <a:t>Recommendation: Ensure patient input in messaging and delivery design</a:t>
            </a:r>
          </a:p>
        </p:txBody>
      </p:sp>
    </p:spTree>
    <p:extLst>
      <p:ext uri="{BB962C8B-B14F-4D97-AF65-F5344CB8AC3E}">
        <p14:creationId xmlns:p14="http://schemas.microsoft.com/office/powerpoint/2010/main" val="66204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78">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1" name="Rectangle 80">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F373F0-724A-280C-D2BC-AB9657FC38EC}"/>
              </a:ext>
            </a:extLst>
          </p:cNvPr>
          <p:cNvSpPr>
            <a:spLocks noGrp="1"/>
          </p:cNvSpPr>
          <p:nvPr>
            <p:ph type="title"/>
          </p:nvPr>
        </p:nvSpPr>
        <p:spPr>
          <a:xfrm>
            <a:off x="1371600" y="1073834"/>
            <a:ext cx="9486900" cy="900332"/>
          </a:xfrm>
        </p:spPr>
        <p:txBody>
          <a:bodyPr anchor="ctr">
            <a:normAutofit/>
          </a:bodyPr>
          <a:lstStyle/>
          <a:p>
            <a:pPr algn="ctr"/>
            <a:r>
              <a:rPr lang="en-US" dirty="0"/>
              <a:t>Executive Summary</a:t>
            </a:r>
          </a:p>
        </p:txBody>
      </p:sp>
      <p:graphicFrame>
        <p:nvGraphicFramePr>
          <p:cNvPr id="74" name="Content Placeholder 2">
            <a:extLst>
              <a:ext uri="{FF2B5EF4-FFF2-40B4-BE49-F238E27FC236}">
                <a16:creationId xmlns:a16="http://schemas.microsoft.com/office/drawing/2014/main" id="{BC5B6E7E-4B3C-A88F-DD7F-644496E278AB}"/>
              </a:ext>
            </a:extLst>
          </p:cNvPr>
          <p:cNvGraphicFramePr>
            <a:graphicFrameLocks noGrp="1"/>
          </p:cNvGraphicFramePr>
          <p:nvPr>
            <p:ph idx="1"/>
            <p:extLst>
              <p:ext uri="{D42A27DB-BD31-4B8C-83A1-F6EECF244321}">
                <p14:modId xmlns:p14="http://schemas.microsoft.com/office/powerpoint/2010/main" val="604753405"/>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545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6018C-AFC6-7F2C-FB9B-09F3D2D4AA14}"/>
              </a:ext>
            </a:extLst>
          </p:cNvPr>
          <p:cNvSpPr>
            <a:spLocks noGrp="1"/>
          </p:cNvSpPr>
          <p:nvPr>
            <p:ph type="title"/>
          </p:nvPr>
        </p:nvSpPr>
        <p:spPr>
          <a:xfrm>
            <a:off x="698528" y="239150"/>
            <a:ext cx="5397472" cy="954030"/>
          </a:xfrm>
        </p:spPr>
        <p:txBody>
          <a:bodyPr vert="horz" lIns="91440" tIns="45720" rIns="91440" bIns="45720" rtlCol="0" anchor="b">
            <a:normAutofit/>
          </a:bodyPr>
          <a:lstStyle/>
          <a:p>
            <a:pPr algn="ctr"/>
            <a:r>
              <a:rPr lang="en-US" sz="3000" kern="1200" cap="all" spc="300" baseline="0" dirty="0">
                <a:solidFill>
                  <a:schemeClr val="tx2"/>
                </a:solidFill>
                <a:latin typeface="+mj-lt"/>
                <a:ea typeface="+mj-ea"/>
                <a:cs typeface="+mj-cs"/>
              </a:rPr>
              <a:t>Evaluation Design:</a:t>
            </a:r>
            <a:br>
              <a:rPr lang="en-US" sz="3000" kern="1200" cap="all" spc="300" baseline="0" dirty="0">
                <a:solidFill>
                  <a:schemeClr val="tx2"/>
                </a:solidFill>
                <a:latin typeface="+mj-lt"/>
                <a:ea typeface="+mj-ea"/>
                <a:cs typeface="+mj-cs"/>
              </a:rPr>
            </a:br>
            <a:r>
              <a:rPr lang="en-US" sz="3000" kern="1200" cap="all" spc="300" baseline="0" dirty="0">
                <a:solidFill>
                  <a:schemeClr val="tx2"/>
                </a:solidFill>
                <a:latin typeface="+mj-lt"/>
                <a:ea typeface="+mj-ea"/>
                <a:cs typeface="+mj-cs"/>
              </a:rPr>
              <a:t>Program Description</a:t>
            </a:r>
          </a:p>
        </p:txBody>
      </p:sp>
      <p:sp>
        <p:nvSpPr>
          <p:cNvPr id="4" name="Text Placeholder 3">
            <a:extLst>
              <a:ext uri="{FF2B5EF4-FFF2-40B4-BE49-F238E27FC236}">
                <a16:creationId xmlns:a16="http://schemas.microsoft.com/office/drawing/2014/main" id="{6B8DB3E2-328E-9888-A87E-A91BFE39481F}"/>
              </a:ext>
            </a:extLst>
          </p:cNvPr>
          <p:cNvSpPr>
            <a:spLocks noGrp="1"/>
          </p:cNvSpPr>
          <p:nvPr>
            <p:ph type="body" sz="half" idx="2"/>
          </p:nvPr>
        </p:nvSpPr>
        <p:spPr>
          <a:xfrm>
            <a:off x="685801" y="1282390"/>
            <a:ext cx="5485227" cy="5336460"/>
          </a:xfrm>
        </p:spPr>
        <p:txBody>
          <a:bodyPr vert="horz" lIns="91440" tIns="45720" rIns="91440" bIns="45720" rtlCol="0">
            <a:noAutofit/>
          </a:bodyPr>
          <a:lstStyle/>
          <a:p>
            <a:pPr marL="285750" indent="-228600">
              <a:lnSpc>
                <a:spcPct val="90000"/>
              </a:lnSpc>
              <a:buFont typeface="Arial" panose="020B0604020202020204" pitchFamily="34" charset="0"/>
              <a:buChar char="•"/>
            </a:pPr>
            <a:r>
              <a:rPr lang="en-US" dirty="0">
                <a:effectLst/>
                <a:latin typeface="+mn-lt"/>
              </a:rPr>
              <a:t>Formal </a:t>
            </a:r>
            <a:r>
              <a:rPr lang="en-US" dirty="0">
                <a:latin typeface="+mn-lt"/>
              </a:rPr>
              <a:t>a</a:t>
            </a:r>
            <a:r>
              <a:rPr lang="en-US" dirty="0">
                <a:effectLst/>
                <a:latin typeface="+mn-lt"/>
              </a:rPr>
              <a:t>greements with regional pilot teams and the vendor to protect the privacy and data security of patients receiving the outreach intervention. </a:t>
            </a:r>
          </a:p>
          <a:p>
            <a:pPr marL="285750" indent="-228600">
              <a:lnSpc>
                <a:spcPct val="90000"/>
              </a:lnSpc>
              <a:buFont typeface="Arial" panose="020B0604020202020204" pitchFamily="34" charset="0"/>
              <a:buChar char="•"/>
            </a:pPr>
            <a:r>
              <a:rPr lang="en-US" dirty="0">
                <a:effectLst/>
                <a:latin typeface="+mn-lt"/>
              </a:rPr>
              <a:t>Protection of Participant Rights</a:t>
            </a:r>
          </a:p>
          <a:p>
            <a:pPr marL="742950" lvl="1" indent="-228600">
              <a:lnSpc>
                <a:spcPct val="90000"/>
              </a:lnSpc>
              <a:buFont typeface="Arial" panose="020B0604020202020204" pitchFamily="34" charset="0"/>
              <a:buChar char="•"/>
            </a:pPr>
            <a:r>
              <a:rPr lang="en-US" sz="1600" dirty="0">
                <a:latin typeface="+mn-lt"/>
              </a:rPr>
              <a:t>Pilot review by </a:t>
            </a:r>
            <a:r>
              <a:rPr lang="en-US" sz="1600" dirty="0">
                <a:effectLst/>
                <a:latin typeface="+mn-lt"/>
              </a:rPr>
              <a:t>Trinity Health’s legal, and integrity &amp; compliance departments</a:t>
            </a:r>
          </a:p>
          <a:p>
            <a:pPr marL="742950" lvl="1" indent="-228600">
              <a:lnSpc>
                <a:spcPct val="90000"/>
              </a:lnSpc>
              <a:buFont typeface="Arial" panose="020B0604020202020204" pitchFamily="34" charset="0"/>
              <a:buChar char="•"/>
            </a:pPr>
            <a:r>
              <a:rPr lang="en-US" sz="1600" dirty="0">
                <a:latin typeface="+mn-lt"/>
              </a:rPr>
              <a:t>E</a:t>
            </a:r>
            <a:r>
              <a:rPr lang="en-US" sz="1600" dirty="0">
                <a:effectLst/>
                <a:latin typeface="+mn-lt"/>
              </a:rPr>
              <a:t>xpedited review by UDM IRB</a:t>
            </a:r>
          </a:p>
          <a:p>
            <a:pPr marL="285750" indent="-228600">
              <a:lnSpc>
                <a:spcPct val="90000"/>
              </a:lnSpc>
              <a:buFont typeface="Arial" panose="020B0604020202020204" pitchFamily="34" charset="0"/>
              <a:buChar char="•"/>
            </a:pPr>
            <a:r>
              <a:rPr lang="en-US" dirty="0">
                <a:latin typeface="+mn-lt"/>
              </a:rPr>
              <a:t>Com</a:t>
            </a:r>
            <a:r>
              <a:rPr lang="en-US" dirty="0">
                <a:effectLst/>
                <a:latin typeface="+mn-lt"/>
              </a:rPr>
              <a:t>plete and fair assessment of efforts </a:t>
            </a:r>
          </a:p>
          <a:p>
            <a:pPr marL="742950" lvl="1" indent="-228600">
              <a:lnSpc>
                <a:spcPct val="90000"/>
              </a:lnSpc>
              <a:buFont typeface="Arial" panose="020B0604020202020204" pitchFamily="34" charset="0"/>
              <a:buChar char="•"/>
            </a:pPr>
            <a:r>
              <a:rPr lang="en-US" sz="1600" dirty="0">
                <a:latin typeface="+mn-lt"/>
              </a:rPr>
              <a:t>Fi</a:t>
            </a:r>
            <a:r>
              <a:rPr lang="en-US" sz="1600" dirty="0">
                <a:effectLst/>
                <a:latin typeface="+mn-lt"/>
              </a:rPr>
              <a:t>nancial and operational viability through the implementation of weekly project tracking </a:t>
            </a:r>
          </a:p>
          <a:p>
            <a:pPr marL="742950" lvl="1" indent="-228600">
              <a:lnSpc>
                <a:spcPct val="90000"/>
              </a:lnSpc>
              <a:buFont typeface="Arial" panose="020B0604020202020204" pitchFamily="34" charset="0"/>
              <a:buChar char="•"/>
            </a:pPr>
            <a:r>
              <a:rPr lang="en-US" sz="1600" dirty="0">
                <a:latin typeface="+mn-lt"/>
              </a:rPr>
              <a:t>T</a:t>
            </a:r>
            <a:r>
              <a:rPr lang="en-US" sz="1600" dirty="0">
                <a:effectLst/>
                <a:latin typeface="+mn-lt"/>
              </a:rPr>
              <a:t>ransparent communication of pilot efforts and outcomes to the pilot team, vendor partner, and executive leadership</a:t>
            </a:r>
          </a:p>
          <a:p>
            <a:pPr marL="285750" indent="-228600">
              <a:lnSpc>
                <a:spcPct val="90000"/>
              </a:lnSpc>
              <a:buFont typeface="Arial" panose="020B0604020202020204" pitchFamily="34" charset="0"/>
              <a:buChar char="•"/>
            </a:pPr>
            <a:r>
              <a:rPr lang="en-US" dirty="0">
                <a:latin typeface="+mn-lt"/>
              </a:rPr>
              <a:t>Evaluation</a:t>
            </a:r>
          </a:p>
          <a:p>
            <a:pPr marL="742950" lvl="1" indent="-228600">
              <a:lnSpc>
                <a:spcPct val="90000"/>
              </a:lnSpc>
              <a:buFont typeface="Arial" panose="020B0604020202020204" pitchFamily="34" charset="0"/>
              <a:buChar char="•"/>
            </a:pPr>
            <a:r>
              <a:rPr lang="en-US" sz="1600" dirty="0">
                <a:effectLst/>
                <a:latin typeface="+mn-lt"/>
              </a:rPr>
              <a:t>Strength: Program design followed the evidence</a:t>
            </a:r>
          </a:p>
          <a:p>
            <a:pPr marL="742950" lvl="1" indent="-228600">
              <a:lnSpc>
                <a:spcPct val="90000"/>
              </a:lnSpc>
              <a:buFont typeface="Arial" panose="020B0604020202020204" pitchFamily="34" charset="0"/>
              <a:buChar char="•"/>
            </a:pPr>
            <a:r>
              <a:rPr lang="en-US" sz="1600" dirty="0">
                <a:latin typeface="+mn-lt"/>
              </a:rPr>
              <a:t>Weakness: Opportunity for alignment of leadership goals. The project did not address Social Influencers of Health impacting deferred care.</a:t>
            </a:r>
          </a:p>
          <a:p>
            <a:pPr marL="742950" lvl="1" indent="-228600">
              <a:lnSpc>
                <a:spcPct val="90000"/>
              </a:lnSpc>
              <a:buFont typeface="Arial" panose="020B0604020202020204" pitchFamily="34" charset="0"/>
              <a:buChar char="•"/>
            </a:pPr>
            <a:r>
              <a:rPr lang="en-US" sz="1600" dirty="0">
                <a:effectLst/>
                <a:latin typeface="+mn-lt"/>
              </a:rPr>
              <a:t>Recommendation: Include the executive leader in the weekly team meeting</a:t>
            </a:r>
          </a:p>
        </p:txBody>
      </p:sp>
      <p:graphicFrame>
        <p:nvGraphicFramePr>
          <p:cNvPr id="9" name="Table 9">
            <a:extLst>
              <a:ext uri="{FF2B5EF4-FFF2-40B4-BE49-F238E27FC236}">
                <a16:creationId xmlns:a16="http://schemas.microsoft.com/office/drawing/2014/main" id="{43331C09-8F6B-8067-3D13-91F00BAA9EB6}"/>
              </a:ext>
            </a:extLst>
          </p:cNvPr>
          <p:cNvGraphicFramePr>
            <a:graphicFrameLocks noGrp="1"/>
          </p:cNvGraphicFramePr>
          <p:nvPr>
            <p:ph idx="1"/>
            <p:extLst>
              <p:ext uri="{D42A27DB-BD31-4B8C-83A1-F6EECF244321}">
                <p14:modId xmlns:p14="http://schemas.microsoft.com/office/powerpoint/2010/main" val="2113638323"/>
              </p:ext>
            </p:extLst>
          </p:nvPr>
        </p:nvGraphicFramePr>
        <p:xfrm>
          <a:off x="7480328" y="1808731"/>
          <a:ext cx="4025872" cy="3238891"/>
        </p:xfrm>
        <a:graphic>
          <a:graphicData uri="http://schemas.openxmlformats.org/drawingml/2006/table">
            <a:tbl>
              <a:tblPr firstRow="1" bandRow="1">
                <a:tableStyleId>{F5AB1C69-6EDB-4FF4-983F-18BD219EF322}</a:tableStyleId>
              </a:tblPr>
              <a:tblGrid>
                <a:gridCol w="2286104">
                  <a:extLst>
                    <a:ext uri="{9D8B030D-6E8A-4147-A177-3AD203B41FA5}">
                      <a16:colId xmlns:a16="http://schemas.microsoft.com/office/drawing/2014/main" val="43512963"/>
                    </a:ext>
                  </a:extLst>
                </a:gridCol>
                <a:gridCol w="1739768">
                  <a:extLst>
                    <a:ext uri="{9D8B030D-6E8A-4147-A177-3AD203B41FA5}">
                      <a16:colId xmlns:a16="http://schemas.microsoft.com/office/drawing/2014/main" val="399492788"/>
                    </a:ext>
                  </a:extLst>
                </a:gridCol>
              </a:tblGrid>
              <a:tr h="617960">
                <a:tc>
                  <a:txBody>
                    <a:bodyPr/>
                    <a:lstStyle/>
                    <a:p>
                      <a:r>
                        <a:rPr lang="en-US" sz="1600"/>
                        <a:t>CDC Program Component</a:t>
                      </a:r>
                    </a:p>
                  </a:txBody>
                  <a:tcPr marL="70497" marR="70497" marT="35248" marB="35248">
                    <a:solidFill>
                      <a:schemeClr val="tx2">
                        <a:lumMod val="75000"/>
                        <a:lumOff val="25000"/>
                      </a:schemeClr>
                    </a:solidFill>
                  </a:tcPr>
                </a:tc>
                <a:tc>
                  <a:txBody>
                    <a:bodyPr/>
                    <a:lstStyle/>
                    <a:p>
                      <a:r>
                        <a:rPr lang="en-US" sz="1600" dirty="0"/>
                        <a:t>Pilot Project Tools Utilized </a:t>
                      </a:r>
                    </a:p>
                  </a:txBody>
                  <a:tcPr marL="70497" marR="70497" marT="35248" marB="35248">
                    <a:solidFill>
                      <a:schemeClr val="tx2">
                        <a:lumMod val="75000"/>
                        <a:lumOff val="25000"/>
                      </a:schemeClr>
                    </a:solidFill>
                  </a:tcPr>
                </a:tc>
                <a:extLst>
                  <a:ext uri="{0D108BD9-81ED-4DB2-BD59-A6C34878D82A}">
                    <a16:rowId xmlns:a16="http://schemas.microsoft.com/office/drawing/2014/main" val="2246946651"/>
                  </a:ext>
                </a:extLst>
              </a:tr>
              <a:tr h="617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Program Needs and Expected Effects</a:t>
                      </a:r>
                    </a:p>
                  </a:txBody>
                  <a:tcPr marL="70497" marR="70497" marT="35248" marB="35248">
                    <a:solidFill>
                      <a:schemeClr val="tx2">
                        <a:lumMod val="25000"/>
                        <a:lumOff val="75000"/>
                      </a:schemeClr>
                    </a:solidFill>
                  </a:tcPr>
                </a:tc>
                <a:tc>
                  <a:txBody>
                    <a:bodyPr/>
                    <a:lstStyle/>
                    <a:p>
                      <a:r>
                        <a:rPr lang="en-US" sz="1600"/>
                        <a:t>SBAR and Power Points</a:t>
                      </a:r>
                    </a:p>
                  </a:txBody>
                  <a:tcPr marL="70497" marR="70497" marT="35248" marB="35248">
                    <a:solidFill>
                      <a:schemeClr val="tx2">
                        <a:lumMod val="25000"/>
                        <a:lumOff val="75000"/>
                      </a:schemeClr>
                    </a:solidFill>
                  </a:tcPr>
                </a:tc>
                <a:extLst>
                  <a:ext uri="{0D108BD9-81ED-4DB2-BD59-A6C34878D82A}">
                    <a16:rowId xmlns:a16="http://schemas.microsoft.com/office/drawing/2014/main" val="2664864603"/>
                  </a:ext>
                </a:extLst>
              </a:tr>
              <a:tr h="617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Implementation Activities/Intervention</a:t>
                      </a:r>
                    </a:p>
                  </a:txBody>
                  <a:tcPr marL="70497" marR="70497" marT="35248" marB="35248">
                    <a:solidFill>
                      <a:schemeClr val="tx2">
                        <a:lumMod val="10000"/>
                        <a:lumOff val="90000"/>
                      </a:schemeClr>
                    </a:solidFill>
                  </a:tcPr>
                </a:tc>
                <a:tc>
                  <a:txBody>
                    <a:bodyPr/>
                    <a:lstStyle/>
                    <a:p>
                      <a:r>
                        <a:rPr lang="en-US" sz="1600"/>
                        <a:t>Gantt Chart</a:t>
                      </a:r>
                    </a:p>
                  </a:txBody>
                  <a:tcPr marL="70497" marR="70497" marT="35248" marB="35248">
                    <a:solidFill>
                      <a:schemeClr val="tx2">
                        <a:lumMod val="10000"/>
                        <a:lumOff val="90000"/>
                      </a:schemeClr>
                    </a:solidFill>
                  </a:tcPr>
                </a:tc>
                <a:extLst>
                  <a:ext uri="{0D108BD9-81ED-4DB2-BD59-A6C34878D82A}">
                    <a16:rowId xmlns:a16="http://schemas.microsoft.com/office/drawing/2014/main" val="3011341509"/>
                  </a:ext>
                </a:extLst>
              </a:tr>
              <a:tr h="1385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Necessary Resources, Program Maturity, Operational Context, and Logic Model</a:t>
                      </a:r>
                    </a:p>
                  </a:txBody>
                  <a:tcPr marL="70497" marR="70497" marT="35248" marB="35248">
                    <a:solidFill>
                      <a:schemeClr val="tx2">
                        <a:lumMod val="25000"/>
                        <a:lumOff val="75000"/>
                      </a:schemeClr>
                    </a:solidFill>
                  </a:tcPr>
                </a:tc>
                <a:tc>
                  <a:txBody>
                    <a:bodyPr/>
                    <a:lstStyle/>
                    <a:p>
                      <a:r>
                        <a:rPr lang="en-US" sz="1600" dirty="0"/>
                        <a:t>Project Plan and Weekly Agendas/Minutes</a:t>
                      </a:r>
                    </a:p>
                  </a:txBody>
                  <a:tcPr marL="70497" marR="70497" marT="35248" marB="35248">
                    <a:solidFill>
                      <a:schemeClr val="tx2">
                        <a:lumMod val="25000"/>
                        <a:lumOff val="75000"/>
                      </a:schemeClr>
                    </a:solidFill>
                  </a:tcPr>
                </a:tc>
                <a:extLst>
                  <a:ext uri="{0D108BD9-81ED-4DB2-BD59-A6C34878D82A}">
                    <a16:rowId xmlns:a16="http://schemas.microsoft.com/office/drawing/2014/main" val="3838632058"/>
                  </a:ext>
                </a:extLst>
              </a:tr>
            </a:tbl>
          </a:graphicData>
        </a:graphic>
      </p:graphicFrame>
    </p:spTree>
    <p:extLst>
      <p:ext uri="{BB962C8B-B14F-4D97-AF65-F5344CB8AC3E}">
        <p14:creationId xmlns:p14="http://schemas.microsoft.com/office/powerpoint/2010/main" val="853835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40767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D07C6-A589-6810-50CF-E82B0B0A1288}"/>
              </a:ext>
            </a:extLst>
          </p:cNvPr>
          <p:cNvSpPr>
            <a:spLocks noGrp="1"/>
          </p:cNvSpPr>
          <p:nvPr>
            <p:ph type="title"/>
          </p:nvPr>
        </p:nvSpPr>
        <p:spPr>
          <a:xfrm>
            <a:off x="1145346" y="1371600"/>
            <a:ext cx="3192192" cy="4114800"/>
          </a:xfrm>
        </p:spPr>
        <p:txBody>
          <a:bodyPr anchor="ctr">
            <a:normAutofit/>
          </a:bodyPr>
          <a:lstStyle/>
          <a:p>
            <a:pPr algn="ctr"/>
            <a:r>
              <a:rPr lang="en-US" dirty="0"/>
              <a:t>Evaluation Design Specific to Project</a:t>
            </a:r>
            <a:br>
              <a:rPr lang="en-US" dirty="0"/>
            </a:br>
            <a:endParaRPr lang="en-US" dirty="0"/>
          </a:p>
        </p:txBody>
      </p:sp>
      <p:graphicFrame>
        <p:nvGraphicFramePr>
          <p:cNvPr id="4" name="Table 4">
            <a:extLst>
              <a:ext uri="{FF2B5EF4-FFF2-40B4-BE49-F238E27FC236}">
                <a16:creationId xmlns:a16="http://schemas.microsoft.com/office/drawing/2014/main" id="{7C5C9548-A8D8-7BC8-054C-9816974A44A6}"/>
              </a:ext>
            </a:extLst>
          </p:cNvPr>
          <p:cNvGraphicFramePr>
            <a:graphicFrameLocks noGrp="1"/>
          </p:cNvGraphicFramePr>
          <p:nvPr>
            <p:ph idx="1"/>
            <p:extLst>
              <p:ext uri="{D42A27DB-BD31-4B8C-83A1-F6EECF244321}">
                <p14:modId xmlns:p14="http://schemas.microsoft.com/office/powerpoint/2010/main" val="3204912492"/>
              </p:ext>
            </p:extLst>
          </p:nvPr>
        </p:nvGraphicFramePr>
        <p:xfrm>
          <a:off x="5124660" y="685798"/>
          <a:ext cx="6601766" cy="5906053"/>
        </p:xfrm>
        <a:graphic>
          <a:graphicData uri="http://schemas.openxmlformats.org/drawingml/2006/table">
            <a:tbl>
              <a:tblPr firstRow="1" bandRow="1">
                <a:tableStyleId>{F5AB1C69-6EDB-4FF4-983F-18BD219EF322}</a:tableStyleId>
              </a:tblPr>
              <a:tblGrid>
                <a:gridCol w="1985421">
                  <a:extLst>
                    <a:ext uri="{9D8B030D-6E8A-4147-A177-3AD203B41FA5}">
                      <a16:colId xmlns:a16="http://schemas.microsoft.com/office/drawing/2014/main" val="3860438964"/>
                    </a:ext>
                  </a:extLst>
                </a:gridCol>
                <a:gridCol w="4616345">
                  <a:extLst>
                    <a:ext uri="{9D8B030D-6E8A-4147-A177-3AD203B41FA5}">
                      <a16:colId xmlns:a16="http://schemas.microsoft.com/office/drawing/2014/main" val="115578157"/>
                    </a:ext>
                  </a:extLst>
                </a:gridCol>
              </a:tblGrid>
              <a:tr h="350687">
                <a:tc>
                  <a:txBody>
                    <a:bodyPr/>
                    <a:lstStyle/>
                    <a:p>
                      <a:r>
                        <a:rPr lang="en-US" sz="1600" dirty="0"/>
                        <a:t>Evaluation Component</a:t>
                      </a:r>
                    </a:p>
                  </a:txBody>
                  <a:tcPr marL="56873" marR="56873" marT="28436" marB="28436">
                    <a:solidFill>
                      <a:schemeClr val="tx2">
                        <a:lumMod val="75000"/>
                        <a:lumOff val="25000"/>
                      </a:schemeClr>
                    </a:solidFill>
                  </a:tcPr>
                </a:tc>
                <a:tc>
                  <a:txBody>
                    <a:bodyPr/>
                    <a:lstStyle/>
                    <a:p>
                      <a:r>
                        <a:rPr lang="en-US" sz="1600"/>
                        <a:t>Evaluation Design</a:t>
                      </a:r>
                    </a:p>
                  </a:txBody>
                  <a:tcPr marL="56873" marR="56873" marT="28436" marB="28436">
                    <a:solidFill>
                      <a:schemeClr val="tx2">
                        <a:lumMod val="75000"/>
                        <a:lumOff val="25000"/>
                      </a:schemeClr>
                    </a:solidFill>
                  </a:tcPr>
                </a:tc>
                <a:extLst>
                  <a:ext uri="{0D108BD9-81ED-4DB2-BD59-A6C34878D82A}">
                    <a16:rowId xmlns:a16="http://schemas.microsoft.com/office/drawing/2014/main" val="377600742"/>
                  </a:ext>
                </a:extLst>
              </a:tr>
              <a:tr h="583886">
                <a:tc>
                  <a:txBody>
                    <a:bodyPr/>
                    <a:lstStyle/>
                    <a:p>
                      <a:r>
                        <a:rPr lang="en-US" sz="1600"/>
                        <a:t>Purpose</a:t>
                      </a:r>
                    </a:p>
                  </a:txBody>
                  <a:tcPr marL="56873" marR="56873" marT="28436" marB="28436">
                    <a:solidFill>
                      <a:schemeClr val="tx2">
                        <a:lumMod val="25000"/>
                        <a:lumOff val="75000"/>
                      </a:schemeClr>
                    </a:solidFill>
                  </a:tcPr>
                </a:tc>
                <a:tc>
                  <a:txBody>
                    <a:bodyPr/>
                    <a:lstStyle/>
                    <a:p>
                      <a:r>
                        <a:rPr lang="en-US" sz="1600" kern="1200">
                          <a:solidFill>
                            <a:schemeClr val="dk1"/>
                          </a:solidFill>
                          <a:effectLst/>
                          <a:latin typeface="+mn-lt"/>
                          <a:ea typeface="+mn-ea"/>
                          <a:cs typeface="+mn-cs"/>
                        </a:rPr>
                        <a:t>Engage the targeted hypertension population in the receipt of recommended care</a:t>
                      </a:r>
                      <a:endParaRPr lang="en-US" sz="1600"/>
                    </a:p>
                  </a:txBody>
                  <a:tcPr marL="56873" marR="56873" marT="28436" marB="28436">
                    <a:solidFill>
                      <a:schemeClr val="tx2">
                        <a:lumMod val="25000"/>
                        <a:lumOff val="75000"/>
                      </a:schemeClr>
                    </a:solidFill>
                  </a:tcPr>
                </a:tc>
                <a:extLst>
                  <a:ext uri="{0D108BD9-81ED-4DB2-BD59-A6C34878D82A}">
                    <a16:rowId xmlns:a16="http://schemas.microsoft.com/office/drawing/2014/main" val="3238152237"/>
                  </a:ext>
                </a:extLst>
              </a:tr>
              <a:tr h="817086">
                <a:tc>
                  <a:txBody>
                    <a:bodyPr/>
                    <a:lstStyle/>
                    <a:p>
                      <a:r>
                        <a:rPr lang="en-US" sz="1600"/>
                        <a:t>Benefits</a:t>
                      </a:r>
                    </a:p>
                  </a:txBody>
                  <a:tcPr marL="56873" marR="56873" marT="28436" marB="28436">
                    <a:solidFill>
                      <a:schemeClr val="tx2">
                        <a:lumMod val="10000"/>
                        <a:lumOff val="90000"/>
                      </a:schemeClr>
                    </a:solidFill>
                  </a:tcPr>
                </a:tc>
                <a:tc>
                  <a:txBody>
                    <a:bodyPr/>
                    <a:lstStyle/>
                    <a:p>
                      <a:r>
                        <a:rPr lang="en-US" sz="1600" kern="1200">
                          <a:solidFill>
                            <a:schemeClr val="dk1"/>
                          </a:solidFill>
                          <a:effectLst/>
                          <a:latin typeface="+mn-lt"/>
                          <a:ea typeface="+mn-ea"/>
                          <a:cs typeface="+mn-cs"/>
                        </a:rPr>
                        <a:t>Improved hypertension management outcomes,  revenue from completed office visits, and reduced outreach demand on office staff</a:t>
                      </a:r>
                      <a:endParaRPr lang="en-US" sz="1600"/>
                    </a:p>
                  </a:txBody>
                  <a:tcPr marL="56873" marR="56873" marT="28436" marB="28436">
                    <a:solidFill>
                      <a:schemeClr val="tx2">
                        <a:lumMod val="10000"/>
                        <a:lumOff val="90000"/>
                      </a:schemeClr>
                    </a:solidFill>
                  </a:tcPr>
                </a:tc>
                <a:extLst>
                  <a:ext uri="{0D108BD9-81ED-4DB2-BD59-A6C34878D82A}">
                    <a16:rowId xmlns:a16="http://schemas.microsoft.com/office/drawing/2014/main" val="179635668"/>
                  </a:ext>
                </a:extLst>
              </a:tr>
              <a:tr h="1050285">
                <a:tc>
                  <a:txBody>
                    <a:bodyPr/>
                    <a:lstStyle/>
                    <a:p>
                      <a:r>
                        <a:rPr lang="en-US" sz="1600" dirty="0"/>
                        <a:t>Pilot Question</a:t>
                      </a:r>
                    </a:p>
                  </a:txBody>
                  <a:tcPr marL="56873" marR="56873" marT="28436" marB="28436">
                    <a:solidFill>
                      <a:schemeClr val="tx2">
                        <a:lumMod val="25000"/>
                        <a:lumOff val="75000"/>
                      </a:schemeClr>
                    </a:solidFill>
                  </a:tcPr>
                </a:tc>
                <a:tc>
                  <a:txBody>
                    <a:bodyPr/>
                    <a:lstStyle/>
                    <a:p>
                      <a:r>
                        <a:rPr lang="en-US" sz="1600" kern="1200">
                          <a:solidFill>
                            <a:schemeClr val="dk1"/>
                          </a:solidFill>
                          <a:effectLst/>
                          <a:latin typeface="+mn-lt"/>
                          <a:ea typeface="+mn-ea"/>
                          <a:cs typeface="+mn-cs"/>
                        </a:rPr>
                        <a:t>Did a vendor-delivered automated outreach intervention engage patients in the completion of recommended care at a higher rate than current ambulatory office-initiated email/portal messages followed by nurse phone calls?</a:t>
                      </a:r>
                      <a:endParaRPr lang="en-US" sz="1600"/>
                    </a:p>
                  </a:txBody>
                  <a:tcPr marL="56873" marR="56873" marT="28436" marB="28436">
                    <a:solidFill>
                      <a:schemeClr val="tx2">
                        <a:lumMod val="25000"/>
                        <a:lumOff val="75000"/>
                      </a:schemeClr>
                    </a:solidFill>
                  </a:tcPr>
                </a:tc>
                <a:extLst>
                  <a:ext uri="{0D108BD9-81ED-4DB2-BD59-A6C34878D82A}">
                    <a16:rowId xmlns:a16="http://schemas.microsoft.com/office/drawing/2014/main" val="2599928488"/>
                  </a:ext>
                </a:extLst>
              </a:tr>
              <a:tr h="583886">
                <a:tc>
                  <a:txBody>
                    <a:bodyPr/>
                    <a:lstStyle/>
                    <a:p>
                      <a:r>
                        <a:rPr lang="en-US" sz="1600" dirty="0"/>
                        <a:t>Comparison Evaluation</a:t>
                      </a:r>
                    </a:p>
                  </a:txBody>
                  <a:tcPr marL="56873" marR="56873" marT="28436" marB="28436">
                    <a:solidFill>
                      <a:schemeClr val="tx2">
                        <a:lumMod val="10000"/>
                        <a:lumOff val="90000"/>
                      </a:schemeClr>
                    </a:solidFill>
                  </a:tcPr>
                </a:tc>
                <a:tc>
                  <a:txBody>
                    <a:bodyPr/>
                    <a:lstStyle/>
                    <a:p>
                      <a:r>
                        <a:rPr lang="en-US" sz="1600" kern="1200" dirty="0">
                          <a:solidFill>
                            <a:schemeClr val="dk1"/>
                          </a:solidFill>
                          <a:effectLst/>
                          <a:latin typeface="+mn-lt"/>
                          <a:ea typeface="+mn-ea"/>
                          <a:cs typeface="+mn-cs"/>
                        </a:rPr>
                        <a:t>Inform a system-wide standard for patient outreach interventions </a:t>
                      </a:r>
                      <a:endParaRPr lang="en-US" sz="1600" dirty="0"/>
                    </a:p>
                  </a:txBody>
                  <a:tcPr marL="56873" marR="56873" marT="28436" marB="28436">
                    <a:solidFill>
                      <a:schemeClr val="tx2">
                        <a:lumMod val="10000"/>
                        <a:lumOff val="90000"/>
                      </a:schemeClr>
                    </a:solidFill>
                  </a:tcPr>
                </a:tc>
                <a:extLst>
                  <a:ext uri="{0D108BD9-81ED-4DB2-BD59-A6C34878D82A}">
                    <a16:rowId xmlns:a16="http://schemas.microsoft.com/office/drawing/2014/main" val="3217985091"/>
                  </a:ext>
                </a:extLst>
              </a:tr>
              <a:tr h="817086">
                <a:tc>
                  <a:txBody>
                    <a:bodyPr/>
                    <a:lstStyle/>
                    <a:p>
                      <a:r>
                        <a:rPr lang="en-US" sz="1600"/>
                        <a:t>Statistical Analysis</a:t>
                      </a:r>
                    </a:p>
                  </a:txBody>
                  <a:tcPr marL="56873" marR="56873" marT="28436" marB="28436">
                    <a:solidFill>
                      <a:schemeClr val="tx2">
                        <a:lumMod val="25000"/>
                        <a:lumOff val="75000"/>
                      </a:schemeClr>
                    </a:solidFill>
                  </a:tcPr>
                </a:tc>
                <a:tc>
                  <a:txBody>
                    <a:bodyPr/>
                    <a:lstStyle/>
                    <a:p>
                      <a:r>
                        <a:rPr lang="en-US" sz="1600" kern="1200" dirty="0">
                          <a:solidFill>
                            <a:schemeClr val="dk1"/>
                          </a:solidFill>
                          <a:effectLst/>
                          <a:latin typeface="+mn-lt"/>
                          <a:ea typeface="+mn-ea"/>
                          <a:cs typeface="+mn-cs"/>
                        </a:rPr>
                        <a:t>Analysis of qualitative and quantitative pilot results presented to the pilot team and system office leadership</a:t>
                      </a:r>
                      <a:endParaRPr lang="en-US" sz="1600" dirty="0"/>
                    </a:p>
                  </a:txBody>
                  <a:tcPr marL="56873" marR="56873" marT="28436" marB="28436">
                    <a:solidFill>
                      <a:schemeClr val="tx2">
                        <a:lumMod val="25000"/>
                        <a:lumOff val="75000"/>
                      </a:schemeClr>
                    </a:solidFill>
                  </a:tcPr>
                </a:tc>
                <a:extLst>
                  <a:ext uri="{0D108BD9-81ED-4DB2-BD59-A6C34878D82A}">
                    <a16:rowId xmlns:a16="http://schemas.microsoft.com/office/drawing/2014/main" val="1810520740"/>
                  </a:ext>
                </a:extLst>
              </a:tr>
              <a:tr h="1283485">
                <a:tc>
                  <a:txBody>
                    <a:bodyPr/>
                    <a:lstStyle/>
                    <a:p>
                      <a:r>
                        <a:rPr lang="en-US" sz="1600"/>
                        <a:t>Evaluation</a:t>
                      </a:r>
                    </a:p>
                  </a:txBody>
                  <a:tcPr marL="56873" marR="56873" marT="28436" marB="28436">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Addressed key themes found in the evidence and incorporated identified frameworks.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 Ensure availability of intended data sets and leadership agreement to complete the intended pilot to ensure fair and complete evaluation.</a:t>
                      </a:r>
                    </a:p>
                  </a:txBody>
                  <a:tcPr marL="56873" marR="56873" marT="28436" marB="28436">
                    <a:solidFill>
                      <a:schemeClr val="tx2">
                        <a:lumMod val="25000"/>
                        <a:lumOff val="75000"/>
                      </a:schemeClr>
                    </a:solidFill>
                  </a:tcPr>
                </a:tc>
                <a:extLst>
                  <a:ext uri="{0D108BD9-81ED-4DB2-BD59-A6C34878D82A}">
                    <a16:rowId xmlns:a16="http://schemas.microsoft.com/office/drawing/2014/main" val="1132799071"/>
                  </a:ext>
                </a:extLst>
              </a:tr>
            </a:tbl>
          </a:graphicData>
        </a:graphic>
      </p:graphicFrame>
    </p:spTree>
    <p:extLst>
      <p:ext uri="{BB962C8B-B14F-4D97-AF65-F5344CB8AC3E}">
        <p14:creationId xmlns:p14="http://schemas.microsoft.com/office/powerpoint/2010/main" val="1128871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923B55-75CA-1D0C-5050-36BEC9373F1D}"/>
              </a:ext>
            </a:extLst>
          </p:cNvPr>
          <p:cNvSpPr>
            <a:spLocks noGrp="1"/>
          </p:cNvSpPr>
          <p:nvPr>
            <p:ph type="title"/>
          </p:nvPr>
        </p:nvSpPr>
        <p:spPr>
          <a:xfrm>
            <a:off x="685800" y="701040"/>
            <a:ext cx="3390900" cy="5486400"/>
          </a:xfrm>
        </p:spPr>
        <p:txBody>
          <a:bodyPr anchor="ctr">
            <a:normAutofit/>
          </a:bodyPr>
          <a:lstStyle/>
          <a:p>
            <a:pPr algn="ctr"/>
            <a:r>
              <a:rPr lang="en-US" dirty="0"/>
              <a:t>Evaluation Design: </a:t>
            </a:r>
            <a:br>
              <a:rPr lang="en-US" dirty="0"/>
            </a:br>
            <a:r>
              <a:rPr lang="en-US" dirty="0"/>
              <a:t>Credibility of Evidence</a:t>
            </a:r>
          </a:p>
        </p:txBody>
      </p:sp>
      <p:graphicFrame>
        <p:nvGraphicFramePr>
          <p:cNvPr id="5" name="Content Placeholder 2">
            <a:extLst>
              <a:ext uri="{FF2B5EF4-FFF2-40B4-BE49-F238E27FC236}">
                <a16:creationId xmlns:a16="http://schemas.microsoft.com/office/drawing/2014/main" id="{AEE2AD7D-20E5-4D35-DAC2-384F4DF099A3}"/>
              </a:ext>
            </a:extLst>
          </p:cNvPr>
          <p:cNvGraphicFramePr>
            <a:graphicFrameLocks noGrp="1"/>
          </p:cNvGraphicFramePr>
          <p:nvPr>
            <p:ph idx="1"/>
            <p:extLst>
              <p:ext uri="{D42A27DB-BD31-4B8C-83A1-F6EECF244321}">
                <p14:modId xmlns:p14="http://schemas.microsoft.com/office/powerpoint/2010/main" val="1580008619"/>
              </p:ext>
            </p:extLst>
          </p:nvPr>
        </p:nvGraphicFramePr>
        <p:xfrm>
          <a:off x="5410200" y="701676"/>
          <a:ext cx="6096000" cy="365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91CE100-9824-29D9-6FE5-5092AFC00D5A}"/>
              </a:ext>
            </a:extLst>
          </p:cNvPr>
          <p:cNvSpPr txBox="1"/>
          <p:nvPr/>
        </p:nvSpPr>
        <p:spPr>
          <a:xfrm>
            <a:off x="5104563" y="5014127"/>
            <a:ext cx="6401637" cy="1323439"/>
          </a:xfrm>
          <a:prstGeom prst="rect">
            <a:avLst/>
          </a:prstGeom>
          <a:noFill/>
        </p:spPr>
        <p:txBody>
          <a:bodyPr wrap="square" rtlCol="0">
            <a:spAutoFit/>
          </a:bodyPr>
          <a:lstStyle/>
          <a:p>
            <a:r>
              <a:rPr lang="en-US" sz="1600" b="1" dirty="0"/>
              <a:t>Strengths: </a:t>
            </a:r>
            <a:r>
              <a:rPr lang="en-US" sz="1600" dirty="0"/>
              <a:t>Boise data set included BP values for post-intervention office visits.</a:t>
            </a:r>
          </a:p>
          <a:p>
            <a:r>
              <a:rPr lang="en-US" sz="1600" b="1" dirty="0"/>
              <a:t>Weakness: </a:t>
            </a:r>
            <a:r>
              <a:rPr lang="en-US" sz="1600" dirty="0"/>
              <a:t>Expected analysis did not occur for BP values in SEMI.</a:t>
            </a:r>
          </a:p>
          <a:p>
            <a:r>
              <a:rPr lang="en-US" sz="1600" b="1" dirty="0"/>
              <a:t>Recommendation: </a:t>
            </a:r>
            <a:r>
              <a:rPr lang="en-US" sz="1600" dirty="0"/>
              <a:t>Ensure agreement on data fields to be collected prior to the intervention pilot to support effectiveness evaluation.</a:t>
            </a:r>
          </a:p>
        </p:txBody>
      </p:sp>
    </p:spTree>
    <p:extLst>
      <p:ext uri="{BB962C8B-B14F-4D97-AF65-F5344CB8AC3E}">
        <p14:creationId xmlns:p14="http://schemas.microsoft.com/office/powerpoint/2010/main" val="99110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3628A6-74BC-1678-7EE4-D2786330E032}"/>
              </a:ext>
            </a:extLst>
          </p:cNvPr>
          <p:cNvSpPr>
            <a:spLocks noGrp="1"/>
          </p:cNvSpPr>
          <p:nvPr>
            <p:ph type="title"/>
          </p:nvPr>
        </p:nvSpPr>
        <p:spPr>
          <a:xfrm>
            <a:off x="1371600" y="1073834"/>
            <a:ext cx="9486900" cy="900332"/>
          </a:xfrm>
        </p:spPr>
        <p:txBody>
          <a:bodyPr anchor="ctr">
            <a:normAutofit/>
          </a:bodyPr>
          <a:lstStyle/>
          <a:p>
            <a:pPr algn="ctr"/>
            <a:r>
              <a:rPr lang="en-US" sz="2700" dirty="0"/>
              <a:t>Evaluation Design:</a:t>
            </a:r>
            <a:br>
              <a:rPr lang="en-US" sz="2700" dirty="0"/>
            </a:br>
            <a:r>
              <a:rPr lang="en-US" sz="2700" dirty="0"/>
              <a:t>Justifying Conclusions</a:t>
            </a:r>
          </a:p>
        </p:txBody>
      </p:sp>
      <p:graphicFrame>
        <p:nvGraphicFramePr>
          <p:cNvPr id="5" name="Content Placeholder 2">
            <a:extLst>
              <a:ext uri="{FF2B5EF4-FFF2-40B4-BE49-F238E27FC236}">
                <a16:creationId xmlns:a16="http://schemas.microsoft.com/office/drawing/2014/main" id="{F8E8262A-898A-8B20-DD12-C14F685ED9BA}"/>
              </a:ext>
            </a:extLst>
          </p:cNvPr>
          <p:cNvGraphicFramePr>
            <a:graphicFrameLocks noGrp="1"/>
          </p:cNvGraphicFramePr>
          <p:nvPr>
            <p:ph idx="1"/>
            <p:extLst>
              <p:ext uri="{D42A27DB-BD31-4B8C-83A1-F6EECF244321}">
                <p14:modId xmlns:p14="http://schemas.microsoft.com/office/powerpoint/2010/main" val="2423119633"/>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73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4A0A9-42EE-318A-B0BA-B5A51877849C}"/>
              </a:ext>
            </a:extLst>
          </p:cNvPr>
          <p:cNvSpPr>
            <a:spLocks noGrp="1"/>
          </p:cNvSpPr>
          <p:nvPr>
            <p:ph type="title"/>
          </p:nvPr>
        </p:nvSpPr>
        <p:spPr>
          <a:xfrm>
            <a:off x="1371600" y="1073834"/>
            <a:ext cx="9486900" cy="900332"/>
          </a:xfrm>
        </p:spPr>
        <p:txBody>
          <a:bodyPr anchor="ctr">
            <a:normAutofit/>
          </a:bodyPr>
          <a:lstStyle/>
          <a:p>
            <a:pPr algn="ctr"/>
            <a:r>
              <a:rPr lang="en-US"/>
              <a:t>Discussion And Conclusion</a:t>
            </a:r>
            <a:endParaRPr lang="en-US" dirty="0"/>
          </a:p>
        </p:txBody>
      </p:sp>
      <p:graphicFrame>
        <p:nvGraphicFramePr>
          <p:cNvPr id="5" name="Content Placeholder 2">
            <a:extLst>
              <a:ext uri="{FF2B5EF4-FFF2-40B4-BE49-F238E27FC236}">
                <a16:creationId xmlns:a16="http://schemas.microsoft.com/office/drawing/2014/main" id="{5C03FF98-6F30-B9BF-73FB-0F2015E2D208}"/>
              </a:ext>
            </a:extLst>
          </p:cNvPr>
          <p:cNvGraphicFramePr>
            <a:graphicFrameLocks noGrp="1"/>
          </p:cNvGraphicFramePr>
          <p:nvPr>
            <p:ph idx="1"/>
            <p:extLst>
              <p:ext uri="{D42A27DB-BD31-4B8C-83A1-F6EECF244321}">
                <p14:modId xmlns:p14="http://schemas.microsoft.com/office/powerpoint/2010/main" val="876874535"/>
              </p:ext>
            </p:extLst>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256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66ABDF-D7EF-F4D7-610A-74C5D651B4E6}"/>
              </a:ext>
            </a:extLst>
          </p:cNvPr>
          <p:cNvSpPr>
            <a:spLocks noGrp="1"/>
          </p:cNvSpPr>
          <p:nvPr>
            <p:ph type="title"/>
          </p:nvPr>
        </p:nvSpPr>
        <p:spPr>
          <a:xfrm>
            <a:off x="1371600" y="1371600"/>
            <a:ext cx="2705100" cy="4114800"/>
          </a:xfrm>
        </p:spPr>
        <p:txBody>
          <a:bodyPr anchor="ctr">
            <a:normAutofit/>
          </a:bodyPr>
          <a:lstStyle/>
          <a:p>
            <a:pPr algn="ctr"/>
            <a:r>
              <a:rPr lang="en-US" sz="2200" dirty="0">
                <a:solidFill>
                  <a:schemeClr val="bg2"/>
                </a:solidFill>
              </a:rPr>
              <a:t>Implications for Practice</a:t>
            </a:r>
          </a:p>
        </p:txBody>
      </p:sp>
      <p:graphicFrame>
        <p:nvGraphicFramePr>
          <p:cNvPr id="15" name="Content Placeholder 2">
            <a:extLst>
              <a:ext uri="{FF2B5EF4-FFF2-40B4-BE49-F238E27FC236}">
                <a16:creationId xmlns:a16="http://schemas.microsoft.com/office/drawing/2014/main" id="{0C85174E-6C3B-0DB2-4234-98095B9BB427}"/>
              </a:ext>
            </a:extLst>
          </p:cNvPr>
          <p:cNvGraphicFramePr>
            <a:graphicFrameLocks noGrp="1"/>
          </p:cNvGraphicFramePr>
          <p:nvPr>
            <p:ph idx="1"/>
            <p:extLst>
              <p:ext uri="{D42A27DB-BD31-4B8C-83A1-F6EECF244321}">
                <p14:modId xmlns:p14="http://schemas.microsoft.com/office/powerpoint/2010/main" val="2893954676"/>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75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CC1A28-DB60-D8F7-78D4-1EA5899E497D}"/>
              </a:ext>
            </a:extLst>
          </p:cNvPr>
          <p:cNvSpPr>
            <a:spLocks noGrp="1"/>
          </p:cNvSpPr>
          <p:nvPr>
            <p:ph type="title"/>
          </p:nvPr>
        </p:nvSpPr>
        <p:spPr>
          <a:xfrm>
            <a:off x="1371599" y="1010097"/>
            <a:ext cx="9486901" cy="1010088"/>
          </a:xfrm>
        </p:spPr>
        <p:txBody>
          <a:bodyPr anchor="b">
            <a:normAutofit/>
          </a:bodyPr>
          <a:lstStyle/>
          <a:p>
            <a:pPr algn="ctr"/>
            <a:r>
              <a:rPr lang="en-US" dirty="0"/>
              <a:t>Dissemination Plan</a:t>
            </a:r>
          </a:p>
        </p:txBody>
      </p:sp>
      <p:sp>
        <p:nvSpPr>
          <p:cNvPr id="3" name="Content Placeholder 2">
            <a:extLst>
              <a:ext uri="{FF2B5EF4-FFF2-40B4-BE49-F238E27FC236}">
                <a16:creationId xmlns:a16="http://schemas.microsoft.com/office/drawing/2014/main" id="{1B36813C-EBE7-5EE8-13DD-73DA134F8204}"/>
              </a:ext>
            </a:extLst>
          </p:cNvPr>
          <p:cNvSpPr>
            <a:spLocks noGrp="1"/>
          </p:cNvSpPr>
          <p:nvPr>
            <p:ph idx="1"/>
          </p:nvPr>
        </p:nvSpPr>
        <p:spPr>
          <a:xfrm>
            <a:off x="1371600" y="2206257"/>
            <a:ext cx="9486901" cy="3540642"/>
          </a:xfrm>
        </p:spPr>
        <p:txBody>
          <a:bodyPr>
            <a:noAutofit/>
          </a:bodyPr>
          <a:lstStyle/>
          <a:p>
            <a:pPr marL="0" indent="0">
              <a:buNone/>
            </a:pPr>
            <a:endParaRPr lang="en-US" sz="1800" dirty="0">
              <a:effectLst/>
              <a:latin typeface="+mn-lt"/>
              <a:ea typeface="Calibri" panose="020F0502020204030204" pitchFamily="34" charset="0"/>
              <a:cs typeface="Times New Roman" panose="02020603050405020304" pitchFamily="18" charset="0"/>
            </a:endParaRPr>
          </a:p>
          <a:p>
            <a:r>
              <a:rPr lang="en-US" sz="1800" dirty="0">
                <a:effectLst/>
                <a:latin typeface="+mn-lt"/>
                <a:ea typeface="Calibri" panose="020F0502020204030204" pitchFamily="34" charset="0"/>
                <a:cs typeface="Times New Roman" panose="02020603050405020304" pitchFamily="18" charset="0"/>
              </a:rPr>
              <a:t>Recommendations from this pilot implementation and program evaluation will be shared as part of the University of Detroit Mercy DNP project presentation</a:t>
            </a:r>
          </a:p>
          <a:p>
            <a:r>
              <a:rPr lang="en-US" sz="1800" dirty="0">
                <a:latin typeface="+mn-lt"/>
                <a:ea typeface="Calibri" panose="020F0502020204030204" pitchFamily="34" charset="0"/>
                <a:cs typeface="Times New Roman" panose="02020603050405020304" pitchFamily="18" charset="0"/>
              </a:rPr>
              <a:t>DNP Paper and Presentation will be d</a:t>
            </a:r>
            <a:r>
              <a:rPr lang="en-US" sz="1800" dirty="0">
                <a:effectLst/>
                <a:latin typeface="+mn-lt"/>
                <a:ea typeface="Calibri" panose="020F0502020204030204" pitchFamily="34" charset="0"/>
                <a:cs typeface="Times New Roman" panose="02020603050405020304" pitchFamily="18" charset="0"/>
              </a:rPr>
              <a:t>istributed via email to Trinity Health Medical </a:t>
            </a:r>
            <a:r>
              <a:rPr lang="en-US" sz="1800" dirty="0">
                <a:latin typeface="+mn-lt"/>
                <a:ea typeface="Calibri" panose="020F0502020204030204" pitchFamily="34" charset="0"/>
                <a:cs typeface="Times New Roman" panose="02020603050405020304" pitchFamily="18" charset="0"/>
              </a:rPr>
              <a:t>G</a:t>
            </a:r>
            <a:r>
              <a:rPr lang="en-US" sz="1800" dirty="0">
                <a:effectLst/>
                <a:latin typeface="+mn-lt"/>
                <a:ea typeface="Calibri" panose="020F0502020204030204" pitchFamily="34" charset="0"/>
                <a:cs typeface="Times New Roman" panose="02020603050405020304" pitchFamily="18" charset="0"/>
              </a:rPr>
              <a:t>roup and Population </a:t>
            </a:r>
            <a:r>
              <a:rPr lang="en-US" sz="1800" dirty="0">
                <a:latin typeface="+mn-lt"/>
                <a:ea typeface="Calibri" panose="020F0502020204030204" pitchFamily="34" charset="0"/>
                <a:cs typeface="Times New Roman" panose="02020603050405020304" pitchFamily="18" charset="0"/>
              </a:rPr>
              <a:t>H</a:t>
            </a:r>
            <a:r>
              <a:rPr lang="en-US" sz="1800" dirty="0">
                <a:effectLst/>
                <a:latin typeface="+mn-lt"/>
                <a:ea typeface="Calibri" panose="020F0502020204030204" pitchFamily="34" charset="0"/>
                <a:cs typeface="Times New Roman" panose="02020603050405020304" pitchFamily="18" charset="0"/>
              </a:rPr>
              <a:t>ealth Clinical Operations leadership </a:t>
            </a:r>
          </a:p>
          <a:p>
            <a:pPr lvl="1"/>
            <a:r>
              <a:rPr lang="en-US" sz="1800" dirty="0">
                <a:effectLst/>
                <a:latin typeface="+mn-lt"/>
                <a:ea typeface="Calibri" panose="020F0502020204030204" pitchFamily="34" charset="0"/>
                <a:cs typeface="Times New Roman" panose="02020603050405020304" pitchFamily="18" charset="0"/>
              </a:rPr>
              <a:t>May inform the future structure of patient outreach design and implementation activities</a:t>
            </a:r>
          </a:p>
          <a:p>
            <a:r>
              <a:rPr lang="en-US" sz="1800" dirty="0">
                <a:effectLst/>
                <a:latin typeface="+mn-lt"/>
                <a:ea typeface="Calibri" panose="020F0502020204030204" pitchFamily="34" charset="0"/>
                <a:cs typeface="Times New Roman" panose="02020603050405020304" pitchFamily="18" charset="0"/>
              </a:rPr>
              <a:t>Next steps include submission of a synopsis of this pilot implementation and evaluation for publication to journals focused on population health, ambulatory care, and optimization of patient information technology</a:t>
            </a:r>
          </a:p>
        </p:txBody>
      </p:sp>
    </p:spTree>
    <p:extLst>
      <p:ext uri="{BB962C8B-B14F-4D97-AF65-F5344CB8AC3E}">
        <p14:creationId xmlns:p14="http://schemas.microsoft.com/office/powerpoint/2010/main" val="4188833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6B377F-DCEA-50D6-A502-3D95D7284BF3}"/>
              </a:ext>
            </a:extLst>
          </p:cNvPr>
          <p:cNvSpPr>
            <a:spLocks noGrp="1"/>
          </p:cNvSpPr>
          <p:nvPr>
            <p:ph type="title"/>
          </p:nvPr>
        </p:nvSpPr>
        <p:spPr>
          <a:xfrm>
            <a:off x="1371599" y="1010097"/>
            <a:ext cx="9486901" cy="1010088"/>
          </a:xfrm>
        </p:spPr>
        <p:txBody>
          <a:bodyPr anchor="b">
            <a:normAutofit/>
          </a:bodyPr>
          <a:lstStyle/>
          <a:p>
            <a:pPr algn="ctr"/>
            <a:r>
              <a:rPr lang="en-US" dirty="0"/>
              <a:t>Acknowledgements</a:t>
            </a:r>
          </a:p>
        </p:txBody>
      </p:sp>
      <p:sp>
        <p:nvSpPr>
          <p:cNvPr id="3" name="Content Placeholder 2">
            <a:extLst>
              <a:ext uri="{FF2B5EF4-FFF2-40B4-BE49-F238E27FC236}">
                <a16:creationId xmlns:a16="http://schemas.microsoft.com/office/drawing/2014/main" id="{7BD0BE9A-D28F-55F5-7047-ADE36A761805}"/>
              </a:ext>
            </a:extLst>
          </p:cNvPr>
          <p:cNvSpPr>
            <a:spLocks noGrp="1"/>
          </p:cNvSpPr>
          <p:nvPr>
            <p:ph idx="1"/>
          </p:nvPr>
        </p:nvSpPr>
        <p:spPr>
          <a:xfrm>
            <a:off x="1371600" y="2206257"/>
            <a:ext cx="9486901" cy="3540642"/>
          </a:xfrm>
        </p:spPr>
        <p:txBody>
          <a:bodyPr>
            <a:normAutofit/>
          </a:bodyPr>
          <a:lstStyle/>
          <a:p>
            <a:r>
              <a:rPr lang="en-US" dirty="0">
                <a:latin typeface="+mn-lt"/>
              </a:rPr>
              <a:t>Dr. Karen Mihelich, DNP ACNS-BC – Project Chair</a:t>
            </a:r>
          </a:p>
          <a:p>
            <a:r>
              <a:rPr lang="en-US" dirty="0">
                <a:latin typeface="+mn-lt"/>
              </a:rPr>
              <a:t>Dr. Theresa Wyatt, Ph.D. RN – Reader</a:t>
            </a:r>
          </a:p>
          <a:p>
            <a:r>
              <a:rPr lang="en-US" dirty="0">
                <a:latin typeface="+mn-lt"/>
              </a:rPr>
              <a:t>Dr. Renee Courtney, DNP FNP-C – Reader </a:t>
            </a:r>
          </a:p>
          <a:p>
            <a:r>
              <a:rPr lang="en-US" dirty="0">
                <a:latin typeface="+mn-lt"/>
              </a:rPr>
              <a:t>Sheila Johnson, MBA RN – Project Mentor</a:t>
            </a:r>
          </a:p>
          <a:p>
            <a:r>
              <a:rPr lang="en-US" dirty="0">
                <a:latin typeface="+mn-lt"/>
              </a:rPr>
              <a:t>Boise and Southeast MI Pilot Teams</a:t>
            </a:r>
          </a:p>
          <a:p>
            <a:r>
              <a:rPr lang="en-US" dirty="0">
                <a:latin typeface="+mn-lt"/>
              </a:rPr>
              <a:t>My Family and Friends for their endless support</a:t>
            </a:r>
          </a:p>
        </p:txBody>
      </p:sp>
    </p:spTree>
    <p:extLst>
      <p:ext uri="{BB962C8B-B14F-4D97-AF65-F5344CB8AC3E}">
        <p14:creationId xmlns:p14="http://schemas.microsoft.com/office/powerpoint/2010/main" val="4208443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903531-D986-BE81-4FEF-B7344578006C}"/>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57802BA4-F5FB-6202-81A5-C8D346D7C1AA}"/>
              </a:ext>
            </a:extLst>
          </p:cNvPr>
          <p:cNvSpPr>
            <a:spLocks noGrp="1"/>
          </p:cNvSpPr>
          <p:nvPr>
            <p:ph idx="1"/>
          </p:nvPr>
        </p:nvSpPr>
        <p:spPr>
          <a:xfrm>
            <a:off x="1371600" y="2206257"/>
            <a:ext cx="9486901" cy="3540642"/>
          </a:xfrm>
        </p:spPr>
        <p:txBody>
          <a:bodyPr>
            <a:normAutofit/>
          </a:bodyPr>
          <a:lstStyle/>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American Academy of Ambulatory Care Nursing. (2020, June 11). Position Statements: American Academy of Ambulatory Care Nursing. American Academy of Ambulatory Care Nursing: Practice Resources Position Statements. Retrieved November 27, 2022, from </a:t>
            </a:r>
            <a:r>
              <a:rPr lang="fr-FR" sz="1600" u="none" strike="noStrike" dirty="0">
                <a:effectLst/>
                <a:ea typeface="Arial" panose="020B0604020202020204" pitchFamily="34" charset="0"/>
                <a:cs typeface="Times New Roman" panose="02020603050405020304" pitchFamily="18" charset="0"/>
                <a:hlinkClick r:id="rId2"/>
              </a:rPr>
              <a:t>https://www.aaacn.org/practice-resources/position-statements</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200"/>
              </a:spcBef>
              <a:spcAft>
                <a:spcPts val="1200"/>
              </a:spcAft>
              <a:buNone/>
            </a:pPr>
            <a:r>
              <a:rPr lang="en-US" sz="1600" dirty="0">
                <a:effectLst/>
                <a:ea typeface="Calibri" panose="020F0502020204030204" pitchFamily="34" charset="0"/>
                <a:cs typeface="Times New Roman" panose="02020603050405020304" pitchFamily="18" charset="0"/>
              </a:rPr>
              <a:t>Bates, D., Mächler, M., Bolker, B., &amp; Walker, S. (2014). Fitting Linear Mixed-Effects Models Using lme4: arXiv preprint arXiv, </a:t>
            </a:r>
            <a:r>
              <a:rPr lang="en-US" sz="1600" i="1" dirty="0">
                <a:effectLst/>
                <a:ea typeface="Calibri" panose="020F0502020204030204" pitchFamily="34" charset="0"/>
                <a:cs typeface="Times New Roman" panose="02020603050405020304" pitchFamily="18" charset="0"/>
              </a:rPr>
              <a:t>Journal of Statistical Software</a:t>
            </a:r>
            <a:r>
              <a:rPr lang="en-US" sz="1600"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hlinkClick r:id="rId3"/>
              </a:rPr>
              <a:t>https://doi.org/10.18637/jss.v067.io1</a:t>
            </a:r>
            <a:r>
              <a:rPr lang="en-US" sz="1600" dirty="0">
                <a:effectLst/>
                <a:ea typeface="Calibri" panose="020F0502020204030204" pitchFamily="34" charset="0"/>
                <a:cs typeface="Times New Roman" panose="02020603050405020304" pitchFamily="18" charset="0"/>
              </a:rPr>
              <a:t> </a:t>
            </a: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Bloch, M. J., &amp; Basile, J. (2021, July 19). Cardiovascular Risk of Hypertension. UpToDate: Cardiovascular Risk of Hypertension. Retrieved October 9, 2022, from </a:t>
            </a:r>
            <a:r>
              <a:rPr lang="fr-FR" sz="1600" u="none" strike="noStrike" dirty="0">
                <a:effectLst/>
                <a:ea typeface="Arial" panose="020B0604020202020204" pitchFamily="34" charset="0"/>
                <a:cs typeface="Times New Roman" panose="02020603050405020304" pitchFamily="18" charset="0"/>
                <a:hlinkClick r:id="rId4"/>
              </a:rPr>
              <a:t>https://www.uptodate.com/contents/cardiovascular-risks-of-hypertension#:~:text=Hypertension%20is%20quantitatively%20the%20most,risk%20factors%20(table%201)</a:t>
            </a:r>
            <a:endParaRPr lang="en-US" sz="1600" dirty="0">
              <a:effectLst/>
              <a:ea typeface="Calibri" panose="020F0502020204030204" pitchFamily="34" charset="0"/>
              <a:cs typeface="Times New Roman" panose="02020603050405020304" pitchFamily="18" charset="0"/>
            </a:endParaRPr>
          </a:p>
          <a:p>
            <a:pPr>
              <a:lnSpc>
                <a:spcPct val="90000"/>
              </a:lnSpc>
            </a:pPr>
            <a:endParaRPr lang="en-US" sz="1700" dirty="0"/>
          </a:p>
        </p:txBody>
      </p:sp>
    </p:spTree>
    <p:extLst>
      <p:ext uri="{BB962C8B-B14F-4D97-AF65-F5344CB8AC3E}">
        <p14:creationId xmlns:p14="http://schemas.microsoft.com/office/powerpoint/2010/main" val="2506964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0C41A2-37C4-495E-3618-5D19C59E25A2}"/>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8F25E5F1-5C07-D8D5-4277-B3F1B448EEF9}"/>
              </a:ext>
            </a:extLst>
          </p:cNvPr>
          <p:cNvSpPr>
            <a:spLocks noGrp="1"/>
          </p:cNvSpPr>
          <p:nvPr>
            <p:ph idx="1"/>
          </p:nvPr>
        </p:nvSpPr>
        <p:spPr>
          <a:xfrm>
            <a:off x="1371600" y="2206257"/>
            <a:ext cx="9486901" cy="3540642"/>
          </a:xfrm>
        </p:spPr>
        <p:txBody>
          <a:bodyPr>
            <a:normAutofit/>
          </a:bodyPr>
          <a:lstStyle/>
          <a:p>
            <a:pPr marL="0" marR="0" indent="0">
              <a:lnSpc>
                <a:spcPct val="90000"/>
              </a:lnSpc>
              <a:spcBef>
                <a:spcPts val="1400"/>
              </a:spcBef>
              <a:spcAft>
                <a:spcPts val="1400"/>
              </a:spcAft>
              <a:buNone/>
            </a:pPr>
            <a:r>
              <a:rPr lang="en-US" sz="1600" b="0" i="0" dirty="0">
                <a:solidFill>
                  <a:srgbClr val="212121"/>
                </a:solidFill>
                <a:effectLst/>
              </a:rPr>
              <a:t>Borsky, A., Zhan, C., Miller, T., Ngo-Metzger, Q., Bierman, A. S., &amp; Meyers, D. (2018). Few Americans Receive All High-Priority, Appropriate Clinical Preventive Services. </a:t>
            </a:r>
            <a:r>
              <a:rPr lang="en-US" sz="1600" b="0" i="1" dirty="0">
                <a:solidFill>
                  <a:srgbClr val="212121"/>
                </a:solidFill>
                <a:effectLst/>
              </a:rPr>
              <a:t>Health Affairs (Project Hope)</a:t>
            </a:r>
            <a:r>
              <a:rPr lang="en-US" sz="1600" b="0" i="0" dirty="0">
                <a:solidFill>
                  <a:srgbClr val="212121"/>
                </a:solidFill>
                <a:effectLst/>
              </a:rPr>
              <a:t>, </a:t>
            </a:r>
            <a:r>
              <a:rPr lang="en-US" sz="1600" b="0" i="1" dirty="0">
                <a:solidFill>
                  <a:srgbClr val="212121"/>
                </a:solidFill>
                <a:effectLst/>
              </a:rPr>
              <a:t>37</a:t>
            </a:r>
            <a:r>
              <a:rPr lang="en-US" sz="1600" b="0" i="0" dirty="0">
                <a:solidFill>
                  <a:srgbClr val="212121"/>
                </a:solidFill>
                <a:effectLst/>
              </a:rPr>
              <a:t>(6), 925–928. </a:t>
            </a:r>
            <a:r>
              <a:rPr lang="en-US" sz="1600" b="0" i="0" dirty="0">
                <a:solidFill>
                  <a:srgbClr val="212121"/>
                </a:solidFill>
                <a:effectLst/>
                <a:hlinkClick r:id="rId2"/>
              </a:rPr>
              <a:t>https://doi.org/10.1377/hlthaff.2017.1248</a:t>
            </a:r>
            <a:endParaRPr lang="en-US" sz="1600" b="0" i="0" dirty="0">
              <a:solidFill>
                <a:srgbClr val="212121"/>
              </a:solidFill>
              <a:effectLst/>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Boonyasai, R. T., Rakotz, M. K., Lubomski, L. H., Daniel, D. M., Marsteller, J. A., Taylor, K. S., Cooper, L. A., Hasan, O., &amp; Wynia, M. K. (2017). Measure Accurately, Act Rapidly, and Partner with Patients: An Intuitive and Practical Three-Part Framework to Guide Efforts to Improve Hypertension Control. Journal of Clinical Hypertension (Greenwich, Conn.), 19(7), 684–694. </a:t>
            </a:r>
            <a:r>
              <a:rPr lang="fr-FR" sz="1600" u="none" strike="noStrike" dirty="0">
                <a:effectLst/>
                <a:ea typeface="Arial" panose="020B0604020202020204" pitchFamily="34" charset="0"/>
                <a:cs typeface="Times New Roman" panose="02020603050405020304" pitchFamily="18" charset="0"/>
                <a:hlinkClick r:id="rId3"/>
              </a:rPr>
              <a:t>https://doi.org/10.1111/jch.12995</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Brangan, E., Stone, T. J., Chappell, A., Harrison, V., &amp; Horwood, J. (2019). Patient Experiences of Telephone Outreach to Enhance Uptake of NHS Health Checks in More Deprived Communities and Minority Ethnic Groups: A Qualitative Interview Study. Health Expectations, 22(3), 364–372. </a:t>
            </a:r>
            <a:r>
              <a:rPr lang="fr-FR" sz="1600" u="none" strike="noStrike" dirty="0">
                <a:effectLst/>
                <a:ea typeface="Arial" panose="020B0604020202020204" pitchFamily="34" charset="0"/>
                <a:cs typeface="Times New Roman" panose="02020603050405020304" pitchFamily="18" charset="0"/>
                <a:hlinkClick r:id="rId4"/>
              </a:rPr>
              <a:t>https://doi-org.ezproxy.libraries.udmercy.edu/10.1111/hex.12856</a:t>
            </a:r>
            <a:r>
              <a:rPr lang="fr-FR" sz="1600" dirty="0">
                <a:effectLst/>
                <a:ea typeface="Arial" panose="020B0604020202020204" pitchFamily="34" charset="0"/>
                <a:cs typeface="Times New Roman" panose="02020603050405020304" pitchFamily="18" charset="0"/>
              </a:rPr>
              <a:t> </a:t>
            </a:r>
            <a:r>
              <a:rPr lang="fr-FR" sz="1600" u="none" strike="noStrike" dirty="0">
                <a:effectLst/>
                <a:ea typeface="Arial" panose="020B0604020202020204" pitchFamily="34" charset="0"/>
                <a:cs typeface="Times New Roman" panose="02020603050405020304" pitchFamily="18" charset="0"/>
                <a:hlinkClick r:id="rId5"/>
              </a:rPr>
              <a:t>https://doi.org/10.1111/hex.12856</a:t>
            </a:r>
            <a:endParaRPr lang="en-US" sz="1600" dirty="0">
              <a:effectLst/>
              <a:ea typeface="Calibri" panose="020F0502020204030204" pitchFamily="34" charset="0"/>
              <a:cs typeface="Times New Roman" panose="02020603050405020304" pitchFamily="18" charset="0"/>
            </a:endParaRPr>
          </a:p>
          <a:p>
            <a:pPr marL="0" indent="0">
              <a:lnSpc>
                <a:spcPct val="90000"/>
              </a:lnSpc>
              <a:buNone/>
            </a:pPr>
            <a:endParaRPr lang="en-US" sz="1500" dirty="0"/>
          </a:p>
        </p:txBody>
      </p:sp>
    </p:spTree>
    <p:extLst>
      <p:ext uri="{BB962C8B-B14F-4D97-AF65-F5344CB8AC3E}">
        <p14:creationId xmlns:p14="http://schemas.microsoft.com/office/powerpoint/2010/main" val="127666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F328A0-CC07-4FDA-A59F-5E6711628651}"/>
              </a:ext>
            </a:extLst>
          </p:cNvPr>
          <p:cNvSpPr>
            <a:spLocks noGrp="1"/>
          </p:cNvSpPr>
          <p:nvPr>
            <p:ph type="title"/>
          </p:nvPr>
        </p:nvSpPr>
        <p:spPr>
          <a:xfrm>
            <a:off x="1371600" y="1371600"/>
            <a:ext cx="2705100" cy="4114800"/>
          </a:xfrm>
        </p:spPr>
        <p:txBody>
          <a:bodyPr anchor="ctr">
            <a:normAutofit/>
          </a:bodyPr>
          <a:lstStyle/>
          <a:p>
            <a:pPr algn="ctr"/>
            <a:r>
              <a:rPr lang="en-US" sz="2000" dirty="0">
                <a:solidFill>
                  <a:schemeClr val="bg2"/>
                </a:solidFill>
              </a:rPr>
              <a:t>Introduction</a:t>
            </a:r>
          </a:p>
        </p:txBody>
      </p:sp>
      <p:graphicFrame>
        <p:nvGraphicFramePr>
          <p:cNvPr id="35" name="Content Placeholder 2">
            <a:extLst>
              <a:ext uri="{FF2B5EF4-FFF2-40B4-BE49-F238E27FC236}">
                <a16:creationId xmlns:a16="http://schemas.microsoft.com/office/drawing/2014/main" id="{E8D17EE8-9630-566E-94B7-33BFCC187A8B}"/>
              </a:ext>
            </a:extLst>
          </p:cNvPr>
          <p:cNvGraphicFramePr>
            <a:graphicFrameLocks noGrp="1"/>
          </p:cNvGraphicFramePr>
          <p:nvPr>
            <p:ph idx="1"/>
            <p:extLst>
              <p:ext uri="{D42A27DB-BD31-4B8C-83A1-F6EECF244321}">
                <p14:modId xmlns:p14="http://schemas.microsoft.com/office/powerpoint/2010/main" val="485815496"/>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11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86F136-84F8-412B-BBF2-576B54D11D04}"/>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1EB0D897-5303-4FC6-B2FB-7245B7C1C1EB}"/>
              </a:ext>
            </a:extLst>
          </p:cNvPr>
          <p:cNvSpPr>
            <a:spLocks noGrp="1"/>
          </p:cNvSpPr>
          <p:nvPr>
            <p:ph idx="1"/>
          </p:nvPr>
        </p:nvSpPr>
        <p:spPr>
          <a:xfrm>
            <a:off x="1371600" y="2206257"/>
            <a:ext cx="9486901" cy="3540642"/>
          </a:xfrm>
        </p:spPr>
        <p:txBody>
          <a:bodyPr>
            <a:normAutofit/>
          </a:bodyPr>
          <a:lstStyle/>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Budde, H., Williams, G. A., Winkelmann, J., Pfirter, L., &amp; Maier, C. B. (2021). The Role of Patient </a:t>
            </a:r>
            <a:r>
              <a:rPr lang="fr-FR" sz="1600" dirty="0">
                <a:ea typeface="Arial" panose="020B0604020202020204" pitchFamily="34" charset="0"/>
                <a:cs typeface="Times New Roman" panose="02020603050405020304" pitchFamily="18" charset="0"/>
              </a:rPr>
              <a:t>N</a:t>
            </a:r>
            <a:r>
              <a:rPr lang="fr-FR" sz="1600" dirty="0">
                <a:effectLst/>
                <a:ea typeface="Arial" panose="020B0604020202020204" pitchFamily="34" charset="0"/>
                <a:cs typeface="Times New Roman" panose="02020603050405020304" pitchFamily="18" charset="0"/>
              </a:rPr>
              <a:t>avigators in Ambulatory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are: Overview of Systematic </a:t>
            </a:r>
            <a:r>
              <a:rPr lang="fr-FR" sz="1600" dirty="0">
                <a:ea typeface="Arial" panose="020B0604020202020204" pitchFamily="34" charset="0"/>
                <a:cs typeface="Times New Roman" panose="02020603050405020304" pitchFamily="18" charset="0"/>
              </a:rPr>
              <a:t>R</a:t>
            </a:r>
            <a:r>
              <a:rPr lang="fr-FR" sz="1600" dirty="0">
                <a:effectLst/>
                <a:ea typeface="Arial" panose="020B0604020202020204" pitchFamily="34" charset="0"/>
                <a:cs typeface="Times New Roman" panose="02020603050405020304" pitchFamily="18" charset="0"/>
              </a:rPr>
              <a:t>eviews. BMC Health Services Research, 21(1), 1166. Advance Online </a:t>
            </a:r>
            <a:r>
              <a:rPr lang="fr-FR" sz="1600" dirty="0">
                <a:ea typeface="Arial" panose="020B0604020202020204" pitchFamily="34" charset="0"/>
                <a:cs typeface="Times New Roman" panose="02020603050405020304" pitchFamily="18" charset="0"/>
              </a:rPr>
              <a:t>P</a:t>
            </a:r>
            <a:r>
              <a:rPr lang="fr-FR" sz="1600" dirty="0">
                <a:effectLst/>
                <a:ea typeface="Arial" panose="020B0604020202020204" pitchFamily="34" charset="0"/>
                <a:cs typeface="Times New Roman" panose="02020603050405020304" pitchFamily="18" charset="0"/>
              </a:rPr>
              <a:t>ublication. </a:t>
            </a:r>
            <a:r>
              <a:rPr lang="fr-FR" sz="1600" u="none" strike="noStrike" dirty="0">
                <a:effectLst/>
                <a:ea typeface="Arial" panose="020B0604020202020204" pitchFamily="34" charset="0"/>
                <a:cs typeface="Times New Roman" panose="02020603050405020304" pitchFamily="18" charset="0"/>
                <a:hlinkClick r:id="rId2"/>
              </a:rPr>
              <a:t>https://doi.org/10.1186/s12913-021-07140-6</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Butts, J. B., &amp; Rich, K. L. (2018). Philosophies and Theories for Advanced Nursing Practice. Jones &amp; Bartlett Learning.</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Centers for Disease Control and Prevention. (2022, May 4). About Chronic Disease. About Chronic Disease: CDC. Retrieved November 21, 2022, from </a:t>
            </a:r>
            <a:r>
              <a:rPr lang="fr-FR" sz="1600" u="none" strike="noStrike" dirty="0">
                <a:effectLst/>
                <a:ea typeface="Arial" panose="020B0604020202020204" pitchFamily="34" charset="0"/>
                <a:cs typeface="Times New Roman" panose="02020603050405020304" pitchFamily="18" charset="0"/>
                <a:hlinkClick r:id="rId3"/>
              </a:rPr>
              <a:t>https://www.cdc.gov/chronicdisease/center/index.htm#:~:text=Chronic%20diseases%20are%20responsible%20for,our%20nation%27s%20health%20care%20costs</a:t>
            </a:r>
            <a:endParaRPr lang="en-US" sz="1600" dirty="0">
              <a:effectLst/>
              <a:ea typeface="Calibri" panose="020F0502020204030204" pitchFamily="34" charset="0"/>
              <a:cs typeface="Times New Roman" panose="02020603050405020304" pitchFamily="18" charset="0"/>
            </a:endParaRPr>
          </a:p>
          <a:p>
            <a:pPr marL="0" indent="0">
              <a:lnSpc>
                <a:spcPct val="90000"/>
              </a:lnSpc>
              <a:buNone/>
            </a:pPr>
            <a:endParaRPr lang="en-US" sz="1900" dirty="0"/>
          </a:p>
        </p:txBody>
      </p:sp>
    </p:spTree>
    <p:extLst>
      <p:ext uri="{BB962C8B-B14F-4D97-AF65-F5344CB8AC3E}">
        <p14:creationId xmlns:p14="http://schemas.microsoft.com/office/powerpoint/2010/main" val="4256130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B2965-6B06-4A45-9D31-6CB5DD4BA9FA}"/>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93ACCD72-6168-4E4C-A3E5-8D5506134F55}"/>
              </a:ext>
            </a:extLst>
          </p:cNvPr>
          <p:cNvSpPr>
            <a:spLocks noGrp="1"/>
          </p:cNvSpPr>
          <p:nvPr>
            <p:ph idx="1"/>
          </p:nvPr>
        </p:nvSpPr>
        <p:spPr>
          <a:xfrm>
            <a:off x="1371600" y="2206257"/>
            <a:ext cx="9486901" cy="3540642"/>
          </a:xfrm>
        </p:spPr>
        <p:txBody>
          <a:bodyPr>
            <a:normAutofit/>
          </a:bodyPr>
          <a:lstStyle/>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Centers for Disease Control and Prevention. (2022, July 12). Facts About Hypertension. Centers for Disease Control and Prevention: Facts About Hypertension. Retrieved October 9, 2022, from </a:t>
            </a:r>
            <a:r>
              <a:rPr lang="fr-FR" sz="1600" u="none" strike="noStrike" dirty="0">
                <a:effectLst/>
                <a:ea typeface="Arial" panose="020B0604020202020204" pitchFamily="34" charset="0"/>
                <a:cs typeface="Times New Roman" panose="02020603050405020304" pitchFamily="18" charset="0"/>
                <a:hlinkClick r:id="rId2"/>
              </a:rPr>
              <a:t>https://www.cdc.gov/bloodpressure/facts.htm#:~:text=Only%20about%201%20in%204,have%20their%20condition%20under%20control.&amp;text=About%20half%20of%20adults%20</a:t>
            </a:r>
            <a:r>
              <a:rPr lang="fr-FR" sz="1600" dirty="0">
                <a:effectLst/>
                <a:ea typeface="Arial" panose="020B0604020202020204" pitchFamily="34" charset="0"/>
                <a:cs typeface="Times New Roman" panose="02020603050405020304" pitchFamily="18" charset="0"/>
              </a:rPr>
              <a:t>(45,includes%2037%20million%20U.S.%20adults. </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Centers for Disease Control and Prevention. (2022, July 1). Program Evaluation Home - CDC. Centers for Disease Control and Prevention. Retrieved November 13, 2022, from </a:t>
            </a:r>
            <a:r>
              <a:rPr lang="fr-FR" sz="1600" u="none" strike="noStrike" dirty="0">
                <a:effectLst/>
                <a:ea typeface="Arial" panose="020B0604020202020204" pitchFamily="34" charset="0"/>
                <a:cs typeface="Times New Roman" panose="02020603050405020304" pitchFamily="18" charset="0"/>
                <a:hlinkClick r:id="rId3"/>
              </a:rPr>
              <a:t>https://www.cdc.gov/evaluation/index.htm</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Center for Medicare and Medicaid Services. (2022). Healthcare Effectiveness Data and Information Set (HEDIS). CMS: Healthcare Effectiveness Data and Information Set. Retrieved October 9, 2022, from </a:t>
            </a:r>
            <a:r>
              <a:rPr lang="fr-FR" sz="1600" u="none" strike="noStrike" dirty="0">
                <a:effectLst/>
                <a:ea typeface="Arial" panose="020B0604020202020204" pitchFamily="34" charset="0"/>
                <a:cs typeface="Times New Roman" panose="02020603050405020304" pitchFamily="18" charset="0"/>
                <a:hlinkClick r:id="rId4"/>
              </a:rPr>
              <a:t>https://www.cms.gov/Medicare/Health-Plans/SpecialNeedsPlans/SNP-HEDIS#:~:text=HEDIS%20is%20a%20comprehensive%20set,smoking%2C%20asthma%2C%20and%20diabetes</a:t>
            </a:r>
            <a:endParaRPr lang="fr-FR" sz="1600" u="none" strike="noStrike" dirty="0">
              <a:effectLst/>
              <a:ea typeface="Arial" panose="020B0604020202020204" pitchFamily="34" charset="0"/>
              <a:cs typeface="Times New Roman" panose="02020603050405020304" pitchFamily="18" charset="0"/>
            </a:endParaRPr>
          </a:p>
          <a:p>
            <a:pPr marL="0" marR="0" indent="0">
              <a:lnSpc>
                <a:spcPct val="90000"/>
              </a:lnSpc>
              <a:spcBef>
                <a:spcPts val="1400"/>
              </a:spcBef>
              <a:spcAft>
                <a:spcPts val="140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1500" dirty="0"/>
          </a:p>
        </p:txBody>
      </p:sp>
    </p:spTree>
    <p:extLst>
      <p:ext uri="{BB962C8B-B14F-4D97-AF65-F5344CB8AC3E}">
        <p14:creationId xmlns:p14="http://schemas.microsoft.com/office/powerpoint/2010/main" val="261545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91E790-ED0F-4D6A-A08C-1D5376DA04DC}"/>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7CFA309B-B96B-44D2-8B98-F2E3E8BDDD8A}"/>
              </a:ext>
            </a:extLst>
          </p:cNvPr>
          <p:cNvSpPr>
            <a:spLocks noGrp="1"/>
          </p:cNvSpPr>
          <p:nvPr>
            <p:ph idx="1"/>
          </p:nvPr>
        </p:nvSpPr>
        <p:spPr>
          <a:xfrm>
            <a:off x="1371600" y="2206257"/>
            <a:ext cx="9486901" cy="3540642"/>
          </a:xfrm>
        </p:spPr>
        <p:txBody>
          <a:bodyPr>
            <a:normAutofit fontScale="92500" lnSpcReduction="20000"/>
          </a:bodyPr>
          <a:lstStyle/>
          <a:p>
            <a:pPr marL="0" indent="0">
              <a:lnSpc>
                <a:spcPct val="90000"/>
              </a:lnSpc>
              <a:spcBef>
                <a:spcPts val="1400"/>
              </a:spcBef>
              <a:spcAft>
                <a:spcPts val="1400"/>
              </a:spcAft>
              <a:buNone/>
            </a:pPr>
            <a:r>
              <a:rPr lang="en-US" sz="1700" dirty="0">
                <a:solidFill>
                  <a:srgbClr val="000000"/>
                </a:solidFill>
                <a:effectLst/>
                <a:ea typeface="Calibri" panose="020F0502020204030204" pitchFamily="34" charset="0"/>
                <a:cs typeface="Times New Roman" panose="02020603050405020304" pitchFamily="18" charset="0"/>
              </a:rPr>
              <a:t>Conover, W. J., &amp; Iman, R. L. (1981). Rank Transformations as a Bridge Between Parametric and Nonparametric Statistics. </a:t>
            </a:r>
            <a:r>
              <a:rPr lang="en-US" sz="1700" i="1" dirty="0">
                <a:solidFill>
                  <a:srgbClr val="000000"/>
                </a:solidFill>
                <a:effectLst/>
                <a:ea typeface="Calibri" panose="020F0502020204030204" pitchFamily="34" charset="0"/>
                <a:cs typeface="Times New Roman" panose="02020603050405020304" pitchFamily="18" charset="0"/>
              </a:rPr>
              <a:t>The American Statistician, 35</a:t>
            </a:r>
            <a:r>
              <a:rPr lang="en-US" sz="1700" dirty="0">
                <a:solidFill>
                  <a:srgbClr val="000000"/>
                </a:solidFill>
                <a:effectLst/>
                <a:ea typeface="Calibri" panose="020F0502020204030204" pitchFamily="34" charset="0"/>
                <a:cs typeface="Times New Roman" panose="02020603050405020304" pitchFamily="18" charset="0"/>
              </a:rPr>
              <a:t>(3), 124-129. </a:t>
            </a:r>
            <a:r>
              <a:rPr lang="en-US" sz="1700" dirty="0">
                <a:solidFill>
                  <a:srgbClr val="000000"/>
                </a:solidFill>
                <a:effectLst/>
                <a:ea typeface="Calibri" panose="020F0502020204030204" pitchFamily="34" charset="0"/>
                <a:cs typeface="Times New Roman" panose="02020603050405020304" pitchFamily="18" charset="0"/>
                <a:hlinkClick r:id="rId2"/>
              </a:rPr>
              <a:t>https://doi.org/10.1080/00031305.1981.10479327</a:t>
            </a:r>
            <a:r>
              <a:rPr lang="en-US" sz="1700" dirty="0">
                <a:solidFill>
                  <a:srgbClr val="000000"/>
                </a:solidFill>
                <a:effectLst/>
                <a:ea typeface="Calibri" panose="020F0502020204030204" pitchFamily="34" charset="0"/>
                <a:cs typeface="Times New Roman" panose="02020603050405020304" pitchFamily="18" charset="0"/>
              </a:rPr>
              <a:t> </a:t>
            </a:r>
            <a:endParaRPr lang="fr-FR" sz="1700" dirty="0">
              <a:effectLst/>
              <a:ea typeface="Arial" panose="020B0604020202020204" pitchFamily="34" charset="0"/>
              <a:cs typeface="Times New Roman" panose="02020603050405020304" pitchFamily="18" charset="0"/>
            </a:endParaRPr>
          </a:p>
          <a:p>
            <a:pPr marL="0" marR="0" indent="0">
              <a:lnSpc>
                <a:spcPct val="90000"/>
              </a:lnSpc>
              <a:spcBef>
                <a:spcPts val="1400"/>
              </a:spcBef>
              <a:spcAft>
                <a:spcPts val="1400"/>
              </a:spcAft>
              <a:buNone/>
            </a:pPr>
            <a:r>
              <a:rPr lang="fr-FR" sz="1700" dirty="0">
                <a:effectLst/>
                <a:ea typeface="Arial" panose="020B0604020202020204" pitchFamily="34" charset="0"/>
                <a:cs typeface="Times New Roman" panose="02020603050405020304" pitchFamily="18" charset="0"/>
              </a:rPr>
              <a:t>Cromwell, G. E., Hudson, M. S., Simonson, D. C., &amp; McDonnell, M. E. (2022). Outreach Method Predicts Patient Re-engagement in Diabetes Care During Sustained Care Disruption. Endocrine Practice, 28(1), 2–7. </a:t>
            </a:r>
            <a:r>
              <a:rPr lang="fr-FR" sz="1700" u="none" strike="noStrike" dirty="0">
                <a:effectLst/>
                <a:ea typeface="Arial" panose="020B0604020202020204" pitchFamily="34" charset="0"/>
                <a:cs typeface="Times New Roman" panose="02020603050405020304" pitchFamily="18" charset="0"/>
                <a:hlinkClick r:id="rId3"/>
              </a:rPr>
              <a:t>https://doi.org/10.1016/j.eprac.2021.09.003</a:t>
            </a:r>
            <a:endParaRPr lang="en-US" sz="17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700" dirty="0">
                <a:effectLst/>
                <a:ea typeface="Arial" panose="020B0604020202020204" pitchFamily="34" charset="0"/>
                <a:cs typeface="Times New Roman" panose="02020603050405020304" pitchFamily="18" charset="0"/>
              </a:rPr>
              <a:t>Czeisler, ME., Marynak, K., Clarke, ED., et al. Delay or Avoidance of Medical Care Because of COVID-19-Related Concerns – United States, June 2020. MMWR Morb Moral Wkly Rep 2020; 69:1250-1257. Delay or Avoidance of Medical Care Because of COVID-19–Related Concerns — United States, June 2020 | MMWR (cdc.gov)</a:t>
            </a:r>
            <a:endParaRPr lang="en-US" sz="17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700" dirty="0">
                <a:effectLst/>
                <a:ea typeface="Arial" panose="020B0604020202020204" pitchFamily="34" charset="0"/>
                <a:cs typeface="Times New Roman" panose="02020603050405020304" pitchFamily="18" charset="0"/>
              </a:rPr>
              <a:t>Daniel, D. M., Wagner, E. H., Coleman, K., Schaefer, J. K., Austin, B. T., Abrams, M. K., Phillips, K. E., &amp; Sugarman, J. R. (2013). </a:t>
            </a:r>
            <a:r>
              <a:rPr lang="fr-FR" sz="1700" dirty="0" err="1">
                <a:effectLst/>
                <a:ea typeface="Arial" panose="020B0604020202020204" pitchFamily="34" charset="0"/>
                <a:cs typeface="Times New Roman" panose="02020603050405020304" pitchFamily="18" charset="0"/>
              </a:rPr>
              <a:t>Assessing</a:t>
            </a:r>
            <a:r>
              <a:rPr lang="fr-FR" sz="1700" dirty="0">
                <a:effectLst/>
                <a:ea typeface="Arial" panose="020B0604020202020204" pitchFamily="34" charset="0"/>
                <a:cs typeface="Times New Roman" panose="02020603050405020304" pitchFamily="18" charset="0"/>
              </a:rPr>
              <a:t> Progress </a:t>
            </a:r>
            <a:r>
              <a:rPr lang="fr-FR" sz="1700" dirty="0" err="1">
                <a:effectLst/>
                <a:ea typeface="Arial" panose="020B0604020202020204" pitchFamily="34" charset="0"/>
                <a:cs typeface="Times New Roman" panose="02020603050405020304" pitchFamily="18" charset="0"/>
              </a:rPr>
              <a:t>Toward</a:t>
            </a:r>
            <a:r>
              <a:rPr lang="fr-FR" sz="1700" dirty="0">
                <a:effectLst/>
                <a:ea typeface="Arial" panose="020B0604020202020204" pitchFamily="34" charset="0"/>
                <a:cs typeface="Times New Roman" panose="02020603050405020304" pitchFamily="18" charset="0"/>
              </a:rPr>
              <a:t> </a:t>
            </a:r>
            <a:r>
              <a:rPr lang="fr-FR" sz="1700" dirty="0" err="1">
                <a:ea typeface="Arial" panose="020B0604020202020204" pitchFamily="34" charset="0"/>
                <a:cs typeface="Times New Roman" panose="02020603050405020304" pitchFamily="18" charset="0"/>
              </a:rPr>
              <a:t>B</a:t>
            </a:r>
            <a:r>
              <a:rPr lang="fr-FR" sz="1700" dirty="0" err="1">
                <a:effectLst/>
                <a:ea typeface="Arial" panose="020B0604020202020204" pitchFamily="34" charset="0"/>
                <a:cs typeface="Times New Roman" panose="02020603050405020304" pitchFamily="18" charset="0"/>
              </a:rPr>
              <a:t>ecoming</a:t>
            </a:r>
            <a:r>
              <a:rPr lang="fr-FR" sz="1700" dirty="0">
                <a:effectLst/>
                <a:ea typeface="Arial" panose="020B0604020202020204" pitchFamily="34" charset="0"/>
                <a:cs typeface="Times New Roman" panose="02020603050405020304" pitchFamily="18" charset="0"/>
              </a:rPr>
              <a:t> a Patient-</a:t>
            </a:r>
            <a:r>
              <a:rPr lang="fr-FR" sz="1700" dirty="0" err="1">
                <a:ea typeface="Arial" panose="020B0604020202020204" pitchFamily="34" charset="0"/>
                <a:cs typeface="Times New Roman" panose="02020603050405020304" pitchFamily="18" charset="0"/>
              </a:rPr>
              <a:t>C</a:t>
            </a:r>
            <a:r>
              <a:rPr lang="fr-FR" sz="1700" dirty="0" err="1">
                <a:effectLst/>
                <a:ea typeface="Arial" panose="020B0604020202020204" pitchFamily="34" charset="0"/>
                <a:cs typeface="Times New Roman" panose="02020603050405020304" pitchFamily="18" charset="0"/>
              </a:rPr>
              <a:t>entered</a:t>
            </a:r>
            <a:r>
              <a:rPr lang="fr-FR" sz="1700" dirty="0">
                <a:effectLst/>
                <a:ea typeface="Arial" panose="020B0604020202020204" pitchFamily="34" charset="0"/>
                <a:cs typeface="Times New Roman" panose="02020603050405020304" pitchFamily="18" charset="0"/>
              </a:rPr>
              <a:t> </a:t>
            </a:r>
            <a:r>
              <a:rPr lang="fr-FR" sz="1700" dirty="0">
                <a:ea typeface="Arial" panose="020B0604020202020204" pitchFamily="34" charset="0"/>
                <a:cs typeface="Times New Roman" panose="02020603050405020304" pitchFamily="18" charset="0"/>
              </a:rPr>
              <a:t>M</a:t>
            </a:r>
            <a:r>
              <a:rPr lang="fr-FR" sz="1700" dirty="0">
                <a:effectLst/>
                <a:ea typeface="Arial" panose="020B0604020202020204" pitchFamily="34" charset="0"/>
                <a:cs typeface="Times New Roman" panose="02020603050405020304" pitchFamily="18" charset="0"/>
              </a:rPr>
              <a:t>edical </a:t>
            </a:r>
            <a:r>
              <a:rPr lang="fr-FR" sz="1700" dirty="0">
                <a:ea typeface="Arial" panose="020B0604020202020204" pitchFamily="34" charset="0"/>
                <a:cs typeface="Times New Roman" panose="02020603050405020304" pitchFamily="18" charset="0"/>
              </a:rPr>
              <a:t>H</a:t>
            </a:r>
            <a:r>
              <a:rPr lang="fr-FR" sz="1700" dirty="0">
                <a:effectLst/>
                <a:ea typeface="Arial" panose="020B0604020202020204" pitchFamily="34" charset="0"/>
                <a:cs typeface="Times New Roman" panose="02020603050405020304" pitchFamily="18" charset="0"/>
              </a:rPr>
              <a:t>ome: An </a:t>
            </a:r>
            <a:r>
              <a:rPr lang="fr-FR" sz="1700" dirty="0" err="1">
                <a:effectLst/>
                <a:ea typeface="Arial" panose="020B0604020202020204" pitchFamily="34" charset="0"/>
                <a:cs typeface="Times New Roman" panose="02020603050405020304" pitchFamily="18" charset="0"/>
              </a:rPr>
              <a:t>Assessment</a:t>
            </a:r>
            <a:r>
              <a:rPr lang="fr-FR" sz="1700" dirty="0">
                <a:effectLst/>
                <a:ea typeface="Arial" panose="020B0604020202020204" pitchFamily="34" charset="0"/>
                <a:cs typeface="Times New Roman" panose="02020603050405020304" pitchFamily="18" charset="0"/>
              </a:rPr>
              <a:t> </a:t>
            </a:r>
            <a:r>
              <a:rPr lang="fr-FR" sz="1700" dirty="0">
                <a:ea typeface="Arial" panose="020B0604020202020204" pitchFamily="34" charset="0"/>
                <a:cs typeface="Times New Roman" panose="02020603050405020304" pitchFamily="18" charset="0"/>
              </a:rPr>
              <a:t>T</a:t>
            </a:r>
            <a:r>
              <a:rPr lang="fr-FR" sz="1700" dirty="0">
                <a:effectLst/>
                <a:ea typeface="Arial" panose="020B0604020202020204" pitchFamily="34" charset="0"/>
                <a:cs typeface="Times New Roman" panose="02020603050405020304" pitchFamily="18" charset="0"/>
              </a:rPr>
              <a:t>ool for Practice </a:t>
            </a:r>
            <a:r>
              <a:rPr lang="fr-FR" sz="1700" dirty="0">
                <a:ea typeface="Arial" panose="020B0604020202020204" pitchFamily="34" charset="0"/>
                <a:cs typeface="Times New Roman" panose="02020603050405020304" pitchFamily="18" charset="0"/>
              </a:rPr>
              <a:t>T</a:t>
            </a:r>
            <a:r>
              <a:rPr lang="fr-FR" sz="1700" dirty="0">
                <a:effectLst/>
                <a:ea typeface="Arial" panose="020B0604020202020204" pitchFamily="34" charset="0"/>
                <a:cs typeface="Times New Roman" panose="02020603050405020304" pitchFamily="18" charset="0"/>
              </a:rPr>
              <a:t>ransformation. Health Services Research, 48(6 Pt 1), 1879–1897. </a:t>
            </a:r>
            <a:r>
              <a:rPr lang="fr-FR" sz="1700" u="none" strike="noStrike" dirty="0">
                <a:effectLst/>
                <a:ea typeface="Arial" panose="020B0604020202020204" pitchFamily="34" charset="0"/>
                <a:cs typeface="Times New Roman" panose="02020603050405020304" pitchFamily="18" charset="0"/>
                <a:hlinkClick r:id="rId4"/>
              </a:rPr>
              <a:t>https://doi.org/10.1111/1475-6773.12111</a:t>
            </a:r>
            <a:endParaRPr lang="en-US" sz="1700" dirty="0">
              <a:effectLst/>
              <a:ea typeface="Calibri" panose="020F0502020204030204" pitchFamily="34" charset="0"/>
              <a:cs typeface="Times New Roman" panose="02020603050405020304" pitchFamily="18" charset="0"/>
            </a:endParaRPr>
          </a:p>
          <a:p>
            <a:pPr marL="0" indent="0">
              <a:lnSpc>
                <a:spcPct val="90000"/>
              </a:lnSpc>
              <a:buNone/>
            </a:pPr>
            <a:endParaRPr lang="en-US" sz="1500" dirty="0"/>
          </a:p>
        </p:txBody>
      </p:sp>
    </p:spTree>
    <p:extLst>
      <p:ext uri="{BB962C8B-B14F-4D97-AF65-F5344CB8AC3E}">
        <p14:creationId xmlns:p14="http://schemas.microsoft.com/office/powerpoint/2010/main" val="2614127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305F74-216F-4A90-875A-CA5FA211EA83}"/>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66A29B19-51A6-4128-A3E2-741DD4ADCFF7}"/>
              </a:ext>
            </a:extLst>
          </p:cNvPr>
          <p:cNvSpPr>
            <a:spLocks noGrp="1"/>
          </p:cNvSpPr>
          <p:nvPr>
            <p:ph idx="1"/>
          </p:nvPr>
        </p:nvSpPr>
        <p:spPr>
          <a:xfrm>
            <a:off x="1371600" y="2206257"/>
            <a:ext cx="9486901" cy="3540642"/>
          </a:xfrm>
        </p:spPr>
        <p:txBody>
          <a:bodyPr>
            <a:noAutofit/>
          </a:bodyPr>
          <a:lstStyle/>
          <a:p>
            <a:pPr marL="0" indent="0">
              <a:lnSpc>
                <a:spcPct val="70000"/>
              </a:lnSpc>
              <a:spcBef>
                <a:spcPts val="1400"/>
              </a:spcBef>
              <a:spcAft>
                <a:spcPts val="1400"/>
              </a:spcAft>
              <a:buNone/>
            </a:pPr>
            <a:r>
              <a:rPr lang="en-US" sz="1600" dirty="0">
                <a:solidFill>
                  <a:srgbClr val="000000"/>
                </a:solidFill>
                <a:cs typeface="Times New Roman" panose="02020603050405020304" pitchFamily="18" charset="0"/>
              </a:rPr>
              <a:t>DeCarlo, L. T. (1997). On the Meaning and Use of Kurtosis. Psychological Methods, 2(3), 292-307. </a:t>
            </a:r>
            <a:r>
              <a:rPr lang="en-US" sz="1600" dirty="0">
                <a:hlinkClick r:id="rId2"/>
              </a:rPr>
              <a:t>doi.org</a:t>
            </a:r>
            <a:endParaRPr lang="en-US" sz="1600" dirty="0"/>
          </a:p>
          <a:p>
            <a:pPr marL="0" indent="0">
              <a:lnSpc>
                <a:spcPct val="70000"/>
              </a:lnSpc>
              <a:spcBef>
                <a:spcPts val="1400"/>
              </a:spcBef>
              <a:spcAft>
                <a:spcPts val="1400"/>
              </a:spcAft>
              <a:buNone/>
            </a:pPr>
            <a:r>
              <a:rPr lang="en-US" sz="1600" dirty="0">
                <a:solidFill>
                  <a:srgbClr val="000000"/>
                </a:solidFill>
                <a:cs typeface="Times New Roman" panose="02020603050405020304" pitchFamily="18" charset="0"/>
              </a:rPr>
              <a:t>Field, A. (2017). Discovering Statistics Using IBM SPSS Statistics: North American Edition. Sage Publications</a:t>
            </a:r>
            <a:endParaRPr lang="fr-FR" sz="1600" dirty="0">
              <a:solidFill>
                <a:srgbClr val="000000"/>
              </a:solidFill>
              <a:cs typeface="Times New Roman" panose="02020603050405020304" pitchFamily="18" charset="0"/>
            </a:endParaRPr>
          </a:p>
          <a:p>
            <a:pPr marL="0" indent="0">
              <a:lnSpc>
                <a:spcPct val="70000"/>
              </a:lnSpc>
              <a:spcBef>
                <a:spcPts val="1400"/>
              </a:spcBef>
              <a:spcAft>
                <a:spcPts val="1400"/>
              </a:spcAft>
              <a:buNone/>
            </a:pPr>
            <a:r>
              <a:rPr lang="fr-FR" sz="1600" dirty="0">
                <a:solidFill>
                  <a:srgbClr val="000000"/>
                </a:solidFill>
                <a:cs typeface="Times New Roman" panose="02020603050405020304" pitchFamily="18" charset="0"/>
              </a:rPr>
              <a:t>Hospital Case Management. (2022, September 1). Health System Improves Patient Care and Transitions Through Outreach. Relias Media | Online Continuing Medical Education | Relias Media - Continuing Medical Education Publishing. Retrieved October 11, 2022, from </a:t>
            </a:r>
            <a:r>
              <a:rPr lang="en-US" sz="1600" dirty="0">
                <a:hlinkClick r:id="rId3"/>
              </a:rPr>
              <a:t>Relias Media</a:t>
            </a:r>
            <a:endParaRPr lang="en-US" sz="1600" dirty="0"/>
          </a:p>
          <a:p>
            <a:pPr marL="0" indent="0">
              <a:lnSpc>
                <a:spcPct val="70000"/>
              </a:lnSpc>
              <a:spcBef>
                <a:spcPts val="1400"/>
              </a:spcBef>
              <a:spcAft>
                <a:spcPts val="1400"/>
              </a:spcAft>
              <a:buNone/>
            </a:pPr>
            <a:r>
              <a:rPr lang="en-US" sz="1600" dirty="0">
                <a:solidFill>
                  <a:srgbClr val="000000"/>
                </a:solidFill>
                <a:cs typeface="Times New Roman" panose="02020603050405020304" pitchFamily="18" charset="0"/>
              </a:rPr>
              <a:t>Intellectus Statistics [Online Computer Software]. (2022). Intellectus Statistics. </a:t>
            </a:r>
            <a:r>
              <a:rPr lang="en-US" sz="1600" dirty="0">
                <a:hlinkClick r:id="rId4"/>
              </a:rPr>
              <a:t>Intellectus Statistics</a:t>
            </a:r>
            <a:endParaRPr lang="en-US" sz="1600" dirty="0"/>
          </a:p>
          <a:p>
            <a:pPr marL="0" indent="0">
              <a:lnSpc>
                <a:spcPct val="70000"/>
              </a:lnSpc>
              <a:spcBef>
                <a:spcPts val="1400"/>
              </a:spcBef>
              <a:spcAft>
                <a:spcPts val="1400"/>
              </a:spcAft>
              <a:buNone/>
            </a:pPr>
            <a:r>
              <a:rPr lang="fr-FR" sz="1600" dirty="0">
                <a:solidFill>
                  <a:srgbClr val="000000"/>
                </a:solidFill>
                <a:cs typeface="Times New Roman" panose="02020603050405020304" pitchFamily="18" charset="0"/>
              </a:rPr>
              <a:t>Karl, T. (2022, September 4). The 5 Stages of Change and the Transtheoretical Model (TTM) - Do You Know the Basics? R1 Learning: The 5 Stages of Change. Retrieved November 13, 2022, from </a:t>
            </a:r>
            <a:r>
              <a:rPr lang="en-US" sz="1600" dirty="0">
                <a:hlinkClick r:id="rId5"/>
              </a:rPr>
              <a:t> The 5 Stages of Change and the Transtheoretical Model (TTM) — Do You Know the Basics? — R1 Learning</a:t>
            </a:r>
            <a:r>
              <a:rPr lang="en-US" sz="1600" dirty="0"/>
              <a:t> </a:t>
            </a:r>
            <a:endParaRPr lang="en-US" sz="1600" dirty="0">
              <a:cs typeface="Times New Roman" panose="02020603050405020304" pitchFamily="18" charset="0"/>
            </a:endParaRPr>
          </a:p>
        </p:txBody>
      </p:sp>
    </p:spTree>
    <p:extLst>
      <p:ext uri="{BB962C8B-B14F-4D97-AF65-F5344CB8AC3E}">
        <p14:creationId xmlns:p14="http://schemas.microsoft.com/office/powerpoint/2010/main" val="88306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FC02C5-3706-40E0-9AC4-65E3DB04349B}"/>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73EF842D-E628-438B-A94B-B32BCD3A7622}"/>
              </a:ext>
            </a:extLst>
          </p:cNvPr>
          <p:cNvSpPr>
            <a:spLocks noGrp="1"/>
          </p:cNvSpPr>
          <p:nvPr>
            <p:ph idx="1"/>
          </p:nvPr>
        </p:nvSpPr>
        <p:spPr>
          <a:xfrm>
            <a:off x="1371600" y="2230016"/>
            <a:ext cx="9486901" cy="3942183"/>
          </a:xfrm>
        </p:spPr>
        <p:txBody>
          <a:bodyPr>
            <a:normAutofit/>
          </a:bodyPr>
          <a:lstStyle/>
          <a:p>
            <a:pPr marL="0" indent="0">
              <a:lnSpc>
                <a:spcPct val="90000"/>
              </a:lnSpc>
              <a:spcBef>
                <a:spcPts val="1400"/>
              </a:spcBef>
              <a:spcAft>
                <a:spcPts val="1400"/>
              </a:spcAft>
              <a:buNone/>
            </a:pPr>
            <a:r>
              <a:rPr lang="fr-FR" sz="1600" dirty="0">
                <a:cs typeface="Times New Roman" panose="02020603050405020304" pitchFamily="18" charset="0"/>
              </a:rPr>
              <a:t>Lartey, F. M. (2020). Chaos, Complexity, and Contingency Theories: A Comparative Analysis and Application to the 21st Century Organization. Journal of Business Administration Research, 9(1), 44. </a:t>
            </a:r>
            <a:r>
              <a:rPr lang="fr-FR" sz="1600" dirty="0">
                <a:cs typeface="Times New Roman" panose="02020603050405020304" pitchFamily="18" charset="0"/>
                <a:hlinkClick r:id="rId2">
                  <a:extLst>
                    <a:ext uri="{A12FA001-AC4F-418D-AE19-62706E023703}">
                      <ahyp:hlinkClr xmlns:ahyp="http://schemas.microsoft.com/office/drawing/2018/hyperlinkcolor" val="tx"/>
                    </a:ext>
                  </a:extLst>
                </a:hlinkClick>
              </a:rPr>
              <a:t>https://doi.org/10.5430/jbar.v9n1p44</a:t>
            </a:r>
            <a:endParaRPr lang="en-US" sz="1600" dirty="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Liddy, C., Hogg, W., Russell, G., Wells, G., Armstrong, C. D., Akbari, A., Dahrouge, S., Taljaard, M., Mayo-Bruinsma, L., Singh, J., &amp; Cornett, A. (2011). </a:t>
            </a:r>
            <a:r>
              <a:rPr lang="fr-FR" sz="1600" dirty="0" err="1">
                <a:effectLst/>
                <a:ea typeface="Arial" panose="020B0604020202020204" pitchFamily="34" charset="0"/>
                <a:cs typeface="Times New Roman" panose="02020603050405020304" pitchFamily="18" charset="0"/>
              </a:rPr>
              <a:t>Improved</a:t>
            </a:r>
            <a:r>
              <a:rPr lang="fr-FR" sz="1600" dirty="0">
                <a:effectLst/>
                <a:ea typeface="Arial" panose="020B0604020202020204" pitchFamily="34" charset="0"/>
                <a:cs typeface="Times New Roman" panose="02020603050405020304" pitchFamily="18" charset="0"/>
              </a:rPr>
              <a:t> Delivery of </a:t>
            </a:r>
            <a:r>
              <a:rPr lang="fr-FR" sz="1600" dirty="0">
                <a:ea typeface="Arial" panose="020B0604020202020204" pitchFamily="34" charset="0"/>
                <a:cs typeface="Times New Roman" panose="02020603050405020304" pitchFamily="18" charset="0"/>
              </a:rPr>
              <a:t>Ca</a:t>
            </a:r>
            <a:r>
              <a:rPr lang="fr-FR" sz="1600" dirty="0">
                <a:effectLst/>
                <a:ea typeface="Arial" panose="020B0604020202020204" pitchFamily="34" charset="0"/>
                <a:cs typeface="Times New Roman" panose="02020603050405020304" pitchFamily="18" charset="0"/>
              </a:rPr>
              <a:t>rdiovascular Care (IDOCC) </a:t>
            </a:r>
            <a:r>
              <a:rPr lang="fr-FR" sz="1600" dirty="0" err="1">
                <a:effectLst/>
                <a:ea typeface="Arial" panose="020B0604020202020204" pitchFamily="34" charset="0"/>
                <a:cs typeface="Times New Roman" panose="02020603050405020304" pitchFamily="18" charset="0"/>
              </a:rPr>
              <a:t>Through</a:t>
            </a:r>
            <a:r>
              <a:rPr lang="fr-FR" sz="1600" dirty="0">
                <a:effectLst/>
                <a:ea typeface="Arial" panose="020B0604020202020204" pitchFamily="34" charset="0"/>
                <a:cs typeface="Times New Roman" panose="02020603050405020304" pitchFamily="18" charset="0"/>
              </a:rPr>
              <a:t> </a:t>
            </a:r>
            <a:r>
              <a:rPr lang="fr-FR" sz="1600" dirty="0">
                <a:ea typeface="Arial" panose="020B0604020202020204" pitchFamily="34" charset="0"/>
                <a:cs typeface="Times New Roman" panose="02020603050405020304" pitchFamily="18" charset="0"/>
              </a:rPr>
              <a:t>O</a:t>
            </a:r>
            <a:r>
              <a:rPr lang="fr-FR" sz="1600" dirty="0">
                <a:effectLst/>
                <a:ea typeface="Arial" panose="020B0604020202020204" pitchFamily="34" charset="0"/>
                <a:cs typeface="Times New Roman" panose="02020603050405020304" pitchFamily="18" charset="0"/>
              </a:rPr>
              <a:t>utreach </a:t>
            </a:r>
            <a:r>
              <a:rPr lang="fr-FR" sz="1600" dirty="0">
                <a:ea typeface="Arial" panose="020B0604020202020204" pitchFamily="34" charset="0"/>
                <a:cs typeface="Times New Roman" panose="02020603050405020304" pitchFamily="18" charset="0"/>
              </a:rPr>
              <a:t>F</a:t>
            </a:r>
            <a:r>
              <a:rPr lang="fr-FR" sz="1600" dirty="0">
                <a:effectLst/>
                <a:ea typeface="Arial" panose="020B0604020202020204" pitchFamily="34" charset="0"/>
                <a:cs typeface="Times New Roman" panose="02020603050405020304" pitchFamily="18" charset="0"/>
              </a:rPr>
              <a:t>acilitation: Study Protocol and Implementation </a:t>
            </a:r>
            <a:r>
              <a:rPr lang="fr-FR" sz="1600" dirty="0">
                <a:ea typeface="Arial" panose="020B0604020202020204" pitchFamily="34" charset="0"/>
                <a:cs typeface="Times New Roman" panose="02020603050405020304" pitchFamily="18" charset="0"/>
              </a:rPr>
              <a:t>D</a:t>
            </a:r>
            <a:r>
              <a:rPr lang="fr-FR" sz="1600" dirty="0">
                <a:effectLst/>
                <a:ea typeface="Arial" panose="020B0604020202020204" pitchFamily="34" charset="0"/>
                <a:cs typeface="Times New Roman" panose="02020603050405020304" pitchFamily="18" charset="0"/>
              </a:rPr>
              <a:t>etails of a Cluster </a:t>
            </a:r>
            <a:r>
              <a:rPr lang="fr-FR" sz="1600" dirty="0" err="1">
                <a:ea typeface="Arial" panose="020B0604020202020204" pitchFamily="34" charset="0"/>
                <a:cs typeface="Times New Roman" panose="02020603050405020304" pitchFamily="18" charset="0"/>
              </a:rPr>
              <a:t>R</a:t>
            </a:r>
            <a:r>
              <a:rPr lang="fr-FR" sz="1600" dirty="0" err="1">
                <a:effectLst/>
                <a:ea typeface="Arial" panose="020B0604020202020204" pitchFamily="34" charset="0"/>
                <a:cs typeface="Times New Roman" panose="02020603050405020304" pitchFamily="18" charset="0"/>
              </a:rPr>
              <a:t>andomized</a:t>
            </a:r>
            <a:r>
              <a:rPr lang="fr-FR" sz="1600" dirty="0">
                <a:effectLst/>
                <a:ea typeface="Arial" panose="020B0604020202020204" pitchFamily="34" charset="0"/>
                <a:cs typeface="Times New Roman" panose="02020603050405020304" pitchFamily="18" charset="0"/>
              </a:rPr>
              <a:t> </a:t>
            </a:r>
            <a:r>
              <a:rPr lang="fr-FR" sz="1600" dirty="0" err="1">
                <a:ea typeface="Arial" panose="020B0604020202020204" pitchFamily="34" charset="0"/>
                <a:cs typeface="Times New Roman" panose="02020603050405020304" pitchFamily="18" charset="0"/>
              </a:rPr>
              <a:t>C</a:t>
            </a:r>
            <a:r>
              <a:rPr lang="fr-FR" sz="1600" dirty="0" err="1">
                <a:effectLst/>
                <a:ea typeface="Arial" panose="020B0604020202020204" pitchFamily="34" charset="0"/>
                <a:cs typeface="Times New Roman" panose="02020603050405020304" pitchFamily="18" charset="0"/>
              </a:rPr>
              <a:t>ontrolled</a:t>
            </a:r>
            <a:r>
              <a:rPr lang="fr-FR" sz="1600" dirty="0">
                <a:effectLst/>
                <a:ea typeface="Arial" panose="020B0604020202020204" pitchFamily="34" charset="0"/>
                <a:cs typeface="Times New Roman" panose="02020603050405020304" pitchFamily="18" charset="0"/>
              </a:rPr>
              <a:t> </a:t>
            </a:r>
            <a:r>
              <a:rPr lang="fr-FR" sz="1600" dirty="0">
                <a:ea typeface="Arial" panose="020B0604020202020204" pitchFamily="34" charset="0"/>
                <a:cs typeface="Times New Roman" panose="02020603050405020304" pitchFamily="18" charset="0"/>
              </a:rPr>
              <a:t>T</a:t>
            </a:r>
            <a:r>
              <a:rPr lang="fr-FR" sz="1600" dirty="0">
                <a:effectLst/>
                <a:ea typeface="Arial" panose="020B0604020202020204" pitchFamily="34" charset="0"/>
                <a:cs typeface="Times New Roman" panose="02020603050405020304" pitchFamily="18" charset="0"/>
              </a:rPr>
              <a:t>rial in Primary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are. Implementation Science : IS, 6, 110. </a:t>
            </a:r>
            <a:r>
              <a:rPr lang="fr-FR" sz="1600" u="none" strike="noStrike" dirty="0">
                <a:effectLst/>
                <a:ea typeface="Arial" panose="020B0604020202020204" pitchFamily="34" charset="0"/>
                <a:cs typeface="Times New Roman" panose="02020603050405020304" pitchFamily="18" charset="0"/>
                <a:hlinkClick r:id="rId3"/>
              </a:rPr>
              <a:t>https://doi.org/10.1186/1748-5908-6-110</a:t>
            </a:r>
            <a:endParaRPr lang="fr-FR" sz="1600" u="none" strike="noStrike" dirty="0">
              <a:effectLst/>
              <a:ea typeface="Arial" panose="020B0604020202020204" pitchFamily="34" charset="0"/>
              <a:cs typeface="Times New Roman" panose="02020603050405020304" pitchFamily="18" charset="0"/>
            </a:endParaRPr>
          </a:p>
          <a:p>
            <a:pPr marL="0" indent="0">
              <a:lnSpc>
                <a:spcPct val="90000"/>
              </a:lnSpc>
              <a:spcBef>
                <a:spcPts val="1400"/>
              </a:spcBef>
              <a:spcAft>
                <a:spcPts val="1400"/>
              </a:spcAft>
              <a:buNone/>
            </a:pPr>
            <a:r>
              <a:rPr lang="en-US" sz="1600" dirty="0">
                <a:solidFill>
                  <a:srgbClr val="000000"/>
                </a:solidFill>
                <a:effectLst/>
                <a:ea typeface="Calibri" panose="020F0502020204030204" pitchFamily="34" charset="0"/>
                <a:cs typeface="Times New Roman" panose="02020603050405020304" pitchFamily="18" charset="0"/>
              </a:rPr>
              <a:t>Menard, S. (2009). </a:t>
            </a:r>
            <a:r>
              <a:rPr lang="en-US" sz="1600" i="1" dirty="0">
                <a:solidFill>
                  <a:srgbClr val="000000"/>
                </a:solidFill>
                <a:effectLst/>
                <a:ea typeface="Calibri" panose="020F0502020204030204" pitchFamily="34" charset="0"/>
                <a:cs typeface="Times New Roman" panose="02020603050405020304" pitchFamily="18" charset="0"/>
              </a:rPr>
              <a:t>Logistic Regression: From Introductory to Advanced Concepts and Applications.</a:t>
            </a:r>
            <a:r>
              <a:rPr lang="en-US" sz="1600" dirty="0">
                <a:solidFill>
                  <a:srgbClr val="000000"/>
                </a:solidFill>
                <a:effectLst/>
                <a:ea typeface="Calibri" panose="020F0502020204030204" pitchFamily="34" charset="0"/>
                <a:cs typeface="Times New Roman" panose="02020603050405020304" pitchFamily="18" charset="0"/>
              </a:rPr>
              <a:t> Sage Publications. </a:t>
            </a:r>
            <a:r>
              <a:rPr lang="en-US" sz="1600" dirty="0">
                <a:solidFill>
                  <a:srgbClr val="000000"/>
                </a:solidFill>
                <a:effectLst/>
                <a:ea typeface="Calibri" panose="020F0502020204030204" pitchFamily="34" charset="0"/>
                <a:cs typeface="Times New Roman" panose="02020603050405020304" pitchFamily="18" charset="0"/>
                <a:hlinkClick r:id="rId4"/>
              </a:rPr>
              <a:t>https://doi.org/10.4135/9781483348964</a:t>
            </a:r>
            <a:r>
              <a:rPr lang="en-US" sz="1600" dirty="0">
                <a:solidFill>
                  <a:srgbClr val="000000"/>
                </a:solidFill>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Mughal, F., Khunti, K., &amp; Mallen, C. D. (2021). The impact of COVID-19 on primary care: Insights from the National Health Service (NHS) and future recommendations. Journal of Family Medicine and Primary Care, 10(12), 4345. </a:t>
            </a:r>
            <a:r>
              <a:rPr lang="fr-FR" sz="1600" u="none" strike="noStrike" dirty="0">
                <a:effectLst/>
                <a:ea typeface="Arial" panose="020B0604020202020204" pitchFamily="34" charset="0"/>
                <a:cs typeface="Times New Roman" panose="02020603050405020304" pitchFamily="18" charset="0"/>
                <a:hlinkClick r:id="rId5"/>
              </a:rPr>
              <a:t>https://doi.org/10.4103/jfmpc.jfmpc_756_21</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765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E7983-D9C3-010A-D759-054CBB092E19}"/>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D2232D21-F92C-E2A7-C63B-462184853194}"/>
              </a:ext>
            </a:extLst>
          </p:cNvPr>
          <p:cNvSpPr>
            <a:spLocks noGrp="1"/>
          </p:cNvSpPr>
          <p:nvPr>
            <p:ph idx="1"/>
          </p:nvPr>
        </p:nvSpPr>
        <p:spPr>
          <a:xfrm>
            <a:off x="1371600" y="2206257"/>
            <a:ext cx="9486901" cy="3540642"/>
          </a:xfrm>
        </p:spPr>
        <p:txBody>
          <a:bodyPr>
            <a:normAutofit/>
          </a:bodyPr>
          <a:lstStyle/>
          <a:p>
            <a:pPr marL="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National Quality Foundation. (2022). Controlling High Blood Pressure. NQF: Quality Positioning System ™ (qualityforum.org) </a:t>
            </a:r>
          </a:p>
          <a:p>
            <a:pPr marL="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Newland, R., Harcombe, J., &amp; Waterall, J. (2021). Why All </a:t>
            </a:r>
            <a:r>
              <a:rPr lang="fr-FR" sz="1600" dirty="0">
                <a:ea typeface="Arial" panose="020B0604020202020204" pitchFamily="34" charset="0"/>
                <a:cs typeface="Times New Roman" panose="02020603050405020304" pitchFamily="18" charset="0"/>
              </a:rPr>
              <a:t>N</a:t>
            </a:r>
            <a:r>
              <a:rPr lang="fr-FR" sz="1600" dirty="0">
                <a:effectLst/>
                <a:ea typeface="Arial" panose="020B0604020202020204" pitchFamily="34" charset="0"/>
                <a:cs typeface="Times New Roman" panose="02020603050405020304" pitchFamily="18" charset="0"/>
              </a:rPr>
              <a:t>urses </a:t>
            </a:r>
            <a:r>
              <a:rPr lang="fr-FR" sz="1600" dirty="0">
                <a:ea typeface="Arial" panose="020B0604020202020204" pitchFamily="34" charset="0"/>
                <a:cs typeface="Times New Roman" panose="02020603050405020304" pitchFamily="18" charset="0"/>
              </a:rPr>
              <a:t>P</a:t>
            </a:r>
            <a:r>
              <a:rPr lang="fr-FR" sz="1600" dirty="0">
                <a:effectLst/>
                <a:ea typeface="Arial" panose="020B0604020202020204" pitchFamily="34" charset="0"/>
                <a:cs typeface="Times New Roman" panose="02020603050405020304" pitchFamily="18" charset="0"/>
              </a:rPr>
              <a:t>lay a Critical </a:t>
            </a:r>
            <a:r>
              <a:rPr lang="fr-FR" sz="1600" dirty="0">
                <a:ea typeface="Arial" panose="020B0604020202020204" pitchFamily="34" charset="0"/>
                <a:cs typeface="Times New Roman" panose="02020603050405020304" pitchFamily="18" charset="0"/>
              </a:rPr>
              <a:t>R</a:t>
            </a:r>
            <a:r>
              <a:rPr lang="fr-FR" sz="1600" dirty="0">
                <a:effectLst/>
                <a:ea typeface="Arial" panose="020B0604020202020204" pitchFamily="34" charset="0"/>
                <a:cs typeface="Times New Roman" panose="02020603050405020304" pitchFamily="18" charset="0"/>
              </a:rPr>
              <a:t>ole in Population </a:t>
            </a:r>
            <a:r>
              <a:rPr lang="fr-FR" sz="1600" dirty="0">
                <a:ea typeface="Arial" panose="020B0604020202020204" pitchFamily="34" charset="0"/>
                <a:cs typeface="Times New Roman" panose="02020603050405020304" pitchFamily="18" charset="0"/>
              </a:rPr>
              <a:t>S</a:t>
            </a:r>
            <a:r>
              <a:rPr lang="fr-FR" sz="1600" dirty="0">
                <a:effectLst/>
                <a:ea typeface="Arial" panose="020B0604020202020204" pitchFamily="34" charset="0"/>
                <a:cs typeface="Times New Roman" panose="02020603050405020304" pitchFamily="18" charset="0"/>
              </a:rPr>
              <a:t>creening. British Journal of Nursing (Mark Allen Publishing), 30(12), 753–755. </a:t>
            </a:r>
            <a:r>
              <a:rPr lang="fr-FR" sz="1600" u="none" strike="noStrike" dirty="0">
                <a:effectLst/>
                <a:ea typeface="Arial" panose="020B0604020202020204" pitchFamily="34" charset="0"/>
                <a:cs typeface="Times New Roman" panose="02020603050405020304" pitchFamily="18" charset="0"/>
                <a:hlinkClick r:id="rId3"/>
              </a:rPr>
              <a:t>https://doi.org/10.12968/bjon.2021.30.12.753</a:t>
            </a:r>
            <a:endParaRPr lang="fr-FR" sz="1600" dirty="0">
              <a:effectLst/>
              <a:ea typeface="Arial" panose="020B060402020202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Okeke, N., Schmidt, C., Alborn, S., &amp; Kumian, E. (2021). Implementing Value-Based Primary Care Delivery in Federally Qualified Health Centers. Population Health Management, 24(1), 78–85. </a:t>
            </a:r>
            <a:r>
              <a:rPr lang="fr-FR" sz="1600" u="none" strike="noStrike" dirty="0">
                <a:effectLst/>
                <a:ea typeface="Arial" panose="020B0604020202020204" pitchFamily="34" charset="0"/>
                <a:cs typeface="Times New Roman" panose="02020603050405020304" pitchFamily="18" charset="0"/>
                <a:hlinkClick r:id="rId4"/>
              </a:rPr>
              <a:t>https://doi-org.ezproxy.libraries.udmercy.edu/10.1089/pop.2019.0221</a:t>
            </a:r>
            <a:r>
              <a:rPr lang="fr-FR" sz="1600" dirty="0">
                <a:effectLst/>
                <a:ea typeface="Arial" panose="020B0604020202020204" pitchFamily="34" charset="0"/>
                <a:cs typeface="Times New Roman" panose="02020603050405020304" pitchFamily="18" charset="0"/>
              </a:rPr>
              <a:t> </a:t>
            </a:r>
            <a:r>
              <a:rPr lang="fr-FR" sz="1600" u="none" strike="noStrike" dirty="0">
                <a:effectLst/>
                <a:ea typeface="Arial" panose="020B0604020202020204" pitchFamily="34" charset="0"/>
                <a:cs typeface="Times New Roman" panose="02020603050405020304" pitchFamily="18" charset="0"/>
                <a:hlinkClick r:id="rId5"/>
              </a:rPr>
              <a:t>https://doi.org/10.1089/pop.2019.0221</a:t>
            </a:r>
            <a:endParaRPr lang="en-US" sz="1600" dirty="0">
              <a:effectLst/>
              <a:ea typeface="Calibri" panose="020F0502020204030204" pitchFamily="34" charset="0"/>
              <a:cs typeface="Times New Roman" panose="02020603050405020304" pitchFamily="18" charset="0"/>
            </a:endParaRPr>
          </a:p>
          <a:p>
            <a:pPr marL="0" indent="0">
              <a:lnSpc>
                <a:spcPct val="90000"/>
              </a:lnSpc>
              <a:buNone/>
            </a:pPr>
            <a:endParaRPr lang="en-US" sz="1700" dirty="0"/>
          </a:p>
        </p:txBody>
      </p:sp>
    </p:spTree>
    <p:extLst>
      <p:ext uri="{BB962C8B-B14F-4D97-AF65-F5344CB8AC3E}">
        <p14:creationId xmlns:p14="http://schemas.microsoft.com/office/powerpoint/2010/main" val="1322416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6FC66D-D85F-440D-8C35-961143C045C9}"/>
              </a:ext>
            </a:extLst>
          </p:cNvPr>
          <p:cNvSpPr>
            <a:spLocks noGrp="1"/>
          </p:cNvSpPr>
          <p:nvPr>
            <p:ph type="title"/>
          </p:nvPr>
        </p:nvSpPr>
        <p:spPr>
          <a:xfrm>
            <a:off x="1371599" y="1010097"/>
            <a:ext cx="9486901" cy="641421"/>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6060D5CC-DE40-4237-AE5A-79AB58E78086}"/>
              </a:ext>
            </a:extLst>
          </p:cNvPr>
          <p:cNvSpPr>
            <a:spLocks noGrp="1"/>
          </p:cNvSpPr>
          <p:nvPr>
            <p:ph idx="1"/>
          </p:nvPr>
        </p:nvSpPr>
        <p:spPr>
          <a:xfrm>
            <a:off x="1371600" y="2183363"/>
            <a:ext cx="9349273" cy="4998933"/>
          </a:xfrm>
        </p:spPr>
        <p:txBody>
          <a:bodyPr>
            <a:noAutofit/>
          </a:bodyPr>
          <a:lstStyle/>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Primary Care Collaborative. (2007). Defining the Medical Home: A Patient-Centered Philosophy That Drives Primary Care Excellence. Primary Care Collaborative Medical Home. </a:t>
            </a:r>
            <a:r>
              <a:rPr lang="fr-FR" sz="1600" u="none" strike="noStrike" dirty="0">
                <a:effectLst/>
                <a:ea typeface="Arial" panose="020B0604020202020204" pitchFamily="34" charset="0"/>
                <a:cs typeface="Times New Roman" panose="02020603050405020304" pitchFamily="18" charset="0"/>
                <a:hlinkClick r:id="rId2"/>
              </a:rPr>
              <a:t>https://www.pcpcc.org/about/medical-home</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Raebel, M. A., Shetterly, S. M., Bhardwaja, B., Sterrett, A. T., Schroeder, E. B., Chorny, J., Hagen, T. P., Silverman, D. J., Astles, R., &amp; Lubin, I. M. (2020). Technology-Enabled Outreach to Patients Taking High-Risk Medications Reduces a Quality Gap in Completion of Clinical Laboratory Testing. Population Health Management, 23(1), 3–11. </a:t>
            </a:r>
            <a:r>
              <a:rPr lang="fr-FR" sz="1600" u="none" strike="noStrike" dirty="0">
                <a:effectLst/>
                <a:ea typeface="Arial" panose="020B0604020202020204" pitchFamily="34" charset="0"/>
                <a:cs typeface="Times New Roman" panose="02020603050405020304" pitchFamily="18" charset="0"/>
                <a:hlinkClick r:id="rId3"/>
              </a:rPr>
              <a:t>https://doi.org/10.1089/pop.2019.0033</a:t>
            </a:r>
            <a:endParaRPr lang="fr-FR" sz="1600" u="none" strike="noStrike" dirty="0">
              <a:effectLst/>
              <a:ea typeface="Arial" panose="020B0604020202020204" pitchFamily="34" charset="0"/>
              <a:cs typeface="Times New Roman" panose="02020603050405020304" pitchFamily="18" charset="0"/>
            </a:endParaRPr>
          </a:p>
          <a:p>
            <a:pPr marL="0" indent="0">
              <a:lnSpc>
                <a:spcPct val="90000"/>
              </a:lnSpc>
              <a:spcBef>
                <a:spcPts val="1400"/>
              </a:spcBef>
              <a:spcAft>
                <a:spcPts val="1400"/>
              </a:spcAft>
              <a:buNone/>
            </a:pPr>
            <a:r>
              <a:rPr lang="en-US" sz="1600" dirty="0">
                <a:effectLst/>
              </a:rPr>
              <a:t>Smith, T. M. (2022, August 29). </a:t>
            </a:r>
            <a:r>
              <a:rPr lang="en-US" sz="1600" i="1" dirty="0">
                <a:effectLst/>
              </a:rPr>
              <a:t>A Troubling Trend: BP Control Drops in Adults with Hypertension</a:t>
            </a:r>
            <a:r>
              <a:rPr lang="en-US" sz="1600" dirty="0">
                <a:effectLst/>
              </a:rPr>
              <a:t>. American Medical Association. </a:t>
            </a:r>
            <a:r>
              <a:rPr lang="en-US" sz="1600" dirty="0">
                <a:effectLst/>
                <a:hlinkClick r:id="rId4"/>
              </a:rPr>
              <a:t>https://www.ama-assn.org/delivering-care/hypertension/troubling-trend-bp-control-drops-adults-hypertension#:~:text=Among%20those%20with%20hypertension%2C%20blood,48.2%25%20in%202017%E2%80%932020</a:t>
            </a:r>
            <a:r>
              <a:rPr lang="en-US" sz="1600" dirty="0">
                <a:effectLst/>
              </a:rPr>
              <a:t>.  </a:t>
            </a:r>
          </a:p>
          <a:p>
            <a:pPr marL="0" marR="0" indent="0">
              <a:lnSpc>
                <a:spcPct val="90000"/>
              </a:lnSpc>
              <a:spcBef>
                <a:spcPts val="1400"/>
              </a:spcBef>
              <a:spcAft>
                <a:spcPts val="1400"/>
              </a:spcAft>
              <a:buNone/>
            </a:pPr>
            <a:endParaRPr lang="fr-FR" sz="1600" u="none" strike="noStrike"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50637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5F1241-3B5A-4CB7-A8C8-9FEE27C363E4}"/>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52CE2C2D-1C2D-45C0-86CF-BD87155F97B5}"/>
              </a:ext>
            </a:extLst>
          </p:cNvPr>
          <p:cNvSpPr>
            <a:spLocks noGrp="1"/>
          </p:cNvSpPr>
          <p:nvPr>
            <p:ph idx="1"/>
          </p:nvPr>
        </p:nvSpPr>
        <p:spPr>
          <a:xfrm>
            <a:off x="1371600" y="2206257"/>
            <a:ext cx="9486901" cy="3540642"/>
          </a:xfrm>
        </p:spPr>
        <p:txBody>
          <a:bodyPr>
            <a:normAutofit/>
          </a:bodyPr>
          <a:lstStyle/>
          <a:p>
            <a:pPr marL="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Trinity Health. (2022). Mission, Core Values, and Vision. Mission, Core Values, and Vision at Trinity Health </a:t>
            </a:r>
            <a:r>
              <a:rPr lang="fr-FR" sz="1600" dirty="0">
                <a:effectLst/>
                <a:ea typeface="Arial" panose="020B0604020202020204" pitchFamily="34" charset="0"/>
                <a:cs typeface="Times New Roman" panose="02020603050405020304" pitchFamily="18" charset="0"/>
                <a:hlinkClick r:id="rId2"/>
              </a:rPr>
              <a:t>www.trinity-health.org</a:t>
            </a:r>
            <a:endParaRPr lang="fr-FR" sz="1600" dirty="0">
              <a:effectLst/>
              <a:ea typeface="Arial" panose="020B060402020202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The United States Preventive Services Taskforce. (2022). U.S. Preventive Service Taskforce: Recommendation Topics. Recommendation Topics | United States Preventive Services Taskforce. Retrieved October 4, 2022, from </a:t>
            </a:r>
            <a:r>
              <a:rPr lang="fr-FR" sz="1600" u="none" strike="noStrike" dirty="0">
                <a:effectLst/>
                <a:ea typeface="Arial" panose="020B0604020202020204" pitchFamily="34" charset="0"/>
                <a:cs typeface="Times New Roman" panose="02020603050405020304" pitchFamily="18" charset="0"/>
                <a:hlinkClick r:id="rId3"/>
              </a:rPr>
              <a:t>https://www.uspreventiveservicestaskforce.org/uspstf/recommendation-topics</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Valaitis, R. K., Wong, S. T., MacDonald, M., Martin-Misener, R., O’Mara, L., Meagher-Stewart, D., Isaacs, S., Murray, N., Baumann, A., Burge, F., Green, M., Kaczorowski, J., &amp; Savage, R. (2020). </a:t>
            </a:r>
            <a:r>
              <a:rPr lang="fr-FR" sz="1600" dirty="0" err="1">
                <a:effectLst/>
                <a:ea typeface="Arial" panose="020B0604020202020204" pitchFamily="34" charset="0"/>
                <a:cs typeface="Times New Roman" panose="02020603050405020304" pitchFamily="18" charset="0"/>
              </a:rPr>
              <a:t>Addressing</a:t>
            </a:r>
            <a:r>
              <a:rPr lang="fr-FR" sz="1600" dirty="0">
                <a:effectLst/>
                <a:ea typeface="Arial" panose="020B0604020202020204" pitchFamily="34" charset="0"/>
                <a:cs typeface="Times New Roman" panose="02020603050405020304" pitchFamily="18" charset="0"/>
              </a:rPr>
              <a:t> Quadruple </a:t>
            </a:r>
            <a:r>
              <a:rPr lang="fr-FR" sz="1600" dirty="0" err="1">
                <a:ea typeface="Arial" panose="020B0604020202020204" pitchFamily="34" charset="0"/>
                <a:cs typeface="Times New Roman" panose="02020603050405020304" pitchFamily="18" charset="0"/>
              </a:rPr>
              <a:t>A</a:t>
            </a:r>
            <a:r>
              <a:rPr lang="fr-FR" sz="1600" dirty="0" err="1">
                <a:effectLst/>
                <a:ea typeface="Arial" panose="020B0604020202020204" pitchFamily="34" charset="0"/>
                <a:cs typeface="Times New Roman" panose="02020603050405020304" pitchFamily="18" charset="0"/>
              </a:rPr>
              <a:t>ims</a:t>
            </a:r>
            <a:r>
              <a:rPr lang="fr-FR" sz="1600" dirty="0">
                <a:effectLst/>
                <a:ea typeface="Arial" panose="020B0604020202020204" pitchFamily="34" charset="0"/>
                <a:cs typeface="Times New Roman" panose="02020603050405020304" pitchFamily="18" charset="0"/>
              </a:rPr>
              <a:t> </a:t>
            </a:r>
            <a:r>
              <a:rPr lang="fr-FR" sz="1600" dirty="0" err="1">
                <a:ea typeface="Arial" panose="020B0604020202020204" pitchFamily="34" charset="0"/>
                <a:cs typeface="Times New Roman" panose="02020603050405020304" pitchFamily="18" charset="0"/>
              </a:rPr>
              <a:t>T</a:t>
            </a:r>
            <a:r>
              <a:rPr lang="fr-FR" sz="1600" dirty="0" err="1">
                <a:effectLst/>
                <a:ea typeface="Arial" panose="020B0604020202020204" pitchFamily="34" charset="0"/>
                <a:cs typeface="Times New Roman" panose="02020603050405020304" pitchFamily="18" charset="0"/>
              </a:rPr>
              <a:t>hrough</a:t>
            </a:r>
            <a:r>
              <a:rPr lang="fr-FR" sz="1600" dirty="0">
                <a:effectLst/>
                <a:ea typeface="Arial" panose="020B0604020202020204" pitchFamily="34" charset="0"/>
                <a:cs typeface="Times New Roman" panose="02020603050405020304" pitchFamily="18" charset="0"/>
              </a:rPr>
              <a:t> Primary Care and Public </a:t>
            </a:r>
            <a:r>
              <a:rPr lang="fr-FR" sz="1600" dirty="0">
                <a:ea typeface="Arial" panose="020B0604020202020204" pitchFamily="34" charset="0"/>
                <a:cs typeface="Times New Roman" panose="02020603050405020304" pitchFamily="18" charset="0"/>
              </a:rPr>
              <a:t>H</a:t>
            </a:r>
            <a:r>
              <a:rPr lang="fr-FR" sz="1600" dirty="0">
                <a:effectLst/>
                <a:ea typeface="Arial" panose="020B0604020202020204" pitchFamily="34" charset="0"/>
                <a:cs typeface="Times New Roman" panose="02020603050405020304" pitchFamily="18" charset="0"/>
              </a:rPr>
              <a:t>ealth Collaboration: Ten Canadian Case </a:t>
            </a:r>
            <a:r>
              <a:rPr lang="fr-FR" sz="1600" dirty="0" err="1">
                <a:ea typeface="Arial" panose="020B0604020202020204" pitchFamily="34" charset="0"/>
                <a:cs typeface="Times New Roman" panose="02020603050405020304" pitchFamily="18" charset="0"/>
              </a:rPr>
              <a:t>St</a:t>
            </a:r>
            <a:r>
              <a:rPr lang="fr-FR" sz="1600" dirty="0" err="1">
                <a:effectLst/>
                <a:ea typeface="Arial" panose="020B0604020202020204" pitchFamily="34" charset="0"/>
                <a:cs typeface="Times New Roman" panose="02020603050405020304" pitchFamily="18" charset="0"/>
              </a:rPr>
              <a:t>udies</a:t>
            </a:r>
            <a:r>
              <a:rPr lang="fr-FR" sz="1600" dirty="0">
                <a:effectLst/>
                <a:ea typeface="Arial" panose="020B0604020202020204" pitchFamily="34" charset="0"/>
                <a:cs typeface="Times New Roman" panose="02020603050405020304" pitchFamily="18" charset="0"/>
              </a:rPr>
              <a:t>. BMC Public Health, 20(1), 507. </a:t>
            </a:r>
            <a:r>
              <a:rPr lang="fr-FR" sz="1600" u="none" strike="noStrike" dirty="0">
                <a:effectLst/>
                <a:ea typeface="Arial" panose="020B0604020202020204" pitchFamily="34" charset="0"/>
                <a:cs typeface="Times New Roman" panose="02020603050405020304" pitchFamily="18" charset="0"/>
                <a:hlinkClick r:id="rId4"/>
              </a:rPr>
              <a:t>https://doi-org.ezproxy.libraries.udmercy.edu/10.1186/s12889-020-08610-y</a:t>
            </a:r>
            <a:r>
              <a:rPr lang="fr-FR" sz="1600" dirty="0">
                <a:effectLst/>
                <a:ea typeface="Arial" panose="020B0604020202020204" pitchFamily="34" charset="0"/>
                <a:cs typeface="Times New Roman" panose="02020603050405020304" pitchFamily="18" charset="0"/>
              </a:rPr>
              <a:t> </a:t>
            </a:r>
            <a:r>
              <a:rPr lang="fr-FR" sz="1600" u="none" strike="noStrike" dirty="0">
                <a:effectLst/>
                <a:ea typeface="Arial" panose="020B0604020202020204" pitchFamily="34" charset="0"/>
                <a:cs typeface="Times New Roman" panose="02020603050405020304" pitchFamily="18" charset="0"/>
                <a:hlinkClick r:id="rId5"/>
              </a:rPr>
              <a:t>https://doi.org/10.1186/s12889-020-08610-y</a:t>
            </a:r>
            <a:endParaRPr lang="en-US" sz="1600" dirty="0">
              <a:effectLst/>
              <a:ea typeface="Calibri" panose="020F0502020204030204" pitchFamily="34" charset="0"/>
              <a:cs typeface="Times New Roman" panose="02020603050405020304" pitchFamily="18" charset="0"/>
            </a:endParaRPr>
          </a:p>
          <a:p>
            <a:pPr marL="0" indent="0">
              <a:lnSpc>
                <a:spcPct val="90000"/>
              </a:lnSpc>
              <a:buNone/>
            </a:pPr>
            <a:endParaRPr lang="en-US" sz="1700" dirty="0"/>
          </a:p>
        </p:txBody>
      </p:sp>
    </p:spTree>
    <p:extLst>
      <p:ext uri="{BB962C8B-B14F-4D97-AF65-F5344CB8AC3E}">
        <p14:creationId xmlns:p14="http://schemas.microsoft.com/office/powerpoint/2010/main" val="823992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DD723-6BCB-4447-B99F-E5258788C251}"/>
              </a:ext>
            </a:extLst>
          </p:cNvPr>
          <p:cNvSpPr>
            <a:spLocks noGrp="1"/>
          </p:cNvSpPr>
          <p:nvPr>
            <p:ph type="title"/>
          </p:nvPr>
        </p:nvSpPr>
        <p:spPr>
          <a:xfrm>
            <a:off x="1371599" y="1010097"/>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17F8800B-02CA-4C67-B20A-B732DE839360}"/>
              </a:ext>
            </a:extLst>
          </p:cNvPr>
          <p:cNvSpPr>
            <a:spLocks noGrp="1"/>
          </p:cNvSpPr>
          <p:nvPr>
            <p:ph idx="1"/>
          </p:nvPr>
        </p:nvSpPr>
        <p:spPr>
          <a:xfrm>
            <a:off x="1371600" y="2206257"/>
            <a:ext cx="9486901" cy="3540642"/>
          </a:xfrm>
        </p:spPr>
        <p:txBody>
          <a:bodyPr>
            <a:normAutofit/>
          </a:bodyPr>
          <a:lstStyle/>
          <a:p>
            <a:pPr marL="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Wagner, E. H. (1998). Chronic </a:t>
            </a:r>
            <a:r>
              <a:rPr lang="fr-FR" sz="1600" dirty="0">
                <a:ea typeface="Arial" panose="020B0604020202020204" pitchFamily="34" charset="0"/>
                <a:cs typeface="Times New Roman" panose="02020603050405020304" pitchFamily="18" charset="0"/>
              </a:rPr>
              <a:t>D</a:t>
            </a:r>
            <a:r>
              <a:rPr lang="fr-FR" sz="1600" dirty="0">
                <a:effectLst/>
                <a:ea typeface="Arial" panose="020B0604020202020204" pitchFamily="34" charset="0"/>
                <a:cs typeface="Times New Roman" panose="02020603050405020304" pitchFamily="18" charset="0"/>
              </a:rPr>
              <a:t>isease Management: What </a:t>
            </a:r>
            <a:r>
              <a:rPr lang="fr-FR" sz="1600" dirty="0">
                <a:ea typeface="Arial" panose="020B0604020202020204" pitchFamily="34" charset="0"/>
                <a:cs typeface="Times New Roman" panose="02020603050405020304" pitchFamily="18" charset="0"/>
              </a:rPr>
              <a:t>W</a:t>
            </a:r>
            <a:r>
              <a:rPr lang="fr-FR" sz="1600" dirty="0">
                <a:effectLst/>
                <a:ea typeface="Arial" panose="020B0604020202020204" pitchFamily="34" charset="0"/>
                <a:cs typeface="Times New Roman" panose="02020603050405020304" pitchFamily="18" charset="0"/>
              </a:rPr>
              <a:t>ill it Take to </a:t>
            </a:r>
            <a:r>
              <a:rPr lang="fr-FR" sz="1600" dirty="0">
                <a:ea typeface="Arial" panose="020B0604020202020204" pitchFamily="34" charset="0"/>
                <a:cs typeface="Times New Roman" panose="02020603050405020304" pitchFamily="18" charset="0"/>
              </a:rPr>
              <a:t>I</a:t>
            </a:r>
            <a:r>
              <a:rPr lang="fr-FR" sz="1600" dirty="0">
                <a:effectLst/>
                <a:ea typeface="Arial" panose="020B0604020202020204" pitchFamily="34" charset="0"/>
                <a:cs typeface="Times New Roman" panose="02020603050405020304" pitchFamily="18" charset="0"/>
              </a:rPr>
              <a:t>mprove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are for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hronic </a:t>
            </a:r>
            <a:r>
              <a:rPr lang="fr-FR" sz="1600" dirty="0">
                <a:ea typeface="Arial" panose="020B0604020202020204" pitchFamily="34" charset="0"/>
                <a:cs typeface="Times New Roman" panose="02020603050405020304" pitchFamily="18" charset="0"/>
              </a:rPr>
              <a:t>I</a:t>
            </a:r>
            <a:r>
              <a:rPr lang="fr-FR" sz="1600" dirty="0">
                <a:effectLst/>
                <a:ea typeface="Arial" panose="020B0604020202020204" pitchFamily="34" charset="0"/>
                <a:cs typeface="Times New Roman" panose="02020603050405020304" pitchFamily="18" charset="0"/>
              </a:rPr>
              <a:t>llness? Effective Clinical Practice, 1(1), 2–4.</a:t>
            </a: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Willis, T. A., Collinson, M., Glidewell, L., Farrin, A. J., Holland, M., Meads, D., Hulme, C., Petty, D., Alderson, S., Hartley, S., Vargas-Palacios, A., Carder, P., Johnson, S., Foy, R., &amp; the ASPIRE programme team. (2020). An Adaptable </a:t>
            </a:r>
            <a:r>
              <a:rPr lang="fr-FR" sz="1600" dirty="0">
                <a:ea typeface="Arial" panose="020B0604020202020204" pitchFamily="34" charset="0"/>
                <a:cs typeface="Times New Roman" panose="02020603050405020304" pitchFamily="18" charset="0"/>
              </a:rPr>
              <a:t>I</a:t>
            </a:r>
            <a:r>
              <a:rPr lang="fr-FR" sz="1600" dirty="0">
                <a:effectLst/>
                <a:ea typeface="Arial" panose="020B0604020202020204" pitchFamily="34" charset="0"/>
                <a:cs typeface="Times New Roman" panose="02020603050405020304" pitchFamily="18" charset="0"/>
              </a:rPr>
              <a:t>mplementation </a:t>
            </a:r>
            <a:r>
              <a:rPr lang="fr-FR" sz="1600" dirty="0">
                <a:ea typeface="Arial" panose="020B0604020202020204" pitchFamily="34" charset="0"/>
                <a:cs typeface="Times New Roman" panose="02020603050405020304" pitchFamily="18" charset="0"/>
              </a:rPr>
              <a:t>P</a:t>
            </a:r>
            <a:r>
              <a:rPr lang="fr-FR" sz="1600" dirty="0">
                <a:effectLst/>
                <a:ea typeface="Arial" panose="020B0604020202020204" pitchFamily="34" charset="0"/>
                <a:cs typeface="Times New Roman" panose="02020603050405020304" pitchFamily="18" charset="0"/>
              </a:rPr>
              <a:t>ackage </a:t>
            </a:r>
            <a:r>
              <a:rPr lang="fr-FR" sz="1600" dirty="0" err="1">
                <a:ea typeface="Arial" panose="020B0604020202020204" pitchFamily="34" charset="0"/>
                <a:cs typeface="Times New Roman" panose="02020603050405020304" pitchFamily="18" charset="0"/>
              </a:rPr>
              <a:t>T</a:t>
            </a:r>
            <a:r>
              <a:rPr lang="fr-FR" sz="1600" dirty="0" err="1">
                <a:effectLst/>
                <a:ea typeface="Arial" panose="020B0604020202020204" pitchFamily="34" charset="0"/>
                <a:cs typeface="Times New Roman" panose="02020603050405020304" pitchFamily="18" charset="0"/>
              </a:rPr>
              <a:t>argeting</a:t>
            </a:r>
            <a:r>
              <a:rPr lang="fr-FR" sz="1600" dirty="0">
                <a:effectLst/>
                <a:ea typeface="Arial" panose="020B0604020202020204" pitchFamily="34" charset="0"/>
                <a:cs typeface="Times New Roman" panose="02020603050405020304" pitchFamily="18" charset="0"/>
              </a:rPr>
              <a:t> </a:t>
            </a:r>
            <a:r>
              <a:rPr lang="fr-FR" sz="1600" dirty="0">
                <a:ea typeface="Arial" panose="020B0604020202020204" pitchFamily="34" charset="0"/>
                <a:cs typeface="Times New Roman" panose="02020603050405020304" pitchFamily="18" charset="0"/>
              </a:rPr>
              <a:t>E</a:t>
            </a:r>
            <a:r>
              <a:rPr lang="fr-FR" sz="1600" dirty="0">
                <a:effectLst/>
                <a:ea typeface="Arial" panose="020B0604020202020204" pitchFamily="34" charset="0"/>
                <a:cs typeface="Times New Roman" panose="02020603050405020304" pitchFamily="18" charset="0"/>
              </a:rPr>
              <a:t>vidence-</a:t>
            </a:r>
            <a:r>
              <a:rPr lang="fr-FR" sz="1600" dirty="0">
                <a:ea typeface="Arial" panose="020B0604020202020204" pitchFamily="34" charset="0"/>
                <a:cs typeface="Times New Roman" panose="02020603050405020304" pitchFamily="18" charset="0"/>
              </a:rPr>
              <a:t>B</a:t>
            </a:r>
            <a:r>
              <a:rPr lang="fr-FR" sz="1600" dirty="0">
                <a:effectLst/>
                <a:ea typeface="Arial" panose="020B0604020202020204" pitchFamily="34" charset="0"/>
                <a:cs typeface="Times New Roman" panose="02020603050405020304" pitchFamily="18" charset="0"/>
              </a:rPr>
              <a:t>ased </a:t>
            </a:r>
            <a:r>
              <a:rPr lang="fr-FR" sz="1600" dirty="0" err="1">
                <a:ea typeface="Arial" panose="020B0604020202020204" pitchFamily="34" charset="0"/>
                <a:cs typeface="Times New Roman" panose="02020603050405020304" pitchFamily="18" charset="0"/>
              </a:rPr>
              <a:t>I</a:t>
            </a:r>
            <a:r>
              <a:rPr lang="fr-FR" sz="1600" dirty="0" err="1">
                <a:effectLst/>
                <a:ea typeface="Arial" panose="020B0604020202020204" pitchFamily="34" charset="0"/>
                <a:cs typeface="Times New Roman" panose="02020603050405020304" pitchFamily="18" charset="0"/>
              </a:rPr>
              <a:t>ndicators</a:t>
            </a:r>
            <a:r>
              <a:rPr lang="fr-FR" sz="1600" dirty="0">
                <a:effectLst/>
                <a:ea typeface="Arial" panose="020B0604020202020204" pitchFamily="34" charset="0"/>
                <a:cs typeface="Times New Roman" panose="02020603050405020304" pitchFamily="18" charset="0"/>
              </a:rPr>
              <a:t> in Primary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are: A </a:t>
            </a:r>
            <a:r>
              <a:rPr lang="fr-FR" sz="1600" dirty="0" err="1">
                <a:effectLst/>
                <a:ea typeface="Arial" panose="020B0604020202020204" pitchFamily="34" charset="0"/>
                <a:cs typeface="Times New Roman" panose="02020603050405020304" pitchFamily="18" charset="0"/>
              </a:rPr>
              <a:t>Pragmatic</a:t>
            </a:r>
            <a:r>
              <a:rPr lang="fr-FR" sz="1600" dirty="0">
                <a:effectLst/>
                <a:ea typeface="Arial" panose="020B0604020202020204" pitchFamily="34" charset="0"/>
                <a:cs typeface="Times New Roman" panose="02020603050405020304" pitchFamily="18" charset="0"/>
              </a:rPr>
              <a:t> </a:t>
            </a:r>
            <a:r>
              <a:rPr lang="fr-FR" sz="1600" dirty="0">
                <a:ea typeface="Arial" panose="020B0604020202020204" pitchFamily="34" charset="0"/>
                <a:cs typeface="Times New Roman" panose="02020603050405020304" pitchFamily="18" charset="0"/>
              </a:rPr>
              <a:t>C</a:t>
            </a:r>
            <a:r>
              <a:rPr lang="fr-FR" sz="1600" dirty="0">
                <a:effectLst/>
                <a:ea typeface="Arial" panose="020B0604020202020204" pitchFamily="34" charset="0"/>
                <a:cs typeface="Times New Roman" panose="02020603050405020304" pitchFamily="18" charset="0"/>
              </a:rPr>
              <a:t>luster-</a:t>
            </a:r>
            <a:r>
              <a:rPr lang="fr-FR" sz="1600" dirty="0" err="1">
                <a:ea typeface="Arial" panose="020B0604020202020204" pitchFamily="34" charset="0"/>
                <a:cs typeface="Times New Roman" panose="02020603050405020304" pitchFamily="18" charset="0"/>
              </a:rPr>
              <a:t>R</a:t>
            </a:r>
            <a:r>
              <a:rPr lang="fr-FR" sz="1600" dirty="0" err="1">
                <a:effectLst/>
                <a:ea typeface="Arial" panose="020B0604020202020204" pitchFamily="34" charset="0"/>
                <a:cs typeface="Times New Roman" panose="02020603050405020304" pitchFamily="18" charset="0"/>
              </a:rPr>
              <a:t>andomised</a:t>
            </a:r>
            <a:r>
              <a:rPr lang="fr-FR" sz="1600" dirty="0">
                <a:effectLst/>
                <a:ea typeface="Arial" panose="020B0604020202020204" pitchFamily="34" charset="0"/>
                <a:cs typeface="Times New Roman" panose="02020603050405020304" pitchFamily="18" charset="0"/>
              </a:rPr>
              <a:t> </a:t>
            </a:r>
            <a:r>
              <a:rPr lang="fr-FR" sz="1600" dirty="0">
                <a:ea typeface="Arial" panose="020B0604020202020204" pitchFamily="34" charset="0"/>
                <a:cs typeface="Times New Roman" panose="02020603050405020304" pitchFamily="18" charset="0"/>
              </a:rPr>
              <a:t>E</a:t>
            </a:r>
            <a:r>
              <a:rPr lang="fr-FR" sz="1600" dirty="0">
                <a:effectLst/>
                <a:ea typeface="Arial" panose="020B0604020202020204" pitchFamily="34" charset="0"/>
                <a:cs typeface="Times New Roman" panose="02020603050405020304" pitchFamily="18" charset="0"/>
              </a:rPr>
              <a:t>valuation. PLoS Medicine, 17(2), e1003045. </a:t>
            </a:r>
            <a:r>
              <a:rPr lang="fr-FR" sz="1600" u="none" strike="noStrike" dirty="0">
                <a:effectLst/>
                <a:ea typeface="Arial" panose="020B0604020202020204" pitchFamily="34" charset="0"/>
                <a:cs typeface="Times New Roman" panose="02020603050405020304" pitchFamily="18" charset="0"/>
                <a:hlinkClick r:id="rId2"/>
              </a:rPr>
              <a:t>https://doi.org/10.1371/journal.pmed.1003045</a:t>
            </a:r>
            <a:endParaRPr lang="en-US" sz="1600" dirty="0">
              <a:effectLst/>
              <a:ea typeface="Calibri" panose="020F0502020204030204" pitchFamily="34" charset="0"/>
              <a:cs typeface="Times New Roman" panose="02020603050405020304" pitchFamily="18" charset="0"/>
            </a:endParaRPr>
          </a:p>
          <a:p>
            <a:pPr marL="0" marR="0" indent="0">
              <a:lnSpc>
                <a:spcPct val="90000"/>
              </a:lnSpc>
              <a:spcBef>
                <a:spcPts val="1400"/>
              </a:spcBef>
              <a:spcAft>
                <a:spcPts val="1400"/>
              </a:spcAft>
              <a:buNone/>
            </a:pPr>
            <a:r>
              <a:rPr lang="fr-FR" sz="1600" dirty="0">
                <a:effectLst/>
                <a:ea typeface="Arial" panose="020B0604020202020204" pitchFamily="34" charset="0"/>
                <a:cs typeface="Times New Roman" panose="02020603050405020304" pitchFamily="18" charset="0"/>
              </a:rPr>
              <a:t>Young, M. (2022, September 1). Health System Improves Patient Care and Transitions Through Outreach. Relias Media | Online Continuing Medical Education | Relias Media - Continuing Medical Education Publishing. Retrieved October 12, 2022, from </a:t>
            </a:r>
            <a:r>
              <a:rPr lang="fr-FR" sz="1600" u="none" strike="noStrike" dirty="0">
                <a:effectLst/>
                <a:ea typeface="Arial" panose="020B0604020202020204" pitchFamily="34" charset="0"/>
                <a:cs typeface="Times New Roman" panose="02020603050405020304" pitchFamily="18" charset="0"/>
                <a:hlinkClick r:id="rId3"/>
              </a:rPr>
              <a:t>https://www.reliasmedia.com/articles/health-system-improves-patient-care-and-transitions-through-outreach-no-issue</a:t>
            </a:r>
            <a:endParaRPr lang="en-US" sz="1600" dirty="0">
              <a:effectLst/>
              <a:ea typeface="Calibri" panose="020F0502020204030204" pitchFamily="34" charset="0"/>
              <a:cs typeface="Times New Roman" panose="02020603050405020304" pitchFamily="18" charset="0"/>
            </a:endParaRPr>
          </a:p>
          <a:p>
            <a:pPr marL="0" indent="0">
              <a:lnSpc>
                <a:spcPct val="90000"/>
              </a:lnSpc>
              <a:buNone/>
            </a:pPr>
            <a:endParaRPr lang="en-US" sz="2000" dirty="0"/>
          </a:p>
        </p:txBody>
      </p:sp>
    </p:spTree>
    <p:extLst>
      <p:ext uri="{BB962C8B-B14F-4D97-AF65-F5344CB8AC3E}">
        <p14:creationId xmlns:p14="http://schemas.microsoft.com/office/powerpoint/2010/main" val="277619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AFAF69-CCCD-A68F-002B-EF9BFAE197B6}"/>
              </a:ext>
            </a:extLst>
          </p:cNvPr>
          <p:cNvSpPr>
            <a:spLocks noGrp="1"/>
          </p:cNvSpPr>
          <p:nvPr>
            <p:ph type="title"/>
          </p:nvPr>
        </p:nvSpPr>
        <p:spPr>
          <a:xfrm>
            <a:off x="685800" y="701040"/>
            <a:ext cx="3390900" cy="5486400"/>
          </a:xfrm>
        </p:spPr>
        <p:txBody>
          <a:bodyPr anchor="ctr">
            <a:normAutofit/>
          </a:bodyPr>
          <a:lstStyle/>
          <a:p>
            <a:pPr algn="ctr"/>
            <a:r>
              <a:rPr lang="en-US" dirty="0"/>
              <a:t>Background</a:t>
            </a:r>
          </a:p>
        </p:txBody>
      </p:sp>
      <p:graphicFrame>
        <p:nvGraphicFramePr>
          <p:cNvPr id="15" name="Content Placeholder 2">
            <a:extLst>
              <a:ext uri="{FF2B5EF4-FFF2-40B4-BE49-F238E27FC236}">
                <a16:creationId xmlns:a16="http://schemas.microsoft.com/office/drawing/2014/main" id="{6DB2F665-FE19-B695-F2B6-2F4BAA0BAD33}"/>
              </a:ext>
            </a:extLst>
          </p:cNvPr>
          <p:cNvGraphicFramePr>
            <a:graphicFrameLocks noGrp="1"/>
          </p:cNvGraphicFramePr>
          <p:nvPr>
            <p:ph idx="1"/>
            <p:extLst>
              <p:ext uri="{D42A27DB-BD31-4B8C-83A1-F6EECF244321}">
                <p14:modId xmlns:p14="http://schemas.microsoft.com/office/powerpoint/2010/main" val="2053154252"/>
              </p:ext>
            </p:extLst>
          </p:nvPr>
        </p:nvGraphicFramePr>
        <p:xfrm>
          <a:off x="5410200" y="701675"/>
          <a:ext cx="6096000" cy="564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43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8DD345-F876-48BF-373E-AC526A23EADB}"/>
              </a:ext>
            </a:extLst>
          </p:cNvPr>
          <p:cNvSpPr>
            <a:spLocks noGrp="1"/>
          </p:cNvSpPr>
          <p:nvPr>
            <p:ph type="title"/>
          </p:nvPr>
        </p:nvSpPr>
        <p:spPr>
          <a:xfrm>
            <a:off x="685800" y="701040"/>
            <a:ext cx="3390900" cy="5486400"/>
          </a:xfrm>
        </p:spPr>
        <p:txBody>
          <a:bodyPr anchor="ctr">
            <a:normAutofit/>
          </a:bodyPr>
          <a:lstStyle/>
          <a:p>
            <a:pPr algn="ctr"/>
            <a:r>
              <a:rPr lang="en-US" dirty="0"/>
              <a:t>Influencer of Deferred Care: Healthcare Delivery System Structure</a:t>
            </a:r>
          </a:p>
        </p:txBody>
      </p:sp>
      <p:graphicFrame>
        <p:nvGraphicFramePr>
          <p:cNvPr id="5" name="Content Placeholder 2">
            <a:extLst>
              <a:ext uri="{FF2B5EF4-FFF2-40B4-BE49-F238E27FC236}">
                <a16:creationId xmlns:a16="http://schemas.microsoft.com/office/drawing/2014/main" id="{CD844ACB-BADD-817D-BF76-82D8F9820874}"/>
              </a:ext>
            </a:extLst>
          </p:cNvPr>
          <p:cNvGraphicFramePr>
            <a:graphicFrameLocks noGrp="1"/>
          </p:cNvGraphicFramePr>
          <p:nvPr>
            <p:ph idx="1"/>
            <p:extLst>
              <p:ext uri="{D42A27DB-BD31-4B8C-83A1-F6EECF244321}">
                <p14:modId xmlns:p14="http://schemas.microsoft.com/office/powerpoint/2010/main" val="1545189863"/>
              </p:ext>
            </p:extLst>
          </p:nvPr>
        </p:nvGraphicFramePr>
        <p:xfrm>
          <a:off x="5410200" y="485775"/>
          <a:ext cx="6096000" cy="590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30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23C74-3B0B-3298-57C2-AD0507AEDEB5}"/>
              </a:ext>
            </a:extLst>
          </p:cNvPr>
          <p:cNvSpPr>
            <a:spLocks noGrp="1"/>
          </p:cNvSpPr>
          <p:nvPr>
            <p:ph type="title"/>
          </p:nvPr>
        </p:nvSpPr>
        <p:spPr>
          <a:xfrm>
            <a:off x="685800" y="701040"/>
            <a:ext cx="3390900" cy="5486400"/>
          </a:xfrm>
        </p:spPr>
        <p:txBody>
          <a:bodyPr anchor="ctr">
            <a:normAutofit/>
          </a:bodyPr>
          <a:lstStyle/>
          <a:p>
            <a:pPr algn="ctr"/>
            <a:r>
              <a:rPr lang="en-US" dirty="0"/>
              <a:t>Influencer of Deferred Care: Care Delivery Resources</a:t>
            </a:r>
          </a:p>
        </p:txBody>
      </p:sp>
      <p:graphicFrame>
        <p:nvGraphicFramePr>
          <p:cNvPr id="5" name="Content Placeholder 2">
            <a:extLst>
              <a:ext uri="{FF2B5EF4-FFF2-40B4-BE49-F238E27FC236}">
                <a16:creationId xmlns:a16="http://schemas.microsoft.com/office/drawing/2014/main" id="{9A553B48-C2D5-A0CD-C5A9-2018D5B58269}"/>
              </a:ext>
            </a:extLst>
          </p:cNvPr>
          <p:cNvGraphicFramePr>
            <a:graphicFrameLocks noGrp="1"/>
          </p:cNvGraphicFramePr>
          <p:nvPr>
            <p:ph idx="1"/>
            <p:extLst>
              <p:ext uri="{D42A27DB-BD31-4B8C-83A1-F6EECF244321}">
                <p14:modId xmlns:p14="http://schemas.microsoft.com/office/powerpoint/2010/main" val="85925145"/>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40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1A8972-B903-7E04-DD83-EC6B6EC199D9}"/>
              </a:ext>
            </a:extLst>
          </p:cNvPr>
          <p:cNvSpPr>
            <a:spLocks noGrp="1"/>
          </p:cNvSpPr>
          <p:nvPr>
            <p:ph type="title"/>
          </p:nvPr>
        </p:nvSpPr>
        <p:spPr>
          <a:xfrm>
            <a:off x="685800" y="701040"/>
            <a:ext cx="3390900" cy="5486400"/>
          </a:xfrm>
        </p:spPr>
        <p:txBody>
          <a:bodyPr anchor="ctr">
            <a:normAutofit/>
          </a:bodyPr>
          <a:lstStyle/>
          <a:p>
            <a:pPr algn="ctr"/>
            <a:r>
              <a:rPr lang="en-US" dirty="0"/>
              <a:t>Influencer of Deferred Care: Clinical Guidelines &amp; Reporting</a:t>
            </a:r>
          </a:p>
        </p:txBody>
      </p:sp>
      <p:graphicFrame>
        <p:nvGraphicFramePr>
          <p:cNvPr id="5" name="Content Placeholder 2">
            <a:extLst>
              <a:ext uri="{FF2B5EF4-FFF2-40B4-BE49-F238E27FC236}">
                <a16:creationId xmlns:a16="http://schemas.microsoft.com/office/drawing/2014/main" id="{B445607A-5ACE-26F7-0173-CC4DE935AEA7}"/>
              </a:ext>
            </a:extLst>
          </p:cNvPr>
          <p:cNvGraphicFramePr>
            <a:graphicFrameLocks noGrp="1"/>
          </p:cNvGraphicFramePr>
          <p:nvPr>
            <p:ph idx="1"/>
            <p:extLst>
              <p:ext uri="{D42A27DB-BD31-4B8C-83A1-F6EECF244321}">
                <p14:modId xmlns:p14="http://schemas.microsoft.com/office/powerpoint/2010/main" val="2204591568"/>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7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C0789B-39C2-2217-4E34-30783628185E}"/>
              </a:ext>
            </a:extLst>
          </p:cNvPr>
          <p:cNvSpPr>
            <a:spLocks noGrp="1"/>
          </p:cNvSpPr>
          <p:nvPr>
            <p:ph type="title"/>
          </p:nvPr>
        </p:nvSpPr>
        <p:spPr>
          <a:xfrm>
            <a:off x="685800" y="701040"/>
            <a:ext cx="3390900" cy="5486400"/>
          </a:xfrm>
        </p:spPr>
        <p:txBody>
          <a:bodyPr anchor="ctr">
            <a:normAutofit/>
          </a:bodyPr>
          <a:lstStyle/>
          <a:p>
            <a:pPr algn="ctr"/>
            <a:r>
              <a:rPr lang="en-US" sz="2700" dirty="0"/>
              <a:t>Influencer of Deferred Care: Hypertension Control </a:t>
            </a:r>
          </a:p>
        </p:txBody>
      </p:sp>
      <p:graphicFrame>
        <p:nvGraphicFramePr>
          <p:cNvPr id="14" name="Content Placeholder 2">
            <a:extLst>
              <a:ext uri="{FF2B5EF4-FFF2-40B4-BE49-F238E27FC236}">
                <a16:creationId xmlns:a16="http://schemas.microsoft.com/office/drawing/2014/main" id="{73181CF0-4C01-2DC9-8507-D38FE5F23492}"/>
              </a:ext>
            </a:extLst>
          </p:cNvPr>
          <p:cNvGraphicFramePr>
            <a:graphicFrameLocks noGrp="1"/>
          </p:cNvGraphicFramePr>
          <p:nvPr>
            <p:ph idx="1"/>
            <p:extLst>
              <p:ext uri="{D42A27DB-BD31-4B8C-83A1-F6EECF244321}">
                <p14:modId xmlns:p14="http://schemas.microsoft.com/office/powerpoint/2010/main" val="663775020"/>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574095"/>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10" ma:contentTypeDescription="Create a new document." ma:contentTypeScope="" ma:versionID="22fe44e7771371143a0e831957248ef8">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4aecf658b4326ff989cf9fe02ef8878c"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3377C-58B4-46BB-91BE-EC9381D274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5F7204-B6F9-446B-8092-A943BC13B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FCF99-545C-40C5-A963-195A30D6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2824</TotalTime>
  <Words>7143</Words>
  <Application>Microsoft Office PowerPoint</Application>
  <PresentationFormat>Widescreen</PresentationFormat>
  <Paragraphs>443</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ClassicFrameVTI</vt:lpstr>
      <vt:lpstr>Engaging Patients in the Completion of Deferred Care in the Ambulatory Setting</vt:lpstr>
      <vt:lpstr>Reflection</vt:lpstr>
      <vt:lpstr>Executive Summary</vt:lpstr>
      <vt:lpstr>Introduction</vt:lpstr>
      <vt:lpstr>Background</vt:lpstr>
      <vt:lpstr>Influencer of Deferred Care: Healthcare Delivery System Structure</vt:lpstr>
      <vt:lpstr>Influencer of Deferred Care: Care Delivery Resources</vt:lpstr>
      <vt:lpstr>Influencer of Deferred Care: Clinical Guidelines &amp; Reporting</vt:lpstr>
      <vt:lpstr>Influencer of Deferred Care: Hypertension Control </vt:lpstr>
      <vt:lpstr>Problem Statement</vt:lpstr>
      <vt:lpstr>Rationale for Improvement</vt:lpstr>
      <vt:lpstr>Clinical Question &amp; Purpose of Evaluation</vt:lpstr>
      <vt:lpstr>Review of Evidence</vt:lpstr>
      <vt:lpstr>Synthesis of Evidence:  Five Consistent Themes Noted</vt:lpstr>
      <vt:lpstr>Organizational Assessment and SWOT Analysis</vt:lpstr>
      <vt:lpstr>Purpose Statement</vt:lpstr>
      <vt:lpstr>Guiding Frameworks</vt:lpstr>
      <vt:lpstr>Ethics and IRB Plan</vt:lpstr>
      <vt:lpstr>Project Evaluation Measures</vt:lpstr>
      <vt:lpstr>Boise Methods and Design Summary</vt:lpstr>
      <vt:lpstr>Boise Outcomes</vt:lpstr>
      <vt:lpstr>Change In Leadership Direction</vt:lpstr>
      <vt:lpstr>Southeast Michigan (SEMI)  Methods and Design Summary</vt:lpstr>
      <vt:lpstr>SEMI Outcomes</vt:lpstr>
      <vt:lpstr>Data Analysis and Descriptive Statistics</vt:lpstr>
      <vt:lpstr>Statistical Analysis</vt:lpstr>
      <vt:lpstr>Cost benefit Analysis</vt:lpstr>
      <vt:lpstr>Program Evaluation</vt:lpstr>
      <vt:lpstr>Evaluation Design:  Key Stakeholders</vt:lpstr>
      <vt:lpstr>Evaluation Design: Program Description</vt:lpstr>
      <vt:lpstr>Evaluation Design Specific to Project </vt:lpstr>
      <vt:lpstr>Evaluation Design:  Credibility of Evidence</vt:lpstr>
      <vt:lpstr>Evaluation Design: Justifying Conclusions</vt:lpstr>
      <vt:lpstr>Discussion And Conclusion</vt:lpstr>
      <vt:lpstr>Implications for Practice</vt:lpstr>
      <vt:lpstr>Dissemination Plan</vt:lpstr>
      <vt:lpstr>Acknowledgements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Patients in the Completion of Deferred Care in the Ambulatory Setting</dc:title>
  <dc:creator>Jennifer L. Bailey</dc:creator>
  <cp:lastModifiedBy>Jennifer L. Bailey</cp:lastModifiedBy>
  <cp:revision>26</cp:revision>
  <dcterms:created xsi:type="dcterms:W3CDTF">2022-12-07T19:40:10Z</dcterms:created>
  <dcterms:modified xsi:type="dcterms:W3CDTF">2024-11-14T16:19:47Z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