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257" r:id="rId6"/>
    <p:sldId id="258" r:id="rId7"/>
    <p:sldId id="268" r:id="rId8"/>
    <p:sldId id="259" r:id="rId9"/>
    <p:sldId id="260" r:id="rId10"/>
    <p:sldId id="261" r:id="rId11"/>
    <p:sldId id="265" r:id="rId12"/>
    <p:sldId id="262" r:id="rId13"/>
    <p:sldId id="263" r:id="rId14"/>
    <p:sldId id="264" r:id="rId15"/>
    <p:sldId id="267" r:id="rId16"/>
    <p:sldId id="277" r:id="rId17"/>
    <p:sldId id="278" r:id="rId18"/>
    <p:sldId id="276" r:id="rId19"/>
    <p:sldId id="269" r:id="rId20"/>
    <p:sldId id="275" r:id="rId21"/>
    <p:sldId id="270" r:id="rId22"/>
    <p:sldId id="271" r:id="rId23"/>
    <p:sldId id="279" r:id="rId24"/>
    <p:sldId id="272" r:id="rId25"/>
    <p:sldId id="273" r:id="rId26"/>
    <p:sldId id="274" r:id="rId27"/>
    <p:sldId id="2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3D9"/>
    <a:srgbClr val="E4DFEF"/>
    <a:srgbClr val="F2B5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3290" autoAdjust="0"/>
  </p:normalViewPr>
  <p:slideViewPr>
    <p:cSldViewPr snapToGrid="0" snapToObjects="1">
      <p:cViewPr varScale="1">
        <p:scale>
          <a:sx n="44" d="100"/>
          <a:sy n="44" d="100"/>
        </p:scale>
        <p:origin x="216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documents\GRAD%20SCHOOL\DNP%20PROJECT%20FINAL%20DOC\Chart%20Audit%20pre-implementa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lumMod val="65000"/>
                    <a:lumOff val="35000"/>
                  </a:sysClr>
                </a:solidFill>
              </a:rPr>
              <a:t>IV Documentation Chart Audit Pre &amp; Post - Implementation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'Combined '!$A$2</c:f>
              <c:strCache>
                <c:ptCount val="1"/>
                <c:pt idx="0">
                  <c:v>No</c:v>
                </c:pt>
              </c:strCache>
            </c:strRef>
          </c:tx>
          <c:spPr>
            <a:solidFill>
              <a:schemeClr val="accent1"/>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1-1918-4C0D-857F-096F72ACADB8}"/>
              </c:ext>
            </c:extLst>
          </c:dPt>
          <c:dPt>
            <c:idx val="1"/>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3-1918-4C0D-857F-096F72ACADB8}"/>
              </c:ext>
            </c:extLst>
          </c:dPt>
          <c:dPt>
            <c:idx val="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5-1918-4C0D-857F-096F72ACADB8}"/>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1918-4C0D-857F-096F72ACADB8}"/>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1918-4C0D-857F-096F72ACADB8}"/>
              </c:ext>
            </c:extLst>
          </c:dPt>
          <c:dPt>
            <c:idx val="5"/>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B-1918-4C0D-857F-096F72ACADB8}"/>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1918-4C0D-857F-096F72ACADB8}"/>
              </c:ext>
            </c:extLst>
          </c:dPt>
          <c:dPt>
            <c:idx val="7"/>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F-1918-4C0D-857F-096F72ACADB8}"/>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1918-4C0D-857F-096F72ACADB8}"/>
              </c:ext>
            </c:extLst>
          </c:dPt>
          <c:dPt>
            <c:idx val="9"/>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3-1918-4C0D-857F-096F72ACADB8}"/>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1918-4C0D-857F-096F72ACADB8}"/>
              </c:ext>
            </c:extLst>
          </c:dPt>
          <c:dPt>
            <c:idx val="11"/>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7-1918-4C0D-857F-096F72ACADB8}"/>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1918-4C0D-857F-096F72ACADB8}"/>
              </c:ext>
            </c:extLst>
          </c:dPt>
          <c:dPt>
            <c:idx val="1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B-1918-4C0D-857F-096F72ACADB8}"/>
              </c:ext>
            </c:extLst>
          </c:dPt>
          <c:dPt>
            <c:idx val="1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D-1918-4C0D-857F-096F72ACADB8}"/>
              </c:ext>
            </c:extLst>
          </c:dPt>
          <c:dPt>
            <c:idx val="15"/>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1F-1918-4C0D-857F-096F72ACADB8}"/>
              </c:ext>
            </c:extLst>
          </c:dPt>
          <c:dPt>
            <c:idx val="1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21-1918-4C0D-857F-096F72ACADB8}"/>
              </c:ext>
            </c:extLst>
          </c:dPt>
          <c:dPt>
            <c:idx val="18"/>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23-1918-4C0D-857F-096F72ACADB8}"/>
              </c:ext>
            </c:extLst>
          </c:dPt>
          <c:cat>
            <c:strRef>
              <c:f>'Combined '!$B$1:$T$1</c:f>
              <c:strCache>
                <c:ptCount val="19"/>
                <c:pt idx="0">
                  <c:v>Pre-Hydration</c:v>
                </c:pt>
                <c:pt idx="1">
                  <c:v>Post-Hydration</c:v>
                </c:pt>
                <c:pt idx="2">
                  <c:v>Pre-Assessment </c:v>
                </c:pt>
                <c:pt idx="3">
                  <c:v>Post-Assessment</c:v>
                </c:pt>
                <c:pt idx="4">
                  <c:v>Pre-Vitals</c:v>
                </c:pt>
                <c:pt idx="5">
                  <c:v>Post-Vitals</c:v>
                </c:pt>
                <c:pt idx="6">
                  <c:v>Pre-Location</c:v>
                </c:pt>
                <c:pt idx="7">
                  <c:v>Post-Location</c:v>
                </c:pt>
                <c:pt idx="8">
                  <c:v>Pre-Gauge</c:v>
                </c:pt>
                <c:pt idx="9">
                  <c:v>Post-Gauge</c:v>
                </c:pt>
                <c:pt idx="10">
                  <c:v>Pre-Start/End Time</c:v>
                </c:pt>
                <c:pt idx="11">
                  <c:v>Post-Start/End Time</c:v>
                </c:pt>
                <c:pt idx="12">
                  <c:v>Pre-# of attempts</c:v>
                </c:pt>
                <c:pt idx="13">
                  <c:v>Post-# of attempts</c:v>
                </c:pt>
                <c:pt idx="14">
                  <c:v>Pre-Site description</c:v>
                </c:pt>
                <c:pt idx="15">
                  <c:v>Post-Site description</c:v>
                </c:pt>
                <c:pt idx="16">
                  <c:v>Pre-Adverse Events </c:v>
                </c:pt>
                <c:pt idx="17">
                  <c:v>Post-Adverse Events </c:v>
                </c:pt>
                <c:pt idx="18">
                  <c:v>Template</c:v>
                </c:pt>
              </c:strCache>
            </c:strRef>
          </c:cat>
          <c:val>
            <c:numRef>
              <c:f>'Combined '!$B$2:$T$2</c:f>
              <c:numCache>
                <c:formatCode>General</c:formatCode>
                <c:ptCount val="19"/>
                <c:pt idx="0">
                  <c:v>4</c:v>
                </c:pt>
                <c:pt idx="1">
                  <c:v>10</c:v>
                </c:pt>
                <c:pt idx="2">
                  <c:v>8</c:v>
                </c:pt>
                <c:pt idx="3">
                  <c:v>5</c:v>
                </c:pt>
                <c:pt idx="4">
                  <c:v>2</c:v>
                </c:pt>
                <c:pt idx="5">
                  <c:v>3</c:v>
                </c:pt>
                <c:pt idx="6">
                  <c:v>6</c:v>
                </c:pt>
                <c:pt idx="7">
                  <c:v>18</c:v>
                </c:pt>
                <c:pt idx="8">
                  <c:v>8</c:v>
                </c:pt>
                <c:pt idx="9">
                  <c:v>7</c:v>
                </c:pt>
                <c:pt idx="10">
                  <c:v>10</c:v>
                </c:pt>
                <c:pt idx="11">
                  <c:v>24</c:v>
                </c:pt>
                <c:pt idx="12">
                  <c:v>10</c:v>
                </c:pt>
                <c:pt idx="13">
                  <c:v>25</c:v>
                </c:pt>
                <c:pt idx="14">
                  <c:v>5</c:v>
                </c:pt>
                <c:pt idx="15">
                  <c:v>13</c:v>
                </c:pt>
                <c:pt idx="16">
                  <c:v>2</c:v>
                </c:pt>
                <c:pt idx="17">
                  <c:v>0</c:v>
                </c:pt>
                <c:pt idx="18">
                  <c:v>28</c:v>
                </c:pt>
              </c:numCache>
            </c:numRef>
          </c:val>
          <c:extLst>
            <c:ext xmlns:c16="http://schemas.microsoft.com/office/drawing/2014/chart" uri="{C3380CC4-5D6E-409C-BE32-E72D297353CC}">
              <c16:uniqueId val="{00000024-1918-4C0D-857F-096F72ACADB8}"/>
            </c:ext>
          </c:extLst>
        </c:ser>
        <c:ser>
          <c:idx val="1"/>
          <c:order val="1"/>
          <c:tx>
            <c:strRef>
              <c:f>'Combined '!$A$3</c:f>
              <c:strCache>
                <c:ptCount val="1"/>
                <c:pt idx="0">
                  <c:v>Yes</c:v>
                </c:pt>
              </c:strCache>
            </c:strRef>
          </c:tx>
          <c:spPr>
            <a:solidFill>
              <a:schemeClr val="accent2"/>
            </a:solidFill>
            <a:ln>
              <a:noFill/>
            </a:ln>
            <a:effectLst/>
          </c:spPr>
          <c:invertIfNegative val="0"/>
          <c:dPt>
            <c:idx val="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6-1918-4C0D-857F-096F72ACADB8}"/>
              </c:ext>
            </c:extLst>
          </c:dPt>
          <c:dPt>
            <c:idx val="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8-1918-4C0D-857F-096F72ACADB8}"/>
              </c:ext>
            </c:extLst>
          </c:dPt>
          <c:dPt>
            <c:idx val="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A-1918-4C0D-857F-096F72ACADB8}"/>
              </c:ext>
            </c:extLst>
          </c:dPt>
          <c:dPt>
            <c:idx val="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2C-1918-4C0D-857F-096F72ACADB8}"/>
              </c:ext>
            </c:extLst>
          </c:dPt>
          <c:dPt>
            <c:idx val="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2E-1918-4C0D-857F-096F72ACADB8}"/>
              </c:ext>
            </c:extLst>
          </c:dPt>
          <c:dPt>
            <c:idx val="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0-1918-4C0D-857F-096F72ACADB8}"/>
              </c:ext>
            </c:extLst>
          </c:dPt>
          <c:dPt>
            <c:idx val="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2-1918-4C0D-857F-096F72ACADB8}"/>
              </c:ext>
            </c:extLst>
          </c:dPt>
          <c:dPt>
            <c:idx val="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4-1918-4C0D-857F-096F72ACADB8}"/>
              </c:ext>
            </c:extLst>
          </c:dPt>
          <c:dPt>
            <c:idx val="8"/>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6-1918-4C0D-857F-096F72ACADB8}"/>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8-1918-4C0D-857F-096F72ACADB8}"/>
              </c:ext>
            </c:extLst>
          </c:dPt>
          <c:dPt>
            <c:idx val="10"/>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A-1918-4C0D-857F-096F72ACADB8}"/>
              </c:ext>
            </c:extLst>
          </c:dPt>
          <c:dPt>
            <c:idx val="11"/>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3C-1918-4C0D-857F-096F72ACADB8}"/>
              </c:ext>
            </c:extLst>
          </c:dPt>
          <c:dPt>
            <c:idx val="12"/>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3E-1918-4C0D-857F-096F72ACADB8}"/>
              </c:ext>
            </c:extLst>
          </c:dPt>
          <c:dPt>
            <c:idx val="13"/>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0-1918-4C0D-857F-096F72ACADB8}"/>
              </c:ext>
            </c:extLst>
          </c:dPt>
          <c:dPt>
            <c:idx val="14"/>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42-1918-4C0D-857F-096F72ACADB8}"/>
              </c:ext>
            </c:extLst>
          </c:dPt>
          <c:dPt>
            <c:idx val="15"/>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4-1918-4C0D-857F-096F72ACADB8}"/>
              </c:ext>
            </c:extLst>
          </c:dPt>
          <c:dPt>
            <c:idx val="16"/>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46-1918-4C0D-857F-096F72ACADB8}"/>
              </c:ext>
            </c:extLst>
          </c:dPt>
          <c:dPt>
            <c:idx val="17"/>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8-1918-4C0D-857F-096F72ACADB8}"/>
              </c:ext>
            </c:extLst>
          </c:dPt>
          <c:dPt>
            <c:idx val="18"/>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4A-1918-4C0D-857F-096F72ACADB8}"/>
              </c:ext>
            </c:extLst>
          </c:dPt>
          <c:cat>
            <c:strRef>
              <c:f>'Combined '!$B$1:$T$1</c:f>
              <c:strCache>
                <c:ptCount val="19"/>
                <c:pt idx="0">
                  <c:v>Pre-Hydration</c:v>
                </c:pt>
                <c:pt idx="1">
                  <c:v>Post-Hydration</c:v>
                </c:pt>
                <c:pt idx="2">
                  <c:v>Pre-Assessment </c:v>
                </c:pt>
                <c:pt idx="3">
                  <c:v>Post-Assessment</c:v>
                </c:pt>
                <c:pt idx="4">
                  <c:v>Pre-Vitals</c:v>
                </c:pt>
                <c:pt idx="5">
                  <c:v>Post-Vitals</c:v>
                </c:pt>
                <c:pt idx="6">
                  <c:v>Pre-Location</c:v>
                </c:pt>
                <c:pt idx="7">
                  <c:v>Post-Location</c:v>
                </c:pt>
                <c:pt idx="8">
                  <c:v>Pre-Gauge</c:v>
                </c:pt>
                <c:pt idx="9">
                  <c:v>Post-Gauge</c:v>
                </c:pt>
                <c:pt idx="10">
                  <c:v>Pre-Start/End Time</c:v>
                </c:pt>
                <c:pt idx="11">
                  <c:v>Post-Start/End Time</c:v>
                </c:pt>
                <c:pt idx="12">
                  <c:v>Pre-# of attempts</c:v>
                </c:pt>
                <c:pt idx="13">
                  <c:v>Post-# of attempts</c:v>
                </c:pt>
                <c:pt idx="14">
                  <c:v>Pre-Site description</c:v>
                </c:pt>
                <c:pt idx="15">
                  <c:v>Post-Site description</c:v>
                </c:pt>
                <c:pt idx="16">
                  <c:v>Pre-Adverse Events </c:v>
                </c:pt>
                <c:pt idx="17">
                  <c:v>Post-Adverse Events </c:v>
                </c:pt>
                <c:pt idx="18">
                  <c:v>Template</c:v>
                </c:pt>
              </c:strCache>
            </c:strRef>
          </c:cat>
          <c:val>
            <c:numRef>
              <c:f>'Combined '!$B$3:$T$3</c:f>
              <c:numCache>
                <c:formatCode>General</c:formatCode>
                <c:ptCount val="19"/>
                <c:pt idx="0">
                  <c:v>25</c:v>
                </c:pt>
                <c:pt idx="1">
                  <c:v>36</c:v>
                </c:pt>
                <c:pt idx="2">
                  <c:v>21</c:v>
                </c:pt>
                <c:pt idx="3">
                  <c:v>41</c:v>
                </c:pt>
                <c:pt idx="4">
                  <c:v>27</c:v>
                </c:pt>
                <c:pt idx="5">
                  <c:v>43</c:v>
                </c:pt>
                <c:pt idx="6">
                  <c:v>23</c:v>
                </c:pt>
                <c:pt idx="7">
                  <c:v>28</c:v>
                </c:pt>
                <c:pt idx="8">
                  <c:v>21</c:v>
                </c:pt>
                <c:pt idx="9">
                  <c:v>39</c:v>
                </c:pt>
                <c:pt idx="10">
                  <c:v>19</c:v>
                </c:pt>
                <c:pt idx="11">
                  <c:v>22</c:v>
                </c:pt>
                <c:pt idx="12">
                  <c:v>19</c:v>
                </c:pt>
                <c:pt idx="13">
                  <c:v>21</c:v>
                </c:pt>
                <c:pt idx="14">
                  <c:v>24</c:v>
                </c:pt>
                <c:pt idx="15">
                  <c:v>33</c:v>
                </c:pt>
                <c:pt idx="16">
                  <c:v>27</c:v>
                </c:pt>
                <c:pt idx="17">
                  <c:v>46</c:v>
                </c:pt>
                <c:pt idx="18">
                  <c:v>18</c:v>
                </c:pt>
              </c:numCache>
            </c:numRef>
          </c:val>
          <c:extLst>
            <c:ext xmlns:c16="http://schemas.microsoft.com/office/drawing/2014/chart" uri="{C3380CC4-5D6E-409C-BE32-E72D297353CC}">
              <c16:uniqueId val="{0000004B-1918-4C0D-857F-096F72ACADB8}"/>
            </c:ext>
          </c:extLst>
        </c:ser>
        <c:dLbls>
          <c:showLegendKey val="0"/>
          <c:showVal val="0"/>
          <c:showCatName val="0"/>
          <c:showSerName val="0"/>
          <c:showPercent val="0"/>
          <c:showBubbleSize val="0"/>
        </c:dLbls>
        <c:gapWidth val="150"/>
        <c:overlap val="100"/>
        <c:axId val="1419662639"/>
        <c:axId val="1419660239"/>
        <c:extLst>
          <c:ext xmlns:c15="http://schemas.microsoft.com/office/drawing/2012/chart" uri="{02D57815-91ED-43cb-92C2-25804820EDAC}">
            <c15:filteredBarSeries>
              <c15:ser>
                <c:idx val="2"/>
                <c:order val="2"/>
                <c:tx>
                  <c:strRef>
                    <c:extLst>
                      <c:ext uri="{02D57815-91ED-43cb-92C2-25804820EDAC}">
                        <c15:formulaRef>
                          <c15:sqref>'Combined '!$A$4</c15:sqref>
                        </c15:formulaRef>
                      </c:ext>
                    </c:extLst>
                    <c:strCache>
                      <c:ptCount val="1"/>
                      <c:pt idx="0">
                        <c:v>Total</c:v>
                      </c:pt>
                    </c:strCache>
                  </c:strRef>
                </c:tx>
                <c:spPr>
                  <a:solidFill>
                    <a:schemeClr val="accent3"/>
                  </a:solidFill>
                  <a:ln>
                    <a:noFill/>
                  </a:ln>
                  <a:effectLst/>
                </c:spPr>
                <c:invertIfNegative val="0"/>
                <c:cat>
                  <c:strRef>
                    <c:extLst>
                      <c:ext uri="{02D57815-91ED-43cb-92C2-25804820EDAC}">
                        <c15:formulaRef>
                          <c15:sqref>'Combined '!$B$1:$T$1</c15:sqref>
                        </c15:formulaRef>
                      </c:ext>
                    </c:extLst>
                    <c:strCache>
                      <c:ptCount val="19"/>
                      <c:pt idx="0">
                        <c:v>Pre-Hydration</c:v>
                      </c:pt>
                      <c:pt idx="1">
                        <c:v>Post-Hydration</c:v>
                      </c:pt>
                      <c:pt idx="2">
                        <c:v>Pre-Assessment </c:v>
                      </c:pt>
                      <c:pt idx="3">
                        <c:v>Post-Assessment</c:v>
                      </c:pt>
                      <c:pt idx="4">
                        <c:v>Pre-Vitals</c:v>
                      </c:pt>
                      <c:pt idx="5">
                        <c:v>Post-Vitals</c:v>
                      </c:pt>
                      <c:pt idx="6">
                        <c:v>Pre-Location</c:v>
                      </c:pt>
                      <c:pt idx="7">
                        <c:v>Post-Location</c:v>
                      </c:pt>
                      <c:pt idx="8">
                        <c:v>Pre-Gauge</c:v>
                      </c:pt>
                      <c:pt idx="9">
                        <c:v>Post-Gauge</c:v>
                      </c:pt>
                      <c:pt idx="10">
                        <c:v>Pre-Start/End Time</c:v>
                      </c:pt>
                      <c:pt idx="11">
                        <c:v>Post-Start/End Time</c:v>
                      </c:pt>
                      <c:pt idx="12">
                        <c:v>Pre-# of attempts</c:v>
                      </c:pt>
                      <c:pt idx="13">
                        <c:v>Post-# of attempts</c:v>
                      </c:pt>
                      <c:pt idx="14">
                        <c:v>Pre-Site description</c:v>
                      </c:pt>
                      <c:pt idx="15">
                        <c:v>Post-Site description</c:v>
                      </c:pt>
                      <c:pt idx="16">
                        <c:v>Pre-Adverse Events </c:v>
                      </c:pt>
                      <c:pt idx="17">
                        <c:v>Post-Adverse Events </c:v>
                      </c:pt>
                      <c:pt idx="18">
                        <c:v>Template</c:v>
                      </c:pt>
                    </c:strCache>
                  </c:strRef>
                </c:cat>
                <c:val>
                  <c:numRef>
                    <c:extLst>
                      <c:ext uri="{02D57815-91ED-43cb-92C2-25804820EDAC}">
                        <c15:formulaRef>
                          <c15:sqref>'Combined '!$B$4:$T$4</c15:sqref>
                        </c15:formulaRef>
                      </c:ext>
                    </c:extLst>
                    <c:numCache>
                      <c:formatCode>General</c:formatCode>
                      <c:ptCount val="19"/>
                      <c:pt idx="0">
                        <c:v>29</c:v>
                      </c:pt>
                      <c:pt idx="1">
                        <c:v>46</c:v>
                      </c:pt>
                      <c:pt idx="2">
                        <c:v>29</c:v>
                      </c:pt>
                      <c:pt idx="3">
                        <c:v>46</c:v>
                      </c:pt>
                      <c:pt idx="4">
                        <c:v>29</c:v>
                      </c:pt>
                      <c:pt idx="5">
                        <c:v>46</c:v>
                      </c:pt>
                      <c:pt idx="6">
                        <c:v>29</c:v>
                      </c:pt>
                      <c:pt idx="7">
                        <c:v>46</c:v>
                      </c:pt>
                      <c:pt idx="8">
                        <c:v>29</c:v>
                      </c:pt>
                      <c:pt idx="9">
                        <c:v>46</c:v>
                      </c:pt>
                      <c:pt idx="10">
                        <c:v>29</c:v>
                      </c:pt>
                      <c:pt idx="11">
                        <c:v>46</c:v>
                      </c:pt>
                      <c:pt idx="12">
                        <c:v>29</c:v>
                      </c:pt>
                      <c:pt idx="13">
                        <c:v>46</c:v>
                      </c:pt>
                      <c:pt idx="14">
                        <c:v>29</c:v>
                      </c:pt>
                      <c:pt idx="15">
                        <c:v>46</c:v>
                      </c:pt>
                      <c:pt idx="16">
                        <c:v>29</c:v>
                      </c:pt>
                      <c:pt idx="17">
                        <c:v>46</c:v>
                      </c:pt>
                      <c:pt idx="18">
                        <c:v>46</c:v>
                      </c:pt>
                    </c:numCache>
                  </c:numRef>
                </c:val>
                <c:extLst>
                  <c:ext xmlns:c16="http://schemas.microsoft.com/office/drawing/2014/chart" uri="{C3380CC4-5D6E-409C-BE32-E72D297353CC}">
                    <c16:uniqueId val="{0000004C-1918-4C0D-857F-096F72ACADB8}"/>
                  </c:ext>
                </c:extLst>
              </c15:ser>
            </c15:filteredBarSeries>
          </c:ext>
        </c:extLst>
      </c:barChart>
      <c:catAx>
        <c:axId val="1419662639"/>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Documentation Points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9660239"/>
        <c:crosses val="autoZero"/>
        <c:auto val="1"/>
        <c:lblAlgn val="ctr"/>
        <c:lblOffset val="100"/>
        <c:noMultiLvlLbl val="0"/>
      </c:catAx>
      <c:valAx>
        <c:axId val="14196602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a:t>
                </a:r>
                <a:r>
                  <a:rPr lang="en-US" baseline="0"/>
                  <a:t> # of IV documentations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9662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29288-B998-4851-9310-8681E723FBF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734B383-4EFC-4334-8B20-FF1CFEEAE009}">
      <dgm:prSet phldrT="[Text]"/>
      <dgm:spPr/>
      <dgm:t>
        <a:bodyPr/>
        <a:lstStyle/>
        <a:p>
          <a:r>
            <a:rPr lang="en-US" dirty="0"/>
            <a:t>Opportunities </a:t>
          </a:r>
        </a:p>
      </dgm:t>
    </dgm:pt>
    <dgm:pt modelId="{DFA0AFA9-D098-452C-A74E-307986077E81}" type="parTrans" cxnId="{20799204-2593-4537-B01F-81323B427989}">
      <dgm:prSet/>
      <dgm:spPr/>
      <dgm:t>
        <a:bodyPr/>
        <a:lstStyle/>
        <a:p>
          <a:endParaRPr lang="en-US"/>
        </a:p>
      </dgm:t>
    </dgm:pt>
    <dgm:pt modelId="{6E41004C-5794-4723-9341-371DEB999A45}" type="sibTrans" cxnId="{20799204-2593-4537-B01F-81323B427989}">
      <dgm:prSet/>
      <dgm:spPr/>
      <dgm:t>
        <a:bodyPr/>
        <a:lstStyle/>
        <a:p>
          <a:endParaRPr lang="en-US"/>
        </a:p>
      </dgm:t>
    </dgm:pt>
    <dgm:pt modelId="{5806B6FE-FF3D-47BB-A633-8197F59EA584}">
      <dgm:prSet phldrT="[Text]"/>
      <dgm:spPr/>
      <dgm:t>
        <a:bodyPr/>
        <a:lstStyle/>
        <a:p>
          <a:r>
            <a:rPr lang="en-US" dirty="0"/>
            <a:t>Insurances</a:t>
          </a:r>
        </a:p>
      </dgm:t>
    </dgm:pt>
    <dgm:pt modelId="{7CFDF069-781F-4BC8-9D2F-755121C5521C}" type="parTrans" cxnId="{6C2E2C67-B9E8-45AB-8268-3585BDBE4866}">
      <dgm:prSet/>
      <dgm:spPr/>
      <dgm:t>
        <a:bodyPr/>
        <a:lstStyle/>
        <a:p>
          <a:endParaRPr lang="en-US"/>
        </a:p>
      </dgm:t>
    </dgm:pt>
    <dgm:pt modelId="{5B9DB219-D189-489A-88D5-2CBCAE1406BD}" type="sibTrans" cxnId="{6C2E2C67-B9E8-45AB-8268-3585BDBE4866}">
      <dgm:prSet/>
      <dgm:spPr/>
      <dgm:t>
        <a:bodyPr/>
        <a:lstStyle/>
        <a:p>
          <a:endParaRPr lang="en-US"/>
        </a:p>
      </dgm:t>
    </dgm:pt>
    <dgm:pt modelId="{967301FA-CADF-4E29-866E-3C62DE646C57}">
      <dgm:prSet phldrT="[Text]"/>
      <dgm:spPr/>
      <dgm:t>
        <a:bodyPr/>
        <a:lstStyle/>
        <a:p>
          <a:r>
            <a:rPr lang="en-US" dirty="0"/>
            <a:t>Weaknesses</a:t>
          </a:r>
        </a:p>
      </dgm:t>
    </dgm:pt>
    <dgm:pt modelId="{66B81DBA-E13B-48B9-9CC9-03FBD279D83E}" type="parTrans" cxnId="{8610656B-8DCA-427E-8A02-A39CB66F948E}">
      <dgm:prSet/>
      <dgm:spPr/>
      <dgm:t>
        <a:bodyPr/>
        <a:lstStyle/>
        <a:p>
          <a:endParaRPr lang="en-US"/>
        </a:p>
      </dgm:t>
    </dgm:pt>
    <dgm:pt modelId="{9D6CA158-CC89-47C2-8AB7-B322ACB09841}" type="sibTrans" cxnId="{8610656B-8DCA-427E-8A02-A39CB66F948E}">
      <dgm:prSet/>
      <dgm:spPr/>
      <dgm:t>
        <a:bodyPr/>
        <a:lstStyle/>
        <a:p>
          <a:endParaRPr lang="en-US"/>
        </a:p>
      </dgm:t>
    </dgm:pt>
    <dgm:pt modelId="{48814EEF-83CC-4C01-B38E-A304700B95C3}">
      <dgm:prSet phldrT="[Text]"/>
      <dgm:spPr/>
      <dgm:t>
        <a:bodyPr/>
        <a:lstStyle/>
        <a:p>
          <a:r>
            <a:rPr lang="en-US" dirty="0"/>
            <a:t>New employees </a:t>
          </a:r>
        </a:p>
      </dgm:t>
    </dgm:pt>
    <dgm:pt modelId="{B26679DE-E9AF-48C5-9486-5C9C577E794B}" type="parTrans" cxnId="{7A766CE4-7B54-49E3-9C1F-46B2A5D67061}">
      <dgm:prSet/>
      <dgm:spPr/>
      <dgm:t>
        <a:bodyPr/>
        <a:lstStyle/>
        <a:p>
          <a:endParaRPr lang="en-US"/>
        </a:p>
      </dgm:t>
    </dgm:pt>
    <dgm:pt modelId="{04E0FCA8-ADB5-4023-95D4-C3EBC50FEA72}" type="sibTrans" cxnId="{7A766CE4-7B54-49E3-9C1F-46B2A5D67061}">
      <dgm:prSet/>
      <dgm:spPr/>
      <dgm:t>
        <a:bodyPr/>
        <a:lstStyle/>
        <a:p>
          <a:endParaRPr lang="en-US"/>
        </a:p>
      </dgm:t>
    </dgm:pt>
    <dgm:pt modelId="{48D28096-8B7C-4EF3-8E2D-B9DA62E83BBE}">
      <dgm:prSet phldrT="[Text]"/>
      <dgm:spPr/>
      <dgm:t>
        <a:bodyPr/>
        <a:lstStyle/>
        <a:p>
          <a:r>
            <a:rPr lang="en-US" dirty="0"/>
            <a:t>Strengths </a:t>
          </a:r>
        </a:p>
      </dgm:t>
    </dgm:pt>
    <dgm:pt modelId="{6265317C-BDFD-4F98-BA9B-6669879FA329}" type="parTrans" cxnId="{8DD784B2-C86A-4FC8-9528-11FD30575DF7}">
      <dgm:prSet/>
      <dgm:spPr/>
      <dgm:t>
        <a:bodyPr/>
        <a:lstStyle/>
        <a:p>
          <a:endParaRPr lang="en-US"/>
        </a:p>
      </dgm:t>
    </dgm:pt>
    <dgm:pt modelId="{7452BDC0-73E6-4C6C-A509-A11331752FAC}" type="sibTrans" cxnId="{8DD784B2-C86A-4FC8-9528-11FD30575DF7}">
      <dgm:prSet/>
      <dgm:spPr/>
      <dgm:t>
        <a:bodyPr/>
        <a:lstStyle/>
        <a:p>
          <a:endParaRPr lang="en-US"/>
        </a:p>
      </dgm:t>
    </dgm:pt>
    <dgm:pt modelId="{A7257B66-6BF0-4713-B2DB-5E74BACAC233}">
      <dgm:prSet phldrT="[Text]"/>
      <dgm:spPr/>
      <dgm:t>
        <a:bodyPr/>
        <a:lstStyle/>
        <a:p>
          <a:r>
            <a:rPr lang="en-US" dirty="0"/>
            <a:t>Multiple locations </a:t>
          </a:r>
        </a:p>
      </dgm:t>
    </dgm:pt>
    <dgm:pt modelId="{4497875A-4596-4C49-A120-587C71EC3605}" type="parTrans" cxnId="{BC786E89-C144-4388-867A-3D9087DEB868}">
      <dgm:prSet/>
      <dgm:spPr/>
      <dgm:t>
        <a:bodyPr/>
        <a:lstStyle/>
        <a:p>
          <a:endParaRPr lang="en-US"/>
        </a:p>
      </dgm:t>
    </dgm:pt>
    <dgm:pt modelId="{CA24EC4B-9C4B-4876-A045-9E7113427B85}" type="sibTrans" cxnId="{BC786E89-C144-4388-867A-3D9087DEB868}">
      <dgm:prSet/>
      <dgm:spPr/>
      <dgm:t>
        <a:bodyPr/>
        <a:lstStyle/>
        <a:p>
          <a:endParaRPr lang="en-US"/>
        </a:p>
      </dgm:t>
    </dgm:pt>
    <dgm:pt modelId="{25496755-DF35-43E8-85D1-D493DAAF9BFE}">
      <dgm:prSet phldrT="[Text]"/>
      <dgm:spPr/>
      <dgm:t>
        <a:bodyPr/>
        <a:lstStyle/>
        <a:p>
          <a:r>
            <a:rPr lang="en-US" dirty="0"/>
            <a:t>Emcura Integrative </a:t>
          </a:r>
        </a:p>
      </dgm:t>
    </dgm:pt>
    <dgm:pt modelId="{C0974E3A-E2E6-451A-8C4D-AFF63FC97806}" type="parTrans" cxnId="{AD608FBF-E562-445A-85F0-DC58E65855AB}">
      <dgm:prSet/>
      <dgm:spPr/>
      <dgm:t>
        <a:bodyPr/>
        <a:lstStyle/>
        <a:p>
          <a:endParaRPr lang="en-US"/>
        </a:p>
      </dgm:t>
    </dgm:pt>
    <dgm:pt modelId="{6EA9109E-6A5D-4C5C-9A3C-68572A44A430}" type="sibTrans" cxnId="{AD608FBF-E562-445A-85F0-DC58E65855AB}">
      <dgm:prSet/>
      <dgm:spPr/>
      <dgm:t>
        <a:bodyPr/>
        <a:lstStyle/>
        <a:p>
          <a:endParaRPr lang="en-US"/>
        </a:p>
      </dgm:t>
    </dgm:pt>
    <dgm:pt modelId="{5E3C7615-CD0F-4112-B51E-164ACB181A3B}">
      <dgm:prSet phldrT="[Text]"/>
      <dgm:spPr/>
      <dgm:t>
        <a:bodyPr/>
        <a:lstStyle/>
        <a:p>
          <a:r>
            <a:rPr lang="en-US" dirty="0"/>
            <a:t>Population range </a:t>
          </a:r>
        </a:p>
      </dgm:t>
    </dgm:pt>
    <dgm:pt modelId="{FCDC67B3-0D4B-4EFB-9585-E351B70CA1D1}" type="parTrans" cxnId="{51883668-F07F-43BB-A5A2-002EB573F4CF}">
      <dgm:prSet/>
      <dgm:spPr/>
      <dgm:t>
        <a:bodyPr/>
        <a:lstStyle/>
        <a:p>
          <a:endParaRPr lang="en-US"/>
        </a:p>
      </dgm:t>
    </dgm:pt>
    <dgm:pt modelId="{062D707D-5671-4384-9DBB-3D93905E3985}" type="sibTrans" cxnId="{51883668-F07F-43BB-A5A2-002EB573F4CF}">
      <dgm:prSet/>
      <dgm:spPr/>
      <dgm:t>
        <a:bodyPr/>
        <a:lstStyle/>
        <a:p>
          <a:endParaRPr lang="en-US"/>
        </a:p>
      </dgm:t>
    </dgm:pt>
    <dgm:pt modelId="{15F5B366-D903-41D4-B878-2E5A2004D129}">
      <dgm:prSet phldrT="[Text]"/>
      <dgm:spPr/>
      <dgm:t>
        <a:bodyPr/>
        <a:lstStyle/>
        <a:p>
          <a:r>
            <a:rPr lang="en-US" dirty="0"/>
            <a:t>Gap in communication </a:t>
          </a:r>
        </a:p>
      </dgm:t>
    </dgm:pt>
    <dgm:pt modelId="{61664170-682E-46FB-BDA8-D8BD1CFD4764}" type="parTrans" cxnId="{9A7F125D-EE10-4B69-B37C-62F08A9FD9D2}">
      <dgm:prSet/>
      <dgm:spPr/>
      <dgm:t>
        <a:bodyPr/>
        <a:lstStyle/>
        <a:p>
          <a:endParaRPr lang="en-US"/>
        </a:p>
      </dgm:t>
    </dgm:pt>
    <dgm:pt modelId="{386DAC34-BEFF-45EA-9ED9-C21B2649F49F}" type="sibTrans" cxnId="{9A7F125D-EE10-4B69-B37C-62F08A9FD9D2}">
      <dgm:prSet/>
      <dgm:spPr/>
      <dgm:t>
        <a:bodyPr/>
        <a:lstStyle/>
        <a:p>
          <a:endParaRPr lang="en-US"/>
        </a:p>
      </dgm:t>
    </dgm:pt>
    <dgm:pt modelId="{E032DEF8-3E30-4CE5-AE83-5F4060CA2C57}">
      <dgm:prSet phldrT="[Text]"/>
      <dgm:spPr/>
      <dgm:t>
        <a:bodyPr/>
        <a:lstStyle/>
        <a:p>
          <a:r>
            <a:rPr lang="en-US" dirty="0"/>
            <a:t>Active physicians </a:t>
          </a:r>
        </a:p>
      </dgm:t>
    </dgm:pt>
    <dgm:pt modelId="{2DE0B9C2-494D-4B07-8063-B1E9BBD47259}" type="parTrans" cxnId="{A8550AC9-C466-46E5-88B2-36D72A3CA1CF}">
      <dgm:prSet/>
      <dgm:spPr/>
      <dgm:t>
        <a:bodyPr/>
        <a:lstStyle/>
        <a:p>
          <a:endParaRPr lang="en-US"/>
        </a:p>
      </dgm:t>
    </dgm:pt>
    <dgm:pt modelId="{77906586-8737-4E98-9FE8-759B096E4ABA}" type="sibTrans" cxnId="{A8550AC9-C466-46E5-88B2-36D72A3CA1CF}">
      <dgm:prSet/>
      <dgm:spPr/>
      <dgm:t>
        <a:bodyPr/>
        <a:lstStyle/>
        <a:p>
          <a:endParaRPr lang="en-US"/>
        </a:p>
      </dgm:t>
    </dgm:pt>
    <dgm:pt modelId="{86BAD0B7-B491-4637-9457-C5362DD8F8A9}">
      <dgm:prSet phldrT="[Text]"/>
      <dgm:spPr/>
      <dgm:t>
        <a:bodyPr/>
        <a:lstStyle/>
        <a:p>
          <a:r>
            <a:rPr lang="en-US" dirty="0"/>
            <a:t>Multiple approaches to health </a:t>
          </a:r>
        </a:p>
      </dgm:t>
    </dgm:pt>
    <dgm:pt modelId="{003D1296-22D8-4790-A84E-EA79A4AFB4D8}" type="parTrans" cxnId="{11503CC2-15A6-4A43-B0AE-337A94F1BB49}">
      <dgm:prSet/>
      <dgm:spPr/>
      <dgm:t>
        <a:bodyPr/>
        <a:lstStyle/>
        <a:p>
          <a:endParaRPr lang="en-US"/>
        </a:p>
      </dgm:t>
    </dgm:pt>
    <dgm:pt modelId="{7453D5BD-30D0-4F0D-AB3B-3BD395D61C52}" type="sibTrans" cxnId="{11503CC2-15A6-4A43-B0AE-337A94F1BB49}">
      <dgm:prSet/>
      <dgm:spPr/>
      <dgm:t>
        <a:bodyPr/>
        <a:lstStyle/>
        <a:p>
          <a:endParaRPr lang="en-US"/>
        </a:p>
      </dgm:t>
    </dgm:pt>
    <dgm:pt modelId="{4AB055CF-60D3-443F-A732-70FE8E28D102}">
      <dgm:prSet phldrT="[Text]"/>
      <dgm:spPr/>
      <dgm:t>
        <a:bodyPr/>
        <a:lstStyle/>
        <a:p>
          <a:endParaRPr lang="en-US" dirty="0"/>
        </a:p>
      </dgm:t>
    </dgm:pt>
    <dgm:pt modelId="{57827417-F95F-44B2-8FD1-D4B4EF0B2B73}" type="parTrans" cxnId="{0F673368-F731-4136-B9D1-C76CC478CE4B}">
      <dgm:prSet/>
      <dgm:spPr/>
      <dgm:t>
        <a:bodyPr/>
        <a:lstStyle/>
        <a:p>
          <a:endParaRPr lang="en-US"/>
        </a:p>
      </dgm:t>
    </dgm:pt>
    <dgm:pt modelId="{8CD0D19F-00B2-478E-9688-23CD6D24C642}" type="sibTrans" cxnId="{0F673368-F731-4136-B9D1-C76CC478CE4B}">
      <dgm:prSet/>
      <dgm:spPr/>
      <dgm:t>
        <a:bodyPr/>
        <a:lstStyle/>
        <a:p>
          <a:endParaRPr lang="en-US"/>
        </a:p>
      </dgm:t>
    </dgm:pt>
    <dgm:pt modelId="{275D296C-1DCE-464B-8E13-A2436D6DB888}">
      <dgm:prSet phldrT="[Text]"/>
      <dgm:spPr/>
      <dgm:t>
        <a:bodyPr/>
        <a:lstStyle/>
        <a:p>
          <a:r>
            <a:rPr lang="en-US" dirty="0"/>
            <a:t>Threats </a:t>
          </a:r>
        </a:p>
      </dgm:t>
    </dgm:pt>
    <dgm:pt modelId="{015C148C-C3D8-407E-8301-F10728D11EAA}" type="sibTrans" cxnId="{2DC3A006-B6BA-40AA-96E0-481621CE7CB2}">
      <dgm:prSet/>
      <dgm:spPr/>
      <dgm:t>
        <a:bodyPr/>
        <a:lstStyle/>
        <a:p>
          <a:endParaRPr lang="en-US"/>
        </a:p>
      </dgm:t>
    </dgm:pt>
    <dgm:pt modelId="{E035C364-822F-4528-A67F-AE44B6DCB6D6}" type="parTrans" cxnId="{2DC3A006-B6BA-40AA-96E0-481621CE7CB2}">
      <dgm:prSet/>
      <dgm:spPr/>
      <dgm:t>
        <a:bodyPr/>
        <a:lstStyle/>
        <a:p>
          <a:endParaRPr lang="en-US"/>
        </a:p>
      </dgm:t>
    </dgm:pt>
    <dgm:pt modelId="{722A8FCB-1664-4D46-8805-01E5EC4A27CC}">
      <dgm:prSet phldrT="[Text]"/>
      <dgm:spPr/>
      <dgm:t>
        <a:bodyPr/>
        <a:lstStyle/>
        <a:p>
          <a:r>
            <a:rPr lang="en-US" dirty="0"/>
            <a:t>Increasing # of urgent cares and IV infusion centers</a:t>
          </a:r>
        </a:p>
      </dgm:t>
    </dgm:pt>
    <dgm:pt modelId="{DCA6DA43-1062-4CF0-9602-83A5E06A77F6}" type="parTrans" cxnId="{B54AA60C-364B-4CE2-BF64-985AFD87869A}">
      <dgm:prSet/>
      <dgm:spPr/>
      <dgm:t>
        <a:bodyPr/>
        <a:lstStyle/>
        <a:p>
          <a:endParaRPr lang="en-US"/>
        </a:p>
      </dgm:t>
    </dgm:pt>
    <dgm:pt modelId="{1DB2245C-929E-4522-B6D7-77AB93A27F21}" type="sibTrans" cxnId="{B54AA60C-364B-4CE2-BF64-985AFD87869A}">
      <dgm:prSet/>
      <dgm:spPr/>
      <dgm:t>
        <a:bodyPr/>
        <a:lstStyle/>
        <a:p>
          <a:endParaRPr lang="en-US"/>
        </a:p>
      </dgm:t>
    </dgm:pt>
    <dgm:pt modelId="{ACE389A2-92F7-4A6A-883E-C00CA7C539A7}">
      <dgm:prSet phldrT="[Text]"/>
      <dgm:spPr/>
      <dgm:t>
        <a:bodyPr/>
        <a:lstStyle/>
        <a:p>
          <a:r>
            <a:rPr lang="en-US" dirty="0"/>
            <a:t>Mobile infusion companies </a:t>
          </a:r>
        </a:p>
      </dgm:t>
    </dgm:pt>
    <dgm:pt modelId="{C2FFE0DD-22CE-48FF-B42A-3521BAD91000}" type="parTrans" cxnId="{31891A6C-A7BB-4F77-9483-C3D00D8CBE40}">
      <dgm:prSet/>
      <dgm:spPr/>
      <dgm:t>
        <a:bodyPr/>
        <a:lstStyle/>
        <a:p>
          <a:endParaRPr lang="en-US"/>
        </a:p>
      </dgm:t>
    </dgm:pt>
    <dgm:pt modelId="{A186447A-18C2-430A-A9DF-EBD5E42DD859}" type="sibTrans" cxnId="{31891A6C-A7BB-4F77-9483-C3D00D8CBE40}">
      <dgm:prSet/>
      <dgm:spPr/>
      <dgm:t>
        <a:bodyPr/>
        <a:lstStyle/>
        <a:p>
          <a:endParaRPr lang="en-US"/>
        </a:p>
      </dgm:t>
    </dgm:pt>
    <dgm:pt modelId="{81524095-B45E-458E-A678-ACB542FB6516}">
      <dgm:prSet phldrT="[Text]"/>
      <dgm:spPr/>
      <dgm:t>
        <a:bodyPr/>
        <a:lstStyle/>
        <a:p>
          <a:r>
            <a:rPr lang="en-US" dirty="0"/>
            <a:t>Mobile clinics</a:t>
          </a:r>
        </a:p>
      </dgm:t>
    </dgm:pt>
    <dgm:pt modelId="{1393E466-77F8-49AB-822F-894C59FFB91E}" type="parTrans" cxnId="{E3153C43-3768-43AE-8027-BE65765E0E26}">
      <dgm:prSet/>
      <dgm:spPr/>
      <dgm:t>
        <a:bodyPr/>
        <a:lstStyle/>
        <a:p>
          <a:endParaRPr lang="en-US"/>
        </a:p>
      </dgm:t>
    </dgm:pt>
    <dgm:pt modelId="{D12A5B3D-345F-47E2-8872-B2082486E691}" type="sibTrans" cxnId="{E3153C43-3768-43AE-8027-BE65765E0E26}">
      <dgm:prSet/>
      <dgm:spPr/>
      <dgm:t>
        <a:bodyPr/>
        <a:lstStyle/>
        <a:p>
          <a:endParaRPr lang="en-US"/>
        </a:p>
      </dgm:t>
    </dgm:pt>
    <dgm:pt modelId="{C809CAC4-FDEF-464F-882B-4DA656B2A5D5}">
      <dgm:prSet phldrT="[Text]"/>
      <dgm:spPr/>
      <dgm:t>
        <a:bodyPr/>
        <a:lstStyle/>
        <a:p>
          <a:r>
            <a:rPr lang="en-US" dirty="0"/>
            <a:t>Fast track IV visits</a:t>
          </a:r>
        </a:p>
      </dgm:t>
    </dgm:pt>
    <dgm:pt modelId="{7FA4FA72-AD2A-42A0-91DC-928AF697F7BE}" type="parTrans" cxnId="{A2591650-8DA4-448D-9374-939AF2FAB0E0}">
      <dgm:prSet/>
      <dgm:spPr/>
      <dgm:t>
        <a:bodyPr/>
        <a:lstStyle/>
        <a:p>
          <a:endParaRPr lang="en-US"/>
        </a:p>
      </dgm:t>
    </dgm:pt>
    <dgm:pt modelId="{601C1BB7-C29F-4DCB-8112-9DC12044B9A0}" type="sibTrans" cxnId="{A2591650-8DA4-448D-9374-939AF2FAB0E0}">
      <dgm:prSet/>
      <dgm:spPr/>
      <dgm:t>
        <a:bodyPr/>
        <a:lstStyle/>
        <a:p>
          <a:endParaRPr lang="en-US"/>
        </a:p>
      </dgm:t>
    </dgm:pt>
    <dgm:pt modelId="{58D93838-C905-47FA-A429-D857469D4DD4}">
      <dgm:prSet phldrT="[Text]"/>
      <dgm:spPr/>
      <dgm:t>
        <a:bodyPr/>
        <a:lstStyle/>
        <a:p>
          <a:r>
            <a:rPr lang="en-US" dirty="0"/>
            <a:t>No consistent documentation guidelines </a:t>
          </a:r>
        </a:p>
      </dgm:t>
    </dgm:pt>
    <dgm:pt modelId="{DF486882-4A12-41DA-AA23-0286C8FB9F89}" type="parTrans" cxnId="{DEE7C03C-2B77-4064-9587-CF1C24EB2C24}">
      <dgm:prSet/>
      <dgm:spPr/>
      <dgm:t>
        <a:bodyPr/>
        <a:lstStyle/>
        <a:p>
          <a:endParaRPr lang="en-US"/>
        </a:p>
      </dgm:t>
    </dgm:pt>
    <dgm:pt modelId="{43BF4078-259C-4236-84A9-5F41226523CB}" type="sibTrans" cxnId="{DEE7C03C-2B77-4064-9587-CF1C24EB2C24}">
      <dgm:prSet/>
      <dgm:spPr/>
      <dgm:t>
        <a:bodyPr/>
        <a:lstStyle/>
        <a:p>
          <a:endParaRPr lang="en-US"/>
        </a:p>
      </dgm:t>
    </dgm:pt>
    <dgm:pt modelId="{AD9D76A1-D61F-4AA0-8D68-70574B033222}" type="pres">
      <dgm:prSet presAssocID="{F9E29288-B998-4851-9310-8681E723FBFB}" presName="Name0" presStyleCnt="0">
        <dgm:presLayoutVars>
          <dgm:dir val="rev"/>
          <dgm:animLvl val="lvl"/>
          <dgm:resizeHandles val="exact"/>
        </dgm:presLayoutVars>
      </dgm:prSet>
      <dgm:spPr/>
    </dgm:pt>
    <dgm:pt modelId="{766FF666-8010-489E-B6BC-815114B5502D}" type="pres">
      <dgm:prSet presAssocID="{275D296C-1DCE-464B-8E13-A2436D6DB888}" presName="composite" presStyleCnt="0"/>
      <dgm:spPr/>
    </dgm:pt>
    <dgm:pt modelId="{88104840-8971-4DBB-B583-38743B81D0AD}" type="pres">
      <dgm:prSet presAssocID="{275D296C-1DCE-464B-8E13-A2436D6DB888}" presName="parTx" presStyleLbl="alignNode1" presStyleIdx="0" presStyleCnt="4">
        <dgm:presLayoutVars>
          <dgm:chMax val="0"/>
          <dgm:chPref val="0"/>
          <dgm:bulletEnabled val="1"/>
        </dgm:presLayoutVars>
      </dgm:prSet>
      <dgm:spPr/>
    </dgm:pt>
    <dgm:pt modelId="{828D91C5-A419-41D3-B97D-3284765815D1}" type="pres">
      <dgm:prSet presAssocID="{275D296C-1DCE-464B-8E13-A2436D6DB888}" presName="desTx" presStyleLbl="alignAccFollowNode1" presStyleIdx="0" presStyleCnt="4">
        <dgm:presLayoutVars>
          <dgm:bulletEnabled val="1"/>
        </dgm:presLayoutVars>
      </dgm:prSet>
      <dgm:spPr/>
    </dgm:pt>
    <dgm:pt modelId="{0E8B5280-BF94-41E9-A80A-27E36BCE1A16}" type="pres">
      <dgm:prSet presAssocID="{015C148C-C3D8-407E-8301-F10728D11EAA}" presName="space" presStyleCnt="0"/>
      <dgm:spPr/>
    </dgm:pt>
    <dgm:pt modelId="{88860B29-D314-41E6-96BB-F229A69F2D25}" type="pres">
      <dgm:prSet presAssocID="{8734B383-4EFC-4334-8B20-FF1CFEEAE009}" presName="composite" presStyleCnt="0"/>
      <dgm:spPr/>
    </dgm:pt>
    <dgm:pt modelId="{895E7C39-F7D1-4E98-BDA6-B1BF06881537}" type="pres">
      <dgm:prSet presAssocID="{8734B383-4EFC-4334-8B20-FF1CFEEAE009}" presName="parTx" presStyleLbl="alignNode1" presStyleIdx="1" presStyleCnt="4">
        <dgm:presLayoutVars>
          <dgm:chMax val="0"/>
          <dgm:chPref val="0"/>
          <dgm:bulletEnabled val="1"/>
        </dgm:presLayoutVars>
      </dgm:prSet>
      <dgm:spPr/>
    </dgm:pt>
    <dgm:pt modelId="{76240D97-0CE0-4B30-8D9B-088908F9F87D}" type="pres">
      <dgm:prSet presAssocID="{8734B383-4EFC-4334-8B20-FF1CFEEAE009}" presName="desTx" presStyleLbl="alignAccFollowNode1" presStyleIdx="1" presStyleCnt="4">
        <dgm:presLayoutVars>
          <dgm:bulletEnabled val="1"/>
        </dgm:presLayoutVars>
      </dgm:prSet>
      <dgm:spPr/>
    </dgm:pt>
    <dgm:pt modelId="{1A3B64A9-8039-440B-B594-FC6033C9EAAE}" type="pres">
      <dgm:prSet presAssocID="{6E41004C-5794-4723-9341-371DEB999A45}" presName="space" presStyleCnt="0"/>
      <dgm:spPr/>
    </dgm:pt>
    <dgm:pt modelId="{58D5F31A-91B3-4EF4-8170-CF04C2E8494C}" type="pres">
      <dgm:prSet presAssocID="{967301FA-CADF-4E29-866E-3C62DE646C57}" presName="composite" presStyleCnt="0"/>
      <dgm:spPr/>
    </dgm:pt>
    <dgm:pt modelId="{3E8F3899-672A-4A2F-B503-979F480D666E}" type="pres">
      <dgm:prSet presAssocID="{967301FA-CADF-4E29-866E-3C62DE646C57}" presName="parTx" presStyleLbl="alignNode1" presStyleIdx="2" presStyleCnt="4">
        <dgm:presLayoutVars>
          <dgm:chMax val="0"/>
          <dgm:chPref val="0"/>
          <dgm:bulletEnabled val="1"/>
        </dgm:presLayoutVars>
      </dgm:prSet>
      <dgm:spPr/>
    </dgm:pt>
    <dgm:pt modelId="{7DC2A72D-0E17-49E2-B396-72D980226A39}" type="pres">
      <dgm:prSet presAssocID="{967301FA-CADF-4E29-866E-3C62DE646C57}" presName="desTx" presStyleLbl="alignAccFollowNode1" presStyleIdx="2" presStyleCnt="4">
        <dgm:presLayoutVars>
          <dgm:bulletEnabled val="1"/>
        </dgm:presLayoutVars>
      </dgm:prSet>
      <dgm:spPr/>
    </dgm:pt>
    <dgm:pt modelId="{9FB8D822-AD05-494A-B35F-6C033ACDA6A4}" type="pres">
      <dgm:prSet presAssocID="{9D6CA158-CC89-47C2-8AB7-B322ACB09841}" presName="space" presStyleCnt="0"/>
      <dgm:spPr/>
    </dgm:pt>
    <dgm:pt modelId="{65FDAC0B-1DBE-406D-A7B4-80CD209B0AA8}" type="pres">
      <dgm:prSet presAssocID="{48D28096-8B7C-4EF3-8E2D-B9DA62E83BBE}" presName="composite" presStyleCnt="0"/>
      <dgm:spPr/>
    </dgm:pt>
    <dgm:pt modelId="{AFD80B01-5E20-4473-B001-2F5EF4E0F0CF}" type="pres">
      <dgm:prSet presAssocID="{48D28096-8B7C-4EF3-8E2D-B9DA62E83BBE}" presName="parTx" presStyleLbl="alignNode1" presStyleIdx="3" presStyleCnt="4">
        <dgm:presLayoutVars>
          <dgm:chMax val="0"/>
          <dgm:chPref val="0"/>
          <dgm:bulletEnabled val="1"/>
        </dgm:presLayoutVars>
      </dgm:prSet>
      <dgm:spPr/>
    </dgm:pt>
    <dgm:pt modelId="{1361986A-4D92-454B-BDEA-A2378547FE94}" type="pres">
      <dgm:prSet presAssocID="{48D28096-8B7C-4EF3-8E2D-B9DA62E83BBE}" presName="desTx" presStyleLbl="alignAccFollowNode1" presStyleIdx="3" presStyleCnt="4">
        <dgm:presLayoutVars>
          <dgm:bulletEnabled val="1"/>
        </dgm:presLayoutVars>
      </dgm:prSet>
      <dgm:spPr/>
    </dgm:pt>
  </dgm:ptLst>
  <dgm:cxnLst>
    <dgm:cxn modelId="{20799204-2593-4537-B01F-81323B427989}" srcId="{F9E29288-B998-4851-9310-8681E723FBFB}" destId="{8734B383-4EFC-4334-8B20-FF1CFEEAE009}" srcOrd="1" destOrd="0" parTransId="{DFA0AFA9-D098-452C-A74E-307986077E81}" sibTransId="{6E41004C-5794-4723-9341-371DEB999A45}"/>
    <dgm:cxn modelId="{2DC3A006-B6BA-40AA-96E0-481621CE7CB2}" srcId="{F9E29288-B998-4851-9310-8681E723FBFB}" destId="{275D296C-1DCE-464B-8E13-A2436D6DB888}" srcOrd="0" destOrd="0" parTransId="{E035C364-822F-4528-A67F-AE44B6DCB6D6}" sibTransId="{015C148C-C3D8-407E-8301-F10728D11EAA}"/>
    <dgm:cxn modelId="{CB300408-26F9-4999-9953-83D0BE647A3D}" type="presOf" srcId="{58D93838-C905-47FA-A429-D857469D4DD4}" destId="{7DC2A72D-0E17-49E2-B396-72D980226A39}" srcOrd="0" destOrd="2" presId="urn:microsoft.com/office/officeart/2005/8/layout/hList1"/>
    <dgm:cxn modelId="{D7B71C09-B1BC-460E-809F-4E2E11EFD247}" type="presOf" srcId="{E032DEF8-3E30-4CE5-AE83-5F4060CA2C57}" destId="{1361986A-4D92-454B-BDEA-A2378547FE94}" srcOrd="0" destOrd="3" presId="urn:microsoft.com/office/officeart/2005/8/layout/hList1"/>
    <dgm:cxn modelId="{B54AA60C-364B-4CE2-BF64-985AFD87869A}" srcId="{275D296C-1DCE-464B-8E13-A2436D6DB888}" destId="{722A8FCB-1664-4D46-8805-01E5EC4A27CC}" srcOrd="0" destOrd="0" parTransId="{DCA6DA43-1062-4CF0-9602-83A5E06A77F6}" sibTransId="{1DB2245C-929E-4522-B6D7-77AB93A27F21}"/>
    <dgm:cxn modelId="{F856B22B-0D09-4D60-B228-4B97CBC23649}" type="presOf" srcId="{967301FA-CADF-4E29-866E-3C62DE646C57}" destId="{3E8F3899-672A-4A2F-B503-979F480D666E}" srcOrd="0" destOrd="0" presId="urn:microsoft.com/office/officeart/2005/8/layout/hList1"/>
    <dgm:cxn modelId="{F0787033-3411-4932-89D7-251BE8DCAA90}" type="presOf" srcId="{722A8FCB-1664-4D46-8805-01E5EC4A27CC}" destId="{828D91C5-A419-41D3-B97D-3284765815D1}" srcOrd="0" destOrd="0" presId="urn:microsoft.com/office/officeart/2005/8/layout/hList1"/>
    <dgm:cxn modelId="{B077EB36-6506-4A98-A927-E914A23FC2A5}" type="presOf" srcId="{5E3C7615-CD0F-4112-B51E-164ACB181A3B}" destId="{1361986A-4D92-454B-BDEA-A2378547FE94}" srcOrd="0" destOrd="2" presId="urn:microsoft.com/office/officeart/2005/8/layout/hList1"/>
    <dgm:cxn modelId="{DEE7C03C-2B77-4064-9587-CF1C24EB2C24}" srcId="{967301FA-CADF-4E29-866E-3C62DE646C57}" destId="{58D93838-C905-47FA-A429-D857469D4DD4}" srcOrd="2" destOrd="0" parTransId="{DF486882-4A12-41DA-AA23-0286C8FB9F89}" sibTransId="{43BF4078-259C-4236-84A9-5F41226523CB}"/>
    <dgm:cxn modelId="{9A7F125D-EE10-4B69-B37C-62F08A9FD9D2}" srcId="{967301FA-CADF-4E29-866E-3C62DE646C57}" destId="{15F5B366-D903-41D4-B878-2E5A2004D129}" srcOrd="1" destOrd="0" parTransId="{61664170-682E-46FB-BDA8-D8BD1CFD4764}" sibTransId="{386DAC34-BEFF-45EA-9ED9-C21B2649F49F}"/>
    <dgm:cxn modelId="{C414705F-F6A7-486E-B5BA-5979F749B46D}" type="presOf" srcId="{81524095-B45E-458E-A678-ACB542FB6516}" destId="{76240D97-0CE0-4B30-8D9B-088908F9F87D}" srcOrd="0" destOrd="1" presId="urn:microsoft.com/office/officeart/2005/8/layout/hList1"/>
    <dgm:cxn modelId="{1A736F60-6C14-489D-8925-193A241CEF52}" type="presOf" srcId="{C809CAC4-FDEF-464F-882B-4DA656B2A5D5}" destId="{76240D97-0CE0-4B30-8D9B-088908F9F87D}" srcOrd="0" destOrd="2" presId="urn:microsoft.com/office/officeart/2005/8/layout/hList1"/>
    <dgm:cxn modelId="{FDE50E41-BD15-46EF-98E4-7811F0D247D1}" type="presOf" srcId="{86BAD0B7-B491-4637-9457-C5362DD8F8A9}" destId="{1361986A-4D92-454B-BDEA-A2378547FE94}" srcOrd="0" destOrd="4" presId="urn:microsoft.com/office/officeart/2005/8/layout/hList1"/>
    <dgm:cxn modelId="{E3153C43-3768-43AE-8027-BE65765E0E26}" srcId="{8734B383-4EFC-4334-8B20-FF1CFEEAE009}" destId="{81524095-B45E-458E-A678-ACB542FB6516}" srcOrd="1" destOrd="0" parTransId="{1393E466-77F8-49AB-822F-894C59FFB91E}" sibTransId="{D12A5B3D-345F-47E2-8872-B2082486E691}"/>
    <dgm:cxn modelId="{6C2E2C67-B9E8-45AB-8268-3585BDBE4866}" srcId="{8734B383-4EFC-4334-8B20-FF1CFEEAE009}" destId="{5806B6FE-FF3D-47BB-A633-8197F59EA584}" srcOrd="0" destOrd="0" parTransId="{7CFDF069-781F-4BC8-9D2F-755121C5521C}" sibTransId="{5B9DB219-D189-489A-88D5-2CBCAE1406BD}"/>
    <dgm:cxn modelId="{DDBFAD67-4263-4568-8EFA-0DCE04C97719}" type="presOf" srcId="{5806B6FE-FF3D-47BB-A633-8197F59EA584}" destId="{76240D97-0CE0-4B30-8D9B-088908F9F87D}" srcOrd="0" destOrd="0" presId="urn:microsoft.com/office/officeart/2005/8/layout/hList1"/>
    <dgm:cxn modelId="{0F673368-F731-4136-B9D1-C76CC478CE4B}" srcId="{8734B383-4EFC-4334-8B20-FF1CFEEAE009}" destId="{4AB055CF-60D3-443F-A732-70FE8E28D102}" srcOrd="3" destOrd="0" parTransId="{57827417-F95F-44B2-8FD1-D4B4EF0B2B73}" sibTransId="{8CD0D19F-00B2-478E-9688-23CD6D24C642}"/>
    <dgm:cxn modelId="{51883668-F07F-43BB-A5A2-002EB573F4CF}" srcId="{48D28096-8B7C-4EF3-8E2D-B9DA62E83BBE}" destId="{5E3C7615-CD0F-4112-B51E-164ACB181A3B}" srcOrd="2" destOrd="0" parTransId="{FCDC67B3-0D4B-4EFB-9585-E351B70CA1D1}" sibTransId="{062D707D-5671-4384-9DBB-3D93905E3985}"/>
    <dgm:cxn modelId="{FAF5D768-31F7-4C01-8A42-4F711BAEEE58}" type="presOf" srcId="{48814EEF-83CC-4C01-B38E-A304700B95C3}" destId="{7DC2A72D-0E17-49E2-B396-72D980226A39}" srcOrd="0" destOrd="0" presId="urn:microsoft.com/office/officeart/2005/8/layout/hList1"/>
    <dgm:cxn modelId="{F07CE968-880C-455F-984F-B54B2A7211FC}" type="presOf" srcId="{275D296C-1DCE-464B-8E13-A2436D6DB888}" destId="{88104840-8971-4DBB-B583-38743B81D0AD}" srcOrd="0" destOrd="0" presId="urn:microsoft.com/office/officeart/2005/8/layout/hList1"/>
    <dgm:cxn modelId="{533FF248-7EBC-4794-9560-BBC2E1FACF57}" type="presOf" srcId="{4AB055CF-60D3-443F-A732-70FE8E28D102}" destId="{76240D97-0CE0-4B30-8D9B-088908F9F87D}" srcOrd="0" destOrd="3" presId="urn:microsoft.com/office/officeart/2005/8/layout/hList1"/>
    <dgm:cxn modelId="{8610656B-8DCA-427E-8A02-A39CB66F948E}" srcId="{F9E29288-B998-4851-9310-8681E723FBFB}" destId="{967301FA-CADF-4E29-866E-3C62DE646C57}" srcOrd="2" destOrd="0" parTransId="{66B81DBA-E13B-48B9-9CC9-03FBD279D83E}" sibTransId="{9D6CA158-CC89-47C2-8AB7-B322ACB09841}"/>
    <dgm:cxn modelId="{31891A6C-A7BB-4F77-9483-C3D00D8CBE40}" srcId="{275D296C-1DCE-464B-8E13-A2436D6DB888}" destId="{ACE389A2-92F7-4A6A-883E-C00CA7C539A7}" srcOrd="1" destOrd="0" parTransId="{C2FFE0DD-22CE-48FF-B42A-3521BAD91000}" sibTransId="{A186447A-18C2-430A-A9DF-EBD5E42DD859}"/>
    <dgm:cxn modelId="{A2591650-8DA4-448D-9374-939AF2FAB0E0}" srcId="{8734B383-4EFC-4334-8B20-FF1CFEEAE009}" destId="{C809CAC4-FDEF-464F-882B-4DA656B2A5D5}" srcOrd="2" destOrd="0" parTransId="{7FA4FA72-AD2A-42A0-91DC-928AF697F7BE}" sibTransId="{601C1BB7-C29F-4DCB-8112-9DC12044B9A0}"/>
    <dgm:cxn modelId="{7C060678-DB84-4146-9385-EF66EA180B15}" type="presOf" srcId="{A7257B66-6BF0-4713-B2DB-5E74BACAC233}" destId="{1361986A-4D92-454B-BDEA-A2378547FE94}" srcOrd="0" destOrd="0" presId="urn:microsoft.com/office/officeart/2005/8/layout/hList1"/>
    <dgm:cxn modelId="{F896BC88-B9F8-4B66-842E-A6669DC111F2}" type="presOf" srcId="{15F5B366-D903-41D4-B878-2E5A2004D129}" destId="{7DC2A72D-0E17-49E2-B396-72D980226A39}" srcOrd="0" destOrd="1" presId="urn:microsoft.com/office/officeart/2005/8/layout/hList1"/>
    <dgm:cxn modelId="{BC786E89-C144-4388-867A-3D9087DEB868}" srcId="{48D28096-8B7C-4EF3-8E2D-B9DA62E83BBE}" destId="{A7257B66-6BF0-4713-B2DB-5E74BACAC233}" srcOrd="0" destOrd="0" parTransId="{4497875A-4596-4C49-A120-587C71EC3605}" sibTransId="{CA24EC4B-9C4B-4876-A045-9E7113427B85}"/>
    <dgm:cxn modelId="{32277E9A-6D2F-4AA4-8DBF-B872805302E8}" type="presOf" srcId="{8734B383-4EFC-4334-8B20-FF1CFEEAE009}" destId="{895E7C39-F7D1-4E98-BDA6-B1BF06881537}" srcOrd="0" destOrd="0" presId="urn:microsoft.com/office/officeart/2005/8/layout/hList1"/>
    <dgm:cxn modelId="{2881359E-97A4-4EAF-AF40-ACB560288FFE}" type="presOf" srcId="{25496755-DF35-43E8-85D1-D493DAAF9BFE}" destId="{1361986A-4D92-454B-BDEA-A2378547FE94}" srcOrd="0" destOrd="1" presId="urn:microsoft.com/office/officeart/2005/8/layout/hList1"/>
    <dgm:cxn modelId="{1C7E13A4-C4B0-4980-8B37-381BA1F0ACF8}" type="presOf" srcId="{F9E29288-B998-4851-9310-8681E723FBFB}" destId="{AD9D76A1-D61F-4AA0-8D68-70574B033222}" srcOrd="0" destOrd="0" presId="urn:microsoft.com/office/officeart/2005/8/layout/hList1"/>
    <dgm:cxn modelId="{8DD784B2-C86A-4FC8-9528-11FD30575DF7}" srcId="{F9E29288-B998-4851-9310-8681E723FBFB}" destId="{48D28096-8B7C-4EF3-8E2D-B9DA62E83BBE}" srcOrd="3" destOrd="0" parTransId="{6265317C-BDFD-4F98-BA9B-6669879FA329}" sibTransId="{7452BDC0-73E6-4C6C-A509-A11331752FAC}"/>
    <dgm:cxn modelId="{AD608FBF-E562-445A-85F0-DC58E65855AB}" srcId="{48D28096-8B7C-4EF3-8E2D-B9DA62E83BBE}" destId="{25496755-DF35-43E8-85D1-D493DAAF9BFE}" srcOrd="1" destOrd="0" parTransId="{C0974E3A-E2E6-451A-8C4D-AFF63FC97806}" sibTransId="{6EA9109E-6A5D-4C5C-9A3C-68572A44A430}"/>
    <dgm:cxn modelId="{11503CC2-15A6-4A43-B0AE-337A94F1BB49}" srcId="{48D28096-8B7C-4EF3-8E2D-B9DA62E83BBE}" destId="{86BAD0B7-B491-4637-9457-C5362DD8F8A9}" srcOrd="4" destOrd="0" parTransId="{003D1296-22D8-4790-A84E-EA79A4AFB4D8}" sibTransId="{7453D5BD-30D0-4F0D-AB3B-3BD395D61C52}"/>
    <dgm:cxn modelId="{04D0A0C5-1B65-4C84-A618-C45D8286E6DC}" type="presOf" srcId="{48D28096-8B7C-4EF3-8E2D-B9DA62E83BBE}" destId="{AFD80B01-5E20-4473-B001-2F5EF4E0F0CF}" srcOrd="0" destOrd="0" presId="urn:microsoft.com/office/officeart/2005/8/layout/hList1"/>
    <dgm:cxn modelId="{A8550AC9-C466-46E5-88B2-36D72A3CA1CF}" srcId="{48D28096-8B7C-4EF3-8E2D-B9DA62E83BBE}" destId="{E032DEF8-3E30-4CE5-AE83-5F4060CA2C57}" srcOrd="3" destOrd="0" parTransId="{2DE0B9C2-494D-4B07-8063-B1E9BBD47259}" sibTransId="{77906586-8737-4E98-9FE8-759B096E4ABA}"/>
    <dgm:cxn modelId="{02F279DA-BABA-4E50-B01A-6686D6A487B8}" type="presOf" srcId="{ACE389A2-92F7-4A6A-883E-C00CA7C539A7}" destId="{828D91C5-A419-41D3-B97D-3284765815D1}" srcOrd="0" destOrd="1" presId="urn:microsoft.com/office/officeart/2005/8/layout/hList1"/>
    <dgm:cxn modelId="{7A766CE4-7B54-49E3-9C1F-46B2A5D67061}" srcId="{967301FA-CADF-4E29-866E-3C62DE646C57}" destId="{48814EEF-83CC-4C01-B38E-A304700B95C3}" srcOrd="0" destOrd="0" parTransId="{B26679DE-E9AF-48C5-9486-5C9C577E794B}" sibTransId="{04E0FCA8-ADB5-4023-95D4-C3EBC50FEA72}"/>
    <dgm:cxn modelId="{47BF746F-D84A-4841-9689-BFDA65D67859}" type="presParOf" srcId="{AD9D76A1-D61F-4AA0-8D68-70574B033222}" destId="{766FF666-8010-489E-B6BC-815114B5502D}" srcOrd="0" destOrd="0" presId="urn:microsoft.com/office/officeart/2005/8/layout/hList1"/>
    <dgm:cxn modelId="{BB40AD46-993E-48CF-B712-A630CE830887}" type="presParOf" srcId="{766FF666-8010-489E-B6BC-815114B5502D}" destId="{88104840-8971-4DBB-B583-38743B81D0AD}" srcOrd="0" destOrd="0" presId="urn:microsoft.com/office/officeart/2005/8/layout/hList1"/>
    <dgm:cxn modelId="{5F803E97-3671-4E09-85FF-6F15536F4671}" type="presParOf" srcId="{766FF666-8010-489E-B6BC-815114B5502D}" destId="{828D91C5-A419-41D3-B97D-3284765815D1}" srcOrd="1" destOrd="0" presId="urn:microsoft.com/office/officeart/2005/8/layout/hList1"/>
    <dgm:cxn modelId="{3151E244-76CE-42F3-8E02-49F966BCF8CE}" type="presParOf" srcId="{AD9D76A1-D61F-4AA0-8D68-70574B033222}" destId="{0E8B5280-BF94-41E9-A80A-27E36BCE1A16}" srcOrd="1" destOrd="0" presId="urn:microsoft.com/office/officeart/2005/8/layout/hList1"/>
    <dgm:cxn modelId="{2E151AFA-1E2D-4F57-A795-0AA521C4FC8C}" type="presParOf" srcId="{AD9D76A1-D61F-4AA0-8D68-70574B033222}" destId="{88860B29-D314-41E6-96BB-F229A69F2D25}" srcOrd="2" destOrd="0" presId="urn:microsoft.com/office/officeart/2005/8/layout/hList1"/>
    <dgm:cxn modelId="{287E8408-A165-46A5-84D1-F1AD2EAC5B6F}" type="presParOf" srcId="{88860B29-D314-41E6-96BB-F229A69F2D25}" destId="{895E7C39-F7D1-4E98-BDA6-B1BF06881537}" srcOrd="0" destOrd="0" presId="urn:microsoft.com/office/officeart/2005/8/layout/hList1"/>
    <dgm:cxn modelId="{73294CEC-37A6-4BE5-BF53-F610A028D2C6}" type="presParOf" srcId="{88860B29-D314-41E6-96BB-F229A69F2D25}" destId="{76240D97-0CE0-4B30-8D9B-088908F9F87D}" srcOrd="1" destOrd="0" presId="urn:microsoft.com/office/officeart/2005/8/layout/hList1"/>
    <dgm:cxn modelId="{BD960627-318A-463B-A64B-7182EA8E269F}" type="presParOf" srcId="{AD9D76A1-D61F-4AA0-8D68-70574B033222}" destId="{1A3B64A9-8039-440B-B594-FC6033C9EAAE}" srcOrd="3" destOrd="0" presId="urn:microsoft.com/office/officeart/2005/8/layout/hList1"/>
    <dgm:cxn modelId="{610BB2D9-B98C-4FFD-9C89-31305FC1697B}" type="presParOf" srcId="{AD9D76A1-D61F-4AA0-8D68-70574B033222}" destId="{58D5F31A-91B3-4EF4-8170-CF04C2E8494C}" srcOrd="4" destOrd="0" presId="urn:microsoft.com/office/officeart/2005/8/layout/hList1"/>
    <dgm:cxn modelId="{AE2A8A6C-090D-40B2-B101-7AC18FFB330E}" type="presParOf" srcId="{58D5F31A-91B3-4EF4-8170-CF04C2E8494C}" destId="{3E8F3899-672A-4A2F-B503-979F480D666E}" srcOrd="0" destOrd="0" presId="urn:microsoft.com/office/officeart/2005/8/layout/hList1"/>
    <dgm:cxn modelId="{CC33E4D9-E105-40F5-946F-F8ADC5F045B8}" type="presParOf" srcId="{58D5F31A-91B3-4EF4-8170-CF04C2E8494C}" destId="{7DC2A72D-0E17-49E2-B396-72D980226A39}" srcOrd="1" destOrd="0" presId="urn:microsoft.com/office/officeart/2005/8/layout/hList1"/>
    <dgm:cxn modelId="{1104EFF9-2C3D-484B-9DBF-10D1DFE479CE}" type="presParOf" srcId="{AD9D76A1-D61F-4AA0-8D68-70574B033222}" destId="{9FB8D822-AD05-494A-B35F-6C033ACDA6A4}" srcOrd="5" destOrd="0" presId="urn:microsoft.com/office/officeart/2005/8/layout/hList1"/>
    <dgm:cxn modelId="{D454E913-4DD6-4919-B01D-DE85A4AA487F}" type="presParOf" srcId="{AD9D76A1-D61F-4AA0-8D68-70574B033222}" destId="{65FDAC0B-1DBE-406D-A7B4-80CD209B0AA8}" srcOrd="6" destOrd="0" presId="urn:microsoft.com/office/officeart/2005/8/layout/hList1"/>
    <dgm:cxn modelId="{C68B0B95-8430-418E-9AF3-69B79F634A39}" type="presParOf" srcId="{65FDAC0B-1DBE-406D-A7B4-80CD209B0AA8}" destId="{AFD80B01-5E20-4473-B001-2F5EF4E0F0CF}" srcOrd="0" destOrd="0" presId="urn:microsoft.com/office/officeart/2005/8/layout/hList1"/>
    <dgm:cxn modelId="{548DFEC4-0BCC-4FB2-95B0-FDA6CDDC6C8E}" type="presParOf" srcId="{65FDAC0B-1DBE-406D-A7B4-80CD209B0AA8}" destId="{1361986A-4D92-454B-BDEA-A2378547FE9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EB2A2A-02D5-42C9-BA47-A0E6366C0F5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4950E3D-D8C1-4360-AE36-268F076745C6}">
      <dgm:prSet phldrT="[Text]" custT="1"/>
      <dgm:spPr>
        <a:solidFill>
          <a:srgbClr val="00B0F0"/>
        </a:solidFill>
      </dgm:spPr>
      <dgm:t>
        <a:bodyPr/>
        <a:lstStyle/>
        <a:p>
          <a:r>
            <a:rPr lang="en-US" sz="1200" b="1" dirty="0"/>
            <a:t>Plan:</a:t>
          </a:r>
        </a:p>
        <a:p>
          <a:r>
            <a:rPr lang="en-US" sz="1200" dirty="0"/>
            <a:t>Evaluate problem with documentation</a:t>
          </a:r>
        </a:p>
        <a:p>
          <a:r>
            <a:rPr lang="en-US" sz="1200" dirty="0"/>
            <a:t>Evaluate necessary points of documentation for tracking </a:t>
          </a:r>
        </a:p>
        <a:p>
          <a:endParaRPr lang="en-US" sz="1200" dirty="0"/>
        </a:p>
      </dgm:t>
    </dgm:pt>
    <dgm:pt modelId="{7E403A93-FE83-46A2-9B96-4793A12BEAA8}" type="parTrans" cxnId="{252F1FF7-7BDB-48B7-A4A3-07D5F297CBE7}">
      <dgm:prSet/>
      <dgm:spPr/>
      <dgm:t>
        <a:bodyPr/>
        <a:lstStyle/>
        <a:p>
          <a:endParaRPr lang="en-US"/>
        </a:p>
      </dgm:t>
    </dgm:pt>
    <dgm:pt modelId="{EAD87075-6720-4BE3-B3AA-B90F05F95569}" type="sibTrans" cxnId="{252F1FF7-7BDB-48B7-A4A3-07D5F297CBE7}">
      <dgm:prSet/>
      <dgm:spPr/>
      <dgm:t>
        <a:bodyPr/>
        <a:lstStyle/>
        <a:p>
          <a:endParaRPr lang="en-US"/>
        </a:p>
      </dgm:t>
    </dgm:pt>
    <dgm:pt modelId="{95B0AF2D-7168-4D3A-BF2B-3DC9A7E7EFB8}">
      <dgm:prSet phldrT="[Text]" custT="1"/>
      <dgm:spPr>
        <a:solidFill>
          <a:schemeClr val="accent1">
            <a:lumMod val="75000"/>
          </a:schemeClr>
        </a:solidFill>
      </dgm:spPr>
      <dgm:t>
        <a:bodyPr/>
        <a:lstStyle/>
        <a:p>
          <a:r>
            <a:rPr lang="en-US" sz="1200" b="1" dirty="0"/>
            <a:t>Do:</a:t>
          </a:r>
        </a:p>
        <a:p>
          <a:r>
            <a:rPr lang="en-US" sz="1200" dirty="0"/>
            <a:t>Combine paper documents</a:t>
          </a:r>
        </a:p>
        <a:p>
          <a:r>
            <a:rPr lang="en-US" sz="1200" dirty="0"/>
            <a:t>Create template in </a:t>
          </a:r>
          <a:r>
            <a:rPr lang="en-US" sz="1200" dirty="0" err="1"/>
            <a:t>AllScripts</a:t>
          </a:r>
          <a:endParaRPr lang="en-US" sz="1200" dirty="0"/>
        </a:p>
        <a:p>
          <a:r>
            <a:rPr lang="en-US" sz="1200" dirty="0"/>
            <a:t>Educate staff </a:t>
          </a:r>
        </a:p>
      </dgm:t>
    </dgm:pt>
    <dgm:pt modelId="{C9CBB45F-F060-406E-A149-5685F919F41B}" type="parTrans" cxnId="{0BE1CBC9-1881-47FA-B4D0-9654616D728A}">
      <dgm:prSet/>
      <dgm:spPr/>
      <dgm:t>
        <a:bodyPr/>
        <a:lstStyle/>
        <a:p>
          <a:endParaRPr lang="en-US"/>
        </a:p>
      </dgm:t>
    </dgm:pt>
    <dgm:pt modelId="{69B1D9F9-73C3-4D34-B331-1CC4BDCC6AA0}" type="sibTrans" cxnId="{0BE1CBC9-1881-47FA-B4D0-9654616D728A}">
      <dgm:prSet/>
      <dgm:spPr/>
      <dgm:t>
        <a:bodyPr/>
        <a:lstStyle/>
        <a:p>
          <a:endParaRPr lang="en-US"/>
        </a:p>
      </dgm:t>
    </dgm:pt>
    <dgm:pt modelId="{747FB4A1-6362-470D-8ADB-E330EFF80130}">
      <dgm:prSet phldrT="[Text]" custT="1"/>
      <dgm:spPr>
        <a:solidFill>
          <a:schemeClr val="accent1">
            <a:lumMod val="50000"/>
          </a:schemeClr>
        </a:solidFill>
      </dgm:spPr>
      <dgm:t>
        <a:bodyPr/>
        <a:lstStyle/>
        <a:p>
          <a:r>
            <a:rPr lang="en-US" sz="1200" b="1"/>
            <a:t>Check:</a:t>
          </a:r>
        </a:p>
        <a:p>
          <a:r>
            <a:rPr lang="en-US" sz="1200"/>
            <a:t>Collect data </a:t>
          </a:r>
        </a:p>
        <a:p>
          <a:r>
            <a:rPr lang="en-US" sz="1200"/>
            <a:t>Analyze number of patients documented </a:t>
          </a:r>
        </a:p>
        <a:p>
          <a:r>
            <a:rPr lang="en-US" sz="1200"/>
            <a:t>Analyze staff compliance </a:t>
          </a:r>
        </a:p>
        <a:p>
          <a:endParaRPr lang="en-US" sz="1200"/>
        </a:p>
      </dgm:t>
    </dgm:pt>
    <dgm:pt modelId="{3AD2D486-E525-4238-A9C1-98ACF6168906}" type="parTrans" cxnId="{38D23909-7D70-4252-B086-A22C2349EC9D}">
      <dgm:prSet/>
      <dgm:spPr/>
      <dgm:t>
        <a:bodyPr/>
        <a:lstStyle/>
        <a:p>
          <a:endParaRPr lang="en-US"/>
        </a:p>
      </dgm:t>
    </dgm:pt>
    <dgm:pt modelId="{178E5BB1-CAA9-4967-B504-88788DB1FC74}" type="sibTrans" cxnId="{38D23909-7D70-4252-B086-A22C2349EC9D}">
      <dgm:prSet/>
      <dgm:spPr/>
      <dgm:t>
        <a:bodyPr/>
        <a:lstStyle/>
        <a:p>
          <a:endParaRPr lang="en-US"/>
        </a:p>
      </dgm:t>
    </dgm:pt>
    <dgm:pt modelId="{76853B5D-8A07-4F5D-83FC-A564E4CC4814}">
      <dgm:prSet phldrT="[Text]" custT="1"/>
      <dgm:spPr>
        <a:solidFill>
          <a:schemeClr val="accent1">
            <a:lumMod val="60000"/>
            <a:lumOff val="40000"/>
          </a:schemeClr>
        </a:solidFill>
      </dgm:spPr>
      <dgm:t>
        <a:bodyPr/>
        <a:lstStyle/>
        <a:p>
          <a:r>
            <a:rPr lang="en-US" sz="1200" b="1"/>
            <a:t>Act:</a:t>
          </a:r>
        </a:p>
        <a:p>
          <a:r>
            <a:rPr lang="en-US" sz="1200"/>
            <a:t>Modify tool </a:t>
          </a:r>
        </a:p>
        <a:p>
          <a:r>
            <a:rPr lang="en-US" sz="1200"/>
            <a:t>Continue education to staff </a:t>
          </a:r>
        </a:p>
        <a:p>
          <a:r>
            <a:rPr lang="en-US" sz="1200"/>
            <a:t>Reevaluate if process needs to be repeated </a:t>
          </a:r>
        </a:p>
      </dgm:t>
    </dgm:pt>
    <dgm:pt modelId="{574473A7-5B78-49AD-BA0F-98F87A417F8F}" type="parTrans" cxnId="{7A99232E-BC2B-4768-BD2C-1023AE5D95B6}">
      <dgm:prSet/>
      <dgm:spPr/>
      <dgm:t>
        <a:bodyPr/>
        <a:lstStyle/>
        <a:p>
          <a:endParaRPr lang="en-US"/>
        </a:p>
      </dgm:t>
    </dgm:pt>
    <dgm:pt modelId="{5F8E6CAA-C2BA-428C-BB75-3A53DB54DFC2}" type="sibTrans" cxnId="{7A99232E-BC2B-4768-BD2C-1023AE5D95B6}">
      <dgm:prSet/>
      <dgm:spPr/>
      <dgm:t>
        <a:bodyPr/>
        <a:lstStyle/>
        <a:p>
          <a:endParaRPr lang="en-US"/>
        </a:p>
      </dgm:t>
    </dgm:pt>
    <dgm:pt modelId="{9512C89B-E9FB-4C64-B06F-14E0D20CAA1C}" type="pres">
      <dgm:prSet presAssocID="{A5EB2A2A-02D5-42C9-BA47-A0E6366C0F55}" presName="cycle" presStyleCnt="0">
        <dgm:presLayoutVars>
          <dgm:dir/>
          <dgm:resizeHandles val="exact"/>
        </dgm:presLayoutVars>
      </dgm:prSet>
      <dgm:spPr/>
    </dgm:pt>
    <dgm:pt modelId="{66A61FB1-590A-4EF4-A033-99DED088B729}" type="pres">
      <dgm:prSet presAssocID="{94950E3D-D8C1-4360-AE36-268F076745C6}" presName="node" presStyleLbl="node1" presStyleIdx="0" presStyleCnt="4" custScaleY="216572" custRadScaleRad="97380" custRadScaleInc="-2295">
        <dgm:presLayoutVars>
          <dgm:bulletEnabled val="1"/>
        </dgm:presLayoutVars>
      </dgm:prSet>
      <dgm:spPr/>
    </dgm:pt>
    <dgm:pt modelId="{32638499-C5EB-44D6-A32B-E798A0820D6F}" type="pres">
      <dgm:prSet presAssocID="{94950E3D-D8C1-4360-AE36-268F076745C6}" presName="spNode" presStyleCnt="0"/>
      <dgm:spPr/>
    </dgm:pt>
    <dgm:pt modelId="{F255520A-58EB-4882-9DDF-EFD9A64D9752}" type="pres">
      <dgm:prSet presAssocID="{EAD87075-6720-4BE3-B3AA-B90F05F95569}" presName="sibTrans" presStyleLbl="sibTrans1D1" presStyleIdx="0" presStyleCnt="4"/>
      <dgm:spPr/>
    </dgm:pt>
    <dgm:pt modelId="{8A95D06A-235E-451B-9D42-A45670CED55B}" type="pres">
      <dgm:prSet presAssocID="{95B0AF2D-7168-4D3A-BF2B-3DC9A7E7EFB8}" presName="node" presStyleLbl="node1" presStyleIdx="1" presStyleCnt="4" custScaleY="209464" custRadScaleRad="99525" custRadScaleInc="-913">
        <dgm:presLayoutVars>
          <dgm:bulletEnabled val="1"/>
        </dgm:presLayoutVars>
      </dgm:prSet>
      <dgm:spPr/>
    </dgm:pt>
    <dgm:pt modelId="{5BC8FA10-0DBD-469F-8314-DEA2F7A1302F}" type="pres">
      <dgm:prSet presAssocID="{95B0AF2D-7168-4D3A-BF2B-3DC9A7E7EFB8}" presName="spNode" presStyleCnt="0"/>
      <dgm:spPr/>
    </dgm:pt>
    <dgm:pt modelId="{9A8FECC5-4773-4B6D-9C68-5C4B478753A4}" type="pres">
      <dgm:prSet presAssocID="{69B1D9F9-73C3-4D34-B331-1CC4BDCC6AA0}" presName="sibTrans" presStyleLbl="sibTrans1D1" presStyleIdx="1" presStyleCnt="4"/>
      <dgm:spPr/>
    </dgm:pt>
    <dgm:pt modelId="{4BDFC5B7-02E2-44A5-A776-D545AB764156}" type="pres">
      <dgm:prSet presAssocID="{747FB4A1-6362-470D-8ADB-E330EFF80130}" presName="node" presStyleLbl="node1" presStyleIdx="2" presStyleCnt="4" custScaleY="176642">
        <dgm:presLayoutVars>
          <dgm:bulletEnabled val="1"/>
        </dgm:presLayoutVars>
      </dgm:prSet>
      <dgm:spPr/>
    </dgm:pt>
    <dgm:pt modelId="{977E82F3-E78B-4B83-8FD9-0E4ED3F625BE}" type="pres">
      <dgm:prSet presAssocID="{747FB4A1-6362-470D-8ADB-E330EFF80130}" presName="spNode" presStyleCnt="0"/>
      <dgm:spPr/>
    </dgm:pt>
    <dgm:pt modelId="{504FDCD8-9C05-46A2-A4D5-89046AA5C534}" type="pres">
      <dgm:prSet presAssocID="{178E5BB1-CAA9-4967-B504-88788DB1FC74}" presName="sibTrans" presStyleLbl="sibTrans1D1" presStyleIdx="2" presStyleCnt="4"/>
      <dgm:spPr/>
    </dgm:pt>
    <dgm:pt modelId="{260BD546-769D-43BA-AAB0-C24616C13ADC}" type="pres">
      <dgm:prSet presAssocID="{76853B5D-8A07-4F5D-83FC-A564E4CC4814}" presName="node" presStyleLbl="node1" presStyleIdx="3" presStyleCnt="4" custScaleY="215469">
        <dgm:presLayoutVars>
          <dgm:bulletEnabled val="1"/>
        </dgm:presLayoutVars>
      </dgm:prSet>
      <dgm:spPr/>
    </dgm:pt>
    <dgm:pt modelId="{F113E227-508D-4B19-B64B-5B1AA264BF58}" type="pres">
      <dgm:prSet presAssocID="{76853B5D-8A07-4F5D-83FC-A564E4CC4814}" presName="spNode" presStyleCnt="0"/>
      <dgm:spPr/>
    </dgm:pt>
    <dgm:pt modelId="{65D354D6-CF62-4892-B1F5-A64D702D6823}" type="pres">
      <dgm:prSet presAssocID="{5F8E6CAA-C2BA-428C-BB75-3A53DB54DFC2}" presName="sibTrans" presStyleLbl="sibTrans1D1" presStyleIdx="3" presStyleCnt="4"/>
      <dgm:spPr/>
    </dgm:pt>
  </dgm:ptLst>
  <dgm:cxnLst>
    <dgm:cxn modelId="{EFAB8804-A733-48B6-8930-7ACB997D58DA}" type="presOf" srcId="{69B1D9F9-73C3-4D34-B331-1CC4BDCC6AA0}" destId="{9A8FECC5-4773-4B6D-9C68-5C4B478753A4}" srcOrd="0" destOrd="0" presId="urn:microsoft.com/office/officeart/2005/8/layout/cycle5"/>
    <dgm:cxn modelId="{38D23909-7D70-4252-B086-A22C2349EC9D}" srcId="{A5EB2A2A-02D5-42C9-BA47-A0E6366C0F55}" destId="{747FB4A1-6362-470D-8ADB-E330EFF80130}" srcOrd="2" destOrd="0" parTransId="{3AD2D486-E525-4238-A9C1-98ACF6168906}" sibTransId="{178E5BB1-CAA9-4967-B504-88788DB1FC74}"/>
    <dgm:cxn modelId="{7A99232E-BC2B-4768-BD2C-1023AE5D95B6}" srcId="{A5EB2A2A-02D5-42C9-BA47-A0E6366C0F55}" destId="{76853B5D-8A07-4F5D-83FC-A564E4CC4814}" srcOrd="3" destOrd="0" parTransId="{574473A7-5B78-49AD-BA0F-98F87A417F8F}" sibTransId="{5F8E6CAA-C2BA-428C-BB75-3A53DB54DFC2}"/>
    <dgm:cxn modelId="{FDAF094F-8AD6-4AE8-9E6F-509EF018304D}" type="presOf" srcId="{747FB4A1-6362-470D-8ADB-E330EFF80130}" destId="{4BDFC5B7-02E2-44A5-A776-D545AB764156}" srcOrd="0" destOrd="0" presId="urn:microsoft.com/office/officeart/2005/8/layout/cycle5"/>
    <dgm:cxn modelId="{64541873-DEA4-48FE-9C5B-54E6CDBDA352}" type="presOf" srcId="{76853B5D-8A07-4F5D-83FC-A564E4CC4814}" destId="{260BD546-769D-43BA-AAB0-C24616C13ADC}" srcOrd="0" destOrd="0" presId="urn:microsoft.com/office/officeart/2005/8/layout/cycle5"/>
    <dgm:cxn modelId="{4A058E7E-925E-4EA4-8DDB-87A9D13ACBAE}" type="presOf" srcId="{178E5BB1-CAA9-4967-B504-88788DB1FC74}" destId="{504FDCD8-9C05-46A2-A4D5-89046AA5C534}" srcOrd="0" destOrd="0" presId="urn:microsoft.com/office/officeart/2005/8/layout/cycle5"/>
    <dgm:cxn modelId="{E4E39D9D-CD54-4434-957F-C67E30799BD3}" type="presOf" srcId="{95B0AF2D-7168-4D3A-BF2B-3DC9A7E7EFB8}" destId="{8A95D06A-235E-451B-9D42-A45670CED55B}" srcOrd="0" destOrd="0" presId="urn:microsoft.com/office/officeart/2005/8/layout/cycle5"/>
    <dgm:cxn modelId="{76BF80A3-1BED-4A43-8867-98535C6BE9B3}" type="presOf" srcId="{5F8E6CAA-C2BA-428C-BB75-3A53DB54DFC2}" destId="{65D354D6-CF62-4892-B1F5-A64D702D6823}" srcOrd="0" destOrd="0" presId="urn:microsoft.com/office/officeart/2005/8/layout/cycle5"/>
    <dgm:cxn modelId="{32D6AEBE-AAC7-4C82-BB8F-9E4A221AF1E5}" type="presOf" srcId="{EAD87075-6720-4BE3-B3AA-B90F05F95569}" destId="{F255520A-58EB-4882-9DDF-EFD9A64D9752}" srcOrd="0" destOrd="0" presId="urn:microsoft.com/office/officeart/2005/8/layout/cycle5"/>
    <dgm:cxn modelId="{990AE5C0-20D4-4315-97B4-571C47D7443C}" type="presOf" srcId="{94950E3D-D8C1-4360-AE36-268F076745C6}" destId="{66A61FB1-590A-4EF4-A033-99DED088B729}" srcOrd="0" destOrd="0" presId="urn:microsoft.com/office/officeart/2005/8/layout/cycle5"/>
    <dgm:cxn modelId="{0BE1CBC9-1881-47FA-B4D0-9654616D728A}" srcId="{A5EB2A2A-02D5-42C9-BA47-A0E6366C0F55}" destId="{95B0AF2D-7168-4D3A-BF2B-3DC9A7E7EFB8}" srcOrd="1" destOrd="0" parTransId="{C9CBB45F-F060-406E-A149-5685F919F41B}" sibTransId="{69B1D9F9-73C3-4D34-B331-1CC4BDCC6AA0}"/>
    <dgm:cxn modelId="{CFCE35F1-1696-42BC-9F4D-A017E32DDFEC}" type="presOf" srcId="{A5EB2A2A-02D5-42C9-BA47-A0E6366C0F55}" destId="{9512C89B-E9FB-4C64-B06F-14E0D20CAA1C}" srcOrd="0" destOrd="0" presId="urn:microsoft.com/office/officeart/2005/8/layout/cycle5"/>
    <dgm:cxn modelId="{252F1FF7-7BDB-48B7-A4A3-07D5F297CBE7}" srcId="{A5EB2A2A-02D5-42C9-BA47-A0E6366C0F55}" destId="{94950E3D-D8C1-4360-AE36-268F076745C6}" srcOrd="0" destOrd="0" parTransId="{7E403A93-FE83-46A2-9B96-4793A12BEAA8}" sibTransId="{EAD87075-6720-4BE3-B3AA-B90F05F95569}"/>
    <dgm:cxn modelId="{6A908E89-C871-4918-BFB3-FF8891D43E8B}" type="presParOf" srcId="{9512C89B-E9FB-4C64-B06F-14E0D20CAA1C}" destId="{66A61FB1-590A-4EF4-A033-99DED088B729}" srcOrd="0" destOrd="0" presId="urn:microsoft.com/office/officeart/2005/8/layout/cycle5"/>
    <dgm:cxn modelId="{D957CDEC-A948-4E15-941C-379160A95C4B}" type="presParOf" srcId="{9512C89B-E9FB-4C64-B06F-14E0D20CAA1C}" destId="{32638499-C5EB-44D6-A32B-E798A0820D6F}" srcOrd="1" destOrd="0" presId="urn:microsoft.com/office/officeart/2005/8/layout/cycle5"/>
    <dgm:cxn modelId="{221C9F51-8E7B-47A3-9244-49F7E7CCFA09}" type="presParOf" srcId="{9512C89B-E9FB-4C64-B06F-14E0D20CAA1C}" destId="{F255520A-58EB-4882-9DDF-EFD9A64D9752}" srcOrd="2" destOrd="0" presId="urn:microsoft.com/office/officeart/2005/8/layout/cycle5"/>
    <dgm:cxn modelId="{D4BC03DF-D056-4720-A371-849BE1504E79}" type="presParOf" srcId="{9512C89B-E9FB-4C64-B06F-14E0D20CAA1C}" destId="{8A95D06A-235E-451B-9D42-A45670CED55B}" srcOrd="3" destOrd="0" presId="urn:microsoft.com/office/officeart/2005/8/layout/cycle5"/>
    <dgm:cxn modelId="{91246630-2371-49B2-99C5-1B4913E365A6}" type="presParOf" srcId="{9512C89B-E9FB-4C64-B06F-14E0D20CAA1C}" destId="{5BC8FA10-0DBD-469F-8314-DEA2F7A1302F}" srcOrd="4" destOrd="0" presId="urn:microsoft.com/office/officeart/2005/8/layout/cycle5"/>
    <dgm:cxn modelId="{92D4124D-F492-4EBF-9F4D-DACB3E033E4B}" type="presParOf" srcId="{9512C89B-E9FB-4C64-B06F-14E0D20CAA1C}" destId="{9A8FECC5-4773-4B6D-9C68-5C4B478753A4}" srcOrd="5" destOrd="0" presId="urn:microsoft.com/office/officeart/2005/8/layout/cycle5"/>
    <dgm:cxn modelId="{C92AEC47-618C-44A1-A04A-37B57DCEF146}" type="presParOf" srcId="{9512C89B-E9FB-4C64-B06F-14E0D20CAA1C}" destId="{4BDFC5B7-02E2-44A5-A776-D545AB764156}" srcOrd="6" destOrd="0" presId="urn:microsoft.com/office/officeart/2005/8/layout/cycle5"/>
    <dgm:cxn modelId="{BD16EB60-684D-460A-8319-4C88F41E98F9}" type="presParOf" srcId="{9512C89B-E9FB-4C64-B06F-14E0D20CAA1C}" destId="{977E82F3-E78B-4B83-8FD9-0E4ED3F625BE}" srcOrd="7" destOrd="0" presId="urn:microsoft.com/office/officeart/2005/8/layout/cycle5"/>
    <dgm:cxn modelId="{01059752-673E-4383-981E-6B22F1400C31}" type="presParOf" srcId="{9512C89B-E9FB-4C64-B06F-14E0D20CAA1C}" destId="{504FDCD8-9C05-46A2-A4D5-89046AA5C534}" srcOrd="8" destOrd="0" presId="urn:microsoft.com/office/officeart/2005/8/layout/cycle5"/>
    <dgm:cxn modelId="{5AEBEE1C-3DFD-42FB-97B4-3BFBB61F77A6}" type="presParOf" srcId="{9512C89B-E9FB-4C64-B06F-14E0D20CAA1C}" destId="{260BD546-769D-43BA-AAB0-C24616C13ADC}" srcOrd="9" destOrd="0" presId="urn:microsoft.com/office/officeart/2005/8/layout/cycle5"/>
    <dgm:cxn modelId="{0251FA24-B949-4498-AB39-EABE617A0506}" type="presParOf" srcId="{9512C89B-E9FB-4C64-B06F-14E0D20CAA1C}" destId="{F113E227-508D-4B19-B64B-5B1AA264BF58}" srcOrd="10" destOrd="0" presId="urn:microsoft.com/office/officeart/2005/8/layout/cycle5"/>
    <dgm:cxn modelId="{AEE7A4D8-A6D6-42AB-9A7B-2C0E94652C9E}" type="presParOf" srcId="{9512C89B-E9FB-4C64-B06F-14E0D20CAA1C}" destId="{65D354D6-CF62-4892-B1F5-A64D702D682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04840-8971-4DBB-B583-38743B81D0AD}">
      <dsp:nvSpPr>
        <dsp:cNvPr id="0" name=""/>
        <dsp:cNvSpPr/>
      </dsp:nvSpPr>
      <dsp:spPr>
        <a:xfrm>
          <a:off x="7429462" y="215848"/>
          <a:ext cx="2171301"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Threats </a:t>
          </a:r>
        </a:p>
      </dsp:txBody>
      <dsp:txXfrm>
        <a:off x="7429462" y="215848"/>
        <a:ext cx="2171301" cy="547200"/>
      </dsp:txXfrm>
    </dsp:sp>
    <dsp:sp modelId="{828D91C5-A419-41D3-B97D-3284765815D1}">
      <dsp:nvSpPr>
        <dsp:cNvPr id="0" name=""/>
        <dsp:cNvSpPr/>
      </dsp:nvSpPr>
      <dsp:spPr>
        <a:xfrm>
          <a:off x="7429462" y="763048"/>
          <a:ext cx="2171301" cy="247074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Increasing # of urgent cares and IV infusion centers</a:t>
          </a:r>
        </a:p>
        <a:p>
          <a:pPr marL="171450" lvl="1" indent="-171450" algn="l" defTabSz="844550">
            <a:lnSpc>
              <a:spcPct val="90000"/>
            </a:lnSpc>
            <a:spcBef>
              <a:spcPct val="0"/>
            </a:spcBef>
            <a:spcAft>
              <a:spcPct val="15000"/>
            </a:spcAft>
            <a:buChar char="•"/>
          </a:pPr>
          <a:r>
            <a:rPr lang="en-US" sz="1900" kern="1200" dirty="0"/>
            <a:t>Mobile infusion companies </a:t>
          </a:r>
        </a:p>
      </dsp:txBody>
      <dsp:txXfrm>
        <a:off x="7429462" y="763048"/>
        <a:ext cx="2171301" cy="2470741"/>
      </dsp:txXfrm>
    </dsp:sp>
    <dsp:sp modelId="{895E7C39-F7D1-4E98-BDA6-B1BF06881537}">
      <dsp:nvSpPr>
        <dsp:cNvPr id="0" name=""/>
        <dsp:cNvSpPr/>
      </dsp:nvSpPr>
      <dsp:spPr>
        <a:xfrm>
          <a:off x="4954178" y="215848"/>
          <a:ext cx="2171301"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Opportunities </a:t>
          </a:r>
        </a:p>
      </dsp:txBody>
      <dsp:txXfrm>
        <a:off x="4954178" y="215848"/>
        <a:ext cx="2171301" cy="547200"/>
      </dsp:txXfrm>
    </dsp:sp>
    <dsp:sp modelId="{76240D97-0CE0-4B30-8D9B-088908F9F87D}">
      <dsp:nvSpPr>
        <dsp:cNvPr id="0" name=""/>
        <dsp:cNvSpPr/>
      </dsp:nvSpPr>
      <dsp:spPr>
        <a:xfrm>
          <a:off x="4954178" y="763048"/>
          <a:ext cx="2171301" cy="247074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Insurances</a:t>
          </a:r>
        </a:p>
        <a:p>
          <a:pPr marL="171450" lvl="1" indent="-171450" algn="l" defTabSz="844550">
            <a:lnSpc>
              <a:spcPct val="90000"/>
            </a:lnSpc>
            <a:spcBef>
              <a:spcPct val="0"/>
            </a:spcBef>
            <a:spcAft>
              <a:spcPct val="15000"/>
            </a:spcAft>
            <a:buChar char="•"/>
          </a:pPr>
          <a:r>
            <a:rPr lang="en-US" sz="1900" kern="1200" dirty="0"/>
            <a:t>Mobile clinics</a:t>
          </a:r>
        </a:p>
        <a:p>
          <a:pPr marL="171450" lvl="1" indent="-171450" algn="l" defTabSz="844550">
            <a:lnSpc>
              <a:spcPct val="90000"/>
            </a:lnSpc>
            <a:spcBef>
              <a:spcPct val="0"/>
            </a:spcBef>
            <a:spcAft>
              <a:spcPct val="15000"/>
            </a:spcAft>
            <a:buChar char="•"/>
          </a:pPr>
          <a:r>
            <a:rPr lang="en-US" sz="1900" kern="1200" dirty="0"/>
            <a:t>Fast track IV visits</a:t>
          </a:r>
        </a:p>
        <a:p>
          <a:pPr marL="171450" lvl="1" indent="-171450" algn="l" defTabSz="844550">
            <a:lnSpc>
              <a:spcPct val="90000"/>
            </a:lnSpc>
            <a:spcBef>
              <a:spcPct val="0"/>
            </a:spcBef>
            <a:spcAft>
              <a:spcPct val="15000"/>
            </a:spcAft>
            <a:buChar char="•"/>
          </a:pPr>
          <a:endParaRPr lang="en-US" sz="1900" kern="1200" dirty="0"/>
        </a:p>
      </dsp:txBody>
      <dsp:txXfrm>
        <a:off x="4954178" y="763048"/>
        <a:ext cx="2171301" cy="2470741"/>
      </dsp:txXfrm>
    </dsp:sp>
    <dsp:sp modelId="{3E8F3899-672A-4A2F-B503-979F480D666E}">
      <dsp:nvSpPr>
        <dsp:cNvPr id="0" name=""/>
        <dsp:cNvSpPr/>
      </dsp:nvSpPr>
      <dsp:spPr>
        <a:xfrm>
          <a:off x="2478894" y="215848"/>
          <a:ext cx="2171301"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Weaknesses</a:t>
          </a:r>
        </a:p>
      </dsp:txBody>
      <dsp:txXfrm>
        <a:off x="2478894" y="215848"/>
        <a:ext cx="2171301" cy="547200"/>
      </dsp:txXfrm>
    </dsp:sp>
    <dsp:sp modelId="{7DC2A72D-0E17-49E2-B396-72D980226A39}">
      <dsp:nvSpPr>
        <dsp:cNvPr id="0" name=""/>
        <dsp:cNvSpPr/>
      </dsp:nvSpPr>
      <dsp:spPr>
        <a:xfrm>
          <a:off x="2478894" y="763048"/>
          <a:ext cx="2171301" cy="247074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New employees </a:t>
          </a:r>
        </a:p>
        <a:p>
          <a:pPr marL="171450" lvl="1" indent="-171450" algn="l" defTabSz="844550">
            <a:lnSpc>
              <a:spcPct val="90000"/>
            </a:lnSpc>
            <a:spcBef>
              <a:spcPct val="0"/>
            </a:spcBef>
            <a:spcAft>
              <a:spcPct val="15000"/>
            </a:spcAft>
            <a:buChar char="•"/>
          </a:pPr>
          <a:r>
            <a:rPr lang="en-US" sz="1900" kern="1200" dirty="0"/>
            <a:t>Gap in communication </a:t>
          </a:r>
        </a:p>
        <a:p>
          <a:pPr marL="171450" lvl="1" indent="-171450" algn="l" defTabSz="844550">
            <a:lnSpc>
              <a:spcPct val="90000"/>
            </a:lnSpc>
            <a:spcBef>
              <a:spcPct val="0"/>
            </a:spcBef>
            <a:spcAft>
              <a:spcPct val="15000"/>
            </a:spcAft>
            <a:buChar char="•"/>
          </a:pPr>
          <a:r>
            <a:rPr lang="en-US" sz="1900" kern="1200" dirty="0"/>
            <a:t>No consistent documentation guidelines </a:t>
          </a:r>
        </a:p>
      </dsp:txBody>
      <dsp:txXfrm>
        <a:off x="2478894" y="763048"/>
        <a:ext cx="2171301" cy="2470741"/>
      </dsp:txXfrm>
    </dsp:sp>
    <dsp:sp modelId="{AFD80B01-5E20-4473-B001-2F5EF4E0F0CF}">
      <dsp:nvSpPr>
        <dsp:cNvPr id="0" name=""/>
        <dsp:cNvSpPr/>
      </dsp:nvSpPr>
      <dsp:spPr>
        <a:xfrm>
          <a:off x="3611" y="215848"/>
          <a:ext cx="2171301"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Strengths </a:t>
          </a:r>
        </a:p>
      </dsp:txBody>
      <dsp:txXfrm>
        <a:off x="3611" y="215848"/>
        <a:ext cx="2171301" cy="547200"/>
      </dsp:txXfrm>
    </dsp:sp>
    <dsp:sp modelId="{1361986A-4D92-454B-BDEA-A2378547FE94}">
      <dsp:nvSpPr>
        <dsp:cNvPr id="0" name=""/>
        <dsp:cNvSpPr/>
      </dsp:nvSpPr>
      <dsp:spPr>
        <a:xfrm>
          <a:off x="3611" y="763048"/>
          <a:ext cx="2171301" cy="247074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Multiple locations </a:t>
          </a:r>
        </a:p>
        <a:p>
          <a:pPr marL="171450" lvl="1" indent="-171450" algn="l" defTabSz="844550">
            <a:lnSpc>
              <a:spcPct val="90000"/>
            </a:lnSpc>
            <a:spcBef>
              <a:spcPct val="0"/>
            </a:spcBef>
            <a:spcAft>
              <a:spcPct val="15000"/>
            </a:spcAft>
            <a:buChar char="•"/>
          </a:pPr>
          <a:r>
            <a:rPr lang="en-US" sz="1900" kern="1200" dirty="0"/>
            <a:t>Emcura Integrative </a:t>
          </a:r>
        </a:p>
        <a:p>
          <a:pPr marL="171450" lvl="1" indent="-171450" algn="l" defTabSz="844550">
            <a:lnSpc>
              <a:spcPct val="90000"/>
            </a:lnSpc>
            <a:spcBef>
              <a:spcPct val="0"/>
            </a:spcBef>
            <a:spcAft>
              <a:spcPct val="15000"/>
            </a:spcAft>
            <a:buChar char="•"/>
          </a:pPr>
          <a:r>
            <a:rPr lang="en-US" sz="1900" kern="1200" dirty="0"/>
            <a:t>Population range </a:t>
          </a:r>
        </a:p>
        <a:p>
          <a:pPr marL="171450" lvl="1" indent="-171450" algn="l" defTabSz="844550">
            <a:lnSpc>
              <a:spcPct val="90000"/>
            </a:lnSpc>
            <a:spcBef>
              <a:spcPct val="0"/>
            </a:spcBef>
            <a:spcAft>
              <a:spcPct val="15000"/>
            </a:spcAft>
            <a:buChar char="•"/>
          </a:pPr>
          <a:r>
            <a:rPr lang="en-US" sz="1900" kern="1200" dirty="0"/>
            <a:t>Active physicians </a:t>
          </a:r>
        </a:p>
        <a:p>
          <a:pPr marL="171450" lvl="1" indent="-171450" algn="l" defTabSz="844550">
            <a:lnSpc>
              <a:spcPct val="90000"/>
            </a:lnSpc>
            <a:spcBef>
              <a:spcPct val="0"/>
            </a:spcBef>
            <a:spcAft>
              <a:spcPct val="15000"/>
            </a:spcAft>
            <a:buChar char="•"/>
          </a:pPr>
          <a:r>
            <a:rPr lang="en-US" sz="1900" kern="1200" dirty="0"/>
            <a:t>Multiple approaches to health </a:t>
          </a:r>
        </a:p>
      </dsp:txBody>
      <dsp:txXfrm>
        <a:off x="3611" y="763048"/>
        <a:ext cx="2171301" cy="2470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61FB1-590A-4EF4-A033-99DED088B729}">
      <dsp:nvSpPr>
        <dsp:cNvPr id="0" name=""/>
        <dsp:cNvSpPr/>
      </dsp:nvSpPr>
      <dsp:spPr>
        <a:xfrm>
          <a:off x="2465292" y="-485789"/>
          <a:ext cx="1705652" cy="2401077"/>
        </a:xfrm>
        <a:prstGeom prst="roundRect">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Plan:</a:t>
          </a:r>
        </a:p>
        <a:p>
          <a:pPr marL="0" lvl="0" indent="0" algn="ctr" defTabSz="533400">
            <a:lnSpc>
              <a:spcPct val="90000"/>
            </a:lnSpc>
            <a:spcBef>
              <a:spcPct val="0"/>
            </a:spcBef>
            <a:spcAft>
              <a:spcPct val="35000"/>
            </a:spcAft>
            <a:buNone/>
          </a:pPr>
          <a:r>
            <a:rPr lang="en-US" sz="1200" kern="1200" dirty="0"/>
            <a:t>Evaluate problem with documentation</a:t>
          </a:r>
        </a:p>
        <a:p>
          <a:pPr marL="0" lvl="0" indent="0" algn="ctr" defTabSz="533400">
            <a:lnSpc>
              <a:spcPct val="90000"/>
            </a:lnSpc>
            <a:spcBef>
              <a:spcPct val="0"/>
            </a:spcBef>
            <a:spcAft>
              <a:spcPct val="35000"/>
            </a:spcAft>
            <a:buNone/>
          </a:pPr>
          <a:r>
            <a:rPr lang="en-US" sz="1200" kern="1200" dirty="0"/>
            <a:t>Evaluate necessary points of documentation for tracking </a:t>
          </a:r>
        </a:p>
        <a:p>
          <a:pPr marL="0" lvl="0" indent="0" algn="ctr" defTabSz="533400">
            <a:lnSpc>
              <a:spcPct val="90000"/>
            </a:lnSpc>
            <a:spcBef>
              <a:spcPct val="0"/>
            </a:spcBef>
            <a:spcAft>
              <a:spcPct val="35000"/>
            </a:spcAft>
            <a:buNone/>
          </a:pPr>
          <a:endParaRPr lang="en-US" sz="1200" kern="1200" dirty="0"/>
        </a:p>
      </dsp:txBody>
      <dsp:txXfrm>
        <a:off x="2548555" y="-402526"/>
        <a:ext cx="1539126" cy="2234551"/>
      </dsp:txXfrm>
    </dsp:sp>
    <dsp:sp modelId="{F255520A-58EB-4882-9DDF-EFD9A64D9752}">
      <dsp:nvSpPr>
        <dsp:cNvPr id="0" name=""/>
        <dsp:cNvSpPr/>
      </dsp:nvSpPr>
      <dsp:spPr>
        <a:xfrm>
          <a:off x="1571274" y="751602"/>
          <a:ext cx="3664056" cy="3664056"/>
        </a:xfrm>
        <a:custGeom>
          <a:avLst/>
          <a:gdLst/>
          <a:ahLst/>
          <a:cxnLst/>
          <a:rect l="0" t="0" r="0" b="0"/>
          <a:pathLst>
            <a:path>
              <a:moveTo>
                <a:pt x="2724254" y="231947"/>
              </a:moveTo>
              <a:arcTo wR="1832028" hR="1832028" stAng="17948677" swAng="7951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95D06A-235E-451B-9D42-A45670CED55B}">
      <dsp:nvSpPr>
        <dsp:cNvPr id="0" name=""/>
        <dsp:cNvSpPr/>
      </dsp:nvSpPr>
      <dsp:spPr>
        <a:xfrm>
          <a:off x="4310035" y="1328797"/>
          <a:ext cx="1705652" cy="2322273"/>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Do:</a:t>
          </a:r>
        </a:p>
        <a:p>
          <a:pPr marL="0" lvl="0" indent="0" algn="ctr" defTabSz="533400">
            <a:lnSpc>
              <a:spcPct val="90000"/>
            </a:lnSpc>
            <a:spcBef>
              <a:spcPct val="0"/>
            </a:spcBef>
            <a:spcAft>
              <a:spcPct val="35000"/>
            </a:spcAft>
            <a:buNone/>
          </a:pPr>
          <a:r>
            <a:rPr lang="en-US" sz="1200" kern="1200" dirty="0"/>
            <a:t>Combine paper documents</a:t>
          </a:r>
        </a:p>
        <a:p>
          <a:pPr marL="0" lvl="0" indent="0" algn="ctr" defTabSz="533400">
            <a:lnSpc>
              <a:spcPct val="90000"/>
            </a:lnSpc>
            <a:spcBef>
              <a:spcPct val="0"/>
            </a:spcBef>
            <a:spcAft>
              <a:spcPct val="35000"/>
            </a:spcAft>
            <a:buNone/>
          </a:pPr>
          <a:r>
            <a:rPr lang="en-US" sz="1200" kern="1200" dirty="0"/>
            <a:t>Create template in </a:t>
          </a:r>
          <a:r>
            <a:rPr lang="en-US" sz="1200" kern="1200" dirty="0" err="1"/>
            <a:t>AllScripts</a:t>
          </a:r>
          <a:endParaRPr lang="en-US" sz="1200" kern="1200" dirty="0"/>
        </a:p>
        <a:p>
          <a:pPr marL="0" lvl="0" indent="0" algn="ctr" defTabSz="533400">
            <a:lnSpc>
              <a:spcPct val="90000"/>
            </a:lnSpc>
            <a:spcBef>
              <a:spcPct val="0"/>
            </a:spcBef>
            <a:spcAft>
              <a:spcPct val="35000"/>
            </a:spcAft>
            <a:buNone/>
          </a:pPr>
          <a:r>
            <a:rPr lang="en-US" sz="1200" kern="1200" dirty="0"/>
            <a:t>Educate staff </a:t>
          </a:r>
        </a:p>
      </dsp:txBody>
      <dsp:txXfrm>
        <a:off x="4393298" y="1412060"/>
        <a:ext cx="1539126" cy="2155747"/>
      </dsp:txXfrm>
    </dsp:sp>
    <dsp:sp modelId="{9A8FECC5-4773-4B6D-9C68-5C4B478753A4}">
      <dsp:nvSpPr>
        <dsp:cNvPr id="0" name=""/>
        <dsp:cNvSpPr/>
      </dsp:nvSpPr>
      <dsp:spPr>
        <a:xfrm>
          <a:off x="1487904" y="677096"/>
          <a:ext cx="3664056" cy="3664056"/>
        </a:xfrm>
        <a:custGeom>
          <a:avLst/>
          <a:gdLst/>
          <a:ahLst/>
          <a:cxnLst/>
          <a:rect l="0" t="0" r="0" b="0"/>
          <a:pathLst>
            <a:path>
              <a:moveTo>
                <a:pt x="3169077" y="3084476"/>
              </a:moveTo>
              <a:arcTo wR="1832028" hR="1832028" stAng="2587726" swAng="83176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BDFC5B7-02E2-44A5-A776-D545AB764156}">
      <dsp:nvSpPr>
        <dsp:cNvPr id="0" name=""/>
        <dsp:cNvSpPr/>
      </dsp:nvSpPr>
      <dsp:spPr>
        <a:xfrm>
          <a:off x="2486730" y="3351486"/>
          <a:ext cx="1705652" cy="1958384"/>
        </a:xfrm>
        <a:prstGeom prst="round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Check:</a:t>
          </a:r>
        </a:p>
        <a:p>
          <a:pPr marL="0" lvl="0" indent="0" algn="ctr" defTabSz="533400">
            <a:lnSpc>
              <a:spcPct val="90000"/>
            </a:lnSpc>
            <a:spcBef>
              <a:spcPct val="0"/>
            </a:spcBef>
            <a:spcAft>
              <a:spcPct val="35000"/>
            </a:spcAft>
            <a:buNone/>
          </a:pPr>
          <a:r>
            <a:rPr lang="en-US" sz="1200" kern="1200"/>
            <a:t>Collect data </a:t>
          </a:r>
        </a:p>
        <a:p>
          <a:pPr marL="0" lvl="0" indent="0" algn="ctr" defTabSz="533400">
            <a:lnSpc>
              <a:spcPct val="90000"/>
            </a:lnSpc>
            <a:spcBef>
              <a:spcPct val="0"/>
            </a:spcBef>
            <a:spcAft>
              <a:spcPct val="35000"/>
            </a:spcAft>
            <a:buNone/>
          </a:pPr>
          <a:r>
            <a:rPr lang="en-US" sz="1200" kern="1200"/>
            <a:t>Analyze number of patients documented </a:t>
          </a:r>
        </a:p>
        <a:p>
          <a:pPr marL="0" lvl="0" indent="0" algn="ctr" defTabSz="533400">
            <a:lnSpc>
              <a:spcPct val="90000"/>
            </a:lnSpc>
            <a:spcBef>
              <a:spcPct val="0"/>
            </a:spcBef>
            <a:spcAft>
              <a:spcPct val="35000"/>
            </a:spcAft>
            <a:buNone/>
          </a:pPr>
          <a:r>
            <a:rPr lang="en-US" sz="1200" kern="1200"/>
            <a:t>Analyze staff compliance </a:t>
          </a:r>
        </a:p>
        <a:p>
          <a:pPr marL="0" lvl="0" indent="0" algn="ctr" defTabSz="533400">
            <a:lnSpc>
              <a:spcPct val="90000"/>
            </a:lnSpc>
            <a:spcBef>
              <a:spcPct val="0"/>
            </a:spcBef>
            <a:spcAft>
              <a:spcPct val="35000"/>
            </a:spcAft>
            <a:buNone/>
          </a:pPr>
          <a:endParaRPr lang="en-US" sz="1200" kern="1200"/>
        </a:p>
      </dsp:txBody>
      <dsp:txXfrm>
        <a:off x="2569993" y="3434749"/>
        <a:ext cx="1539126" cy="1791858"/>
      </dsp:txXfrm>
    </dsp:sp>
    <dsp:sp modelId="{504FDCD8-9C05-46A2-A4D5-89046AA5C534}">
      <dsp:nvSpPr>
        <dsp:cNvPr id="0" name=""/>
        <dsp:cNvSpPr/>
      </dsp:nvSpPr>
      <dsp:spPr>
        <a:xfrm>
          <a:off x="1507528" y="666621"/>
          <a:ext cx="3664056" cy="3664056"/>
        </a:xfrm>
        <a:custGeom>
          <a:avLst/>
          <a:gdLst/>
          <a:ahLst/>
          <a:cxnLst/>
          <a:rect l="0" t="0" r="0" b="0"/>
          <a:pathLst>
            <a:path>
              <a:moveTo>
                <a:pt x="860358" y="3385149"/>
              </a:moveTo>
              <a:arcTo wR="1832028" hR="1832028" stAng="7321866" swAng="77944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0BD546-769D-43BA-AAB0-C24616C13ADC}">
      <dsp:nvSpPr>
        <dsp:cNvPr id="0" name=""/>
        <dsp:cNvSpPr/>
      </dsp:nvSpPr>
      <dsp:spPr>
        <a:xfrm>
          <a:off x="654702" y="1304225"/>
          <a:ext cx="1705652" cy="2388848"/>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Act:</a:t>
          </a:r>
        </a:p>
        <a:p>
          <a:pPr marL="0" lvl="0" indent="0" algn="ctr" defTabSz="533400">
            <a:lnSpc>
              <a:spcPct val="90000"/>
            </a:lnSpc>
            <a:spcBef>
              <a:spcPct val="0"/>
            </a:spcBef>
            <a:spcAft>
              <a:spcPct val="35000"/>
            </a:spcAft>
            <a:buNone/>
          </a:pPr>
          <a:r>
            <a:rPr lang="en-US" sz="1200" kern="1200"/>
            <a:t>Modify tool </a:t>
          </a:r>
        </a:p>
        <a:p>
          <a:pPr marL="0" lvl="0" indent="0" algn="ctr" defTabSz="533400">
            <a:lnSpc>
              <a:spcPct val="90000"/>
            </a:lnSpc>
            <a:spcBef>
              <a:spcPct val="0"/>
            </a:spcBef>
            <a:spcAft>
              <a:spcPct val="35000"/>
            </a:spcAft>
            <a:buNone/>
          </a:pPr>
          <a:r>
            <a:rPr lang="en-US" sz="1200" kern="1200"/>
            <a:t>Continue education to staff </a:t>
          </a:r>
        </a:p>
        <a:p>
          <a:pPr marL="0" lvl="0" indent="0" algn="ctr" defTabSz="533400">
            <a:lnSpc>
              <a:spcPct val="90000"/>
            </a:lnSpc>
            <a:spcBef>
              <a:spcPct val="0"/>
            </a:spcBef>
            <a:spcAft>
              <a:spcPct val="35000"/>
            </a:spcAft>
            <a:buNone/>
          </a:pPr>
          <a:r>
            <a:rPr lang="en-US" sz="1200" kern="1200"/>
            <a:t>Reevaluate if process needs to be repeated </a:t>
          </a:r>
        </a:p>
      </dsp:txBody>
      <dsp:txXfrm>
        <a:off x="737965" y="1387488"/>
        <a:ext cx="1539126" cy="2222322"/>
      </dsp:txXfrm>
    </dsp:sp>
    <dsp:sp modelId="{65D354D6-CF62-4892-B1F5-A64D702D6823}">
      <dsp:nvSpPr>
        <dsp:cNvPr id="0" name=""/>
        <dsp:cNvSpPr/>
      </dsp:nvSpPr>
      <dsp:spPr>
        <a:xfrm>
          <a:off x="1411427" y="770044"/>
          <a:ext cx="3664056" cy="3664056"/>
        </a:xfrm>
        <a:custGeom>
          <a:avLst/>
          <a:gdLst/>
          <a:ahLst/>
          <a:cxnLst/>
          <a:rect l="0" t="0" r="0" b="0"/>
          <a:pathLst>
            <a:path>
              <a:moveTo>
                <a:pt x="631043" y="448567"/>
              </a:moveTo>
              <a:arcTo wR="1832028" hR="1832028" stAng="13742321" swAng="71364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BEBF1F-FAB6-4D1D-AEDC-74C31130FA72}"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FA4E6-0369-4454-969E-AA215B0D2FE0}" type="slidenum">
              <a:rPr lang="en-US" smtClean="0"/>
              <a:t>‹#›</a:t>
            </a:fld>
            <a:endParaRPr lang="en-US"/>
          </a:p>
        </p:txBody>
      </p:sp>
    </p:spTree>
    <p:extLst>
      <p:ext uri="{BB962C8B-B14F-4D97-AF65-F5344CB8AC3E}">
        <p14:creationId xmlns:p14="http://schemas.microsoft.com/office/powerpoint/2010/main" val="240002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a:t>
            </a:fld>
            <a:endParaRPr lang="en-US"/>
          </a:p>
        </p:txBody>
      </p:sp>
    </p:spTree>
    <p:extLst>
      <p:ext uri="{BB962C8B-B14F-4D97-AF65-F5344CB8AC3E}">
        <p14:creationId xmlns:p14="http://schemas.microsoft.com/office/powerpoint/2010/main" val="3445993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theoretical framework used to guide this project was the plan do check act or PDCA cycle by Walter Shewhart. The PDCA cycle is a commonly used to improve planning and processes in the field of quality management. It is often referred to as a rapid improvement cycle because of how frequently it is used to instill quick change. The cycle is an iterative and non-congruent cycle. The PDCA also encompasses the fundamental questions when paired with the institute for healthcare improvement or IHI model. It ais to answer the following three questions. </a:t>
            </a:r>
          </a:p>
          <a:p>
            <a:r>
              <a:rPr lang="en-US" sz="1800" dirty="0">
                <a:effectLst/>
                <a:latin typeface="Times New Roman" panose="02020603050405020304" pitchFamily="18" charset="0"/>
                <a:ea typeface="Calibri" panose="020F0502020204030204" pitchFamily="34" charset="0"/>
              </a:rPr>
              <a:t>What are we trying to accomplish? How will we know that a change is an improvement? What change can we make that will result in improvement?”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10</a:t>
            </a:fld>
            <a:endParaRPr lang="en-US"/>
          </a:p>
        </p:txBody>
      </p:sp>
    </p:spTree>
    <p:extLst>
      <p:ext uri="{BB962C8B-B14F-4D97-AF65-F5344CB8AC3E}">
        <p14:creationId xmlns:p14="http://schemas.microsoft.com/office/powerpoint/2010/main" val="1270927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rPr>
              <a:t>Using the PDCA, this quality and process improvement project was implemented. This project was approved per the Institutional Review Board (IRB) at the University of Detroit Mercy. Additional approval was also obtained from the owners of Emcura Immediate Care.</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Prior to implementation, the following were completed as part of the planning process: the organizational assessment, literature review of evidence, determining the significance to Emcura, creating the provider survey, turning the paper templates into an electronic template with the help of </a:t>
            </a:r>
            <a:r>
              <a:rPr lang="en-US" sz="1800" dirty="0" err="1">
                <a:effectLst/>
                <a:latin typeface="Times New Roman" panose="02020603050405020304" pitchFamily="18" charset="0"/>
                <a:ea typeface="Calibri" panose="020F0502020204030204" pitchFamily="34" charset="0"/>
              </a:rPr>
              <a:t>Emcura’s</a:t>
            </a:r>
            <a:r>
              <a:rPr lang="en-US" sz="1800" dirty="0">
                <a:effectLst/>
                <a:latin typeface="Times New Roman" panose="02020603050405020304" pitchFamily="18" charset="0"/>
                <a:ea typeface="Calibri" panose="020F0502020204030204" pitchFamily="34" charset="0"/>
              </a:rPr>
              <a:t> IT support and creation of the data extraction tool.</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Then, once the electronic documentation template was created, the AllScripts IT team was consulted along with the organizational expert to ensure it was user friendly and included all necessary documentation points. Next, the education was distributed to the providers via text message on the GroupMe platform. The pre-implementation provider survey was conducted. The chat audit data extraction tool was used to collect pre-implementation data for December 2022 and January 2023. Implementation of the template was initiated March 2023. Post-implementation documentation data was collected for March and April 2023 using the same data extraction tool. The post-implementation provider survey was distributed.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For the purpose of this quality improvement project, there is neither direct nor indirect risk to patients who will have documentation on their IV therapy in the EHR with this intervention. Participation of the survey will be voluntary and blind.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11</a:t>
            </a:fld>
            <a:endParaRPr lang="en-US"/>
          </a:p>
        </p:txBody>
      </p:sp>
    </p:spTree>
    <p:extLst>
      <p:ext uri="{BB962C8B-B14F-4D97-AF65-F5344CB8AC3E}">
        <p14:creationId xmlns:p14="http://schemas.microsoft.com/office/powerpoint/2010/main" val="207913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Once chart audits were completed and data was collected, it was placed into a bar chart comparing pre and post implementation documentation points. </a:t>
            </a:r>
          </a:p>
          <a:p>
            <a:r>
              <a:rPr lang="en-US" sz="1800" dirty="0">
                <a:effectLst/>
                <a:latin typeface="Times New Roman" panose="02020603050405020304" pitchFamily="18" charset="0"/>
                <a:ea typeface="Calibri" panose="020F0502020204030204" pitchFamily="34" charset="0"/>
              </a:rPr>
              <a:t>Completion refers to whether that documentation point was written in the chart for that encounter or not. </a:t>
            </a:r>
          </a:p>
          <a:p>
            <a:r>
              <a:rPr lang="en-US" sz="1800" dirty="0">
                <a:effectLst/>
                <a:latin typeface="Times New Roman" panose="02020603050405020304" pitchFamily="18" charset="0"/>
                <a:ea typeface="Calibri" panose="020F0502020204030204" pitchFamily="34" charset="0"/>
              </a:rPr>
              <a:t>As for the provider survey, t</a:t>
            </a:r>
            <a:r>
              <a:rPr lang="en-US" sz="1800" dirty="0"/>
              <a:t>he pre-implementation survey was distributed via surveymonkey.com. However, due to having more than 10 responses, there was a cost of $70 to access the remaining results. Therefor, when the post-implementation surveys were distributed, google forms was used to decrease cost. All responses were kept anonymous. The results were kept by myself the project lead in the PDF and excel file provided by the sites. </a:t>
            </a:r>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The AllScripts EHR was already in place and established. There was no extra costs or purchasing of software to create this template. The template created was automatically implemented alongside the previously made templates. This template will be sustainable to Emcura as long as they use the AllScripts EHR. </a:t>
            </a:r>
          </a:p>
          <a:p>
            <a:endParaRPr lang="en-US" sz="1800" dirty="0">
              <a:solidFill>
                <a:srgbClr val="FF0000"/>
              </a:solidFill>
              <a:effectLst/>
              <a:highlight>
                <a:srgbClr val="FFFF00"/>
              </a:highlight>
              <a:latin typeface="Times New Roman" panose="02020603050405020304" pitchFamily="18" charset="0"/>
            </a:endParaRPr>
          </a:p>
          <a:p>
            <a:endParaRPr lang="en-US" b="1" dirty="0">
              <a:solidFill>
                <a:srgbClr val="FF0000"/>
              </a:solidFill>
            </a:endParaRPr>
          </a:p>
        </p:txBody>
      </p:sp>
      <p:sp>
        <p:nvSpPr>
          <p:cNvPr id="4" name="Slide Number Placeholder 3"/>
          <p:cNvSpPr>
            <a:spLocks noGrp="1"/>
          </p:cNvSpPr>
          <p:nvPr>
            <p:ph type="sldNum" sz="quarter" idx="5"/>
          </p:nvPr>
        </p:nvSpPr>
        <p:spPr/>
        <p:txBody>
          <a:bodyPr/>
          <a:lstStyle/>
          <a:p>
            <a:fld id="{9A9FA4E6-0369-4454-969E-AA215B0D2FE0}" type="slidenum">
              <a:rPr lang="en-US" smtClean="0"/>
              <a:t>12</a:t>
            </a:fld>
            <a:endParaRPr lang="en-US"/>
          </a:p>
        </p:txBody>
      </p:sp>
    </p:spTree>
    <p:extLst>
      <p:ext uri="{BB962C8B-B14F-4D97-AF65-F5344CB8AC3E}">
        <p14:creationId xmlns:p14="http://schemas.microsoft.com/office/powerpoint/2010/main" val="3543274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move to the creation of the IV template. </a:t>
            </a:r>
            <a:r>
              <a:rPr lang="en-US" b="0" i="0" dirty="0">
                <a:solidFill>
                  <a:srgbClr val="000000"/>
                </a:solidFill>
                <a:effectLst/>
                <a:latin typeface="Times New Roman" panose="02020603050405020304" pitchFamily="18" charset="0"/>
              </a:rPr>
              <a:t>Using the already in-place Allscripts EHR software in combination with the current literature evidence, a template was created for IV documentation. Consultation with AllScripts IT team was done to determine the best process for creating a template in the current EHR. This template included the necessary reason for visit, review of systems, physical exam, and assessment/plan with proper billing codes.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13</a:t>
            </a:fld>
            <a:endParaRPr lang="en-US"/>
          </a:p>
        </p:txBody>
      </p:sp>
    </p:spTree>
    <p:extLst>
      <p:ext uri="{BB962C8B-B14F-4D97-AF65-F5344CB8AC3E}">
        <p14:creationId xmlns:p14="http://schemas.microsoft.com/office/powerpoint/2010/main" val="3526417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review of systems and physical exam listed all body systems within normal limits so if there was an abnormal finding or complaint, this would have to be altered on an individual basis. Patient specific history and vitals were also manually inputted into the template for each encounter.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14</a:t>
            </a:fld>
            <a:endParaRPr lang="en-US"/>
          </a:p>
        </p:txBody>
      </p:sp>
    </p:spTree>
    <p:extLst>
      <p:ext uri="{BB962C8B-B14F-4D97-AF65-F5344CB8AC3E}">
        <p14:creationId xmlns:p14="http://schemas.microsoft.com/office/powerpoint/2010/main" val="412197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assessment and plan included the code of moderate dehydration to help with chart auditing in the future even if they were not being billed. Once the template was applied, the provider would have to go to the assessment/plan and type in the created dot phrase. </a:t>
            </a:r>
          </a:p>
          <a:p>
            <a:r>
              <a:rPr lang="en-US" b="0" i="0" dirty="0">
                <a:solidFill>
                  <a:srgbClr val="000000"/>
                </a:solidFill>
                <a:effectLst/>
                <a:latin typeface="Times New Roman" panose="02020603050405020304" pitchFamily="18" charset="0"/>
              </a:rPr>
              <a:t>A ‘dot’ phrase is a quick-text feature of AllScripts that allows individuals to create and save commonly used free-text that is proceeded by a period. The project team and organizational expert deemed adding ‘dot’ phrases to the template would be the best route of action to ensure all documentation points are accounted for. The period lowercase IV was the dot phrase created and is exhibited on the slide here. The first paragraph gives a written description of the procedure performed by the provider and below it lists the necessary documentation points.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15</a:t>
            </a:fld>
            <a:endParaRPr lang="en-US"/>
          </a:p>
        </p:txBody>
      </p:sp>
    </p:spTree>
    <p:extLst>
      <p:ext uri="{BB962C8B-B14F-4D97-AF65-F5344CB8AC3E}">
        <p14:creationId xmlns:p14="http://schemas.microsoft.com/office/powerpoint/2010/main" val="370306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provider survey that was distributed pre and post implementation. It was a 5-point Likert scale and contained seven questions. The same questions were used for both pre and post surveys. </a:t>
            </a:r>
          </a:p>
          <a:p>
            <a:endParaRPr lang="en-US" dirty="0"/>
          </a:p>
          <a:p>
            <a:r>
              <a:rPr lang="en-US" dirty="0"/>
              <a:t>To make note, questions 5 and 6 specifically ask about communication between providers via documentation which in turn reflects my clinical question previously stated. </a:t>
            </a:r>
          </a:p>
        </p:txBody>
      </p:sp>
      <p:sp>
        <p:nvSpPr>
          <p:cNvPr id="4" name="Slide Number Placeholder 3"/>
          <p:cNvSpPr>
            <a:spLocks noGrp="1"/>
          </p:cNvSpPr>
          <p:nvPr>
            <p:ph type="sldNum" sz="quarter" idx="5"/>
          </p:nvPr>
        </p:nvSpPr>
        <p:spPr/>
        <p:txBody>
          <a:bodyPr/>
          <a:lstStyle/>
          <a:p>
            <a:fld id="{9A9FA4E6-0369-4454-969E-AA215B0D2FE0}" type="slidenum">
              <a:rPr lang="en-US" smtClean="0"/>
              <a:t>16</a:t>
            </a:fld>
            <a:endParaRPr lang="en-US"/>
          </a:p>
        </p:txBody>
      </p:sp>
    </p:spTree>
    <p:extLst>
      <p:ext uri="{BB962C8B-B14F-4D97-AF65-F5344CB8AC3E}">
        <p14:creationId xmlns:p14="http://schemas.microsoft.com/office/powerpoint/2010/main" val="3472825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conduct the chart audit, the above tool was created. This tool focused on the necessary documentation points that were found during the review of evidence. I myself created this tool and kept it in a word document. This tool was used for the pre and post implementation data collection. This word document was later turned into an excel document. </a:t>
            </a:r>
          </a:p>
        </p:txBody>
      </p:sp>
      <p:sp>
        <p:nvSpPr>
          <p:cNvPr id="4" name="Slide Number Placeholder 3"/>
          <p:cNvSpPr>
            <a:spLocks noGrp="1"/>
          </p:cNvSpPr>
          <p:nvPr>
            <p:ph type="sldNum" sz="quarter" idx="5"/>
          </p:nvPr>
        </p:nvSpPr>
        <p:spPr/>
        <p:txBody>
          <a:bodyPr/>
          <a:lstStyle/>
          <a:p>
            <a:fld id="{9A9FA4E6-0369-4454-969E-AA215B0D2FE0}" type="slidenum">
              <a:rPr lang="en-US" smtClean="0"/>
              <a:t>17</a:t>
            </a:fld>
            <a:endParaRPr lang="en-US"/>
          </a:p>
        </p:txBody>
      </p:sp>
    </p:spTree>
    <p:extLst>
      <p:ext uri="{BB962C8B-B14F-4D97-AF65-F5344CB8AC3E}">
        <p14:creationId xmlns:p14="http://schemas.microsoft.com/office/powerpoint/2010/main" val="542967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number of IV administrations were collected for the two-month periods: pre-implementation (n=29) and post-implementation (n=46). The graph above depicts the completion of documentation points via the chart audit using the tool. Due to the billers being unavailable to conduct this audit, I had to search each day and find the encounters for IV administrations. I then used the extraction tool and performed the audit. The term ‘yes’ was used if the documentation point was written in the encounter. The term ‘no’ was used if the documentation point was missing in the encounter. The graph above was for a side-by-side comparison of the data for pre and post implementation. As you can see, there was a large difference in the total number of IV encounters when comparing pre and post. This caused the data to be skewed which was not expected when collecting data. It was expected to compare pre and post percentages of whether the documentation point was there or not. Running this data showed that the following categories have an increase in percentage: assessment(72 to  89), IV gauge( 75 to 85), and adverse events(93 to 100). Vitals stayed the same percentage (93). And the following decreased in percentage of completion: total number of non-hydration IVs (86 to 78), location of IV (79 to 61), start/end time (66 to 48), # of attempts (66 to 46), and site description (83 to 72). The template was used 40% of the time after implementation. </a:t>
            </a:r>
          </a:p>
          <a:p>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18</a:t>
            </a:fld>
            <a:endParaRPr lang="en-US"/>
          </a:p>
        </p:txBody>
      </p:sp>
    </p:spTree>
    <p:extLst>
      <p:ext uri="{BB962C8B-B14F-4D97-AF65-F5344CB8AC3E}">
        <p14:creationId xmlns:p14="http://schemas.microsoft.com/office/powerpoint/2010/main" val="58503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provider survey results. The table depicts the percentages of responses for each question of the 5-point Likert scale. As you can see here, the total number of responses also varies significantly from pre-implementation being 13 and post-implementation being 8. There was an additional question at first that asked for a unique 4-digit code so that I would be able to compare pre and post surveys from individual responses, however, due to lack of participation this was unable to be performed. Therefore, the data analyzed was generalized totals for each question. The decrease in responses along with the lack of compliance changed how this data was expected to be analyzed. Based on this data, providers were more familiar  with required documentation points,  they also felt like communication between providers increased via documentation, and also felt like there was an easy electronic template to be utilized. </a:t>
            </a:r>
          </a:p>
          <a:p>
            <a:r>
              <a:rPr lang="en-US" dirty="0"/>
              <a:t>All questions had an increase in their Likert scale response that helped support this. </a:t>
            </a:r>
          </a:p>
        </p:txBody>
      </p:sp>
      <p:sp>
        <p:nvSpPr>
          <p:cNvPr id="4" name="Slide Number Placeholder 3"/>
          <p:cNvSpPr>
            <a:spLocks noGrp="1"/>
          </p:cNvSpPr>
          <p:nvPr>
            <p:ph type="sldNum" sz="quarter" idx="5"/>
          </p:nvPr>
        </p:nvSpPr>
        <p:spPr/>
        <p:txBody>
          <a:bodyPr/>
          <a:lstStyle/>
          <a:p>
            <a:fld id="{9A9FA4E6-0369-4454-969E-AA215B0D2FE0}" type="slidenum">
              <a:rPr lang="en-US" smtClean="0"/>
              <a:t>19</a:t>
            </a:fld>
            <a:endParaRPr lang="en-US"/>
          </a:p>
        </p:txBody>
      </p:sp>
    </p:spTree>
    <p:extLst>
      <p:ext uri="{BB962C8B-B14F-4D97-AF65-F5344CB8AC3E}">
        <p14:creationId xmlns:p14="http://schemas.microsoft.com/office/powerpoint/2010/main" val="244643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quick introduction, this project took place at Emcura immediate care. Emcura has another company called Emcura integrative that has naturopathic physicians who practice here. However, the focus was on the primary and urgent care setting patients received intravenous or IV therapies. Previously, Emcura lacked an electronic template for documentation of IV administration. IV therapy has many benefits that we will discuss later in the presentation but also many risks and complications. Therefor, proper documentation would not only increase communication between providers but also increase patient safety. </a:t>
            </a:r>
          </a:p>
        </p:txBody>
      </p:sp>
      <p:sp>
        <p:nvSpPr>
          <p:cNvPr id="4" name="Slide Number Placeholder 3"/>
          <p:cNvSpPr>
            <a:spLocks noGrp="1"/>
          </p:cNvSpPr>
          <p:nvPr>
            <p:ph type="sldNum" sz="quarter" idx="5"/>
          </p:nvPr>
        </p:nvSpPr>
        <p:spPr/>
        <p:txBody>
          <a:bodyPr/>
          <a:lstStyle/>
          <a:p>
            <a:fld id="{9A9FA4E6-0369-4454-969E-AA215B0D2FE0}" type="slidenum">
              <a:rPr lang="en-US" smtClean="0"/>
              <a:t>2</a:t>
            </a:fld>
            <a:endParaRPr lang="en-US"/>
          </a:p>
        </p:txBody>
      </p:sp>
    </p:spTree>
    <p:extLst>
      <p:ext uri="{BB962C8B-B14F-4D97-AF65-F5344CB8AC3E}">
        <p14:creationId xmlns:p14="http://schemas.microsoft.com/office/powerpoint/2010/main" val="84444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analyzing these raw percentages, one must take into consideration the large variance in total encounters for the total n for pre and post. However, it can be said that once the implementation of the template was conducted, that multiple documentation points completion increased. Whether there is a correlation to template use versus completion cannot be determined at this time. Continuing the research and data collection along with education for the providers, may show an increase in the completion of documentation points even further. Stressing the importance of these documentation points from a legality standpoint may increase compliance as well. There was an increase in provider perception and familiarity of IV documentation. Majority of quality improvement is education and aiming to improve current processes, deeming this project a success. </a:t>
            </a:r>
          </a:p>
          <a:p>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20</a:t>
            </a:fld>
            <a:endParaRPr lang="en-US"/>
          </a:p>
        </p:txBody>
      </p:sp>
    </p:spTree>
    <p:extLst>
      <p:ext uri="{BB962C8B-B14F-4D97-AF65-F5344CB8AC3E}">
        <p14:creationId xmlns:p14="http://schemas.microsoft.com/office/powerpoint/2010/main" val="3420771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000000"/>
                </a:solidFill>
                <a:effectLst/>
                <a:latin typeface="Times New Roman" panose="02020603050405020304" pitchFamily="18" charset="0"/>
              </a:rPr>
              <a:t>While the use of the created EHR template for these administrations was 18 out of 46 times (approximately 39%), conclusions were unable to be drawn on whether the template specifically  increased documentation point completion. </a:t>
            </a:r>
            <a:endParaRPr lang="en-US" sz="12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This template may be considered in other outpatient infusion settings, especially if those infusions are being billed to insurance. While the EHR may differ, it would lay a foundation of required documentation points for billing, provider communication and patient safety.  While this project allowed me to complete all DNP essentials in a small way, essentials 2, 3, and 4 were the main focus. As indicated by their titles, these three essentials focused on quality improvement in health care along with using evidence-based practice and information systems/technology to transform health care.</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21</a:t>
            </a:fld>
            <a:endParaRPr lang="en-US"/>
          </a:p>
        </p:txBody>
      </p:sp>
    </p:spTree>
    <p:extLst>
      <p:ext uri="{BB962C8B-B14F-4D97-AF65-F5344CB8AC3E}">
        <p14:creationId xmlns:p14="http://schemas.microsoft.com/office/powerpoint/2010/main" val="3188364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quality improvement project had potential bias and limitations. </a:t>
            </a:r>
            <a:r>
              <a:rPr lang="en-US" b="0" i="0" dirty="0">
                <a:solidFill>
                  <a:srgbClr val="000000"/>
                </a:solidFill>
                <a:effectLst/>
                <a:latin typeface="Times New Roman" panose="02020603050405020304" pitchFamily="18" charset="0"/>
              </a:rPr>
              <a:t>The project leader was also a provider documenting IV administrations during entire project timeline, along with providing continuous education and guidance on the project. </a:t>
            </a:r>
            <a:r>
              <a:rPr lang="en-US" sz="1800" b="0" i="0" dirty="0">
                <a:solidFill>
                  <a:srgbClr val="000000"/>
                </a:solidFill>
                <a:effectLst/>
                <a:latin typeface="Times New Roman" panose="02020603050405020304" pitchFamily="18" charset="0"/>
              </a:rPr>
              <a:t>Also, there was a substantial difference in </a:t>
            </a:r>
            <a:r>
              <a:rPr lang="en-US" sz="1800" b="0" i="1" dirty="0">
                <a:solidFill>
                  <a:srgbClr val="000000"/>
                </a:solidFill>
                <a:effectLst/>
                <a:latin typeface="Times New Roman" panose="02020603050405020304" pitchFamily="18" charset="0"/>
              </a:rPr>
              <a:t>n</a:t>
            </a:r>
            <a:r>
              <a:rPr lang="en-US" sz="1800" b="0" i="0" dirty="0">
                <a:solidFill>
                  <a:srgbClr val="000000"/>
                </a:solidFill>
                <a:effectLst/>
                <a:latin typeface="Times New Roman" panose="02020603050405020304" pitchFamily="18" charset="0"/>
              </a:rPr>
              <a:t> for the pre- and post-implementation chart audit data and provider survey. </a:t>
            </a:r>
            <a:r>
              <a:rPr lang="en-US" b="0" i="0" dirty="0">
                <a:solidFill>
                  <a:srgbClr val="000000"/>
                </a:solidFill>
                <a:effectLst/>
                <a:latin typeface="Times New Roman" panose="02020603050405020304" pitchFamily="18" charset="0"/>
              </a:rPr>
              <a:t>The template created was used 18 out of 46 times which showed suboptimal participation. Another limitation would be linked to the billers being unavailable. This caused an increase in difficulty for the chart auditing process and could have led to an inaccuracy to the exact number of IV documented charts audited. Due to these limitations, the results may have been influenced. To prevent future bias from appearing in projects, eliminating the project lead documentation from the data may result in more accurate calculations, however, it is often beneficial to have the project leader be part of quality improvement projects to help with compliance and by in.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22</a:t>
            </a:fld>
            <a:endParaRPr lang="en-US"/>
          </a:p>
        </p:txBody>
      </p:sp>
    </p:spTree>
    <p:extLst>
      <p:ext uri="{BB962C8B-B14F-4D97-AF65-F5344CB8AC3E}">
        <p14:creationId xmlns:p14="http://schemas.microsoft.com/office/powerpoint/2010/main" val="3692073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 New Roman" panose="02020603050405020304" pitchFamily="18" charset="0"/>
              </a:rPr>
              <a:t>In conclusion, the quality improvement project at Emcura Immediate care regarding intravenous documentation was meant to increase communication between providers via charting and in turn increase patient safety. The project was based around the PDCA cycle framework. One cycle was run to determine the final implementation phase. During this implementation phase, education was presented to the providers and data was collected on the encounters regarding IV documentation pre- and post-implementation of the template created in the EHR. Based on data analysis, while no direct correlation could be made, the template did increase completion of multiple documentation points. This project and template increased provider perception/knowledge of patient safety and communication as evidence by the provider survey. The documentation points necessary for IV charting are important to allow for sufficient communication via charting, which in turn increases patient safety. Overall, this was a successful quality improvement project that can continue to be used while the AllScripts EHR is utilized at Emcura.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23</a:t>
            </a:fld>
            <a:endParaRPr lang="en-US"/>
          </a:p>
        </p:txBody>
      </p:sp>
    </p:spTree>
    <p:extLst>
      <p:ext uri="{BB962C8B-B14F-4D97-AF65-F5344CB8AC3E}">
        <p14:creationId xmlns:p14="http://schemas.microsoft.com/office/powerpoint/2010/main" val="403239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24</a:t>
            </a:fld>
            <a:endParaRPr lang="en-US"/>
          </a:p>
        </p:txBody>
      </p:sp>
    </p:spTree>
    <p:extLst>
      <p:ext uri="{BB962C8B-B14F-4D97-AF65-F5344CB8AC3E}">
        <p14:creationId xmlns:p14="http://schemas.microsoft.com/office/powerpoint/2010/main" val="45881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Emcura Immediate care is a privately owned group of urgent and primary care centers located in southeast Michigan. Currently there are four locations in Bloomfield Hills, Grosse Pointe, Northville, and Royal Oak. The providers prefer to bring a patient centered, holistic, integrative, and natural approach to medicine. Many times, the team of providers are ordering IV infusion therapies for their chronically or acutely ill patients requiring hydration or a boost in electrolytes/vitamins/minerals. For this project, the two IV categories will be separated into hydration vs. non-hydration therapies. Hydration IVs can be billed to insurances while the non-hydration IVs are paid for out of pocket and are collected prior to administration. Whether processing through insurance or out of pocket expenses, documentation remains crucial for legal purposes, communication between providers, and patient safety. For Emcura specifically, they use the AllScripts EHR. This is where all documentation for encounters occurs. Providers found this project necessary because their previously in place paper templates were not being utilized and many key documentation points were being missed when charting electronically.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As far as a nurse or advance practice nurse implication, documentation is vital. Nurses are responsible for assessing and ensuring patient safety. As mentioned by Rosenthal (2005), careful documentation can help protect the license of the individual performing the IV administration from a legal standpoint. We will touch further on the national infusion center association guidelines during the literature review. </a:t>
            </a:r>
          </a:p>
        </p:txBody>
      </p:sp>
      <p:sp>
        <p:nvSpPr>
          <p:cNvPr id="4" name="Slide Number Placeholder 3"/>
          <p:cNvSpPr>
            <a:spLocks noGrp="1"/>
          </p:cNvSpPr>
          <p:nvPr>
            <p:ph type="sldNum" sz="quarter" idx="5"/>
          </p:nvPr>
        </p:nvSpPr>
        <p:spPr/>
        <p:txBody>
          <a:bodyPr/>
          <a:lstStyle/>
          <a:p>
            <a:fld id="{9A9FA4E6-0369-4454-969E-AA215B0D2FE0}" type="slidenum">
              <a:rPr lang="en-US" smtClean="0"/>
              <a:t>3</a:t>
            </a:fld>
            <a:endParaRPr lang="en-US"/>
          </a:p>
        </p:txBody>
      </p:sp>
    </p:spTree>
    <p:extLst>
      <p:ext uri="{BB962C8B-B14F-4D97-AF65-F5344CB8AC3E}">
        <p14:creationId xmlns:p14="http://schemas.microsoft.com/office/powerpoint/2010/main" val="1998971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get an understanding of the frequency of Iv administrations, an audit was done for the year of 2021. This was completed with the help of the billing department along with using the MindBody application which is platform Emcura uses for sales of supplements and services. </a:t>
            </a:r>
          </a:p>
        </p:txBody>
      </p:sp>
      <p:sp>
        <p:nvSpPr>
          <p:cNvPr id="4" name="Slide Number Placeholder 3"/>
          <p:cNvSpPr>
            <a:spLocks noGrp="1"/>
          </p:cNvSpPr>
          <p:nvPr>
            <p:ph type="sldNum" sz="quarter" idx="5"/>
          </p:nvPr>
        </p:nvSpPr>
        <p:spPr/>
        <p:txBody>
          <a:bodyPr/>
          <a:lstStyle/>
          <a:p>
            <a:fld id="{9A9FA4E6-0369-4454-969E-AA215B0D2FE0}" type="slidenum">
              <a:rPr lang="en-US" smtClean="0"/>
              <a:t>4</a:t>
            </a:fld>
            <a:endParaRPr lang="en-US"/>
          </a:p>
        </p:txBody>
      </p:sp>
    </p:spTree>
    <p:extLst>
      <p:ext uri="{BB962C8B-B14F-4D97-AF65-F5344CB8AC3E}">
        <p14:creationId xmlns:p14="http://schemas.microsoft.com/office/powerpoint/2010/main" val="2006919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Times New Roman" panose="02020603050405020304" pitchFamily="18" charset="0"/>
                <a:ea typeface="Calibri" panose="020F0502020204030204" pitchFamily="34" charset="0"/>
              </a:rPr>
              <a:t>“According to QY Research Medical, the Intravenous Therapy and Vein Access Market size was accounted at $22.8 billion in 2020 and is expected to reach $37.5 billion by 2030” (QY Research, 2022). This rise could be correlated to the aging population and increase in chronic illnesses. Shifting into the importance of a documentation tool for these Iv therapies, there are potential risks and complications that may arise. For example, infiltration, phlebitis, abscess, cellulitis, bleeding, allergy and skin necrosis. </a:t>
            </a:r>
            <a:r>
              <a:rPr lang="en-US" sz="1800" dirty="0">
                <a:effectLst/>
                <a:latin typeface="Times New Roman" panose="02020603050405020304" pitchFamily="18" charset="0"/>
                <a:ea typeface="Calibri" panose="020F0502020204030204" pitchFamily="34" charset="0"/>
              </a:rPr>
              <a:t>While administering IV infusions, there are documentation guidelines that need to be followed according to the Medicaid and Medicare Coverage Database (CMS, 2020). Aside from coding the visit with certain current procedural terminology (CPT) codes based on duration of infusion times (96360 and 96361), the CMS also outlines certain documentation specifications, such as an assessment, vital signs, history, and medical necessity for therapy (CMS, 2020).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5</a:t>
            </a:fld>
            <a:endParaRPr lang="en-US"/>
          </a:p>
        </p:txBody>
      </p:sp>
    </p:spTree>
    <p:extLst>
      <p:ext uri="{BB962C8B-B14F-4D97-AF65-F5344CB8AC3E}">
        <p14:creationId xmlns:p14="http://schemas.microsoft.com/office/powerpoint/2010/main" val="1870801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6</a:t>
            </a:fld>
            <a:endParaRPr lang="en-US"/>
          </a:p>
        </p:txBody>
      </p:sp>
    </p:spTree>
    <p:extLst>
      <p:ext uri="{BB962C8B-B14F-4D97-AF65-F5344CB8AC3E}">
        <p14:creationId xmlns:p14="http://schemas.microsoft.com/office/powerpoint/2010/main" val="1263422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rPr>
              <a:t>A literature review was conducted to find necessary documentation points for intravenous therapy. This review was not limited to the outpatient urgent care setting but to IV infusions in general. The search was organized on PubMed and CINAHL for free full text articles from 2005 to present. Unfortunately, there were an extremely limited number of articles that fit the search criteria regarding urgent care clinics. By expanding the date range outside of the usual five-to-seven-years, two more articles were obtained to emphasize the importance of documentation and quality improvement. In all, there were 7 articles used in the literature review. The following are the three themes found during the literature review. </a:t>
            </a:r>
          </a:p>
          <a:p>
            <a:pPr marL="0" marR="0">
              <a:lnSpc>
                <a:spcPct val="107000"/>
              </a:lnSpc>
              <a:spcBef>
                <a:spcPts val="0"/>
              </a:spcBef>
              <a:spcAft>
                <a:spcPts val="800"/>
              </a:spcAft>
            </a:pPr>
            <a:r>
              <a:rPr lang="en-US" sz="1800" b="1" dirty="0">
                <a:effectLst/>
                <a:latin typeface="Times New Roman" panose="02020603050405020304" pitchFamily="18" charset="0"/>
              </a:rPr>
              <a:t>Efficiency </a:t>
            </a:r>
            <a:r>
              <a:rPr lang="en-US" sz="1800" dirty="0">
                <a:effectLst/>
                <a:latin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Several studies suggest that infusion therapy administered in an outpatient clinic saves the patient significant time and money when compared to the hospital or emergency department setting. In the study by Reese et al. (2021), receiving standard migraine therapy infusion treatments in an outpatient clinic versus a hospital, the mean duration of the visit was reduced from 6.24 hours to 2.51 hours, along with the average cost of the visit being reduced from $10,375 to $962. </a:t>
            </a:r>
            <a:r>
              <a:rPr lang="en-US" sz="1800" dirty="0" err="1">
                <a:effectLst/>
                <a:latin typeface="Times New Roman" panose="02020603050405020304" pitchFamily="18" charset="0"/>
                <a:ea typeface="Calibri" panose="020F0502020204030204" pitchFamily="34" charset="0"/>
              </a:rPr>
              <a:t>Dohse</a:t>
            </a:r>
            <a:r>
              <a:rPr lang="en-US" sz="1800" dirty="0">
                <a:effectLst/>
                <a:latin typeface="Times New Roman" panose="02020603050405020304" pitchFamily="18" charset="0"/>
                <a:ea typeface="Calibri" panose="020F0502020204030204" pitchFamily="34" charset="0"/>
              </a:rPr>
              <a:t> went on discuss that ambulatory infusion centers main focus was to run efficiently, profitably and effectively. They contributed this to having all medical records at hand and easily accessible so that the entire healthcare history of patients were at their fingertips. </a:t>
            </a:r>
          </a:p>
          <a:p>
            <a:pPr marL="0" marR="0">
              <a:lnSpc>
                <a:spcPct val="107000"/>
              </a:lnSpc>
              <a:spcBef>
                <a:spcPts val="0"/>
              </a:spcBef>
              <a:spcAft>
                <a:spcPts val="800"/>
              </a:spcAft>
            </a:pPr>
            <a:r>
              <a:rPr lang="en-US" sz="1800" b="1" dirty="0">
                <a:effectLst/>
                <a:latin typeface="Times New Roman" panose="02020603050405020304" pitchFamily="18" charset="0"/>
              </a:rPr>
              <a:t>Documentation Requirements </a:t>
            </a:r>
            <a:r>
              <a:rPr lang="en-US" sz="1800" dirty="0">
                <a:effectLst/>
                <a:latin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The literature supports that proper documentation is vital in providing safe and efficient care to patients. Documentation also helps track possible complications as discussed previously. The article by </a:t>
            </a:r>
            <a:r>
              <a:rPr lang="en-US" sz="1800" dirty="0" err="1">
                <a:effectLst/>
                <a:latin typeface="Times New Roman" panose="02020603050405020304" pitchFamily="18" charset="0"/>
                <a:ea typeface="Calibri" panose="020F0502020204030204" pitchFamily="34" charset="0"/>
              </a:rPr>
              <a:t>Trentadue</a:t>
            </a:r>
            <a:r>
              <a:rPr lang="en-US" sz="1800" dirty="0">
                <a:effectLst/>
                <a:latin typeface="Times New Roman" panose="02020603050405020304" pitchFamily="18" charset="0"/>
                <a:ea typeface="Calibri" panose="020F0502020204030204" pitchFamily="34" charset="0"/>
              </a:rPr>
              <a:t> et al. discussed charting in the electronic health record and the use of an avatar for documenting lines and drains. The National infusion center association also discussed minimum standards for infusions inpatient/outpatient. ). The national infusion center association stated the following must be collected and documented pre- and post-infusion: “Temperature, blood pressure, heart rate, oxygen saturation, respiratory rate”  along with consent and a physical assessment of the patient. </a:t>
            </a:r>
          </a:p>
          <a:p>
            <a:pPr marL="0" marR="0">
              <a:lnSpc>
                <a:spcPct val="107000"/>
              </a:lnSpc>
              <a:spcBef>
                <a:spcPts val="0"/>
              </a:spcBef>
              <a:spcAft>
                <a:spcPts val="800"/>
              </a:spcAft>
            </a:pPr>
            <a:r>
              <a:rPr lang="en-US" sz="1800" dirty="0">
                <a:effectLst/>
                <a:latin typeface="Times New Roman" panose="02020603050405020304" pitchFamily="18" charset="0"/>
              </a:rPr>
              <a:t>As for pa</a:t>
            </a:r>
            <a:r>
              <a:rPr lang="en-US" sz="1800" b="1" dirty="0">
                <a:effectLst/>
                <a:latin typeface="Times New Roman" panose="02020603050405020304" pitchFamily="18" charset="0"/>
              </a:rPr>
              <a:t>tient satisfaction, </a:t>
            </a:r>
            <a:r>
              <a:rPr lang="en-US" sz="1800" dirty="0">
                <a:effectLst/>
                <a:latin typeface="Times New Roman" panose="02020603050405020304" pitchFamily="18" charset="0"/>
              </a:rPr>
              <a:t>patients identified the duration length of IV infusions outpatient as the greatest benefit. However, another article discussed that receiving outpatient infusions also bring complications with travel, accessibility, and appointment scheduling.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7</a:t>
            </a:fld>
            <a:endParaRPr lang="en-US"/>
          </a:p>
        </p:txBody>
      </p:sp>
    </p:spTree>
    <p:extLst>
      <p:ext uri="{BB962C8B-B14F-4D97-AF65-F5344CB8AC3E}">
        <p14:creationId xmlns:p14="http://schemas.microsoft.com/office/powerpoint/2010/main" val="174657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For this project, an organizational assessment was completed. </a:t>
            </a:r>
          </a:p>
          <a:p>
            <a:r>
              <a:rPr lang="en-US" sz="1800" dirty="0">
                <a:effectLst/>
                <a:latin typeface="Times New Roman" panose="02020603050405020304" pitchFamily="18" charset="0"/>
                <a:ea typeface="Calibri" panose="020F0502020204030204" pitchFamily="34" charset="0"/>
              </a:rPr>
              <a:t>Emcura Immediate Care has many strengths including having recently expanded to multiple locations throughout Southeast Michigan. They also have the referrals from the Emcura integrative portion. The overseeing physicians are very active in the care provided to the patients. Also, the age of patients ranges from 6 months to 95 years old.</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However, with expansion of business comes new employees and new providers. While some providers come with experience, others may be limited or have recently graduated.  New providers and staff are trained on the job for multiple weeks until they are able to safely practice independently. </a:t>
            </a:r>
          </a:p>
          <a:p>
            <a:endParaRPr lang="en-US" sz="1800" dirty="0">
              <a:effectLst/>
              <a:latin typeface="Times New Roman" panose="02020603050405020304" pitchFamily="18" charset="0"/>
            </a:endParaRPr>
          </a:p>
          <a:p>
            <a:r>
              <a:rPr lang="en-US" sz="1800" dirty="0">
                <a:effectLst/>
                <a:latin typeface="Times New Roman" panose="02020603050405020304" pitchFamily="18" charset="0"/>
              </a:rPr>
              <a:t>Opportunities for Emcura are that they accept</a:t>
            </a:r>
            <a:r>
              <a:rPr lang="en-US" sz="1800" dirty="0">
                <a:effectLst/>
                <a:latin typeface="Times New Roman" panose="02020603050405020304" pitchFamily="18" charset="0"/>
                <a:ea typeface="Calibri" panose="020F0502020204030204" pitchFamily="34" charset="0"/>
              </a:rPr>
              <a:t> differing insurances depending on urgent care vs primary care patient status. They range from commercial to private to government policies. While most insurances cover hydration IVs, there is low reimbursement for the time and monitoring needed/given to these patients. Insurances do not cover non-hydration </a:t>
            </a:r>
            <a:r>
              <a:rPr lang="en-US" sz="1800" dirty="0" err="1">
                <a:effectLst/>
                <a:latin typeface="Times New Roman" panose="02020603050405020304" pitchFamily="18" charset="0"/>
                <a:ea typeface="Calibri" panose="020F0502020204030204" pitchFamily="34" charset="0"/>
              </a:rPr>
              <a:t>Ivs</a:t>
            </a:r>
            <a:r>
              <a:rPr lang="en-US" sz="1800" dirty="0">
                <a:effectLst/>
                <a:latin typeface="Times New Roman" panose="02020603050405020304" pitchFamily="18" charset="0"/>
                <a:ea typeface="Calibri" panose="020F0502020204030204" pitchFamily="34" charset="0"/>
              </a:rPr>
              <a:t>. There is also the possibility of opening a clinic for solely IV visits and incorporating that into a mobile or at home IV therapy company </a:t>
            </a:r>
          </a:p>
          <a:p>
            <a:endParaRPr lang="en-US" sz="1800" dirty="0">
              <a:effectLst/>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Calibri" panose="020F0502020204030204" pitchFamily="34" charset="0"/>
              </a:rPr>
              <a:t>As for threats to Emcura, urgent care facilities numbers are constantly fluctuating. Emcura has the threat of losing customers to their surrounding private or hospital owned urgent care facilities. Finally, as IV therapies increase, the number of infusion clinics and mobile infusion companies have increased. Previously, there have been no reported problems or adverse events during IV administrations, therefor creating the electronic template was for preventative measures. </a:t>
            </a:r>
          </a:p>
        </p:txBody>
      </p:sp>
      <p:sp>
        <p:nvSpPr>
          <p:cNvPr id="4" name="Slide Number Placeholder 3"/>
          <p:cNvSpPr>
            <a:spLocks noGrp="1"/>
          </p:cNvSpPr>
          <p:nvPr>
            <p:ph type="sldNum" sz="quarter" idx="5"/>
          </p:nvPr>
        </p:nvSpPr>
        <p:spPr/>
        <p:txBody>
          <a:bodyPr/>
          <a:lstStyle/>
          <a:p>
            <a:fld id="{9A9FA4E6-0369-4454-969E-AA215B0D2FE0}" type="slidenum">
              <a:rPr lang="en-US" smtClean="0"/>
              <a:t>8</a:t>
            </a:fld>
            <a:endParaRPr lang="en-US"/>
          </a:p>
        </p:txBody>
      </p:sp>
    </p:spTree>
    <p:extLst>
      <p:ext uri="{BB962C8B-B14F-4D97-AF65-F5344CB8AC3E}">
        <p14:creationId xmlns:p14="http://schemas.microsoft.com/office/powerpoint/2010/main" val="8559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Calibri" panose="020F0502020204030204" pitchFamily="34" charset="0"/>
              </a:rPr>
              <a:t>Maintaining proper and adequate documentation is crucial to ensure communication between team members, coordinating care, decision making, and improving data tracking, along with patient safety and outcomes. This process improvement project focused on implementing a standardized electronic documentation template for intravenous therapies at Emcura Immediate Care. </a:t>
            </a:r>
            <a:endParaRPr lang="en-US" dirty="0"/>
          </a:p>
        </p:txBody>
      </p:sp>
      <p:sp>
        <p:nvSpPr>
          <p:cNvPr id="4" name="Slide Number Placeholder 3"/>
          <p:cNvSpPr>
            <a:spLocks noGrp="1"/>
          </p:cNvSpPr>
          <p:nvPr>
            <p:ph type="sldNum" sz="quarter" idx="5"/>
          </p:nvPr>
        </p:nvSpPr>
        <p:spPr/>
        <p:txBody>
          <a:bodyPr/>
          <a:lstStyle/>
          <a:p>
            <a:fld id="{9A9FA4E6-0369-4454-969E-AA215B0D2FE0}" type="slidenum">
              <a:rPr lang="en-US" smtClean="0"/>
              <a:t>9</a:t>
            </a:fld>
            <a:endParaRPr lang="en-US"/>
          </a:p>
        </p:txBody>
      </p:sp>
    </p:spTree>
    <p:extLst>
      <p:ext uri="{BB962C8B-B14F-4D97-AF65-F5344CB8AC3E}">
        <p14:creationId xmlns:p14="http://schemas.microsoft.com/office/powerpoint/2010/main" val="2270414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2359FC5A-0B5C-E54D-8360-6E7A2AEB38A1}"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246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382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0426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854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B1AD4-8350-4C49-8A44-05269D167CDE}"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FC5A-0B5C-E54D-8360-6E7A2AEB38A1}"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269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514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EB1AD4-8350-4C49-8A44-05269D167CDE}"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FC5A-0B5C-E54D-8360-6E7A2AEB38A1}"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995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EB1AD4-8350-4C49-8A44-05269D167CDE}"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FC5A-0B5C-E54D-8360-6E7A2AEB38A1}"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781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B1AD4-8350-4C49-8A44-05269D167CDE}"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9FC5A-0B5C-E54D-8360-6E7A2AEB38A1}" type="slidenum">
              <a:rPr lang="en-US" smtClean="0"/>
              <a:t>‹#›</a:t>
            </a:fld>
            <a:endParaRPr lang="en-US"/>
          </a:p>
        </p:txBody>
      </p:sp>
    </p:spTree>
    <p:extLst>
      <p:ext uri="{BB962C8B-B14F-4D97-AF65-F5344CB8AC3E}">
        <p14:creationId xmlns:p14="http://schemas.microsoft.com/office/powerpoint/2010/main" val="2231095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650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1EB1AD4-8350-4C49-8A44-05269D167CDE}" type="datetimeFigureOut">
              <a:rPr lang="en-US" smtClean="0"/>
              <a:t>11/14/2024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2359FC5A-0B5C-E54D-8360-6E7A2AEB38A1}"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25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1EB1AD4-8350-4C49-8A44-05269D167CDE}" type="datetimeFigureOut">
              <a:rPr lang="en-US" smtClean="0"/>
              <a:t>11/14/2024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2359FC5A-0B5C-E54D-8360-6E7A2AEB38A1}"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09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coverage-database/view/article.aspx?articleid=54635" TargetMode="External"/><Relationship Id="rId7" Type="http://schemas.openxmlformats.org/officeDocument/2006/relationships/hyperlink" Target="https://doi.org/10.1177/237437351984392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doi.org/10.1016/j.jns.2021.117384" TargetMode="External"/><Relationship Id="rId5" Type="http://schemas.openxmlformats.org/officeDocument/2006/relationships/hyperlink" Target="https://www.ibisworld.com/industry-statistics/number-of-businesses/urgent-care-centers-unitedstates/#:~:text=There%20are%205%2C927%20Urgent%20Care,increase%20of%20" TargetMode="External"/><Relationship Id="rId4" Type="http://schemas.openxmlformats.org/officeDocument/2006/relationships/hyperlink" Target="https://doi.org/10.1097/nan.0b013e31824237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A2E7-6CFF-7E4C-933D-A25468385BF0}"/>
              </a:ext>
            </a:extLst>
          </p:cNvPr>
          <p:cNvSpPr>
            <a:spLocks noGrp="1"/>
          </p:cNvSpPr>
          <p:nvPr>
            <p:ph type="ctrTitle"/>
          </p:nvPr>
        </p:nvSpPr>
        <p:spPr>
          <a:xfrm>
            <a:off x="1524000" y="1978593"/>
            <a:ext cx="9144000" cy="2387600"/>
          </a:xfrm>
        </p:spPr>
        <p:txBody>
          <a:bodyPr>
            <a:normAutofit fontScale="90000"/>
          </a:bodyPr>
          <a:lstStyle/>
          <a:p>
            <a:r>
              <a:rPr lang="en-US" dirty="0"/>
              <a:t>Intravenous Therapy Documentation: Improving Communication and Patient Safety </a:t>
            </a:r>
          </a:p>
        </p:txBody>
      </p:sp>
      <p:sp>
        <p:nvSpPr>
          <p:cNvPr id="3" name="Subtitle 2">
            <a:extLst>
              <a:ext uri="{FF2B5EF4-FFF2-40B4-BE49-F238E27FC236}">
                <a16:creationId xmlns:a16="http://schemas.microsoft.com/office/drawing/2014/main" id="{3549DF2D-38F7-2544-ABF3-E2F9D1A9ADCE}"/>
              </a:ext>
            </a:extLst>
          </p:cNvPr>
          <p:cNvSpPr>
            <a:spLocks noGrp="1"/>
          </p:cNvSpPr>
          <p:nvPr>
            <p:ph type="subTitle" idx="1"/>
          </p:nvPr>
        </p:nvSpPr>
        <p:spPr>
          <a:xfrm>
            <a:off x="1524000" y="4907756"/>
            <a:ext cx="9144000" cy="1655762"/>
          </a:xfrm>
        </p:spPr>
        <p:txBody>
          <a:bodyPr/>
          <a:lstStyle/>
          <a:p>
            <a:r>
              <a:rPr lang="en-US" dirty="0"/>
              <a:t>Kayla Kane MSN, FNP-C</a:t>
            </a:r>
          </a:p>
          <a:p>
            <a:r>
              <a:rPr lang="en-US" dirty="0"/>
              <a:t>University of Detroit mercy </a:t>
            </a:r>
          </a:p>
        </p:txBody>
      </p:sp>
    </p:spTree>
    <p:extLst>
      <p:ext uri="{BB962C8B-B14F-4D97-AF65-F5344CB8AC3E}">
        <p14:creationId xmlns:p14="http://schemas.microsoft.com/office/powerpoint/2010/main" val="48719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14ED-C6C8-3E48-8C29-921896C2983D}"/>
              </a:ext>
            </a:extLst>
          </p:cNvPr>
          <p:cNvSpPr>
            <a:spLocks noGrp="1"/>
          </p:cNvSpPr>
          <p:nvPr>
            <p:ph type="title"/>
          </p:nvPr>
        </p:nvSpPr>
        <p:spPr>
          <a:xfrm>
            <a:off x="801642" y="960276"/>
            <a:ext cx="6321053" cy="852479"/>
          </a:xfrm>
        </p:spPr>
        <p:txBody>
          <a:bodyPr>
            <a:normAutofit/>
          </a:bodyPr>
          <a:lstStyle/>
          <a:p>
            <a:r>
              <a:rPr lang="en-US" dirty="0"/>
              <a:t>  Theoretical Framework</a:t>
            </a:r>
          </a:p>
        </p:txBody>
      </p:sp>
      <p:graphicFrame>
        <p:nvGraphicFramePr>
          <p:cNvPr id="4" name="Content Placeholder 3">
            <a:extLst>
              <a:ext uri="{FF2B5EF4-FFF2-40B4-BE49-F238E27FC236}">
                <a16:creationId xmlns:a16="http://schemas.microsoft.com/office/drawing/2014/main" id="{0A6C503C-63B0-D84D-047F-FCF69734D9EE}"/>
              </a:ext>
            </a:extLst>
          </p:cNvPr>
          <p:cNvGraphicFramePr>
            <a:graphicFrameLocks noGrp="1"/>
          </p:cNvGraphicFramePr>
          <p:nvPr>
            <p:ph idx="1"/>
            <p:extLst>
              <p:ext uri="{D42A27DB-BD31-4B8C-83A1-F6EECF244321}">
                <p14:modId xmlns:p14="http://schemas.microsoft.com/office/powerpoint/2010/main" val="2711139190"/>
              </p:ext>
            </p:extLst>
          </p:nvPr>
        </p:nvGraphicFramePr>
        <p:xfrm>
          <a:off x="5358064" y="868687"/>
          <a:ext cx="6679113" cy="4775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79F9F90-5843-D709-FF4C-A4299ABC07AB}"/>
              </a:ext>
            </a:extLst>
          </p:cNvPr>
          <p:cNvSpPr txBox="1"/>
          <p:nvPr/>
        </p:nvSpPr>
        <p:spPr>
          <a:xfrm>
            <a:off x="561474" y="2101516"/>
            <a:ext cx="508534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Plan Do Check Act (PDCA) cycle by Walter A. Shewhart </a:t>
            </a:r>
          </a:p>
          <a:p>
            <a:pPr marL="285750" indent="-285750">
              <a:buFont typeface="Arial" panose="020B0604020202020204" pitchFamily="34" charset="0"/>
              <a:buChar char="•"/>
            </a:pPr>
            <a:r>
              <a:rPr lang="en-US" dirty="0"/>
              <a:t>Process is iterative </a:t>
            </a:r>
          </a:p>
          <a:p>
            <a:pPr marL="285750" indent="-285750">
              <a:buFont typeface="Arial" panose="020B0604020202020204" pitchFamily="34" charset="0"/>
              <a:buChar char="•"/>
            </a:pPr>
            <a:r>
              <a:rPr lang="en-US" dirty="0"/>
              <a:t>Encompasses fundamental questions when paired with Institute for Healthcare Improvement (IHI) model </a:t>
            </a:r>
          </a:p>
        </p:txBody>
      </p:sp>
    </p:spTree>
    <p:extLst>
      <p:ext uri="{BB962C8B-B14F-4D97-AF65-F5344CB8AC3E}">
        <p14:creationId xmlns:p14="http://schemas.microsoft.com/office/powerpoint/2010/main" val="350299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0E2D-5101-3741-A7AB-E665798680FB}"/>
              </a:ext>
            </a:extLst>
          </p:cNvPr>
          <p:cNvSpPr>
            <a:spLocks noGrp="1"/>
          </p:cNvSpPr>
          <p:nvPr>
            <p:ph type="title"/>
          </p:nvPr>
        </p:nvSpPr>
        <p:spPr/>
        <p:txBody>
          <a:bodyPr/>
          <a:lstStyle/>
          <a:p>
            <a:r>
              <a:rPr lang="en-US" dirty="0"/>
              <a:t>Methods/Design</a:t>
            </a:r>
            <a:br>
              <a:rPr lang="en-US" dirty="0"/>
            </a:br>
            <a:r>
              <a:rPr lang="en-US" dirty="0"/>
              <a:t>Data collection</a:t>
            </a:r>
          </a:p>
        </p:txBody>
      </p:sp>
      <p:sp>
        <p:nvSpPr>
          <p:cNvPr id="3" name="Content Placeholder 2">
            <a:extLst>
              <a:ext uri="{FF2B5EF4-FFF2-40B4-BE49-F238E27FC236}">
                <a16:creationId xmlns:a16="http://schemas.microsoft.com/office/drawing/2014/main" id="{996C10EA-ED55-1A4D-B243-6C5216CDC2A6}"/>
              </a:ext>
            </a:extLst>
          </p:cNvPr>
          <p:cNvSpPr>
            <a:spLocks noGrp="1"/>
          </p:cNvSpPr>
          <p:nvPr>
            <p:ph idx="1"/>
          </p:nvPr>
        </p:nvSpPr>
        <p:spPr/>
        <p:txBody>
          <a:bodyPr/>
          <a:lstStyle/>
          <a:p>
            <a:r>
              <a:rPr lang="en-US" dirty="0"/>
              <a:t>Quality and process improvement and PDCA </a:t>
            </a:r>
          </a:p>
          <a:p>
            <a:r>
              <a:rPr lang="en-US" dirty="0"/>
              <a:t>IRB </a:t>
            </a:r>
          </a:p>
          <a:p>
            <a:r>
              <a:rPr lang="en-US" dirty="0"/>
              <a:t>EHR documentation template </a:t>
            </a:r>
          </a:p>
          <a:p>
            <a:r>
              <a:rPr lang="en-US" dirty="0"/>
              <a:t>Audit tool </a:t>
            </a:r>
          </a:p>
          <a:p>
            <a:r>
              <a:rPr lang="en-US" dirty="0"/>
              <a:t>Electronic survey for providers  - blind and voluntary for participation </a:t>
            </a:r>
          </a:p>
          <a:p>
            <a:r>
              <a:rPr lang="en-US" dirty="0"/>
              <a:t>No direct or indirect patient risk</a:t>
            </a:r>
          </a:p>
        </p:txBody>
      </p:sp>
    </p:spTree>
    <p:extLst>
      <p:ext uri="{BB962C8B-B14F-4D97-AF65-F5344CB8AC3E}">
        <p14:creationId xmlns:p14="http://schemas.microsoft.com/office/powerpoint/2010/main" val="49422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739D-F3D3-604B-BE09-BAC92B9CB4B5}"/>
              </a:ext>
            </a:extLst>
          </p:cNvPr>
          <p:cNvSpPr>
            <a:spLocks noGrp="1"/>
          </p:cNvSpPr>
          <p:nvPr>
            <p:ph type="title"/>
          </p:nvPr>
        </p:nvSpPr>
        <p:spPr/>
        <p:txBody>
          <a:bodyPr/>
          <a:lstStyle/>
          <a:p>
            <a:r>
              <a:rPr lang="en-US" dirty="0"/>
              <a:t>Method/Design</a:t>
            </a:r>
            <a:br>
              <a:rPr lang="en-US" dirty="0"/>
            </a:br>
            <a:r>
              <a:rPr lang="en-US" dirty="0"/>
              <a:t>data analysis</a:t>
            </a:r>
          </a:p>
        </p:txBody>
      </p:sp>
      <p:sp>
        <p:nvSpPr>
          <p:cNvPr id="3" name="Content Placeholder 2">
            <a:extLst>
              <a:ext uri="{FF2B5EF4-FFF2-40B4-BE49-F238E27FC236}">
                <a16:creationId xmlns:a16="http://schemas.microsoft.com/office/drawing/2014/main" id="{FFB8FBC6-AF77-A041-B9C0-A5A42C58D59B}"/>
              </a:ext>
            </a:extLst>
          </p:cNvPr>
          <p:cNvSpPr>
            <a:spLocks noGrp="1"/>
          </p:cNvSpPr>
          <p:nvPr>
            <p:ph idx="1"/>
          </p:nvPr>
        </p:nvSpPr>
        <p:spPr/>
        <p:txBody>
          <a:bodyPr/>
          <a:lstStyle/>
          <a:p>
            <a:r>
              <a:rPr lang="en-US" dirty="0"/>
              <a:t>Chart audits for outcome measurements</a:t>
            </a:r>
          </a:p>
          <a:p>
            <a:r>
              <a:rPr lang="en-US" dirty="0"/>
              <a:t>Pre and post provider perception survey </a:t>
            </a:r>
          </a:p>
          <a:p>
            <a:r>
              <a:rPr lang="en-US" dirty="0"/>
              <a:t>Statistical methods</a:t>
            </a:r>
          </a:p>
          <a:p>
            <a:r>
              <a:rPr lang="en-US" dirty="0"/>
              <a:t>Cost/Sustainability/Implication</a:t>
            </a:r>
          </a:p>
        </p:txBody>
      </p:sp>
    </p:spTree>
    <p:extLst>
      <p:ext uri="{BB962C8B-B14F-4D97-AF65-F5344CB8AC3E}">
        <p14:creationId xmlns:p14="http://schemas.microsoft.com/office/powerpoint/2010/main" val="20489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8940-11BE-EA54-9203-E10F2FF947C4}"/>
              </a:ext>
            </a:extLst>
          </p:cNvPr>
          <p:cNvSpPr>
            <a:spLocks noGrp="1"/>
          </p:cNvSpPr>
          <p:nvPr>
            <p:ph type="title"/>
          </p:nvPr>
        </p:nvSpPr>
        <p:spPr/>
        <p:txBody>
          <a:bodyPr>
            <a:normAutofit/>
          </a:bodyPr>
          <a:lstStyle/>
          <a:p>
            <a:r>
              <a:rPr lang="en-US"/>
              <a:t>IV template in </a:t>
            </a:r>
            <a:r>
              <a:rPr lang="en-US" err="1"/>
              <a:t>Ehr</a:t>
            </a:r>
            <a:r>
              <a:rPr lang="en-US"/>
              <a:t> (.IV)</a:t>
            </a:r>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693C657B-B9F9-5D15-BCAD-82717A1E7991}"/>
              </a:ext>
            </a:extLst>
          </p:cNvPr>
          <p:cNvPicPr>
            <a:picLocks noGrp="1" noChangeAspect="1"/>
          </p:cNvPicPr>
          <p:nvPr>
            <p:ph idx="1"/>
          </p:nvPr>
        </p:nvPicPr>
        <p:blipFill>
          <a:blip r:embed="rId3"/>
          <a:stretch>
            <a:fillRect/>
          </a:stretch>
        </p:blipFill>
        <p:spPr>
          <a:xfrm>
            <a:off x="6096000" y="3053359"/>
            <a:ext cx="5928737" cy="3334915"/>
          </a:xfrm>
        </p:spPr>
      </p:pic>
      <p:pic>
        <p:nvPicPr>
          <p:cNvPr id="5" name="Content Placeholder 4" descr="A screenshot of a computer&#10;&#10;Description automatically generated">
            <a:extLst>
              <a:ext uri="{FF2B5EF4-FFF2-40B4-BE49-F238E27FC236}">
                <a16:creationId xmlns:a16="http://schemas.microsoft.com/office/drawing/2014/main" id="{4E693AB5-D0DC-26F7-03D2-DAAC5575468C}"/>
              </a:ext>
            </a:extLst>
          </p:cNvPr>
          <p:cNvPicPr>
            <a:picLocks noChangeAspect="1"/>
          </p:cNvPicPr>
          <p:nvPr/>
        </p:nvPicPr>
        <p:blipFill>
          <a:blip r:embed="rId4"/>
          <a:stretch>
            <a:fillRect/>
          </a:stretch>
        </p:blipFill>
        <p:spPr>
          <a:xfrm>
            <a:off x="335394" y="2095570"/>
            <a:ext cx="5584556" cy="3728098"/>
          </a:xfrm>
          <a:prstGeom prst="rect">
            <a:avLst/>
          </a:prstGeom>
        </p:spPr>
      </p:pic>
      <p:sp>
        <p:nvSpPr>
          <p:cNvPr id="10" name="Oval 9">
            <a:extLst>
              <a:ext uri="{FF2B5EF4-FFF2-40B4-BE49-F238E27FC236}">
                <a16:creationId xmlns:a16="http://schemas.microsoft.com/office/drawing/2014/main" id="{0ECAAB35-2C99-130A-9A42-28BC30E55F41}"/>
              </a:ext>
            </a:extLst>
          </p:cNvPr>
          <p:cNvSpPr/>
          <p:nvPr/>
        </p:nvSpPr>
        <p:spPr>
          <a:xfrm>
            <a:off x="4574805" y="2169994"/>
            <a:ext cx="245660" cy="409433"/>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21DAA93-54E9-5227-35F1-1F32E4433FAE}"/>
              </a:ext>
            </a:extLst>
          </p:cNvPr>
          <p:cNvSpPr/>
          <p:nvPr/>
        </p:nvSpPr>
        <p:spPr>
          <a:xfrm>
            <a:off x="6448100" y="3624969"/>
            <a:ext cx="545910" cy="272955"/>
          </a:xfrm>
          <a:prstGeom prst="ellipse">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863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0105-05D1-67BC-5A05-A5B26B5330FB}"/>
              </a:ext>
            </a:extLst>
          </p:cNvPr>
          <p:cNvSpPr>
            <a:spLocks noGrp="1"/>
          </p:cNvSpPr>
          <p:nvPr>
            <p:ph type="title"/>
          </p:nvPr>
        </p:nvSpPr>
        <p:spPr/>
        <p:txBody>
          <a:bodyPr>
            <a:normAutofit/>
          </a:bodyPr>
          <a:lstStyle/>
          <a:p>
            <a:r>
              <a:rPr lang="en-US"/>
              <a:t>IV template in </a:t>
            </a:r>
            <a:r>
              <a:rPr lang="en-US" err="1"/>
              <a:t>Ehr</a:t>
            </a:r>
            <a:r>
              <a:rPr lang="en-US"/>
              <a:t> (.IV)</a:t>
            </a:r>
            <a:endParaRPr lang="en-US" dirty="0"/>
          </a:p>
        </p:txBody>
      </p:sp>
      <p:pic>
        <p:nvPicPr>
          <p:cNvPr id="5" name="Content Placeholder 4" descr="A list of pain in a body&#10;&#10;Description automatically generated">
            <a:extLst>
              <a:ext uri="{FF2B5EF4-FFF2-40B4-BE49-F238E27FC236}">
                <a16:creationId xmlns:a16="http://schemas.microsoft.com/office/drawing/2014/main" id="{7ED3B241-4CF1-CCB7-D6F5-00F034D2D7B4}"/>
              </a:ext>
            </a:extLst>
          </p:cNvPr>
          <p:cNvPicPr>
            <a:picLocks noChangeAspect="1"/>
          </p:cNvPicPr>
          <p:nvPr/>
        </p:nvPicPr>
        <p:blipFill>
          <a:blip r:embed="rId3"/>
          <a:stretch>
            <a:fillRect/>
          </a:stretch>
        </p:blipFill>
        <p:spPr>
          <a:xfrm>
            <a:off x="195985" y="1970727"/>
            <a:ext cx="6177519" cy="2254793"/>
          </a:xfrm>
          <a:prstGeom prst="rect">
            <a:avLst/>
          </a:prstGeom>
        </p:spPr>
      </p:pic>
      <p:pic>
        <p:nvPicPr>
          <p:cNvPr id="7" name="Picture 6" descr="A white background with black text">
            <a:extLst>
              <a:ext uri="{FF2B5EF4-FFF2-40B4-BE49-F238E27FC236}">
                <a16:creationId xmlns:a16="http://schemas.microsoft.com/office/drawing/2014/main" id="{C9C37320-458F-5221-0EF3-3FD701405B43}"/>
              </a:ext>
            </a:extLst>
          </p:cNvPr>
          <p:cNvPicPr>
            <a:picLocks noChangeAspect="1"/>
          </p:cNvPicPr>
          <p:nvPr/>
        </p:nvPicPr>
        <p:blipFill>
          <a:blip r:embed="rId4"/>
          <a:stretch>
            <a:fillRect/>
          </a:stretch>
        </p:blipFill>
        <p:spPr>
          <a:xfrm>
            <a:off x="5119511" y="4342493"/>
            <a:ext cx="6781337" cy="2254793"/>
          </a:xfrm>
          <a:prstGeom prst="rect">
            <a:avLst/>
          </a:prstGeom>
        </p:spPr>
      </p:pic>
    </p:spTree>
    <p:extLst>
      <p:ext uri="{BB962C8B-B14F-4D97-AF65-F5344CB8AC3E}">
        <p14:creationId xmlns:p14="http://schemas.microsoft.com/office/powerpoint/2010/main" val="102574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56F7CED-50A5-33D4-C41F-A727F66C1E8B}"/>
              </a:ext>
            </a:extLst>
          </p:cNvPr>
          <p:cNvSpPr>
            <a:spLocks noGrp="1"/>
          </p:cNvSpPr>
          <p:nvPr>
            <p:ph type="title"/>
          </p:nvPr>
        </p:nvSpPr>
        <p:spPr>
          <a:xfrm>
            <a:off x="860612" y="1138228"/>
            <a:ext cx="3793685" cy="3858767"/>
          </a:xfrm>
        </p:spPr>
        <p:txBody>
          <a:bodyPr anchor="ctr">
            <a:normAutofit/>
          </a:bodyPr>
          <a:lstStyle/>
          <a:p>
            <a:r>
              <a:rPr lang="en-US" sz="3600" dirty="0"/>
              <a:t>IV template in </a:t>
            </a:r>
            <a:r>
              <a:rPr lang="en-US" sz="3600"/>
              <a:t>Ehr</a:t>
            </a:r>
            <a:r>
              <a:rPr lang="en-US" sz="3600" dirty="0"/>
              <a:t> (.IV)</a:t>
            </a:r>
          </a:p>
        </p:txBody>
      </p:sp>
      <p:grpSp>
        <p:nvGrpSpPr>
          <p:cNvPr id="12" name="Group 11">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13" name="Rectangle 12">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981101-95FE-635C-BDE2-3386533D7533}"/>
              </a:ext>
            </a:extLst>
          </p:cNvPr>
          <p:cNvSpPr>
            <a:spLocks noGrp="1"/>
          </p:cNvSpPr>
          <p:nvPr>
            <p:ph idx="1"/>
          </p:nvPr>
        </p:nvSpPr>
        <p:spPr>
          <a:xfrm>
            <a:off x="5584483" y="1138228"/>
            <a:ext cx="5440680" cy="3858768"/>
          </a:xfrm>
        </p:spPr>
        <p:txBody>
          <a:bodyPr anchor="ctr">
            <a:normAutofit/>
          </a:bodyPr>
          <a:lstStyle/>
          <a:p>
            <a:pPr marL="0" indent="0">
              <a:lnSpc>
                <a:spcPct val="110000"/>
              </a:lnSpc>
              <a:buNone/>
            </a:pPr>
            <a:r>
              <a:rPr lang="en-US" sz="800" dirty="0">
                <a:solidFill>
                  <a:srgbClr val="000000"/>
                </a:solidFill>
              </a:rPr>
              <a:t>Patient gave verbal consent to place IV and give hydration. Under sterile conditions, tourniquet was applied to patient's arm. Vein was found in area was cleansed with alcohol pad. Needle was inserted, a flash of blood was obtained and the catheter was inserted into the vein successfully. Blood was drawn back to ensure vein placement. Tourniquet was removed from patient arm. IV fluids were hooked up to the catheter. IV fluids running without complication. Patient tolerated procedure well. </a:t>
            </a:r>
          </a:p>
          <a:p>
            <a:pPr>
              <a:lnSpc>
                <a:spcPct val="110000"/>
              </a:lnSpc>
            </a:pPr>
            <a:endParaRPr lang="en-US" sz="800" dirty="0">
              <a:solidFill>
                <a:srgbClr val="000000"/>
              </a:solidFill>
            </a:endParaRPr>
          </a:p>
          <a:p>
            <a:pPr>
              <a:lnSpc>
                <a:spcPct val="110000"/>
              </a:lnSpc>
              <a:spcBef>
                <a:spcPts val="0"/>
              </a:spcBef>
            </a:pPr>
            <a:r>
              <a:rPr lang="en-US" sz="800" dirty="0">
                <a:solidFill>
                  <a:srgbClr val="000000"/>
                </a:solidFill>
              </a:rPr>
              <a:t>Gauge of IV inserted: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Location of Iv inserted: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 of attempts: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Infusion received (ex. NS, Vit C 25 G, Immune Booster, etc.):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IV start time: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Blood glucose pre-infusion (if applicable):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Site description: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IV end time: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Blood glucose post-infusion (if applicable): </a:t>
            </a:r>
          </a:p>
          <a:p>
            <a:pPr>
              <a:lnSpc>
                <a:spcPct val="110000"/>
              </a:lnSpc>
              <a:spcBef>
                <a:spcPts val="0"/>
              </a:spcBef>
            </a:pPr>
            <a:endParaRPr lang="en-US" sz="800" dirty="0">
              <a:solidFill>
                <a:srgbClr val="000000"/>
              </a:solidFill>
            </a:endParaRPr>
          </a:p>
          <a:p>
            <a:pPr>
              <a:lnSpc>
                <a:spcPct val="110000"/>
              </a:lnSpc>
              <a:spcBef>
                <a:spcPts val="0"/>
              </a:spcBef>
            </a:pPr>
            <a:r>
              <a:rPr lang="en-US" sz="800" dirty="0">
                <a:solidFill>
                  <a:srgbClr val="000000"/>
                </a:solidFill>
              </a:rPr>
              <a:t>Patient tolerated well. </a:t>
            </a:r>
          </a:p>
        </p:txBody>
      </p:sp>
      <p:pic>
        <p:nvPicPr>
          <p:cNvPr id="18" name="Picture 17">
            <a:extLst>
              <a:ext uri="{FF2B5EF4-FFF2-40B4-BE49-F238E27FC236}">
                <a16:creationId xmlns:a16="http://schemas.microsoft.com/office/drawing/2014/main" id="{025CEF6D-5E98-4B5C-A10F-7459C1EEF1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588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5DF1720-001A-A930-AD10-548F9A2F4A00}"/>
              </a:ext>
            </a:extLst>
          </p:cNvPr>
          <p:cNvSpPr>
            <a:spLocks noGrp="1"/>
          </p:cNvSpPr>
          <p:nvPr>
            <p:ph type="title"/>
          </p:nvPr>
        </p:nvSpPr>
        <p:spPr>
          <a:xfrm>
            <a:off x="1451579" y="2303047"/>
            <a:ext cx="3272093" cy="2674198"/>
          </a:xfrm>
        </p:spPr>
        <p:txBody>
          <a:bodyPr anchor="t">
            <a:normAutofit/>
          </a:bodyPr>
          <a:lstStyle/>
          <a:p>
            <a:r>
              <a:rPr lang="en-US"/>
              <a:t>Provider perception survey </a:t>
            </a:r>
            <a:endParaRPr lang="en-US" dirty="0"/>
          </a:p>
        </p:txBody>
      </p:sp>
      <p:cxnSp>
        <p:nvCxnSpPr>
          <p:cNvPr id="29"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0"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31"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2"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C53E3CF8-3C70-3F36-2B4A-F1CD68B9BE79}"/>
              </a:ext>
            </a:extLst>
          </p:cNvPr>
          <p:cNvGraphicFramePr>
            <a:graphicFrameLocks noGrp="1"/>
          </p:cNvGraphicFramePr>
          <p:nvPr>
            <p:ph idx="1"/>
            <p:extLst>
              <p:ext uri="{D42A27DB-BD31-4B8C-83A1-F6EECF244321}">
                <p14:modId xmlns:p14="http://schemas.microsoft.com/office/powerpoint/2010/main" val="3411617562"/>
              </p:ext>
            </p:extLst>
          </p:nvPr>
        </p:nvGraphicFramePr>
        <p:xfrm>
          <a:off x="5540215" y="803275"/>
          <a:ext cx="5116834" cy="4637088"/>
        </p:xfrm>
        <a:graphic>
          <a:graphicData uri="http://schemas.openxmlformats.org/drawingml/2006/table">
            <a:tbl>
              <a:tblPr firstRow="1" firstCol="1" bandRow="1">
                <a:tableStyleId>{5C22544A-7EE6-4342-B048-85BDC9FD1C3A}</a:tableStyleId>
              </a:tblPr>
              <a:tblGrid>
                <a:gridCol w="5116834">
                  <a:extLst>
                    <a:ext uri="{9D8B030D-6E8A-4147-A177-3AD203B41FA5}">
                      <a16:colId xmlns:a16="http://schemas.microsoft.com/office/drawing/2014/main" val="751879760"/>
                    </a:ext>
                  </a:extLst>
                </a:gridCol>
              </a:tblGrid>
              <a:tr h="4637088">
                <a:tc>
                  <a:txBody>
                    <a:bodyPr/>
                    <a:lstStyle/>
                    <a:p>
                      <a:pPr algn="l" rtl="0" fontAlgn="base">
                        <a:lnSpc>
                          <a:spcPct val="200000"/>
                        </a:lnSpc>
                        <a:buFont typeface="+mj-lt"/>
                        <a:buAutoNum type="arabicPeriod"/>
                      </a:pPr>
                      <a:r>
                        <a:rPr lang="en-US" sz="1200" b="1" i="0" dirty="0">
                          <a:solidFill>
                            <a:srgbClr val="000000"/>
                          </a:solidFill>
                          <a:effectLst/>
                          <a:latin typeface="Times New Roman" panose="02020603050405020304" pitchFamily="18" charset="0"/>
                        </a:rPr>
                        <a:t>How familiar are you with the required points for IV documentation? </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2"/>
                      </a:pPr>
                      <a:r>
                        <a:rPr lang="en-US" sz="1200" b="1" i="0" dirty="0">
                          <a:solidFill>
                            <a:srgbClr val="000000"/>
                          </a:solidFill>
                          <a:effectLst/>
                          <a:latin typeface="Times New Roman" panose="02020603050405020304" pitchFamily="18" charset="0"/>
                        </a:rPr>
                        <a:t>How confident are you in charting on IV administrations in the AllScripts electronic health record? </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3"/>
                      </a:pPr>
                      <a:r>
                        <a:rPr lang="en-US" sz="1200" b="1" i="0" dirty="0">
                          <a:solidFill>
                            <a:srgbClr val="000000"/>
                          </a:solidFill>
                          <a:effectLst/>
                          <a:latin typeface="Times New Roman" panose="02020603050405020304" pitchFamily="18" charset="0"/>
                        </a:rPr>
                        <a:t>Do you feel there is a documentation tool easily accessible and utilized for IV administrations? </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4"/>
                      </a:pPr>
                      <a:r>
                        <a:rPr lang="en-US" sz="1200" b="1" i="0" dirty="0">
                          <a:solidFill>
                            <a:srgbClr val="000000"/>
                          </a:solidFill>
                          <a:effectLst/>
                          <a:latin typeface="Times New Roman" panose="02020603050405020304" pitchFamily="18" charset="0"/>
                        </a:rPr>
                        <a:t>How often do you use a template for IV documentation? </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5"/>
                      </a:pPr>
                      <a:r>
                        <a:rPr lang="en-US" sz="1200" b="1" i="0" dirty="0">
                          <a:solidFill>
                            <a:srgbClr val="000000"/>
                          </a:solidFill>
                          <a:effectLst/>
                          <a:latin typeface="Times New Roman" panose="02020603050405020304" pitchFamily="18" charset="0"/>
                        </a:rPr>
                        <a:t>Do you feel there is sufficient information in IV documentation to provide adequate communication between providers?</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6"/>
                      </a:pPr>
                      <a:r>
                        <a:rPr lang="en-US" sz="1200" b="1" i="0" dirty="0">
                          <a:solidFill>
                            <a:srgbClr val="000000"/>
                          </a:solidFill>
                          <a:effectLst/>
                          <a:latin typeface="Times New Roman" panose="02020603050405020304" pitchFamily="18" charset="0"/>
                        </a:rPr>
                        <a:t>Rate the communication between providers via chart documentation on IV administrations. </a:t>
                      </a:r>
                      <a:r>
                        <a:rPr lang="en-US" sz="1200" b="0" i="0" dirty="0">
                          <a:solidFill>
                            <a:srgbClr val="000000"/>
                          </a:solidFill>
                          <a:effectLst/>
                          <a:latin typeface="Times New Roman" panose="02020603050405020304" pitchFamily="18" charset="0"/>
                        </a:rPr>
                        <a:t> </a:t>
                      </a:r>
                    </a:p>
                    <a:p>
                      <a:pPr algn="l" rtl="0" fontAlgn="base">
                        <a:lnSpc>
                          <a:spcPct val="200000"/>
                        </a:lnSpc>
                        <a:buFont typeface="+mj-lt"/>
                        <a:buAutoNum type="arabicPeriod" startAt="7"/>
                      </a:pPr>
                      <a:r>
                        <a:rPr lang="en-US" sz="1200" b="1" i="0" dirty="0">
                          <a:solidFill>
                            <a:srgbClr val="000000"/>
                          </a:solidFill>
                          <a:effectLst/>
                          <a:latin typeface="Times New Roman" panose="02020603050405020304" pitchFamily="18" charset="0"/>
                        </a:rPr>
                        <a:t>How would you rate your overall satisfaction with current IV documentation practices? </a:t>
                      </a:r>
                      <a:r>
                        <a:rPr lang="en-US" sz="1200" b="0" i="0" dirty="0">
                          <a:solidFill>
                            <a:srgbClr val="000000"/>
                          </a:solidFill>
                          <a:effectLst/>
                          <a:latin typeface="Times New Roman" panose="02020603050405020304" pitchFamily="18" charset="0"/>
                        </a:rPr>
                        <a:t> </a:t>
                      </a:r>
                    </a:p>
                    <a:p>
                      <a:pPr marL="342900" marR="0" lvl="0" indent="-342900">
                        <a:lnSpc>
                          <a:spcPct val="100000"/>
                        </a:lnSpc>
                        <a:spcBef>
                          <a:spcPts val="0"/>
                        </a:spcBef>
                        <a:spcAft>
                          <a:spcPts val="0"/>
                        </a:spcAft>
                        <a:buFont typeface="+mj-lt"/>
                        <a:buAutoNum type="arabicPeriod"/>
                      </a:pPr>
                      <a:endParaRPr lang="en-US"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8187" marR="18187" marT="0" marB="0"/>
                </a:tc>
                <a:extLst>
                  <a:ext uri="{0D108BD9-81ED-4DB2-BD59-A6C34878D82A}">
                    <a16:rowId xmlns:a16="http://schemas.microsoft.com/office/drawing/2014/main" val="155590687"/>
                  </a:ext>
                </a:extLst>
              </a:tr>
            </a:tbl>
          </a:graphicData>
        </a:graphic>
      </p:graphicFrame>
    </p:spTree>
    <p:extLst>
      <p:ext uri="{BB962C8B-B14F-4D97-AF65-F5344CB8AC3E}">
        <p14:creationId xmlns:p14="http://schemas.microsoft.com/office/powerpoint/2010/main" val="96551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1F4A-4D16-B0AD-19C4-A8FA6BBF83C9}"/>
              </a:ext>
            </a:extLst>
          </p:cNvPr>
          <p:cNvSpPr>
            <a:spLocks noGrp="1"/>
          </p:cNvSpPr>
          <p:nvPr>
            <p:ph type="title"/>
          </p:nvPr>
        </p:nvSpPr>
        <p:spPr/>
        <p:txBody>
          <a:bodyPr vert="horz" lIns="91440" tIns="45720" rIns="91440" bIns="45720" rtlCol="0" anchor="t">
            <a:normAutofit/>
          </a:bodyPr>
          <a:lstStyle/>
          <a:p>
            <a:r>
              <a:rPr lang="en-US" dirty="0"/>
              <a:t>Chart Audit extraction tool </a:t>
            </a:r>
          </a:p>
        </p:txBody>
      </p:sp>
      <p:graphicFrame>
        <p:nvGraphicFramePr>
          <p:cNvPr id="4" name="Content Placeholder 3">
            <a:extLst>
              <a:ext uri="{FF2B5EF4-FFF2-40B4-BE49-F238E27FC236}">
                <a16:creationId xmlns:a16="http://schemas.microsoft.com/office/drawing/2014/main" id="{FDA8AF34-525A-2419-979C-D43F8373DCD6}"/>
              </a:ext>
            </a:extLst>
          </p:cNvPr>
          <p:cNvGraphicFramePr>
            <a:graphicFrameLocks noGrp="1"/>
          </p:cNvGraphicFramePr>
          <p:nvPr>
            <p:ph idx="1"/>
            <p:extLst>
              <p:ext uri="{D42A27DB-BD31-4B8C-83A1-F6EECF244321}">
                <p14:modId xmlns:p14="http://schemas.microsoft.com/office/powerpoint/2010/main" val="1132630059"/>
              </p:ext>
            </p:extLst>
          </p:nvPr>
        </p:nvGraphicFramePr>
        <p:xfrm>
          <a:off x="1451579" y="3261329"/>
          <a:ext cx="9603279" cy="959419"/>
        </p:xfrm>
        <a:graphic>
          <a:graphicData uri="http://schemas.openxmlformats.org/drawingml/2006/table">
            <a:tbl>
              <a:tblPr>
                <a:solidFill>
                  <a:schemeClr val="bg1"/>
                </a:solidFill>
              </a:tblPr>
              <a:tblGrid>
                <a:gridCol w="770386">
                  <a:extLst>
                    <a:ext uri="{9D8B030D-6E8A-4147-A177-3AD203B41FA5}">
                      <a16:colId xmlns:a16="http://schemas.microsoft.com/office/drawing/2014/main" val="504635559"/>
                    </a:ext>
                  </a:extLst>
                </a:gridCol>
                <a:gridCol w="1086956">
                  <a:extLst>
                    <a:ext uri="{9D8B030D-6E8A-4147-A177-3AD203B41FA5}">
                      <a16:colId xmlns:a16="http://schemas.microsoft.com/office/drawing/2014/main" val="4038607522"/>
                    </a:ext>
                  </a:extLst>
                </a:gridCol>
                <a:gridCol w="713603">
                  <a:extLst>
                    <a:ext uri="{9D8B030D-6E8A-4147-A177-3AD203B41FA5}">
                      <a16:colId xmlns:a16="http://schemas.microsoft.com/office/drawing/2014/main" val="3327404627"/>
                    </a:ext>
                  </a:extLst>
                </a:gridCol>
                <a:gridCol w="854142">
                  <a:extLst>
                    <a:ext uri="{9D8B030D-6E8A-4147-A177-3AD203B41FA5}">
                      <a16:colId xmlns:a16="http://schemas.microsoft.com/office/drawing/2014/main" val="4216488187"/>
                    </a:ext>
                  </a:extLst>
                </a:gridCol>
                <a:gridCol w="705085">
                  <a:extLst>
                    <a:ext uri="{9D8B030D-6E8A-4147-A177-3AD203B41FA5}">
                      <a16:colId xmlns:a16="http://schemas.microsoft.com/office/drawing/2014/main" val="2934455462"/>
                    </a:ext>
                  </a:extLst>
                </a:gridCol>
                <a:gridCol w="1228915">
                  <a:extLst>
                    <a:ext uri="{9D8B030D-6E8A-4147-A177-3AD203B41FA5}">
                      <a16:colId xmlns:a16="http://schemas.microsoft.com/office/drawing/2014/main" val="3928553717"/>
                    </a:ext>
                  </a:extLst>
                </a:gridCol>
                <a:gridCol w="1163614">
                  <a:extLst>
                    <a:ext uri="{9D8B030D-6E8A-4147-A177-3AD203B41FA5}">
                      <a16:colId xmlns:a16="http://schemas.microsoft.com/office/drawing/2014/main" val="2284319398"/>
                    </a:ext>
                  </a:extLst>
                </a:gridCol>
                <a:gridCol w="1326867">
                  <a:extLst>
                    <a:ext uri="{9D8B030D-6E8A-4147-A177-3AD203B41FA5}">
                      <a16:colId xmlns:a16="http://schemas.microsoft.com/office/drawing/2014/main" val="2346033242"/>
                    </a:ext>
                  </a:extLst>
                </a:gridCol>
                <a:gridCol w="820072">
                  <a:extLst>
                    <a:ext uri="{9D8B030D-6E8A-4147-A177-3AD203B41FA5}">
                      <a16:colId xmlns:a16="http://schemas.microsoft.com/office/drawing/2014/main" val="4278927394"/>
                    </a:ext>
                  </a:extLst>
                </a:gridCol>
                <a:gridCol w="933639">
                  <a:extLst>
                    <a:ext uri="{9D8B030D-6E8A-4147-A177-3AD203B41FA5}">
                      <a16:colId xmlns:a16="http://schemas.microsoft.com/office/drawing/2014/main" val="1120105871"/>
                    </a:ext>
                  </a:extLst>
                </a:gridCol>
              </a:tblGrid>
              <a:tr h="959419">
                <a:tc>
                  <a:txBody>
                    <a:bodyPr/>
                    <a:lstStyle/>
                    <a:p>
                      <a:pPr fontAlgn="t"/>
                      <a:endParaRPr lang="nb-NO" sz="1300" cap="none" spc="0">
                        <a:solidFill>
                          <a:schemeClr val="tx1"/>
                        </a:solidFill>
                        <a:effectLst/>
                      </a:endParaRPr>
                    </a:p>
                    <a:p>
                      <a:pPr algn="l" rtl="0" fontAlgn="base"/>
                      <a:r>
                        <a:rPr lang="nb-NO" sz="1300" b="0" i="0" cap="none" spc="0">
                          <a:solidFill>
                            <a:schemeClr val="tx1"/>
                          </a:solidFill>
                          <a:effectLst/>
                          <a:latin typeface="Times New Roman" panose="02020603050405020304" pitchFamily="18" charset="0"/>
                        </a:rPr>
                        <a:t>IV type (N vs NH) </a:t>
                      </a:r>
                      <a:endParaRPr lang="nb-NO" sz="1300" b="0" i="0" cap="none" spc="0">
                        <a:solidFill>
                          <a:schemeClr val="tx1"/>
                        </a:solidFill>
                        <a:effectLst/>
                      </a:endParaRPr>
                    </a:p>
                  </a:txBody>
                  <a:tcPr marL="106299" marR="81769" marT="81769" marB="81769">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Assessment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Vitals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Location of IV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Gauge of IV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Start/end time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 of attempts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Site description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Adverse events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pPr algn="ctr" fontAlgn="t"/>
                      <a:endParaRPr lang="en-US" sz="1300" cap="none" spc="0">
                        <a:solidFill>
                          <a:schemeClr val="tx1"/>
                        </a:solidFill>
                        <a:effectLst/>
                      </a:endParaRPr>
                    </a:p>
                    <a:p>
                      <a:pPr algn="l" rtl="0" fontAlgn="base"/>
                      <a:r>
                        <a:rPr lang="en-US" sz="1300" b="0" i="0" cap="none" spc="0">
                          <a:solidFill>
                            <a:schemeClr val="tx1"/>
                          </a:solidFill>
                          <a:effectLst/>
                          <a:latin typeface="Times New Roman" panose="02020603050405020304" pitchFamily="18" charset="0"/>
                        </a:rPr>
                        <a:t>Template </a:t>
                      </a:r>
                      <a:endParaRPr lang="en-US" sz="1300" b="0" i="0" cap="none" spc="0">
                        <a:solidFill>
                          <a:schemeClr val="tx1"/>
                        </a:solidFill>
                        <a:effectLst/>
                      </a:endParaRPr>
                    </a:p>
                  </a:txBody>
                  <a:tcPr marL="106299" marR="81769" marT="81769" marB="81769">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noFill/>
                  </a:tcPr>
                </a:tc>
                <a:extLst>
                  <a:ext uri="{0D108BD9-81ED-4DB2-BD59-A6C34878D82A}">
                    <a16:rowId xmlns:a16="http://schemas.microsoft.com/office/drawing/2014/main" val="833551589"/>
                  </a:ext>
                </a:extLst>
              </a:tr>
            </a:tbl>
          </a:graphicData>
        </a:graphic>
      </p:graphicFrame>
    </p:spTree>
    <p:extLst>
      <p:ext uri="{BB962C8B-B14F-4D97-AF65-F5344CB8AC3E}">
        <p14:creationId xmlns:p14="http://schemas.microsoft.com/office/powerpoint/2010/main" val="3697209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D86A5-2D7F-9FBC-CB1F-A06CB45DE766}"/>
              </a:ext>
            </a:extLst>
          </p:cNvPr>
          <p:cNvSpPr>
            <a:spLocks noGrp="1"/>
          </p:cNvSpPr>
          <p:nvPr>
            <p:ph type="title"/>
          </p:nvPr>
        </p:nvSpPr>
        <p:spPr>
          <a:xfrm>
            <a:off x="318053" y="578110"/>
            <a:ext cx="5564132" cy="1049235"/>
          </a:xfrm>
        </p:spPr>
        <p:txBody>
          <a:bodyPr>
            <a:normAutofit fontScale="90000"/>
          </a:bodyPr>
          <a:lstStyle/>
          <a:p>
            <a:r>
              <a:rPr lang="en-US" dirty="0"/>
              <a:t>Chart audit </a:t>
            </a:r>
            <a:br>
              <a:rPr lang="en-US" dirty="0"/>
            </a:br>
            <a:r>
              <a:rPr lang="en-US" dirty="0"/>
              <a:t>Documentation Results  &amp; data analysis</a:t>
            </a:r>
          </a:p>
        </p:txBody>
      </p:sp>
      <p:sp>
        <p:nvSpPr>
          <p:cNvPr id="7" name="TextBox 6">
            <a:extLst>
              <a:ext uri="{FF2B5EF4-FFF2-40B4-BE49-F238E27FC236}">
                <a16:creationId xmlns:a16="http://schemas.microsoft.com/office/drawing/2014/main" id="{6BFDAACB-9638-B54D-09D4-6F5F85274C1E}"/>
              </a:ext>
            </a:extLst>
          </p:cNvPr>
          <p:cNvSpPr txBox="1"/>
          <p:nvPr/>
        </p:nvSpPr>
        <p:spPr>
          <a:xfrm>
            <a:off x="9221930" y="6170770"/>
            <a:ext cx="2902226" cy="646331"/>
          </a:xfrm>
          <a:prstGeom prst="rect">
            <a:avLst/>
          </a:prstGeom>
          <a:solidFill>
            <a:schemeClr val="bg1"/>
          </a:solidFill>
        </p:spPr>
        <p:txBody>
          <a:bodyPr wrap="square" rtlCol="0">
            <a:spAutoFit/>
          </a:bodyPr>
          <a:lstStyle/>
          <a:p>
            <a:r>
              <a:rPr lang="en-US" dirty="0"/>
              <a:t>Pre-Implementation </a:t>
            </a:r>
            <a:r>
              <a:rPr lang="en-US" i="1" dirty="0"/>
              <a:t>n </a:t>
            </a:r>
            <a:r>
              <a:rPr lang="en-US" dirty="0"/>
              <a:t>= 29</a:t>
            </a:r>
          </a:p>
          <a:p>
            <a:r>
              <a:rPr lang="en-US" dirty="0"/>
              <a:t>Post-Implementation </a:t>
            </a:r>
            <a:r>
              <a:rPr lang="en-US" i="1" dirty="0"/>
              <a:t>n</a:t>
            </a:r>
            <a:r>
              <a:rPr lang="en-US" dirty="0"/>
              <a:t> = 46 </a:t>
            </a:r>
          </a:p>
        </p:txBody>
      </p:sp>
      <p:grpSp>
        <p:nvGrpSpPr>
          <p:cNvPr id="17" name="Group 16">
            <a:extLst>
              <a:ext uri="{FF2B5EF4-FFF2-40B4-BE49-F238E27FC236}">
                <a16:creationId xmlns:a16="http://schemas.microsoft.com/office/drawing/2014/main" id="{E85BE67B-749F-08EA-899D-74861189988C}"/>
              </a:ext>
            </a:extLst>
          </p:cNvPr>
          <p:cNvGrpSpPr/>
          <p:nvPr/>
        </p:nvGrpSpPr>
        <p:grpSpPr>
          <a:xfrm>
            <a:off x="9916662" y="364064"/>
            <a:ext cx="2099023" cy="1477328"/>
            <a:chOff x="9916662" y="364064"/>
            <a:chExt cx="2099023" cy="1477328"/>
          </a:xfrm>
        </p:grpSpPr>
        <p:sp>
          <p:nvSpPr>
            <p:cNvPr id="9" name="TextBox 8">
              <a:extLst>
                <a:ext uri="{FF2B5EF4-FFF2-40B4-BE49-F238E27FC236}">
                  <a16:creationId xmlns:a16="http://schemas.microsoft.com/office/drawing/2014/main" id="{861D39D5-DD60-833D-1230-C33045CB424D}"/>
                </a:ext>
              </a:extLst>
            </p:cNvPr>
            <p:cNvSpPr txBox="1"/>
            <p:nvPr/>
          </p:nvSpPr>
          <p:spPr>
            <a:xfrm>
              <a:off x="9916662" y="364064"/>
              <a:ext cx="2099023" cy="1477328"/>
            </a:xfrm>
            <a:prstGeom prst="rect">
              <a:avLst/>
            </a:prstGeom>
            <a:noFill/>
          </p:spPr>
          <p:txBody>
            <a:bodyPr wrap="square" rtlCol="0">
              <a:spAutoFit/>
            </a:bodyPr>
            <a:lstStyle/>
            <a:p>
              <a:r>
                <a:rPr lang="en-US" dirty="0"/>
                <a:t>            PRE   POST </a:t>
              </a:r>
            </a:p>
            <a:p>
              <a:r>
                <a:rPr lang="en-US" dirty="0"/>
                <a:t>No =</a:t>
              </a:r>
            </a:p>
            <a:p>
              <a:endParaRPr lang="en-US" dirty="0"/>
            </a:p>
            <a:p>
              <a:r>
                <a:rPr lang="en-US" dirty="0"/>
                <a:t>Yes =  </a:t>
              </a:r>
            </a:p>
            <a:p>
              <a:endParaRPr lang="en-US" dirty="0"/>
            </a:p>
          </p:txBody>
        </p:sp>
        <p:grpSp>
          <p:nvGrpSpPr>
            <p:cNvPr id="16" name="Group 15">
              <a:extLst>
                <a:ext uri="{FF2B5EF4-FFF2-40B4-BE49-F238E27FC236}">
                  <a16:creationId xmlns:a16="http://schemas.microsoft.com/office/drawing/2014/main" id="{4B2E20AD-9A06-AF81-E7AB-BEB6CD78F706}"/>
                </a:ext>
              </a:extLst>
            </p:cNvPr>
            <p:cNvGrpSpPr/>
            <p:nvPr/>
          </p:nvGrpSpPr>
          <p:grpSpPr>
            <a:xfrm>
              <a:off x="10754140" y="722632"/>
              <a:ext cx="1119807" cy="804898"/>
              <a:chOff x="4558748" y="197291"/>
              <a:chExt cx="1119807" cy="804898"/>
            </a:xfrm>
          </p:grpSpPr>
          <p:sp>
            <p:nvSpPr>
              <p:cNvPr id="11" name="Rectangle 10">
                <a:extLst>
                  <a:ext uri="{FF2B5EF4-FFF2-40B4-BE49-F238E27FC236}">
                    <a16:creationId xmlns:a16="http://schemas.microsoft.com/office/drawing/2014/main" id="{FC6D4CBB-DC58-B426-37B3-67B2D8DDF99C}"/>
                  </a:ext>
                </a:extLst>
              </p:cNvPr>
              <p:cNvSpPr/>
              <p:nvPr/>
            </p:nvSpPr>
            <p:spPr>
              <a:xfrm>
                <a:off x="4558748" y="197291"/>
                <a:ext cx="424069" cy="193570"/>
              </a:xfrm>
              <a:prstGeom prst="rect">
                <a:avLst/>
              </a:prstGeom>
              <a:solidFill>
                <a:srgbClr val="F2B5D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13" name="Rectangle 12">
                <a:extLst>
                  <a:ext uri="{FF2B5EF4-FFF2-40B4-BE49-F238E27FC236}">
                    <a16:creationId xmlns:a16="http://schemas.microsoft.com/office/drawing/2014/main" id="{C6B84D96-AD2E-3BDD-5C18-6835E72DF469}"/>
                  </a:ext>
                </a:extLst>
              </p:cNvPr>
              <p:cNvSpPr/>
              <p:nvPr/>
            </p:nvSpPr>
            <p:spPr>
              <a:xfrm>
                <a:off x="4558748" y="808619"/>
                <a:ext cx="424069" cy="193570"/>
              </a:xfrm>
              <a:prstGeom prst="rect">
                <a:avLst/>
              </a:prstGeom>
              <a:solidFill>
                <a:srgbClr val="C3D3D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14" name="Rectangle 13">
                <a:extLst>
                  <a:ext uri="{FF2B5EF4-FFF2-40B4-BE49-F238E27FC236}">
                    <a16:creationId xmlns:a16="http://schemas.microsoft.com/office/drawing/2014/main" id="{F150370B-9369-F7DB-746B-9546DD638EB7}"/>
                  </a:ext>
                </a:extLst>
              </p:cNvPr>
              <p:cNvSpPr/>
              <p:nvPr/>
            </p:nvSpPr>
            <p:spPr>
              <a:xfrm>
                <a:off x="5254486" y="804519"/>
                <a:ext cx="424069" cy="19357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40000"/>
                      <a:lumOff val="60000"/>
                    </a:schemeClr>
                  </a:solidFill>
                </a:endParaRPr>
              </a:p>
            </p:txBody>
          </p:sp>
          <p:sp>
            <p:nvSpPr>
              <p:cNvPr id="15" name="Rectangle 14">
                <a:extLst>
                  <a:ext uri="{FF2B5EF4-FFF2-40B4-BE49-F238E27FC236}">
                    <a16:creationId xmlns:a16="http://schemas.microsoft.com/office/drawing/2014/main" id="{426A79AB-838D-5E03-AB47-2E0BDA5050BB}"/>
                  </a:ext>
                </a:extLst>
              </p:cNvPr>
              <p:cNvSpPr/>
              <p:nvPr/>
            </p:nvSpPr>
            <p:spPr>
              <a:xfrm>
                <a:off x="5254486" y="197291"/>
                <a:ext cx="424069" cy="193570"/>
              </a:xfrm>
              <a:prstGeom prst="rect">
                <a:avLst/>
              </a:prstGeom>
              <a:solidFill>
                <a:srgbClr val="E4DFE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grpSp>
      </p:grpSp>
      <p:graphicFrame>
        <p:nvGraphicFramePr>
          <p:cNvPr id="5" name="Content Placeholder 4">
            <a:extLst>
              <a:ext uri="{FF2B5EF4-FFF2-40B4-BE49-F238E27FC236}">
                <a16:creationId xmlns:a16="http://schemas.microsoft.com/office/drawing/2014/main" id="{8A538A61-A8A6-6A68-4A24-9994992FF224}"/>
              </a:ext>
            </a:extLst>
          </p:cNvPr>
          <p:cNvGraphicFramePr>
            <a:graphicFrameLocks noGrp="1"/>
          </p:cNvGraphicFramePr>
          <p:nvPr>
            <p:ph idx="1"/>
            <p:extLst>
              <p:ext uri="{D42A27DB-BD31-4B8C-83A1-F6EECF244321}">
                <p14:modId xmlns:p14="http://schemas.microsoft.com/office/powerpoint/2010/main" val="287572127"/>
              </p:ext>
            </p:extLst>
          </p:nvPr>
        </p:nvGraphicFramePr>
        <p:xfrm>
          <a:off x="1450975" y="2016124"/>
          <a:ext cx="9604375" cy="41192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057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F919-DF3E-1BC0-E654-413A631E9243}"/>
              </a:ext>
            </a:extLst>
          </p:cNvPr>
          <p:cNvSpPr>
            <a:spLocks noGrp="1"/>
          </p:cNvSpPr>
          <p:nvPr>
            <p:ph type="title"/>
          </p:nvPr>
        </p:nvSpPr>
        <p:spPr>
          <a:xfrm>
            <a:off x="1457317" y="1692267"/>
            <a:ext cx="2845741" cy="1455951"/>
          </a:xfrm>
        </p:spPr>
        <p:txBody>
          <a:bodyPr/>
          <a:lstStyle/>
          <a:p>
            <a:r>
              <a:rPr lang="en-US" dirty="0"/>
              <a:t>Provider Survey results </a:t>
            </a:r>
          </a:p>
        </p:txBody>
      </p:sp>
      <p:graphicFrame>
        <p:nvGraphicFramePr>
          <p:cNvPr id="4" name="Content Placeholder 3">
            <a:extLst>
              <a:ext uri="{FF2B5EF4-FFF2-40B4-BE49-F238E27FC236}">
                <a16:creationId xmlns:a16="http://schemas.microsoft.com/office/drawing/2014/main" id="{8ADC7094-195B-E2E0-D688-9A44ABB32DD9}"/>
              </a:ext>
            </a:extLst>
          </p:cNvPr>
          <p:cNvGraphicFramePr>
            <a:graphicFrameLocks noGrp="1"/>
          </p:cNvGraphicFramePr>
          <p:nvPr>
            <p:ph idx="1"/>
            <p:extLst>
              <p:ext uri="{D42A27DB-BD31-4B8C-83A1-F6EECF244321}">
                <p14:modId xmlns:p14="http://schemas.microsoft.com/office/powerpoint/2010/main" val="4059406879"/>
              </p:ext>
            </p:extLst>
          </p:nvPr>
        </p:nvGraphicFramePr>
        <p:xfrm>
          <a:off x="4531057" y="218365"/>
          <a:ext cx="7571297" cy="5945768"/>
        </p:xfrm>
        <a:graphic>
          <a:graphicData uri="http://schemas.openxmlformats.org/drawingml/2006/table">
            <a:tbl>
              <a:tblPr firstRow="1" firstCol="1" bandRow="1">
                <a:tableStyleId>{5C22544A-7EE6-4342-B048-85BDC9FD1C3A}</a:tableStyleId>
              </a:tblPr>
              <a:tblGrid>
                <a:gridCol w="2280364">
                  <a:extLst>
                    <a:ext uri="{9D8B030D-6E8A-4147-A177-3AD203B41FA5}">
                      <a16:colId xmlns:a16="http://schemas.microsoft.com/office/drawing/2014/main" val="3380694313"/>
                    </a:ext>
                  </a:extLst>
                </a:gridCol>
                <a:gridCol w="2617621">
                  <a:extLst>
                    <a:ext uri="{9D8B030D-6E8A-4147-A177-3AD203B41FA5}">
                      <a16:colId xmlns:a16="http://schemas.microsoft.com/office/drawing/2014/main" val="1976249971"/>
                    </a:ext>
                  </a:extLst>
                </a:gridCol>
                <a:gridCol w="1336656">
                  <a:extLst>
                    <a:ext uri="{9D8B030D-6E8A-4147-A177-3AD203B41FA5}">
                      <a16:colId xmlns:a16="http://schemas.microsoft.com/office/drawing/2014/main" val="3755917788"/>
                    </a:ext>
                  </a:extLst>
                </a:gridCol>
                <a:gridCol w="1336656">
                  <a:extLst>
                    <a:ext uri="{9D8B030D-6E8A-4147-A177-3AD203B41FA5}">
                      <a16:colId xmlns:a16="http://schemas.microsoft.com/office/drawing/2014/main" val="2021503669"/>
                    </a:ext>
                  </a:extLst>
                </a:gridCol>
              </a:tblGrid>
              <a:tr h="502704">
                <a:tc>
                  <a:txBody>
                    <a:bodyPr/>
                    <a:lstStyle/>
                    <a:p>
                      <a:pPr marL="0" marR="0">
                        <a:lnSpc>
                          <a:spcPct val="107000"/>
                        </a:lnSpc>
                        <a:spcBef>
                          <a:spcPts val="0"/>
                        </a:spcBef>
                        <a:spcAft>
                          <a:spcPts val="0"/>
                        </a:spcAft>
                      </a:pPr>
                      <a:r>
                        <a:rPr lang="en-US" sz="800" kern="100">
                          <a:effectLst/>
                        </a:rPr>
                        <a:t>Question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Response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Pre-Implementation Frequency (n = 13)</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Post-Implementation Frequency (n = 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3848434440"/>
                  </a:ext>
                </a:extLst>
              </a:tr>
              <a:tr h="737980">
                <a:tc>
                  <a:txBody>
                    <a:bodyPr/>
                    <a:lstStyle/>
                    <a:p>
                      <a:pPr marL="0" marR="0">
                        <a:lnSpc>
                          <a:spcPct val="107000"/>
                        </a:lnSpc>
                        <a:spcBef>
                          <a:spcPts val="0"/>
                        </a:spcBef>
                        <a:spcAft>
                          <a:spcPts val="0"/>
                        </a:spcAft>
                        <a:tabLst>
                          <a:tab pos="1165860" algn="l"/>
                        </a:tabLst>
                      </a:pPr>
                      <a:r>
                        <a:rPr lang="en-US" sz="800" kern="100">
                          <a:effectLst/>
                        </a:rPr>
                        <a:t>How familiar are you with the required points for IV documentation?</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a:effectLst/>
                        </a:rPr>
                        <a:t>Not at all familiar</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Not so familiar</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Somewhat familiar</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Very familiar</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Extremely familiar</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0%</a:t>
                      </a:r>
                    </a:p>
                    <a:p>
                      <a:pPr marL="0" marR="0">
                        <a:lnSpc>
                          <a:spcPct val="107000"/>
                        </a:lnSpc>
                        <a:spcBef>
                          <a:spcPts val="0"/>
                        </a:spcBef>
                        <a:spcAft>
                          <a:spcPts val="0"/>
                        </a:spcAft>
                      </a:pPr>
                      <a:r>
                        <a:rPr lang="en-US" sz="800" kern="100">
                          <a:effectLst/>
                        </a:rPr>
                        <a:t>23%</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46%</a:t>
                      </a:r>
                    </a:p>
                    <a:p>
                      <a:pPr marL="0" marR="0">
                        <a:lnSpc>
                          <a:spcPct val="107000"/>
                        </a:lnSpc>
                        <a:spcBef>
                          <a:spcPts val="0"/>
                        </a:spcBef>
                        <a:spcAft>
                          <a:spcPts val="0"/>
                        </a:spcAft>
                      </a:pPr>
                      <a:r>
                        <a:rPr lang="en-US" sz="800" kern="10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highlight>
                            <a:srgbClr val="FFFF00"/>
                          </a:highlight>
                        </a:rPr>
                        <a:t>50%</a:t>
                      </a:r>
                    </a:p>
                    <a:p>
                      <a:pPr marL="0" marR="0">
                        <a:lnSpc>
                          <a:spcPct val="107000"/>
                        </a:lnSpc>
                        <a:spcBef>
                          <a:spcPts val="0"/>
                        </a:spcBef>
                        <a:spcAft>
                          <a:spcPts val="0"/>
                        </a:spcAft>
                      </a:pPr>
                      <a:r>
                        <a:rPr lang="en-US" sz="800" kern="100" dirty="0">
                          <a:effectLst/>
                          <a:highlight>
                            <a:srgbClr val="FFFF00"/>
                          </a:highlight>
                        </a:rPr>
                        <a:t>37.5%</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2228599264"/>
                  </a:ext>
                </a:extLst>
              </a:tr>
              <a:tr h="739470">
                <a:tc>
                  <a:txBody>
                    <a:bodyPr/>
                    <a:lstStyle/>
                    <a:p>
                      <a:pPr marL="0" marR="0">
                        <a:lnSpc>
                          <a:spcPct val="107000"/>
                        </a:lnSpc>
                        <a:spcBef>
                          <a:spcPts val="0"/>
                        </a:spcBef>
                        <a:spcAft>
                          <a:spcPts val="0"/>
                        </a:spcAft>
                      </a:pPr>
                      <a:r>
                        <a:rPr lang="en-US" sz="800" kern="100">
                          <a:effectLst/>
                        </a:rPr>
                        <a:t>How confident are you in charting on IV administrations in the AllScripts electronic health record?</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a:effectLst/>
                        </a:rPr>
                        <a:t>Not at all confident</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Not so confident</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Somewhat confident</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Very confident</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Extremely confident</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0%</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highlight>
                            <a:srgbClr val="FFFF00"/>
                          </a:highlight>
                        </a:rPr>
                        <a:t>50%</a:t>
                      </a:r>
                    </a:p>
                    <a:p>
                      <a:pPr marL="0" marR="0">
                        <a:lnSpc>
                          <a:spcPct val="107000"/>
                        </a:lnSpc>
                        <a:spcBef>
                          <a:spcPts val="0"/>
                        </a:spcBef>
                        <a:spcAft>
                          <a:spcPts val="0"/>
                        </a:spcAft>
                      </a:pPr>
                      <a:r>
                        <a:rPr lang="en-US" sz="800" b="1" kern="100" dirty="0">
                          <a:effectLst/>
                          <a:highlight>
                            <a:srgbClr val="FFFF00"/>
                          </a:highlight>
                        </a:rPr>
                        <a:t>37.5%</a:t>
                      </a:r>
                      <a:endParaRPr lang="en-US" sz="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2750808275"/>
                  </a:ext>
                </a:extLst>
              </a:tr>
              <a:tr h="774684">
                <a:tc>
                  <a:txBody>
                    <a:bodyPr/>
                    <a:lstStyle/>
                    <a:p>
                      <a:pPr marL="0" marR="0">
                        <a:lnSpc>
                          <a:spcPct val="107000"/>
                        </a:lnSpc>
                        <a:spcBef>
                          <a:spcPts val="0"/>
                        </a:spcBef>
                        <a:spcAft>
                          <a:spcPts val="0"/>
                        </a:spcAft>
                      </a:pPr>
                      <a:r>
                        <a:rPr lang="en-US" sz="800" kern="100">
                          <a:effectLst/>
                        </a:rPr>
                        <a:t>Do you feel there is a documentation tool easily accessible and utilized for IV administrations?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Strongly 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Neither agree nor 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Strongly agree</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0%</a:t>
                      </a:r>
                    </a:p>
                    <a:p>
                      <a:pPr marL="0" marR="0">
                        <a:lnSpc>
                          <a:spcPct val="107000"/>
                        </a:lnSpc>
                        <a:spcBef>
                          <a:spcPts val="0"/>
                        </a:spcBef>
                        <a:spcAft>
                          <a:spcPts val="0"/>
                        </a:spcAft>
                      </a:pPr>
                      <a:r>
                        <a:rPr lang="en-US" sz="800" kern="100">
                          <a:effectLst/>
                        </a:rPr>
                        <a:t>54%</a:t>
                      </a:r>
                    </a:p>
                    <a:p>
                      <a:pPr marL="0" marR="0">
                        <a:lnSpc>
                          <a:spcPct val="107000"/>
                        </a:lnSpc>
                        <a:spcBef>
                          <a:spcPts val="0"/>
                        </a:spcBef>
                        <a:spcAft>
                          <a:spcPts val="0"/>
                        </a:spcAft>
                      </a:pPr>
                      <a:r>
                        <a:rPr lang="en-US" sz="800" kern="100">
                          <a:effectLst/>
                        </a:rPr>
                        <a:t>23%</a:t>
                      </a:r>
                    </a:p>
                    <a:p>
                      <a:pPr marL="0" marR="0">
                        <a:lnSpc>
                          <a:spcPct val="107000"/>
                        </a:lnSpc>
                        <a:spcBef>
                          <a:spcPts val="0"/>
                        </a:spcBef>
                        <a:spcAft>
                          <a:spcPts val="0"/>
                        </a:spcAft>
                      </a:pPr>
                      <a:r>
                        <a:rPr lang="en-US" sz="800" kern="100">
                          <a:effectLst/>
                        </a:rPr>
                        <a:t>23%</a:t>
                      </a:r>
                    </a:p>
                    <a:p>
                      <a:pPr marL="0" marR="0">
                        <a:lnSpc>
                          <a:spcPct val="107000"/>
                        </a:lnSpc>
                        <a:spcBef>
                          <a:spcPts val="0"/>
                        </a:spcBef>
                        <a:spcAft>
                          <a:spcPts val="0"/>
                        </a:spcAft>
                      </a:pPr>
                      <a:r>
                        <a:rPr lang="en-US" sz="800" kern="100">
                          <a:effectLst/>
                        </a:rPr>
                        <a:t>0%</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highlight>
                            <a:srgbClr val="FFFF00"/>
                          </a:highlight>
                        </a:rPr>
                        <a:t>50%</a:t>
                      </a:r>
                    </a:p>
                    <a:p>
                      <a:pPr marL="0" marR="0">
                        <a:lnSpc>
                          <a:spcPct val="107000"/>
                        </a:lnSpc>
                        <a:spcBef>
                          <a:spcPts val="0"/>
                        </a:spcBef>
                        <a:spcAft>
                          <a:spcPts val="0"/>
                        </a:spcAft>
                      </a:pPr>
                      <a:r>
                        <a:rPr lang="en-US" sz="800" b="1" kern="100" dirty="0">
                          <a:effectLst/>
                          <a:highlight>
                            <a:srgbClr val="FFFF00"/>
                          </a:highlight>
                        </a:rPr>
                        <a:t>37.5%</a:t>
                      </a:r>
                      <a:endParaRPr lang="en-US" sz="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2873309410"/>
                  </a:ext>
                </a:extLst>
              </a:tr>
              <a:tr h="754829">
                <a:tc>
                  <a:txBody>
                    <a:bodyPr/>
                    <a:lstStyle/>
                    <a:p>
                      <a:pPr marL="0" marR="0">
                        <a:lnSpc>
                          <a:spcPct val="107000"/>
                        </a:lnSpc>
                        <a:spcBef>
                          <a:spcPts val="0"/>
                        </a:spcBef>
                        <a:spcAft>
                          <a:spcPts val="0"/>
                        </a:spcAft>
                      </a:pPr>
                      <a:r>
                        <a:rPr lang="en-US" sz="800" kern="100">
                          <a:effectLst/>
                        </a:rPr>
                        <a:t>How often do you use a template for IV documentation?</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Never</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Rarely</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Sometimes</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Usually</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Always</a:t>
                      </a:r>
                    </a:p>
                  </a:txBody>
                  <a:tcPr marL="29507" marR="29507" marT="0" marB="0"/>
                </a:tc>
                <a:tc>
                  <a:txBody>
                    <a:bodyPr/>
                    <a:lstStyle/>
                    <a:p>
                      <a:pPr marL="0" marR="0">
                        <a:lnSpc>
                          <a:spcPct val="107000"/>
                        </a:lnSpc>
                        <a:spcBef>
                          <a:spcPts val="0"/>
                        </a:spcBef>
                        <a:spcAft>
                          <a:spcPts val="0"/>
                        </a:spcAft>
                      </a:pPr>
                      <a:r>
                        <a:rPr lang="en-US" sz="800" kern="100" dirty="0">
                          <a:effectLst/>
                        </a:rPr>
                        <a:t>32%</a:t>
                      </a:r>
                    </a:p>
                    <a:p>
                      <a:pPr marL="0" marR="0">
                        <a:lnSpc>
                          <a:spcPct val="107000"/>
                        </a:lnSpc>
                        <a:spcBef>
                          <a:spcPts val="0"/>
                        </a:spcBef>
                        <a:spcAft>
                          <a:spcPts val="0"/>
                        </a:spcAft>
                      </a:pPr>
                      <a:r>
                        <a:rPr lang="en-US" sz="800" kern="100" dirty="0">
                          <a:effectLst/>
                        </a:rPr>
                        <a:t>15%</a:t>
                      </a:r>
                    </a:p>
                    <a:p>
                      <a:pPr marL="0" marR="0">
                        <a:lnSpc>
                          <a:spcPct val="107000"/>
                        </a:lnSpc>
                        <a:spcBef>
                          <a:spcPts val="0"/>
                        </a:spcBef>
                        <a:spcAft>
                          <a:spcPts val="0"/>
                        </a:spcAft>
                      </a:pPr>
                      <a:r>
                        <a:rPr lang="en-US" sz="800" kern="100" dirty="0">
                          <a:effectLst/>
                        </a:rPr>
                        <a:t>15%</a:t>
                      </a:r>
                    </a:p>
                    <a:p>
                      <a:pPr marL="0" marR="0">
                        <a:lnSpc>
                          <a:spcPct val="107000"/>
                        </a:lnSpc>
                        <a:spcBef>
                          <a:spcPts val="0"/>
                        </a:spcBef>
                        <a:spcAft>
                          <a:spcPts val="0"/>
                        </a:spcAft>
                      </a:pPr>
                      <a:r>
                        <a:rPr lang="en-US" sz="800" kern="100" dirty="0">
                          <a:effectLst/>
                        </a:rPr>
                        <a:t>15%</a:t>
                      </a:r>
                    </a:p>
                    <a:p>
                      <a:pPr marL="0" marR="0">
                        <a:lnSpc>
                          <a:spcPct val="107000"/>
                        </a:lnSpc>
                        <a:spcBef>
                          <a:spcPts val="0"/>
                        </a:spcBef>
                        <a:spcAft>
                          <a:spcPts val="0"/>
                        </a:spcAft>
                      </a:pPr>
                      <a:r>
                        <a:rPr lang="en-US" sz="800" kern="100" dirty="0">
                          <a:effectLst/>
                        </a:rPr>
                        <a:t>23%</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highlight>
                            <a:srgbClr val="FFFF00"/>
                          </a:highlight>
                        </a:rPr>
                        <a:t>25%</a:t>
                      </a:r>
                    </a:p>
                    <a:p>
                      <a:pPr marL="0" marR="0">
                        <a:lnSpc>
                          <a:spcPct val="107000"/>
                        </a:lnSpc>
                        <a:spcBef>
                          <a:spcPts val="0"/>
                        </a:spcBef>
                        <a:spcAft>
                          <a:spcPts val="0"/>
                        </a:spcAft>
                      </a:pPr>
                      <a:r>
                        <a:rPr lang="en-US" sz="800" kern="100" dirty="0">
                          <a:effectLst/>
                          <a:highlight>
                            <a:srgbClr val="FFFF00"/>
                          </a:highlight>
                        </a:rPr>
                        <a:t>50%</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3430959000"/>
                  </a:ext>
                </a:extLst>
              </a:tr>
              <a:tr h="843405">
                <a:tc>
                  <a:txBody>
                    <a:bodyPr/>
                    <a:lstStyle/>
                    <a:p>
                      <a:pPr marL="0" marR="0">
                        <a:lnSpc>
                          <a:spcPct val="107000"/>
                        </a:lnSpc>
                        <a:spcBef>
                          <a:spcPts val="0"/>
                        </a:spcBef>
                        <a:spcAft>
                          <a:spcPts val="0"/>
                        </a:spcAft>
                      </a:pPr>
                      <a:r>
                        <a:rPr lang="en-US" sz="800" kern="100">
                          <a:effectLst/>
                        </a:rPr>
                        <a:t>Do you feel there is sufficient information in IV documentation to provide adequate communication between providers?</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Strongly 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Neither agree nor disagree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Agree</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Strongly agree</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0%</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31%</a:t>
                      </a:r>
                    </a:p>
                    <a:p>
                      <a:pPr marL="0" marR="0">
                        <a:lnSpc>
                          <a:spcPct val="107000"/>
                        </a:lnSpc>
                        <a:spcBef>
                          <a:spcPts val="0"/>
                        </a:spcBef>
                        <a:spcAft>
                          <a:spcPts val="0"/>
                        </a:spcAft>
                      </a:pPr>
                      <a:r>
                        <a:rPr lang="en-US" sz="800" kern="100">
                          <a:effectLst/>
                        </a:rPr>
                        <a:t>7%</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highlight>
                            <a:srgbClr val="FFFF00"/>
                          </a:highlight>
                        </a:rPr>
                        <a:t>37.5%</a:t>
                      </a:r>
                    </a:p>
                    <a:p>
                      <a:pPr marL="0" marR="0">
                        <a:lnSpc>
                          <a:spcPct val="107000"/>
                        </a:lnSpc>
                        <a:spcBef>
                          <a:spcPts val="0"/>
                        </a:spcBef>
                        <a:spcAft>
                          <a:spcPts val="0"/>
                        </a:spcAft>
                      </a:pPr>
                      <a:r>
                        <a:rPr lang="en-US" sz="800" kern="100" dirty="0">
                          <a:effectLst/>
                          <a:highlight>
                            <a:srgbClr val="FFFF00"/>
                          </a:highlight>
                        </a:rPr>
                        <a:t>50%</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2740869666"/>
                  </a:ext>
                </a:extLst>
              </a:tr>
              <a:tr h="749291">
                <a:tc>
                  <a:txBody>
                    <a:bodyPr/>
                    <a:lstStyle/>
                    <a:p>
                      <a:pPr marL="0" marR="0">
                        <a:lnSpc>
                          <a:spcPct val="107000"/>
                        </a:lnSpc>
                        <a:spcBef>
                          <a:spcPts val="0"/>
                        </a:spcBef>
                        <a:spcAft>
                          <a:spcPts val="0"/>
                        </a:spcAft>
                      </a:pPr>
                      <a:r>
                        <a:rPr lang="en-US" sz="800" kern="100" dirty="0">
                          <a:effectLst/>
                        </a:rPr>
                        <a:t>Rate the communication between providers via chart documentation on IV administrations.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a:effectLst/>
                        </a:rPr>
                        <a:t>Far below average</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Below average</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Average</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Above average</a:t>
                      </a:r>
                    </a:p>
                    <a:p>
                      <a:pPr marL="342900" marR="0" lvl="0" indent="-342900">
                        <a:lnSpc>
                          <a:spcPct val="107000"/>
                        </a:lnSpc>
                        <a:spcBef>
                          <a:spcPts val="0"/>
                        </a:spcBef>
                        <a:spcAft>
                          <a:spcPts val="0"/>
                        </a:spcAft>
                        <a:buFont typeface="Symbol" panose="05050102010706020507" pitchFamily="18" charset="2"/>
                        <a:buChar char=""/>
                      </a:pPr>
                      <a:r>
                        <a:rPr lang="en-US" sz="800" kern="100">
                          <a:effectLst/>
                        </a:rPr>
                        <a:t>Far above average</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a:effectLst/>
                        </a:rPr>
                        <a:t>0%</a:t>
                      </a:r>
                    </a:p>
                    <a:p>
                      <a:pPr marL="0" marR="0">
                        <a:lnSpc>
                          <a:spcPct val="107000"/>
                        </a:lnSpc>
                        <a:spcBef>
                          <a:spcPts val="0"/>
                        </a:spcBef>
                        <a:spcAft>
                          <a:spcPts val="0"/>
                        </a:spcAft>
                      </a:pPr>
                      <a:r>
                        <a:rPr lang="en-US" sz="800" kern="100">
                          <a:effectLst/>
                        </a:rPr>
                        <a:t>15%</a:t>
                      </a:r>
                    </a:p>
                    <a:p>
                      <a:pPr marL="0" marR="0">
                        <a:lnSpc>
                          <a:spcPct val="107000"/>
                        </a:lnSpc>
                        <a:spcBef>
                          <a:spcPts val="0"/>
                        </a:spcBef>
                        <a:spcAft>
                          <a:spcPts val="0"/>
                        </a:spcAft>
                      </a:pPr>
                      <a:r>
                        <a:rPr lang="en-US" sz="800" kern="100">
                          <a:effectLst/>
                        </a:rPr>
                        <a:t>54%</a:t>
                      </a:r>
                    </a:p>
                    <a:p>
                      <a:pPr marL="0" marR="0">
                        <a:lnSpc>
                          <a:spcPct val="107000"/>
                        </a:lnSpc>
                        <a:spcBef>
                          <a:spcPts val="0"/>
                        </a:spcBef>
                        <a:spcAft>
                          <a:spcPts val="0"/>
                        </a:spcAft>
                      </a:pPr>
                      <a:r>
                        <a:rPr lang="en-US" sz="800" kern="100">
                          <a:effectLst/>
                        </a:rPr>
                        <a:t>23%</a:t>
                      </a:r>
                    </a:p>
                    <a:p>
                      <a:pPr marL="0" marR="0">
                        <a:lnSpc>
                          <a:spcPct val="107000"/>
                        </a:lnSpc>
                        <a:spcBef>
                          <a:spcPts val="0"/>
                        </a:spcBef>
                        <a:spcAft>
                          <a:spcPts val="0"/>
                        </a:spcAft>
                      </a:pPr>
                      <a:r>
                        <a:rPr lang="en-US" sz="800" kern="100">
                          <a:effectLst/>
                        </a:rPr>
                        <a:t>8%</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12.5%</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highlight>
                            <a:srgbClr val="FFFF00"/>
                          </a:highlight>
                        </a:rPr>
                        <a:t>62.5%</a:t>
                      </a:r>
                    </a:p>
                    <a:p>
                      <a:pPr marL="0" marR="0">
                        <a:lnSpc>
                          <a:spcPct val="107000"/>
                        </a:lnSpc>
                        <a:spcBef>
                          <a:spcPts val="0"/>
                        </a:spcBef>
                        <a:spcAft>
                          <a:spcPts val="0"/>
                        </a:spcAft>
                      </a:pPr>
                      <a:r>
                        <a:rPr lang="en-US" sz="800" kern="100" dirty="0">
                          <a:effectLst/>
                          <a:highlight>
                            <a:srgbClr val="FFFF00"/>
                          </a:highlight>
                        </a:rPr>
                        <a:t>25%</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670731596"/>
                  </a:ext>
                </a:extLst>
              </a:tr>
              <a:tr h="843405">
                <a:tc>
                  <a:txBody>
                    <a:bodyPr/>
                    <a:lstStyle/>
                    <a:p>
                      <a:pPr marL="0" marR="0">
                        <a:lnSpc>
                          <a:spcPct val="107000"/>
                        </a:lnSpc>
                        <a:spcBef>
                          <a:spcPts val="0"/>
                        </a:spcBef>
                        <a:spcAft>
                          <a:spcPts val="0"/>
                        </a:spcAft>
                      </a:pPr>
                      <a:r>
                        <a:rPr lang="en-US" sz="800" kern="100">
                          <a:effectLst/>
                        </a:rPr>
                        <a:t>How would you rate your overall satisfaction with current IV documentation practices? </a:t>
                      </a:r>
                      <a:endParaRPr lang="en-US" sz="800" kern="10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Very dissatisfied </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Dissatisfied</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Neither satisfied nor dissatisfied</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Satisfied</a:t>
                      </a:r>
                    </a:p>
                    <a:p>
                      <a:pPr marL="342900" marR="0" lvl="0" indent="-342900">
                        <a:lnSpc>
                          <a:spcPct val="107000"/>
                        </a:lnSpc>
                        <a:spcBef>
                          <a:spcPts val="0"/>
                        </a:spcBef>
                        <a:spcAft>
                          <a:spcPts val="0"/>
                        </a:spcAft>
                        <a:buFont typeface="Symbol" panose="05050102010706020507" pitchFamily="18" charset="2"/>
                        <a:buChar char=""/>
                      </a:pPr>
                      <a:r>
                        <a:rPr lang="en-US" sz="800" kern="100" dirty="0">
                          <a:effectLst/>
                        </a:rPr>
                        <a:t>Very satisfied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8%</a:t>
                      </a:r>
                    </a:p>
                    <a:p>
                      <a:pPr marL="0" marR="0">
                        <a:lnSpc>
                          <a:spcPct val="107000"/>
                        </a:lnSpc>
                        <a:spcBef>
                          <a:spcPts val="0"/>
                        </a:spcBef>
                        <a:spcAft>
                          <a:spcPts val="0"/>
                        </a:spcAft>
                      </a:pPr>
                      <a:r>
                        <a:rPr lang="en-US" sz="800" kern="100" dirty="0">
                          <a:effectLst/>
                        </a:rPr>
                        <a:t>62%</a:t>
                      </a:r>
                    </a:p>
                    <a:p>
                      <a:pPr marL="0" marR="0">
                        <a:lnSpc>
                          <a:spcPct val="107000"/>
                        </a:lnSpc>
                        <a:spcBef>
                          <a:spcPts val="0"/>
                        </a:spcBef>
                        <a:spcAft>
                          <a:spcPts val="0"/>
                        </a:spcAft>
                      </a:pPr>
                      <a:r>
                        <a:rPr lang="en-US" sz="800" kern="100" dirty="0">
                          <a:effectLst/>
                        </a:rPr>
                        <a:t>30%</a:t>
                      </a:r>
                    </a:p>
                    <a:p>
                      <a:pPr marL="0" marR="0">
                        <a:lnSpc>
                          <a:spcPct val="107000"/>
                        </a:lnSpc>
                        <a:spcBef>
                          <a:spcPts val="0"/>
                        </a:spcBef>
                        <a:spcAft>
                          <a:spcPts val="0"/>
                        </a:spcAft>
                      </a:pPr>
                      <a:r>
                        <a:rPr lang="en-US" sz="800" kern="100" dirty="0">
                          <a:effectLst/>
                        </a:rPr>
                        <a:t>0%</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tc>
                  <a:txBody>
                    <a:bodyPr/>
                    <a:lstStyle/>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0%</a:t>
                      </a:r>
                    </a:p>
                    <a:p>
                      <a:pPr marL="0" marR="0">
                        <a:lnSpc>
                          <a:spcPct val="107000"/>
                        </a:lnSpc>
                        <a:spcBef>
                          <a:spcPts val="0"/>
                        </a:spcBef>
                        <a:spcAft>
                          <a:spcPts val="0"/>
                        </a:spcAft>
                      </a:pPr>
                      <a:r>
                        <a:rPr lang="en-US" sz="800" kern="100" dirty="0">
                          <a:effectLst/>
                        </a:rPr>
                        <a:t>25%</a:t>
                      </a:r>
                    </a:p>
                    <a:p>
                      <a:pPr marL="0" marR="0">
                        <a:lnSpc>
                          <a:spcPct val="107000"/>
                        </a:lnSpc>
                        <a:spcBef>
                          <a:spcPts val="0"/>
                        </a:spcBef>
                        <a:spcAft>
                          <a:spcPts val="0"/>
                        </a:spcAft>
                      </a:pPr>
                      <a:r>
                        <a:rPr lang="en-US" sz="800" kern="100" dirty="0">
                          <a:effectLst/>
                        </a:rPr>
                        <a:t>25%</a:t>
                      </a:r>
                    </a:p>
                    <a:p>
                      <a:pPr marL="0" marR="0">
                        <a:lnSpc>
                          <a:spcPct val="107000"/>
                        </a:lnSpc>
                        <a:spcBef>
                          <a:spcPts val="0"/>
                        </a:spcBef>
                        <a:spcAft>
                          <a:spcPts val="0"/>
                        </a:spcAft>
                      </a:pPr>
                      <a:r>
                        <a:rPr lang="en-US" sz="800" kern="100" dirty="0">
                          <a:effectLst/>
                          <a:highlight>
                            <a:srgbClr val="FFFF00"/>
                          </a:highlight>
                        </a:rPr>
                        <a:t>50%</a:t>
                      </a:r>
                      <a:endParaRPr lang="en-US" sz="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9507" marR="29507" marT="0" marB="0"/>
                </a:tc>
                <a:extLst>
                  <a:ext uri="{0D108BD9-81ED-4DB2-BD59-A6C34878D82A}">
                    <a16:rowId xmlns:a16="http://schemas.microsoft.com/office/drawing/2014/main" val="3178949132"/>
                  </a:ext>
                </a:extLst>
              </a:tr>
            </a:tbl>
          </a:graphicData>
        </a:graphic>
      </p:graphicFrame>
      <p:sp>
        <p:nvSpPr>
          <p:cNvPr id="5" name="Rectangle 1">
            <a:extLst>
              <a:ext uri="{FF2B5EF4-FFF2-40B4-BE49-F238E27FC236}">
                <a16:creationId xmlns:a16="http://schemas.microsoft.com/office/drawing/2014/main" id="{75C32D5F-E5D6-D90F-B0A4-900124C599D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7262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EDF5-5C7D-DC49-88C0-DAFCAC3F5C46}"/>
              </a:ext>
            </a:extLst>
          </p:cNvPr>
          <p:cNvSpPr>
            <a:spLocks noGrp="1"/>
          </p:cNvSpPr>
          <p:nvPr>
            <p:ph type="title"/>
          </p:nvPr>
        </p:nvSpPr>
        <p:spPr/>
        <p:txBody>
          <a:bodyPr/>
          <a:lstStyle/>
          <a:p>
            <a:r>
              <a:rPr lang="en-US" dirty="0"/>
              <a:t>                      Introduction</a:t>
            </a:r>
          </a:p>
        </p:txBody>
      </p:sp>
      <p:sp>
        <p:nvSpPr>
          <p:cNvPr id="3" name="Content Placeholder 2">
            <a:extLst>
              <a:ext uri="{FF2B5EF4-FFF2-40B4-BE49-F238E27FC236}">
                <a16:creationId xmlns:a16="http://schemas.microsoft.com/office/drawing/2014/main" id="{081A01E4-B63B-7E42-B461-65A8C838F109}"/>
              </a:ext>
            </a:extLst>
          </p:cNvPr>
          <p:cNvSpPr>
            <a:spLocks noGrp="1"/>
          </p:cNvSpPr>
          <p:nvPr>
            <p:ph idx="1"/>
          </p:nvPr>
        </p:nvSpPr>
        <p:spPr/>
        <p:txBody>
          <a:bodyPr/>
          <a:lstStyle/>
          <a:p>
            <a:r>
              <a:rPr lang="en-US" dirty="0"/>
              <a:t>Emcura Immediate Care </a:t>
            </a:r>
          </a:p>
          <a:p>
            <a:pPr lvl="1"/>
            <a:r>
              <a:rPr lang="en-US" dirty="0"/>
              <a:t>Emcura Integrative </a:t>
            </a:r>
          </a:p>
          <a:p>
            <a:pPr lvl="1"/>
            <a:r>
              <a:rPr lang="en-US" dirty="0"/>
              <a:t>Primary and Urgent Care setting</a:t>
            </a:r>
          </a:p>
          <a:p>
            <a:r>
              <a:rPr lang="en-US" dirty="0"/>
              <a:t>IV therapy – possible complications &amp; benefit of doing outpatient </a:t>
            </a:r>
          </a:p>
          <a:p>
            <a:r>
              <a:rPr lang="en-US" dirty="0"/>
              <a:t>No current electronic template for documentation on IV administrations</a:t>
            </a:r>
          </a:p>
          <a:p>
            <a:r>
              <a:rPr lang="en-US" dirty="0"/>
              <a:t>Increase communication between providers while increasing patient safety </a:t>
            </a:r>
          </a:p>
          <a:p>
            <a:endParaRPr lang="en-US" dirty="0"/>
          </a:p>
          <a:p>
            <a:pPr marL="0" indent="0">
              <a:buNone/>
            </a:pPr>
            <a:endParaRPr lang="en-US" dirty="0"/>
          </a:p>
        </p:txBody>
      </p:sp>
    </p:spTree>
    <p:extLst>
      <p:ext uri="{BB962C8B-B14F-4D97-AF65-F5344CB8AC3E}">
        <p14:creationId xmlns:p14="http://schemas.microsoft.com/office/powerpoint/2010/main" val="20544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0B59B-470F-304D-2B6E-FD3B22DDDBC4}"/>
              </a:ext>
            </a:extLst>
          </p:cNvPr>
          <p:cNvSpPr>
            <a:spLocks noGrp="1"/>
          </p:cNvSpPr>
          <p:nvPr>
            <p:ph type="title"/>
          </p:nvPr>
        </p:nvSpPr>
        <p:spPr/>
        <p:txBody>
          <a:bodyPr/>
          <a:lstStyle/>
          <a:p>
            <a:r>
              <a:rPr lang="en-US" dirty="0"/>
              <a:t>Analysis </a:t>
            </a:r>
          </a:p>
        </p:txBody>
      </p:sp>
      <p:sp>
        <p:nvSpPr>
          <p:cNvPr id="3" name="Content Placeholder 2">
            <a:extLst>
              <a:ext uri="{FF2B5EF4-FFF2-40B4-BE49-F238E27FC236}">
                <a16:creationId xmlns:a16="http://schemas.microsoft.com/office/drawing/2014/main" id="{756A0FDE-AC36-B5FB-28AF-D33B36097FB8}"/>
              </a:ext>
            </a:extLst>
          </p:cNvPr>
          <p:cNvSpPr>
            <a:spLocks noGrp="1"/>
          </p:cNvSpPr>
          <p:nvPr>
            <p:ph idx="1"/>
          </p:nvPr>
        </p:nvSpPr>
        <p:spPr/>
        <p:txBody>
          <a:bodyPr/>
          <a:lstStyle/>
          <a:p>
            <a:r>
              <a:rPr lang="en-US" dirty="0"/>
              <a:t>Increase in completion for the following documentation points: </a:t>
            </a:r>
          </a:p>
          <a:p>
            <a:pPr lvl="1"/>
            <a:r>
              <a:rPr lang="en-US" dirty="0"/>
              <a:t>Assessment </a:t>
            </a:r>
          </a:p>
          <a:p>
            <a:pPr lvl="1"/>
            <a:r>
              <a:rPr lang="en-US" dirty="0"/>
              <a:t>Gauge</a:t>
            </a:r>
          </a:p>
          <a:p>
            <a:pPr lvl="1"/>
            <a:r>
              <a:rPr lang="en-US" dirty="0"/>
              <a:t>Adverse events </a:t>
            </a:r>
          </a:p>
          <a:p>
            <a:r>
              <a:rPr lang="en-US" dirty="0"/>
              <a:t>Increase in providers perception of communication with IV documentation </a:t>
            </a:r>
          </a:p>
          <a:p>
            <a:r>
              <a:rPr lang="en-US" dirty="0"/>
              <a:t>Educational and informative QI project </a:t>
            </a:r>
          </a:p>
          <a:p>
            <a:pPr lvl="1"/>
            <a:endParaRPr lang="en-US" dirty="0"/>
          </a:p>
        </p:txBody>
      </p:sp>
    </p:spTree>
    <p:extLst>
      <p:ext uri="{BB962C8B-B14F-4D97-AF65-F5344CB8AC3E}">
        <p14:creationId xmlns:p14="http://schemas.microsoft.com/office/powerpoint/2010/main" val="97291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2B52-CC88-480E-1B0F-812A03015BB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D747355-7C5A-76E8-3276-C8018AA3E6EA}"/>
              </a:ext>
            </a:extLst>
          </p:cNvPr>
          <p:cNvSpPr>
            <a:spLocks noGrp="1"/>
          </p:cNvSpPr>
          <p:nvPr>
            <p:ph idx="1"/>
          </p:nvPr>
        </p:nvSpPr>
        <p:spPr>
          <a:xfrm>
            <a:off x="1451579" y="2015732"/>
            <a:ext cx="9603275" cy="4037749"/>
          </a:xfrm>
        </p:spPr>
        <p:txBody>
          <a:bodyPr>
            <a:normAutofit lnSpcReduction="10000"/>
          </a:bodyPr>
          <a:lstStyle/>
          <a:p>
            <a:r>
              <a:rPr lang="en-US" dirty="0"/>
              <a:t>Template used 18 out of 46 possible (approximately 39%) </a:t>
            </a:r>
          </a:p>
          <a:p>
            <a:r>
              <a:rPr lang="en-US" dirty="0"/>
              <a:t>Other outpatient infusion settings</a:t>
            </a:r>
          </a:p>
          <a:p>
            <a:r>
              <a:rPr lang="en-US" dirty="0"/>
              <a:t>Billing to insurance  - need documentation for proper reimbursement </a:t>
            </a:r>
          </a:p>
          <a:p>
            <a:r>
              <a:rPr lang="en-US" dirty="0"/>
              <a:t>Laying the foundation for further research </a:t>
            </a:r>
          </a:p>
          <a:p>
            <a:r>
              <a:rPr lang="en-US" dirty="0"/>
              <a:t>Doctor of Nursing Practice (DNP) Essentials </a:t>
            </a:r>
          </a:p>
          <a:p>
            <a:pPr lvl="1"/>
            <a:r>
              <a:rPr lang="en-US" dirty="0"/>
              <a:t>Essential II: Organizational and Systems Leadership for Quality Improvement and Systems Thinking</a:t>
            </a:r>
          </a:p>
          <a:p>
            <a:pPr lvl="1"/>
            <a:r>
              <a:rPr lang="en-US" dirty="0"/>
              <a:t>Essential III:  Clinical Scholarship and Analytical Methods for Evidence-Based Practice </a:t>
            </a:r>
          </a:p>
          <a:p>
            <a:pPr lvl="1"/>
            <a:r>
              <a:rPr lang="en-US" dirty="0"/>
              <a:t>Essential IV: Information Systems/Technology and Patient Care Technology for the Improvement and Transformation of Health Care</a:t>
            </a:r>
          </a:p>
        </p:txBody>
      </p:sp>
    </p:spTree>
    <p:extLst>
      <p:ext uri="{BB962C8B-B14F-4D97-AF65-F5344CB8AC3E}">
        <p14:creationId xmlns:p14="http://schemas.microsoft.com/office/powerpoint/2010/main" val="2180944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752-3E26-9C16-8B75-CF4B35D5533A}"/>
              </a:ext>
            </a:extLst>
          </p:cNvPr>
          <p:cNvSpPr>
            <a:spLocks noGrp="1"/>
          </p:cNvSpPr>
          <p:nvPr>
            <p:ph type="title"/>
          </p:nvPr>
        </p:nvSpPr>
        <p:spPr/>
        <p:txBody>
          <a:bodyPr/>
          <a:lstStyle/>
          <a:p>
            <a:r>
              <a:rPr lang="en-US" dirty="0"/>
              <a:t>Limitations and bias </a:t>
            </a:r>
          </a:p>
        </p:txBody>
      </p:sp>
      <p:sp>
        <p:nvSpPr>
          <p:cNvPr id="3" name="Content Placeholder 2">
            <a:extLst>
              <a:ext uri="{FF2B5EF4-FFF2-40B4-BE49-F238E27FC236}">
                <a16:creationId xmlns:a16="http://schemas.microsoft.com/office/drawing/2014/main" id="{B81594A7-6381-3D3A-D32B-E85E00DC70BA}"/>
              </a:ext>
            </a:extLst>
          </p:cNvPr>
          <p:cNvSpPr>
            <a:spLocks noGrp="1"/>
          </p:cNvSpPr>
          <p:nvPr>
            <p:ph idx="1"/>
          </p:nvPr>
        </p:nvSpPr>
        <p:spPr/>
        <p:txBody>
          <a:bodyPr/>
          <a:lstStyle/>
          <a:p>
            <a:r>
              <a:rPr lang="en-US" dirty="0"/>
              <a:t>Project leader</a:t>
            </a:r>
          </a:p>
          <a:p>
            <a:r>
              <a:rPr lang="en-US" dirty="0"/>
              <a:t>Change in </a:t>
            </a:r>
            <a:r>
              <a:rPr lang="en-US" i="1" dirty="0"/>
              <a:t>n</a:t>
            </a:r>
            <a:r>
              <a:rPr lang="en-US" dirty="0"/>
              <a:t> for documentation data  (29 vs. 46) and provider survey (13 vs. 8)</a:t>
            </a:r>
          </a:p>
          <a:p>
            <a:r>
              <a:rPr lang="en-US" dirty="0"/>
              <a:t>Compliance and cooperation</a:t>
            </a:r>
          </a:p>
          <a:p>
            <a:pPr lvl="1"/>
            <a:r>
              <a:rPr lang="en-US" dirty="0"/>
              <a:t>Template used 18 out of 46 possible IV encounters</a:t>
            </a:r>
          </a:p>
          <a:p>
            <a:pPr lvl="1"/>
            <a:r>
              <a:rPr lang="en-US" dirty="0"/>
              <a:t>Post-implementation provider survey down 5 responses </a:t>
            </a:r>
          </a:p>
          <a:p>
            <a:r>
              <a:rPr lang="en-US" dirty="0"/>
              <a:t>Billing department unavailable </a:t>
            </a:r>
          </a:p>
        </p:txBody>
      </p:sp>
    </p:spTree>
    <p:extLst>
      <p:ext uri="{BB962C8B-B14F-4D97-AF65-F5344CB8AC3E}">
        <p14:creationId xmlns:p14="http://schemas.microsoft.com/office/powerpoint/2010/main" val="136054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FAA7-EBB8-A258-6E78-A135383831B1}"/>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C0A19D6-7576-6893-C8E8-AB302458D757}"/>
              </a:ext>
            </a:extLst>
          </p:cNvPr>
          <p:cNvSpPr>
            <a:spLocks noGrp="1"/>
          </p:cNvSpPr>
          <p:nvPr>
            <p:ph idx="1"/>
          </p:nvPr>
        </p:nvSpPr>
        <p:spPr/>
        <p:txBody>
          <a:bodyPr/>
          <a:lstStyle/>
          <a:p>
            <a:r>
              <a:rPr lang="en-US" dirty="0"/>
              <a:t>Emcura Immediate Care </a:t>
            </a:r>
          </a:p>
          <a:p>
            <a:r>
              <a:rPr lang="en-US" dirty="0"/>
              <a:t>Intravenous administration electronic health record template</a:t>
            </a:r>
          </a:p>
          <a:p>
            <a:r>
              <a:rPr lang="en-US" dirty="0"/>
              <a:t>PDCA cycle  - framework </a:t>
            </a:r>
          </a:p>
          <a:p>
            <a:r>
              <a:rPr lang="en-US" dirty="0"/>
              <a:t>Data Results</a:t>
            </a:r>
          </a:p>
          <a:p>
            <a:pPr lvl="1"/>
            <a:r>
              <a:rPr lang="en-US" dirty="0"/>
              <a:t>Chart audit for documentation points</a:t>
            </a:r>
          </a:p>
          <a:p>
            <a:pPr lvl="1"/>
            <a:r>
              <a:rPr lang="en-US" dirty="0"/>
              <a:t>Provider survey </a:t>
            </a:r>
          </a:p>
        </p:txBody>
      </p:sp>
    </p:spTree>
    <p:extLst>
      <p:ext uri="{BB962C8B-B14F-4D97-AF65-F5344CB8AC3E}">
        <p14:creationId xmlns:p14="http://schemas.microsoft.com/office/powerpoint/2010/main" val="2792086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6B83B-C0C4-504E-AC85-72D26546FB1C}"/>
              </a:ext>
            </a:extLst>
          </p:cNvPr>
          <p:cNvSpPr>
            <a:spLocks noGrp="1"/>
          </p:cNvSpPr>
          <p:nvPr>
            <p:ph type="title"/>
          </p:nvPr>
        </p:nvSpPr>
        <p:spPr>
          <a:xfrm>
            <a:off x="849683" y="1240076"/>
            <a:ext cx="2727813" cy="4584527"/>
          </a:xfrm>
        </p:spPr>
        <p:txBody>
          <a:bodyPr>
            <a:normAutofit/>
          </a:bodyPr>
          <a:lstStyle/>
          <a:p>
            <a:r>
              <a:rPr lang="en-US" dirty="0">
                <a:solidFill>
                  <a:srgbClr val="FFFFFF"/>
                </a:solidFill>
              </a:rPr>
              <a:t>                        References</a:t>
            </a:r>
          </a:p>
        </p:txBody>
      </p:sp>
      <p:sp>
        <p:nvSpPr>
          <p:cNvPr id="3" name="Content Placeholder 2">
            <a:extLst>
              <a:ext uri="{FF2B5EF4-FFF2-40B4-BE49-F238E27FC236}">
                <a16:creationId xmlns:a16="http://schemas.microsoft.com/office/drawing/2014/main" id="{A28E5DAB-5FC9-C445-9466-9939222392AC}"/>
              </a:ext>
            </a:extLst>
          </p:cNvPr>
          <p:cNvSpPr>
            <a:spLocks noGrp="1"/>
          </p:cNvSpPr>
          <p:nvPr>
            <p:ph idx="1"/>
          </p:nvPr>
        </p:nvSpPr>
        <p:spPr>
          <a:xfrm>
            <a:off x="4705594" y="246185"/>
            <a:ext cx="7287114" cy="6468651"/>
          </a:xfrm>
        </p:spPr>
        <p:txBody>
          <a:bodyPr anchor="t">
            <a:normAutofit/>
          </a:bodyPr>
          <a:lstStyle/>
          <a:p>
            <a:pPr marL="457200" marR="0" indent="-457200">
              <a:lnSpc>
                <a:spcPct val="1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Butts, J. B., &amp; Rich, K. L. (2018). Philosophies and theories for Advanced Nursing Practice (third ). Jones &amp; Bartlett Learning. PDCA cycle: Deming Cycle. Expert Program Management. (2022, February 4). Retrieved July 19, 2022, from https://expertprogrammanagement.com/2022/02/pdca-cycle/</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Centers for Medicare &amp; Medicaid Services (CMS). (2020, May 7).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Billing and coding: Hydration Services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Retrieved October 11, 2022, from </a:t>
            </a: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https://www.cms.gov/medicare-coverage-database/view/article.aspx?articleid=54635</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Center for Disease Control and Prevention (CDC). (2022, September 8). Promoting health for older adults. National Center for Chronic Prevention and Health Promotion. Retrieved November 17, 2022, from https://www.cdc.gov/chronicdisease/resources/publications/factsheets/promoting-health-for-older-adults.htm#:~:text=Aging%20increases%20the%20risk%20of,diabetes%2C%20arthritis%2C%20and%20cancer.</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Chaudhary, M. K.,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Dhakaita</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S. K., Ray, R., &amp; Baruah, T. D. (2020). Local complications of intravenous access - an often underestimated entity. Journal of family medicine and primary care, 9(12), 6073–6077. https://doi.org/10.4103/jfmpc.jfmpc_1649_20</a:t>
            </a:r>
          </a:p>
          <a:p>
            <a:pPr marL="457200" marR="0" indent="-457200">
              <a:lnSpc>
                <a:spcPct val="100000"/>
              </a:lnSpc>
              <a:spcBef>
                <a:spcPts val="0"/>
              </a:spcBef>
              <a:spcAft>
                <a:spcPts val="800"/>
              </a:spcAft>
            </a:pP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Dohse</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L. K. (2007). Nine ways to improve efficiency in an ambulatory infusion center. Community Oncology, 4(1), 33–34. https://doi.org/10.1016/s1548-5315(11)70020-1</a:t>
            </a:r>
          </a:p>
          <a:p>
            <a:pPr marL="457200" marR="0" indent="-457200">
              <a:lnSpc>
                <a:spcPct val="100000"/>
              </a:lnSpc>
              <a:spcBef>
                <a:spcPts val="0"/>
              </a:spcBef>
              <a:spcAft>
                <a:spcPts val="0"/>
              </a:spcAft>
            </a:pP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Dychter</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S. S., Gold, D. A., Carson, D., &amp; Haller, M. (2012). Intravenous therapy. Journal of Infusion Nursing, 35(2), 84–91. </a:t>
            </a: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https://doi.org/10.1097/nan.0b013e31824237ce</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Gorski, Lisa A. MS, RN, HHCNS-BC, CRNI®, FAAN;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Hadaway</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Lynn MEd, RN, NPD-BC, CRNI®;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Hagle</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Mary E. PhD, RN-BC, FAAN; Broadhurst, Daphne MN, RN, CVAA(C); Clare, Simon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MRes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BA, RGN;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Kleidon</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Tricia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MNSc</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Nurs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Prac</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BNSc</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RN; Meyer, Britt M. PhD, RN, CRNI®, VA-BC, NE-BC; Nickel, Barb APRN-CNS, CCRN, CRNI®; Rowley, Stephen MSc, BSc (Hons), RGN, RSCN; Sharpe, Elizabeth DNP, APRN-CNP, NNP-BC, VA-BC, FNAP, FAANP, FAAN; Alexander, Mary MA, RN, CRNI®, CAE, FAAN. Infusion Therapy Standards of Practice, 8th Edition. Journal of Infusion Nursing: January/February 2021 - Volume 44 - Issue 1S - p S1-S224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doi</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10.1097/NAN.0000000000000396</a:t>
            </a:r>
          </a:p>
          <a:p>
            <a:pPr marL="457200" marR="0" indent="-457200">
              <a:lnSpc>
                <a:spcPct val="1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Hu, E., Shams, M.,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Shirvani</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D., &amp;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Badii</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M. (2022). Development of a quality assessment tool for outpatient infusion clinics: A literature review and pilot survey. Journal of Infusion Nursing, 45(3), 165–175. https://doi.org/10.1097/nan.0000000000000466</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IBISWorld. (2022, August 30).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Urgent Care Centers in the US - Number of Businesses 2005–2028</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Industry Statistic - United States. Retrieved October 11, 2022, from </a:t>
            </a:r>
            <a:r>
              <a:rPr lang="en-US" sz="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5"/>
              </a:rPr>
              <a:t>https://www.ibisworld.com/industry-statistics/number-of-businesses/urgent-care-centers-unitedstates/#:~:text=There%20are%205%2C927%20Urgent%20Care,increase%20of%20</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7.9%25%20from%202021. </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Institute for Healthcare Improvement (IHI) (n.d.)</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 How to improve: IHI</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Retrieved October 19, 2022, from https://www.ihi.org/resources/Pages/HowtoImprove/default.aspx </a:t>
            </a:r>
          </a:p>
          <a:p>
            <a:pPr marL="360045" marR="0" indent="-457200">
              <a:lnSpc>
                <a:spcPct val="100000"/>
              </a:lnSpc>
            </a:pP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Mathioudakis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Rousalova</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I.,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Gagnat</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 A., Saad, N., &amp;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Hardavella</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G. (2016). How to keep good clinical records. Breathe (Sheffield, England), 12(4), 369–373. https://doi.org/10.1183/20734735.018016</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National Infusion Center Association (NICA). (2019, June 19). Nica minimum standards for in-office infusion. Retrieved November 3, 2022, from https://infusioncenter.org/wp-content/uploads/2019/06/2019-06-19-NICA-Minimum-Standards-for-In-Office-Infusion.pdf</a:t>
            </a:r>
          </a:p>
          <a:p>
            <a:pPr marL="360045" marR="0" indent="-457200">
              <a:lnSpc>
                <a:spcPct val="100000"/>
              </a:lnSpc>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QY Research (2022, May 27). Intravenous (IV) therapy and vein access market size, share, report 2021 to 2030.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BioSpace</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Retrieved November 3, 2022, from https://www.biospace.com/article/intravenous-iv-therapy-and-vein-access-market-size-share-report-2021-to-2030/#:~:text=All%20(745%2C923)-,Intravenous%20(IV)%20Therapy%20and%20Vein%20Access%20Market%20Size%2C,Share%2C%20Report%202021%20to%202030&amp;amp;text=According%20to%20QY%20Research%20Medical,5.3%25%20from%202021%20to%202030.</a:t>
            </a:r>
          </a:p>
          <a:p>
            <a:pPr marL="457200" marR="0" indent="-457200">
              <a:lnSpc>
                <a:spcPct val="100000"/>
              </a:lnSpc>
              <a:spcBef>
                <a:spcPts val="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Reese, O., Wright, C., Sandoval, A., Lebron, B.,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Dhorajiwala</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 Shepard, A., </a:t>
            </a: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Viamille</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J., Lukas, R. V., &amp; Carroll, K. (2021). “Establishment of an acute headache infusion clinic as an alternative for emergency department care.”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Journal of the Neurological Sciences</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i="1" dirty="0">
                <a:effectLst/>
                <a:latin typeface="Times New Roman" panose="02020603050405020304" pitchFamily="18" charset="0"/>
                <a:ea typeface="Times New Roman" panose="02020603050405020304" pitchFamily="18" charset="0"/>
                <a:cs typeface="Times New Roman" panose="02020603050405020304" pitchFamily="18" charset="0"/>
              </a:rPr>
              <a:t>423</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117384. </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hlinkClick r:id="rId6"/>
              </a:rPr>
              <a:t>https://doi.org/10.1016/j.jns.2021.117384</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indent="-457200">
              <a:lnSpc>
                <a:spcPct val="100000"/>
              </a:lnSpc>
              <a:spcBef>
                <a:spcPts val="0"/>
              </a:spcBef>
              <a:spcAft>
                <a:spcPts val="0"/>
              </a:spcAft>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ROSENTHAL, KELLI RN,BC, ANP, APRN,BC, CRNI, MS. Documenting peripheral I.V. therapy. Nursing 35(7):p 28, July 2005.</a:t>
            </a:r>
          </a:p>
          <a:p>
            <a:pPr marL="457200" marR="0" indent="-457200">
              <a:lnSpc>
                <a:spcPct val="100000"/>
              </a:lnSpc>
              <a:spcBef>
                <a:spcPts val="0"/>
              </a:spcBef>
              <a:spcAft>
                <a:spcPts val="0"/>
              </a:spcAft>
            </a:pPr>
            <a:r>
              <a:rPr lang="en-US" sz="800" dirty="0" err="1">
                <a:effectLst/>
                <a:latin typeface="Times New Roman" panose="02020603050405020304" pitchFamily="18" charset="0"/>
                <a:ea typeface="Times New Roman" panose="02020603050405020304" pitchFamily="18" charset="0"/>
                <a:cs typeface="Times New Roman" panose="02020603050405020304" pitchFamily="18" charset="0"/>
              </a:rPr>
              <a:t>Trentadue</a:t>
            </a: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M. B., Rafter, D., Weiss, S., &amp; Phelan, C. H. (2020). Utilizing an evidence-based practice approach to examining infusion therapy practices in Non-hospital outpatient ambulatory clinic settings. Journal of Infusion Nursing, 43(6), 351–356. https://doi.org/10.1097/nan.0000000000000394</a:t>
            </a:r>
            <a:endParaRPr lang="en-US" sz="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0000"/>
              </a:lnSpc>
            </a:pPr>
            <a:r>
              <a:rPr lang="en-US" sz="800" dirty="0">
                <a:effectLst/>
                <a:latin typeface="Times New Roman" panose="02020603050405020304" pitchFamily="18" charset="0"/>
                <a:ea typeface="Calibri" panose="020F0502020204030204" pitchFamily="34" charset="0"/>
                <a:cs typeface="Times New Roman" panose="02020603050405020304" pitchFamily="18" charset="0"/>
              </a:rPr>
              <a:t>Wheeler, C., Furniss, D., Galal-</a:t>
            </a:r>
            <a:r>
              <a:rPr lang="en-US" sz="800" dirty="0" err="1">
                <a:effectLst/>
                <a:latin typeface="Times New Roman" panose="02020603050405020304" pitchFamily="18" charset="0"/>
                <a:ea typeface="Calibri" panose="020F0502020204030204" pitchFamily="34" charset="0"/>
                <a:cs typeface="Times New Roman" panose="02020603050405020304" pitchFamily="18" charset="0"/>
              </a:rPr>
              <a:t>Edeen</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G. H., Blandford, A., &amp; Franklin, B. D. (2019). Patients’ perspectives on the quality and safety of intravenous infusions: A qualitative study.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Journal of Patient Experience</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800" i="1" dirty="0">
                <a:effectLst/>
                <a:latin typeface="Times New Roman" panose="02020603050405020304" pitchFamily="18" charset="0"/>
                <a:ea typeface="Calibri" panose="020F0502020204030204" pitchFamily="34" charset="0"/>
                <a:cs typeface="Times New Roman" panose="02020603050405020304" pitchFamily="18" charset="0"/>
              </a:rPr>
              <a:t>7</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(3), 380–385. </a:t>
            </a:r>
            <a:r>
              <a:rPr lang="en-US" sz="800" u="sng" dirty="0">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https://doi.org/10.1177/2374373519843921</a:t>
            </a:r>
            <a:r>
              <a:rPr lang="en-US" sz="8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7200">
              <a:lnSpc>
                <a:spcPct val="100000"/>
              </a:lnSpc>
            </a:pPr>
            <a:endParaRPr lang="en-US" sz="500" dirty="0"/>
          </a:p>
        </p:txBody>
      </p:sp>
    </p:spTree>
    <p:extLst>
      <p:ext uri="{BB962C8B-B14F-4D97-AF65-F5344CB8AC3E}">
        <p14:creationId xmlns:p14="http://schemas.microsoft.com/office/powerpoint/2010/main" val="3639538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F6F86-9B5B-DE48-8ABC-98E6DE7C3283}"/>
              </a:ext>
            </a:extLst>
          </p:cNvPr>
          <p:cNvSpPr>
            <a:spLocks noGrp="1"/>
          </p:cNvSpPr>
          <p:nvPr>
            <p:ph type="title"/>
          </p:nvPr>
        </p:nvSpPr>
        <p:spPr/>
        <p:txBody>
          <a:bodyPr/>
          <a:lstStyle/>
          <a:p>
            <a:r>
              <a:rPr lang="en-US" dirty="0"/>
              <a:t>                            Background</a:t>
            </a:r>
          </a:p>
        </p:txBody>
      </p:sp>
      <p:sp>
        <p:nvSpPr>
          <p:cNvPr id="3" name="Content Placeholder 2">
            <a:extLst>
              <a:ext uri="{FF2B5EF4-FFF2-40B4-BE49-F238E27FC236}">
                <a16:creationId xmlns:a16="http://schemas.microsoft.com/office/drawing/2014/main" id="{C45C9251-441A-3C49-ABA1-6E55F4A0DDBC}"/>
              </a:ext>
            </a:extLst>
          </p:cNvPr>
          <p:cNvSpPr>
            <a:spLocks noGrp="1"/>
          </p:cNvSpPr>
          <p:nvPr>
            <p:ph idx="1"/>
          </p:nvPr>
        </p:nvSpPr>
        <p:spPr/>
        <p:txBody>
          <a:bodyPr>
            <a:normAutofit fontScale="77500" lnSpcReduction="20000"/>
          </a:bodyPr>
          <a:lstStyle/>
          <a:p>
            <a:r>
              <a:rPr lang="en-US" dirty="0"/>
              <a:t>7.9% yearly increase of urgent care centers in US (IBISWorld, 2022) </a:t>
            </a:r>
          </a:p>
          <a:p>
            <a:r>
              <a:rPr lang="en-US" dirty="0"/>
              <a:t>IV infusion centers outpatient</a:t>
            </a:r>
          </a:p>
          <a:p>
            <a:r>
              <a:rPr lang="en-US" dirty="0"/>
              <a:t>Emcura Immediate Care – Primary and Urgent Care patients </a:t>
            </a:r>
          </a:p>
          <a:p>
            <a:pPr lvl="1"/>
            <a:r>
              <a:rPr lang="en-US" dirty="0"/>
              <a:t>IV administrations</a:t>
            </a:r>
          </a:p>
          <a:p>
            <a:pPr lvl="2"/>
            <a:r>
              <a:rPr lang="en-US" dirty="0"/>
              <a:t>Hydration vs. Non-hydration IVs </a:t>
            </a:r>
          </a:p>
          <a:p>
            <a:pPr lvl="1"/>
            <a:r>
              <a:rPr lang="en-US" dirty="0"/>
              <a:t>Communication between providers </a:t>
            </a:r>
          </a:p>
          <a:p>
            <a:r>
              <a:rPr lang="en-US" dirty="0"/>
              <a:t>Patient Safety </a:t>
            </a:r>
          </a:p>
          <a:p>
            <a:r>
              <a:rPr lang="en-US" dirty="0"/>
              <a:t>Required documentation points </a:t>
            </a:r>
          </a:p>
          <a:p>
            <a:r>
              <a:rPr lang="en-US" dirty="0"/>
              <a:t>AllScripts EHR for all documentation – previous paper templates </a:t>
            </a:r>
          </a:p>
          <a:p>
            <a:r>
              <a:rPr lang="en-US" dirty="0"/>
              <a:t>Nursing Standards </a:t>
            </a:r>
          </a:p>
          <a:p>
            <a:pPr marL="0" indent="0">
              <a:buNone/>
            </a:pPr>
            <a:endParaRPr lang="en-US" dirty="0"/>
          </a:p>
        </p:txBody>
      </p:sp>
    </p:spTree>
    <p:extLst>
      <p:ext uri="{BB962C8B-B14F-4D97-AF65-F5344CB8AC3E}">
        <p14:creationId xmlns:p14="http://schemas.microsoft.com/office/powerpoint/2010/main" val="4167511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9A90-2411-0335-ABA3-F414116B947C}"/>
              </a:ext>
            </a:extLst>
          </p:cNvPr>
          <p:cNvSpPr>
            <a:spLocks noGrp="1"/>
          </p:cNvSpPr>
          <p:nvPr>
            <p:ph type="title"/>
          </p:nvPr>
        </p:nvSpPr>
        <p:spPr>
          <a:xfrm>
            <a:off x="1451579" y="2303047"/>
            <a:ext cx="3272093" cy="2674198"/>
          </a:xfrm>
        </p:spPr>
        <p:txBody>
          <a:bodyPr anchor="t">
            <a:normAutofit/>
          </a:bodyPr>
          <a:lstStyle/>
          <a:p>
            <a:r>
              <a:rPr lang="en-US" sz="2700"/>
              <a:t>Number of IV administrations at Emcura 2021</a:t>
            </a:r>
          </a:p>
        </p:txBody>
      </p:sp>
      <p:graphicFrame>
        <p:nvGraphicFramePr>
          <p:cNvPr id="4" name="Content Placeholder 3">
            <a:extLst>
              <a:ext uri="{FF2B5EF4-FFF2-40B4-BE49-F238E27FC236}">
                <a16:creationId xmlns:a16="http://schemas.microsoft.com/office/drawing/2014/main" id="{68F2ADC9-36FE-2E91-A5BC-5395322FE399}"/>
              </a:ext>
            </a:extLst>
          </p:cNvPr>
          <p:cNvGraphicFramePr>
            <a:graphicFrameLocks noGrp="1"/>
          </p:cNvGraphicFramePr>
          <p:nvPr>
            <p:ph idx="1"/>
            <p:extLst>
              <p:ext uri="{D42A27DB-BD31-4B8C-83A1-F6EECF244321}">
                <p14:modId xmlns:p14="http://schemas.microsoft.com/office/powerpoint/2010/main" val="519041344"/>
              </p:ext>
            </p:extLst>
          </p:nvPr>
        </p:nvGraphicFramePr>
        <p:xfrm>
          <a:off x="5503597" y="467373"/>
          <a:ext cx="6066362" cy="5093676"/>
        </p:xfrm>
        <a:graphic>
          <a:graphicData uri="http://schemas.openxmlformats.org/drawingml/2006/table">
            <a:tbl>
              <a:tblPr firstRow="1" firstCol="1" bandRow="1">
                <a:tableStyleId>{5C22544A-7EE6-4342-B048-85BDC9FD1C3A}</a:tableStyleId>
              </a:tblPr>
              <a:tblGrid>
                <a:gridCol w="1516266">
                  <a:extLst>
                    <a:ext uri="{9D8B030D-6E8A-4147-A177-3AD203B41FA5}">
                      <a16:colId xmlns:a16="http://schemas.microsoft.com/office/drawing/2014/main" val="682655239"/>
                    </a:ext>
                  </a:extLst>
                </a:gridCol>
                <a:gridCol w="1516266">
                  <a:extLst>
                    <a:ext uri="{9D8B030D-6E8A-4147-A177-3AD203B41FA5}">
                      <a16:colId xmlns:a16="http://schemas.microsoft.com/office/drawing/2014/main" val="1333150900"/>
                    </a:ext>
                  </a:extLst>
                </a:gridCol>
                <a:gridCol w="1516915">
                  <a:extLst>
                    <a:ext uri="{9D8B030D-6E8A-4147-A177-3AD203B41FA5}">
                      <a16:colId xmlns:a16="http://schemas.microsoft.com/office/drawing/2014/main" val="2705569719"/>
                    </a:ext>
                  </a:extLst>
                </a:gridCol>
                <a:gridCol w="1516915">
                  <a:extLst>
                    <a:ext uri="{9D8B030D-6E8A-4147-A177-3AD203B41FA5}">
                      <a16:colId xmlns:a16="http://schemas.microsoft.com/office/drawing/2014/main" val="1658965104"/>
                    </a:ext>
                  </a:extLst>
                </a:gridCol>
              </a:tblGrid>
              <a:tr h="363834">
                <a:tc>
                  <a:txBody>
                    <a:bodyPr/>
                    <a:lstStyle/>
                    <a:p>
                      <a:pPr marL="0" marR="0">
                        <a:lnSpc>
                          <a:spcPct val="200000"/>
                        </a:lnSpc>
                        <a:spcBef>
                          <a:spcPts val="0"/>
                        </a:spcBef>
                        <a:spcAft>
                          <a:spcPts val="0"/>
                        </a:spcAft>
                      </a:pPr>
                      <a:r>
                        <a:rPr lang="en-US" sz="1100">
                          <a:effectLst/>
                        </a:rPr>
                        <a:t>Month of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Hydration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Non-hydration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Total IVs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667138977"/>
                  </a:ext>
                </a:extLst>
              </a:tr>
              <a:tr h="363834">
                <a:tc>
                  <a:txBody>
                    <a:bodyPr/>
                    <a:lstStyle/>
                    <a:p>
                      <a:pPr marL="0" marR="0">
                        <a:lnSpc>
                          <a:spcPct val="200000"/>
                        </a:lnSpc>
                        <a:spcBef>
                          <a:spcPts val="0"/>
                        </a:spcBef>
                        <a:spcAft>
                          <a:spcPts val="0"/>
                        </a:spcAft>
                      </a:pPr>
                      <a:r>
                        <a:rPr lang="en-US" sz="1100">
                          <a:effectLst/>
                        </a:rPr>
                        <a:t>January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090437714"/>
                  </a:ext>
                </a:extLst>
              </a:tr>
              <a:tr h="363834">
                <a:tc>
                  <a:txBody>
                    <a:bodyPr/>
                    <a:lstStyle/>
                    <a:p>
                      <a:pPr marL="0" marR="0">
                        <a:lnSpc>
                          <a:spcPct val="200000"/>
                        </a:lnSpc>
                        <a:spcBef>
                          <a:spcPts val="0"/>
                        </a:spcBef>
                        <a:spcAft>
                          <a:spcPts val="0"/>
                        </a:spcAft>
                      </a:pPr>
                      <a:r>
                        <a:rPr lang="en-US" sz="1100">
                          <a:effectLst/>
                        </a:rPr>
                        <a:t>February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72066611"/>
                  </a:ext>
                </a:extLst>
              </a:tr>
              <a:tr h="363834">
                <a:tc>
                  <a:txBody>
                    <a:bodyPr/>
                    <a:lstStyle/>
                    <a:p>
                      <a:pPr marL="0" marR="0">
                        <a:lnSpc>
                          <a:spcPct val="200000"/>
                        </a:lnSpc>
                        <a:spcBef>
                          <a:spcPts val="0"/>
                        </a:spcBef>
                        <a:spcAft>
                          <a:spcPts val="0"/>
                        </a:spcAft>
                      </a:pPr>
                      <a:r>
                        <a:rPr lang="en-US" sz="1100">
                          <a:effectLst/>
                        </a:rPr>
                        <a:t>March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663847285"/>
                  </a:ext>
                </a:extLst>
              </a:tr>
              <a:tr h="363834">
                <a:tc>
                  <a:txBody>
                    <a:bodyPr/>
                    <a:lstStyle/>
                    <a:p>
                      <a:pPr marL="0" marR="0">
                        <a:lnSpc>
                          <a:spcPct val="200000"/>
                        </a:lnSpc>
                        <a:spcBef>
                          <a:spcPts val="0"/>
                        </a:spcBef>
                        <a:spcAft>
                          <a:spcPts val="0"/>
                        </a:spcAft>
                      </a:pPr>
                      <a:r>
                        <a:rPr lang="en-US" sz="1100">
                          <a:effectLst/>
                        </a:rPr>
                        <a:t>April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87968346"/>
                  </a:ext>
                </a:extLst>
              </a:tr>
              <a:tr h="363834">
                <a:tc>
                  <a:txBody>
                    <a:bodyPr/>
                    <a:lstStyle/>
                    <a:p>
                      <a:pPr marL="0" marR="0">
                        <a:lnSpc>
                          <a:spcPct val="200000"/>
                        </a:lnSpc>
                        <a:spcBef>
                          <a:spcPts val="0"/>
                        </a:spcBef>
                        <a:spcAft>
                          <a:spcPts val="0"/>
                        </a:spcAft>
                      </a:pPr>
                      <a:r>
                        <a:rPr lang="en-US" sz="1100">
                          <a:effectLst/>
                        </a:rPr>
                        <a:t>May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507776813"/>
                  </a:ext>
                </a:extLst>
              </a:tr>
              <a:tr h="363834">
                <a:tc>
                  <a:txBody>
                    <a:bodyPr/>
                    <a:lstStyle/>
                    <a:p>
                      <a:pPr marL="0" marR="0">
                        <a:lnSpc>
                          <a:spcPct val="200000"/>
                        </a:lnSpc>
                        <a:spcBef>
                          <a:spcPts val="0"/>
                        </a:spcBef>
                        <a:spcAft>
                          <a:spcPts val="0"/>
                        </a:spcAft>
                      </a:pPr>
                      <a:r>
                        <a:rPr lang="en-US" sz="1100">
                          <a:effectLst/>
                        </a:rPr>
                        <a:t>June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2184074019"/>
                  </a:ext>
                </a:extLst>
              </a:tr>
              <a:tr h="363834">
                <a:tc>
                  <a:txBody>
                    <a:bodyPr/>
                    <a:lstStyle/>
                    <a:p>
                      <a:pPr marL="0" marR="0">
                        <a:lnSpc>
                          <a:spcPct val="200000"/>
                        </a:lnSpc>
                        <a:spcBef>
                          <a:spcPts val="0"/>
                        </a:spcBef>
                        <a:spcAft>
                          <a:spcPts val="0"/>
                        </a:spcAft>
                      </a:pPr>
                      <a:r>
                        <a:rPr lang="en-US" sz="1100">
                          <a:effectLst/>
                        </a:rPr>
                        <a:t>July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1412511140"/>
                  </a:ext>
                </a:extLst>
              </a:tr>
              <a:tr h="363834">
                <a:tc>
                  <a:txBody>
                    <a:bodyPr/>
                    <a:lstStyle/>
                    <a:p>
                      <a:pPr marL="0" marR="0">
                        <a:lnSpc>
                          <a:spcPct val="200000"/>
                        </a:lnSpc>
                        <a:spcBef>
                          <a:spcPts val="0"/>
                        </a:spcBef>
                        <a:spcAft>
                          <a:spcPts val="0"/>
                        </a:spcAft>
                      </a:pPr>
                      <a:r>
                        <a:rPr lang="en-US" sz="1100">
                          <a:effectLst/>
                        </a:rPr>
                        <a:t>August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803977202"/>
                  </a:ext>
                </a:extLst>
              </a:tr>
              <a:tr h="363834">
                <a:tc>
                  <a:txBody>
                    <a:bodyPr/>
                    <a:lstStyle/>
                    <a:p>
                      <a:pPr marL="0" marR="0">
                        <a:lnSpc>
                          <a:spcPct val="200000"/>
                        </a:lnSpc>
                        <a:spcBef>
                          <a:spcPts val="0"/>
                        </a:spcBef>
                        <a:spcAft>
                          <a:spcPts val="0"/>
                        </a:spcAft>
                      </a:pPr>
                      <a:r>
                        <a:rPr lang="en-US" sz="1100">
                          <a:effectLst/>
                        </a:rPr>
                        <a:t>September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2315264803"/>
                  </a:ext>
                </a:extLst>
              </a:tr>
              <a:tr h="363834">
                <a:tc>
                  <a:txBody>
                    <a:bodyPr/>
                    <a:lstStyle/>
                    <a:p>
                      <a:pPr marL="0" marR="0">
                        <a:lnSpc>
                          <a:spcPct val="200000"/>
                        </a:lnSpc>
                        <a:spcBef>
                          <a:spcPts val="0"/>
                        </a:spcBef>
                        <a:spcAft>
                          <a:spcPts val="0"/>
                        </a:spcAft>
                      </a:pPr>
                      <a:r>
                        <a:rPr lang="en-US" sz="1100">
                          <a:effectLst/>
                        </a:rPr>
                        <a:t>October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2916386096"/>
                  </a:ext>
                </a:extLst>
              </a:tr>
              <a:tr h="363834">
                <a:tc>
                  <a:txBody>
                    <a:bodyPr/>
                    <a:lstStyle/>
                    <a:p>
                      <a:pPr marL="0" marR="0">
                        <a:lnSpc>
                          <a:spcPct val="200000"/>
                        </a:lnSpc>
                        <a:spcBef>
                          <a:spcPts val="0"/>
                        </a:spcBef>
                        <a:spcAft>
                          <a:spcPts val="0"/>
                        </a:spcAft>
                      </a:pPr>
                      <a:r>
                        <a:rPr lang="en-US" sz="1100">
                          <a:effectLst/>
                        </a:rPr>
                        <a:t>November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010641061"/>
                  </a:ext>
                </a:extLst>
              </a:tr>
              <a:tr h="363834">
                <a:tc>
                  <a:txBody>
                    <a:bodyPr/>
                    <a:lstStyle/>
                    <a:p>
                      <a:pPr marL="0" marR="0">
                        <a:lnSpc>
                          <a:spcPct val="200000"/>
                        </a:lnSpc>
                        <a:spcBef>
                          <a:spcPts val="0"/>
                        </a:spcBef>
                        <a:spcAft>
                          <a:spcPts val="0"/>
                        </a:spcAft>
                      </a:pPr>
                      <a:r>
                        <a:rPr lang="en-US" sz="1100">
                          <a:effectLst/>
                        </a:rPr>
                        <a:t>December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3318476770"/>
                  </a:ext>
                </a:extLst>
              </a:tr>
              <a:tr h="363834">
                <a:tc>
                  <a:txBody>
                    <a:bodyPr/>
                    <a:lstStyle/>
                    <a:p>
                      <a:pPr marL="0" marR="0">
                        <a:lnSpc>
                          <a:spcPct val="200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dirty="0">
                          <a:effectLst/>
                        </a:rPr>
                        <a:t>132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tc>
                  <a:txBody>
                    <a:bodyPr/>
                    <a:lstStyle/>
                    <a:p>
                      <a:pPr marL="0" marR="0">
                        <a:lnSpc>
                          <a:spcPct val="200000"/>
                        </a:lnSpc>
                        <a:spcBef>
                          <a:spcPts val="0"/>
                        </a:spcBef>
                        <a:spcAft>
                          <a:spcPts val="0"/>
                        </a:spcAft>
                      </a:pPr>
                      <a:r>
                        <a:rPr lang="en-US" sz="1100" dirty="0">
                          <a:effectLst/>
                        </a:rPr>
                        <a:t>166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9949" marR="59949" marT="0" marB="0"/>
                </a:tc>
                <a:extLst>
                  <a:ext uri="{0D108BD9-81ED-4DB2-BD59-A6C34878D82A}">
                    <a16:rowId xmlns:a16="http://schemas.microsoft.com/office/drawing/2014/main" val="1647436368"/>
                  </a:ext>
                </a:extLst>
              </a:tr>
            </a:tbl>
          </a:graphicData>
        </a:graphic>
      </p:graphicFrame>
    </p:spTree>
    <p:extLst>
      <p:ext uri="{BB962C8B-B14F-4D97-AF65-F5344CB8AC3E}">
        <p14:creationId xmlns:p14="http://schemas.microsoft.com/office/powerpoint/2010/main" val="87283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855-463F-4F4A-BBDD-C9A06E5AB1BF}"/>
              </a:ext>
            </a:extLst>
          </p:cNvPr>
          <p:cNvSpPr>
            <a:spLocks noGrp="1"/>
          </p:cNvSpPr>
          <p:nvPr>
            <p:ph type="title"/>
          </p:nvPr>
        </p:nvSpPr>
        <p:spPr/>
        <p:txBody>
          <a:bodyPr/>
          <a:lstStyle/>
          <a:p>
            <a:r>
              <a:rPr lang="en-US" dirty="0"/>
              <a:t>                         Significance</a:t>
            </a:r>
          </a:p>
        </p:txBody>
      </p:sp>
      <p:sp>
        <p:nvSpPr>
          <p:cNvPr id="3" name="Content Placeholder 2">
            <a:extLst>
              <a:ext uri="{FF2B5EF4-FFF2-40B4-BE49-F238E27FC236}">
                <a16:creationId xmlns:a16="http://schemas.microsoft.com/office/drawing/2014/main" id="{734FC4EE-2AB0-1846-8171-6C79A8D04107}"/>
              </a:ext>
            </a:extLst>
          </p:cNvPr>
          <p:cNvSpPr>
            <a:spLocks noGrp="1"/>
          </p:cNvSpPr>
          <p:nvPr>
            <p:ph idx="1"/>
          </p:nvPr>
        </p:nvSpPr>
        <p:spPr/>
        <p:txBody>
          <a:bodyPr>
            <a:normAutofit lnSpcReduction="10000"/>
          </a:bodyPr>
          <a:lstStyle/>
          <a:p>
            <a:r>
              <a:rPr lang="en-US" dirty="0"/>
              <a:t>IV administrations growing </a:t>
            </a:r>
          </a:p>
          <a:p>
            <a:pPr lvl="1"/>
            <a:r>
              <a:rPr lang="en-US" dirty="0"/>
              <a:t>$22.8 billion in 2020, expected to reach $37.5 billion by 2030 (QY Research, 2022) </a:t>
            </a:r>
          </a:p>
          <a:p>
            <a:r>
              <a:rPr lang="en-US" dirty="0"/>
              <a:t>Aging population with increase in chronic illnesses (CDC, 2022)</a:t>
            </a:r>
          </a:p>
          <a:p>
            <a:r>
              <a:rPr lang="en-US" dirty="0"/>
              <a:t>Risks of complications during administrations </a:t>
            </a:r>
          </a:p>
          <a:p>
            <a:pPr lvl="1"/>
            <a:r>
              <a:rPr lang="en-US" dirty="0"/>
              <a:t>Infection, phlebitis, infiltration, and extravasation (</a:t>
            </a:r>
            <a:r>
              <a:rPr lang="en-US" dirty="0" err="1"/>
              <a:t>Dychter</a:t>
            </a:r>
            <a:r>
              <a:rPr lang="en-US" dirty="0"/>
              <a:t> et al., 2012) </a:t>
            </a:r>
          </a:p>
          <a:p>
            <a:r>
              <a:rPr lang="en-US" dirty="0"/>
              <a:t>For 2021: 34 hydration and 132 non-hydration, during COVID 19 Pandemic @ Emcura</a:t>
            </a:r>
          </a:p>
          <a:p>
            <a:r>
              <a:rPr lang="en-US" dirty="0"/>
              <a:t>Documentation guidelines  - Center for Medicare and Medicaid Services (CMS) Nursing Standards</a:t>
            </a:r>
          </a:p>
          <a:p>
            <a:endParaRPr lang="en-US" dirty="0"/>
          </a:p>
        </p:txBody>
      </p:sp>
    </p:spTree>
    <p:extLst>
      <p:ext uri="{BB962C8B-B14F-4D97-AF65-F5344CB8AC3E}">
        <p14:creationId xmlns:p14="http://schemas.microsoft.com/office/powerpoint/2010/main" val="1182999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1BF4-3ADC-F74A-9AC8-7B154CF3DCEA}"/>
              </a:ext>
            </a:extLst>
          </p:cNvPr>
          <p:cNvSpPr>
            <a:spLocks noGrp="1"/>
          </p:cNvSpPr>
          <p:nvPr>
            <p:ph type="title"/>
          </p:nvPr>
        </p:nvSpPr>
        <p:spPr/>
        <p:txBody>
          <a:bodyPr/>
          <a:lstStyle/>
          <a:p>
            <a:r>
              <a:rPr lang="en-US" dirty="0"/>
              <a:t>                         Clinical Question</a:t>
            </a:r>
          </a:p>
        </p:txBody>
      </p:sp>
      <p:sp>
        <p:nvSpPr>
          <p:cNvPr id="3" name="Content Placeholder 2">
            <a:extLst>
              <a:ext uri="{FF2B5EF4-FFF2-40B4-BE49-F238E27FC236}">
                <a16:creationId xmlns:a16="http://schemas.microsoft.com/office/drawing/2014/main" id="{6074A5DA-69BF-C94D-BEDF-33933619ECAE}"/>
              </a:ext>
            </a:extLst>
          </p:cNvPr>
          <p:cNvSpPr>
            <a:spLocks noGrp="1"/>
          </p:cNvSpPr>
          <p:nvPr>
            <p:ph idx="1"/>
          </p:nvPr>
        </p:nvSpPr>
        <p:spPr/>
        <p:txBody>
          <a:bodyPr/>
          <a:lstStyle/>
          <a:p>
            <a:r>
              <a:rPr lang="en-US" dirty="0"/>
              <a:t>In patients receiving intravenous therapy at Emcura (P), what is the effect of an electronic documentation template (I) on increasing communication and patient safety (O) compared to no intervention (C) within 2 months? </a:t>
            </a:r>
          </a:p>
        </p:txBody>
      </p:sp>
    </p:spTree>
    <p:extLst>
      <p:ext uri="{BB962C8B-B14F-4D97-AF65-F5344CB8AC3E}">
        <p14:creationId xmlns:p14="http://schemas.microsoft.com/office/powerpoint/2010/main" val="3632914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51904-9698-3440-B2DB-C643B5B02430}"/>
              </a:ext>
            </a:extLst>
          </p:cNvPr>
          <p:cNvSpPr>
            <a:spLocks noGrp="1"/>
          </p:cNvSpPr>
          <p:nvPr>
            <p:ph type="title"/>
          </p:nvPr>
        </p:nvSpPr>
        <p:spPr/>
        <p:txBody>
          <a:bodyPr/>
          <a:lstStyle/>
          <a:p>
            <a:r>
              <a:rPr lang="en-US" dirty="0"/>
              <a:t>                        Literature Review</a:t>
            </a:r>
          </a:p>
        </p:txBody>
      </p:sp>
      <p:sp>
        <p:nvSpPr>
          <p:cNvPr id="3" name="Content Placeholder 2">
            <a:extLst>
              <a:ext uri="{FF2B5EF4-FFF2-40B4-BE49-F238E27FC236}">
                <a16:creationId xmlns:a16="http://schemas.microsoft.com/office/drawing/2014/main" id="{93F03662-8160-4041-8FE3-CDF88219FB32}"/>
              </a:ext>
            </a:extLst>
          </p:cNvPr>
          <p:cNvSpPr>
            <a:spLocks noGrp="1"/>
          </p:cNvSpPr>
          <p:nvPr>
            <p:ph idx="1"/>
          </p:nvPr>
        </p:nvSpPr>
        <p:spPr>
          <a:xfrm>
            <a:off x="1451579" y="2015732"/>
            <a:ext cx="9603275" cy="4256731"/>
          </a:xfrm>
        </p:spPr>
        <p:txBody>
          <a:bodyPr>
            <a:normAutofit fontScale="92500" lnSpcReduction="10000"/>
          </a:bodyPr>
          <a:lstStyle/>
          <a:p>
            <a:r>
              <a:rPr lang="en-US" dirty="0"/>
              <a:t>Efficiency </a:t>
            </a:r>
          </a:p>
          <a:p>
            <a:pPr lvl="1"/>
            <a:r>
              <a:rPr lang="en-US" dirty="0"/>
              <a:t>Reese et al., (2021) – migraine treatment therapy in outpatient clinic vs in hospital decrease time and money spent </a:t>
            </a:r>
          </a:p>
          <a:p>
            <a:pPr lvl="1"/>
            <a:r>
              <a:rPr lang="en-US" dirty="0" err="1"/>
              <a:t>Dohse</a:t>
            </a:r>
            <a:r>
              <a:rPr lang="en-US" dirty="0"/>
              <a:t> (2007) – having medical records and information readily available</a:t>
            </a:r>
          </a:p>
          <a:p>
            <a:r>
              <a:rPr lang="en-US" dirty="0"/>
              <a:t>Documentation Requirements </a:t>
            </a:r>
          </a:p>
          <a:p>
            <a:pPr lvl="1"/>
            <a:r>
              <a:rPr lang="en-US" dirty="0"/>
              <a:t>Complications and risks with each infusion </a:t>
            </a:r>
          </a:p>
          <a:p>
            <a:pPr lvl="1"/>
            <a:r>
              <a:rPr lang="en-US" dirty="0"/>
              <a:t>Charting in electronic health record (</a:t>
            </a:r>
            <a:r>
              <a:rPr lang="en-US" dirty="0" err="1"/>
              <a:t>Trentadue</a:t>
            </a:r>
            <a:r>
              <a:rPr lang="en-US" dirty="0"/>
              <a:t> et al., 2020) </a:t>
            </a:r>
          </a:p>
          <a:p>
            <a:pPr lvl="1"/>
            <a:r>
              <a:rPr lang="en-US" dirty="0"/>
              <a:t>National Infusion Center Association (NICA) minimum standards for outpatient infusions (2019)</a:t>
            </a:r>
          </a:p>
          <a:p>
            <a:pPr lvl="1"/>
            <a:r>
              <a:rPr lang="en-US" dirty="0"/>
              <a:t>Center for Medicare and Medicaid Services (CMS) – current procedural terminology (CPT) codes </a:t>
            </a:r>
          </a:p>
          <a:p>
            <a:r>
              <a:rPr lang="en-US" dirty="0"/>
              <a:t>Patient Satisfaction </a:t>
            </a:r>
          </a:p>
          <a:p>
            <a:pPr lvl="1"/>
            <a:r>
              <a:rPr lang="en-US" dirty="0"/>
              <a:t>Duration length of IV infusions Hu et al., 2022; Reese et al., 2021) </a:t>
            </a:r>
          </a:p>
          <a:p>
            <a:endParaRPr lang="en-US" dirty="0"/>
          </a:p>
          <a:p>
            <a:endParaRPr lang="en-US" dirty="0"/>
          </a:p>
          <a:p>
            <a:endParaRPr lang="en-US" dirty="0"/>
          </a:p>
        </p:txBody>
      </p:sp>
    </p:spTree>
    <p:extLst>
      <p:ext uri="{BB962C8B-B14F-4D97-AF65-F5344CB8AC3E}">
        <p14:creationId xmlns:p14="http://schemas.microsoft.com/office/powerpoint/2010/main" val="4199294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3463-6668-EB4B-860D-3C2A661E1FDF}"/>
              </a:ext>
            </a:extLst>
          </p:cNvPr>
          <p:cNvSpPr>
            <a:spLocks noGrp="1"/>
          </p:cNvSpPr>
          <p:nvPr>
            <p:ph type="title"/>
          </p:nvPr>
        </p:nvSpPr>
        <p:spPr/>
        <p:txBody>
          <a:bodyPr/>
          <a:lstStyle/>
          <a:p>
            <a:r>
              <a:rPr lang="en-US" dirty="0"/>
              <a:t>               Organizational Assessment</a:t>
            </a:r>
          </a:p>
        </p:txBody>
      </p:sp>
      <p:graphicFrame>
        <p:nvGraphicFramePr>
          <p:cNvPr id="5" name="Content Placeholder 4">
            <a:extLst>
              <a:ext uri="{FF2B5EF4-FFF2-40B4-BE49-F238E27FC236}">
                <a16:creationId xmlns:a16="http://schemas.microsoft.com/office/drawing/2014/main" id="{B90235D9-A57B-DA73-3776-B8F5F816D069}"/>
              </a:ext>
            </a:extLst>
          </p:cNvPr>
          <p:cNvGraphicFramePr>
            <a:graphicFrameLocks noGrp="1"/>
          </p:cNvGraphicFramePr>
          <p:nvPr>
            <p:ph idx="1"/>
            <p:extLst>
              <p:ext uri="{D42A27DB-BD31-4B8C-83A1-F6EECF244321}">
                <p14:modId xmlns:p14="http://schemas.microsoft.com/office/powerpoint/2010/main" val="155241908"/>
              </p:ext>
            </p:extLst>
          </p:nvPr>
        </p:nvGraphicFramePr>
        <p:xfrm>
          <a:off x="1450975" y="2016125"/>
          <a:ext cx="9604375"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931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0D40-8192-C342-ADC0-C0A7503D53D2}"/>
              </a:ext>
            </a:extLst>
          </p:cNvPr>
          <p:cNvSpPr>
            <a:spLocks noGrp="1"/>
          </p:cNvSpPr>
          <p:nvPr>
            <p:ph type="title"/>
          </p:nvPr>
        </p:nvSpPr>
        <p:spPr/>
        <p:txBody>
          <a:bodyPr/>
          <a:lstStyle/>
          <a:p>
            <a:pPr algn="ctr"/>
            <a:r>
              <a:rPr lang="en-US" dirty="0"/>
              <a:t>Purpose</a:t>
            </a:r>
          </a:p>
        </p:txBody>
      </p:sp>
      <p:sp>
        <p:nvSpPr>
          <p:cNvPr id="3" name="Content Placeholder 2">
            <a:extLst>
              <a:ext uri="{FF2B5EF4-FFF2-40B4-BE49-F238E27FC236}">
                <a16:creationId xmlns:a16="http://schemas.microsoft.com/office/drawing/2014/main" id="{96F21798-1630-C649-B7EF-DE6119A35F8B}"/>
              </a:ext>
            </a:extLst>
          </p:cNvPr>
          <p:cNvSpPr>
            <a:spLocks noGrp="1"/>
          </p:cNvSpPr>
          <p:nvPr>
            <p:ph idx="1"/>
          </p:nvPr>
        </p:nvSpPr>
        <p:spPr/>
        <p:txBody>
          <a:bodyPr/>
          <a:lstStyle/>
          <a:p>
            <a:r>
              <a:rPr lang="en-US" dirty="0"/>
              <a:t>IV therapy growing intervention</a:t>
            </a:r>
          </a:p>
          <a:p>
            <a:r>
              <a:rPr lang="en-US" dirty="0"/>
              <a:t>Business continues to expand</a:t>
            </a:r>
          </a:p>
          <a:p>
            <a:r>
              <a:rPr lang="en-US" dirty="0"/>
              <a:t>Aging population with chronic illnesses</a:t>
            </a:r>
          </a:p>
          <a:p>
            <a:r>
              <a:rPr lang="en-US" dirty="0"/>
              <a:t>Lack of literature on outpatient IV documentation guides </a:t>
            </a:r>
          </a:p>
          <a:p>
            <a:r>
              <a:rPr lang="en-US" dirty="0"/>
              <a:t>Creating the tool would be establishing the foundation for this population and setting </a:t>
            </a:r>
          </a:p>
        </p:txBody>
      </p:sp>
    </p:spTree>
    <p:extLst>
      <p:ext uri="{BB962C8B-B14F-4D97-AF65-F5344CB8AC3E}">
        <p14:creationId xmlns:p14="http://schemas.microsoft.com/office/powerpoint/2010/main" val="284838172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67865D4423E4EA0278E641D06D2E4" ma:contentTypeVersion="10" ma:contentTypeDescription="Create a new document." ma:contentTypeScope="" ma:versionID="22fe44e7771371143a0e831957248ef8">
  <xsd:schema xmlns:xsd="http://www.w3.org/2001/XMLSchema" xmlns:xs="http://www.w3.org/2001/XMLSchema" xmlns:p="http://schemas.microsoft.com/office/2006/metadata/properties" xmlns:ns2="2d26433f-30ea-466d-b9f4-087c63903acc" xmlns:ns3="76974f8a-8a23-4a4c-8116-e4747a4a016e" targetNamespace="http://schemas.microsoft.com/office/2006/metadata/properties" ma:root="true" ma:fieldsID="4aecf658b4326ff989cf9fe02ef8878c" ns2:_="" ns3:_="">
    <xsd:import namespace="2d26433f-30ea-466d-b9f4-087c63903acc"/>
    <xsd:import namespace="76974f8a-8a23-4a4c-8116-e4747a4a016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26433f-30ea-466d-b9f4-087c63903a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974f8a-8a23-4a4c-8116-e4747a4a016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B4A6B-3B72-4BA6-A101-74EF69F69C3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736BE05-4EAC-4C38-9DE8-81B76B9BE823}">
  <ds:schemaRefs>
    <ds:schemaRef ds:uri="http://schemas.microsoft.com/sharepoint/v3/contenttype/forms"/>
  </ds:schemaRefs>
</ds:datastoreItem>
</file>

<file path=customXml/itemProps3.xml><?xml version="1.0" encoding="utf-8"?>
<ds:datastoreItem xmlns:ds="http://schemas.openxmlformats.org/officeDocument/2006/customXml" ds:itemID="{17EE3118-72BC-4E8A-AAB6-BF80182E3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26433f-30ea-466d-b9f4-087c63903acc"/>
    <ds:schemaRef ds:uri="76974f8a-8a23-4a4c-8116-e4747a4a01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18159</TotalTime>
  <Words>6019</Words>
  <Application>Microsoft Office PowerPoint</Application>
  <PresentationFormat>Widescreen</PresentationFormat>
  <Paragraphs>456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Gallery</vt:lpstr>
      <vt:lpstr>Intravenous Therapy Documentation: Improving Communication and Patient Safety </vt:lpstr>
      <vt:lpstr>                      Introduction</vt:lpstr>
      <vt:lpstr>                            Background</vt:lpstr>
      <vt:lpstr>Number of IV administrations at Emcura 2021</vt:lpstr>
      <vt:lpstr>                         Significance</vt:lpstr>
      <vt:lpstr>                         Clinical Question</vt:lpstr>
      <vt:lpstr>                        Literature Review</vt:lpstr>
      <vt:lpstr>               Organizational Assessment</vt:lpstr>
      <vt:lpstr>Purpose</vt:lpstr>
      <vt:lpstr>  Theoretical Framework</vt:lpstr>
      <vt:lpstr>Methods/Design Data collection</vt:lpstr>
      <vt:lpstr>Method/Design data analysis</vt:lpstr>
      <vt:lpstr>IV template in Ehr (.IV)</vt:lpstr>
      <vt:lpstr>IV template in Ehr (.IV)</vt:lpstr>
      <vt:lpstr>IV template in Ehr (.IV)</vt:lpstr>
      <vt:lpstr>Provider perception survey </vt:lpstr>
      <vt:lpstr>Chart Audit extraction tool </vt:lpstr>
      <vt:lpstr>Chart audit  Documentation Results  &amp; data analysis</vt:lpstr>
      <vt:lpstr>Provider Survey results </vt:lpstr>
      <vt:lpstr>Analysis </vt:lpstr>
      <vt:lpstr>discussion</vt:lpstr>
      <vt:lpstr>Limitations and bias </vt:lpstr>
      <vt:lpstr>conclusion</vt:lpstr>
      <vt:lpstr>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Rosanne Burson</dc:creator>
  <cp:lastModifiedBy>Kayla Kane</cp:lastModifiedBy>
  <cp:revision>103</cp:revision>
  <dcterms:created xsi:type="dcterms:W3CDTF">2019-11-26T20:43:29Z</dcterms:created>
  <dcterms:modified xsi:type="dcterms:W3CDTF">2024-11-14T16:35:40Z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0x0101008BA67865D4423E4EA0278E641D06D2E4</vt:lpwstr>
  </property>
</Properties>
</file>