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5"/>
  </p:notesMasterIdLst>
  <p:sldIdLst>
    <p:sldId id="256" r:id="rId6"/>
    <p:sldId id="257" r:id="rId7"/>
    <p:sldId id="258" r:id="rId8"/>
    <p:sldId id="259" r:id="rId9"/>
    <p:sldId id="270" r:id="rId10"/>
    <p:sldId id="260" r:id="rId11"/>
    <p:sldId id="261" r:id="rId12"/>
    <p:sldId id="277" r:id="rId13"/>
    <p:sldId id="278" r:id="rId14"/>
    <p:sldId id="279" r:id="rId15"/>
    <p:sldId id="280" r:id="rId16"/>
    <p:sldId id="281" r:id="rId17"/>
    <p:sldId id="262" r:id="rId18"/>
    <p:sldId id="263" r:id="rId19"/>
    <p:sldId id="283" r:id="rId20"/>
    <p:sldId id="265" r:id="rId21"/>
    <p:sldId id="264" r:id="rId22"/>
    <p:sldId id="267" r:id="rId23"/>
    <p:sldId id="272" r:id="rId24"/>
    <p:sldId id="273" r:id="rId25"/>
    <p:sldId id="275" r:id="rId26"/>
    <p:sldId id="286" r:id="rId27"/>
    <p:sldId id="287" r:id="rId28"/>
    <p:sldId id="288" r:id="rId29"/>
    <p:sldId id="291" r:id="rId30"/>
    <p:sldId id="292" r:id="rId31"/>
    <p:sldId id="300" r:id="rId32"/>
    <p:sldId id="301" r:id="rId33"/>
    <p:sldId id="302" r:id="rId34"/>
    <p:sldId id="297" r:id="rId35"/>
    <p:sldId id="294" r:id="rId36"/>
    <p:sldId id="284" r:id="rId37"/>
    <p:sldId id="296" r:id="rId38"/>
    <p:sldId id="295" r:id="rId39"/>
    <p:sldId id="271" r:id="rId40"/>
    <p:sldId id="305" r:id="rId41"/>
    <p:sldId id="298" r:id="rId42"/>
    <p:sldId id="276" r:id="rId43"/>
    <p:sldId id="2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ihelich" initials="KM" lastIdx="1" clrIdx="0">
    <p:extLst>
      <p:ext uri="{19B8F6BF-5375-455C-9EA6-DF929625EA0E}">
        <p15:presenceInfo xmlns:p15="http://schemas.microsoft.com/office/powerpoint/2012/main" userId="Karen Mihel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430" autoAdjust="0"/>
  </p:normalViewPr>
  <p:slideViewPr>
    <p:cSldViewPr snapToGrid="0" snapToObjects="1">
      <p:cViewPr varScale="1">
        <p:scale>
          <a:sx n="57" d="100"/>
          <a:sy n="57" d="100"/>
        </p:scale>
        <p:origin x="16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ocuments\Graduate%20School\DNP%20Project\Data%20Analysis\Demographic%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wner\Documents\Graduate%20School\DNP%20Project\Data%20Analysis\Demographic%20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Ethnic</a:t>
            </a:r>
            <a:r>
              <a:rPr lang="en-US" baseline="0"/>
              <a:t>ity of Participants with Dementia/Cognitive Impairement</a:t>
            </a:r>
            <a:endParaRPr lang="en-US"/>
          </a:p>
        </c:rich>
      </c:tx>
      <c:layout>
        <c:manualLayout>
          <c:xMode val="edge"/>
          <c:yMode val="edge"/>
          <c:x val="0.1713645529297842"/>
          <c:y val="7.96812549032205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803149606299204E-2"/>
          <c:y val="0.26472222222222225"/>
          <c:w val="0.9155301837270341"/>
          <c:h val="0.641767279090113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Sheet1!$D$1:$D$4</c:f>
              <c:strCache>
                <c:ptCount val="4"/>
                <c:pt idx="1">
                  <c:v>African American</c:v>
                </c:pt>
                <c:pt idx="2">
                  <c:v>Caucasian</c:v>
                </c:pt>
                <c:pt idx="3">
                  <c:v>Hispanic/Latino</c:v>
                </c:pt>
              </c:strCache>
            </c:strRef>
          </c:cat>
          <c:val>
            <c:numRef>
              <c:f>Sheet1!$E$1:$E$4</c:f>
              <c:numCache>
                <c:formatCode>General</c:formatCode>
                <c:ptCount val="4"/>
                <c:pt idx="1">
                  <c:v>4</c:v>
                </c:pt>
                <c:pt idx="2">
                  <c:v>6</c:v>
                </c:pt>
                <c:pt idx="3">
                  <c:v>1</c:v>
                </c:pt>
              </c:numCache>
            </c:numRef>
          </c:val>
          <c:extLst>
            <c:ext xmlns:c16="http://schemas.microsoft.com/office/drawing/2014/chart" uri="{C3380CC4-5D6E-409C-BE32-E72D297353CC}">
              <c16:uniqueId val="{00000000-ED0B-4A35-8B8E-0E5F440EC27A}"/>
            </c:ext>
          </c:extLst>
        </c:ser>
        <c:dLbls>
          <c:dLblPos val="outEnd"/>
          <c:showLegendKey val="0"/>
          <c:showVal val="1"/>
          <c:showCatName val="0"/>
          <c:showSerName val="0"/>
          <c:showPercent val="0"/>
          <c:showBubbleSize val="0"/>
        </c:dLbls>
        <c:gapWidth val="219"/>
        <c:overlap val="-27"/>
        <c:axId val="537419656"/>
        <c:axId val="537414976"/>
      </c:barChart>
      <c:catAx>
        <c:axId val="53741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414976"/>
        <c:crosses val="autoZero"/>
        <c:auto val="1"/>
        <c:lblAlgn val="ctr"/>
        <c:lblOffset val="100"/>
        <c:noMultiLvlLbl val="0"/>
      </c:catAx>
      <c:valAx>
        <c:axId val="53741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41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a:t>
            </a:r>
            <a:r>
              <a:rPr lang="en-US" baseline="0"/>
              <a:t> of Participants with Dementia/Cognitive Impairment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71-4FE5-9E98-E3F18CE74F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71-4FE5-9E98-E3F18CE74F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71-4FE5-9E98-E3F18CE74F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71-4FE5-9E98-E3F18CE74F2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Sheet1!$G$2:$G$5</c:f>
              <c:strCache>
                <c:ptCount val="4"/>
                <c:pt idx="0">
                  <c:v>60-69 Years Old</c:v>
                </c:pt>
                <c:pt idx="1">
                  <c:v>70-79 Years Old</c:v>
                </c:pt>
                <c:pt idx="2">
                  <c:v>80-89 Years Old</c:v>
                </c:pt>
                <c:pt idx="3">
                  <c:v>90-99 Years Old</c:v>
                </c:pt>
              </c:strCache>
            </c:strRef>
          </c:cat>
          <c:val>
            <c:numRef>
              <c:f>Sheet1!$H$2:$H$5</c:f>
              <c:numCache>
                <c:formatCode>General</c:formatCode>
                <c:ptCount val="4"/>
                <c:pt idx="0">
                  <c:v>3</c:v>
                </c:pt>
                <c:pt idx="1">
                  <c:v>5</c:v>
                </c:pt>
                <c:pt idx="2">
                  <c:v>2</c:v>
                </c:pt>
                <c:pt idx="3">
                  <c:v>1</c:v>
                </c:pt>
              </c:numCache>
            </c:numRef>
          </c:val>
          <c:extLst>
            <c:ext xmlns:c16="http://schemas.microsoft.com/office/drawing/2014/chart" uri="{C3380CC4-5D6E-409C-BE32-E72D297353CC}">
              <c16:uniqueId val="{00000008-1171-4FE5-9E98-E3F18CE74F2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Surrogate Decision-Maker Relationship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0D0F-492C-8DC7-BC58C6509C0E}"/>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0D0F-492C-8DC7-BC58C6509C0E}"/>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5-0D0F-492C-8DC7-BC58C6509C0E}"/>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0D0F-492C-8DC7-BC58C6509C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Child</c:v>
                </c:pt>
                <c:pt idx="1">
                  <c:v>Spouse</c:v>
                </c:pt>
                <c:pt idx="2">
                  <c:v>Grandchild</c:v>
                </c:pt>
                <c:pt idx="3">
                  <c:v>Friend</c:v>
                </c:pt>
              </c:strCache>
            </c:strRef>
          </c:cat>
          <c:val>
            <c:numRef>
              <c:f>Sheet1!$B$2:$B$5</c:f>
              <c:numCache>
                <c:formatCode>General</c:formatCode>
                <c:ptCount val="4"/>
                <c:pt idx="0">
                  <c:v>8</c:v>
                </c:pt>
                <c:pt idx="1">
                  <c:v>1</c:v>
                </c:pt>
                <c:pt idx="2">
                  <c:v>1</c:v>
                </c:pt>
                <c:pt idx="3">
                  <c:v>1</c:v>
                </c:pt>
              </c:numCache>
            </c:numRef>
          </c:val>
          <c:extLst>
            <c:ext xmlns:c16="http://schemas.microsoft.com/office/drawing/2014/chart" uri="{C3380CC4-5D6E-409C-BE32-E72D297353CC}">
              <c16:uniqueId val="{00000008-0D0F-492C-8DC7-BC58C6509C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2931024820446266"/>
          <c:y val="0.81555716653267463"/>
          <c:w val="0.57509283702272629"/>
          <c:h val="0.168478716635848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8304D-4445-41A6-92BF-5F4C1265D9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E7221FA-62D0-49B6-92A2-F86608474664}">
      <dgm:prSet/>
      <dgm:spPr/>
      <dgm:t>
        <a:bodyPr/>
        <a:lstStyle/>
        <a:p>
          <a:r>
            <a:rPr lang="en-US" dirty="0"/>
            <a:t>Located in Grand Rapids, Michigan </a:t>
          </a:r>
        </a:p>
      </dgm:t>
    </dgm:pt>
    <dgm:pt modelId="{2D18C8E8-0986-4AF5-9238-F6CC1C9CAC15}" type="parTrans" cxnId="{B8429CC2-3155-43CD-99A7-2FFB3D31AF10}">
      <dgm:prSet/>
      <dgm:spPr/>
      <dgm:t>
        <a:bodyPr/>
        <a:lstStyle/>
        <a:p>
          <a:endParaRPr lang="en-US"/>
        </a:p>
      </dgm:t>
    </dgm:pt>
    <dgm:pt modelId="{FC84425F-3479-4FBB-8A08-6FD3A550DAE0}" type="sibTrans" cxnId="{B8429CC2-3155-43CD-99A7-2FFB3D31AF10}">
      <dgm:prSet/>
      <dgm:spPr/>
      <dgm:t>
        <a:bodyPr/>
        <a:lstStyle/>
        <a:p>
          <a:endParaRPr lang="en-US"/>
        </a:p>
      </dgm:t>
    </dgm:pt>
    <dgm:pt modelId="{0E09B59C-4228-4F0A-B148-81D5E1650BD7}">
      <dgm:prSet custT="1"/>
      <dgm:spPr/>
      <dgm:t>
        <a:bodyPr/>
        <a:lstStyle/>
        <a:p>
          <a:r>
            <a:rPr lang="en-US" sz="2200" dirty="0"/>
            <a:t>Serves Residents of Kent County and select zip codes in Allegan, Barry, Ionia and Ottawa Counties</a:t>
          </a:r>
        </a:p>
      </dgm:t>
    </dgm:pt>
    <dgm:pt modelId="{20429C5A-1B1F-4A67-AE50-0492747A146A}" type="parTrans" cxnId="{43FB6269-0532-4B83-916F-CAC63EB5AA00}">
      <dgm:prSet/>
      <dgm:spPr/>
      <dgm:t>
        <a:bodyPr/>
        <a:lstStyle/>
        <a:p>
          <a:endParaRPr lang="en-US"/>
        </a:p>
      </dgm:t>
    </dgm:pt>
    <dgm:pt modelId="{66D6B2B3-C396-4A66-B5CB-FE8FBE48B84C}" type="sibTrans" cxnId="{43FB6269-0532-4B83-916F-CAC63EB5AA00}">
      <dgm:prSet/>
      <dgm:spPr/>
      <dgm:t>
        <a:bodyPr/>
        <a:lstStyle/>
        <a:p>
          <a:endParaRPr lang="en-US"/>
        </a:p>
      </dgm:t>
    </dgm:pt>
    <dgm:pt modelId="{37A4CADC-1A6E-4D48-82CF-3DB61D42FA54}">
      <dgm:prSet/>
      <dgm:spPr/>
      <dgm:t>
        <a:bodyPr/>
        <a:lstStyle/>
        <a:p>
          <a:r>
            <a:rPr lang="en-US" dirty="0"/>
            <a:t>Has approximately </a:t>
          </a:r>
          <a:r>
            <a:rPr lang="en-US" dirty="0">
              <a:latin typeface="Calibri Light" panose="020F0302020204030204"/>
            </a:rPr>
            <a:t>320</a:t>
          </a:r>
          <a:r>
            <a:rPr lang="en-US" dirty="0"/>
            <a:t> current program participants</a:t>
          </a:r>
        </a:p>
      </dgm:t>
    </dgm:pt>
    <dgm:pt modelId="{9D5F0A97-99C8-49CF-BFDC-7398DBBA7B7F}" type="parTrans" cxnId="{57576389-6FC9-4AD8-921B-EF029A05C21F}">
      <dgm:prSet/>
      <dgm:spPr/>
      <dgm:t>
        <a:bodyPr/>
        <a:lstStyle/>
        <a:p>
          <a:endParaRPr lang="en-US"/>
        </a:p>
      </dgm:t>
    </dgm:pt>
    <dgm:pt modelId="{F33ABC93-21E3-4840-B09E-254D3CE5611F}" type="sibTrans" cxnId="{57576389-6FC9-4AD8-921B-EF029A05C21F}">
      <dgm:prSet/>
      <dgm:spPr/>
      <dgm:t>
        <a:bodyPr/>
        <a:lstStyle/>
        <a:p>
          <a:endParaRPr lang="en-US"/>
        </a:p>
      </dgm:t>
    </dgm:pt>
    <dgm:pt modelId="{BDD1941B-22FC-4F8A-9D64-5E29BFD7CD58}">
      <dgm:prSet/>
      <dgm:spPr/>
      <dgm:t>
        <a:bodyPr/>
        <a:lstStyle/>
        <a:p>
          <a:r>
            <a:rPr lang="en-US" dirty="0"/>
            <a:t>Current ACP Process: Inconsistent &amp; Not Meeting Specific Population Needs</a:t>
          </a:r>
        </a:p>
      </dgm:t>
    </dgm:pt>
    <dgm:pt modelId="{F76242D2-A21C-4A65-9863-2A83C9D979C6}" type="parTrans" cxnId="{DD5BB119-F5CE-4DB3-8356-9CDD53800656}">
      <dgm:prSet/>
      <dgm:spPr/>
      <dgm:t>
        <a:bodyPr/>
        <a:lstStyle/>
        <a:p>
          <a:endParaRPr lang="en-US"/>
        </a:p>
      </dgm:t>
    </dgm:pt>
    <dgm:pt modelId="{D1667749-DECF-4170-BC3F-95DC16E75856}" type="sibTrans" cxnId="{DD5BB119-F5CE-4DB3-8356-9CDD53800656}">
      <dgm:prSet/>
      <dgm:spPr/>
      <dgm:t>
        <a:bodyPr/>
        <a:lstStyle/>
        <a:p>
          <a:endParaRPr lang="en-US"/>
        </a:p>
      </dgm:t>
    </dgm:pt>
    <dgm:pt modelId="{718B59EE-6FA5-4E80-B1F3-948846E089D0}">
      <dgm:prSet custT="1"/>
      <dgm:spPr/>
      <dgm:t>
        <a:bodyPr/>
        <a:lstStyle/>
        <a:p>
          <a:r>
            <a:rPr lang="en-US" sz="2200" dirty="0"/>
            <a:t>Adults 55+ who meet State of Michigan nursing facility level of care</a:t>
          </a:r>
        </a:p>
      </dgm:t>
    </dgm:pt>
    <dgm:pt modelId="{15C06BD1-AAAA-4B08-9612-6D355AF4239E}" type="sibTrans" cxnId="{AC9CBF29-6208-40FC-B464-893B5F927BC7}">
      <dgm:prSet/>
      <dgm:spPr/>
      <dgm:t>
        <a:bodyPr/>
        <a:lstStyle/>
        <a:p>
          <a:endParaRPr lang="en-US"/>
        </a:p>
      </dgm:t>
    </dgm:pt>
    <dgm:pt modelId="{C40E085A-2266-43AB-B115-DE9773587875}" type="parTrans" cxnId="{AC9CBF29-6208-40FC-B464-893B5F927BC7}">
      <dgm:prSet/>
      <dgm:spPr/>
      <dgm:t>
        <a:bodyPr/>
        <a:lstStyle/>
        <a:p>
          <a:endParaRPr lang="en-US"/>
        </a:p>
      </dgm:t>
    </dgm:pt>
    <dgm:pt modelId="{0D0F3601-E162-4D6E-97C6-5E27804ED35E}" type="pres">
      <dgm:prSet presAssocID="{6318304D-4445-41A6-92BF-5F4C1265D99A}" presName="linear" presStyleCnt="0">
        <dgm:presLayoutVars>
          <dgm:animLvl val="lvl"/>
          <dgm:resizeHandles val="exact"/>
        </dgm:presLayoutVars>
      </dgm:prSet>
      <dgm:spPr/>
    </dgm:pt>
    <dgm:pt modelId="{BF055AA7-F40D-4B7A-B4CF-33302AA78CB9}" type="pres">
      <dgm:prSet presAssocID="{FE7221FA-62D0-49B6-92A2-F86608474664}" presName="parentText" presStyleLbl="node1" presStyleIdx="0" presStyleCnt="3">
        <dgm:presLayoutVars>
          <dgm:chMax val="0"/>
          <dgm:bulletEnabled val="1"/>
        </dgm:presLayoutVars>
      </dgm:prSet>
      <dgm:spPr/>
    </dgm:pt>
    <dgm:pt modelId="{678FBE12-53F2-4832-B9FF-C5A4606002C4}" type="pres">
      <dgm:prSet presAssocID="{FE7221FA-62D0-49B6-92A2-F86608474664}" presName="childText" presStyleLbl="revTx" presStyleIdx="0" presStyleCnt="1">
        <dgm:presLayoutVars>
          <dgm:bulletEnabled val="1"/>
        </dgm:presLayoutVars>
      </dgm:prSet>
      <dgm:spPr/>
    </dgm:pt>
    <dgm:pt modelId="{7AC77C6C-7641-4F53-A7F0-31F0622D88C0}" type="pres">
      <dgm:prSet presAssocID="{37A4CADC-1A6E-4D48-82CF-3DB61D42FA54}" presName="parentText" presStyleLbl="node1" presStyleIdx="1" presStyleCnt="3">
        <dgm:presLayoutVars>
          <dgm:chMax val="0"/>
          <dgm:bulletEnabled val="1"/>
        </dgm:presLayoutVars>
      </dgm:prSet>
      <dgm:spPr/>
    </dgm:pt>
    <dgm:pt modelId="{0490B572-576B-4F90-B85F-E2CC7AEC3DCE}" type="pres">
      <dgm:prSet presAssocID="{F33ABC93-21E3-4840-B09E-254D3CE5611F}" presName="spacer" presStyleCnt="0"/>
      <dgm:spPr/>
    </dgm:pt>
    <dgm:pt modelId="{BC6D8A3F-12A1-4367-B6BE-ED98A976D165}" type="pres">
      <dgm:prSet presAssocID="{BDD1941B-22FC-4F8A-9D64-5E29BFD7CD58}" presName="parentText" presStyleLbl="node1" presStyleIdx="2" presStyleCnt="3">
        <dgm:presLayoutVars>
          <dgm:chMax val="0"/>
          <dgm:bulletEnabled val="1"/>
        </dgm:presLayoutVars>
      </dgm:prSet>
      <dgm:spPr/>
    </dgm:pt>
  </dgm:ptLst>
  <dgm:cxnLst>
    <dgm:cxn modelId="{AE942817-024F-4528-B7AF-47A339BAEFF5}" type="presOf" srcId="{6318304D-4445-41A6-92BF-5F4C1265D99A}" destId="{0D0F3601-E162-4D6E-97C6-5E27804ED35E}" srcOrd="0" destOrd="0" presId="urn:microsoft.com/office/officeart/2005/8/layout/vList2"/>
    <dgm:cxn modelId="{DD5BB119-F5CE-4DB3-8356-9CDD53800656}" srcId="{6318304D-4445-41A6-92BF-5F4C1265D99A}" destId="{BDD1941B-22FC-4F8A-9D64-5E29BFD7CD58}" srcOrd="2" destOrd="0" parTransId="{F76242D2-A21C-4A65-9863-2A83C9D979C6}" sibTransId="{D1667749-DECF-4170-BC3F-95DC16E75856}"/>
    <dgm:cxn modelId="{AC9CBF29-6208-40FC-B464-893B5F927BC7}" srcId="{FE7221FA-62D0-49B6-92A2-F86608474664}" destId="{718B59EE-6FA5-4E80-B1F3-948846E089D0}" srcOrd="1" destOrd="0" parTransId="{C40E085A-2266-43AB-B115-DE9773587875}" sibTransId="{15C06BD1-AAAA-4B08-9612-6D355AF4239E}"/>
    <dgm:cxn modelId="{663D4760-9DEC-4CCF-97A0-6913FA98FC4A}" type="presOf" srcId="{0E09B59C-4228-4F0A-B148-81D5E1650BD7}" destId="{678FBE12-53F2-4832-B9FF-C5A4606002C4}" srcOrd="0" destOrd="0" presId="urn:microsoft.com/office/officeart/2005/8/layout/vList2"/>
    <dgm:cxn modelId="{08A76169-EC20-45C7-B088-5B42BB5B993E}" type="presOf" srcId="{37A4CADC-1A6E-4D48-82CF-3DB61D42FA54}" destId="{7AC77C6C-7641-4F53-A7F0-31F0622D88C0}" srcOrd="0" destOrd="0" presId="urn:microsoft.com/office/officeart/2005/8/layout/vList2"/>
    <dgm:cxn modelId="{43FB6269-0532-4B83-916F-CAC63EB5AA00}" srcId="{FE7221FA-62D0-49B6-92A2-F86608474664}" destId="{0E09B59C-4228-4F0A-B148-81D5E1650BD7}" srcOrd="0" destOrd="0" parTransId="{20429C5A-1B1F-4A67-AE50-0492747A146A}" sibTransId="{66D6B2B3-C396-4A66-B5CB-FE8FBE48B84C}"/>
    <dgm:cxn modelId="{57576389-6FC9-4AD8-921B-EF029A05C21F}" srcId="{6318304D-4445-41A6-92BF-5F4C1265D99A}" destId="{37A4CADC-1A6E-4D48-82CF-3DB61D42FA54}" srcOrd="1" destOrd="0" parTransId="{9D5F0A97-99C8-49CF-BFDC-7398DBBA7B7F}" sibTransId="{F33ABC93-21E3-4840-B09E-254D3CE5611F}"/>
    <dgm:cxn modelId="{C47F63C0-B6B3-440A-B728-5F1A51E3015F}" type="presOf" srcId="{718B59EE-6FA5-4E80-B1F3-948846E089D0}" destId="{678FBE12-53F2-4832-B9FF-C5A4606002C4}" srcOrd="0" destOrd="1" presId="urn:microsoft.com/office/officeart/2005/8/layout/vList2"/>
    <dgm:cxn modelId="{B8429CC2-3155-43CD-99A7-2FFB3D31AF10}" srcId="{6318304D-4445-41A6-92BF-5F4C1265D99A}" destId="{FE7221FA-62D0-49B6-92A2-F86608474664}" srcOrd="0" destOrd="0" parTransId="{2D18C8E8-0986-4AF5-9238-F6CC1C9CAC15}" sibTransId="{FC84425F-3479-4FBB-8A08-6FD3A550DAE0}"/>
    <dgm:cxn modelId="{C0A49BD6-E93C-4619-946C-2ABDBE54BAFF}" type="presOf" srcId="{BDD1941B-22FC-4F8A-9D64-5E29BFD7CD58}" destId="{BC6D8A3F-12A1-4367-B6BE-ED98A976D165}" srcOrd="0" destOrd="0" presId="urn:microsoft.com/office/officeart/2005/8/layout/vList2"/>
    <dgm:cxn modelId="{DDD82FFF-3AC7-45C6-909D-1E200E118AE9}" type="presOf" srcId="{FE7221FA-62D0-49B6-92A2-F86608474664}" destId="{BF055AA7-F40D-4B7A-B4CF-33302AA78CB9}" srcOrd="0" destOrd="0" presId="urn:microsoft.com/office/officeart/2005/8/layout/vList2"/>
    <dgm:cxn modelId="{3F830D2F-376A-40B0-903D-2A10BDD3F4AA}" type="presParOf" srcId="{0D0F3601-E162-4D6E-97C6-5E27804ED35E}" destId="{BF055AA7-F40D-4B7A-B4CF-33302AA78CB9}" srcOrd="0" destOrd="0" presId="urn:microsoft.com/office/officeart/2005/8/layout/vList2"/>
    <dgm:cxn modelId="{85139942-EE1A-4DEE-A555-0DD088A938A8}" type="presParOf" srcId="{0D0F3601-E162-4D6E-97C6-5E27804ED35E}" destId="{678FBE12-53F2-4832-B9FF-C5A4606002C4}" srcOrd="1" destOrd="0" presId="urn:microsoft.com/office/officeart/2005/8/layout/vList2"/>
    <dgm:cxn modelId="{4A6E5DC3-AF9F-4600-B8E3-A9B248F76D24}" type="presParOf" srcId="{0D0F3601-E162-4D6E-97C6-5E27804ED35E}" destId="{7AC77C6C-7641-4F53-A7F0-31F0622D88C0}" srcOrd="2" destOrd="0" presId="urn:microsoft.com/office/officeart/2005/8/layout/vList2"/>
    <dgm:cxn modelId="{3C9F1D2E-E4D5-454C-90E9-D412AF524A74}" type="presParOf" srcId="{0D0F3601-E162-4D6E-97C6-5E27804ED35E}" destId="{0490B572-576B-4F90-B85F-E2CC7AEC3DCE}" srcOrd="3" destOrd="0" presId="urn:microsoft.com/office/officeart/2005/8/layout/vList2"/>
    <dgm:cxn modelId="{F9735DA4-E545-42D0-A58F-DD984FF39EDE}" type="presParOf" srcId="{0D0F3601-E162-4D6E-97C6-5E27804ED35E}" destId="{BC6D8A3F-12A1-4367-B6BE-ED98A976D1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F6433E-8F46-4E13-873B-75355B400BB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CEE4A2A-F417-412D-A998-B46B3B1B2A66}">
      <dgm:prSet custT="1"/>
      <dgm:spPr/>
      <dgm:t>
        <a:bodyPr/>
        <a:lstStyle/>
        <a:p>
          <a:pPr>
            <a:defRPr b="1"/>
          </a:pPr>
          <a:r>
            <a:rPr lang="en-US" sz="2800" dirty="0"/>
            <a:t>11 Dyads </a:t>
          </a:r>
        </a:p>
      </dgm:t>
    </dgm:pt>
    <dgm:pt modelId="{A788F72B-EC55-4FC7-9FC4-CE8424FE4008}" type="parTrans" cxnId="{7AC6A3EA-8034-49F8-A9E3-0D1B5493DB62}">
      <dgm:prSet/>
      <dgm:spPr/>
      <dgm:t>
        <a:bodyPr/>
        <a:lstStyle/>
        <a:p>
          <a:endParaRPr lang="en-US"/>
        </a:p>
      </dgm:t>
    </dgm:pt>
    <dgm:pt modelId="{311CDB10-7F8E-4EB5-A0B9-8333F24271B4}" type="sibTrans" cxnId="{7AC6A3EA-8034-49F8-A9E3-0D1B5493DB62}">
      <dgm:prSet/>
      <dgm:spPr/>
      <dgm:t>
        <a:bodyPr/>
        <a:lstStyle/>
        <a:p>
          <a:endParaRPr lang="en-US"/>
        </a:p>
      </dgm:t>
    </dgm:pt>
    <dgm:pt modelId="{FDE5B041-576D-4664-9D6F-2DDBF3B02624}">
      <dgm:prSet custT="1"/>
      <dgm:spPr/>
      <dgm:t>
        <a:bodyPr/>
        <a:lstStyle/>
        <a:p>
          <a:r>
            <a:rPr lang="en-US" sz="2000" dirty="0"/>
            <a:t>Pre-Implementation survey</a:t>
          </a:r>
        </a:p>
      </dgm:t>
    </dgm:pt>
    <dgm:pt modelId="{336998D9-1BAA-4801-8181-AE3B797473FE}" type="parTrans" cxnId="{6DD4984B-31D8-4DFD-98F3-124B2628D8F1}">
      <dgm:prSet/>
      <dgm:spPr/>
      <dgm:t>
        <a:bodyPr/>
        <a:lstStyle/>
        <a:p>
          <a:endParaRPr lang="en-US"/>
        </a:p>
      </dgm:t>
    </dgm:pt>
    <dgm:pt modelId="{5A8A9F5A-1FE0-4719-88B1-B3F34CFEA737}" type="sibTrans" cxnId="{6DD4984B-31D8-4DFD-98F3-124B2628D8F1}">
      <dgm:prSet/>
      <dgm:spPr/>
      <dgm:t>
        <a:bodyPr/>
        <a:lstStyle/>
        <a:p>
          <a:endParaRPr lang="en-US"/>
        </a:p>
      </dgm:t>
    </dgm:pt>
    <dgm:pt modelId="{DE6DB10C-B122-4914-AA52-36F5A8FA7755}">
      <dgm:prSet custT="1"/>
      <dgm:spPr/>
      <dgm:t>
        <a:bodyPr/>
        <a:lstStyle/>
        <a:p>
          <a:r>
            <a:rPr lang="en-US" sz="2000" dirty="0"/>
            <a:t>Dementia-Specific ACP Session</a:t>
          </a:r>
        </a:p>
      </dgm:t>
    </dgm:pt>
    <dgm:pt modelId="{17AFEAF7-3C79-412F-B677-D1F1ABE18131}" type="parTrans" cxnId="{F7C7F8C9-E198-4781-A0A0-7900B389A4CD}">
      <dgm:prSet/>
      <dgm:spPr/>
      <dgm:t>
        <a:bodyPr/>
        <a:lstStyle/>
        <a:p>
          <a:endParaRPr lang="en-US"/>
        </a:p>
      </dgm:t>
    </dgm:pt>
    <dgm:pt modelId="{2DBCED82-46BC-439C-95B6-2B077B1E5C51}" type="sibTrans" cxnId="{F7C7F8C9-E198-4781-A0A0-7900B389A4CD}">
      <dgm:prSet/>
      <dgm:spPr/>
      <dgm:t>
        <a:bodyPr/>
        <a:lstStyle/>
        <a:p>
          <a:endParaRPr lang="en-US"/>
        </a:p>
      </dgm:t>
    </dgm:pt>
    <dgm:pt modelId="{496D6522-26BD-4C97-B29B-DB7F6B65C0D8}">
      <dgm:prSet custT="1"/>
      <dgm:spPr/>
      <dgm:t>
        <a:bodyPr/>
        <a:lstStyle/>
        <a:p>
          <a:r>
            <a:rPr lang="en-US" sz="2000" dirty="0"/>
            <a:t>Immediate Post-Implementation Survey</a:t>
          </a:r>
        </a:p>
      </dgm:t>
    </dgm:pt>
    <dgm:pt modelId="{30469EAA-C8D2-45B1-ADF0-DAD82C846EB7}" type="parTrans" cxnId="{88C8D712-A140-465C-A205-CE7CD8368631}">
      <dgm:prSet/>
      <dgm:spPr/>
      <dgm:t>
        <a:bodyPr/>
        <a:lstStyle/>
        <a:p>
          <a:endParaRPr lang="en-US"/>
        </a:p>
      </dgm:t>
    </dgm:pt>
    <dgm:pt modelId="{42D1F3E4-1E42-4EC0-8528-553D6963A2EA}" type="sibTrans" cxnId="{88C8D712-A140-465C-A205-CE7CD8368631}">
      <dgm:prSet/>
      <dgm:spPr/>
      <dgm:t>
        <a:bodyPr/>
        <a:lstStyle/>
        <a:p>
          <a:endParaRPr lang="en-US"/>
        </a:p>
      </dgm:t>
    </dgm:pt>
    <dgm:pt modelId="{0A206F28-5260-4F6A-8D72-1FCD87C975BF}">
      <dgm:prSet custT="1"/>
      <dgm:spPr/>
      <dgm:t>
        <a:bodyPr/>
        <a:lstStyle/>
        <a:p>
          <a:pPr>
            <a:defRPr b="1"/>
          </a:pPr>
          <a:r>
            <a:rPr lang="en-US" sz="2800" dirty="0"/>
            <a:t>10 Participants w/ Cognitive Deficits &amp; 9 Surrogate Decision-Makers </a:t>
          </a:r>
        </a:p>
      </dgm:t>
    </dgm:pt>
    <dgm:pt modelId="{A02306D4-E696-431B-8AF1-D246F06B5D47}" type="parTrans" cxnId="{B33B836B-6554-44DA-A85B-C3EA0E9EC16E}">
      <dgm:prSet/>
      <dgm:spPr/>
      <dgm:t>
        <a:bodyPr/>
        <a:lstStyle/>
        <a:p>
          <a:endParaRPr lang="en-US"/>
        </a:p>
      </dgm:t>
    </dgm:pt>
    <dgm:pt modelId="{3B2D9AAF-2F03-4E7D-872D-CF29BA60E28E}" type="sibTrans" cxnId="{B33B836B-6554-44DA-A85B-C3EA0E9EC16E}">
      <dgm:prSet/>
      <dgm:spPr/>
      <dgm:t>
        <a:bodyPr/>
        <a:lstStyle/>
        <a:p>
          <a:endParaRPr lang="en-US"/>
        </a:p>
      </dgm:t>
    </dgm:pt>
    <dgm:pt modelId="{1936076E-77FB-464E-BB26-0499E713325F}">
      <dgm:prSet custT="1"/>
      <dgm:spPr/>
      <dgm:t>
        <a:bodyPr/>
        <a:lstStyle/>
        <a:p>
          <a:r>
            <a:rPr lang="en-US" sz="2000" dirty="0"/>
            <a:t>Three-month Post-Implementation Survey</a:t>
          </a:r>
        </a:p>
      </dgm:t>
    </dgm:pt>
    <dgm:pt modelId="{04C246C1-9BE7-4B43-8547-F9674F22AA71}" type="parTrans" cxnId="{B585553C-D795-47BB-9674-3821A4094C09}">
      <dgm:prSet/>
      <dgm:spPr/>
      <dgm:t>
        <a:bodyPr/>
        <a:lstStyle/>
        <a:p>
          <a:endParaRPr lang="en-US"/>
        </a:p>
      </dgm:t>
    </dgm:pt>
    <dgm:pt modelId="{595E0ED4-630E-4A9D-88FC-E3600A32B8FB}" type="sibTrans" cxnId="{B585553C-D795-47BB-9674-3821A4094C09}">
      <dgm:prSet/>
      <dgm:spPr/>
      <dgm:t>
        <a:bodyPr/>
        <a:lstStyle/>
        <a:p>
          <a:endParaRPr lang="en-US"/>
        </a:p>
      </dgm:t>
    </dgm:pt>
    <dgm:pt modelId="{78355D7D-3988-410A-91B7-EFA5D6426047}" type="pres">
      <dgm:prSet presAssocID="{2EF6433E-8F46-4E13-873B-75355B400BBE}" presName="linear" presStyleCnt="0">
        <dgm:presLayoutVars>
          <dgm:dir/>
          <dgm:animLvl val="lvl"/>
          <dgm:resizeHandles val="exact"/>
        </dgm:presLayoutVars>
      </dgm:prSet>
      <dgm:spPr/>
    </dgm:pt>
    <dgm:pt modelId="{033EBAC2-7607-44B8-98D3-EF4E10CB56E2}" type="pres">
      <dgm:prSet presAssocID="{6CEE4A2A-F417-412D-A998-B46B3B1B2A66}" presName="parentLin" presStyleCnt="0"/>
      <dgm:spPr/>
    </dgm:pt>
    <dgm:pt modelId="{72C6A204-80BA-4262-AF9C-CCC07F785B14}" type="pres">
      <dgm:prSet presAssocID="{6CEE4A2A-F417-412D-A998-B46B3B1B2A66}" presName="parentLeftMargin" presStyleLbl="node1" presStyleIdx="0" presStyleCnt="2"/>
      <dgm:spPr/>
    </dgm:pt>
    <dgm:pt modelId="{1D8A5539-94AB-4B0B-AB69-F6F93895A992}" type="pres">
      <dgm:prSet presAssocID="{6CEE4A2A-F417-412D-A998-B46B3B1B2A66}" presName="parentText" presStyleLbl="node1" presStyleIdx="0" presStyleCnt="2" custScaleX="142857" custScaleY="283765" custLinFactNeighborX="3093" custLinFactNeighborY="0">
        <dgm:presLayoutVars>
          <dgm:chMax val="0"/>
          <dgm:bulletEnabled val="1"/>
        </dgm:presLayoutVars>
      </dgm:prSet>
      <dgm:spPr/>
    </dgm:pt>
    <dgm:pt modelId="{DD74B6D9-6676-4A56-B38F-64F754865EAB}" type="pres">
      <dgm:prSet presAssocID="{6CEE4A2A-F417-412D-A998-B46B3B1B2A66}" presName="negativeSpace" presStyleCnt="0"/>
      <dgm:spPr/>
    </dgm:pt>
    <dgm:pt modelId="{C5FD1AAB-A0CB-4973-B63F-C4ABCF7CC4C8}" type="pres">
      <dgm:prSet presAssocID="{6CEE4A2A-F417-412D-A998-B46B3B1B2A66}" presName="childText" presStyleLbl="conFgAcc1" presStyleIdx="0" presStyleCnt="2">
        <dgm:presLayoutVars>
          <dgm:bulletEnabled val="1"/>
        </dgm:presLayoutVars>
      </dgm:prSet>
      <dgm:spPr/>
    </dgm:pt>
    <dgm:pt modelId="{8443AAC0-4D46-4185-BE90-904958EEC4ED}" type="pres">
      <dgm:prSet presAssocID="{311CDB10-7F8E-4EB5-A0B9-8333F24271B4}" presName="spaceBetweenRectangles" presStyleCnt="0"/>
      <dgm:spPr/>
    </dgm:pt>
    <dgm:pt modelId="{A1901A19-5AAF-4E99-A0D3-BAB72C7283B5}" type="pres">
      <dgm:prSet presAssocID="{0A206F28-5260-4F6A-8D72-1FCD87C975BF}" presName="parentLin" presStyleCnt="0"/>
      <dgm:spPr/>
    </dgm:pt>
    <dgm:pt modelId="{548615FD-2C19-4704-9BD2-C350F12955A3}" type="pres">
      <dgm:prSet presAssocID="{0A206F28-5260-4F6A-8D72-1FCD87C975BF}" presName="parentLeftMargin" presStyleLbl="node1" presStyleIdx="0" presStyleCnt="2"/>
      <dgm:spPr/>
    </dgm:pt>
    <dgm:pt modelId="{68847110-E913-4976-8F34-E9DA62C24248}" type="pres">
      <dgm:prSet presAssocID="{0A206F28-5260-4F6A-8D72-1FCD87C975BF}" presName="parentText" presStyleLbl="node1" presStyleIdx="1" presStyleCnt="2" custScaleX="142997" custScaleY="450766">
        <dgm:presLayoutVars>
          <dgm:chMax val="0"/>
          <dgm:bulletEnabled val="1"/>
        </dgm:presLayoutVars>
      </dgm:prSet>
      <dgm:spPr/>
    </dgm:pt>
    <dgm:pt modelId="{19ACFB90-3872-41E6-8877-6B3D4AC102AD}" type="pres">
      <dgm:prSet presAssocID="{0A206F28-5260-4F6A-8D72-1FCD87C975BF}" presName="negativeSpace" presStyleCnt="0"/>
      <dgm:spPr/>
    </dgm:pt>
    <dgm:pt modelId="{C927D0DA-31C5-4CDE-8576-07ACFA898AC8}" type="pres">
      <dgm:prSet presAssocID="{0A206F28-5260-4F6A-8D72-1FCD87C975BF}" presName="childText" presStyleLbl="conFgAcc1" presStyleIdx="1" presStyleCnt="2" custLinFactY="3048" custLinFactNeighborX="589" custLinFactNeighborY="100000">
        <dgm:presLayoutVars>
          <dgm:bulletEnabled val="1"/>
        </dgm:presLayoutVars>
      </dgm:prSet>
      <dgm:spPr/>
    </dgm:pt>
  </dgm:ptLst>
  <dgm:cxnLst>
    <dgm:cxn modelId="{780BCB04-1F17-4E30-ABD3-FA8D7169A7FD}" type="presOf" srcId="{1936076E-77FB-464E-BB26-0499E713325F}" destId="{C927D0DA-31C5-4CDE-8576-07ACFA898AC8}" srcOrd="0" destOrd="0" presId="urn:microsoft.com/office/officeart/2005/8/layout/list1"/>
    <dgm:cxn modelId="{88C8D712-A140-465C-A205-CE7CD8368631}" srcId="{6CEE4A2A-F417-412D-A998-B46B3B1B2A66}" destId="{496D6522-26BD-4C97-B29B-DB7F6B65C0D8}" srcOrd="2" destOrd="0" parTransId="{30469EAA-C8D2-45B1-ADF0-DAD82C846EB7}" sibTransId="{42D1F3E4-1E42-4EC0-8528-553D6963A2EA}"/>
    <dgm:cxn modelId="{4DE41C22-CFAB-4F91-BDFE-D69F92FD2B9F}" type="presOf" srcId="{496D6522-26BD-4C97-B29B-DB7F6B65C0D8}" destId="{C5FD1AAB-A0CB-4973-B63F-C4ABCF7CC4C8}" srcOrd="0" destOrd="2" presId="urn:microsoft.com/office/officeart/2005/8/layout/list1"/>
    <dgm:cxn modelId="{73541A25-2E21-4A53-AD8D-2A98289D2D38}" type="presOf" srcId="{0A206F28-5260-4F6A-8D72-1FCD87C975BF}" destId="{548615FD-2C19-4704-9BD2-C350F12955A3}" srcOrd="0" destOrd="0" presId="urn:microsoft.com/office/officeart/2005/8/layout/list1"/>
    <dgm:cxn modelId="{8E26332D-A1A6-43E8-8352-888266440849}" type="presOf" srcId="{0A206F28-5260-4F6A-8D72-1FCD87C975BF}" destId="{68847110-E913-4976-8F34-E9DA62C24248}" srcOrd="1" destOrd="0" presId="urn:microsoft.com/office/officeart/2005/8/layout/list1"/>
    <dgm:cxn modelId="{B585553C-D795-47BB-9674-3821A4094C09}" srcId="{0A206F28-5260-4F6A-8D72-1FCD87C975BF}" destId="{1936076E-77FB-464E-BB26-0499E713325F}" srcOrd="0" destOrd="0" parTransId="{04C246C1-9BE7-4B43-8547-F9674F22AA71}" sibTransId="{595E0ED4-630E-4A9D-88FC-E3600A32B8FB}"/>
    <dgm:cxn modelId="{B33B836B-6554-44DA-A85B-C3EA0E9EC16E}" srcId="{2EF6433E-8F46-4E13-873B-75355B400BBE}" destId="{0A206F28-5260-4F6A-8D72-1FCD87C975BF}" srcOrd="1" destOrd="0" parTransId="{A02306D4-E696-431B-8AF1-D246F06B5D47}" sibTransId="{3B2D9AAF-2F03-4E7D-872D-CF29BA60E28E}"/>
    <dgm:cxn modelId="{6DD4984B-31D8-4DFD-98F3-124B2628D8F1}" srcId="{6CEE4A2A-F417-412D-A998-B46B3B1B2A66}" destId="{FDE5B041-576D-4664-9D6F-2DDBF3B02624}" srcOrd="0" destOrd="0" parTransId="{336998D9-1BAA-4801-8181-AE3B797473FE}" sibTransId="{5A8A9F5A-1FE0-4719-88B1-B3F34CFEA737}"/>
    <dgm:cxn modelId="{811EF772-5BD4-4025-ABBB-EA7481B18E39}" type="presOf" srcId="{6CEE4A2A-F417-412D-A998-B46B3B1B2A66}" destId="{72C6A204-80BA-4262-AF9C-CCC07F785B14}" srcOrd="0" destOrd="0" presId="urn:microsoft.com/office/officeart/2005/8/layout/list1"/>
    <dgm:cxn modelId="{91B4C084-99B7-4B07-930F-50AD1A40EEAF}" type="presOf" srcId="{6CEE4A2A-F417-412D-A998-B46B3B1B2A66}" destId="{1D8A5539-94AB-4B0B-AB69-F6F93895A992}" srcOrd="1" destOrd="0" presId="urn:microsoft.com/office/officeart/2005/8/layout/list1"/>
    <dgm:cxn modelId="{104208A2-C545-40AB-A0B5-D1309D4EA7B1}" type="presOf" srcId="{FDE5B041-576D-4664-9D6F-2DDBF3B02624}" destId="{C5FD1AAB-A0CB-4973-B63F-C4ABCF7CC4C8}" srcOrd="0" destOrd="0" presId="urn:microsoft.com/office/officeart/2005/8/layout/list1"/>
    <dgm:cxn modelId="{F7C7F8C9-E198-4781-A0A0-7900B389A4CD}" srcId="{6CEE4A2A-F417-412D-A998-B46B3B1B2A66}" destId="{DE6DB10C-B122-4914-AA52-36F5A8FA7755}" srcOrd="1" destOrd="0" parTransId="{17AFEAF7-3C79-412F-B677-D1F1ABE18131}" sibTransId="{2DBCED82-46BC-439C-95B6-2B077B1E5C51}"/>
    <dgm:cxn modelId="{963FCBCF-95DD-4B60-A520-EA2AABDD1F2E}" type="presOf" srcId="{2EF6433E-8F46-4E13-873B-75355B400BBE}" destId="{78355D7D-3988-410A-91B7-EFA5D6426047}" srcOrd="0" destOrd="0" presId="urn:microsoft.com/office/officeart/2005/8/layout/list1"/>
    <dgm:cxn modelId="{EDA341E8-A5F0-49C1-9AAA-8B5A35320D2C}" type="presOf" srcId="{DE6DB10C-B122-4914-AA52-36F5A8FA7755}" destId="{C5FD1AAB-A0CB-4973-B63F-C4ABCF7CC4C8}" srcOrd="0" destOrd="1" presId="urn:microsoft.com/office/officeart/2005/8/layout/list1"/>
    <dgm:cxn modelId="{7AC6A3EA-8034-49F8-A9E3-0D1B5493DB62}" srcId="{2EF6433E-8F46-4E13-873B-75355B400BBE}" destId="{6CEE4A2A-F417-412D-A998-B46B3B1B2A66}" srcOrd="0" destOrd="0" parTransId="{A788F72B-EC55-4FC7-9FC4-CE8424FE4008}" sibTransId="{311CDB10-7F8E-4EB5-A0B9-8333F24271B4}"/>
    <dgm:cxn modelId="{3C61015E-010B-44B1-83ED-B7B07BE6A65D}" type="presParOf" srcId="{78355D7D-3988-410A-91B7-EFA5D6426047}" destId="{033EBAC2-7607-44B8-98D3-EF4E10CB56E2}" srcOrd="0" destOrd="0" presId="urn:microsoft.com/office/officeart/2005/8/layout/list1"/>
    <dgm:cxn modelId="{99C8DD7B-1741-4825-B89A-946F5C2F8D21}" type="presParOf" srcId="{033EBAC2-7607-44B8-98D3-EF4E10CB56E2}" destId="{72C6A204-80BA-4262-AF9C-CCC07F785B14}" srcOrd="0" destOrd="0" presId="urn:microsoft.com/office/officeart/2005/8/layout/list1"/>
    <dgm:cxn modelId="{A688EF2E-6AF5-417B-9A13-B18D53805D9C}" type="presParOf" srcId="{033EBAC2-7607-44B8-98D3-EF4E10CB56E2}" destId="{1D8A5539-94AB-4B0B-AB69-F6F93895A992}" srcOrd="1" destOrd="0" presId="urn:microsoft.com/office/officeart/2005/8/layout/list1"/>
    <dgm:cxn modelId="{904BDB88-CAC0-422B-9463-C052ED7A99C0}" type="presParOf" srcId="{78355D7D-3988-410A-91B7-EFA5D6426047}" destId="{DD74B6D9-6676-4A56-B38F-64F754865EAB}" srcOrd="1" destOrd="0" presId="urn:microsoft.com/office/officeart/2005/8/layout/list1"/>
    <dgm:cxn modelId="{3C782EA8-70ED-4200-931C-38CB781DEBD6}" type="presParOf" srcId="{78355D7D-3988-410A-91B7-EFA5D6426047}" destId="{C5FD1AAB-A0CB-4973-B63F-C4ABCF7CC4C8}" srcOrd="2" destOrd="0" presId="urn:microsoft.com/office/officeart/2005/8/layout/list1"/>
    <dgm:cxn modelId="{40561529-6DF2-4992-BE0B-B2BCB20FE6E3}" type="presParOf" srcId="{78355D7D-3988-410A-91B7-EFA5D6426047}" destId="{8443AAC0-4D46-4185-BE90-904958EEC4ED}" srcOrd="3" destOrd="0" presId="urn:microsoft.com/office/officeart/2005/8/layout/list1"/>
    <dgm:cxn modelId="{3E99C175-0777-41A3-944F-04ADE4B743E9}" type="presParOf" srcId="{78355D7D-3988-410A-91B7-EFA5D6426047}" destId="{A1901A19-5AAF-4E99-A0D3-BAB72C7283B5}" srcOrd="4" destOrd="0" presId="urn:microsoft.com/office/officeart/2005/8/layout/list1"/>
    <dgm:cxn modelId="{5F4B0EF6-57F0-47ED-A6B5-C85CBCA955BF}" type="presParOf" srcId="{A1901A19-5AAF-4E99-A0D3-BAB72C7283B5}" destId="{548615FD-2C19-4704-9BD2-C350F12955A3}" srcOrd="0" destOrd="0" presId="urn:microsoft.com/office/officeart/2005/8/layout/list1"/>
    <dgm:cxn modelId="{A118BBAA-223B-40DA-A775-2922101F7C18}" type="presParOf" srcId="{A1901A19-5AAF-4E99-A0D3-BAB72C7283B5}" destId="{68847110-E913-4976-8F34-E9DA62C24248}" srcOrd="1" destOrd="0" presId="urn:microsoft.com/office/officeart/2005/8/layout/list1"/>
    <dgm:cxn modelId="{AB8AB6EF-7DD2-451A-BEBD-F85EF0544C69}" type="presParOf" srcId="{78355D7D-3988-410A-91B7-EFA5D6426047}" destId="{19ACFB90-3872-41E6-8877-6B3D4AC102AD}" srcOrd="5" destOrd="0" presId="urn:microsoft.com/office/officeart/2005/8/layout/list1"/>
    <dgm:cxn modelId="{8BD7CB67-F810-40D2-A705-0EDB5C7F9E59}" type="presParOf" srcId="{78355D7D-3988-410A-91B7-EFA5D6426047}" destId="{C927D0DA-31C5-4CDE-8576-07ACFA898AC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6173DB-178C-4D85-82CC-D84963F2F2D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BAF2E8E-386C-403C-9939-D2E7C74AFA48}">
      <dgm:prSet/>
      <dgm:spPr/>
      <dgm:t>
        <a:bodyPr/>
        <a:lstStyle/>
        <a:p>
          <a:r>
            <a:rPr lang="en-US"/>
            <a:t>Three qualitative questions</a:t>
          </a:r>
        </a:p>
      </dgm:t>
    </dgm:pt>
    <dgm:pt modelId="{DAF1E026-AB4B-4BC7-9B4C-604BC86F4BA2}" type="parTrans" cxnId="{D860FE28-F46C-4E53-943F-6B2DFA00617A}">
      <dgm:prSet/>
      <dgm:spPr/>
      <dgm:t>
        <a:bodyPr/>
        <a:lstStyle/>
        <a:p>
          <a:endParaRPr lang="en-US"/>
        </a:p>
      </dgm:t>
    </dgm:pt>
    <dgm:pt modelId="{A9D9E98B-7386-4CFF-B0E5-1D1B0FA834CB}" type="sibTrans" cxnId="{D860FE28-F46C-4E53-943F-6B2DFA00617A}">
      <dgm:prSet/>
      <dgm:spPr/>
      <dgm:t>
        <a:bodyPr/>
        <a:lstStyle/>
        <a:p>
          <a:endParaRPr lang="en-US"/>
        </a:p>
      </dgm:t>
    </dgm:pt>
    <dgm:pt modelId="{A8DFDFA7-DE27-4F23-A696-0369E56B48B4}">
      <dgm:prSet custT="1"/>
      <dgm:spPr/>
      <dgm:t>
        <a:bodyPr/>
        <a:lstStyle/>
        <a:p>
          <a:r>
            <a:rPr lang="en-US" sz="2400" dirty="0"/>
            <a:t>Facilitating Conversation</a:t>
          </a:r>
        </a:p>
      </dgm:t>
    </dgm:pt>
    <dgm:pt modelId="{DA47C9D3-42E5-4CAB-B546-F960FADB5156}" type="parTrans" cxnId="{9BF95E6B-3925-4591-A505-7A8A104E9B5C}">
      <dgm:prSet/>
      <dgm:spPr/>
      <dgm:t>
        <a:bodyPr/>
        <a:lstStyle/>
        <a:p>
          <a:endParaRPr lang="en-US"/>
        </a:p>
      </dgm:t>
    </dgm:pt>
    <dgm:pt modelId="{2AFECCA1-EC1B-4C1A-969A-2A48F655F54C}" type="sibTrans" cxnId="{9BF95E6B-3925-4591-A505-7A8A104E9B5C}">
      <dgm:prSet/>
      <dgm:spPr/>
      <dgm:t>
        <a:bodyPr/>
        <a:lstStyle/>
        <a:p>
          <a:endParaRPr lang="en-US"/>
        </a:p>
      </dgm:t>
    </dgm:pt>
    <dgm:pt modelId="{F68F061A-4C45-4DB4-84E4-6B36338609C1}">
      <dgm:prSet custT="1"/>
      <dgm:spPr/>
      <dgm:t>
        <a:bodyPr/>
        <a:lstStyle/>
        <a:p>
          <a:r>
            <a:rPr lang="en-US" sz="2400" dirty="0"/>
            <a:t>Improved Understanding</a:t>
          </a:r>
        </a:p>
      </dgm:t>
    </dgm:pt>
    <dgm:pt modelId="{9B38D24E-8663-4F42-BDC6-454815F24D4C}" type="parTrans" cxnId="{D179202C-56CF-4C8C-892B-11FE7E8B4585}">
      <dgm:prSet/>
      <dgm:spPr/>
      <dgm:t>
        <a:bodyPr/>
        <a:lstStyle/>
        <a:p>
          <a:endParaRPr lang="en-US"/>
        </a:p>
      </dgm:t>
    </dgm:pt>
    <dgm:pt modelId="{5933F769-0D51-4572-8AF1-4AADCC488285}" type="sibTrans" cxnId="{D179202C-56CF-4C8C-892B-11FE7E8B4585}">
      <dgm:prSet/>
      <dgm:spPr/>
      <dgm:t>
        <a:bodyPr/>
        <a:lstStyle/>
        <a:p>
          <a:endParaRPr lang="en-US"/>
        </a:p>
      </dgm:t>
    </dgm:pt>
    <dgm:pt modelId="{80DDDFB2-D1A0-49B9-BA4D-3B50A813D01D}">
      <dgm:prSet custT="1"/>
      <dgm:spPr/>
      <dgm:t>
        <a:bodyPr/>
        <a:lstStyle/>
        <a:p>
          <a:r>
            <a:rPr lang="en-US" sz="2400" dirty="0"/>
            <a:t>Empowered Decision-Making</a:t>
          </a:r>
        </a:p>
      </dgm:t>
    </dgm:pt>
    <dgm:pt modelId="{4F73F5C5-B4D3-4475-AE56-08F4A083CE65}" type="parTrans" cxnId="{50AA4FBE-238C-483A-B93B-8DEB0AAD20AD}">
      <dgm:prSet/>
      <dgm:spPr/>
      <dgm:t>
        <a:bodyPr/>
        <a:lstStyle/>
        <a:p>
          <a:endParaRPr lang="en-US"/>
        </a:p>
      </dgm:t>
    </dgm:pt>
    <dgm:pt modelId="{260D14B1-AC52-420E-9C17-F26672508AA6}" type="sibTrans" cxnId="{50AA4FBE-238C-483A-B93B-8DEB0AAD20AD}">
      <dgm:prSet/>
      <dgm:spPr/>
      <dgm:t>
        <a:bodyPr/>
        <a:lstStyle/>
        <a:p>
          <a:endParaRPr lang="en-US"/>
        </a:p>
      </dgm:t>
    </dgm:pt>
    <dgm:pt modelId="{771197C9-64B4-4B66-8213-5BB60BA010E2}">
      <dgm:prSet/>
      <dgm:spPr/>
      <dgm:t>
        <a:bodyPr/>
        <a:lstStyle/>
        <a:p>
          <a:r>
            <a:rPr lang="en-US" dirty="0"/>
            <a:t>90.9% of Dyads answered positively to the questions</a:t>
          </a:r>
        </a:p>
      </dgm:t>
    </dgm:pt>
    <dgm:pt modelId="{D2C5EDCD-F1BC-4043-9BAB-4827E98F0F31}" type="parTrans" cxnId="{0019D2F1-0135-4963-80CF-C3B04C648CB6}">
      <dgm:prSet/>
      <dgm:spPr/>
      <dgm:t>
        <a:bodyPr/>
        <a:lstStyle/>
        <a:p>
          <a:endParaRPr lang="en-US"/>
        </a:p>
      </dgm:t>
    </dgm:pt>
    <dgm:pt modelId="{0793A0A3-9D68-413A-86B6-BA9B60F4100A}" type="sibTrans" cxnId="{0019D2F1-0135-4963-80CF-C3B04C648CB6}">
      <dgm:prSet/>
      <dgm:spPr/>
      <dgm:t>
        <a:bodyPr/>
        <a:lstStyle/>
        <a:p>
          <a:endParaRPr lang="en-US"/>
        </a:p>
      </dgm:t>
    </dgm:pt>
    <dgm:pt modelId="{CE2FCDFA-5CAD-4C77-8A08-E0920E4FE92F}" type="pres">
      <dgm:prSet presAssocID="{5C6173DB-178C-4D85-82CC-D84963F2F2D9}" presName="Name0" presStyleCnt="0">
        <dgm:presLayoutVars>
          <dgm:dir/>
          <dgm:animLvl val="lvl"/>
          <dgm:resizeHandles val="exact"/>
        </dgm:presLayoutVars>
      </dgm:prSet>
      <dgm:spPr/>
    </dgm:pt>
    <dgm:pt modelId="{83DAA8D1-AA5F-4484-9003-A63EA8749F11}" type="pres">
      <dgm:prSet presAssocID="{771197C9-64B4-4B66-8213-5BB60BA010E2}" presName="boxAndChildren" presStyleCnt="0"/>
      <dgm:spPr/>
    </dgm:pt>
    <dgm:pt modelId="{B4BDC46F-4982-41B3-BC9C-504B1DAE5305}" type="pres">
      <dgm:prSet presAssocID="{771197C9-64B4-4B66-8213-5BB60BA010E2}" presName="parentTextBox" presStyleLbl="node1" presStyleIdx="0" presStyleCnt="2"/>
      <dgm:spPr/>
    </dgm:pt>
    <dgm:pt modelId="{1023CC2A-E00D-446F-B311-D96B407A3D35}" type="pres">
      <dgm:prSet presAssocID="{A9D9E98B-7386-4CFF-B0E5-1D1B0FA834CB}" presName="sp" presStyleCnt="0"/>
      <dgm:spPr/>
    </dgm:pt>
    <dgm:pt modelId="{98E5D102-7668-4084-AD58-265C76721762}" type="pres">
      <dgm:prSet presAssocID="{9BAF2E8E-386C-403C-9939-D2E7C74AFA48}" presName="arrowAndChildren" presStyleCnt="0"/>
      <dgm:spPr/>
    </dgm:pt>
    <dgm:pt modelId="{C928477F-1375-4FB2-A58B-65447198B95D}" type="pres">
      <dgm:prSet presAssocID="{9BAF2E8E-386C-403C-9939-D2E7C74AFA48}" presName="parentTextArrow" presStyleLbl="node1" presStyleIdx="0" presStyleCnt="2"/>
      <dgm:spPr/>
    </dgm:pt>
    <dgm:pt modelId="{7CAC5DD1-7F43-4459-88B1-1F77F62120F7}" type="pres">
      <dgm:prSet presAssocID="{9BAF2E8E-386C-403C-9939-D2E7C74AFA48}" presName="arrow" presStyleLbl="node1" presStyleIdx="1" presStyleCnt="2"/>
      <dgm:spPr/>
    </dgm:pt>
    <dgm:pt modelId="{A17366F1-601B-4C6F-863D-0FED85598D2D}" type="pres">
      <dgm:prSet presAssocID="{9BAF2E8E-386C-403C-9939-D2E7C74AFA48}" presName="descendantArrow" presStyleCnt="0"/>
      <dgm:spPr/>
    </dgm:pt>
    <dgm:pt modelId="{35EE644D-A8AC-4B82-ABED-D554AA0B1F58}" type="pres">
      <dgm:prSet presAssocID="{A8DFDFA7-DE27-4F23-A696-0369E56B48B4}" presName="childTextArrow" presStyleLbl="fgAccFollowNode1" presStyleIdx="0" presStyleCnt="3">
        <dgm:presLayoutVars>
          <dgm:bulletEnabled val="1"/>
        </dgm:presLayoutVars>
      </dgm:prSet>
      <dgm:spPr/>
    </dgm:pt>
    <dgm:pt modelId="{5DCF3BEA-FE30-487E-AC42-E556EAB000D7}" type="pres">
      <dgm:prSet presAssocID="{F68F061A-4C45-4DB4-84E4-6B36338609C1}" presName="childTextArrow" presStyleLbl="fgAccFollowNode1" presStyleIdx="1" presStyleCnt="3">
        <dgm:presLayoutVars>
          <dgm:bulletEnabled val="1"/>
        </dgm:presLayoutVars>
      </dgm:prSet>
      <dgm:spPr/>
    </dgm:pt>
    <dgm:pt modelId="{8F4B6E55-F2F8-4845-BC59-BCAABD70490F}" type="pres">
      <dgm:prSet presAssocID="{80DDDFB2-D1A0-49B9-BA4D-3B50A813D01D}" presName="childTextArrow" presStyleLbl="fgAccFollowNode1" presStyleIdx="2" presStyleCnt="3">
        <dgm:presLayoutVars>
          <dgm:bulletEnabled val="1"/>
        </dgm:presLayoutVars>
      </dgm:prSet>
      <dgm:spPr/>
    </dgm:pt>
  </dgm:ptLst>
  <dgm:cxnLst>
    <dgm:cxn modelId="{7F378C0E-0D2A-43EE-A67B-30FA26100328}" type="presOf" srcId="{5C6173DB-178C-4D85-82CC-D84963F2F2D9}" destId="{CE2FCDFA-5CAD-4C77-8A08-E0920E4FE92F}" srcOrd="0" destOrd="0" presId="urn:microsoft.com/office/officeart/2005/8/layout/process4"/>
    <dgm:cxn modelId="{D860FE28-F46C-4E53-943F-6B2DFA00617A}" srcId="{5C6173DB-178C-4D85-82CC-D84963F2F2D9}" destId="{9BAF2E8E-386C-403C-9939-D2E7C74AFA48}" srcOrd="0" destOrd="0" parTransId="{DAF1E026-AB4B-4BC7-9B4C-604BC86F4BA2}" sibTransId="{A9D9E98B-7386-4CFF-B0E5-1D1B0FA834CB}"/>
    <dgm:cxn modelId="{D179202C-56CF-4C8C-892B-11FE7E8B4585}" srcId="{9BAF2E8E-386C-403C-9939-D2E7C74AFA48}" destId="{F68F061A-4C45-4DB4-84E4-6B36338609C1}" srcOrd="1" destOrd="0" parTransId="{9B38D24E-8663-4F42-BDC6-454815F24D4C}" sibTransId="{5933F769-0D51-4572-8AF1-4AADCC488285}"/>
    <dgm:cxn modelId="{85649169-7F61-462A-9014-327AF4A248DC}" type="presOf" srcId="{A8DFDFA7-DE27-4F23-A696-0369E56B48B4}" destId="{35EE644D-A8AC-4B82-ABED-D554AA0B1F58}" srcOrd="0" destOrd="0" presId="urn:microsoft.com/office/officeart/2005/8/layout/process4"/>
    <dgm:cxn modelId="{9BF95E6B-3925-4591-A505-7A8A104E9B5C}" srcId="{9BAF2E8E-386C-403C-9939-D2E7C74AFA48}" destId="{A8DFDFA7-DE27-4F23-A696-0369E56B48B4}" srcOrd="0" destOrd="0" parTransId="{DA47C9D3-42E5-4CAB-B546-F960FADB5156}" sibTransId="{2AFECCA1-EC1B-4C1A-969A-2A48F655F54C}"/>
    <dgm:cxn modelId="{0F89B089-9BD2-4A8C-9126-B15F7470D9F2}" type="presOf" srcId="{771197C9-64B4-4B66-8213-5BB60BA010E2}" destId="{B4BDC46F-4982-41B3-BC9C-504B1DAE5305}" srcOrd="0" destOrd="0" presId="urn:microsoft.com/office/officeart/2005/8/layout/process4"/>
    <dgm:cxn modelId="{6E86ECAB-F492-408A-B35F-67705EC34382}" type="presOf" srcId="{80DDDFB2-D1A0-49B9-BA4D-3B50A813D01D}" destId="{8F4B6E55-F2F8-4845-BC59-BCAABD70490F}" srcOrd="0" destOrd="0" presId="urn:microsoft.com/office/officeart/2005/8/layout/process4"/>
    <dgm:cxn modelId="{50AA4FBE-238C-483A-B93B-8DEB0AAD20AD}" srcId="{9BAF2E8E-386C-403C-9939-D2E7C74AFA48}" destId="{80DDDFB2-D1A0-49B9-BA4D-3B50A813D01D}" srcOrd="2" destOrd="0" parTransId="{4F73F5C5-B4D3-4475-AE56-08F4A083CE65}" sibTransId="{260D14B1-AC52-420E-9C17-F26672508AA6}"/>
    <dgm:cxn modelId="{1D8CB7C6-530C-4621-8A57-998298FBA693}" type="presOf" srcId="{9BAF2E8E-386C-403C-9939-D2E7C74AFA48}" destId="{7CAC5DD1-7F43-4459-88B1-1F77F62120F7}" srcOrd="1" destOrd="0" presId="urn:microsoft.com/office/officeart/2005/8/layout/process4"/>
    <dgm:cxn modelId="{0B2422D0-4E89-45F5-B5EF-097227F75A13}" type="presOf" srcId="{9BAF2E8E-386C-403C-9939-D2E7C74AFA48}" destId="{C928477F-1375-4FB2-A58B-65447198B95D}" srcOrd="0" destOrd="0" presId="urn:microsoft.com/office/officeart/2005/8/layout/process4"/>
    <dgm:cxn modelId="{5BCFCCD0-156A-4FE6-8E2B-2381CB621305}" type="presOf" srcId="{F68F061A-4C45-4DB4-84E4-6B36338609C1}" destId="{5DCF3BEA-FE30-487E-AC42-E556EAB000D7}" srcOrd="0" destOrd="0" presId="urn:microsoft.com/office/officeart/2005/8/layout/process4"/>
    <dgm:cxn modelId="{0019D2F1-0135-4963-80CF-C3B04C648CB6}" srcId="{5C6173DB-178C-4D85-82CC-D84963F2F2D9}" destId="{771197C9-64B4-4B66-8213-5BB60BA010E2}" srcOrd="1" destOrd="0" parTransId="{D2C5EDCD-F1BC-4043-9BAB-4827E98F0F31}" sibTransId="{0793A0A3-9D68-413A-86B6-BA9B60F4100A}"/>
    <dgm:cxn modelId="{A54882AF-A282-419E-A4EF-C60491EE0887}" type="presParOf" srcId="{CE2FCDFA-5CAD-4C77-8A08-E0920E4FE92F}" destId="{83DAA8D1-AA5F-4484-9003-A63EA8749F11}" srcOrd="0" destOrd="0" presId="urn:microsoft.com/office/officeart/2005/8/layout/process4"/>
    <dgm:cxn modelId="{1E8A1F92-B7A6-4193-99D2-BC99563E8ECE}" type="presParOf" srcId="{83DAA8D1-AA5F-4484-9003-A63EA8749F11}" destId="{B4BDC46F-4982-41B3-BC9C-504B1DAE5305}" srcOrd="0" destOrd="0" presId="urn:microsoft.com/office/officeart/2005/8/layout/process4"/>
    <dgm:cxn modelId="{AFCE2ED0-37CE-40B0-94DA-5DC3013C03BA}" type="presParOf" srcId="{CE2FCDFA-5CAD-4C77-8A08-E0920E4FE92F}" destId="{1023CC2A-E00D-446F-B311-D96B407A3D35}" srcOrd="1" destOrd="0" presId="urn:microsoft.com/office/officeart/2005/8/layout/process4"/>
    <dgm:cxn modelId="{2AFEE9D3-EDDB-4E9F-94BF-D831C8C75BD3}" type="presParOf" srcId="{CE2FCDFA-5CAD-4C77-8A08-E0920E4FE92F}" destId="{98E5D102-7668-4084-AD58-265C76721762}" srcOrd="2" destOrd="0" presId="urn:microsoft.com/office/officeart/2005/8/layout/process4"/>
    <dgm:cxn modelId="{006ADF6A-5DE3-4788-A3B5-597924A51EDE}" type="presParOf" srcId="{98E5D102-7668-4084-AD58-265C76721762}" destId="{C928477F-1375-4FB2-A58B-65447198B95D}" srcOrd="0" destOrd="0" presId="urn:microsoft.com/office/officeart/2005/8/layout/process4"/>
    <dgm:cxn modelId="{F6160688-1F1D-4FA8-8B69-438A2C142140}" type="presParOf" srcId="{98E5D102-7668-4084-AD58-265C76721762}" destId="{7CAC5DD1-7F43-4459-88B1-1F77F62120F7}" srcOrd="1" destOrd="0" presId="urn:microsoft.com/office/officeart/2005/8/layout/process4"/>
    <dgm:cxn modelId="{594E7711-8996-4A3A-94F1-38AEFE58D734}" type="presParOf" srcId="{98E5D102-7668-4084-AD58-265C76721762}" destId="{A17366F1-601B-4C6F-863D-0FED85598D2D}" srcOrd="2" destOrd="0" presId="urn:microsoft.com/office/officeart/2005/8/layout/process4"/>
    <dgm:cxn modelId="{27B239CA-5A5C-4153-8DBD-35121F120776}" type="presParOf" srcId="{A17366F1-601B-4C6F-863D-0FED85598D2D}" destId="{35EE644D-A8AC-4B82-ABED-D554AA0B1F58}" srcOrd="0" destOrd="0" presId="urn:microsoft.com/office/officeart/2005/8/layout/process4"/>
    <dgm:cxn modelId="{3E05AE5C-4960-40F6-A1CF-4460C32D6AAD}" type="presParOf" srcId="{A17366F1-601B-4C6F-863D-0FED85598D2D}" destId="{5DCF3BEA-FE30-487E-AC42-E556EAB000D7}" srcOrd="1" destOrd="0" presId="urn:microsoft.com/office/officeart/2005/8/layout/process4"/>
    <dgm:cxn modelId="{DE0810D1-95A5-4858-BB0F-979A2DFD626F}" type="presParOf" srcId="{A17366F1-601B-4C6F-863D-0FED85598D2D}" destId="{8F4B6E55-F2F8-4845-BC59-BCAABD70490F}"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B1D194-4794-4272-B160-6B2A20225820}"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n-US"/>
        </a:p>
      </dgm:t>
    </dgm:pt>
    <dgm:pt modelId="{754F8A67-9298-44CB-ADA9-F7D04B7A355E}">
      <dgm:prSet/>
      <dgm:spPr/>
      <dgm:t>
        <a:bodyPr/>
        <a:lstStyle/>
        <a:p>
          <a:pPr>
            <a:defRPr b="1"/>
          </a:pPr>
          <a:r>
            <a:rPr lang="en-US"/>
            <a:t>Feedback from Social Work team</a:t>
          </a:r>
        </a:p>
      </dgm:t>
    </dgm:pt>
    <dgm:pt modelId="{9A873BD0-5EF6-4E46-B536-3A6C6595C234}" type="parTrans" cxnId="{4725D17E-B329-4678-BD50-9B9E3634C177}">
      <dgm:prSet/>
      <dgm:spPr/>
      <dgm:t>
        <a:bodyPr/>
        <a:lstStyle/>
        <a:p>
          <a:endParaRPr lang="en-US"/>
        </a:p>
      </dgm:t>
    </dgm:pt>
    <dgm:pt modelId="{C29B0633-D990-4CD6-B5F7-DDAE592B2425}" type="sibTrans" cxnId="{4725D17E-B329-4678-BD50-9B9E3634C177}">
      <dgm:prSet/>
      <dgm:spPr/>
      <dgm:t>
        <a:bodyPr/>
        <a:lstStyle/>
        <a:p>
          <a:endParaRPr lang="en-US"/>
        </a:p>
      </dgm:t>
    </dgm:pt>
    <dgm:pt modelId="{94B0582D-CFA8-4D53-8B51-A2FC8E373A56}">
      <dgm:prSet/>
      <dgm:spPr/>
      <dgm:t>
        <a:bodyPr/>
        <a:lstStyle/>
        <a:p>
          <a:pPr>
            <a:defRPr b="1"/>
          </a:pPr>
          <a:r>
            <a:rPr lang="en-US" dirty="0"/>
            <a:t>Post-Implementation Review</a:t>
          </a:r>
        </a:p>
      </dgm:t>
    </dgm:pt>
    <dgm:pt modelId="{27496DE2-6DB0-4E36-A9C2-DD474B4D1619}" type="parTrans" cxnId="{C0FDBB61-2EFE-4635-A943-13679CFD4EF5}">
      <dgm:prSet/>
      <dgm:spPr/>
      <dgm:t>
        <a:bodyPr/>
        <a:lstStyle/>
        <a:p>
          <a:endParaRPr lang="en-US"/>
        </a:p>
      </dgm:t>
    </dgm:pt>
    <dgm:pt modelId="{65AFB29D-63D1-4EA3-A756-C42FE0B8D0DF}" type="sibTrans" cxnId="{C0FDBB61-2EFE-4635-A943-13679CFD4EF5}">
      <dgm:prSet/>
      <dgm:spPr/>
      <dgm:t>
        <a:bodyPr/>
        <a:lstStyle/>
        <a:p>
          <a:endParaRPr lang="en-US"/>
        </a:p>
      </dgm:t>
    </dgm:pt>
    <dgm:pt modelId="{23A6778C-B661-4260-8B86-0B97CEAB4B56}">
      <dgm:prSet/>
      <dgm:spPr/>
      <dgm:t>
        <a:bodyPr/>
        <a:lstStyle/>
        <a:p>
          <a:pPr>
            <a:defRPr b="1"/>
          </a:pPr>
          <a:r>
            <a:rPr lang="en-US"/>
            <a:t>Buy-In from:</a:t>
          </a:r>
        </a:p>
      </dgm:t>
    </dgm:pt>
    <dgm:pt modelId="{6CE09D0D-8FF7-492A-9C7E-96570F73D72B}" type="parTrans" cxnId="{844B0E6A-5060-4B05-AF27-D241B4F8A964}">
      <dgm:prSet/>
      <dgm:spPr/>
      <dgm:t>
        <a:bodyPr/>
        <a:lstStyle/>
        <a:p>
          <a:endParaRPr lang="en-US"/>
        </a:p>
      </dgm:t>
    </dgm:pt>
    <dgm:pt modelId="{F6F7E16A-FAD8-45BF-9386-36FEF5B5FFA5}" type="sibTrans" cxnId="{844B0E6A-5060-4B05-AF27-D241B4F8A964}">
      <dgm:prSet/>
      <dgm:spPr/>
      <dgm:t>
        <a:bodyPr/>
        <a:lstStyle/>
        <a:p>
          <a:endParaRPr lang="en-US"/>
        </a:p>
      </dgm:t>
    </dgm:pt>
    <dgm:pt modelId="{8A23946F-C1CA-4E70-9E54-0AA6845F66D6}">
      <dgm:prSet/>
      <dgm:spPr/>
      <dgm:t>
        <a:bodyPr/>
        <a:lstStyle/>
        <a:p>
          <a:r>
            <a:rPr lang="en-US"/>
            <a:t>Social Work Team</a:t>
          </a:r>
        </a:p>
      </dgm:t>
    </dgm:pt>
    <dgm:pt modelId="{5B53344B-9DA9-42A4-95C0-43B09A889006}" type="parTrans" cxnId="{7010C5B5-4B56-4935-BBED-923BB01EDF6C}">
      <dgm:prSet/>
      <dgm:spPr/>
      <dgm:t>
        <a:bodyPr/>
        <a:lstStyle/>
        <a:p>
          <a:endParaRPr lang="en-US"/>
        </a:p>
      </dgm:t>
    </dgm:pt>
    <dgm:pt modelId="{075B10A3-D82B-41DD-9ACD-0325BE241D15}" type="sibTrans" cxnId="{7010C5B5-4B56-4935-BBED-923BB01EDF6C}">
      <dgm:prSet/>
      <dgm:spPr/>
      <dgm:t>
        <a:bodyPr/>
        <a:lstStyle/>
        <a:p>
          <a:endParaRPr lang="en-US"/>
        </a:p>
      </dgm:t>
    </dgm:pt>
    <dgm:pt modelId="{5695491A-4069-4B96-A5FF-1991D5563A9E}">
      <dgm:prSet/>
      <dgm:spPr/>
      <dgm:t>
        <a:bodyPr/>
        <a:lstStyle/>
        <a:p>
          <a:r>
            <a:rPr lang="en-US"/>
            <a:t>Primary Care Provider Team</a:t>
          </a:r>
        </a:p>
      </dgm:t>
    </dgm:pt>
    <dgm:pt modelId="{CADE160F-BB82-4208-9D96-CEFB56A62191}" type="parTrans" cxnId="{88BB4302-E415-4679-AD4F-F235E6A136C4}">
      <dgm:prSet/>
      <dgm:spPr/>
      <dgm:t>
        <a:bodyPr/>
        <a:lstStyle/>
        <a:p>
          <a:endParaRPr lang="en-US"/>
        </a:p>
      </dgm:t>
    </dgm:pt>
    <dgm:pt modelId="{95BE11C7-98BF-43B2-912C-86590643D997}" type="sibTrans" cxnId="{88BB4302-E415-4679-AD4F-F235E6A136C4}">
      <dgm:prSet/>
      <dgm:spPr/>
      <dgm:t>
        <a:bodyPr/>
        <a:lstStyle/>
        <a:p>
          <a:endParaRPr lang="en-US"/>
        </a:p>
      </dgm:t>
    </dgm:pt>
    <dgm:pt modelId="{21D07075-D3B9-4D51-AD66-91213AF4D1ED}" type="pres">
      <dgm:prSet presAssocID="{7DB1D194-4794-4272-B160-6B2A20225820}" presName="diagram" presStyleCnt="0">
        <dgm:presLayoutVars>
          <dgm:chPref val="1"/>
          <dgm:dir/>
          <dgm:animOne val="branch"/>
          <dgm:animLvl val="lvl"/>
          <dgm:resizeHandles val="exact"/>
        </dgm:presLayoutVars>
      </dgm:prSet>
      <dgm:spPr/>
    </dgm:pt>
    <dgm:pt modelId="{E19C4AD1-CD44-41FA-8573-2DED71045EC0}" type="pres">
      <dgm:prSet presAssocID="{754F8A67-9298-44CB-ADA9-F7D04B7A355E}" presName="root1" presStyleCnt="0"/>
      <dgm:spPr/>
    </dgm:pt>
    <dgm:pt modelId="{AB1D4241-6D5A-4CF5-B594-F171C5E0D327}" type="pres">
      <dgm:prSet presAssocID="{754F8A67-9298-44CB-ADA9-F7D04B7A355E}" presName="LevelOneTextNode" presStyleLbl="node0" presStyleIdx="0" presStyleCnt="3">
        <dgm:presLayoutVars>
          <dgm:chPref val="3"/>
        </dgm:presLayoutVars>
      </dgm:prSet>
      <dgm:spPr/>
    </dgm:pt>
    <dgm:pt modelId="{EC7A8A8A-0294-46C4-9BE1-0AEFFB9AE65E}" type="pres">
      <dgm:prSet presAssocID="{754F8A67-9298-44CB-ADA9-F7D04B7A355E}" presName="level2hierChild" presStyleCnt="0"/>
      <dgm:spPr/>
    </dgm:pt>
    <dgm:pt modelId="{9F4AD052-4B0A-4DC0-AA44-AD31DC3C569B}" type="pres">
      <dgm:prSet presAssocID="{94B0582D-CFA8-4D53-8B51-A2FC8E373A56}" presName="root1" presStyleCnt="0"/>
      <dgm:spPr/>
    </dgm:pt>
    <dgm:pt modelId="{DBA4260C-03CA-4D28-9D9C-80F2D32A5AA1}" type="pres">
      <dgm:prSet presAssocID="{94B0582D-CFA8-4D53-8B51-A2FC8E373A56}" presName="LevelOneTextNode" presStyleLbl="node0" presStyleIdx="1" presStyleCnt="3">
        <dgm:presLayoutVars>
          <dgm:chPref val="3"/>
        </dgm:presLayoutVars>
      </dgm:prSet>
      <dgm:spPr/>
    </dgm:pt>
    <dgm:pt modelId="{488861FD-B676-42DC-9A6E-24CE9645DE00}" type="pres">
      <dgm:prSet presAssocID="{94B0582D-CFA8-4D53-8B51-A2FC8E373A56}" presName="level2hierChild" presStyleCnt="0"/>
      <dgm:spPr/>
    </dgm:pt>
    <dgm:pt modelId="{7C29573B-0656-40BC-990A-FD4B5B71E92F}" type="pres">
      <dgm:prSet presAssocID="{23A6778C-B661-4260-8B86-0B97CEAB4B56}" presName="root1" presStyleCnt="0"/>
      <dgm:spPr/>
    </dgm:pt>
    <dgm:pt modelId="{DC77C1A5-AE1C-41E5-9009-D30D8E2ACE1E}" type="pres">
      <dgm:prSet presAssocID="{23A6778C-B661-4260-8B86-0B97CEAB4B56}" presName="LevelOneTextNode" presStyleLbl="node0" presStyleIdx="2" presStyleCnt="3">
        <dgm:presLayoutVars>
          <dgm:chPref val="3"/>
        </dgm:presLayoutVars>
      </dgm:prSet>
      <dgm:spPr/>
    </dgm:pt>
    <dgm:pt modelId="{5F348209-4E59-4B01-A55D-47EDF900B5D5}" type="pres">
      <dgm:prSet presAssocID="{23A6778C-B661-4260-8B86-0B97CEAB4B56}" presName="level2hierChild" presStyleCnt="0"/>
      <dgm:spPr/>
    </dgm:pt>
    <dgm:pt modelId="{0850456D-5D9F-44EE-BC19-B9B3E6F6C977}" type="pres">
      <dgm:prSet presAssocID="{5B53344B-9DA9-42A4-95C0-43B09A889006}" presName="conn2-1" presStyleLbl="parChTrans1D2" presStyleIdx="0" presStyleCnt="2"/>
      <dgm:spPr/>
    </dgm:pt>
    <dgm:pt modelId="{6ADEFEE8-E1FE-438F-B991-7758602CB73E}" type="pres">
      <dgm:prSet presAssocID="{5B53344B-9DA9-42A4-95C0-43B09A889006}" presName="connTx" presStyleLbl="parChTrans1D2" presStyleIdx="0" presStyleCnt="2"/>
      <dgm:spPr/>
    </dgm:pt>
    <dgm:pt modelId="{51847B8C-0180-4BC4-8E2A-C98D19DBDDE4}" type="pres">
      <dgm:prSet presAssocID="{8A23946F-C1CA-4E70-9E54-0AA6845F66D6}" presName="root2" presStyleCnt="0"/>
      <dgm:spPr/>
    </dgm:pt>
    <dgm:pt modelId="{4025F990-94E2-410F-9660-64CEC198C356}" type="pres">
      <dgm:prSet presAssocID="{8A23946F-C1CA-4E70-9E54-0AA6845F66D6}" presName="LevelTwoTextNode" presStyleLbl="node2" presStyleIdx="0" presStyleCnt="2">
        <dgm:presLayoutVars>
          <dgm:chPref val="3"/>
        </dgm:presLayoutVars>
      </dgm:prSet>
      <dgm:spPr/>
    </dgm:pt>
    <dgm:pt modelId="{D12542A8-BCFD-4821-9830-8AE614CA8245}" type="pres">
      <dgm:prSet presAssocID="{8A23946F-C1CA-4E70-9E54-0AA6845F66D6}" presName="level3hierChild" presStyleCnt="0"/>
      <dgm:spPr/>
    </dgm:pt>
    <dgm:pt modelId="{541C15C8-A626-412E-9CCE-5F1C1340095D}" type="pres">
      <dgm:prSet presAssocID="{CADE160F-BB82-4208-9D96-CEFB56A62191}" presName="conn2-1" presStyleLbl="parChTrans1D2" presStyleIdx="1" presStyleCnt="2"/>
      <dgm:spPr/>
    </dgm:pt>
    <dgm:pt modelId="{2DE7386B-D9D0-4C3C-9CBD-A67868DA2C58}" type="pres">
      <dgm:prSet presAssocID="{CADE160F-BB82-4208-9D96-CEFB56A62191}" presName="connTx" presStyleLbl="parChTrans1D2" presStyleIdx="1" presStyleCnt="2"/>
      <dgm:spPr/>
    </dgm:pt>
    <dgm:pt modelId="{D86B455A-C0BA-45A8-93CD-FD4BD343B9A9}" type="pres">
      <dgm:prSet presAssocID="{5695491A-4069-4B96-A5FF-1991D5563A9E}" presName="root2" presStyleCnt="0"/>
      <dgm:spPr/>
    </dgm:pt>
    <dgm:pt modelId="{C4ECA989-B878-4E84-9F94-6DA401B93F56}" type="pres">
      <dgm:prSet presAssocID="{5695491A-4069-4B96-A5FF-1991D5563A9E}" presName="LevelTwoTextNode" presStyleLbl="node2" presStyleIdx="1" presStyleCnt="2">
        <dgm:presLayoutVars>
          <dgm:chPref val="3"/>
        </dgm:presLayoutVars>
      </dgm:prSet>
      <dgm:spPr/>
    </dgm:pt>
    <dgm:pt modelId="{A768AF32-C1F3-4D0B-B153-FCF8A148528D}" type="pres">
      <dgm:prSet presAssocID="{5695491A-4069-4B96-A5FF-1991D5563A9E}" presName="level3hierChild" presStyleCnt="0"/>
      <dgm:spPr/>
    </dgm:pt>
  </dgm:ptLst>
  <dgm:cxnLst>
    <dgm:cxn modelId="{88BB4302-E415-4679-AD4F-F235E6A136C4}" srcId="{23A6778C-B661-4260-8B86-0B97CEAB4B56}" destId="{5695491A-4069-4B96-A5FF-1991D5563A9E}" srcOrd="1" destOrd="0" parTransId="{CADE160F-BB82-4208-9D96-CEFB56A62191}" sibTransId="{95BE11C7-98BF-43B2-912C-86590643D997}"/>
    <dgm:cxn modelId="{F588560F-C285-4ABA-B28B-E310B854D7AB}" type="presOf" srcId="{5B53344B-9DA9-42A4-95C0-43B09A889006}" destId="{6ADEFEE8-E1FE-438F-B991-7758602CB73E}" srcOrd="1" destOrd="0" presId="urn:microsoft.com/office/officeart/2005/8/layout/hierarchy2"/>
    <dgm:cxn modelId="{0F330C5E-95C7-4142-88F8-6C5EFBB0948B}" type="presOf" srcId="{94B0582D-CFA8-4D53-8B51-A2FC8E373A56}" destId="{DBA4260C-03CA-4D28-9D9C-80F2D32A5AA1}" srcOrd="0" destOrd="0" presId="urn:microsoft.com/office/officeart/2005/8/layout/hierarchy2"/>
    <dgm:cxn modelId="{C0FDBB61-2EFE-4635-A943-13679CFD4EF5}" srcId="{7DB1D194-4794-4272-B160-6B2A20225820}" destId="{94B0582D-CFA8-4D53-8B51-A2FC8E373A56}" srcOrd="1" destOrd="0" parTransId="{27496DE2-6DB0-4E36-A9C2-DD474B4D1619}" sibTransId="{65AFB29D-63D1-4EA3-A756-C42FE0B8D0DF}"/>
    <dgm:cxn modelId="{3EAAEE44-93D0-43AE-B6AF-F448FAE83A08}" type="presOf" srcId="{CADE160F-BB82-4208-9D96-CEFB56A62191}" destId="{541C15C8-A626-412E-9CCE-5F1C1340095D}" srcOrd="0" destOrd="0" presId="urn:microsoft.com/office/officeart/2005/8/layout/hierarchy2"/>
    <dgm:cxn modelId="{844B0E6A-5060-4B05-AF27-D241B4F8A964}" srcId="{7DB1D194-4794-4272-B160-6B2A20225820}" destId="{23A6778C-B661-4260-8B86-0B97CEAB4B56}" srcOrd="2" destOrd="0" parTransId="{6CE09D0D-8FF7-492A-9C7E-96570F73D72B}" sibTransId="{F6F7E16A-FAD8-45BF-9386-36FEF5B5FFA5}"/>
    <dgm:cxn modelId="{4725D17E-B329-4678-BD50-9B9E3634C177}" srcId="{7DB1D194-4794-4272-B160-6B2A20225820}" destId="{754F8A67-9298-44CB-ADA9-F7D04B7A355E}" srcOrd="0" destOrd="0" parTransId="{9A873BD0-5EF6-4E46-B536-3A6C6595C234}" sibTransId="{C29B0633-D990-4CD6-B5F7-DDAE592B2425}"/>
    <dgm:cxn modelId="{06FB2B86-E7BF-40AB-BA59-3B6987BCFD88}" type="presOf" srcId="{5695491A-4069-4B96-A5FF-1991D5563A9E}" destId="{C4ECA989-B878-4E84-9F94-6DA401B93F56}" srcOrd="0" destOrd="0" presId="urn:microsoft.com/office/officeart/2005/8/layout/hierarchy2"/>
    <dgm:cxn modelId="{6AD8C68D-C707-48DA-B116-44F52A877DE3}" type="presOf" srcId="{5B53344B-9DA9-42A4-95C0-43B09A889006}" destId="{0850456D-5D9F-44EE-BC19-B9B3E6F6C977}" srcOrd="0" destOrd="0" presId="urn:microsoft.com/office/officeart/2005/8/layout/hierarchy2"/>
    <dgm:cxn modelId="{E4DDF392-B802-4038-BC46-EC9F91FC2581}" type="presOf" srcId="{7DB1D194-4794-4272-B160-6B2A20225820}" destId="{21D07075-D3B9-4D51-AD66-91213AF4D1ED}" srcOrd="0" destOrd="0" presId="urn:microsoft.com/office/officeart/2005/8/layout/hierarchy2"/>
    <dgm:cxn modelId="{1F1514AD-A5B6-4201-A0AC-CF0405712C61}" type="presOf" srcId="{CADE160F-BB82-4208-9D96-CEFB56A62191}" destId="{2DE7386B-D9D0-4C3C-9CBD-A67868DA2C58}" srcOrd="1" destOrd="0" presId="urn:microsoft.com/office/officeart/2005/8/layout/hierarchy2"/>
    <dgm:cxn modelId="{7010C5B5-4B56-4935-BBED-923BB01EDF6C}" srcId="{23A6778C-B661-4260-8B86-0B97CEAB4B56}" destId="{8A23946F-C1CA-4E70-9E54-0AA6845F66D6}" srcOrd="0" destOrd="0" parTransId="{5B53344B-9DA9-42A4-95C0-43B09A889006}" sibTransId="{075B10A3-D82B-41DD-9ACD-0325BE241D15}"/>
    <dgm:cxn modelId="{A48A6EDA-5038-40EA-B3AF-81D7E94CBA4B}" type="presOf" srcId="{8A23946F-C1CA-4E70-9E54-0AA6845F66D6}" destId="{4025F990-94E2-410F-9660-64CEC198C356}" srcOrd="0" destOrd="0" presId="urn:microsoft.com/office/officeart/2005/8/layout/hierarchy2"/>
    <dgm:cxn modelId="{540262DB-6332-41B1-BCAC-AB4F8BADD4ED}" type="presOf" srcId="{23A6778C-B661-4260-8B86-0B97CEAB4B56}" destId="{DC77C1A5-AE1C-41E5-9009-D30D8E2ACE1E}" srcOrd="0" destOrd="0" presId="urn:microsoft.com/office/officeart/2005/8/layout/hierarchy2"/>
    <dgm:cxn modelId="{DB8835FC-91F8-48C9-B5B9-B093CBA871B6}" type="presOf" srcId="{754F8A67-9298-44CB-ADA9-F7D04B7A355E}" destId="{AB1D4241-6D5A-4CF5-B594-F171C5E0D327}" srcOrd="0" destOrd="0" presId="urn:microsoft.com/office/officeart/2005/8/layout/hierarchy2"/>
    <dgm:cxn modelId="{69351016-E750-4971-B61E-CE879BCAF587}" type="presParOf" srcId="{21D07075-D3B9-4D51-AD66-91213AF4D1ED}" destId="{E19C4AD1-CD44-41FA-8573-2DED71045EC0}" srcOrd="0" destOrd="0" presId="urn:microsoft.com/office/officeart/2005/8/layout/hierarchy2"/>
    <dgm:cxn modelId="{8BB7DC8E-5D32-4B0B-A327-90AE39B5CA47}" type="presParOf" srcId="{E19C4AD1-CD44-41FA-8573-2DED71045EC0}" destId="{AB1D4241-6D5A-4CF5-B594-F171C5E0D327}" srcOrd="0" destOrd="0" presId="urn:microsoft.com/office/officeart/2005/8/layout/hierarchy2"/>
    <dgm:cxn modelId="{38A041C0-8254-4DBE-883A-976D1315FD03}" type="presParOf" srcId="{E19C4AD1-CD44-41FA-8573-2DED71045EC0}" destId="{EC7A8A8A-0294-46C4-9BE1-0AEFFB9AE65E}" srcOrd="1" destOrd="0" presId="urn:microsoft.com/office/officeart/2005/8/layout/hierarchy2"/>
    <dgm:cxn modelId="{E8971657-DBBE-413F-81EF-4945A99D1817}" type="presParOf" srcId="{21D07075-D3B9-4D51-AD66-91213AF4D1ED}" destId="{9F4AD052-4B0A-4DC0-AA44-AD31DC3C569B}" srcOrd="1" destOrd="0" presId="urn:microsoft.com/office/officeart/2005/8/layout/hierarchy2"/>
    <dgm:cxn modelId="{05387664-A9FB-421D-8C9B-44481523A641}" type="presParOf" srcId="{9F4AD052-4B0A-4DC0-AA44-AD31DC3C569B}" destId="{DBA4260C-03CA-4D28-9D9C-80F2D32A5AA1}" srcOrd="0" destOrd="0" presId="urn:microsoft.com/office/officeart/2005/8/layout/hierarchy2"/>
    <dgm:cxn modelId="{0FBECFCA-7284-48B9-BE0B-54380689FF5C}" type="presParOf" srcId="{9F4AD052-4B0A-4DC0-AA44-AD31DC3C569B}" destId="{488861FD-B676-42DC-9A6E-24CE9645DE00}" srcOrd="1" destOrd="0" presId="urn:microsoft.com/office/officeart/2005/8/layout/hierarchy2"/>
    <dgm:cxn modelId="{2448761A-800C-4924-80C0-9B64C050C243}" type="presParOf" srcId="{21D07075-D3B9-4D51-AD66-91213AF4D1ED}" destId="{7C29573B-0656-40BC-990A-FD4B5B71E92F}" srcOrd="2" destOrd="0" presId="urn:microsoft.com/office/officeart/2005/8/layout/hierarchy2"/>
    <dgm:cxn modelId="{298AFB4B-16FE-44A8-AF23-C34E7D395A3C}" type="presParOf" srcId="{7C29573B-0656-40BC-990A-FD4B5B71E92F}" destId="{DC77C1A5-AE1C-41E5-9009-D30D8E2ACE1E}" srcOrd="0" destOrd="0" presId="urn:microsoft.com/office/officeart/2005/8/layout/hierarchy2"/>
    <dgm:cxn modelId="{C2B3EF7A-F39A-432A-9917-808B425BA0C0}" type="presParOf" srcId="{7C29573B-0656-40BC-990A-FD4B5B71E92F}" destId="{5F348209-4E59-4B01-A55D-47EDF900B5D5}" srcOrd="1" destOrd="0" presId="urn:microsoft.com/office/officeart/2005/8/layout/hierarchy2"/>
    <dgm:cxn modelId="{FAD10F33-1B21-42EA-ABAA-17F919934E89}" type="presParOf" srcId="{5F348209-4E59-4B01-A55D-47EDF900B5D5}" destId="{0850456D-5D9F-44EE-BC19-B9B3E6F6C977}" srcOrd="0" destOrd="0" presId="urn:microsoft.com/office/officeart/2005/8/layout/hierarchy2"/>
    <dgm:cxn modelId="{B7DC9A77-BA76-4B06-9DC2-90F36CA3362A}" type="presParOf" srcId="{0850456D-5D9F-44EE-BC19-B9B3E6F6C977}" destId="{6ADEFEE8-E1FE-438F-B991-7758602CB73E}" srcOrd="0" destOrd="0" presId="urn:microsoft.com/office/officeart/2005/8/layout/hierarchy2"/>
    <dgm:cxn modelId="{59E76B0A-131F-425B-9208-45FD36FA80EE}" type="presParOf" srcId="{5F348209-4E59-4B01-A55D-47EDF900B5D5}" destId="{51847B8C-0180-4BC4-8E2A-C98D19DBDDE4}" srcOrd="1" destOrd="0" presId="urn:microsoft.com/office/officeart/2005/8/layout/hierarchy2"/>
    <dgm:cxn modelId="{68FCFCAD-B641-4A5A-BF6E-F71ECCF9BD85}" type="presParOf" srcId="{51847B8C-0180-4BC4-8E2A-C98D19DBDDE4}" destId="{4025F990-94E2-410F-9660-64CEC198C356}" srcOrd="0" destOrd="0" presId="urn:microsoft.com/office/officeart/2005/8/layout/hierarchy2"/>
    <dgm:cxn modelId="{9DD8348D-9C44-4E7C-B976-5CB16475A714}" type="presParOf" srcId="{51847B8C-0180-4BC4-8E2A-C98D19DBDDE4}" destId="{D12542A8-BCFD-4821-9830-8AE614CA8245}" srcOrd="1" destOrd="0" presId="urn:microsoft.com/office/officeart/2005/8/layout/hierarchy2"/>
    <dgm:cxn modelId="{A7676D60-A9E2-465A-922B-A4F7AF96C3E7}" type="presParOf" srcId="{5F348209-4E59-4B01-A55D-47EDF900B5D5}" destId="{541C15C8-A626-412E-9CCE-5F1C1340095D}" srcOrd="2" destOrd="0" presId="urn:microsoft.com/office/officeart/2005/8/layout/hierarchy2"/>
    <dgm:cxn modelId="{E9A829C1-BB1B-4D93-95D7-05E83EEFB3B0}" type="presParOf" srcId="{541C15C8-A626-412E-9CCE-5F1C1340095D}" destId="{2DE7386B-D9D0-4C3C-9CBD-A67868DA2C58}" srcOrd="0" destOrd="0" presId="urn:microsoft.com/office/officeart/2005/8/layout/hierarchy2"/>
    <dgm:cxn modelId="{DFC4EB11-4913-4A8A-8588-1F68129966C7}" type="presParOf" srcId="{5F348209-4E59-4B01-A55D-47EDF900B5D5}" destId="{D86B455A-C0BA-45A8-93CD-FD4BD343B9A9}" srcOrd="3" destOrd="0" presId="urn:microsoft.com/office/officeart/2005/8/layout/hierarchy2"/>
    <dgm:cxn modelId="{E2DC137A-3C03-425F-9679-DC409F65C299}" type="presParOf" srcId="{D86B455A-C0BA-45A8-93CD-FD4BD343B9A9}" destId="{C4ECA989-B878-4E84-9F94-6DA401B93F56}" srcOrd="0" destOrd="0" presId="urn:microsoft.com/office/officeart/2005/8/layout/hierarchy2"/>
    <dgm:cxn modelId="{3262A3D3-3A40-40EC-B471-28A5280AD056}" type="presParOf" srcId="{D86B455A-C0BA-45A8-93CD-FD4BD343B9A9}" destId="{A768AF32-C1F3-4D0B-B153-FCF8A148528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4BAC2F-8789-4150-8788-57975676765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A27A708-C6BE-4E1C-AE69-08B3D222AF5B}">
      <dgm:prSet/>
      <dgm:spPr/>
      <dgm:t>
        <a:bodyPr/>
        <a:lstStyle/>
        <a:p>
          <a:r>
            <a:rPr lang="en-US"/>
            <a:t>Small sample size</a:t>
          </a:r>
        </a:p>
      </dgm:t>
    </dgm:pt>
    <dgm:pt modelId="{F8F99078-0564-43DE-B9CC-2D27A9BC280C}" type="parTrans" cxnId="{50B7C1D9-557E-422E-8AED-E065AE3E7B47}">
      <dgm:prSet/>
      <dgm:spPr/>
      <dgm:t>
        <a:bodyPr/>
        <a:lstStyle/>
        <a:p>
          <a:endParaRPr lang="en-US"/>
        </a:p>
      </dgm:t>
    </dgm:pt>
    <dgm:pt modelId="{B25970B4-DDD9-422D-9F96-19525C98CACF}" type="sibTrans" cxnId="{50B7C1D9-557E-422E-8AED-E065AE3E7B47}">
      <dgm:prSet/>
      <dgm:spPr/>
      <dgm:t>
        <a:bodyPr/>
        <a:lstStyle/>
        <a:p>
          <a:endParaRPr lang="en-US"/>
        </a:p>
      </dgm:t>
    </dgm:pt>
    <dgm:pt modelId="{171AA7CF-6F11-4D16-95F3-4AB3D914EA25}">
      <dgm:prSet/>
      <dgm:spPr/>
      <dgm:t>
        <a:bodyPr/>
        <a:lstStyle/>
        <a:p>
          <a:r>
            <a:rPr lang="en-US"/>
            <a:t>Minimal qualitative feedback</a:t>
          </a:r>
        </a:p>
      </dgm:t>
    </dgm:pt>
    <dgm:pt modelId="{B10B02F1-F712-4048-B25A-97A9653C37A5}" type="parTrans" cxnId="{65B26444-3223-48F0-80D8-D1BF49CB7EC2}">
      <dgm:prSet/>
      <dgm:spPr/>
      <dgm:t>
        <a:bodyPr/>
        <a:lstStyle/>
        <a:p>
          <a:endParaRPr lang="en-US"/>
        </a:p>
      </dgm:t>
    </dgm:pt>
    <dgm:pt modelId="{1340CA5C-D8CF-43FA-87F9-E9CD2603F7CC}" type="sibTrans" cxnId="{65B26444-3223-48F0-80D8-D1BF49CB7EC2}">
      <dgm:prSet/>
      <dgm:spPr/>
      <dgm:t>
        <a:bodyPr/>
        <a:lstStyle/>
        <a:p>
          <a:endParaRPr lang="en-US"/>
        </a:p>
      </dgm:t>
    </dgm:pt>
    <dgm:pt modelId="{4AC8B5CB-852D-483B-A8A6-9DBA453F525E}">
      <dgm:prSet/>
      <dgm:spPr/>
      <dgm:t>
        <a:bodyPr/>
        <a:lstStyle/>
        <a:p>
          <a:r>
            <a:rPr lang="en-US" dirty="0"/>
            <a:t>Varying stages of cognitive decline</a:t>
          </a:r>
        </a:p>
      </dgm:t>
    </dgm:pt>
    <dgm:pt modelId="{6DBC4355-0A4B-4B90-B8BD-78C06DF15828}" type="parTrans" cxnId="{57553E33-1706-4963-875E-DCBCDFCC8523}">
      <dgm:prSet/>
      <dgm:spPr/>
      <dgm:t>
        <a:bodyPr/>
        <a:lstStyle/>
        <a:p>
          <a:endParaRPr lang="en-US"/>
        </a:p>
      </dgm:t>
    </dgm:pt>
    <dgm:pt modelId="{B9C56381-C654-49F5-B7BB-73212A546A39}" type="sibTrans" cxnId="{57553E33-1706-4963-875E-DCBCDFCC8523}">
      <dgm:prSet/>
      <dgm:spPr/>
      <dgm:t>
        <a:bodyPr/>
        <a:lstStyle/>
        <a:p>
          <a:endParaRPr lang="en-US"/>
        </a:p>
      </dgm:t>
    </dgm:pt>
    <dgm:pt modelId="{25A57525-359E-48BE-98D6-F72F57A36ADC}" type="pres">
      <dgm:prSet presAssocID="{AF4BAC2F-8789-4150-8788-579756767658}" presName="linear" presStyleCnt="0">
        <dgm:presLayoutVars>
          <dgm:dir/>
          <dgm:animLvl val="lvl"/>
          <dgm:resizeHandles val="exact"/>
        </dgm:presLayoutVars>
      </dgm:prSet>
      <dgm:spPr/>
    </dgm:pt>
    <dgm:pt modelId="{E8F4B5D6-8B28-4F48-99D6-EB66788D99D2}" type="pres">
      <dgm:prSet presAssocID="{AA27A708-C6BE-4E1C-AE69-08B3D222AF5B}" presName="parentLin" presStyleCnt="0"/>
      <dgm:spPr/>
    </dgm:pt>
    <dgm:pt modelId="{E7F87916-E584-46FB-BAB9-BDE3524AC5A5}" type="pres">
      <dgm:prSet presAssocID="{AA27A708-C6BE-4E1C-AE69-08B3D222AF5B}" presName="parentLeftMargin" presStyleLbl="node1" presStyleIdx="0" presStyleCnt="3"/>
      <dgm:spPr/>
    </dgm:pt>
    <dgm:pt modelId="{D50D2D1B-7C2D-4548-A4CB-079D3EAFF415}" type="pres">
      <dgm:prSet presAssocID="{AA27A708-C6BE-4E1C-AE69-08B3D222AF5B}" presName="parentText" presStyleLbl="node1" presStyleIdx="0" presStyleCnt="3">
        <dgm:presLayoutVars>
          <dgm:chMax val="0"/>
          <dgm:bulletEnabled val="1"/>
        </dgm:presLayoutVars>
      </dgm:prSet>
      <dgm:spPr/>
    </dgm:pt>
    <dgm:pt modelId="{C43B3A8B-C8D3-4732-9B13-F8920ED59F8C}" type="pres">
      <dgm:prSet presAssocID="{AA27A708-C6BE-4E1C-AE69-08B3D222AF5B}" presName="negativeSpace" presStyleCnt="0"/>
      <dgm:spPr/>
    </dgm:pt>
    <dgm:pt modelId="{C30EEA2D-4062-48E7-98B9-E804AE3DBCF5}" type="pres">
      <dgm:prSet presAssocID="{AA27A708-C6BE-4E1C-AE69-08B3D222AF5B}" presName="childText" presStyleLbl="conFgAcc1" presStyleIdx="0" presStyleCnt="3">
        <dgm:presLayoutVars>
          <dgm:bulletEnabled val="1"/>
        </dgm:presLayoutVars>
      </dgm:prSet>
      <dgm:spPr/>
    </dgm:pt>
    <dgm:pt modelId="{78FC3EE8-5F89-4897-9602-C81B11497E02}" type="pres">
      <dgm:prSet presAssocID="{B25970B4-DDD9-422D-9F96-19525C98CACF}" presName="spaceBetweenRectangles" presStyleCnt="0"/>
      <dgm:spPr/>
    </dgm:pt>
    <dgm:pt modelId="{879BDBB3-1772-4294-BFF4-54FF786F63CD}" type="pres">
      <dgm:prSet presAssocID="{171AA7CF-6F11-4D16-95F3-4AB3D914EA25}" presName="parentLin" presStyleCnt="0"/>
      <dgm:spPr/>
    </dgm:pt>
    <dgm:pt modelId="{0D2BD509-C8B1-45FF-ADB6-B88F03F08F98}" type="pres">
      <dgm:prSet presAssocID="{171AA7CF-6F11-4D16-95F3-4AB3D914EA25}" presName="parentLeftMargin" presStyleLbl="node1" presStyleIdx="0" presStyleCnt="3"/>
      <dgm:spPr/>
    </dgm:pt>
    <dgm:pt modelId="{404F8CD1-E268-4C37-8388-CD947F8C6350}" type="pres">
      <dgm:prSet presAssocID="{171AA7CF-6F11-4D16-95F3-4AB3D914EA25}" presName="parentText" presStyleLbl="node1" presStyleIdx="1" presStyleCnt="3">
        <dgm:presLayoutVars>
          <dgm:chMax val="0"/>
          <dgm:bulletEnabled val="1"/>
        </dgm:presLayoutVars>
      </dgm:prSet>
      <dgm:spPr/>
    </dgm:pt>
    <dgm:pt modelId="{C0D3C8D7-22EF-4226-9AEF-5772F99F68B7}" type="pres">
      <dgm:prSet presAssocID="{171AA7CF-6F11-4D16-95F3-4AB3D914EA25}" presName="negativeSpace" presStyleCnt="0"/>
      <dgm:spPr/>
    </dgm:pt>
    <dgm:pt modelId="{AA19FD9E-6AF6-430C-9B61-2E573BD70BC8}" type="pres">
      <dgm:prSet presAssocID="{171AA7CF-6F11-4D16-95F3-4AB3D914EA25}" presName="childText" presStyleLbl="conFgAcc1" presStyleIdx="1" presStyleCnt="3">
        <dgm:presLayoutVars>
          <dgm:bulletEnabled val="1"/>
        </dgm:presLayoutVars>
      </dgm:prSet>
      <dgm:spPr/>
    </dgm:pt>
    <dgm:pt modelId="{DB6BCD6D-9035-4515-9290-476566E468E5}" type="pres">
      <dgm:prSet presAssocID="{1340CA5C-D8CF-43FA-87F9-E9CD2603F7CC}" presName="spaceBetweenRectangles" presStyleCnt="0"/>
      <dgm:spPr/>
    </dgm:pt>
    <dgm:pt modelId="{87ED582E-949B-4ED0-9A6B-B3CB3BDAC947}" type="pres">
      <dgm:prSet presAssocID="{4AC8B5CB-852D-483B-A8A6-9DBA453F525E}" presName="parentLin" presStyleCnt="0"/>
      <dgm:spPr/>
    </dgm:pt>
    <dgm:pt modelId="{FAEE34D4-0D5D-4227-9C43-FB0CFF0B9A34}" type="pres">
      <dgm:prSet presAssocID="{4AC8B5CB-852D-483B-A8A6-9DBA453F525E}" presName="parentLeftMargin" presStyleLbl="node1" presStyleIdx="1" presStyleCnt="3"/>
      <dgm:spPr/>
    </dgm:pt>
    <dgm:pt modelId="{E4BB34A0-CD55-4A74-96B4-224408E5A3BC}" type="pres">
      <dgm:prSet presAssocID="{4AC8B5CB-852D-483B-A8A6-9DBA453F525E}" presName="parentText" presStyleLbl="node1" presStyleIdx="2" presStyleCnt="3">
        <dgm:presLayoutVars>
          <dgm:chMax val="0"/>
          <dgm:bulletEnabled val="1"/>
        </dgm:presLayoutVars>
      </dgm:prSet>
      <dgm:spPr/>
    </dgm:pt>
    <dgm:pt modelId="{2E928D3F-2EC9-4542-80CC-4001AC3231C3}" type="pres">
      <dgm:prSet presAssocID="{4AC8B5CB-852D-483B-A8A6-9DBA453F525E}" presName="negativeSpace" presStyleCnt="0"/>
      <dgm:spPr/>
    </dgm:pt>
    <dgm:pt modelId="{19CB9AC5-A358-432E-BF30-344C1640EA09}" type="pres">
      <dgm:prSet presAssocID="{4AC8B5CB-852D-483B-A8A6-9DBA453F525E}" presName="childText" presStyleLbl="conFgAcc1" presStyleIdx="2" presStyleCnt="3">
        <dgm:presLayoutVars>
          <dgm:bulletEnabled val="1"/>
        </dgm:presLayoutVars>
      </dgm:prSet>
      <dgm:spPr/>
    </dgm:pt>
  </dgm:ptLst>
  <dgm:cxnLst>
    <dgm:cxn modelId="{7476A206-D31F-4948-9952-2E077EF1226E}" type="presOf" srcId="{4AC8B5CB-852D-483B-A8A6-9DBA453F525E}" destId="{FAEE34D4-0D5D-4227-9C43-FB0CFF0B9A34}" srcOrd="0" destOrd="0" presId="urn:microsoft.com/office/officeart/2005/8/layout/list1"/>
    <dgm:cxn modelId="{F9E34214-481B-4602-BEBD-743F4724D4E9}" type="presOf" srcId="{AA27A708-C6BE-4E1C-AE69-08B3D222AF5B}" destId="{D50D2D1B-7C2D-4548-A4CB-079D3EAFF415}" srcOrd="1" destOrd="0" presId="urn:microsoft.com/office/officeart/2005/8/layout/list1"/>
    <dgm:cxn modelId="{57553E33-1706-4963-875E-DCBCDFCC8523}" srcId="{AF4BAC2F-8789-4150-8788-579756767658}" destId="{4AC8B5CB-852D-483B-A8A6-9DBA453F525E}" srcOrd="2" destOrd="0" parTransId="{6DBC4355-0A4B-4B90-B8BD-78C06DF15828}" sibTransId="{B9C56381-C654-49F5-B7BB-73212A546A39}"/>
    <dgm:cxn modelId="{65B26444-3223-48F0-80D8-D1BF49CB7EC2}" srcId="{AF4BAC2F-8789-4150-8788-579756767658}" destId="{171AA7CF-6F11-4D16-95F3-4AB3D914EA25}" srcOrd="1" destOrd="0" parTransId="{B10B02F1-F712-4048-B25A-97A9653C37A5}" sibTransId="{1340CA5C-D8CF-43FA-87F9-E9CD2603F7CC}"/>
    <dgm:cxn modelId="{BF047971-3EF6-4B74-B29D-30BDC639F15E}" type="presOf" srcId="{AF4BAC2F-8789-4150-8788-579756767658}" destId="{25A57525-359E-48BE-98D6-F72F57A36ADC}" srcOrd="0" destOrd="0" presId="urn:microsoft.com/office/officeart/2005/8/layout/list1"/>
    <dgm:cxn modelId="{8E999C9D-DB39-491E-85D2-85171ABC878A}" type="presOf" srcId="{AA27A708-C6BE-4E1C-AE69-08B3D222AF5B}" destId="{E7F87916-E584-46FB-BAB9-BDE3524AC5A5}" srcOrd="0" destOrd="0" presId="urn:microsoft.com/office/officeart/2005/8/layout/list1"/>
    <dgm:cxn modelId="{065DF7A4-5B49-4717-99DD-BFFB5FBC311E}" type="presOf" srcId="{171AA7CF-6F11-4D16-95F3-4AB3D914EA25}" destId="{0D2BD509-C8B1-45FF-ADB6-B88F03F08F98}" srcOrd="0" destOrd="0" presId="urn:microsoft.com/office/officeart/2005/8/layout/list1"/>
    <dgm:cxn modelId="{6D5A4DA7-FBB5-4695-965D-0F0ED2158394}" type="presOf" srcId="{4AC8B5CB-852D-483B-A8A6-9DBA453F525E}" destId="{E4BB34A0-CD55-4A74-96B4-224408E5A3BC}" srcOrd="1" destOrd="0" presId="urn:microsoft.com/office/officeart/2005/8/layout/list1"/>
    <dgm:cxn modelId="{35F26CD4-A781-4D51-8993-D22B44FCEE88}" type="presOf" srcId="{171AA7CF-6F11-4D16-95F3-4AB3D914EA25}" destId="{404F8CD1-E268-4C37-8388-CD947F8C6350}" srcOrd="1" destOrd="0" presId="urn:microsoft.com/office/officeart/2005/8/layout/list1"/>
    <dgm:cxn modelId="{50B7C1D9-557E-422E-8AED-E065AE3E7B47}" srcId="{AF4BAC2F-8789-4150-8788-579756767658}" destId="{AA27A708-C6BE-4E1C-AE69-08B3D222AF5B}" srcOrd="0" destOrd="0" parTransId="{F8F99078-0564-43DE-B9CC-2D27A9BC280C}" sibTransId="{B25970B4-DDD9-422D-9F96-19525C98CACF}"/>
    <dgm:cxn modelId="{817DF10E-95D6-4107-A7CF-B52D4673ADD5}" type="presParOf" srcId="{25A57525-359E-48BE-98D6-F72F57A36ADC}" destId="{E8F4B5D6-8B28-4F48-99D6-EB66788D99D2}" srcOrd="0" destOrd="0" presId="urn:microsoft.com/office/officeart/2005/8/layout/list1"/>
    <dgm:cxn modelId="{6DF38E98-5BCA-42A7-BF17-111AA12B15EC}" type="presParOf" srcId="{E8F4B5D6-8B28-4F48-99D6-EB66788D99D2}" destId="{E7F87916-E584-46FB-BAB9-BDE3524AC5A5}" srcOrd="0" destOrd="0" presId="urn:microsoft.com/office/officeart/2005/8/layout/list1"/>
    <dgm:cxn modelId="{74BED840-FE04-4C7D-A769-3E4FAFAE3ED0}" type="presParOf" srcId="{E8F4B5D6-8B28-4F48-99D6-EB66788D99D2}" destId="{D50D2D1B-7C2D-4548-A4CB-079D3EAFF415}" srcOrd="1" destOrd="0" presId="urn:microsoft.com/office/officeart/2005/8/layout/list1"/>
    <dgm:cxn modelId="{06E165C3-3693-4AD7-A2E6-25F0C23AED12}" type="presParOf" srcId="{25A57525-359E-48BE-98D6-F72F57A36ADC}" destId="{C43B3A8B-C8D3-4732-9B13-F8920ED59F8C}" srcOrd="1" destOrd="0" presId="urn:microsoft.com/office/officeart/2005/8/layout/list1"/>
    <dgm:cxn modelId="{0BAEB05D-85A3-4BB3-AB90-864A1447D6BB}" type="presParOf" srcId="{25A57525-359E-48BE-98D6-F72F57A36ADC}" destId="{C30EEA2D-4062-48E7-98B9-E804AE3DBCF5}" srcOrd="2" destOrd="0" presId="urn:microsoft.com/office/officeart/2005/8/layout/list1"/>
    <dgm:cxn modelId="{4E0D5390-A024-45F4-AA13-24FA0EF25BBC}" type="presParOf" srcId="{25A57525-359E-48BE-98D6-F72F57A36ADC}" destId="{78FC3EE8-5F89-4897-9602-C81B11497E02}" srcOrd="3" destOrd="0" presId="urn:microsoft.com/office/officeart/2005/8/layout/list1"/>
    <dgm:cxn modelId="{42A751F6-AEA7-4D5F-93BE-2A5ADFCE6E9E}" type="presParOf" srcId="{25A57525-359E-48BE-98D6-F72F57A36ADC}" destId="{879BDBB3-1772-4294-BFF4-54FF786F63CD}" srcOrd="4" destOrd="0" presId="urn:microsoft.com/office/officeart/2005/8/layout/list1"/>
    <dgm:cxn modelId="{58B61DD1-5524-4C7D-85A8-5FACD62682F6}" type="presParOf" srcId="{879BDBB3-1772-4294-BFF4-54FF786F63CD}" destId="{0D2BD509-C8B1-45FF-ADB6-B88F03F08F98}" srcOrd="0" destOrd="0" presId="urn:microsoft.com/office/officeart/2005/8/layout/list1"/>
    <dgm:cxn modelId="{244C1DE3-D8AB-4149-8405-17C057872A3C}" type="presParOf" srcId="{879BDBB3-1772-4294-BFF4-54FF786F63CD}" destId="{404F8CD1-E268-4C37-8388-CD947F8C6350}" srcOrd="1" destOrd="0" presId="urn:microsoft.com/office/officeart/2005/8/layout/list1"/>
    <dgm:cxn modelId="{33A299BC-F122-4973-A7EA-29BB0CB5F00A}" type="presParOf" srcId="{25A57525-359E-48BE-98D6-F72F57A36ADC}" destId="{C0D3C8D7-22EF-4226-9AEF-5772F99F68B7}" srcOrd="5" destOrd="0" presId="urn:microsoft.com/office/officeart/2005/8/layout/list1"/>
    <dgm:cxn modelId="{45920F4F-ED35-4A15-B587-95FE3AA4E7C2}" type="presParOf" srcId="{25A57525-359E-48BE-98D6-F72F57A36ADC}" destId="{AA19FD9E-6AF6-430C-9B61-2E573BD70BC8}" srcOrd="6" destOrd="0" presId="urn:microsoft.com/office/officeart/2005/8/layout/list1"/>
    <dgm:cxn modelId="{A89A643B-13FC-4D8B-A5A2-F74156E0DCE3}" type="presParOf" srcId="{25A57525-359E-48BE-98D6-F72F57A36ADC}" destId="{DB6BCD6D-9035-4515-9290-476566E468E5}" srcOrd="7" destOrd="0" presId="urn:microsoft.com/office/officeart/2005/8/layout/list1"/>
    <dgm:cxn modelId="{C1CBB921-B301-4F2D-B523-2CD65B8B464B}" type="presParOf" srcId="{25A57525-359E-48BE-98D6-F72F57A36ADC}" destId="{87ED582E-949B-4ED0-9A6B-B3CB3BDAC947}" srcOrd="8" destOrd="0" presId="urn:microsoft.com/office/officeart/2005/8/layout/list1"/>
    <dgm:cxn modelId="{6FA87690-174A-488E-9993-8174E4FD4B6E}" type="presParOf" srcId="{87ED582E-949B-4ED0-9A6B-B3CB3BDAC947}" destId="{FAEE34D4-0D5D-4227-9C43-FB0CFF0B9A34}" srcOrd="0" destOrd="0" presId="urn:microsoft.com/office/officeart/2005/8/layout/list1"/>
    <dgm:cxn modelId="{FA136FD0-F233-44C2-B872-C131488571F4}" type="presParOf" srcId="{87ED582E-949B-4ED0-9A6B-B3CB3BDAC947}" destId="{E4BB34A0-CD55-4A74-96B4-224408E5A3BC}" srcOrd="1" destOrd="0" presId="urn:microsoft.com/office/officeart/2005/8/layout/list1"/>
    <dgm:cxn modelId="{CFA96510-7CF2-44A3-86BB-EB39A30594A0}" type="presParOf" srcId="{25A57525-359E-48BE-98D6-F72F57A36ADC}" destId="{2E928D3F-2EC9-4542-80CC-4001AC3231C3}" srcOrd="9" destOrd="0" presId="urn:microsoft.com/office/officeart/2005/8/layout/list1"/>
    <dgm:cxn modelId="{82906EB8-B669-4102-B982-1376D66CF288}" type="presParOf" srcId="{25A57525-359E-48BE-98D6-F72F57A36ADC}" destId="{19CB9AC5-A358-432E-BF30-344C1640EA0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8698C0-06C9-4152-BB06-60ED930C6DBB}"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4912783F-CED7-48FD-B675-C711A490B8E3}">
      <dgm:prSet custT="1"/>
      <dgm:spPr/>
      <dgm:t>
        <a:bodyPr/>
        <a:lstStyle/>
        <a:p>
          <a:r>
            <a:rPr lang="en-US" sz="2200" dirty="0"/>
            <a:t>Consistent ACP Process for New Enrollees	</a:t>
          </a:r>
        </a:p>
      </dgm:t>
    </dgm:pt>
    <dgm:pt modelId="{71D57619-4E9B-48B8-BA65-1B2F0A37C0F9}" type="parTrans" cxnId="{086A807A-A7D3-41A1-84CF-9D53E498660F}">
      <dgm:prSet/>
      <dgm:spPr/>
      <dgm:t>
        <a:bodyPr/>
        <a:lstStyle/>
        <a:p>
          <a:endParaRPr lang="en-US"/>
        </a:p>
      </dgm:t>
    </dgm:pt>
    <dgm:pt modelId="{04208248-6A6A-450A-8419-14241A13CB2C}" type="sibTrans" cxnId="{086A807A-A7D3-41A1-84CF-9D53E498660F}">
      <dgm:prSet phldrT="1" phldr="0"/>
      <dgm:spPr/>
      <dgm:t>
        <a:bodyPr/>
        <a:lstStyle/>
        <a:p>
          <a:r>
            <a:rPr lang="en-US"/>
            <a:t>1</a:t>
          </a:r>
        </a:p>
      </dgm:t>
    </dgm:pt>
    <dgm:pt modelId="{4C51DF74-401E-4256-88A1-20356D4C83A9}">
      <dgm:prSet custT="1"/>
      <dgm:spPr/>
      <dgm:t>
        <a:bodyPr/>
        <a:lstStyle/>
        <a:p>
          <a:r>
            <a:rPr lang="en-US" sz="2200" dirty="0"/>
            <a:t>ACP Process that Informs Individualized Plan of Care		</a:t>
          </a:r>
        </a:p>
      </dgm:t>
    </dgm:pt>
    <dgm:pt modelId="{4F164DB0-7FA7-414F-A77E-0345F48090AA}" type="parTrans" cxnId="{6819FA62-F7B7-4064-B06D-963EBCE88759}">
      <dgm:prSet/>
      <dgm:spPr/>
      <dgm:t>
        <a:bodyPr/>
        <a:lstStyle/>
        <a:p>
          <a:endParaRPr lang="en-US"/>
        </a:p>
      </dgm:t>
    </dgm:pt>
    <dgm:pt modelId="{9AD62443-409A-451A-BCB0-E14797C82B73}" type="sibTrans" cxnId="{6819FA62-F7B7-4064-B06D-963EBCE88759}">
      <dgm:prSet phldrT="2" phldr="0"/>
      <dgm:spPr/>
      <dgm:t>
        <a:bodyPr/>
        <a:lstStyle/>
        <a:p>
          <a:r>
            <a:rPr lang="en-US"/>
            <a:t>2</a:t>
          </a:r>
        </a:p>
      </dgm:t>
    </dgm:pt>
    <dgm:pt modelId="{2BC5DFA3-A68D-4C42-A49C-DEF3B5D8CC55}">
      <dgm:prSet custT="1"/>
      <dgm:spPr/>
      <dgm:t>
        <a:bodyPr/>
        <a:lstStyle/>
        <a:p>
          <a:r>
            <a:rPr lang="en-US" sz="2200" dirty="0"/>
            <a:t>Facilitate Conversation b/w Participant w/ Dementia and their Loved Ones	</a:t>
          </a:r>
        </a:p>
      </dgm:t>
    </dgm:pt>
    <dgm:pt modelId="{A7B62E92-EC2E-4AD5-9700-2162E2D91BF5}" type="parTrans" cxnId="{D0BE5D8D-DCA4-4A7C-B685-2250C41565EA}">
      <dgm:prSet/>
      <dgm:spPr/>
      <dgm:t>
        <a:bodyPr/>
        <a:lstStyle/>
        <a:p>
          <a:endParaRPr lang="en-US"/>
        </a:p>
      </dgm:t>
    </dgm:pt>
    <dgm:pt modelId="{DB8C2C97-DEE0-4E57-B5E9-595A6F3F6DBF}" type="sibTrans" cxnId="{D0BE5D8D-DCA4-4A7C-B685-2250C41565EA}">
      <dgm:prSet phldrT="3" phldr="0"/>
      <dgm:spPr/>
      <dgm:t>
        <a:bodyPr/>
        <a:lstStyle/>
        <a:p>
          <a:r>
            <a:rPr lang="en-US"/>
            <a:t>3</a:t>
          </a:r>
        </a:p>
      </dgm:t>
    </dgm:pt>
    <dgm:pt modelId="{D4687832-339D-44A6-8B69-220B4EF505C6}">
      <dgm:prSet custT="1"/>
      <dgm:spPr/>
      <dgm:t>
        <a:bodyPr/>
        <a:lstStyle/>
        <a:p>
          <a:r>
            <a:rPr lang="en-US" sz="2200" dirty="0"/>
            <a:t>Consistently improve healthcare utilization rates at Care Resources</a:t>
          </a:r>
        </a:p>
      </dgm:t>
    </dgm:pt>
    <dgm:pt modelId="{7EF0129B-ADC8-4FBF-B92E-75BAD3589338}" type="parTrans" cxnId="{CF828112-C510-4BA8-97C8-0C84D4FF676B}">
      <dgm:prSet/>
      <dgm:spPr/>
      <dgm:t>
        <a:bodyPr/>
        <a:lstStyle/>
        <a:p>
          <a:endParaRPr lang="en-US"/>
        </a:p>
      </dgm:t>
    </dgm:pt>
    <dgm:pt modelId="{AF5A419F-0AE1-4B77-B89C-311D4CAD2E69}" type="sibTrans" cxnId="{CF828112-C510-4BA8-97C8-0C84D4FF676B}">
      <dgm:prSet phldrT="4" phldr="0"/>
      <dgm:spPr/>
      <dgm:t>
        <a:bodyPr/>
        <a:lstStyle/>
        <a:p>
          <a:r>
            <a:rPr lang="en-US"/>
            <a:t>4</a:t>
          </a:r>
        </a:p>
      </dgm:t>
    </dgm:pt>
    <dgm:pt modelId="{086B1315-51A2-4EE9-972D-5AADB219AB6A}" type="pres">
      <dgm:prSet presAssocID="{AA8698C0-06C9-4152-BB06-60ED930C6DBB}" presName="Name0" presStyleCnt="0">
        <dgm:presLayoutVars>
          <dgm:animLvl val="lvl"/>
          <dgm:resizeHandles val="exact"/>
        </dgm:presLayoutVars>
      </dgm:prSet>
      <dgm:spPr/>
    </dgm:pt>
    <dgm:pt modelId="{94B29D56-27D1-47C4-8471-A9D1B0BD92DE}" type="pres">
      <dgm:prSet presAssocID="{4912783F-CED7-48FD-B675-C711A490B8E3}" presName="compositeNode" presStyleCnt="0">
        <dgm:presLayoutVars>
          <dgm:bulletEnabled val="1"/>
        </dgm:presLayoutVars>
      </dgm:prSet>
      <dgm:spPr/>
    </dgm:pt>
    <dgm:pt modelId="{C98BE5FB-75F4-4C82-A27C-06D48A8DDD4E}" type="pres">
      <dgm:prSet presAssocID="{4912783F-CED7-48FD-B675-C711A490B8E3}" presName="bgRect" presStyleLbl="bgAccFollowNode1" presStyleIdx="0" presStyleCnt="4"/>
      <dgm:spPr/>
    </dgm:pt>
    <dgm:pt modelId="{65DB3B7A-D233-4003-A331-BD76FEFF42CB}" type="pres">
      <dgm:prSet presAssocID="{04208248-6A6A-450A-8419-14241A13CB2C}" presName="sibTransNodeCircle" presStyleLbl="alignNode1" presStyleIdx="0" presStyleCnt="8">
        <dgm:presLayoutVars>
          <dgm:chMax val="0"/>
          <dgm:bulletEnabled/>
        </dgm:presLayoutVars>
      </dgm:prSet>
      <dgm:spPr/>
    </dgm:pt>
    <dgm:pt modelId="{607986D7-2F55-4533-A752-6AF5D8F3F688}" type="pres">
      <dgm:prSet presAssocID="{4912783F-CED7-48FD-B675-C711A490B8E3}" presName="bottomLine" presStyleLbl="alignNode1" presStyleIdx="1" presStyleCnt="8">
        <dgm:presLayoutVars/>
      </dgm:prSet>
      <dgm:spPr/>
    </dgm:pt>
    <dgm:pt modelId="{F5FF255C-0B51-4767-8614-CF87CD5CD0BD}" type="pres">
      <dgm:prSet presAssocID="{4912783F-CED7-48FD-B675-C711A490B8E3}" presName="nodeText" presStyleLbl="bgAccFollowNode1" presStyleIdx="0" presStyleCnt="4">
        <dgm:presLayoutVars>
          <dgm:bulletEnabled val="1"/>
        </dgm:presLayoutVars>
      </dgm:prSet>
      <dgm:spPr/>
    </dgm:pt>
    <dgm:pt modelId="{AC1BE310-0656-414F-9B88-4C3E104D0B7D}" type="pres">
      <dgm:prSet presAssocID="{04208248-6A6A-450A-8419-14241A13CB2C}" presName="sibTrans" presStyleCnt="0"/>
      <dgm:spPr/>
    </dgm:pt>
    <dgm:pt modelId="{7DFD9217-A814-48BE-AEAC-7308F9E99294}" type="pres">
      <dgm:prSet presAssocID="{4C51DF74-401E-4256-88A1-20356D4C83A9}" presName="compositeNode" presStyleCnt="0">
        <dgm:presLayoutVars>
          <dgm:bulletEnabled val="1"/>
        </dgm:presLayoutVars>
      </dgm:prSet>
      <dgm:spPr/>
    </dgm:pt>
    <dgm:pt modelId="{E7CC5969-0C6D-402D-81D5-2CC1A66AF03B}" type="pres">
      <dgm:prSet presAssocID="{4C51DF74-401E-4256-88A1-20356D4C83A9}" presName="bgRect" presStyleLbl="bgAccFollowNode1" presStyleIdx="1" presStyleCnt="4"/>
      <dgm:spPr/>
    </dgm:pt>
    <dgm:pt modelId="{F6A9AF7D-53B7-4EA3-A6FB-2B6FB906399A}" type="pres">
      <dgm:prSet presAssocID="{9AD62443-409A-451A-BCB0-E14797C82B73}" presName="sibTransNodeCircle" presStyleLbl="alignNode1" presStyleIdx="2" presStyleCnt="8">
        <dgm:presLayoutVars>
          <dgm:chMax val="0"/>
          <dgm:bulletEnabled/>
        </dgm:presLayoutVars>
      </dgm:prSet>
      <dgm:spPr/>
    </dgm:pt>
    <dgm:pt modelId="{825AF0B6-88F3-4845-A8F7-4433DACF372E}" type="pres">
      <dgm:prSet presAssocID="{4C51DF74-401E-4256-88A1-20356D4C83A9}" presName="bottomLine" presStyleLbl="alignNode1" presStyleIdx="3" presStyleCnt="8">
        <dgm:presLayoutVars/>
      </dgm:prSet>
      <dgm:spPr/>
    </dgm:pt>
    <dgm:pt modelId="{85357AC2-4A8C-4BE3-BAEA-51C343933257}" type="pres">
      <dgm:prSet presAssocID="{4C51DF74-401E-4256-88A1-20356D4C83A9}" presName="nodeText" presStyleLbl="bgAccFollowNode1" presStyleIdx="1" presStyleCnt="4">
        <dgm:presLayoutVars>
          <dgm:bulletEnabled val="1"/>
        </dgm:presLayoutVars>
      </dgm:prSet>
      <dgm:spPr/>
    </dgm:pt>
    <dgm:pt modelId="{C2C94709-4A69-4228-8052-16D86FD2153B}" type="pres">
      <dgm:prSet presAssocID="{9AD62443-409A-451A-BCB0-E14797C82B73}" presName="sibTrans" presStyleCnt="0"/>
      <dgm:spPr/>
    </dgm:pt>
    <dgm:pt modelId="{55958489-8E58-45B1-8D27-987CE9CB354D}" type="pres">
      <dgm:prSet presAssocID="{2BC5DFA3-A68D-4C42-A49C-DEF3B5D8CC55}" presName="compositeNode" presStyleCnt="0">
        <dgm:presLayoutVars>
          <dgm:bulletEnabled val="1"/>
        </dgm:presLayoutVars>
      </dgm:prSet>
      <dgm:spPr/>
    </dgm:pt>
    <dgm:pt modelId="{F6B48113-6C5B-4F2C-958B-CD728E851C68}" type="pres">
      <dgm:prSet presAssocID="{2BC5DFA3-A68D-4C42-A49C-DEF3B5D8CC55}" presName="bgRect" presStyleLbl="bgAccFollowNode1" presStyleIdx="2" presStyleCnt="4"/>
      <dgm:spPr/>
    </dgm:pt>
    <dgm:pt modelId="{C60C43B9-77FF-46BB-9F5B-FB7AE6EB0007}" type="pres">
      <dgm:prSet presAssocID="{DB8C2C97-DEE0-4E57-B5E9-595A6F3F6DBF}" presName="sibTransNodeCircle" presStyleLbl="alignNode1" presStyleIdx="4" presStyleCnt="8">
        <dgm:presLayoutVars>
          <dgm:chMax val="0"/>
          <dgm:bulletEnabled/>
        </dgm:presLayoutVars>
      </dgm:prSet>
      <dgm:spPr/>
    </dgm:pt>
    <dgm:pt modelId="{A96B86D4-A38A-463B-84F7-08F62F539027}" type="pres">
      <dgm:prSet presAssocID="{2BC5DFA3-A68D-4C42-A49C-DEF3B5D8CC55}" presName="bottomLine" presStyleLbl="alignNode1" presStyleIdx="5" presStyleCnt="8">
        <dgm:presLayoutVars/>
      </dgm:prSet>
      <dgm:spPr/>
    </dgm:pt>
    <dgm:pt modelId="{92747D5A-8242-44F2-B6BA-93CAD67B8F96}" type="pres">
      <dgm:prSet presAssocID="{2BC5DFA3-A68D-4C42-A49C-DEF3B5D8CC55}" presName="nodeText" presStyleLbl="bgAccFollowNode1" presStyleIdx="2" presStyleCnt="4">
        <dgm:presLayoutVars>
          <dgm:bulletEnabled val="1"/>
        </dgm:presLayoutVars>
      </dgm:prSet>
      <dgm:spPr/>
    </dgm:pt>
    <dgm:pt modelId="{9E902183-F5C5-4846-8E5B-A4422018F633}" type="pres">
      <dgm:prSet presAssocID="{DB8C2C97-DEE0-4E57-B5E9-595A6F3F6DBF}" presName="sibTrans" presStyleCnt="0"/>
      <dgm:spPr/>
    </dgm:pt>
    <dgm:pt modelId="{46A7F75D-8B1F-48EE-A424-77C11D255D74}" type="pres">
      <dgm:prSet presAssocID="{D4687832-339D-44A6-8B69-220B4EF505C6}" presName="compositeNode" presStyleCnt="0">
        <dgm:presLayoutVars>
          <dgm:bulletEnabled val="1"/>
        </dgm:presLayoutVars>
      </dgm:prSet>
      <dgm:spPr/>
    </dgm:pt>
    <dgm:pt modelId="{48C5C099-2D8F-4DC0-9799-A5C60FF70787}" type="pres">
      <dgm:prSet presAssocID="{D4687832-339D-44A6-8B69-220B4EF505C6}" presName="bgRect" presStyleLbl="bgAccFollowNode1" presStyleIdx="3" presStyleCnt="4"/>
      <dgm:spPr/>
    </dgm:pt>
    <dgm:pt modelId="{A837E051-686A-4A54-9932-C50903BECF64}" type="pres">
      <dgm:prSet presAssocID="{AF5A419F-0AE1-4B77-B89C-311D4CAD2E69}" presName="sibTransNodeCircle" presStyleLbl="alignNode1" presStyleIdx="6" presStyleCnt="8">
        <dgm:presLayoutVars>
          <dgm:chMax val="0"/>
          <dgm:bulletEnabled/>
        </dgm:presLayoutVars>
      </dgm:prSet>
      <dgm:spPr/>
    </dgm:pt>
    <dgm:pt modelId="{9A13CDB9-1D0C-4D46-A316-F795833C475A}" type="pres">
      <dgm:prSet presAssocID="{D4687832-339D-44A6-8B69-220B4EF505C6}" presName="bottomLine" presStyleLbl="alignNode1" presStyleIdx="7" presStyleCnt="8">
        <dgm:presLayoutVars/>
      </dgm:prSet>
      <dgm:spPr/>
    </dgm:pt>
    <dgm:pt modelId="{619B950A-966E-4D4C-9F79-E893B9856B8E}" type="pres">
      <dgm:prSet presAssocID="{D4687832-339D-44A6-8B69-220B4EF505C6}" presName="nodeText" presStyleLbl="bgAccFollowNode1" presStyleIdx="3" presStyleCnt="4">
        <dgm:presLayoutVars>
          <dgm:bulletEnabled val="1"/>
        </dgm:presLayoutVars>
      </dgm:prSet>
      <dgm:spPr/>
    </dgm:pt>
  </dgm:ptLst>
  <dgm:cxnLst>
    <dgm:cxn modelId="{CF828112-C510-4BA8-97C8-0C84D4FF676B}" srcId="{AA8698C0-06C9-4152-BB06-60ED930C6DBB}" destId="{D4687832-339D-44A6-8B69-220B4EF505C6}" srcOrd="3" destOrd="0" parTransId="{7EF0129B-ADC8-4FBF-B92E-75BAD3589338}" sibTransId="{AF5A419F-0AE1-4B77-B89C-311D4CAD2E69}"/>
    <dgm:cxn modelId="{53173632-49E4-486D-8A29-D898E774B8F6}" type="presOf" srcId="{AF5A419F-0AE1-4B77-B89C-311D4CAD2E69}" destId="{A837E051-686A-4A54-9932-C50903BECF64}" srcOrd="0" destOrd="0" presId="urn:microsoft.com/office/officeart/2016/7/layout/BasicLinearProcessNumbered"/>
    <dgm:cxn modelId="{6819FA62-F7B7-4064-B06D-963EBCE88759}" srcId="{AA8698C0-06C9-4152-BB06-60ED930C6DBB}" destId="{4C51DF74-401E-4256-88A1-20356D4C83A9}" srcOrd="1" destOrd="0" parTransId="{4F164DB0-7FA7-414F-A77E-0345F48090AA}" sibTransId="{9AD62443-409A-451A-BCB0-E14797C82B73}"/>
    <dgm:cxn modelId="{D3D8C568-8E5F-4DFD-92E3-30CF78F0D50B}" type="presOf" srcId="{4C51DF74-401E-4256-88A1-20356D4C83A9}" destId="{85357AC2-4A8C-4BE3-BAEA-51C343933257}" srcOrd="1" destOrd="0" presId="urn:microsoft.com/office/officeart/2016/7/layout/BasicLinearProcessNumbered"/>
    <dgm:cxn modelId="{22B4076B-327D-4645-807A-F5AB52A2133B}" type="presOf" srcId="{2BC5DFA3-A68D-4C42-A49C-DEF3B5D8CC55}" destId="{F6B48113-6C5B-4F2C-958B-CD728E851C68}" srcOrd="0" destOrd="0" presId="urn:microsoft.com/office/officeart/2016/7/layout/BasicLinearProcessNumbered"/>
    <dgm:cxn modelId="{5CF51150-C98E-4E79-8492-31A3C5393987}" type="presOf" srcId="{AA8698C0-06C9-4152-BB06-60ED930C6DBB}" destId="{086B1315-51A2-4EE9-972D-5AADB219AB6A}" srcOrd="0" destOrd="0" presId="urn:microsoft.com/office/officeart/2016/7/layout/BasicLinearProcessNumbered"/>
    <dgm:cxn modelId="{8EB5C250-FE43-4A40-B605-E9BEBFEED776}" type="presOf" srcId="{2BC5DFA3-A68D-4C42-A49C-DEF3B5D8CC55}" destId="{92747D5A-8242-44F2-B6BA-93CAD67B8F96}" srcOrd="1" destOrd="0" presId="urn:microsoft.com/office/officeart/2016/7/layout/BasicLinearProcessNumbered"/>
    <dgm:cxn modelId="{086A807A-A7D3-41A1-84CF-9D53E498660F}" srcId="{AA8698C0-06C9-4152-BB06-60ED930C6DBB}" destId="{4912783F-CED7-48FD-B675-C711A490B8E3}" srcOrd="0" destOrd="0" parTransId="{71D57619-4E9B-48B8-BA65-1B2F0A37C0F9}" sibTransId="{04208248-6A6A-450A-8419-14241A13CB2C}"/>
    <dgm:cxn modelId="{EFA05582-E7FD-44C5-AD04-8EF9EA015A1E}" type="presOf" srcId="{D4687832-339D-44A6-8B69-220B4EF505C6}" destId="{48C5C099-2D8F-4DC0-9799-A5C60FF70787}" srcOrd="0" destOrd="0" presId="urn:microsoft.com/office/officeart/2016/7/layout/BasicLinearProcessNumbered"/>
    <dgm:cxn modelId="{B8A8588B-985E-47A1-A914-9DD627C9B3E9}" type="presOf" srcId="{4912783F-CED7-48FD-B675-C711A490B8E3}" destId="{F5FF255C-0B51-4767-8614-CF87CD5CD0BD}" srcOrd="1" destOrd="0" presId="urn:microsoft.com/office/officeart/2016/7/layout/BasicLinearProcessNumbered"/>
    <dgm:cxn modelId="{D0BE5D8D-DCA4-4A7C-B685-2250C41565EA}" srcId="{AA8698C0-06C9-4152-BB06-60ED930C6DBB}" destId="{2BC5DFA3-A68D-4C42-A49C-DEF3B5D8CC55}" srcOrd="2" destOrd="0" parTransId="{A7B62E92-EC2E-4AD5-9700-2162E2D91BF5}" sibTransId="{DB8C2C97-DEE0-4E57-B5E9-595A6F3F6DBF}"/>
    <dgm:cxn modelId="{9A91AA9D-DFB0-46DE-9967-EC5664396833}" type="presOf" srcId="{DB8C2C97-DEE0-4E57-B5E9-595A6F3F6DBF}" destId="{C60C43B9-77FF-46BB-9F5B-FB7AE6EB0007}" srcOrd="0" destOrd="0" presId="urn:microsoft.com/office/officeart/2016/7/layout/BasicLinearProcessNumbered"/>
    <dgm:cxn modelId="{CFBD85BB-FE1F-46B5-AF8A-CDCD54937EF8}" type="presOf" srcId="{9AD62443-409A-451A-BCB0-E14797C82B73}" destId="{F6A9AF7D-53B7-4EA3-A6FB-2B6FB906399A}" srcOrd="0" destOrd="0" presId="urn:microsoft.com/office/officeart/2016/7/layout/BasicLinearProcessNumbered"/>
    <dgm:cxn modelId="{6B8966D3-F3EF-49F8-A098-17605BC5E25E}" type="presOf" srcId="{04208248-6A6A-450A-8419-14241A13CB2C}" destId="{65DB3B7A-D233-4003-A331-BD76FEFF42CB}" srcOrd="0" destOrd="0" presId="urn:microsoft.com/office/officeart/2016/7/layout/BasicLinearProcessNumbered"/>
    <dgm:cxn modelId="{0D3B9BF4-5CF2-4FE9-A88B-CF8AF05A405C}" type="presOf" srcId="{4912783F-CED7-48FD-B675-C711A490B8E3}" destId="{C98BE5FB-75F4-4C82-A27C-06D48A8DDD4E}" srcOrd="0" destOrd="0" presId="urn:microsoft.com/office/officeart/2016/7/layout/BasicLinearProcessNumbered"/>
    <dgm:cxn modelId="{13935DF7-6250-40DD-B507-E9760B127FE9}" type="presOf" srcId="{4C51DF74-401E-4256-88A1-20356D4C83A9}" destId="{E7CC5969-0C6D-402D-81D5-2CC1A66AF03B}" srcOrd="0" destOrd="0" presId="urn:microsoft.com/office/officeart/2016/7/layout/BasicLinearProcessNumbered"/>
    <dgm:cxn modelId="{329735FC-0C5D-498D-813B-1C272E766387}" type="presOf" srcId="{D4687832-339D-44A6-8B69-220B4EF505C6}" destId="{619B950A-966E-4D4C-9F79-E893B9856B8E}" srcOrd="1" destOrd="0" presId="urn:microsoft.com/office/officeart/2016/7/layout/BasicLinearProcessNumbered"/>
    <dgm:cxn modelId="{3A49AD4D-A100-48C7-A1A0-AB4C82B622B1}" type="presParOf" srcId="{086B1315-51A2-4EE9-972D-5AADB219AB6A}" destId="{94B29D56-27D1-47C4-8471-A9D1B0BD92DE}" srcOrd="0" destOrd="0" presId="urn:microsoft.com/office/officeart/2016/7/layout/BasicLinearProcessNumbered"/>
    <dgm:cxn modelId="{42C174F5-F596-4E0A-904D-EF86D4758BB2}" type="presParOf" srcId="{94B29D56-27D1-47C4-8471-A9D1B0BD92DE}" destId="{C98BE5FB-75F4-4C82-A27C-06D48A8DDD4E}" srcOrd="0" destOrd="0" presId="urn:microsoft.com/office/officeart/2016/7/layout/BasicLinearProcessNumbered"/>
    <dgm:cxn modelId="{3CE8B1C6-6115-4221-B6AE-274344867F32}" type="presParOf" srcId="{94B29D56-27D1-47C4-8471-A9D1B0BD92DE}" destId="{65DB3B7A-D233-4003-A331-BD76FEFF42CB}" srcOrd="1" destOrd="0" presId="urn:microsoft.com/office/officeart/2016/7/layout/BasicLinearProcessNumbered"/>
    <dgm:cxn modelId="{0A2560E4-C662-4F55-8A7C-E05B4217C13B}" type="presParOf" srcId="{94B29D56-27D1-47C4-8471-A9D1B0BD92DE}" destId="{607986D7-2F55-4533-A752-6AF5D8F3F688}" srcOrd="2" destOrd="0" presId="urn:microsoft.com/office/officeart/2016/7/layout/BasicLinearProcessNumbered"/>
    <dgm:cxn modelId="{08BBE1A5-3B3A-4386-8BE9-A920B610EC0A}" type="presParOf" srcId="{94B29D56-27D1-47C4-8471-A9D1B0BD92DE}" destId="{F5FF255C-0B51-4767-8614-CF87CD5CD0BD}" srcOrd="3" destOrd="0" presId="urn:microsoft.com/office/officeart/2016/7/layout/BasicLinearProcessNumbered"/>
    <dgm:cxn modelId="{5DDB06BF-C6F5-40D3-A546-F625DF5DEF77}" type="presParOf" srcId="{086B1315-51A2-4EE9-972D-5AADB219AB6A}" destId="{AC1BE310-0656-414F-9B88-4C3E104D0B7D}" srcOrd="1" destOrd="0" presId="urn:microsoft.com/office/officeart/2016/7/layout/BasicLinearProcessNumbered"/>
    <dgm:cxn modelId="{4B877AD0-157C-4408-9EC4-62FF33DEFA41}" type="presParOf" srcId="{086B1315-51A2-4EE9-972D-5AADB219AB6A}" destId="{7DFD9217-A814-48BE-AEAC-7308F9E99294}" srcOrd="2" destOrd="0" presId="urn:microsoft.com/office/officeart/2016/7/layout/BasicLinearProcessNumbered"/>
    <dgm:cxn modelId="{C844C695-E152-4A6D-807C-50AEDAEA7157}" type="presParOf" srcId="{7DFD9217-A814-48BE-AEAC-7308F9E99294}" destId="{E7CC5969-0C6D-402D-81D5-2CC1A66AF03B}" srcOrd="0" destOrd="0" presId="urn:microsoft.com/office/officeart/2016/7/layout/BasicLinearProcessNumbered"/>
    <dgm:cxn modelId="{0131AFE5-4583-4CEA-BD78-B86BA38B2051}" type="presParOf" srcId="{7DFD9217-A814-48BE-AEAC-7308F9E99294}" destId="{F6A9AF7D-53B7-4EA3-A6FB-2B6FB906399A}" srcOrd="1" destOrd="0" presId="urn:microsoft.com/office/officeart/2016/7/layout/BasicLinearProcessNumbered"/>
    <dgm:cxn modelId="{C3DD19C5-9CF4-44B4-AA8E-9CF4ECF7379B}" type="presParOf" srcId="{7DFD9217-A814-48BE-AEAC-7308F9E99294}" destId="{825AF0B6-88F3-4845-A8F7-4433DACF372E}" srcOrd="2" destOrd="0" presId="urn:microsoft.com/office/officeart/2016/7/layout/BasicLinearProcessNumbered"/>
    <dgm:cxn modelId="{6FA647AE-2B3A-4972-B519-07B3CA75622B}" type="presParOf" srcId="{7DFD9217-A814-48BE-AEAC-7308F9E99294}" destId="{85357AC2-4A8C-4BE3-BAEA-51C343933257}" srcOrd="3" destOrd="0" presId="urn:microsoft.com/office/officeart/2016/7/layout/BasicLinearProcessNumbered"/>
    <dgm:cxn modelId="{DED72831-2A51-4247-81B8-C6DA35053D55}" type="presParOf" srcId="{086B1315-51A2-4EE9-972D-5AADB219AB6A}" destId="{C2C94709-4A69-4228-8052-16D86FD2153B}" srcOrd="3" destOrd="0" presId="urn:microsoft.com/office/officeart/2016/7/layout/BasicLinearProcessNumbered"/>
    <dgm:cxn modelId="{C33FB097-70D9-4294-B1D6-1821856F064B}" type="presParOf" srcId="{086B1315-51A2-4EE9-972D-5AADB219AB6A}" destId="{55958489-8E58-45B1-8D27-987CE9CB354D}" srcOrd="4" destOrd="0" presId="urn:microsoft.com/office/officeart/2016/7/layout/BasicLinearProcessNumbered"/>
    <dgm:cxn modelId="{45688BC5-4DC0-4E9C-8462-C8CCCE952428}" type="presParOf" srcId="{55958489-8E58-45B1-8D27-987CE9CB354D}" destId="{F6B48113-6C5B-4F2C-958B-CD728E851C68}" srcOrd="0" destOrd="0" presId="urn:microsoft.com/office/officeart/2016/7/layout/BasicLinearProcessNumbered"/>
    <dgm:cxn modelId="{B7AD12DC-9A21-4101-AADD-A9E1944B79E9}" type="presParOf" srcId="{55958489-8E58-45B1-8D27-987CE9CB354D}" destId="{C60C43B9-77FF-46BB-9F5B-FB7AE6EB0007}" srcOrd="1" destOrd="0" presId="urn:microsoft.com/office/officeart/2016/7/layout/BasicLinearProcessNumbered"/>
    <dgm:cxn modelId="{5A47C8E9-057B-4DC8-B739-A7D1671A21E5}" type="presParOf" srcId="{55958489-8E58-45B1-8D27-987CE9CB354D}" destId="{A96B86D4-A38A-463B-84F7-08F62F539027}" srcOrd="2" destOrd="0" presId="urn:microsoft.com/office/officeart/2016/7/layout/BasicLinearProcessNumbered"/>
    <dgm:cxn modelId="{9D39573C-63FE-4224-A38B-4ED9F19FE25B}" type="presParOf" srcId="{55958489-8E58-45B1-8D27-987CE9CB354D}" destId="{92747D5A-8242-44F2-B6BA-93CAD67B8F96}" srcOrd="3" destOrd="0" presId="urn:microsoft.com/office/officeart/2016/7/layout/BasicLinearProcessNumbered"/>
    <dgm:cxn modelId="{7968C0BE-64AA-47E5-9451-3D9E7A555BFD}" type="presParOf" srcId="{086B1315-51A2-4EE9-972D-5AADB219AB6A}" destId="{9E902183-F5C5-4846-8E5B-A4422018F633}" srcOrd="5" destOrd="0" presId="urn:microsoft.com/office/officeart/2016/7/layout/BasicLinearProcessNumbered"/>
    <dgm:cxn modelId="{2A7FC6C5-421A-41FD-90E1-3100685789B5}" type="presParOf" srcId="{086B1315-51A2-4EE9-972D-5AADB219AB6A}" destId="{46A7F75D-8B1F-48EE-A424-77C11D255D74}" srcOrd="6" destOrd="0" presId="urn:microsoft.com/office/officeart/2016/7/layout/BasicLinearProcessNumbered"/>
    <dgm:cxn modelId="{7E981782-F02D-4FEF-BCA7-72BF31CF58FF}" type="presParOf" srcId="{46A7F75D-8B1F-48EE-A424-77C11D255D74}" destId="{48C5C099-2D8F-4DC0-9799-A5C60FF70787}" srcOrd="0" destOrd="0" presId="urn:microsoft.com/office/officeart/2016/7/layout/BasicLinearProcessNumbered"/>
    <dgm:cxn modelId="{D5EE67CA-EBBC-459F-8EAE-42EFF8544EEB}" type="presParOf" srcId="{46A7F75D-8B1F-48EE-A424-77C11D255D74}" destId="{A837E051-686A-4A54-9932-C50903BECF64}" srcOrd="1" destOrd="0" presId="urn:microsoft.com/office/officeart/2016/7/layout/BasicLinearProcessNumbered"/>
    <dgm:cxn modelId="{6BC0CD86-F20E-4BE6-931B-DDFA1839372D}" type="presParOf" srcId="{46A7F75D-8B1F-48EE-A424-77C11D255D74}" destId="{9A13CDB9-1D0C-4D46-A316-F795833C475A}" srcOrd="2" destOrd="0" presId="urn:microsoft.com/office/officeart/2016/7/layout/BasicLinearProcessNumbered"/>
    <dgm:cxn modelId="{30E122D5-2DA7-4439-BEF0-3C3ACB7DAB6E}" type="presParOf" srcId="{46A7F75D-8B1F-48EE-A424-77C11D255D74}" destId="{619B950A-966E-4D4C-9F79-E893B9856B8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131B0D-DB47-4293-A5B7-0B210F8E2FB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948CF9C-5896-4224-9C12-35ED0031F628}">
      <dgm:prSet custT="1"/>
      <dgm:spPr/>
      <dgm:t>
        <a:bodyPr/>
        <a:lstStyle/>
        <a:p>
          <a:pPr>
            <a:lnSpc>
              <a:spcPct val="100000"/>
            </a:lnSpc>
          </a:pPr>
          <a:r>
            <a:rPr lang="en-US" sz="2200" dirty="0"/>
            <a:t>Present at PACE</a:t>
          </a:r>
        </a:p>
      </dgm:t>
    </dgm:pt>
    <dgm:pt modelId="{9698DB59-3384-4889-959A-28DF0D17391A}" type="parTrans" cxnId="{02170FC0-401D-4A82-8189-901882821C55}">
      <dgm:prSet/>
      <dgm:spPr/>
      <dgm:t>
        <a:bodyPr/>
        <a:lstStyle/>
        <a:p>
          <a:endParaRPr lang="en-US"/>
        </a:p>
      </dgm:t>
    </dgm:pt>
    <dgm:pt modelId="{511B79C9-C375-4076-8866-C1D26089C490}" type="sibTrans" cxnId="{02170FC0-401D-4A82-8189-901882821C55}">
      <dgm:prSet/>
      <dgm:spPr/>
      <dgm:t>
        <a:bodyPr/>
        <a:lstStyle/>
        <a:p>
          <a:endParaRPr lang="en-US"/>
        </a:p>
      </dgm:t>
    </dgm:pt>
    <dgm:pt modelId="{839E5846-F6C9-441F-90DE-B778F30230C7}">
      <dgm:prSet custT="1"/>
      <dgm:spPr/>
      <dgm:t>
        <a:bodyPr/>
        <a:lstStyle/>
        <a:p>
          <a:pPr>
            <a:lnSpc>
              <a:spcPct val="100000"/>
            </a:lnSpc>
          </a:pPr>
          <a:r>
            <a:rPr lang="en-US" sz="2200" dirty="0"/>
            <a:t>Abstract submitted to Sigma Theta Tau local research event</a:t>
          </a:r>
        </a:p>
      </dgm:t>
    </dgm:pt>
    <dgm:pt modelId="{AF373180-3973-4E52-8EC9-3BE89545355B}" type="parTrans" cxnId="{2A3A737E-6253-4FDE-B917-E00A2AEB7227}">
      <dgm:prSet/>
      <dgm:spPr/>
      <dgm:t>
        <a:bodyPr/>
        <a:lstStyle/>
        <a:p>
          <a:endParaRPr lang="en-US"/>
        </a:p>
      </dgm:t>
    </dgm:pt>
    <dgm:pt modelId="{531DFEAA-5303-4BF8-B8E2-AA0D078D3603}" type="sibTrans" cxnId="{2A3A737E-6253-4FDE-B917-E00A2AEB7227}">
      <dgm:prSet/>
      <dgm:spPr/>
      <dgm:t>
        <a:bodyPr/>
        <a:lstStyle/>
        <a:p>
          <a:endParaRPr lang="en-US"/>
        </a:p>
      </dgm:t>
    </dgm:pt>
    <dgm:pt modelId="{ED24704B-4E98-4869-A34E-C2C4A10B3BB7}">
      <dgm:prSet custT="1"/>
      <dgm:spPr/>
      <dgm:t>
        <a:bodyPr/>
        <a:lstStyle/>
        <a:p>
          <a:pPr>
            <a:lnSpc>
              <a:spcPct val="100000"/>
            </a:lnSpc>
          </a:pPr>
          <a:r>
            <a:rPr lang="en-US" sz="2200" dirty="0"/>
            <a:t>Submit to Journals</a:t>
          </a:r>
        </a:p>
      </dgm:t>
    </dgm:pt>
    <dgm:pt modelId="{67FF5ECF-C865-4F58-AC56-A16B0757BE9B}" type="parTrans" cxnId="{4AE2D47E-3956-40E1-B98C-30E805764898}">
      <dgm:prSet/>
      <dgm:spPr/>
      <dgm:t>
        <a:bodyPr/>
        <a:lstStyle/>
        <a:p>
          <a:endParaRPr lang="en-US"/>
        </a:p>
      </dgm:t>
    </dgm:pt>
    <dgm:pt modelId="{F97A9A7B-3461-471B-BEC8-77722A65FD79}" type="sibTrans" cxnId="{4AE2D47E-3956-40E1-B98C-30E805764898}">
      <dgm:prSet/>
      <dgm:spPr/>
      <dgm:t>
        <a:bodyPr/>
        <a:lstStyle/>
        <a:p>
          <a:endParaRPr lang="en-US"/>
        </a:p>
      </dgm:t>
    </dgm:pt>
    <dgm:pt modelId="{AC7A2FAF-1B6A-47D2-A1F8-0A1D8919C315}" type="pres">
      <dgm:prSet presAssocID="{DC131B0D-DB47-4293-A5B7-0B210F8E2FB4}" presName="root" presStyleCnt="0">
        <dgm:presLayoutVars>
          <dgm:dir/>
          <dgm:resizeHandles val="exact"/>
        </dgm:presLayoutVars>
      </dgm:prSet>
      <dgm:spPr/>
    </dgm:pt>
    <dgm:pt modelId="{C8314F3C-7331-4E84-AB86-37548E625FAE}" type="pres">
      <dgm:prSet presAssocID="{F948CF9C-5896-4224-9C12-35ED0031F628}" presName="compNode" presStyleCnt="0"/>
      <dgm:spPr/>
    </dgm:pt>
    <dgm:pt modelId="{570E3E36-5B53-4E1D-9E93-9F8D0122482E}" type="pres">
      <dgm:prSet presAssocID="{F948CF9C-5896-4224-9C12-35ED0031F6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E770D77B-9D35-4D9C-A54E-A608DB063AD2}" type="pres">
      <dgm:prSet presAssocID="{F948CF9C-5896-4224-9C12-35ED0031F628}" presName="spaceRect" presStyleCnt="0"/>
      <dgm:spPr/>
    </dgm:pt>
    <dgm:pt modelId="{1A58DE63-8782-49EB-B4BA-EB4E48CD6031}" type="pres">
      <dgm:prSet presAssocID="{F948CF9C-5896-4224-9C12-35ED0031F628}" presName="textRect" presStyleLbl="revTx" presStyleIdx="0" presStyleCnt="3">
        <dgm:presLayoutVars>
          <dgm:chMax val="1"/>
          <dgm:chPref val="1"/>
        </dgm:presLayoutVars>
      </dgm:prSet>
      <dgm:spPr/>
    </dgm:pt>
    <dgm:pt modelId="{B85D0F94-90ED-4B75-9C61-EAF0EE0A2769}" type="pres">
      <dgm:prSet presAssocID="{511B79C9-C375-4076-8866-C1D26089C490}" presName="sibTrans" presStyleCnt="0"/>
      <dgm:spPr/>
    </dgm:pt>
    <dgm:pt modelId="{FF4AB0EC-0E79-4F9A-A0D8-671F0D0EE158}" type="pres">
      <dgm:prSet presAssocID="{839E5846-F6C9-441F-90DE-B778F30230C7}" presName="compNode" presStyleCnt="0"/>
      <dgm:spPr/>
    </dgm:pt>
    <dgm:pt modelId="{6ACCC6A5-FEDD-43B9-9716-6F207E2513EA}" type="pres">
      <dgm:prSet presAssocID="{839E5846-F6C9-441F-90DE-B778F30230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829F993-5B69-4B53-8B88-3DB8581F61A0}" type="pres">
      <dgm:prSet presAssocID="{839E5846-F6C9-441F-90DE-B778F30230C7}" presName="spaceRect" presStyleCnt="0"/>
      <dgm:spPr/>
    </dgm:pt>
    <dgm:pt modelId="{1D958C3C-7357-48A2-A150-2B1D5FF4F520}" type="pres">
      <dgm:prSet presAssocID="{839E5846-F6C9-441F-90DE-B778F30230C7}" presName="textRect" presStyleLbl="revTx" presStyleIdx="1" presStyleCnt="3">
        <dgm:presLayoutVars>
          <dgm:chMax val="1"/>
          <dgm:chPref val="1"/>
        </dgm:presLayoutVars>
      </dgm:prSet>
      <dgm:spPr/>
    </dgm:pt>
    <dgm:pt modelId="{CE0C8734-9364-4117-A7FB-B45E96FCAECB}" type="pres">
      <dgm:prSet presAssocID="{531DFEAA-5303-4BF8-B8E2-AA0D078D3603}" presName="sibTrans" presStyleCnt="0"/>
      <dgm:spPr/>
    </dgm:pt>
    <dgm:pt modelId="{2A3E5EF4-AED9-4100-85B4-E8ABE4936220}" type="pres">
      <dgm:prSet presAssocID="{ED24704B-4E98-4869-A34E-C2C4A10B3BB7}" presName="compNode" presStyleCnt="0"/>
      <dgm:spPr/>
    </dgm:pt>
    <dgm:pt modelId="{9C11FDD4-5132-4152-87A3-21FECC0DFB4E}" type="pres">
      <dgm:prSet presAssocID="{ED24704B-4E98-4869-A34E-C2C4A10B3B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A14DDE7-B2C4-4A0F-B397-09009D967854}" type="pres">
      <dgm:prSet presAssocID="{ED24704B-4E98-4869-A34E-C2C4A10B3BB7}" presName="spaceRect" presStyleCnt="0"/>
      <dgm:spPr/>
    </dgm:pt>
    <dgm:pt modelId="{90DBEFDF-50A7-4E1D-9E4F-5A77DEB6D328}" type="pres">
      <dgm:prSet presAssocID="{ED24704B-4E98-4869-A34E-C2C4A10B3BB7}" presName="textRect" presStyleLbl="revTx" presStyleIdx="2" presStyleCnt="3">
        <dgm:presLayoutVars>
          <dgm:chMax val="1"/>
          <dgm:chPref val="1"/>
        </dgm:presLayoutVars>
      </dgm:prSet>
      <dgm:spPr/>
    </dgm:pt>
  </dgm:ptLst>
  <dgm:cxnLst>
    <dgm:cxn modelId="{7853C221-F5B8-4E7B-89B9-A56E7DFDD3EA}" type="presOf" srcId="{DC131B0D-DB47-4293-A5B7-0B210F8E2FB4}" destId="{AC7A2FAF-1B6A-47D2-A1F8-0A1D8919C315}" srcOrd="0" destOrd="0" presId="urn:microsoft.com/office/officeart/2018/2/layout/IconLabelList"/>
    <dgm:cxn modelId="{E19C434A-E09F-429E-AD12-D84D7BBDEA67}" type="presOf" srcId="{ED24704B-4E98-4869-A34E-C2C4A10B3BB7}" destId="{90DBEFDF-50A7-4E1D-9E4F-5A77DEB6D328}" srcOrd="0" destOrd="0" presId="urn:microsoft.com/office/officeart/2018/2/layout/IconLabelList"/>
    <dgm:cxn modelId="{2A3A737E-6253-4FDE-B917-E00A2AEB7227}" srcId="{DC131B0D-DB47-4293-A5B7-0B210F8E2FB4}" destId="{839E5846-F6C9-441F-90DE-B778F30230C7}" srcOrd="1" destOrd="0" parTransId="{AF373180-3973-4E52-8EC9-3BE89545355B}" sibTransId="{531DFEAA-5303-4BF8-B8E2-AA0D078D3603}"/>
    <dgm:cxn modelId="{4AE2D47E-3956-40E1-B98C-30E805764898}" srcId="{DC131B0D-DB47-4293-A5B7-0B210F8E2FB4}" destId="{ED24704B-4E98-4869-A34E-C2C4A10B3BB7}" srcOrd="2" destOrd="0" parTransId="{67FF5ECF-C865-4F58-AC56-A16B0757BE9B}" sibTransId="{F97A9A7B-3461-471B-BEC8-77722A65FD79}"/>
    <dgm:cxn modelId="{02170FC0-401D-4A82-8189-901882821C55}" srcId="{DC131B0D-DB47-4293-A5B7-0B210F8E2FB4}" destId="{F948CF9C-5896-4224-9C12-35ED0031F628}" srcOrd="0" destOrd="0" parTransId="{9698DB59-3384-4889-959A-28DF0D17391A}" sibTransId="{511B79C9-C375-4076-8866-C1D26089C490}"/>
    <dgm:cxn modelId="{BC6718C8-3F5C-48FE-9A08-365F17DD19DD}" type="presOf" srcId="{F948CF9C-5896-4224-9C12-35ED0031F628}" destId="{1A58DE63-8782-49EB-B4BA-EB4E48CD6031}" srcOrd="0" destOrd="0" presId="urn:microsoft.com/office/officeart/2018/2/layout/IconLabelList"/>
    <dgm:cxn modelId="{D35F34CE-81F9-477D-A2A8-C37D5F18CAF8}" type="presOf" srcId="{839E5846-F6C9-441F-90DE-B778F30230C7}" destId="{1D958C3C-7357-48A2-A150-2B1D5FF4F520}" srcOrd="0" destOrd="0" presId="urn:microsoft.com/office/officeart/2018/2/layout/IconLabelList"/>
    <dgm:cxn modelId="{7122315B-CB27-48A9-A4F2-0426CE05D123}" type="presParOf" srcId="{AC7A2FAF-1B6A-47D2-A1F8-0A1D8919C315}" destId="{C8314F3C-7331-4E84-AB86-37548E625FAE}" srcOrd="0" destOrd="0" presId="urn:microsoft.com/office/officeart/2018/2/layout/IconLabelList"/>
    <dgm:cxn modelId="{C0861B4A-B9EB-40C9-BD11-2568123748D8}" type="presParOf" srcId="{C8314F3C-7331-4E84-AB86-37548E625FAE}" destId="{570E3E36-5B53-4E1D-9E93-9F8D0122482E}" srcOrd="0" destOrd="0" presId="urn:microsoft.com/office/officeart/2018/2/layout/IconLabelList"/>
    <dgm:cxn modelId="{6BF2CE95-C82B-467D-AB31-933E4030F282}" type="presParOf" srcId="{C8314F3C-7331-4E84-AB86-37548E625FAE}" destId="{E770D77B-9D35-4D9C-A54E-A608DB063AD2}" srcOrd="1" destOrd="0" presId="urn:microsoft.com/office/officeart/2018/2/layout/IconLabelList"/>
    <dgm:cxn modelId="{9C25C852-5FC6-4DAA-8F40-427257DE5380}" type="presParOf" srcId="{C8314F3C-7331-4E84-AB86-37548E625FAE}" destId="{1A58DE63-8782-49EB-B4BA-EB4E48CD6031}" srcOrd="2" destOrd="0" presId="urn:microsoft.com/office/officeart/2018/2/layout/IconLabelList"/>
    <dgm:cxn modelId="{BF9A12BA-D7FE-4723-8BCF-9FADBB2CEBB9}" type="presParOf" srcId="{AC7A2FAF-1B6A-47D2-A1F8-0A1D8919C315}" destId="{B85D0F94-90ED-4B75-9C61-EAF0EE0A2769}" srcOrd="1" destOrd="0" presId="urn:microsoft.com/office/officeart/2018/2/layout/IconLabelList"/>
    <dgm:cxn modelId="{A758E7AD-EC4A-44DD-923A-7FD8181F7FDC}" type="presParOf" srcId="{AC7A2FAF-1B6A-47D2-A1F8-0A1D8919C315}" destId="{FF4AB0EC-0E79-4F9A-A0D8-671F0D0EE158}" srcOrd="2" destOrd="0" presId="urn:microsoft.com/office/officeart/2018/2/layout/IconLabelList"/>
    <dgm:cxn modelId="{1034690B-7EE8-4891-9EFF-F37E4F6AB289}" type="presParOf" srcId="{FF4AB0EC-0E79-4F9A-A0D8-671F0D0EE158}" destId="{6ACCC6A5-FEDD-43B9-9716-6F207E2513EA}" srcOrd="0" destOrd="0" presId="urn:microsoft.com/office/officeart/2018/2/layout/IconLabelList"/>
    <dgm:cxn modelId="{E19A0FF3-76D4-414B-85C5-72C9617F61F3}" type="presParOf" srcId="{FF4AB0EC-0E79-4F9A-A0D8-671F0D0EE158}" destId="{8829F993-5B69-4B53-8B88-3DB8581F61A0}" srcOrd="1" destOrd="0" presId="urn:microsoft.com/office/officeart/2018/2/layout/IconLabelList"/>
    <dgm:cxn modelId="{8ED173D3-5703-4CA8-B030-6FA59C4129D9}" type="presParOf" srcId="{FF4AB0EC-0E79-4F9A-A0D8-671F0D0EE158}" destId="{1D958C3C-7357-48A2-A150-2B1D5FF4F520}" srcOrd="2" destOrd="0" presId="urn:microsoft.com/office/officeart/2018/2/layout/IconLabelList"/>
    <dgm:cxn modelId="{956311D8-9075-4E89-820B-23CBB38DE84C}" type="presParOf" srcId="{AC7A2FAF-1B6A-47D2-A1F8-0A1D8919C315}" destId="{CE0C8734-9364-4117-A7FB-B45E96FCAECB}" srcOrd="3" destOrd="0" presId="urn:microsoft.com/office/officeart/2018/2/layout/IconLabelList"/>
    <dgm:cxn modelId="{7AF5F122-DE16-4D0A-890D-321F89FA64D3}" type="presParOf" srcId="{AC7A2FAF-1B6A-47D2-A1F8-0A1D8919C315}" destId="{2A3E5EF4-AED9-4100-85B4-E8ABE4936220}" srcOrd="4" destOrd="0" presId="urn:microsoft.com/office/officeart/2018/2/layout/IconLabelList"/>
    <dgm:cxn modelId="{03FFBA10-CB8A-4CD2-B640-815CBBB83D8D}" type="presParOf" srcId="{2A3E5EF4-AED9-4100-85B4-E8ABE4936220}" destId="{9C11FDD4-5132-4152-87A3-21FECC0DFB4E}" srcOrd="0" destOrd="0" presId="urn:microsoft.com/office/officeart/2018/2/layout/IconLabelList"/>
    <dgm:cxn modelId="{B23A4644-7866-4FF3-BC5F-D7E9D023C31E}" type="presParOf" srcId="{2A3E5EF4-AED9-4100-85B4-E8ABE4936220}" destId="{8A14DDE7-B2C4-4A0F-B397-09009D967854}" srcOrd="1" destOrd="0" presId="urn:microsoft.com/office/officeart/2018/2/layout/IconLabelList"/>
    <dgm:cxn modelId="{F5B54286-4A9F-449A-BBF1-7919C3F43E5F}" type="presParOf" srcId="{2A3E5EF4-AED9-4100-85B4-E8ABE4936220}" destId="{90DBEFDF-50A7-4E1D-9E4F-5A77DEB6D32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5586D3-1513-49AE-91C9-C7B66ED8CEA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9C5CB91-5077-4568-9FB2-FE2366D3C359}">
      <dgm:prSet/>
      <dgm:spPr/>
      <dgm:t>
        <a:bodyPr/>
        <a:lstStyle/>
        <a:p>
          <a:r>
            <a:rPr lang="en-US"/>
            <a:t>Drs. Mihelich &amp; Wyatt- DNP Advisory Team</a:t>
          </a:r>
        </a:p>
      </dgm:t>
    </dgm:pt>
    <dgm:pt modelId="{7CAC163D-BCBC-4C36-9A38-D51BBCC2969C}" type="parTrans" cxnId="{CA829E31-511C-4A56-AF22-D837B80B5EAD}">
      <dgm:prSet/>
      <dgm:spPr/>
      <dgm:t>
        <a:bodyPr/>
        <a:lstStyle/>
        <a:p>
          <a:endParaRPr lang="en-US"/>
        </a:p>
      </dgm:t>
    </dgm:pt>
    <dgm:pt modelId="{6DE5A170-8822-49C2-AE22-82326C202608}" type="sibTrans" cxnId="{CA829E31-511C-4A56-AF22-D837B80B5EAD}">
      <dgm:prSet/>
      <dgm:spPr/>
      <dgm:t>
        <a:bodyPr/>
        <a:lstStyle/>
        <a:p>
          <a:endParaRPr lang="en-US"/>
        </a:p>
      </dgm:t>
    </dgm:pt>
    <dgm:pt modelId="{6DEE1ABD-8182-48B0-9C41-9DF79EA71F30}">
      <dgm:prSet/>
      <dgm:spPr/>
      <dgm:t>
        <a:bodyPr/>
        <a:lstStyle/>
        <a:p>
          <a:r>
            <a:rPr lang="en-US"/>
            <a:t>Dr. Laura Hall- PACE Organizational Mentor</a:t>
          </a:r>
        </a:p>
      </dgm:t>
    </dgm:pt>
    <dgm:pt modelId="{B355039D-8BBA-44A5-9297-EB2E853C702D}" type="parTrans" cxnId="{88E9067A-62C9-444B-94C8-7713D2494E81}">
      <dgm:prSet/>
      <dgm:spPr/>
      <dgm:t>
        <a:bodyPr/>
        <a:lstStyle/>
        <a:p>
          <a:endParaRPr lang="en-US"/>
        </a:p>
      </dgm:t>
    </dgm:pt>
    <dgm:pt modelId="{B6423D49-3C5F-491B-B393-0D80942304E6}" type="sibTrans" cxnId="{88E9067A-62C9-444B-94C8-7713D2494E81}">
      <dgm:prSet/>
      <dgm:spPr/>
      <dgm:t>
        <a:bodyPr/>
        <a:lstStyle/>
        <a:p>
          <a:endParaRPr lang="en-US"/>
        </a:p>
      </dgm:t>
    </dgm:pt>
    <dgm:pt modelId="{33165525-21C4-4221-ADAB-8F6343AD976B}">
      <dgm:prSet/>
      <dgm:spPr/>
      <dgm:t>
        <a:bodyPr/>
        <a:lstStyle/>
        <a:p>
          <a:r>
            <a:rPr lang="en-US"/>
            <a:t>Ryanne Mondry and PACE SW Team</a:t>
          </a:r>
        </a:p>
      </dgm:t>
    </dgm:pt>
    <dgm:pt modelId="{8586E530-6B11-4A4A-939A-EEEA5277245A}" type="parTrans" cxnId="{D9E6B199-E3E5-434C-A28F-B51C8217A3F7}">
      <dgm:prSet/>
      <dgm:spPr/>
      <dgm:t>
        <a:bodyPr/>
        <a:lstStyle/>
        <a:p>
          <a:endParaRPr lang="en-US"/>
        </a:p>
      </dgm:t>
    </dgm:pt>
    <dgm:pt modelId="{C6E60D19-4063-499E-8E08-E5F699757322}" type="sibTrans" cxnId="{D9E6B199-E3E5-434C-A28F-B51C8217A3F7}">
      <dgm:prSet/>
      <dgm:spPr/>
      <dgm:t>
        <a:bodyPr/>
        <a:lstStyle/>
        <a:p>
          <a:endParaRPr lang="en-US"/>
        </a:p>
      </dgm:t>
    </dgm:pt>
    <dgm:pt modelId="{F8A413B7-0E08-498B-A5DB-68D580CD81AA}">
      <dgm:prSet/>
      <dgm:spPr/>
      <dgm:t>
        <a:bodyPr/>
        <a:lstStyle/>
        <a:p>
          <a:r>
            <a:rPr lang="en-US"/>
            <a:t>My family &amp; friends</a:t>
          </a:r>
        </a:p>
      </dgm:t>
    </dgm:pt>
    <dgm:pt modelId="{55717443-3BD9-4836-B1EB-1226B129166B}" type="parTrans" cxnId="{2A5065D0-6C37-416B-BBB5-BFF5A44E1779}">
      <dgm:prSet/>
      <dgm:spPr/>
      <dgm:t>
        <a:bodyPr/>
        <a:lstStyle/>
        <a:p>
          <a:endParaRPr lang="en-US"/>
        </a:p>
      </dgm:t>
    </dgm:pt>
    <dgm:pt modelId="{052322C3-A9ED-4DAC-8656-B2961DD25EAB}" type="sibTrans" cxnId="{2A5065D0-6C37-416B-BBB5-BFF5A44E1779}">
      <dgm:prSet/>
      <dgm:spPr/>
      <dgm:t>
        <a:bodyPr/>
        <a:lstStyle/>
        <a:p>
          <a:endParaRPr lang="en-US"/>
        </a:p>
      </dgm:t>
    </dgm:pt>
    <dgm:pt modelId="{FA9BE979-9B8C-4FAC-BC95-A7AC239DFDB3}" type="pres">
      <dgm:prSet presAssocID="{3E5586D3-1513-49AE-91C9-C7B66ED8CEA3}" presName="vert0" presStyleCnt="0">
        <dgm:presLayoutVars>
          <dgm:dir/>
          <dgm:animOne val="branch"/>
          <dgm:animLvl val="lvl"/>
        </dgm:presLayoutVars>
      </dgm:prSet>
      <dgm:spPr/>
    </dgm:pt>
    <dgm:pt modelId="{6FF4144D-D08C-4331-828C-1C1EC30F8115}" type="pres">
      <dgm:prSet presAssocID="{39C5CB91-5077-4568-9FB2-FE2366D3C359}" presName="thickLine" presStyleLbl="alignNode1" presStyleIdx="0" presStyleCnt="4"/>
      <dgm:spPr/>
    </dgm:pt>
    <dgm:pt modelId="{E0BBF8C5-3E12-458A-9D44-76B9AAA04DB4}" type="pres">
      <dgm:prSet presAssocID="{39C5CB91-5077-4568-9FB2-FE2366D3C359}" presName="horz1" presStyleCnt="0"/>
      <dgm:spPr/>
    </dgm:pt>
    <dgm:pt modelId="{D3D7AA99-D0C6-41CC-8559-6A7D41597F0D}" type="pres">
      <dgm:prSet presAssocID="{39C5CB91-5077-4568-9FB2-FE2366D3C359}" presName="tx1" presStyleLbl="revTx" presStyleIdx="0" presStyleCnt="4"/>
      <dgm:spPr/>
    </dgm:pt>
    <dgm:pt modelId="{E13C1E65-1D9A-4951-B701-DC17EC1AB33A}" type="pres">
      <dgm:prSet presAssocID="{39C5CB91-5077-4568-9FB2-FE2366D3C359}" presName="vert1" presStyleCnt="0"/>
      <dgm:spPr/>
    </dgm:pt>
    <dgm:pt modelId="{F624EF8B-3629-4238-9276-4BEAF4C39EA5}" type="pres">
      <dgm:prSet presAssocID="{6DEE1ABD-8182-48B0-9C41-9DF79EA71F30}" presName="thickLine" presStyleLbl="alignNode1" presStyleIdx="1" presStyleCnt="4"/>
      <dgm:spPr/>
    </dgm:pt>
    <dgm:pt modelId="{34896104-C3BB-4123-A3CD-8E6400F5E789}" type="pres">
      <dgm:prSet presAssocID="{6DEE1ABD-8182-48B0-9C41-9DF79EA71F30}" presName="horz1" presStyleCnt="0"/>
      <dgm:spPr/>
    </dgm:pt>
    <dgm:pt modelId="{AC4925E2-ADAE-4228-BA20-C6A78FA9056A}" type="pres">
      <dgm:prSet presAssocID="{6DEE1ABD-8182-48B0-9C41-9DF79EA71F30}" presName="tx1" presStyleLbl="revTx" presStyleIdx="1" presStyleCnt="4"/>
      <dgm:spPr/>
    </dgm:pt>
    <dgm:pt modelId="{27E9862A-E748-4616-BF02-5096FDE4328B}" type="pres">
      <dgm:prSet presAssocID="{6DEE1ABD-8182-48B0-9C41-9DF79EA71F30}" presName="vert1" presStyleCnt="0"/>
      <dgm:spPr/>
    </dgm:pt>
    <dgm:pt modelId="{27564CC5-5F53-4260-B49F-DDBB59557CA0}" type="pres">
      <dgm:prSet presAssocID="{33165525-21C4-4221-ADAB-8F6343AD976B}" presName="thickLine" presStyleLbl="alignNode1" presStyleIdx="2" presStyleCnt="4"/>
      <dgm:spPr/>
    </dgm:pt>
    <dgm:pt modelId="{503875EA-502F-4DCF-9747-5248A46A4C50}" type="pres">
      <dgm:prSet presAssocID="{33165525-21C4-4221-ADAB-8F6343AD976B}" presName="horz1" presStyleCnt="0"/>
      <dgm:spPr/>
    </dgm:pt>
    <dgm:pt modelId="{2DE59756-05CE-4DA5-A4A6-3BA1C09AEA6D}" type="pres">
      <dgm:prSet presAssocID="{33165525-21C4-4221-ADAB-8F6343AD976B}" presName="tx1" presStyleLbl="revTx" presStyleIdx="2" presStyleCnt="4"/>
      <dgm:spPr/>
    </dgm:pt>
    <dgm:pt modelId="{20FF3163-C8F7-4264-A314-A599F7005BE1}" type="pres">
      <dgm:prSet presAssocID="{33165525-21C4-4221-ADAB-8F6343AD976B}" presName="vert1" presStyleCnt="0"/>
      <dgm:spPr/>
    </dgm:pt>
    <dgm:pt modelId="{0449F84B-BC48-4AAE-9698-744905514FDE}" type="pres">
      <dgm:prSet presAssocID="{F8A413B7-0E08-498B-A5DB-68D580CD81AA}" presName="thickLine" presStyleLbl="alignNode1" presStyleIdx="3" presStyleCnt="4"/>
      <dgm:spPr/>
    </dgm:pt>
    <dgm:pt modelId="{BDFB3BEC-B272-4168-A983-41FD4F015BBD}" type="pres">
      <dgm:prSet presAssocID="{F8A413B7-0E08-498B-A5DB-68D580CD81AA}" presName="horz1" presStyleCnt="0"/>
      <dgm:spPr/>
    </dgm:pt>
    <dgm:pt modelId="{9DA5CA4A-C938-4F39-8D83-7EB4193A9BD1}" type="pres">
      <dgm:prSet presAssocID="{F8A413B7-0E08-498B-A5DB-68D580CD81AA}" presName="tx1" presStyleLbl="revTx" presStyleIdx="3" presStyleCnt="4"/>
      <dgm:spPr/>
    </dgm:pt>
    <dgm:pt modelId="{3272764C-10C5-4A0A-A51E-DDAF285ED06B}" type="pres">
      <dgm:prSet presAssocID="{F8A413B7-0E08-498B-A5DB-68D580CD81AA}" presName="vert1" presStyleCnt="0"/>
      <dgm:spPr/>
    </dgm:pt>
  </dgm:ptLst>
  <dgm:cxnLst>
    <dgm:cxn modelId="{4013F704-B9B2-483B-9257-773EBAAFEA5A}" type="presOf" srcId="{6DEE1ABD-8182-48B0-9C41-9DF79EA71F30}" destId="{AC4925E2-ADAE-4228-BA20-C6A78FA9056A}" srcOrd="0" destOrd="0" presId="urn:microsoft.com/office/officeart/2008/layout/LinedList"/>
    <dgm:cxn modelId="{A50A881C-49E8-41B0-8C25-4AA2109AE20E}" type="presOf" srcId="{33165525-21C4-4221-ADAB-8F6343AD976B}" destId="{2DE59756-05CE-4DA5-A4A6-3BA1C09AEA6D}" srcOrd="0" destOrd="0" presId="urn:microsoft.com/office/officeart/2008/layout/LinedList"/>
    <dgm:cxn modelId="{CA829E31-511C-4A56-AF22-D837B80B5EAD}" srcId="{3E5586D3-1513-49AE-91C9-C7B66ED8CEA3}" destId="{39C5CB91-5077-4568-9FB2-FE2366D3C359}" srcOrd="0" destOrd="0" parTransId="{7CAC163D-BCBC-4C36-9A38-D51BBCC2969C}" sibTransId="{6DE5A170-8822-49C2-AE22-82326C202608}"/>
    <dgm:cxn modelId="{88E9067A-62C9-444B-94C8-7713D2494E81}" srcId="{3E5586D3-1513-49AE-91C9-C7B66ED8CEA3}" destId="{6DEE1ABD-8182-48B0-9C41-9DF79EA71F30}" srcOrd="1" destOrd="0" parTransId="{B355039D-8BBA-44A5-9297-EB2E853C702D}" sibTransId="{B6423D49-3C5F-491B-B393-0D80942304E6}"/>
    <dgm:cxn modelId="{CC80F27B-C65B-453C-847A-F77D771664EB}" type="presOf" srcId="{F8A413B7-0E08-498B-A5DB-68D580CD81AA}" destId="{9DA5CA4A-C938-4F39-8D83-7EB4193A9BD1}" srcOrd="0" destOrd="0" presId="urn:microsoft.com/office/officeart/2008/layout/LinedList"/>
    <dgm:cxn modelId="{B8CCDA90-5302-48F5-B82F-AD61FC237303}" type="presOf" srcId="{39C5CB91-5077-4568-9FB2-FE2366D3C359}" destId="{D3D7AA99-D0C6-41CC-8559-6A7D41597F0D}" srcOrd="0" destOrd="0" presId="urn:microsoft.com/office/officeart/2008/layout/LinedList"/>
    <dgm:cxn modelId="{D9E6B199-E3E5-434C-A28F-B51C8217A3F7}" srcId="{3E5586D3-1513-49AE-91C9-C7B66ED8CEA3}" destId="{33165525-21C4-4221-ADAB-8F6343AD976B}" srcOrd="2" destOrd="0" parTransId="{8586E530-6B11-4A4A-939A-EEEA5277245A}" sibTransId="{C6E60D19-4063-499E-8E08-E5F699757322}"/>
    <dgm:cxn modelId="{17E67FC0-C701-409A-9815-837280DA793D}" type="presOf" srcId="{3E5586D3-1513-49AE-91C9-C7B66ED8CEA3}" destId="{FA9BE979-9B8C-4FAC-BC95-A7AC239DFDB3}" srcOrd="0" destOrd="0" presId="urn:microsoft.com/office/officeart/2008/layout/LinedList"/>
    <dgm:cxn modelId="{2A5065D0-6C37-416B-BBB5-BFF5A44E1779}" srcId="{3E5586D3-1513-49AE-91C9-C7B66ED8CEA3}" destId="{F8A413B7-0E08-498B-A5DB-68D580CD81AA}" srcOrd="3" destOrd="0" parTransId="{55717443-3BD9-4836-B1EB-1226B129166B}" sibTransId="{052322C3-A9ED-4DAC-8656-B2961DD25EAB}"/>
    <dgm:cxn modelId="{619628B7-DE18-4B4B-AAA9-BE86E7400912}" type="presParOf" srcId="{FA9BE979-9B8C-4FAC-BC95-A7AC239DFDB3}" destId="{6FF4144D-D08C-4331-828C-1C1EC30F8115}" srcOrd="0" destOrd="0" presId="urn:microsoft.com/office/officeart/2008/layout/LinedList"/>
    <dgm:cxn modelId="{CEC8D637-0A54-459B-B414-D523E3FCE441}" type="presParOf" srcId="{FA9BE979-9B8C-4FAC-BC95-A7AC239DFDB3}" destId="{E0BBF8C5-3E12-458A-9D44-76B9AAA04DB4}" srcOrd="1" destOrd="0" presId="urn:microsoft.com/office/officeart/2008/layout/LinedList"/>
    <dgm:cxn modelId="{8D502FD4-1CC2-4FDE-AAB2-90D3DABA8F1E}" type="presParOf" srcId="{E0BBF8C5-3E12-458A-9D44-76B9AAA04DB4}" destId="{D3D7AA99-D0C6-41CC-8559-6A7D41597F0D}" srcOrd="0" destOrd="0" presId="urn:microsoft.com/office/officeart/2008/layout/LinedList"/>
    <dgm:cxn modelId="{6FD29EE0-5CD6-4944-BFD3-53A3FAD9E092}" type="presParOf" srcId="{E0BBF8C5-3E12-458A-9D44-76B9AAA04DB4}" destId="{E13C1E65-1D9A-4951-B701-DC17EC1AB33A}" srcOrd="1" destOrd="0" presId="urn:microsoft.com/office/officeart/2008/layout/LinedList"/>
    <dgm:cxn modelId="{FD9C57E8-6A5D-4DD6-A012-4673251C1EDA}" type="presParOf" srcId="{FA9BE979-9B8C-4FAC-BC95-A7AC239DFDB3}" destId="{F624EF8B-3629-4238-9276-4BEAF4C39EA5}" srcOrd="2" destOrd="0" presId="urn:microsoft.com/office/officeart/2008/layout/LinedList"/>
    <dgm:cxn modelId="{62D09814-A5E0-4BD7-8496-6B38EB952389}" type="presParOf" srcId="{FA9BE979-9B8C-4FAC-BC95-A7AC239DFDB3}" destId="{34896104-C3BB-4123-A3CD-8E6400F5E789}" srcOrd="3" destOrd="0" presId="urn:microsoft.com/office/officeart/2008/layout/LinedList"/>
    <dgm:cxn modelId="{68865C00-19C8-49AE-9CE7-4A26B176059D}" type="presParOf" srcId="{34896104-C3BB-4123-A3CD-8E6400F5E789}" destId="{AC4925E2-ADAE-4228-BA20-C6A78FA9056A}" srcOrd="0" destOrd="0" presId="urn:microsoft.com/office/officeart/2008/layout/LinedList"/>
    <dgm:cxn modelId="{765A4870-2BAC-4ACA-ADDC-206D94DA88BB}" type="presParOf" srcId="{34896104-C3BB-4123-A3CD-8E6400F5E789}" destId="{27E9862A-E748-4616-BF02-5096FDE4328B}" srcOrd="1" destOrd="0" presId="urn:microsoft.com/office/officeart/2008/layout/LinedList"/>
    <dgm:cxn modelId="{B6B71466-D499-490A-853C-D86BEF34D8E9}" type="presParOf" srcId="{FA9BE979-9B8C-4FAC-BC95-A7AC239DFDB3}" destId="{27564CC5-5F53-4260-B49F-DDBB59557CA0}" srcOrd="4" destOrd="0" presId="urn:microsoft.com/office/officeart/2008/layout/LinedList"/>
    <dgm:cxn modelId="{619C1738-EA87-4227-9A61-6A214E9D76DB}" type="presParOf" srcId="{FA9BE979-9B8C-4FAC-BC95-A7AC239DFDB3}" destId="{503875EA-502F-4DCF-9747-5248A46A4C50}" srcOrd="5" destOrd="0" presId="urn:microsoft.com/office/officeart/2008/layout/LinedList"/>
    <dgm:cxn modelId="{D42A1D04-90BE-43BB-8407-C1BB98D45DEB}" type="presParOf" srcId="{503875EA-502F-4DCF-9747-5248A46A4C50}" destId="{2DE59756-05CE-4DA5-A4A6-3BA1C09AEA6D}" srcOrd="0" destOrd="0" presId="urn:microsoft.com/office/officeart/2008/layout/LinedList"/>
    <dgm:cxn modelId="{BCD840A0-53ED-41B0-BBF6-E9C014E13D09}" type="presParOf" srcId="{503875EA-502F-4DCF-9747-5248A46A4C50}" destId="{20FF3163-C8F7-4264-A314-A599F7005BE1}" srcOrd="1" destOrd="0" presId="urn:microsoft.com/office/officeart/2008/layout/LinedList"/>
    <dgm:cxn modelId="{C9741061-819F-41A7-A1CD-E66DE6BC0F7F}" type="presParOf" srcId="{FA9BE979-9B8C-4FAC-BC95-A7AC239DFDB3}" destId="{0449F84B-BC48-4AAE-9698-744905514FDE}" srcOrd="6" destOrd="0" presId="urn:microsoft.com/office/officeart/2008/layout/LinedList"/>
    <dgm:cxn modelId="{DD8C75C7-2DA9-402D-A9F4-BF2CF06710CD}" type="presParOf" srcId="{FA9BE979-9B8C-4FAC-BC95-A7AC239DFDB3}" destId="{BDFB3BEC-B272-4168-A983-41FD4F015BBD}" srcOrd="7" destOrd="0" presId="urn:microsoft.com/office/officeart/2008/layout/LinedList"/>
    <dgm:cxn modelId="{EE86B2BD-15A7-49FC-BB03-4DA6AD47ECFF}" type="presParOf" srcId="{BDFB3BEC-B272-4168-A983-41FD4F015BBD}" destId="{9DA5CA4A-C938-4F39-8D83-7EB4193A9BD1}" srcOrd="0" destOrd="0" presId="urn:microsoft.com/office/officeart/2008/layout/LinedList"/>
    <dgm:cxn modelId="{66EF4C8C-8DAB-44D4-A7EF-D1B5FC50301E}" type="presParOf" srcId="{BDFB3BEC-B272-4168-A983-41FD4F015BBD}" destId="{3272764C-10C5-4A0A-A51E-DDAF285ED0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74938-3AEB-478C-9ECE-F9F9625A6D6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92AD316-669B-40B8-B0C1-24B6C06EB839}">
      <dgm:prSet/>
      <dgm:spPr/>
      <dgm:t>
        <a:bodyPr/>
        <a:lstStyle/>
        <a:p>
          <a:r>
            <a:rPr lang="en-US"/>
            <a:t>Misunderstanding about terminality of dementia</a:t>
          </a:r>
        </a:p>
      </dgm:t>
    </dgm:pt>
    <dgm:pt modelId="{ACA1FE43-603E-4B40-B15E-866DACCA3A98}" type="parTrans" cxnId="{F3CB737C-CA74-46E8-A65A-27EB03315652}">
      <dgm:prSet/>
      <dgm:spPr/>
      <dgm:t>
        <a:bodyPr/>
        <a:lstStyle/>
        <a:p>
          <a:endParaRPr lang="en-US"/>
        </a:p>
      </dgm:t>
    </dgm:pt>
    <dgm:pt modelId="{5327DA83-D9D9-4325-B9CE-06E79373E141}" type="sibTrans" cxnId="{F3CB737C-CA74-46E8-A65A-27EB03315652}">
      <dgm:prSet/>
      <dgm:spPr/>
      <dgm:t>
        <a:bodyPr/>
        <a:lstStyle/>
        <a:p>
          <a:endParaRPr lang="en-US"/>
        </a:p>
      </dgm:t>
    </dgm:pt>
    <dgm:pt modelId="{756330F8-DAFD-44CD-90A9-F0136A08A13E}">
      <dgm:prSet/>
      <dgm:spPr/>
      <dgm:t>
        <a:bodyPr/>
        <a:lstStyle/>
        <a:p>
          <a:r>
            <a:rPr lang="en-US" dirty="0"/>
            <a:t>Difficulty discussing the future</a:t>
          </a:r>
        </a:p>
      </dgm:t>
    </dgm:pt>
    <dgm:pt modelId="{913ADC46-DCF6-4C44-B7D7-F334240ECBE9}" type="parTrans" cxnId="{44B0E084-7BF9-4C02-83CB-4FA0187E4CBD}">
      <dgm:prSet/>
      <dgm:spPr/>
      <dgm:t>
        <a:bodyPr/>
        <a:lstStyle/>
        <a:p>
          <a:endParaRPr lang="en-US"/>
        </a:p>
      </dgm:t>
    </dgm:pt>
    <dgm:pt modelId="{FEA7A67A-C4D5-4DAA-9E56-FE50DE790371}" type="sibTrans" cxnId="{44B0E084-7BF9-4C02-83CB-4FA0187E4CBD}">
      <dgm:prSet/>
      <dgm:spPr/>
      <dgm:t>
        <a:bodyPr/>
        <a:lstStyle/>
        <a:p>
          <a:endParaRPr lang="en-US"/>
        </a:p>
      </dgm:t>
    </dgm:pt>
    <dgm:pt modelId="{BC5E2EFA-EC04-49CB-AE5C-56936460588A}">
      <dgm:prSet/>
      <dgm:spPr/>
      <dgm:t>
        <a:bodyPr/>
        <a:lstStyle/>
        <a:p>
          <a:r>
            <a:rPr lang="en-US"/>
            <a:t>Belief that loved ones will take care of everything</a:t>
          </a:r>
        </a:p>
      </dgm:t>
    </dgm:pt>
    <dgm:pt modelId="{F345FBB1-3D56-47C3-A61D-D7BBCD2FA4A4}" type="parTrans" cxnId="{7A89F1E7-8DC7-4ED6-A4CD-3B0B630D7316}">
      <dgm:prSet/>
      <dgm:spPr/>
      <dgm:t>
        <a:bodyPr/>
        <a:lstStyle/>
        <a:p>
          <a:endParaRPr lang="en-US"/>
        </a:p>
      </dgm:t>
    </dgm:pt>
    <dgm:pt modelId="{E4696141-14EC-4044-B203-7C5571EA8CFD}" type="sibTrans" cxnId="{7A89F1E7-8DC7-4ED6-A4CD-3B0B630D7316}">
      <dgm:prSet/>
      <dgm:spPr/>
      <dgm:t>
        <a:bodyPr/>
        <a:lstStyle/>
        <a:p>
          <a:endParaRPr lang="en-US"/>
        </a:p>
      </dgm:t>
    </dgm:pt>
    <dgm:pt modelId="{1059A2E5-6881-4DE7-802E-3CD0FA150C82}" type="pres">
      <dgm:prSet presAssocID="{1C574938-3AEB-478C-9ECE-F9F9625A6D67}" presName="vert0" presStyleCnt="0">
        <dgm:presLayoutVars>
          <dgm:dir/>
          <dgm:animOne val="branch"/>
          <dgm:animLvl val="lvl"/>
        </dgm:presLayoutVars>
      </dgm:prSet>
      <dgm:spPr/>
    </dgm:pt>
    <dgm:pt modelId="{53749125-8D4F-473B-95D0-E23897243552}" type="pres">
      <dgm:prSet presAssocID="{092AD316-669B-40B8-B0C1-24B6C06EB839}" presName="thickLine" presStyleLbl="alignNode1" presStyleIdx="0" presStyleCnt="3"/>
      <dgm:spPr/>
    </dgm:pt>
    <dgm:pt modelId="{3321E589-B818-4CA8-A478-28EDD5F61A9A}" type="pres">
      <dgm:prSet presAssocID="{092AD316-669B-40B8-B0C1-24B6C06EB839}" presName="horz1" presStyleCnt="0"/>
      <dgm:spPr/>
    </dgm:pt>
    <dgm:pt modelId="{9698DDBE-A13B-472E-9F71-B6E54B673616}" type="pres">
      <dgm:prSet presAssocID="{092AD316-669B-40B8-B0C1-24B6C06EB839}" presName="tx1" presStyleLbl="revTx" presStyleIdx="0" presStyleCnt="3"/>
      <dgm:spPr/>
    </dgm:pt>
    <dgm:pt modelId="{FCD5CD09-A146-476F-B33E-28CFA35AA2A8}" type="pres">
      <dgm:prSet presAssocID="{092AD316-669B-40B8-B0C1-24B6C06EB839}" presName="vert1" presStyleCnt="0"/>
      <dgm:spPr/>
    </dgm:pt>
    <dgm:pt modelId="{5C07A6E4-967E-48A5-9BED-2E77B21BFBC6}" type="pres">
      <dgm:prSet presAssocID="{756330F8-DAFD-44CD-90A9-F0136A08A13E}" presName="thickLine" presStyleLbl="alignNode1" presStyleIdx="1" presStyleCnt="3"/>
      <dgm:spPr/>
    </dgm:pt>
    <dgm:pt modelId="{A2B090E2-3874-4194-BD22-AA1FB32D223D}" type="pres">
      <dgm:prSet presAssocID="{756330F8-DAFD-44CD-90A9-F0136A08A13E}" presName="horz1" presStyleCnt="0"/>
      <dgm:spPr/>
    </dgm:pt>
    <dgm:pt modelId="{1A12AF33-6F46-4938-B41F-7988A6A5D7B8}" type="pres">
      <dgm:prSet presAssocID="{756330F8-DAFD-44CD-90A9-F0136A08A13E}" presName="tx1" presStyleLbl="revTx" presStyleIdx="1" presStyleCnt="3"/>
      <dgm:spPr/>
    </dgm:pt>
    <dgm:pt modelId="{7BD61A76-895E-4AC8-9ADE-A6FAF017F45A}" type="pres">
      <dgm:prSet presAssocID="{756330F8-DAFD-44CD-90A9-F0136A08A13E}" presName="vert1" presStyleCnt="0"/>
      <dgm:spPr/>
    </dgm:pt>
    <dgm:pt modelId="{410AD96D-F938-46E5-88FC-3D54C1FD9BE3}" type="pres">
      <dgm:prSet presAssocID="{BC5E2EFA-EC04-49CB-AE5C-56936460588A}" presName="thickLine" presStyleLbl="alignNode1" presStyleIdx="2" presStyleCnt="3"/>
      <dgm:spPr/>
    </dgm:pt>
    <dgm:pt modelId="{FB3E1360-1561-4CCF-ADEC-CA0178CEDDFC}" type="pres">
      <dgm:prSet presAssocID="{BC5E2EFA-EC04-49CB-AE5C-56936460588A}" presName="horz1" presStyleCnt="0"/>
      <dgm:spPr/>
    </dgm:pt>
    <dgm:pt modelId="{9E4B936A-69E8-40A5-8016-3967C08DD1D7}" type="pres">
      <dgm:prSet presAssocID="{BC5E2EFA-EC04-49CB-AE5C-56936460588A}" presName="tx1" presStyleLbl="revTx" presStyleIdx="2" presStyleCnt="3"/>
      <dgm:spPr/>
    </dgm:pt>
    <dgm:pt modelId="{7F394A9B-3266-4368-888B-4B6C2976E643}" type="pres">
      <dgm:prSet presAssocID="{BC5E2EFA-EC04-49CB-AE5C-56936460588A}" presName="vert1" presStyleCnt="0"/>
      <dgm:spPr/>
    </dgm:pt>
  </dgm:ptLst>
  <dgm:cxnLst>
    <dgm:cxn modelId="{99BDEA6B-9A2E-4E7E-938F-54952B71EABB}" type="presOf" srcId="{756330F8-DAFD-44CD-90A9-F0136A08A13E}" destId="{1A12AF33-6F46-4938-B41F-7988A6A5D7B8}" srcOrd="0" destOrd="0" presId="urn:microsoft.com/office/officeart/2008/layout/LinedList"/>
    <dgm:cxn modelId="{62DB5873-E999-402C-847B-EC6E1A3740AD}" type="presOf" srcId="{092AD316-669B-40B8-B0C1-24B6C06EB839}" destId="{9698DDBE-A13B-472E-9F71-B6E54B673616}" srcOrd="0" destOrd="0" presId="urn:microsoft.com/office/officeart/2008/layout/LinedList"/>
    <dgm:cxn modelId="{F3CB737C-CA74-46E8-A65A-27EB03315652}" srcId="{1C574938-3AEB-478C-9ECE-F9F9625A6D67}" destId="{092AD316-669B-40B8-B0C1-24B6C06EB839}" srcOrd="0" destOrd="0" parTransId="{ACA1FE43-603E-4B40-B15E-866DACCA3A98}" sibTransId="{5327DA83-D9D9-4325-B9CE-06E79373E141}"/>
    <dgm:cxn modelId="{44B0E084-7BF9-4C02-83CB-4FA0187E4CBD}" srcId="{1C574938-3AEB-478C-9ECE-F9F9625A6D67}" destId="{756330F8-DAFD-44CD-90A9-F0136A08A13E}" srcOrd="1" destOrd="0" parTransId="{913ADC46-DCF6-4C44-B7D7-F334240ECBE9}" sibTransId="{FEA7A67A-C4D5-4DAA-9E56-FE50DE790371}"/>
    <dgm:cxn modelId="{9DAC5187-4DCA-45B3-B1FF-BB9628359DC1}" type="presOf" srcId="{1C574938-3AEB-478C-9ECE-F9F9625A6D67}" destId="{1059A2E5-6881-4DE7-802E-3CD0FA150C82}" srcOrd="0" destOrd="0" presId="urn:microsoft.com/office/officeart/2008/layout/LinedList"/>
    <dgm:cxn modelId="{A8628CB2-C53B-4DCF-AC86-8B2CB376F187}" type="presOf" srcId="{BC5E2EFA-EC04-49CB-AE5C-56936460588A}" destId="{9E4B936A-69E8-40A5-8016-3967C08DD1D7}" srcOrd="0" destOrd="0" presId="urn:microsoft.com/office/officeart/2008/layout/LinedList"/>
    <dgm:cxn modelId="{7A89F1E7-8DC7-4ED6-A4CD-3B0B630D7316}" srcId="{1C574938-3AEB-478C-9ECE-F9F9625A6D67}" destId="{BC5E2EFA-EC04-49CB-AE5C-56936460588A}" srcOrd="2" destOrd="0" parTransId="{F345FBB1-3D56-47C3-A61D-D7BBCD2FA4A4}" sibTransId="{E4696141-14EC-4044-B203-7C5571EA8CFD}"/>
    <dgm:cxn modelId="{6ECEF464-E1AC-4CB4-B03C-DA42608F4874}" type="presParOf" srcId="{1059A2E5-6881-4DE7-802E-3CD0FA150C82}" destId="{53749125-8D4F-473B-95D0-E23897243552}" srcOrd="0" destOrd="0" presId="urn:microsoft.com/office/officeart/2008/layout/LinedList"/>
    <dgm:cxn modelId="{8E15AEA4-9853-4BCA-B848-8489B98307F9}" type="presParOf" srcId="{1059A2E5-6881-4DE7-802E-3CD0FA150C82}" destId="{3321E589-B818-4CA8-A478-28EDD5F61A9A}" srcOrd="1" destOrd="0" presId="urn:microsoft.com/office/officeart/2008/layout/LinedList"/>
    <dgm:cxn modelId="{78CC97AB-B215-4578-A0AC-735DAF1AE710}" type="presParOf" srcId="{3321E589-B818-4CA8-A478-28EDD5F61A9A}" destId="{9698DDBE-A13B-472E-9F71-B6E54B673616}" srcOrd="0" destOrd="0" presId="urn:microsoft.com/office/officeart/2008/layout/LinedList"/>
    <dgm:cxn modelId="{9C72193F-5986-47D7-A7A4-92C4FE9C9A0B}" type="presParOf" srcId="{3321E589-B818-4CA8-A478-28EDD5F61A9A}" destId="{FCD5CD09-A146-476F-B33E-28CFA35AA2A8}" srcOrd="1" destOrd="0" presId="urn:microsoft.com/office/officeart/2008/layout/LinedList"/>
    <dgm:cxn modelId="{E9A2C632-6E23-4F5B-9D65-A5FF0EB1727B}" type="presParOf" srcId="{1059A2E5-6881-4DE7-802E-3CD0FA150C82}" destId="{5C07A6E4-967E-48A5-9BED-2E77B21BFBC6}" srcOrd="2" destOrd="0" presId="urn:microsoft.com/office/officeart/2008/layout/LinedList"/>
    <dgm:cxn modelId="{C61B557F-92EB-4E5E-AF90-61BDAD3C00DF}" type="presParOf" srcId="{1059A2E5-6881-4DE7-802E-3CD0FA150C82}" destId="{A2B090E2-3874-4194-BD22-AA1FB32D223D}" srcOrd="3" destOrd="0" presId="urn:microsoft.com/office/officeart/2008/layout/LinedList"/>
    <dgm:cxn modelId="{12305E65-68AF-4890-979B-E3985A9ABB1E}" type="presParOf" srcId="{A2B090E2-3874-4194-BD22-AA1FB32D223D}" destId="{1A12AF33-6F46-4938-B41F-7988A6A5D7B8}" srcOrd="0" destOrd="0" presId="urn:microsoft.com/office/officeart/2008/layout/LinedList"/>
    <dgm:cxn modelId="{9BC1D1E0-3103-4B04-864F-DDBCD629DFAC}" type="presParOf" srcId="{A2B090E2-3874-4194-BD22-AA1FB32D223D}" destId="{7BD61A76-895E-4AC8-9ADE-A6FAF017F45A}" srcOrd="1" destOrd="0" presId="urn:microsoft.com/office/officeart/2008/layout/LinedList"/>
    <dgm:cxn modelId="{11F54D75-CA75-4C52-B6E2-5A58C5D2B3A4}" type="presParOf" srcId="{1059A2E5-6881-4DE7-802E-3CD0FA150C82}" destId="{410AD96D-F938-46E5-88FC-3D54C1FD9BE3}" srcOrd="4" destOrd="0" presId="urn:microsoft.com/office/officeart/2008/layout/LinedList"/>
    <dgm:cxn modelId="{50017C5B-786D-41D6-AB6E-A6E913986A19}" type="presParOf" srcId="{1059A2E5-6881-4DE7-802E-3CD0FA150C82}" destId="{FB3E1360-1561-4CCF-ADEC-CA0178CEDDFC}" srcOrd="5" destOrd="0" presId="urn:microsoft.com/office/officeart/2008/layout/LinedList"/>
    <dgm:cxn modelId="{8F22C35E-C89A-4951-8F53-3D3B43D7A1B8}" type="presParOf" srcId="{FB3E1360-1561-4CCF-ADEC-CA0178CEDDFC}" destId="{9E4B936A-69E8-40A5-8016-3967C08DD1D7}" srcOrd="0" destOrd="0" presId="urn:microsoft.com/office/officeart/2008/layout/LinedList"/>
    <dgm:cxn modelId="{F744F37C-0944-43D7-A288-3E2F6687BDC6}" type="presParOf" srcId="{FB3E1360-1561-4CCF-ADEC-CA0178CEDDFC}" destId="{7F394A9B-3266-4368-888B-4B6C2976E6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080CD-3BCC-4C80-B6DD-646BB0B97F4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C1CD17C-001A-485D-9CA2-B8247EB54736}">
      <dgm:prSet/>
      <dgm:spPr/>
      <dgm:t>
        <a:bodyPr/>
        <a:lstStyle/>
        <a:p>
          <a:pPr>
            <a:lnSpc>
              <a:spcPct val="100000"/>
            </a:lnSpc>
          </a:pPr>
          <a:r>
            <a:rPr lang="en-US" dirty="0"/>
            <a:t>Surrogate Decision-makers are underprepared</a:t>
          </a:r>
        </a:p>
      </dgm:t>
    </dgm:pt>
    <dgm:pt modelId="{D277C232-32BA-4F18-BC97-9754A9AFFEFD}" type="parTrans" cxnId="{C6822EBA-7F2D-468B-B551-BD125172C296}">
      <dgm:prSet/>
      <dgm:spPr/>
      <dgm:t>
        <a:bodyPr/>
        <a:lstStyle/>
        <a:p>
          <a:endParaRPr lang="en-US"/>
        </a:p>
      </dgm:t>
    </dgm:pt>
    <dgm:pt modelId="{F8AA2374-F052-4F6B-92E8-E20F426B07F9}" type="sibTrans" cxnId="{C6822EBA-7F2D-468B-B551-BD125172C296}">
      <dgm:prSet/>
      <dgm:spPr/>
      <dgm:t>
        <a:bodyPr/>
        <a:lstStyle/>
        <a:p>
          <a:endParaRPr lang="en-US"/>
        </a:p>
      </dgm:t>
    </dgm:pt>
    <dgm:pt modelId="{74345BBB-A63C-444D-8D15-EF13DF9C2E26}">
      <dgm:prSet/>
      <dgm:spPr/>
      <dgm:t>
        <a:bodyPr/>
        <a:lstStyle/>
        <a:p>
          <a:pPr>
            <a:lnSpc>
              <a:spcPct val="100000"/>
            </a:lnSpc>
          </a:pPr>
          <a:r>
            <a:rPr lang="en-US"/>
            <a:t>Immense burden &amp; guilt</a:t>
          </a:r>
        </a:p>
      </dgm:t>
    </dgm:pt>
    <dgm:pt modelId="{0340405A-F1EE-41B0-A43C-069F470CEA71}" type="parTrans" cxnId="{E55F4E74-E097-42CF-B4CB-B76D477AEC3E}">
      <dgm:prSet/>
      <dgm:spPr/>
      <dgm:t>
        <a:bodyPr/>
        <a:lstStyle/>
        <a:p>
          <a:endParaRPr lang="en-US"/>
        </a:p>
      </dgm:t>
    </dgm:pt>
    <dgm:pt modelId="{24B00E02-5BB2-4EAE-BD2B-B4AE5BC8B0EF}" type="sibTrans" cxnId="{E55F4E74-E097-42CF-B4CB-B76D477AEC3E}">
      <dgm:prSet/>
      <dgm:spPr/>
      <dgm:t>
        <a:bodyPr/>
        <a:lstStyle/>
        <a:p>
          <a:endParaRPr lang="en-US"/>
        </a:p>
      </dgm:t>
    </dgm:pt>
    <dgm:pt modelId="{9CE7491E-AD46-4CBF-B358-BFE7FCFC7F8F}" type="pres">
      <dgm:prSet presAssocID="{85D080CD-3BCC-4C80-B6DD-646BB0B97F4A}" presName="root" presStyleCnt="0">
        <dgm:presLayoutVars>
          <dgm:dir/>
          <dgm:resizeHandles val="exact"/>
        </dgm:presLayoutVars>
      </dgm:prSet>
      <dgm:spPr/>
    </dgm:pt>
    <dgm:pt modelId="{6047D8E3-6DBC-404A-8060-6F90CD860139}" type="pres">
      <dgm:prSet presAssocID="{4C1CD17C-001A-485D-9CA2-B8247EB54736}" presName="compNode" presStyleCnt="0"/>
      <dgm:spPr/>
    </dgm:pt>
    <dgm:pt modelId="{2E1A1984-0958-4B53-A89E-1AFA5DB75348}" type="pres">
      <dgm:prSet presAssocID="{4C1CD17C-001A-485D-9CA2-B8247EB54736}"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8EA096C-43D1-443C-9636-268C8B979274}" type="pres">
      <dgm:prSet presAssocID="{4C1CD17C-001A-485D-9CA2-B8247EB54736}" presName="spaceRect" presStyleCnt="0"/>
      <dgm:spPr/>
    </dgm:pt>
    <dgm:pt modelId="{3FFDA545-06CF-4D4D-B09E-F3BB1B2B4691}" type="pres">
      <dgm:prSet presAssocID="{4C1CD17C-001A-485D-9CA2-B8247EB54736}" presName="textRect" presStyleLbl="revTx" presStyleIdx="0" presStyleCnt="2">
        <dgm:presLayoutVars>
          <dgm:chMax val="1"/>
          <dgm:chPref val="1"/>
        </dgm:presLayoutVars>
      </dgm:prSet>
      <dgm:spPr/>
    </dgm:pt>
    <dgm:pt modelId="{02296305-7D09-4C24-AC67-59600D9BFFA4}" type="pres">
      <dgm:prSet presAssocID="{F8AA2374-F052-4F6B-92E8-E20F426B07F9}" presName="sibTrans" presStyleCnt="0"/>
      <dgm:spPr/>
    </dgm:pt>
    <dgm:pt modelId="{067ABCCF-45BD-4780-80F9-265FE6912E69}" type="pres">
      <dgm:prSet presAssocID="{74345BBB-A63C-444D-8D15-EF13DF9C2E26}" presName="compNode" presStyleCnt="0"/>
      <dgm:spPr/>
    </dgm:pt>
    <dgm:pt modelId="{083340A5-998E-4D33-9DBB-D5C8C975A859}" type="pres">
      <dgm:prSet presAssocID="{74345BBB-A63C-444D-8D15-EF13DF9C2E26}"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29795C3-9C4C-45B5-97F8-3F076A4CEA7B}" type="pres">
      <dgm:prSet presAssocID="{74345BBB-A63C-444D-8D15-EF13DF9C2E26}" presName="spaceRect" presStyleCnt="0"/>
      <dgm:spPr/>
    </dgm:pt>
    <dgm:pt modelId="{171619D2-7F66-4E48-A7C0-C3D1052B26DD}" type="pres">
      <dgm:prSet presAssocID="{74345BBB-A63C-444D-8D15-EF13DF9C2E26}" presName="textRect" presStyleLbl="revTx" presStyleIdx="1" presStyleCnt="2">
        <dgm:presLayoutVars>
          <dgm:chMax val="1"/>
          <dgm:chPref val="1"/>
        </dgm:presLayoutVars>
      </dgm:prSet>
      <dgm:spPr/>
    </dgm:pt>
  </dgm:ptLst>
  <dgm:cxnLst>
    <dgm:cxn modelId="{8FC7341E-21C7-4B6E-9D72-A9D9EF492034}" type="presOf" srcId="{4C1CD17C-001A-485D-9CA2-B8247EB54736}" destId="{3FFDA545-06CF-4D4D-B09E-F3BB1B2B4691}" srcOrd="0" destOrd="0" presId="urn:microsoft.com/office/officeart/2018/2/layout/IconLabelList"/>
    <dgm:cxn modelId="{0D347B25-4D6C-4442-9085-0EFB97B5EB6B}" type="presOf" srcId="{85D080CD-3BCC-4C80-B6DD-646BB0B97F4A}" destId="{9CE7491E-AD46-4CBF-B358-BFE7FCFC7F8F}" srcOrd="0" destOrd="0" presId="urn:microsoft.com/office/officeart/2018/2/layout/IconLabelList"/>
    <dgm:cxn modelId="{E55F4E74-E097-42CF-B4CB-B76D477AEC3E}" srcId="{85D080CD-3BCC-4C80-B6DD-646BB0B97F4A}" destId="{74345BBB-A63C-444D-8D15-EF13DF9C2E26}" srcOrd="1" destOrd="0" parTransId="{0340405A-F1EE-41B0-A43C-069F470CEA71}" sibTransId="{24B00E02-5BB2-4EAE-BD2B-B4AE5BC8B0EF}"/>
    <dgm:cxn modelId="{C6822EBA-7F2D-468B-B551-BD125172C296}" srcId="{85D080CD-3BCC-4C80-B6DD-646BB0B97F4A}" destId="{4C1CD17C-001A-485D-9CA2-B8247EB54736}" srcOrd="0" destOrd="0" parTransId="{D277C232-32BA-4F18-BC97-9754A9AFFEFD}" sibTransId="{F8AA2374-F052-4F6B-92E8-E20F426B07F9}"/>
    <dgm:cxn modelId="{1E1796BA-9B99-444B-A016-3E6AEF285353}" type="presOf" srcId="{74345BBB-A63C-444D-8D15-EF13DF9C2E26}" destId="{171619D2-7F66-4E48-A7C0-C3D1052B26DD}" srcOrd="0" destOrd="0" presId="urn:microsoft.com/office/officeart/2018/2/layout/IconLabelList"/>
    <dgm:cxn modelId="{BC818724-3E40-416F-A74C-0CA321B6DAA5}" type="presParOf" srcId="{9CE7491E-AD46-4CBF-B358-BFE7FCFC7F8F}" destId="{6047D8E3-6DBC-404A-8060-6F90CD860139}" srcOrd="0" destOrd="0" presId="urn:microsoft.com/office/officeart/2018/2/layout/IconLabelList"/>
    <dgm:cxn modelId="{9E00C0D6-6109-4604-84CC-F5B362707602}" type="presParOf" srcId="{6047D8E3-6DBC-404A-8060-6F90CD860139}" destId="{2E1A1984-0958-4B53-A89E-1AFA5DB75348}" srcOrd="0" destOrd="0" presId="urn:microsoft.com/office/officeart/2018/2/layout/IconLabelList"/>
    <dgm:cxn modelId="{147B160B-D3F2-4C7D-BF8B-1899AB51F27D}" type="presParOf" srcId="{6047D8E3-6DBC-404A-8060-6F90CD860139}" destId="{48EA096C-43D1-443C-9636-268C8B979274}" srcOrd="1" destOrd="0" presId="urn:microsoft.com/office/officeart/2018/2/layout/IconLabelList"/>
    <dgm:cxn modelId="{A94873CE-A144-4DB5-84E5-9F1E05B7F8D1}" type="presParOf" srcId="{6047D8E3-6DBC-404A-8060-6F90CD860139}" destId="{3FFDA545-06CF-4D4D-B09E-F3BB1B2B4691}" srcOrd="2" destOrd="0" presId="urn:microsoft.com/office/officeart/2018/2/layout/IconLabelList"/>
    <dgm:cxn modelId="{BA783721-99FD-4A12-8AF0-C43BEE780D72}" type="presParOf" srcId="{9CE7491E-AD46-4CBF-B358-BFE7FCFC7F8F}" destId="{02296305-7D09-4C24-AC67-59600D9BFFA4}" srcOrd="1" destOrd="0" presId="urn:microsoft.com/office/officeart/2018/2/layout/IconLabelList"/>
    <dgm:cxn modelId="{E7CEF9B6-3E76-4FB4-9988-9EE8AB7152F5}" type="presParOf" srcId="{9CE7491E-AD46-4CBF-B358-BFE7FCFC7F8F}" destId="{067ABCCF-45BD-4780-80F9-265FE6912E69}" srcOrd="2" destOrd="0" presId="urn:microsoft.com/office/officeart/2018/2/layout/IconLabelList"/>
    <dgm:cxn modelId="{4CC234EC-A7FA-4014-A366-460843EF30DE}" type="presParOf" srcId="{067ABCCF-45BD-4780-80F9-265FE6912E69}" destId="{083340A5-998E-4D33-9DBB-D5C8C975A859}" srcOrd="0" destOrd="0" presId="urn:microsoft.com/office/officeart/2018/2/layout/IconLabelList"/>
    <dgm:cxn modelId="{4659CCDD-AA67-4826-BBAA-63AD525D6934}" type="presParOf" srcId="{067ABCCF-45BD-4780-80F9-265FE6912E69}" destId="{A29795C3-9C4C-45B5-97F8-3F076A4CEA7B}" srcOrd="1" destOrd="0" presId="urn:microsoft.com/office/officeart/2018/2/layout/IconLabelList"/>
    <dgm:cxn modelId="{289C4D09-37AA-4848-89F3-3714B7589EFB}" type="presParOf" srcId="{067ABCCF-45BD-4780-80F9-265FE6912E69}" destId="{171619D2-7F66-4E48-A7C0-C3D1052B26D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A91B2-C336-432C-A863-2B49A955CB08}"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AFBD2AE-96D9-4970-B23C-6F211FB3E935}">
      <dgm:prSet/>
      <dgm:spPr/>
      <dgm:t>
        <a:bodyPr/>
        <a:lstStyle/>
        <a:p>
          <a:r>
            <a:rPr lang="en-US"/>
            <a:t>Lower rates of healthcare utilization</a:t>
          </a:r>
        </a:p>
      </dgm:t>
    </dgm:pt>
    <dgm:pt modelId="{A6F0C6A3-1D1C-4853-9494-941A3C7DBDBD}" type="parTrans" cxnId="{2A4571C7-1A3E-41E3-913C-C8AAEA89669F}">
      <dgm:prSet/>
      <dgm:spPr/>
      <dgm:t>
        <a:bodyPr/>
        <a:lstStyle/>
        <a:p>
          <a:endParaRPr lang="en-US"/>
        </a:p>
      </dgm:t>
    </dgm:pt>
    <dgm:pt modelId="{53BE13F2-B89B-409A-B34B-A9C8F6EB3F0D}" type="sibTrans" cxnId="{2A4571C7-1A3E-41E3-913C-C8AAEA89669F}">
      <dgm:prSet/>
      <dgm:spPr/>
      <dgm:t>
        <a:bodyPr/>
        <a:lstStyle/>
        <a:p>
          <a:endParaRPr lang="en-US"/>
        </a:p>
      </dgm:t>
    </dgm:pt>
    <dgm:pt modelId="{31F68790-A6F4-4230-BBA1-3C8E1180ADD8}">
      <dgm:prSet/>
      <dgm:spPr/>
      <dgm:t>
        <a:bodyPr/>
        <a:lstStyle/>
        <a:p>
          <a:r>
            <a:rPr lang="en-US"/>
            <a:t>Lower rates of life-prolonging treatments</a:t>
          </a:r>
        </a:p>
      </dgm:t>
    </dgm:pt>
    <dgm:pt modelId="{2327497E-4F89-4CC2-9AAE-22E4BEBAF240}" type="parTrans" cxnId="{823FD660-9CE5-417D-BF76-1C5E34508917}">
      <dgm:prSet/>
      <dgm:spPr/>
      <dgm:t>
        <a:bodyPr/>
        <a:lstStyle/>
        <a:p>
          <a:endParaRPr lang="en-US"/>
        </a:p>
      </dgm:t>
    </dgm:pt>
    <dgm:pt modelId="{CFFEB72F-72F7-477C-B1E8-87DB16D08AD5}" type="sibTrans" cxnId="{823FD660-9CE5-417D-BF76-1C5E34508917}">
      <dgm:prSet/>
      <dgm:spPr/>
      <dgm:t>
        <a:bodyPr/>
        <a:lstStyle/>
        <a:p>
          <a:endParaRPr lang="en-US"/>
        </a:p>
      </dgm:t>
    </dgm:pt>
    <dgm:pt modelId="{64B51350-0E3B-4DFC-87E6-EB77D183D4F5}">
      <dgm:prSet/>
      <dgm:spPr/>
      <dgm:t>
        <a:bodyPr/>
        <a:lstStyle/>
        <a:p>
          <a:r>
            <a:rPr lang="en-US"/>
            <a:t>Improved relational quality with loved ones</a:t>
          </a:r>
        </a:p>
      </dgm:t>
    </dgm:pt>
    <dgm:pt modelId="{B5A1F0AF-921F-4E21-AC33-66E479411191}" type="parTrans" cxnId="{B7A4DB1A-F4BE-45D1-82F4-1AB6D87177C8}">
      <dgm:prSet/>
      <dgm:spPr/>
      <dgm:t>
        <a:bodyPr/>
        <a:lstStyle/>
        <a:p>
          <a:endParaRPr lang="en-US"/>
        </a:p>
      </dgm:t>
    </dgm:pt>
    <dgm:pt modelId="{BD6F3BDF-F23E-4EDE-8C3F-C42A28ADCC3E}" type="sibTrans" cxnId="{B7A4DB1A-F4BE-45D1-82F4-1AB6D87177C8}">
      <dgm:prSet/>
      <dgm:spPr/>
      <dgm:t>
        <a:bodyPr/>
        <a:lstStyle/>
        <a:p>
          <a:endParaRPr lang="en-US"/>
        </a:p>
      </dgm:t>
    </dgm:pt>
    <dgm:pt modelId="{70A32F10-AE18-4369-866F-36FC3925FC9A}" type="pres">
      <dgm:prSet presAssocID="{3B3A91B2-C336-432C-A863-2B49A955CB08}" presName="outerComposite" presStyleCnt="0">
        <dgm:presLayoutVars>
          <dgm:chMax val="5"/>
          <dgm:dir/>
          <dgm:resizeHandles val="exact"/>
        </dgm:presLayoutVars>
      </dgm:prSet>
      <dgm:spPr/>
    </dgm:pt>
    <dgm:pt modelId="{1BA11A08-A615-46CC-BEBC-1605A1C4493E}" type="pres">
      <dgm:prSet presAssocID="{3B3A91B2-C336-432C-A863-2B49A955CB08}" presName="dummyMaxCanvas" presStyleCnt="0">
        <dgm:presLayoutVars/>
      </dgm:prSet>
      <dgm:spPr/>
    </dgm:pt>
    <dgm:pt modelId="{EB4B0FC6-B4DA-466A-B9F2-1F87565BC13D}" type="pres">
      <dgm:prSet presAssocID="{3B3A91B2-C336-432C-A863-2B49A955CB08}" presName="ThreeNodes_1" presStyleLbl="node1" presStyleIdx="0" presStyleCnt="3">
        <dgm:presLayoutVars>
          <dgm:bulletEnabled val="1"/>
        </dgm:presLayoutVars>
      </dgm:prSet>
      <dgm:spPr/>
    </dgm:pt>
    <dgm:pt modelId="{3577B8A6-57FD-4331-98BB-7E4D66CE0E19}" type="pres">
      <dgm:prSet presAssocID="{3B3A91B2-C336-432C-A863-2B49A955CB08}" presName="ThreeNodes_2" presStyleLbl="node1" presStyleIdx="1" presStyleCnt="3">
        <dgm:presLayoutVars>
          <dgm:bulletEnabled val="1"/>
        </dgm:presLayoutVars>
      </dgm:prSet>
      <dgm:spPr/>
    </dgm:pt>
    <dgm:pt modelId="{D7E9ED45-D626-4A5E-8DE9-3D60A75B8C49}" type="pres">
      <dgm:prSet presAssocID="{3B3A91B2-C336-432C-A863-2B49A955CB08}" presName="ThreeNodes_3" presStyleLbl="node1" presStyleIdx="2" presStyleCnt="3">
        <dgm:presLayoutVars>
          <dgm:bulletEnabled val="1"/>
        </dgm:presLayoutVars>
      </dgm:prSet>
      <dgm:spPr/>
    </dgm:pt>
    <dgm:pt modelId="{3F8B537A-D50D-4C80-94EC-69DBC4E32FCF}" type="pres">
      <dgm:prSet presAssocID="{3B3A91B2-C336-432C-A863-2B49A955CB08}" presName="ThreeConn_1-2" presStyleLbl="fgAccFollowNode1" presStyleIdx="0" presStyleCnt="2">
        <dgm:presLayoutVars>
          <dgm:bulletEnabled val="1"/>
        </dgm:presLayoutVars>
      </dgm:prSet>
      <dgm:spPr/>
    </dgm:pt>
    <dgm:pt modelId="{9778CD86-1EBA-4D67-8553-6B515190C87D}" type="pres">
      <dgm:prSet presAssocID="{3B3A91B2-C336-432C-A863-2B49A955CB08}" presName="ThreeConn_2-3" presStyleLbl="fgAccFollowNode1" presStyleIdx="1" presStyleCnt="2">
        <dgm:presLayoutVars>
          <dgm:bulletEnabled val="1"/>
        </dgm:presLayoutVars>
      </dgm:prSet>
      <dgm:spPr/>
    </dgm:pt>
    <dgm:pt modelId="{53DA79D7-735D-40F3-9B56-96BC0CD01353}" type="pres">
      <dgm:prSet presAssocID="{3B3A91B2-C336-432C-A863-2B49A955CB08}" presName="ThreeNodes_1_text" presStyleLbl="node1" presStyleIdx="2" presStyleCnt="3">
        <dgm:presLayoutVars>
          <dgm:bulletEnabled val="1"/>
        </dgm:presLayoutVars>
      </dgm:prSet>
      <dgm:spPr/>
    </dgm:pt>
    <dgm:pt modelId="{92A2EE91-84E4-42AB-96F9-238022F1AA8B}" type="pres">
      <dgm:prSet presAssocID="{3B3A91B2-C336-432C-A863-2B49A955CB08}" presName="ThreeNodes_2_text" presStyleLbl="node1" presStyleIdx="2" presStyleCnt="3">
        <dgm:presLayoutVars>
          <dgm:bulletEnabled val="1"/>
        </dgm:presLayoutVars>
      </dgm:prSet>
      <dgm:spPr/>
    </dgm:pt>
    <dgm:pt modelId="{DFAD747E-EC3A-4DEF-B91B-CDB6ECCC8EF3}" type="pres">
      <dgm:prSet presAssocID="{3B3A91B2-C336-432C-A863-2B49A955CB08}" presName="ThreeNodes_3_text" presStyleLbl="node1" presStyleIdx="2" presStyleCnt="3">
        <dgm:presLayoutVars>
          <dgm:bulletEnabled val="1"/>
        </dgm:presLayoutVars>
      </dgm:prSet>
      <dgm:spPr/>
    </dgm:pt>
  </dgm:ptLst>
  <dgm:cxnLst>
    <dgm:cxn modelId="{B7A4DB1A-F4BE-45D1-82F4-1AB6D87177C8}" srcId="{3B3A91B2-C336-432C-A863-2B49A955CB08}" destId="{64B51350-0E3B-4DFC-87E6-EB77D183D4F5}" srcOrd="2" destOrd="0" parTransId="{B5A1F0AF-921F-4E21-AC33-66E479411191}" sibTransId="{BD6F3BDF-F23E-4EDE-8C3F-C42A28ADCC3E}"/>
    <dgm:cxn modelId="{1270CD1F-6184-4F95-9FC2-55F2B630A83D}" type="presOf" srcId="{3B3A91B2-C336-432C-A863-2B49A955CB08}" destId="{70A32F10-AE18-4369-866F-36FC3925FC9A}" srcOrd="0" destOrd="0" presId="urn:microsoft.com/office/officeart/2005/8/layout/vProcess5"/>
    <dgm:cxn modelId="{64A14726-A27F-45D3-98C0-2C29C96C5EF8}" type="presOf" srcId="{1AFBD2AE-96D9-4970-B23C-6F211FB3E935}" destId="{53DA79D7-735D-40F3-9B56-96BC0CD01353}" srcOrd="1" destOrd="0" presId="urn:microsoft.com/office/officeart/2005/8/layout/vProcess5"/>
    <dgm:cxn modelId="{B0C5043A-518E-433D-865F-93EBA386D534}" type="presOf" srcId="{64B51350-0E3B-4DFC-87E6-EB77D183D4F5}" destId="{DFAD747E-EC3A-4DEF-B91B-CDB6ECCC8EF3}" srcOrd="1" destOrd="0" presId="urn:microsoft.com/office/officeart/2005/8/layout/vProcess5"/>
    <dgm:cxn modelId="{823FD660-9CE5-417D-BF76-1C5E34508917}" srcId="{3B3A91B2-C336-432C-A863-2B49A955CB08}" destId="{31F68790-A6F4-4230-BBA1-3C8E1180ADD8}" srcOrd="1" destOrd="0" parTransId="{2327497E-4F89-4CC2-9AAE-22E4BEBAF240}" sibTransId="{CFFEB72F-72F7-477C-B1E8-87DB16D08AD5}"/>
    <dgm:cxn modelId="{B545274B-EA8E-4EAE-A8E4-E902A3398436}" type="presOf" srcId="{64B51350-0E3B-4DFC-87E6-EB77D183D4F5}" destId="{D7E9ED45-D626-4A5E-8DE9-3D60A75B8C49}" srcOrd="0" destOrd="0" presId="urn:microsoft.com/office/officeart/2005/8/layout/vProcess5"/>
    <dgm:cxn modelId="{F1220780-3B9A-40E9-8E9E-6B3708FB16EC}" type="presOf" srcId="{53BE13F2-B89B-409A-B34B-A9C8F6EB3F0D}" destId="{3F8B537A-D50D-4C80-94EC-69DBC4E32FCF}" srcOrd="0" destOrd="0" presId="urn:microsoft.com/office/officeart/2005/8/layout/vProcess5"/>
    <dgm:cxn modelId="{9FDDD482-BC1A-4688-82FA-81E24A4C9067}" type="presOf" srcId="{31F68790-A6F4-4230-BBA1-3C8E1180ADD8}" destId="{3577B8A6-57FD-4331-98BB-7E4D66CE0E19}" srcOrd="0" destOrd="0" presId="urn:microsoft.com/office/officeart/2005/8/layout/vProcess5"/>
    <dgm:cxn modelId="{D802D09B-4C8F-446B-9986-3EAC1D7FED4C}" type="presOf" srcId="{CFFEB72F-72F7-477C-B1E8-87DB16D08AD5}" destId="{9778CD86-1EBA-4D67-8553-6B515190C87D}" srcOrd="0" destOrd="0" presId="urn:microsoft.com/office/officeart/2005/8/layout/vProcess5"/>
    <dgm:cxn modelId="{D1F7B6A5-90D8-4835-B982-F99D14DDBBD7}" type="presOf" srcId="{1AFBD2AE-96D9-4970-B23C-6F211FB3E935}" destId="{EB4B0FC6-B4DA-466A-B9F2-1F87565BC13D}" srcOrd="0" destOrd="0" presId="urn:microsoft.com/office/officeart/2005/8/layout/vProcess5"/>
    <dgm:cxn modelId="{2A4571C7-1A3E-41E3-913C-C8AAEA89669F}" srcId="{3B3A91B2-C336-432C-A863-2B49A955CB08}" destId="{1AFBD2AE-96D9-4970-B23C-6F211FB3E935}" srcOrd="0" destOrd="0" parTransId="{A6F0C6A3-1D1C-4853-9494-941A3C7DBDBD}" sibTransId="{53BE13F2-B89B-409A-B34B-A9C8F6EB3F0D}"/>
    <dgm:cxn modelId="{D99DE9CC-0240-490F-8D5B-3F3AF552AA18}" type="presOf" srcId="{31F68790-A6F4-4230-BBA1-3C8E1180ADD8}" destId="{92A2EE91-84E4-42AB-96F9-238022F1AA8B}" srcOrd="1" destOrd="0" presId="urn:microsoft.com/office/officeart/2005/8/layout/vProcess5"/>
    <dgm:cxn modelId="{514D85E5-6F45-4B93-9A0D-26835D09CB4B}" type="presParOf" srcId="{70A32F10-AE18-4369-866F-36FC3925FC9A}" destId="{1BA11A08-A615-46CC-BEBC-1605A1C4493E}" srcOrd="0" destOrd="0" presId="urn:microsoft.com/office/officeart/2005/8/layout/vProcess5"/>
    <dgm:cxn modelId="{D3DE14F3-8639-4FCE-B3CB-CA08BBD7F2BF}" type="presParOf" srcId="{70A32F10-AE18-4369-866F-36FC3925FC9A}" destId="{EB4B0FC6-B4DA-466A-B9F2-1F87565BC13D}" srcOrd="1" destOrd="0" presId="urn:microsoft.com/office/officeart/2005/8/layout/vProcess5"/>
    <dgm:cxn modelId="{B408BA19-09C0-4888-9F18-A30774C2B338}" type="presParOf" srcId="{70A32F10-AE18-4369-866F-36FC3925FC9A}" destId="{3577B8A6-57FD-4331-98BB-7E4D66CE0E19}" srcOrd="2" destOrd="0" presId="urn:microsoft.com/office/officeart/2005/8/layout/vProcess5"/>
    <dgm:cxn modelId="{5587F3E3-BAE0-482A-B564-20EF3C703EC3}" type="presParOf" srcId="{70A32F10-AE18-4369-866F-36FC3925FC9A}" destId="{D7E9ED45-D626-4A5E-8DE9-3D60A75B8C49}" srcOrd="3" destOrd="0" presId="urn:microsoft.com/office/officeart/2005/8/layout/vProcess5"/>
    <dgm:cxn modelId="{C65DFDF9-C876-4E30-8523-0E0CCD2E15FE}" type="presParOf" srcId="{70A32F10-AE18-4369-866F-36FC3925FC9A}" destId="{3F8B537A-D50D-4C80-94EC-69DBC4E32FCF}" srcOrd="4" destOrd="0" presId="urn:microsoft.com/office/officeart/2005/8/layout/vProcess5"/>
    <dgm:cxn modelId="{2B68A292-9873-44FF-B976-F5DAF7D50B2E}" type="presParOf" srcId="{70A32F10-AE18-4369-866F-36FC3925FC9A}" destId="{9778CD86-1EBA-4D67-8553-6B515190C87D}" srcOrd="5" destOrd="0" presId="urn:microsoft.com/office/officeart/2005/8/layout/vProcess5"/>
    <dgm:cxn modelId="{25AB5B5C-964D-44DA-9D36-E4ADB1818BAE}" type="presParOf" srcId="{70A32F10-AE18-4369-866F-36FC3925FC9A}" destId="{53DA79D7-735D-40F3-9B56-96BC0CD01353}" srcOrd="6" destOrd="0" presId="urn:microsoft.com/office/officeart/2005/8/layout/vProcess5"/>
    <dgm:cxn modelId="{5F3C9878-9E7C-4D27-B282-3F3CF9DBE11D}" type="presParOf" srcId="{70A32F10-AE18-4369-866F-36FC3925FC9A}" destId="{92A2EE91-84E4-42AB-96F9-238022F1AA8B}" srcOrd="7" destOrd="0" presId="urn:microsoft.com/office/officeart/2005/8/layout/vProcess5"/>
    <dgm:cxn modelId="{053FB55B-9F93-4D07-8011-3BAA988FCE7B}" type="presParOf" srcId="{70A32F10-AE18-4369-866F-36FC3925FC9A}" destId="{DFAD747E-EC3A-4DEF-B91B-CDB6ECCC8EF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8BB757-46E8-4E57-99C5-B510B28B7CB1}"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EBE5D261-2AE6-4E7F-A1A7-79B269C86B47}">
      <dgm:prSet/>
      <dgm:spPr/>
      <dgm:t>
        <a:bodyPr/>
        <a:lstStyle/>
        <a:p>
          <a:r>
            <a:rPr lang="en-US"/>
            <a:t>Primary Care Providers have unique relationship</a:t>
          </a:r>
        </a:p>
      </dgm:t>
    </dgm:pt>
    <dgm:pt modelId="{40DC16A9-6C55-4387-837C-3342DA2F4A3A}" type="parTrans" cxnId="{666CE655-0D84-4339-9F37-834D33AD7039}">
      <dgm:prSet/>
      <dgm:spPr/>
      <dgm:t>
        <a:bodyPr/>
        <a:lstStyle/>
        <a:p>
          <a:endParaRPr lang="en-US"/>
        </a:p>
      </dgm:t>
    </dgm:pt>
    <dgm:pt modelId="{76712944-B18F-42F4-BB61-C1A49E5C140B}" type="sibTrans" cxnId="{666CE655-0D84-4339-9F37-834D33AD7039}">
      <dgm:prSet/>
      <dgm:spPr/>
      <dgm:t>
        <a:bodyPr/>
        <a:lstStyle/>
        <a:p>
          <a:endParaRPr lang="en-US"/>
        </a:p>
      </dgm:t>
    </dgm:pt>
    <dgm:pt modelId="{EBFD001F-2DB7-415C-B73A-1040D14B164D}">
      <dgm:prSet/>
      <dgm:spPr/>
      <dgm:t>
        <a:bodyPr/>
        <a:lstStyle/>
        <a:p>
          <a:r>
            <a:rPr lang="en-US"/>
            <a:t>Providers feel underprepared to provide ACP</a:t>
          </a:r>
        </a:p>
      </dgm:t>
    </dgm:pt>
    <dgm:pt modelId="{AD6BA51C-90BE-4024-B543-B70785849ABE}" type="parTrans" cxnId="{27A7BA48-A0F9-47F9-9DAC-C0EDF5D4A73C}">
      <dgm:prSet/>
      <dgm:spPr/>
      <dgm:t>
        <a:bodyPr/>
        <a:lstStyle/>
        <a:p>
          <a:endParaRPr lang="en-US"/>
        </a:p>
      </dgm:t>
    </dgm:pt>
    <dgm:pt modelId="{0D93E1B3-A87F-471A-AED6-BD2884748D85}" type="sibTrans" cxnId="{27A7BA48-A0F9-47F9-9DAC-C0EDF5D4A73C}">
      <dgm:prSet/>
      <dgm:spPr/>
      <dgm:t>
        <a:bodyPr/>
        <a:lstStyle/>
        <a:p>
          <a:endParaRPr lang="en-US"/>
        </a:p>
      </dgm:t>
    </dgm:pt>
    <dgm:pt modelId="{AA511707-75C5-45C2-902C-F2451C7DA53E}" type="pres">
      <dgm:prSet presAssocID="{C78BB757-46E8-4E57-99C5-B510B28B7CB1}" presName="diagram" presStyleCnt="0">
        <dgm:presLayoutVars>
          <dgm:chPref val="1"/>
          <dgm:dir/>
          <dgm:animOne val="branch"/>
          <dgm:animLvl val="lvl"/>
          <dgm:resizeHandles/>
        </dgm:presLayoutVars>
      </dgm:prSet>
      <dgm:spPr/>
    </dgm:pt>
    <dgm:pt modelId="{E26CB070-5ACE-48C6-B592-3BACA4F9F360}" type="pres">
      <dgm:prSet presAssocID="{EBE5D261-2AE6-4E7F-A1A7-79B269C86B47}" presName="root" presStyleCnt="0"/>
      <dgm:spPr/>
    </dgm:pt>
    <dgm:pt modelId="{F91B915A-5CE3-493B-B94D-F55D62E313F6}" type="pres">
      <dgm:prSet presAssocID="{EBE5D261-2AE6-4E7F-A1A7-79B269C86B47}" presName="rootComposite" presStyleCnt="0"/>
      <dgm:spPr/>
    </dgm:pt>
    <dgm:pt modelId="{524F8291-BCF0-4DA9-8632-A44253E28D2E}" type="pres">
      <dgm:prSet presAssocID="{EBE5D261-2AE6-4E7F-A1A7-79B269C86B47}" presName="rootText" presStyleLbl="node1" presStyleIdx="0" presStyleCnt="2"/>
      <dgm:spPr/>
    </dgm:pt>
    <dgm:pt modelId="{982B978B-AC7A-4ACD-B6F5-C65A78886485}" type="pres">
      <dgm:prSet presAssocID="{EBE5D261-2AE6-4E7F-A1A7-79B269C86B47}" presName="rootConnector" presStyleLbl="node1" presStyleIdx="0" presStyleCnt="2"/>
      <dgm:spPr/>
    </dgm:pt>
    <dgm:pt modelId="{56D99D1B-51B3-45ED-BFCE-5BD54C9D0A53}" type="pres">
      <dgm:prSet presAssocID="{EBE5D261-2AE6-4E7F-A1A7-79B269C86B47}" presName="childShape" presStyleCnt="0"/>
      <dgm:spPr/>
    </dgm:pt>
    <dgm:pt modelId="{F25F2198-D937-43F3-AB27-AC419B9A3C91}" type="pres">
      <dgm:prSet presAssocID="{EBFD001F-2DB7-415C-B73A-1040D14B164D}" presName="root" presStyleCnt="0"/>
      <dgm:spPr/>
    </dgm:pt>
    <dgm:pt modelId="{6467F5A9-DD62-41CA-9F90-818D1DE9A6A9}" type="pres">
      <dgm:prSet presAssocID="{EBFD001F-2DB7-415C-B73A-1040D14B164D}" presName="rootComposite" presStyleCnt="0"/>
      <dgm:spPr/>
    </dgm:pt>
    <dgm:pt modelId="{166FC09B-25F0-46D1-B584-F639DBEAD330}" type="pres">
      <dgm:prSet presAssocID="{EBFD001F-2DB7-415C-B73A-1040D14B164D}" presName="rootText" presStyleLbl="node1" presStyleIdx="1" presStyleCnt="2"/>
      <dgm:spPr/>
    </dgm:pt>
    <dgm:pt modelId="{387D8DBF-BBA8-4282-8206-1FCFC906F921}" type="pres">
      <dgm:prSet presAssocID="{EBFD001F-2DB7-415C-B73A-1040D14B164D}" presName="rootConnector" presStyleLbl="node1" presStyleIdx="1" presStyleCnt="2"/>
      <dgm:spPr/>
    </dgm:pt>
    <dgm:pt modelId="{DD3E32A8-203E-4154-A185-B8C0C1A2C957}" type="pres">
      <dgm:prSet presAssocID="{EBFD001F-2DB7-415C-B73A-1040D14B164D}" presName="childShape" presStyleCnt="0"/>
      <dgm:spPr/>
    </dgm:pt>
  </dgm:ptLst>
  <dgm:cxnLst>
    <dgm:cxn modelId="{89C23E0F-7FAF-4BA3-AAFC-3B5768BBD6E6}" type="presOf" srcId="{C78BB757-46E8-4E57-99C5-B510B28B7CB1}" destId="{AA511707-75C5-45C2-902C-F2451C7DA53E}" srcOrd="0" destOrd="0" presId="urn:microsoft.com/office/officeart/2005/8/layout/hierarchy3"/>
    <dgm:cxn modelId="{B2E49A20-75A2-40CC-92B8-9E2E396BD9BB}" type="presOf" srcId="{EBE5D261-2AE6-4E7F-A1A7-79B269C86B47}" destId="{524F8291-BCF0-4DA9-8632-A44253E28D2E}" srcOrd="0" destOrd="0" presId="urn:microsoft.com/office/officeart/2005/8/layout/hierarchy3"/>
    <dgm:cxn modelId="{27A7BA48-A0F9-47F9-9DAC-C0EDF5D4A73C}" srcId="{C78BB757-46E8-4E57-99C5-B510B28B7CB1}" destId="{EBFD001F-2DB7-415C-B73A-1040D14B164D}" srcOrd="1" destOrd="0" parTransId="{AD6BA51C-90BE-4024-B543-B70785849ABE}" sibTransId="{0D93E1B3-A87F-471A-AED6-BD2884748D85}"/>
    <dgm:cxn modelId="{3E2D1B4F-64DF-4FDB-9B4E-056540051038}" type="presOf" srcId="{EBFD001F-2DB7-415C-B73A-1040D14B164D}" destId="{166FC09B-25F0-46D1-B584-F639DBEAD330}" srcOrd="0" destOrd="0" presId="urn:microsoft.com/office/officeart/2005/8/layout/hierarchy3"/>
    <dgm:cxn modelId="{666CE655-0D84-4339-9F37-834D33AD7039}" srcId="{C78BB757-46E8-4E57-99C5-B510B28B7CB1}" destId="{EBE5D261-2AE6-4E7F-A1A7-79B269C86B47}" srcOrd="0" destOrd="0" parTransId="{40DC16A9-6C55-4387-837C-3342DA2F4A3A}" sibTransId="{76712944-B18F-42F4-BB61-C1A49E5C140B}"/>
    <dgm:cxn modelId="{98C5F557-1404-41A0-9A4C-5B66CC0367C2}" type="presOf" srcId="{EBFD001F-2DB7-415C-B73A-1040D14B164D}" destId="{387D8DBF-BBA8-4282-8206-1FCFC906F921}" srcOrd="1" destOrd="0" presId="urn:microsoft.com/office/officeart/2005/8/layout/hierarchy3"/>
    <dgm:cxn modelId="{498663EE-07FA-407A-BD39-914F8AB1E04B}" type="presOf" srcId="{EBE5D261-2AE6-4E7F-A1A7-79B269C86B47}" destId="{982B978B-AC7A-4ACD-B6F5-C65A78886485}" srcOrd="1" destOrd="0" presId="urn:microsoft.com/office/officeart/2005/8/layout/hierarchy3"/>
    <dgm:cxn modelId="{95B1B770-048D-4254-A076-016CE102920D}" type="presParOf" srcId="{AA511707-75C5-45C2-902C-F2451C7DA53E}" destId="{E26CB070-5ACE-48C6-B592-3BACA4F9F360}" srcOrd="0" destOrd="0" presId="urn:microsoft.com/office/officeart/2005/8/layout/hierarchy3"/>
    <dgm:cxn modelId="{D50DE34C-7FFC-41FB-836E-1B319D835F26}" type="presParOf" srcId="{E26CB070-5ACE-48C6-B592-3BACA4F9F360}" destId="{F91B915A-5CE3-493B-B94D-F55D62E313F6}" srcOrd="0" destOrd="0" presId="urn:microsoft.com/office/officeart/2005/8/layout/hierarchy3"/>
    <dgm:cxn modelId="{D09AC68C-22BB-4059-935A-F9830E2A2B7A}" type="presParOf" srcId="{F91B915A-5CE3-493B-B94D-F55D62E313F6}" destId="{524F8291-BCF0-4DA9-8632-A44253E28D2E}" srcOrd="0" destOrd="0" presId="urn:microsoft.com/office/officeart/2005/8/layout/hierarchy3"/>
    <dgm:cxn modelId="{0644D86A-67ED-4405-BEEF-9F2968D5EE10}" type="presParOf" srcId="{F91B915A-5CE3-493B-B94D-F55D62E313F6}" destId="{982B978B-AC7A-4ACD-B6F5-C65A78886485}" srcOrd="1" destOrd="0" presId="urn:microsoft.com/office/officeart/2005/8/layout/hierarchy3"/>
    <dgm:cxn modelId="{D5EA07EE-D761-4ACF-8106-A4061F1021B6}" type="presParOf" srcId="{E26CB070-5ACE-48C6-B592-3BACA4F9F360}" destId="{56D99D1B-51B3-45ED-BFCE-5BD54C9D0A53}" srcOrd="1" destOrd="0" presId="urn:microsoft.com/office/officeart/2005/8/layout/hierarchy3"/>
    <dgm:cxn modelId="{0583DA1A-6806-4131-A550-7FDAD6B15074}" type="presParOf" srcId="{AA511707-75C5-45C2-902C-F2451C7DA53E}" destId="{F25F2198-D937-43F3-AB27-AC419B9A3C91}" srcOrd="1" destOrd="0" presId="urn:microsoft.com/office/officeart/2005/8/layout/hierarchy3"/>
    <dgm:cxn modelId="{D8270E67-66B9-498C-BC73-F4D04B348629}" type="presParOf" srcId="{F25F2198-D937-43F3-AB27-AC419B9A3C91}" destId="{6467F5A9-DD62-41CA-9F90-818D1DE9A6A9}" srcOrd="0" destOrd="0" presId="urn:microsoft.com/office/officeart/2005/8/layout/hierarchy3"/>
    <dgm:cxn modelId="{8F1475F9-DD9A-42E1-B1EB-F11C4C6C5C7B}" type="presParOf" srcId="{6467F5A9-DD62-41CA-9F90-818D1DE9A6A9}" destId="{166FC09B-25F0-46D1-B584-F639DBEAD330}" srcOrd="0" destOrd="0" presId="urn:microsoft.com/office/officeart/2005/8/layout/hierarchy3"/>
    <dgm:cxn modelId="{250767CC-2881-4F49-BD48-C3B38B4FD142}" type="presParOf" srcId="{6467F5A9-DD62-41CA-9F90-818D1DE9A6A9}" destId="{387D8DBF-BBA8-4282-8206-1FCFC906F921}" srcOrd="1" destOrd="0" presId="urn:microsoft.com/office/officeart/2005/8/layout/hierarchy3"/>
    <dgm:cxn modelId="{07C2173D-DAB4-4483-88FF-F60C8072C101}" type="presParOf" srcId="{F25F2198-D937-43F3-AB27-AC419B9A3C91}" destId="{DD3E32A8-203E-4154-A185-B8C0C1A2C95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9C24CD-594C-4FC3-9786-7A998DD9D5F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901D413-AB2E-4BB9-8BB5-683F4D705B49}">
      <dgm:prSet/>
      <dgm:spPr/>
      <dgm:t>
        <a:bodyPr/>
        <a:lstStyle/>
        <a:p>
          <a:r>
            <a:rPr lang="en-US"/>
            <a:t>Current ACP is not specific to dementia</a:t>
          </a:r>
        </a:p>
      </dgm:t>
    </dgm:pt>
    <dgm:pt modelId="{C5A88EF6-F825-4C88-AC72-C6E1095291C8}" type="parTrans" cxnId="{D2AA3468-1527-4D15-B1F4-C32829645A79}">
      <dgm:prSet/>
      <dgm:spPr/>
      <dgm:t>
        <a:bodyPr/>
        <a:lstStyle/>
        <a:p>
          <a:endParaRPr lang="en-US"/>
        </a:p>
      </dgm:t>
    </dgm:pt>
    <dgm:pt modelId="{0B7F6C65-D350-498B-AEDB-B60C9D665AC1}" type="sibTrans" cxnId="{D2AA3468-1527-4D15-B1F4-C32829645A79}">
      <dgm:prSet/>
      <dgm:spPr/>
      <dgm:t>
        <a:bodyPr/>
        <a:lstStyle/>
        <a:p>
          <a:endParaRPr lang="en-US"/>
        </a:p>
      </dgm:t>
    </dgm:pt>
    <dgm:pt modelId="{BBBF2458-7E7A-486B-B2DE-DB2072DB1F0F}">
      <dgm:prSet/>
      <dgm:spPr/>
      <dgm:t>
        <a:bodyPr/>
        <a:lstStyle/>
        <a:p>
          <a:r>
            <a:rPr lang="en-US"/>
            <a:t>Lack of dementia-specific ACP tools</a:t>
          </a:r>
        </a:p>
      </dgm:t>
    </dgm:pt>
    <dgm:pt modelId="{4241AAB4-E3EA-4772-B7FB-4675B1B491B8}" type="parTrans" cxnId="{044CD27D-3736-4CCC-9536-C3BE5919169D}">
      <dgm:prSet/>
      <dgm:spPr/>
      <dgm:t>
        <a:bodyPr/>
        <a:lstStyle/>
        <a:p>
          <a:endParaRPr lang="en-US"/>
        </a:p>
      </dgm:t>
    </dgm:pt>
    <dgm:pt modelId="{3C47D2E4-96F7-420A-BFEB-9D5D20041CCE}" type="sibTrans" cxnId="{044CD27D-3736-4CCC-9536-C3BE5919169D}">
      <dgm:prSet/>
      <dgm:spPr/>
      <dgm:t>
        <a:bodyPr/>
        <a:lstStyle/>
        <a:p>
          <a:endParaRPr lang="en-US"/>
        </a:p>
      </dgm:t>
    </dgm:pt>
    <dgm:pt modelId="{A20CB537-FCD6-402E-937E-8155EF7B8FFF}" type="pres">
      <dgm:prSet presAssocID="{979C24CD-594C-4FC3-9786-7A998DD9D5F1}" presName="diagram" presStyleCnt="0">
        <dgm:presLayoutVars>
          <dgm:dir/>
          <dgm:resizeHandles val="exact"/>
        </dgm:presLayoutVars>
      </dgm:prSet>
      <dgm:spPr/>
    </dgm:pt>
    <dgm:pt modelId="{73C247B6-07CD-4673-A674-EA24705884A0}" type="pres">
      <dgm:prSet presAssocID="{6901D413-AB2E-4BB9-8BB5-683F4D705B49}" presName="node" presStyleLbl="node1" presStyleIdx="0" presStyleCnt="2">
        <dgm:presLayoutVars>
          <dgm:bulletEnabled val="1"/>
        </dgm:presLayoutVars>
      </dgm:prSet>
      <dgm:spPr/>
    </dgm:pt>
    <dgm:pt modelId="{C59C596B-5F7B-424B-91BE-2D72EC1A9680}" type="pres">
      <dgm:prSet presAssocID="{0B7F6C65-D350-498B-AEDB-B60C9D665AC1}" presName="sibTrans" presStyleCnt="0"/>
      <dgm:spPr/>
    </dgm:pt>
    <dgm:pt modelId="{BDA024EA-AC3C-49EE-822F-097D0A0AF541}" type="pres">
      <dgm:prSet presAssocID="{BBBF2458-7E7A-486B-B2DE-DB2072DB1F0F}" presName="node" presStyleLbl="node1" presStyleIdx="1" presStyleCnt="2">
        <dgm:presLayoutVars>
          <dgm:bulletEnabled val="1"/>
        </dgm:presLayoutVars>
      </dgm:prSet>
      <dgm:spPr/>
    </dgm:pt>
  </dgm:ptLst>
  <dgm:cxnLst>
    <dgm:cxn modelId="{A72F7B27-8F2D-4D3F-9E6D-8990697726A4}" type="presOf" srcId="{979C24CD-594C-4FC3-9786-7A998DD9D5F1}" destId="{A20CB537-FCD6-402E-937E-8155EF7B8FFF}" srcOrd="0" destOrd="0" presId="urn:microsoft.com/office/officeart/2005/8/layout/default"/>
    <dgm:cxn modelId="{D2AA3468-1527-4D15-B1F4-C32829645A79}" srcId="{979C24CD-594C-4FC3-9786-7A998DD9D5F1}" destId="{6901D413-AB2E-4BB9-8BB5-683F4D705B49}" srcOrd="0" destOrd="0" parTransId="{C5A88EF6-F825-4C88-AC72-C6E1095291C8}" sibTransId="{0B7F6C65-D350-498B-AEDB-B60C9D665AC1}"/>
    <dgm:cxn modelId="{044CD27D-3736-4CCC-9536-C3BE5919169D}" srcId="{979C24CD-594C-4FC3-9786-7A998DD9D5F1}" destId="{BBBF2458-7E7A-486B-B2DE-DB2072DB1F0F}" srcOrd="1" destOrd="0" parTransId="{4241AAB4-E3EA-4772-B7FB-4675B1B491B8}" sibTransId="{3C47D2E4-96F7-420A-BFEB-9D5D20041CCE}"/>
    <dgm:cxn modelId="{B60CC886-09DD-4809-8917-B642899538D6}" type="presOf" srcId="{BBBF2458-7E7A-486B-B2DE-DB2072DB1F0F}" destId="{BDA024EA-AC3C-49EE-822F-097D0A0AF541}" srcOrd="0" destOrd="0" presId="urn:microsoft.com/office/officeart/2005/8/layout/default"/>
    <dgm:cxn modelId="{3E7A0BA8-AAE6-4ED7-98F4-2366055C4FE4}" type="presOf" srcId="{6901D413-AB2E-4BB9-8BB5-683F4D705B49}" destId="{73C247B6-07CD-4673-A674-EA24705884A0}" srcOrd="0" destOrd="0" presId="urn:microsoft.com/office/officeart/2005/8/layout/default"/>
    <dgm:cxn modelId="{F8A7599C-60CB-47B7-A39F-714572499DE1}" type="presParOf" srcId="{A20CB537-FCD6-402E-937E-8155EF7B8FFF}" destId="{73C247B6-07CD-4673-A674-EA24705884A0}" srcOrd="0" destOrd="0" presId="urn:microsoft.com/office/officeart/2005/8/layout/default"/>
    <dgm:cxn modelId="{289AF596-B32E-4CB7-BEFB-A8A07F7B34B6}" type="presParOf" srcId="{A20CB537-FCD6-402E-937E-8155EF7B8FFF}" destId="{C59C596B-5F7B-424B-91BE-2D72EC1A9680}" srcOrd="1" destOrd="0" presId="urn:microsoft.com/office/officeart/2005/8/layout/default"/>
    <dgm:cxn modelId="{FDC20B42-9963-4E7B-AC56-D809A0CF2267}" type="presParOf" srcId="{A20CB537-FCD6-402E-937E-8155EF7B8FFF}" destId="{BDA024EA-AC3C-49EE-822F-097D0A0AF5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FF5129-0776-42F6-A162-29A3B86890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1E7835-C0B1-4F2A-B25B-0E426EA4767D}">
      <dgm:prSet/>
      <dgm:spPr/>
      <dgm:t>
        <a:bodyPr/>
        <a:lstStyle/>
        <a:p>
          <a:r>
            <a:rPr lang="en-US"/>
            <a:t>Increasing Dementia Population -&gt; Increasing Need to Act </a:t>
          </a:r>
        </a:p>
      </dgm:t>
    </dgm:pt>
    <dgm:pt modelId="{D494ED14-9EF0-4461-AA52-C351E60B0DB2}" type="parTrans" cxnId="{417EC024-9114-4CEA-96A8-49F7EE22D963}">
      <dgm:prSet/>
      <dgm:spPr/>
      <dgm:t>
        <a:bodyPr/>
        <a:lstStyle/>
        <a:p>
          <a:endParaRPr lang="en-US"/>
        </a:p>
      </dgm:t>
    </dgm:pt>
    <dgm:pt modelId="{31B09A07-ECA1-450D-A1A0-0C7B16F96601}" type="sibTrans" cxnId="{417EC024-9114-4CEA-96A8-49F7EE22D963}">
      <dgm:prSet/>
      <dgm:spPr/>
      <dgm:t>
        <a:bodyPr/>
        <a:lstStyle/>
        <a:p>
          <a:endParaRPr lang="en-US"/>
        </a:p>
      </dgm:t>
    </dgm:pt>
    <dgm:pt modelId="{5948CC38-55E0-42AC-B84F-DF60D339A4F1}">
      <dgm:prSet/>
      <dgm:spPr/>
      <dgm:t>
        <a:bodyPr/>
        <a:lstStyle/>
        <a:p>
          <a:r>
            <a:rPr lang="en-US"/>
            <a:t>Millions without a Voice</a:t>
          </a:r>
        </a:p>
      </dgm:t>
    </dgm:pt>
    <dgm:pt modelId="{AE47D66A-9215-45A8-903D-0DF509FBB596}" type="parTrans" cxnId="{39817442-4ABF-4A71-8BDB-B5B48113E64E}">
      <dgm:prSet/>
      <dgm:spPr/>
      <dgm:t>
        <a:bodyPr/>
        <a:lstStyle/>
        <a:p>
          <a:endParaRPr lang="en-US"/>
        </a:p>
      </dgm:t>
    </dgm:pt>
    <dgm:pt modelId="{449EAF81-465E-45A0-AE70-092D4A2DF0CA}" type="sibTrans" cxnId="{39817442-4ABF-4A71-8BDB-B5B48113E64E}">
      <dgm:prSet/>
      <dgm:spPr/>
      <dgm:t>
        <a:bodyPr/>
        <a:lstStyle/>
        <a:p>
          <a:endParaRPr lang="en-US"/>
        </a:p>
      </dgm:t>
    </dgm:pt>
    <dgm:pt modelId="{C99DF8B5-EB55-4F3C-99EE-E32DBD55619D}">
      <dgm:prSet/>
      <dgm:spPr/>
      <dgm:t>
        <a:bodyPr/>
        <a:lstStyle/>
        <a:p>
          <a:r>
            <a:rPr lang="en-US"/>
            <a:t>Financial and Emotional Burden</a:t>
          </a:r>
        </a:p>
      </dgm:t>
    </dgm:pt>
    <dgm:pt modelId="{0A951A03-9E17-43E6-B93C-A70717B1FC64}" type="parTrans" cxnId="{3064290A-2F35-475A-B067-A16759AD22CD}">
      <dgm:prSet/>
      <dgm:spPr/>
      <dgm:t>
        <a:bodyPr/>
        <a:lstStyle/>
        <a:p>
          <a:endParaRPr lang="en-US"/>
        </a:p>
      </dgm:t>
    </dgm:pt>
    <dgm:pt modelId="{0E5578A5-5D8E-43DF-9F86-5BD0516153C4}" type="sibTrans" cxnId="{3064290A-2F35-475A-B067-A16759AD22CD}">
      <dgm:prSet/>
      <dgm:spPr/>
      <dgm:t>
        <a:bodyPr/>
        <a:lstStyle/>
        <a:p>
          <a:endParaRPr lang="en-US"/>
        </a:p>
      </dgm:t>
    </dgm:pt>
    <dgm:pt modelId="{651D3EC7-B5F3-4384-B942-B3AE2B093F83}">
      <dgm:prSet/>
      <dgm:spPr/>
      <dgm:t>
        <a:bodyPr/>
        <a:lstStyle/>
        <a:p>
          <a:r>
            <a:rPr lang="en-US"/>
            <a:t>Dementia-Specific ACP Tool</a:t>
          </a:r>
        </a:p>
      </dgm:t>
    </dgm:pt>
    <dgm:pt modelId="{119E3D67-A414-42EF-84C8-7EE8601BBA69}" type="parTrans" cxnId="{80ADCA36-E94B-4C8E-BE7B-6AF55D0CEDE0}">
      <dgm:prSet/>
      <dgm:spPr/>
      <dgm:t>
        <a:bodyPr/>
        <a:lstStyle/>
        <a:p>
          <a:endParaRPr lang="en-US"/>
        </a:p>
      </dgm:t>
    </dgm:pt>
    <dgm:pt modelId="{74239775-DF79-44F6-811C-A87306FFCD46}" type="sibTrans" cxnId="{80ADCA36-E94B-4C8E-BE7B-6AF55D0CEDE0}">
      <dgm:prSet/>
      <dgm:spPr/>
      <dgm:t>
        <a:bodyPr/>
        <a:lstStyle/>
        <a:p>
          <a:endParaRPr lang="en-US"/>
        </a:p>
      </dgm:t>
    </dgm:pt>
    <dgm:pt modelId="{E8652B57-659C-4094-9D04-7A1B75E30B4B}" type="pres">
      <dgm:prSet presAssocID="{57FF5129-0776-42F6-A162-29A3B8689064}" presName="linear" presStyleCnt="0">
        <dgm:presLayoutVars>
          <dgm:animLvl val="lvl"/>
          <dgm:resizeHandles val="exact"/>
        </dgm:presLayoutVars>
      </dgm:prSet>
      <dgm:spPr/>
    </dgm:pt>
    <dgm:pt modelId="{7C7D9D23-DB00-404C-97FD-981A3BFD5249}" type="pres">
      <dgm:prSet presAssocID="{DE1E7835-C0B1-4F2A-B25B-0E426EA4767D}" presName="parentText" presStyleLbl="node1" presStyleIdx="0" presStyleCnt="4">
        <dgm:presLayoutVars>
          <dgm:chMax val="0"/>
          <dgm:bulletEnabled val="1"/>
        </dgm:presLayoutVars>
      </dgm:prSet>
      <dgm:spPr/>
    </dgm:pt>
    <dgm:pt modelId="{30FEA67E-9D3E-4BA6-A0E9-4760BA9DA4D1}" type="pres">
      <dgm:prSet presAssocID="{31B09A07-ECA1-450D-A1A0-0C7B16F96601}" presName="spacer" presStyleCnt="0"/>
      <dgm:spPr/>
    </dgm:pt>
    <dgm:pt modelId="{B101BED6-FB1B-4C50-B9CE-B847168FBE50}" type="pres">
      <dgm:prSet presAssocID="{5948CC38-55E0-42AC-B84F-DF60D339A4F1}" presName="parentText" presStyleLbl="node1" presStyleIdx="1" presStyleCnt="4">
        <dgm:presLayoutVars>
          <dgm:chMax val="0"/>
          <dgm:bulletEnabled val="1"/>
        </dgm:presLayoutVars>
      </dgm:prSet>
      <dgm:spPr/>
    </dgm:pt>
    <dgm:pt modelId="{F1BB5F24-5327-4A4F-90FC-235EF14FA8D2}" type="pres">
      <dgm:prSet presAssocID="{449EAF81-465E-45A0-AE70-092D4A2DF0CA}" presName="spacer" presStyleCnt="0"/>
      <dgm:spPr/>
    </dgm:pt>
    <dgm:pt modelId="{53881B99-59B8-45F3-A203-2A5EC229D665}" type="pres">
      <dgm:prSet presAssocID="{C99DF8B5-EB55-4F3C-99EE-E32DBD55619D}" presName="parentText" presStyleLbl="node1" presStyleIdx="2" presStyleCnt="4">
        <dgm:presLayoutVars>
          <dgm:chMax val="0"/>
          <dgm:bulletEnabled val="1"/>
        </dgm:presLayoutVars>
      </dgm:prSet>
      <dgm:spPr/>
    </dgm:pt>
    <dgm:pt modelId="{A87F22E0-BBBD-462A-858E-E7905C20DD28}" type="pres">
      <dgm:prSet presAssocID="{0E5578A5-5D8E-43DF-9F86-5BD0516153C4}" presName="spacer" presStyleCnt="0"/>
      <dgm:spPr/>
    </dgm:pt>
    <dgm:pt modelId="{74D223C7-1D4C-4485-A2F8-4B636835011E}" type="pres">
      <dgm:prSet presAssocID="{651D3EC7-B5F3-4384-B942-B3AE2B093F83}" presName="parentText" presStyleLbl="node1" presStyleIdx="3" presStyleCnt="4">
        <dgm:presLayoutVars>
          <dgm:chMax val="0"/>
          <dgm:bulletEnabled val="1"/>
        </dgm:presLayoutVars>
      </dgm:prSet>
      <dgm:spPr/>
    </dgm:pt>
  </dgm:ptLst>
  <dgm:cxnLst>
    <dgm:cxn modelId="{3064290A-2F35-475A-B067-A16759AD22CD}" srcId="{57FF5129-0776-42F6-A162-29A3B8689064}" destId="{C99DF8B5-EB55-4F3C-99EE-E32DBD55619D}" srcOrd="2" destOrd="0" parTransId="{0A951A03-9E17-43E6-B93C-A70717B1FC64}" sibTransId="{0E5578A5-5D8E-43DF-9F86-5BD0516153C4}"/>
    <dgm:cxn modelId="{C9B6A90B-3DE2-4755-8919-99B9E2356033}" type="presOf" srcId="{651D3EC7-B5F3-4384-B942-B3AE2B093F83}" destId="{74D223C7-1D4C-4485-A2F8-4B636835011E}" srcOrd="0" destOrd="0" presId="urn:microsoft.com/office/officeart/2005/8/layout/vList2"/>
    <dgm:cxn modelId="{8F8F0413-DBC2-41B7-8A5A-55B09E2E3A5F}" type="presOf" srcId="{57FF5129-0776-42F6-A162-29A3B8689064}" destId="{E8652B57-659C-4094-9D04-7A1B75E30B4B}" srcOrd="0" destOrd="0" presId="urn:microsoft.com/office/officeart/2005/8/layout/vList2"/>
    <dgm:cxn modelId="{BC3D0C1A-11D1-48BB-BC6D-D67FFC515268}" type="presOf" srcId="{DE1E7835-C0B1-4F2A-B25B-0E426EA4767D}" destId="{7C7D9D23-DB00-404C-97FD-981A3BFD5249}" srcOrd="0" destOrd="0" presId="urn:microsoft.com/office/officeart/2005/8/layout/vList2"/>
    <dgm:cxn modelId="{417EC024-9114-4CEA-96A8-49F7EE22D963}" srcId="{57FF5129-0776-42F6-A162-29A3B8689064}" destId="{DE1E7835-C0B1-4F2A-B25B-0E426EA4767D}" srcOrd="0" destOrd="0" parTransId="{D494ED14-9EF0-4461-AA52-C351E60B0DB2}" sibTransId="{31B09A07-ECA1-450D-A1A0-0C7B16F96601}"/>
    <dgm:cxn modelId="{80ADCA36-E94B-4C8E-BE7B-6AF55D0CEDE0}" srcId="{57FF5129-0776-42F6-A162-29A3B8689064}" destId="{651D3EC7-B5F3-4384-B942-B3AE2B093F83}" srcOrd="3" destOrd="0" parTransId="{119E3D67-A414-42EF-84C8-7EE8601BBA69}" sibTransId="{74239775-DF79-44F6-811C-A87306FFCD46}"/>
    <dgm:cxn modelId="{72E38D40-C570-4204-8F21-072F71D3DC34}" type="presOf" srcId="{C99DF8B5-EB55-4F3C-99EE-E32DBD55619D}" destId="{53881B99-59B8-45F3-A203-2A5EC229D665}" srcOrd="0" destOrd="0" presId="urn:microsoft.com/office/officeart/2005/8/layout/vList2"/>
    <dgm:cxn modelId="{39817442-4ABF-4A71-8BDB-B5B48113E64E}" srcId="{57FF5129-0776-42F6-A162-29A3B8689064}" destId="{5948CC38-55E0-42AC-B84F-DF60D339A4F1}" srcOrd="1" destOrd="0" parTransId="{AE47D66A-9215-45A8-903D-0DF509FBB596}" sibTransId="{449EAF81-465E-45A0-AE70-092D4A2DF0CA}"/>
    <dgm:cxn modelId="{DED611CF-108B-4AA5-9E1F-A4E4E752C2C2}" type="presOf" srcId="{5948CC38-55E0-42AC-B84F-DF60D339A4F1}" destId="{B101BED6-FB1B-4C50-B9CE-B847168FBE50}" srcOrd="0" destOrd="0" presId="urn:microsoft.com/office/officeart/2005/8/layout/vList2"/>
    <dgm:cxn modelId="{DE8AE96F-D84C-4A15-8187-776628D22609}" type="presParOf" srcId="{E8652B57-659C-4094-9D04-7A1B75E30B4B}" destId="{7C7D9D23-DB00-404C-97FD-981A3BFD5249}" srcOrd="0" destOrd="0" presId="urn:microsoft.com/office/officeart/2005/8/layout/vList2"/>
    <dgm:cxn modelId="{E189A5BB-129E-4494-9780-29CEDAEDFE42}" type="presParOf" srcId="{E8652B57-659C-4094-9D04-7A1B75E30B4B}" destId="{30FEA67E-9D3E-4BA6-A0E9-4760BA9DA4D1}" srcOrd="1" destOrd="0" presId="urn:microsoft.com/office/officeart/2005/8/layout/vList2"/>
    <dgm:cxn modelId="{A983AA92-02EB-45B6-A610-F8846D81870A}" type="presParOf" srcId="{E8652B57-659C-4094-9D04-7A1B75E30B4B}" destId="{B101BED6-FB1B-4C50-B9CE-B847168FBE50}" srcOrd="2" destOrd="0" presId="urn:microsoft.com/office/officeart/2005/8/layout/vList2"/>
    <dgm:cxn modelId="{F91C40CF-F329-4156-8BBB-1D4967E46CEB}" type="presParOf" srcId="{E8652B57-659C-4094-9D04-7A1B75E30B4B}" destId="{F1BB5F24-5327-4A4F-90FC-235EF14FA8D2}" srcOrd="3" destOrd="0" presId="urn:microsoft.com/office/officeart/2005/8/layout/vList2"/>
    <dgm:cxn modelId="{D8A78561-B8A9-4AF0-8C78-C2F7E1FE23A4}" type="presParOf" srcId="{E8652B57-659C-4094-9D04-7A1B75E30B4B}" destId="{53881B99-59B8-45F3-A203-2A5EC229D665}" srcOrd="4" destOrd="0" presId="urn:microsoft.com/office/officeart/2005/8/layout/vList2"/>
    <dgm:cxn modelId="{98C6E05D-68BD-46F8-A840-28EAFF9AAD11}" type="presParOf" srcId="{E8652B57-659C-4094-9D04-7A1B75E30B4B}" destId="{A87F22E0-BBBD-462A-858E-E7905C20DD28}" srcOrd="5" destOrd="0" presId="urn:microsoft.com/office/officeart/2005/8/layout/vList2"/>
    <dgm:cxn modelId="{440091AC-35E7-4C13-9ABB-14DC0BEB527B}" type="presParOf" srcId="{E8652B57-659C-4094-9D04-7A1B75E30B4B}" destId="{74D223C7-1D4C-4485-A2F8-4B636835011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507EEC-E9A2-4A64-938E-FD056F36EC0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9553F973-40A4-4ECC-8EC7-A954FB940E94}">
      <dgm:prSet/>
      <dgm:spPr/>
      <dgm:t>
        <a:bodyPr/>
        <a:lstStyle/>
        <a:p>
          <a:r>
            <a:rPr lang="en-US"/>
            <a:t>Process Quality Improvement Project</a:t>
          </a:r>
        </a:p>
      </dgm:t>
    </dgm:pt>
    <dgm:pt modelId="{6EAE69CE-1AFC-49A1-BC8F-C80FCE9A5F68}" type="parTrans" cxnId="{5FE17CD7-9EB4-4AE4-A881-DE4E90CDE82C}">
      <dgm:prSet/>
      <dgm:spPr/>
      <dgm:t>
        <a:bodyPr/>
        <a:lstStyle/>
        <a:p>
          <a:endParaRPr lang="en-US"/>
        </a:p>
      </dgm:t>
    </dgm:pt>
    <dgm:pt modelId="{C110A837-77DA-4773-9427-4F86A4D1634A}" type="sibTrans" cxnId="{5FE17CD7-9EB4-4AE4-A881-DE4E90CDE82C}">
      <dgm:prSet/>
      <dgm:spPr/>
      <dgm:t>
        <a:bodyPr/>
        <a:lstStyle/>
        <a:p>
          <a:endParaRPr lang="en-US"/>
        </a:p>
      </dgm:t>
    </dgm:pt>
    <dgm:pt modelId="{C8B38A4E-756A-4EFF-9AD0-97F63D1B3AF8}">
      <dgm:prSet/>
      <dgm:spPr/>
      <dgm:t>
        <a:bodyPr/>
        <a:lstStyle/>
        <a:p>
          <a:r>
            <a:rPr lang="en-US"/>
            <a:t>Dementia-Specific ACP Tool</a:t>
          </a:r>
        </a:p>
      </dgm:t>
    </dgm:pt>
    <dgm:pt modelId="{A084091F-6D78-4C10-A8AA-30303986733B}" type="parTrans" cxnId="{C72AED1F-7E7D-4E33-AA1E-7A3EF48086E2}">
      <dgm:prSet/>
      <dgm:spPr/>
      <dgm:t>
        <a:bodyPr/>
        <a:lstStyle/>
        <a:p>
          <a:endParaRPr lang="en-US"/>
        </a:p>
      </dgm:t>
    </dgm:pt>
    <dgm:pt modelId="{610E5523-D666-4293-8C93-BF9D7190329C}" type="sibTrans" cxnId="{C72AED1F-7E7D-4E33-AA1E-7A3EF48086E2}">
      <dgm:prSet/>
      <dgm:spPr/>
      <dgm:t>
        <a:bodyPr/>
        <a:lstStyle/>
        <a:p>
          <a:endParaRPr lang="en-US"/>
        </a:p>
      </dgm:t>
    </dgm:pt>
    <dgm:pt modelId="{69BA3744-749E-4767-8092-F538B7640332}">
      <dgm:prSet custT="1"/>
      <dgm:spPr/>
      <dgm:t>
        <a:bodyPr/>
        <a:lstStyle/>
        <a:p>
          <a:r>
            <a:rPr lang="en-US" sz="2000" dirty="0"/>
            <a:t>Introduced at Enrollment</a:t>
          </a:r>
        </a:p>
      </dgm:t>
    </dgm:pt>
    <dgm:pt modelId="{2849126E-D603-4CDA-AE65-D1CBE5D1B284}" type="parTrans" cxnId="{4B55D36C-0F26-4F49-9291-5675F1400CC7}">
      <dgm:prSet/>
      <dgm:spPr/>
      <dgm:t>
        <a:bodyPr/>
        <a:lstStyle/>
        <a:p>
          <a:endParaRPr lang="en-US"/>
        </a:p>
      </dgm:t>
    </dgm:pt>
    <dgm:pt modelId="{A8B3325A-C146-43A3-B5A0-FF2E72E821F4}" type="sibTrans" cxnId="{4B55D36C-0F26-4F49-9291-5675F1400CC7}">
      <dgm:prSet/>
      <dgm:spPr/>
      <dgm:t>
        <a:bodyPr/>
        <a:lstStyle/>
        <a:p>
          <a:endParaRPr lang="en-US"/>
        </a:p>
      </dgm:t>
    </dgm:pt>
    <dgm:pt modelId="{23422161-C5B6-46E9-916C-358657454AAF}">
      <dgm:prSet custT="1"/>
      <dgm:spPr/>
      <dgm:t>
        <a:bodyPr/>
        <a:lstStyle/>
        <a:p>
          <a:r>
            <a:rPr lang="en-US" sz="2000" dirty="0"/>
            <a:t>Educate both Members of Dyad</a:t>
          </a:r>
        </a:p>
      </dgm:t>
    </dgm:pt>
    <dgm:pt modelId="{134DA898-B9B4-4DAF-B263-E65484556DB8}" type="parTrans" cxnId="{1F144D18-0B74-41B8-83F6-7E80D5E41511}">
      <dgm:prSet/>
      <dgm:spPr/>
      <dgm:t>
        <a:bodyPr/>
        <a:lstStyle/>
        <a:p>
          <a:endParaRPr lang="en-US"/>
        </a:p>
      </dgm:t>
    </dgm:pt>
    <dgm:pt modelId="{B5DBE435-C020-45CB-8890-B82B0805727D}" type="sibTrans" cxnId="{1F144D18-0B74-41B8-83F6-7E80D5E41511}">
      <dgm:prSet/>
      <dgm:spPr/>
      <dgm:t>
        <a:bodyPr/>
        <a:lstStyle/>
        <a:p>
          <a:endParaRPr lang="en-US"/>
        </a:p>
      </dgm:t>
    </dgm:pt>
    <dgm:pt modelId="{C86CFC13-58A4-481D-ABF3-E7B0CBC9D0D3}">
      <dgm:prSet custT="1"/>
      <dgm:spPr/>
      <dgm:t>
        <a:bodyPr/>
        <a:lstStyle/>
        <a:p>
          <a:r>
            <a:rPr lang="en-US" sz="2000" dirty="0"/>
            <a:t>Evaluate Understanding</a:t>
          </a:r>
        </a:p>
      </dgm:t>
    </dgm:pt>
    <dgm:pt modelId="{0F8147DE-DA51-4D5D-8168-885EFA31F033}" type="parTrans" cxnId="{B10D1F27-2195-4951-B753-383E4B2E4297}">
      <dgm:prSet/>
      <dgm:spPr/>
      <dgm:t>
        <a:bodyPr/>
        <a:lstStyle/>
        <a:p>
          <a:endParaRPr lang="en-US"/>
        </a:p>
      </dgm:t>
    </dgm:pt>
    <dgm:pt modelId="{FC92C1A4-8747-4139-9693-B7327481F7F5}" type="sibTrans" cxnId="{B10D1F27-2195-4951-B753-383E4B2E4297}">
      <dgm:prSet/>
      <dgm:spPr/>
      <dgm:t>
        <a:bodyPr/>
        <a:lstStyle/>
        <a:p>
          <a:endParaRPr lang="en-US"/>
        </a:p>
      </dgm:t>
    </dgm:pt>
    <dgm:pt modelId="{A78BD020-22A5-487E-956F-C4012D2B3B59}">
      <dgm:prSet custT="1"/>
      <dgm:spPr/>
      <dgm:t>
        <a:bodyPr/>
        <a:lstStyle/>
        <a:p>
          <a:r>
            <a:rPr lang="en-US" sz="2000" dirty="0"/>
            <a:t>Assess Decision-Maker Confidence</a:t>
          </a:r>
        </a:p>
      </dgm:t>
    </dgm:pt>
    <dgm:pt modelId="{D538F6E5-8B2F-4ECF-A767-42B14C79498D}" type="parTrans" cxnId="{E889AA01-CC15-4897-8FA0-AF60E84B2A05}">
      <dgm:prSet/>
      <dgm:spPr/>
      <dgm:t>
        <a:bodyPr/>
        <a:lstStyle/>
        <a:p>
          <a:endParaRPr lang="en-US"/>
        </a:p>
      </dgm:t>
    </dgm:pt>
    <dgm:pt modelId="{91BAC09D-5334-4A97-908B-F3FC23637CB5}" type="sibTrans" cxnId="{E889AA01-CC15-4897-8FA0-AF60E84B2A05}">
      <dgm:prSet/>
      <dgm:spPr/>
      <dgm:t>
        <a:bodyPr/>
        <a:lstStyle/>
        <a:p>
          <a:endParaRPr lang="en-US"/>
        </a:p>
      </dgm:t>
    </dgm:pt>
    <dgm:pt modelId="{C214A3CE-832C-41EE-8F83-604BB3B47DBD}" type="pres">
      <dgm:prSet presAssocID="{B2507EEC-E9A2-4A64-938E-FD056F36EC01}" presName="Name0" presStyleCnt="0">
        <dgm:presLayoutVars>
          <dgm:dir/>
          <dgm:animLvl val="lvl"/>
          <dgm:resizeHandles val="exact"/>
        </dgm:presLayoutVars>
      </dgm:prSet>
      <dgm:spPr/>
    </dgm:pt>
    <dgm:pt modelId="{287A31C5-97B7-4280-9808-DE84CA92209A}" type="pres">
      <dgm:prSet presAssocID="{C8B38A4E-756A-4EFF-9AD0-97F63D1B3AF8}" presName="boxAndChildren" presStyleCnt="0"/>
      <dgm:spPr/>
    </dgm:pt>
    <dgm:pt modelId="{CF4BC2B7-CD69-435F-8231-3717CF791782}" type="pres">
      <dgm:prSet presAssocID="{C8B38A4E-756A-4EFF-9AD0-97F63D1B3AF8}" presName="parentTextBox" presStyleLbl="node1" presStyleIdx="0" presStyleCnt="2"/>
      <dgm:spPr/>
    </dgm:pt>
    <dgm:pt modelId="{551E39A4-0CC9-45AD-87A9-78259F0457B3}" type="pres">
      <dgm:prSet presAssocID="{C8B38A4E-756A-4EFF-9AD0-97F63D1B3AF8}" presName="entireBox" presStyleLbl="node1" presStyleIdx="0" presStyleCnt="2"/>
      <dgm:spPr/>
    </dgm:pt>
    <dgm:pt modelId="{2E5D5655-DC2C-4520-83DD-4431E5AFABBB}" type="pres">
      <dgm:prSet presAssocID="{C8B38A4E-756A-4EFF-9AD0-97F63D1B3AF8}" presName="descendantBox" presStyleCnt="0"/>
      <dgm:spPr/>
    </dgm:pt>
    <dgm:pt modelId="{A933D864-B091-4CBF-AA1A-1D0BB2BE970D}" type="pres">
      <dgm:prSet presAssocID="{69BA3744-749E-4767-8092-F538B7640332}" presName="childTextBox" presStyleLbl="fgAccFollowNode1" presStyleIdx="0" presStyleCnt="4">
        <dgm:presLayoutVars>
          <dgm:bulletEnabled val="1"/>
        </dgm:presLayoutVars>
      </dgm:prSet>
      <dgm:spPr/>
    </dgm:pt>
    <dgm:pt modelId="{62601BFF-DEA6-4029-A89F-7758BD354FD6}" type="pres">
      <dgm:prSet presAssocID="{23422161-C5B6-46E9-916C-358657454AAF}" presName="childTextBox" presStyleLbl="fgAccFollowNode1" presStyleIdx="1" presStyleCnt="4">
        <dgm:presLayoutVars>
          <dgm:bulletEnabled val="1"/>
        </dgm:presLayoutVars>
      </dgm:prSet>
      <dgm:spPr/>
    </dgm:pt>
    <dgm:pt modelId="{F2E2D90E-6C24-4945-ADA6-6F3644F1B45A}" type="pres">
      <dgm:prSet presAssocID="{C86CFC13-58A4-481D-ABF3-E7B0CBC9D0D3}" presName="childTextBox" presStyleLbl="fgAccFollowNode1" presStyleIdx="2" presStyleCnt="4" custScaleX="116559">
        <dgm:presLayoutVars>
          <dgm:bulletEnabled val="1"/>
        </dgm:presLayoutVars>
      </dgm:prSet>
      <dgm:spPr/>
    </dgm:pt>
    <dgm:pt modelId="{0E248537-CB21-478E-8D1B-AD1044DB58F3}" type="pres">
      <dgm:prSet presAssocID="{A78BD020-22A5-487E-956F-C4012D2B3B59}" presName="childTextBox" presStyleLbl="fgAccFollowNode1" presStyleIdx="3" presStyleCnt="4">
        <dgm:presLayoutVars>
          <dgm:bulletEnabled val="1"/>
        </dgm:presLayoutVars>
      </dgm:prSet>
      <dgm:spPr/>
    </dgm:pt>
    <dgm:pt modelId="{606EC9D3-60EA-488F-8FE9-B163A2DC9591}" type="pres">
      <dgm:prSet presAssocID="{C110A837-77DA-4773-9427-4F86A4D1634A}" presName="sp" presStyleCnt="0"/>
      <dgm:spPr/>
    </dgm:pt>
    <dgm:pt modelId="{82A3CE3D-76E6-447A-A512-076AFC58DDF1}" type="pres">
      <dgm:prSet presAssocID="{9553F973-40A4-4ECC-8EC7-A954FB940E94}" presName="arrowAndChildren" presStyleCnt="0"/>
      <dgm:spPr/>
    </dgm:pt>
    <dgm:pt modelId="{D7E49F22-E70B-4BAC-B4B7-82113B5BF04A}" type="pres">
      <dgm:prSet presAssocID="{9553F973-40A4-4ECC-8EC7-A954FB940E94}" presName="parentTextArrow" presStyleLbl="node1" presStyleIdx="1" presStyleCnt="2"/>
      <dgm:spPr/>
    </dgm:pt>
  </dgm:ptLst>
  <dgm:cxnLst>
    <dgm:cxn modelId="{E889AA01-CC15-4897-8FA0-AF60E84B2A05}" srcId="{C8B38A4E-756A-4EFF-9AD0-97F63D1B3AF8}" destId="{A78BD020-22A5-487E-956F-C4012D2B3B59}" srcOrd="3" destOrd="0" parTransId="{D538F6E5-8B2F-4ECF-A767-42B14C79498D}" sibTransId="{91BAC09D-5334-4A97-908B-F3FC23637CB5}"/>
    <dgm:cxn modelId="{CF988F10-898A-44BE-B349-AFEFBE7A7EF0}" type="presOf" srcId="{C8B38A4E-756A-4EFF-9AD0-97F63D1B3AF8}" destId="{CF4BC2B7-CD69-435F-8231-3717CF791782}" srcOrd="0" destOrd="0" presId="urn:microsoft.com/office/officeart/2005/8/layout/process4"/>
    <dgm:cxn modelId="{1F144D18-0B74-41B8-83F6-7E80D5E41511}" srcId="{C8B38A4E-756A-4EFF-9AD0-97F63D1B3AF8}" destId="{23422161-C5B6-46E9-916C-358657454AAF}" srcOrd="1" destOrd="0" parTransId="{134DA898-B9B4-4DAF-B263-E65484556DB8}" sibTransId="{B5DBE435-C020-45CB-8890-B82B0805727D}"/>
    <dgm:cxn modelId="{1701541B-FF75-4682-8F6D-5BC99FA285BE}" type="presOf" srcId="{A78BD020-22A5-487E-956F-C4012D2B3B59}" destId="{0E248537-CB21-478E-8D1B-AD1044DB58F3}" srcOrd="0" destOrd="0" presId="urn:microsoft.com/office/officeart/2005/8/layout/process4"/>
    <dgm:cxn modelId="{C72AED1F-7E7D-4E33-AA1E-7A3EF48086E2}" srcId="{B2507EEC-E9A2-4A64-938E-FD056F36EC01}" destId="{C8B38A4E-756A-4EFF-9AD0-97F63D1B3AF8}" srcOrd="1" destOrd="0" parTransId="{A084091F-6D78-4C10-A8AA-30303986733B}" sibTransId="{610E5523-D666-4293-8C93-BF9D7190329C}"/>
    <dgm:cxn modelId="{E33AF325-257E-46C7-AEE8-2091866A4C06}" type="presOf" srcId="{23422161-C5B6-46E9-916C-358657454AAF}" destId="{62601BFF-DEA6-4029-A89F-7758BD354FD6}" srcOrd="0" destOrd="0" presId="urn:microsoft.com/office/officeart/2005/8/layout/process4"/>
    <dgm:cxn modelId="{B10D1F27-2195-4951-B753-383E4B2E4297}" srcId="{C8B38A4E-756A-4EFF-9AD0-97F63D1B3AF8}" destId="{C86CFC13-58A4-481D-ABF3-E7B0CBC9D0D3}" srcOrd="2" destOrd="0" parTransId="{0F8147DE-DA51-4D5D-8168-885EFA31F033}" sibTransId="{FC92C1A4-8747-4139-9693-B7327481F7F5}"/>
    <dgm:cxn modelId="{0589AA3C-BA5A-4D79-998B-DCCF7B67274A}" type="presOf" srcId="{B2507EEC-E9A2-4A64-938E-FD056F36EC01}" destId="{C214A3CE-832C-41EE-8F83-604BB3B47DBD}" srcOrd="0" destOrd="0" presId="urn:microsoft.com/office/officeart/2005/8/layout/process4"/>
    <dgm:cxn modelId="{5D343543-E67B-42F5-A257-052D002EE653}" type="presOf" srcId="{69BA3744-749E-4767-8092-F538B7640332}" destId="{A933D864-B091-4CBF-AA1A-1D0BB2BE970D}" srcOrd="0" destOrd="0" presId="urn:microsoft.com/office/officeart/2005/8/layout/process4"/>
    <dgm:cxn modelId="{4B55D36C-0F26-4F49-9291-5675F1400CC7}" srcId="{C8B38A4E-756A-4EFF-9AD0-97F63D1B3AF8}" destId="{69BA3744-749E-4767-8092-F538B7640332}" srcOrd="0" destOrd="0" parTransId="{2849126E-D603-4CDA-AE65-D1CBE5D1B284}" sibTransId="{A8B3325A-C146-43A3-B5A0-FF2E72E821F4}"/>
    <dgm:cxn modelId="{403B9A7C-E0D7-4BDF-9929-B92944519174}" type="presOf" srcId="{C8B38A4E-756A-4EFF-9AD0-97F63D1B3AF8}" destId="{551E39A4-0CC9-45AD-87A9-78259F0457B3}" srcOrd="1" destOrd="0" presId="urn:microsoft.com/office/officeart/2005/8/layout/process4"/>
    <dgm:cxn modelId="{150D6697-EA6C-4545-B24A-3FE6120221D3}" type="presOf" srcId="{9553F973-40A4-4ECC-8EC7-A954FB940E94}" destId="{D7E49F22-E70B-4BAC-B4B7-82113B5BF04A}" srcOrd="0" destOrd="0" presId="urn:microsoft.com/office/officeart/2005/8/layout/process4"/>
    <dgm:cxn modelId="{8A89F5C0-748A-4ED6-8922-E72F9167BDF3}" type="presOf" srcId="{C86CFC13-58A4-481D-ABF3-E7B0CBC9D0D3}" destId="{F2E2D90E-6C24-4945-ADA6-6F3644F1B45A}" srcOrd="0" destOrd="0" presId="urn:microsoft.com/office/officeart/2005/8/layout/process4"/>
    <dgm:cxn modelId="{5FE17CD7-9EB4-4AE4-A881-DE4E90CDE82C}" srcId="{B2507EEC-E9A2-4A64-938E-FD056F36EC01}" destId="{9553F973-40A4-4ECC-8EC7-A954FB940E94}" srcOrd="0" destOrd="0" parTransId="{6EAE69CE-1AFC-49A1-BC8F-C80FCE9A5F68}" sibTransId="{C110A837-77DA-4773-9427-4F86A4D1634A}"/>
    <dgm:cxn modelId="{9B80BA6F-6B94-46A4-8625-7338806591F1}" type="presParOf" srcId="{C214A3CE-832C-41EE-8F83-604BB3B47DBD}" destId="{287A31C5-97B7-4280-9808-DE84CA92209A}" srcOrd="0" destOrd="0" presId="urn:microsoft.com/office/officeart/2005/8/layout/process4"/>
    <dgm:cxn modelId="{E558CC63-4242-4E27-BB95-42A746264ECF}" type="presParOf" srcId="{287A31C5-97B7-4280-9808-DE84CA92209A}" destId="{CF4BC2B7-CD69-435F-8231-3717CF791782}" srcOrd="0" destOrd="0" presId="urn:microsoft.com/office/officeart/2005/8/layout/process4"/>
    <dgm:cxn modelId="{A2304C0B-ACE1-46B3-BD4C-05B2A010ED84}" type="presParOf" srcId="{287A31C5-97B7-4280-9808-DE84CA92209A}" destId="{551E39A4-0CC9-45AD-87A9-78259F0457B3}" srcOrd="1" destOrd="0" presId="urn:microsoft.com/office/officeart/2005/8/layout/process4"/>
    <dgm:cxn modelId="{09FB4C35-B7EE-4F3E-B6B2-678471FC8A30}" type="presParOf" srcId="{287A31C5-97B7-4280-9808-DE84CA92209A}" destId="{2E5D5655-DC2C-4520-83DD-4431E5AFABBB}" srcOrd="2" destOrd="0" presId="urn:microsoft.com/office/officeart/2005/8/layout/process4"/>
    <dgm:cxn modelId="{BBED956E-34DC-4A3E-AFAC-EACAF22FEEB8}" type="presParOf" srcId="{2E5D5655-DC2C-4520-83DD-4431E5AFABBB}" destId="{A933D864-B091-4CBF-AA1A-1D0BB2BE970D}" srcOrd="0" destOrd="0" presId="urn:microsoft.com/office/officeart/2005/8/layout/process4"/>
    <dgm:cxn modelId="{A7B91BCA-6018-4700-933F-302A4EF7BED8}" type="presParOf" srcId="{2E5D5655-DC2C-4520-83DD-4431E5AFABBB}" destId="{62601BFF-DEA6-4029-A89F-7758BD354FD6}" srcOrd="1" destOrd="0" presId="urn:microsoft.com/office/officeart/2005/8/layout/process4"/>
    <dgm:cxn modelId="{0D7547E9-3290-46DF-B19D-B1BE8927DDB5}" type="presParOf" srcId="{2E5D5655-DC2C-4520-83DD-4431E5AFABBB}" destId="{F2E2D90E-6C24-4945-ADA6-6F3644F1B45A}" srcOrd="2" destOrd="0" presId="urn:microsoft.com/office/officeart/2005/8/layout/process4"/>
    <dgm:cxn modelId="{5B295E11-DA58-4238-BF62-9CDB8BA29CE9}" type="presParOf" srcId="{2E5D5655-DC2C-4520-83DD-4431E5AFABBB}" destId="{0E248537-CB21-478E-8D1B-AD1044DB58F3}" srcOrd="3" destOrd="0" presId="urn:microsoft.com/office/officeart/2005/8/layout/process4"/>
    <dgm:cxn modelId="{FB9EDE3C-3064-41FE-987C-7DB12D91FDF4}" type="presParOf" srcId="{C214A3CE-832C-41EE-8F83-604BB3B47DBD}" destId="{606EC9D3-60EA-488F-8FE9-B163A2DC9591}" srcOrd="1" destOrd="0" presId="urn:microsoft.com/office/officeart/2005/8/layout/process4"/>
    <dgm:cxn modelId="{977523D6-8CFE-4123-9315-4490DC81045D}" type="presParOf" srcId="{C214A3CE-832C-41EE-8F83-604BB3B47DBD}" destId="{82A3CE3D-76E6-447A-A512-076AFC58DDF1}" srcOrd="2" destOrd="0" presId="urn:microsoft.com/office/officeart/2005/8/layout/process4"/>
    <dgm:cxn modelId="{234D5829-8754-4B19-A34B-9FD87641E88B}" type="presParOf" srcId="{82A3CE3D-76E6-447A-A512-076AFC58DDF1}" destId="{D7E49F22-E70B-4BAC-B4B7-82113B5BF0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71704F-2563-49E2-AA98-2FD741B0C32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F3116FA-DDA2-4600-A12D-8ED7A23C7060}">
      <dgm:prSet/>
      <dgm:spPr/>
      <dgm:t>
        <a:bodyPr/>
        <a:lstStyle/>
        <a:p>
          <a:r>
            <a:rPr lang="en-US" dirty="0"/>
            <a:t>Outcome measurements:</a:t>
          </a:r>
        </a:p>
      </dgm:t>
    </dgm:pt>
    <dgm:pt modelId="{99EFC4A1-D368-4976-8D03-08B1BF3F0E61}" type="parTrans" cxnId="{DBCCE9A3-DCC7-4F15-BE56-623431011002}">
      <dgm:prSet/>
      <dgm:spPr/>
      <dgm:t>
        <a:bodyPr/>
        <a:lstStyle/>
        <a:p>
          <a:endParaRPr lang="en-US"/>
        </a:p>
      </dgm:t>
    </dgm:pt>
    <dgm:pt modelId="{7E55A4AE-B14C-43F6-BCDB-2002269A302F}" type="sibTrans" cxnId="{DBCCE9A3-DCC7-4F15-BE56-623431011002}">
      <dgm:prSet/>
      <dgm:spPr/>
      <dgm:t>
        <a:bodyPr/>
        <a:lstStyle/>
        <a:p>
          <a:endParaRPr lang="en-US"/>
        </a:p>
      </dgm:t>
    </dgm:pt>
    <dgm:pt modelId="{9F1944C2-EF92-48DD-A04A-7FB345618E21}">
      <dgm:prSet custT="1"/>
      <dgm:spPr/>
      <dgm:t>
        <a:bodyPr/>
        <a:lstStyle/>
        <a:p>
          <a:r>
            <a:rPr lang="en-US" sz="2200" b="0" dirty="0"/>
            <a:t>Knowledge Assessment</a:t>
          </a:r>
        </a:p>
      </dgm:t>
    </dgm:pt>
    <dgm:pt modelId="{1C02AB64-5CCD-4C92-A67D-E816BAF691C2}" type="parTrans" cxnId="{0FA6F956-88FF-4DC5-826D-2A590A33BB25}">
      <dgm:prSet/>
      <dgm:spPr/>
      <dgm:t>
        <a:bodyPr/>
        <a:lstStyle/>
        <a:p>
          <a:endParaRPr lang="en-US"/>
        </a:p>
      </dgm:t>
    </dgm:pt>
    <dgm:pt modelId="{B4387EE9-5930-48FC-8142-5613D1221A28}" type="sibTrans" cxnId="{0FA6F956-88FF-4DC5-826D-2A590A33BB25}">
      <dgm:prSet/>
      <dgm:spPr/>
      <dgm:t>
        <a:bodyPr/>
        <a:lstStyle/>
        <a:p>
          <a:endParaRPr lang="en-US"/>
        </a:p>
      </dgm:t>
    </dgm:pt>
    <dgm:pt modelId="{C7399CAB-744C-453A-9D52-0CFF16396E69}">
      <dgm:prSet custT="1"/>
      <dgm:spPr/>
      <dgm:t>
        <a:bodyPr/>
        <a:lstStyle/>
        <a:p>
          <a:r>
            <a:rPr lang="en-US" sz="2200" b="0" dirty="0"/>
            <a:t>Surrogate Decision-Maker Confidence</a:t>
          </a:r>
        </a:p>
      </dgm:t>
    </dgm:pt>
    <dgm:pt modelId="{E88608C4-9775-4115-AA7E-049EA572BC5A}" type="parTrans" cxnId="{369CAC15-1835-425B-88A3-4A39E97F7DA9}">
      <dgm:prSet/>
      <dgm:spPr/>
      <dgm:t>
        <a:bodyPr/>
        <a:lstStyle/>
        <a:p>
          <a:endParaRPr lang="en-US"/>
        </a:p>
      </dgm:t>
    </dgm:pt>
    <dgm:pt modelId="{839C8A96-58EE-45F4-A5E2-10786D685366}" type="sibTrans" cxnId="{369CAC15-1835-425B-88A3-4A39E97F7DA9}">
      <dgm:prSet/>
      <dgm:spPr/>
      <dgm:t>
        <a:bodyPr/>
        <a:lstStyle/>
        <a:p>
          <a:endParaRPr lang="en-US"/>
        </a:p>
      </dgm:t>
    </dgm:pt>
    <dgm:pt modelId="{8366EDCA-4671-4F60-B18A-031C5EE65E1A}">
      <dgm:prSet custT="1"/>
      <dgm:spPr/>
      <dgm:t>
        <a:bodyPr/>
        <a:lstStyle/>
        <a:p>
          <a:r>
            <a:rPr lang="en-US" sz="2200" b="0" dirty="0"/>
            <a:t>Healthcare Utilization Rates</a:t>
          </a:r>
        </a:p>
      </dgm:t>
    </dgm:pt>
    <dgm:pt modelId="{782E21AB-8C4A-40A7-9F5A-5DAE6D325D6F}" type="parTrans" cxnId="{55158326-FE43-4DAA-80BF-3471ED1AA8EC}">
      <dgm:prSet/>
      <dgm:spPr/>
      <dgm:t>
        <a:bodyPr/>
        <a:lstStyle/>
        <a:p>
          <a:endParaRPr lang="en-US"/>
        </a:p>
      </dgm:t>
    </dgm:pt>
    <dgm:pt modelId="{6D0694A2-D2B5-4A58-88BE-BCA6698E1BB9}" type="sibTrans" cxnId="{55158326-FE43-4DAA-80BF-3471ED1AA8EC}">
      <dgm:prSet/>
      <dgm:spPr/>
      <dgm:t>
        <a:bodyPr/>
        <a:lstStyle/>
        <a:p>
          <a:endParaRPr lang="en-US"/>
        </a:p>
      </dgm:t>
    </dgm:pt>
    <dgm:pt modelId="{86E2AE3D-7A52-40E0-B3C7-78AA59C3C752}">
      <dgm:prSet/>
      <dgm:spPr/>
      <dgm:t>
        <a:bodyPr/>
        <a:lstStyle/>
        <a:p>
          <a:r>
            <a:rPr lang="en-US" dirty="0"/>
            <a:t>Statistical methods</a:t>
          </a:r>
        </a:p>
      </dgm:t>
    </dgm:pt>
    <dgm:pt modelId="{DD568C52-F81B-4FA6-86BC-FF08A96ECB27}" type="parTrans" cxnId="{6E57EF3F-F2CE-49EB-AFF5-98C799CC4EC7}">
      <dgm:prSet/>
      <dgm:spPr/>
      <dgm:t>
        <a:bodyPr/>
        <a:lstStyle/>
        <a:p>
          <a:endParaRPr lang="en-US"/>
        </a:p>
      </dgm:t>
    </dgm:pt>
    <dgm:pt modelId="{1024B34F-17E7-4833-9E0C-C6F9F2C55CEC}" type="sibTrans" cxnId="{6E57EF3F-F2CE-49EB-AFF5-98C799CC4EC7}">
      <dgm:prSet/>
      <dgm:spPr/>
      <dgm:t>
        <a:bodyPr/>
        <a:lstStyle/>
        <a:p>
          <a:endParaRPr lang="en-US"/>
        </a:p>
      </dgm:t>
    </dgm:pt>
    <dgm:pt modelId="{E912D6EE-6344-45AA-B379-009E7CDA12D7}">
      <dgm:prSet custT="1"/>
      <dgm:spPr/>
      <dgm:t>
        <a:bodyPr/>
        <a:lstStyle/>
        <a:p>
          <a:r>
            <a:rPr lang="en-US" sz="2200" dirty="0"/>
            <a:t>Pre-Intervention Assessment</a:t>
          </a:r>
        </a:p>
      </dgm:t>
    </dgm:pt>
    <dgm:pt modelId="{94F21607-AE7A-4D4B-9F7D-BC508B2E6FB0}" type="parTrans" cxnId="{5CB6702F-4A00-4C71-801A-21D8131E303E}">
      <dgm:prSet/>
      <dgm:spPr/>
      <dgm:t>
        <a:bodyPr/>
        <a:lstStyle/>
        <a:p>
          <a:endParaRPr lang="en-US"/>
        </a:p>
      </dgm:t>
    </dgm:pt>
    <dgm:pt modelId="{F31500E6-D1DA-48B5-85CA-482EB42C31BF}" type="sibTrans" cxnId="{5CB6702F-4A00-4C71-801A-21D8131E303E}">
      <dgm:prSet/>
      <dgm:spPr/>
      <dgm:t>
        <a:bodyPr/>
        <a:lstStyle/>
        <a:p>
          <a:endParaRPr lang="en-US"/>
        </a:p>
      </dgm:t>
    </dgm:pt>
    <dgm:pt modelId="{09D8974D-820A-4640-95C7-A16762C6A6AD}">
      <dgm:prSet custT="1"/>
      <dgm:spPr/>
      <dgm:t>
        <a:bodyPr/>
        <a:lstStyle/>
        <a:p>
          <a:r>
            <a:rPr lang="en-US" sz="2200" dirty="0"/>
            <a:t>Immediate Post-Intervention Assessment</a:t>
          </a:r>
        </a:p>
      </dgm:t>
    </dgm:pt>
    <dgm:pt modelId="{1774267D-B1E9-475F-A45A-88C07F16BD23}" type="parTrans" cxnId="{3D116A58-4B11-42F0-ACA8-FBBB50BB9B54}">
      <dgm:prSet/>
      <dgm:spPr/>
      <dgm:t>
        <a:bodyPr/>
        <a:lstStyle/>
        <a:p>
          <a:endParaRPr lang="en-US"/>
        </a:p>
      </dgm:t>
    </dgm:pt>
    <dgm:pt modelId="{93184845-3A81-483A-841D-FD8282B32AED}" type="sibTrans" cxnId="{3D116A58-4B11-42F0-ACA8-FBBB50BB9B54}">
      <dgm:prSet/>
      <dgm:spPr/>
      <dgm:t>
        <a:bodyPr/>
        <a:lstStyle/>
        <a:p>
          <a:endParaRPr lang="en-US"/>
        </a:p>
      </dgm:t>
    </dgm:pt>
    <dgm:pt modelId="{4BB960A3-2614-464C-9CE9-94FDBEF768CF}">
      <dgm:prSet custT="1"/>
      <dgm:spPr/>
      <dgm:t>
        <a:bodyPr/>
        <a:lstStyle/>
        <a:p>
          <a:r>
            <a:rPr lang="en-US" sz="2200" dirty="0"/>
            <a:t>3 Month Post-Intervention Assessment</a:t>
          </a:r>
        </a:p>
      </dgm:t>
    </dgm:pt>
    <dgm:pt modelId="{36584DBC-2F66-4B6B-8E7F-AC7776CCC6A0}" type="parTrans" cxnId="{C1EA30DD-1CC0-4E28-9F13-0C7ECD09509F}">
      <dgm:prSet/>
      <dgm:spPr/>
      <dgm:t>
        <a:bodyPr/>
        <a:lstStyle/>
        <a:p>
          <a:endParaRPr lang="en-US"/>
        </a:p>
      </dgm:t>
    </dgm:pt>
    <dgm:pt modelId="{36DFA7C6-DBB7-48EA-B06E-9D0E3797ACB3}" type="sibTrans" cxnId="{C1EA30DD-1CC0-4E28-9F13-0C7ECD09509F}">
      <dgm:prSet/>
      <dgm:spPr/>
      <dgm:t>
        <a:bodyPr/>
        <a:lstStyle/>
        <a:p>
          <a:endParaRPr lang="en-US"/>
        </a:p>
      </dgm:t>
    </dgm:pt>
    <dgm:pt modelId="{7F3B5690-38B7-4E55-BC53-AC8F31EAE476}">
      <dgm:prSet/>
      <dgm:spPr/>
      <dgm:t>
        <a:bodyPr/>
        <a:lstStyle/>
        <a:p>
          <a:r>
            <a:rPr lang="en-US" dirty="0"/>
            <a:t>IRB plan:</a:t>
          </a:r>
        </a:p>
      </dgm:t>
    </dgm:pt>
    <dgm:pt modelId="{56BFD151-4F06-4993-A364-EEC3201AAD54}" type="parTrans" cxnId="{D8B319E1-5911-45AA-BF43-4B40D604CADF}">
      <dgm:prSet/>
      <dgm:spPr/>
      <dgm:t>
        <a:bodyPr/>
        <a:lstStyle/>
        <a:p>
          <a:endParaRPr lang="en-US"/>
        </a:p>
      </dgm:t>
    </dgm:pt>
    <dgm:pt modelId="{0C300CC4-29CA-4230-A89C-728129DF22AC}" type="sibTrans" cxnId="{D8B319E1-5911-45AA-BF43-4B40D604CADF}">
      <dgm:prSet/>
      <dgm:spPr/>
      <dgm:t>
        <a:bodyPr/>
        <a:lstStyle/>
        <a:p>
          <a:endParaRPr lang="en-US"/>
        </a:p>
      </dgm:t>
    </dgm:pt>
    <dgm:pt modelId="{8DB77274-7DB0-4EBD-90C3-06D376D83F14}">
      <dgm:prSet custT="1"/>
      <dgm:spPr/>
      <dgm:t>
        <a:bodyPr/>
        <a:lstStyle/>
        <a:p>
          <a:r>
            <a:rPr lang="en-US" sz="2400" dirty="0"/>
            <a:t> </a:t>
          </a:r>
          <a:r>
            <a:rPr lang="en-US" sz="2200" dirty="0"/>
            <a:t>Approval by Program Manager &amp; QI Team</a:t>
          </a:r>
        </a:p>
      </dgm:t>
    </dgm:pt>
    <dgm:pt modelId="{C921A53B-175E-4E5D-8233-4F0E343F6931}" type="parTrans" cxnId="{98D88981-BFEF-4490-A890-7074A78440DA}">
      <dgm:prSet/>
      <dgm:spPr/>
      <dgm:t>
        <a:bodyPr/>
        <a:lstStyle/>
        <a:p>
          <a:endParaRPr lang="en-US"/>
        </a:p>
      </dgm:t>
    </dgm:pt>
    <dgm:pt modelId="{33CF0A53-B0A4-41F2-AE97-4C7329DB0408}" type="sibTrans" cxnId="{98D88981-BFEF-4490-A890-7074A78440DA}">
      <dgm:prSet/>
      <dgm:spPr/>
      <dgm:t>
        <a:bodyPr/>
        <a:lstStyle/>
        <a:p>
          <a:endParaRPr lang="en-US"/>
        </a:p>
      </dgm:t>
    </dgm:pt>
    <dgm:pt modelId="{0F6C4480-E8AB-4AE7-B0E4-B709BDC6A1FF}">
      <dgm:prSet phldr="0" custT="1"/>
      <dgm:spPr/>
      <dgm:t>
        <a:bodyPr/>
        <a:lstStyle/>
        <a:p>
          <a:pPr rtl="0"/>
          <a:r>
            <a:rPr lang="en-US" sz="2200" b="0" dirty="0">
              <a:latin typeface="Calibri" panose="020F0502020204030204" pitchFamily="34" charset="0"/>
              <a:ea typeface="Calibri" panose="020F0502020204030204" pitchFamily="34" charset="0"/>
              <a:cs typeface="Calibri" panose="020F0502020204030204" pitchFamily="34" charset="0"/>
            </a:rPr>
            <a:t>Qualitative Feedback Survey</a:t>
          </a:r>
        </a:p>
      </dgm:t>
    </dgm:pt>
    <dgm:pt modelId="{A94F3A3A-132E-4F9C-BD1D-CCAABD652A0F}" type="parTrans" cxnId="{15E722DA-54BE-4455-B6EF-717EAE4A0DFA}">
      <dgm:prSet/>
      <dgm:spPr/>
      <dgm:t>
        <a:bodyPr/>
        <a:lstStyle/>
        <a:p>
          <a:endParaRPr lang="en-US"/>
        </a:p>
      </dgm:t>
    </dgm:pt>
    <dgm:pt modelId="{4D5C60D0-55CD-4EF2-8236-B3AD53CF5F3B}" type="sibTrans" cxnId="{15E722DA-54BE-4455-B6EF-717EAE4A0DFA}">
      <dgm:prSet/>
      <dgm:spPr/>
      <dgm:t>
        <a:bodyPr/>
        <a:lstStyle/>
        <a:p>
          <a:endParaRPr lang="en-US"/>
        </a:p>
      </dgm:t>
    </dgm:pt>
    <dgm:pt modelId="{898B0A64-F977-41A3-A54E-9F0EC11E5650}">
      <dgm:prSet custT="1"/>
      <dgm:spPr/>
      <dgm:t>
        <a:bodyPr/>
        <a:lstStyle/>
        <a:p>
          <a:r>
            <a:rPr lang="en-US" sz="2200" dirty="0"/>
            <a:t>Approval by UD Mercy IRB</a:t>
          </a:r>
        </a:p>
      </dgm:t>
    </dgm:pt>
    <dgm:pt modelId="{F044213A-8E22-4E93-A833-D92320A0C243}" type="parTrans" cxnId="{04AF2F6A-BCED-411D-8923-378E36386439}">
      <dgm:prSet/>
      <dgm:spPr/>
      <dgm:t>
        <a:bodyPr/>
        <a:lstStyle/>
        <a:p>
          <a:endParaRPr lang="en-US"/>
        </a:p>
      </dgm:t>
    </dgm:pt>
    <dgm:pt modelId="{314D9259-962A-40AB-B1D7-E718FBE1135B}" type="sibTrans" cxnId="{04AF2F6A-BCED-411D-8923-378E36386439}">
      <dgm:prSet/>
      <dgm:spPr/>
      <dgm:t>
        <a:bodyPr/>
        <a:lstStyle/>
        <a:p>
          <a:endParaRPr lang="en-US"/>
        </a:p>
      </dgm:t>
    </dgm:pt>
    <dgm:pt modelId="{E70537A1-0926-4E03-AAA0-959599A99AF7}" type="pres">
      <dgm:prSet presAssocID="{C071704F-2563-49E2-AA98-2FD741B0C325}" presName="Name0" presStyleCnt="0">
        <dgm:presLayoutVars>
          <dgm:dir/>
          <dgm:animLvl val="lvl"/>
          <dgm:resizeHandles val="exact"/>
        </dgm:presLayoutVars>
      </dgm:prSet>
      <dgm:spPr/>
    </dgm:pt>
    <dgm:pt modelId="{B40174C1-F900-4598-9570-F5D3C296638A}" type="pres">
      <dgm:prSet presAssocID="{9F3116FA-DDA2-4600-A12D-8ED7A23C7060}" presName="composite" presStyleCnt="0"/>
      <dgm:spPr/>
    </dgm:pt>
    <dgm:pt modelId="{CFB1D207-FA01-4F15-8F72-62AC80B37A64}" type="pres">
      <dgm:prSet presAssocID="{9F3116FA-DDA2-4600-A12D-8ED7A23C7060}" presName="parTx" presStyleLbl="alignNode1" presStyleIdx="0" presStyleCnt="3">
        <dgm:presLayoutVars>
          <dgm:chMax val="0"/>
          <dgm:chPref val="0"/>
          <dgm:bulletEnabled val="1"/>
        </dgm:presLayoutVars>
      </dgm:prSet>
      <dgm:spPr/>
    </dgm:pt>
    <dgm:pt modelId="{5BDC5F9E-7F50-4421-9959-3A666F0559ED}" type="pres">
      <dgm:prSet presAssocID="{9F3116FA-DDA2-4600-A12D-8ED7A23C7060}" presName="desTx" presStyleLbl="alignAccFollowNode1" presStyleIdx="0" presStyleCnt="3">
        <dgm:presLayoutVars>
          <dgm:bulletEnabled val="1"/>
        </dgm:presLayoutVars>
      </dgm:prSet>
      <dgm:spPr/>
    </dgm:pt>
    <dgm:pt modelId="{49A9A9EF-923C-497E-85DC-7463FF1BC660}" type="pres">
      <dgm:prSet presAssocID="{7E55A4AE-B14C-43F6-BCDB-2002269A302F}" presName="space" presStyleCnt="0"/>
      <dgm:spPr/>
    </dgm:pt>
    <dgm:pt modelId="{93BFA4A3-0713-4316-8CC8-C8C6FFED6447}" type="pres">
      <dgm:prSet presAssocID="{86E2AE3D-7A52-40E0-B3C7-78AA59C3C752}" presName="composite" presStyleCnt="0"/>
      <dgm:spPr/>
    </dgm:pt>
    <dgm:pt modelId="{225D31A3-5B42-42B0-88C5-2E0C168CEE79}" type="pres">
      <dgm:prSet presAssocID="{86E2AE3D-7A52-40E0-B3C7-78AA59C3C752}" presName="parTx" presStyleLbl="alignNode1" presStyleIdx="1" presStyleCnt="3">
        <dgm:presLayoutVars>
          <dgm:chMax val="0"/>
          <dgm:chPref val="0"/>
          <dgm:bulletEnabled val="1"/>
        </dgm:presLayoutVars>
      </dgm:prSet>
      <dgm:spPr/>
    </dgm:pt>
    <dgm:pt modelId="{881DD43C-178E-475F-9C86-1154576C8DF4}" type="pres">
      <dgm:prSet presAssocID="{86E2AE3D-7A52-40E0-B3C7-78AA59C3C752}" presName="desTx" presStyleLbl="alignAccFollowNode1" presStyleIdx="1" presStyleCnt="3">
        <dgm:presLayoutVars>
          <dgm:bulletEnabled val="1"/>
        </dgm:presLayoutVars>
      </dgm:prSet>
      <dgm:spPr/>
    </dgm:pt>
    <dgm:pt modelId="{EB6F78F9-F5C0-4B11-A13B-D0CFB9B8F982}" type="pres">
      <dgm:prSet presAssocID="{1024B34F-17E7-4833-9E0C-C6F9F2C55CEC}" presName="space" presStyleCnt="0"/>
      <dgm:spPr/>
    </dgm:pt>
    <dgm:pt modelId="{1B716203-18A2-4DCB-906E-ECBFCCA2C1E2}" type="pres">
      <dgm:prSet presAssocID="{7F3B5690-38B7-4E55-BC53-AC8F31EAE476}" presName="composite" presStyleCnt="0"/>
      <dgm:spPr/>
    </dgm:pt>
    <dgm:pt modelId="{5A5D53AA-2D70-4995-896D-02C454FC2BE5}" type="pres">
      <dgm:prSet presAssocID="{7F3B5690-38B7-4E55-BC53-AC8F31EAE476}" presName="parTx" presStyleLbl="alignNode1" presStyleIdx="2" presStyleCnt="3">
        <dgm:presLayoutVars>
          <dgm:chMax val="0"/>
          <dgm:chPref val="0"/>
          <dgm:bulletEnabled val="1"/>
        </dgm:presLayoutVars>
      </dgm:prSet>
      <dgm:spPr/>
    </dgm:pt>
    <dgm:pt modelId="{67870924-1C23-4703-82DB-1F390462C315}" type="pres">
      <dgm:prSet presAssocID="{7F3B5690-38B7-4E55-BC53-AC8F31EAE476}" presName="desTx" presStyleLbl="alignAccFollowNode1" presStyleIdx="2" presStyleCnt="3" custLinFactNeighborX="103" custLinFactNeighborY="660">
        <dgm:presLayoutVars>
          <dgm:bulletEnabled val="1"/>
        </dgm:presLayoutVars>
      </dgm:prSet>
      <dgm:spPr/>
    </dgm:pt>
  </dgm:ptLst>
  <dgm:cxnLst>
    <dgm:cxn modelId="{4079A60B-7FEB-40DE-A5AE-A133061FA1A3}" type="presOf" srcId="{E912D6EE-6344-45AA-B379-009E7CDA12D7}" destId="{881DD43C-178E-475F-9C86-1154576C8DF4}" srcOrd="0" destOrd="0" presId="urn:microsoft.com/office/officeart/2005/8/layout/hList1"/>
    <dgm:cxn modelId="{369CAC15-1835-425B-88A3-4A39E97F7DA9}" srcId="{9F3116FA-DDA2-4600-A12D-8ED7A23C7060}" destId="{C7399CAB-744C-453A-9D52-0CFF16396E69}" srcOrd="1" destOrd="0" parTransId="{E88608C4-9775-4115-AA7E-049EA572BC5A}" sibTransId="{839C8A96-58EE-45F4-A5E2-10786D685366}"/>
    <dgm:cxn modelId="{2E527B23-3A93-4F8E-A53B-AFA71B84FFDF}" type="presOf" srcId="{86E2AE3D-7A52-40E0-B3C7-78AA59C3C752}" destId="{225D31A3-5B42-42B0-88C5-2E0C168CEE79}" srcOrd="0" destOrd="0" presId="urn:microsoft.com/office/officeart/2005/8/layout/hList1"/>
    <dgm:cxn modelId="{55158326-FE43-4DAA-80BF-3471ED1AA8EC}" srcId="{9F3116FA-DDA2-4600-A12D-8ED7A23C7060}" destId="{8366EDCA-4671-4F60-B18A-031C5EE65E1A}" srcOrd="2" destOrd="0" parTransId="{782E21AB-8C4A-40A7-9F5A-5DAE6D325D6F}" sibTransId="{6D0694A2-D2B5-4A58-88BE-BCA6698E1BB9}"/>
    <dgm:cxn modelId="{5CB6702F-4A00-4C71-801A-21D8131E303E}" srcId="{86E2AE3D-7A52-40E0-B3C7-78AA59C3C752}" destId="{E912D6EE-6344-45AA-B379-009E7CDA12D7}" srcOrd="0" destOrd="0" parTransId="{94F21607-AE7A-4D4B-9F7D-BC508B2E6FB0}" sibTransId="{F31500E6-D1DA-48B5-85CA-482EB42C31BF}"/>
    <dgm:cxn modelId="{6E57EF3F-F2CE-49EB-AFF5-98C799CC4EC7}" srcId="{C071704F-2563-49E2-AA98-2FD741B0C325}" destId="{86E2AE3D-7A52-40E0-B3C7-78AA59C3C752}" srcOrd="1" destOrd="0" parTransId="{DD568C52-F81B-4FA6-86BC-FF08A96ECB27}" sibTransId="{1024B34F-17E7-4833-9E0C-C6F9F2C55CEC}"/>
    <dgm:cxn modelId="{BF3F7341-8BC7-4402-9A68-962666377B1E}" type="presOf" srcId="{8366EDCA-4671-4F60-B18A-031C5EE65E1A}" destId="{5BDC5F9E-7F50-4421-9959-3A666F0559ED}" srcOrd="0" destOrd="2" presId="urn:microsoft.com/office/officeart/2005/8/layout/hList1"/>
    <dgm:cxn modelId="{C0601C43-2693-4B05-94AD-54CD1D2BAF1A}" type="presOf" srcId="{7F3B5690-38B7-4E55-BC53-AC8F31EAE476}" destId="{5A5D53AA-2D70-4995-896D-02C454FC2BE5}" srcOrd="0" destOrd="0" presId="urn:microsoft.com/office/officeart/2005/8/layout/hList1"/>
    <dgm:cxn modelId="{76793D69-6A34-4C80-906E-7CAC4C7AB5D9}" type="presOf" srcId="{9F1944C2-EF92-48DD-A04A-7FB345618E21}" destId="{5BDC5F9E-7F50-4421-9959-3A666F0559ED}" srcOrd="0" destOrd="0" presId="urn:microsoft.com/office/officeart/2005/8/layout/hList1"/>
    <dgm:cxn modelId="{04AF2F6A-BCED-411D-8923-378E36386439}" srcId="{7F3B5690-38B7-4E55-BC53-AC8F31EAE476}" destId="{898B0A64-F977-41A3-A54E-9F0EC11E5650}" srcOrd="1" destOrd="0" parTransId="{F044213A-8E22-4E93-A833-D92320A0C243}" sibTransId="{314D9259-962A-40AB-B1D7-E718FBE1135B}"/>
    <dgm:cxn modelId="{07C10570-935B-46AC-AE90-344FAFFA0977}" type="presOf" srcId="{09D8974D-820A-4640-95C7-A16762C6A6AD}" destId="{881DD43C-178E-475F-9C86-1154576C8DF4}" srcOrd="0" destOrd="1" presId="urn:microsoft.com/office/officeart/2005/8/layout/hList1"/>
    <dgm:cxn modelId="{0FA6F956-88FF-4DC5-826D-2A590A33BB25}" srcId="{9F3116FA-DDA2-4600-A12D-8ED7A23C7060}" destId="{9F1944C2-EF92-48DD-A04A-7FB345618E21}" srcOrd="0" destOrd="0" parTransId="{1C02AB64-5CCD-4C92-A67D-E816BAF691C2}" sibTransId="{B4387EE9-5930-48FC-8142-5613D1221A28}"/>
    <dgm:cxn modelId="{3D116A58-4B11-42F0-ACA8-FBBB50BB9B54}" srcId="{86E2AE3D-7A52-40E0-B3C7-78AA59C3C752}" destId="{09D8974D-820A-4640-95C7-A16762C6A6AD}" srcOrd="1" destOrd="0" parTransId="{1774267D-B1E9-475F-A45A-88C07F16BD23}" sibTransId="{93184845-3A81-483A-841D-FD8282B32AED}"/>
    <dgm:cxn modelId="{FC34C37C-083E-4263-8874-0DBB2A4F8961}" type="presOf" srcId="{4BB960A3-2614-464C-9CE9-94FDBEF768CF}" destId="{881DD43C-178E-475F-9C86-1154576C8DF4}" srcOrd="0" destOrd="2" presId="urn:microsoft.com/office/officeart/2005/8/layout/hList1"/>
    <dgm:cxn modelId="{98D88981-BFEF-4490-A890-7074A78440DA}" srcId="{7F3B5690-38B7-4E55-BC53-AC8F31EAE476}" destId="{8DB77274-7DB0-4EBD-90C3-06D376D83F14}" srcOrd="0" destOrd="0" parTransId="{C921A53B-175E-4E5D-8233-4F0E343F6931}" sibTransId="{33CF0A53-B0A4-41F2-AE97-4C7329DB0408}"/>
    <dgm:cxn modelId="{DBCCE9A3-DCC7-4F15-BE56-623431011002}" srcId="{C071704F-2563-49E2-AA98-2FD741B0C325}" destId="{9F3116FA-DDA2-4600-A12D-8ED7A23C7060}" srcOrd="0" destOrd="0" parTransId="{99EFC4A1-D368-4976-8D03-08B1BF3F0E61}" sibTransId="{7E55A4AE-B14C-43F6-BCDB-2002269A302F}"/>
    <dgm:cxn modelId="{3C5122B7-DEE4-4F2E-B7AC-10BB13D6E760}" type="presOf" srcId="{C7399CAB-744C-453A-9D52-0CFF16396E69}" destId="{5BDC5F9E-7F50-4421-9959-3A666F0559ED}" srcOrd="0" destOrd="1" presId="urn:microsoft.com/office/officeart/2005/8/layout/hList1"/>
    <dgm:cxn modelId="{C4AC32C3-8403-47B7-BF20-45B64CF5B89D}" type="presOf" srcId="{8DB77274-7DB0-4EBD-90C3-06D376D83F14}" destId="{67870924-1C23-4703-82DB-1F390462C315}" srcOrd="0" destOrd="0" presId="urn:microsoft.com/office/officeart/2005/8/layout/hList1"/>
    <dgm:cxn modelId="{7B2E12C5-51E2-4A66-A65F-15453607A791}" type="presOf" srcId="{9F3116FA-DDA2-4600-A12D-8ED7A23C7060}" destId="{CFB1D207-FA01-4F15-8F72-62AC80B37A64}" srcOrd="0" destOrd="0" presId="urn:microsoft.com/office/officeart/2005/8/layout/hList1"/>
    <dgm:cxn modelId="{12440ED7-3E28-4AD7-A9FB-5F9D01260260}" type="presOf" srcId="{C071704F-2563-49E2-AA98-2FD741B0C325}" destId="{E70537A1-0926-4E03-AAA0-959599A99AF7}" srcOrd="0" destOrd="0" presId="urn:microsoft.com/office/officeart/2005/8/layout/hList1"/>
    <dgm:cxn modelId="{15E722DA-54BE-4455-B6EF-717EAE4A0DFA}" srcId="{9F3116FA-DDA2-4600-A12D-8ED7A23C7060}" destId="{0F6C4480-E8AB-4AE7-B0E4-B709BDC6A1FF}" srcOrd="3" destOrd="0" parTransId="{A94F3A3A-132E-4F9C-BD1D-CCAABD652A0F}" sibTransId="{4D5C60D0-55CD-4EF2-8236-B3AD53CF5F3B}"/>
    <dgm:cxn modelId="{C1EA30DD-1CC0-4E28-9F13-0C7ECD09509F}" srcId="{86E2AE3D-7A52-40E0-B3C7-78AA59C3C752}" destId="{4BB960A3-2614-464C-9CE9-94FDBEF768CF}" srcOrd="2" destOrd="0" parTransId="{36584DBC-2F66-4B6B-8E7F-AC7776CCC6A0}" sibTransId="{36DFA7C6-DBB7-48EA-B06E-9D0E3797ACB3}"/>
    <dgm:cxn modelId="{CFF756DF-496F-4ADC-8CFF-C67595299A11}" type="presOf" srcId="{0F6C4480-E8AB-4AE7-B0E4-B709BDC6A1FF}" destId="{5BDC5F9E-7F50-4421-9959-3A666F0559ED}" srcOrd="0" destOrd="3" presId="urn:microsoft.com/office/officeart/2005/8/layout/hList1"/>
    <dgm:cxn modelId="{D8B319E1-5911-45AA-BF43-4B40D604CADF}" srcId="{C071704F-2563-49E2-AA98-2FD741B0C325}" destId="{7F3B5690-38B7-4E55-BC53-AC8F31EAE476}" srcOrd="2" destOrd="0" parTransId="{56BFD151-4F06-4993-A364-EEC3201AAD54}" sibTransId="{0C300CC4-29CA-4230-A89C-728129DF22AC}"/>
    <dgm:cxn modelId="{AAAEBAEA-33F8-49CA-85C9-E5331C1C1789}" type="presOf" srcId="{898B0A64-F977-41A3-A54E-9F0EC11E5650}" destId="{67870924-1C23-4703-82DB-1F390462C315}" srcOrd="0" destOrd="1" presId="urn:microsoft.com/office/officeart/2005/8/layout/hList1"/>
    <dgm:cxn modelId="{72E24D26-C158-4486-9EC4-F6148954AD6A}" type="presParOf" srcId="{E70537A1-0926-4E03-AAA0-959599A99AF7}" destId="{B40174C1-F900-4598-9570-F5D3C296638A}" srcOrd="0" destOrd="0" presId="urn:microsoft.com/office/officeart/2005/8/layout/hList1"/>
    <dgm:cxn modelId="{FC639EE2-D8AA-4280-A6EE-5451C64877DF}" type="presParOf" srcId="{B40174C1-F900-4598-9570-F5D3C296638A}" destId="{CFB1D207-FA01-4F15-8F72-62AC80B37A64}" srcOrd="0" destOrd="0" presId="urn:microsoft.com/office/officeart/2005/8/layout/hList1"/>
    <dgm:cxn modelId="{9D178DC6-28A4-4CF1-96D9-69F1596D19E1}" type="presParOf" srcId="{B40174C1-F900-4598-9570-F5D3C296638A}" destId="{5BDC5F9E-7F50-4421-9959-3A666F0559ED}" srcOrd="1" destOrd="0" presId="urn:microsoft.com/office/officeart/2005/8/layout/hList1"/>
    <dgm:cxn modelId="{238832D6-B491-40AA-83B6-901AE8A663A9}" type="presParOf" srcId="{E70537A1-0926-4E03-AAA0-959599A99AF7}" destId="{49A9A9EF-923C-497E-85DC-7463FF1BC660}" srcOrd="1" destOrd="0" presId="urn:microsoft.com/office/officeart/2005/8/layout/hList1"/>
    <dgm:cxn modelId="{DB4DA0D0-9ED2-4B75-8F14-9895F27CC514}" type="presParOf" srcId="{E70537A1-0926-4E03-AAA0-959599A99AF7}" destId="{93BFA4A3-0713-4316-8CC8-C8C6FFED6447}" srcOrd="2" destOrd="0" presId="urn:microsoft.com/office/officeart/2005/8/layout/hList1"/>
    <dgm:cxn modelId="{4CEEE5FC-04DF-4C29-A073-9805691F484A}" type="presParOf" srcId="{93BFA4A3-0713-4316-8CC8-C8C6FFED6447}" destId="{225D31A3-5B42-42B0-88C5-2E0C168CEE79}" srcOrd="0" destOrd="0" presId="urn:microsoft.com/office/officeart/2005/8/layout/hList1"/>
    <dgm:cxn modelId="{F2BB2CF9-16C1-4567-A964-BA17E9B5C157}" type="presParOf" srcId="{93BFA4A3-0713-4316-8CC8-C8C6FFED6447}" destId="{881DD43C-178E-475F-9C86-1154576C8DF4}" srcOrd="1" destOrd="0" presId="urn:microsoft.com/office/officeart/2005/8/layout/hList1"/>
    <dgm:cxn modelId="{68BBF481-BACC-4757-8A52-25F9A04C6F94}" type="presParOf" srcId="{E70537A1-0926-4E03-AAA0-959599A99AF7}" destId="{EB6F78F9-F5C0-4B11-A13B-D0CFB9B8F982}" srcOrd="3" destOrd="0" presId="urn:microsoft.com/office/officeart/2005/8/layout/hList1"/>
    <dgm:cxn modelId="{0BB9974A-4D1B-4E79-B49A-6C0C67F4D741}" type="presParOf" srcId="{E70537A1-0926-4E03-AAA0-959599A99AF7}" destId="{1B716203-18A2-4DCB-906E-ECBFCCA2C1E2}" srcOrd="4" destOrd="0" presId="urn:microsoft.com/office/officeart/2005/8/layout/hList1"/>
    <dgm:cxn modelId="{27BECE6B-D13D-4654-B340-1EEE6EE6AE6E}" type="presParOf" srcId="{1B716203-18A2-4DCB-906E-ECBFCCA2C1E2}" destId="{5A5D53AA-2D70-4995-896D-02C454FC2BE5}" srcOrd="0" destOrd="0" presId="urn:microsoft.com/office/officeart/2005/8/layout/hList1"/>
    <dgm:cxn modelId="{60753D6C-8B32-4319-A611-422BDD20724E}" type="presParOf" srcId="{1B716203-18A2-4DCB-906E-ECBFCCA2C1E2}" destId="{67870924-1C23-4703-82DB-1F390462C3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55AA7-F40D-4B7A-B4CF-33302AA78CB9}">
      <dsp:nvSpPr>
        <dsp:cNvPr id="0" name=""/>
        <dsp:cNvSpPr/>
      </dsp:nvSpPr>
      <dsp:spPr>
        <a:xfrm>
          <a:off x="0" y="318402"/>
          <a:ext cx="7559504" cy="1390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Located in Grand Rapids, Michigan </a:t>
          </a:r>
        </a:p>
      </dsp:txBody>
      <dsp:txXfrm>
        <a:off x="67873" y="386275"/>
        <a:ext cx="7423758" cy="1254634"/>
      </dsp:txXfrm>
    </dsp:sp>
    <dsp:sp modelId="{678FBE12-53F2-4832-B9FF-C5A4606002C4}">
      <dsp:nvSpPr>
        <dsp:cNvPr id="0" name=""/>
        <dsp:cNvSpPr/>
      </dsp:nvSpPr>
      <dsp:spPr>
        <a:xfrm>
          <a:off x="0" y="1708783"/>
          <a:ext cx="7559504"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Serves Residents of Kent County and select zip codes in Allegan, Barry, Ionia and Ottawa Counties</a:t>
          </a:r>
        </a:p>
        <a:p>
          <a:pPr marL="228600" lvl="1" indent="-228600" algn="l" defTabSz="977900">
            <a:lnSpc>
              <a:spcPct val="90000"/>
            </a:lnSpc>
            <a:spcBef>
              <a:spcPct val="0"/>
            </a:spcBef>
            <a:spcAft>
              <a:spcPct val="20000"/>
            </a:spcAft>
            <a:buChar char="•"/>
          </a:pPr>
          <a:r>
            <a:rPr lang="en-US" sz="2200" kern="1200" dirty="0"/>
            <a:t>Adults 55+ who meet State of Michigan nursing facility level of care</a:t>
          </a:r>
        </a:p>
      </dsp:txBody>
      <dsp:txXfrm>
        <a:off x="0" y="1708783"/>
        <a:ext cx="7559504" cy="1376550"/>
      </dsp:txXfrm>
    </dsp:sp>
    <dsp:sp modelId="{7AC77C6C-7641-4F53-A7F0-31F0622D88C0}">
      <dsp:nvSpPr>
        <dsp:cNvPr id="0" name=""/>
        <dsp:cNvSpPr/>
      </dsp:nvSpPr>
      <dsp:spPr>
        <a:xfrm>
          <a:off x="0" y="3085333"/>
          <a:ext cx="7559504" cy="13903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Has approximately </a:t>
          </a:r>
          <a:r>
            <a:rPr lang="en-US" sz="3500" kern="1200" dirty="0">
              <a:latin typeface="Calibri Light" panose="020F0302020204030204"/>
            </a:rPr>
            <a:t>320</a:t>
          </a:r>
          <a:r>
            <a:rPr lang="en-US" sz="3500" kern="1200" dirty="0"/>
            <a:t> current program participants</a:t>
          </a:r>
        </a:p>
      </dsp:txBody>
      <dsp:txXfrm>
        <a:off x="67873" y="3153206"/>
        <a:ext cx="7423758" cy="1254634"/>
      </dsp:txXfrm>
    </dsp:sp>
    <dsp:sp modelId="{BC6D8A3F-12A1-4367-B6BE-ED98A976D165}">
      <dsp:nvSpPr>
        <dsp:cNvPr id="0" name=""/>
        <dsp:cNvSpPr/>
      </dsp:nvSpPr>
      <dsp:spPr>
        <a:xfrm>
          <a:off x="0" y="4576513"/>
          <a:ext cx="7559504" cy="13903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Current ACP Process: Inconsistent &amp; Not Meeting Specific Population Needs</a:t>
          </a:r>
        </a:p>
      </dsp:txBody>
      <dsp:txXfrm>
        <a:off x="67873" y="4644386"/>
        <a:ext cx="7423758" cy="1254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1AAB-A0CB-4973-B63F-C4ABCF7CC4C8}">
      <dsp:nvSpPr>
        <dsp:cNvPr id="0" name=""/>
        <dsp:cNvSpPr/>
      </dsp:nvSpPr>
      <dsp:spPr>
        <a:xfrm>
          <a:off x="0" y="1191969"/>
          <a:ext cx="6900512" cy="14458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Pre-Implementation survey</a:t>
          </a:r>
        </a:p>
        <a:p>
          <a:pPr marL="228600" lvl="1" indent="-228600" algn="l" defTabSz="889000">
            <a:lnSpc>
              <a:spcPct val="90000"/>
            </a:lnSpc>
            <a:spcBef>
              <a:spcPct val="0"/>
            </a:spcBef>
            <a:spcAft>
              <a:spcPct val="15000"/>
            </a:spcAft>
            <a:buChar char="•"/>
          </a:pPr>
          <a:r>
            <a:rPr lang="en-US" sz="2000" kern="1200" dirty="0"/>
            <a:t>Dementia-Specific ACP Session</a:t>
          </a:r>
        </a:p>
        <a:p>
          <a:pPr marL="228600" lvl="1" indent="-228600" algn="l" defTabSz="889000">
            <a:lnSpc>
              <a:spcPct val="90000"/>
            </a:lnSpc>
            <a:spcBef>
              <a:spcPct val="0"/>
            </a:spcBef>
            <a:spcAft>
              <a:spcPct val="15000"/>
            </a:spcAft>
            <a:buChar char="•"/>
          </a:pPr>
          <a:r>
            <a:rPr lang="en-US" sz="2000" kern="1200" dirty="0"/>
            <a:t>Immediate Post-Implementation Survey</a:t>
          </a:r>
        </a:p>
      </dsp:txBody>
      <dsp:txXfrm>
        <a:off x="0" y="1191969"/>
        <a:ext cx="6900512" cy="1445850"/>
      </dsp:txXfrm>
    </dsp:sp>
    <dsp:sp modelId="{1D8A5539-94AB-4B0B-AB69-F6F93895A992}">
      <dsp:nvSpPr>
        <dsp:cNvPr id="0" name=""/>
        <dsp:cNvSpPr/>
      </dsp:nvSpPr>
      <dsp:spPr>
        <a:xfrm>
          <a:off x="330206" y="18842"/>
          <a:ext cx="6570305" cy="14240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defRPr b="1"/>
          </a:pPr>
          <a:r>
            <a:rPr lang="en-US" sz="2800" kern="1200" dirty="0"/>
            <a:t>11 Dyads </a:t>
          </a:r>
        </a:p>
      </dsp:txBody>
      <dsp:txXfrm>
        <a:off x="399722" y="88358"/>
        <a:ext cx="6431273" cy="1285014"/>
      </dsp:txXfrm>
    </dsp:sp>
    <dsp:sp modelId="{C927D0DA-31C5-4CDE-8576-07ACFA898AC8}">
      <dsp:nvSpPr>
        <dsp:cNvPr id="0" name=""/>
        <dsp:cNvSpPr/>
      </dsp:nvSpPr>
      <dsp:spPr>
        <a:xfrm>
          <a:off x="0" y="4759666"/>
          <a:ext cx="6900512" cy="7764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Three-month Post-Implementation Survey</a:t>
          </a:r>
        </a:p>
      </dsp:txBody>
      <dsp:txXfrm>
        <a:off x="0" y="4759666"/>
        <a:ext cx="6900512" cy="776475"/>
      </dsp:txXfrm>
    </dsp:sp>
    <dsp:sp modelId="{68847110-E913-4976-8F34-E9DA62C24248}">
      <dsp:nvSpPr>
        <dsp:cNvPr id="0" name=""/>
        <dsp:cNvSpPr/>
      </dsp:nvSpPr>
      <dsp:spPr>
        <a:xfrm>
          <a:off x="328178" y="2729619"/>
          <a:ext cx="6569998" cy="22621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defRPr b="1"/>
          </a:pPr>
          <a:r>
            <a:rPr lang="en-US" sz="2800" kern="1200" dirty="0"/>
            <a:t>10 Participants w/ Cognitive Deficits &amp; 9 Surrogate Decision-Makers </a:t>
          </a:r>
        </a:p>
      </dsp:txBody>
      <dsp:txXfrm>
        <a:off x="438606" y="2840047"/>
        <a:ext cx="6349142" cy="20412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C46F-4982-41B3-BC9C-504B1DAE5305}">
      <dsp:nvSpPr>
        <dsp:cNvPr id="0" name=""/>
        <dsp:cNvSpPr/>
      </dsp:nvSpPr>
      <dsp:spPr>
        <a:xfrm>
          <a:off x="0" y="2626263"/>
          <a:ext cx="10515600" cy="17231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90.9% of Dyads answered positively to the questions</a:t>
          </a:r>
        </a:p>
      </dsp:txBody>
      <dsp:txXfrm>
        <a:off x="0" y="2626263"/>
        <a:ext cx="10515600" cy="1723112"/>
      </dsp:txXfrm>
    </dsp:sp>
    <dsp:sp modelId="{7CAC5DD1-7F43-4459-88B1-1F77F62120F7}">
      <dsp:nvSpPr>
        <dsp:cNvPr id="0" name=""/>
        <dsp:cNvSpPr/>
      </dsp:nvSpPr>
      <dsp:spPr>
        <a:xfrm rot="10800000">
          <a:off x="0" y="1962"/>
          <a:ext cx="10515600" cy="265014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Three qualitative questions</a:t>
          </a:r>
        </a:p>
      </dsp:txBody>
      <dsp:txXfrm rot="-10800000">
        <a:off x="0" y="1962"/>
        <a:ext cx="10515600" cy="930201"/>
      </dsp:txXfrm>
    </dsp:sp>
    <dsp:sp modelId="{35EE644D-A8AC-4B82-ABED-D554AA0B1F58}">
      <dsp:nvSpPr>
        <dsp:cNvPr id="0" name=""/>
        <dsp:cNvSpPr/>
      </dsp:nvSpPr>
      <dsp:spPr>
        <a:xfrm>
          <a:off x="5134" y="932163"/>
          <a:ext cx="3501776" cy="79239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Facilitating Conversation</a:t>
          </a:r>
        </a:p>
      </dsp:txBody>
      <dsp:txXfrm>
        <a:off x="5134" y="932163"/>
        <a:ext cx="3501776" cy="792394"/>
      </dsp:txXfrm>
    </dsp:sp>
    <dsp:sp modelId="{5DCF3BEA-FE30-487E-AC42-E556EAB000D7}">
      <dsp:nvSpPr>
        <dsp:cNvPr id="0" name=""/>
        <dsp:cNvSpPr/>
      </dsp:nvSpPr>
      <dsp:spPr>
        <a:xfrm>
          <a:off x="3506911" y="932163"/>
          <a:ext cx="3501776" cy="79239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Improved Understanding</a:t>
          </a:r>
        </a:p>
      </dsp:txBody>
      <dsp:txXfrm>
        <a:off x="3506911" y="932163"/>
        <a:ext cx="3501776" cy="792394"/>
      </dsp:txXfrm>
    </dsp:sp>
    <dsp:sp modelId="{8F4B6E55-F2F8-4845-BC59-BCAABD70490F}">
      <dsp:nvSpPr>
        <dsp:cNvPr id="0" name=""/>
        <dsp:cNvSpPr/>
      </dsp:nvSpPr>
      <dsp:spPr>
        <a:xfrm>
          <a:off x="7008688" y="932163"/>
          <a:ext cx="3501776" cy="79239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Empowered Decision-Making</a:t>
          </a:r>
        </a:p>
      </dsp:txBody>
      <dsp:txXfrm>
        <a:off x="7008688" y="932163"/>
        <a:ext cx="3501776" cy="7923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4241-6D5A-4CF5-B594-F171C5E0D327}">
      <dsp:nvSpPr>
        <dsp:cNvPr id="0" name=""/>
        <dsp:cNvSpPr/>
      </dsp:nvSpPr>
      <dsp:spPr>
        <a:xfrm>
          <a:off x="2565409" y="2124"/>
          <a:ext cx="2243658" cy="112182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defRPr b="1"/>
          </a:pPr>
          <a:r>
            <a:rPr lang="en-US" sz="2400" kern="1200"/>
            <a:t>Feedback from Social Work team</a:t>
          </a:r>
        </a:p>
      </dsp:txBody>
      <dsp:txXfrm>
        <a:off x="2598266" y="34981"/>
        <a:ext cx="2177944" cy="1056115"/>
      </dsp:txXfrm>
    </dsp:sp>
    <dsp:sp modelId="{DBA4260C-03CA-4D28-9D9C-80F2D32A5AA1}">
      <dsp:nvSpPr>
        <dsp:cNvPr id="0" name=""/>
        <dsp:cNvSpPr/>
      </dsp:nvSpPr>
      <dsp:spPr>
        <a:xfrm>
          <a:off x="2565409" y="1292228"/>
          <a:ext cx="2243658" cy="112182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defRPr b="1"/>
          </a:pPr>
          <a:r>
            <a:rPr lang="en-US" sz="2400" kern="1200" dirty="0"/>
            <a:t>Post-Implementation Review</a:t>
          </a:r>
        </a:p>
      </dsp:txBody>
      <dsp:txXfrm>
        <a:off x="2598266" y="1325085"/>
        <a:ext cx="2177944" cy="1056115"/>
      </dsp:txXfrm>
    </dsp:sp>
    <dsp:sp modelId="{DC77C1A5-AE1C-41E5-9009-D30D8E2ACE1E}">
      <dsp:nvSpPr>
        <dsp:cNvPr id="0" name=""/>
        <dsp:cNvSpPr/>
      </dsp:nvSpPr>
      <dsp:spPr>
        <a:xfrm>
          <a:off x="2565409" y="2582332"/>
          <a:ext cx="2243658" cy="112182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defRPr b="1"/>
          </a:pPr>
          <a:r>
            <a:rPr lang="en-US" sz="2400" kern="1200"/>
            <a:t>Buy-In from:</a:t>
          </a:r>
        </a:p>
      </dsp:txBody>
      <dsp:txXfrm>
        <a:off x="2598266" y="2615189"/>
        <a:ext cx="2177944" cy="1056115"/>
      </dsp:txXfrm>
    </dsp:sp>
    <dsp:sp modelId="{0850456D-5D9F-44EE-BC19-B9B3E6F6C977}">
      <dsp:nvSpPr>
        <dsp:cNvPr id="0" name=""/>
        <dsp:cNvSpPr/>
      </dsp:nvSpPr>
      <dsp:spPr>
        <a:xfrm rot="19457599">
          <a:off x="4705185" y="2797517"/>
          <a:ext cx="1105229" cy="46406"/>
        </a:xfrm>
        <a:custGeom>
          <a:avLst/>
          <a:gdLst/>
          <a:ahLst/>
          <a:cxnLst/>
          <a:rect l="0" t="0" r="0" b="0"/>
          <a:pathLst>
            <a:path>
              <a:moveTo>
                <a:pt x="0" y="23203"/>
              </a:moveTo>
              <a:lnTo>
                <a:pt x="1105229" y="232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0169" y="2793090"/>
        <a:ext cx="55261" cy="55261"/>
      </dsp:txXfrm>
    </dsp:sp>
    <dsp:sp modelId="{4025F990-94E2-410F-9660-64CEC198C356}">
      <dsp:nvSpPr>
        <dsp:cNvPr id="0" name=""/>
        <dsp:cNvSpPr/>
      </dsp:nvSpPr>
      <dsp:spPr>
        <a:xfrm>
          <a:off x="5706531" y="1937280"/>
          <a:ext cx="2243658" cy="112182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Social Work Team</a:t>
          </a:r>
        </a:p>
      </dsp:txBody>
      <dsp:txXfrm>
        <a:off x="5739388" y="1970137"/>
        <a:ext cx="2177944" cy="1056115"/>
      </dsp:txXfrm>
    </dsp:sp>
    <dsp:sp modelId="{541C15C8-A626-412E-9CCE-5F1C1340095D}">
      <dsp:nvSpPr>
        <dsp:cNvPr id="0" name=""/>
        <dsp:cNvSpPr/>
      </dsp:nvSpPr>
      <dsp:spPr>
        <a:xfrm rot="2142401">
          <a:off x="4705185" y="3442569"/>
          <a:ext cx="1105229" cy="46406"/>
        </a:xfrm>
        <a:custGeom>
          <a:avLst/>
          <a:gdLst/>
          <a:ahLst/>
          <a:cxnLst/>
          <a:rect l="0" t="0" r="0" b="0"/>
          <a:pathLst>
            <a:path>
              <a:moveTo>
                <a:pt x="0" y="23203"/>
              </a:moveTo>
              <a:lnTo>
                <a:pt x="1105229" y="232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0169" y="3438141"/>
        <a:ext cx="55261" cy="55261"/>
      </dsp:txXfrm>
    </dsp:sp>
    <dsp:sp modelId="{C4ECA989-B878-4E84-9F94-6DA401B93F56}">
      <dsp:nvSpPr>
        <dsp:cNvPr id="0" name=""/>
        <dsp:cNvSpPr/>
      </dsp:nvSpPr>
      <dsp:spPr>
        <a:xfrm>
          <a:off x="5706531" y="3227383"/>
          <a:ext cx="2243658" cy="112182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Primary Care Provider Team</a:t>
          </a:r>
        </a:p>
      </dsp:txBody>
      <dsp:txXfrm>
        <a:off x="5739388" y="3260240"/>
        <a:ext cx="2177944" cy="1056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EEA2D-4062-48E7-98B9-E804AE3DBCF5}">
      <dsp:nvSpPr>
        <dsp:cNvPr id="0" name=""/>
        <dsp:cNvSpPr/>
      </dsp:nvSpPr>
      <dsp:spPr>
        <a:xfrm>
          <a:off x="0" y="506528"/>
          <a:ext cx="10515600" cy="83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0D2D1B-7C2D-4548-A4CB-079D3EAFF415}">
      <dsp:nvSpPr>
        <dsp:cNvPr id="0" name=""/>
        <dsp:cNvSpPr/>
      </dsp:nvSpPr>
      <dsp:spPr>
        <a:xfrm>
          <a:off x="525780" y="19448"/>
          <a:ext cx="7360920" cy="97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Small sample size</a:t>
          </a:r>
        </a:p>
      </dsp:txBody>
      <dsp:txXfrm>
        <a:off x="573335" y="67003"/>
        <a:ext cx="7265810" cy="879050"/>
      </dsp:txXfrm>
    </dsp:sp>
    <dsp:sp modelId="{AA19FD9E-6AF6-430C-9B61-2E573BD70BC8}">
      <dsp:nvSpPr>
        <dsp:cNvPr id="0" name=""/>
        <dsp:cNvSpPr/>
      </dsp:nvSpPr>
      <dsp:spPr>
        <a:xfrm>
          <a:off x="0" y="2003409"/>
          <a:ext cx="10515600" cy="8316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4F8CD1-E268-4C37-8388-CD947F8C6350}">
      <dsp:nvSpPr>
        <dsp:cNvPr id="0" name=""/>
        <dsp:cNvSpPr/>
      </dsp:nvSpPr>
      <dsp:spPr>
        <a:xfrm>
          <a:off x="525780" y="1516329"/>
          <a:ext cx="7360920" cy="9741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Minimal qualitative feedback</a:t>
          </a:r>
        </a:p>
      </dsp:txBody>
      <dsp:txXfrm>
        <a:off x="573335" y="1563884"/>
        <a:ext cx="7265810" cy="879050"/>
      </dsp:txXfrm>
    </dsp:sp>
    <dsp:sp modelId="{19CB9AC5-A358-432E-BF30-344C1640EA09}">
      <dsp:nvSpPr>
        <dsp:cNvPr id="0" name=""/>
        <dsp:cNvSpPr/>
      </dsp:nvSpPr>
      <dsp:spPr>
        <a:xfrm>
          <a:off x="0" y="3500289"/>
          <a:ext cx="10515600" cy="831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BB34A0-CD55-4A74-96B4-224408E5A3BC}">
      <dsp:nvSpPr>
        <dsp:cNvPr id="0" name=""/>
        <dsp:cNvSpPr/>
      </dsp:nvSpPr>
      <dsp:spPr>
        <a:xfrm>
          <a:off x="525780" y="3013209"/>
          <a:ext cx="7360920" cy="9741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dirty="0"/>
            <a:t>Varying stages of cognitive decline</a:t>
          </a:r>
        </a:p>
      </dsp:txBody>
      <dsp:txXfrm>
        <a:off x="573335" y="3060764"/>
        <a:ext cx="7265810" cy="879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BE5FB-75F4-4C82-A27C-06D48A8DDD4E}">
      <dsp:nvSpPr>
        <dsp:cNvPr id="0" name=""/>
        <dsp:cNvSpPr/>
      </dsp:nvSpPr>
      <dsp:spPr>
        <a:xfrm>
          <a:off x="3080" y="263599"/>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Consistent ACP Process for New Enrollees	</a:t>
          </a:r>
        </a:p>
      </dsp:txBody>
      <dsp:txXfrm>
        <a:off x="3080" y="1563836"/>
        <a:ext cx="2444055" cy="2053006"/>
      </dsp:txXfrm>
    </dsp:sp>
    <dsp:sp modelId="{65DB3B7A-D233-4003-A331-BD76FEFF42CB}">
      <dsp:nvSpPr>
        <dsp:cNvPr id="0" name=""/>
        <dsp:cNvSpPr/>
      </dsp:nvSpPr>
      <dsp:spPr>
        <a:xfrm>
          <a:off x="711856" y="605766"/>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756094"/>
        <a:ext cx="725847" cy="725847"/>
      </dsp:txXfrm>
    </dsp:sp>
    <dsp:sp modelId="{607986D7-2F55-4533-A752-6AF5D8F3F688}">
      <dsp:nvSpPr>
        <dsp:cNvPr id="0" name=""/>
        <dsp:cNvSpPr/>
      </dsp:nvSpPr>
      <dsp:spPr>
        <a:xfrm>
          <a:off x="3080" y="3685204"/>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C5969-0C6D-402D-81D5-2CC1A66AF03B}">
      <dsp:nvSpPr>
        <dsp:cNvPr id="0" name=""/>
        <dsp:cNvSpPr/>
      </dsp:nvSpPr>
      <dsp:spPr>
        <a:xfrm>
          <a:off x="2691541" y="263599"/>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ACP Process that Informs Individualized Plan of Care		</a:t>
          </a:r>
        </a:p>
      </dsp:txBody>
      <dsp:txXfrm>
        <a:off x="2691541" y="1563836"/>
        <a:ext cx="2444055" cy="2053006"/>
      </dsp:txXfrm>
    </dsp:sp>
    <dsp:sp modelId="{F6A9AF7D-53B7-4EA3-A6FB-2B6FB906399A}">
      <dsp:nvSpPr>
        <dsp:cNvPr id="0" name=""/>
        <dsp:cNvSpPr/>
      </dsp:nvSpPr>
      <dsp:spPr>
        <a:xfrm>
          <a:off x="3400317" y="605766"/>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756094"/>
        <a:ext cx="725847" cy="725847"/>
      </dsp:txXfrm>
    </dsp:sp>
    <dsp:sp modelId="{825AF0B6-88F3-4845-A8F7-4433DACF372E}">
      <dsp:nvSpPr>
        <dsp:cNvPr id="0" name=""/>
        <dsp:cNvSpPr/>
      </dsp:nvSpPr>
      <dsp:spPr>
        <a:xfrm>
          <a:off x="2691541" y="3685204"/>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48113-6C5B-4F2C-958B-CD728E851C68}">
      <dsp:nvSpPr>
        <dsp:cNvPr id="0" name=""/>
        <dsp:cNvSpPr/>
      </dsp:nvSpPr>
      <dsp:spPr>
        <a:xfrm>
          <a:off x="5380002" y="263599"/>
          <a:ext cx="2444055" cy="342167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Facilitate Conversation b/w Participant w/ Dementia and their Loved Ones	</a:t>
          </a:r>
        </a:p>
      </dsp:txBody>
      <dsp:txXfrm>
        <a:off x="5380002" y="1563836"/>
        <a:ext cx="2444055" cy="2053006"/>
      </dsp:txXfrm>
    </dsp:sp>
    <dsp:sp modelId="{C60C43B9-77FF-46BB-9F5B-FB7AE6EB0007}">
      <dsp:nvSpPr>
        <dsp:cNvPr id="0" name=""/>
        <dsp:cNvSpPr/>
      </dsp:nvSpPr>
      <dsp:spPr>
        <a:xfrm>
          <a:off x="6088778" y="605766"/>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756094"/>
        <a:ext cx="725847" cy="725847"/>
      </dsp:txXfrm>
    </dsp:sp>
    <dsp:sp modelId="{A96B86D4-A38A-463B-84F7-08F62F539027}">
      <dsp:nvSpPr>
        <dsp:cNvPr id="0" name=""/>
        <dsp:cNvSpPr/>
      </dsp:nvSpPr>
      <dsp:spPr>
        <a:xfrm>
          <a:off x="5380002" y="3685204"/>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5C099-2D8F-4DC0-9799-A5C60FF70787}">
      <dsp:nvSpPr>
        <dsp:cNvPr id="0" name=""/>
        <dsp:cNvSpPr/>
      </dsp:nvSpPr>
      <dsp:spPr>
        <a:xfrm>
          <a:off x="8068463" y="263599"/>
          <a:ext cx="2444055" cy="3421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Consistently improve healthcare utilization rates at Care Resources</a:t>
          </a:r>
        </a:p>
      </dsp:txBody>
      <dsp:txXfrm>
        <a:off x="8068463" y="1563836"/>
        <a:ext cx="2444055" cy="2053006"/>
      </dsp:txXfrm>
    </dsp:sp>
    <dsp:sp modelId="{A837E051-686A-4A54-9932-C50903BECF64}">
      <dsp:nvSpPr>
        <dsp:cNvPr id="0" name=""/>
        <dsp:cNvSpPr/>
      </dsp:nvSpPr>
      <dsp:spPr>
        <a:xfrm>
          <a:off x="8777239" y="605766"/>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756094"/>
        <a:ext cx="725847" cy="725847"/>
      </dsp:txXfrm>
    </dsp:sp>
    <dsp:sp modelId="{9A13CDB9-1D0C-4D46-A316-F795833C475A}">
      <dsp:nvSpPr>
        <dsp:cNvPr id="0" name=""/>
        <dsp:cNvSpPr/>
      </dsp:nvSpPr>
      <dsp:spPr>
        <a:xfrm>
          <a:off x="8068463" y="3685204"/>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3E36-5B53-4E1D-9E93-9F8D0122482E}">
      <dsp:nvSpPr>
        <dsp:cNvPr id="0" name=""/>
        <dsp:cNvSpPr/>
      </dsp:nvSpPr>
      <dsp:spPr>
        <a:xfrm>
          <a:off x="1212569" y="801904"/>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8DE63-8782-49EB-B4BA-EB4E48CD6031}">
      <dsp:nvSpPr>
        <dsp:cNvPr id="0" name=""/>
        <dsp:cNvSpPr/>
      </dsp:nvSpPr>
      <dsp:spPr>
        <a:xfrm>
          <a:off x="417971" y="251443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Present at PACE</a:t>
          </a:r>
        </a:p>
      </dsp:txBody>
      <dsp:txXfrm>
        <a:off x="417971" y="2514433"/>
        <a:ext cx="2889450" cy="1035000"/>
      </dsp:txXfrm>
    </dsp:sp>
    <dsp:sp modelId="{6ACCC6A5-FEDD-43B9-9716-6F207E2513EA}">
      <dsp:nvSpPr>
        <dsp:cNvPr id="0" name=""/>
        <dsp:cNvSpPr/>
      </dsp:nvSpPr>
      <dsp:spPr>
        <a:xfrm>
          <a:off x="4607673" y="801904"/>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8C3C-7357-48A2-A150-2B1D5FF4F520}">
      <dsp:nvSpPr>
        <dsp:cNvPr id="0" name=""/>
        <dsp:cNvSpPr/>
      </dsp:nvSpPr>
      <dsp:spPr>
        <a:xfrm>
          <a:off x="3813075" y="251443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Abstract submitted to Sigma Theta Tau local research event</a:t>
          </a:r>
        </a:p>
      </dsp:txBody>
      <dsp:txXfrm>
        <a:off x="3813075" y="2514433"/>
        <a:ext cx="2889450" cy="1035000"/>
      </dsp:txXfrm>
    </dsp:sp>
    <dsp:sp modelId="{9C11FDD4-5132-4152-87A3-21FECC0DFB4E}">
      <dsp:nvSpPr>
        <dsp:cNvPr id="0" name=""/>
        <dsp:cNvSpPr/>
      </dsp:nvSpPr>
      <dsp:spPr>
        <a:xfrm>
          <a:off x="8002777" y="801904"/>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BEFDF-50A7-4E1D-9E4F-5A77DEB6D328}">
      <dsp:nvSpPr>
        <dsp:cNvPr id="0" name=""/>
        <dsp:cNvSpPr/>
      </dsp:nvSpPr>
      <dsp:spPr>
        <a:xfrm>
          <a:off x="7208178" y="251443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Submit to Journals</a:t>
          </a:r>
        </a:p>
      </dsp:txBody>
      <dsp:txXfrm>
        <a:off x="7208178" y="2514433"/>
        <a:ext cx="2889450" cy="1035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4144D-D08C-4331-828C-1C1EC30F811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7AA99-D0C6-41CC-8559-6A7D41597F0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Drs. Mihelich &amp; Wyatt- DNP Advisory Team</a:t>
          </a:r>
        </a:p>
      </dsp:txBody>
      <dsp:txXfrm>
        <a:off x="0" y="0"/>
        <a:ext cx="6900512" cy="1384035"/>
      </dsp:txXfrm>
    </dsp:sp>
    <dsp:sp modelId="{F624EF8B-3629-4238-9276-4BEAF4C39EA5}">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925E2-ADAE-4228-BA20-C6A78FA9056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Dr. Laura Hall- PACE Organizational Mentor</a:t>
          </a:r>
        </a:p>
      </dsp:txBody>
      <dsp:txXfrm>
        <a:off x="0" y="1384035"/>
        <a:ext cx="6900512" cy="1384035"/>
      </dsp:txXfrm>
    </dsp:sp>
    <dsp:sp modelId="{27564CC5-5F53-4260-B49F-DDBB59557CA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59756-05CE-4DA5-A4A6-3BA1C09AEA6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Ryanne Mondry and PACE SW Team</a:t>
          </a:r>
        </a:p>
      </dsp:txBody>
      <dsp:txXfrm>
        <a:off x="0" y="2768070"/>
        <a:ext cx="6900512" cy="1384035"/>
      </dsp:txXfrm>
    </dsp:sp>
    <dsp:sp modelId="{0449F84B-BC48-4AAE-9698-744905514FDE}">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5CA4A-C938-4F39-8D83-7EB4193A9BD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My family &amp; friends</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49125-8D4F-473B-95D0-E23897243552}">
      <dsp:nvSpPr>
        <dsp:cNvPr id="0" name=""/>
        <dsp:cNvSpPr/>
      </dsp:nvSpPr>
      <dsp:spPr>
        <a:xfrm>
          <a:off x="0" y="270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8DDBE-A13B-472E-9F71-B6E54B673616}">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Misunderstanding about terminality of dementia</a:t>
          </a:r>
        </a:p>
      </dsp:txBody>
      <dsp:txXfrm>
        <a:off x="0" y="2700"/>
        <a:ext cx="6291714" cy="1841777"/>
      </dsp:txXfrm>
    </dsp:sp>
    <dsp:sp modelId="{5C07A6E4-967E-48A5-9BED-2E77B21BFBC6}">
      <dsp:nvSpPr>
        <dsp:cNvPr id="0" name=""/>
        <dsp:cNvSpPr/>
      </dsp:nvSpPr>
      <dsp:spPr>
        <a:xfrm>
          <a:off x="0" y="1844478"/>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2AF33-6F46-4938-B41F-7988A6A5D7B8}">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Difficulty discussing the future</a:t>
          </a:r>
        </a:p>
      </dsp:txBody>
      <dsp:txXfrm>
        <a:off x="0" y="1844478"/>
        <a:ext cx="6291714" cy="1841777"/>
      </dsp:txXfrm>
    </dsp:sp>
    <dsp:sp modelId="{410AD96D-F938-46E5-88FC-3D54C1FD9BE3}">
      <dsp:nvSpPr>
        <dsp:cNvPr id="0" name=""/>
        <dsp:cNvSpPr/>
      </dsp:nvSpPr>
      <dsp:spPr>
        <a:xfrm>
          <a:off x="0" y="3686256"/>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B936A-69E8-40A5-8016-3967C08DD1D7}">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Belief that loved ones will take care of everything</a:t>
          </a:r>
        </a:p>
      </dsp:txBody>
      <dsp:txXfrm>
        <a:off x="0" y="3686256"/>
        <a:ext cx="6291714" cy="184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A1984-0958-4B53-A89E-1AFA5DB75348}">
      <dsp:nvSpPr>
        <dsp:cNvPr id="0" name=""/>
        <dsp:cNvSpPr/>
      </dsp:nvSpPr>
      <dsp:spPr>
        <a:xfrm>
          <a:off x="1747800" y="608594"/>
          <a:ext cx="1944000" cy="1944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DA545-06CF-4D4D-B09E-F3BB1B2B4691}">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Surrogate Decision-makers are underprepared</a:t>
          </a:r>
        </a:p>
      </dsp:txBody>
      <dsp:txXfrm>
        <a:off x="559800" y="3022743"/>
        <a:ext cx="4320000" cy="720000"/>
      </dsp:txXfrm>
    </dsp:sp>
    <dsp:sp modelId="{083340A5-998E-4D33-9DBB-D5C8C975A859}">
      <dsp:nvSpPr>
        <dsp:cNvPr id="0" name=""/>
        <dsp:cNvSpPr/>
      </dsp:nvSpPr>
      <dsp:spPr>
        <a:xfrm>
          <a:off x="6823800" y="608594"/>
          <a:ext cx="1944000" cy="19440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619D2-7F66-4E48-A7C0-C3D1052B26DD}">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Immense burden &amp; guilt</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B0FC6-B4DA-466A-B9F2-1F87565BC13D}">
      <dsp:nvSpPr>
        <dsp:cNvPr id="0" name=""/>
        <dsp:cNvSpPr/>
      </dsp:nvSpPr>
      <dsp:spPr>
        <a:xfrm>
          <a:off x="0" y="0"/>
          <a:ext cx="9346190" cy="10610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Lower rates of healthcare utilization</a:t>
          </a:r>
        </a:p>
      </dsp:txBody>
      <dsp:txXfrm>
        <a:off x="31079" y="31079"/>
        <a:ext cx="8201180" cy="998941"/>
      </dsp:txXfrm>
    </dsp:sp>
    <dsp:sp modelId="{3577B8A6-57FD-4331-98BB-7E4D66CE0E19}">
      <dsp:nvSpPr>
        <dsp:cNvPr id="0" name=""/>
        <dsp:cNvSpPr/>
      </dsp:nvSpPr>
      <dsp:spPr>
        <a:xfrm>
          <a:off x="824663" y="1237949"/>
          <a:ext cx="9346190" cy="10610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Lower rates of life-prolonging treatments</a:t>
          </a:r>
        </a:p>
      </dsp:txBody>
      <dsp:txXfrm>
        <a:off x="855742" y="1269028"/>
        <a:ext cx="7769653" cy="998941"/>
      </dsp:txXfrm>
    </dsp:sp>
    <dsp:sp modelId="{D7E9ED45-D626-4A5E-8DE9-3D60A75B8C49}">
      <dsp:nvSpPr>
        <dsp:cNvPr id="0" name=""/>
        <dsp:cNvSpPr/>
      </dsp:nvSpPr>
      <dsp:spPr>
        <a:xfrm>
          <a:off x="1649327" y="2475898"/>
          <a:ext cx="9346190" cy="10610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Improved relational quality with loved ones</a:t>
          </a:r>
        </a:p>
      </dsp:txBody>
      <dsp:txXfrm>
        <a:off x="1680406" y="2506977"/>
        <a:ext cx="7769653" cy="998941"/>
      </dsp:txXfrm>
    </dsp:sp>
    <dsp:sp modelId="{3F8B537A-D50D-4C80-94EC-69DBC4E32FCF}">
      <dsp:nvSpPr>
        <dsp:cNvPr id="0" name=""/>
        <dsp:cNvSpPr/>
      </dsp:nvSpPr>
      <dsp:spPr>
        <a:xfrm>
          <a:off x="8656475" y="804667"/>
          <a:ext cx="689714" cy="6897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811661" y="804667"/>
        <a:ext cx="379342" cy="519010"/>
      </dsp:txXfrm>
    </dsp:sp>
    <dsp:sp modelId="{9778CD86-1EBA-4D67-8553-6B515190C87D}">
      <dsp:nvSpPr>
        <dsp:cNvPr id="0" name=""/>
        <dsp:cNvSpPr/>
      </dsp:nvSpPr>
      <dsp:spPr>
        <a:xfrm>
          <a:off x="9481139" y="2035542"/>
          <a:ext cx="689714" cy="68971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636325" y="2035542"/>
        <a:ext cx="379342" cy="519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8291-BCF0-4DA9-8632-A44253E28D2E}">
      <dsp:nvSpPr>
        <dsp:cNvPr id="0" name=""/>
        <dsp:cNvSpPr/>
      </dsp:nvSpPr>
      <dsp:spPr>
        <a:xfrm>
          <a:off x="1342" y="547073"/>
          <a:ext cx="4885703" cy="24428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Primary Care Providers have unique relationship</a:t>
          </a:r>
        </a:p>
      </dsp:txBody>
      <dsp:txXfrm>
        <a:off x="72891" y="618622"/>
        <a:ext cx="4742605" cy="2299753"/>
      </dsp:txXfrm>
    </dsp:sp>
    <dsp:sp modelId="{166FC09B-25F0-46D1-B584-F639DBEAD330}">
      <dsp:nvSpPr>
        <dsp:cNvPr id="0" name=""/>
        <dsp:cNvSpPr/>
      </dsp:nvSpPr>
      <dsp:spPr>
        <a:xfrm>
          <a:off x="6108471" y="547073"/>
          <a:ext cx="4885703" cy="24428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Providers feel underprepared to provide ACP</a:t>
          </a:r>
        </a:p>
      </dsp:txBody>
      <dsp:txXfrm>
        <a:off x="6180020" y="618622"/>
        <a:ext cx="4742605" cy="2299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247B6-07CD-4673-A674-EA24705884A0}">
      <dsp:nvSpPr>
        <dsp:cNvPr id="0" name=""/>
        <dsp:cNvSpPr/>
      </dsp:nvSpPr>
      <dsp:spPr>
        <a:xfrm>
          <a:off x="1342" y="198094"/>
          <a:ext cx="5234682" cy="3140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Current ACP is not specific to dementia</a:t>
          </a:r>
        </a:p>
      </dsp:txBody>
      <dsp:txXfrm>
        <a:off x="1342" y="198094"/>
        <a:ext cx="5234682" cy="3140809"/>
      </dsp:txXfrm>
    </dsp:sp>
    <dsp:sp modelId="{BDA024EA-AC3C-49EE-822F-097D0A0AF541}">
      <dsp:nvSpPr>
        <dsp:cNvPr id="0" name=""/>
        <dsp:cNvSpPr/>
      </dsp:nvSpPr>
      <dsp:spPr>
        <a:xfrm>
          <a:off x="5759493" y="198094"/>
          <a:ext cx="5234682" cy="314080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Lack of dementia-specific ACP tools</a:t>
          </a:r>
        </a:p>
      </dsp:txBody>
      <dsp:txXfrm>
        <a:off x="5759493" y="198094"/>
        <a:ext cx="5234682" cy="3140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D9D23-DB00-404C-97FD-981A3BFD5249}">
      <dsp:nvSpPr>
        <dsp:cNvPr id="0" name=""/>
        <dsp:cNvSpPr/>
      </dsp:nvSpPr>
      <dsp:spPr>
        <a:xfrm>
          <a:off x="0" y="68183"/>
          <a:ext cx="6263640"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Increasing Dementia Population -&gt; Increasing Need to Act </a:t>
          </a:r>
        </a:p>
      </dsp:txBody>
      <dsp:txXfrm>
        <a:off x="62141" y="130324"/>
        <a:ext cx="6139358" cy="1148678"/>
      </dsp:txXfrm>
    </dsp:sp>
    <dsp:sp modelId="{B101BED6-FB1B-4C50-B9CE-B847168FBE50}">
      <dsp:nvSpPr>
        <dsp:cNvPr id="0" name=""/>
        <dsp:cNvSpPr/>
      </dsp:nvSpPr>
      <dsp:spPr>
        <a:xfrm>
          <a:off x="0" y="1433303"/>
          <a:ext cx="6263640" cy="12729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Millions without a Voice</a:t>
          </a:r>
        </a:p>
      </dsp:txBody>
      <dsp:txXfrm>
        <a:off x="62141" y="1495444"/>
        <a:ext cx="6139358" cy="1148678"/>
      </dsp:txXfrm>
    </dsp:sp>
    <dsp:sp modelId="{53881B99-59B8-45F3-A203-2A5EC229D665}">
      <dsp:nvSpPr>
        <dsp:cNvPr id="0" name=""/>
        <dsp:cNvSpPr/>
      </dsp:nvSpPr>
      <dsp:spPr>
        <a:xfrm>
          <a:off x="0" y="2798423"/>
          <a:ext cx="6263640" cy="12729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Financial and Emotional Burden</a:t>
          </a:r>
        </a:p>
      </dsp:txBody>
      <dsp:txXfrm>
        <a:off x="62141" y="2860564"/>
        <a:ext cx="6139358" cy="1148678"/>
      </dsp:txXfrm>
    </dsp:sp>
    <dsp:sp modelId="{74D223C7-1D4C-4485-A2F8-4B636835011E}">
      <dsp:nvSpPr>
        <dsp:cNvPr id="0" name=""/>
        <dsp:cNvSpPr/>
      </dsp:nvSpPr>
      <dsp:spPr>
        <a:xfrm>
          <a:off x="0" y="4163544"/>
          <a:ext cx="6263640" cy="1272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Dementia-Specific ACP Tool</a:t>
          </a:r>
        </a:p>
      </dsp:txBody>
      <dsp:txXfrm>
        <a:off x="62141" y="4225685"/>
        <a:ext cx="6139358" cy="1148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E39A4-0CC9-45AD-87A9-78259F0457B3}">
      <dsp:nvSpPr>
        <dsp:cNvPr id="0" name=""/>
        <dsp:cNvSpPr/>
      </dsp:nvSpPr>
      <dsp:spPr>
        <a:xfrm>
          <a:off x="0" y="3304625"/>
          <a:ext cx="7037387" cy="21681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a:t>Dementia-Specific ACP Tool</a:t>
          </a:r>
        </a:p>
      </dsp:txBody>
      <dsp:txXfrm>
        <a:off x="0" y="3304625"/>
        <a:ext cx="7037387" cy="1170823"/>
      </dsp:txXfrm>
    </dsp:sp>
    <dsp:sp modelId="{A933D864-B091-4CBF-AA1A-1D0BB2BE970D}">
      <dsp:nvSpPr>
        <dsp:cNvPr id="0" name=""/>
        <dsp:cNvSpPr/>
      </dsp:nvSpPr>
      <dsp:spPr>
        <a:xfrm>
          <a:off x="1052" y="4432085"/>
          <a:ext cx="1688904" cy="9973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Introduced at Enrollment</a:t>
          </a:r>
        </a:p>
      </dsp:txBody>
      <dsp:txXfrm>
        <a:off x="1052" y="4432085"/>
        <a:ext cx="1688904" cy="997368"/>
      </dsp:txXfrm>
    </dsp:sp>
    <dsp:sp modelId="{62601BFF-DEA6-4029-A89F-7758BD354FD6}">
      <dsp:nvSpPr>
        <dsp:cNvPr id="0" name=""/>
        <dsp:cNvSpPr/>
      </dsp:nvSpPr>
      <dsp:spPr>
        <a:xfrm>
          <a:off x="1689956" y="4432085"/>
          <a:ext cx="1688904" cy="99736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Educate both Members of Dyad</a:t>
          </a:r>
        </a:p>
      </dsp:txBody>
      <dsp:txXfrm>
        <a:off x="1689956" y="4432085"/>
        <a:ext cx="1688904" cy="997368"/>
      </dsp:txXfrm>
    </dsp:sp>
    <dsp:sp modelId="{F2E2D90E-6C24-4945-ADA6-6F3644F1B45A}">
      <dsp:nvSpPr>
        <dsp:cNvPr id="0" name=""/>
        <dsp:cNvSpPr/>
      </dsp:nvSpPr>
      <dsp:spPr>
        <a:xfrm>
          <a:off x="3378860" y="4432085"/>
          <a:ext cx="1968569" cy="99736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Evaluate Understanding</a:t>
          </a:r>
        </a:p>
      </dsp:txBody>
      <dsp:txXfrm>
        <a:off x="3378860" y="4432085"/>
        <a:ext cx="1968569" cy="997368"/>
      </dsp:txXfrm>
    </dsp:sp>
    <dsp:sp modelId="{0E248537-CB21-478E-8D1B-AD1044DB58F3}">
      <dsp:nvSpPr>
        <dsp:cNvPr id="0" name=""/>
        <dsp:cNvSpPr/>
      </dsp:nvSpPr>
      <dsp:spPr>
        <a:xfrm>
          <a:off x="5347430" y="4432085"/>
          <a:ext cx="1688904" cy="9973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Assess Decision-Maker Confidence</a:t>
          </a:r>
        </a:p>
      </dsp:txBody>
      <dsp:txXfrm>
        <a:off x="5347430" y="4432085"/>
        <a:ext cx="1688904" cy="997368"/>
      </dsp:txXfrm>
    </dsp:sp>
    <dsp:sp modelId="{D7E49F22-E70B-4BAC-B4B7-82113B5BF04A}">
      <dsp:nvSpPr>
        <dsp:cNvPr id="0" name=""/>
        <dsp:cNvSpPr/>
      </dsp:nvSpPr>
      <dsp:spPr>
        <a:xfrm rot="10800000">
          <a:off x="0" y="2468"/>
          <a:ext cx="7037387" cy="333467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a:t>Process Quality Improvement Project</a:t>
          </a:r>
        </a:p>
      </dsp:txBody>
      <dsp:txXfrm rot="10800000">
        <a:off x="0" y="2468"/>
        <a:ext cx="7037387" cy="21667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1D207-FA01-4F15-8F72-62AC80B37A64}">
      <dsp:nvSpPr>
        <dsp:cNvPr id="0" name=""/>
        <dsp:cNvSpPr/>
      </dsp:nvSpPr>
      <dsp:spPr>
        <a:xfrm>
          <a:off x="2362" y="763700"/>
          <a:ext cx="2303286" cy="8709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Outcome measurements:</a:t>
          </a:r>
        </a:p>
      </dsp:txBody>
      <dsp:txXfrm>
        <a:off x="2362" y="763700"/>
        <a:ext cx="2303286" cy="870976"/>
      </dsp:txXfrm>
    </dsp:sp>
    <dsp:sp modelId="{5BDC5F9E-7F50-4421-9959-3A666F0559ED}">
      <dsp:nvSpPr>
        <dsp:cNvPr id="0" name=""/>
        <dsp:cNvSpPr/>
      </dsp:nvSpPr>
      <dsp:spPr>
        <a:xfrm>
          <a:off x="2362" y="1634676"/>
          <a:ext cx="2303286" cy="38869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t>Knowledge Assessment</a:t>
          </a:r>
        </a:p>
        <a:p>
          <a:pPr marL="228600" lvl="1" indent="-228600" algn="l" defTabSz="977900">
            <a:lnSpc>
              <a:spcPct val="90000"/>
            </a:lnSpc>
            <a:spcBef>
              <a:spcPct val="0"/>
            </a:spcBef>
            <a:spcAft>
              <a:spcPct val="15000"/>
            </a:spcAft>
            <a:buChar char="•"/>
          </a:pPr>
          <a:r>
            <a:rPr lang="en-US" sz="2200" b="0" kern="1200" dirty="0"/>
            <a:t>Surrogate Decision-Maker Confidence</a:t>
          </a:r>
        </a:p>
        <a:p>
          <a:pPr marL="228600" lvl="1" indent="-228600" algn="l" defTabSz="977900">
            <a:lnSpc>
              <a:spcPct val="90000"/>
            </a:lnSpc>
            <a:spcBef>
              <a:spcPct val="0"/>
            </a:spcBef>
            <a:spcAft>
              <a:spcPct val="15000"/>
            </a:spcAft>
            <a:buChar char="•"/>
          </a:pPr>
          <a:r>
            <a:rPr lang="en-US" sz="2200" b="0" kern="1200" dirty="0"/>
            <a:t>Healthcare Utilization Rates</a:t>
          </a:r>
        </a:p>
        <a:p>
          <a:pPr marL="228600" lvl="1" indent="-228600" algn="l" defTabSz="977900" rtl="0">
            <a:lnSpc>
              <a:spcPct val="90000"/>
            </a:lnSpc>
            <a:spcBef>
              <a:spcPct val="0"/>
            </a:spcBef>
            <a:spcAft>
              <a:spcPct val="15000"/>
            </a:spcAft>
            <a:buChar char="•"/>
          </a:pPr>
          <a:r>
            <a:rPr lang="en-US" sz="2200" b="0" kern="1200" dirty="0">
              <a:latin typeface="Calibri" panose="020F0502020204030204" pitchFamily="34" charset="0"/>
              <a:ea typeface="Calibri" panose="020F0502020204030204" pitchFamily="34" charset="0"/>
              <a:cs typeface="Calibri" panose="020F0502020204030204" pitchFamily="34" charset="0"/>
            </a:rPr>
            <a:t>Qualitative Feedback Survey</a:t>
          </a:r>
        </a:p>
      </dsp:txBody>
      <dsp:txXfrm>
        <a:off x="2362" y="1634676"/>
        <a:ext cx="2303286" cy="3886920"/>
      </dsp:txXfrm>
    </dsp:sp>
    <dsp:sp modelId="{225D31A3-5B42-42B0-88C5-2E0C168CEE79}">
      <dsp:nvSpPr>
        <dsp:cNvPr id="0" name=""/>
        <dsp:cNvSpPr/>
      </dsp:nvSpPr>
      <dsp:spPr>
        <a:xfrm>
          <a:off x="2628108" y="763700"/>
          <a:ext cx="2303286" cy="87097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Statistical methods</a:t>
          </a:r>
        </a:p>
      </dsp:txBody>
      <dsp:txXfrm>
        <a:off x="2628108" y="763700"/>
        <a:ext cx="2303286" cy="870976"/>
      </dsp:txXfrm>
    </dsp:sp>
    <dsp:sp modelId="{881DD43C-178E-475F-9C86-1154576C8DF4}">
      <dsp:nvSpPr>
        <dsp:cNvPr id="0" name=""/>
        <dsp:cNvSpPr/>
      </dsp:nvSpPr>
      <dsp:spPr>
        <a:xfrm>
          <a:off x="2628108" y="1634676"/>
          <a:ext cx="2303286" cy="38869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Pre-Intervention Assessment</a:t>
          </a:r>
        </a:p>
        <a:p>
          <a:pPr marL="228600" lvl="1" indent="-228600" algn="l" defTabSz="977900">
            <a:lnSpc>
              <a:spcPct val="90000"/>
            </a:lnSpc>
            <a:spcBef>
              <a:spcPct val="0"/>
            </a:spcBef>
            <a:spcAft>
              <a:spcPct val="15000"/>
            </a:spcAft>
            <a:buChar char="•"/>
          </a:pPr>
          <a:r>
            <a:rPr lang="en-US" sz="2200" kern="1200" dirty="0"/>
            <a:t>Immediate Post-Intervention Assessment</a:t>
          </a:r>
        </a:p>
        <a:p>
          <a:pPr marL="228600" lvl="1" indent="-228600" algn="l" defTabSz="977900">
            <a:lnSpc>
              <a:spcPct val="90000"/>
            </a:lnSpc>
            <a:spcBef>
              <a:spcPct val="0"/>
            </a:spcBef>
            <a:spcAft>
              <a:spcPct val="15000"/>
            </a:spcAft>
            <a:buChar char="•"/>
          </a:pPr>
          <a:r>
            <a:rPr lang="en-US" sz="2200" kern="1200" dirty="0"/>
            <a:t>3 Month Post-Intervention Assessment</a:t>
          </a:r>
        </a:p>
      </dsp:txBody>
      <dsp:txXfrm>
        <a:off x="2628108" y="1634676"/>
        <a:ext cx="2303286" cy="3886920"/>
      </dsp:txXfrm>
    </dsp:sp>
    <dsp:sp modelId="{5A5D53AA-2D70-4995-896D-02C454FC2BE5}">
      <dsp:nvSpPr>
        <dsp:cNvPr id="0" name=""/>
        <dsp:cNvSpPr/>
      </dsp:nvSpPr>
      <dsp:spPr>
        <a:xfrm>
          <a:off x="5253855" y="763700"/>
          <a:ext cx="2303286" cy="87097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IRB plan:</a:t>
          </a:r>
        </a:p>
      </dsp:txBody>
      <dsp:txXfrm>
        <a:off x="5253855" y="763700"/>
        <a:ext cx="2303286" cy="870976"/>
      </dsp:txXfrm>
    </dsp:sp>
    <dsp:sp modelId="{67870924-1C23-4703-82DB-1F390462C315}">
      <dsp:nvSpPr>
        <dsp:cNvPr id="0" name=""/>
        <dsp:cNvSpPr/>
      </dsp:nvSpPr>
      <dsp:spPr>
        <a:xfrm>
          <a:off x="5256217" y="1660330"/>
          <a:ext cx="2303286" cy="38869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 </a:t>
          </a:r>
          <a:r>
            <a:rPr lang="en-US" sz="2200" kern="1200" dirty="0"/>
            <a:t>Approval by Program Manager &amp; QI Team</a:t>
          </a:r>
        </a:p>
        <a:p>
          <a:pPr marL="228600" lvl="1" indent="-228600" algn="l" defTabSz="977900">
            <a:lnSpc>
              <a:spcPct val="90000"/>
            </a:lnSpc>
            <a:spcBef>
              <a:spcPct val="0"/>
            </a:spcBef>
            <a:spcAft>
              <a:spcPct val="15000"/>
            </a:spcAft>
            <a:buChar char="•"/>
          </a:pPr>
          <a:r>
            <a:rPr lang="en-US" sz="2200" kern="1200" dirty="0"/>
            <a:t>Approval by UD Mercy IRB</a:t>
          </a:r>
        </a:p>
      </dsp:txBody>
      <dsp:txXfrm>
        <a:off x="5256217" y="1660330"/>
        <a:ext cx="2303286" cy="3886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0.3695</cdr:x>
      <cdr:y>0.26249</cdr:y>
    </cdr:from>
    <cdr:to>
      <cdr:x>0.55618</cdr:x>
      <cdr:y>0.35517</cdr:y>
    </cdr:to>
    <cdr:sp macro="" textlink="">
      <cdr:nvSpPr>
        <cdr:cNvPr id="2" name="TextBox 3">
          <a:extLst xmlns:a="http://schemas.openxmlformats.org/drawingml/2006/main">
            <a:ext uri="{FF2B5EF4-FFF2-40B4-BE49-F238E27FC236}">
              <a16:creationId xmlns:a16="http://schemas.microsoft.com/office/drawing/2014/main" id="{2AD617FC-C217-49CF-B67B-BF2C5B6F42D2}"/>
            </a:ext>
          </a:extLst>
        </cdr:cNvPr>
        <cdr:cNvSpPr txBox="1"/>
      </cdr:nvSpPr>
      <cdr:spPr>
        <a:xfrm xmlns:a="http://schemas.openxmlformats.org/drawingml/2006/main">
          <a:off x="1885998" y="1045906"/>
          <a:ext cx="952831"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90-99</a:t>
          </a:r>
        </a:p>
      </cdr:txBody>
    </cdr:sp>
  </cdr:relSizeAnchor>
  <cdr:relSizeAnchor xmlns:cdr="http://schemas.openxmlformats.org/drawingml/2006/chartDrawing">
    <cdr:from>
      <cdr:x>0.51534</cdr:x>
      <cdr:y>0.36486</cdr:y>
    </cdr:from>
    <cdr:to>
      <cdr:x>0.73651</cdr:x>
      <cdr:y>0.45755</cdr:y>
    </cdr:to>
    <cdr:sp macro="" textlink="">
      <cdr:nvSpPr>
        <cdr:cNvPr id="3" name="TextBox 6">
          <a:extLst xmlns:a="http://schemas.openxmlformats.org/drawingml/2006/main">
            <a:ext uri="{FF2B5EF4-FFF2-40B4-BE49-F238E27FC236}">
              <a16:creationId xmlns:a16="http://schemas.microsoft.com/office/drawing/2014/main" id="{08620FE4-E0C5-407E-B1AC-09271556642C}"/>
            </a:ext>
          </a:extLst>
        </cdr:cNvPr>
        <cdr:cNvSpPr txBox="1"/>
      </cdr:nvSpPr>
      <cdr:spPr>
        <a:xfrm xmlns:a="http://schemas.openxmlformats.org/drawingml/2006/main">
          <a:off x="2630339" y="1453850"/>
          <a:ext cx="1128889"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60-69</a:t>
          </a:r>
        </a:p>
      </cdr:txBody>
    </cdr:sp>
  </cdr:relSizeAnchor>
</c:userShapes>
</file>

<file path=ppt/drawings/drawing2.xml><?xml version="1.0" encoding="utf-8"?>
<c:userShapes xmlns:c="http://schemas.openxmlformats.org/drawingml/2006/chart">
  <cdr:relSizeAnchor xmlns:cdr="http://schemas.openxmlformats.org/drawingml/2006/chartDrawing">
    <cdr:from>
      <cdr:x>0.22807</cdr:x>
      <cdr:y>0.31516</cdr:y>
    </cdr:from>
    <cdr:to>
      <cdr:x>0.44617</cdr:x>
      <cdr:y>0.38148</cdr:y>
    </cdr:to>
    <cdr:sp macro="" textlink="">
      <cdr:nvSpPr>
        <cdr:cNvPr id="2" name="TextBox 10">
          <a:extLst xmlns:a="http://schemas.openxmlformats.org/drawingml/2006/main">
            <a:ext uri="{FF2B5EF4-FFF2-40B4-BE49-F238E27FC236}">
              <a16:creationId xmlns:a16="http://schemas.microsoft.com/office/drawing/2014/main" id="{E2CEF923-E57C-4169-A9A3-B9599DCA566A}"/>
            </a:ext>
          </a:extLst>
        </cdr:cNvPr>
        <cdr:cNvSpPr txBox="1"/>
      </cdr:nvSpPr>
      <cdr:spPr>
        <a:xfrm xmlns:a="http://schemas.openxmlformats.org/drawingml/2006/main">
          <a:off x="1546494" y="1755019"/>
          <a:ext cx="1478844"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Grandchild</a:t>
          </a:r>
        </a:p>
      </cdr:txBody>
    </cdr:sp>
  </cdr:relSizeAnchor>
  <cdr:relSizeAnchor xmlns:cdr="http://schemas.openxmlformats.org/drawingml/2006/chartDrawing">
    <cdr:from>
      <cdr:x>0.36455</cdr:x>
      <cdr:y>0.20456</cdr:y>
    </cdr:from>
    <cdr:to>
      <cdr:x>0.53103</cdr:x>
      <cdr:y>0.27088</cdr:y>
    </cdr:to>
    <cdr:sp macro="" textlink="">
      <cdr:nvSpPr>
        <cdr:cNvPr id="3" name="TextBox 12">
          <a:extLst xmlns:a="http://schemas.openxmlformats.org/drawingml/2006/main">
            <a:ext uri="{FF2B5EF4-FFF2-40B4-BE49-F238E27FC236}">
              <a16:creationId xmlns:a16="http://schemas.microsoft.com/office/drawing/2014/main" id="{751FF9F5-CE49-478C-B2C7-F2C097BEC583}"/>
            </a:ext>
          </a:extLst>
        </cdr:cNvPr>
        <cdr:cNvSpPr txBox="1"/>
      </cdr:nvSpPr>
      <cdr:spPr>
        <a:xfrm xmlns:a="http://schemas.openxmlformats.org/drawingml/2006/main">
          <a:off x="2471882" y="1139134"/>
          <a:ext cx="1128889"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Friend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48AF4-9E83-4673-96D3-5461F74D3800}" type="datetimeFigureOut">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4A6-B922-4FDB-A77B-6D72901F86D3}" type="slidenum">
              <a:t>‹#›</a:t>
            </a:fld>
            <a:endParaRPr lang="en-US"/>
          </a:p>
        </p:txBody>
      </p:sp>
    </p:spTree>
    <p:extLst>
      <p:ext uri="{BB962C8B-B14F-4D97-AF65-F5344CB8AC3E}">
        <p14:creationId xmlns:p14="http://schemas.microsoft.com/office/powerpoint/2010/main" val="100523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 name is Stephanie Johnson. Today I will be discussing my DNP project  about the implementation of a dementia-specific advance care planning tool.</a:t>
            </a:r>
          </a:p>
        </p:txBody>
      </p:sp>
      <p:sp>
        <p:nvSpPr>
          <p:cNvPr id="4" name="Slide Number Placeholder 3"/>
          <p:cNvSpPr>
            <a:spLocks noGrp="1"/>
          </p:cNvSpPr>
          <p:nvPr>
            <p:ph type="sldNum" sz="quarter" idx="5"/>
          </p:nvPr>
        </p:nvSpPr>
        <p:spPr/>
        <p:txBody>
          <a:bodyPr/>
          <a:lstStyle/>
          <a:p>
            <a:fld id="{9E4F04A6-B922-4FDB-A77B-6D72901F86D3}" type="slidenum">
              <a:rPr lang="en-US"/>
              <a:t>1</a:t>
            </a:fld>
            <a:endParaRPr lang="en-US"/>
          </a:p>
        </p:txBody>
      </p:sp>
    </p:spTree>
    <p:extLst>
      <p:ext uri="{BB962C8B-B14F-4D97-AF65-F5344CB8AC3E}">
        <p14:creationId xmlns:p14="http://schemas.microsoft.com/office/powerpoint/2010/main" val="178425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with dementia who have ACP had lower levels of healthcare utilization including hospitalization rates and emergency department visits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lower rates of life-prolonging interventions such as enteral feeding tubes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Improved relational quality with loved ones with a lower rate of decisional conflict.</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10</a:t>
            </a:fld>
            <a:endParaRPr lang="en-US"/>
          </a:p>
        </p:txBody>
      </p:sp>
    </p:spTree>
    <p:extLst>
      <p:ext uri="{BB962C8B-B14F-4D97-AF65-F5344CB8AC3E}">
        <p14:creationId xmlns:p14="http://schemas.microsoft.com/office/powerpoint/2010/main" val="290927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 PCPs, including advanced practice nurses such as nurse practitioners and clinical nurse specialists,  have unique relationship that supports ACP implementation</a:t>
            </a:r>
          </a:p>
          <a:p>
            <a:r>
              <a:rPr lang="en-US" dirty="0">
                <a:cs typeface="Calibri" panose="020F0502020204030204"/>
              </a:rPr>
              <a:t>healthcare providers often feel underprepared to provide ACP education and support for their patients with dementia</a:t>
            </a:r>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11</a:t>
            </a:fld>
            <a:endParaRPr lang="en-US"/>
          </a:p>
        </p:txBody>
      </p:sp>
    </p:spTree>
    <p:extLst>
      <p:ext uri="{BB962C8B-B14F-4D97-AF65-F5344CB8AC3E}">
        <p14:creationId xmlns:p14="http://schemas.microsoft.com/office/powerpoint/2010/main" val="332373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Participants in the relevant studies were frustrated that the ACP tools offered did not address dementia-specific topics important to discuss with their loved ones</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12</a:t>
            </a:fld>
            <a:endParaRPr lang="en-US"/>
          </a:p>
        </p:txBody>
      </p:sp>
    </p:spTree>
    <p:extLst>
      <p:ext uri="{BB962C8B-B14F-4D97-AF65-F5344CB8AC3E}">
        <p14:creationId xmlns:p14="http://schemas.microsoft.com/office/powerpoint/2010/main" val="4615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increasing dementia population creates an increasing demand for action by the healthcare community.</a:t>
            </a:r>
          </a:p>
          <a:p>
            <a:endParaRPr lang="en-US" dirty="0">
              <a:cs typeface="Calibri"/>
            </a:endParaRPr>
          </a:p>
          <a:p>
            <a:r>
              <a:rPr lang="en-US" dirty="0">
                <a:cs typeface="Calibri"/>
              </a:rPr>
              <a:t>-Without advance care planning intervention there will be millions of individuals affected by dementia who will not be able to participate in their own decision-making process.</a:t>
            </a:r>
          </a:p>
          <a:p>
            <a:endParaRPr lang="en-US" dirty="0">
              <a:cs typeface="Calibri"/>
            </a:endParaRPr>
          </a:p>
          <a:p>
            <a:r>
              <a:rPr lang="en-US" dirty="0">
                <a:cs typeface="Calibri"/>
              </a:rPr>
              <a:t>-The financial and emotional burden associated with the growth of this population is large and continues to grow.</a:t>
            </a:r>
          </a:p>
          <a:p>
            <a:endParaRPr lang="en-US" dirty="0">
              <a:cs typeface="Calibri"/>
            </a:endParaRPr>
          </a:p>
          <a:p>
            <a:r>
              <a:rPr lang="en-US" dirty="0">
                <a:cs typeface="Calibri"/>
              </a:rPr>
              <a:t>- A dementia-specific ACP tool c</a:t>
            </a:r>
            <a:r>
              <a:rPr lang="en-US" u="sng" dirty="0"/>
              <a:t>an help to decrease unnecessary suffering of individuals with dementia, provide support to their surrogate decision-makers, and decrease unnecessary healthcare utilization costs.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rPr lang="en-US"/>
              <a:t>13</a:t>
            </a:fld>
            <a:endParaRPr lang="en-US"/>
          </a:p>
        </p:txBody>
      </p:sp>
    </p:spTree>
    <p:extLst>
      <p:ext uri="{BB962C8B-B14F-4D97-AF65-F5344CB8AC3E}">
        <p14:creationId xmlns:p14="http://schemas.microsoft.com/office/powerpoint/2010/main" val="364708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Theoretical framework:</a:t>
            </a:r>
          </a:p>
          <a:p>
            <a:r>
              <a:rPr lang="en-US" dirty="0">
                <a:cs typeface="Calibri"/>
              </a:rPr>
              <a:t>-I used the Peaceful End-of-Life theory. This framework identifies five categories that provide for a peaceful end-of-life. These categories and the interventions helped to frame the ACP session content. The tool facilitated discussion between the individual with dementia and their surrogate decision-maker regarding acceptable versus unacceptable care, interventions, etc. We sought to ensure that the individual with dementia achieves their desired form of peace at end-of-life.</a:t>
            </a:r>
          </a:p>
        </p:txBody>
      </p:sp>
      <p:sp>
        <p:nvSpPr>
          <p:cNvPr id="4" name="Slide Number Placeholder 3"/>
          <p:cNvSpPr>
            <a:spLocks noGrp="1"/>
          </p:cNvSpPr>
          <p:nvPr>
            <p:ph type="sldNum" sz="quarter" idx="5"/>
          </p:nvPr>
        </p:nvSpPr>
        <p:spPr/>
        <p:txBody>
          <a:bodyPr/>
          <a:lstStyle/>
          <a:p>
            <a:fld id="{9E4F04A6-B922-4FDB-A77B-6D72901F86D3}" type="slidenum">
              <a:rPr lang="en-US"/>
              <a:t>14</a:t>
            </a:fld>
            <a:endParaRPr lang="en-US"/>
          </a:p>
        </p:txBody>
      </p:sp>
    </p:spTree>
    <p:extLst>
      <p:ext uri="{BB962C8B-B14F-4D97-AF65-F5344CB8AC3E}">
        <p14:creationId xmlns:p14="http://schemas.microsoft.com/office/powerpoint/2010/main" val="372194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Donabedian Model assesses quality in three categories structure, process, and outcome (NHS, 2021). Analyzing this project using the Donabedian model established agreement between myself and the interdisciplinary team about what important outcome measures should be evaluated during the study. These will be discussed on a later slide.</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cs typeface="Calibri"/>
              </a:rPr>
              <a:t>Structure Measures- </a:t>
            </a:r>
            <a:r>
              <a:rPr lang="en-US" sz="1800" dirty="0">
                <a:effectLst/>
                <a:latin typeface="Times New Roman" panose="02020603050405020304" pitchFamily="18" charset="0"/>
                <a:ea typeface="Times New Roman" panose="02020603050405020304" pitchFamily="18" charset="0"/>
              </a:rPr>
              <a:t>Structure measures are attributes of the program or providers to provide services to program participants. </a:t>
            </a:r>
          </a:p>
          <a:p>
            <a:r>
              <a:rPr lang="en-US" sz="1800" dirty="0">
                <a:effectLst/>
                <a:latin typeface="Times New Roman" panose="02020603050405020304" pitchFamily="18" charset="0"/>
                <a:ea typeface="Times New Roman" panose="02020603050405020304" pitchFamily="18" charset="0"/>
              </a:rPr>
              <a:t>	1. Including the ability of the social work team to work 1:1 with the participants and their surrogate decision-maker. </a:t>
            </a:r>
          </a:p>
          <a:p>
            <a:r>
              <a:rPr lang="en-US" sz="1800" dirty="0">
                <a:effectLst/>
                <a:latin typeface="Times New Roman" panose="02020603050405020304" pitchFamily="18" charset="0"/>
                <a:cs typeface="Calibri"/>
              </a:rPr>
              <a:t>	2. The interdisciplinary structure of the PACE team allows for collaboration between the PCPs, social work team, and their participants. </a:t>
            </a:r>
          </a:p>
          <a:p>
            <a:r>
              <a:rPr lang="en-US" sz="1800" dirty="0">
                <a:effectLst/>
                <a:latin typeface="Times New Roman" panose="02020603050405020304" pitchFamily="18" charset="0"/>
                <a:cs typeface="Calibri"/>
              </a:rPr>
              <a:t>	</a:t>
            </a:r>
          </a:p>
          <a:p>
            <a:r>
              <a:rPr lang="en-US" sz="1800" dirty="0">
                <a:effectLst/>
                <a:latin typeface="Times New Roman" panose="02020603050405020304" pitchFamily="18" charset="0"/>
                <a:cs typeface="Calibri"/>
              </a:rPr>
              <a:t>Process Measures- The eventual goal is for 100% of the PACE participants with a dementia diagnosis or qualifying MOCA score to receive dementia-specific ACP intervention.</a:t>
            </a:r>
          </a:p>
          <a:p>
            <a:r>
              <a:rPr lang="en-US" sz="1800" dirty="0">
                <a:effectLst/>
                <a:latin typeface="Times New Roman" panose="02020603050405020304" pitchFamily="18" charset="0"/>
                <a:cs typeface="Calibri"/>
              </a:rPr>
              <a:t>	</a:t>
            </a:r>
          </a:p>
        </p:txBody>
      </p:sp>
      <p:sp>
        <p:nvSpPr>
          <p:cNvPr id="4" name="Slide Number Placeholder 3"/>
          <p:cNvSpPr>
            <a:spLocks noGrp="1"/>
          </p:cNvSpPr>
          <p:nvPr>
            <p:ph type="sldNum" sz="quarter" idx="5"/>
          </p:nvPr>
        </p:nvSpPr>
        <p:spPr/>
        <p:txBody>
          <a:bodyPr/>
          <a:lstStyle/>
          <a:p>
            <a:fld id="{9E4F04A6-B922-4FDB-A77B-6D72901F86D3}" type="slidenum">
              <a:rPr lang="en-US"/>
              <a:t>15</a:t>
            </a:fld>
            <a:endParaRPr lang="en-US"/>
          </a:p>
        </p:txBody>
      </p:sp>
    </p:spTree>
    <p:extLst>
      <p:ext uri="{BB962C8B-B14F-4D97-AF65-F5344CB8AC3E}">
        <p14:creationId xmlns:p14="http://schemas.microsoft.com/office/powerpoint/2010/main" val="361607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performed a SWOT Analysis for Care Resources where I would perform my study. I will briefly review some key findings:</a:t>
            </a:r>
          </a:p>
          <a:p>
            <a:endParaRPr lang="en-US" dirty="0">
              <a:cs typeface="Calibri"/>
            </a:endParaRPr>
          </a:p>
          <a:p>
            <a:r>
              <a:rPr lang="en-US" dirty="0" err="1">
                <a:cs typeface="Calibri"/>
              </a:rPr>
              <a:t>Strenghts</a:t>
            </a:r>
            <a:r>
              <a:rPr lang="en-US" dirty="0">
                <a:cs typeface="Calibri"/>
              </a:rPr>
              <a:t>: PACE programs are all-inclusive so there would be no increase in costs for participants to be part of this project.</a:t>
            </a:r>
          </a:p>
          <a:p>
            <a:endParaRPr lang="en-US" dirty="0">
              <a:cs typeface="Calibri"/>
            </a:endParaRPr>
          </a:p>
          <a:p>
            <a:r>
              <a:rPr lang="en-US" dirty="0">
                <a:cs typeface="Calibri"/>
              </a:rPr>
              <a:t>Weaknesses included the surrogate decision makers are not present at the day center making scheduling difficult.</a:t>
            </a:r>
          </a:p>
          <a:p>
            <a:endParaRPr lang="en-US" dirty="0">
              <a:cs typeface="Calibri"/>
            </a:endParaRPr>
          </a:p>
          <a:p>
            <a:r>
              <a:rPr lang="en-US" dirty="0">
                <a:cs typeface="Calibri"/>
              </a:rPr>
              <a:t>Opportunities on-going quality improvement opportunities including the goal of reducing unnecessary healthcare utilization rates.</a:t>
            </a:r>
          </a:p>
          <a:p>
            <a:endParaRPr lang="en-US" dirty="0">
              <a:cs typeface="Calibri"/>
            </a:endParaRPr>
          </a:p>
          <a:p>
            <a:r>
              <a:rPr lang="en-US" dirty="0">
                <a:cs typeface="Calibri"/>
              </a:rPr>
              <a:t>Threats included PACE is </a:t>
            </a:r>
            <a:r>
              <a:rPr lang="en-US" dirty="0" err="1">
                <a:cs typeface="Calibri"/>
              </a:rPr>
              <a:t>medicare</a:t>
            </a:r>
            <a:r>
              <a:rPr lang="en-US" dirty="0">
                <a:cs typeface="Calibri"/>
              </a:rPr>
              <a:t> and Medicaid funded there are specific documentation requirements which would have to be met with each participant interaction or financial consequences can occur.</a:t>
            </a:r>
          </a:p>
        </p:txBody>
      </p:sp>
      <p:sp>
        <p:nvSpPr>
          <p:cNvPr id="4" name="Slide Number Placeholder 3"/>
          <p:cNvSpPr>
            <a:spLocks noGrp="1"/>
          </p:cNvSpPr>
          <p:nvPr>
            <p:ph type="sldNum" sz="quarter" idx="5"/>
          </p:nvPr>
        </p:nvSpPr>
        <p:spPr/>
        <p:txBody>
          <a:bodyPr/>
          <a:lstStyle/>
          <a:p>
            <a:fld id="{9E4F04A6-B922-4FDB-A77B-6D72901F86D3}" type="slidenum">
              <a:rPr lang="en-US"/>
              <a:t>16</a:t>
            </a:fld>
            <a:endParaRPr lang="en-US"/>
          </a:p>
        </p:txBody>
      </p:sp>
    </p:spTree>
    <p:extLst>
      <p:ext uri="{BB962C8B-B14F-4D97-AF65-F5344CB8AC3E}">
        <p14:creationId xmlns:p14="http://schemas.microsoft.com/office/powerpoint/2010/main" val="371280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Methods and Design:</a:t>
            </a:r>
          </a:p>
          <a:p>
            <a:r>
              <a:rPr lang="en-US" dirty="0">
                <a:cs typeface="Calibri"/>
              </a:rPr>
              <a:t>This project is a process quality improvement project since I will be working to improve upon Care Resource's current ACP process for their participants with dementia. </a:t>
            </a:r>
          </a:p>
          <a:p>
            <a:pPr marL="228600" indent="-228600">
              <a:buAutoNum type="arabicPeriod"/>
            </a:pPr>
            <a:r>
              <a:rPr lang="en-US" dirty="0">
                <a:cs typeface="Calibri"/>
              </a:rPr>
              <a:t>An advisory team was formed with myself as the leader, a DNP prepared nurse practitioner mentor, and the social work manager. This team was responsible for discussing, finalizing, and planning the ACP tool intervention.</a:t>
            </a:r>
          </a:p>
          <a:p>
            <a:pPr marL="0" indent="0">
              <a:buNone/>
            </a:pPr>
            <a:endParaRPr lang="en-US" dirty="0">
              <a:cs typeface="Calibri"/>
            </a:endParaRPr>
          </a:p>
          <a:p>
            <a:r>
              <a:rPr lang="en-US" dirty="0">
                <a:cs typeface="Calibri"/>
              </a:rPr>
              <a:t>2. The ACP tool was introduced at enrollment to new participants who have dementia or cognitive impairment diagnosis or a MOCA scale score (19 points of less) that put them in the dementia category who agreed to participate in the project.</a:t>
            </a:r>
          </a:p>
          <a:p>
            <a:r>
              <a:rPr lang="en-US" dirty="0">
                <a:cs typeface="Calibri"/>
              </a:rPr>
              <a:t>-The session educated both the participant with dementia and their surrogate decision-maker about dementia and facilitated the ACP conversation including end-of-life care options</a:t>
            </a:r>
          </a:p>
          <a:p>
            <a:r>
              <a:rPr lang="en-US" dirty="0">
                <a:cs typeface="Calibri"/>
              </a:rPr>
              <a:t>- The assessment tools are discussed on the next slide along with when these tools were administered. </a:t>
            </a:r>
          </a:p>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rPr lang="en-US"/>
              <a:t>17</a:t>
            </a:fld>
            <a:endParaRPr lang="en-US"/>
          </a:p>
        </p:txBody>
      </p:sp>
    </p:spTree>
    <p:extLst>
      <p:ext uri="{BB962C8B-B14F-4D97-AF65-F5344CB8AC3E}">
        <p14:creationId xmlns:p14="http://schemas.microsoft.com/office/powerpoint/2010/main" val="133500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Three outcome measures were assessed throughout this project. </a:t>
            </a:r>
          </a:p>
          <a:p>
            <a:pPr marL="228600" indent="-228600">
              <a:buAutoNum type="arabicPeriod"/>
            </a:pPr>
            <a:r>
              <a:rPr lang="en-US" dirty="0">
                <a:cs typeface="Calibri"/>
              </a:rPr>
              <a:t>First, a knowledge assessment was performed before the ACP implementation was presented to the participant with dementia and their surrogate decision-maker. The knowledge assessment was then administered immediately after the ACP implementation and then again 2-3 months after implementation.</a:t>
            </a:r>
          </a:p>
          <a:p>
            <a:pPr marL="0" indent="0">
              <a:buNone/>
            </a:pPr>
            <a:endParaRPr lang="en-US" dirty="0">
              <a:cs typeface="Calibri"/>
            </a:endParaRPr>
          </a:p>
          <a:p>
            <a:r>
              <a:rPr lang="en-US" dirty="0">
                <a:cs typeface="Calibri"/>
              </a:rPr>
              <a:t>2. Second, a surrogate decision-maker confidence assessment was administered at the same three times as the knowledge assessment. This assessment assessed how confident the surrogate-decision maker is on their ability to be their loved one's advocate and decision maker </a:t>
            </a:r>
          </a:p>
          <a:p>
            <a:endParaRPr lang="en-US" dirty="0">
              <a:cs typeface="Calibri"/>
            </a:endParaRPr>
          </a:p>
          <a:p>
            <a:r>
              <a:rPr lang="en-US" dirty="0">
                <a:cs typeface="Calibri"/>
              </a:rPr>
              <a:t>3. The dyad completed a qualitative feedback survey after the ACP session to assess what they liked about the process, how they felt after the session, and their thoughts on the future for decision-making.</a:t>
            </a:r>
          </a:p>
          <a:p>
            <a:r>
              <a:rPr lang="en-US" dirty="0">
                <a:cs typeface="Calibri"/>
              </a:rPr>
              <a:t>3. Finally, healthcare utilization rates for 4 months before implementation and 4 months after implementation were obtained for the project participants. </a:t>
            </a:r>
          </a:p>
          <a:p>
            <a:endParaRPr lang="en-US" dirty="0">
              <a:cs typeface="Calibri"/>
            </a:endParaRPr>
          </a:p>
          <a:p>
            <a:r>
              <a:rPr lang="en-US" dirty="0">
                <a:cs typeface="Calibri"/>
              </a:rPr>
              <a:t>The outcomes were compared to one another from pre implementation, immediate post-implementation, and 2-3 month post-implementation to see how the rates change and to determine if there was a statistical significance between the data collection points.</a:t>
            </a:r>
          </a:p>
          <a:p>
            <a:endParaRPr lang="en-US" dirty="0">
              <a:cs typeface="Calibri"/>
            </a:endParaRPr>
          </a:p>
          <a:p>
            <a:r>
              <a:rPr lang="en-US" dirty="0">
                <a:cs typeface="Calibri"/>
              </a:rPr>
              <a:t> I  received approval by the COO and Center Manager to implement the project. The project proposal was submitted to University of Detroit Mercy’s Institutional Review Board. The review board approved the project before any implementation began.  Implementation began March 21st.</a:t>
            </a:r>
          </a:p>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rPr lang="en-US"/>
              <a:t>18</a:t>
            </a:fld>
            <a:endParaRPr lang="en-US"/>
          </a:p>
        </p:txBody>
      </p:sp>
    </p:spTree>
    <p:extLst>
      <p:ext uri="{BB962C8B-B14F-4D97-AF65-F5344CB8AC3E}">
        <p14:creationId xmlns:p14="http://schemas.microsoft.com/office/powerpoint/2010/main" val="159533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on the left is a sample from the dementia-directive which was the dementia-specific ACP tool that was utilized for this project. This tool walks through the project participants through three stages of dementia, with descriptions of common symptoms, and asks what kind of care the participant with dementia would want in that situation. Options for care at each stage included a “do everything” or full code approach, DNR with aggressive treatment up until cardiac or respiratory arrest, and comfort care. Each participant chose their preferred type of care based on their personal beliefs and values of what is or is not acceptable care for them personally.</a:t>
            </a:r>
          </a:p>
          <a:p>
            <a:r>
              <a:rPr lang="en-US" dirty="0"/>
              <a:t>The image on the right is the dementia-specific ACP supplement form that I created in addition to the dementia directive. The supplement form sought to identify specific questions that were not directly addressed in the dementia-directive such as blood transfusions, feeding tubes, vasopressors, and IV fluid resuscitation. </a:t>
            </a:r>
          </a:p>
          <a:p>
            <a:endParaRPr lang="en-US" dirty="0"/>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19</a:t>
            </a:fld>
            <a:endParaRPr lang="en-US"/>
          </a:p>
        </p:txBody>
      </p:sp>
    </p:spTree>
    <p:extLst>
      <p:ext uri="{BB962C8B-B14F-4D97-AF65-F5344CB8AC3E}">
        <p14:creationId xmlns:p14="http://schemas.microsoft.com/office/powerpoint/2010/main" val="352760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is an umbrella term for a group of symptoms including deterioration in memory, cognitive function, speech, processing abilities, and problem solving.</a:t>
            </a:r>
          </a:p>
          <a:p>
            <a:r>
              <a:rPr lang="en-US" dirty="0">
                <a:cs typeface="Calibri"/>
              </a:rPr>
              <a:t>-There are many causes of dementia including diseases like Parkinson's, medical incidents like a stroke, and idiopathic.</a:t>
            </a:r>
          </a:p>
          <a:p>
            <a:r>
              <a:rPr lang="en-US" dirty="0">
                <a:cs typeface="Calibri"/>
              </a:rPr>
              <a:t>-Alzheimer's disease is the most common form of dementia and typically the one that is most recognized from by the public.</a:t>
            </a:r>
          </a:p>
          <a:p>
            <a:r>
              <a:rPr lang="en-US" dirty="0">
                <a:cs typeface="Calibri"/>
              </a:rPr>
              <a:t>-There is no cure for dementia and the treatments currently available do nothing to reverse the disease only to slow the progression.</a:t>
            </a:r>
          </a:p>
        </p:txBody>
      </p:sp>
      <p:sp>
        <p:nvSpPr>
          <p:cNvPr id="4" name="Slide Number Placeholder 3"/>
          <p:cNvSpPr>
            <a:spLocks noGrp="1"/>
          </p:cNvSpPr>
          <p:nvPr>
            <p:ph type="sldNum" sz="quarter" idx="5"/>
          </p:nvPr>
        </p:nvSpPr>
        <p:spPr/>
        <p:txBody>
          <a:bodyPr/>
          <a:lstStyle/>
          <a:p>
            <a:fld id="{9E4F04A6-B922-4FDB-A77B-6D72901F86D3}" type="slidenum">
              <a:t>2</a:t>
            </a:fld>
            <a:endParaRPr lang="en-US"/>
          </a:p>
        </p:txBody>
      </p:sp>
    </p:spTree>
    <p:extLst>
      <p:ext uri="{BB962C8B-B14F-4D97-AF65-F5344CB8AC3E}">
        <p14:creationId xmlns:p14="http://schemas.microsoft.com/office/powerpoint/2010/main" val="322223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data collection surveys that were used.</a:t>
            </a:r>
          </a:p>
          <a:p>
            <a:r>
              <a:rPr lang="en-US" dirty="0"/>
              <a:t>On the left is the surrogate decision-maker confidence survey. This is a Likert based scale that asked decision-makers how confident they were in five different areas of decision-making.</a:t>
            </a:r>
          </a:p>
          <a:p>
            <a:r>
              <a:rPr lang="en-US" dirty="0"/>
              <a:t>On the right is the knowledge assessment that was administered to both the individual with dementia and the surrogate decision-maker. The knowledge assessment asked questions about dementia disease progression, care options, and the purpose of ACP.</a:t>
            </a:r>
          </a:p>
        </p:txBody>
      </p:sp>
      <p:sp>
        <p:nvSpPr>
          <p:cNvPr id="4" name="Slide Number Placeholder 3"/>
          <p:cNvSpPr>
            <a:spLocks noGrp="1"/>
          </p:cNvSpPr>
          <p:nvPr>
            <p:ph type="sldNum" sz="quarter" idx="5"/>
          </p:nvPr>
        </p:nvSpPr>
        <p:spPr/>
        <p:txBody>
          <a:bodyPr/>
          <a:lstStyle/>
          <a:p>
            <a:fld id="{9E4F04A6-B922-4FDB-A77B-6D72901F86D3}" type="slidenum">
              <a:rPr lang="en-US" smtClean="0"/>
              <a:t>20</a:t>
            </a:fld>
            <a:endParaRPr lang="en-US"/>
          </a:p>
        </p:txBody>
      </p:sp>
    </p:spTree>
    <p:extLst>
      <p:ext uri="{BB962C8B-B14F-4D97-AF65-F5344CB8AC3E}">
        <p14:creationId xmlns:p14="http://schemas.microsoft.com/office/powerpoint/2010/main" val="1015682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here is the dementia specific ACP qualitative feedback survey. The survey asked three feedback questions about the ACP process and the tool itself.</a:t>
            </a:r>
          </a:p>
        </p:txBody>
      </p:sp>
      <p:sp>
        <p:nvSpPr>
          <p:cNvPr id="4" name="Slide Number Placeholder 3"/>
          <p:cNvSpPr>
            <a:spLocks noGrp="1"/>
          </p:cNvSpPr>
          <p:nvPr>
            <p:ph type="sldNum" sz="quarter" idx="5"/>
          </p:nvPr>
        </p:nvSpPr>
        <p:spPr/>
        <p:txBody>
          <a:bodyPr/>
          <a:lstStyle/>
          <a:p>
            <a:fld id="{9E4F04A6-B922-4FDB-A77B-6D72901F86D3}" type="slidenum">
              <a:rPr lang="en-US" smtClean="0"/>
              <a:t>21</a:t>
            </a:fld>
            <a:endParaRPr lang="en-US"/>
          </a:p>
        </p:txBody>
      </p:sp>
    </p:spTree>
    <p:extLst>
      <p:ext uri="{BB962C8B-B14F-4D97-AF65-F5344CB8AC3E}">
        <p14:creationId xmlns:p14="http://schemas.microsoft.com/office/powerpoint/2010/main" val="403908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Dyads  completed the </a:t>
            </a:r>
          </a:p>
          <a:p>
            <a:pPr lvl="1"/>
            <a:r>
              <a:rPr lang="en-US" dirty="0"/>
              <a:t>Pre-Implementation survey</a:t>
            </a:r>
          </a:p>
          <a:p>
            <a:pPr lvl="1"/>
            <a:r>
              <a:rPr lang="en-US" dirty="0"/>
              <a:t>Dementia-Specific ACP Session</a:t>
            </a:r>
          </a:p>
          <a:p>
            <a:pPr lvl="1"/>
            <a:r>
              <a:rPr lang="en-US" dirty="0"/>
              <a:t>Immediate Post-Implementation Survey</a:t>
            </a:r>
          </a:p>
          <a:p>
            <a:endParaRPr lang="en-US" dirty="0"/>
          </a:p>
          <a:p>
            <a:r>
              <a:rPr lang="en-US" dirty="0"/>
              <a:t>After several months of recruitment we were able to recruit 11 dyads. These dyads were composed of first a newly enrolled Care Resources participant who has been diagnosed with dementia or a cognitive impairment or an enrollment MOCA score of 19 or less. The other member of the dyad was a chosen surrogate decision-maker who either was already named or who the participant with cognitive deficit would choose to be their decision-maker in the future. </a:t>
            </a:r>
          </a:p>
          <a:p>
            <a:endParaRPr lang="en-US" dirty="0"/>
          </a:p>
          <a:p>
            <a:endParaRPr lang="en-US" dirty="0"/>
          </a:p>
          <a:p>
            <a:r>
              <a:rPr lang="en-US" dirty="0"/>
              <a:t>10 Dyads completed </a:t>
            </a:r>
          </a:p>
          <a:p>
            <a:pPr lvl="1"/>
            <a:r>
              <a:rPr lang="en-US" dirty="0"/>
              <a:t>Three-month Post-Implementation Survey due to a participant death.</a:t>
            </a:r>
          </a:p>
          <a:p>
            <a:pPr lvl="1"/>
            <a:endParaRPr lang="en-US" dirty="0"/>
          </a:p>
          <a:p>
            <a:pPr lvl="1"/>
            <a:r>
              <a:rPr lang="en-US" dirty="0"/>
              <a:t>10 participants with cognitive deficits completed the 2-3 month follow up since one participant passed away between implementation and follow up. 9 surrogate decision-makers completed 2-3 month follow up.  One follow up was lost  from the participant who passed away and the second one was unable to be contacted for follow up.</a:t>
            </a:r>
          </a:p>
          <a:p>
            <a:pPr lvl="1"/>
            <a:endParaRPr lang="en-US" dirty="0"/>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22</a:t>
            </a:fld>
            <a:endParaRPr lang="en-US"/>
          </a:p>
        </p:txBody>
      </p:sp>
    </p:spTree>
    <p:extLst>
      <p:ext uri="{BB962C8B-B14F-4D97-AF65-F5344CB8AC3E}">
        <p14:creationId xmlns:p14="http://schemas.microsoft.com/office/powerpoint/2010/main" val="420300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briefly I will discuss the Demographic data of the participants included in the study sample:</a:t>
            </a:r>
          </a:p>
          <a:p>
            <a:endParaRPr lang="en-US" dirty="0"/>
          </a:p>
          <a:p>
            <a:r>
              <a:rPr lang="en-US" dirty="0"/>
              <a:t>On the left you can see the ethnic make up of our participants with the cognitive deficits. About half of the participants with dementia or a cognitive impairment were Caucasian and approximately the other half were African American with one participant being Hispanic/</a:t>
            </a:r>
            <a:r>
              <a:rPr lang="en-US" dirty="0" err="1"/>
              <a:t>latino</a:t>
            </a:r>
            <a:r>
              <a:rPr lang="en-US" dirty="0"/>
              <a:t>. </a:t>
            </a:r>
          </a:p>
          <a:p>
            <a:endParaRPr lang="en-US" dirty="0"/>
          </a:p>
          <a:p>
            <a:r>
              <a:rPr lang="en-US" dirty="0"/>
              <a:t>On the right are the ages of the participants with cognitive deficit. Just under half of the participants with dementia were 70-79 years old, about one third were 60-69 years old, two 80-89 year </a:t>
            </a:r>
            <a:r>
              <a:rPr lang="en-US" dirty="0" err="1"/>
              <a:t>olds</a:t>
            </a:r>
            <a:r>
              <a:rPr lang="en-US" dirty="0"/>
              <a:t> and one participant from 90-99 years old.</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23</a:t>
            </a:fld>
            <a:endParaRPr lang="en-US"/>
          </a:p>
        </p:txBody>
      </p:sp>
    </p:spTree>
    <p:extLst>
      <p:ext uri="{BB962C8B-B14F-4D97-AF65-F5344CB8AC3E}">
        <p14:creationId xmlns:p14="http://schemas.microsoft.com/office/powerpoint/2010/main" val="296153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surrogate decision-makers included in the project were a majority children of the participant with dementia. One surrogate decision-maker was a spouse, another a grandchild, and the final surrogate decision-maker was a friend of the participant.</a:t>
            </a:r>
          </a:p>
        </p:txBody>
      </p:sp>
      <p:sp>
        <p:nvSpPr>
          <p:cNvPr id="4" name="Slide Number Placeholder 3"/>
          <p:cNvSpPr>
            <a:spLocks noGrp="1"/>
          </p:cNvSpPr>
          <p:nvPr>
            <p:ph type="sldNum" sz="quarter" idx="5"/>
          </p:nvPr>
        </p:nvSpPr>
        <p:spPr/>
        <p:txBody>
          <a:bodyPr/>
          <a:lstStyle/>
          <a:p>
            <a:fld id="{9E4F04A6-B922-4FDB-A77B-6D72901F86D3}" type="slidenum">
              <a:rPr lang="en-US" smtClean="0"/>
              <a:t>24</a:t>
            </a:fld>
            <a:endParaRPr lang="en-US"/>
          </a:p>
        </p:txBody>
      </p:sp>
    </p:spTree>
    <p:extLst>
      <p:ext uri="{BB962C8B-B14F-4D97-AF65-F5344CB8AC3E}">
        <p14:creationId xmlns:p14="http://schemas.microsoft.com/office/powerpoint/2010/main" val="90548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Nonparametric analytics were used to analyze the data due to small sample size.  Participants with dementia/cognitive impairment knowledge assessment scores before implementation of the ACP tool and  scores right after completing the ACP discussion were analyzed. Using the non-parametric Wilcoxon test I looked at this paired data. </a:t>
            </a:r>
            <a:r>
              <a:rPr lang="en-US" dirty="0" err="1"/>
              <a:t>Thr</a:t>
            </a:r>
            <a:r>
              <a:rPr lang="en-US" dirty="0"/>
              <a:t> two tailed p value was 0.809. Because the p value was greater than 0.05 this in not a statistically significant result.  Increased knowledge occurred for some participants though the results were not statistically significant.</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25</a:t>
            </a:fld>
            <a:endParaRPr lang="en-US"/>
          </a:p>
        </p:txBody>
      </p:sp>
    </p:spTree>
    <p:extLst>
      <p:ext uri="{BB962C8B-B14F-4D97-AF65-F5344CB8AC3E}">
        <p14:creationId xmlns:p14="http://schemas.microsoft.com/office/powerpoint/2010/main" val="3682652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surrogate decision-maker confidence and knowledge assessment I again utilized the Wilcoxon test to analyze the relationship of the pre-implementation score and the immediate post-implementation score. For the knowledge assessment variable the two sided p value was 0.026. Decision-makers showed statistically significant improvement in knowledge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confidence assessment pre-implementation and immediate post-implementation analysis the two sided p value was 0.017. Decision-makers showed a statistically significant increase in confidence assessment scores after the ACP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can conclude that the immediately after the session surrogate decision makers felt increased confidence in knowing the decisions their loved on would want made on their behalf and an improved knowledge about the progression of dementia, the purpose of ACP, and end-of-life care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26</a:t>
            </a:fld>
            <a:endParaRPr lang="en-US"/>
          </a:p>
        </p:txBody>
      </p:sp>
    </p:spTree>
    <p:extLst>
      <p:ext uri="{BB962C8B-B14F-4D97-AF65-F5344CB8AC3E}">
        <p14:creationId xmlns:p14="http://schemas.microsoft.com/office/powerpoint/2010/main" val="308981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Non-parametric analytics were used to knowledge assessment scores for the individual with dementia and decision-maker knowledge assessment scores and confidence scores from all three data collection points of pre-implementation, immediately after the ACP session, and two to three months post-implementation for follow up. Intellectus statistics was used to perform Friedman rank sign test..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showed that there were no significant differences in the participants with cognitive deficits’ score between any of the three data collection points. The resulting p value was 0.886. Therefore we can conclude no statistically significant improvement for the participants with cognitive deficits.</a:t>
            </a:r>
          </a:p>
          <a:p>
            <a:r>
              <a:rPr lang="en-US" dirty="0"/>
              <a:t> </a:t>
            </a:r>
          </a:p>
          <a:p>
            <a:r>
              <a:rPr lang="en-US" dirty="0"/>
              <a:t>There is no change in increased knowledge across the three data points. This could indicate that there is learning retention although there was no statistically significant improvement.</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27</a:t>
            </a:fld>
            <a:endParaRPr lang="en-US"/>
          </a:p>
        </p:txBody>
      </p:sp>
    </p:spTree>
    <p:extLst>
      <p:ext uri="{BB962C8B-B14F-4D97-AF65-F5344CB8AC3E}">
        <p14:creationId xmlns:p14="http://schemas.microsoft.com/office/powerpoint/2010/main" val="846198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surrogate decision-maker knowledge assessment we again utilized Friedman’s test.  The resulting p value was 0.018. </a:t>
            </a:r>
          </a:p>
          <a:p>
            <a:r>
              <a:rPr lang="en-US" dirty="0"/>
              <a:t> Therefore we can conclude that the results showed that the surrogate decision-makers had a statistically significant improvement in knowledge assessment scores across the three points of data collection. The surrogate decision-makers had an improvement in knowledge and retained their knowledge over time. </a:t>
            </a:r>
          </a:p>
        </p:txBody>
      </p:sp>
      <p:sp>
        <p:nvSpPr>
          <p:cNvPr id="4" name="Slide Number Placeholder 3"/>
          <p:cNvSpPr>
            <a:spLocks noGrp="1"/>
          </p:cNvSpPr>
          <p:nvPr>
            <p:ph type="sldNum" sz="quarter" idx="5"/>
          </p:nvPr>
        </p:nvSpPr>
        <p:spPr/>
        <p:txBody>
          <a:bodyPr/>
          <a:lstStyle/>
          <a:p>
            <a:fld id="{9E4F04A6-B922-4FDB-A77B-6D72901F86D3}" type="slidenum">
              <a:rPr lang="en-US" smtClean="0"/>
              <a:t>28</a:t>
            </a:fld>
            <a:endParaRPr lang="en-US"/>
          </a:p>
        </p:txBody>
      </p:sp>
    </p:spTree>
    <p:extLst>
      <p:ext uri="{BB962C8B-B14F-4D97-AF65-F5344CB8AC3E}">
        <p14:creationId xmlns:p14="http://schemas.microsoft.com/office/powerpoint/2010/main" val="71304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Friedman’s test was used again for the confidence </a:t>
            </a:r>
            <a:r>
              <a:rPr lang="en-US" dirty="0" err="1"/>
              <a:t>assessement</a:t>
            </a:r>
            <a:r>
              <a:rPr lang="en-US" dirty="0"/>
              <a:t>. The p value resulted as 0.005. This was statistically significant and therefore we can conclude that the surrogate decision-makers had improvement in confidence assessment scores across the three points of data collection. The surrogate decision-makers had an improvement in their confidence to perform the role of decision-maker and advocate and retained their confidence over time. </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29</a:t>
            </a:fld>
            <a:endParaRPr lang="en-US"/>
          </a:p>
        </p:txBody>
      </p:sp>
    </p:spTree>
    <p:extLst>
      <p:ext uri="{BB962C8B-B14F-4D97-AF65-F5344CB8AC3E}">
        <p14:creationId xmlns:p14="http://schemas.microsoft.com/office/powerpoint/2010/main" val="95674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does it matter?</a:t>
            </a:r>
          </a:p>
          <a:p>
            <a:r>
              <a:rPr lang="en-US" dirty="0">
                <a:cs typeface="Calibri"/>
              </a:rPr>
              <a:t>- Dementia is a chronic and progressive disease. Treatments provide assistance with symptoms. Individuals with dementia will have this disease until the day that they die.</a:t>
            </a:r>
          </a:p>
          <a:p>
            <a:r>
              <a:rPr lang="en-US" dirty="0">
                <a:cs typeface="Calibri"/>
              </a:rPr>
              <a:t>-Due to the cognitive decline in individuals with dementia this is a very vulnerable population. Most individuals with dementia are 65 years or older making them older adults. Both of these factors create a population that is at a high risk for abuse and being taken advantage of.</a:t>
            </a:r>
          </a:p>
          <a:p>
            <a:r>
              <a:rPr lang="en-US" dirty="0">
                <a:cs typeface="Calibri"/>
              </a:rPr>
              <a:t>-Advance care planning is an important tool for all populations as it allows for individuals to record their wishes for care, treatment, and end of life decisions in the event that they lose the ability to make their own decisions or to communicate effectively. This is especially important for individuals with dementia since they often lose decision-making capacity and sometimes even the ability to communicate long before end-of-life. Although ACP exists for individuals with dementia, the ACP intervention process is inconsistent and lacking. Many individuals with dementia are introduced to the concept of ACP at their PCP appointments though some may only have interaction with ACP during an inpatient stay. There is an immense need for improved ACP implementation process for this population.</a:t>
            </a:r>
          </a:p>
          <a:p>
            <a:endParaRPr lang="en-US" dirty="0">
              <a:cs typeface="Calibri"/>
            </a:endParaRPr>
          </a:p>
          <a:p>
            <a:r>
              <a:rPr lang="en-US" dirty="0">
                <a:cs typeface="Calibri"/>
              </a:rPr>
              <a:t>-Care Resources PACE or Program of All-Inclusive Care for the Elderly is a program funded by </a:t>
            </a:r>
            <a:r>
              <a:rPr lang="en-US" dirty="0" err="1">
                <a:cs typeface="Calibri"/>
              </a:rPr>
              <a:t>medicare</a:t>
            </a:r>
            <a:r>
              <a:rPr lang="en-US" dirty="0">
                <a:cs typeface="Calibri"/>
              </a:rPr>
              <a:t> and </a:t>
            </a:r>
            <a:r>
              <a:rPr lang="en-US" dirty="0" err="1">
                <a:cs typeface="Calibri"/>
              </a:rPr>
              <a:t>medicaid</a:t>
            </a:r>
            <a:r>
              <a:rPr lang="en-US" dirty="0">
                <a:cs typeface="Calibri"/>
              </a:rPr>
              <a:t> that serves the older adult population. This program provides services to individuals that qualify for some level of higher care such as a assisted living, long term care, </a:t>
            </a:r>
            <a:r>
              <a:rPr lang="en-US" dirty="0" err="1">
                <a:cs typeface="Calibri"/>
              </a:rPr>
              <a:t>etc</a:t>
            </a:r>
            <a:r>
              <a:rPr lang="en-US" dirty="0">
                <a:cs typeface="Calibri"/>
              </a:rPr>
              <a:t> but are able to stay in their homes because of the program's services. The program is exactly as it describes all-inclusive. Participants receive their PCP visits, prescriptions, PT, OT, SLP, durable medical equipment, meals, home care, social work, transportation, and a day center all with this program. </a:t>
            </a:r>
          </a:p>
          <a:p>
            <a:endParaRPr lang="en-US" dirty="0">
              <a:cs typeface="Calibri"/>
            </a:endParaRPr>
          </a:p>
          <a:p>
            <a:r>
              <a:rPr lang="en-US" dirty="0">
                <a:cs typeface="Calibri"/>
              </a:rPr>
              <a:t>-APRNs are ideal individuals to improve the ACP implementation process in collaboration with a multidisciplinary team with key players such as social workers. </a:t>
            </a:r>
          </a:p>
        </p:txBody>
      </p:sp>
      <p:sp>
        <p:nvSpPr>
          <p:cNvPr id="4" name="Slide Number Placeholder 3"/>
          <p:cNvSpPr>
            <a:spLocks noGrp="1"/>
          </p:cNvSpPr>
          <p:nvPr>
            <p:ph type="sldNum" sz="quarter" idx="5"/>
          </p:nvPr>
        </p:nvSpPr>
        <p:spPr/>
        <p:txBody>
          <a:bodyPr/>
          <a:lstStyle/>
          <a:p>
            <a:fld id="{9E4F04A6-B922-4FDB-A77B-6D72901F86D3}" type="slidenum">
              <a:t>3</a:t>
            </a:fld>
            <a:endParaRPr lang="en-US"/>
          </a:p>
        </p:txBody>
      </p:sp>
    </p:spTree>
    <p:extLst>
      <p:ext uri="{BB962C8B-B14F-4D97-AF65-F5344CB8AC3E}">
        <p14:creationId xmlns:p14="http://schemas.microsoft.com/office/powerpoint/2010/main" val="367582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performed chart reviews on the project sample participants. For the my project sample, a combined ED and Inpatient admission rate was obtained. The pre-implementation total was 11. Post-implementation the total combine ED and inpatient healthcare utilization rate was 9.  It should be noted that the participant who passed away during the project accounted for 4 of the post-implementation visits. Her visits to the ED resulted in her signing up with hospice according to her documented wishes.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PACE program participants are encouraged to call the triage nurse before going to the ED, with the exception of life-threatening incidents such as a fall/chest pain/possible stroke/etc., the triage nurse then recommends either to go to the ED or sets up follow up for the program participant with the appropriate interdisciplinary healthcare team member. Some of the reasons the project visited the ED either before of after implementation included acute/chronic pain, constipation, fatigue, bowel ischemia, falls, cognitive impairment, and acute confusion. Care Resources tracks and monitors all ED visits and inpatient admissions. Their goal is to decrease their total healthcare utilization rates including ED visits and inpatient stays by using their multidisciplinary team and chain of care as much as possible to control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Duncan et al., the average inpatient </a:t>
            </a:r>
            <a:r>
              <a:rPr lang="en-US" dirty="0" err="1"/>
              <a:t>medicare</a:t>
            </a:r>
            <a:r>
              <a:rPr lang="en-US" dirty="0"/>
              <a:t> cost per day within 1-3 days of a patient’s death is $5983. And an average ED visit is $2032 according to a study by United Healthcare. By preventing two inpatient stays or ED visits PACE saved an estimated $4064-11,966 in </a:t>
            </a:r>
            <a:r>
              <a:rPr lang="en-US" dirty="0" err="1"/>
              <a:t>medicare</a:t>
            </a:r>
            <a:r>
              <a:rPr lang="en-US" dirty="0"/>
              <a: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30</a:t>
            </a:fld>
            <a:endParaRPr lang="en-US"/>
          </a:p>
        </p:txBody>
      </p:sp>
    </p:spTree>
    <p:extLst>
      <p:ext uri="{BB962C8B-B14F-4D97-AF65-F5344CB8AC3E}">
        <p14:creationId xmlns:p14="http://schemas.microsoft.com/office/powerpoint/2010/main" val="3076877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After the ACP sessions a qualitative questionnaire was completed by the dyads. The three questions included on the questionnaire are seen here.</a:t>
            </a:r>
          </a:p>
          <a:p>
            <a:pPr marL="0" marR="0" lvl="0" indent="0">
              <a:lnSpc>
                <a:spcPct val="200000"/>
              </a:lnSpc>
              <a:spcBef>
                <a:spcPts val="0"/>
              </a:spcBef>
              <a:spcAft>
                <a:spcPts val="0"/>
              </a:spcAft>
              <a:buFont typeface="+mj-lt"/>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2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90.9 % of the dyads answered positively to all three of the questions.  Additional response themes included:</a:t>
            </a:r>
          </a:p>
          <a:p>
            <a:pPr marL="0" marR="0" lvl="0" indent="0">
              <a:lnSpc>
                <a:spcPct val="200000"/>
              </a:lnSpc>
              <a:spcBef>
                <a:spcPts val="0"/>
              </a:spcBef>
              <a:spcAft>
                <a:spcPts val="0"/>
              </a:spcAft>
              <a:buFont typeface="+mj-lt"/>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2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“conversation” The session helped facilitate conversation.</a:t>
            </a:r>
          </a:p>
          <a:p>
            <a:pPr marL="0" marR="0" lvl="0" indent="0">
              <a:lnSpc>
                <a:spcPct val="200000"/>
              </a:lnSpc>
              <a:spcBef>
                <a:spcPts val="0"/>
              </a:spcBef>
              <a:spcAft>
                <a:spcPts val="0"/>
              </a:spcAft>
              <a:buFont typeface="+mj-lt"/>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2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“understanding” The tool helped provide understanding.</a:t>
            </a:r>
          </a:p>
          <a:p>
            <a:pPr marL="0" marR="0" lvl="0" indent="0">
              <a:lnSpc>
                <a:spcPct val="200000"/>
              </a:lnSpc>
              <a:spcBef>
                <a:spcPts val="0"/>
              </a:spcBef>
              <a:spcAft>
                <a:spcPts val="0"/>
              </a:spcAft>
              <a:buFont typeface="+mj-lt"/>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2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“Resources and care options” The tool and session helped educate about available resources and options for care.</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31</a:t>
            </a:fld>
            <a:endParaRPr lang="en-US"/>
          </a:p>
        </p:txBody>
      </p:sp>
    </p:spTree>
    <p:extLst>
      <p:ext uri="{BB962C8B-B14F-4D97-AF65-F5344CB8AC3E}">
        <p14:creationId xmlns:p14="http://schemas.microsoft.com/office/powerpoint/2010/main" val="1604202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Sustainability plan:</a:t>
            </a:r>
          </a:p>
          <a:p>
            <a:pPr marL="228600" indent="-228600">
              <a:buAutoNum type="arabicPeriod"/>
            </a:pPr>
            <a:r>
              <a:rPr lang="en-US" dirty="0"/>
              <a:t>Feedback from the social work team</a:t>
            </a:r>
          </a:p>
          <a:p>
            <a:pPr marL="0" indent="0">
              <a:buNone/>
            </a:pPr>
            <a:r>
              <a:rPr lang="en-US" dirty="0"/>
              <a:t>-post-implementation survey was administered to the social work team to gain feedback on what worked well for the PACE population and what things should be adjusted for continued use.</a:t>
            </a:r>
          </a:p>
          <a:p>
            <a:pPr marL="0" indent="0">
              <a:buNone/>
            </a:pPr>
            <a:endParaRPr lang="en-US" dirty="0"/>
          </a:p>
          <a:p>
            <a:pPr marL="0" indent="0">
              <a:buNone/>
            </a:pPr>
            <a:r>
              <a:rPr lang="en-US" dirty="0"/>
              <a:t>2. Post-Implementation Review</a:t>
            </a:r>
          </a:p>
          <a:p>
            <a:pPr marL="0" indent="0">
              <a:buNone/>
            </a:pPr>
            <a:r>
              <a:rPr lang="en-US" dirty="0"/>
              <a:t>-I analyzed the project process, outcomes, feedback, and personal experience from facilitating the project. This analysis informed suggested changes to the ACP process for continued improvements.</a:t>
            </a:r>
          </a:p>
          <a:p>
            <a:pPr marL="0" indent="0">
              <a:buNone/>
            </a:pPr>
            <a:endParaRPr lang="en-US" dirty="0"/>
          </a:p>
          <a:p>
            <a:pPr marL="0" indent="0">
              <a:buNone/>
            </a:pPr>
            <a:r>
              <a:rPr lang="en-US" dirty="0"/>
              <a:t>3. Buy-In from</a:t>
            </a:r>
          </a:p>
          <a:p>
            <a:pPr marL="0" indent="0">
              <a:buNone/>
            </a:pPr>
            <a:endParaRPr lang="en-US" dirty="0"/>
          </a:p>
          <a:p>
            <a:pPr marL="0" indent="0">
              <a:buNone/>
            </a:pPr>
            <a:r>
              <a:rPr lang="en-US" dirty="0"/>
              <a:t>Obtaining feedback from the PCP and social work team allowed for continued work.</a:t>
            </a:r>
          </a:p>
          <a:p>
            <a:pPr marL="0" indent="0">
              <a:buNone/>
            </a:pPr>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32</a:t>
            </a:fld>
            <a:endParaRPr lang="en-US"/>
          </a:p>
        </p:txBody>
      </p:sp>
    </p:spTree>
    <p:extLst>
      <p:ext uri="{BB962C8B-B14F-4D97-AF65-F5344CB8AC3E}">
        <p14:creationId xmlns:p14="http://schemas.microsoft.com/office/powerpoint/2010/main" val="2374388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Respondents to Survey</a:t>
            </a:r>
          </a:p>
          <a:p>
            <a:r>
              <a:rPr lang="en-US" dirty="0"/>
              <a:t>All respondents felt that ACP tool fit their PACE population. On a scale of 1-5 (one being does not fit at all and 5 fits the population very well) all respondents rated the tool as 4-5.</a:t>
            </a:r>
          </a:p>
          <a:p>
            <a:endParaRPr lang="en-US" dirty="0"/>
          </a:p>
          <a:p>
            <a:r>
              <a:rPr lang="en-US" dirty="0"/>
              <a:t>Provided good education about dementia progression &amp; care options. </a:t>
            </a:r>
          </a:p>
          <a:p>
            <a:r>
              <a:rPr lang="en-US" dirty="0"/>
              <a:t>Length was biggest concern. With the necessary data collection surveys the required length of time needed to complete the ACP sessions, 1 to 1.5 hours, was noted to be too long. However, without the data collection tools completing the ACP tool itself took on average 30-45 minutes. This time requirement is much more in line with what the social work team is able to accomplish and fit into their current workflow.</a:t>
            </a:r>
          </a:p>
          <a:p>
            <a:r>
              <a:rPr lang="en-US" dirty="0"/>
              <a:t>For Future Use:</a:t>
            </a:r>
          </a:p>
          <a:p>
            <a:pPr lvl="1"/>
            <a:r>
              <a:rPr lang="en-US" dirty="0"/>
              <a:t>Add more empathetic language</a:t>
            </a:r>
          </a:p>
          <a:p>
            <a:pPr lvl="1"/>
            <a:r>
              <a:rPr lang="en-US" dirty="0"/>
              <a:t>More questions about mental health</a:t>
            </a:r>
          </a:p>
          <a:p>
            <a:pPr lvl="1"/>
            <a:r>
              <a:rPr lang="en-US" dirty="0"/>
              <a:t>Include in enrollment process</a:t>
            </a:r>
          </a:p>
          <a:p>
            <a:pPr lvl="1"/>
            <a:r>
              <a:rPr lang="en-US" dirty="0"/>
              <a:t>Add information about completing DPOA-HC</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33</a:t>
            </a:fld>
            <a:endParaRPr lang="en-US"/>
          </a:p>
        </p:txBody>
      </p:sp>
    </p:spTree>
    <p:extLst>
      <p:ext uri="{BB962C8B-B14F-4D97-AF65-F5344CB8AC3E}">
        <p14:creationId xmlns:p14="http://schemas.microsoft.com/office/powerpoint/2010/main" val="1035782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a:t>
            </a:r>
          </a:p>
          <a:p>
            <a:endParaRPr lang="en-US" dirty="0"/>
          </a:p>
          <a:p>
            <a:pPr marL="228600" indent="-228600">
              <a:buAutoNum type="arabicPeriod"/>
            </a:pPr>
            <a:r>
              <a:rPr lang="en-US" dirty="0"/>
              <a:t>Small sample size </a:t>
            </a:r>
          </a:p>
          <a:p>
            <a:pPr marL="457200" lvl="1" indent="0">
              <a:buNone/>
            </a:pPr>
            <a:r>
              <a:rPr lang="en-US" dirty="0"/>
              <a:t>-Only 11 dyads total included with one dyad excluded from the three month follow up secondary to the participant with dementia passing away during the course of the project</a:t>
            </a:r>
          </a:p>
          <a:p>
            <a:pPr marL="228600" indent="-228600">
              <a:buAutoNum type="arabicPeriod"/>
            </a:pPr>
            <a:r>
              <a:rPr lang="en-US" dirty="0"/>
              <a:t>Minimal qualitative feedback</a:t>
            </a:r>
          </a:p>
          <a:p>
            <a:pPr marL="457200" lvl="1" indent="0">
              <a:buNone/>
            </a:pPr>
            <a:r>
              <a:rPr lang="en-US" dirty="0"/>
              <a:t>-Qualitative questions should have offered more open-ended questions to elicit more in-depth responses</a:t>
            </a:r>
          </a:p>
          <a:p>
            <a:pPr marL="0" indent="0">
              <a:buNone/>
            </a:pPr>
            <a:r>
              <a:rPr lang="en-US" dirty="0"/>
              <a:t>3. Varying Stages of cognitive decline</a:t>
            </a:r>
          </a:p>
          <a:p>
            <a:pPr marL="0" indent="0">
              <a:buNone/>
            </a:pPr>
            <a:r>
              <a:rPr lang="en-US" dirty="0"/>
              <a:t>           - Some participants had more progressed cognitive decline making it more difficult for them to participate in the ACP discussion and the data         collection. </a:t>
            </a:r>
          </a:p>
          <a:p>
            <a:pPr marL="0" indent="0">
              <a:buNone/>
            </a:pPr>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34</a:t>
            </a:fld>
            <a:endParaRPr lang="en-US"/>
          </a:p>
        </p:txBody>
      </p:sp>
    </p:spTree>
    <p:extLst>
      <p:ext uri="{BB962C8B-B14F-4D97-AF65-F5344CB8AC3E}">
        <p14:creationId xmlns:p14="http://schemas.microsoft.com/office/powerpoint/2010/main" val="206365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Establish a consistent ACP process for new Care Resources enrollees</a:t>
            </a:r>
          </a:p>
          <a:p>
            <a:endParaRPr lang="en-US" dirty="0"/>
          </a:p>
          <a:p>
            <a:r>
              <a:rPr lang="en-US" dirty="0"/>
              <a:t>Create an ACP process that informs future plan of care for participants with cognitive decline</a:t>
            </a:r>
          </a:p>
          <a:p>
            <a:endParaRPr lang="en-US" dirty="0"/>
          </a:p>
          <a:p>
            <a:r>
              <a:rPr lang="en-US" dirty="0"/>
              <a:t>Facilitate ACP conversations between the participant with dementia and their surrogate decision maker</a:t>
            </a:r>
          </a:p>
          <a:p>
            <a:endParaRPr lang="en-US" dirty="0"/>
          </a:p>
          <a:p>
            <a:r>
              <a:rPr lang="en-US" dirty="0"/>
              <a:t>Consistently improve healthcare utilization rates at Care resources</a:t>
            </a: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35</a:t>
            </a:fld>
            <a:endParaRPr lang="en-US"/>
          </a:p>
        </p:txBody>
      </p:sp>
    </p:spTree>
    <p:extLst>
      <p:ext uri="{BB962C8B-B14F-4D97-AF65-F5344CB8AC3E}">
        <p14:creationId xmlns:p14="http://schemas.microsoft.com/office/powerpoint/2010/main" val="2530021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 already was privileged to present my findings and the outcome of my work at Care resources to both the social work and the PCP team.</a:t>
            </a:r>
          </a:p>
          <a:p>
            <a:pPr marL="228600" indent="-228600">
              <a:buAutoNum type="arabicPeriod"/>
            </a:pPr>
            <a:r>
              <a:rPr lang="en-US" dirty="0"/>
              <a:t>I also have submitted my abstract to the local Sigma fall research event.</a:t>
            </a:r>
          </a:p>
          <a:p>
            <a:pPr marL="228600" indent="-228600">
              <a:buAutoNum type="arabicPeriod"/>
            </a:pPr>
            <a:r>
              <a:rPr lang="en-US" dirty="0"/>
              <a:t>I am planning to submit my project to journals. Some potential journal candidates include the NACNS journal, journal of applied gerontology, and Dementia journal</a:t>
            </a:r>
          </a:p>
        </p:txBody>
      </p:sp>
      <p:sp>
        <p:nvSpPr>
          <p:cNvPr id="4" name="Slide Number Placeholder 3"/>
          <p:cNvSpPr>
            <a:spLocks noGrp="1"/>
          </p:cNvSpPr>
          <p:nvPr>
            <p:ph type="sldNum" sz="quarter" idx="5"/>
          </p:nvPr>
        </p:nvSpPr>
        <p:spPr/>
        <p:txBody>
          <a:bodyPr/>
          <a:lstStyle/>
          <a:p>
            <a:fld id="{9E4F04A6-B922-4FDB-A77B-6D72901F86D3}" type="slidenum">
              <a:rPr lang="en-US" smtClean="0"/>
              <a:t>36</a:t>
            </a:fld>
            <a:endParaRPr lang="en-US"/>
          </a:p>
        </p:txBody>
      </p:sp>
    </p:spTree>
    <p:extLst>
      <p:ext uri="{BB962C8B-B14F-4D97-AF65-F5344CB8AC3E}">
        <p14:creationId xmlns:p14="http://schemas.microsoft.com/office/powerpoint/2010/main" val="211355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my DNP advisory team of Dr. </a:t>
            </a:r>
            <a:r>
              <a:rPr lang="en-US" dirty="0" err="1"/>
              <a:t>Mihelich</a:t>
            </a:r>
            <a:r>
              <a:rPr lang="en-US" dirty="0"/>
              <a:t> and Dr. Wyatt.</a:t>
            </a:r>
          </a:p>
          <a:p>
            <a:r>
              <a:rPr lang="en-US" dirty="0"/>
              <a:t>I would also like to thank Dr. Laura Hall, </a:t>
            </a:r>
            <a:r>
              <a:rPr lang="en-US" dirty="0" err="1"/>
              <a:t>Ryanne</a:t>
            </a:r>
            <a:r>
              <a:rPr lang="en-US" dirty="0"/>
              <a:t> </a:t>
            </a:r>
            <a:r>
              <a:rPr lang="en-US" dirty="0" err="1"/>
              <a:t>Mondry</a:t>
            </a:r>
            <a:r>
              <a:rPr lang="en-US" dirty="0"/>
              <a:t>, and the whole Care Resources social work team for their months of collaboration.</a:t>
            </a:r>
          </a:p>
          <a:p>
            <a:r>
              <a:rPr lang="en-US" dirty="0"/>
              <a:t>Finally I would like to thank my family and friends who spent many hours supporting and encouraging me. And my maternal grandmother who’s own journey with dementia inspired my work today and my paternal grandfather who always believed I could do anything I set my mind to.</a:t>
            </a:r>
          </a:p>
        </p:txBody>
      </p:sp>
      <p:sp>
        <p:nvSpPr>
          <p:cNvPr id="4" name="Slide Number Placeholder 3"/>
          <p:cNvSpPr>
            <a:spLocks noGrp="1"/>
          </p:cNvSpPr>
          <p:nvPr>
            <p:ph type="sldNum" sz="quarter" idx="5"/>
          </p:nvPr>
        </p:nvSpPr>
        <p:spPr/>
        <p:txBody>
          <a:bodyPr/>
          <a:lstStyle/>
          <a:p>
            <a:fld id="{9E4F04A6-B922-4FDB-A77B-6D72901F86D3}" type="slidenum">
              <a:rPr lang="en-US" smtClean="0"/>
              <a:t>37</a:t>
            </a:fld>
            <a:endParaRPr lang="en-US"/>
          </a:p>
        </p:txBody>
      </p:sp>
    </p:spTree>
    <p:extLst>
      <p:ext uri="{BB962C8B-B14F-4D97-AF65-F5344CB8AC3E}">
        <p14:creationId xmlns:p14="http://schemas.microsoft.com/office/powerpoint/2010/main" val="1237541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rPr lang="en-US"/>
              <a:t>39</a:t>
            </a:fld>
            <a:endParaRPr lang="en-US"/>
          </a:p>
        </p:txBody>
      </p:sp>
    </p:spTree>
    <p:extLst>
      <p:ext uri="{BB962C8B-B14F-4D97-AF65-F5344CB8AC3E}">
        <p14:creationId xmlns:p14="http://schemas.microsoft.com/office/powerpoint/2010/main" val="303941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discussed earlier dementia mostly effects older adults age 65 or older. The population of individuals diagnosed with dementia is expected to rise astronomically in the next decade. In Michigan there are currently more than 190,000 cases this is expected to rise to over 220,000 by 2025. </a:t>
            </a:r>
          </a:p>
          <a:p>
            <a:endParaRPr lang="en-US" dirty="0">
              <a:cs typeface="Calibri"/>
            </a:endParaRPr>
          </a:p>
          <a:p>
            <a:r>
              <a:rPr lang="en-US" dirty="0">
                <a:cs typeface="Calibri"/>
              </a:rPr>
              <a:t>-Worldwide there are more than 55 million documented cases of dementia by 2030, just 7 years from now, we are expecting to see that number rise to over 78 million cases. This is obviously a huge number and therefore a significant problem for the healthcare community. The huge increase in cases of dementia can be attributed to in aging baby boomer population, increased life expectancy, and overall increase in the world’s population.</a:t>
            </a:r>
          </a:p>
          <a:p>
            <a:endParaRPr lang="en-US" dirty="0">
              <a:cs typeface="Calibri"/>
            </a:endParaRPr>
          </a:p>
          <a:p>
            <a:r>
              <a:rPr lang="en-US" dirty="0">
                <a:cs typeface="Calibri"/>
              </a:rPr>
              <a:t>-The cost of  caring for individuals with dementia is astronomical and could reach $2 trillion by 2030 and $9 trillion by 2050.</a:t>
            </a:r>
          </a:p>
          <a:p>
            <a:endParaRPr lang="en-US" dirty="0">
              <a:cs typeface="Calibri"/>
            </a:endParaRPr>
          </a:p>
          <a:p>
            <a:r>
              <a:rPr lang="en-US" dirty="0">
                <a:cs typeface="Calibri"/>
              </a:rPr>
              <a:t>-Dementias are the 5th leading cause of death in the world though this does not take into account the years of decline and morbidity leading up to death.</a:t>
            </a:r>
          </a:p>
          <a:p>
            <a:endParaRPr lang="en-US" dirty="0">
              <a:cs typeface="Calibri"/>
            </a:endParaRPr>
          </a:p>
          <a:p>
            <a:r>
              <a:rPr lang="en-US" dirty="0">
                <a:cs typeface="Calibri"/>
              </a:rPr>
              <a:t>-The majority of the participants at Care Resources PACE have a dementia diagnosis or a MOCA scale score that places them in this category.</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t>4</a:t>
            </a:fld>
            <a:endParaRPr lang="en-US"/>
          </a:p>
        </p:txBody>
      </p:sp>
    </p:spTree>
    <p:extLst>
      <p:ext uri="{BB962C8B-B14F-4D97-AF65-F5344CB8AC3E}">
        <p14:creationId xmlns:p14="http://schemas.microsoft.com/office/powerpoint/2010/main" val="291618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chosen for my project was Care Resources PACE. </a:t>
            </a:r>
          </a:p>
          <a:p>
            <a:pPr marL="228600" indent="-228600">
              <a:buAutoNum type="arabicPeriod"/>
            </a:pPr>
            <a:r>
              <a:rPr lang="en-US" dirty="0"/>
              <a:t>Located in Grand Rapids, MI</a:t>
            </a:r>
          </a:p>
          <a:p>
            <a:pPr lvl="0"/>
            <a:r>
              <a:rPr lang="en-US" dirty="0"/>
              <a:t>	-Serves Residents of Kent County and select zip codes in Allegan, Barry, Ionia and Ottawa Counties</a:t>
            </a:r>
          </a:p>
          <a:p>
            <a:pPr lvl="0"/>
            <a:r>
              <a:rPr lang="en-US" dirty="0"/>
              <a:t>	-Adults 55+ who meet State of Michigan nursing facility level of care</a:t>
            </a:r>
          </a:p>
          <a:p>
            <a:pPr lvl="0"/>
            <a:r>
              <a:rPr lang="en-US" dirty="0"/>
              <a:t>	-Plans to expand program into the Lowell region with plans for a new facility underway</a:t>
            </a:r>
          </a:p>
          <a:p>
            <a:pPr lvl="0"/>
            <a:endParaRPr lang="en-US" dirty="0"/>
          </a:p>
          <a:p>
            <a:pPr lvl="0"/>
            <a:r>
              <a:rPr lang="en-US" dirty="0"/>
              <a:t>2. Has approximately 320 current program participants &amp; can enroll a net of 10 new participants each month</a:t>
            </a:r>
          </a:p>
          <a:p>
            <a:pPr lvl="0"/>
            <a:r>
              <a:rPr lang="en-US" dirty="0"/>
              <a:t>4. Care Resources identified the need to improve upon their current ACP process secondary to their current process being inconsistent and standardized. Due to the fact that the majority of their participants have a dementia or cognitive impairment diagnosis the standard ACP process was not meeting specific needs of this population.</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5</a:t>
            </a:fld>
            <a:endParaRPr lang="en-US"/>
          </a:p>
        </p:txBody>
      </p:sp>
    </p:spTree>
    <p:extLst>
      <p:ext uri="{BB962C8B-B14F-4D97-AF65-F5344CB8AC3E}">
        <p14:creationId xmlns:p14="http://schemas.microsoft.com/office/powerpoint/2010/main" val="79046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For this project I explored this question: </a:t>
            </a:r>
            <a:r>
              <a:rPr lang="en-US" sz="1800" dirty="0">
                <a:solidFill>
                  <a:srgbClr val="000000"/>
                </a:solidFill>
                <a:effectLst/>
                <a:latin typeface="Times New Roman" panose="02020603050405020304" pitchFamily="18" charset="0"/>
                <a:ea typeface="Times New Roman" panose="02020603050405020304" pitchFamily="18" charset="0"/>
              </a:rPr>
              <a:t>Does the implementation of a dementia-specific advance care planning tool help increase knowledge and decision-maker confidence, as well as decrease inappropriate healthcare utilization rates?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a:t>6</a:t>
            </a:fld>
            <a:endParaRPr lang="en-US"/>
          </a:p>
        </p:txBody>
      </p:sp>
    </p:spTree>
    <p:extLst>
      <p:ext uri="{BB962C8B-B14F-4D97-AF65-F5344CB8AC3E}">
        <p14:creationId xmlns:p14="http://schemas.microsoft.com/office/powerpoint/2010/main" val="233943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-Ten articles were included in the literature review. Half of the articles were systematic reviews. </a:t>
            </a:r>
          </a:p>
          <a:p>
            <a:r>
              <a:rPr lang="en-US" dirty="0">
                <a:cs typeface="Calibri"/>
              </a:rPr>
              <a:t>-Five Major themes were identified</a:t>
            </a:r>
          </a:p>
          <a:p>
            <a:r>
              <a:rPr lang="en-US" dirty="0">
                <a:cs typeface="Calibri"/>
              </a:rPr>
              <a:t>1.Barriers</a:t>
            </a:r>
            <a:r>
              <a:rPr lang="en-US" dirty="0"/>
              <a:t> to Advance Care Planning</a:t>
            </a:r>
            <a:endParaRPr lang="en-US" dirty="0">
              <a:cs typeface="Calibri" panose="020F0502020204030204"/>
            </a:endParaRPr>
          </a:p>
          <a:p>
            <a:r>
              <a:rPr lang="en-US" dirty="0">
                <a:cs typeface="Calibri" panose="020F0502020204030204"/>
              </a:rPr>
              <a:t>   Many individuals with dementia do not understand the terminality of dementia and therefore do not understand the importance of ACP, </a:t>
            </a:r>
            <a:r>
              <a:rPr lang="en-US" dirty="0"/>
              <a:t>individuals with dementia find it difficult to discuss end-of-life care choices with their families or do not wish to dwell on the inevitable, and the belief that the individual with dementia’s loved ones would make the decisions they would want on their behalf without any paperwork or preparation.</a:t>
            </a:r>
          </a:p>
          <a:p>
            <a:r>
              <a:rPr lang="en-US" dirty="0"/>
              <a:t> </a:t>
            </a:r>
            <a:endParaRPr lang="en-US" dirty="0">
              <a:cs typeface="Calibri" panose="020F0502020204030204"/>
            </a:endParaRPr>
          </a:p>
          <a:p>
            <a:r>
              <a:rPr lang="en-US" dirty="0"/>
              <a:t>2.Lack of Support &amp; Education for Surrogate Decision-Makers</a:t>
            </a:r>
          </a:p>
          <a:p>
            <a:r>
              <a:rPr lang="en-US" dirty="0">
                <a:cs typeface="Calibri"/>
              </a:rPr>
              <a:t>  Surrogate decision-makers often feel underprepared for the significant responsibility of being their loved one's decision maker, this is accompanied by burden and guilt of not knowing if they made the decisions that their loved one would have wanted.</a:t>
            </a:r>
            <a:endParaRPr lang="en-US" dirty="0"/>
          </a:p>
          <a:p>
            <a:endParaRPr lang="en-US" dirty="0"/>
          </a:p>
          <a:p>
            <a:r>
              <a:rPr lang="en-US" dirty="0"/>
              <a:t>3. Advance Care Planning Promotes Quality of Life</a:t>
            </a:r>
            <a:endParaRPr lang="en-US" dirty="0">
              <a:cs typeface="Calibri" panose="020F0502020204030204"/>
            </a:endParaRPr>
          </a:p>
          <a:p>
            <a:r>
              <a:rPr lang="en-US" dirty="0">
                <a:cs typeface="Calibri" panose="020F0502020204030204"/>
              </a:rPr>
              <a:t>    </a:t>
            </a:r>
            <a:r>
              <a:rPr lang="en-US" dirty="0"/>
              <a:t>Individuals with dementia who have ACP had lower levels of healthcare utilization including hospitalization rates and emergency department visits, lower rates of life-prolonging interventions such as enteral feeding tubes, Improved relational quality with loved ones with a lower rate of decisional conflict.</a:t>
            </a:r>
          </a:p>
          <a:p>
            <a:r>
              <a:rPr lang="en-US" dirty="0">
                <a:cs typeface="Calibri"/>
              </a:rPr>
              <a:t>  </a:t>
            </a:r>
            <a:endParaRPr lang="en-US" dirty="0"/>
          </a:p>
          <a:p>
            <a:r>
              <a:rPr lang="en-US" dirty="0"/>
              <a:t>4. Healthcare Professionals' Roles &amp; Needs</a:t>
            </a:r>
            <a:endParaRPr lang="en-US" dirty="0">
              <a:cs typeface="Calibri" panose="020F0502020204030204"/>
            </a:endParaRPr>
          </a:p>
          <a:p>
            <a:r>
              <a:rPr lang="en-US" dirty="0">
                <a:cs typeface="Calibri" panose="020F0502020204030204"/>
              </a:rPr>
              <a:t>   PCPs have unique relationship that supports ACP implementation, healthcare providers often feel underprepared to provide ACP education and support for their patients with dementia</a:t>
            </a:r>
            <a:endParaRPr lang="en-US" dirty="0"/>
          </a:p>
          <a:p>
            <a:endParaRPr lang="en-US" dirty="0"/>
          </a:p>
          <a:p>
            <a:r>
              <a:rPr lang="en-US" dirty="0"/>
              <a:t>5. Lack of Dementia-Specific Advance Care Planning</a:t>
            </a:r>
            <a:endParaRPr lang="en-US" dirty="0">
              <a:cs typeface="Calibri"/>
            </a:endParaRPr>
          </a:p>
          <a:p>
            <a:r>
              <a:rPr lang="en-US" dirty="0">
                <a:cs typeface="Calibri"/>
              </a:rPr>
              <a:t>  Participants in the relevant studies were frustrated that the ACP tools offered did not address dementia-specific topics important to discuss with their loved ones</a:t>
            </a:r>
          </a:p>
          <a:p>
            <a:endParaRPr lang="en-US" dirty="0">
              <a:cs typeface="Calibri"/>
            </a:endParaRPr>
          </a:p>
        </p:txBody>
      </p:sp>
      <p:sp>
        <p:nvSpPr>
          <p:cNvPr id="4" name="Slide Number Placeholder 3"/>
          <p:cNvSpPr>
            <a:spLocks noGrp="1"/>
          </p:cNvSpPr>
          <p:nvPr>
            <p:ph type="sldNum" sz="quarter" idx="5"/>
          </p:nvPr>
        </p:nvSpPr>
        <p:spPr/>
        <p:txBody>
          <a:bodyPr/>
          <a:lstStyle/>
          <a:p>
            <a:fld id="{9E4F04A6-B922-4FDB-A77B-6D72901F86D3}" type="slidenum">
              <a:rPr lang="en-US"/>
              <a:t>7</a:t>
            </a:fld>
            <a:endParaRPr lang="en-US"/>
          </a:p>
        </p:txBody>
      </p:sp>
    </p:spTree>
    <p:extLst>
      <p:ext uri="{BB962C8B-B14F-4D97-AF65-F5344CB8AC3E}">
        <p14:creationId xmlns:p14="http://schemas.microsoft.com/office/powerpoint/2010/main" val="189185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Many individuals with dementia do not understand the terminality of dementia and therefore do not understand the importance of ACP</a:t>
            </a:r>
          </a:p>
          <a:p>
            <a:r>
              <a:rPr lang="en-US" dirty="0"/>
              <a:t>individuals with dementia find it difficult to discuss end-of-life care choices with their families or do not wish to dwell on the inevitable</a:t>
            </a:r>
          </a:p>
          <a:p>
            <a:r>
              <a:rPr lang="en-US" dirty="0"/>
              <a:t>the belief that the individual with dementia’s loved ones would make the decisions they would want on their behalf without any paperwork or preparation</a:t>
            </a:r>
          </a:p>
        </p:txBody>
      </p:sp>
      <p:sp>
        <p:nvSpPr>
          <p:cNvPr id="4" name="Slide Number Placeholder 3"/>
          <p:cNvSpPr>
            <a:spLocks noGrp="1"/>
          </p:cNvSpPr>
          <p:nvPr>
            <p:ph type="sldNum" sz="quarter" idx="5"/>
          </p:nvPr>
        </p:nvSpPr>
        <p:spPr/>
        <p:txBody>
          <a:bodyPr/>
          <a:lstStyle/>
          <a:p>
            <a:fld id="{9E4F04A6-B922-4FDB-A77B-6D72901F86D3}" type="slidenum">
              <a:rPr lang="en-US" smtClean="0"/>
              <a:t>8</a:t>
            </a:fld>
            <a:endParaRPr lang="en-US"/>
          </a:p>
        </p:txBody>
      </p:sp>
    </p:spTree>
    <p:extLst>
      <p:ext uri="{BB962C8B-B14F-4D97-AF65-F5344CB8AC3E}">
        <p14:creationId xmlns:p14="http://schemas.microsoft.com/office/powerpoint/2010/main" val="308889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Surrogate decision-makers often feel underprepared for the significant responsibility of being their loved one's decision 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accompanied by burden and guilt of not knowing if they made the decisions that their loved one would have wanted.</a:t>
            </a:r>
            <a:endParaRPr lang="en-US" dirty="0"/>
          </a:p>
          <a:p>
            <a:endParaRPr lang="en-US" dirty="0"/>
          </a:p>
        </p:txBody>
      </p:sp>
      <p:sp>
        <p:nvSpPr>
          <p:cNvPr id="4" name="Slide Number Placeholder 3"/>
          <p:cNvSpPr>
            <a:spLocks noGrp="1"/>
          </p:cNvSpPr>
          <p:nvPr>
            <p:ph type="sldNum" sz="quarter" idx="5"/>
          </p:nvPr>
        </p:nvSpPr>
        <p:spPr/>
        <p:txBody>
          <a:bodyPr/>
          <a:lstStyle/>
          <a:p>
            <a:fld id="{9E4F04A6-B922-4FDB-A77B-6D72901F86D3}" type="slidenum">
              <a:rPr lang="en-US" smtClean="0"/>
              <a:t>9</a:t>
            </a:fld>
            <a:endParaRPr lang="en-US"/>
          </a:p>
        </p:txBody>
      </p:sp>
    </p:spTree>
    <p:extLst>
      <p:ext uri="{BB962C8B-B14F-4D97-AF65-F5344CB8AC3E}">
        <p14:creationId xmlns:p14="http://schemas.microsoft.com/office/powerpoint/2010/main" val="347415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3DD5-9E13-2F49-8EF5-5886EA3A1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B4017-89CA-BB49-9487-E659AF28D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51622-86B6-0742-B750-8A8C9D426646}"/>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0DDB4139-9354-2D4E-B161-A6356854E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7F3E8-13AC-694E-8808-02234D9F9BC7}"/>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28470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5EE4-459C-8241-B328-8BC8CB080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81228-35DF-6046-88EA-1725D3637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2B35C-0C43-8F40-89A8-56F592579B01}"/>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144B4EE9-E882-5B4C-9F97-A046EA13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92C97-CB63-7546-B6E8-83F6995BE908}"/>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70158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B97C2-539D-1A43-919B-296D5BE34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259A4-F035-5047-BD9C-DC70BBFE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071E1-C676-4140-B022-744C9AD704CA}"/>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18BDFB54-F3C7-394D-B894-35E01518F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6B409-A2A8-3E41-B21D-512AD1744857}"/>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02252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12983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44386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53767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11606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1AD4-8350-4C49-8A44-05269D167CDE}"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52694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EB1AD4-8350-4C49-8A44-05269D167CDE}"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8789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1AD4-8350-4C49-8A44-05269D167CDE}"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70793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36176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6879-62F2-8D46-A20F-958D18DDD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D7BFD-B1ED-DA4E-A28F-C303E4B52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854CF-7332-0145-9D1E-F537EC796B90}"/>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90653853-B573-6B49-ACFF-E26F28677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2FD55-3B5D-9644-B5E3-5E8E342488D0}"/>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45295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87653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8031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8747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7707-0832-8A4A-87F8-925C9022F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3E4B1-6652-7C41-98E7-2BDF78665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B5ADB-0486-2344-AE64-CB620B5D0E04}"/>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BB54B057-245F-F641-8F96-9E8D80A10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3A298-A249-294E-BF28-D1312BAE9C02}"/>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6082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A6D1-BEF0-4147-A421-9D56525C3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2C1E0-E523-F644-8DB2-638C3E700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47C403-1586-9F41-BACD-4743715A9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3D89D-CEAD-7D41-AABD-6D712F810FA2}"/>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a:extLst>
              <a:ext uri="{FF2B5EF4-FFF2-40B4-BE49-F238E27FC236}">
                <a16:creationId xmlns:a16="http://schemas.microsoft.com/office/drawing/2014/main" id="{1E384DDE-F089-2948-B594-0479A93D6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183AF-63FE-E946-93E8-23AB60A6E3C0}"/>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20058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E391-48DD-A04A-A2A9-50DB8CD8F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D96D0-8160-BB47-9A8F-39586FE53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D1BD4-5400-8E47-8FED-2F5546439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0E83EB-8AB1-BD46-BA6F-CD598B1EC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B83F7-D302-3B4C-8819-94057CD07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22272C-0E84-0246-ACA2-1DFEBF9E72A5}"/>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8" name="Footer Placeholder 7">
            <a:extLst>
              <a:ext uri="{FF2B5EF4-FFF2-40B4-BE49-F238E27FC236}">
                <a16:creationId xmlns:a16="http://schemas.microsoft.com/office/drawing/2014/main" id="{CA1D0FC6-6DE5-A941-AA90-B234FA186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D6D4B-851B-7142-A1E6-982D07D1CBE5}"/>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34885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56C5-18A4-3B4D-8FF5-9CF4D2155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4008B-FC8A-B34C-80EF-E8C59F490111}"/>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4" name="Footer Placeholder 3">
            <a:extLst>
              <a:ext uri="{FF2B5EF4-FFF2-40B4-BE49-F238E27FC236}">
                <a16:creationId xmlns:a16="http://schemas.microsoft.com/office/drawing/2014/main" id="{B5515464-A06E-104F-9429-3D3FEF207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95C3B-0C68-BF40-AC00-143945E7B327}"/>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19128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F9CA7-19EE-1F45-BC23-711117E8DDF1}"/>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3" name="Footer Placeholder 2">
            <a:extLst>
              <a:ext uri="{FF2B5EF4-FFF2-40B4-BE49-F238E27FC236}">
                <a16:creationId xmlns:a16="http://schemas.microsoft.com/office/drawing/2014/main" id="{FD59343C-2979-B340-B7D3-5233B1C4E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06E3C-3DB1-2540-AEE8-967B704A3D73}"/>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09919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85E2-5913-C946-91FF-EC043DFF1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D5B27-5637-B64F-83FE-9D5BE5D33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A53A-7D06-724E-981F-70ACA697B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C4038-02AE-384D-984E-FF30D0800B3E}"/>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a:extLst>
              <a:ext uri="{FF2B5EF4-FFF2-40B4-BE49-F238E27FC236}">
                <a16:creationId xmlns:a16="http://schemas.microsoft.com/office/drawing/2014/main" id="{60FB64AC-9735-C84F-9D1C-9D339E7E8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62569-FD63-D64B-B986-F951B8E72E52}"/>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64380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1A0E-30FB-FD4A-BC0B-D1F4B03E3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49E89-491E-C748-922E-B4C47E8D7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F1DDE-49D5-6A42-B8DE-591BE0F4E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E0F0D-5FA6-CB41-9905-D2FA14F7B3AF}"/>
              </a:ext>
            </a:extLst>
          </p:cNvPr>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a:extLst>
              <a:ext uri="{FF2B5EF4-FFF2-40B4-BE49-F238E27FC236}">
                <a16:creationId xmlns:a16="http://schemas.microsoft.com/office/drawing/2014/main" id="{ADFAE477-00AE-8F40-889A-A23FB4FFC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F269E-2B95-9F43-B70A-3644784E4448}"/>
              </a:ext>
            </a:extLst>
          </p:cNvPr>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87210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7E97B-1B03-964A-9B53-2945C113B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8067A-D211-9D43-BC37-3E72C2180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74740-D859-7B4E-8AAA-7A8E32C24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1AD4-8350-4C49-8A44-05269D167CDE}" type="datetimeFigureOut">
              <a:rPr lang="en-US" smtClean="0"/>
              <a:t>11/14/2024</a:t>
            </a:fld>
            <a:endParaRPr lang="en-US"/>
          </a:p>
        </p:txBody>
      </p:sp>
      <p:sp>
        <p:nvSpPr>
          <p:cNvPr id="5" name="Footer Placeholder 4">
            <a:extLst>
              <a:ext uri="{FF2B5EF4-FFF2-40B4-BE49-F238E27FC236}">
                <a16:creationId xmlns:a16="http://schemas.microsoft.com/office/drawing/2014/main" id="{54673984-E4FC-2540-A935-F0FCA6918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117E55-DF46-EF40-8365-881939E04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9FC5A-0B5C-E54D-8360-6E7A2AEB38A1}" type="slidenum">
              <a:rPr lang="en-US" smtClean="0"/>
              <a:t>‹#›</a:t>
            </a:fld>
            <a:endParaRPr lang="en-US"/>
          </a:p>
        </p:txBody>
      </p:sp>
    </p:spTree>
    <p:extLst>
      <p:ext uri="{BB962C8B-B14F-4D97-AF65-F5344CB8AC3E}">
        <p14:creationId xmlns:p14="http://schemas.microsoft.com/office/powerpoint/2010/main" val="8347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1AD4-8350-4C49-8A44-05269D167CDE}"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9FC5A-0B5C-E54D-8360-6E7A2AEB38A1}" type="slidenum">
              <a:rPr lang="en-US" smtClean="0"/>
              <a:t>‹#›</a:t>
            </a:fld>
            <a:endParaRPr lang="en-US"/>
          </a:p>
        </p:txBody>
      </p:sp>
    </p:spTree>
    <p:extLst>
      <p:ext uri="{BB962C8B-B14F-4D97-AF65-F5344CB8AC3E}">
        <p14:creationId xmlns:p14="http://schemas.microsoft.com/office/powerpoint/2010/main" val="2686170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NULL"/><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NULL"/><Relationship Id="rId7" Type="http://schemas.openxmlformats.org/officeDocument/2006/relationships/diagramColors" Target="../diagrams/colors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NULL"/><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doi.org/10.1111/hex.13167" TargetMode="External"/><Relationship Id="rId13" Type="http://schemas.openxmlformats.org/officeDocument/2006/relationships/hyperlink" Target="https://www.midementiacoalition.org/roadmap" TargetMode="External"/><Relationship Id="rId3" Type="http://schemas.openxmlformats.org/officeDocument/2006/relationships/hyperlink" Target="https://www.alz.org/media/Documents/alzheimers-facts-and-figures.pdf" TargetMode="External"/><Relationship Id="rId7" Type="http://schemas.openxmlformats.org/officeDocument/2006/relationships/hyperlink" Target="https://doi.org/10.1111/jgs.16953" TargetMode="External"/><Relationship Id="rId12" Type="http://schemas.openxmlformats.org/officeDocument/2006/relationships/hyperlink" Target="https://doi.org/10.3233/jad-210720" TargetMode="External"/><Relationship Id="rId2" Type="http://schemas.openxmlformats.org/officeDocument/2006/relationships/notesSlide" Target="../notesSlides/notesSlide38.xml"/><Relationship Id="rId16" Type="http://schemas.openxmlformats.org/officeDocument/2006/relationships/hyperlink" Target="https://doi.org/10.1016/j.ijnurstu.2020.103576" TargetMode="External"/><Relationship Id="rId1" Type="http://schemas.openxmlformats.org/officeDocument/2006/relationships/slideLayout" Target="../slideLayouts/slideLayout2.xml"/><Relationship Id="rId6" Type="http://schemas.openxmlformats.org/officeDocument/2006/relationships/hyperlink" Target="https://doi.org/10.1016/j.jpainsymman.2017.04.009" TargetMode="External"/><Relationship Id="rId11" Type="http://schemas.openxmlformats.org/officeDocument/2006/relationships/hyperlink" Target="https://doi.org/10.1111/jnu.12624" TargetMode="External"/><Relationship Id="rId5" Type="http://schemas.openxmlformats.org/officeDocument/2006/relationships/hyperlink" Target="https://careresources.org/what-is-pace/" TargetMode="External"/><Relationship Id="rId15" Type="http://schemas.openxmlformats.org/officeDocument/2006/relationships/hyperlink" Target="https://doi.org/10.1177/0269216318809571" TargetMode="External"/><Relationship Id="rId10" Type="http://schemas.openxmlformats.org/officeDocument/2006/relationships/hyperlink" Target="https://doi.org/10.1371/journal.pone.0240684" TargetMode="External"/><Relationship Id="rId4" Type="http://schemas.openxmlformats.org/officeDocument/2006/relationships/hyperlink" Target="https://doi.org/10.1186/s12877-021-02529-8" TargetMode="External"/><Relationship Id="rId9" Type="http://schemas.openxmlformats.org/officeDocument/2006/relationships/hyperlink" Target="https://doi.org/10.1111/jgs.17680" TargetMode="External"/><Relationship Id="rId14" Type="http://schemas.openxmlformats.org/officeDocument/2006/relationships/hyperlink" Target="https://www.med.unc.edu/ihqi/wp-content/uploads/sites/463/2021/01/A-Model-for-Measuring-Quality-Care-NHS-Improvement-brie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AAA2E7-6CFF-7E4C-933D-A25468385BF0}"/>
              </a:ext>
            </a:extLst>
          </p:cNvPr>
          <p:cNvSpPr>
            <a:spLocks noGrp="1"/>
          </p:cNvSpPr>
          <p:nvPr>
            <p:ph type="ctrTitle"/>
          </p:nvPr>
        </p:nvSpPr>
        <p:spPr>
          <a:xfrm>
            <a:off x="3416968" y="1939159"/>
            <a:ext cx="8266259" cy="2751086"/>
          </a:xfrm>
        </p:spPr>
        <p:txBody>
          <a:bodyPr>
            <a:normAutofit fontScale="90000"/>
          </a:bodyPr>
          <a:lstStyle/>
          <a:p>
            <a:pPr algn="r"/>
            <a:r>
              <a:rPr lang="en-US" sz="5100" dirty="0"/>
              <a:t>Implementation of a Dementia-Specific Advance Care Planning Tool at a Program for All-Inclusive Care for the Elderly (PACE)</a:t>
            </a:r>
          </a:p>
        </p:txBody>
      </p:sp>
      <p:sp>
        <p:nvSpPr>
          <p:cNvPr id="3" name="Subtitle 2">
            <a:extLst>
              <a:ext uri="{FF2B5EF4-FFF2-40B4-BE49-F238E27FC236}">
                <a16:creationId xmlns:a16="http://schemas.microsoft.com/office/drawing/2014/main" id="{3549DF2D-38F7-2544-ABF3-E2F9D1A9ADCE}"/>
              </a:ext>
            </a:extLst>
          </p:cNvPr>
          <p:cNvSpPr>
            <a:spLocks noGrp="1"/>
          </p:cNvSpPr>
          <p:nvPr>
            <p:ph type="subTitle" idx="1"/>
          </p:nvPr>
        </p:nvSpPr>
        <p:spPr>
          <a:xfrm>
            <a:off x="4038600" y="4782320"/>
            <a:ext cx="7644627" cy="1329443"/>
          </a:xfrm>
        </p:spPr>
        <p:txBody>
          <a:bodyPr>
            <a:normAutofit/>
          </a:bodyPr>
          <a:lstStyle/>
          <a:p>
            <a:pPr algn="r"/>
            <a:r>
              <a:rPr lang="en-US" dirty="0"/>
              <a:t>Stephanie N. Johnson, MSN, APRN, AGCNS-BC</a:t>
            </a:r>
          </a:p>
        </p:txBody>
      </p:sp>
    </p:spTree>
    <p:extLst>
      <p:ext uri="{BB962C8B-B14F-4D97-AF65-F5344CB8AC3E}">
        <p14:creationId xmlns:p14="http://schemas.microsoft.com/office/powerpoint/2010/main" val="48719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D53AEE-2810-7B73-5604-FC610747F267}"/>
              </a:ext>
            </a:extLst>
          </p:cNvPr>
          <p:cNvSpPr>
            <a:spLocks noGrp="1"/>
          </p:cNvSpPr>
          <p:nvPr>
            <p:ph type="title"/>
          </p:nvPr>
        </p:nvSpPr>
        <p:spPr>
          <a:xfrm>
            <a:off x="838200" y="565739"/>
            <a:ext cx="10515600" cy="1124949"/>
          </a:xfrm>
        </p:spPr>
        <p:txBody>
          <a:bodyPr>
            <a:normAutofit/>
          </a:bodyPr>
          <a:lstStyle/>
          <a:p>
            <a:r>
              <a:rPr lang="en-US" sz="3700">
                <a:solidFill>
                  <a:schemeClr val="bg1"/>
                </a:solidFill>
              </a:rPr>
              <a:t>Advance Care Planning Promotes Quality of Life</a:t>
            </a:r>
            <a:br>
              <a:rPr lang="en-US" sz="3700">
                <a:solidFill>
                  <a:schemeClr val="bg1"/>
                </a:solidFill>
                <a:cs typeface="Calibri" panose="020F0502020204030204"/>
              </a:rPr>
            </a:br>
            <a:endParaRPr lang="en-US" sz="3700">
              <a:solidFill>
                <a:schemeClr val="bg1"/>
              </a:solidFill>
            </a:endParaRPr>
          </a:p>
        </p:txBody>
      </p:sp>
      <p:grpSp>
        <p:nvGrpSpPr>
          <p:cNvPr id="26"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27" name="Freeform: Shape 26">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31" name="Freeform: Shape 30">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Freeform: Shape 32">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6" name="Freeform: Shape 35">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Freeform: Shape 36">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 name="Freeform: Shape 37">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Freeform: Shape 38">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Freeform: Shape 39">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Freeform: Shape 40">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Freeform: Shape 41">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Freeform: Shape 42">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5" name="Content Placeholder 2">
            <a:extLst>
              <a:ext uri="{FF2B5EF4-FFF2-40B4-BE49-F238E27FC236}">
                <a16:creationId xmlns:a16="http://schemas.microsoft.com/office/drawing/2014/main" id="{864087B6-66E3-4CA0-C8D8-DC497E803ADB}"/>
              </a:ext>
            </a:extLst>
          </p:cNvPr>
          <p:cNvGraphicFramePr>
            <a:graphicFrameLocks noGrp="1"/>
          </p:cNvGraphicFramePr>
          <p:nvPr>
            <p:ph idx="1"/>
            <p:extLst>
              <p:ext uri="{D42A27DB-BD31-4B8C-83A1-F6EECF244321}">
                <p14:modId xmlns:p14="http://schemas.microsoft.com/office/powerpoint/2010/main" val="3036436307"/>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66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97B5C0-2736-919A-3138-55ECD978A5F3}"/>
              </a:ext>
            </a:extLst>
          </p:cNvPr>
          <p:cNvSpPr>
            <a:spLocks noGrp="1"/>
          </p:cNvSpPr>
          <p:nvPr>
            <p:ph type="title"/>
          </p:nvPr>
        </p:nvSpPr>
        <p:spPr>
          <a:xfrm>
            <a:off x="838200" y="565739"/>
            <a:ext cx="10515600" cy="1124949"/>
          </a:xfrm>
        </p:spPr>
        <p:txBody>
          <a:bodyPr>
            <a:normAutofit/>
          </a:bodyPr>
          <a:lstStyle/>
          <a:p>
            <a:r>
              <a:rPr lang="en-US" sz="3700">
                <a:solidFill>
                  <a:schemeClr val="bg1"/>
                </a:solidFill>
              </a:rPr>
              <a:t>Healthcare Professionals' Roles &amp; Needs</a:t>
            </a:r>
            <a:br>
              <a:rPr lang="en-US" sz="3700">
                <a:solidFill>
                  <a:schemeClr val="bg1"/>
                </a:solidFill>
                <a:cs typeface="Calibri" panose="020F0502020204030204"/>
              </a:rPr>
            </a:br>
            <a:endParaRPr lang="en-US" sz="3700">
              <a:solidFill>
                <a:schemeClr val="bg1"/>
              </a:solidFill>
            </a:endParaRPr>
          </a:p>
        </p:txBody>
      </p:sp>
      <p:grpSp>
        <p:nvGrpSpPr>
          <p:cNvPr id="13"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14" name="Freeform: Shape 13">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18" name="Freeform: Shape 17">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Freeform: Shape 22">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5" name="Content Placeholder 2">
            <a:extLst>
              <a:ext uri="{FF2B5EF4-FFF2-40B4-BE49-F238E27FC236}">
                <a16:creationId xmlns:a16="http://schemas.microsoft.com/office/drawing/2014/main" id="{141E8A1E-45DA-47A7-9593-E5263E713F3E}"/>
              </a:ext>
            </a:extLst>
          </p:cNvPr>
          <p:cNvGraphicFramePr>
            <a:graphicFrameLocks noGrp="1"/>
          </p:cNvGraphicFramePr>
          <p:nvPr>
            <p:ph idx="1"/>
            <p:extLst>
              <p:ext uri="{D42A27DB-BD31-4B8C-83A1-F6EECF244321}">
                <p14:modId xmlns:p14="http://schemas.microsoft.com/office/powerpoint/2010/main" val="1891373254"/>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38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3F7D-A188-6A4D-EDF8-A32BC811FDF4}"/>
              </a:ext>
            </a:extLst>
          </p:cNvPr>
          <p:cNvSpPr>
            <a:spLocks noGrp="1"/>
          </p:cNvSpPr>
          <p:nvPr>
            <p:ph type="title"/>
          </p:nvPr>
        </p:nvSpPr>
        <p:spPr>
          <a:xfrm>
            <a:off x="838200" y="565739"/>
            <a:ext cx="10515600" cy="1124949"/>
          </a:xfrm>
        </p:spPr>
        <p:txBody>
          <a:bodyPr>
            <a:normAutofit/>
          </a:bodyPr>
          <a:lstStyle/>
          <a:p>
            <a:r>
              <a:rPr lang="en-US" sz="4100">
                <a:solidFill>
                  <a:schemeClr val="bg1"/>
                </a:solidFill>
              </a:rPr>
              <a:t>Lack of Dementia-Specific Advance Care Planning</a:t>
            </a:r>
          </a:p>
        </p:txBody>
      </p:sp>
      <p:grpSp>
        <p:nvGrpSpPr>
          <p:cNvPr id="13"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14" name="Freeform: Shape 13">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18" name="Freeform: Shape 17">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Freeform: Shape 22">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5" name="Content Placeholder 2">
            <a:extLst>
              <a:ext uri="{FF2B5EF4-FFF2-40B4-BE49-F238E27FC236}">
                <a16:creationId xmlns:a16="http://schemas.microsoft.com/office/drawing/2014/main" id="{E5F547FC-F4F8-109B-AE83-58AC82429931}"/>
              </a:ext>
            </a:extLst>
          </p:cNvPr>
          <p:cNvGraphicFramePr>
            <a:graphicFrameLocks noGrp="1"/>
          </p:cNvGraphicFramePr>
          <p:nvPr>
            <p:ph idx="1"/>
            <p:extLst>
              <p:ext uri="{D42A27DB-BD31-4B8C-83A1-F6EECF244321}">
                <p14:modId xmlns:p14="http://schemas.microsoft.com/office/powerpoint/2010/main" val="1474168591"/>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05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                         Purpose Statement</a:t>
            </a:r>
          </a:p>
        </p:txBody>
      </p:sp>
      <p:graphicFrame>
        <p:nvGraphicFramePr>
          <p:cNvPr id="14" name="Content Placeholder 2">
            <a:extLst>
              <a:ext uri="{FF2B5EF4-FFF2-40B4-BE49-F238E27FC236}">
                <a16:creationId xmlns:a16="http://schemas.microsoft.com/office/drawing/2014/main" id="{6AD2A15E-6B11-F289-7250-B0A158441A5D}"/>
              </a:ext>
            </a:extLst>
          </p:cNvPr>
          <p:cNvGraphicFramePr>
            <a:graphicFrameLocks noGrp="1"/>
          </p:cNvGraphicFramePr>
          <p:nvPr>
            <p:ph idx="1"/>
            <p:extLst>
              <p:ext uri="{D42A27DB-BD31-4B8C-83A1-F6EECF244321}">
                <p14:modId xmlns:p14="http://schemas.microsoft.com/office/powerpoint/2010/main" val="42142122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38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E14ED-C6C8-3E48-8C29-921896C2983D}"/>
              </a:ext>
            </a:extLst>
          </p:cNvPr>
          <p:cNvSpPr>
            <a:spLocks noGrp="1"/>
          </p:cNvSpPr>
          <p:nvPr>
            <p:ph type="title"/>
          </p:nvPr>
        </p:nvSpPr>
        <p:spPr>
          <a:xfrm>
            <a:off x="838200" y="585216"/>
            <a:ext cx="10515600" cy="1325563"/>
          </a:xfrm>
        </p:spPr>
        <p:txBody>
          <a:bodyPr>
            <a:normAutofit/>
          </a:bodyPr>
          <a:lstStyle/>
          <a:p>
            <a:r>
              <a:rPr lang="en-US">
                <a:solidFill>
                  <a:schemeClr val="bg1"/>
                </a:solidFill>
              </a:rPr>
              <a:t>                       Theoretical Framework</a:t>
            </a:r>
          </a:p>
        </p:txBody>
      </p:sp>
      <p:sp>
        <p:nvSpPr>
          <p:cNvPr id="3" name="Content Placeholder 2">
            <a:extLst>
              <a:ext uri="{FF2B5EF4-FFF2-40B4-BE49-F238E27FC236}">
                <a16:creationId xmlns:a16="http://schemas.microsoft.com/office/drawing/2014/main" id="{2E10B057-185C-C64A-A89D-FFD19C139E29}"/>
              </a:ext>
            </a:extLst>
          </p:cNvPr>
          <p:cNvSpPr>
            <a:spLocks noGrp="1"/>
          </p:cNvSpPr>
          <p:nvPr>
            <p:ph idx="1"/>
          </p:nvPr>
        </p:nvSpPr>
        <p:spPr>
          <a:xfrm>
            <a:off x="7546848" y="2516777"/>
            <a:ext cx="3803904" cy="3660185"/>
          </a:xfrm>
        </p:spPr>
        <p:txBody>
          <a:bodyPr anchor="ctr">
            <a:normAutofit/>
          </a:bodyPr>
          <a:lstStyle/>
          <a:p>
            <a:r>
              <a:rPr lang="en-US" sz="2200" dirty="0">
                <a:cs typeface="Calibri"/>
              </a:rPr>
              <a:t>Developed for use with End-of-Life Patients</a:t>
            </a:r>
          </a:p>
          <a:p>
            <a:r>
              <a:rPr lang="en-US" sz="2200" dirty="0">
                <a:cs typeface="Calibri"/>
              </a:rPr>
              <a:t>5 Categories for Peaceful EOL</a:t>
            </a:r>
          </a:p>
          <a:p>
            <a:r>
              <a:rPr lang="en-US" sz="2200" dirty="0">
                <a:cs typeface="Calibri"/>
              </a:rPr>
              <a:t>Provides Framework for ACP intervention &amp; discussion</a:t>
            </a:r>
          </a:p>
          <a:p>
            <a:endParaRPr lang="en-US" sz="2200" dirty="0">
              <a:cs typeface="Calibri"/>
            </a:endParaRPr>
          </a:p>
        </p:txBody>
      </p:sp>
      <p:sp>
        <p:nvSpPr>
          <p:cNvPr id="4" name="TextBox 3">
            <a:extLst>
              <a:ext uri="{FF2B5EF4-FFF2-40B4-BE49-F238E27FC236}">
                <a16:creationId xmlns:a16="http://schemas.microsoft.com/office/drawing/2014/main" id="{43BD7515-6CD1-D345-DB20-87B24C8BC25B}"/>
              </a:ext>
            </a:extLst>
          </p:cNvPr>
          <p:cNvSpPr txBox="1"/>
          <p:nvPr/>
        </p:nvSpPr>
        <p:spPr>
          <a:xfrm>
            <a:off x="321012" y="6233874"/>
            <a:ext cx="2714017" cy="369332"/>
          </a:xfrm>
          <a:prstGeom prst="rect">
            <a:avLst/>
          </a:prstGeom>
          <a:noFill/>
        </p:spPr>
        <p:txBody>
          <a:bodyPr wrap="square" rtlCol="0">
            <a:spAutoFit/>
          </a:bodyPr>
          <a:lstStyle/>
          <a:p>
            <a:r>
              <a:rPr lang="en-US" dirty="0"/>
              <a:t>(McEwen &amp; Wills, 2014).</a:t>
            </a:r>
          </a:p>
        </p:txBody>
      </p:sp>
      <p:pic>
        <p:nvPicPr>
          <p:cNvPr id="8" name="Picture 2" descr="PDF] Theory construction based on standards of care: a proposed theory of  the peaceful end of life. | Semantic Scholar">
            <a:extLst>
              <a:ext uri="{FF2B5EF4-FFF2-40B4-BE49-F238E27FC236}">
                <a16:creationId xmlns:a16="http://schemas.microsoft.com/office/drawing/2014/main" id="{8FD4CD4D-271C-4F29-B6F6-27C7DA473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7" r="1153" b="3429"/>
          <a:stretch/>
        </p:blipFill>
        <p:spPr bwMode="auto">
          <a:xfrm>
            <a:off x="838200" y="2516777"/>
            <a:ext cx="6160490" cy="353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9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E14ED-C6C8-3E48-8C29-921896C2983D}"/>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                       Donabedian Model</a:t>
            </a:r>
          </a:p>
        </p:txBody>
      </p:sp>
      <p:sp>
        <p:nvSpPr>
          <p:cNvPr id="4" name="TextBox 3">
            <a:extLst>
              <a:ext uri="{FF2B5EF4-FFF2-40B4-BE49-F238E27FC236}">
                <a16:creationId xmlns:a16="http://schemas.microsoft.com/office/drawing/2014/main" id="{43BD7515-6CD1-D345-DB20-87B24C8BC25B}"/>
              </a:ext>
            </a:extLst>
          </p:cNvPr>
          <p:cNvSpPr txBox="1"/>
          <p:nvPr/>
        </p:nvSpPr>
        <p:spPr>
          <a:xfrm>
            <a:off x="321012" y="6233874"/>
            <a:ext cx="2714017" cy="369332"/>
          </a:xfrm>
          <a:prstGeom prst="rect">
            <a:avLst/>
          </a:prstGeom>
          <a:noFill/>
        </p:spPr>
        <p:txBody>
          <a:bodyPr wrap="square" rtlCol="0">
            <a:spAutoFit/>
          </a:bodyPr>
          <a:lstStyle/>
          <a:p>
            <a:r>
              <a:rPr lang="en-US" dirty="0"/>
              <a:t>(NHS, 2021).</a:t>
            </a:r>
          </a:p>
        </p:txBody>
      </p:sp>
      <p:sp>
        <p:nvSpPr>
          <p:cNvPr id="3" name="TextBox 2">
            <a:extLst>
              <a:ext uri="{FF2B5EF4-FFF2-40B4-BE49-F238E27FC236}">
                <a16:creationId xmlns:a16="http://schemas.microsoft.com/office/drawing/2014/main" id="{82A74FE1-0FFC-49B1-8BE2-272A631E6DD5}"/>
              </a:ext>
            </a:extLst>
          </p:cNvPr>
          <p:cNvSpPr txBox="1"/>
          <p:nvPr/>
        </p:nvSpPr>
        <p:spPr>
          <a:xfrm>
            <a:off x="954741" y="2646783"/>
            <a:ext cx="3020909" cy="2862322"/>
          </a:xfrm>
          <a:prstGeom prst="rect">
            <a:avLst/>
          </a:prstGeom>
          <a:solidFill>
            <a:schemeClr val="accent2">
              <a:lumMod val="60000"/>
              <a:lumOff val="40000"/>
            </a:schemeClr>
          </a:solidFill>
        </p:spPr>
        <p:txBody>
          <a:bodyPr wrap="square" rtlCol="0">
            <a:spAutoFit/>
          </a:bodyPr>
          <a:lstStyle/>
          <a:p>
            <a:pPr lvl="0" algn="ctr"/>
            <a:r>
              <a:rPr lang="en-US" sz="2000" dirty="0">
                <a:solidFill>
                  <a:sysClr val="windowText" lastClr="000000">
                    <a:hueOff val="0"/>
                    <a:satOff val="0"/>
                    <a:lumOff val="0"/>
                    <a:alphaOff val="0"/>
                  </a:sysClr>
                </a:solidFill>
                <a:latin typeface="Calibri" panose="020F0502020204030204"/>
                <a:ea typeface="+mn-ea"/>
                <a:cs typeface="+mn-cs"/>
              </a:rPr>
              <a:t>Structure Measures</a:t>
            </a:r>
          </a:p>
          <a:p>
            <a:pPr lvl="0">
              <a:buChar char="•"/>
            </a:pPr>
            <a:endParaRPr lang="en-US" sz="2000" dirty="0">
              <a:solidFill>
                <a:sysClr val="windowText" lastClr="000000">
                  <a:hueOff val="0"/>
                  <a:satOff val="0"/>
                  <a:lumOff val="0"/>
                  <a:alphaOff val="0"/>
                </a:sysClr>
              </a:solidFill>
              <a:latin typeface="Calibri" panose="020F0502020204030204"/>
            </a:endParaRPr>
          </a:p>
          <a:p>
            <a:pPr lvl="0">
              <a:buChar char="•"/>
            </a:pPr>
            <a:r>
              <a:rPr lang="en-US" sz="2000" dirty="0">
                <a:solidFill>
                  <a:sysClr val="windowText" lastClr="000000">
                    <a:hueOff val="0"/>
                    <a:satOff val="0"/>
                    <a:lumOff val="0"/>
                    <a:alphaOff val="0"/>
                  </a:sysClr>
                </a:solidFill>
                <a:latin typeface="Calibri" panose="020F0502020204030204"/>
                <a:ea typeface="+mn-ea"/>
                <a:cs typeface="+mn-cs"/>
              </a:rPr>
              <a:t>Social work team works 1:1 with program participants and their surrogate decision-makers</a:t>
            </a:r>
          </a:p>
          <a:p>
            <a:pPr lvl="0">
              <a:buChar char="•"/>
            </a:pPr>
            <a:r>
              <a:rPr lang="en-US" sz="2000" dirty="0">
                <a:solidFill>
                  <a:sysClr val="windowText" lastClr="000000">
                    <a:hueOff val="0"/>
                    <a:satOff val="0"/>
                    <a:lumOff val="0"/>
                    <a:alphaOff val="0"/>
                  </a:sysClr>
                </a:solidFill>
                <a:latin typeface="Calibri" panose="020F0502020204030204"/>
                <a:ea typeface="+mn-ea"/>
                <a:cs typeface="+mn-cs"/>
              </a:rPr>
              <a:t>Interdisciplinary structure of PACE allows for collaboration</a:t>
            </a:r>
          </a:p>
        </p:txBody>
      </p:sp>
      <p:sp>
        <p:nvSpPr>
          <p:cNvPr id="6" name="TextBox 5">
            <a:extLst>
              <a:ext uri="{FF2B5EF4-FFF2-40B4-BE49-F238E27FC236}">
                <a16:creationId xmlns:a16="http://schemas.microsoft.com/office/drawing/2014/main" id="{BF139D95-F690-478D-9609-6275B223C70D}"/>
              </a:ext>
            </a:extLst>
          </p:cNvPr>
          <p:cNvSpPr txBox="1"/>
          <p:nvPr/>
        </p:nvSpPr>
        <p:spPr>
          <a:xfrm>
            <a:off x="4410372" y="2646783"/>
            <a:ext cx="3146875" cy="3754874"/>
          </a:xfrm>
          <a:prstGeom prst="rect">
            <a:avLst/>
          </a:prstGeom>
          <a:solidFill>
            <a:schemeClr val="accent6">
              <a:lumMod val="60000"/>
              <a:lumOff val="40000"/>
            </a:schemeClr>
          </a:solidFill>
        </p:spPr>
        <p:txBody>
          <a:bodyPr wrap="square" rtlCol="0">
            <a:spAutoFit/>
          </a:bodyPr>
          <a:lstStyle/>
          <a:p>
            <a:pPr lvl="0" algn="ctr"/>
            <a:r>
              <a:rPr lang="en-US" sz="2000" dirty="0">
                <a:solidFill>
                  <a:sysClr val="windowText" lastClr="000000">
                    <a:hueOff val="0"/>
                    <a:satOff val="0"/>
                    <a:lumOff val="0"/>
                    <a:alphaOff val="0"/>
                  </a:sysClr>
                </a:solidFill>
                <a:latin typeface="Calibri" panose="020F0502020204030204"/>
                <a:ea typeface="+mn-ea"/>
                <a:cs typeface="+mn-cs"/>
              </a:rPr>
              <a:t> Process Measures</a:t>
            </a:r>
          </a:p>
          <a:p>
            <a:pPr lvl="0" algn="ctr"/>
            <a:endParaRPr lang="en-US" sz="2000" dirty="0">
              <a:solidFill>
                <a:sysClr val="windowText" lastClr="000000">
                  <a:hueOff val="0"/>
                  <a:satOff val="0"/>
                  <a:lumOff val="0"/>
                  <a:alphaOff val="0"/>
                </a:sysClr>
              </a:solidFill>
              <a:latin typeface="Calibri" panose="020F0502020204030204"/>
              <a:ea typeface="+mn-ea"/>
              <a:cs typeface="+mn-cs"/>
            </a:endParaRPr>
          </a:p>
          <a:p>
            <a:pPr lvl="0">
              <a:buChar char="•"/>
            </a:pPr>
            <a:r>
              <a:rPr lang="en-US" sz="2000" dirty="0">
                <a:solidFill>
                  <a:sysClr val="windowText" lastClr="000000">
                    <a:hueOff val="0"/>
                    <a:satOff val="0"/>
                    <a:lumOff val="0"/>
                    <a:alphaOff val="0"/>
                  </a:sysClr>
                </a:solidFill>
                <a:latin typeface="Calibri" panose="020F0502020204030204"/>
                <a:ea typeface="+mn-ea"/>
                <a:cs typeface="+mn-cs"/>
              </a:rPr>
              <a:t>Goal is 100% of participants with dementia diagnosis receive Dementia-Specific ACP </a:t>
            </a:r>
          </a:p>
          <a:p>
            <a:pPr lvl="0">
              <a:buChar char="•"/>
            </a:pPr>
            <a:r>
              <a:rPr lang="en-US" sz="2000" dirty="0">
                <a:solidFill>
                  <a:sysClr val="windowText" lastClr="000000">
                    <a:hueOff val="0"/>
                    <a:satOff val="0"/>
                    <a:lumOff val="0"/>
                    <a:alphaOff val="0"/>
                  </a:sysClr>
                </a:solidFill>
                <a:latin typeface="Calibri" panose="020F0502020204030204"/>
                <a:ea typeface="+mn-ea"/>
                <a:cs typeface="+mn-cs"/>
              </a:rPr>
              <a:t>Participants with dementia diagnosis will all receive education regarding their diagnosis and EOL care options</a:t>
            </a:r>
          </a:p>
          <a:p>
            <a:endParaRPr lang="en-US" dirty="0"/>
          </a:p>
        </p:txBody>
      </p:sp>
      <p:sp>
        <p:nvSpPr>
          <p:cNvPr id="8" name="TextBox 7">
            <a:extLst>
              <a:ext uri="{FF2B5EF4-FFF2-40B4-BE49-F238E27FC236}">
                <a16:creationId xmlns:a16="http://schemas.microsoft.com/office/drawing/2014/main" id="{210D572B-9C14-447C-85AC-8265B4C6C594}"/>
              </a:ext>
            </a:extLst>
          </p:cNvPr>
          <p:cNvSpPr txBox="1"/>
          <p:nvPr/>
        </p:nvSpPr>
        <p:spPr>
          <a:xfrm>
            <a:off x="7991969" y="2646783"/>
            <a:ext cx="3533812" cy="3754874"/>
          </a:xfrm>
          <a:prstGeom prst="rect">
            <a:avLst/>
          </a:prstGeom>
          <a:solidFill>
            <a:schemeClr val="accent5">
              <a:lumMod val="60000"/>
              <a:lumOff val="40000"/>
            </a:schemeClr>
          </a:solidFill>
        </p:spPr>
        <p:txBody>
          <a:bodyPr wrap="square" rtlCol="0">
            <a:spAutoFit/>
          </a:bodyPr>
          <a:lstStyle/>
          <a:p>
            <a:pPr lvl="0" algn="ctr"/>
            <a:r>
              <a:rPr lang="en-US" sz="2000" dirty="0">
                <a:solidFill>
                  <a:sysClr val="windowText" lastClr="000000">
                    <a:hueOff val="0"/>
                    <a:satOff val="0"/>
                    <a:lumOff val="0"/>
                    <a:alphaOff val="0"/>
                  </a:sysClr>
                </a:solidFill>
                <a:latin typeface="Calibri" panose="020F0502020204030204"/>
                <a:ea typeface="+mn-ea"/>
                <a:cs typeface="+mn-cs"/>
              </a:rPr>
              <a:t>Outcome Measures</a:t>
            </a:r>
          </a:p>
          <a:p>
            <a:pPr lvl="0" algn="ctr"/>
            <a:endParaRPr lang="en-US" sz="2000" dirty="0">
              <a:solidFill>
                <a:sysClr val="windowText" lastClr="000000">
                  <a:hueOff val="0"/>
                  <a:satOff val="0"/>
                  <a:lumOff val="0"/>
                  <a:alphaOff val="0"/>
                </a:sysClr>
              </a:solidFill>
              <a:latin typeface="Calibri" panose="020F0502020204030204"/>
              <a:ea typeface="+mn-ea"/>
              <a:cs typeface="+mn-cs"/>
            </a:endParaRPr>
          </a:p>
          <a:p>
            <a:pPr lvl="0">
              <a:buChar char="•"/>
            </a:pPr>
            <a:r>
              <a:rPr lang="en-US" sz="2000" dirty="0">
                <a:solidFill>
                  <a:sysClr val="windowText" lastClr="000000">
                    <a:hueOff val="0"/>
                    <a:satOff val="0"/>
                    <a:lumOff val="0"/>
                    <a:alphaOff val="0"/>
                  </a:sysClr>
                </a:solidFill>
                <a:latin typeface="Calibri" panose="020F0502020204030204"/>
                <a:ea typeface="+mn-ea"/>
                <a:cs typeface="+mn-cs"/>
              </a:rPr>
              <a:t>Decrease in ED visits and Inpatient Stays among project participants</a:t>
            </a:r>
          </a:p>
          <a:p>
            <a:pPr lvl="0">
              <a:buChar char="•"/>
            </a:pPr>
            <a:r>
              <a:rPr lang="en-US" sz="2000" dirty="0">
                <a:solidFill>
                  <a:sysClr val="windowText" lastClr="000000">
                    <a:hueOff val="0"/>
                    <a:satOff val="0"/>
                    <a:lumOff val="0"/>
                    <a:alphaOff val="0"/>
                  </a:sysClr>
                </a:solidFill>
                <a:latin typeface="Calibri" panose="020F0502020204030204"/>
                <a:ea typeface="+mn-ea"/>
                <a:cs typeface="+mn-cs"/>
              </a:rPr>
              <a:t>Increased Surrogate Decision-maker confidence in role responsibilities</a:t>
            </a:r>
          </a:p>
          <a:p>
            <a:pPr lvl="0">
              <a:buChar char="•"/>
            </a:pPr>
            <a:r>
              <a:rPr lang="en-US" sz="2000" dirty="0">
                <a:solidFill>
                  <a:sysClr val="windowText" lastClr="000000">
                    <a:hueOff val="0"/>
                    <a:satOff val="0"/>
                    <a:lumOff val="0"/>
                    <a:alphaOff val="0"/>
                  </a:sysClr>
                </a:solidFill>
                <a:latin typeface="Calibri" panose="020F0502020204030204"/>
                <a:ea typeface="+mn-ea"/>
                <a:cs typeface="+mn-cs"/>
              </a:rPr>
              <a:t>Increased understanding of dementia &amp; EOL care options for both participating parties</a:t>
            </a:r>
          </a:p>
          <a:p>
            <a:endParaRPr lang="en-US" dirty="0"/>
          </a:p>
        </p:txBody>
      </p:sp>
    </p:spTree>
    <p:extLst>
      <p:ext uri="{BB962C8B-B14F-4D97-AF65-F5344CB8AC3E}">
        <p14:creationId xmlns:p14="http://schemas.microsoft.com/office/powerpoint/2010/main" val="390696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463-6668-EB4B-860D-3C2A661E1FDF}"/>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700"/>
              <a:t>               Organizational Assessment</a:t>
            </a:r>
          </a:p>
        </p:txBody>
      </p:sp>
      <p:sp>
        <p:nvSpPr>
          <p:cNvPr id="24" name="Rectangle 23">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2D7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2D7F66"/>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F3B723-9F6D-81BE-6D61-75DEEC2871B1}"/>
              </a:ext>
            </a:extLst>
          </p:cNvPr>
          <p:cNvSpPr txBox="1"/>
          <p:nvPr/>
        </p:nvSpPr>
        <p:spPr>
          <a:xfrm>
            <a:off x="817417" y="415636"/>
            <a:ext cx="2341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Strengths</a:t>
            </a:r>
          </a:p>
        </p:txBody>
      </p:sp>
      <p:sp>
        <p:nvSpPr>
          <p:cNvPr id="22" name="TextBox 21">
            <a:extLst>
              <a:ext uri="{FF2B5EF4-FFF2-40B4-BE49-F238E27FC236}">
                <a16:creationId xmlns:a16="http://schemas.microsoft.com/office/drawing/2014/main" id="{5AEAA60C-FE63-415E-0912-705FF9FAC13A}"/>
              </a:ext>
            </a:extLst>
          </p:cNvPr>
          <p:cNvSpPr txBox="1"/>
          <p:nvPr/>
        </p:nvSpPr>
        <p:spPr>
          <a:xfrm>
            <a:off x="4281053" y="457199"/>
            <a:ext cx="2341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Weaknesses</a:t>
            </a:r>
          </a:p>
        </p:txBody>
      </p:sp>
      <p:sp>
        <p:nvSpPr>
          <p:cNvPr id="23" name="TextBox 22">
            <a:extLst>
              <a:ext uri="{FF2B5EF4-FFF2-40B4-BE49-F238E27FC236}">
                <a16:creationId xmlns:a16="http://schemas.microsoft.com/office/drawing/2014/main" id="{4A7F87E7-D840-4300-919D-AA81E9B39503}"/>
              </a:ext>
            </a:extLst>
          </p:cNvPr>
          <p:cNvSpPr txBox="1"/>
          <p:nvPr/>
        </p:nvSpPr>
        <p:spPr>
          <a:xfrm>
            <a:off x="914398" y="3435926"/>
            <a:ext cx="2341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Opportunities</a:t>
            </a:r>
          </a:p>
        </p:txBody>
      </p:sp>
      <p:sp>
        <p:nvSpPr>
          <p:cNvPr id="25" name="TextBox 24">
            <a:extLst>
              <a:ext uri="{FF2B5EF4-FFF2-40B4-BE49-F238E27FC236}">
                <a16:creationId xmlns:a16="http://schemas.microsoft.com/office/drawing/2014/main" id="{F57FF5BF-EEED-1041-47A2-D248B371656E}"/>
              </a:ext>
            </a:extLst>
          </p:cNvPr>
          <p:cNvSpPr txBox="1"/>
          <p:nvPr/>
        </p:nvSpPr>
        <p:spPr>
          <a:xfrm>
            <a:off x="4322617" y="3532909"/>
            <a:ext cx="2341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Threats</a:t>
            </a:r>
          </a:p>
        </p:txBody>
      </p:sp>
      <p:sp>
        <p:nvSpPr>
          <p:cNvPr id="3" name="TextBox 2">
            <a:extLst>
              <a:ext uri="{FF2B5EF4-FFF2-40B4-BE49-F238E27FC236}">
                <a16:creationId xmlns:a16="http://schemas.microsoft.com/office/drawing/2014/main" id="{5ED9A213-48B6-454F-AC0E-53BD682D9D1B}"/>
              </a:ext>
            </a:extLst>
          </p:cNvPr>
          <p:cNvSpPr txBox="1"/>
          <p:nvPr/>
        </p:nvSpPr>
        <p:spPr>
          <a:xfrm>
            <a:off x="745491" y="1328226"/>
            <a:ext cx="2597828" cy="1477328"/>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US" dirty="0"/>
              <a:t>PACE Program is All-Inclusive </a:t>
            </a:r>
          </a:p>
          <a:p>
            <a:pPr marL="285750" indent="-285750">
              <a:buFont typeface="Arial" panose="020B0604020202020204" pitchFamily="34" charset="0"/>
              <a:buChar char="•"/>
            </a:pPr>
            <a:r>
              <a:rPr lang="en-US" dirty="0"/>
              <a:t>No Increased Cost to PACE or Program Participants</a:t>
            </a:r>
          </a:p>
        </p:txBody>
      </p:sp>
      <p:sp>
        <p:nvSpPr>
          <p:cNvPr id="27" name="TextBox 26">
            <a:extLst>
              <a:ext uri="{FF2B5EF4-FFF2-40B4-BE49-F238E27FC236}">
                <a16:creationId xmlns:a16="http://schemas.microsoft.com/office/drawing/2014/main" id="{BB919DE3-129C-4219-810C-9BECF9A67C1D}"/>
              </a:ext>
            </a:extLst>
          </p:cNvPr>
          <p:cNvSpPr txBox="1"/>
          <p:nvPr/>
        </p:nvSpPr>
        <p:spPr>
          <a:xfrm>
            <a:off x="4024643" y="1351589"/>
            <a:ext cx="2597828" cy="1477328"/>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n-US" dirty="0"/>
              <a:t>Surrogate Decision-Makers are not Present at Day Center</a:t>
            </a:r>
          </a:p>
          <a:p>
            <a:pPr marL="285750" indent="-285750">
              <a:buFont typeface="Arial" panose="020B0604020202020204" pitchFamily="34" charset="0"/>
              <a:buChar char="•"/>
            </a:pPr>
            <a:r>
              <a:rPr lang="en-US" dirty="0"/>
              <a:t>Scheduling and Contact is Difficult</a:t>
            </a:r>
          </a:p>
        </p:txBody>
      </p:sp>
      <p:sp>
        <p:nvSpPr>
          <p:cNvPr id="29" name="TextBox 28">
            <a:extLst>
              <a:ext uri="{FF2B5EF4-FFF2-40B4-BE49-F238E27FC236}">
                <a16:creationId xmlns:a16="http://schemas.microsoft.com/office/drawing/2014/main" id="{996E5F2F-83D3-4197-93A6-0237B4AAE63E}"/>
              </a:ext>
            </a:extLst>
          </p:cNvPr>
          <p:cNvSpPr txBox="1"/>
          <p:nvPr/>
        </p:nvSpPr>
        <p:spPr>
          <a:xfrm>
            <a:off x="805713" y="4224933"/>
            <a:ext cx="2597828" cy="1477328"/>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dirty="0"/>
              <a:t>Quality Improvement Team on Site</a:t>
            </a:r>
          </a:p>
          <a:p>
            <a:pPr marL="285750" indent="-285750">
              <a:buFont typeface="Arial" panose="020B0604020202020204" pitchFamily="34" charset="0"/>
              <a:buChar char="•"/>
            </a:pPr>
            <a:r>
              <a:rPr lang="en-US" dirty="0"/>
              <a:t>Work to Decrease Healthcare Utilization Rates is Ongoing</a:t>
            </a:r>
          </a:p>
        </p:txBody>
      </p:sp>
      <p:sp>
        <p:nvSpPr>
          <p:cNvPr id="31" name="TextBox 30">
            <a:extLst>
              <a:ext uri="{FF2B5EF4-FFF2-40B4-BE49-F238E27FC236}">
                <a16:creationId xmlns:a16="http://schemas.microsoft.com/office/drawing/2014/main" id="{99044715-C4C3-4EB6-8B8B-70BE1A2A4CCF}"/>
              </a:ext>
            </a:extLst>
          </p:cNvPr>
          <p:cNvSpPr txBox="1"/>
          <p:nvPr/>
        </p:nvSpPr>
        <p:spPr>
          <a:xfrm>
            <a:off x="4147246" y="4254160"/>
            <a:ext cx="2597828" cy="1477328"/>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US" dirty="0"/>
              <a:t>Medicare &amp; Medicaid Funded Program</a:t>
            </a:r>
          </a:p>
          <a:p>
            <a:pPr marL="285750" indent="-285750">
              <a:buFont typeface="Arial" panose="020B0604020202020204" pitchFamily="34" charset="0"/>
              <a:buChar char="•"/>
            </a:pPr>
            <a:r>
              <a:rPr lang="en-US" dirty="0"/>
              <a:t>Specific Documentation Requirements </a:t>
            </a:r>
          </a:p>
        </p:txBody>
      </p:sp>
    </p:spTree>
    <p:extLst>
      <p:ext uri="{BB962C8B-B14F-4D97-AF65-F5344CB8AC3E}">
        <p14:creationId xmlns:p14="http://schemas.microsoft.com/office/powerpoint/2010/main" val="246931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a:xfrm>
            <a:off x="777240" y="731519"/>
            <a:ext cx="2845191" cy="3237579"/>
          </a:xfrm>
        </p:spPr>
        <p:txBody>
          <a:bodyPr>
            <a:normAutofit/>
          </a:bodyPr>
          <a:lstStyle/>
          <a:p>
            <a:r>
              <a:rPr lang="en-US" sz="2900">
                <a:solidFill>
                  <a:srgbClr val="FFFFFF"/>
                </a:solidFill>
              </a:rPr>
              <a:t>Methods/Design</a:t>
            </a: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E375B717-1B4A-A66A-7DD2-E50BAFD6F35C}"/>
              </a:ext>
            </a:extLst>
          </p:cNvPr>
          <p:cNvGraphicFramePr>
            <a:graphicFrameLocks noGrp="1"/>
          </p:cNvGraphicFramePr>
          <p:nvPr>
            <p:ph idx="1"/>
            <p:extLst>
              <p:ext uri="{D42A27DB-BD31-4B8C-83A1-F6EECF244321}">
                <p14:modId xmlns:p14="http://schemas.microsoft.com/office/powerpoint/2010/main" val="3196324421"/>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229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4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ED3739D-F3D3-604B-BE09-BAC92B9CB4B5}"/>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               Method/Design</a:t>
            </a:r>
          </a:p>
        </p:txBody>
      </p:sp>
      <p:graphicFrame>
        <p:nvGraphicFramePr>
          <p:cNvPr id="35" name="Content Placeholder 2">
            <a:extLst>
              <a:ext uri="{FF2B5EF4-FFF2-40B4-BE49-F238E27FC236}">
                <a16:creationId xmlns:a16="http://schemas.microsoft.com/office/drawing/2014/main" id="{2882189E-CD51-7E90-0CBC-C7A18B453958}"/>
              </a:ext>
            </a:extLst>
          </p:cNvPr>
          <p:cNvGraphicFramePr>
            <a:graphicFrameLocks noGrp="1"/>
          </p:cNvGraphicFramePr>
          <p:nvPr>
            <p:ph idx="1"/>
            <p:extLst>
              <p:ext uri="{D42A27DB-BD31-4B8C-83A1-F6EECF244321}">
                <p14:modId xmlns:p14="http://schemas.microsoft.com/office/powerpoint/2010/main" val="281001523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9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DBD9D6-EBE6-8BB8-8560-47D010673888}"/>
              </a:ext>
            </a:extLst>
          </p:cNvPr>
          <p:cNvSpPr txBox="1"/>
          <p:nvPr/>
        </p:nvSpPr>
        <p:spPr>
          <a:xfrm>
            <a:off x="2300007" y="42022"/>
            <a:ext cx="8381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mj-lt"/>
                <a:ea typeface="+mj-ea"/>
                <a:cs typeface="+mj-cs"/>
              </a:rPr>
              <a:t>The Dementia-Specific ACP Tool</a:t>
            </a:r>
            <a:endParaRPr lang="en-US" sz="4800" dirty="0">
              <a:latin typeface="+mj-lt"/>
              <a:ea typeface="+mj-ea"/>
              <a:cs typeface="Calibri Light"/>
            </a:endParaRPr>
          </a:p>
        </p:txBody>
      </p:sp>
      <p:pic>
        <p:nvPicPr>
          <p:cNvPr id="5" name="Picture 3" descr="Text&#10;&#10;Description automatically generated">
            <a:extLst>
              <a:ext uri="{FF2B5EF4-FFF2-40B4-BE49-F238E27FC236}">
                <a16:creationId xmlns:a16="http://schemas.microsoft.com/office/drawing/2014/main" id="{EE4E7E9C-DEED-4CF8-B6EA-6D478C1EE5BF}"/>
              </a:ext>
            </a:extLst>
          </p:cNvPr>
          <p:cNvPicPr>
            <a:picLocks noChangeAspect="1"/>
          </p:cNvPicPr>
          <p:nvPr/>
        </p:nvPicPr>
        <p:blipFill>
          <a:blip r:embed="rId3"/>
          <a:stretch>
            <a:fillRect/>
          </a:stretch>
        </p:blipFill>
        <p:spPr>
          <a:xfrm>
            <a:off x="589431" y="781515"/>
            <a:ext cx="5511052" cy="5507884"/>
          </a:xfrm>
          <a:prstGeom prst="rect">
            <a:avLst/>
          </a:prstGeom>
        </p:spPr>
      </p:pic>
      <p:pic>
        <p:nvPicPr>
          <p:cNvPr id="6" name="Picture 2" descr="Table&#10;&#10;Description automatically generated">
            <a:extLst>
              <a:ext uri="{FF2B5EF4-FFF2-40B4-BE49-F238E27FC236}">
                <a16:creationId xmlns:a16="http://schemas.microsoft.com/office/drawing/2014/main" id="{110DCE69-CF23-463F-A217-EC46A1352079}"/>
              </a:ext>
            </a:extLst>
          </p:cNvPr>
          <p:cNvPicPr>
            <a:picLocks noChangeAspect="1"/>
          </p:cNvPicPr>
          <p:nvPr/>
        </p:nvPicPr>
        <p:blipFill>
          <a:blip r:embed="rId4"/>
          <a:stretch>
            <a:fillRect/>
          </a:stretch>
        </p:blipFill>
        <p:spPr>
          <a:xfrm>
            <a:off x="5961277" y="973349"/>
            <a:ext cx="5428382" cy="5200330"/>
          </a:xfrm>
          <a:prstGeom prst="rect">
            <a:avLst/>
          </a:prstGeom>
        </p:spPr>
      </p:pic>
    </p:spTree>
    <p:extLst>
      <p:ext uri="{BB962C8B-B14F-4D97-AF65-F5344CB8AC3E}">
        <p14:creationId xmlns:p14="http://schemas.microsoft.com/office/powerpoint/2010/main" val="17944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EDF5-5C7D-DC49-88C0-DAFCAC3F5C46}"/>
              </a:ext>
            </a:extLst>
          </p:cNvPr>
          <p:cNvSpPr>
            <a:spLocks noGrp="1"/>
          </p:cNvSpPr>
          <p:nvPr>
            <p:ph type="title"/>
          </p:nvPr>
        </p:nvSpPr>
        <p:spPr>
          <a:xfrm>
            <a:off x="6289158" y="803325"/>
            <a:ext cx="5259707" cy="1325563"/>
          </a:xfrm>
        </p:spPr>
        <p:txBody>
          <a:bodyPr>
            <a:normAutofit/>
          </a:bodyPr>
          <a:lstStyle/>
          <a:p>
            <a:r>
              <a:rPr lang="en-US" dirty="0"/>
              <a:t>                      Introduction</a:t>
            </a:r>
          </a:p>
        </p:txBody>
      </p:sp>
      <p:sp>
        <p:nvSpPr>
          <p:cNvPr id="1031" name="Freeform: Shape 103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081A01E4-B63B-7E42-B461-65A8C838F109}"/>
              </a:ext>
            </a:extLst>
          </p:cNvPr>
          <p:cNvSpPr>
            <a:spLocks noGrp="1"/>
          </p:cNvSpPr>
          <p:nvPr>
            <p:ph idx="1"/>
          </p:nvPr>
        </p:nvSpPr>
        <p:spPr>
          <a:xfrm>
            <a:off x="6289158" y="2279018"/>
            <a:ext cx="5259714" cy="3375920"/>
          </a:xfrm>
        </p:spPr>
        <p:txBody>
          <a:bodyPr anchor="t">
            <a:normAutofit/>
          </a:bodyPr>
          <a:lstStyle/>
          <a:p>
            <a:endParaRPr lang="en-US" sz="1800"/>
          </a:p>
          <a:p>
            <a:pPr marL="0" indent="0">
              <a:buNone/>
            </a:pPr>
            <a:endParaRPr lang="en-US" sz="1800"/>
          </a:p>
        </p:txBody>
      </p:sp>
      <p:sp>
        <p:nvSpPr>
          <p:cNvPr id="4" name="TextBox 3">
            <a:extLst>
              <a:ext uri="{FF2B5EF4-FFF2-40B4-BE49-F238E27FC236}">
                <a16:creationId xmlns:a16="http://schemas.microsoft.com/office/drawing/2014/main" id="{A1C7787D-CF77-072E-6079-4C0A1F7231CA}"/>
              </a:ext>
            </a:extLst>
          </p:cNvPr>
          <p:cNvSpPr txBox="1"/>
          <p:nvPr/>
        </p:nvSpPr>
        <p:spPr>
          <a:xfrm>
            <a:off x="6495585" y="2258122"/>
            <a:ext cx="5306121"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dirty="0">
                <a:cs typeface="Calibri" panose="020F0502020204030204"/>
              </a:rPr>
              <a:t>Multiple Type of Dementia</a:t>
            </a:r>
          </a:p>
          <a:p>
            <a:pPr marL="742950" lvl="1" indent="-285750">
              <a:buFont typeface="Arial"/>
              <a:buChar char="•"/>
            </a:pPr>
            <a:r>
              <a:rPr lang="en-US" sz="2200" dirty="0">
                <a:cs typeface="Calibri" panose="020F0502020204030204"/>
              </a:rPr>
              <a:t>Umbrella Term</a:t>
            </a:r>
          </a:p>
          <a:p>
            <a:pPr marL="742950" lvl="1" indent="-285750">
              <a:buFont typeface="Arial"/>
              <a:buChar char="•"/>
            </a:pPr>
            <a:r>
              <a:rPr lang="en-US" sz="2200" dirty="0">
                <a:cs typeface="Calibri" panose="020F0502020204030204"/>
              </a:rPr>
              <a:t>Many Causes</a:t>
            </a:r>
          </a:p>
          <a:p>
            <a:pPr marL="285750" indent="-285750">
              <a:buFont typeface="Arial"/>
              <a:buChar char="•"/>
            </a:pPr>
            <a:r>
              <a:rPr lang="en-US" sz="2200" dirty="0">
                <a:cs typeface="Calibri" panose="020F0502020204030204"/>
              </a:rPr>
              <a:t>Alzheimer's Disease is the most common</a:t>
            </a:r>
          </a:p>
          <a:p>
            <a:pPr marL="285750" indent="-285750">
              <a:buFont typeface="Arial"/>
              <a:buChar char="•"/>
            </a:pPr>
            <a:r>
              <a:rPr lang="en-US" sz="2200" dirty="0">
                <a:cs typeface="Calibri" panose="020F0502020204030204"/>
              </a:rPr>
              <a:t>No Cure</a:t>
            </a:r>
          </a:p>
          <a:p>
            <a:pPr marL="285750" indent="-285750">
              <a:buFont typeface="Arial"/>
              <a:buChar char="•"/>
            </a:pPr>
            <a:endParaRPr lang="en-US" sz="2400" dirty="0">
              <a:cs typeface="Calibri" panose="020F0502020204030204"/>
            </a:endParaRPr>
          </a:p>
          <a:p>
            <a:pPr marL="285750" indent="-285750">
              <a:buFont typeface="Arial"/>
              <a:buChar char="•"/>
            </a:pPr>
            <a:endParaRPr lang="en-US" dirty="0">
              <a:cs typeface="Calibri" panose="020F0502020204030204"/>
            </a:endParaRPr>
          </a:p>
        </p:txBody>
      </p:sp>
      <p:pic>
        <p:nvPicPr>
          <p:cNvPr id="7" name="Picture 2" descr="Caring for the caregivers: Who is meeting the care needs of older adults?">
            <a:extLst>
              <a:ext uri="{FF2B5EF4-FFF2-40B4-BE49-F238E27FC236}">
                <a16:creationId xmlns:a16="http://schemas.microsoft.com/office/drawing/2014/main" id="{A8DC221F-4334-475C-B192-E57BC248E9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44" r="617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80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DA66-4DE5-DD84-8290-32545A0557A0}"/>
              </a:ext>
            </a:extLst>
          </p:cNvPr>
          <p:cNvSpPr>
            <a:spLocks noGrp="1"/>
          </p:cNvSpPr>
          <p:nvPr>
            <p:ph type="title"/>
          </p:nvPr>
        </p:nvSpPr>
        <p:spPr>
          <a:xfrm>
            <a:off x="638881" y="-2241"/>
            <a:ext cx="10909640" cy="1368614"/>
          </a:xfrm>
        </p:spPr>
        <p:txBody>
          <a:bodyPr vert="horz" lIns="91440" tIns="45720" rIns="91440" bIns="45720" rtlCol="0" anchor="ctr">
            <a:normAutofit/>
          </a:bodyPr>
          <a:lstStyle/>
          <a:p>
            <a:pPr algn="ctr"/>
            <a:r>
              <a:rPr lang="en-US" sz="4800" dirty="0"/>
              <a:t>Data Collection Surveys</a:t>
            </a:r>
            <a:endParaRPr lang="en-US" sz="4800" dirty="0">
              <a:cs typeface="Calibri Light"/>
            </a:endParaRPr>
          </a:p>
        </p:txBody>
      </p:sp>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Timeline&#10;&#10;Description automatically generated">
            <a:extLst>
              <a:ext uri="{FF2B5EF4-FFF2-40B4-BE49-F238E27FC236}">
                <a16:creationId xmlns:a16="http://schemas.microsoft.com/office/drawing/2014/main" id="{75202EF6-3E29-4B93-B76C-8F6514CBA3BE}"/>
              </a:ext>
            </a:extLst>
          </p:cNvPr>
          <p:cNvPicPr>
            <a:picLocks noChangeAspect="1"/>
          </p:cNvPicPr>
          <p:nvPr/>
        </p:nvPicPr>
        <p:blipFill>
          <a:blip r:embed="rId3"/>
          <a:stretch>
            <a:fillRect/>
          </a:stretch>
        </p:blipFill>
        <p:spPr>
          <a:xfrm>
            <a:off x="981607" y="1253088"/>
            <a:ext cx="4907607" cy="4995312"/>
          </a:xfrm>
          <a:prstGeom prst="rect">
            <a:avLst/>
          </a:prstGeom>
        </p:spPr>
      </p:pic>
      <p:pic>
        <p:nvPicPr>
          <p:cNvPr id="8" name="Picture 4" descr="Table&#10;&#10;Description automatically generated">
            <a:extLst>
              <a:ext uri="{FF2B5EF4-FFF2-40B4-BE49-F238E27FC236}">
                <a16:creationId xmlns:a16="http://schemas.microsoft.com/office/drawing/2014/main" id="{CDCB0DFA-8ADD-4CEB-BEB5-1AB8E4A04881}"/>
              </a:ext>
            </a:extLst>
          </p:cNvPr>
          <p:cNvPicPr>
            <a:picLocks noChangeAspect="1"/>
          </p:cNvPicPr>
          <p:nvPr/>
        </p:nvPicPr>
        <p:blipFill>
          <a:blip r:embed="rId4"/>
          <a:stretch>
            <a:fillRect/>
          </a:stretch>
        </p:blipFill>
        <p:spPr>
          <a:xfrm>
            <a:off x="5885121" y="1141028"/>
            <a:ext cx="4829167" cy="4905666"/>
          </a:xfrm>
          <a:prstGeom prst="rect">
            <a:avLst/>
          </a:prstGeom>
        </p:spPr>
      </p:pic>
    </p:spTree>
    <p:extLst>
      <p:ext uri="{BB962C8B-B14F-4D97-AF65-F5344CB8AC3E}">
        <p14:creationId xmlns:p14="http://schemas.microsoft.com/office/powerpoint/2010/main" val="300393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DA66-4DE5-DD84-8290-32545A0557A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Data Collection Surveys</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DE99C0D3-36E4-42A6-BBF7-344E2D1339AD}"/>
              </a:ext>
            </a:extLst>
          </p:cNvPr>
          <p:cNvPicPr>
            <a:picLocks noChangeAspect="1"/>
          </p:cNvPicPr>
          <p:nvPr/>
        </p:nvPicPr>
        <p:blipFill rotWithShape="1">
          <a:blip r:embed="rId3"/>
          <a:srcRect r="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309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69740-EC51-4C62-8C40-7F9A418E0643}"/>
              </a:ext>
            </a:extLst>
          </p:cNvPr>
          <p:cNvSpPr>
            <a:spLocks noGrp="1"/>
          </p:cNvSpPr>
          <p:nvPr>
            <p:ph type="title"/>
          </p:nvPr>
        </p:nvSpPr>
        <p:spPr>
          <a:xfrm>
            <a:off x="635000" y="640823"/>
            <a:ext cx="3418659" cy="5583148"/>
          </a:xfrm>
        </p:spPr>
        <p:txBody>
          <a:bodyPr anchor="ctr">
            <a:normAutofit/>
          </a:bodyPr>
          <a:lstStyle/>
          <a:p>
            <a:r>
              <a:rPr lang="en-US" sz="5400" dirty="0"/>
              <a:t>Results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1A4473-007A-394A-A8CB-B5424735A1F6}"/>
              </a:ext>
            </a:extLst>
          </p:cNvPr>
          <p:cNvGraphicFramePr>
            <a:graphicFrameLocks noGrp="1"/>
          </p:cNvGraphicFramePr>
          <p:nvPr>
            <p:ph idx="1"/>
            <p:extLst>
              <p:ext uri="{D42A27DB-BD31-4B8C-83A1-F6EECF244321}">
                <p14:modId xmlns:p14="http://schemas.microsoft.com/office/powerpoint/2010/main" val="39442507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01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0D05D2D-CB6A-431B-BE4A-2A7FCC9FA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94C7185-142C-B6A7-8DD4-3813B7FD2621}"/>
              </a:ext>
            </a:extLst>
          </p:cNvPr>
          <p:cNvGraphicFramePr/>
          <p:nvPr>
            <p:extLst>
              <p:ext uri="{D42A27DB-BD31-4B8C-83A1-F6EECF244321}">
                <p14:modId xmlns:p14="http://schemas.microsoft.com/office/powerpoint/2010/main" val="2072653607"/>
              </p:ext>
            </p:extLst>
          </p:nvPr>
        </p:nvGraphicFramePr>
        <p:xfrm>
          <a:off x="960120" y="990600"/>
          <a:ext cx="5102543" cy="3984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0F7C4D2-8147-48EF-5F0D-C414A83B73F8}"/>
              </a:ext>
            </a:extLst>
          </p:cNvPr>
          <p:cNvGraphicFramePr/>
          <p:nvPr>
            <p:extLst>
              <p:ext uri="{D42A27DB-BD31-4B8C-83A1-F6EECF244321}">
                <p14:modId xmlns:p14="http://schemas.microsoft.com/office/powerpoint/2010/main" val="2640320538"/>
              </p:ext>
            </p:extLst>
          </p:nvPr>
        </p:nvGraphicFramePr>
        <p:xfrm>
          <a:off x="6127750" y="990600"/>
          <a:ext cx="5104130" cy="398462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AB62BC72-C72F-9605-07B1-2E20B36E4AFF}"/>
              </a:ext>
            </a:extLst>
          </p:cNvPr>
          <p:cNvSpPr>
            <a:spLocks noGrp="1"/>
          </p:cNvSpPr>
          <p:nvPr>
            <p:ph type="title"/>
          </p:nvPr>
        </p:nvSpPr>
        <p:spPr>
          <a:xfrm>
            <a:off x="960120" y="5419725"/>
            <a:ext cx="10271760" cy="936626"/>
          </a:xfrm>
        </p:spPr>
        <p:txBody>
          <a:bodyPr>
            <a:normAutofit/>
          </a:bodyPr>
          <a:lstStyle/>
          <a:p>
            <a:pPr algn="ctr"/>
            <a:r>
              <a:rPr lang="en-US" sz="4000">
                <a:solidFill>
                  <a:schemeClr val="tx1">
                    <a:lumMod val="75000"/>
                    <a:lumOff val="25000"/>
                  </a:schemeClr>
                </a:solidFill>
              </a:rPr>
              <a:t>Results: Demographic Data</a:t>
            </a:r>
          </a:p>
        </p:txBody>
      </p:sp>
      <p:sp>
        <p:nvSpPr>
          <p:cNvPr id="7" name="TextBox 6">
            <a:extLst>
              <a:ext uri="{FF2B5EF4-FFF2-40B4-BE49-F238E27FC236}">
                <a16:creationId xmlns:a16="http://schemas.microsoft.com/office/drawing/2014/main" id="{05E8D178-3BB9-4620-9F28-31AFCCF1137B}"/>
              </a:ext>
            </a:extLst>
          </p:cNvPr>
          <p:cNvSpPr txBox="1"/>
          <p:nvPr/>
        </p:nvSpPr>
        <p:spPr>
          <a:xfrm>
            <a:off x="8293721" y="3687876"/>
            <a:ext cx="1128889" cy="369332"/>
          </a:xfrm>
          <a:prstGeom prst="rect">
            <a:avLst/>
          </a:prstGeom>
          <a:noFill/>
          <a:ln>
            <a:noFill/>
          </a:ln>
        </p:spPr>
        <p:txBody>
          <a:bodyPr wrap="square" rtlCol="0">
            <a:spAutoFit/>
          </a:bodyPr>
          <a:lstStyle/>
          <a:p>
            <a:r>
              <a:rPr lang="en-US" b="1" dirty="0"/>
              <a:t>70-79</a:t>
            </a:r>
          </a:p>
        </p:txBody>
      </p:sp>
      <p:sp>
        <p:nvSpPr>
          <p:cNvPr id="8" name="TextBox 7">
            <a:extLst>
              <a:ext uri="{FF2B5EF4-FFF2-40B4-BE49-F238E27FC236}">
                <a16:creationId xmlns:a16="http://schemas.microsoft.com/office/drawing/2014/main" id="{04C65DE0-EDD5-4DE0-919F-4E5243B77C6E}"/>
              </a:ext>
            </a:extLst>
          </p:cNvPr>
          <p:cNvSpPr txBox="1"/>
          <p:nvPr/>
        </p:nvSpPr>
        <p:spPr>
          <a:xfrm>
            <a:off x="7413188" y="2769858"/>
            <a:ext cx="1128889" cy="369332"/>
          </a:xfrm>
          <a:prstGeom prst="rect">
            <a:avLst/>
          </a:prstGeom>
          <a:noFill/>
          <a:ln>
            <a:noFill/>
          </a:ln>
        </p:spPr>
        <p:txBody>
          <a:bodyPr wrap="square" rtlCol="0">
            <a:spAutoFit/>
          </a:bodyPr>
          <a:lstStyle/>
          <a:p>
            <a:r>
              <a:rPr lang="en-US" b="1" dirty="0"/>
              <a:t>80-89</a:t>
            </a:r>
          </a:p>
        </p:txBody>
      </p:sp>
    </p:spTree>
    <p:extLst>
      <p:ext uri="{BB962C8B-B14F-4D97-AF65-F5344CB8AC3E}">
        <p14:creationId xmlns:p14="http://schemas.microsoft.com/office/powerpoint/2010/main" val="330063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AD8CD-0E5A-AB12-EC6B-E9563715BC25}"/>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Results: Demographic Data</a:t>
            </a:r>
          </a:p>
        </p:txBody>
      </p:sp>
      <p:graphicFrame>
        <p:nvGraphicFramePr>
          <p:cNvPr id="3" name="Chart 2">
            <a:extLst>
              <a:ext uri="{FF2B5EF4-FFF2-40B4-BE49-F238E27FC236}">
                <a16:creationId xmlns:a16="http://schemas.microsoft.com/office/drawing/2014/main" id="{8C9CA761-F323-1D4C-683F-F84DF7DF483F}"/>
              </a:ext>
            </a:extLst>
          </p:cNvPr>
          <p:cNvGraphicFramePr/>
          <p:nvPr>
            <p:extLst>
              <p:ext uri="{D42A27DB-BD31-4B8C-83A1-F6EECF244321}">
                <p14:modId xmlns:p14="http://schemas.microsoft.com/office/powerpoint/2010/main" val="242826326"/>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525ED0-5BC7-4FB8-B1D4-4EE9E1928BD5}"/>
              </a:ext>
            </a:extLst>
          </p:cNvPr>
          <p:cNvSpPr txBox="1"/>
          <p:nvPr/>
        </p:nvSpPr>
        <p:spPr>
          <a:xfrm>
            <a:off x="8180832" y="4195876"/>
            <a:ext cx="1128889" cy="369332"/>
          </a:xfrm>
          <a:prstGeom prst="rect">
            <a:avLst/>
          </a:prstGeom>
          <a:noFill/>
          <a:ln>
            <a:noFill/>
          </a:ln>
        </p:spPr>
        <p:txBody>
          <a:bodyPr wrap="square" rtlCol="0">
            <a:spAutoFit/>
          </a:bodyPr>
          <a:lstStyle/>
          <a:p>
            <a:r>
              <a:rPr lang="en-US" b="1" dirty="0"/>
              <a:t>Child</a:t>
            </a:r>
          </a:p>
        </p:txBody>
      </p:sp>
      <p:sp>
        <p:nvSpPr>
          <p:cNvPr id="6" name="TextBox 5">
            <a:extLst>
              <a:ext uri="{FF2B5EF4-FFF2-40B4-BE49-F238E27FC236}">
                <a16:creationId xmlns:a16="http://schemas.microsoft.com/office/drawing/2014/main" id="{ABD4A584-995F-4423-8C46-BCBE3B612EA3}"/>
              </a:ext>
            </a:extLst>
          </p:cNvPr>
          <p:cNvSpPr txBox="1"/>
          <p:nvPr/>
        </p:nvSpPr>
        <p:spPr>
          <a:xfrm>
            <a:off x="6323810" y="2986894"/>
            <a:ext cx="1128889" cy="369332"/>
          </a:xfrm>
          <a:prstGeom prst="rect">
            <a:avLst/>
          </a:prstGeom>
          <a:noFill/>
          <a:ln>
            <a:noFill/>
          </a:ln>
        </p:spPr>
        <p:txBody>
          <a:bodyPr wrap="square" rtlCol="0">
            <a:spAutoFit/>
          </a:bodyPr>
          <a:lstStyle/>
          <a:p>
            <a:r>
              <a:rPr lang="en-US" b="1" dirty="0"/>
              <a:t>Spouse</a:t>
            </a:r>
          </a:p>
        </p:txBody>
      </p:sp>
    </p:spTree>
    <p:extLst>
      <p:ext uri="{BB962C8B-B14F-4D97-AF65-F5344CB8AC3E}">
        <p14:creationId xmlns:p14="http://schemas.microsoft.com/office/powerpoint/2010/main" val="394786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AFAE-F5A5-761C-834B-FDA39C8787FF}"/>
              </a:ext>
            </a:extLst>
          </p:cNvPr>
          <p:cNvSpPr>
            <a:spLocks noGrp="1"/>
          </p:cNvSpPr>
          <p:nvPr>
            <p:ph type="title"/>
          </p:nvPr>
        </p:nvSpPr>
        <p:spPr/>
        <p:txBody>
          <a:bodyPr/>
          <a:lstStyle/>
          <a:p>
            <a:r>
              <a:rPr lang="en-US" dirty="0"/>
              <a:t>Results: Participant Knowledge Assessment</a:t>
            </a:r>
          </a:p>
        </p:txBody>
      </p:sp>
      <p:graphicFrame>
        <p:nvGraphicFramePr>
          <p:cNvPr id="6" name="Table 6">
            <a:extLst>
              <a:ext uri="{FF2B5EF4-FFF2-40B4-BE49-F238E27FC236}">
                <a16:creationId xmlns:a16="http://schemas.microsoft.com/office/drawing/2014/main" id="{D25A477A-15AE-4E0B-BF19-C541F3E0CA03}"/>
              </a:ext>
            </a:extLst>
          </p:cNvPr>
          <p:cNvGraphicFramePr>
            <a:graphicFrameLocks noGrp="1"/>
          </p:cNvGraphicFramePr>
          <p:nvPr>
            <p:ph idx="1"/>
            <p:extLst>
              <p:ext uri="{D42A27DB-BD31-4B8C-83A1-F6EECF244321}">
                <p14:modId xmlns:p14="http://schemas.microsoft.com/office/powerpoint/2010/main" val="3696598609"/>
              </p:ext>
            </p:extLst>
          </p:nvPr>
        </p:nvGraphicFramePr>
        <p:xfrm>
          <a:off x="1373605" y="1884797"/>
          <a:ext cx="9444790" cy="1767824"/>
        </p:xfrm>
        <a:graphic>
          <a:graphicData uri="http://schemas.openxmlformats.org/drawingml/2006/table">
            <a:tbl>
              <a:tblPr firstRow="1" bandRow="1">
                <a:tableStyleId>{5C22544A-7EE6-4342-B048-85BDC9FD1C3A}</a:tableStyleId>
              </a:tblPr>
              <a:tblGrid>
                <a:gridCol w="4722395">
                  <a:extLst>
                    <a:ext uri="{9D8B030D-6E8A-4147-A177-3AD203B41FA5}">
                      <a16:colId xmlns:a16="http://schemas.microsoft.com/office/drawing/2014/main" val="3052824668"/>
                    </a:ext>
                  </a:extLst>
                </a:gridCol>
                <a:gridCol w="4722395">
                  <a:extLst>
                    <a:ext uri="{9D8B030D-6E8A-4147-A177-3AD203B41FA5}">
                      <a16:colId xmlns:a16="http://schemas.microsoft.com/office/drawing/2014/main" val="2568643003"/>
                    </a:ext>
                  </a:extLst>
                </a:gridCol>
              </a:tblGrid>
              <a:tr h="385011">
                <a:tc>
                  <a:txBody>
                    <a:bodyPr/>
                    <a:lstStyle/>
                    <a:p>
                      <a:pPr algn="ctr"/>
                      <a:r>
                        <a:rPr lang="en-US" sz="3200" dirty="0"/>
                        <a:t>Z Score</a:t>
                      </a:r>
                    </a:p>
                  </a:txBody>
                  <a:tcPr/>
                </a:tc>
                <a:tc>
                  <a:txBody>
                    <a:bodyPr/>
                    <a:lstStyle/>
                    <a:p>
                      <a:pPr algn="ctr"/>
                      <a:r>
                        <a:rPr lang="en-US" sz="3200" dirty="0"/>
                        <a:t>Two-Tailed P Value</a:t>
                      </a:r>
                    </a:p>
                  </a:txBody>
                  <a:tcPr/>
                </a:tc>
                <a:extLst>
                  <a:ext uri="{0D108BD9-81ED-4DB2-BD59-A6C34878D82A}">
                    <a16:rowId xmlns:a16="http://schemas.microsoft.com/office/drawing/2014/main" val="274260822"/>
                  </a:ext>
                </a:extLst>
              </a:tr>
              <a:tr h="1188704">
                <a:tc>
                  <a:txBody>
                    <a:bodyPr/>
                    <a:lstStyle/>
                    <a:p>
                      <a:pPr algn="ctr"/>
                      <a:r>
                        <a:rPr lang="en-US" sz="3200" dirty="0"/>
                        <a:t>-0.241</a:t>
                      </a:r>
                    </a:p>
                  </a:txBody>
                  <a:tcPr/>
                </a:tc>
                <a:tc>
                  <a:txBody>
                    <a:bodyPr/>
                    <a:lstStyle/>
                    <a:p>
                      <a:pPr algn="ctr"/>
                      <a:r>
                        <a:rPr lang="en-US" sz="3200" dirty="0"/>
                        <a:t>0.809</a:t>
                      </a:r>
                    </a:p>
                  </a:txBody>
                  <a:tcPr/>
                </a:tc>
                <a:extLst>
                  <a:ext uri="{0D108BD9-81ED-4DB2-BD59-A6C34878D82A}">
                    <a16:rowId xmlns:a16="http://schemas.microsoft.com/office/drawing/2014/main" val="4187661542"/>
                  </a:ext>
                </a:extLst>
              </a:tr>
            </a:tbl>
          </a:graphicData>
        </a:graphic>
      </p:graphicFrame>
      <p:sp>
        <p:nvSpPr>
          <p:cNvPr id="7" name="TextBox 6">
            <a:extLst>
              <a:ext uri="{FF2B5EF4-FFF2-40B4-BE49-F238E27FC236}">
                <a16:creationId xmlns:a16="http://schemas.microsoft.com/office/drawing/2014/main" id="{F854035D-566C-4799-8644-13603B7A9CD2}"/>
              </a:ext>
            </a:extLst>
          </p:cNvPr>
          <p:cNvSpPr txBox="1"/>
          <p:nvPr/>
        </p:nvSpPr>
        <p:spPr>
          <a:xfrm>
            <a:off x="1171074" y="4186989"/>
            <a:ext cx="924025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Not statistically significant</a:t>
            </a:r>
          </a:p>
          <a:p>
            <a:endParaRPr lang="en-US" sz="3200" dirty="0"/>
          </a:p>
        </p:txBody>
      </p:sp>
    </p:spTree>
    <p:extLst>
      <p:ext uri="{BB962C8B-B14F-4D97-AF65-F5344CB8AC3E}">
        <p14:creationId xmlns:p14="http://schemas.microsoft.com/office/powerpoint/2010/main" val="357526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30A9-64F2-DFF2-4AD0-07B3E795D0DC}"/>
              </a:ext>
            </a:extLst>
          </p:cNvPr>
          <p:cNvSpPr>
            <a:spLocks noGrp="1"/>
          </p:cNvSpPr>
          <p:nvPr>
            <p:ph type="title"/>
          </p:nvPr>
        </p:nvSpPr>
        <p:spPr/>
        <p:txBody>
          <a:bodyPr/>
          <a:lstStyle/>
          <a:p>
            <a:r>
              <a:rPr lang="en-US" dirty="0"/>
              <a:t>Results: Surrogate Decision-Maker Knowledge &amp; Confidence Assessment</a:t>
            </a:r>
          </a:p>
        </p:txBody>
      </p:sp>
      <p:graphicFrame>
        <p:nvGraphicFramePr>
          <p:cNvPr id="6" name="Table 6">
            <a:extLst>
              <a:ext uri="{FF2B5EF4-FFF2-40B4-BE49-F238E27FC236}">
                <a16:creationId xmlns:a16="http://schemas.microsoft.com/office/drawing/2014/main" id="{1A0CC3C4-C5C6-44C6-9F0D-AB02E30E5933}"/>
              </a:ext>
            </a:extLst>
          </p:cNvPr>
          <p:cNvGraphicFramePr>
            <a:graphicFrameLocks noGrp="1"/>
          </p:cNvGraphicFramePr>
          <p:nvPr>
            <p:ph idx="1"/>
            <p:extLst>
              <p:ext uri="{D42A27DB-BD31-4B8C-83A1-F6EECF244321}">
                <p14:modId xmlns:p14="http://schemas.microsoft.com/office/powerpoint/2010/main" val="3543039501"/>
              </p:ext>
            </p:extLst>
          </p:nvPr>
        </p:nvGraphicFramePr>
        <p:xfrm>
          <a:off x="513347" y="2606040"/>
          <a:ext cx="5374106" cy="1645920"/>
        </p:xfrm>
        <a:graphic>
          <a:graphicData uri="http://schemas.openxmlformats.org/drawingml/2006/table">
            <a:tbl>
              <a:tblPr firstRow="1" bandRow="1">
                <a:tableStyleId>{21E4AEA4-8DFA-4A89-87EB-49C32662AFE0}</a:tableStyleId>
              </a:tblPr>
              <a:tblGrid>
                <a:gridCol w="2687053">
                  <a:extLst>
                    <a:ext uri="{9D8B030D-6E8A-4147-A177-3AD203B41FA5}">
                      <a16:colId xmlns:a16="http://schemas.microsoft.com/office/drawing/2014/main" val="2403438844"/>
                    </a:ext>
                  </a:extLst>
                </a:gridCol>
                <a:gridCol w="2687053">
                  <a:extLst>
                    <a:ext uri="{9D8B030D-6E8A-4147-A177-3AD203B41FA5}">
                      <a16:colId xmlns:a16="http://schemas.microsoft.com/office/drawing/2014/main" val="2032726529"/>
                    </a:ext>
                  </a:extLst>
                </a:gridCol>
              </a:tblGrid>
              <a:tr h="0">
                <a:tc>
                  <a:txBody>
                    <a:bodyPr/>
                    <a:lstStyle/>
                    <a:p>
                      <a:pPr algn="ctr"/>
                      <a:r>
                        <a:rPr lang="en-US" sz="3200" dirty="0"/>
                        <a:t>Z Score</a:t>
                      </a:r>
                    </a:p>
                  </a:txBody>
                  <a:tcPr/>
                </a:tc>
                <a:tc>
                  <a:txBody>
                    <a:bodyPr/>
                    <a:lstStyle/>
                    <a:p>
                      <a:pPr algn="ctr"/>
                      <a:r>
                        <a:rPr lang="en-US" sz="3200" dirty="0"/>
                        <a:t>Two Tailed P Value</a:t>
                      </a:r>
                    </a:p>
                  </a:txBody>
                  <a:tcPr/>
                </a:tc>
                <a:extLst>
                  <a:ext uri="{0D108BD9-81ED-4DB2-BD59-A6C34878D82A}">
                    <a16:rowId xmlns:a16="http://schemas.microsoft.com/office/drawing/2014/main" val="4240683184"/>
                  </a:ext>
                </a:extLst>
              </a:tr>
              <a:tr h="538998">
                <a:tc>
                  <a:txBody>
                    <a:bodyPr/>
                    <a:lstStyle/>
                    <a:p>
                      <a:pPr algn="ctr"/>
                      <a:r>
                        <a:rPr lang="en-US" sz="3200" dirty="0"/>
                        <a:t>-2.226</a:t>
                      </a:r>
                    </a:p>
                  </a:txBody>
                  <a:tcPr/>
                </a:tc>
                <a:tc>
                  <a:txBody>
                    <a:bodyPr/>
                    <a:lstStyle/>
                    <a:p>
                      <a:pPr algn="ctr"/>
                      <a:r>
                        <a:rPr lang="en-US" sz="3200" dirty="0"/>
                        <a:t>0.026</a:t>
                      </a:r>
                    </a:p>
                  </a:txBody>
                  <a:tcPr/>
                </a:tc>
                <a:extLst>
                  <a:ext uri="{0D108BD9-81ED-4DB2-BD59-A6C34878D82A}">
                    <a16:rowId xmlns:a16="http://schemas.microsoft.com/office/drawing/2014/main" val="2053420553"/>
                  </a:ext>
                </a:extLst>
              </a:tr>
            </a:tbl>
          </a:graphicData>
        </a:graphic>
      </p:graphicFrame>
      <p:sp>
        <p:nvSpPr>
          <p:cNvPr id="7" name="TextBox 6">
            <a:extLst>
              <a:ext uri="{FF2B5EF4-FFF2-40B4-BE49-F238E27FC236}">
                <a16:creationId xmlns:a16="http://schemas.microsoft.com/office/drawing/2014/main" id="{0AADEB76-586A-42BE-A027-B4692282645C}"/>
              </a:ext>
            </a:extLst>
          </p:cNvPr>
          <p:cNvSpPr txBox="1"/>
          <p:nvPr/>
        </p:nvSpPr>
        <p:spPr>
          <a:xfrm>
            <a:off x="673768" y="1892968"/>
            <a:ext cx="5069306" cy="461665"/>
          </a:xfrm>
          <a:prstGeom prst="rect">
            <a:avLst/>
          </a:prstGeom>
          <a:noFill/>
        </p:spPr>
        <p:txBody>
          <a:bodyPr wrap="square" rtlCol="0">
            <a:spAutoFit/>
          </a:bodyPr>
          <a:lstStyle/>
          <a:p>
            <a:pPr algn="ctr"/>
            <a:r>
              <a:rPr lang="en-US" sz="2400" b="1" dirty="0"/>
              <a:t>Decision-Maker Knowledge Scores:</a:t>
            </a:r>
          </a:p>
        </p:txBody>
      </p:sp>
      <p:sp>
        <p:nvSpPr>
          <p:cNvPr id="8" name="TextBox 7">
            <a:extLst>
              <a:ext uri="{FF2B5EF4-FFF2-40B4-BE49-F238E27FC236}">
                <a16:creationId xmlns:a16="http://schemas.microsoft.com/office/drawing/2014/main" id="{102993F2-7CDF-4C61-8BB3-8F17D7307CFD}"/>
              </a:ext>
            </a:extLst>
          </p:cNvPr>
          <p:cNvSpPr txBox="1"/>
          <p:nvPr/>
        </p:nvSpPr>
        <p:spPr>
          <a:xfrm>
            <a:off x="1155032" y="4738065"/>
            <a:ext cx="9464842"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t>Statistically significant improvement</a:t>
            </a:r>
          </a:p>
          <a:p>
            <a:pPr marL="285750" indent="-285750">
              <a:buFont typeface="Arial" panose="020B0604020202020204" pitchFamily="34" charset="0"/>
              <a:buChar char="•"/>
            </a:pPr>
            <a:r>
              <a:rPr lang="en-US" sz="2200" dirty="0"/>
              <a:t>Evidence of improved learning and increased confidence post-ACP session</a:t>
            </a:r>
          </a:p>
        </p:txBody>
      </p:sp>
      <p:sp>
        <p:nvSpPr>
          <p:cNvPr id="10" name="TextBox 9">
            <a:extLst>
              <a:ext uri="{FF2B5EF4-FFF2-40B4-BE49-F238E27FC236}">
                <a16:creationId xmlns:a16="http://schemas.microsoft.com/office/drawing/2014/main" id="{AEDDCD36-00DD-4F39-8AD6-A8E4EB33C8F5}"/>
              </a:ext>
            </a:extLst>
          </p:cNvPr>
          <p:cNvSpPr txBox="1"/>
          <p:nvPr/>
        </p:nvSpPr>
        <p:spPr>
          <a:xfrm>
            <a:off x="6529137" y="1933558"/>
            <a:ext cx="5069306" cy="461665"/>
          </a:xfrm>
          <a:prstGeom prst="rect">
            <a:avLst/>
          </a:prstGeom>
          <a:noFill/>
        </p:spPr>
        <p:txBody>
          <a:bodyPr wrap="square" rtlCol="0">
            <a:spAutoFit/>
          </a:bodyPr>
          <a:lstStyle/>
          <a:p>
            <a:pPr algn="ctr"/>
            <a:r>
              <a:rPr lang="en-US" sz="2400" b="1" dirty="0"/>
              <a:t>Decision-Maker Confidence Scores:</a:t>
            </a:r>
          </a:p>
        </p:txBody>
      </p:sp>
      <p:graphicFrame>
        <p:nvGraphicFramePr>
          <p:cNvPr id="11" name="Table 6">
            <a:extLst>
              <a:ext uri="{FF2B5EF4-FFF2-40B4-BE49-F238E27FC236}">
                <a16:creationId xmlns:a16="http://schemas.microsoft.com/office/drawing/2014/main" id="{D243EF94-5216-44D3-BFB0-EBA8FCCEFE2C}"/>
              </a:ext>
            </a:extLst>
          </p:cNvPr>
          <p:cNvGraphicFramePr>
            <a:graphicFrameLocks/>
          </p:cNvGraphicFramePr>
          <p:nvPr>
            <p:extLst>
              <p:ext uri="{D42A27DB-BD31-4B8C-83A1-F6EECF244321}">
                <p14:modId xmlns:p14="http://schemas.microsoft.com/office/powerpoint/2010/main" val="2596677960"/>
              </p:ext>
            </p:extLst>
          </p:nvPr>
        </p:nvGraphicFramePr>
        <p:xfrm>
          <a:off x="6529137" y="2606040"/>
          <a:ext cx="5374106" cy="1645920"/>
        </p:xfrm>
        <a:graphic>
          <a:graphicData uri="http://schemas.openxmlformats.org/drawingml/2006/table">
            <a:tbl>
              <a:tblPr firstRow="1" bandRow="1">
                <a:tableStyleId>{93296810-A885-4BE3-A3E7-6D5BEEA58F35}</a:tableStyleId>
              </a:tblPr>
              <a:tblGrid>
                <a:gridCol w="2687053">
                  <a:extLst>
                    <a:ext uri="{9D8B030D-6E8A-4147-A177-3AD203B41FA5}">
                      <a16:colId xmlns:a16="http://schemas.microsoft.com/office/drawing/2014/main" val="2403438844"/>
                    </a:ext>
                  </a:extLst>
                </a:gridCol>
                <a:gridCol w="2687053">
                  <a:extLst>
                    <a:ext uri="{9D8B030D-6E8A-4147-A177-3AD203B41FA5}">
                      <a16:colId xmlns:a16="http://schemas.microsoft.com/office/drawing/2014/main" val="2032726529"/>
                    </a:ext>
                  </a:extLst>
                </a:gridCol>
              </a:tblGrid>
              <a:tr h="0">
                <a:tc>
                  <a:txBody>
                    <a:bodyPr/>
                    <a:lstStyle/>
                    <a:p>
                      <a:pPr algn="ctr"/>
                      <a:r>
                        <a:rPr lang="en-US" sz="3200" dirty="0"/>
                        <a:t>Z Score</a:t>
                      </a:r>
                    </a:p>
                  </a:txBody>
                  <a:tcPr/>
                </a:tc>
                <a:tc>
                  <a:txBody>
                    <a:bodyPr/>
                    <a:lstStyle/>
                    <a:p>
                      <a:pPr algn="ctr"/>
                      <a:r>
                        <a:rPr lang="en-US" sz="3200" dirty="0"/>
                        <a:t>Two Tailed P Value</a:t>
                      </a:r>
                    </a:p>
                  </a:txBody>
                  <a:tcPr/>
                </a:tc>
                <a:extLst>
                  <a:ext uri="{0D108BD9-81ED-4DB2-BD59-A6C34878D82A}">
                    <a16:rowId xmlns:a16="http://schemas.microsoft.com/office/drawing/2014/main" val="4240683184"/>
                  </a:ext>
                </a:extLst>
              </a:tr>
              <a:tr h="538998">
                <a:tc>
                  <a:txBody>
                    <a:bodyPr/>
                    <a:lstStyle/>
                    <a:p>
                      <a:pPr algn="ctr"/>
                      <a:r>
                        <a:rPr lang="en-US" sz="3200" dirty="0"/>
                        <a:t>-2.384</a:t>
                      </a:r>
                    </a:p>
                  </a:txBody>
                  <a:tcPr/>
                </a:tc>
                <a:tc>
                  <a:txBody>
                    <a:bodyPr/>
                    <a:lstStyle/>
                    <a:p>
                      <a:pPr algn="ctr"/>
                      <a:r>
                        <a:rPr lang="en-US" sz="3200" dirty="0"/>
                        <a:t>0.017</a:t>
                      </a:r>
                    </a:p>
                  </a:txBody>
                  <a:tcPr/>
                </a:tc>
                <a:extLst>
                  <a:ext uri="{0D108BD9-81ED-4DB2-BD59-A6C34878D82A}">
                    <a16:rowId xmlns:a16="http://schemas.microsoft.com/office/drawing/2014/main" val="2053420553"/>
                  </a:ext>
                </a:extLst>
              </a:tr>
            </a:tbl>
          </a:graphicData>
        </a:graphic>
      </p:graphicFrame>
    </p:spTree>
    <p:extLst>
      <p:ext uri="{BB962C8B-B14F-4D97-AF65-F5344CB8AC3E}">
        <p14:creationId xmlns:p14="http://schemas.microsoft.com/office/powerpoint/2010/main" val="419433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DDC9-F668-7747-55B6-65FE1EB1DF53}"/>
              </a:ext>
            </a:extLst>
          </p:cNvPr>
          <p:cNvSpPr>
            <a:spLocks noGrp="1"/>
          </p:cNvSpPr>
          <p:nvPr>
            <p:ph type="title"/>
          </p:nvPr>
        </p:nvSpPr>
        <p:spPr>
          <a:xfrm>
            <a:off x="956902" y="397279"/>
            <a:ext cx="9037329" cy="970074"/>
          </a:xfrm>
        </p:spPr>
        <p:txBody>
          <a:bodyPr anchor="b">
            <a:noAutofit/>
          </a:bodyPr>
          <a:lstStyle/>
          <a:p>
            <a:r>
              <a:rPr lang="en-US" sz="3600" dirty="0"/>
              <a:t>Results: Participants with Cognitive Deficits Three-Month Post Knowledge Assessment</a:t>
            </a:r>
          </a:p>
        </p:txBody>
      </p:sp>
      <p:sp>
        <p:nvSpPr>
          <p:cNvPr id="5" name="Content Placeholder 4">
            <a:extLst>
              <a:ext uri="{FF2B5EF4-FFF2-40B4-BE49-F238E27FC236}">
                <a16:creationId xmlns:a16="http://schemas.microsoft.com/office/drawing/2014/main" id="{B02A3A5F-53CE-49D2-83D7-710FC5649794}"/>
              </a:ext>
            </a:extLst>
          </p:cNvPr>
          <p:cNvSpPr>
            <a:spLocks noGrp="1"/>
          </p:cNvSpPr>
          <p:nvPr>
            <p:ph idx="1"/>
          </p:nvPr>
        </p:nvSpPr>
        <p:spPr>
          <a:xfrm>
            <a:off x="838200" y="1825624"/>
            <a:ext cx="10515600" cy="4879975"/>
          </a:xfrm>
        </p:spPr>
        <p:txBody>
          <a:bodyPr>
            <a:normAutofit/>
          </a:bodyPr>
          <a:lstStyle/>
          <a:p>
            <a:r>
              <a:rPr lang="en-US" sz="2400" dirty="0"/>
              <a:t>No statistically significant differences between the three data collection points</a:t>
            </a:r>
          </a:p>
          <a:p>
            <a:r>
              <a:rPr lang="en-US" sz="2400" dirty="0"/>
              <a:t>No Change in Learning</a:t>
            </a:r>
          </a:p>
          <a:p>
            <a:endParaRPr lang="en-US" sz="2200" dirty="0"/>
          </a:p>
          <a:p>
            <a:pPr marL="0" indent="0">
              <a:buNone/>
            </a:pPr>
            <a:endParaRPr lang="en-US" sz="2200" dirty="0"/>
          </a:p>
          <a:p>
            <a:endParaRPr lang="en-US" dirty="0"/>
          </a:p>
          <a:p>
            <a:endParaRPr lang="en-US" dirty="0"/>
          </a:p>
          <a:p>
            <a:endParaRPr lang="en-US" dirty="0"/>
          </a:p>
          <a:p>
            <a:pPr marL="0" indent="0">
              <a:buNone/>
            </a:pPr>
            <a:endParaRPr lang="en-US" dirty="0"/>
          </a:p>
          <a:p>
            <a:endParaRPr lang="en-US" sz="2200" dirty="0"/>
          </a:p>
          <a:p>
            <a:pPr marL="0" indent="0">
              <a:buNone/>
            </a:pPr>
            <a:endParaRPr lang="en-US" sz="2200" dirty="0"/>
          </a:p>
        </p:txBody>
      </p:sp>
      <p:sp>
        <p:nvSpPr>
          <p:cNvPr id="6" name="TextBox 5">
            <a:extLst>
              <a:ext uri="{FF2B5EF4-FFF2-40B4-BE49-F238E27FC236}">
                <a16:creationId xmlns:a16="http://schemas.microsoft.com/office/drawing/2014/main" id="{A6A76950-CFB8-4DB1-A872-D8FC114DCA06}"/>
              </a:ext>
            </a:extLst>
          </p:cNvPr>
          <p:cNvSpPr txBox="1"/>
          <p:nvPr/>
        </p:nvSpPr>
        <p:spPr>
          <a:xfrm>
            <a:off x="5638800" y="297581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E2372070-B72D-409F-98D3-1B614B48F25D}"/>
              </a:ext>
            </a:extLst>
          </p:cNvPr>
          <p:cNvSpPr txBox="1"/>
          <p:nvPr/>
        </p:nvSpPr>
        <p:spPr>
          <a:xfrm>
            <a:off x="1122948" y="3448992"/>
            <a:ext cx="9561095" cy="1261884"/>
          </a:xfrm>
          <a:prstGeom prst="rect">
            <a:avLst/>
          </a:prstGeom>
          <a:noFill/>
          <a:ln w="57150">
            <a:solidFill>
              <a:schemeClr val="accent2">
                <a:lumMod val="60000"/>
                <a:lumOff val="40000"/>
              </a:schemeClr>
            </a:solidFill>
          </a:ln>
          <a:scene3d>
            <a:camera prst="orthographicFront"/>
            <a:lightRig rig="threePt" dir="t"/>
          </a:scene3d>
          <a:sp3d>
            <a:bevelT/>
          </a:sp3d>
        </p:spPr>
        <p:txBody>
          <a:bodyPr wrap="square" rtlCol="0">
            <a:spAutoFit/>
          </a:bodyPr>
          <a:lstStyle/>
          <a:p>
            <a:r>
              <a:rPr lang="en-US" sz="4000" i="1" dirty="0">
                <a:latin typeface="Times New Roman" panose="02020603050405020304" pitchFamily="18" charset="0"/>
                <a:cs typeface="Times New Roman" panose="02020603050405020304" pitchFamily="18" charset="0"/>
              </a:rPr>
              <a:t>Friedman’s Test: </a:t>
            </a:r>
            <a:r>
              <a:rPr lang="en-US" sz="3600" b="0" i="0" dirty="0">
                <a:solidFill>
                  <a:srgbClr val="000000"/>
                </a:solidFill>
                <a:effectLst/>
              </a:rPr>
              <a:t>alpha value of .05, χ</a:t>
            </a:r>
            <a:r>
              <a:rPr lang="en-US" sz="3600" b="0" i="0" baseline="30000" dirty="0">
                <a:solidFill>
                  <a:srgbClr val="000000"/>
                </a:solidFill>
                <a:effectLst/>
              </a:rPr>
              <a:t>2</a:t>
            </a:r>
            <a:r>
              <a:rPr lang="en-US" sz="3600" b="0" i="0" dirty="0">
                <a:solidFill>
                  <a:srgbClr val="000000"/>
                </a:solidFill>
                <a:effectLst/>
              </a:rPr>
              <a:t>(2) = 0.24, </a:t>
            </a:r>
            <a:r>
              <a:rPr lang="en-US" sz="3600" b="0" i="1" dirty="0">
                <a:solidFill>
                  <a:srgbClr val="000000"/>
                </a:solidFill>
                <a:effectLst/>
              </a:rPr>
              <a:t>p</a:t>
            </a:r>
            <a:r>
              <a:rPr lang="en-US" sz="3600" b="0" i="0" dirty="0">
                <a:solidFill>
                  <a:srgbClr val="000000"/>
                </a:solidFill>
                <a:effectLst/>
              </a:rPr>
              <a:t> = 0.886</a:t>
            </a:r>
            <a:endParaRPr lang="en-US" sz="3600" i="1" dirty="0">
              <a:cs typeface="Times New Roman" panose="02020603050405020304" pitchFamily="18" charset="0"/>
            </a:endParaRPr>
          </a:p>
        </p:txBody>
      </p:sp>
    </p:spTree>
    <p:extLst>
      <p:ext uri="{BB962C8B-B14F-4D97-AF65-F5344CB8AC3E}">
        <p14:creationId xmlns:p14="http://schemas.microsoft.com/office/powerpoint/2010/main" val="262061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DDC9-F668-7747-55B6-65FE1EB1DF53}"/>
              </a:ext>
            </a:extLst>
          </p:cNvPr>
          <p:cNvSpPr>
            <a:spLocks noGrp="1"/>
          </p:cNvSpPr>
          <p:nvPr>
            <p:ph type="title"/>
          </p:nvPr>
        </p:nvSpPr>
        <p:spPr>
          <a:xfrm>
            <a:off x="956902" y="397279"/>
            <a:ext cx="9037329" cy="970074"/>
          </a:xfrm>
        </p:spPr>
        <p:txBody>
          <a:bodyPr anchor="b">
            <a:noAutofit/>
          </a:bodyPr>
          <a:lstStyle/>
          <a:p>
            <a:r>
              <a:rPr lang="en-US" sz="3600" dirty="0"/>
              <a:t>Results: Surrogate Decision-Maker Three-Month Post Knowledge Assessment</a:t>
            </a:r>
          </a:p>
        </p:txBody>
      </p:sp>
      <p:sp>
        <p:nvSpPr>
          <p:cNvPr id="5" name="Content Placeholder 4">
            <a:extLst>
              <a:ext uri="{FF2B5EF4-FFF2-40B4-BE49-F238E27FC236}">
                <a16:creationId xmlns:a16="http://schemas.microsoft.com/office/drawing/2014/main" id="{B02A3A5F-53CE-49D2-83D7-710FC5649794}"/>
              </a:ext>
            </a:extLst>
          </p:cNvPr>
          <p:cNvSpPr>
            <a:spLocks noGrp="1"/>
          </p:cNvSpPr>
          <p:nvPr>
            <p:ph idx="1"/>
          </p:nvPr>
        </p:nvSpPr>
        <p:spPr>
          <a:xfrm>
            <a:off x="838200" y="1825625"/>
            <a:ext cx="10515600" cy="4783722"/>
          </a:xfrm>
        </p:spPr>
        <p:txBody>
          <a:bodyPr>
            <a:normAutofit/>
          </a:bodyPr>
          <a:lstStyle/>
          <a:p>
            <a:r>
              <a:rPr lang="en-US" sz="2400" dirty="0"/>
              <a:t>Statistically significant difference among the three data collection points.</a:t>
            </a:r>
          </a:p>
          <a:p>
            <a:r>
              <a:rPr lang="en-US" sz="2400" dirty="0"/>
              <a:t>Surrogate decision-makers showed increase in knowledge scores and retained their knowledge at the follow up.</a:t>
            </a:r>
          </a:p>
          <a:p>
            <a:endParaRPr lang="en-US" sz="2400" dirty="0"/>
          </a:p>
          <a:p>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A6A76950-CFB8-4DB1-A872-D8FC114DCA06}"/>
              </a:ext>
            </a:extLst>
          </p:cNvPr>
          <p:cNvSpPr txBox="1"/>
          <p:nvPr/>
        </p:nvSpPr>
        <p:spPr>
          <a:xfrm>
            <a:off x="5638800" y="297581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60580C3-FB06-489E-B32E-643FCF57FF5E}"/>
              </a:ext>
            </a:extLst>
          </p:cNvPr>
          <p:cNvSpPr txBox="1"/>
          <p:nvPr/>
        </p:nvSpPr>
        <p:spPr>
          <a:xfrm>
            <a:off x="956902" y="4217486"/>
            <a:ext cx="10285998" cy="1261884"/>
          </a:xfrm>
          <a:prstGeom prst="rect">
            <a:avLst/>
          </a:prstGeom>
          <a:noFill/>
          <a:ln w="57150">
            <a:solidFill>
              <a:schemeClr val="accent2">
                <a:lumMod val="60000"/>
                <a:lumOff val="40000"/>
              </a:schemeClr>
            </a:solidFill>
          </a:ln>
          <a:scene3d>
            <a:camera prst="orthographicFront"/>
            <a:lightRig rig="threePt" dir="t"/>
          </a:scene3d>
          <a:sp3d>
            <a:bevelT/>
          </a:sp3d>
        </p:spPr>
        <p:txBody>
          <a:bodyPr wrap="square" rtlCol="0">
            <a:spAutoFit/>
          </a:bodyPr>
          <a:lstStyle/>
          <a:p>
            <a:r>
              <a:rPr lang="en-US" sz="4000" i="1" dirty="0">
                <a:latin typeface="Times New Roman" panose="02020603050405020304" pitchFamily="18" charset="0"/>
                <a:cs typeface="Times New Roman" panose="02020603050405020304" pitchFamily="18" charset="0"/>
              </a:rPr>
              <a:t>Friedman’s test: </a:t>
            </a:r>
            <a:r>
              <a:rPr lang="en-US" sz="3600" b="0" i="0" dirty="0">
                <a:solidFill>
                  <a:srgbClr val="000000"/>
                </a:solidFill>
                <a:effectLst/>
                <a:latin typeface="Times New Roman" panose="02020603050405020304" pitchFamily="18" charset="0"/>
              </a:rPr>
              <a:t>alpha value of .05, χ</a:t>
            </a:r>
            <a:r>
              <a:rPr lang="en-US" sz="3600" b="0" i="0" baseline="30000" dirty="0">
                <a:solidFill>
                  <a:srgbClr val="000000"/>
                </a:solidFill>
                <a:effectLst/>
                <a:latin typeface="Times New Roman" panose="02020603050405020304" pitchFamily="18" charset="0"/>
              </a:rPr>
              <a:t>2</a:t>
            </a:r>
            <a:r>
              <a:rPr lang="en-US" sz="3600" b="0" i="0" dirty="0">
                <a:solidFill>
                  <a:srgbClr val="000000"/>
                </a:solidFill>
                <a:effectLst/>
                <a:latin typeface="Times New Roman" panose="02020603050405020304" pitchFamily="18" charset="0"/>
              </a:rPr>
              <a:t>(2) = 8.00, </a:t>
            </a:r>
          </a:p>
          <a:p>
            <a:r>
              <a:rPr lang="en-US" sz="3600" b="0" i="1" dirty="0">
                <a:solidFill>
                  <a:srgbClr val="000000"/>
                </a:solidFill>
                <a:effectLst/>
                <a:latin typeface="Times New Roman" panose="02020603050405020304" pitchFamily="18" charset="0"/>
              </a:rPr>
              <a:t>p</a:t>
            </a:r>
            <a:r>
              <a:rPr lang="en-US" sz="3600" b="0" i="0" dirty="0">
                <a:solidFill>
                  <a:srgbClr val="000000"/>
                </a:solidFill>
                <a:effectLst/>
                <a:latin typeface="Times New Roman" panose="02020603050405020304" pitchFamily="18" charset="0"/>
              </a:rPr>
              <a:t> = 0.018</a:t>
            </a:r>
            <a:endParaRPr lang="en-US" sz="3600" dirty="0">
              <a:cs typeface="Times New Roman" panose="02020603050405020304" pitchFamily="18" charset="0"/>
            </a:endParaRPr>
          </a:p>
        </p:txBody>
      </p:sp>
    </p:spTree>
    <p:extLst>
      <p:ext uri="{BB962C8B-B14F-4D97-AF65-F5344CB8AC3E}">
        <p14:creationId xmlns:p14="http://schemas.microsoft.com/office/powerpoint/2010/main" val="163053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DDC9-F668-7747-55B6-65FE1EB1DF53}"/>
              </a:ext>
            </a:extLst>
          </p:cNvPr>
          <p:cNvSpPr>
            <a:spLocks noGrp="1"/>
          </p:cNvSpPr>
          <p:nvPr>
            <p:ph type="title"/>
          </p:nvPr>
        </p:nvSpPr>
        <p:spPr>
          <a:xfrm>
            <a:off x="956902" y="397279"/>
            <a:ext cx="9037329" cy="970074"/>
          </a:xfrm>
        </p:spPr>
        <p:txBody>
          <a:bodyPr anchor="b">
            <a:noAutofit/>
          </a:bodyPr>
          <a:lstStyle/>
          <a:p>
            <a:r>
              <a:rPr lang="en-US" sz="3600" dirty="0"/>
              <a:t>Results: Surrogate Decision-Maker Three-Month Post Confidence Assessment</a:t>
            </a:r>
          </a:p>
        </p:txBody>
      </p:sp>
      <p:sp>
        <p:nvSpPr>
          <p:cNvPr id="5" name="Content Placeholder 4">
            <a:extLst>
              <a:ext uri="{FF2B5EF4-FFF2-40B4-BE49-F238E27FC236}">
                <a16:creationId xmlns:a16="http://schemas.microsoft.com/office/drawing/2014/main" id="{B02A3A5F-53CE-49D2-83D7-710FC5649794}"/>
              </a:ext>
            </a:extLst>
          </p:cNvPr>
          <p:cNvSpPr>
            <a:spLocks noGrp="1"/>
          </p:cNvSpPr>
          <p:nvPr>
            <p:ph idx="1"/>
          </p:nvPr>
        </p:nvSpPr>
        <p:spPr>
          <a:xfrm>
            <a:off x="838200" y="1825624"/>
            <a:ext cx="10515600" cy="5032375"/>
          </a:xfrm>
        </p:spPr>
        <p:txBody>
          <a:bodyPr>
            <a:normAutofit/>
          </a:bodyPr>
          <a:lstStyle/>
          <a:p>
            <a:r>
              <a:rPr lang="en-US" sz="2400" dirty="0"/>
              <a:t>Statistically significant difference among the three data collection points.</a:t>
            </a:r>
          </a:p>
          <a:p>
            <a:endParaRPr lang="en-US" sz="2400" dirty="0"/>
          </a:p>
          <a:p>
            <a:r>
              <a:rPr lang="en-US" sz="2400" dirty="0"/>
              <a:t>Surrogate decision-makers showed increase in confidence scores and retained their confidence at the follow up.</a:t>
            </a:r>
          </a:p>
          <a:p>
            <a:endParaRPr lang="en-US" sz="2400"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A6A76950-CFB8-4DB1-A872-D8FC114DCA06}"/>
              </a:ext>
            </a:extLst>
          </p:cNvPr>
          <p:cNvSpPr txBox="1"/>
          <p:nvPr/>
        </p:nvSpPr>
        <p:spPr>
          <a:xfrm>
            <a:off x="5638800" y="297581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60580C3-FB06-489E-B32E-643FCF57FF5E}"/>
              </a:ext>
            </a:extLst>
          </p:cNvPr>
          <p:cNvSpPr txBox="1"/>
          <p:nvPr/>
        </p:nvSpPr>
        <p:spPr>
          <a:xfrm>
            <a:off x="838200" y="4235331"/>
            <a:ext cx="10198769" cy="1138773"/>
          </a:xfrm>
          <a:prstGeom prst="rect">
            <a:avLst/>
          </a:prstGeom>
          <a:noFill/>
          <a:ln w="57150">
            <a:solidFill>
              <a:schemeClr val="accent2">
                <a:lumMod val="60000"/>
                <a:lumOff val="40000"/>
              </a:schemeClr>
            </a:solidFill>
          </a:ln>
          <a:scene3d>
            <a:camera prst="orthographicFront"/>
            <a:lightRig rig="threePt" dir="t"/>
          </a:scene3d>
          <a:sp3d>
            <a:bevelT/>
          </a:sp3d>
        </p:spPr>
        <p:txBody>
          <a:bodyPr wrap="square" rtlCol="0">
            <a:spAutoFit/>
          </a:bodyPr>
          <a:lstStyle/>
          <a:p>
            <a:r>
              <a:rPr lang="en-US" sz="3200" i="1" dirty="0">
                <a:solidFill>
                  <a:srgbClr val="000000"/>
                </a:solidFill>
                <a:latin typeface="Times New Roman" panose="02020603050405020304" pitchFamily="18" charset="0"/>
              </a:rPr>
              <a:t>Friedman’s Test: </a:t>
            </a:r>
            <a:r>
              <a:rPr lang="en-US" sz="3000" dirty="0">
                <a:solidFill>
                  <a:srgbClr val="000000"/>
                </a:solidFill>
                <a:latin typeface="Times New Roman" panose="02020603050405020304" pitchFamily="18" charset="0"/>
              </a:rPr>
              <a:t>alpha value of .05, χ2(2) = 10.58, p = 0.005</a:t>
            </a:r>
          </a:p>
          <a:p>
            <a:endParaRPr lang="en-US" sz="3600" dirty="0"/>
          </a:p>
        </p:txBody>
      </p:sp>
    </p:spTree>
    <p:extLst>
      <p:ext uri="{BB962C8B-B14F-4D97-AF65-F5344CB8AC3E}">
        <p14:creationId xmlns:p14="http://schemas.microsoft.com/office/powerpoint/2010/main" val="186767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a:xfrm>
            <a:off x="640080" y="287969"/>
            <a:ext cx="4368602" cy="1117843"/>
          </a:xfrm>
        </p:spPr>
        <p:txBody>
          <a:bodyPr anchor="b">
            <a:normAutofit fontScale="90000"/>
          </a:bodyPr>
          <a:lstStyle/>
          <a:p>
            <a:r>
              <a:rPr lang="en-US" sz="5400" dirty="0"/>
              <a:t>                            Background</a:t>
            </a:r>
          </a:p>
        </p:txBody>
      </p:sp>
      <p:sp>
        <p:nvSpPr>
          <p:cNvPr id="3" name="Content Placeholder 2">
            <a:extLst>
              <a:ext uri="{FF2B5EF4-FFF2-40B4-BE49-F238E27FC236}">
                <a16:creationId xmlns:a16="http://schemas.microsoft.com/office/drawing/2014/main" id="{C45C9251-441A-3C49-ABA1-6E55F4A0DDBC}"/>
              </a:ext>
            </a:extLst>
          </p:cNvPr>
          <p:cNvSpPr>
            <a:spLocks noGrp="1"/>
          </p:cNvSpPr>
          <p:nvPr>
            <p:ph idx="1"/>
          </p:nvPr>
        </p:nvSpPr>
        <p:spPr>
          <a:xfrm>
            <a:off x="696766" y="1824681"/>
            <a:ext cx="4243589" cy="4149614"/>
          </a:xfrm>
        </p:spPr>
        <p:txBody>
          <a:bodyPr vert="horz" lIns="91440" tIns="45720" rIns="91440" bIns="45720" rtlCol="0" anchor="t">
            <a:normAutofit/>
          </a:bodyPr>
          <a:lstStyle/>
          <a:p>
            <a:r>
              <a:rPr lang="en-US" sz="2600" dirty="0"/>
              <a:t>Why Does it Matter?</a:t>
            </a:r>
          </a:p>
          <a:p>
            <a:pPr lvl="1"/>
            <a:r>
              <a:rPr lang="en-US" sz="2100" dirty="0">
                <a:cs typeface="Calibri"/>
              </a:rPr>
              <a:t>Chronic &amp; Progressive Disease</a:t>
            </a:r>
          </a:p>
          <a:p>
            <a:pPr lvl="1"/>
            <a:r>
              <a:rPr lang="en-US" sz="2100" dirty="0">
                <a:cs typeface="Calibri"/>
              </a:rPr>
              <a:t>Vulnerable Population</a:t>
            </a:r>
          </a:p>
          <a:p>
            <a:pPr lvl="1"/>
            <a:r>
              <a:rPr lang="en-US" sz="2100" dirty="0">
                <a:cs typeface="Calibri"/>
              </a:rPr>
              <a:t>Inconsistent ACP Process</a:t>
            </a:r>
          </a:p>
          <a:p>
            <a:r>
              <a:rPr lang="en-US" sz="2200" dirty="0">
                <a:cs typeface="Calibri"/>
              </a:rPr>
              <a:t>Care Resources PACE (Program of All-Inclusive Care for the Elderly)</a:t>
            </a:r>
          </a:p>
          <a:p>
            <a:pPr lvl="1"/>
            <a:r>
              <a:rPr lang="en-US" sz="2200" dirty="0">
                <a:cs typeface="Calibri"/>
              </a:rPr>
              <a:t>Collaboration between APRNs &amp; Social Workers</a:t>
            </a:r>
          </a:p>
          <a:p>
            <a:pPr lvl="1"/>
            <a:r>
              <a:rPr lang="en-US" sz="2200" dirty="0">
                <a:cs typeface="Calibri"/>
              </a:rPr>
              <a:t>Provision of ACP to Participants</a:t>
            </a:r>
          </a:p>
          <a:p>
            <a:pPr marL="0" indent="0">
              <a:buNone/>
            </a:pPr>
            <a:endParaRPr lang="en-US" sz="2200" dirty="0">
              <a:cs typeface="Calibri"/>
            </a:endParaRPr>
          </a:p>
        </p:txBody>
      </p:sp>
      <p:sp>
        <p:nvSpPr>
          <p:cNvPr id="4" name="TextBox 3">
            <a:extLst>
              <a:ext uri="{FF2B5EF4-FFF2-40B4-BE49-F238E27FC236}">
                <a16:creationId xmlns:a16="http://schemas.microsoft.com/office/drawing/2014/main" id="{2CFE30A8-490F-A109-96E3-03FDC2E90A3A}"/>
              </a:ext>
            </a:extLst>
          </p:cNvPr>
          <p:cNvSpPr txBox="1"/>
          <p:nvPr/>
        </p:nvSpPr>
        <p:spPr>
          <a:xfrm>
            <a:off x="415636" y="6262254"/>
            <a:ext cx="58060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(Alzheimer's Association, 2022; Care Resources, 2021a).</a:t>
            </a:r>
            <a:endParaRPr lang="en-US" sz="1400" dirty="0"/>
          </a:p>
        </p:txBody>
      </p:sp>
      <p:pic>
        <p:nvPicPr>
          <p:cNvPr id="8" name="Picture 7" descr="People holding hands">
            <a:extLst>
              <a:ext uri="{FF2B5EF4-FFF2-40B4-BE49-F238E27FC236}">
                <a16:creationId xmlns:a16="http://schemas.microsoft.com/office/drawing/2014/main" id="{B06DF079-596F-4520-842A-295FEED3BB0A}"/>
              </a:ext>
            </a:extLst>
          </p:cNvPr>
          <p:cNvPicPr>
            <a:picLocks noChangeAspect="1"/>
          </p:cNvPicPr>
          <p:nvPr/>
        </p:nvPicPr>
        <p:blipFill rotWithShape="1">
          <a:blip r:embed="rId3"/>
          <a:srcRect l="20468" r="12584" b="4"/>
          <a:stretch/>
        </p:blipFill>
        <p:spPr>
          <a:xfrm>
            <a:off x="5765911"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6751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3470-AAC8-4CA8-94B8-48D60C40B590}"/>
              </a:ext>
            </a:extLst>
          </p:cNvPr>
          <p:cNvSpPr>
            <a:spLocks noGrp="1"/>
          </p:cNvSpPr>
          <p:nvPr>
            <p:ph type="title"/>
          </p:nvPr>
        </p:nvSpPr>
        <p:spPr>
          <a:ln w="38100">
            <a:solidFill>
              <a:srgbClr val="002060"/>
            </a:solidFill>
            <a:prstDash val="lgDashDot"/>
          </a:ln>
        </p:spPr>
        <p:txBody>
          <a:bodyPr/>
          <a:lstStyle/>
          <a:p>
            <a:pPr algn="ctr"/>
            <a:r>
              <a:rPr lang="en-US" dirty="0"/>
              <a:t>Healthcare Utilization Rates </a:t>
            </a:r>
          </a:p>
        </p:txBody>
      </p:sp>
      <p:sp>
        <p:nvSpPr>
          <p:cNvPr id="3" name="Content Placeholder 2">
            <a:extLst>
              <a:ext uri="{FF2B5EF4-FFF2-40B4-BE49-F238E27FC236}">
                <a16:creationId xmlns:a16="http://schemas.microsoft.com/office/drawing/2014/main" id="{F7EBB4E4-F379-40AA-AC38-BDD4D1DFE2DF}"/>
              </a:ext>
            </a:extLst>
          </p:cNvPr>
          <p:cNvSpPr>
            <a:spLocks noGrp="1"/>
          </p:cNvSpPr>
          <p:nvPr>
            <p:ph idx="1"/>
          </p:nvPr>
        </p:nvSpPr>
        <p:spPr/>
        <p:txBody>
          <a:bodyPr>
            <a:normAutofit/>
          </a:bodyPr>
          <a:lstStyle/>
          <a:p>
            <a:endParaRPr lang="en-US" sz="2400" dirty="0"/>
          </a:p>
          <a:p>
            <a:r>
              <a:rPr lang="en-US" sz="2400" dirty="0"/>
              <a:t>Combined ED and Inpatient Admissions for project participants</a:t>
            </a:r>
          </a:p>
          <a:p>
            <a:endParaRPr lang="en-US" sz="3200" dirty="0"/>
          </a:p>
          <a:p>
            <a:endParaRPr lang="en-US" sz="3200" dirty="0"/>
          </a:p>
          <a:p>
            <a:endParaRPr lang="en-US" sz="3200" dirty="0"/>
          </a:p>
          <a:p>
            <a:endParaRPr lang="en-US" sz="3200" dirty="0"/>
          </a:p>
          <a:p>
            <a:r>
              <a:rPr lang="en-US" sz="2400" dirty="0"/>
              <a:t>Avoiding 2 Potential ED Visits/Inpatient Admissions= Cost Savings of $4,064-11,996</a:t>
            </a:r>
          </a:p>
        </p:txBody>
      </p:sp>
      <p:sp>
        <p:nvSpPr>
          <p:cNvPr id="4" name="TextBox 3">
            <a:extLst>
              <a:ext uri="{FF2B5EF4-FFF2-40B4-BE49-F238E27FC236}">
                <a16:creationId xmlns:a16="http://schemas.microsoft.com/office/drawing/2014/main" id="{FE55627A-FA45-42E1-86DB-E9D4CAB7B66E}"/>
              </a:ext>
            </a:extLst>
          </p:cNvPr>
          <p:cNvSpPr txBox="1"/>
          <p:nvPr/>
        </p:nvSpPr>
        <p:spPr>
          <a:xfrm>
            <a:off x="1965277" y="3045950"/>
            <a:ext cx="360301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t>Pre-Implementation Combined Visits:</a:t>
            </a:r>
          </a:p>
          <a:p>
            <a:r>
              <a:rPr lang="en-US" b="1" dirty="0"/>
              <a:t>Total: 11</a:t>
            </a:r>
          </a:p>
          <a:p>
            <a:endParaRPr lang="en-US" b="1" dirty="0"/>
          </a:p>
        </p:txBody>
      </p:sp>
      <p:sp>
        <p:nvSpPr>
          <p:cNvPr id="5" name="TextBox 4">
            <a:extLst>
              <a:ext uri="{FF2B5EF4-FFF2-40B4-BE49-F238E27FC236}">
                <a16:creationId xmlns:a16="http://schemas.microsoft.com/office/drawing/2014/main" id="{11D36CEE-AA56-498E-BDB9-A91C5C6645CC}"/>
              </a:ext>
            </a:extLst>
          </p:cNvPr>
          <p:cNvSpPr txBox="1"/>
          <p:nvPr/>
        </p:nvSpPr>
        <p:spPr>
          <a:xfrm>
            <a:off x="6362131" y="3045949"/>
            <a:ext cx="3764508" cy="1200329"/>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t>Post-Implementation Combined Visits:</a:t>
            </a:r>
          </a:p>
          <a:p>
            <a:r>
              <a:rPr lang="en-US" b="1" dirty="0"/>
              <a:t>Total: 9</a:t>
            </a:r>
          </a:p>
          <a:p>
            <a:endParaRPr lang="en-US" b="1" dirty="0"/>
          </a:p>
        </p:txBody>
      </p:sp>
      <p:sp>
        <p:nvSpPr>
          <p:cNvPr id="7" name="TextBox 6">
            <a:extLst>
              <a:ext uri="{FF2B5EF4-FFF2-40B4-BE49-F238E27FC236}">
                <a16:creationId xmlns:a16="http://schemas.microsoft.com/office/drawing/2014/main" id="{77420D96-1A76-4306-8A14-C7DC338378EB}"/>
              </a:ext>
            </a:extLst>
          </p:cNvPr>
          <p:cNvSpPr txBox="1"/>
          <p:nvPr/>
        </p:nvSpPr>
        <p:spPr>
          <a:xfrm>
            <a:off x="838200" y="6304547"/>
            <a:ext cx="4535905" cy="369332"/>
          </a:xfrm>
          <a:prstGeom prst="rect">
            <a:avLst/>
          </a:prstGeom>
          <a:noFill/>
        </p:spPr>
        <p:txBody>
          <a:bodyPr wrap="square" rtlCol="0">
            <a:spAutoFit/>
          </a:bodyPr>
          <a:lstStyle/>
          <a:p>
            <a:r>
              <a:rPr lang="en-US" dirty="0"/>
              <a:t>(Duncan et al.,2019; Parker, 2019)</a:t>
            </a:r>
          </a:p>
        </p:txBody>
      </p:sp>
    </p:spTree>
    <p:extLst>
      <p:ext uri="{BB962C8B-B14F-4D97-AF65-F5344CB8AC3E}">
        <p14:creationId xmlns:p14="http://schemas.microsoft.com/office/powerpoint/2010/main" val="1995240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8A42F-1D59-AFE8-FCDC-F96C93361199}"/>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29818-4700-E5AA-EEFE-F7DCC4BA5BC1}"/>
              </a:ext>
            </a:extLst>
          </p:cNvPr>
          <p:cNvSpPr>
            <a:spLocks noGrp="1"/>
          </p:cNvSpPr>
          <p:nvPr>
            <p:ph type="title"/>
          </p:nvPr>
        </p:nvSpPr>
        <p:spPr>
          <a:xfrm>
            <a:off x="838200" y="365125"/>
            <a:ext cx="10515600" cy="1325563"/>
          </a:xfrm>
        </p:spPr>
        <p:txBody>
          <a:bodyPr>
            <a:normAutofit/>
          </a:bodyPr>
          <a:lstStyle/>
          <a:p>
            <a:r>
              <a:rPr lang="en-US" dirty="0"/>
              <a:t>Results: Qualitative Feedback Questionnaire</a:t>
            </a:r>
          </a:p>
        </p:txBody>
      </p:sp>
      <p:graphicFrame>
        <p:nvGraphicFramePr>
          <p:cNvPr id="5" name="Content Placeholder 2">
            <a:extLst>
              <a:ext uri="{FF2B5EF4-FFF2-40B4-BE49-F238E27FC236}">
                <a16:creationId xmlns:a16="http://schemas.microsoft.com/office/drawing/2014/main" id="{8A794EBB-6E39-31A0-3FBA-C670E079DFBD}"/>
              </a:ext>
            </a:extLst>
          </p:cNvPr>
          <p:cNvGraphicFramePr>
            <a:graphicFrameLocks noGrp="1"/>
          </p:cNvGraphicFramePr>
          <p:nvPr>
            <p:ph idx="1"/>
            <p:extLst>
              <p:ext uri="{D42A27DB-BD31-4B8C-83A1-F6EECF244321}">
                <p14:modId xmlns:p14="http://schemas.microsoft.com/office/powerpoint/2010/main" val="36766982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01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7959A59-B8D5-78DA-F900-0033ADA91D64}"/>
              </a:ext>
            </a:extLst>
          </p:cNvPr>
          <p:cNvPicPr>
            <a:picLocks noChangeAspect="1"/>
          </p:cNvPicPr>
          <p:nvPr/>
        </p:nvPicPr>
        <p:blipFill rotWithShape="1">
          <a:blip r:embed="rId3">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49394480-139B-1850-7B66-D41157102F50}"/>
              </a:ext>
            </a:extLst>
          </p:cNvPr>
          <p:cNvSpPr>
            <a:spLocks noGrp="1"/>
          </p:cNvSpPr>
          <p:nvPr>
            <p:ph type="title"/>
          </p:nvPr>
        </p:nvSpPr>
        <p:spPr>
          <a:xfrm>
            <a:off x="838200" y="365125"/>
            <a:ext cx="10515600" cy="1325563"/>
          </a:xfrm>
        </p:spPr>
        <p:txBody>
          <a:bodyPr>
            <a:normAutofit/>
          </a:bodyPr>
          <a:lstStyle/>
          <a:p>
            <a:r>
              <a:rPr lang="en-US">
                <a:solidFill>
                  <a:srgbClr val="FFFFFF"/>
                </a:solidFill>
              </a:rPr>
              <a:t>Sustainability Plan</a:t>
            </a:r>
          </a:p>
        </p:txBody>
      </p:sp>
      <p:graphicFrame>
        <p:nvGraphicFramePr>
          <p:cNvPr id="5" name="Content Placeholder 2">
            <a:extLst>
              <a:ext uri="{FF2B5EF4-FFF2-40B4-BE49-F238E27FC236}">
                <a16:creationId xmlns:a16="http://schemas.microsoft.com/office/drawing/2014/main" id="{22900123-48A5-A690-8157-92AE4A5E2D80}"/>
              </a:ext>
            </a:extLst>
          </p:cNvPr>
          <p:cNvGraphicFramePr>
            <a:graphicFrameLocks noGrp="1"/>
          </p:cNvGraphicFramePr>
          <p:nvPr>
            <p:ph idx="1"/>
            <p:extLst>
              <p:ext uri="{D42A27DB-BD31-4B8C-83A1-F6EECF244321}">
                <p14:modId xmlns:p14="http://schemas.microsoft.com/office/powerpoint/2010/main" val="6882113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172004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153C-91F7-4E98-B6C8-E3D325F50FB0}"/>
              </a:ext>
            </a:extLst>
          </p:cNvPr>
          <p:cNvSpPr>
            <a:spLocks noGrp="1"/>
          </p:cNvSpPr>
          <p:nvPr>
            <p:ph type="title"/>
          </p:nvPr>
        </p:nvSpPr>
        <p:spPr>
          <a:ln w="57150">
            <a:solidFill>
              <a:srgbClr val="FFC000"/>
            </a:solidFill>
            <a:prstDash val="lgDashDot"/>
          </a:ln>
        </p:spPr>
        <p:txBody>
          <a:bodyPr/>
          <a:lstStyle/>
          <a:p>
            <a:r>
              <a:rPr lang="en-US" dirty="0"/>
              <a:t>Social Work Feedback Survey: Results</a:t>
            </a:r>
          </a:p>
        </p:txBody>
      </p:sp>
      <p:sp>
        <p:nvSpPr>
          <p:cNvPr id="3" name="Content Placeholder 2">
            <a:extLst>
              <a:ext uri="{FF2B5EF4-FFF2-40B4-BE49-F238E27FC236}">
                <a16:creationId xmlns:a16="http://schemas.microsoft.com/office/drawing/2014/main" id="{8FCA43F7-91A2-4BC8-89E8-69237CAE5180}"/>
              </a:ext>
            </a:extLst>
          </p:cNvPr>
          <p:cNvSpPr>
            <a:spLocks noGrp="1"/>
          </p:cNvSpPr>
          <p:nvPr>
            <p:ph idx="1"/>
          </p:nvPr>
        </p:nvSpPr>
        <p:spPr/>
        <p:txBody>
          <a:bodyPr/>
          <a:lstStyle/>
          <a:p>
            <a:r>
              <a:rPr lang="en-US" dirty="0"/>
              <a:t>Four Respondents to Survey</a:t>
            </a:r>
          </a:p>
          <a:p>
            <a:r>
              <a:rPr lang="en-US" dirty="0"/>
              <a:t>All respondents felt that ACP tool fit their PACE population </a:t>
            </a:r>
          </a:p>
          <a:p>
            <a:r>
              <a:rPr lang="en-US" dirty="0"/>
              <a:t>Provided good education about dementia progression &amp; care options</a:t>
            </a:r>
          </a:p>
          <a:p>
            <a:r>
              <a:rPr lang="en-US" dirty="0"/>
              <a:t>Length was biggest concern</a:t>
            </a:r>
          </a:p>
          <a:p>
            <a:r>
              <a:rPr lang="en-US" dirty="0"/>
              <a:t>For Future Use:</a:t>
            </a:r>
          </a:p>
          <a:p>
            <a:pPr lvl="1"/>
            <a:r>
              <a:rPr lang="en-US" dirty="0"/>
              <a:t>Add more empathetic language</a:t>
            </a:r>
          </a:p>
          <a:p>
            <a:pPr lvl="1"/>
            <a:r>
              <a:rPr lang="en-US" dirty="0"/>
              <a:t>More questions about mental health</a:t>
            </a:r>
          </a:p>
          <a:p>
            <a:pPr lvl="1"/>
            <a:r>
              <a:rPr lang="en-US" dirty="0"/>
              <a:t>Include in enrollment process</a:t>
            </a:r>
          </a:p>
          <a:p>
            <a:pPr lvl="1"/>
            <a:r>
              <a:rPr lang="en-US" dirty="0"/>
              <a:t>Add information about completing DPOA-HC</a:t>
            </a:r>
          </a:p>
        </p:txBody>
      </p:sp>
    </p:spTree>
    <p:extLst>
      <p:ext uri="{BB962C8B-B14F-4D97-AF65-F5344CB8AC3E}">
        <p14:creationId xmlns:p14="http://schemas.microsoft.com/office/powerpoint/2010/main" val="374566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up of a solar panel&#10;&#10;Description automatically generated">
            <a:extLst>
              <a:ext uri="{FF2B5EF4-FFF2-40B4-BE49-F238E27FC236}">
                <a16:creationId xmlns:a16="http://schemas.microsoft.com/office/drawing/2014/main" id="{5E1E24C3-BF8B-1869-70B2-3A532585730E}"/>
              </a:ext>
            </a:extLst>
          </p:cNvPr>
          <p:cNvPicPr>
            <a:picLocks noChangeAspect="1"/>
          </p:cNvPicPr>
          <p:nvPr/>
        </p:nvPicPr>
        <p:blipFill rotWithShape="1">
          <a:blip r:embed="rId3">
            <a:duotone>
              <a:schemeClr val="bg2">
                <a:shade val="45000"/>
                <a:satMod val="135000"/>
              </a:schemeClr>
              <a:prstClr val="white"/>
            </a:duotone>
          </a:blip>
          <a:srcRect t="3479" b="122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94480-139B-1850-7B66-D41157102F50}"/>
              </a:ext>
            </a:extLst>
          </p:cNvPr>
          <p:cNvSpPr>
            <a:spLocks noGrp="1"/>
          </p:cNvSpPr>
          <p:nvPr>
            <p:ph type="title"/>
          </p:nvPr>
        </p:nvSpPr>
        <p:spPr>
          <a:xfrm>
            <a:off x="838200" y="365125"/>
            <a:ext cx="10515600" cy="1325563"/>
          </a:xfrm>
        </p:spPr>
        <p:txBody>
          <a:bodyPr>
            <a:normAutofit/>
          </a:bodyPr>
          <a:lstStyle/>
          <a:p>
            <a:r>
              <a:rPr lang="en-US" dirty="0"/>
              <a:t>Limitations</a:t>
            </a:r>
          </a:p>
        </p:txBody>
      </p:sp>
      <p:graphicFrame>
        <p:nvGraphicFramePr>
          <p:cNvPr id="5" name="Content Placeholder 2">
            <a:extLst>
              <a:ext uri="{FF2B5EF4-FFF2-40B4-BE49-F238E27FC236}">
                <a16:creationId xmlns:a16="http://schemas.microsoft.com/office/drawing/2014/main" id="{03703EBD-370B-D9D8-211E-3FB946A16B7A}"/>
              </a:ext>
            </a:extLst>
          </p:cNvPr>
          <p:cNvGraphicFramePr>
            <a:graphicFrameLocks noGrp="1"/>
          </p:cNvGraphicFramePr>
          <p:nvPr>
            <p:ph idx="1"/>
            <p:extLst>
              <p:ext uri="{D42A27DB-BD31-4B8C-83A1-F6EECF244321}">
                <p14:modId xmlns:p14="http://schemas.microsoft.com/office/powerpoint/2010/main" val="426843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311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07C98-7570-E114-CE36-98D2B7874021}"/>
              </a:ext>
            </a:extLst>
          </p:cNvPr>
          <p:cNvSpPr>
            <a:spLocks noGrp="1"/>
          </p:cNvSpPr>
          <p:nvPr>
            <p:ph type="title"/>
          </p:nvPr>
        </p:nvSpPr>
        <p:spPr>
          <a:xfrm>
            <a:off x="838200" y="365125"/>
            <a:ext cx="10515600" cy="1325563"/>
          </a:xfrm>
        </p:spPr>
        <p:txBody>
          <a:bodyPr>
            <a:normAutofit fontScale="90000"/>
          </a:bodyPr>
          <a:lstStyle/>
          <a:p>
            <a:r>
              <a:rPr lang="en-US" sz="5400" dirty="0">
                <a:cs typeface="Calibri Light"/>
              </a:rPr>
              <a:t>Hopes for the Future: Implications for Practice</a:t>
            </a:r>
            <a:endParaRPr lang="en-US" sz="5400"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4154FA-9C5D-43A7-FDFE-BB0BC32EC1EA}"/>
              </a:ext>
            </a:extLst>
          </p:cNvPr>
          <p:cNvGraphicFramePr>
            <a:graphicFrameLocks noGrp="1"/>
          </p:cNvGraphicFramePr>
          <p:nvPr>
            <p:ph idx="1"/>
            <p:extLst>
              <p:ext uri="{D42A27DB-BD31-4B8C-83A1-F6EECF244321}">
                <p14:modId xmlns:p14="http://schemas.microsoft.com/office/powerpoint/2010/main" val="231798835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279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CC68-431C-F5D2-D234-6A627C8AD905}"/>
              </a:ext>
            </a:extLst>
          </p:cNvPr>
          <p:cNvSpPr>
            <a:spLocks noGrp="1"/>
          </p:cNvSpPr>
          <p:nvPr>
            <p:ph type="title"/>
          </p:nvPr>
        </p:nvSpPr>
        <p:spPr/>
        <p:txBody>
          <a:bodyPr/>
          <a:lstStyle/>
          <a:p>
            <a:r>
              <a:rPr lang="en-US" dirty="0">
                <a:cs typeface="Calibri Light"/>
              </a:rPr>
              <a:t>Plan for Dissemination</a:t>
            </a:r>
            <a:endParaRPr lang="en-US" dirty="0"/>
          </a:p>
        </p:txBody>
      </p:sp>
      <p:graphicFrame>
        <p:nvGraphicFramePr>
          <p:cNvPr id="5" name="Content Placeholder 2">
            <a:extLst>
              <a:ext uri="{FF2B5EF4-FFF2-40B4-BE49-F238E27FC236}">
                <a16:creationId xmlns:a16="http://schemas.microsoft.com/office/drawing/2014/main" id="{CE815616-CF59-F93F-4473-9C94EEB6F66A}"/>
              </a:ext>
            </a:extLst>
          </p:cNvPr>
          <p:cNvGraphicFramePr>
            <a:graphicFrameLocks noGrp="1"/>
          </p:cNvGraphicFramePr>
          <p:nvPr>
            <p:ph idx="1"/>
            <p:extLst>
              <p:ext uri="{D42A27DB-BD31-4B8C-83A1-F6EECF244321}">
                <p14:modId xmlns:p14="http://schemas.microsoft.com/office/powerpoint/2010/main" val="4693196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34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7185-5A2F-59E4-AAA0-4C0AE21797B0}"/>
              </a:ext>
            </a:extLst>
          </p:cNvPr>
          <p:cNvSpPr>
            <a:spLocks noGrp="1"/>
          </p:cNvSpPr>
          <p:nvPr>
            <p:ph type="title"/>
          </p:nvPr>
        </p:nvSpPr>
        <p:spPr>
          <a:xfrm>
            <a:off x="635000" y="640823"/>
            <a:ext cx="3418659" cy="5583148"/>
          </a:xfrm>
        </p:spPr>
        <p:txBody>
          <a:bodyPr anchor="ctr">
            <a:normAutofit/>
          </a:bodyPr>
          <a:lstStyle/>
          <a:p>
            <a:r>
              <a:rPr lang="en-US" sz="3400">
                <a:cs typeface="Calibri Light"/>
              </a:rPr>
              <a:t>Acknowledgments</a:t>
            </a:r>
            <a:endParaRPr lang="en-US" sz="3400"/>
          </a:p>
        </p:txBody>
      </p:sp>
      <p:graphicFrame>
        <p:nvGraphicFramePr>
          <p:cNvPr id="23" name="Content Placeholder 2">
            <a:extLst>
              <a:ext uri="{FF2B5EF4-FFF2-40B4-BE49-F238E27FC236}">
                <a16:creationId xmlns:a16="http://schemas.microsoft.com/office/drawing/2014/main" id="{A8096E5B-1799-E6A4-746A-B370AA4932A6}"/>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05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C00231-6EEE-666A-3F2D-5A93D8FF5AC1}"/>
              </a:ext>
            </a:extLst>
          </p:cNvPr>
          <p:cNvSpPr>
            <a:spLocks noGrp="1"/>
          </p:cNvSpPr>
          <p:nvPr>
            <p:ph type="title"/>
          </p:nvPr>
        </p:nvSpPr>
        <p:spPr>
          <a:xfrm>
            <a:off x="478460" y="2374076"/>
            <a:ext cx="10909640" cy="1832654"/>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Questions?</a:t>
            </a:r>
          </a:p>
        </p:txBody>
      </p:sp>
      <p:sp>
        <p:nvSpPr>
          <p:cNvPr id="11"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424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p:txBody>
          <a:bodyPr/>
          <a:lstStyle/>
          <a:p>
            <a:r>
              <a:rPr lang="en-US" dirty="0"/>
              <a:t>                        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838200" y="1440614"/>
            <a:ext cx="10515600" cy="4351338"/>
          </a:xfrm>
        </p:spPr>
        <p:txBody>
          <a:bodyPr vert="horz" lIns="91440" tIns="45720" rIns="91440" bIns="45720" rtlCol="0" anchor="t">
            <a:normAutofit fontScale="25000" lnSpcReduction="20000"/>
          </a:bodyPr>
          <a:lstStyle/>
          <a:p>
            <a:pPr marL="0" indent="0">
              <a:buNone/>
            </a:pPr>
            <a:r>
              <a:rPr lang="en-US" sz="4000" dirty="0">
                <a:ea typeface="+mn-lt"/>
                <a:cs typeface="+mn-lt"/>
              </a:rPr>
              <a:t>Alzheimer’s Association. (2022). </a:t>
            </a:r>
            <a:r>
              <a:rPr lang="en-US" sz="4000" i="1" dirty="0">
                <a:ea typeface="+mn-lt"/>
                <a:cs typeface="+mn-lt"/>
              </a:rPr>
              <a:t>2022 Alzheimer’s Disease Facts and Figures</a:t>
            </a:r>
            <a:r>
              <a:rPr lang="en-US" sz="4000" dirty="0">
                <a:ea typeface="+mn-lt"/>
                <a:cs typeface="+mn-lt"/>
              </a:rPr>
              <a:t>. </a:t>
            </a:r>
            <a:r>
              <a:rPr lang="en-US" sz="4000" u="sng" dirty="0">
                <a:ea typeface="+mn-lt"/>
                <a:cs typeface="+mn-lt"/>
                <a:hlinkClick r:id="rId3"/>
              </a:rPr>
              <a:t>https://www.alz.org/media/Documents/alzheimers-facts-and-figures.pdf</a:t>
            </a:r>
            <a:endParaRPr lang="en-US" sz="4000" dirty="0">
              <a:ea typeface="+mn-lt"/>
              <a:cs typeface="+mn-lt"/>
            </a:endParaRPr>
          </a:p>
          <a:p>
            <a:pPr marL="0" indent="0">
              <a:buNone/>
            </a:pPr>
            <a:r>
              <a:rPr lang="en-US" sz="4000" dirty="0" err="1">
                <a:ea typeface="+mn-lt"/>
                <a:cs typeface="+mn-lt"/>
              </a:rPr>
              <a:t>Bosisio</a:t>
            </a:r>
            <a:r>
              <a:rPr lang="en-US" sz="4000" dirty="0">
                <a:ea typeface="+mn-lt"/>
                <a:cs typeface="+mn-lt"/>
              </a:rPr>
              <a:t>, F., </a:t>
            </a:r>
            <a:r>
              <a:rPr lang="en-US" sz="4000" dirty="0" err="1">
                <a:ea typeface="+mn-lt"/>
                <a:cs typeface="+mn-lt"/>
              </a:rPr>
              <a:t>Sterie</a:t>
            </a:r>
            <a:r>
              <a:rPr lang="en-US" sz="4000" dirty="0">
                <a:ea typeface="+mn-lt"/>
                <a:cs typeface="+mn-lt"/>
              </a:rPr>
              <a:t>, A. C., </a:t>
            </a:r>
            <a:r>
              <a:rPr lang="en-US" sz="4000" dirty="0" err="1">
                <a:ea typeface="+mn-lt"/>
                <a:cs typeface="+mn-lt"/>
              </a:rPr>
              <a:t>Rubli</a:t>
            </a:r>
            <a:r>
              <a:rPr lang="en-US" sz="4000" dirty="0">
                <a:ea typeface="+mn-lt"/>
                <a:cs typeface="+mn-lt"/>
              </a:rPr>
              <a:t> </a:t>
            </a:r>
            <a:r>
              <a:rPr lang="en-US" sz="4000" dirty="0" err="1">
                <a:ea typeface="+mn-lt"/>
                <a:cs typeface="+mn-lt"/>
              </a:rPr>
              <a:t>Truchard</a:t>
            </a:r>
            <a:r>
              <a:rPr lang="en-US" sz="4000" dirty="0">
                <a:ea typeface="+mn-lt"/>
                <a:cs typeface="+mn-lt"/>
              </a:rPr>
              <a:t>, E., &amp; </a:t>
            </a:r>
            <a:r>
              <a:rPr lang="en-US" sz="4000" dirty="0" err="1">
                <a:ea typeface="+mn-lt"/>
                <a:cs typeface="+mn-lt"/>
              </a:rPr>
              <a:t>Jox</a:t>
            </a:r>
            <a:r>
              <a:rPr lang="en-US" sz="4000" dirty="0">
                <a:ea typeface="+mn-lt"/>
                <a:cs typeface="+mn-lt"/>
              </a:rPr>
              <a:t>, R. J. (2021). Implementing advance care planning in early dementia care: results and insights from a pilot interventional trial. BMC Geriatrics, 21(1). </a:t>
            </a:r>
            <a:r>
              <a:rPr lang="en-US" sz="4000" dirty="0">
                <a:ea typeface="+mn-lt"/>
                <a:cs typeface="+mn-lt"/>
                <a:hlinkClick r:id="rId4"/>
              </a:rPr>
              <a:t>https://doi.org/10.1186/s12877-021-02529-8</a:t>
            </a:r>
            <a:endParaRPr lang="en-US" sz="4000" dirty="0">
              <a:cs typeface="Calibri" panose="020F0502020204030204"/>
            </a:endParaRPr>
          </a:p>
          <a:p>
            <a:pPr marL="0" indent="0">
              <a:buNone/>
            </a:pPr>
            <a:r>
              <a:rPr lang="en-US" sz="4000" dirty="0">
                <a:ea typeface="+mn-lt"/>
                <a:cs typeface="+mn-lt"/>
              </a:rPr>
              <a:t>Care Resources. (2021a, October 29). </a:t>
            </a:r>
            <a:r>
              <a:rPr lang="en-US" sz="4000" i="1" dirty="0">
                <a:ea typeface="+mn-lt"/>
                <a:cs typeface="+mn-lt"/>
              </a:rPr>
              <a:t>What is PACE?</a:t>
            </a:r>
            <a:r>
              <a:rPr lang="en-US" sz="4000" dirty="0">
                <a:ea typeface="+mn-lt"/>
                <a:cs typeface="+mn-lt"/>
              </a:rPr>
              <a:t> Retrieved June 14, 2022, from </a:t>
            </a:r>
            <a:r>
              <a:rPr lang="en-US" sz="4000" dirty="0">
                <a:ea typeface="+mn-lt"/>
                <a:cs typeface="+mn-lt"/>
                <a:hlinkClick r:id="rId5"/>
              </a:rPr>
              <a:t>https://careresources.org/what-is-pace/</a:t>
            </a:r>
          </a:p>
          <a:p>
            <a:pPr marL="0" indent="0">
              <a:buNone/>
            </a:pPr>
            <a:r>
              <a:rPr lang="en-US" sz="4000" dirty="0">
                <a:ea typeface="+mn-lt"/>
                <a:cs typeface="+mn-lt"/>
              </a:rPr>
              <a:t>Dixon, J., Karagiannidou, M., &amp; Knapp, M. (2018). The Effectiveness of Advance Care Planning in Improving End-of-Life Outcomes for People With Dementia and Their </a:t>
            </a:r>
            <a:r>
              <a:rPr lang="en-US" sz="4000" dirty="0" err="1">
                <a:ea typeface="+mn-lt"/>
                <a:cs typeface="+mn-lt"/>
              </a:rPr>
              <a:t>Carers</a:t>
            </a:r>
            <a:r>
              <a:rPr lang="en-US" sz="4000" dirty="0">
                <a:ea typeface="+mn-lt"/>
                <a:cs typeface="+mn-lt"/>
              </a:rPr>
              <a:t>: A Systematic Review and Critical Discussion. Journal of Pain and Symptom Management, 55(1), 132–150.e1. </a:t>
            </a:r>
            <a:r>
              <a:rPr lang="en-US" sz="4000" dirty="0">
                <a:ea typeface="+mn-lt"/>
                <a:cs typeface="+mn-lt"/>
                <a:hlinkClick r:id="rId6">
                  <a:extLst>
                    <a:ext uri="{A12FA001-AC4F-418D-AE19-62706E023703}">
                      <ahyp:hlinkClr xmlns:ahyp="http://schemas.microsoft.com/office/drawing/2018/hyperlinkcolor" val="tx"/>
                    </a:ext>
                  </a:extLst>
                </a:hlinkClick>
              </a:rPr>
              <a:t>https://doi.org/10.1016/j.jpainsymman.2017.04.009</a:t>
            </a:r>
          </a:p>
          <a:p>
            <a:pPr marL="0" indent="0">
              <a:buNone/>
            </a:pPr>
            <a:r>
              <a:rPr lang="en-US" sz="4000" dirty="0">
                <a:ea typeface="+mn-lt"/>
                <a:cs typeface="+mn-lt"/>
              </a:rPr>
              <a:t>Duncan, I., Ahmed, T., Dove, H. G., &amp; Maxwell, T. L. (2019). Medicare cost at end of life. American Journal of Hospice and Palliative Medicine, 36(8), 705–710. https://doi.org/10.1177/1049909119836204</a:t>
            </a:r>
            <a:endParaRPr lang="en-US" sz="4000" dirty="0">
              <a:ea typeface="+mn-lt"/>
              <a:cs typeface="+mn-lt"/>
              <a:hlinkClick r:id="rId6"/>
            </a:endParaRPr>
          </a:p>
          <a:p>
            <a:pPr>
              <a:buNone/>
            </a:pPr>
            <a:r>
              <a:rPr lang="en-US" sz="4000" dirty="0">
                <a:ea typeface="+mn-lt"/>
                <a:cs typeface="+mn-lt"/>
              </a:rPr>
              <a:t>Fried, T. R., Cohen, A. B., Harris, J. E., &amp; </a:t>
            </a:r>
            <a:r>
              <a:rPr lang="en-US" sz="4000" dirty="0" err="1">
                <a:ea typeface="+mn-lt"/>
                <a:cs typeface="+mn-lt"/>
              </a:rPr>
              <a:t>Moreines</a:t>
            </a:r>
            <a:r>
              <a:rPr lang="en-US" sz="4000" dirty="0">
                <a:ea typeface="+mn-lt"/>
                <a:cs typeface="+mn-lt"/>
              </a:rPr>
              <a:t>, L. (2021). Cognitively Impaired Older Persons’ and Caregivers’ Perspectives on Dementia‐Specific Advance Care Planning. Journal of the American Geriatrics Society, 69(4), 932–937. </a:t>
            </a:r>
            <a:r>
              <a:rPr lang="en-US" sz="4000" dirty="0">
                <a:ea typeface="+mn-lt"/>
                <a:cs typeface="+mn-lt"/>
                <a:hlinkClick r:id="rId7"/>
              </a:rPr>
              <a:t>https://doi.org/10.1111/jgs.16953</a:t>
            </a:r>
            <a:endParaRPr lang="en-US" sz="4000" dirty="0">
              <a:ea typeface="+mn-lt"/>
              <a:cs typeface="+mn-lt"/>
            </a:endParaRPr>
          </a:p>
          <a:p>
            <a:pPr>
              <a:buNone/>
            </a:pPr>
            <a:r>
              <a:rPr lang="en-US" sz="4000" dirty="0">
                <a:ea typeface="+mn-lt"/>
                <a:cs typeface="+mn-lt"/>
              </a:rPr>
              <a:t>Geddis‐Regan, A., Errington, L., </a:t>
            </a:r>
            <a:r>
              <a:rPr lang="en-US" sz="4000" dirty="0" err="1">
                <a:ea typeface="+mn-lt"/>
                <a:cs typeface="+mn-lt"/>
              </a:rPr>
              <a:t>Abley</a:t>
            </a:r>
            <a:r>
              <a:rPr lang="en-US" sz="4000" dirty="0">
                <a:ea typeface="+mn-lt"/>
                <a:cs typeface="+mn-lt"/>
              </a:rPr>
              <a:t>, C., Wassall, R., Exley, C., &amp; Thomson, R. (2020). Enhancing shared and surrogate decision making for people living with dementia: A systematic review of the effectiveness of interventions. Health Expectations, 24(1), 19–32. </a:t>
            </a:r>
            <a:r>
              <a:rPr lang="en-US" sz="4000" dirty="0">
                <a:ea typeface="+mn-lt"/>
                <a:cs typeface="+mn-lt"/>
                <a:hlinkClick r:id="rId8"/>
              </a:rPr>
              <a:t>https://doi.org/10.1111/hex.13167</a:t>
            </a:r>
            <a:endParaRPr lang="en-US" sz="4000" dirty="0">
              <a:ea typeface="+mn-lt"/>
              <a:cs typeface="+mn-lt"/>
            </a:endParaRPr>
          </a:p>
          <a:p>
            <a:pPr>
              <a:buNone/>
            </a:pPr>
            <a:r>
              <a:rPr lang="en-US" sz="4000" dirty="0">
                <a:ea typeface="+mn-lt"/>
                <a:cs typeface="+mn-lt"/>
              </a:rPr>
              <a:t>Gotanda, H., Walling, A. M., Reuben, D. B., Lauzon, M., &amp; Tsugawa, Y. (2022). Trends in advance care planning and end‐of‐life care among persons living with dementia requiring surrogate decision‐making. Journal of the American Geriatrics Society, 70(5), 1394–1404. </a:t>
            </a:r>
            <a:r>
              <a:rPr lang="en-US" sz="4000" dirty="0">
                <a:ea typeface="+mn-lt"/>
                <a:cs typeface="+mn-lt"/>
                <a:hlinkClick r:id="rId9"/>
              </a:rPr>
              <a:t>https://doi.org/10.1111/jgs.17680</a:t>
            </a:r>
            <a:endParaRPr lang="en-US" sz="4000" dirty="0">
              <a:ea typeface="+mn-lt"/>
              <a:cs typeface="+mn-lt"/>
            </a:endParaRPr>
          </a:p>
          <a:p>
            <a:pPr>
              <a:buNone/>
            </a:pPr>
            <a:r>
              <a:rPr lang="en-US" sz="4000" dirty="0">
                <a:ea typeface="+mn-lt"/>
                <a:cs typeface="+mn-lt"/>
              </a:rPr>
              <a:t>Huang, H. L., Lu, W. R., Liu, C. L., &amp; Chang, H. J. (2020). Advance care planning information intervention for persons with mild dementia and their family caregivers: Impact on end-of-life care decision conflicts. PLOS ONE, 15(10), e0240684. </a:t>
            </a:r>
            <a:r>
              <a:rPr lang="en-US" sz="4000" dirty="0">
                <a:ea typeface="+mn-lt"/>
                <a:cs typeface="+mn-lt"/>
                <a:hlinkClick r:id="rId10"/>
              </a:rPr>
              <a:t>https://doi.org/10.1371/journal.pone.0240684</a:t>
            </a:r>
            <a:endParaRPr lang="en-US" sz="4000" dirty="0">
              <a:ea typeface="+mn-lt"/>
              <a:cs typeface="+mn-lt"/>
            </a:endParaRPr>
          </a:p>
          <a:p>
            <a:pPr>
              <a:buNone/>
            </a:pPr>
            <a:r>
              <a:rPr lang="en-US" sz="4000" dirty="0">
                <a:ea typeface="+mn-lt"/>
                <a:cs typeface="+mn-lt"/>
              </a:rPr>
              <a:t>Kim, H., Cho, J., Park, W. S., &amp; Kim, S. S. (2021). Characteristics of Advance Care Planning Interventions Across Dementia Stages: A Systematic Review. Journal of Nursing Scholarship, 53(2), 180–188. </a:t>
            </a:r>
            <a:r>
              <a:rPr lang="en-US" sz="4000" u="sng" dirty="0">
                <a:ea typeface="+mn-lt"/>
                <a:cs typeface="+mn-lt"/>
                <a:hlinkClick r:id="rId11"/>
              </a:rPr>
              <a:t>https://doi.org/10.1111/jnu.12624</a:t>
            </a:r>
            <a:endParaRPr lang="en-US" sz="4000" dirty="0">
              <a:ea typeface="+mn-lt"/>
              <a:cs typeface="+mn-lt"/>
            </a:endParaRPr>
          </a:p>
          <a:p>
            <a:pPr>
              <a:buNone/>
            </a:pPr>
            <a:r>
              <a:rPr lang="en-US" sz="4000" dirty="0">
                <a:ea typeface="+mn-lt"/>
                <a:cs typeface="+mn-lt"/>
              </a:rPr>
              <a:t>Ma, H., </a:t>
            </a:r>
            <a:r>
              <a:rPr lang="en-US" sz="4000" dirty="0" err="1">
                <a:ea typeface="+mn-lt"/>
                <a:cs typeface="+mn-lt"/>
              </a:rPr>
              <a:t>Kiekhofer</a:t>
            </a:r>
            <a:r>
              <a:rPr lang="en-US" sz="4000" dirty="0">
                <a:ea typeface="+mn-lt"/>
                <a:cs typeface="+mn-lt"/>
              </a:rPr>
              <a:t>, R. E., Hooper, S. M., Dulaney, S., Possin, K. L., &amp; Chiong, W. (2021). Goals of Care Conversations and Subsequent Advance Care Planning Outcomes for People with Dementia. Journal of Alzheimer’s Disease, 83(4), 1767–1773. </a:t>
            </a:r>
            <a:r>
              <a:rPr lang="en-US" sz="4000" dirty="0">
                <a:ea typeface="+mn-lt"/>
                <a:cs typeface="+mn-lt"/>
                <a:hlinkClick r:id="rId12"/>
              </a:rPr>
              <a:t>https://doi.org/10.3233/jad-210720</a:t>
            </a:r>
            <a:endParaRPr lang="en-US" sz="4000" dirty="0">
              <a:ea typeface="+mn-lt"/>
              <a:cs typeface="+mn-lt"/>
            </a:endParaRPr>
          </a:p>
          <a:p>
            <a:pPr>
              <a:buNone/>
            </a:pPr>
            <a:r>
              <a:rPr lang="en-US" sz="4000" dirty="0">
                <a:ea typeface="+mn-lt"/>
                <a:cs typeface="+mn-lt"/>
              </a:rPr>
              <a:t>McEwen, M., &amp; Wills, E. M. (2014). </a:t>
            </a:r>
            <a:r>
              <a:rPr lang="en-US" sz="4000" i="1" dirty="0">
                <a:ea typeface="+mn-lt"/>
                <a:cs typeface="+mn-lt"/>
              </a:rPr>
              <a:t>Theoretical Basis for Nursing</a:t>
            </a:r>
            <a:r>
              <a:rPr lang="en-US" sz="4000" dirty="0">
                <a:ea typeface="+mn-lt"/>
                <a:cs typeface="+mn-lt"/>
              </a:rPr>
              <a:t> (4th ed.). Lippincott Williams &amp; Wilkins.</a:t>
            </a:r>
          </a:p>
          <a:p>
            <a:pPr>
              <a:buNone/>
            </a:pPr>
            <a:r>
              <a:rPr lang="en-US" sz="4000" dirty="0">
                <a:ea typeface="+mn-lt"/>
                <a:cs typeface="+mn-lt"/>
              </a:rPr>
              <a:t>Michigan Dementia Coalition. (2019). 2019-2022 ROADMAP FOR CREATING A DEMENTIA CAPABLE MICHIGAN. In </a:t>
            </a:r>
            <a:r>
              <a:rPr lang="en-US" sz="4000" i="1" dirty="0">
                <a:ea typeface="+mn-lt"/>
                <a:cs typeface="+mn-lt"/>
              </a:rPr>
              <a:t>Dementia Coalition</a:t>
            </a:r>
            <a:r>
              <a:rPr lang="en-US" sz="4000" dirty="0">
                <a:ea typeface="+mn-lt"/>
                <a:cs typeface="+mn-lt"/>
              </a:rPr>
              <a:t>. </a:t>
            </a:r>
            <a:r>
              <a:rPr lang="en-US" sz="4000" dirty="0">
                <a:ea typeface="+mn-lt"/>
                <a:cs typeface="+mn-lt"/>
                <a:hlinkClick r:id="rId13"/>
              </a:rPr>
              <a:t>https://www.midementiacoalition.org/roadmap</a:t>
            </a:r>
            <a:endParaRPr lang="en-US" sz="4000" dirty="0">
              <a:ea typeface="+mn-lt"/>
              <a:cs typeface="+mn-lt"/>
            </a:endParaRPr>
          </a:p>
          <a:p>
            <a:pPr>
              <a:buNone/>
            </a:pPr>
            <a:r>
              <a:rPr lang="en-US" sz="4000" dirty="0">
                <a:ea typeface="+mn-lt"/>
                <a:cs typeface="+mn-lt"/>
              </a:rPr>
              <a:t>National Health Service. (2021). A Model for Measuring Quality Care. In Online Library of Quality, Service Improvement, and Redesign Tools. National Health Service Improvement. </a:t>
            </a:r>
            <a:r>
              <a:rPr lang="en-US" sz="4000" dirty="0">
                <a:ea typeface="+mn-lt"/>
                <a:cs typeface="+mn-lt"/>
                <a:hlinkClick r:id="rId14"/>
              </a:rPr>
              <a:t>https://www.med.unc.edu/ihqi/wp-content/uploads/sites/463/2021/01/A-Model-for-Measuring-Quality-Care-NHS-Improvement-brief.pdf</a:t>
            </a:r>
            <a:endParaRPr lang="en-US" sz="4000" dirty="0">
              <a:ea typeface="+mn-lt"/>
              <a:cs typeface="+mn-lt"/>
            </a:endParaRPr>
          </a:p>
          <a:p>
            <a:pPr>
              <a:buNone/>
            </a:pPr>
            <a:r>
              <a:rPr lang="en-US" sz="4000" dirty="0">
                <a:ea typeface="+mn-lt"/>
                <a:cs typeface="+mn-lt"/>
              </a:rPr>
              <a:t>Parker, J. (2019). $32 billion price tag for avoidable emergency room visits. Hospice News. https://hospicenews.com/2019/07/30/32-billion-price-tag-for-avoidable-emergency-room-visits/</a:t>
            </a:r>
          </a:p>
          <a:p>
            <a:pPr>
              <a:buNone/>
            </a:pPr>
            <a:r>
              <a:rPr lang="en-US" sz="4000" dirty="0">
                <a:ea typeface="+mn-lt"/>
                <a:cs typeface="+mn-lt"/>
              </a:rPr>
              <a:t>Sellars, M., Chung, O., Nolte, L., Tong, A., Pond, D., </a:t>
            </a:r>
            <a:r>
              <a:rPr lang="en-US" sz="4000" dirty="0" err="1">
                <a:ea typeface="+mn-lt"/>
                <a:cs typeface="+mn-lt"/>
              </a:rPr>
              <a:t>Fetherstonhaugh</a:t>
            </a:r>
            <a:r>
              <a:rPr lang="en-US" sz="4000" dirty="0">
                <a:ea typeface="+mn-lt"/>
                <a:cs typeface="+mn-lt"/>
              </a:rPr>
              <a:t>, D., </a:t>
            </a:r>
            <a:r>
              <a:rPr lang="en-US" sz="4000" dirty="0" err="1">
                <a:ea typeface="+mn-lt"/>
                <a:cs typeface="+mn-lt"/>
              </a:rPr>
              <a:t>McInerney</a:t>
            </a:r>
            <a:r>
              <a:rPr lang="en-US" sz="4000" dirty="0">
                <a:ea typeface="+mn-lt"/>
                <a:cs typeface="+mn-lt"/>
              </a:rPr>
              <a:t>, F., Sinclair, C., &amp; Detering, K. M. (2018). Perspectives of people with dementia and </a:t>
            </a:r>
            <a:r>
              <a:rPr lang="en-US" sz="4000" dirty="0" err="1">
                <a:ea typeface="+mn-lt"/>
                <a:cs typeface="+mn-lt"/>
              </a:rPr>
              <a:t>carers</a:t>
            </a:r>
            <a:r>
              <a:rPr lang="en-US" sz="4000" dirty="0">
                <a:ea typeface="+mn-lt"/>
                <a:cs typeface="+mn-lt"/>
              </a:rPr>
              <a:t> on advance care planning and end-of-life care: A systematic review and thematic synthesis of qualitative studies. Palliative Medicine, 33(3), 274–290. </a:t>
            </a:r>
            <a:r>
              <a:rPr lang="en-US" sz="4000" dirty="0">
                <a:ea typeface="+mn-lt"/>
                <a:cs typeface="+mn-lt"/>
                <a:hlinkClick r:id="rId15"/>
              </a:rPr>
              <a:t>https://doi.org/10.1177/0269216318809571</a:t>
            </a:r>
            <a:endParaRPr lang="en-US" sz="4000" dirty="0">
              <a:ea typeface="+mn-lt"/>
              <a:cs typeface="+mn-lt"/>
            </a:endParaRPr>
          </a:p>
          <a:p>
            <a:pPr>
              <a:buNone/>
            </a:pPr>
            <a:r>
              <a:rPr lang="en-US" sz="4000" dirty="0">
                <a:ea typeface="+mn-lt"/>
                <a:cs typeface="+mn-lt"/>
              </a:rPr>
              <a:t>Wendrich-van Dael, A., Bunn, F., Lynch, J., </a:t>
            </a:r>
            <a:r>
              <a:rPr lang="en-US" sz="4000" dirty="0" err="1">
                <a:ea typeface="+mn-lt"/>
                <a:cs typeface="+mn-lt"/>
              </a:rPr>
              <a:t>Pivodic</a:t>
            </a:r>
            <a:r>
              <a:rPr lang="en-US" sz="4000" dirty="0">
                <a:ea typeface="+mn-lt"/>
                <a:cs typeface="+mn-lt"/>
              </a:rPr>
              <a:t>, L., van den Block, L., &amp; Goodman, C. (2020). Advance care planning for people living with dementia: An umbrella review of effectiveness and experiences. International Journal of Nursing Studies, 107, 103576. </a:t>
            </a:r>
            <a:r>
              <a:rPr lang="en-US" sz="4000" dirty="0">
                <a:ea typeface="+mn-lt"/>
                <a:cs typeface="+mn-lt"/>
                <a:hlinkClick r:id="rId16"/>
              </a:rPr>
              <a:t>https://doi.org/10.1016/j.ijnurstu.2020.103576</a:t>
            </a:r>
            <a:endParaRPr lang="en-US" sz="4000" dirty="0">
              <a:ea typeface="+mn-lt"/>
              <a:cs typeface="+mn-lt"/>
            </a:endParaRPr>
          </a:p>
          <a:p>
            <a:pPr marL="0" indent="0">
              <a:buNone/>
            </a:pPr>
            <a:endParaRPr lang="en-US" u="sng" dirty="0">
              <a:ea typeface="+mn-lt"/>
              <a:cs typeface="+mn-lt"/>
            </a:endParaRPr>
          </a:p>
          <a:p>
            <a:pPr marL="0" indent="0">
              <a:buNone/>
            </a:pPr>
            <a:endParaRPr lang="en-US" u="sng" dirty="0">
              <a:ea typeface="+mn-lt"/>
              <a:cs typeface="+mn-lt"/>
            </a:endParaRPr>
          </a:p>
        </p:txBody>
      </p:sp>
    </p:spTree>
    <p:extLst>
      <p:ext uri="{BB962C8B-B14F-4D97-AF65-F5344CB8AC3E}">
        <p14:creationId xmlns:p14="http://schemas.microsoft.com/office/powerpoint/2010/main" val="363953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a:xfrm>
            <a:off x="80135" y="-105698"/>
            <a:ext cx="4024327" cy="926257"/>
          </a:xfrm>
        </p:spPr>
        <p:txBody>
          <a:bodyPr>
            <a:normAutofit fontScale="90000"/>
          </a:bodyPr>
          <a:lstStyle/>
          <a:p>
            <a:r>
              <a:rPr lang="en-US" dirty="0"/>
              <a:t>                         Significance</a:t>
            </a:r>
          </a:p>
        </p:txBody>
      </p:sp>
      <p:sp>
        <p:nvSpPr>
          <p:cNvPr id="3" name="Content Placeholder 2">
            <a:extLst>
              <a:ext uri="{FF2B5EF4-FFF2-40B4-BE49-F238E27FC236}">
                <a16:creationId xmlns:a16="http://schemas.microsoft.com/office/drawing/2014/main" id="{734FC4EE-2AB0-1846-8171-6C79A8D04107}"/>
              </a:ext>
            </a:extLst>
          </p:cNvPr>
          <p:cNvSpPr>
            <a:spLocks noGrp="1"/>
          </p:cNvSpPr>
          <p:nvPr>
            <p:ph idx="1"/>
          </p:nvPr>
        </p:nvSpPr>
        <p:spPr>
          <a:xfrm>
            <a:off x="484214" y="959066"/>
            <a:ext cx="3505494" cy="5365088"/>
          </a:xfrm>
        </p:spPr>
        <p:txBody>
          <a:bodyPr vert="horz" lIns="91440" tIns="45720" rIns="91440" bIns="45720" rtlCol="0" anchor="t">
            <a:normAutofit fontScale="85000" lnSpcReduction="20000"/>
          </a:bodyPr>
          <a:lstStyle/>
          <a:p>
            <a:r>
              <a:rPr lang="en-US" sz="2600" dirty="0">
                <a:cs typeface="Calibri"/>
              </a:rPr>
              <a:t>Mostly Older Adults 65+</a:t>
            </a:r>
          </a:p>
          <a:p>
            <a:r>
              <a:rPr lang="en-US" sz="2600" dirty="0">
                <a:cs typeface="Calibri"/>
              </a:rPr>
              <a:t>Worldwide Prevalence:</a:t>
            </a:r>
          </a:p>
          <a:p>
            <a:pPr lvl="1"/>
            <a:r>
              <a:rPr lang="en-US" sz="2600" dirty="0">
                <a:cs typeface="Calibri"/>
              </a:rPr>
              <a:t>2020: 55 Million Cases</a:t>
            </a:r>
          </a:p>
          <a:p>
            <a:pPr lvl="1"/>
            <a:r>
              <a:rPr lang="en-US" sz="2600" dirty="0">
                <a:cs typeface="Calibri"/>
              </a:rPr>
              <a:t>2030: &gt;78 Million Cases Expected</a:t>
            </a:r>
          </a:p>
          <a:p>
            <a:r>
              <a:rPr lang="en-US" sz="2600" dirty="0">
                <a:cs typeface="Calibri"/>
              </a:rPr>
              <a:t>Michigan Prevalence:</a:t>
            </a:r>
            <a:endParaRPr lang="en-US" sz="2600" dirty="0"/>
          </a:p>
          <a:p>
            <a:pPr lvl="1"/>
            <a:r>
              <a:rPr lang="en-US" sz="2100" dirty="0">
                <a:cs typeface="Calibri"/>
              </a:rPr>
              <a:t>2019: 190,000 Michigander Cases</a:t>
            </a:r>
          </a:p>
          <a:p>
            <a:pPr lvl="1"/>
            <a:r>
              <a:rPr lang="en-US" sz="2100" dirty="0">
                <a:cs typeface="Calibri"/>
              </a:rPr>
              <a:t>2025: 220,000 Expected Michigander Cases </a:t>
            </a:r>
          </a:p>
          <a:p>
            <a:r>
              <a:rPr lang="en-US" sz="2600" dirty="0">
                <a:cs typeface="Calibri"/>
              </a:rPr>
              <a:t>Astronomical Cost of Care</a:t>
            </a:r>
            <a:endParaRPr lang="en-US" sz="2600" dirty="0"/>
          </a:p>
          <a:p>
            <a:pPr lvl="1"/>
            <a:r>
              <a:rPr lang="en-US" sz="2100" dirty="0">
                <a:cs typeface="Calibri"/>
              </a:rPr>
              <a:t>2030: $2 trillion</a:t>
            </a:r>
          </a:p>
          <a:p>
            <a:pPr lvl="1"/>
            <a:r>
              <a:rPr lang="en-US" sz="2100" dirty="0">
                <a:cs typeface="Calibri"/>
              </a:rPr>
              <a:t>2050: $9 trillion</a:t>
            </a:r>
          </a:p>
          <a:p>
            <a:r>
              <a:rPr lang="en-US" sz="2600" dirty="0">
                <a:cs typeface="Calibri"/>
              </a:rPr>
              <a:t>5th leading cause of death</a:t>
            </a:r>
          </a:p>
          <a:p>
            <a:r>
              <a:rPr lang="en-US" sz="2600" dirty="0">
                <a:cs typeface="Calibri"/>
              </a:rPr>
              <a:t>PACE: Majority of participants have dementia diagnosis</a:t>
            </a:r>
            <a:endParaRPr lang="en-US" sz="26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271AC3-5ADF-499E-BF23-57F824B0A231}"/>
              </a:ext>
            </a:extLst>
          </p:cNvPr>
          <p:cNvSpPr txBox="1"/>
          <p:nvPr/>
        </p:nvSpPr>
        <p:spPr>
          <a:xfrm>
            <a:off x="8725709" y="6318665"/>
            <a:ext cx="3297677" cy="369332"/>
          </a:xfrm>
          <a:prstGeom prst="rect">
            <a:avLst/>
          </a:prstGeom>
          <a:noFill/>
        </p:spPr>
        <p:txBody>
          <a:bodyPr wrap="square" rtlCol="0">
            <a:spAutoFit/>
          </a:bodyPr>
          <a:lstStyle/>
          <a:p>
            <a:r>
              <a:rPr lang="en-US" dirty="0"/>
              <a:t>(Alzheimer’s Association, 2022).</a:t>
            </a:r>
          </a:p>
        </p:txBody>
      </p:sp>
      <p:sp>
        <p:nvSpPr>
          <p:cNvPr id="4" name="TextBox 3">
            <a:extLst>
              <a:ext uri="{FF2B5EF4-FFF2-40B4-BE49-F238E27FC236}">
                <a16:creationId xmlns:a16="http://schemas.microsoft.com/office/drawing/2014/main" id="{8B8C3A9E-72D9-8D11-F98F-C9D9C92C9573}"/>
              </a:ext>
            </a:extLst>
          </p:cNvPr>
          <p:cNvSpPr txBox="1"/>
          <p:nvPr/>
        </p:nvSpPr>
        <p:spPr>
          <a:xfrm>
            <a:off x="130097" y="6504878"/>
            <a:ext cx="60588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(Alzheimer's Association, 2022; Michigan Dementia Coalition, 2019)</a:t>
            </a:r>
          </a:p>
        </p:txBody>
      </p:sp>
      <p:pic>
        <p:nvPicPr>
          <p:cNvPr id="9" name="Picture 8">
            <a:extLst>
              <a:ext uri="{FF2B5EF4-FFF2-40B4-BE49-F238E27FC236}">
                <a16:creationId xmlns:a16="http://schemas.microsoft.com/office/drawing/2014/main" id="{816525E5-DA26-4739-AC73-92953E313B04}"/>
              </a:ext>
            </a:extLst>
          </p:cNvPr>
          <p:cNvPicPr>
            <a:picLocks noChangeAspect="1"/>
          </p:cNvPicPr>
          <p:nvPr/>
        </p:nvPicPr>
        <p:blipFill>
          <a:blip r:embed="rId3"/>
          <a:stretch>
            <a:fillRect/>
          </a:stretch>
        </p:blipFill>
        <p:spPr>
          <a:xfrm>
            <a:off x="5405862" y="929355"/>
            <a:ext cx="6019331" cy="4996043"/>
          </a:xfrm>
          <a:prstGeom prst="rect">
            <a:avLst/>
          </a:prstGeom>
          <a:effectLst/>
        </p:spPr>
      </p:pic>
    </p:spTree>
    <p:extLst>
      <p:ext uri="{BB962C8B-B14F-4D97-AF65-F5344CB8AC3E}">
        <p14:creationId xmlns:p14="http://schemas.microsoft.com/office/powerpoint/2010/main" val="118299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B13D994-BA93-4B51-5201-3E2D6C9B557A}"/>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cs typeface="Calibri Light"/>
              </a:rPr>
              <a:t>Care Resources PACE</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7C72D96D-52D6-6164-685D-81363954D625}"/>
              </a:ext>
            </a:extLst>
          </p:cNvPr>
          <p:cNvGraphicFramePr>
            <a:graphicFrameLocks noGrp="1"/>
          </p:cNvGraphicFramePr>
          <p:nvPr>
            <p:ph idx="1"/>
            <p:extLst>
              <p:ext uri="{D42A27DB-BD31-4B8C-83A1-F6EECF244321}">
                <p14:modId xmlns:p14="http://schemas.microsoft.com/office/powerpoint/2010/main" val="60505812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39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61BF4-3ADC-F74A-9AC8-7B154CF3DCEA}"/>
              </a:ext>
            </a:extLst>
          </p:cNvPr>
          <p:cNvSpPr>
            <a:spLocks noGrp="1"/>
          </p:cNvSpPr>
          <p:nvPr>
            <p:ph type="title"/>
          </p:nvPr>
        </p:nvSpPr>
        <p:spPr>
          <a:xfrm>
            <a:off x="1171074" y="1396686"/>
            <a:ext cx="3240506" cy="4064628"/>
          </a:xfrm>
        </p:spPr>
        <p:txBody>
          <a:bodyPr>
            <a:normAutofit/>
          </a:bodyPr>
          <a:lstStyle/>
          <a:p>
            <a:r>
              <a:rPr lang="en-US">
                <a:solidFill>
                  <a:srgbClr val="FFFFFF"/>
                </a:solidFill>
              </a:rPr>
              <a:t>                         Clinical Question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4A5DA-69BF-C94D-BEDF-33933619ECAE}"/>
              </a:ext>
            </a:extLst>
          </p:cNvPr>
          <p:cNvSpPr>
            <a:spLocks noGrp="1"/>
          </p:cNvSpPr>
          <p:nvPr>
            <p:ph idx="1"/>
          </p:nvPr>
        </p:nvSpPr>
        <p:spPr>
          <a:xfrm>
            <a:off x="5370153" y="2526939"/>
            <a:ext cx="6258983" cy="3935281"/>
          </a:xfrm>
        </p:spPr>
        <p:txBody>
          <a:bodyPr vert="horz" lIns="91440" tIns="45720" rIns="91440" bIns="45720" rtlCol="0" anchor="t">
            <a:normAutofit/>
          </a:bodyPr>
          <a:lstStyle/>
          <a:p>
            <a:pPr marL="0" indent="0">
              <a:buNone/>
            </a:pPr>
            <a:r>
              <a:rPr lang="en-US" sz="2600" dirty="0">
                <a:solidFill>
                  <a:srgbClr val="000000"/>
                </a:solidFill>
                <a:effectLst/>
                <a:latin typeface="Times New Roman" panose="02020603050405020304" pitchFamily="18" charset="0"/>
                <a:ea typeface="Times New Roman" panose="02020603050405020304" pitchFamily="18" charset="0"/>
              </a:rPr>
              <a:t>Does the implementation of a dementia-specific advance care planning tool help increase knowledge and decision-maker confidence, as well as decrease inappropriate healthcare utilization rates?</a:t>
            </a:r>
            <a:endParaRPr lang="en-US" sz="2600" dirty="0">
              <a:effectLst/>
              <a:latin typeface="Times New Roman" panose="02020603050405020304" pitchFamily="18" charset="0"/>
              <a:ea typeface="Times New Roman" panose="02020603050405020304" pitchFamily="18" charset="0"/>
            </a:endParaRPr>
          </a:p>
          <a:p>
            <a:pPr marL="0" indent="0">
              <a:buNone/>
            </a:pPr>
            <a:endParaRPr lang="en-US" dirty="0">
              <a:ea typeface="+mn-lt"/>
              <a:cs typeface="+mn-lt"/>
            </a:endParaRPr>
          </a:p>
        </p:txBody>
      </p:sp>
    </p:spTree>
    <p:extLst>
      <p:ext uri="{BB962C8B-B14F-4D97-AF65-F5344CB8AC3E}">
        <p14:creationId xmlns:p14="http://schemas.microsoft.com/office/powerpoint/2010/main" val="363291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a:xfrm>
            <a:off x="6234330" y="803325"/>
            <a:ext cx="5314536" cy="1325563"/>
          </a:xfrm>
        </p:spPr>
        <p:txBody>
          <a:bodyPr>
            <a:normAutofit/>
          </a:bodyPr>
          <a:lstStyle/>
          <a:p>
            <a:r>
              <a:rPr lang="en-US" dirty="0"/>
              <a:t>                        Literature Review</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F03662-8160-4041-8FE3-CDF88219FB32}"/>
              </a:ext>
            </a:extLst>
          </p:cNvPr>
          <p:cNvSpPr>
            <a:spLocks noGrp="1"/>
          </p:cNvSpPr>
          <p:nvPr>
            <p:ph idx="1"/>
          </p:nvPr>
        </p:nvSpPr>
        <p:spPr>
          <a:xfrm>
            <a:off x="6234329" y="2279018"/>
            <a:ext cx="5314543" cy="3375920"/>
          </a:xfrm>
        </p:spPr>
        <p:txBody>
          <a:bodyPr anchor="t">
            <a:noAutofit/>
          </a:bodyPr>
          <a:lstStyle/>
          <a:p>
            <a:r>
              <a:rPr lang="en-US" sz="2200" dirty="0">
                <a:cs typeface="Calibri"/>
              </a:rPr>
              <a:t>10 Articles were Included</a:t>
            </a:r>
          </a:p>
          <a:p>
            <a:r>
              <a:rPr lang="en-US" sz="2200" dirty="0">
                <a:cs typeface="Calibri"/>
              </a:rPr>
              <a:t>5 Major Themes:</a:t>
            </a:r>
          </a:p>
          <a:p>
            <a:pPr lvl="1"/>
            <a:r>
              <a:rPr lang="en-US" sz="2200" dirty="0">
                <a:cs typeface="Calibri"/>
              </a:rPr>
              <a:t>Barriers to Advance Care Planning</a:t>
            </a:r>
          </a:p>
          <a:p>
            <a:pPr lvl="1"/>
            <a:r>
              <a:rPr lang="en-US" sz="2200" dirty="0">
                <a:cs typeface="Calibri"/>
              </a:rPr>
              <a:t>Lack of Support &amp; Education for Surrogate Decision-Makers</a:t>
            </a:r>
          </a:p>
          <a:p>
            <a:pPr lvl="1"/>
            <a:r>
              <a:rPr lang="en-US" sz="2200" dirty="0">
                <a:cs typeface="Calibri"/>
              </a:rPr>
              <a:t>Advance Care Planning Promotes Quality of Life</a:t>
            </a:r>
          </a:p>
          <a:p>
            <a:pPr lvl="1"/>
            <a:r>
              <a:rPr lang="en-US" sz="2200" dirty="0">
                <a:cs typeface="Calibri"/>
              </a:rPr>
              <a:t>Healthcare Professionals' Roles &amp; Needs</a:t>
            </a:r>
          </a:p>
          <a:p>
            <a:pPr lvl="1"/>
            <a:r>
              <a:rPr lang="en-US" sz="2200" dirty="0">
                <a:cs typeface="Calibri"/>
              </a:rPr>
              <a:t>Lack of Dementia-Specific Advance Care Planning</a:t>
            </a:r>
          </a:p>
        </p:txBody>
      </p:sp>
      <p:pic>
        <p:nvPicPr>
          <p:cNvPr id="6" name="Picture 5" descr="A top view of books with different cover colours">
            <a:extLst>
              <a:ext uri="{FF2B5EF4-FFF2-40B4-BE49-F238E27FC236}">
                <a16:creationId xmlns:a16="http://schemas.microsoft.com/office/drawing/2014/main" id="{ED644300-8370-4EAD-9C92-E366CF9BD392}"/>
              </a:ext>
            </a:extLst>
          </p:cNvPr>
          <p:cNvPicPr>
            <a:picLocks noChangeAspect="1"/>
          </p:cNvPicPr>
          <p:nvPr/>
        </p:nvPicPr>
        <p:blipFill rotWithShape="1">
          <a:blip r:embed="rId3"/>
          <a:srcRect r="3766"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Tree>
    <p:extLst>
      <p:ext uri="{BB962C8B-B14F-4D97-AF65-F5344CB8AC3E}">
        <p14:creationId xmlns:p14="http://schemas.microsoft.com/office/powerpoint/2010/main" val="41992946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DB55B05-36B4-C407-2907-A0B43B80273E}"/>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a:rPr>
              <a:t>Barriers</a:t>
            </a:r>
            <a:r>
              <a:rPr lang="en-US">
                <a:solidFill>
                  <a:srgbClr val="FFFFFF"/>
                </a:solidFill>
              </a:rPr>
              <a:t> to Advance Care Planning</a:t>
            </a:r>
          </a:p>
        </p:txBody>
      </p:sp>
      <p:graphicFrame>
        <p:nvGraphicFramePr>
          <p:cNvPr id="5" name="Content Placeholder 2">
            <a:extLst>
              <a:ext uri="{FF2B5EF4-FFF2-40B4-BE49-F238E27FC236}">
                <a16:creationId xmlns:a16="http://schemas.microsoft.com/office/drawing/2014/main" id="{8BBAB8AC-E1E2-660B-99AC-CB8B3B261EC8}"/>
              </a:ext>
            </a:extLst>
          </p:cNvPr>
          <p:cNvGraphicFramePr>
            <a:graphicFrameLocks noGrp="1"/>
          </p:cNvGraphicFramePr>
          <p:nvPr>
            <p:ph idx="1"/>
            <p:extLst>
              <p:ext uri="{D42A27DB-BD31-4B8C-83A1-F6EECF244321}">
                <p14:modId xmlns:p14="http://schemas.microsoft.com/office/powerpoint/2010/main" val="362860308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34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CDFE-44BB-5EBD-4B3E-270B307EB16D}"/>
              </a:ext>
            </a:extLst>
          </p:cNvPr>
          <p:cNvSpPr>
            <a:spLocks noGrp="1"/>
          </p:cNvSpPr>
          <p:nvPr>
            <p:ph type="title"/>
          </p:nvPr>
        </p:nvSpPr>
        <p:spPr/>
        <p:txBody>
          <a:bodyPr>
            <a:normAutofit fontScale="90000"/>
          </a:bodyPr>
          <a:lstStyle/>
          <a:p>
            <a:r>
              <a:rPr lang="en-US" dirty="0"/>
              <a:t>Lack of Support &amp; Education for Surrogate Decision-Makers</a:t>
            </a:r>
            <a:br>
              <a:rPr lang="en-US" dirty="0"/>
            </a:br>
            <a:endParaRPr lang="en-US" dirty="0"/>
          </a:p>
        </p:txBody>
      </p:sp>
      <p:graphicFrame>
        <p:nvGraphicFramePr>
          <p:cNvPr id="5" name="Content Placeholder 2">
            <a:extLst>
              <a:ext uri="{FF2B5EF4-FFF2-40B4-BE49-F238E27FC236}">
                <a16:creationId xmlns:a16="http://schemas.microsoft.com/office/drawing/2014/main" id="{968AEE40-F852-104B-B32C-025C93BE060D}"/>
              </a:ext>
            </a:extLst>
          </p:cNvPr>
          <p:cNvGraphicFramePr>
            <a:graphicFrameLocks noGrp="1"/>
          </p:cNvGraphicFramePr>
          <p:nvPr>
            <p:ph idx="1"/>
            <p:extLst>
              <p:ext uri="{D42A27DB-BD31-4B8C-83A1-F6EECF244321}">
                <p14:modId xmlns:p14="http://schemas.microsoft.com/office/powerpoint/2010/main" val="833621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17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9" ma:contentTypeDescription="Create a new document." ma:contentTypeScope="" ma:versionID="bd72d07e50a04b6330b66ecd5439fee0">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a2d5b0c9935f87d41d7e3c9b1cc0efdf"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7F094-CD8E-4E1A-A9AA-D688AD47609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B5F8D7-86B0-40A0-88B5-2940F096D0A8}">
  <ds:schemaRefs>
    <ds:schemaRef ds:uri="http://schemas.microsoft.com/sharepoint/v3/contenttype/forms"/>
  </ds:schemaRefs>
</ds:datastoreItem>
</file>

<file path=customXml/itemProps3.xml><?xml version="1.0" encoding="utf-8"?>
<ds:datastoreItem xmlns:ds="http://schemas.openxmlformats.org/officeDocument/2006/customXml" ds:itemID="{0D1369F1-C228-4DF7-8795-B939F73F2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41748</TotalTime>
  <Words>6338</Words>
  <Application>Microsoft Office PowerPoint</Application>
  <PresentationFormat>Widescreen</PresentationFormat>
  <Paragraphs>503</Paragraphs>
  <Slides>39</Slides>
  <Notes>38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Implementation of a Dementia-Specific Advance Care Planning Tool at a Program for All-Inclusive Care for the Elderly (PACE)</vt:lpstr>
      <vt:lpstr>                      Introduction</vt:lpstr>
      <vt:lpstr>                            Background</vt:lpstr>
      <vt:lpstr>                         Significance</vt:lpstr>
      <vt:lpstr>Care Resources PACE</vt:lpstr>
      <vt:lpstr>                         Clinical Question</vt:lpstr>
      <vt:lpstr>                        Literature Review</vt:lpstr>
      <vt:lpstr>Barriers to Advance Care Planning</vt:lpstr>
      <vt:lpstr>Lack of Support &amp; Education for Surrogate Decision-Makers </vt:lpstr>
      <vt:lpstr>Advance Care Planning Promotes Quality of Life </vt:lpstr>
      <vt:lpstr>Healthcare Professionals' Roles &amp; Needs </vt:lpstr>
      <vt:lpstr>Lack of Dementia-Specific Advance Care Planning</vt:lpstr>
      <vt:lpstr>                         Purpose Statement</vt:lpstr>
      <vt:lpstr>                       Theoretical Framework</vt:lpstr>
      <vt:lpstr>                       Donabedian Model</vt:lpstr>
      <vt:lpstr>               Organizational Assessment</vt:lpstr>
      <vt:lpstr>Methods/Design</vt:lpstr>
      <vt:lpstr>               Method/Design</vt:lpstr>
      <vt:lpstr>PowerPoint Presentation</vt:lpstr>
      <vt:lpstr>Data Collection Surveys</vt:lpstr>
      <vt:lpstr>Data Collection Surveys</vt:lpstr>
      <vt:lpstr>Results</vt:lpstr>
      <vt:lpstr>Results: Demographic Data</vt:lpstr>
      <vt:lpstr>Results: Demographic Data</vt:lpstr>
      <vt:lpstr>Results: Participant Knowledge Assessment</vt:lpstr>
      <vt:lpstr>Results: Surrogate Decision-Maker Knowledge &amp; Confidence Assessment</vt:lpstr>
      <vt:lpstr>Results: Participants with Cognitive Deficits Three-Month Post Knowledge Assessment</vt:lpstr>
      <vt:lpstr>Results: Surrogate Decision-Maker Three-Month Post Knowledge Assessment</vt:lpstr>
      <vt:lpstr>Results: Surrogate Decision-Maker Three-Month Post Confidence Assessment</vt:lpstr>
      <vt:lpstr>Healthcare Utilization Rates </vt:lpstr>
      <vt:lpstr>Results: Qualitative Feedback Questionnaire</vt:lpstr>
      <vt:lpstr>Sustainability Plan</vt:lpstr>
      <vt:lpstr>Social Work Feedback Survey: Results</vt:lpstr>
      <vt:lpstr>Limitations</vt:lpstr>
      <vt:lpstr>Hopes for the Future: Implications for Practice</vt:lpstr>
      <vt:lpstr>Plan for Dissemination</vt:lpstr>
      <vt:lpstr>Acknowledgments</vt:lpstr>
      <vt:lpstr>Questions?</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Rosanne Burson</dc:creator>
  <cp:lastModifiedBy>Stephanie Johnson</cp:lastModifiedBy>
  <cp:revision>1200</cp:revision>
  <dcterms:created xsi:type="dcterms:W3CDTF">2019-11-26T20:43:29Z</dcterms:created>
  <dcterms:modified xsi:type="dcterms:W3CDTF">2024-11-14T19:14:26Z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