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66" r:id="rId3"/>
    <p:sldId id="257" r:id="rId4"/>
    <p:sldId id="258" r:id="rId5"/>
    <p:sldId id="259" r:id="rId6"/>
    <p:sldId id="267" r:id="rId7"/>
    <p:sldId id="270" r:id="rId8"/>
    <p:sldId id="271" r:id="rId9"/>
    <p:sldId id="260" r:id="rId10"/>
    <p:sldId id="278" r:id="rId11"/>
    <p:sldId id="264" r:id="rId12"/>
    <p:sldId id="272" r:id="rId13"/>
    <p:sldId id="268" r:id="rId14"/>
    <p:sldId id="261" r:id="rId15"/>
    <p:sldId id="263" r:id="rId16"/>
    <p:sldId id="273" r:id="rId17"/>
    <p:sldId id="276" r:id="rId18"/>
    <p:sldId id="277" r:id="rId19"/>
    <p:sldId id="274" r:id="rId20"/>
    <p:sldId id="280" r:id="rId21"/>
    <p:sldId id="282" r:id="rId22"/>
    <p:sldId id="284" r:id="rId23"/>
    <p:sldId id="281" r:id="rId24"/>
    <p:sldId id="287" r:id="rId25"/>
    <p:sldId id="285" r:id="rId26"/>
    <p:sldId id="286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83" r:id="rId38"/>
    <p:sldId id="279" r:id="rId39"/>
    <p:sldId id="298" r:id="rId40"/>
    <p:sldId id="301" r:id="rId41"/>
    <p:sldId id="269" r:id="rId42"/>
    <p:sldId id="299" r:id="rId43"/>
    <p:sldId id="300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EEF39-CC65-49F4-9267-569FDE71C70F}" v="709" dt="2024-10-24T01:53:46.513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80956" autoAdjust="0"/>
  </p:normalViewPr>
  <p:slideViewPr>
    <p:cSldViewPr snapToGrid="0">
      <p:cViewPr>
        <p:scale>
          <a:sx n="116" d="100"/>
          <a:sy n="116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AD07C-6398-4A2C-9616-B989531BF31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830B06B-6CDA-4596-B07A-A3370374DBA2}">
      <dgm:prSet/>
      <dgm:spPr/>
      <dgm:t>
        <a:bodyPr/>
        <a:lstStyle/>
        <a:p>
          <a:r>
            <a:rPr lang="en-US" dirty="0"/>
            <a:t>Level III Trauma Center in Southeast Michigan</a:t>
          </a:r>
        </a:p>
      </dgm:t>
    </dgm:pt>
    <dgm:pt modelId="{13E4E5BA-C81F-4EB1-99EC-42791834C7B7}" type="parTrans" cxnId="{18807BDF-2E7A-4DA2-81E5-F0AD743C4B78}">
      <dgm:prSet/>
      <dgm:spPr/>
      <dgm:t>
        <a:bodyPr/>
        <a:lstStyle/>
        <a:p>
          <a:endParaRPr lang="en-US"/>
        </a:p>
      </dgm:t>
    </dgm:pt>
    <dgm:pt modelId="{AAAAA18E-EF65-4F40-B990-48AD8234534E}" type="sibTrans" cxnId="{18807BDF-2E7A-4DA2-81E5-F0AD743C4B78}">
      <dgm:prSet/>
      <dgm:spPr/>
      <dgm:t>
        <a:bodyPr/>
        <a:lstStyle/>
        <a:p>
          <a:endParaRPr lang="en-US"/>
        </a:p>
      </dgm:t>
    </dgm:pt>
    <dgm:pt modelId="{F4392D65-63AD-4671-9020-17B03AFEC8C0}">
      <dgm:prSet/>
      <dgm:spPr/>
      <dgm:t>
        <a:bodyPr/>
        <a:lstStyle/>
        <a:p>
          <a:r>
            <a:rPr lang="en-US" dirty="0"/>
            <a:t>The critical care Clinical Nurse Specialist identified the need to implement a formalized clinical debriefing process.</a:t>
          </a:r>
        </a:p>
      </dgm:t>
    </dgm:pt>
    <dgm:pt modelId="{BCC3B404-E9D8-44FC-A710-958928770BC7}" type="parTrans" cxnId="{794D3D03-3C37-4170-BFC5-81A74FCBBBC9}">
      <dgm:prSet/>
      <dgm:spPr/>
      <dgm:t>
        <a:bodyPr/>
        <a:lstStyle/>
        <a:p>
          <a:endParaRPr lang="en-US"/>
        </a:p>
      </dgm:t>
    </dgm:pt>
    <dgm:pt modelId="{02645EE8-16BC-472F-9657-EE53229F2E4E}" type="sibTrans" cxnId="{794D3D03-3C37-4170-BFC5-81A74FCBBBC9}">
      <dgm:prSet/>
      <dgm:spPr/>
      <dgm:t>
        <a:bodyPr/>
        <a:lstStyle/>
        <a:p>
          <a:endParaRPr lang="en-US"/>
        </a:p>
      </dgm:t>
    </dgm:pt>
    <dgm:pt modelId="{6F324576-EBC5-46AA-BF58-BDF96D730C87}">
      <dgm:prSet/>
      <dgm:spPr/>
      <dgm:t>
        <a:bodyPr/>
        <a:lstStyle/>
        <a:p>
          <a:r>
            <a:rPr lang="en-US" dirty="0"/>
            <a:t>An interdisciplinary team established a formalized clinical debrief process</a:t>
          </a:r>
        </a:p>
      </dgm:t>
    </dgm:pt>
    <dgm:pt modelId="{B477FFB0-78A4-4B49-BC21-F018934832A8}" type="parTrans" cxnId="{56810E8B-698A-400E-8767-7EA8CEDE4225}">
      <dgm:prSet/>
      <dgm:spPr/>
      <dgm:t>
        <a:bodyPr/>
        <a:lstStyle/>
        <a:p>
          <a:endParaRPr lang="en-US"/>
        </a:p>
      </dgm:t>
    </dgm:pt>
    <dgm:pt modelId="{7EC20183-806E-4331-9749-F47580BCBF8B}" type="sibTrans" cxnId="{56810E8B-698A-400E-8767-7EA8CEDE4225}">
      <dgm:prSet/>
      <dgm:spPr/>
      <dgm:t>
        <a:bodyPr/>
        <a:lstStyle/>
        <a:p>
          <a:endParaRPr lang="en-US"/>
        </a:p>
      </dgm:t>
    </dgm:pt>
    <dgm:pt modelId="{9A063F07-AB63-4374-B6EB-23F891BEF8C9}">
      <dgm:prSet/>
      <dgm:spPr/>
      <dgm:t>
        <a:bodyPr/>
        <a:lstStyle/>
        <a:p>
          <a:r>
            <a:rPr lang="en-US" dirty="0"/>
            <a:t>Clinical debrief process identified nursing leadership as the optimal debrief facilitator.</a:t>
          </a:r>
        </a:p>
      </dgm:t>
    </dgm:pt>
    <dgm:pt modelId="{1E727DDD-3FBD-49CF-A9A3-53D4E57B23C7}" type="parTrans" cxnId="{6FAA1408-EFCE-44CA-B0C7-E684F7C44510}">
      <dgm:prSet/>
      <dgm:spPr/>
      <dgm:t>
        <a:bodyPr/>
        <a:lstStyle/>
        <a:p>
          <a:endParaRPr lang="en-US"/>
        </a:p>
      </dgm:t>
    </dgm:pt>
    <dgm:pt modelId="{96971027-81F1-486B-A0F4-322FDCE4D189}" type="sibTrans" cxnId="{6FAA1408-EFCE-44CA-B0C7-E684F7C44510}">
      <dgm:prSet/>
      <dgm:spPr/>
      <dgm:t>
        <a:bodyPr/>
        <a:lstStyle/>
        <a:p>
          <a:endParaRPr lang="en-US"/>
        </a:p>
      </dgm:t>
    </dgm:pt>
    <dgm:pt modelId="{F17DA7F1-BAA0-44C3-A36F-C7AF2E267043}" type="pres">
      <dgm:prSet presAssocID="{F8FAD07C-6398-4A2C-9616-B989531BF316}" presName="vert0" presStyleCnt="0">
        <dgm:presLayoutVars>
          <dgm:dir/>
          <dgm:animOne val="branch"/>
          <dgm:animLvl val="lvl"/>
        </dgm:presLayoutVars>
      </dgm:prSet>
      <dgm:spPr/>
    </dgm:pt>
    <dgm:pt modelId="{D19B0DA8-9124-4C05-95D5-B6B17C384D00}" type="pres">
      <dgm:prSet presAssocID="{F830B06B-6CDA-4596-B07A-A3370374DBA2}" presName="thickLine" presStyleLbl="alignNode1" presStyleIdx="0" presStyleCnt="4"/>
      <dgm:spPr/>
    </dgm:pt>
    <dgm:pt modelId="{88CA6CB8-5924-406C-96A6-ECDAEE4B9458}" type="pres">
      <dgm:prSet presAssocID="{F830B06B-6CDA-4596-B07A-A3370374DBA2}" presName="horz1" presStyleCnt="0"/>
      <dgm:spPr/>
    </dgm:pt>
    <dgm:pt modelId="{5C2A73B0-8EB8-4ECE-8021-4C2F6FA43C2E}" type="pres">
      <dgm:prSet presAssocID="{F830B06B-6CDA-4596-B07A-A3370374DBA2}" presName="tx1" presStyleLbl="revTx" presStyleIdx="0" presStyleCnt="4"/>
      <dgm:spPr/>
    </dgm:pt>
    <dgm:pt modelId="{4DEEACB2-BA5E-42CA-8266-D47A6C5BBB1C}" type="pres">
      <dgm:prSet presAssocID="{F830B06B-6CDA-4596-B07A-A3370374DBA2}" presName="vert1" presStyleCnt="0"/>
      <dgm:spPr/>
    </dgm:pt>
    <dgm:pt modelId="{409B5BBB-1172-4B5A-A625-96B85D944568}" type="pres">
      <dgm:prSet presAssocID="{F4392D65-63AD-4671-9020-17B03AFEC8C0}" presName="thickLine" presStyleLbl="alignNode1" presStyleIdx="1" presStyleCnt="4"/>
      <dgm:spPr/>
    </dgm:pt>
    <dgm:pt modelId="{F9D17ABD-384E-4C7E-BD07-FD3793A1B76B}" type="pres">
      <dgm:prSet presAssocID="{F4392D65-63AD-4671-9020-17B03AFEC8C0}" presName="horz1" presStyleCnt="0"/>
      <dgm:spPr/>
    </dgm:pt>
    <dgm:pt modelId="{57E3BEEC-9A8E-4923-8A4C-13E022EFA36F}" type="pres">
      <dgm:prSet presAssocID="{F4392D65-63AD-4671-9020-17B03AFEC8C0}" presName="tx1" presStyleLbl="revTx" presStyleIdx="1" presStyleCnt="4"/>
      <dgm:spPr/>
    </dgm:pt>
    <dgm:pt modelId="{2DDA1A70-16AC-4CDC-B69C-9200DCB5D140}" type="pres">
      <dgm:prSet presAssocID="{F4392D65-63AD-4671-9020-17B03AFEC8C0}" presName="vert1" presStyleCnt="0"/>
      <dgm:spPr/>
    </dgm:pt>
    <dgm:pt modelId="{EA075379-1760-474D-A2B3-948F28E590C9}" type="pres">
      <dgm:prSet presAssocID="{6F324576-EBC5-46AA-BF58-BDF96D730C87}" presName="thickLine" presStyleLbl="alignNode1" presStyleIdx="2" presStyleCnt="4"/>
      <dgm:spPr/>
    </dgm:pt>
    <dgm:pt modelId="{7F47CA73-8CA7-405B-BB3D-F31F92FBEB00}" type="pres">
      <dgm:prSet presAssocID="{6F324576-EBC5-46AA-BF58-BDF96D730C87}" presName="horz1" presStyleCnt="0"/>
      <dgm:spPr/>
    </dgm:pt>
    <dgm:pt modelId="{7EE1A147-43EA-43D7-9E1F-800A36D69A80}" type="pres">
      <dgm:prSet presAssocID="{6F324576-EBC5-46AA-BF58-BDF96D730C87}" presName="tx1" presStyleLbl="revTx" presStyleIdx="2" presStyleCnt="4"/>
      <dgm:spPr/>
    </dgm:pt>
    <dgm:pt modelId="{67EF1951-3B4C-4EF2-896E-029328B07708}" type="pres">
      <dgm:prSet presAssocID="{6F324576-EBC5-46AA-BF58-BDF96D730C87}" presName="vert1" presStyleCnt="0"/>
      <dgm:spPr/>
    </dgm:pt>
    <dgm:pt modelId="{70C5A85F-F5E0-4E8E-BF59-78A57B16413C}" type="pres">
      <dgm:prSet presAssocID="{9A063F07-AB63-4374-B6EB-23F891BEF8C9}" presName="thickLine" presStyleLbl="alignNode1" presStyleIdx="3" presStyleCnt="4"/>
      <dgm:spPr/>
    </dgm:pt>
    <dgm:pt modelId="{20C8D34C-BBFA-4402-94F6-C1556D078065}" type="pres">
      <dgm:prSet presAssocID="{9A063F07-AB63-4374-B6EB-23F891BEF8C9}" presName="horz1" presStyleCnt="0"/>
      <dgm:spPr/>
    </dgm:pt>
    <dgm:pt modelId="{7718918F-0398-44FE-9C0C-9457A5D1964E}" type="pres">
      <dgm:prSet presAssocID="{9A063F07-AB63-4374-B6EB-23F891BEF8C9}" presName="tx1" presStyleLbl="revTx" presStyleIdx="3" presStyleCnt="4"/>
      <dgm:spPr/>
    </dgm:pt>
    <dgm:pt modelId="{385CAA0F-CBB8-42F2-99DC-3FAF37F3D3ED}" type="pres">
      <dgm:prSet presAssocID="{9A063F07-AB63-4374-B6EB-23F891BEF8C9}" presName="vert1" presStyleCnt="0"/>
      <dgm:spPr/>
    </dgm:pt>
  </dgm:ptLst>
  <dgm:cxnLst>
    <dgm:cxn modelId="{794D3D03-3C37-4170-BFC5-81A74FCBBBC9}" srcId="{F8FAD07C-6398-4A2C-9616-B989531BF316}" destId="{F4392D65-63AD-4671-9020-17B03AFEC8C0}" srcOrd="1" destOrd="0" parTransId="{BCC3B404-E9D8-44FC-A710-958928770BC7}" sibTransId="{02645EE8-16BC-472F-9657-EE53229F2E4E}"/>
    <dgm:cxn modelId="{6FAA1408-EFCE-44CA-B0C7-E684F7C44510}" srcId="{F8FAD07C-6398-4A2C-9616-B989531BF316}" destId="{9A063F07-AB63-4374-B6EB-23F891BEF8C9}" srcOrd="3" destOrd="0" parTransId="{1E727DDD-3FBD-49CF-A9A3-53D4E57B23C7}" sibTransId="{96971027-81F1-486B-A0F4-322FDCE4D189}"/>
    <dgm:cxn modelId="{62A8530F-86D3-44CA-B9B3-D4A6E1CE9F1F}" type="presOf" srcId="{F830B06B-6CDA-4596-B07A-A3370374DBA2}" destId="{5C2A73B0-8EB8-4ECE-8021-4C2F6FA43C2E}" srcOrd="0" destOrd="0" presId="urn:microsoft.com/office/officeart/2008/layout/LinedList"/>
    <dgm:cxn modelId="{5D37BB1F-ABA9-4B05-9373-240961EE1985}" type="presOf" srcId="{6F324576-EBC5-46AA-BF58-BDF96D730C87}" destId="{7EE1A147-43EA-43D7-9E1F-800A36D69A80}" srcOrd="0" destOrd="0" presId="urn:microsoft.com/office/officeart/2008/layout/LinedList"/>
    <dgm:cxn modelId="{039EA647-9214-4177-8487-A3E1C0A6A0E8}" type="presOf" srcId="{F8FAD07C-6398-4A2C-9616-B989531BF316}" destId="{F17DA7F1-BAA0-44C3-A36F-C7AF2E267043}" srcOrd="0" destOrd="0" presId="urn:microsoft.com/office/officeart/2008/layout/LinedList"/>
    <dgm:cxn modelId="{17988449-08BC-4DEB-B905-80EBD97DEB9E}" type="presOf" srcId="{F4392D65-63AD-4671-9020-17B03AFEC8C0}" destId="{57E3BEEC-9A8E-4923-8A4C-13E022EFA36F}" srcOrd="0" destOrd="0" presId="urn:microsoft.com/office/officeart/2008/layout/LinedList"/>
    <dgm:cxn modelId="{56810E8B-698A-400E-8767-7EA8CEDE4225}" srcId="{F8FAD07C-6398-4A2C-9616-B989531BF316}" destId="{6F324576-EBC5-46AA-BF58-BDF96D730C87}" srcOrd="2" destOrd="0" parTransId="{B477FFB0-78A4-4B49-BC21-F018934832A8}" sibTransId="{7EC20183-806E-4331-9749-F47580BCBF8B}"/>
    <dgm:cxn modelId="{A20D5BCA-2C84-4257-A9BE-093C6CFB33F7}" type="presOf" srcId="{9A063F07-AB63-4374-B6EB-23F891BEF8C9}" destId="{7718918F-0398-44FE-9C0C-9457A5D1964E}" srcOrd="0" destOrd="0" presId="urn:microsoft.com/office/officeart/2008/layout/LinedList"/>
    <dgm:cxn modelId="{18807BDF-2E7A-4DA2-81E5-F0AD743C4B78}" srcId="{F8FAD07C-6398-4A2C-9616-B989531BF316}" destId="{F830B06B-6CDA-4596-B07A-A3370374DBA2}" srcOrd="0" destOrd="0" parTransId="{13E4E5BA-C81F-4EB1-99EC-42791834C7B7}" sibTransId="{AAAAA18E-EF65-4F40-B990-48AD8234534E}"/>
    <dgm:cxn modelId="{49C5A587-D7FC-4229-AD94-F9DC984B8865}" type="presParOf" srcId="{F17DA7F1-BAA0-44C3-A36F-C7AF2E267043}" destId="{D19B0DA8-9124-4C05-95D5-B6B17C384D00}" srcOrd="0" destOrd="0" presId="urn:microsoft.com/office/officeart/2008/layout/LinedList"/>
    <dgm:cxn modelId="{938A0E0D-EF76-4309-B217-80DEAE983FDB}" type="presParOf" srcId="{F17DA7F1-BAA0-44C3-A36F-C7AF2E267043}" destId="{88CA6CB8-5924-406C-96A6-ECDAEE4B9458}" srcOrd="1" destOrd="0" presId="urn:microsoft.com/office/officeart/2008/layout/LinedList"/>
    <dgm:cxn modelId="{BDA01082-991B-4686-B9B9-249AEB4DFDDB}" type="presParOf" srcId="{88CA6CB8-5924-406C-96A6-ECDAEE4B9458}" destId="{5C2A73B0-8EB8-4ECE-8021-4C2F6FA43C2E}" srcOrd="0" destOrd="0" presId="urn:microsoft.com/office/officeart/2008/layout/LinedList"/>
    <dgm:cxn modelId="{BF56DA76-E293-4BDE-B5F7-C46C560C1F2F}" type="presParOf" srcId="{88CA6CB8-5924-406C-96A6-ECDAEE4B9458}" destId="{4DEEACB2-BA5E-42CA-8266-D47A6C5BBB1C}" srcOrd="1" destOrd="0" presId="urn:microsoft.com/office/officeart/2008/layout/LinedList"/>
    <dgm:cxn modelId="{41C185AD-8C9C-4B48-96F6-7C917B4D4C93}" type="presParOf" srcId="{F17DA7F1-BAA0-44C3-A36F-C7AF2E267043}" destId="{409B5BBB-1172-4B5A-A625-96B85D944568}" srcOrd="2" destOrd="0" presId="urn:microsoft.com/office/officeart/2008/layout/LinedList"/>
    <dgm:cxn modelId="{285D3EC9-F0BB-4918-9E30-1644AEE2FCF4}" type="presParOf" srcId="{F17DA7F1-BAA0-44C3-A36F-C7AF2E267043}" destId="{F9D17ABD-384E-4C7E-BD07-FD3793A1B76B}" srcOrd="3" destOrd="0" presId="urn:microsoft.com/office/officeart/2008/layout/LinedList"/>
    <dgm:cxn modelId="{045441C3-FE37-4518-ADE6-E8E26A86CFC1}" type="presParOf" srcId="{F9D17ABD-384E-4C7E-BD07-FD3793A1B76B}" destId="{57E3BEEC-9A8E-4923-8A4C-13E022EFA36F}" srcOrd="0" destOrd="0" presId="urn:microsoft.com/office/officeart/2008/layout/LinedList"/>
    <dgm:cxn modelId="{4F4F1702-8EC9-4494-8D08-F4A91FCC5828}" type="presParOf" srcId="{F9D17ABD-384E-4C7E-BD07-FD3793A1B76B}" destId="{2DDA1A70-16AC-4CDC-B69C-9200DCB5D140}" srcOrd="1" destOrd="0" presId="urn:microsoft.com/office/officeart/2008/layout/LinedList"/>
    <dgm:cxn modelId="{78CA04E8-B685-45B5-8124-6FC4A12F486D}" type="presParOf" srcId="{F17DA7F1-BAA0-44C3-A36F-C7AF2E267043}" destId="{EA075379-1760-474D-A2B3-948F28E590C9}" srcOrd="4" destOrd="0" presId="urn:microsoft.com/office/officeart/2008/layout/LinedList"/>
    <dgm:cxn modelId="{81FC1E1F-5629-4708-A66F-89A5100E3D4C}" type="presParOf" srcId="{F17DA7F1-BAA0-44C3-A36F-C7AF2E267043}" destId="{7F47CA73-8CA7-405B-BB3D-F31F92FBEB00}" srcOrd="5" destOrd="0" presId="urn:microsoft.com/office/officeart/2008/layout/LinedList"/>
    <dgm:cxn modelId="{DBC3BC46-DC3E-423E-AF6F-396AF791F7EF}" type="presParOf" srcId="{7F47CA73-8CA7-405B-BB3D-F31F92FBEB00}" destId="{7EE1A147-43EA-43D7-9E1F-800A36D69A80}" srcOrd="0" destOrd="0" presId="urn:microsoft.com/office/officeart/2008/layout/LinedList"/>
    <dgm:cxn modelId="{97C00CC2-E2A6-4673-A69B-E86C6C4A03AD}" type="presParOf" srcId="{7F47CA73-8CA7-405B-BB3D-F31F92FBEB00}" destId="{67EF1951-3B4C-4EF2-896E-029328B07708}" srcOrd="1" destOrd="0" presId="urn:microsoft.com/office/officeart/2008/layout/LinedList"/>
    <dgm:cxn modelId="{565C9FE6-E3D7-4C88-95D5-0574F1D36E03}" type="presParOf" srcId="{F17DA7F1-BAA0-44C3-A36F-C7AF2E267043}" destId="{70C5A85F-F5E0-4E8E-BF59-78A57B16413C}" srcOrd="6" destOrd="0" presId="urn:microsoft.com/office/officeart/2008/layout/LinedList"/>
    <dgm:cxn modelId="{7AC8E52A-9F8A-4E97-9EFB-972442430939}" type="presParOf" srcId="{F17DA7F1-BAA0-44C3-A36F-C7AF2E267043}" destId="{20C8D34C-BBFA-4402-94F6-C1556D078065}" srcOrd="7" destOrd="0" presId="urn:microsoft.com/office/officeart/2008/layout/LinedList"/>
    <dgm:cxn modelId="{CF50FE7A-C6C4-4605-B073-3913CA1A10A1}" type="presParOf" srcId="{20C8D34C-BBFA-4402-94F6-C1556D078065}" destId="{7718918F-0398-44FE-9C0C-9457A5D1964E}" srcOrd="0" destOrd="0" presId="urn:microsoft.com/office/officeart/2008/layout/LinedList"/>
    <dgm:cxn modelId="{4908E209-BE51-44DB-B2D3-4B037F75B520}" type="presParOf" srcId="{20C8D34C-BBFA-4402-94F6-C1556D078065}" destId="{385CAA0F-CBB8-42F2-99DC-3FAF37F3D3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76158A-F45C-4984-9229-EA0D173523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8768E3-097B-4EC9-B1D0-56D0037E052E}">
      <dgm:prSet/>
      <dgm:spPr/>
      <dgm:t>
        <a:bodyPr/>
        <a:lstStyle/>
        <a:p>
          <a:r>
            <a:rPr lang="en-US" dirty="0"/>
            <a:t>Strengths</a:t>
          </a:r>
        </a:p>
      </dgm:t>
    </dgm:pt>
    <dgm:pt modelId="{A4F147CD-922A-49CA-BA2B-D58BF9B62060}" type="parTrans" cxnId="{92703AF9-723D-42DA-87B8-30F7DA2B70FC}">
      <dgm:prSet/>
      <dgm:spPr/>
      <dgm:t>
        <a:bodyPr/>
        <a:lstStyle/>
        <a:p>
          <a:endParaRPr lang="en-US"/>
        </a:p>
      </dgm:t>
    </dgm:pt>
    <dgm:pt modelId="{EAA686F9-E483-412F-B090-1C4C92385AB6}" type="sibTrans" cxnId="{92703AF9-723D-42DA-87B8-30F7DA2B70FC}">
      <dgm:prSet/>
      <dgm:spPr/>
      <dgm:t>
        <a:bodyPr/>
        <a:lstStyle/>
        <a:p>
          <a:endParaRPr lang="en-US"/>
        </a:p>
      </dgm:t>
    </dgm:pt>
    <dgm:pt modelId="{42397E6D-36A9-4469-A4D7-A0379EABEE9D}">
      <dgm:prSet/>
      <dgm:spPr/>
      <dgm:t>
        <a:bodyPr/>
        <a:lstStyle/>
        <a:p>
          <a:r>
            <a:rPr lang="en-US" dirty="0"/>
            <a:t>Support from organizational leadership and its origins rooted in the nursing staff’s request to debrief.</a:t>
          </a:r>
        </a:p>
      </dgm:t>
    </dgm:pt>
    <dgm:pt modelId="{F374951A-A1C2-49A9-AF8C-C796850E0B5C}" type="parTrans" cxnId="{7E9A9C03-52B9-4C67-96D3-A32D32082B88}">
      <dgm:prSet/>
      <dgm:spPr/>
      <dgm:t>
        <a:bodyPr/>
        <a:lstStyle/>
        <a:p>
          <a:endParaRPr lang="en-US"/>
        </a:p>
      </dgm:t>
    </dgm:pt>
    <dgm:pt modelId="{CB6B389F-5DCB-457A-8237-92123A314F65}" type="sibTrans" cxnId="{7E9A9C03-52B9-4C67-96D3-A32D32082B88}">
      <dgm:prSet/>
      <dgm:spPr/>
      <dgm:t>
        <a:bodyPr/>
        <a:lstStyle/>
        <a:p>
          <a:endParaRPr lang="en-US"/>
        </a:p>
      </dgm:t>
    </dgm:pt>
    <dgm:pt modelId="{BB7D29E0-96C0-4D25-B832-D64924766700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Weakness</a:t>
          </a:r>
        </a:p>
      </dgm:t>
    </dgm:pt>
    <dgm:pt modelId="{5BE1C222-85F7-41BE-A9C5-9F91FFA21DE2}" type="parTrans" cxnId="{EC258D89-934D-41CA-883A-5B10598F9781}">
      <dgm:prSet/>
      <dgm:spPr/>
      <dgm:t>
        <a:bodyPr/>
        <a:lstStyle/>
        <a:p>
          <a:endParaRPr lang="en-US"/>
        </a:p>
      </dgm:t>
    </dgm:pt>
    <dgm:pt modelId="{2CB6102F-63A2-4EE2-AB2D-C8912D3DA281}" type="sibTrans" cxnId="{EC258D89-934D-41CA-883A-5B10598F9781}">
      <dgm:prSet/>
      <dgm:spPr/>
      <dgm:t>
        <a:bodyPr/>
        <a:lstStyle/>
        <a:p>
          <a:endParaRPr lang="en-US"/>
        </a:p>
      </dgm:t>
    </dgm:pt>
    <dgm:pt modelId="{CA7C518E-4CDC-4595-BECF-23213D871563}">
      <dgm:prSet/>
      <dgm:spPr/>
      <dgm:t>
        <a:bodyPr/>
        <a:lstStyle/>
        <a:p>
          <a:r>
            <a:rPr lang="en-US" dirty="0"/>
            <a:t>Lack of awareness from nursing staff and other providers regarding the debriefing process.</a:t>
          </a:r>
        </a:p>
      </dgm:t>
    </dgm:pt>
    <dgm:pt modelId="{4A4E4BB6-0B42-49BD-B1F5-9534DE5EF9C3}" type="parTrans" cxnId="{0C7C4CC2-FC67-4700-BE7E-DBE817851212}">
      <dgm:prSet/>
      <dgm:spPr/>
      <dgm:t>
        <a:bodyPr/>
        <a:lstStyle/>
        <a:p>
          <a:endParaRPr lang="en-US"/>
        </a:p>
      </dgm:t>
    </dgm:pt>
    <dgm:pt modelId="{B414CA09-3858-41AE-988A-761C40704C3A}" type="sibTrans" cxnId="{0C7C4CC2-FC67-4700-BE7E-DBE817851212}">
      <dgm:prSet/>
      <dgm:spPr/>
      <dgm:t>
        <a:bodyPr/>
        <a:lstStyle/>
        <a:p>
          <a:endParaRPr lang="en-US"/>
        </a:p>
      </dgm:t>
    </dgm:pt>
    <dgm:pt modelId="{C939F5C7-46AF-4185-88A0-304303B34784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Opportunity</a:t>
          </a:r>
        </a:p>
      </dgm:t>
    </dgm:pt>
    <dgm:pt modelId="{E0C755BE-F4CB-46AA-9360-C9A3EDB8F39D}" type="parTrans" cxnId="{6956D1E3-8B00-43D4-84A0-AF080D2FBFAD}">
      <dgm:prSet/>
      <dgm:spPr/>
      <dgm:t>
        <a:bodyPr/>
        <a:lstStyle/>
        <a:p>
          <a:endParaRPr lang="en-US"/>
        </a:p>
      </dgm:t>
    </dgm:pt>
    <dgm:pt modelId="{034F6D40-B9B0-4C3A-B05A-548E7D9DA6E0}" type="sibTrans" cxnId="{6956D1E3-8B00-43D4-84A0-AF080D2FBFAD}">
      <dgm:prSet/>
      <dgm:spPr/>
      <dgm:t>
        <a:bodyPr/>
        <a:lstStyle/>
        <a:p>
          <a:endParaRPr lang="en-US"/>
        </a:p>
      </dgm:t>
    </dgm:pt>
    <dgm:pt modelId="{B8522031-59AB-4EA7-A9CB-EBEE4DF7D18A}">
      <dgm:prSet/>
      <dgm:spPr/>
      <dgm:t>
        <a:bodyPr/>
        <a:lstStyle/>
        <a:p>
          <a:r>
            <a:rPr lang="en-US" dirty="0"/>
            <a:t>Increase utilization in support services for staff.</a:t>
          </a:r>
        </a:p>
      </dgm:t>
    </dgm:pt>
    <dgm:pt modelId="{DCC3F621-AB86-4431-B3B5-F530374E826D}" type="parTrans" cxnId="{1B5CFC03-261E-4415-8A5E-9815DD12594C}">
      <dgm:prSet/>
      <dgm:spPr/>
      <dgm:t>
        <a:bodyPr/>
        <a:lstStyle/>
        <a:p>
          <a:endParaRPr lang="en-US"/>
        </a:p>
      </dgm:t>
    </dgm:pt>
    <dgm:pt modelId="{B438C919-8F94-480E-8A7D-A632EC13EC6C}" type="sibTrans" cxnId="{1B5CFC03-261E-4415-8A5E-9815DD12594C}">
      <dgm:prSet/>
      <dgm:spPr/>
      <dgm:t>
        <a:bodyPr/>
        <a:lstStyle/>
        <a:p>
          <a:endParaRPr lang="en-US"/>
        </a:p>
      </dgm:t>
    </dgm:pt>
    <dgm:pt modelId="{4B15DB4C-A99B-4622-8354-6ADEDE815092}">
      <dgm:prSet/>
      <dgm:spPr/>
      <dgm:t>
        <a:bodyPr/>
        <a:lstStyle/>
        <a:p>
          <a:r>
            <a:rPr lang="en-US" dirty="0"/>
            <a:t>Decrease in staffs reported negative emotional from stressful clinical events.</a:t>
          </a:r>
        </a:p>
      </dgm:t>
    </dgm:pt>
    <dgm:pt modelId="{7AEEAF4C-6774-4565-AD5D-F9564FBED4D5}" type="parTrans" cxnId="{5D21C294-DA8B-4AC9-8139-623F179A8F32}">
      <dgm:prSet/>
      <dgm:spPr/>
      <dgm:t>
        <a:bodyPr/>
        <a:lstStyle/>
        <a:p>
          <a:endParaRPr lang="en-US"/>
        </a:p>
      </dgm:t>
    </dgm:pt>
    <dgm:pt modelId="{F7B529C4-09D8-4520-80DF-30C1F5EB7CAF}" type="sibTrans" cxnId="{5D21C294-DA8B-4AC9-8139-623F179A8F32}">
      <dgm:prSet/>
      <dgm:spPr/>
      <dgm:t>
        <a:bodyPr/>
        <a:lstStyle/>
        <a:p>
          <a:endParaRPr lang="en-US"/>
        </a:p>
      </dgm:t>
    </dgm:pt>
    <dgm:pt modelId="{6C5D0D08-F960-49C3-BA4F-B671F33A3FCB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Threats</a:t>
          </a:r>
        </a:p>
      </dgm:t>
    </dgm:pt>
    <dgm:pt modelId="{952C4B49-3206-4A5C-8419-D6724B41ACEF}" type="parTrans" cxnId="{5154BF89-405D-4B92-8290-A1EC987EA6C5}">
      <dgm:prSet/>
      <dgm:spPr/>
      <dgm:t>
        <a:bodyPr/>
        <a:lstStyle/>
        <a:p>
          <a:endParaRPr lang="en-US"/>
        </a:p>
      </dgm:t>
    </dgm:pt>
    <dgm:pt modelId="{7031E5EF-4B71-4BA8-97CA-60D0B8BE6105}" type="sibTrans" cxnId="{5154BF89-405D-4B92-8290-A1EC987EA6C5}">
      <dgm:prSet/>
      <dgm:spPr/>
      <dgm:t>
        <a:bodyPr/>
        <a:lstStyle/>
        <a:p>
          <a:endParaRPr lang="en-US"/>
        </a:p>
      </dgm:t>
    </dgm:pt>
    <dgm:pt modelId="{F0EE0E0A-453E-46A7-B35C-2C2144838E23}">
      <dgm:prSet/>
      <dgm:spPr/>
      <dgm:t>
        <a:bodyPr/>
        <a:lstStyle/>
        <a:p>
          <a:r>
            <a:rPr lang="en-US" dirty="0"/>
            <a:t>Other organizations have well-adopted support services for hospital employees</a:t>
          </a:r>
        </a:p>
      </dgm:t>
    </dgm:pt>
    <dgm:pt modelId="{369F3116-F0AC-44B1-9D81-10B975A621FC}" type="parTrans" cxnId="{33BC46C6-19CD-44CC-AB07-59989E070DD9}">
      <dgm:prSet/>
      <dgm:spPr/>
      <dgm:t>
        <a:bodyPr/>
        <a:lstStyle/>
        <a:p>
          <a:endParaRPr lang="en-US"/>
        </a:p>
      </dgm:t>
    </dgm:pt>
    <dgm:pt modelId="{660FC215-25F2-476E-997F-950C022FEC35}" type="sibTrans" cxnId="{33BC46C6-19CD-44CC-AB07-59989E070DD9}">
      <dgm:prSet/>
      <dgm:spPr/>
      <dgm:t>
        <a:bodyPr/>
        <a:lstStyle/>
        <a:p>
          <a:endParaRPr lang="en-US"/>
        </a:p>
      </dgm:t>
    </dgm:pt>
    <dgm:pt modelId="{ABFF6F89-6250-445C-9FAC-A628BDD8A554}" type="pres">
      <dgm:prSet presAssocID="{8776158A-F45C-4984-9229-EA0D173523AF}" presName="linear" presStyleCnt="0">
        <dgm:presLayoutVars>
          <dgm:animLvl val="lvl"/>
          <dgm:resizeHandles val="exact"/>
        </dgm:presLayoutVars>
      </dgm:prSet>
      <dgm:spPr/>
    </dgm:pt>
    <dgm:pt modelId="{44296658-19D8-4C72-BA66-DDA214CFCAC0}" type="pres">
      <dgm:prSet presAssocID="{558768E3-097B-4EC9-B1D0-56D0037E052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DA1463-B0CA-4843-B9D9-FF682C216269}" type="pres">
      <dgm:prSet presAssocID="{558768E3-097B-4EC9-B1D0-56D0037E052E}" presName="childText" presStyleLbl="revTx" presStyleIdx="0" presStyleCnt="4">
        <dgm:presLayoutVars>
          <dgm:bulletEnabled val="1"/>
        </dgm:presLayoutVars>
      </dgm:prSet>
      <dgm:spPr/>
    </dgm:pt>
    <dgm:pt modelId="{B2E5F531-4916-4DC4-8E18-74F8BFE08DCF}" type="pres">
      <dgm:prSet presAssocID="{BB7D29E0-96C0-4D25-B832-D6492476670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2A9DBD2-51C5-4A46-958B-7B6687202429}" type="pres">
      <dgm:prSet presAssocID="{BB7D29E0-96C0-4D25-B832-D64924766700}" presName="childText" presStyleLbl="revTx" presStyleIdx="1" presStyleCnt="4">
        <dgm:presLayoutVars>
          <dgm:bulletEnabled val="1"/>
        </dgm:presLayoutVars>
      </dgm:prSet>
      <dgm:spPr/>
    </dgm:pt>
    <dgm:pt modelId="{875BC556-F80F-41F9-AE94-6A05C1E261CE}" type="pres">
      <dgm:prSet presAssocID="{C939F5C7-46AF-4185-88A0-304303B3478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5624062-2F02-45C2-AA10-07C449D1FB1E}" type="pres">
      <dgm:prSet presAssocID="{C939F5C7-46AF-4185-88A0-304303B34784}" presName="childText" presStyleLbl="revTx" presStyleIdx="2" presStyleCnt="4">
        <dgm:presLayoutVars>
          <dgm:bulletEnabled val="1"/>
        </dgm:presLayoutVars>
      </dgm:prSet>
      <dgm:spPr/>
    </dgm:pt>
    <dgm:pt modelId="{90960237-A26A-42AE-AEE0-06CC2F2238AF}" type="pres">
      <dgm:prSet presAssocID="{6C5D0D08-F960-49C3-BA4F-B671F33A3FC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27BB434-9F27-4743-A761-C836A6BED1A8}" type="pres">
      <dgm:prSet presAssocID="{6C5D0D08-F960-49C3-BA4F-B671F33A3FC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E9A9C03-52B9-4C67-96D3-A32D32082B88}" srcId="{558768E3-097B-4EC9-B1D0-56D0037E052E}" destId="{42397E6D-36A9-4469-A4D7-A0379EABEE9D}" srcOrd="0" destOrd="0" parTransId="{F374951A-A1C2-49A9-AF8C-C796850E0B5C}" sibTransId="{CB6B389F-5DCB-457A-8237-92123A314F65}"/>
    <dgm:cxn modelId="{1B5CFC03-261E-4415-8A5E-9815DD12594C}" srcId="{C939F5C7-46AF-4185-88A0-304303B34784}" destId="{B8522031-59AB-4EA7-A9CB-EBEE4DF7D18A}" srcOrd="0" destOrd="0" parTransId="{DCC3F621-AB86-4431-B3B5-F530374E826D}" sibTransId="{B438C919-8F94-480E-8A7D-A632EC13EC6C}"/>
    <dgm:cxn modelId="{FD83A73F-B941-43D5-ABC8-12E1A0AC1BE1}" type="presOf" srcId="{F0EE0E0A-453E-46A7-B35C-2C2144838E23}" destId="{327BB434-9F27-4743-A761-C836A6BED1A8}" srcOrd="0" destOrd="0" presId="urn:microsoft.com/office/officeart/2005/8/layout/vList2"/>
    <dgm:cxn modelId="{45000C80-0C62-47CE-93D9-021B1E65CF65}" type="presOf" srcId="{BB7D29E0-96C0-4D25-B832-D64924766700}" destId="{B2E5F531-4916-4DC4-8E18-74F8BFE08DCF}" srcOrd="0" destOrd="0" presId="urn:microsoft.com/office/officeart/2005/8/layout/vList2"/>
    <dgm:cxn modelId="{EC258D89-934D-41CA-883A-5B10598F9781}" srcId="{8776158A-F45C-4984-9229-EA0D173523AF}" destId="{BB7D29E0-96C0-4D25-B832-D64924766700}" srcOrd="1" destOrd="0" parTransId="{5BE1C222-85F7-41BE-A9C5-9F91FFA21DE2}" sibTransId="{2CB6102F-63A2-4EE2-AB2D-C8912D3DA281}"/>
    <dgm:cxn modelId="{5154BF89-405D-4B92-8290-A1EC987EA6C5}" srcId="{8776158A-F45C-4984-9229-EA0D173523AF}" destId="{6C5D0D08-F960-49C3-BA4F-B671F33A3FCB}" srcOrd="3" destOrd="0" parTransId="{952C4B49-3206-4A5C-8419-D6724B41ACEF}" sibTransId="{7031E5EF-4B71-4BA8-97CA-60D0B8BE6105}"/>
    <dgm:cxn modelId="{5D21C294-DA8B-4AC9-8139-623F179A8F32}" srcId="{C939F5C7-46AF-4185-88A0-304303B34784}" destId="{4B15DB4C-A99B-4622-8354-6ADEDE815092}" srcOrd="1" destOrd="0" parTransId="{7AEEAF4C-6774-4565-AD5D-F9564FBED4D5}" sibTransId="{F7B529C4-09D8-4520-80DF-30C1F5EB7CAF}"/>
    <dgm:cxn modelId="{384F5A9B-41FD-48FF-B34D-C90C19FD4955}" type="presOf" srcId="{C939F5C7-46AF-4185-88A0-304303B34784}" destId="{875BC556-F80F-41F9-AE94-6A05C1E261CE}" srcOrd="0" destOrd="0" presId="urn:microsoft.com/office/officeart/2005/8/layout/vList2"/>
    <dgm:cxn modelId="{5F2420BD-C7B6-4D35-83D7-E9842ED834FE}" type="presOf" srcId="{558768E3-097B-4EC9-B1D0-56D0037E052E}" destId="{44296658-19D8-4C72-BA66-DDA214CFCAC0}" srcOrd="0" destOrd="0" presId="urn:microsoft.com/office/officeart/2005/8/layout/vList2"/>
    <dgm:cxn modelId="{0C7C4CC2-FC67-4700-BE7E-DBE817851212}" srcId="{BB7D29E0-96C0-4D25-B832-D64924766700}" destId="{CA7C518E-4CDC-4595-BECF-23213D871563}" srcOrd="0" destOrd="0" parTransId="{4A4E4BB6-0B42-49BD-B1F5-9534DE5EF9C3}" sibTransId="{B414CA09-3858-41AE-988A-761C40704C3A}"/>
    <dgm:cxn modelId="{61BF7BC3-0545-4981-9778-C8D99FC08C8D}" type="presOf" srcId="{6C5D0D08-F960-49C3-BA4F-B671F33A3FCB}" destId="{90960237-A26A-42AE-AEE0-06CC2F2238AF}" srcOrd="0" destOrd="0" presId="urn:microsoft.com/office/officeart/2005/8/layout/vList2"/>
    <dgm:cxn modelId="{33BC46C6-19CD-44CC-AB07-59989E070DD9}" srcId="{6C5D0D08-F960-49C3-BA4F-B671F33A3FCB}" destId="{F0EE0E0A-453E-46A7-B35C-2C2144838E23}" srcOrd="0" destOrd="0" parTransId="{369F3116-F0AC-44B1-9D81-10B975A621FC}" sibTransId="{660FC215-25F2-476E-997F-950C022FEC35}"/>
    <dgm:cxn modelId="{E472C1C6-83BE-46A2-A212-4EA1A46EE0F4}" type="presOf" srcId="{42397E6D-36A9-4469-A4D7-A0379EABEE9D}" destId="{62DA1463-B0CA-4843-B9D9-FF682C216269}" srcOrd="0" destOrd="0" presId="urn:microsoft.com/office/officeart/2005/8/layout/vList2"/>
    <dgm:cxn modelId="{4EF1BFCC-6FC9-402B-98D8-681F0E7442DB}" type="presOf" srcId="{8776158A-F45C-4984-9229-EA0D173523AF}" destId="{ABFF6F89-6250-445C-9FAC-A628BDD8A554}" srcOrd="0" destOrd="0" presId="urn:microsoft.com/office/officeart/2005/8/layout/vList2"/>
    <dgm:cxn modelId="{24956BD6-F94A-4433-B9F0-01214D09B1D3}" type="presOf" srcId="{CA7C518E-4CDC-4595-BECF-23213D871563}" destId="{62A9DBD2-51C5-4A46-958B-7B6687202429}" srcOrd="0" destOrd="0" presId="urn:microsoft.com/office/officeart/2005/8/layout/vList2"/>
    <dgm:cxn modelId="{01A322E2-9098-4B17-9B61-2B417FE7A702}" type="presOf" srcId="{4B15DB4C-A99B-4622-8354-6ADEDE815092}" destId="{95624062-2F02-45C2-AA10-07C449D1FB1E}" srcOrd="0" destOrd="1" presId="urn:microsoft.com/office/officeart/2005/8/layout/vList2"/>
    <dgm:cxn modelId="{6956D1E3-8B00-43D4-84A0-AF080D2FBFAD}" srcId="{8776158A-F45C-4984-9229-EA0D173523AF}" destId="{C939F5C7-46AF-4185-88A0-304303B34784}" srcOrd="2" destOrd="0" parTransId="{E0C755BE-F4CB-46AA-9360-C9A3EDB8F39D}" sibTransId="{034F6D40-B9B0-4C3A-B05A-548E7D9DA6E0}"/>
    <dgm:cxn modelId="{92703AF9-723D-42DA-87B8-30F7DA2B70FC}" srcId="{8776158A-F45C-4984-9229-EA0D173523AF}" destId="{558768E3-097B-4EC9-B1D0-56D0037E052E}" srcOrd="0" destOrd="0" parTransId="{A4F147CD-922A-49CA-BA2B-D58BF9B62060}" sibTransId="{EAA686F9-E483-412F-B090-1C4C92385AB6}"/>
    <dgm:cxn modelId="{994EB0FA-158E-4198-8E36-5B975C257A1A}" type="presOf" srcId="{B8522031-59AB-4EA7-A9CB-EBEE4DF7D18A}" destId="{95624062-2F02-45C2-AA10-07C449D1FB1E}" srcOrd="0" destOrd="0" presId="urn:microsoft.com/office/officeart/2005/8/layout/vList2"/>
    <dgm:cxn modelId="{553276A7-D263-4C8E-9406-72B6AE6E8724}" type="presParOf" srcId="{ABFF6F89-6250-445C-9FAC-A628BDD8A554}" destId="{44296658-19D8-4C72-BA66-DDA214CFCAC0}" srcOrd="0" destOrd="0" presId="urn:microsoft.com/office/officeart/2005/8/layout/vList2"/>
    <dgm:cxn modelId="{2383B7EA-621A-46B3-B6AE-5AF99CE26611}" type="presParOf" srcId="{ABFF6F89-6250-445C-9FAC-A628BDD8A554}" destId="{62DA1463-B0CA-4843-B9D9-FF682C216269}" srcOrd="1" destOrd="0" presId="urn:microsoft.com/office/officeart/2005/8/layout/vList2"/>
    <dgm:cxn modelId="{3CC3E940-F85B-4AC2-9E03-134A2A0C89BB}" type="presParOf" srcId="{ABFF6F89-6250-445C-9FAC-A628BDD8A554}" destId="{B2E5F531-4916-4DC4-8E18-74F8BFE08DCF}" srcOrd="2" destOrd="0" presId="urn:microsoft.com/office/officeart/2005/8/layout/vList2"/>
    <dgm:cxn modelId="{04481E88-EA64-40C0-B374-55EB302835D3}" type="presParOf" srcId="{ABFF6F89-6250-445C-9FAC-A628BDD8A554}" destId="{62A9DBD2-51C5-4A46-958B-7B6687202429}" srcOrd="3" destOrd="0" presId="urn:microsoft.com/office/officeart/2005/8/layout/vList2"/>
    <dgm:cxn modelId="{1DCD6749-E2CE-49C8-9694-043C56819400}" type="presParOf" srcId="{ABFF6F89-6250-445C-9FAC-A628BDD8A554}" destId="{875BC556-F80F-41F9-AE94-6A05C1E261CE}" srcOrd="4" destOrd="0" presId="urn:microsoft.com/office/officeart/2005/8/layout/vList2"/>
    <dgm:cxn modelId="{E2AA5E65-8A21-47C0-BD05-A1F59A0BB90E}" type="presParOf" srcId="{ABFF6F89-6250-445C-9FAC-A628BDD8A554}" destId="{95624062-2F02-45C2-AA10-07C449D1FB1E}" srcOrd="5" destOrd="0" presId="urn:microsoft.com/office/officeart/2005/8/layout/vList2"/>
    <dgm:cxn modelId="{F109E801-D9E3-46EF-983F-FA92B6B8EA98}" type="presParOf" srcId="{ABFF6F89-6250-445C-9FAC-A628BDD8A554}" destId="{90960237-A26A-42AE-AEE0-06CC2F2238AF}" srcOrd="6" destOrd="0" presId="urn:microsoft.com/office/officeart/2005/8/layout/vList2"/>
    <dgm:cxn modelId="{1B2C171D-5040-4791-BF90-3ABAC9759F9C}" type="presParOf" srcId="{ABFF6F89-6250-445C-9FAC-A628BDD8A554}" destId="{327BB434-9F27-4743-A761-C836A6BED1A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966493-63E9-45A5-B2CE-E3C19C2260C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BFAD68-EE2E-4D46-AD46-FDDA5C60307C}">
      <dgm:prSet/>
      <dgm:spPr/>
      <dgm:t>
        <a:bodyPr/>
        <a:lstStyle/>
        <a:p>
          <a:r>
            <a:rPr lang="en-US" b="1" dirty="0"/>
            <a:t>Project Design</a:t>
          </a:r>
          <a:endParaRPr lang="en-US" dirty="0"/>
        </a:p>
      </dgm:t>
    </dgm:pt>
    <dgm:pt modelId="{38C9B4C0-DAC8-47E0-AEA2-ECEAA65C960B}" type="parTrans" cxnId="{D64EC121-DD71-4485-9034-9A6AA6B0448D}">
      <dgm:prSet/>
      <dgm:spPr/>
      <dgm:t>
        <a:bodyPr/>
        <a:lstStyle/>
        <a:p>
          <a:endParaRPr lang="en-US"/>
        </a:p>
      </dgm:t>
    </dgm:pt>
    <dgm:pt modelId="{8ADE71C0-B56E-4882-B112-5F83D88617E6}" type="sibTrans" cxnId="{D64EC121-DD71-4485-9034-9A6AA6B0448D}">
      <dgm:prSet/>
      <dgm:spPr/>
      <dgm:t>
        <a:bodyPr/>
        <a:lstStyle/>
        <a:p>
          <a:endParaRPr lang="en-US"/>
        </a:p>
      </dgm:t>
    </dgm:pt>
    <dgm:pt modelId="{546480FC-1F5B-4562-B6B5-3EC9DC40E400}">
      <dgm:prSet/>
      <dgm:spPr/>
      <dgm:t>
        <a:bodyPr/>
        <a:lstStyle/>
        <a:p>
          <a:r>
            <a:rPr lang="en-US" dirty="0"/>
            <a:t>Program evaluation with a mixed-methods design.</a:t>
          </a:r>
        </a:p>
      </dgm:t>
    </dgm:pt>
    <dgm:pt modelId="{519F8E94-F853-4F32-B69B-81C1F10355AF}" type="parTrans" cxnId="{2C774405-9237-4E8F-AEFA-6C2543AF534C}">
      <dgm:prSet/>
      <dgm:spPr/>
      <dgm:t>
        <a:bodyPr/>
        <a:lstStyle/>
        <a:p>
          <a:endParaRPr lang="en-US"/>
        </a:p>
      </dgm:t>
    </dgm:pt>
    <dgm:pt modelId="{993AAA0A-7320-4D41-8FDE-730B29F44EF4}" type="sibTrans" cxnId="{2C774405-9237-4E8F-AEFA-6C2543AF534C}">
      <dgm:prSet/>
      <dgm:spPr/>
      <dgm:t>
        <a:bodyPr/>
        <a:lstStyle/>
        <a:p>
          <a:endParaRPr lang="en-US"/>
        </a:p>
      </dgm:t>
    </dgm:pt>
    <dgm:pt modelId="{1BB5DDA7-A58F-48D5-8523-56E364035778}">
      <dgm:prSet/>
      <dgm:spPr/>
      <dgm:t>
        <a:bodyPr/>
        <a:lstStyle/>
        <a:p>
          <a:r>
            <a:rPr lang="en-US" b="1" dirty="0"/>
            <a:t>Setting and Sample</a:t>
          </a:r>
          <a:endParaRPr lang="en-US" dirty="0"/>
        </a:p>
      </dgm:t>
    </dgm:pt>
    <dgm:pt modelId="{DE46526F-B038-442B-AC15-C9FB7B64243D}" type="parTrans" cxnId="{A9AAE67B-D43C-4B80-9678-FF9917200E28}">
      <dgm:prSet/>
      <dgm:spPr/>
      <dgm:t>
        <a:bodyPr/>
        <a:lstStyle/>
        <a:p>
          <a:endParaRPr lang="en-US"/>
        </a:p>
      </dgm:t>
    </dgm:pt>
    <dgm:pt modelId="{8EDA425B-A677-4701-B967-07EA11486949}" type="sibTrans" cxnId="{A9AAE67B-D43C-4B80-9678-FF9917200E28}">
      <dgm:prSet/>
      <dgm:spPr/>
      <dgm:t>
        <a:bodyPr/>
        <a:lstStyle/>
        <a:p>
          <a:endParaRPr lang="en-US"/>
        </a:p>
      </dgm:t>
    </dgm:pt>
    <dgm:pt modelId="{5138DD89-22A5-47FA-94E4-50320C76A2A8}">
      <dgm:prSet/>
      <dgm:spPr/>
      <dgm:t>
        <a:bodyPr/>
        <a:lstStyle/>
        <a:p>
          <a:r>
            <a:rPr lang="en-US" dirty="0"/>
            <a:t>Evaluation will be conducted on the inpatient units. </a:t>
          </a:r>
        </a:p>
      </dgm:t>
    </dgm:pt>
    <dgm:pt modelId="{BA7F3768-D12D-419D-8975-C4A95F369890}" type="parTrans" cxnId="{9F28A0EA-2745-4769-96B0-C5155432A3A8}">
      <dgm:prSet/>
      <dgm:spPr/>
      <dgm:t>
        <a:bodyPr/>
        <a:lstStyle/>
        <a:p>
          <a:endParaRPr lang="en-US"/>
        </a:p>
      </dgm:t>
    </dgm:pt>
    <dgm:pt modelId="{477593B9-B2E3-4040-A743-D5DFEC062E5D}" type="sibTrans" cxnId="{9F28A0EA-2745-4769-96B0-C5155432A3A8}">
      <dgm:prSet/>
      <dgm:spPr/>
      <dgm:t>
        <a:bodyPr/>
        <a:lstStyle/>
        <a:p>
          <a:endParaRPr lang="en-US"/>
        </a:p>
      </dgm:t>
    </dgm:pt>
    <dgm:pt modelId="{CFDEDF32-0DA9-43F2-A279-60083FF5A2DA}">
      <dgm:prSet/>
      <dgm:spPr/>
      <dgm:t>
        <a:bodyPr/>
        <a:lstStyle/>
        <a:p>
          <a:r>
            <a:rPr lang="en-US" dirty="0"/>
            <a:t>Excludes the emergency department, clinical decision unit, and outpatient procedural areas</a:t>
          </a:r>
        </a:p>
      </dgm:t>
    </dgm:pt>
    <dgm:pt modelId="{8A921DA6-95D7-42BE-86F0-4B086A7ACA7C}" type="parTrans" cxnId="{F20AFED8-3557-4AA4-A4F2-D41A29504B9C}">
      <dgm:prSet/>
      <dgm:spPr/>
      <dgm:t>
        <a:bodyPr/>
        <a:lstStyle/>
        <a:p>
          <a:endParaRPr lang="en-US"/>
        </a:p>
      </dgm:t>
    </dgm:pt>
    <dgm:pt modelId="{7AD3D5F8-0AB6-4589-8D52-3002F7003E93}" type="sibTrans" cxnId="{F20AFED8-3557-4AA4-A4F2-D41A29504B9C}">
      <dgm:prSet/>
      <dgm:spPr/>
      <dgm:t>
        <a:bodyPr/>
        <a:lstStyle/>
        <a:p>
          <a:endParaRPr lang="en-US"/>
        </a:p>
      </dgm:t>
    </dgm:pt>
    <dgm:pt modelId="{30948FA4-48FA-4A59-AD1E-9525E5432611}">
      <dgm:prSet/>
      <dgm:spPr/>
      <dgm:t>
        <a:bodyPr/>
        <a:lstStyle/>
        <a:p>
          <a:r>
            <a:rPr lang="en-US" dirty="0"/>
            <a:t>Survey participants include nursing and nursing support staff. </a:t>
          </a:r>
        </a:p>
      </dgm:t>
    </dgm:pt>
    <dgm:pt modelId="{B6122191-AFE7-466E-BFF9-D34B5EDBF428}" type="parTrans" cxnId="{3DCBDD3A-A45F-4EB0-A631-7092EF02E961}">
      <dgm:prSet/>
      <dgm:spPr/>
      <dgm:t>
        <a:bodyPr/>
        <a:lstStyle/>
        <a:p>
          <a:endParaRPr lang="en-US"/>
        </a:p>
      </dgm:t>
    </dgm:pt>
    <dgm:pt modelId="{1F6575A2-86B2-435A-9E91-9DA41F9D90D3}" type="sibTrans" cxnId="{3DCBDD3A-A45F-4EB0-A631-7092EF02E961}">
      <dgm:prSet/>
      <dgm:spPr/>
      <dgm:t>
        <a:bodyPr/>
        <a:lstStyle/>
        <a:p>
          <a:endParaRPr lang="en-US"/>
        </a:p>
      </dgm:t>
    </dgm:pt>
    <dgm:pt modelId="{408A152E-E83A-4FCB-BAF0-72B596AF03C2}">
      <dgm:prSet/>
      <dgm:spPr/>
      <dgm:t>
        <a:bodyPr/>
        <a:lstStyle/>
        <a:p>
          <a:r>
            <a:rPr lang="en-US" dirty="0"/>
            <a:t>Nursing leadership will conduct a separate survey evaluation.</a:t>
          </a:r>
        </a:p>
      </dgm:t>
    </dgm:pt>
    <dgm:pt modelId="{B06D121A-8086-443E-84D3-5A7BF51ABAB6}" type="parTrans" cxnId="{FBF9AFE1-4841-4280-A02E-A7625DA0B2D6}">
      <dgm:prSet/>
      <dgm:spPr/>
      <dgm:t>
        <a:bodyPr/>
        <a:lstStyle/>
        <a:p>
          <a:endParaRPr lang="en-US"/>
        </a:p>
      </dgm:t>
    </dgm:pt>
    <dgm:pt modelId="{7015B4D7-FF1F-4EC6-9319-9134491C85F5}" type="sibTrans" cxnId="{FBF9AFE1-4841-4280-A02E-A7625DA0B2D6}">
      <dgm:prSet/>
      <dgm:spPr/>
      <dgm:t>
        <a:bodyPr/>
        <a:lstStyle/>
        <a:p>
          <a:endParaRPr lang="en-US"/>
        </a:p>
      </dgm:t>
    </dgm:pt>
    <dgm:pt modelId="{BFF36220-2B8C-4F3D-9A17-C549ABA953A1}">
      <dgm:prSet/>
      <dgm:spPr/>
      <dgm:t>
        <a:bodyPr/>
        <a:lstStyle/>
        <a:p>
          <a:r>
            <a:rPr lang="en-US" dirty="0"/>
            <a:t>Evaluation will be conducted based on the first four months of its implementation.</a:t>
          </a:r>
        </a:p>
      </dgm:t>
    </dgm:pt>
    <dgm:pt modelId="{7B9CDC88-8008-40C2-AE90-11BA6AA013D5}" type="parTrans" cxnId="{8D6E10CB-825E-4604-AA77-9CCC0A512452}">
      <dgm:prSet/>
      <dgm:spPr/>
      <dgm:t>
        <a:bodyPr/>
        <a:lstStyle/>
        <a:p>
          <a:endParaRPr lang="en-US"/>
        </a:p>
      </dgm:t>
    </dgm:pt>
    <dgm:pt modelId="{96510F53-6E1F-4010-A61E-DB9E689C20EC}" type="sibTrans" cxnId="{8D6E10CB-825E-4604-AA77-9CCC0A512452}">
      <dgm:prSet/>
      <dgm:spPr/>
      <dgm:t>
        <a:bodyPr/>
        <a:lstStyle/>
        <a:p>
          <a:endParaRPr lang="en-US"/>
        </a:p>
      </dgm:t>
    </dgm:pt>
    <dgm:pt modelId="{55455DF5-96FF-4891-AC18-405A67D18289}" type="pres">
      <dgm:prSet presAssocID="{D2966493-63E9-45A5-B2CE-E3C19C2260CF}" presName="linear" presStyleCnt="0">
        <dgm:presLayoutVars>
          <dgm:dir/>
          <dgm:animLvl val="lvl"/>
          <dgm:resizeHandles val="exact"/>
        </dgm:presLayoutVars>
      </dgm:prSet>
      <dgm:spPr/>
    </dgm:pt>
    <dgm:pt modelId="{15D1ADE4-98B0-432C-9F71-1D7D113D82A2}" type="pres">
      <dgm:prSet presAssocID="{47BFAD68-EE2E-4D46-AD46-FDDA5C60307C}" presName="parentLin" presStyleCnt="0"/>
      <dgm:spPr/>
    </dgm:pt>
    <dgm:pt modelId="{6DE6980C-0230-4502-A28A-91E2E4F65DC4}" type="pres">
      <dgm:prSet presAssocID="{47BFAD68-EE2E-4D46-AD46-FDDA5C60307C}" presName="parentLeftMargin" presStyleLbl="node1" presStyleIdx="0" presStyleCnt="2"/>
      <dgm:spPr/>
    </dgm:pt>
    <dgm:pt modelId="{4E4ABE97-DC6C-4DB2-B9A7-B85ED8A37060}" type="pres">
      <dgm:prSet presAssocID="{47BFAD68-EE2E-4D46-AD46-FDDA5C6030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ABD7A40-667C-47F0-9924-BD8D2B4C4C50}" type="pres">
      <dgm:prSet presAssocID="{47BFAD68-EE2E-4D46-AD46-FDDA5C60307C}" presName="negativeSpace" presStyleCnt="0"/>
      <dgm:spPr/>
    </dgm:pt>
    <dgm:pt modelId="{9E306680-9389-413B-BD73-465CE539854C}" type="pres">
      <dgm:prSet presAssocID="{47BFAD68-EE2E-4D46-AD46-FDDA5C60307C}" presName="childText" presStyleLbl="conFgAcc1" presStyleIdx="0" presStyleCnt="2">
        <dgm:presLayoutVars>
          <dgm:bulletEnabled val="1"/>
        </dgm:presLayoutVars>
      </dgm:prSet>
      <dgm:spPr/>
    </dgm:pt>
    <dgm:pt modelId="{A0177466-E836-4691-B648-8C6C08961ED0}" type="pres">
      <dgm:prSet presAssocID="{8ADE71C0-B56E-4882-B112-5F83D88617E6}" presName="spaceBetweenRectangles" presStyleCnt="0"/>
      <dgm:spPr/>
    </dgm:pt>
    <dgm:pt modelId="{B1B77A1D-ED67-40DC-994C-7FB9755BDC2F}" type="pres">
      <dgm:prSet presAssocID="{1BB5DDA7-A58F-48D5-8523-56E364035778}" presName="parentLin" presStyleCnt="0"/>
      <dgm:spPr/>
    </dgm:pt>
    <dgm:pt modelId="{FD1CE8C6-F825-4894-B904-87E6C8D4FAA0}" type="pres">
      <dgm:prSet presAssocID="{1BB5DDA7-A58F-48D5-8523-56E364035778}" presName="parentLeftMargin" presStyleLbl="node1" presStyleIdx="0" presStyleCnt="2"/>
      <dgm:spPr/>
    </dgm:pt>
    <dgm:pt modelId="{0CFC9F2E-780F-4C87-8D56-D2CBFACB2271}" type="pres">
      <dgm:prSet presAssocID="{1BB5DDA7-A58F-48D5-8523-56E36403577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6BB8EB7-8AEB-4730-B171-77CF37CDB3E7}" type="pres">
      <dgm:prSet presAssocID="{1BB5DDA7-A58F-48D5-8523-56E364035778}" presName="negativeSpace" presStyleCnt="0"/>
      <dgm:spPr/>
    </dgm:pt>
    <dgm:pt modelId="{A2CBA0A3-371C-45DC-9273-3695CE0528D1}" type="pres">
      <dgm:prSet presAssocID="{1BB5DDA7-A58F-48D5-8523-56E36403577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C774405-9237-4E8F-AEFA-6C2543AF534C}" srcId="{47BFAD68-EE2E-4D46-AD46-FDDA5C60307C}" destId="{546480FC-1F5B-4562-B6B5-3EC9DC40E400}" srcOrd="0" destOrd="0" parTransId="{519F8E94-F853-4F32-B69B-81C1F10355AF}" sibTransId="{993AAA0A-7320-4D41-8FDE-730B29F44EF4}"/>
    <dgm:cxn modelId="{D64EC121-DD71-4485-9034-9A6AA6B0448D}" srcId="{D2966493-63E9-45A5-B2CE-E3C19C2260CF}" destId="{47BFAD68-EE2E-4D46-AD46-FDDA5C60307C}" srcOrd="0" destOrd="0" parTransId="{38C9B4C0-DAC8-47E0-AEA2-ECEAA65C960B}" sibTransId="{8ADE71C0-B56E-4882-B112-5F83D88617E6}"/>
    <dgm:cxn modelId="{DD640827-E628-4997-85B3-56D81EB99E5A}" type="presOf" srcId="{BFF36220-2B8C-4F3D-9A17-C549ABA953A1}" destId="{A2CBA0A3-371C-45DC-9273-3695CE0528D1}" srcOrd="0" destOrd="4" presId="urn:microsoft.com/office/officeart/2005/8/layout/list1"/>
    <dgm:cxn modelId="{753B6F2E-6482-4F35-BAE6-2F72A62AE047}" type="presOf" srcId="{5138DD89-22A5-47FA-94E4-50320C76A2A8}" destId="{A2CBA0A3-371C-45DC-9273-3695CE0528D1}" srcOrd="0" destOrd="0" presId="urn:microsoft.com/office/officeart/2005/8/layout/list1"/>
    <dgm:cxn modelId="{3DCBDD3A-A45F-4EB0-A631-7092EF02E961}" srcId="{1BB5DDA7-A58F-48D5-8523-56E364035778}" destId="{30948FA4-48FA-4A59-AD1E-9525E5432611}" srcOrd="1" destOrd="0" parTransId="{B6122191-AFE7-466E-BFF9-D34B5EDBF428}" sibTransId="{1F6575A2-86B2-435A-9E91-9DA41F9D90D3}"/>
    <dgm:cxn modelId="{C0CF443B-AA9E-41AD-9FA2-EF78AA8B4BEA}" type="presOf" srcId="{47BFAD68-EE2E-4D46-AD46-FDDA5C60307C}" destId="{4E4ABE97-DC6C-4DB2-B9A7-B85ED8A37060}" srcOrd="1" destOrd="0" presId="urn:microsoft.com/office/officeart/2005/8/layout/list1"/>
    <dgm:cxn modelId="{31B4A764-1AFC-4FB7-9CBA-D38868E3CEE6}" type="presOf" srcId="{546480FC-1F5B-4562-B6B5-3EC9DC40E400}" destId="{9E306680-9389-413B-BD73-465CE539854C}" srcOrd="0" destOrd="0" presId="urn:microsoft.com/office/officeart/2005/8/layout/list1"/>
    <dgm:cxn modelId="{A9AAE67B-D43C-4B80-9678-FF9917200E28}" srcId="{D2966493-63E9-45A5-B2CE-E3C19C2260CF}" destId="{1BB5DDA7-A58F-48D5-8523-56E364035778}" srcOrd="1" destOrd="0" parTransId="{DE46526F-B038-442B-AC15-C9FB7B64243D}" sibTransId="{8EDA425B-A677-4701-B967-07EA11486949}"/>
    <dgm:cxn modelId="{69B472A5-2177-4FFE-A981-24EC65B49DF0}" type="presOf" srcId="{30948FA4-48FA-4A59-AD1E-9525E5432611}" destId="{A2CBA0A3-371C-45DC-9273-3695CE0528D1}" srcOrd="0" destOrd="2" presId="urn:microsoft.com/office/officeart/2005/8/layout/list1"/>
    <dgm:cxn modelId="{AF8748AD-B015-44A0-A030-3B8F9FB006E9}" type="presOf" srcId="{CFDEDF32-0DA9-43F2-A279-60083FF5A2DA}" destId="{A2CBA0A3-371C-45DC-9273-3695CE0528D1}" srcOrd="0" destOrd="1" presId="urn:microsoft.com/office/officeart/2005/8/layout/list1"/>
    <dgm:cxn modelId="{BD91FAAD-1E65-45AC-8A67-E6656CD94F92}" type="presOf" srcId="{D2966493-63E9-45A5-B2CE-E3C19C2260CF}" destId="{55455DF5-96FF-4891-AC18-405A67D18289}" srcOrd="0" destOrd="0" presId="urn:microsoft.com/office/officeart/2005/8/layout/list1"/>
    <dgm:cxn modelId="{8D6E10CB-825E-4604-AA77-9CCC0A512452}" srcId="{1BB5DDA7-A58F-48D5-8523-56E364035778}" destId="{BFF36220-2B8C-4F3D-9A17-C549ABA953A1}" srcOrd="2" destOrd="0" parTransId="{7B9CDC88-8008-40C2-AE90-11BA6AA013D5}" sibTransId="{96510F53-6E1F-4010-A61E-DB9E689C20EC}"/>
    <dgm:cxn modelId="{F20AFED8-3557-4AA4-A4F2-D41A29504B9C}" srcId="{5138DD89-22A5-47FA-94E4-50320C76A2A8}" destId="{CFDEDF32-0DA9-43F2-A279-60083FF5A2DA}" srcOrd="0" destOrd="0" parTransId="{8A921DA6-95D7-42BE-86F0-4B086A7ACA7C}" sibTransId="{7AD3D5F8-0AB6-4589-8D52-3002F7003E93}"/>
    <dgm:cxn modelId="{56A812DE-88AC-4713-BB82-C2F4139E306D}" type="presOf" srcId="{408A152E-E83A-4FCB-BAF0-72B596AF03C2}" destId="{A2CBA0A3-371C-45DC-9273-3695CE0528D1}" srcOrd="0" destOrd="3" presId="urn:microsoft.com/office/officeart/2005/8/layout/list1"/>
    <dgm:cxn modelId="{FBF9AFE1-4841-4280-A02E-A7625DA0B2D6}" srcId="{30948FA4-48FA-4A59-AD1E-9525E5432611}" destId="{408A152E-E83A-4FCB-BAF0-72B596AF03C2}" srcOrd="0" destOrd="0" parTransId="{B06D121A-8086-443E-84D3-5A7BF51ABAB6}" sibTransId="{7015B4D7-FF1F-4EC6-9319-9134491C85F5}"/>
    <dgm:cxn modelId="{94A2E8E3-BD4D-4E5C-A1A5-56598341D290}" type="presOf" srcId="{1BB5DDA7-A58F-48D5-8523-56E364035778}" destId="{0CFC9F2E-780F-4C87-8D56-D2CBFACB2271}" srcOrd="1" destOrd="0" presId="urn:microsoft.com/office/officeart/2005/8/layout/list1"/>
    <dgm:cxn modelId="{0FB1D0E6-EB02-45E2-910B-3962D9488C21}" type="presOf" srcId="{1BB5DDA7-A58F-48D5-8523-56E364035778}" destId="{FD1CE8C6-F825-4894-B904-87E6C8D4FAA0}" srcOrd="0" destOrd="0" presId="urn:microsoft.com/office/officeart/2005/8/layout/list1"/>
    <dgm:cxn modelId="{9F28A0EA-2745-4769-96B0-C5155432A3A8}" srcId="{1BB5DDA7-A58F-48D5-8523-56E364035778}" destId="{5138DD89-22A5-47FA-94E4-50320C76A2A8}" srcOrd="0" destOrd="0" parTransId="{BA7F3768-D12D-419D-8975-C4A95F369890}" sibTransId="{477593B9-B2E3-4040-A743-D5DFEC062E5D}"/>
    <dgm:cxn modelId="{7411C2EE-F253-4721-BC2D-3477DAEF6E76}" type="presOf" srcId="{47BFAD68-EE2E-4D46-AD46-FDDA5C60307C}" destId="{6DE6980C-0230-4502-A28A-91E2E4F65DC4}" srcOrd="0" destOrd="0" presId="urn:microsoft.com/office/officeart/2005/8/layout/list1"/>
    <dgm:cxn modelId="{B27C12C2-9E3B-4471-89CE-BD0BD7D3FE05}" type="presParOf" srcId="{55455DF5-96FF-4891-AC18-405A67D18289}" destId="{15D1ADE4-98B0-432C-9F71-1D7D113D82A2}" srcOrd="0" destOrd="0" presId="urn:microsoft.com/office/officeart/2005/8/layout/list1"/>
    <dgm:cxn modelId="{A44DAEDF-F6CC-435C-9BFF-CEFB79CE4713}" type="presParOf" srcId="{15D1ADE4-98B0-432C-9F71-1D7D113D82A2}" destId="{6DE6980C-0230-4502-A28A-91E2E4F65DC4}" srcOrd="0" destOrd="0" presId="urn:microsoft.com/office/officeart/2005/8/layout/list1"/>
    <dgm:cxn modelId="{5CDDB266-B962-4C23-90E2-F9B958220815}" type="presParOf" srcId="{15D1ADE4-98B0-432C-9F71-1D7D113D82A2}" destId="{4E4ABE97-DC6C-4DB2-B9A7-B85ED8A37060}" srcOrd="1" destOrd="0" presId="urn:microsoft.com/office/officeart/2005/8/layout/list1"/>
    <dgm:cxn modelId="{6957843B-5FB3-4437-B03D-76B7F1F224C9}" type="presParOf" srcId="{55455DF5-96FF-4891-AC18-405A67D18289}" destId="{8ABD7A40-667C-47F0-9924-BD8D2B4C4C50}" srcOrd="1" destOrd="0" presId="urn:microsoft.com/office/officeart/2005/8/layout/list1"/>
    <dgm:cxn modelId="{EAF044F8-C3EC-4C43-9D63-D5CDDDDE5376}" type="presParOf" srcId="{55455DF5-96FF-4891-AC18-405A67D18289}" destId="{9E306680-9389-413B-BD73-465CE539854C}" srcOrd="2" destOrd="0" presId="urn:microsoft.com/office/officeart/2005/8/layout/list1"/>
    <dgm:cxn modelId="{8CAC2233-F97E-4E51-8CB6-C391DC4D9EEB}" type="presParOf" srcId="{55455DF5-96FF-4891-AC18-405A67D18289}" destId="{A0177466-E836-4691-B648-8C6C08961ED0}" srcOrd="3" destOrd="0" presId="urn:microsoft.com/office/officeart/2005/8/layout/list1"/>
    <dgm:cxn modelId="{9D278D6C-93B2-4077-9D63-8DDBDB7F3F2E}" type="presParOf" srcId="{55455DF5-96FF-4891-AC18-405A67D18289}" destId="{B1B77A1D-ED67-40DC-994C-7FB9755BDC2F}" srcOrd="4" destOrd="0" presId="urn:microsoft.com/office/officeart/2005/8/layout/list1"/>
    <dgm:cxn modelId="{914D11D1-76A3-44E8-8BD3-E0A9E8157942}" type="presParOf" srcId="{B1B77A1D-ED67-40DC-994C-7FB9755BDC2F}" destId="{FD1CE8C6-F825-4894-B904-87E6C8D4FAA0}" srcOrd="0" destOrd="0" presId="urn:microsoft.com/office/officeart/2005/8/layout/list1"/>
    <dgm:cxn modelId="{E79804BA-8CC9-42B6-83F9-1081CE0B9577}" type="presParOf" srcId="{B1B77A1D-ED67-40DC-994C-7FB9755BDC2F}" destId="{0CFC9F2E-780F-4C87-8D56-D2CBFACB2271}" srcOrd="1" destOrd="0" presId="urn:microsoft.com/office/officeart/2005/8/layout/list1"/>
    <dgm:cxn modelId="{0D5976B0-B472-4D94-AB94-AA51CB79C186}" type="presParOf" srcId="{55455DF5-96FF-4891-AC18-405A67D18289}" destId="{96BB8EB7-8AEB-4730-B171-77CF37CDB3E7}" srcOrd="5" destOrd="0" presId="urn:microsoft.com/office/officeart/2005/8/layout/list1"/>
    <dgm:cxn modelId="{19D6C412-097A-4E67-A612-3BF1CB6E364C}" type="presParOf" srcId="{55455DF5-96FF-4891-AC18-405A67D18289}" destId="{A2CBA0A3-371C-45DC-9273-3695CE0528D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44753C-0773-4058-A32F-C42FE70C303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395951-13C1-40F2-8033-E26815E911EE}">
      <dgm:prSet/>
      <dgm:spPr/>
      <dgm:t>
        <a:bodyPr/>
        <a:lstStyle/>
        <a:p>
          <a:pPr>
            <a:defRPr cap="all"/>
          </a:pPr>
          <a:r>
            <a:rPr lang="en-US" dirty="0"/>
            <a:t>The total number of completed clinical debrief sessions.</a:t>
          </a:r>
        </a:p>
      </dgm:t>
    </dgm:pt>
    <dgm:pt modelId="{8513B14C-DA42-4A56-9248-516B681D51AA}" type="parTrans" cxnId="{379C120F-4998-457C-8B63-CD8A6D86F1D9}">
      <dgm:prSet/>
      <dgm:spPr/>
      <dgm:t>
        <a:bodyPr/>
        <a:lstStyle/>
        <a:p>
          <a:endParaRPr lang="en-US"/>
        </a:p>
      </dgm:t>
    </dgm:pt>
    <dgm:pt modelId="{921AC8AC-D493-4A03-8661-4FC802A76144}" type="sibTrans" cxnId="{379C120F-4998-457C-8B63-CD8A6D86F1D9}">
      <dgm:prSet/>
      <dgm:spPr/>
      <dgm:t>
        <a:bodyPr/>
        <a:lstStyle/>
        <a:p>
          <a:endParaRPr lang="en-US"/>
        </a:p>
      </dgm:t>
    </dgm:pt>
    <dgm:pt modelId="{70DB81E3-03B3-4F6F-B9E0-485BDBEABAE7}">
      <dgm:prSet/>
      <dgm:spPr/>
      <dgm:t>
        <a:bodyPr/>
        <a:lstStyle/>
        <a:p>
          <a:pPr>
            <a:defRPr cap="all"/>
          </a:pPr>
          <a:r>
            <a:rPr lang="en-US" dirty="0"/>
            <a:t>The number of debriefing session completed with an identified debrief leader as nursing leadership.</a:t>
          </a:r>
        </a:p>
      </dgm:t>
    </dgm:pt>
    <dgm:pt modelId="{289CA92A-80EA-4096-9CCD-F318ADFDAC14}" type="parTrans" cxnId="{384C63F9-9415-4D7D-A1FF-3033B23036DA}">
      <dgm:prSet/>
      <dgm:spPr/>
      <dgm:t>
        <a:bodyPr/>
        <a:lstStyle/>
        <a:p>
          <a:endParaRPr lang="en-US"/>
        </a:p>
      </dgm:t>
    </dgm:pt>
    <dgm:pt modelId="{25E08EDF-BC4B-4D8E-9B5E-B971C5C3E102}" type="sibTrans" cxnId="{384C63F9-9415-4D7D-A1FF-3033B23036DA}">
      <dgm:prSet/>
      <dgm:spPr/>
      <dgm:t>
        <a:bodyPr/>
        <a:lstStyle/>
        <a:p>
          <a:endParaRPr lang="en-US"/>
        </a:p>
      </dgm:t>
    </dgm:pt>
    <dgm:pt modelId="{171ABF93-00DB-40E5-8435-1C5B9085FD3A}">
      <dgm:prSet/>
      <dgm:spPr/>
      <dgm:t>
        <a:bodyPr/>
        <a:lstStyle/>
        <a:p>
          <a:pPr>
            <a:defRPr cap="all"/>
          </a:pPr>
          <a:r>
            <a:rPr lang="en-US" dirty="0"/>
            <a:t>The ability of the facilitator to meet all key elements of debriefing.</a:t>
          </a:r>
        </a:p>
      </dgm:t>
    </dgm:pt>
    <dgm:pt modelId="{C073C1E8-75B8-490A-BDAA-6AF7433AF6C4}" type="parTrans" cxnId="{B906BD8B-FEAA-4868-B03E-8B192E70817E}">
      <dgm:prSet/>
      <dgm:spPr/>
      <dgm:t>
        <a:bodyPr/>
        <a:lstStyle/>
        <a:p>
          <a:endParaRPr lang="en-US"/>
        </a:p>
      </dgm:t>
    </dgm:pt>
    <dgm:pt modelId="{87FD2BA5-4F4C-4FB8-8C5C-EBE7A03759A9}" type="sibTrans" cxnId="{B906BD8B-FEAA-4868-B03E-8B192E70817E}">
      <dgm:prSet/>
      <dgm:spPr/>
      <dgm:t>
        <a:bodyPr/>
        <a:lstStyle/>
        <a:p>
          <a:endParaRPr lang="en-US"/>
        </a:p>
      </dgm:t>
    </dgm:pt>
    <dgm:pt modelId="{D420D937-9697-4D0C-9CDE-8C78B71BA4FE}">
      <dgm:prSet/>
      <dgm:spPr/>
      <dgm:t>
        <a:bodyPr/>
        <a:lstStyle/>
        <a:p>
          <a:pPr>
            <a:defRPr cap="all"/>
          </a:pPr>
          <a:r>
            <a:rPr lang="en-US" dirty="0"/>
            <a:t>Satisfaction of the session by the facilitators and participants.</a:t>
          </a:r>
        </a:p>
      </dgm:t>
    </dgm:pt>
    <dgm:pt modelId="{2672B6B4-37EE-4795-A296-8C461E13BFAA}" type="parTrans" cxnId="{65D86832-7594-4FE4-9E66-2EB70198D24B}">
      <dgm:prSet/>
      <dgm:spPr/>
      <dgm:t>
        <a:bodyPr/>
        <a:lstStyle/>
        <a:p>
          <a:endParaRPr lang="en-US"/>
        </a:p>
      </dgm:t>
    </dgm:pt>
    <dgm:pt modelId="{760C60E3-2320-4E11-911A-6D4683BBC11D}" type="sibTrans" cxnId="{65D86832-7594-4FE4-9E66-2EB70198D24B}">
      <dgm:prSet/>
      <dgm:spPr/>
      <dgm:t>
        <a:bodyPr/>
        <a:lstStyle/>
        <a:p>
          <a:endParaRPr lang="en-US"/>
        </a:p>
      </dgm:t>
    </dgm:pt>
    <dgm:pt modelId="{4C2C48FE-F53F-4247-8665-C7A44F1A9B2E}">
      <dgm:prSet/>
      <dgm:spPr/>
      <dgm:t>
        <a:bodyPr/>
        <a:lstStyle/>
        <a:p>
          <a:pPr>
            <a:defRPr cap="all"/>
          </a:pPr>
          <a:r>
            <a:rPr lang="en-US" dirty="0"/>
            <a:t>Utilization of support resources from staff.</a:t>
          </a:r>
        </a:p>
      </dgm:t>
    </dgm:pt>
    <dgm:pt modelId="{7FB3AE11-C451-432C-9372-039C447450D3}" type="parTrans" cxnId="{EED5ACA9-7AD6-4AED-9F40-3AF5FAF51090}">
      <dgm:prSet/>
      <dgm:spPr/>
      <dgm:t>
        <a:bodyPr/>
        <a:lstStyle/>
        <a:p>
          <a:endParaRPr lang="en-US"/>
        </a:p>
      </dgm:t>
    </dgm:pt>
    <dgm:pt modelId="{A76A0305-8725-460D-B448-C1BA7C6B6DBC}" type="sibTrans" cxnId="{EED5ACA9-7AD6-4AED-9F40-3AF5FAF51090}">
      <dgm:prSet/>
      <dgm:spPr/>
      <dgm:t>
        <a:bodyPr/>
        <a:lstStyle/>
        <a:p>
          <a:endParaRPr lang="en-US"/>
        </a:p>
      </dgm:t>
    </dgm:pt>
    <dgm:pt modelId="{7EF9FA7E-1B27-4EF8-ACCD-292897EA3331}" type="pres">
      <dgm:prSet presAssocID="{9C44753C-0773-4058-A32F-C42FE70C3037}" presName="vert0" presStyleCnt="0">
        <dgm:presLayoutVars>
          <dgm:dir/>
          <dgm:animOne val="branch"/>
          <dgm:animLvl val="lvl"/>
        </dgm:presLayoutVars>
      </dgm:prSet>
      <dgm:spPr/>
    </dgm:pt>
    <dgm:pt modelId="{1A2B3361-5210-4622-9223-BA0066DA7DCB}" type="pres">
      <dgm:prSet presAssocID="{74395951-13C1-40F2-8033-E26815E911EE}" presName="thickLine" presStyleLbl="alignNode1" presStyleIdx="0" presStyleCnt="5"/>
      <dgm:spPr/>
    </dgm:pt>
    <dgm:pt modelId="{18CD2B09-9C45-48B2-BC6F-EFBD9C093DCE}" type="pres">
      <dgm:prSet presAssocID="{74395951-13C1-40F2-8033-E26815E911EE}" presName="horz1" presStyleCnt="0"/>
      <dgm:spPr/>
    </dgm:pt>
    <dgm:pt modelId="{05FA39ED-C3AE-4C26-BF41-9E191E86009B}" type="pres">
      <dgm:prSet presAssocID="{74395951-13C1-40F2-8033-E26815E911EE}" presName="tx1" presStyleLbl="revTx" presStyleIdx="0" presStyleCnt="5"/>
      <dgm:spPr/>
    </dgm:pt>
    <dgm:pt modelId="{D62C6E68-CC76-428D-887F-E99740EE4914}" type="pres">
      <dgm:prSet presAssocID="{74395951-13C1-40F2-8033-E26815E911EE}" presName="vert1" presStyleCnt="0"/>
      <dgm:spPr/>
    </dgm:pt>
    <dgm:pt modelId="{ED100A6D-35C9-493D-96AF-92F2A01CAE62}" type="pres">
      <dgm:prSet presAssocID="{70DB81E3-03B3-4F6F-B9E0-485BDBEABAE7}" presName="thickLine" presStyleLbl="alignNode1" presStyleIdx="1" presStyleCnt="5"/>
      <dgm:spPr/>
    </dgm:pt>
    <dgm:pt modelId="{DC949406-CDF4-4EC2-8C0B-ACCBBB8C78A3}" type="pres">
      <dgm:prSet presAssocID="{70DB81E3-03B3-4F6F-B9E0-485BDBEABAE7}" presName="horz1" presStyleCnt="0"/>
      <dgm:spPr/>
    </dgm:pt>
    <dgm:pt modelId="{76BB9D7F-FD28-4BCA-B998-7EE2E3E04C50}" type="pres">
      <dgm:prSet presAssocID="{70DB81E3-03B3-4F6F-B9E0-485BDBEABAE7}" presName="tx1" presStyleLbl="revTx" presStyleIdx="1" presStyleCnt="5"/>
      <dgm:spPr/>
    </dgm:pt>
    <dgm:pt modelId="{61A01321-0F7F-4FC7-BD3C-2ABD0E9489FB}" type="pres">
      <dgm:prSet presAssocID="{70DB81E3-03B3-4F6F-B9E0-485BDBEABAE7}" presName="vert1" presStyleCnt="0"/>
      <dgm:spPr/>
    </dgm:pt>
    <dgm:pt modelId="{C9C66FFA-1FF7-4639-A4D6-6A240F1667A5}" type="pres">
      <dgm:prSet presAssocID="{171ABF93-00DB-40E5-8435-1C5B9085FD3A}" presName="thickLine" presStyleLbl="alignNode1" presStyleIdx="2" presStyleCnt="5"/>
      <dgm:spPr/>
    </dgm:pt>
    <dgm:pt modelId="{3B0FDB5C-2BC1-4FAB-89C5-222864462FD8}" type="pres">
      <dgm:prSet presAssocID="{171ABF93-00DB-40E5-8435-1C5B9085FD3A}" presName="horz1" presStyleCnt="0"/>
      <dgm:spPr/>
    </dgm:pt>
    <dgm:pt modelId="{4400D7C4-307F-4A5A-AA24-3F3388B7FEB4}" type="pres">
      <dgm:prSet presAssocID="{171ABF93-00DB-40E5-8435-1C5B9085FD3A}" presName="tx1" presStyleLbl="revTx" presStyleIdx="2" presStyleCnt="5"/>
      <dgm:spPr/>
    </dgm:pt>
    <dgm:pt modelId="{87925A78-3B25-48E7-A742-0008F3DA18D8}" type="pres">
      <dgm:prSet presAssocID="{171ABF93-00DB-40E5-8435-1C5B9085FD3A}" presName="vert1" presStyleCnt="0"/>
      <dgm:spPr/>
    </dgm:pt>
    <dgm:pt modelId="{4701C558-3C47-4E27-BAD3-F414C740C535}" type="pres">
      <dgm:prSet presAssocID="{D420D937-9697-4D0C-9CDE-8C78B71BA4FE}" presName="thickLine" presStyleLbl="alignNode1" presStyleIdx="3" presStyleCnt="5"/>
      <dgm:spPr/>
    </dgm:pt>
    <dgm:pt modelId="{5B8B8FC3-D09F-486E-A097-27E8A854EAB7}" type="pres">
      <dgm:prSet presAssocID="{D420D937-9697-4D0C-9CDE-8C78B71BA4FE}" presName="horz1" presStyleCnt="0"/>
      <dgm:spPr/>
    </dgm:pt>
    <dgm:pt modelId="{6056F6FF-72F2-4BCE-BAE3-F7DBF7689EC0}" type="pres">
      <dgm:prSet presAssocID="{D420D937-9697-4D0C-9CDE-8C78B71BA4FE}" presName="tx1" presStyleLbl="revTx" presStyleIdx="3" presStyleCnt="5"/>
      <dgm:spPr/>
    </dgm:pt>
    <dgm:pt modelId="{F720185E-B1FA-439C-B8AC-390904F8C6B3}" type="pres">
      <dgm:prSet presAssocID="{D420D937-9697-4D0C-9CDE-8C78B71BA4FE}" presName="vert1" presStyleCnt="0"/>
      <dgm:spPr/>
    </dgm:pt>
    <dgm:pt modelId="{CF9075E7-6A1B-4062-A9B5-70AC217316DE}" type="pres">
      <dgm:prSet presAssocID="{4C2C48FE-F53F-4247-8665-C7A44F1A9B2E}" presName="thickLine" presStyleLbl="alignNode1" presStyleIdx="4" presStyleCnt="5"/>
      <dgm:spPr/>
    </dgm:pt>
    <dgm:pt modelId="{69816791-593A-4ADA-AD88-3B87EFA5238C}" type="pres">
      <dgm:prSet presAssocID="{4C2C48FE-F53F-4247-8665-C7A44F1A9B2E}" presName="horz1" presStyleCnt="0"/>
      <dgm:spPr/>
    </dgm:pt>
    <dgm:pt modelId="{1D36C8F4-8BB9-438A-83A8-018F93D27F7D}" type="pres">
      <dgm:prSet presAssocID="{4C2C48FE-F53F-4247-8665-C7A44F1A9B2E}" presName="tx1" presStyleLbl="revTx" presStyleIdx="4" presStyleCnt="5"/>
      <dgm:spPr/>
    </dgm:pt>
    <dgm:pt modelId="{47E101B8-A55E-4D68-93AA-87D42E835580}" type="pres">
      <dgm:prSet presAssocID="{4C2C48FE-F53F-4247-8665-C7A44F1A9B2E}" presName="vert1" presStyleCnt="0"/>
      <dgm:spPr/>
    </dgm:pt>
  </dgm:ptLst>
  <dgm:cxnLst>
    <dgm:cxn modelId="{379C120F-4998-457C-8B63-CD8A6D86F1D9}" srcId="{9C44753C-0773-4058-A32F-C42FE70C3037}" destId="{74395951-13C1-40F2-8033-E26815E911EE}" srcOrd="0" destOrd="0" parTransId="{8513B14C-DA42-4A56-9248-516B681D51AA}" sibTransId="{921AC8AC-D493-4A03-8661-4FC802A76144}"/>
    <dgm:cxn modelId="{6E86492B-6DC5-4399-A637-D7F174B43755}" type="presOf" srcId="{74395951-13C1-40F2-8033-E26815E911EE}" destId="{05FA39ED-C3AE-4C26-BF41-9E191E86009B}" srcOrd="0" destOrd="0" presId="urn:microsoft.com/office/officeart/2008/layout/LinedList"/>
    <dgm:cxn modelId="{65D86832-7594-4FE4-9E66-2EB70198D24B}" srcId="{9C44753C-0773-4058-A32F-C42FE70C3037}" destId="{D420D937-9697-4D0C-9CDE-8C78B71BA4FE}" srcOrd="3" destOrd="0" parTransId="{2672B6B4-37EE-4795-A296-8C461E13BFAA}" sibTransId="{760C60E3-2320-4E11-911A-6D4683BBC11D}"/>
    <dgm:cxn modelId="{661D216C-C264-49BE-A6A1-28688DCE76FC}" type="presOf" srcId="{D420D937-9697-4D0C-9CDE-8C78B71BA4FE}" destId="{6056F6FF-72F2-4BCE-BAE3-F7DBF7689EC0}" srcOrd="0" destOrd="0" presId="urn:microsoft.com/office/officeart/2008/layout/LinedList"/>
    <dgm:cxn modelId="{C44DD36D-F258-402C-B9EA-587A9F9BAB71}" type="presOf" srcId="{171ABF93-00DB-40E5-8435-1C5B9085FD3A}" destId="{4400D7C4-307F-4A5A-AA24-3F3388B7FEB4}" srcOrd="0" destOrd="0" presId="urn:microsoft.com/office/officeart/2008/layout/LinedList"/>
    <dgm:cxn modelId="{B906BD8B-FEAA-4868-B03E-8B192E70817E}" srcId="{9C44753C-0773-4058-A32F-C42FE70C3037}" destId="{171ABF93-00DB-40E5-8435-1C5B9085FD3A}" srcOrd="2" destOrd="0" parTransId="{C073C1E8-75B8-490A-BDAA-6AF7433AF6C4}" sibTransId="{87FD2BA5-4F4C-4FB8-8C5C-EBE7A03759A9}"/>
    <dgm:cxn modelId="{3E5C21A3-8F34-447D-8F9A-E8FB5264F4D9}" type="presOf" srcId="{70DB81E3-03B3-4F6F-B9E0-485BDBEABAE7}" destId="{76BB9D7F-FD28-4BCA-B998-7EE2E3E04C50}" srcOrd="0" destOrd="0" presId="urn:microsoft.com/office/officeart/2008/layout/LinedList"/>
    <dgm:cxn modelId="{EED5ACA9-7AD6-4AED-9F40-3AF5FAF51090}" srcId="{9C44753C-0773-4058-A32F-C42FE70C3037}" destId="{4C2C48FE-F53F-4247-8665-C7A44F1A9B2E}" srcOrd="4" destOrd="0" parTransId="{7FB3AE11-C451-432C-9372-039C447450D3}" sibTransId="{A76A0305-8725-460D-B448-C1BA7C6B6DBC}"/>
    <dgm:cxn modelId="{898B2FBE-0B8B-48A9-ABDC-3F40DF245577}" type="presOf" srcId="{9C44753C-0773-4058-A32F-C42FE70C3037}" destId="{7EF9FA7E-1B27-4EF8-ACCD-292897EA3331}" srcOrd="0" destOrd="0" presId="urn:microsoft.com/office/officeart/2008/layout/LinedList"/>
    <dgm:cxn modelId="{679C0EEC-721B-412B-AEA9-804FCE3D0339}" type="presOf" srcId="{4C2C48FE-F53F-4247-8665-C7A44F1A9B2E}" destId="{1D36C8F4-8BB9-438A-83A8-018F93D27F7D}" srcOrd="0" destOrd="0" presId="urn:microsoft.com/office/officeart/2008/layout/LinedList"/>
    <dgm:cxn modelId="{384C63F9-9415-4D7D-A1FF-3033B23036DA}" srcId="{9C44753C-0773-4058-A32F-C42FE70C3037}" destId="{70DB81E3-03B3-4F6F-B9E0-485BDBEABAE7}" srcOrd="1" destOrd="0" parTransId="{289CA92A-80EA-4096-9CCD-F318ADFDAC14}" sibTransId="{25E08EDF-BC4B-4D8E-9B5E-B971C5C3E102}"/>
    <dgm:cxn modelId="{72A4A41E-8189-4993-9911-F350A85C900B}" type="presParOf" srcId="{7EF9FA7E-1B27-4EF8-ACCD-292897EA3331}" destId="{1A2B3361-5210-4622-9223-BA0066DA7DCB}" srcOrd="0" destOrd="0" presId="urn:microsoft.com/office/officeart/2008/layout/LinedList"/>
    <dgm:cxn modelId="{A8E3152B-BF4F-4E0D-B91A-A11C09F16F5B}" type="presParOf" srcId="{7EF9FA7E-1B27-4EF8-ACCD-292897EA3331}" destId="{18CD2B09-9C45-48B2-BC6F-EFBD9C093DCE}" srcOrd="1" destOrd="0" presId="urn:microsoft.com/office/officeart/2008/layout/LinedList"/>
    <dgm:cxn modelId="{8E083FE2-7333-4E81-8D40-0A2A83FEB460}" type="presParOf" srcId="{18CD2B09-9C45-48B2-BC6F-EFBD9C093DCE}" destId="{05FA39ED-C3AE-4C26-BF41-9E191E86009B}" srcOrd="0" destOrd="0" presId="urn:microsoft.com/office/officeart/2008/layout/LinedList"/>
    <dgm:cxn modelId="{BBEE744C-5E18-4F21-9DA6-C51551AE7CC2}" type="presParOf" srcId="{18CD2B09-9C45-48B2-BC6F-EFBD9C093DCE}" destId="{D62C6E68-CC76-428D-887F-E99740EE4914}" srcOrd="1" destOrd="0" presId="urn:microsoft.com/office/officeart/2008/layout/LinedList"/>
    <dgm:cxn modelId="{C7DC4064-DD33-4053-8AA7-466F180ECF00}" type="presParOf" srcId="{7EF9FA7E-1B27-4EF8-ACCD-292897EA3331}" destId="{ED100A6D-35C9-493D-96AF-92F2A01CAE62}" srcOrd="2" destOrd="0" presId="urn:microsoft.com/office/officeart/2008/layout/LinedList"/>
    <dgm:cxn modelId="{F5F6E167-1479-4B23-B6A2-C316CD1A9E96}" type="presParOf" srcId="{7EF9FA7E-1B27-4EF8-ACCD-292897EA3331}" destId="{DC949406-CDF4-4EC2-8C0B-ACCBBB8C78A3}" srcOrd="3" destOrd="0" presId="urn:microsoft.com/office/officeart/2008/layout/LinedList"/>
    <dgm:cxn modelId="{C2CE0F29-E43E-4FA9-AA47-E5E5D119B762}" type="presParOf" srcId="{DC949406-CDF4-4EC2-8C0B-ACCBBB8C78A3}" destId="{76BB9D7F-FD28-4BCA-B998-7EE2E3E04C50}" srcOrd="0" destOrd="0" presId="urn:microsoft.com/office/officeart/2008/layout/LinedList"/>
    <dgm:cxn modelId="{ECB68037-E982-4BE9-9DEC-8023DD785658}" type="presParOf" srcId="{DC949406-CDF4-4EC2-8C0B-ACCBBB8C78A3}" destId="{61A01321-0F7F-4FC7-BD3C-2ABD0E9489FB}" srcOrd="1" destOrd="0" presId="urn:microsoft.com/office/officeart/2008/layout/LinedList"/>
    <dgm:cxn modelId="{6B830095-043B-47D1-B0DF-7659BF9002F6}" type="presParOf" srcId="{7EF9FA7E-1B27-4EF8-ACCD-292897EA3331}" destId="{C9C66FFA-1FF7-4639-A4D6-6A240F1667A5}" srcOrd="4" destOrd="0" presId="urn:microsoft.com/office/officeart/2008/layout/LinedList"/>
    <dgm:cxn modelId="{E51F521A-2C84-4656-9FBE-19CBCF807F93}" type="presParOf" srcId="{7EF9FA7E-1B27-4EF8-ACCD-292897EA3331}" destId="{3B0FDB5C-2BC1-4FAB-89C5-222864462FD8}" srcOrd="5" destOrd="0" presId="urn:microsoft.com/office/officeart/2008/layout/LinedList"/>
    <dgm:cxn modelId="{A3026E4B-8E84-4B60-B9B0-5472C64F31D8}" type="presParOf" srcId="{3B0FDB5C-2BC1-4FAB-89C5-222864462FD8}" destId="{4400D7C4-307F-4A5A-AA24-3F3388B7FEB4}" srcOrd="0" destOrd="0" presId="urn:microsoft.com/office/officeart/2008/layout/LinedList"/>
    <dgm:cxn modelId="{92EA4C2B-7DA5-46FC-8BFB-0793FF38F747}" type="presParOf" srcId="{3B0FDB5C-2BC1-4FAB-89C5-222864462FD8}" destId="{87925A78-3B25-48E7-A742-0008F3DA18D8}" srcOrd="1" destOrd="0" presId="urn:microsoft.com/office/officeart/2008/layout/LinedList"/>
    <dgm:cxn modelId="{2F6C0887-6B08-4737-90AF-F7EE549C0607}" type="presParOf" srcId="{7EF9FA7E-1B27-4EF8-ACCD-292897EA3331}" destId="{4701C558-3C47-4E27-BAD3-F414C740C535}" srcOrd="6" destOrd="0" presId="urn:microsoft.com/office/officeart/2008/layout/LinedList"/>
    <dgm:cxn modelId="{73D64A0D-F6C5-4F45-AD9D-120DEF6EF49F}" type="presParOf" srcId="{7EF9FA7E-1B27-4EF8-ACCD-292897EA3331}" destId="{5B8B8FC3-D09F-486E-A097-27E8A854EAB7}" srcOrd="7" destOrd="0" presId="urn:microsoft.com/office/officeart/2008/layout/LinedList"/>
    <dgm:cxn modelId="{2AF57A4F-087E-483B-AE97-44DBC1D5F84F}" type="presParOf" srcId="{5B8B8FC3-D09F-486E-A097-27E8A854EAB7}" destId="{6056F6FF-72F2-4BCE-BAE3-F7DBF7689EC0}" srcOrd="0" destOrd="0" presId="urn:microsoft.com/office/officeart/2008/layout/LinedList"/>
    <dgm:cxn modelId="{5C1E71B8-012C-451F-9D8F-B04F01B9FB09}" type="presParOf" srcId="{5B8B8FC3-D09F-486E-A097-27E8A854EAB7}" destId="{F720185E-B1FA-439C-B8AC-390904F8C6B3}" srcOrd="1" destOrd="0" presId="urn:microsoft.com/office/officeart/2008/layout/LinedList"/>
    <dgm:cxn modelId="{AE963BC1-5F2A-4AF4-997E-0A10E376AAB1}" type="presParOf" srcId="{7EF9FA7E-1B27-4EF8-ACCD-292897EA3331}" destId="{CF9075E7-6A1B-4062-A9B5-70AC217316DE}" srcOrd="8" destOrd="0" presId="urn:microsoft.com/office/officeart/2008/layout/LinedList"/>
    <dgm:cxn modelId="{66B66CCF-75C0-47B0-A79F-A500A83C0BF3}" type="presParOf" srcId="{7EF9FA7E-1B27-4EF8-ACCD-292897EA3331}" destId="{69816791-593A-4ADA-AD88-3B87EFA5238C}" srcOrd="9" destOrd="0" presId="urn:microsoft.com/office/officeart/2008/layout/LinedList"/>
    <dgm:cxn modelId="{FD969AA8-F0EB-4552-B5CF-7C9F965B42F8}" type="presParOf" srcId="{69816791-593A-4ADA-AD88-3B87EFA5238C}" destId="{1D36C8F4-8BB9-438A-83A8-018F93D27F7D}" srcOrd="0" destOrd="0" presId="urn:microsoft.com/office/officeart/2008/layout/LinedList"/>
    <dgm:cxn modelId="{1DEB525D-8877-4467-9A3F-8FD432EEE1C7}" type="presParOf" srcId="{69816791-593A-4ADA-AD88-3B87EFA5238C}" destId="{47E101B8-A55E-4D68-93AA-87D42E8355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D027DA-9B8C-428E-A71D-79F9E6805C4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93A00D-41E8-4D73-9303-85555BF329F9}">
      <dgm:prSet/>
      <dgm:spPr/>
      <dgm:t>
        <a:bodyPr/>
        <a:lstStyle/>
        <a:p>
          <a:r>
            <a:rPr lang="en-US" dirty="0"/>
            <a:t>Nursing leadership was able to meet all five key attribute of clinical debriefing, indicating that they may be considered an experienced facilitator.</a:t>
          </a:r>
        </a:p>
      </dgm:t>
    </dgm:pt>
    <dgm:pt modelId="{8BD7FCFB-5292-4EB0-836F-F1843746D819}" type="parTrans" cxnId="{A83D3247-C7E7-4378-81BF-725D577BE80E}">
      <dgm:prSet/>
      <dgm:spPr/>
      <dgm:t>
        <a:bodyPr/>
        <a:lstStyle/>
        <a:p>
          <a:endParaRPr lang="en-US"/>
        </a:p>
      </dgm:t>
    </dgm:pt>
    <dgm:pt modelId="{780AE77A-9A9E-46D4-B113-C8330784DFB7}" type="sibTrans" cxnId="{A83D3247-C7E7-4378-81BF-725D577BE80E}">
      <dgm:prSet/>
      <dgm:spPr/>
      <dgm:t>
        <a:bodyPr/>
        <a:lstStyle/>
        <a:p>
          <a:endParaRPr lang="en-US"/>
        </a:p>
      </dgm:t>
    </dgm:pt>
    <dgm:pt modelId="{AA328BCE-99C2-40C2-942B-3BF728A0A78E}">
      <dgm:prSet/>
      <dgm:spPr/>
      <dgm:t>
        <a:bodyPr/>
        <a:lstStyle/>
        <a:p>
          <a:r>
            <a:rPr lang="en-US" dirty="0"/>
            <a:t>The experienced facilitator plays a vital role in the satisfaction of clinical debriefing</a:t>
          </a:r>
        </a:p>
      </dgm:t>
    </dgm:pt>
    <dgm:pt modelId="{83D460FC-1F7E-429A-B203-D75CD31552F3}" type="parTrans" cxnId="{46E40551-F9BD-48C6-B17A-C71FFBCD5E1C}">
      <dgm:prSet/>
      <dgm:spPr/>
      <dgm:t>
        <a:bodyPr/>
        <a:lstStyle/>
        <a:p>
          <a:endParaRPr lang="en-US"/>
        </a:p>
      </dgm:t>
    </dgm:pt>
    <dgm:pt modelId="{42BB5D56-D8AF-48BB-B256-26FB4355293E}" type="sibTrans" cxnId="{46E40551-F9BD-48C6-B17A-C71FFBCD5E1C}">
      <dgm:prSet/>
      <dgm:spPr/>
      <dgm:t>
        <a:bodyPr/>
        <a:lstStyle/>
        <a:p>
          <a:endParaRPr lang="en-US"/>
        </a:p>
      </dgm:t>
    </dgm:pt>
    <dgm:pt modelId="{B9C7B724-0B33-4AB7-8C69-29980B7A7039}">
      <dgm:prSet/>
      <dgm:spPr/>
      <dgm:t>
        <a:bodyPr/>
        <a:lstStyle/>
        <a:p>
          <a:r>
            <a:rPr lang="en-US" dirty="0"/>
            <a:t>Cardiac telemetry associate's leadership evaluations ranked highest as well as staff’s overall experience</a:t>
          </a:r>
        </a:p>
      </dgm:t>
    </dgm:pt>
    <dgm:pt modelId="{46918DAA-DF4D-4F05-8DB4-2C413C84DBB6}" type="parTrans" cxnId="{30794D91-3EE0-4BB2-BEE0-30A5F8CC2A08}">
      <dgm:prSet/>
      <dgm:spPr/>
      <dgm:t>
        <a:bodyPr/>
        <a:lstStyle/>
        <a:p>
          <a:endParaRPr lang="en-US"/>
        </a:p>
      </dgm:t>
    </dgm:pt>
    <dgm:pt modelId="{AC0A318C-80CE-4A66-959E-E3676D5454B0}" type="sibTrans" cxnId="{30794D91-3EE0-4BB2-BEE0-30A5F8CC2A08}">
      <dgm:prSet/>
      <dgm:spPr/>
      <dgm:t>
        <a:bodyPr/>
        <a:lstStyle/>
        <a:p>
          <a:endParaRPr lang="en-US"/>
        </a:p>
      </dgm:t>
    </dgm:pt>
    <dgm:pt modelId="{35F37943-BDB4-4778-9489-3E54D2F8784B}">
      <dgm:prSet/>
      <dgm:spPr/>
      <dgm:t>
        <a:bodyPr/>
        <a:lstStyle/>
        <a:p>
          <a:r>
            <a:rPr lang="en-US" dirty="0"/>
            <a:t>Dissatisfaction is associated with poor organization and is a result of the debrief facilitator</a:t>
          </a:r>
        </a:p>
      </dgm:t>
    </dgm:pt>
    <dgm:pt modelId="{77E963C6-6E9B-4882-9AAD-DC96101150E3}" type="parTrans" cxnId="{39D10345-F05B-4216-9540-F73F6689D336}">
      <dgm:prSet/>
      <dgm:spPr/>
      <dgm:t>
        <a:bodyPr/>
        <a:lstStyle/>
        <a:p>
          <a:endParaRPr lang="en-US"/>
        </a:p>
      </dgm:t>
    </dgm:pt>
    <dgm:pt modelId="{59DD4427-C278-4BE0-A388-11C06CC7D935}" type="sibTrans" cxnId="{39D10345-F05B-4216-9540-F73F6689D336}">
      <dgm:prSet/>
      <dgm:spPr/>
      <dgm:t>
        <a:bodyPr/>
        <a:lstStyle/>
        <a:p>
          <a:endParaRPr lang="en-US"/>
        </a:p>
      </dgm:t>
    </dgm:pt>
    <dgm:pt modelId="{6A806677-BC11-474D-99AC-E075FF61DF46}">
      <dgm:prSet/>
      <dgm:spPr/>
      <dgm:t>
        <a:bodyPr/>
        <a:lstStyle/>
        <a:p>
          <a:r>
            <a:rPr lang="en-US" dirty="0"/>
            <a:t>Medical/surgical associates had the lowest organizational score and the lowest satisfaction scores</a:t>
          </a:r>
        </a:p>
      </dgm:t>
    </dgm:pt>
    <dgm:pt modelId="{824A2875-8492-4D67-90BE-8C40DC8A2BBD}" type="parTrans" cxnId="{E1FAD87C-2464-4418-BBD3-A3D68F02EC87}">
      <dgm:prSet/>
      <dgm:spPr/>
      <dgm:t>
        <a:bodyPr/>
        <a:lstStyle/>
        <a:p>
          <a:endParaRPr lang="en-US"/>
        </a:p>
      </dgm:t>
    </dgm:pt>
    <dgm:pt modelId="{8ADEAB36-8FDE-448E-838A-FAFB0578286A}" type="sibTrans" cxnId="{E1FAD87C-2464-4418-BBD3-A3D68F02EC87}">
      <dgm:prSet/>
      <dgm:spPr/>
      <dgm:t>
        <a:bodyPr/>
        <a:lstStyle/>
        <a:p>
          <a:endParaRPr lang="en-US"/>
        </a:p>
      </dgm:t>
    </dgm:pt>
    <dgm:pt modelId="{80D3D77F-60E8-4532-B485-3FCBF73C7504}">
      <dgm:prSet/>
      <dgm:spPr/>
      <dgm:t>
        <a:bodyPr/>
        <a:lstStyle/>
        <a:p>
          <a:r>
            <a:rPr lang="en-US" dirty="0"/>
            <a:t>Nursing leaders' attitude towards debriefing may impact staff satisfaction and participation</a:t>
          </a:r>
        </a:p>
      </dgm:t>
    </dgm:pt>
    <dgm:pt modelId="{66B13BA1-AAA8-45E3-81CC-1D7B48512E54}" type="parTrans" cxnId="{C88CB6A1-379E-4D37-88C3-1887F0BC1DF7}">
      <dgm:prSet/>
      <dgm:spPr/>
      <dgm:t>
        <a:bodyPr/>
        <a:lstStyle/>
        <a:p>
          <a:endParaRPr lang="en-US"/>
        </a:p>
      </dgm:t>
    </dgm:pt>
    <dgm:pt modelId="{0483A068-57C3-4C8B-8122-162029B76242}" type="sibTrans" cxnId="{C88CB6A1-379E-4D37-88C3-1887F0BC1DF7}">
      <dgm:prSet/>
      <dgm:spPr/>
      <dgm:t>
        <a:bodyPr/>
        <a:lstStyle/>
        <a:p>
          <a:endParaRPr lang="en-US"/>
        </a:p>
      </dgm:t>
    </dgm:pt>
    <dgm:pt modelId="{B51FE76A-861B-4CDD-93DB-487E386F023F}">
      <dgm:prSet/>
      <dgm:spPr/>
      <dgm:t>
        <a:bodyPr/>
        <a:lstStyle/>
        <a:p>
          <a:r>
            <a:rPr lang="en-US" dirty="0"/>
            <a:t>Critical Care low adoption into practice score compared with Critical Care leadership’s willingness to facilitate</a:t>
          </a:r>
        </a:p>
      </dgm:t>
    </dgm:pt>
    <dgm:pt modelId="{EBE5CA14-B71B-4963-96BA-464A67820A2B}" type="parTrans" cxnId="{D2CCB5F5-EE09-4846-BB70-95FE65E51BCD}">
      <dgm:prSet/>
      <dgm:spPr/>
      <dgm:t>
        <a:bodyPr/>
        <a:lstStyle/>
        <a:p>
          <a:endParaRPr lang="en-US"/>
        </a:p>
      </dgm:t>
    </dgm:pt>
    <dgm:pt modelId="{6B3DCBF5-C490-4B01-B92E-3413955A5EDB}" type="sibTrans" cxnId="{D2CCB5F5-EE09-4846-BB70-95FE65E51BCD}">
      <dgm:prSet/>
      <dgm:spPr/>
      <dgm:t>
        <a:bodyPr/>
        <a:lstStyle/>
        <a:p>
          <a:endParaRPr lang="en-US"/>
        </a:p>
      </dgm:t>
    </dgm:pt>
    <dgm:pt modelId="{D0C29287-64E6-4108-92AE-5B946D41162E}" type="pres">
      <dgm:prSet presAssocID="{FFD027DA-9B8C-428E-A71D-79F9E6805C4F}" presName="Name0" presStyleCnt="0">
        <dgm:presLayoutVars>
          <dgm:dir/>
          <dgm:animLvl val="lvl"/>
          <dgm:resizeHandles val="exact"/>
        </dgm:presLayoutVars>
      </dgm:prSet>
      <dgm:spPr/>
    </dgm:pt>
    <dgm:pt modelId="{8E1B6FFE-25B5-4D5E-9FFC-B7CFD6747927}" type="pres">
      <dgm:prSet presAssocID="{6D93A00D-41E8-4D73-9303-85555BF329F9}" presName="composite" presStyleCnt="0"/>
      <dgm:spPr/>
    </dgm:pt>
    <dgm:pt modelId="{1EBF9D8B-2D60-4D66-9894-706D6282F132}" type="pres">
      <dgm:prSet presAssocID="{6D93A00D-41E8-4D73-9303-85555BF329F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FC2AA836-C640-4952-BFFC-D4BF138AE74F}" type="pres">
      <dgm:prSet presAssocID="{6D93A00D-41E8-4D73-9303-85555BF329F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15F550F-EE78-45AA-9355-3843F321E202}" type="presOf" srcId="{6D93A00D-41E8-4D73-9303-85555BF329F9}" destId="{1EBF9D8B-2D60-4D66-9894-706D6282F132}" srcOrd="0" destOrd="0" presId="urn:microsoft.com/office/officeart/2005/8/layout/hList1"/>
    <dgm:cxn modelId="{EECC1721-0C2C-427F-948F-4D198B8C77F9}" type="presOf" srcId="{AA328BCE-99C2-40C2-942B-3BF728A0A78E}" destId="{FC2AA836-C640-4952-BFFC-D4BF138AE74F}" srcOrd="0" destOrd="0" presId="urn:microsoft.com/office/officeart/2005/8/layout/hList1"/>
    <dgm:cxn modelId="{A2AC0B3F-BD34-4B9B-B15F-CD2C102E2B81}" type="presOf" srcId="{80D3D77F-60E8-4532-B485-3FCBF73C7504}" destId="{FC2AA836-C640-4952-BFFC-D4BF138AE74F}" srcOrd="0" destOrd="4" presId="urn:microsoft.com/office/officeart/2005/8/layout/hList1"/>
    <dgm:cxn modelId="{A5A00F42-BE5C-4E1E-A55A-250D1E7F06D9}" type="presOf" srcId="{6A806677-BC11-474D-99AC-E075FF61DF46}" destId="{FC2AA836-C640-4952-BFFC-D4BF138AE74F}" srcOrd="0" destOrd="3" presId="urn:microsoft.com/office/officeart/2005/8/layout/hList1"/>
    <dgm:cxn modelId="{39D10345-F05B-4216-9540-F73F6689D336}" srcId="{6D93A00D-41E8-4D73-9303-85555BF329F9}" destId="{35F37943-BDB4-4778-9489-3E54D2F8784B}" srcOrd="1" destOrd="0" parTransId="{77E963C6-6E9B-4882-9AAD-DC96101150E3}" sibTransId="{59DD4427-C278-4BE0-A388-11C06CC7D935}"/>
    <dgm:cxn modelId="{4A575D65-8D88-4745-B73B-47238BD87B3E}" type="presOf" srcId="{FFD027DA-9B8C-428E-A71D-79F9E6805C4F}" destId="{D0C29287-64E6-4108-92AE-5B946D41162E}" srcOrd="0" destOrd="0" presId="urn:microsoft.com/office/officeart/2005/8/layout/hList1"/>
    <dgm:cxn modelId="{A83D3247-C7E7-4378-81BF-725D577BE80E}" srcId="{FFD027DA-9B8C-428E-A71D-79F9E6805C4F}" destId="{6D93A00D-41E8-4D73-9303-85555BF329F9}" srcOrd="0" destOrd="0" parTransId="{8BD7FCFB-5292-4EB0-836F-F1843746D819}" sibTransId="{780AE77A-9A9E-46D4-B113-C8330784DFB7}"/>
    <dgm:cxn modelId="{46E40551-F9BD-48C6-B17A-C71FFBCD5E1C}" srcId="{6D93A00D-41E8-4D73-9303-85555BF329F9}" destId="{AA328BCE-99C2-40C2-942B-3BF728A0A78E}" srcOrd="0" destOrd="0" parTransId="{83D460FC-1F7E-429A-B203-D75CD31552F3}" sibTransId="{42BB5D56-D8AF-48BB-B256-26FB4355293E}"/>
    <dgm:cxn modelId="{E1FAD87C-2464-4418-BBD3-A3D68F02EC87}" srcId="{35F37943-BDB4-4778-9489-3E54D2F8784B}" destId="{6A806677-BC11-474D-99AC-E075FF61DF46}" srcOrd="0" destOrd="0" parTransId="{824A2875-8492-4D67-90BE-8C40DC8A2BBD}" sibTransId="{8ADEAB36-8FDE-448E-838A-FAFB0578286A}"/>
    <dgm:cxn modelId="{30794D91-3EE0-4BB2-BEE0-30A5F8CC2A08}" srcId="{AA328BCE-99C2-40C2-942B-3BF728A0A78E}" destId="{B9C7B724-0B33-4AB7-8C69-29980B7A7039}" srcOrd="0" destOrd="0" parTransId="{46918DAA-DF4D-4F05-8DB4-2C413C84DBB6}" sibTransId="{AC0A318C-80CE-4A66-959E-E3676D5454B0}"/>
    <dgm:cxn modelId="{B6FD8993-2A21-4E3F-8B0C-D1187041B054}" type="presOf" srcId="{B9C7B724-0B33-4AB7-8C69-29980B7A7039}" destId="{FC2AA836-C640-4952-BFFC-D4BF138AE74F}" srcOrd="0" destOrd="1" presId="urn:microsoft.com/office/officeart/2005/8/layout/hList1"/>
    <dgm:cxn modelId="{02A8FB9A-E099-4F66-856B-72AA19D65F70}" type="presOf" srcId="{35F37943-BDB4-4778-9489-3E54D2F8784B}" destId="{FC2AA836-C640-4952-BFFC-D4BF138AE74F}" srcOrd="0" destOrd="2" presId="urn:microsoft.com/office/officeart/2005/8/layout/hList1"/>
    <dgm:cxn modelId="{C88CB6A1-379E-4D37-88C3-1887F0BC1DF7}" srcId="{6D93A00D-41E8-4D73-9303-85555BF329F9}" destId="{80D3D77F-60E8-4532-B485-3FCBF73C7504}" srcOrd="2" destOrd="0" parTransId="{66B13BA1-AAA8-45E3-81CC-1D7B48512E54}" sibTransId="{0483A068-57C3-4C8B-8122-162029B76242}"/>
    <dgm:cxn modelId="{40C339AB-D86A-4F7E-811E-6CDCD4260D03}" type="presOf" srcId="{B51FE76A-861B-4CDD-93DB-487E386F023F}" destId="{FC2AA836-C640-4952-BFFC-D4BF138AE74F}" srcOrd="0" destOrd="5" presId="urn:microsoft.com/office/officeart/2005/8/layout/hList1"/>
    <dgm:cxn modelId="{D2CCB5F5-EE09-4846-BB70-95FE65E51BCD}" srcId="{80D3D77F-60E8-4532-B485-3FCBF73C7504}" destId="{B51FE76A-861B-4CDD-93DB-487E386F023F}" srcOrd="0" destOrd="0" parTransId="{EBE5CA14-B71B-4963-96BA-464A67820A2B}" sibTransId="{6B3DCBF5-C490-4B01-B92E-3413955A5EDB}"/>
    <dgm:cxn modelId="{5D83D4C1-E676-4483-9A7D-8B85815A6313}" type="presParOf" srcId="{D0C29287-64E6-4108-92AE-5B946D41162E}" destId="{8E1B6FFE-25B5-4D5E-9FFC-B7CFD6747927}" srcOrd="0" destOrd="0" presId="urn:microsoft.com/office/officeart/2005/8/layout/hList1"/>
    <dgm:cxn modelId="{C0AEECD8-A9A0-4CB2-BC87-882782B79D2C}" type="presParOf" srcId="{8E1B6FFE-25B5-4D5E-9FFC-B7CFD6747927}" destId="{1EBF9D8B-2D60-4D66-9894-706D6282F132}" srcOrd="0" destOrd="0" presId="urn:microsoft.com/office/officeart/2005/8/layout/hList1"/>
    <dgm:cxn modelId="{235C4FD6-9F5B-4EE3-B2C1-0F9C772687B9}" type="presParOf" srcId="{8E1B6FFE-25B5-4D5E-9FFC-B7CFD6747927}" destId="{FC2AA836-C640-4952-BFFC-D4BF138AE7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337D38-98B8-4A50-AA7C-ADB03B2B958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A67C46-5CBD-40C3-B044-E59735CE1682}">
      <dgm:prSet/>
      <dgm:spPr/>
      <dgm:t>
        <a:bodyPr/>
        <a:lstStyle/>
        <a:p>
          <a:r>
            <a:rPr lang="en-US" dirty="0"/>
            <a:t>Are nursing leaders actively participating in the debrief of clinical events and can they be considered an experienced facilitator?</a:t>
          </a:r>
        </a:p>
      </dgm:t>
    </dgm:pt>
    <dgm:pt modelId="{6EEAC1DF-9A18-48C5-8CE2-09B95542EC54}" type="parTrans" cxnId="{152396BF-42E0-453F-88AA-997B49928D77}">
      <dgm:prSet/>
      <dgm:spPr/>
      <dgm:t>
        <a:bodyPr/>
        <a:lstStyle/>
        <a:p>
          <a:endParaRPr lang="en-US"/>
        </a:p>
      </dgm:t>
    </dgm:pt>
    <dgm:pt modelId="{2DC67F59-3BAB-4F72-81AF-105222BD1746}" type="sibTrans" cxnId="{152396BF-42E0-453F-88AA-997B49928D77}">
      <dgm:prSet/>
      <dgm:spPr/>
      <dgm:t>
        <a:bodyPr/>
        <a:lstStyle/>
        <a:p>
          <a:endParaRPr lang="en-US" dirty="0"/>
        </a:p>
      </dgm:t>
    </dgm:pt>
    <dgm:pt modelId="{27507560-317C-444B-9514-105A76909AC1}">
      <dgm:prSet/>
      <dgm:spPr/>
      <dgm:t>
        <a:bodyPr/>
        <a:lstStyle/>
        <a:p>
          <a:r>
            <a:rPr lang="en-US" dirty="0"/>
            <a:t>76% clinical debrief session led by nursing leaders</a:t>
          </a:r>
        </a:p>
      </dgm:t>
    </dgm:pt>
    <dgm:pt modelId="{350E4071-9D14-4733-A161-26A44B5B7F34}" type="parTrans" cxnId="{226285C8-FE77-4297-BF99-82B34A816073}">
      <dgm:prSet/>
      <dgm:spPr/>
      <dgm:t>
        <a:bodyPr/>
        <a:lstStyle/>
        <a:p>
          <a:endParaRPr lang="en-US"/>
        </a:p>
      </dgm:t>
    </dgm:pt>
    <dgm:pt modelId="{A3AD0314-A14F-4C97-9500-CF64A6746733}" type="sibTrans" cxnId="{226285C8-FE77-4297-BF99-82B34A816073}">
      <dgm:prSet/>
      <dgm:spPr/>
      <dgm:t>
        <a:bodyPr/>
        <a:lstStyle/>
        <a:p>
          <a:endParaRPr lang="en-US"/>
        </a:p>
      </dgm:t>
    </dgm:pt>
    <dgm:pt modelId="{B59143DF-4B38-4A4C-8DD9-8E149263C4D3}">
      <dgm:prSet/>
      <dgm:spPr/>
      <dgm:t>
        <a:bodyPr/>
        <a:lstStyle/>
        <a:p>
          <a:r>
            <a:rPr lang="en-US" dirty="0"/>
            <a:t>Nursing leaders can incorporate all key aspects of clinical debriefing making them an experienced facilitator</a:t>
          </a:r>
        </a:p>
      </dgm:t>
    </dgm:pt>
    <dgm:pt modelId="{1BCB748B-9266-429B-B03C-CE7086C4A0AD}" type="parTrans" cxnId="{A4612933-BFAF-44E1-8240-F833CC45938B}">
      <dgm:prSet/>
      <dgm:spPr/>
      <dgm:t>
        <a:bodyPr/>
        <a:lstStyle/>
        <a:p>
          <a:endParaRPr lang="en-US"/>
        </a:p>
      </dgm:t>
    </dgm:pt>
    <dgm:pt modelId="{0B641B5C-60FC-4B02-8ED2-60FEBBF1E9CC}" type="sibTrans" cxnId="{A4612933-BFAF-44E1-8240-F833CC45938B}">
      <dgm:prSet/>
      <dgm:spPr/>
      <dgm:t>
        <a:bodyPr/>
        <a:lstStyle/>
        <a:p>
          <a:endParaRPr lang="en-US"/>
        </a:p>
      </dgm:t>
    </dgm:pt>
    <dgm:pt modelId="{95842C1C-DA80-4122-8C79-A5EDF50F6AA0}">
      <dgm:prSet/>
      <dgm:spPr/>
      <dgm:t>
        <a:bodyPr/>
        <a:lstStyle/>
        <a:p>
          <a:r>
            <a:rPr lang="en-US" dirty="0"/>
            <a:t>What is nursing staff’s perception of clinical debriefing?</a:t>
          </a:r>
        </a:p>
      </dgm:t>
    </dgm:pt>
    <dgm:pt modelId="{EDAB484F-334D-4D33-8992-65045D157256}" type="parTrans" cxnId="{16BFD604-ED0A-4B02-BB6A-9D26F663E1FB}">
      <dgm:prSet/>
      <dgm:spPr/>
      <dgm:t>
        <a:bodyPr/>
        <a:lstStyle/>
        <a:p>
          <a:endParaRPr lang="en-US"/>
        </a:p>
      </dgm:t>
    </dgm:pt>
    <dgm:pt modelId="{80DF858E-52A0-4393-B4BF-C2D509B06F11}" type="sibTrans" cxnId="{16BFD604-ED0A-4B02-BB6A-9D26F663E1FB}">
      <dgm:prSet/>
      <dgm:spPr/>
      <dgm:t>
        <a:bodyPr/>
        <a:lstStyle/>
        <a:p>
          <a:endParaRPr lang="en-US" dirty="0"/>
        </a:p>
      </dgm:t>
    </dgm:pt>
    <dgm:pt modelId="{9755073C-CDD3-4CAD-8A1A-1C7E7836D8FF}">
      <dgm:prSet/>
      <dgm:spPr/>
      <dgm:t>
        <a:bodyPr/>
        <a:lstStyle/>
        <a:p>
          <a:r>
            <a:rPr lang="en-US" dirty="0"/>
            <a:t>Overall satisfactions rates were satisfactory across all unit populations</a:t>
          </a:r>
        </a:p>
      </dgm:t>
    </dgm:pt>
    <dgm:pt modelId="{FDFD335E-71FA-47F3-86E4-887D82C873B2}" type="parTrans" cxnId="{79337CEA-8593-41C4-95B1-19E517B65A1B}">
      <dgm:prSet/>
      <dgm:spPr/>
      <dgm:t>
        <a:bodyPr/>
        <a:lstStyle/>
        <a:p>
          <a:endParaRPr lang="en-US"/>
        </a:p>
      </dgm:t>
    </dgm:pt>
    <dgm:pt modelId="{BA243C7F-F9CD-4375-9998-11BB75F7D959}" type="sibTrans" cxnId="{79337CEA-8593-41C4-95B1-19E517B65A1B}">
      <dgm:prSet/>
      <dgm:spPr/>
      <dgm:t>
        <a:bodyPr/>
        <a:lstStyle/>
        <a:p>
          <a:endParaRPr lang="en-US"/>
        </a:p>
      </dgm:t>
    </dgm:pt>
    <dgm:pt modelId="{916D7AD1-DB16-4879-ACB1-954DF575A1EB}">
      <dgm:prSet/>
      <dgm:spPr/>
      <dgm:t>
        <a:bodyPr/>
        <a:lstStyle/>
        <a:p>
          <a:r>
            <a:rPr lang="en-US" dirty="0"/>
            <a:t>Is the clinical debrief process being utilized?</a:t>
          </a:r>
        </a:p>
      </dgm:t>
    </dgm:pt>
    <dgm:pt modelId="{810E1EF0-2F7D-47BC-BA22-CE3779BB765D}" type="parTrans" cxnId="{80B8139F-3451-4A19-A9EB-BC99C8CA29AB}">
      <dgm:prSet/>
      <dgm:spPr/>
      <dgm:t>
        <a:bodyPr/>
        <a:lstStyle/>
        <a:p>
          <a:endParaRPr lang="en-US"/>
        </a:p>
      </dgm:t>
    </dgm:pt>
    <dgm:pt modelId="{97ACFBAD-FA11-4E44-BFD7-46208ACC3DD0}" type="sibTrans" cxnId="{80B8139F-3451-4A19-A9EB-BC99C8CA29AB}">
      <dgm:prSet/>
      <dgm:spPr/>
      <dgm:t>
        <a:bodyPr/>
        <a:lstStyle/>
        <a:p>
          <a:endParaRPr lang="en-US"/>
        </a:p>
      </dgm:t>
    </dgm:pt>
    <dgm:pt modelId="{3B2EC315-E60E-4A70-A066-55DEA07D56AF}">
      <dgm:prSet/>
      <dgm:spPr/>
      <dgm:t>
        <a:bodyPr/>
        <a:lstStyle/>
        <a:p>
          <a:r>
            <a:rPr lang="en-US" dirty="0"/>
            <a:t>Nursing leaders as an experienced facilitator does not inherently increase utilization</a:t>
          </a:r>
        </a:p>
      </dgm:t>
    </dgm:pt>
    <dgm:pt modelId="{730C23ED-F237-415D-B404-000DEE74BDF0}" type="parTrans" cxnId="{08928142-9CBD-4798-83FE-37821FE475C8}">
      <dgm:prSet/>
      <dgm:spPr/>
      <dgm:t>
        <a:bodyPr/>
        <a:lstStyle/>
        <a:p>
          <a:endParaRPr lang="en-US"/>
        </a:p>
      </dgm:t>
    </dgm:pt>
    <dgm:pt modelId="{FD5E4EF1-C8E2-487A-84E6-08F145C58B5D}" type="sibTrans" cxnId="{08928142-9CBD-4798-83FE-37821FE475C8}">
      <dgm:prSet/>
      <dgm:spPr/>
      <dgm:t>
        <a:bodyPr/>
        <a:lstStyle/>
        <a:p>
          <a:endParaRPr lang="en-US"/>
        </a:p>
      </dgm:t>
    </dgm:pt>
    <dgm:pt modelId="{6F36C5B3-13DD-468F-8E13-C65A3F093987}">
      <dgm:prSet/>
      <dgm:spPr/>
      <dgm:t>
        <a:bodyPr/>
        <a:lstStyle/>
        <a:p>
          <a:endParaRPr lang="en-US" dirty="0"/>
        </a:p>
      </dgm:t>
    </dgm:pt>
    <dgm:pt modelId="{C3515861-564F-4DC1-A9F3-8D6ABF2D747D}" type="parTrans" cxnId="{A6EF34CE-F65A-477D-9C1D-A16B6912DDC6}">
      <dgm:prSet/>
      <dgm:spPr/>
      <dgm:t>
        <a:bodyPr/>
        <a:lstStyle/>
        <a:p>
          <a:endParaRPr lang="en-US"/>
        </a:p>
      </dgm:t>
    </dgm:pt>
    <dgm:pt modelId="{7B06B9C4-CB85-4FF1-94D0-BBBC14902E29}" type="sibTrans" cxnId="{A6EF34CE-F65A-477D-9C1D-A16B6912DDC6}">
      <dgm:prSet/>
      <dgm:spPr/>
      <dgm:t>
        <a:bodyPr/>
        <a:lstStyle/>
        <a:p>
          <a:endParaRPr lang="en-US"/>
        </a:p>
      </dgm:t>
    </dgm:pt>
    <dgm:pt modelId="{BE075B0C-1ADC-435C-A0C7-7B157AD610E6}">
      <dgm:prSet/>
      <dgm:spPr/>
      <dgm:t>
        <a:bodyPr/>
        <a:lstStyle/>
        <a:p>
          <a:r>
            <a:rPr lang="en-US" dirty="0"/>
            <a:t>Only a 47% utilization rate</a:t>
          </a:r>
        </a:p>
      </dgm:t>
    </dgm:pt>
    <dgm:pt modelId="{54055BBF-9F69-4148-8AF2-2E5CD1E11D34}" type="parTrans" cxnId="{B60F0654-C0B9-4122-ABB1-C6CAAC82CCA5}">
      <dgm:prSet/>
      <dgm:spPr/>
      <dgm:t>
        <a:bodyPr/>
        <a:lstStyle/>
        <a:p>
          <a:endParaRPr lang="en-US"/>
        </a:p>
      </dgm:t>
    </dgm:pt>
    <dgm:pt modelId="{DE34A72B-7C98-42FA-9E00-CA190DC81DFF}" type="sibTrans" cxnId="{B60F0654-C0B9-4122-ABB1-C6CAAC82CCA5}">
      <dgm:prSet/>
      <dgm:spPr/>
      <dgm:t>
        <a:bodyPr/>
        <a:lstStyle/>
        <a:p>
          <a:endParaRPr lang="en-US"/>
        </a:p>
      </dgm:t>
    </dgm:pt>
    <dgm:pt modelId="{9B6C62EE-F4BF-412F-87F5-716A2B2E2DB2}" type="pres">
      <dgm:prSet presAssocID="{B7337D38-98B8-4A50-AA7C-ADB03B2B958A}" presName="outerComposite" presStyleCnt="0">
        <dgm:presLayoutVars>
          <dgm:chMax val="5"/>
          <dgm:dir/>
          <dgm:resizeHandles val="exact"/>
        </dgm:presLayoutVars>
      </dgm:prSet>
      <dgm:spPr/>
    </dgm:pt>
    <dgm:pt modelId="{3FA9509D-CDEB-4C20-90EF-75B67D9D919E}" type="pres">
      <dgm:prSet presAssocID="{B7337D38-98B8-4A50-AA7C-ADB03B2B958A}" presName="dummyMaxCanvas" presStyleCnt="0">
        <dgm:presLayoutVars/>
      </dgm:prSet>
      <dgm:spPr/>
    </dgm:pt>
    <dgm:pt modelId="{2EF4FB8E-90CD-4A6B-8FB7-D55FD6B803B7}" type="pres">
      <dgm:prSet presAssocID="{B7337D38-98B8-4A50-AA7C-ADB03B2B958A}" presName="ThreeNodes_1" presStyleLbl="node1" presStyleIdx="0" presStyleCnt="3">
        <dgm:presLayoutVars>
          <dgm:bulletEnabled val="1"/>
        </dgm:presLayoutVars>
      </dgm:prSet>
      <dgm:spPr/>
    </dgm:pt>
    <dgm:pt modelId="{DEDC5473-6C85-4129-89E4-92EE803C2A41}" type="pres">
      <dgm:prSet presAssocID="{B7337D38-98B8-4A50-AA7C-ADB03B2B958A}" presName="ThreeNodes_2" presStyleLbl="node1" presStyleIdx="1" presStyleCnt="3">
        <dgm:presLayoutVars>
          <dgm:bulletEnabled val="1"/>
        </dgm:presLayoutVars>
      </dgm:prSet>
      <dgm:spPr/>
    </dgm:pt>
    <dgm:pt modelId="{9E13AB72-B141-4C4D-BA21-3F08AD873F5F}" type="pres">
      <dgm:prSet presAssocID="{B7337D38-98B8-4A50-AA7C-ADB03B2B958A}" presName="ThreeNodes_3" presStyleLbl="node1" presStyleIdx="2" presStyleCnt="3">
        <dgm:presLayoutVars>
          <dgm:bulletEnabled val="1"/>
        </dgm:presLayoutVars>
      </dgm:prSet>
      <dgm:spPr/>
    </dgm:pt>
    <dgm:pt modelId="{A2ADFB7E-6E50-4289-828D-D4E526B5B7AB}" type="pres">
      <dgm:prSet presAssocID="{B7337D38-98B8-4A50-AA7C-ADB03B2B958A}" presName="ThreeConn_1-2" presStyleLbl="fgAccFollowNode1" presStyleIdx="0" presStyleCnt="2">
        <dgm:presLayoutVars>
          <dgm:bulletEnabled val="1"/>
        </dgm:presLayoutVars>
      </dgm:prSet>
      <dgm:spPr/>
    </dgm:pt>
    <dgm:pt modelId="{ECA354EA-09E3-42F5-A050-668EC69BB247}" type="pres">
      <dgm:prSet presAssocID="{B7337D38-98B8-4A50-AA7C-ADB03B2B958A}" presName="ThreeConn_2-3" presStyleLbl="fgAccFollowNode1" presStyleIdx="1" presStyleCnt="2">
        <dgm:presLayoutVars>
          <dgm:bulletEnabled val="1"/>
        </dgm:presLayoutVars>
      </dgm:prSet>
      <dgm:spPr/>
    </dgm:pt>
    <dgm:pt modelId="{EDE5127D-66C2-4B01-B18D-4A162FAB5279}" type="pres">
      <dgm:prSet presAssocID="{B7337D38-98B8-4A50-AA7C-ADB03B2B958A}" presName="ThreeNodes_1_text" presStyleLbl="node1" presStyleIdx="2" presStyleCnt="3">
        <dgm:presLayoutVars>
          <dgm:bulletEnabled val="1"/>
        </dgm:presLayoutVars>
      </dgm:prSet>
      <dgm:spPr/>
    </dgm:pt>
    <dgm:pt modelId="{3B757B96-5BF2-4A36-BF98-E5CB26DA8D02}" type="pres">
      <dgm:prSet presAssocID="{B7337D38-98B8-4A50-AA7C-ADB03B2B958A}" presName="ThreeNodes_2_text" presStyleLbl="node1" presStyleIdx="2" presStyleCnt="3">
        <dgm:presLayoutVars>
          <dgm:bulletEnabled val="1"/>
        </dgm:presLayoutVars>
      </dgm:prSet>
      <dgm:spPr/>
    </dgm:pt>
    <dgm:pt modelId="{3A1F8845-2E22-4450-AEE8-DC0D7560B2E4}" type="pres">
      <dgm:prSet presAssocID="{B7337D38-98B8-4A50-AA7C-ADB03B2B958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6BFD604-ED0A-4B02-BB6A-9D26F663E1FB}" srcId="{B7337D38-98B8-4A50-AA7C-ADB03B2B958A}" destId="{95842C1C-DA80-4122-8C79-A5EDF50F6AA0}" srcOrd="1" destOrd="0" parTransId="{EDAB484F-334D-4D33-8992-65045D157256}" sibTransId="{80DF858E-52A0-4393-B4BF-C2D509B06F11}"/>
    <dgm:cxn modelId="{9B38410E-0D76-4432-8157-F6683A048742}" type="presOf" srcId="{2DC67F59-3BAB-4F72-81AF-105222BD1746}" destId="{A2ADFB7E-6E50-4289-828D-D4E526B5B7AB}" srcOrd="0" destOrd="0" presId="urn:microsoft.com/office/officeart/2005/8/layout/vProcess5"/>
    <dgm:cxn modelId="{D4C4AE15-6359-4B87-A162-99539A59EACE}" type="presOf" srcId="{9755073C-CDD3-4CAD-8A1A-1C7E7836D8FF}" destId="{3B757B96-5BF2-4A36-BF98-E5CB26DA8D02}" srcOrd="1" destOrd="1" presId="urn:microsoft.com/office/officeart/2005/8/layout/vProcess5"/>
    <dgm:cxn modelId="{55F76D1A-DEC3-4609-A8CF-9BED0B3160E1}" type="presOf" srcId="{9755073C-CDD3-4CAD-8A1A-1C7E7836D8FF}" destId="{DEDC5473-6C85-4129-89E4-92EE803C2A41}" srcOrd="0" destOrd="1" presId="urn:microsoft.com/office/officeart/2005/8/layout/vProcess5"/>
    <dgm:cxn modelId="{7095191F-1144-4560-81DA-856AC232A775}" type="presOf" srcId="{BE075B0C-1ADC-435C-A0C7-7B157AD610E6}" destId="{9E13AB72-B141-4C4D-BA21-3F08AD873F5F}" srcOrd="0" destOrd="1" presId="urn:microsoft.com/office/officeart/2005/8/layout/vProcess5"/>
    <dgm:cxn modelId="{A77ADA2B-6977-4342-8A30-E65DC1CD3A23}" type="presOf" srcId="{B7337D38-98B8-4A50-AA7C-ADB03B2B958A}" destId="{9B6C62EE-F4BF-412F-87F5-716A2B2E2DB2}" srcOrd="0" destOrd="0" presId="urn:microsoft.com/office/officeart/2005/8/layout/vProcess5"/>
    <dgm:cxn modelId="{A4612933-BFAF-44E1-8240-F833CC45938B}" srcId="{24A67C46-5CBD-40C3-B044-E59735CE1682}" destId="{B59143DF-4B38-4A4C-8DD9-8E149263C4D3}" srcOrd="1" destOrd="0" parTransId="{1BCB748B-9266-429B-B03C-CE7086C4A0AD}" sibTransId="{0B641B5C-60FC-4B02-8ED2-60FEBBF1E9CC}"/>
    <dgm:cxn modelId="{9A802835-FB24-42E3-88C7-C01C6F01191F}" type="presOf" srcId="{BE075B0C-1ADC-435C-A0C7-7B157AD610E6}" destId="{3A1F8845-2E22-4450-AEE8-DC0D7560B2E4}" srcOrd="1" destOrd="1" presId="urn:microsoft.com/office/officeart/2005/8/layout/vProcess5"/>
    <dgm:cxn modelId="{08928142-9CBD-4798-83FE-37821FE475C8}" srcId="{916D7AD1-DB16-4879-ACB1-954DF575A1EB}" destId="{3B2EC315-E60E-4A70-A066-55DEA07D56AF}" srcOrd="1" destOrd="0" parTransId="{730C23ED-F237-415D-B404-000DEE74BDF0}" sibTransId="{FD5E4EF1-C8E2-487A-84E6-08F145C58B5D}"/>
    <dgm:cxn modelId="{CD5F0D43-DE3B-4688-849B-8DB3FB89440D}" type="presOf" srcId="{916D7AD1-DB16-4879-ACB1-954DF575A1EB}" destId="{9E13AB72-B141-4C4D-BA21-3F08AD873F5F}" srcOrd="0" destOrd="0" presId="urn:microsoft.com/office/officeart/2005/8/layout/vProcess5"/>
    <dgm:cxn modelId="{B45D696A-64E2-4C31-8E7B-99FF06F5BC30}" type="presOf" srcId="{B59143DF-4B38-4A4C-8DD9-8E149263C4D3}" destId="{2EF4FB8E-90CD-4A6B-8FB7-D55FD6B803B7}" srcOrd="0" destOrd="2" presId="urn:microsoft.com/office/officeart/2005/8/layout/vProcess5"/>
    <dgm:cxn modelId="{9BB08F4A-7FBC-4ED1-A957-B70E13D6C677}" type="presOf" srcId="{3B2EC315-E60E-4A70-A066-55DEA07D56AF}" destId="{3A1F8845-2E22-4450-AEE8-DC0D7560B2E4}" srcOrd="1" destOrd="2" presId="urn:microsoft.com/office/officeart/2005/8/layout/vProcess5"/>
    <dgm:cxn modelId="{B60F0654-C0B9-4122-ABB1-C6CAAC82CCA5}" srcId="{916D7AD1-DB16-4879-ACB1-954DF575A1EB}" destId="{BE075B0C-1ADC-435C-A0C7-7B157AD610E6}" srcOrd="0" destOrd="0" parTransId="{54055BBF-9F69-4148-8AF2-2E5CD1E11D34}" sibTransId="{DE34A72B-7C98-42FA-9E00-CA190DC81DFF}"/>
    <dgm:cxn modelId="{A3E2BA74-47B4-4A80-9FE5-997E1B2CD924}" type="presOf" srcId="{6F36C5B3-13DD-468F-8E13-C65A3F093987}" destId="{3B757B96-5BF2-4A36-BF98-E5CB26DA8D02}" srcOrd="1" destOrd="2" presId="urn:microsoft.com/office/officeart/2005/8/layout/vProcess5"/>
    <dgm:cxn modelId="{B8AC0878-6B7F-4906-BF94-D889B364D115}" type="presOf" srcId="{95842C1C-DA80-4122-8C79-A5EDF50F6AA0}" destId="{3B757B96-5BF2-4A36-BF98-E5CB26DA8D02}" srcOrd="1" destOrd="0" presId="urn:microsoft.com/office/officeart/2005/8/layout/vProcess5"/>
    <dgm:cxn modelId="{42A20180-103E-43CA-A57F-69D769D12035}" type="presOf" srcId="{80DF858E-52A0-4393-B4BF-C2D509B06F11}" destId="{ECA354EA-09E3-42F5-A050-668EC69BB247}" srcOrd="0" destOrd="0" presId="urn:microsoft.com/office/officeart/2005/8/layout/vProcess5"/>
    <dgm:cxn modelId="{193B3998-F764-4366-A6F1-934BF09877F2}" type="presOf" srcId="{3B2EC315-E60E-4A70-A066-55DEA07D56AF}" destId="{9E13AB72-B141-4C4D-BA21-3F08AD873F5F}" srcOrd="0" destOrd="2" presId="urn:microsoft.com/office/officeart/2005/8/layout/vProcess5"/>
    <dgm:cxn modelId="{80B8139F-3451-4A19-A9EB-BC99C8CA29AB}" srcId="{B7337D38-98B8-4A50-AA7C-ADB03B2B958A}" destId="{916D7AD1-DB16-4879-ACB1-954DF575A1EB}" srcOrd="2" destOrd="0" parTransId="{810E1EF0-2F7D-47BC-BA22-CE3779BB765D}" sibTransId="{97ACFBAD-FA11-4E44-BFD7-46208ACC3DD0}"/>
    <dgm:cxn modelId="{1EDE2BAC-3653-4923-AB48-F762DFC152BB}" type="presOf" srcId="{95842C1C-DA80-4122-8C79-A5EDF50F6AA0}" destId="{DEDC5473-6C85-4129-89E4-92EE803C2A41}" srcOrd="0" destOrd="0" presId="urn:microsoft.com/office/officeart/2005/8/layout/vProcess5"/>
    <dgm:cxn modelId="{5B43B1B0-D28F-4851-8158-C47ABAA9A38A}" type="presOf" srcId="{24A67C46-5CBD-40C3-B044-E59735CE1682}" destId="{EDE5127D-66C2-4B01-B18D-4A162FAB5279}" srcOrd="1" destOrd="0" presId="urn:microsoft.com/office/officeart/2005/8/layout/vProcess5"/>
    <dgm:cxn modelId="{C31FFBB0-C73D-428C-92EC-9A05D16E8866}" type="presOf" srcId="{27507560-317C-444B-9514-105A76909AC1}" destId="{EDE5127D-66C2-4B01-B18D-4A162FAB5279}" srcOrd="1" destOrd="1" presId="urn:microsoft.com/office/officeart/2005/8/layout/vProcess5"/>
    <dgm:cxn modelId="{75D35ABE-87D7-4C70-9627-EB13B9F51EFD}" type="presOf" srcId="{24A67C46-5CBD-40C3-B044-E59735CE1682}" destId="{2EF4FB8E-90CD-4A6B-8FB7-D55FD6B803B7}" srcOrd="0" destOrd="0" presId="urn:microsoft.com/office/officeart/2005/8/layout/vProcess5"/>
    <dgm:cxn modelId="{152396BF-42E0-453F-88AA-997B49928D77}" srcId="{B7337D38-98B8-4A50-AA7C-ADB03B2B958A}" destId="{24A67C46-5CBD-40C3-B044-E59735CE1682}" srcOrd="0" destOrd="0" parTransId="{6EEAC1DF-9A18-48C5-8CE2-09B95542EC54}" sibTransId="{2DC67F59-3BAB-4F72-81AF-105222BD1746}"/>
    <dgm:cxn modelId="{DAA723C1-67F0-4F9A-A3A8-E2CE91CBBE09}" type="presOf" srcId="{6F36C5B3-13DD-468F-8E13-C65A3F093987}" destId="{DEDC5473-6C85-4129-89E4-92EE803C2A41}" srcOrd="0" destOrd="2" presId="urn:microsoft.com/office/officeart/2005/8/layout/vProcess5"/>
    <dgm:cxn modelId="{41D8BAC5-4946-4586-BCD0-C9BCE8E1835B}" type="presOf" srcId="{B59143DF-4B38-4A4C-8DD9-8E149263C4D3}" destId="{EDE5127D-66C2-4B01-B18D-4A162FAB5279}" srcOrd="1" destOrd="2" presId="urn:microsoft.com/office/officeart/2005/8/layout/vProcess5"/>
    <dgm:cxn modelId="{226285C8-FE77-4297-BF99-82B34A816073}" srcId="{24A67C46-5CBD-40C3-B044-E59735CE1682}" destId="{27507560-317C-444B-9514-105A76909AC1}" srcOrd="0" destOrd="0" parTransId="{350E4071-9D14-4733-A161-26A44B5B7F34}" sibTransId="{A3AD0314-A14F-4C97-9500-CF64A6746733}"/>
    <dgm:cxn modelId="{A6EF34CE-F65A-477D-9C1D-A16B6912DDC6}" srcId="{95842C1C-DA80-4122-8C79-A5EDF50F6AA0}" destId="{6F36C5B3-13DD-468F-8E13-C65A3F093987}" srcOrd="1" destOrd="0" parTransId="{C3515861-564F-4DC1-A9F3-8D6ABF2D747D}" sibTransId="{7B06B9C4-CB85-4FF1-94D0-BBBC14902E29}"/>
    <dgm:cxn modelId="{AF630AD6-E7C7-4223-90EB-715B59DB524B}" type="presOf" srcId="{916D7AD1-DB16-4879-ACB1-954DF575A1EB}" destId="{3A1F8845-2E22-4450-AEE8-DC0D7560B2E4}" srcOrd="1" destOrd="0" presId="urn:microsoft.com/office/officeart/2005/8/layout/vProcess5"/>
    <dgm:cxn modelId="{79337CEA-8593-41C4-95B1-19E517B65A1B}" srcId="{95842C1C-DA80-4122-8C79-A5EDF50F6AA0}" destId="{9755073C-CDD3-4CAD-8A1A-1C7E7836D8FF}" srcOrd="0" destOrd="0" parTransId="{FDFD335E-71FA-47F3-86E4-887D82C873B2}" sibTransId="{BA243C7F-F9CD-4375-9998-11BB75F7D959}"/>
    <dgm:cxn modelId="{9A3BF3F9-56A4-433D-B80E-650C3C56A007}" type="presOf" srcId="{27507560-317C-444B-9514-105A76909AC1}" destId="{2EF4FB8E-90CD-4A6B-8FB7-D55FD6B803B7}" srcOrd="0" destOrd="1" presId="urn:microsoft.com/office/officeart/2005/8/layout/vProcess5"/>
    <dgm:cxn modelId="{DB8F5F40-6E83-4E22-89A0-651D8424B03E}" type="presParOf" srcId="{9B6C62EE-F4BF-412F-87F5-716A2B2E2DB2}" destId="{3FA9509D-CDEB-4C20-90EF-75B67D9D919E}" srcOrd="0" destOrd="0" presId="urn:microsoft.com/office/officeart/2005/8/layout/vProcess5"/>
    <dgm:cxn modelId="{C5B25D1A-0ED1-43E0-8CDA-4D87FEF74EE2}" type="presParOf" srcId="{9B6C62EE-F4BF-412F-87F5-716A2B2E2DB2}" destId="{2EF4FB8E-90CD-4A6B-8FB7-D55FD6B803B7}" srcOrd="1" destOrd="0" presId="urn:microsoft.com/office/officeart/2005/8/layout/vProcess5"/>
    <dgm:cxn modelId="{8D18EF10-168A-4343-B8D9-102947ABD5B7}" type="presParOf" srcId="{9B6C62EE-F4BF-412F-87F5-716A2B2E2DB2}" destId="{DEDC5473-6C85-4129-89E4-92EE803C2A41}" srcOrd="2" destOrd="0" presId="urn:microsoft.com/office/officeart/2005/8/layout/vProcess5"/>
    <dgm:cxn modelId="{99AAEEBA-05F4-49D9-9367-244B27118DAC}" type="presParOf" srcId="{9B6C62EE-F4BF-412F-87F5-716A2B2E2DB2}" destId="{9E13AB72-B141-4C4D-BA21-3F08AD873F5F}" srcOrd="3" destOrd="0" presId="urn:microsoft.com/office/officeart/2005/8/layout/vProcess5"/>
    <dgm:cxn modelId="{49E22329-58CA-4D28-BEB5-EF0B9C2E8E35}" type="presParOf" srcId="{9B6C62EE-F4BF-412F-87F5-716A2B2E2DB2}" destId="{A2ADFB7E-6E50-4289-828D-D4E526B5B7AB}" srcOrd="4" destOrd="0" presId="urn:microsoft.com/office/officeart/2005/8/layout/vProcess5"/>
    <dgm:cxn modelId="{94800468-44FD-4E64-A4B7-645F913ADE15}" type="presParOf" srcId="{9B6C62EE-F4BF-412F-87F5-716A2B2E2DB2}" destId="{ECA354EA-09E3-42F5-A050-668EC69BB247}" srcOrd="5" destOrd="0" presId="urn:microsoft.com/office/officeart/2005/8/layout/vProcess5"/>
    <dgm:cxn modelId="{94BBB15E-E5D0-4410-9D73-BA03B3AB4E8A}" type="presParOf" srcId="{9B6C62EE-F4BF-412F-87F5-716A2B2E2DB2}" destId="{EDE5127D-66C2-4B01-B18D-4A162FAB5279}" srcOrd="6" destOrd="0" presId="urn:microsoft.com/office/officeart/2005/8/layout/vProcess5"/>
    <dgm:cxn modelId="{B137873E-92A2-4638-98FF-D92CA50D825C}" type="presParOf" srcId="{9B6C62EE-F4BF-412F-87F5-716A2B2E2DB2}" destId="{3B757B96-5BF2-4A36-BF98-E5CB26DA8D02}" srcOrd="7" destOrd="0" presId="urn:microsoft.com/office/officeart/2005/8/layout/vProcess5"/>
    <dgm:cxn modelId="{A05BBF27-C1CE-4541-8AC8-B34E1185F184}" type="presParOf" srcId="{9B6C62EE-F4BF-412F-87F5-716A2B2E2DB2}" destId="{3A1F8845-2E22-4450-AEE8-DC0D7560B2E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FCBBD7-FE9A-4B3F-ACCF-713A7BBB4F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colorful" phldr="1"/>
      <dgm:spPr/>
      <dgm:t>
        <a:bodyPr/>
        <a:lstStyle/>
        <a:p>
          <a:endParaRPr lang="en-US"/>
        </a:p>
      </dgm:t>
    </dgm:pt>
    <dgm:pt modelId="{950CA6B2-CA87-4D5B-9164-9140B1924927}">
      <dgm:prSet/>
      <dgm:spPr/>
      <dgm:t>
        <a:bodyPr/>
        <a:lstStyle/>
        <a:p>
          <a:r>
            <a:rPr lang="en-US" dirty="0"/>
            <a:t>Ensure Debrief Form availability.</a:t>
          </a:r>
        </a:p>
      </dgm:t>
    </dgm:pt>
    <dgm:pt modelId="{A96F56FE-801A-487E-91D1-DEF9B308F85E}" type="parTrans" cxnId="{27CBCF54-2F83-47ED-9727-B8794710E2E4}">
      <dgm:prSet/>
      <dgm:spPr/>
      <dgm:t>
        <a:bodyPr/>
        <a:lstStyle/>
        <a:p>
          <a:endParaRPr lang="en-US"/>
        </a:p>
      </dgm:t>
    </dgm:pt>
    <dgm:pt modelId="{7480B64F-731D-41BE-9186-F725EB5A8B33}" type="sibTrans" cxnId="{27CBCF54-2F83-47ED-9727-B8794710E2E4}">
      <dgm:prSet/>
      <dgm:spPr/>
      <dgm:t>
        <a:bodyPr/>
        <a:lstStyle/>
        <a:p>
          <a:endParaRPr lang="en-US"/>
        </a:p>
      </dgm:t>
    </dgm:pt>
    <dgm:pt modelId="{1D456085-8FCA-42FB-A817-84497DE45B4B}">
      <dgm:prSet/>
      <dgm:spPr/>
      <dgm:t>
        <a:bodyPr/>
        <a:lstStyle/>
        <a:p>
          <a:r>
            <a:rPr lang="en-US" dirty="0"/>
            <a:t>Incorporate debrief form into the daily code cart checklist.</a:t>
          </a:r>
        </a:p>
      </dgm:t>
    </dgm:pt>
    <dgm:pt modelId="{13C95A0E-41A7-43F2-B927-6E9F1E040F82}" type="parTrans" cxnId="{D6E5B94F-1F81-40C7-9F45-5EF6D1A18F1F}">
      <dgm:prSet/>
      <dgm:spPr/>
      <dgm:t>
        <a:bodyPr/>
        <a:lstStyle/>
        <a:p>
          <a:endParaRPr lang="en-US"/>
        </a:p>
      </dgm:t>
    </dgm:pt>
    <dgm:pt modelId="{6D305FA7-F7DB-4A65-A46A-95E5A5D52E53}" type="sibTrans" cxnId="{D6E5B94F-1F81-40C7-9F45-5EF6D1A18F1F}">
      <dgm:prSet/>
      <dgm:spPr/>
      <dgm:t>
        <a:bodyPr/>
        <a:lstStyle/>
        <a:p>
          <a:endParaRPr lang="en-US"/>
        </a:p>
      </dgm:t>
    </dgm:pt>
    <dgm:pt modelId="{1DB9F481-802C-45B7-B3AD-29EAE93EE082}">
      <dgm:prSet/>
      <dgm:spPr/>
      <dgm:t>
        <a:bodyPr/>
        <a:lstStyle/>
        <a:p>
          <a:r>
            <a:rPr lang="en-US" dirty="0"/>
            <a:t>Allows debrief form to be an “orderable” form by unit.</a:t>
          </a:r>
        </a:p>
      </dgm:t>
    </dgm:pt>
    <dgm:pt modelId="{74509CFC-D618-479B-8150-CE38F2C29566}" type="parTrans" cxnId="{60C885EA-2948-4C95-B4C5-1394097A0F86}">
      <dgm:prSet/>
      <dgm:spPr/>
      <dgm:t>
        <a:bodyPr/>
        <a:lstStyle/>
        <a:p>
          <a:endParaRPr lang="en-US"/>
        </a:p>
      </dgm:t>
    </dgm:pt>
    <dgm:pt modelId="{83205FDD-A6D3-4AF3-9016-CDFAA0C85516}" type="sibTrans" cxnId="{60C885EA-2948-4C95-B4C5-1394097A0F86}">
      <dgm:prSet/>
      <dgm:spPr/>
      <dgm:t>
        <a:bodyPr/>
        <a:lstStyle/>
        <a:p>
          <a:endParaRPr lang="en-US"/>
        </a:p>
      </dgm:t>
    </dgm:pt>
    <dgm:pt modelId="{6AC2C161-4955-405F-A7AE-6DA2C620C261}">
      <dgm:prSet/>
      <dgm:spPr/>
      <dgm:t>
        <a:bodyPr/>
        <a:lstStyle/>
        <a:p>
          <a:r>
            <a:rPr lang="en-US" dirty="0"/>
            <a:t>Nursing leadership remains primary facilitator but encourage further education for executive leaders and others</a:t>
          </a:r>
        </a:p>
      </dgm:t>
    </dgm:pt>
    <dgm:pt modelId="{0E8D3FE5-E308-496A-BD20-59EB8D493E71}" type="parTrans" cxnId="{D981C339-7BEC-4D91-A2FD-97670C02EFE6}">
      <dgm:prSet/>
      <dgm:spPr/>
      <dgm:t>
        <a:bodyPr/>
        <a:lstStyle/>
        <a:p>
          <a:endParaRPr lang="en-US"/>
        </a:p>
      </dgm:t>
    </dgm:pt>
    <dgm:pt modelId="{1A267BEA-5E72-4947-9E39-2ABA6C6A05B3}" type="sibTrans" cxnId="{D981C339-7BEC-4D91-A2FD-97670C02EFE6}">
      <dgm:prSet/>
      <dgm:spPr/>
      <dgm:t>
        <a:bodyPr/>
        <a:lstStyle/>
        <a:p>
          <a:endParaRPr lang="en-US"/>
        </a:p>
      </dgm:t>
    </dgm:pt>
    <dgm:pt modelId="{738B9120-B921-4836-B551-09527E6CAD03}">
      <dgm:prSet/>
      <dgm:spPr/>
      <dgm:t>
        <a:bodyPr/>
        <a:lstStyle/>
        <a:p>
          <a:r>
            <a:rPr lang="en-US" dirty="0"/>
            <a:t>Healthcare professionals who received clinical debriefing education are more willing to participate and initiate clinical debriefing practices (Toews et al., 2021).</a:t>
          </a:r>
        </a:p>
      </dgm:t>
    </dgm:pt>
    <dgm:pt modelId="{41818C8D-E9D5-4C4F-A81C-BA1A42BC5DD3}" type="parTrans" cxnId="{4110B490-9B81-4950-AA6B-689C74A3A3AF}">
      <dgm:prSet/>
      <dgm:spPr/>
      <dgm:t>
        <a:bodyPr/>
        <a:lstStyle/>
        <a:p>
          <a:endParaRPr lang="en-US"/>
        </a:p>
      </dgm:t>
    </dgm:pt>
    <dgm:pt modelId="{73BEBFD7-22DA-430B-B368-A35010A8CC7D}" type="sibTrans" cxnId="{4110B490-9B81-4950-AA6B-689C74A3A3AF}">
      <dgm:prSet/>
      <dgm:spPr/>
      <dgm:t>
        <a:bodyPr/>
        <a:lstStyle/>
        <a:p>
          <a:endParaRPr lang="en-US"/>
        </a:p>
      </dgm:t>
    </dgm:pt>
    <dgm:pt modelId="{A38F4635-71EC-47BF-97BF-876A529C3F9E}">
      <dgm:prSet/>
      <dgm:spPr/>
      <dgm:t>
        <a:bodyPr/>
        <a:lstStyle/>
        <a:p>
          <a:r>
            <a:rPr lang="en-US" dirty="0"/>
            <a:t>Incorporating non-nursing leaders may increase utilization in times when leadership coverage may be limited</a:t>
          </a:r>
        </a:p>
      </dgm:t>
    </dgm:pt>
    <dgm:pt modelId="{8A675EC9-C6AA-4410-97C4-1DB634A8D6C5}" type="parTrans" cxnId="{8AAEED20-39F7-460B-8132-1312002D6329}">
      <dgm:prSet/>
      <dgm:spPr/>
      <dgm:t>
        <a:bodyPr/>
        <a:lstStyle/>
        <a:p>
          <a:endParaRPr lang="en-US"/>
        </a:p>
      </dgm:t>
    </dgm:pt>
    <dgm:pt modelId="{E51A961E-554E-4906-8E0B-0453086D0972}" type="sibTrans" cxnId="{8AAEED20-39F7-460B-8132-1312002D6329}">
      <dgm:prSet/>
      <dgm:spPr/>
      <dgm:t>
        <a:bodyPr/>
        <a:lstStyle/>
        <a:p>
          <a:endParaRPr lang="en-US"/>
        </a:p>
      </dgm:t>
    </dgm:pt>
    <dgm:pt modelId="{D02267D4-18CB-469F-BA53-36243AE5415C}" type="pres">
      <dgm:prSet presAssocID="{8DFCBBD7-FE9A-4B3F-ACCF-713A7BBB4F5F}" presName="Name0" presStyleCnt="0">
        <dgm:presLayoutVars>
          <dgm:dir/>
          <dgm:animLvl val="lvl"/>
          <dgm:resizeHandles val="exact"/>
        </dgm:presLayoutVars>
      </dgm:prSet>
      <dgm:spPr/>
    </dgm:pt>
    <dgm:pt modelId="{58DB0C1A-9E98-41D8-8BF0-9C2809408B43}" type="pres">
      <dgm:prSet presAssocID="{950CA6B2-CA87-4D5B-9164-9140B1924927}" presName="linNode" presStyleCnt="0"/>
      <dgm:spPr/>
    </dgm:pt>
    <dgm:pt modelId="{549156EE-B706-4428-AD1A-4727A6B7AF66}" type="pres">
      <dgm:prSet presAssocID="{950CA6B2-CA87-4D5B-9164-9140B192492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01D711F-ABC4-48FA-A714-213BD9F3DEE7}" type="pres">
      <dgm:prSet presAssocID="{950CA6B2-CA87-4D5B-9164-9140B1924927}" presName="descendantText" presStyleLbl="alignAccFollowNode1" presStyleIdx="0" presStyleCnt="2">
        <dgm:presLayoutVars>
          <dgm:bulletEnabled val="1"/>
        </dgm:presLayoutVars>
      </dgm:prSet>
      <dgm:spPr/>
    </dgm:pt>
    <dgm:pt modelId="{8C5B0B25-2F06-48F5-BB2E-0E014F003C72}" type="pres">
      <dgm:prSet presAssocID="{7480B64F-731D-41BE-9186-F725EB5A8B33}" presName="sp" presStyleCnt="0"/>
      <dgm:spPr/>
    </dgm:pt>
    <dgm:pt modelId="{8747E692-7B3F-47D1-A06E-73BB1692D7CB}" type="pres">
      <dgm:prSet presAssocID="{6AC2C161-4955-405F-A7AE-6DA2C620C261}" presName="linNode" presStyleCnt="0"/>
      <dgm:spPr/>
    </dgm:pt>
    <dgm:pt modelId="{D383C644-F159-4D42-937B-4CB7B92A7985}" type="pres">
      <dgm:prSet presAssocID="{6AC2C161-4955-405F-A7AE-6DA2C620C26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7DA1751-B839-4262-910B-4C59F6EAD0E1}" type="pres">
      <dgm:prSet presAssocID="{6AC2C161-4955-405F-A7AE-6DA2C620C26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AAEED20-39F7-460B-8132-1312002D6329}" srcId="{6AC2C161-4955-405F-A7AE-6DA2C620C261}" destId="{A38F4635-71EC-47BF-97BF-876A529C3F9E}" srcOrd="1" destOrd="0" parTransId="{8A675EC9-C6AA-4410-97C4-1DB634A8D6C5}" sibTransId="{E51A961E-554E-4906-8E0B-0453086D0972}"/>
    <dgm:cxn modelId="{D981C339-7BEC-4D91-A2FD-97670C02EFE6}" srcId="{8DFCBBD7-FE9A-4B3F-ACCF-713A7BBB4F5F}" destId="{6AC2C161-4955-405F-A7AE-6DA2C620C261}" srcOrd="1" destOrd="0" parTransId="{0E8D3FE5-E308-496A-BD20-59EB8D493E71}" sibTransId="{1A267BEA-5E72-4947-9E39-2ABA6C6A05B3}"/>
    <dgm:cxn modelId="{67465C48-C2DA-4081-ACD1-3FC7F4AE3DA2}" type="presOf" srcId="{A38F4635-71EC-47BF-97BF-876A529C3F9E}" destId="{47DA1751-B839-4262-910B-4C59F6EAD0E1}" srcOrd="0" destOrd="1" presId="urn:microsoft.com/office/officeart/2005/8/layout/vList5"/>
    <dgm:cxn modelId="{A7FA7B68-BDEE-4950-A1A4-5EF8BDB81CAB}" type="presOf" srcId="{1D456085-8FCA-42FB-A817-84497DE45B4B}" destId="{D01D711F-ABC4-48FA-A714-213BD9F3DEE7}" srcOrd="0" destOrd="0" presId="urn:microsoft.com/office/officeart/2005/8/layout/vList5"/>
    <dgm:cxn modelId="{D6E5B94F-1F81-40C7-9F45-5EF6D1A18F1F}" srcId="{950CA6B2-CA87-4D5B-9164-9140B1924927}" destId="{1D456085-8FCA-42FB-A817-84497DE45B4B}" srcOrd="0" destOrd="0" parTransId="{13C95A0E-41A7-43F2-B927-6E9F1E040F82}" sibTransId="{6D305FA7-F7DB-4A65-A46A-95E5A5D52E53}"/>
    <dgm:cxn modelId="{AA261D52-B3E6-4D7C-8CF6-17E7D8F49B16}" type="presOf" srcId="{950CA6B2-CA87-4D5B-9164-9140B1924927}" destId="{549156EE-B706-4428-AD1A-4727A6B7AF66}" srcOrd="0" destOrd="0" presId="urn:microsoft.com/office/officeart/2005/8/layout/vList5"/>
    <dgm:cxn modelId="{21FF3F74-E401-4A22-8C30-129FE7E0681C}" type="presOf" srcId="{738B9120-B921-4836-B551-09527E6CAD03}" destId="{47DA1751-B839-4262-910B-4C59F6EAD0E1}" srcOrd="0" destOrd="0" presId="urn:microsoft.com/office/officeart/2005/8/layout/vList5"/>
    <dgm:cxn modelId="{27CBCF54-2F83-47ED-9727-B8794710E2E4}" srcId="{8DFCBBD7-FE9A-4B3F-ACCF-713A7BBB4F5F}" destId="{950CA6B2-CA87-4D5B-9164-9140B1924927}" srcOrd="0" destOrd="0" parTransId="{A96F56FE-801A-487E-91D1-DEF9B308F85E}" sibTransId="{7480B64F-731D-41BE-9186-F725EB5A8B33}"/>
    <dgm:cxn modelId="{4110B490-9B81-4950-AA6B-689C74A3A3AF}" srcId="{6AC2C161-4955-405F-A7AE-6DA2C620C261}" destId="{738B9120-B921-4836-B551-09527E6CAD03}" srcOrd="0" destOrd="0" parTransId="{41818C8D-E9D5-4C4F-A81C-BA1A42BC5DD3}" sibTransId="{73BEBFD7-22DA-430B-B368-A35010A8CC7D}"/>
    <dgm:cxn modelId="{AA04C293-AB7F-4BD8-90E5-35906DEB743A}" type="presOf" srcId="{8DFCBBD7-FE9A-4B3F-ACCF-713A7BBB4F5F}" destId="{D02267D4-18CB-469F-BA53-36243AE5415C}" srcOrd="0" destOrd="0" presId="urn:microsoft.com/office/officeart/2005/8/layout/vList5"/>
    <dgm:cxn modelId="{6A3627CB-ABC4-400E-A65F-7CCE1C9C0CBC}" type="presOf" srcId="{6AC2C161-4955-405F-A7AE-6DA2C620C261}" destId="{D383C644-F159-4D42-937B-4CB7B92A7985}" srcOrd="0" destOrd="0" presId="urn:microsoft.com/office/officeart/2005/8/layout/vList5"/>
    <dgm:cxn modelId="{F1CA1ED4-2013-4EFA-BCE7-398CE5FDD18A}" type="presOf" srcId="{1DB9F481-802C-45B7-B3AD-29EAE93EE082}" destId="{D01D711F-ABC4-48FA-A714-213BD9F3DEE7}" srcOrd="0" destOrd="1" presId="urn:microsoft.com/office/officeart/2005/8/layout/vList5"/>
    <dgm:cxn modelId="{60C885EA-2948-4C95-B4C5-1394097A0F86}" srcId="{950CA6B2-CA87-4D5B-9164-9140B1924927}" destId="{1DB9F481-802C-45B7-B3AD-29EAE93EE082}" srcOrd="1" destOrd="0" parTransId="{74509CFC-D618-479B-8150-CE38F2C29566}" sibTransId="{83205FDD-A6D3-4AF3-9016-CDFAA0C85516}"/>
    <dgm:cxn modelId="{6DB442CC-2F54-4047-A9EB-C91C5894D38C}" type="presParOf" srcId="{D02267D4-18CB-469F-BA53-36243AE5415C}" destId="{58DB0C1A-9E98-41D8-8BF0-9C2809408B43}" srcOrd="0" destOrd="0" presId="urn:microsoft.com/office/officeart/2005/8/layout/vList5"/>
    <dgm:cxn modelId="{DBDE0677-7417-450F-B895-67A33063D560}" type="presParOf" srcId="{58DB0C1A-9E98-41D8-8BF0-9C2809408B43}" destId="{549156EE-B706-4428-AD1A-4727A6B7AF66}" srcOrd="0" destOrd="0" presId="urn:microsoft.com/office/officeart/2005/8/layout/vList5"/>
    <dgm:cxn modelId="{463B8F75-655A-4F52-8895-423AF8BDA950}" type="presParOf" srcId="{58DB0C1A-9E98-41D8-8BF0-9C2809408B43}" destId="{D01D711F-ABC4-48FA-A714-213BD9F3DEE7}" srcOrd="1" destOrd="0" presId="urn:microsoft.com/office/officeart/2005/8/layout/vList5"/>
    <dgm:cxn modelId="{4425E6B2-4CB5-4667-A935-A8FA84EB864C}" type="presParOf" srcId="{D02267D4-18CB-469F-BA53-36243AE5415C}" destId="{8C5B0B25-2F06-48F5-BB2E-0E014F003C72}" srcOrd="1" destOrd="0" presId="urn:microsoft.com/office/officeart/2005/8/layout/vList5"/>
    <dgm:cxn modelId="{4FF7C591-16CB-4129-B19F-C464416F10FE}" type="presParOf" srcId="{D02267D4-18CB-469F-BA53-36243AE5415C}" destId="{8747E692-7B3F-47D1-A06E-73BB1692D7CB}" srcOrd="2" destOrd="0" presId="urn:microsoft.com/office/officeart/2005/8/layout/vList5"/>
    <dgm:cxn modelId="{74BE7EB1-4E4C-4876-9080-B60340A04F2B}" type="presParOf" srcId="{8747E692-7B3F-47D1-A06E-73BB1692D7CB}" destId="{D383C644-F159-4D42-937B-4CB7B92A7985}" srcOrd="0" destOrd="0" presId="urn:microsoft.com/office/officeart/2005/8/layout/vList5"/>
    <dgm:cxn modelId="{DD33F8DB-BFC4-40A6-8C09-D31888497A66}" type="presParOf" srcId="{8747E692-7B3F-47D1-A06E-73BB1692D7CB}" destId="{47DA1751-B839-4262-910B-4C59F6EAD0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A17376-B53A-4694-B36B-BDDA1F87A6B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3EDD96-8891-4E37-8463-2B7DE15909E4}">
      <dgm:prSet/>
      <dgm:spPr/>
      <dgm:t>
        <a:bodyPr/>
        <a:lstStyle/>
        <a:p>
          <a:r>
            <a:rPr lang="en-US" dirty="0"/>
            <a:t>Clinical Debrief forms should continue to be monitored by the organization to ensure staff well-being and accessibility to engage in debriefing.</a:t>
          </a:r>
        </a:p>
      </dgm:t>
    </dgm:pt>
    <dgm:pt modelId="{44DDB42A-1293-413C-8EFA-78B5A564AFBC}" type="parTrans" cxnId="{B1F9D2D2-5B18-4A69-956F-16E83CA02625}">
      <dgm:prSet/>
      <dgm:spPr/>
      <dgm:t>
        <a:bodyPr/>
        <a:lstStyle/>
        <a:p>
          <a:endParaRPr lang="en-US"/>
        </a:p>
      </dgm:t>
    </dgm:pt>
    <dgm:pt modelId="{C2891339-FC59-415B-A42E-2E5AA0C39391}" type="sibTrans" cxnId="{B1F9D2D2-5B18-4A69-956F-16E83CA02625}">
      <dgm:prSet/>
      <dgm:spPr/>
      <dgm:t>
        <a:bodyPr/>
        <a:lstStyle/>
        <a:p>
          <a:endParaRPr lang="en-US"/>
        </a:p>
      </dgm:t>
    </dgm:pt>
    <dgm:pt modelId="{2E074A99-0BC0-4CC6-8B38-560048049C6F}">
      <dgm:prSet/>
      <dgm:spPr/>
      <dgm:t>
        <a:bodyPr/>
        <a:lstStyle/>
        <a:p>
          <a:r>
            <a:rPr lang="en-US" dirty="0"/>
            <a:t>Quality Improvement project derived from the clinical debriefing should be disseminated to organizational leaders</a:t>
          </a:r>
        </a:p>
      </dgm:t>
    </dgm:pt>
    <dgm:pt modelId="{FBBDE569-04DC-4301-91C7-0830838C9C1A}" type="parTrans" cxnId="{5F844296-27C9-47BA-84AA-938EF7000FE1}">
      <dgm:prSet/>
      <dgm:spPr/>
      <dgm:t>
        <a:bodyPr/>
        <a:lstStyle/>
        <a:p>
          <a:endParaRPr lang="en-US"/>
        </a:p>
      </dgm:t>
    </dgm:pt>
    <dgm:pt modelId="{5EAF1DAC-DAE1-4FF9-AC1D-37EC5965D334}" type="sibTrans" cxnId="{5F844296-27C9-47BA-84AA-938EF7000FE1}">
      <dgm:prSet/>
      <dgm:spPr/>
      <dgm:t>
        <a:bodyPr/>
        <a:lstStyle/>
        <a:p>
          <a:endParaRPr lang="en-US"/>
        </a:p>
      </dgm:t>
    </dgm:pt>
    <dgm:pt modelId="{93F15596-3FD1-4AD1-81FF-87702E27E25F}">
      <dgm:prSet/>
      <dgm:spPr/>
      <dgm:t>
        <a:bodyPr/>
        <a:lstStyle/>
        <a:p>
          <a:r>
            <a:rPr lang="en-US" dirty="0"/>
            <a:t>Cost-benefit analysis can occur between the outcomes associated with clinical debriefing and the time spend participating in debrief sessions</a:t>
          </a:r>
        </a:p>
      </dgm:t>
    </dgm:pt>
    <dgm:pt modelId="{647E9C95-9D1E-4F4F-B88C-76A2F97C2A6E}" type="parTrans" cxnId="{27BB177A-51D6-43B4-ADBD-EAB4FD681A36}">
      <dgm:prSet/>
      <dgm:spPr/>
      <dgm:t>
        <a:bodyPr/>
        <a:lstStyle/>
        <a:p>
          <a:endParaRPr lang="en-US"/>
        </a:p>
      </dgm:t>
    </dgm:pt>
    <dgm:pt modelId="{AF4D3C08-5BFB-4301-A626-3F36FFC3E7DF}" type="sibTrans" cxnId="{27BB177A-51D6-43B4-ADBD-EAB4FD681A36}">
      <dgm:prSet/>
      <dgm:spPr/>
      <dgm:t>
        <a:bodyPr/>
        <a:lstStyle/>
        <a:p>
          <a:endParaRPr lang="en-US"/>
        </a:p>
      </dgm:t>
    </dgm:pt>
    <dgm:pt modelId="{9D190F1A-06B3-442F-A22E-2DD5031E021E}">
      <dgm:prSet/>
      <dgm:spPr/>
      <dgm:t>
        <a:bodyPr/>
        <a:lstStyle/>
        <a:p>
          <a:r>
            <a:rPr lang="en-US" dirty="0"/>
            <a:t>Clinical Debrief education incorporated into Mock Codes, ALCS/BLS Skills Classes, and orientation</a:t>
          </a:r>
        </a:p>
      </dgm:t>
    </dgm:pt>
    <dgm:pt modelId="{36F26E28-F57D-4476-97CD-D47C973CA842}" type="parTrans" cxnId="{281BFE24-D853-4B24-9666-9C8721A06920}">
      <dgm:prSet/>
      <dgm:spPr/>
      <dgm:t>
        <a:bodyPr/>
        <a:lstStyle/>
        <a:p>
          <a:endParaRPr lang="en-US"/>
        </a:p>
      </dgm:t>
    </dgm:pt>
    <dgm:pt modelId="{1544401E-0CDF-4295-A7E5-9F28AADD6EB3}" type="sibTrans" cxnId="{281BFE24-D853-4B24-9666-9C8721A06920}">
      <dgm:prSet/>
      <dgm:spPr/>
      <dgm:t>
        <a:bodyPr/>
        <a:lstStyle/>
        <a:p>
          <a:endParaRPr lang="en-US"/>
        </a:p>
      </dgm:t>
    </dgm:pt>
    <dgm:pt modelId="{A0782D02-EFD8-4E58-B1A2-3F750AEB5F9D}" type="pres">
      <dgm:prSet presAssocID="{E4A17376-B53A-4694-B36B-BDDA1F87A6B7}" presName="vert0" presStyleCnt="0">
        <dgm:presLayoutVars>
          <dgm:dir/>
          <dgm:animOne val="branch"/>
          <dgm:animLvl val="lvl"/>
        </dgm:presLayoutVars>
      </dgm:prSet>
      <dgm:spPr/>
    </dgm:pt>
    <dgm:pt modelId="{1665BD52-1E66-4F9E-A780-B5B09FADD597}" type="pres">
      <dgm:prSet presAssocID="{433EDD96-8891-4E37-8463-2B7DE15909E4}" presName="thickLine" presStyleLbl="alignNode1" presStyleIdx="0" presStyleCnt="4"/>
      <dgm:spPr/>
    </dgm:pt>
    <dgm:pt modelId="{35E8C943-2C3F-4919-BE4F-FC7FF19FDE52}" type="pres">
      <dgm:prSet presAssocID="{433EDD96-8891-4E37-8463-2B7DE15909E4}" presName="horz1" presStyleCnt="0"/>
      <dgm:spPr/>
    </dgm:pt>
    <dgm:pt modelId="{F211C27F-B82C-4509-A3FB-BF57877C06A0}" type="pres">
      <dgm:prSet presAssocID="{433EDD96-8891-4E37-8463-2B7DE15909E4}" presName="tx1" presStyleLbl="revTx" presStyleIdx="0" presStyleCnt="4"/>
      <dgm:spPr/>
    </dgm:pt>
    <dgm:pt modelId="{14521F0E-D723-4B7A-BBE9-5701C4FEB03A}" type="pres">
      <dgm:prSet presAssocID="{433EDD96-8891-4E37-8463-2B7DE15909E4}" presName="vert1" presStyleCnt="0"/>
      <dgm:spPr/>
    </dgm:pt>
    <dgm:pt modelId="{7BA39000-3991-4C38-A1F2-E26E86092F0D}" type="pres">
      <dgm:prSet presAssocID="{2E074A99-0BC0-4CC6-8B38-560048049C6F}" presName="thickLine" presStyleLbl="alignNode1" presStyleIdx="1" presStyleCnt="4"/>
      <dgm:spPr/>
    </dgm:pt>
    <dgm:pt modelId="{D7AE5E1D-8029-43C0-A9E1-7C5145F5E77D}" type="pres">
      <dgm:prSet presAssocID="{2E074A99-0BC0-4CC6-8B38-560048049C6F}" presName="horz1" presStyleCnt="0"/>
      <dgm:spPr/>
    </dgm:pt>
    <dgm:pt modelId="{829A729E-E1E1-4F8F-AC2F-22753C9694FC}" type="pres">
      <dgm:prSet presAssocID="{2E074A99-0BC0-4CC6-8B38-560048049C6F}" presName="tx1" presStyleLbl="revTx" presStyleIdx="1" presStyleCnt="4"/>
      <dgm:spPr/>
    </dgm:pt>
    <dgm:pt modelId="{563B5AC2-2F81-4F77-A9CA-E4E928595FFB}" type="pres">
      <dgm:prSet presAssocID="{2E074A99-0BC0-4CC6-8B38-560048049C6F}" presName="vert1" presStyleCnt="0"/>
      <dgm:spPr/>
    </dgm:pt>
    <dgm:pt modelId="{97340778-BEDD-4770-BCC8-E0DEA391ECD2}" type="pres">
      <dgm:prSet presAssocID="{93F15596-3FD1-4AD1-81FF-87702E27E25F}" presName="thickLine" presStyleLbl="alignNode1" presStyleIdx="2" presStyleCnt="4"/>
      <dgm:spPr/>
    </dgm:pt>
    <dgm:pt modelId="{3C834D14-0463-47CB-BD8E-84A9BFF97F88}" type="pres">
      <dgm:prSet presAssocID="{93F15596-3FD1-4AD1-81FF-87702E27E25F}" presName="horz1" presStyleCnt="0"/>
      <dgm:spPr/>
    </dgm:pt>
    <dgm:pt modelId="{9A38634C-5265-41EA-B5AD-6D18E54ECCC5}" type="pres">
      <dgm:prSet presAssocID="{93F15596-3FD1-4AD1-81FF-87702E27E25F}" presName="tx1" presStyleLbl="revTx" presStyleIdx="2" presStyleCnt="4"/>
      <dgm:spPr/>
    </dgm:pt>
    <dgm:pt modelId="{6DFCDBFC-AC38-4FAA-A9D5-EFBEEB4ED48C}" type="pres">
      <dgm:prSet presAssocID="{93F15596-3FD1-4AD1-81FF-87702E27E25F}" presName="vert1" presStyleCnt="0"/>
      <dgm:spPr/>
    </dgm:pt>
    <dgm:pt modelId="{3AEB4696-76C6-4DE9-A95E-891A4C65D6FA}" type="pres">
      <dgm:prSet presAssocID="{9D190F1A-06B3-442F-A22E-2DD5031E021E}" presName="thickLine" presStyleLbl="alignNode1" presStyleIdx="3" presStyleCnt="4"/>
      <dgm:spPr/>
    </dgm:pt>
    <dgm:pt modelId="{EC98C79D-6C69-4A8A-BF92-1BFA34A97D67}" type="pres">
      <dgm:prSet presAssocID="{9D190F1A-06B3-442F-A22E-2DD5031E021E}" presName="horz1" presStyleCnt="0"/>
      <dgm:spPr/>
    </dgm:pt>
    <dgm:pt modelId="{20FD6E26-C44C-4CB1-8C93-FD4A2CE329DE}" type="pres">
      <dgm:prSet presAssocID="{9D190F1A-06B3-442F-A22E-2DD5031E021E}" presName="tx1" presStyleLbl="revTx" presStyleIdx="3" presStyleCnt="4"/>
      <dgm:spPr/>
    </dgm:pt>
    <dgm:pt modelId="{8A8A6291-CD64-44D3-BF96-F565552C8F35}" type="pres">
      <dgm:prSet presAssocID="{9D190F1A-06B3-442F-A22E-2DD5031E021E}" presName="vert1" presStyleCnt="0"/>
      <dgm:spPr/>
    </dgm:pt>
  </dgm:ptLst>
  <dgm:cxnLst>
    <dgm:cxn modelId="{91299424-9DCC-4138-9E09-20A53AE5B220}" type="presOf" srcId="{433EDD96-8891-4E37-8463-2B7DE15909E4}" destId="{F211C27F-B82C-4509-A3FB-BF57877C06A0}" srcOrd="0" destOrd="0" presId="urn:microsoft.com/office/officeart/2008/layout/LinedList"/>
    <dgm:cxn modelId="{281BFE24-D853-4B24-9666-9C8721A06920}" srcId="{E4A17376-B53A-4694-B36B-BDDA1F87A6B7}" destId="{9D190F1A-06B3-442F-A22E-2DD5031E021E}" srcOrd="3" destOrd="0" parTransId="{36F26E28-F57D-4476-97CD-D47C973CA842}" sibTransId="{1544401E-0CDF-4295-A7E5-9F28AADD6EB3}"/>
    <dgm:cxn modelId="{F2FD7B6C-6A79-4DB3-9ED4-7DB59D404635}" type="presOf" srcId="{93F15596-3FD1-4AD1-81FF-87702E27E25F}" destId="{9A38634C-5265-41EA-B5AD-6D18E54ECCC5}" srcOrd="0" destOrd="0" presId="urn:microsoft.com/office/officeart/2008/layout/LinedList"/>
    <dgm:cxn modelId="{27BB177A-51D6-43B4-ADBD-EAB4FD681A36}" srcId="{E4A17376-B53A-4694-B36B-BDDA1F87A6B7}" destId="{93F15596-3FD1-4AD1-81FF-87702E27E25F}" srcOrd="2" destOrd="0" parTransId="{647E9C95-9D1E-4F4F-B88C-76A2F97C2A6E}" sibTransId="{AF4D3C08-5BFB-4301-A626-3F36FFC3E7DF}"/>
    <dgm:cxn modelId="{5F844296-27C9-47BA-84AA-938EF7000FE1}" srcId="{E4A17376-B53A-4694-B36B-BDDA1F87A6B7}" destId="{2E074A99-0BC0-4CC6-8B38-560048049C6F}" srcOrd="1" destOrd="0" parTransId="{FBBDE569-04DC-4301-91C7-0830838C9C1A}" sibTransId="{5EAF1DAC-DAE1-4FF9-AC1D-37EC5965D334}"/>
    <dgm:cxn modelId="{B1F9D2D2-5B18-4A69-956F-16E83CA02625}" srcId="{E4A17376-B53A-4694-B36B-BDDA1F87A6B7}" destId="{433EDD96-8891-4E37-8463-2B7DE15909E4}" srcOrd="0" destOrd="0" parTransId="{44DDB42A-1293-413C-8EFA-78B5A564AFBC}" sibTransId="{C2891339-FC59-415B-A42E-2E5AA0C39391}"/>
    <dgm:cxn modelId="{A2FEE9E9-858C-443C-9CF7-FEAF50991563}" type="presOf" srcId="{E4A17376-B53A-4694-B36B-BDDA1F87A6B7}" destId="{A0782D02-EFD8-4E58-B1A2-3F750AEB5F9D}" srcOrd="0" destOrd="0" presId="urn:microsoft.com/office/officeart/2008/layout/LinedList"/>
    <dgm:cxn modelId="{375A84F1-807F-434E-B836-440B2A45E9C4}" type="presOf" srcId="{2E074A99-0BC0-4CC6-8B38-560048049C6F}" destId="{829A729E-E1E1-4F8F-AC2F-22753C9694FC}" srcOrd="0" destOrd="0" presId="urn:microsoft.com/office/officeart/2008/layout/LinedList"/>
    <dgm:cxn modelId="{9B4CC2F2-6F37-4106-9F53-E239F02F4685}" type="presOf" srcId="{9D190F1A-06B3-442F-A22E-2DD5031E021E}" destId="{20FD6E26-C44C-4CB1-8C93-FD4A2CE329DE}" srcOrd="0" destOrd="0" presId="urn:microsoft.com/office/officeart/2008/layout/LinedList"/>
    <dgm:cxn modelId="{E89A56D0-6B80-41AB-AEFE-01F80F382C8D}" type="presParOf" srcId="{A0782D02-EFD8-4E58-B1A2-3F750AEB5F9D}" destId="{1665BD52-1E66-4F9E-A780-B5B09FADD597}" srcOrd="0" destOrd="0" presId="urn:microsoft.com/office/officeart/2008/layout/LinedList"/>
    <dgm:cxn modelId="{D62560F7-E780-441C-B15E-65DC3B0B5B6A}" type="presParOf" srcId="{A0782D02-EFD8-4E58-B1A2-3F750AEB5F9D}" destId="{35E8C943-2C3F-4919-BE4F-FC7FF19FDE52}" srcOrd="1" destOrd="0" presId="urn:microsoft.com/office/officeart/2008/layout/LinedList"/>
    <dgm:cxn modelId="{2EAC1CA5-467E-4DA9-A011-5D350F1CE42B}" type="presParOf" srcId="{35E8C943-2C3F-4919-BE4F-FC7FF19FDE52}" destId="{F211C27F-B82C-4509-A3FB-BF57877C06A0}" srcOrd="0" destOrd="0" presId="urn:microsoft.com/office/officeart/2008/layout/LinedList"/>
    <dgm:cxn modelId="{EF6F0915-6A83-4B13-A492-6D3DECCBA02B}" type="presParOf" srcId="{35E8C943-2C3F-4919-BE4F-FC7FF19FDE52}" destId="{14521F0E-D723-4B7A-BBE9-5701C4FEB03A}" srcOrd="1" destOrd="0" presId="urn:microsoft.com/office/officeart/2008/layout/LinedList"/>
    <dgm:cxn modelId="{D944FE7D-78E1-4407-BD21-F4F1CD198975}" type="presParOf" srcId="{A0782D02-EFD8-4E58-B1A2-3F750AEB5F9D}" destId="{7BA39000-3991-4C38-A1F2-E26E86092F0D}" srcOrd="2" destOrd="0" presId="urn:microsoft.com/office/officeart/2008/layout/LinedList"/>
    <dgm:cxn modelId="{A439D9C1-11DD-4A2D-98F4-7E785ACF739B}" type="presParOf" srcId="{A0782D02-EFD8-4E58-B1A2-3F750AEB5F9D}" destId="{D7AE5E1D-8029-43C0-A9E1-7C5145F5E77D}" srcOrd="3" destOrd="0" presId="urn:microsoft.com/office/officeart/2008/layout/LinedList"/>
    <dgm:cxn modelId="{F13F1E97-2ED0-4D01-90E3-1FE9D91CE967}" type="presParOf" srcId="{D7AE5E1D-8029-43C0-A9E1-7C5145F5E77D}" destId="{829A729E-E1E1-4F8F-AC2F-22753C9694FC}" srcOrd="0" destOrd="0" presId="urn:microsoft.com/office/officeart/2008/layout/LinedList"/>
    <dgm:cxn modelId="{8AE80594-3C71-4EE1-B2E3-86DAFD8772EC}" type="presParOf" srcId="{D7AE5E1D-8029-43C0-A9E1-7C5145F5E77D}" destId="{563B5AC2-2F81-4F77-A9CA-E4E928595FFB}" srcOrd="1" destOrd="0" presId="urn:microsoft.com/office/officeart/2008/layout/LinedList"/>
    <dgm:cxn modelId="{7166F87D-52E6-4352-9A0A-8EA093BBD048}" type="presParOf" srcId="{A0782D02-EFD8-4E58-B1A2-3F750AEB5F9D}" destId="{97340778-BEDD-4770-BCC8-E0DEA391ECD2}" srcOrd="4" destOrd="0" presId="urn:microsoft.com/office/officeart/2008/layout/LinedList"/>
    <dgm:cxn modelId="{FA90290B-C004-44D0-BD0E-86F4200B1426}" type="presParOf" srcId="{A0782D02-EFD8-4E58-B1A2-3F750AEB5F9D}" destId="{3C834D14-0463-47CB-BD8E-84A9BFF97F88}" srcOrd="5" destOrd="0" presId="urn:microsoft.com/office/officeart/2008/layout/LinedList"/>
    <dgm:cxn modelId="{0375B67E-D149-4E49-BC70-1F7B23D541E1}" type="presParOf" srcId="{3C834D14-0463-47CB-BD8E-84A9BFF97F88}" destId="{9A38634C-5265-41EA-B5AD-6D18E54ECCC5}" srcOrd="0" destOrd="0" presId="urn:microsoft.com/office/officeart/2008/layout/LinedList"/>
    <dgm:cxn modelId="{B21D12E2-7E22-4D01-A12F-09A4D4BD9499}" type="presParOf" srcId="{3C834D14-0463-47CB-BD8E-84A9BFF97F88}" destId="{6DFCDBFC-AC38-4FAA-A9D5-EFBEEB4ED48C}" srcOrd="1" destOrd="0" presId="urn:microsoft.com/office/officeart/2008/layout/LinedList"/>
    <dgm:cxn modelId="{451AEC17-7816-48D6-8EBF-A149E45692A8}" type="presParOf" srcId="{A0782D02-EFD8-4E58-B1A2-3F750AEB5F9D}" destId="{3AEB4696-76C6-4DE9-A95E-891A4C65D6FA}" srcOrd="6" destOrd="0" presId="urn:microsoft.com/office/officeart/2008/layout/LinedList"/>
    <dgm:cxn modelId="{8C4CF787-4986-4262-9A12-3417BFC81FEA}" type="presParOf" srcId="{A0782D02-EFD8-4E58-B1A2-3F750AEB5F9D}" destId="{EC98C79D-6C69-4A8A-BF92-1BFA34A97D67}" srcOrd="7" destOrd="0" presId="urn:microsoft.com/office/officeart/2008/layout/LinedList"/>
    <dgm:cxn modelId="{C59D2303-C8AC-475F-B722-6125C3F6B4D4}" type="presParOf" srcId="{EC98C79D-6C69-4A8A-BF92-1BFA34A97D67}" destId="{20FD6E26-C44C-4CB1-8C93-FD4A2CE329DE}" srcOrd="0" destOrd="0" presId="urn:microsoft.com/office/officeart/2008/layout/LinedList"/>
    <dgm:cxn modelId="{4A382C96-00F7-448A-927A-8B598ECC43BB}" type="presParOf" srcId="{EC98C79D-6C69-4A8A-BF92-1BFA34A97D67}" destId="{8A8A6291-CD64-44D3-BF96-F565552C8F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B0DA8-9124-4C05-95D5-B6B17C384D00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A73B0-8EB8-4ECE-8021-4C2F6FA43C2E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Level III Trauma Center in Southeast Michigan</a:t>
          </a:r>
        </a:p>
      </dsp:txBody>
      <dsp:txXfrm>
        <a:off x="0" y="0"/>
        <a:ext cx="6797675" cy="1412477"/>
      </dsp:txXfrm>
    </dsp:sp>
    <dsp:sp modelId="{409B5BBB-1172-4B5A-A625-96B85D944568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3BEEC-9A8E-4923-8A4C-13E022EFA36F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critical care Clinical Nurse Specialist identified the need to implement a formalized clinical debriefing process.</a:t>
          </a:r>
        </a:p>
      </dsp:txBody>
      <dsp:txXfrm>
        <a:off x="0" y="1412477"/>
        <a:ext cx="6797675" cy="1412477"/>
      </dsp:txXfrm>
    </dsp:sp>
    <dsp:sp modelId="{EA075379-1760-474D-A2B3-948F28E590C9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1A147-43EA-43D7-9E1F-800A36D69A80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 interdisciplinary team established a formalized clinical debrief process</a:t>
          </a:r>
        </a:p>
      </dsp:txBody>
      <dsp:txXfrm>
        <a:off x="0" y="2824955"/>
        <a:ext cx="6797675" cy="1412477"/>
      </dsp:txXfrm>
    </dsp:sp>
    <dsp:sp modelId="{70C5A85F-F5E0-4E8E-BF59-78A57B16413C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8918F-0398-44FE-9C0C-9457A5D1964E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Clinical debrief process identified nursing leadership as the optimal debrief facilitator.</a:t>
          </a:r>
        </a:p>
      </dsp:txBody>
      <dsp:txXfrm>
        <a:off x="0" y="4237433"/>
        <a:ext cx="6797675" cy="1412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96658-19D8-4C72-BA66-DDA214CFCAC0}">
      <dsp:nvSpPr>
        <dsp:cNvPr id="0" name=""/>
        <dsp:cNvSpPr/>
      </dsp:nvSpPr>
      <dsp:spPr>
        <a:xfrm>
          <a:off x="0" y="27722"/>
          <a:ext cx="6797675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Strengths</a:t>
          </a:r>
        </a:p>
      </dsp:txBody>
      <dsp:txXfrm>
        <a:off x="31613" y="59335"/>
        <a:ext cx="6734449" cy="584369"/>
      </dsp:txXfrm>
    </dsp:sp>
    <dsp:sp modelId="{62DA1463-B0CA-4843-B9D9-FF682C216269}">
      <dsp:nvSpPr>
        <dsp:cNvPr id="0" name=""/>
        <dsp:cNvSpPr/>
      </dsp:nvSpPr>
      <dsp:spPr>
        <a:xfrm>
          <a:off x="0" y="675317"/>
          <a:ext cx="6797675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Support from organizational leadership and its origins rooted in the nursing staff’s request to debrief.</a:t>
          </a:r>
        </a:p>
      </dsp:txBody>
      <dsp:txXfrm>
        <a:off x="0" y="675317"/>
        <a:ext cx="6797675" cy="656707"/>
      </dsp:txXfrm>
    </dsp:sp>
    <dsp:sp modelId="{B2E5F531-4916-4DC4-8E18-74F8BFE08DCF}">
      <dsp:nvSpPr>
        <dsp:cNvPr id="0" name=""/>
        <dsp:cNvSpPr/>
      </dsp:nvSpPr>
      <dsp:spPr>
        <a:xfrm>
          <a:off x="0" y="1332024"/>
          <a:ext cx="6797675" cy="647595"/>
        </a:xfrm>
        <a:prstGeom prst="roundRect">
          <a:avLst/>
        </a:prstGeom>
        <a:solidFill>
          <a:schemeClr val="accent5">
            <a:hueOff val="125256"/>
            <a:satOff val="12000"/>
            <a:lumOff val="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700" kern="1200" dirty="0"/>
            <a:t>Weakness</a:t>
          </a:r>
        </a:p>
      </dsp:txBody>
      <dsp:txXfrm>
        <a:off x="31613" y="1363637"/>
        <a:ext cx="6734449" cy="584369"/>
      </dsp:txXfrm>
    </dsp:sp>
    <dsp:sp modelId="{62A9DBD2-51C5-4A46-958B-7B6687202429}">
      <dsp:nvSpPr>
        <dsp:cNvPr id="0" name=""/>
        <dsp:cNvSpPr/>
      </dsp:nvSpPr>
      <dsp:spPr>
        <a:xfrm>
          <a:off x="0" y="1979619"/>
          <a:ext cx="6797675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Lack of awareness from nursing staff and other providers regarding the debriefing process.</a:t>
          </a:r>
        </a:p>
      </dsp:txBody>
      <dsp:txXfrm>
        <a:off x="0" y="1979619"/>
        <a:ext cx="6797675" cy="656707"/>
      </dsp:txXfrm>
    </dsp:sp>
    <dsp:sp modelId="{875BC556-F80F-41F9-AE94-6A05C1E261CE}">
      <dsp:nvSpPr>
        <dsp:cNvPr id="0" name=""/>
        <dsp:cNvSpPr/>
      </dsp:nvSpPr>
      <dsp:spPr>
        <a:xfrm>
          <a:off x="0" y="2636327"/>
          <a:ext cx="6797675" cy="647595"/>
        </a:xfrm>
        <a:prstGeom prst="roundRect">
          <a:avLst/>
        </a:prstGeom>
        <a:solidFill>
          <a:schemeClr val="accent5">
            <a:hueOff val="250511"/>
            <a:satOff val="24001"/>
            <a:lumOff val="5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700" kern="1200" dirty="0"/>
            <a:t>Opportunity</a:t>
          </a:r>
        </a:p>
      </dsp:txBody>
      <dsp:txXfrm>
        <a:off x="31613" y="2667940"/>
        <a:ext cx="6734449" cy="584369"/>
      </dsp:txXfrm>
    </dsp:sp>
    <dsp:sp modelId="{95624062-2F02-45C2-AA10-07C449D1FB1E}">
      <dsp:nvSpPr>
        <dsp:cNvPr id="0" name=""/>
        <dsp:cNvSpPr/>
      </dsp:nvSpPr>
      <dsp:spPr>
        <a:xfrm>
          <a:off x="0" y="3283922"/>
          <a:ext cx="6797675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Increase utilization in support services for staff.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Decrease in staffs reported negative emotional from stressful clinical events.</a:t>
          </a:r>
        </a:p>
      </dsp:txBody>
      <dsp:txXfrm>
        <a:off x="0" y="3283922"/>
        <a:ext cx="6797675" cy="1033964"/>
      </dsp:txXfrm>
    </dsp:sp>
    <dsp:sp modelId="{90960237-A26A-42AE-AEE0-06CC2F2238AF}">
      <dsp:nvSpPr>
        <dsp:cNvPr id="0" name=""/>
        <dsp:cNvSpPr/>
      </dsp:nvSpPr>
      <dsp:spPr>
        <a:xfrm>
          <a:off x="0" y="4317887"/>
          <a:ext cx="6797675" cy="647595"/>
        </a:xfrm>
        <a:prstGeom prst="roundRect">
          <a:avLst/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700" kern="1200" dirty="0"/>
            <a:t>Threats</a:t>
          </a:r>
        </a:p>
      </dsp:txBody>
      <dsp:txXfrm>
        <a:off x="31613" y="4349500"/>
        <a:ext cx="6734449" cy="584369"/>
      </dsp:txXfrm>
    </dsp:sp>
    <dsp:sp modelId="{327BB434-9F27-4743-A761-C836A6BED1A8}">
      <dsp:nvSpPr>
        <dsp:cNvPr id="0" name=""/>
        <dsp:cNvSpPr/>
      </dsp:nvSpPr>
      <dsp:spPr>
        <a:xfrm>
          <a:off x="0" y="4965482"/>
          <a:ext cx="6797675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Other organizations have well-adopted support services for hospital employees</a:t>
          </a:r>
        </a:p>
      </dsp:txBody>
      <dsp:txXfrm>
        <a:off x="0" y="4965482"/>
        <a:ext cx="6797675" cy="656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06680-9389-413B-BD73-465CE539854C}">
      <dsp:nvSpPr>
        <dsp:cNvPr id="0" name=""/>
        <dsp:cNvSpPr/>
      </dsp:nvSpPr>
      <dsp:spPr>
        <a:xfrm>
          <a:off x="0" y="436468"/>
          <a:ext cx="6797675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37388" rIns="52757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Program evaluation with a mixed-methods design.</a:t>
          </a:r>
        </a:p>
      </dsp:txBody>
      <dsp:txXfrm>
        <a:off x="0" y="436468"/>
        <a:ext cx="6797675" cy="893025"/>
      </dsp:txXfrm>
    </dsp:sp>
    <dsp:sp modelId="{4E4ABE97-DC6C-4DB2-B9A7-B85ED8A37060}">
      <dsp:nvSpPr>
        <dsp:cNvPr id="0" name=""/>
        <dsp:cNvSpPr/>
      </dsp:nvSpPr>
      <dsp:spPr>
        <a:xfrm>
          <a:off x="339883" y="126508"/>
          <a:ext cx="4758372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Project Design</a:t>
          </a:r>
          <a:endParaRPr lang="en-US" sz="2100" kern="1200" dirty="0"/>
        </a:p>
      </dsp:txBody>
      <dsp:txXfrm>
        <a:off x="370145" y="156770"/>
        <a:ext cx="4697848" cy="559396"/>
      </dsp:txXfrm>
    </dsp:sp>
    <dsp:sp modelId="{A2CBA0A3-371C-45DC-9273-3695CE0528D1}">
      <dsp:nvSpPr>
        <dsp:cNvPr id="0" name=""/>
        <dsp:cNvSpPr/>
      </dsp:nvSpPr>
      <dsp:spPr>
        <a:xfrm>
          <a:off x="0" y="1752853"/>
          <a:ext cx="6797675" cy="3770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37388" rIns="52757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Evaluation will be conducted on the inpatient units.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Excludes the emergency department, clinical decision unit, and outpatient procedural areas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Survey participants include nursing and nursing support staff.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Nursing leadership will conduct a separate survey evaluation.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Evaluation will be conducted based on the first four months of its implementation.</a:t>
          </a:r>
        </a:p>
      </dsp:txBody>
      <dsp:txXfrm>
        <a:off x="0" y="1752853"/>
        <a:ext cx="6797675" cy="3770550"/>
      </dsp:txXfrm>
    </dsp:sp>
    <dsp:sp modelId="{0CFC9F2E-780F-4C87-8D56-D2CBFACB2271}">
      <dsp:nvSpPr>
        <dsp:cNvPr id="0" name=""/>
        <dsp:cNvSpPr/>
      </dsp:nvSpPr>
      <dsp:spPr>
        <a:xfrm>
          <a:off x="339883" y="1442893"/>
          <a:ext cx="4758372" cy="619920"/>
        </a:xfrm>
        <a:prstGeom prst="roundRect">
          <a:avLst/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Setting and Sample</a:t>
          </a:r>
          <a:endParaRPr lang="en-US" sz="2100" kern="1200" dirty="0"/>
        </a:p>
      </dsp:txBody>
      <dsp:txXfrm>
        <a:off x="370145" y="1473155"/>
        <a:ext cx="4697848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B3361-5210-4622-9223-BA0066DA7DCB}">
      <dsp:nvSpPr>
        <dsp:cNvPr id="0" name=""/>
        <dsp:cNvSpPr/>
      </dsp:nvSpPr>
      <dsp:spPr>
        <a:xfrm>
          <a:off x="0" y="459"/>
          <a:ext cx="101193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A39ED-C3AE-4C26-BF41-9E191E86009B}">
      <dsp:nvSpPr>
        <dsp:cNvPr id="0" name=""/>
        <dsp:cNvSpPr/>
      </dsp:nvSpPr>
      <dsp:spPr>
        <a:xfrm>
          <a:off x="0" y="459"/>
          <a:ext cx="10119362" cy="752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The total number of completed clinical debrief sessions.</a:t>
          </a:r>
        </a:p>
      </dsp:txBody>
      <dsp:txXfrm>
        <a:off x="0" y="459"/>
        <a:ext cx="10119362" cy="752887"/>
      </dsp:txXfrm>
    </dsp:sp>
    <dsp:sp modelId="{ED100A6D-35C9-493D-96AF-92F2A01CAE62}">
      <dsp:nvSpPr>
        <dsp:cNvPr id="0" name=""/>
        <dsp:cNvSpPr/>
      </dsp:nvSpPr>
      <dsp:spPr>
        <a:xfrm>
          <a:off x="0" y="753346"/>
          <a:ext cx="10119362" cy="0"/>
        </a:xfrm>
        <a:prstGeom prst="line">
          <a:avLst/>
        </a:prstGeom>
        <a:solidFill>
          <a:schemeClr val="accent2">
            <a:hueOff val="810023"/>
            <a:satOff val="113"/>
            <a:lumOff val="98"/>
            <a:alphaOff val="0"/>
          </a:schemeClr>
        </a:solidFill>
        <a:ln w="15875" cap="flat" cmpd="sng" algn="ctr">
          <a:solidFill>
            <a:schemeClr val="accent2">
              <a:hueOff val="810023"/>
              <a:satOff val="113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B9D7F-FD28-4BCA-B998-7EE2E3E04C50}">
      <dsp:nvSpPr>
        <dsp:cNvPr id="0" name=""/>
        <dsp:cNvSpPr/>
      </dsp:nvSpPr>
      <dsp:spPr>
        <a:xfrm>
          <a:off x="0" y="753346"/>
          <a:ext cx="10119362" cy="752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The number of debriefing session completed with an identified debrief leader as nursing leadership.</a:t>
          </a:r>
        </a:p>
      </dsp:txBody>
      <dsp:txXfrm>
        <a:off x="0" y="753346"/>
        <a:ext cx="10119362" cy="752887"/>
      </dsp:txXfrm>
    </dsp:sp>
    <dsp:sp modelId="{C9C66FFA-1FF7-4639-A4D6-6A240F1667A5}">
      <dsp:nvSpPr>
        <dsp:cNvPr id="0" name=""/>
        <dsp:cNvSpPr/>
      </dsp:nvSpPr>
      <dsp:spPr>
        <a:xfrm>
          <a:off x="0" y="1506233"/>
          <a:ext cx="10119362" cy="0"/>
        </a:xfrm>
        <a:prstGeom prst="line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accent2">
              <a:hueOff val="1620045"/>
              <a:satOff val="225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0D7C4-307F-4A5A-AA24-3F3388B7FEB4}">
      <dsp:nvSpPr>
        <dsp:cNvPr id="0" name=""/>
        <dsp:cNvSpPr/>
      </dsp:nvSpPr>
      <dsp:spPr>
        <a:xfrm>
          <a:off x="0" y="1506233"/>
          <a:ext cx="10119362" cy="752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The ability of the facilitator to meet all key elements of debriefing.</a:t>
          </a:r>
        </a:p>
      </dsp:txBody>
      <dsp:txXfrm>
        <a:off x="0" y="1506233"/>
        <a:ext cx="10119362" cy="752887"/>
      </dsp:txXfrm>
    </dsp:sp>
    <dsp:sp modelId="{4701C558-3C47-4E27-BAD3-F414C740C535}">
      <dsp:nvSpPr>
        <dsp:cNvPr id="0" name=""/>
        <dsp:cNvSpPr/>
      </dsp:nvSpPr>
      <dsp:spPr>
        <a:xfrm>
          <a:off x="0" y="2259121"/>
          <a:ext cx="10119362" cy="0"/>
        </a:xfrm>
        <a:prstGeom prst="line">
          <a:avLst/>
        </a:prstGeom>
        <a:solidFill>
          <a:schemeClr val="accent2">
            <a:hueOff val="2430068"/>
            <a:satOff val="338"/>
            <a:lumOff val="294"/>
            <a:alphaOff val="0"/>
          </a:schemeClr>
        </a:solidFill>
        <a:ln w="15875" cap="flat" cmpd="sng" algn="ctr">
          <a:solidFill>
            <a:schemeClr val="accent2">
              <a:hueOff val="2430068"/>
              <a:satOff val="338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6F6FF-72F2-4BCE-BAE3-F7DBF7689EC0}">
      <dsp:nvSpPr>
        <dsp:cNvPr id="0" name=""/>
        <dsp:cNvSpPr/>
      </dsp:nvSpPr>
      <dsp:spPr>
        <a:xfrm>
          <a:off x="0" y="2259121"/>
          <a:ext cx="10119362" cy="752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Satisfaction of the session by the facilitators and participants.</a:t>
          </a:r>
        </a:p>
      </dsp:txBody>
      <dsp:txXfrm>
        <a:off x="0" y="2259121"/>
        <a:ext cx="10119362" cy="752887"/>
      </dsp:txXfrm>
    </dsp:sp>
    <dsp:sp modelId="{CF9075E7-6A1B-4062-A9B5-70AC217316DE}">
      <dsp:nvSpPr>
        <dsp:cNvPr id="0" name=""/>
        <dsp:cNvSpPr/>
      </dsp:nvSpPr>
      <dsp:spPr>
        <a:xfrm>
          <a:off x="0" y="3012008"/>
          <a:ext cx="10119362" cy="0"/>
        </a:xfrm>
        <a:prstGeom prst="line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6C8F4-8BB9-438A-83A8-018F93D27F7D}">
      <dsp:nvSpPr>
        <dsp:cNvPr id="0" name=""/>
        <dsp:cNvSpPr/>
      </dsp:nvSpPr>
      <dsp:spPr>
        <a:xfrm>
          <a:off x="0" y="3012008"/>
          <a:ext cx="10119362" cy="752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Utilization of support resources from staff.</a:t>
          </a:r>
        </a:p>
      </dsp:txBody>
      <dsp:txXfrm>
        <a:off x="0" y="3012008"/>
        <a:ext cx="10119362" cy="7528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F9D8B-2D60-4D66-9894-706D6282F132}">
      <dsp:nvSpPr>
        <dsp:cNvPr id="0" name=""/>
        <dsp:cNvSpPr/>
      </dsp:nvSpPr>
      <dsp:spPr>
        <a:xfrm>
          <a:off x="0" y="253910"/>
          <a:ext cx="10058399" cy="7914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Nursing leadership was able to meet all five key attribute of clinical debriefing, indicating that they may be considered an experienced facilitator.</a:t>
          </a:r>
        </a:p>
      </dsp:txBody>
      <dsp:txXfrm>
        <a:off x="0" y="253910"/>
        <a:ext cx="10058399" cy="791460"/>
      </dsp:txXfrm>
    </dsp:sp>
    <dsp:sp modelId="{FC2AA836-C640-4952-BFFC-D4BF138AE74F}">
      <dsp:nvSpPr>
        <dsp:cNvPr id="0" name=""/>
        <dsp:cNvSpPr/>
      </dsp:nvSpPr>
      <dsp:spPr>
        <a:xfrm>
          <a:off x="0" y="1045370"/>
          <a:ext cx="10058399" cy="30195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experienced facilitator plays a vital role in the satisfaction of clinical debriefing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Cardiac telemetry associate's leadership evaluations ranked highest as well as staff’s overall experience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Dissatisfaction is associated with poor organization and is a result of the debrief facilitator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Medical/surgical associates had the lowest organizational score and the lowest satisfaction scores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Nursing leaders' attitude towards debriefing may impact staff satisfaction and participation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Critical Care low adoption into practice score compared with Critical Care leadership’s willingness to facilitate</a:t>
          </a:r>
        </a:p>
      </dsp:txBody>
      <dsp:txXfrm>
        <a:off x="0" y="1045370"/>
        <a:ext cx="10058399" cy="3019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4FB8E-90CD-4A6B-8FB7-D55FD6B803B7}">
      <dsp:nvSpPr>
        <dsp:cNvPr id="0" name=""/>
        <dsp:cNvSpPr/>
      </dsp:nvSpPr>
      <dsp:spPr>
        <a:xfrm>
          <a:off x="0" y="0"/>
          <a:ext cx="5873828" cy="15154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Are nursing leaders actively participating in the debrief of clinical events and can they be considered an experienced facilitator?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76% clinical debrief session led by nursing leaders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Nursing leaders can incorporate all key aspects of clinical debriefing making them an experienced facilitator</a:t>
          </a:r>
        </a:p>
      </dsp:txBody>
      <dsp:txXfrm>
        <a:off x="44385" y="44385"/>
        <a:ext cx="4238565" cy="1426657"/>
      </dsp:txXfrm>
    </dsp:sp>
    <dsp:sp modelId="{DEDC5473-6C85-4129-89E4-92EE803C2A41}">
      <dsp:nvSpPr>
        <dsp:cNvPr id="0" name=""/>
        <dsp:cNvSpPr/>
      </dsp:nvSpPr>
      <dsp:spPr>
        <a:xfrm>
          <a:off x="518279" y="1767998"/>
          <a:ext cx="5873828" cy="15154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is nursing staff’s perception of clinical debriefing?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Overall satisfactions rates were satisfactory across all unit populations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562664" y="1812383"/>
        <a:ext cx="4281752" cy="1426657"/>
      </dsp:txXfrm>
    </dsp:sp>
    <dsp:sp modelId="{9E13AB72-B141-4C4D-BA21-3F08AD873F5F}">
      <dsp:nvSpPr>
        <dsp:cNvPr id="0" name=""/>
        <dsp:cNvSpPr/>
      </dsp:nvSpPr>
      <dsp:spPr>
        <a:xfrm>
          <a:off x="1036558" y="3535997"/>
          <a:ext cx="5873828" cy="15154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Is the clinical debrief process being utilized?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Only a 47% utilization rate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Nursing leaders as an experienced facilitator does not inherently increase utilization</a:t>
          </a:r>
        </a:p>
      </dsp:txBody>
      <dsp:txXfrm>
        <a:off x="1080943" y="3580382"/>
        <a:ext cx="4281752" cy="1426657"/>
      </dsp:txXfrm>
    </dsp:sp>
    <dsp:sp modelId="{A2ADFB7E-6E50-4289-828D-D4E526B5B7AB}">
      <dsp:nvSpPr>
        <dsp:cNvPr id="0" name=""/>
        <dsp:cNvSpPr/>
      </dsp:nvSpPr>
      <dsp:spPr>
        <a:xfrm>
          <a:off x="4888801" y="1149199"/>
          <a:ext cx="985027" cy="985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5110432" y="1149199"/>
        <a:ext cx="541765" cy="741233"/>
      </dsp:txXfrm>
    </dsp:sp>
    <dsp:sp modelId="{ECA354EA-09E3-42F5-A050-668EC69BB247}">
      <dsp:nvSpPr>
        <dsp:cNvPr id="0" name=""/>
        <dsp:cNvSpPr/>
      </dsp:nvSpPr>
      <dsp:spPr>
        <a:xfrm>
          <a:off x="5407080" y="2907095"/>
          <a:ext cx="985027" cy="985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5628711" y="2907095"/>
        <a:ext cx="541765" cy="7412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D711F-ABC4-48FA-A714-213BD9F3DEE7}">
      <dsp:nvSpPr>
        <dsp:cNvPr id="0" name=""/>
        <dsp:cNvSpPr/>
      </dsp:nvSpPr>
      <dsp:spPr>
        <a:xfrm rot="5400000">
          <a:off x="6100982" y="-2295230"/>
          <a:ext cx="1477458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Incorporate debrief form into the daily code cart checklist.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Allows debrief form to be an “orderable” form by unit.</a:t>
          </a:r>
        </a:p>
      </dsp:txBody>
      <dsp:txXfrm rot="-5400000">
        <a:off x="3621023" y="256853"/>
        <a:ext cx="6365252" cy="1333210"/>
      </dsp:txXfrm>
    </dsp:sp>
    <dsp:sp modelId="{549156EE-B706-4428-AD1A-4727A6B7AF66}">
      <dsp:nvSpPr>
        <dsp:cNvPr id="0" name=""/>
        <dsp:cNvSpPr/>
      </dsp:nvSpPr>
      <dsp:spPr>
        <a:xfrm>
          <a:off x="0" y="46"/>
          <a:ext cx="3621024" cy="1846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Ensure Debrief Form availability.</a:t>
          </a:r>
        </a:p>
      </dsp:txBody>
      <dsp:txXfrm>
        <a:off x="90154" y="90200"/>
        <a:ext cx="3440716" cy="1666515"/>
      </dsp:txXfrm>
    </dsp:sp>
    <dsp:sp modelId="{47DA1751-B839-4262-910B-4C59F6EAD0E1}">
      <dsp:nvSpPr>
        <dsp:cNvPr id="0" name=""/>
        <dsp:cNvSpPr/>
      </dsp:nvSpPr>
      <dsp:spPr>
        <a:xfrm rot="5400000">
          <a:off x="6100982" y="-356065"/>
          <a:ext cx="1477458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Healthcare professionals who received clinical debriefing education are more willing to participate and initiate clinical debriefing practices (Toews et al., 2021).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Incorporating non-nursing leaders may increase utilization in times when leadership coverage may be limited</a:t>
          </a:r>
        </a:p>
      </dsp:txBody>
      <dsp:txXfrm rot="-5400000">
        <a:off x="3621023" y="2196018"/>
        <a:ext cx="6365252" cy="1333210"/>
      </dsp:txXfrm>
    </dsp:sp>
    <dsp:sp modelId="{D383C644-F159-4D42-937B-4CB7B92A7985}">
      <dsp:nvSpPr>
        <dsp:cNvPr id="0" name=""/>
        <dsp:cNvSpPr/>
      </dsp:nvSpPr>
      <dsp:spPr>
        <a:xfrm>
          <a:off x="0" y="1939210"/>
          <a:ext cx="3621024" cy="18468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Nursing leadership remains primary facilitator but encourage further education for executive leaders and others</a:t>
          </a:r>
        </a:p>
      </dsp:txBody>
      <dsp:txXfrm>
        <a:off x="90154" y="2029364"/>
        <a:ext cx="3440716" cy="16665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5BD52-1E66-4F9E-A780-B5B09FADD597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1C27F-B82C-4509-A3FB-BF57877C06A0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Clinical Debrief forms should continue to be monitored by the organization to ensure staff well-being and accessibility to engage in debriefing.</a:t>
          </a:r>
        </a:p>
      </dsp:txBody>
      <dsp:txXfrm>
        <a:off x="0" y="0"/>
        <a:ext cx="6797675" cy="1412477"/>
      </dsp:txXfrm>
    </dsp:sp>
    <dsp:sp modelId="{7BA39000-3991-4C38-A1F2-E26E86092F0D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2">
            <a:hueOff val="1080030"/>
            <a:satOff val="150"/>
            <a:lumOff val="131"/>
            <a:alphaOff val="0"/>
          </a:schemeClr>
        </a:solidFill>
        <a:ln w="15875" cap="flat" cmpd="sng" algn="ctr">
          <a:solidFill>
            <a:schemeClr val="accent2">
              <a:hueOff val="1080030"/>
              <a:satOff val="150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A729E-E1E1-4F8F-AC2F-22753C9694FC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Quality Improvement project derived from the clinical debriefing should be disseminated to organizational leaders</a:t>
          </a:r>
        </a:p>
      </dsp:txBody>
      <dsp:txXfrm>
        <a:off x="0" y="1412477"/>
        <a:ext cx="6797675" cy="1412477"/>
      </dsp:txXfrm>
    </dsp:sp>
    <dsp:sp modelId="{97340778-BEDD-4770-BCC8-E0DEA391ECD2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2">
            <a:hueOff val="2160060"/>
            <a:satOff val="301"/>
            <a:lumOff val="261"/>
            <a:alphaOff val="0"/>
          </a:schemeClr>
        </a:solidFill>
        <a:ln w="15875" cap="flat" cmpd="sng" algn="ctr">
          <a:solidFill>
            <a:schemeClr val="accent2">
              <a:hueOff val="2160060"/>
              <a:satOff val="301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8634C-5265-41EA-B5AD-6D18E54ECCC5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Cost-benefit analysis can occur between the outcomes associated with clinical debriefing and the time spend participating in debrief sessions</a:t>
          </a:r>
        </a:p>
      </dsp:txBody>
      <dsp:txXfrm>
        <a:off x="0" y="2824955"/>
        <a:ext cx="6797675" cy="1412477"/>
      </dsp:txXfrm>
    </dsp:sp>
    <dsp:sp modelId="{3AEB4696-76C6-4DE9-A95E-891A4C65D6FA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D6E26-C44C-4CB1-8C93-FD4A2CE329DE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Clinical Debrief education incorporated into Mock Codes, ALCS/BLS Skills Classes, and orientation</a:t>
          </a:r>
        </a:p>
      </dsp:txBody>
      <dsp:txXfrm>
        <a:off x="0" y="4237433"/>
        <a:ext cx="6797675" cy="1412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89870-8C70-4F1F-8A5A-091B0338DC18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8843E-9C99-4C3B-A72F-52072E21A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2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843E-9C99-4C3B-A72F-52072E21A7E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48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843E-9C99-4C3B-A72F-52072E21A7E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12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843E-9C99-4C3B-A72F-52072E21A7E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843E-9C99-4C3B-A72F-52072E21A7E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65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843E-9C99-4C3B-A72F-52072E21A7E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57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843E-9C99-4C3B-A72F-52072E21A7E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23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843E-9C99-4C3B-A72F-52072E21A7E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84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843E-9C99-4C3B-A72F-52072E21A7E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69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843E-9C99-4C3B-A72F-52072E21A7E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3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843E-9C99-4C3B-A72F-52072E21A7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3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843E-9C99-4C3B-A72F-52072E21A7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5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843E-9C99-4C3B-A72F-52072E21A7E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17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843E-9C99-4C3B-A72F-52072E21A7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69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843E-9C99-4C3B-A72F-52072E21A7E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9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843E-9C99-4C3B-A72F-52072E21A7E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98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843E-9C99-4C3B-A72F-52072E21A7E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843E-9C99-4C3B-A72F-52072E21A7E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7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4D1E-0712-4C02-828A-249385285A1C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EBCC-D00D-4180-9859-F9C8B20B217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3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4D1E-0712-4C02-828A-249385285A1C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EBCC-D00D-4180-9859-F9C8B20B21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9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4D1E-0712-4C02-828A-249385285A1C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EBCC-D00D-4180-9859-F9C8B20B21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3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4D1E-0712-4C02-828A-249385285A1C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EBCC-D00D-4180-9859-F9C8B20B21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3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4D1E-0712-4C02-828A-249385285A1C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EBCC-D00D-4180-9859-F9C8B20B217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02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4D1E-0712-4C02-828A-249385285A1C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EBCC-D00D-4180-9859-F9C8B20B21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4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5C72-B9AB-42E8-8485-A4C33E4A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54DF-E702-4027-8B05-400B515B8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C3AB4-AB20-4CF2-A8AB-C55B80DEB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4D1E-0712-4C02-828A-249385285A1C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7C50C-9C53-4874-B1F9-988A9E6B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C078C-A43A-4F04-93BB-138750E0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EBCC-D00D-4180-9859-F9C8B20B21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4D1E-0712-4C02-828A-249385285A1C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EBCC-D00D-4180-9859-F9C8B20B21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4D1E-0712-4C02-828A-249385285A1C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EBCC-D00D-4180-9859-F9C8B20B21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6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5104D1E-0712-4C02-828A-249385285A1C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FCEBCC-D00D-4180-9859-F9C8B20B21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2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4D1E-0712-4C02-828A-249385285A1C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EBCC-D00D-4180-9859-F9C8B20B21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9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5104D1E-0712-4C02-828A-249385285A1C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FCEBCC-D00D-4180-9859-F9C8B20B217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31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7/cem.2018.369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jts.22736" TargetMode="External"/><Relationship Id="rId2" Type="http://schemas.openxmlformats.org/officeDocument/2006/relationships/hyperlink" Target="https://doi.org/10.1097/acm.000000000000168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B5A03-12E6-5A2F-2BFC-0C3EAD1E8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en-US" sz="6800" b="1" dirty="0">
                <a:effectLst/>
                <a:ea typeface="Times New Roman" panose="02020603050405020304" pitchFamily="18" charset="0"/>
              </a:rPr>
              <a:t>Assessing the Impact: </a:t>
            </a:r>
            <a:br>
              <a:rPr lang="en-US" sz="6800" b="1" dirty="0">
                <a:effectLst/>
                <a:ea typeface="Times New Roman" panose="02020603050405020304" pitchFamily="18" charset="0"/>
              </a:rPr>
            </a:br>
            <a:r>
              <a:rPr lang="en-US" sz="5400" b="1" dirty="0">
                <a:effectLst/>
                <a:ea typeface="Times New Roman" panose="02020603050405020304" pitchFamily="18" charset="0"/>
              </a:rPr>
              <a:t>A Program Evaluation of a Nursing Leadership-Led Clinical Debrief</a:t>
            </a:r>
            <a:endParaRPr lang="en-US" sz="6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A4578-CACB-11BC-3FC4-E676B8CEA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Brandon Tatar MSN, APRN, ACCNS-AG</a:t>
            </a:r>
          </a:p>
          <a:p>
            <a:r>
              <a:rPr lang="en-US" dirty="0">
                <a:solidFill>
                  <a:srgbClr val="FFFFFF"/>
                </a:solidFill>
              </a:rPr>
              <a:t>Chair: Karen Mihelich DNP, ACCNS-AC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99"/>
    </mc:Choice>
    <mc:Fallback xmlns="">
      <p:transition spd="slow" advTm="1669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8B6C-C018-49FB-ABC9-1AAF3A451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A5D9D-7D46-400F-A44D-59734307B0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3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63322-E5CE-8344-B890-F94B1F85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and Conceptual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0EA90-9870-6A75-C2F7-6051BFD29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5 E's of Debriefing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A5061-40B1-3785-D409-A21A023B6D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Describe the critical characteristics of clinical debriefing and are stressed as necessary component for the productivity of the debrief.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5"/>
                </a:solidFill>
              </a:rPr>
              <a:t>Educated/Experience facilitator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5"/>
                </a:solidFill>
              </a:rPr>
              <a:t>Environment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5"/>
                </a:solidFill>
              </a:rPr>
              <a:t>Education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5"/>
                </a:solidFill>
              </a:rPr>
              <a:t>Evaluation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5"/>
                </a:solidFill>
              </a:rPr>
              <a:t>Emotions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DA526-EA83-51C2-54F1-21E50F462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Theory of Reflective Practice in Nursing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4CF01E-DD2C-3E11-0CA7-D74EDAB4BF8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Highlights the potential of reflection to optimize nursing practice.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Assumes a person consist of multiple dimensions and event or clinical situations affect the person and the processes and results.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Promotes that reflection brings about personal and professional development, resulting in improved care outcomes. </a:t>
            </a:r>
          </a:p>
        </p:txBody>
      </p:sp>
    </p:spTree>
    <p:extLst>
      <p:ext uri="{BB962C8B-B14F-4D97-AF65-F5344CB8AC3E}">
        <p14:creationId xmlns:p14="http://schemas.microsoft.com/office/powerpoint/2010/main" val="25549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55"/>
    </mc:Choice>
    <mc:Fallback xmlns="">
      <p:transition spd="slow" advTm="10355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">
            <a:extLst>
              <a:ext uri="{FF2B5EF4-FFF2-40B4-BE49-F238E27FC236}">
                <a16:creationId xmlns:a16="http://schemas.microsoft.com/office/drawing/2014/main" id="{03BD56F8-9969-A138-94B9-BE8AC38B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90500"/>
            <a:ext cx="9029701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3"/>
    </mc:Choice>
    <mc:Fallback xmlns="">
      <p:transition spd="slow" advTm="980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A080BF-F387-CA86-5BE2-4A98D4F2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Organization Assessment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75E6A5C-E99C-F497-40D0-47ECD13A5C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88074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81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09"/>
    </mc:Choice>
    <mc:Fallback xmlns="">
      <p:transition spd="slow" advTm="11800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5E0BCB-9E22-675D-5351-C1DBF6D4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2"/>
            <a:ext cx="73191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A2909-C824-BC32-1360-DB1DEC489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6504" y="4455620"/>
            <a:ext cx="7321946" cy="1143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</p:txBody>
      </p:sp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563599F8-0FC9-79ED-4613-55E093314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5"/>
    </mc:Choice>
    <mc:Fallback xmlns="">
      <p:transition spd="slow" advTm="267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226FA-3167-C503-7749-43A5009C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Method &amp; Design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28DFB8-B90D-F4AC-F3EC-B46FC3965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11989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16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96"/>
    </mc:Choice>
    <mc:Fallback xmlns="">
      <p:transition spd="slow" advTm="5239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74665-CA68-E2F2-C329-9386D46F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&amp;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FCE26-CAB7-B3A9-A9AC-8DBEAA0F7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 Collection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Quantitative and Qualitative data was collected from completed debrief form with the six-month evaluation period.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generated report of all cardiac arrest events will be obtained to evaluate the utilization of the debrief session.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Evaluation surveys will be sent to both nursing staff and nursing leaders regarding their experience with participating in a clinical debrief session.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Five E’s Model of debriefing will guide as an approach to empirically measure the successfulness of a nurse leaders as a debrief facilitator.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Survey questions will be categorized by they perspective key attribute of the Five E’s model. 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13"/>
    </mc:Choice>
    <mc:Fallback xmlns="">
      <p:transition spd="slow" advTm="12661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51DF49-1333-B265-A77F-5490671C5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6933" y="82296"/>
            <a:ext cx="7939718" cy="62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83"/>
    </mc:Choice>
    <mc:Fallback xmlns="">
      <p:transition spd="slow" advTm="3228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C0E2B3-7789-46B8-89A3-DDF58603C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EFDBC-3499-75FF-22E4-BE680C66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Outcome Measures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E2C0CF-587D-5B39-935D-032353599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643809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727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7911-F885-3551-6390-7EC5B44E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&amp;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5A647-9A5C-1C82-2685-76AD50507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Statistical Methods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Descriptive statistics and the Likert scale will measure the frequency with which each key attribute affected the clinical debrief process.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Kruskal Wallis test was used to assess differences in satisfaction by unit population and years of experience.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Thematic analysis will be conducted to identify themes regarding the participants’ perceptions of the debriefing process.</a:t>
            </a:r>
          </a:p>
          <a:p>
            <a:pPr marL="0" indent="0">
              <a:buNone/>
            </a:pPr>
            <a:r>
              <a:rPr lang="en-US" dirty="0"/>
              <a:t>Ethical considerations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Project granted IRB exception for not human subject research.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Participation in survey evaluations was voluntary.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26"/>
    </mc:Choice>
    <mc:Fallback xmlns="">
      <p:transition spd="slow" advTm="375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75D1DB-A6C7-42B2-1C59-117AAAD3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485B23-ACE0-91D1-E1E0-45D35439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en-US" dirty="0"/>
              <a:t>The demands of the healthcare environment provides repeated exposure to death, trauma, violence, and other unexpected outcomes to healthcare professionals.</a:t>
            </a:r>
          </a:p>
          <a:p>
            <a:r>
              <a:rPr lang="en-US" dirty="0"/>
              <a:t>These clinical events in tandem with other work-related stressors increases the risk of burnout.</a:t>
            </a:r>
          </a:p>
          <a:p>
            <a:pPr lvl="1"/>
            <a:r>
              <a:rPr lang="en-US" dirty="0"/>
              <a:t>Patient acuity</a:t>
            </a:r>
          </a:p>
          <a:p>
            <a:pPr lvl="1"/>
            <a:r>
              <a:rPr lang="en-US" dirty="0"/>
              <a:t>Lack of resources</a:t>
            </a:r>
          </a:p>
          <a:p>
            <a:pPr lvl="1"/>
            <a:r>
              <a:rPr lang="en-US" dirty="0"/>
              <a:t>Staffing constraints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Early recognition, intervention, and awareness of high-stressed clinical events is crucial.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Clinical debriefing allows for an organization to recognize traumatic events and provided support while promoting quality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41282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57"/>
    </mc:Choice>
    <mc:Fallback xmlns="">
      <p:transition spd="slow" advTm="6125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BF6CE-511E-534C-F214-7ED1E4D0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F1107-59D8-B142-A581-161EEBF78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4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FDD29D-1517-9CC9-6B08-0C8F5F85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Debrief Sessions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D6C5CA-F008-3007-BEEB-D558DF83A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226625"/>
            <a:ext cx="4937760" cy="32615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47% (n=17) clinical debrief session were conducted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76.5% (n=13) of clinical debrief session were led by a nursing leaders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Clinical Nurse Managers: 12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Team Lead/House Supervisor: 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Average debrief session: 4.8 minutes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Average number of participants: 6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1DFAC-4310-CAF1-C037-F93B8A92A8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Strength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Teamwork (n=13, 76.5%)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“appropriate number of compressors”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“smooth transition between compressors”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Opportunity for Improvement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Communication (n=8, 47.1%)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Crowd control and poor closed-loop communcation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“too many people in room causing loud noise levels”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Emotional Support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35.3% (n=6) support needs were identified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Chaplin services was most utilized (n=3)</a:t>
            </a:r>
          </a:p>
        </p:txBody>
      </p:sp>
    </p:spTree>
    <p:extLst>
      <p:ext uri="{BB962C8B-B14F-4D97-AF65-F5344CB8AC3E}">
        <p14:creationId xmlns:p14="http://schemas.microsoft.com/office/powerpoint/2010/main" val="1424493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B30B-9F1D-D7F9-C096-73477EA2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Nursing and Nursing Support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E88F7-DC53-3D5F-55C4-A08BAF380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Participation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70 staff members participated in the survey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45.7% (n=32) of associates stated participating in a clinical debrief session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10 from critical care.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13 from medical/surgical.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9 from cardiac telemetry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Lack of awareness was the most identified barrier to participation (n=14, 20.0%)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Time constraints was reported by 13 associates (18.6%).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Medical/surgical population has the most associates decline to participate (n=4).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6 associates identified an absence of a facilitator as a barrier.</a:t>
            </a:r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EEBC00C9-02BD-98C8-05EE-3FB9646CB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59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E5B315-592C-487A-A815-6F61A98F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046CA-18CB-4F2C-A9BE-BA9720B92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36922-9BB4-527A-88C8-E619F34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solidFill>
                  <a:srgbClr val="FFFFFF"/>
                </a:solidFill>
              </a:rPr>
              <a:t>Crosstabulation of unit populations with position and barriers to participation (Table A)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2F258D-E518-486A-8D50-E9A11EF1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ADB393-D111-BBFE-A33B-B623F4542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796372"/>
              </p:ext>
            </p:extLst>
          </p:nvPr>
        </p:nvGraphicFramePr>
        <p:xfrm>
          <a:off x="753224" y="119575"/>
          <a:ext cx="10680964" cy="4726750"/>
        </p:xfrm>
        <a:graphic>
          <a:graphicData uri="http://schemas.openxmlformats.org/drawingml/2006/table">
            <a:tbl>
              <a:tblPr/>
              <a:tblGrid>
                <a:gridCol w="4294940">
                  <a:extLst>
                    <a:ext uri="{9D8B030D-6E8A-4147-A177-3AD203B41FA5}">
                      <a16:colId xmlns:a16="http://schemas.microsoft.com/office/drawing/2014/main" val="731133915"/>
                    </a:ext>
                  </a:extLst>
                </a:gridCol>
                <a:gridCol w="1518424">
                  <a:extLst>
                    <a:ext uri="{9D8B030D-6E8A-4147-A177-3AD203B41FA5}">
                      <a16:colId xmlns:a16="http://schemas.microsoft.com/office/drawing/2014/main" val="416176105"/>
                    </a:ext>
                  </a:extLst>
                </a:gridCol>
                <a:gridCol w="1861142">
                  <a:extLst>
                    <a:ext uri="{9D8B030D-6E8A-4147-A177-3AD203B41FA5}">
                      <a16:colId xmlns:a16="http://schemas.microsoft.com/office/drawing/2014/main" val="4246313919"/>
                    </a:ext>
                  </a:extLst>
                </a:gridCol>
                <a:gridCol w="1963400">
                  <a:extLst>
                    <a:ext uri="{9D8B030D-6E8A-4147-A177-3AD203B41FA5}">
                      <a16:colId xmlns:a16="http://schemas.microsoft.com/office/drawing/2014/main" val="1074277350"/>
                    </a:ext>
                  </a:extLst>
                </a:gridCol>
                <a:gridCol w="1043058">
                  <a:extLst>
                    <a:ext uri="{9D8B030D-6E8A-4147-A177-3AD203B41FA5}">
                      <a16:colId xmlns:a16="http://schemas.microsoft.com/office/drawing/2014/main" val="923401095"/>
                    </a:ext>
                  </a:extLst>
                </a:gridCol>
              </a:tblGrid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E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Unit Population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342398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Critical Care (n= 18)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Medical/Surgical (n= 27)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Cardiac Telemetry (n= 25)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Total (n= 70)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176715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participants in Clinical Debriefing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(55.6)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(48.1)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(36.0)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(45.7)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180580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755167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Registered Nurse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(77.8)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(66.7)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(92.0)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(78.6)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073577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  Unlicensed Assistive Personal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 (23.2)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9 (33.3)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2 (8.0)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15 (21.4)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404537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Barriers to Clinical Debriefing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75885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Choice not to participate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(0.0)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(14.8)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(0.0)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(5.7)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108556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  Team unaware of the Clinical Debrief process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3 (16.7)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7 (25.9)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 (16.0)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14 (20.0)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144980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Absence of an experience facilitator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(16.7)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(0.0)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(12.0)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(8.6)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740219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  Time Constraints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 (5.6)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5 (18.5)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7 (28.0)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13 (18.6)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337494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Patient Care Needs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(11.1)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(7.4)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(8.0)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(8.6)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51973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  Team Dispersion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 (5.6)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 (3.7)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2 (8.0)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 (5.7)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138971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Team Declined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(0.0)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(0.0)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(4.0)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(1.4)</a:t>
                      </a:r>
                    </a:p>
                  </a:txBody>
                  <a:tcPr marL="5892" marR="5892" marT="5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44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322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6C74D-9B84-8295-5AD0-42B08F13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Nursing and Nursing Support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DD0B0-A6E4-C642-A3C9-D577294F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Facilitator’s Performance (based on the 5’E Model)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Emotions was the best performed attribute of the facilitators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Addressing well-being and offering emotional support resources ( 4.62).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Environment was the lowest performing attribute of the facilitators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Ability to encourage participation from all associates (4.34)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Cardiac Telemetry associates ranked facilitators performance the highest in each attribute compared to critical care and medical/surgical associates.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Each key attribute had a satisfactory score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D106E160-3F14-3765-C576-17EC9D8D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38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0E5B315-592C-487A-A815-6F61A98F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E046CA-18CB-4F2C-A9BE-BA9720B92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36922-9BB4-527A-88C8-E619F34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solidFill>
                  <a:srgbClr val="FFFFFF"/>
                </a:solidFill>
              </a:rPr>
              <a:t>Crosstabulation of unit populations with satisfaction and facilitator performance (Table B)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2F258D-E518-486A-8D50-E9A11EF1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F605E23-1F86-6DAD-402E-9E1362E2F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352394"/>
              </p:ext>
            </p:extLst>
          </p:nvPr>
        </p:nvGraphicFramePr>
        <p:xfrm>
          <a:off x="861316" y="82591"/>
          <a:ext cx="10464780" cy="4708578"/>
        </p:xfrm>
        <a:graphic>
          <a:graphicData uri="http://schemas.openxmlformats.org/drawingml/2006/table">
            <a:tbl>
              <a:tblPr/>
              <a:tblGrid>
                <a:gridCol w="5249693">
                  <a:extLst>
                    <a:ext uri="{9D8B030D-6E8A-4147-A177-3AD203B41FA5}">
                      <a16:colId xmlns:a16="http://schemas.microsoft.com/office/drawing/2014/main" val="1652744080"/>
                    </a:ext>
                  </a:extLst>
                </a:gridCol>
                <a:gridCol w="1231510">
                  <a:extLst>
                    <a:ext uri="{9D8B030D-6E8A-4147-A177-3AD203B41FA5}">
                      <a16:colId xmlns:a16="http://schemas.microsoft.com/office/drawing/2014/main" val="3505294730"/>
                    </a:ext>
                  </a:extLst>
                </a:gridCol>
                <a:gridCol w="1522009">
                  <a:extLst>
                    <a:ext uri="{9D8B030D-6E8A-4147-A177-3AD203B41FA5}">
                      <a16:colId xmlns:a16="http://schemas.microsoft.com/office/drawing/2014/main" val="966743999"/>
                    </a:ext>
                  </a:extLst>
                </a:gridCol>
                <a:gridCol w="1605217">
                  <a:extLst>
                    <a:ext uri="{9D8B030D-6E8A-4147-A177-3AD203B41FA5}">
                      <a16:colId xmlns:a16="http://schemas.microsoft.com/office/drawing/2014/main" val="3091862307"/>
                    </a:ext>
                  </a:extLst>
                </a:gridCol>
                <a:gridCol w="856351">
                  <a:extLst>
                    <a:ext uri="{9D8B030D-6E8A-4147-A177-3AD203B41FA5}">
                      <a16:colId xmlns:a16="http://schemas.microsoft.com/office/drawing/2014/main" val="910988204"/>
                    </a:ext>
                  </a:extLst>
                </a:gridCol>
              </a:tblGrid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E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Unit Population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813006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Critical Care (n= 10)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Medical/Surgical (n= 13)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Cardiac Telemetry (n= 9)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Total (n= 32)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620809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781341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Registered Nurse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(90.0)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(76.9)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(88.9)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(84.3)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885305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  Unlicensed Assistive Personal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 (10.0)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3 (23.1)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 (11.1)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5 (15.6)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67218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E's of Clinical Debriefing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14511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Experience Facilitator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881268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  Session was organized with clear purpose and expectations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4.50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4.23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4.67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4.44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32369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089257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  Facilitator provided a psychologically safe space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4.50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4.54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4.78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4.59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885406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Facilitator encouraged participation for everyone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744680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289407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  Facilitator provided opportunity for personal and professional growth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4.40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4.38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4.78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4.50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20234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05774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  Facilitator encouraged exchange of ideas to improve care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4.60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4.38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4.67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4.53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920916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Emotion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089108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  Facilitator addressed wellbeing and provided support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4.60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4.54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4.78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4.62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31952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Facilitator provided clarity regarding outcomes of the event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35902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Satisfaction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220114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Overall Experience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066217"/>
                  </a:ext>
                </a:extLst>
              </a:tr>
              <a:tr h="224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  Likelihood to adopt in practice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4.20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4.62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4.78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4.53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87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339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E5B315-592C-487A-A815-6F61A98F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046CA-18CB-4F2C-A9BE-BA9720B92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DC4D1-EF69-9367-4309-38F019F1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solidFill>
                  <a:srgbClr val="FFFFFF"/>
                </a:solidFill>
              </a:rPr>
              <a:t>Survey Questions and the 5 E’s key attributes (Figure A)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2F258D-E518-486A-8D50-E9A11EF1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FBF5E2-CB9C-B2B8-A913-C64DEBC4D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62631"/>
              </p:ext>
            </p:extLst>
          </p:nvPr>
        </p:nvGraphicFramePr>
        <p:xfrm>
          <a:off x="1087077" y="643467"/>
          <a:ext cx="10013255" cy="3619245"/>
        </p:xfrm>
        <a:graphic>
          <a:graphicData uri="http://schemas.openxmlformats.org/drawingml/2006/table">
            <a:tbl>
              <a:tblPr firstRow="1" bandRow="1"/>
              <a:tblGrid>
                <a:gridCol w="2057858">
                  <a:extLst>
                    <a:ext uri="{9D8B030D-6E8A-4147-A177-3AD203B41FA5}">
                      <a16:colId xmlns:a16="http://schemas.microsoft.com/office/drawing/2014/main" val="3654033102"/>
                    </a:ext>
                  </a:extLst>
                </a:gridCol>
                <a:gridCol w="7955397">
                  <a:extLst>
                    <a:ext uri="{9D8B030D-6E8A-4147-A177-3AD203B41FA5}">
                      <a16:colId xmlns:a16="http://schemas.microsoft.com/office/drawing/2014/main" val="2561562932"/>
                    </a:ext>
                  </a:extLst>
                </a:gridCol>
              </a:tblGrid>
              <a:tr h="55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Experienced Facilitator</a:t>
                      </a:r>
                    </a:p>
                  </a:txBody>
                  <a:tcPr marL="6983" marR="6983" marT="6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Q1. The debrief leader explained the purpose of the debrief session and clarified expectation and objectives from the start</a:t>
                      </a:r>
                    </a:p>
                  </a:txBody>
                  <a:tcPr marL="6983" marR="6983" marT="6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29189"/>
                  </a:ext>
                </a:extLst>
              </a:tr>
              <a:tr h="5521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</a:p>
                  </a:txBody>
                  <a:tcPr marL="6983" marR="6983" marT="6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Q2. The debrief leader used a nonthreatening but honest approach, creating a psychologically safe environment</a:t>
                      </a:r>
                    </a:p>
                  </a:txBody>
                  <a:tcPr marL="6983" marR="6983" marT="6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057388"/>
                  </a:ext>
                </a:extLst>
              </a:tr>
              <a:tr h="552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Q3. The debrief leader encouraged participation of all associates; invites participants to actively contribute to the discussion</a:t>
                      </a:r>
                    </a:p>
                  </a:txBody>
                  <a:tcPr marL="6983" marR="6983" marT="6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721021"/>
                  </a:ext>
                </a:extLst>
              </a:tr>
              <a:tr h="55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6983" marR="6983" marT="6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Q4. The debrief leader gives feedback on performance and provides an opportunity for personal and professional growth</a:t>
                      </a:r>
                    </a:p>
                  </a:txBody>
                  <a:tcPr marL="6983" marR="6983" marT="6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842103"/>
                  </a:ext>
                </a:extLst>
              </a:tr>
              <a:tr h="552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</a:t>
                      </a:r>
                    </a:p>
                  </a:txBody>
                  <a:tcPr marL="6983" marR="6983" marT="6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Q5. The debrief leader allowed me to voice my ideas to improve patient care and/or hospital workflow</a:t>
                      </a:r>
                    </a:p>
                  </a:txBody>
                  <a:tcPr marL="6983" marR="6983" marT="6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297110"/>
                  </a:ext>
                </a:extLst>
              </a:tr>
              <a:tr h="5521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Emotion</a:t>
                      </a:r>
                    </a:p>
                  </a:txBody>
                  <a:tcPr marL="6983" marR="6983" marT="69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Q6. The debrief leader asked about my feelings and well-being, and provided additional support resources if needed</a:t>
                      </a:r>
                    </a:p>
                  </a:txBody>
                  <a:tcPr marL="6983" marR="6983" marT="6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168182"/>
                  </a:ext>
                </a:extLst>
              </a:tr>
              <a:tr h="3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Q7. The debrief leader provided a sense of clarity regarding the outcomes of the clinical event</a:t>
                      </a:r>
                    </a:p>
                  </a:txBody>
                  <a:tcPr marL="6983" marR="6983" marT="6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677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394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9E99-4420-E675-4081-C5774D10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Satisfaction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3EB9D-5B83-BC19-6B17-2797FD017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Satisfaction &amp; Unit Population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8A4134-5BF0-1951-1A7A-BAE9B901D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320" y="2582334"/>
            <a:ext cx="4998720" cy="337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Cardiac Telemetry associates were the most satisfied population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Overall experience: 4.44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Likelihood to adopt into practice: 4.78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kern="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Kruskal-Wallis Test was not statistically significant for both overall experience and adoption into practice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E101A"/>
                </a:solidFill>
                <a:latin typeface="Times New Roman" panose="02020603050405020304" pitchFamily="18" charset="0"/>
              </a:rPr>
              <a:t>Overall experience: x2 (0.5), </a:t>
            </a:r>
            <a:r>
              <a:rPr lang="en-US" i="1" kern="0" dirty="0">
                <a:solidFill>
                  <a:srgbClr val="0E101A"/>
                </a:solidFill>
                <a:latin typeface="Times New Roman" panose="02020603050405020304" pitchFamily="18" charset="0"/>
              </a:rPr>
              <a:t>df </a:t>
            </a:r>
            <a:r>
              <a:rPr lang="en-US" kern="0" dirty="0">
                <a:solidFill>
                  <a:srgbClr val="0E101A"/>
                </a:solidFill>
                <a:latin typeface="Times New Roman" panose="02020603050405020304" pitchFamily="18" charset="0"/>
              </a:rPr>
              <a:t>(2), p= 0.781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E101A"/>
                </a:solidFill>
                <a:latin typeface="Times New Roman" panose="02020603050405020304" pitchFamily="18" charset="0"/>
              </a:rPr>
              <a:t>Adoption into practice: x2 (0.68), </a:t>
            </a:r>
            <a:r>
              <a:rPr lang="en-US" i="1" kern="0" dirty="0">
                <a:solidFill>
                  <a:srgbClr val="0E101A"/>
                </a:solidFill>
                <a:latin typeface="Times New Roman" panose="02020603050405020304" pitchFamily="18" charset="0"/>
              </a:rPr>
              <a:t>df</a:t>
            </a:r>
            <a:r>
              <a:rPr lang="en-US" kern="0" dirty="0">
                <a:solidFill>
                  <a:srgbClr val="0E101A"/>
                </a:solidFill>
                <a:latin typeface="Times New Roman" panose="02020603050405020304" pitchFamily="18" charset="0"/>
              </a:rPr>
              <a:t> (2), p= 0.711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60B84F-87F2-8412-E20E-F9B45137D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Satisfaction &amp; Years of Experience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EF26BC-7CBC-2672-D496-B9B8313C0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19" y="2582334"/>
            <a:ext cx="5087389" cy="337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Associates with 10 or more years of experience were the most satisfied population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Overall experience: 4.45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Likelihood to adopt into practice: 4.82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kern="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Kruskal-Wallis Test was not statistically significant for both overall experience and adoption into practice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E101A"/>
                </a:solidFill>
                <a:latin typeface="Times New Roman" panose="02020603050405020304" pitchFamily="18" charset="0"/>
              </a:rPr>
              <a:t>Overall experience: x2 (0.67), </a:t>
            </a:r>
            <a:r>
              <a:rPr lang="en-US" i="1" kern="0" dirty="0">
                <a:solidFill>
                  <a:srgbClr val="0E101A"/>
                </a:solidFill>
                <a:latin typeface="Times New Roman" panose="02020603050405020304" pitchFamily="18" charset="0"/>
              </a:rPr>
              <a:t>df</a:t>
            </a:r>
            <a:r>
              <a:rPr lang="en-US" kern="0" dirty="0">
                <a:solidFill>
                  <a:srgbClr val="0E101A"/>
                </a:solidFill>
                <a:latin typeface="Times New Roman" panose="02020603050405020304" pitchFamily="18" charset="0"/>
              </a:rPr>
              <a:t> (2),  p= 0.714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E101A"/>
                </a:solidFill>
                <a:latin typeface="Times New Roman" panose="02020603050405020304" pitchFamily="18" charset="0"/>
              </a:rPr>
              <a:t>Adoption into practice: x2 (1.62), </a:t>
            </a:r>
            <a:r>
              <a:rPr lang="en-US" i="1" kern="0" dirty="0">
                <a:solidFill>
                  <a:srgbClr val="0E101A"/>
                </a:solidFill>
                <a:latin typeface="Times New Roman" panose="02020603050405020304" pitchFamily="18" charset="0"/>
              </a:rPr>
              <a:t>df</a:t>
            </a:r>
            <a:r>
              <a:rPr lang="en-US" kern="0" dirty="0">
                <a:solidFill>
                  <a:srgbClr val="0E101A"/>
                </a:solidFill>
                <a:latin typeface="Times New Roman" panose="02020603050405020304" pitchFamily="18" charset="0"/>
              </a:rPr>
              <a:t> (2),  p= 0.445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21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E5B315-592C-487A-A815-6F61A98F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046CA-18CB-4F2C-A9BE-BA9720B92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D0453-1CB5-99B4-EB6C-31602648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solidFill>
                  <a:srgbClr val="FFFFFF"/>
                </a:solidFill>
              </a:rPr>
              <a:t>Frequency table for years of experience and satisfaction (Table 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2F258D-E518-486A-8D50-E9A11EF1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256A23-FA11-A853-8E73-885BC39DA0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222157"/>
              </p:ext>
            </p:extLst>
          </p:nvPr>
        </p:nvGraphicFramePr>
        <p:xfrm>
          <a:off x="643466" y="771321"/>
          <a:ext cx="10900479" cy="3363538"/>
        </p:xfrm>
        <a:graphic>
          <a:graphicData uri="http://schemas.openxmlformats.org/drawingml/2006/table">
            <a:tbl>
              <a:tblPr/>
              <a:tblGrid>
                <a:gridCol w="3580438">
                  <a:extLst>
                    <a:ext uri="{9D8B030D-6E8A-4147-A177-3AD203B41FA5}">
                      <a16:colId xmlns:a16="http://schemas.microsoft.com/office/drawing/2014/main" val="3009278263"/>
                    </a:ext>
                  </a:extLst>
                </a:gridCol>
                <a:gridCol w="1549465">
                  <a:extLst>
                    <a:ext uri="{9D8B030D-6E8A-4147-A177-3AD203B41FA5}">
                      <a16:colId xmlns:a16="http://schemas.microsoft.com/office/drawing/2014/main" val="4274774370"/>
                    </a:ext>
                  </a:extLst>
                </a:gridCol>
                <a:gridCol w="1549465">
                  <a:extLst>
                    <a:ext uri="{9D8B030D-6E8A-4147-A177-3AD203B41FA5}">
                      <a16:colId xmlns:a16="http://schemas.microsoft.com/office/drawing/2014/main" val="1020451161"/>
                    </a:ext>
                  </a:extLst>
                </a:gridCol>
                <a:gridCol w="2706792">
                  <a:extLst>
                    <a:ext uri="{9D8B030D-6E8A-4147-A177-3AD203B41FA5}">
                      <a16:colId xmlns:a16="http://schemas.microsoft.com/office/drawing/2014/main" val="4174487829"/>
                    </a:ext>
                  </a:extLst>
                </a:gridCol>
                <a:gridCol w="1514319">
                  <a:extLst>
                    <a:ext uri="{9D8B030D-6E8A-4147-A177-3AD203B41FA5}">
                      <a16:colId xmlns:a16="http://schemas.microsoft.com/office/drawing/2014/main" val="825497382"/>
                    </a:ext>
                  </a:extLst>
                </a:gridCol>
              </a:tblGrid>
              <a:tr h="49918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E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Years of Experience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38885"/>
                  </a:ext>
                </a:extLst>
              </a:tr>
              <a:tr h="93299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1-4 years (n= 8)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5-9 years (n= 13)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10 years or more (n= 11)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EEF1"/>
                          </a:highlight>
                          <a:latin typeface="Calibri" panose="020F0502020204030204" pitchFamily="34" charset="0"/>
                        </a:rPr>
                        <a:t>Total (n= 32)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328168"/>
                  </a:ext>
                </a:extLst>
              </a:tr>
              <a:tr h="49918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Satisfaction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063195"/>
                  </a:ext>
                </a:extLst>
              </a:tr>
              <a:tr h="49918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Overall Experience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965630"/>
                  </a:ext>
                </a:extLst>
              </a:tr>
              <a:tr h="93299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  Likelihood to adopt in practice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4.50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4.31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4.82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4.53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220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846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FCDE-DA1B-87E9-039C-2718C4D2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Nursing Leadership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EFCFF-2821-8CB7-9DFD-00AB40CC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6 Clinical Nurse Manager completed an evaluation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evaluations were completed by the Team Leads/House Supervisors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most identified barrier to conducting a clinical debrief was team dispersion (n=3, 50.0%)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critical care clinical nurse managers (n=2) chose not to participate in facilitating a clinical debrief session and stated a low interest in adopting clinical debriefing into their practice.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Very Satisfied overall experience from those that participated (n=3, 5).</a:t>
            </a:r>
          </a:p>
        </p:txBody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C1D2F6C9-D1E3-0885-3292-7170F8E90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0ED7-953B-EAA5-5E65-718C9597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Significance of Clinical Debriefing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DBA2B-014B-BDEF-8646-472D2B8AF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Clinical debriefing: clinical reflection that allows for improving performance and process while promoting a supportive work culture.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Reflective discussion of actions and processes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Opportunity for learning through interpersonal feedback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Identify larger system-level issues in patient care</a:t>
            </a:r>
          </a:p>
          <a:p>
            <a:pPr marL="0" indent="0">
              <a:buNone/>
            </a:pPr>
            <a:r>
              <a:rPr lang="en-US" dirty="0"/>
              <a:t>Personal &amp; Organizational Benefits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Increase clinical performance of healthcare professionals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Inform improvement to clinical processes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Improve communication and teamwork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Support for emotional needs</a:t>
            </a:r>
          </a:p>
          <a:p>
            <a:pPr marL="0" indent="0">
              <a:buNone/>
            </a:pPr>
            <a:r>
              <a:rPr lang="en-US" dirty="0"/>
              <a:t>The use of a formalized clinical debriefing process remains underutilized within clinical practice.</a:t>
            </a:r>
          </a:p>
        </p:txBody>
      </p:sp>
    </p:spTree>
    <p:extLst>
      <p:ext uri="{BB962C8B-B14F-4D97-AF65-F5344CB8AC3E}">
        <p14:creationId xmlns:p14="http://schemas.microsoft.com/office/powerpoint/2010/main" val="356402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93"/>
    </mc:Choice>
    <mc:Fallback xmlns="">
      <p:transition spd="slow" advTm="11519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6C6BB-F37B-879A-DEE8-687896DF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139C3-2D1D-3CE6-53FF-7282B74FD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53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F3AEF-1540-1317-3748-6AD34497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Associate’s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CEDC6-7442-9495-2949-62F0724BD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300" dirty="0"/>
              <a:t>Kruskal-Wallis Test determined no statistical significance in satisfaction of clinical debriefing between unit populations and years of experience.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300" dirty="0"/>
              <a:t>Clinical Significance in the satisfaction of clinical debriefing among adult in-patient populations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/>
              <a:t>Most studies focus on “more stressful” clinical environment such as emergency and critical care medicine.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/>
              <a:t>Satisfaction score were higher in the cardiac telemetry population than the critical care population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300" dirty="0"/>
              <a:t>Clinical Significance in the satisfaction of clinical debriefing regardless of years of experience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/>
              <a:t>Associates with 10 years or more of experience had higher satisfaction rates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300" dirty="0"/>
              <a:t>Likelihood to adopt score are higher than the overall experience score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/>
              <a:t>Staff understand importance and relevance of clinical debriefing even if experience was subpar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/>
              <a:t>Concept consistent and proven in literature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06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C03D-E821-CA39-1854-FD964ECA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Associate’s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BDD9-ED31-2EFC-2DB2-0E9E98DFC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Clinical Debriefing can be an effective stress-reducing intervention in all healthcare population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Preconceived biases may explain the lack of diversity in current clinical debriefing literature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More studies should focus on phenomenon outside of the traditional “high-stress” clinical environments.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23" name="Graphic 22" descr="Doctor">
            <a:extLst>
              <a:ext uri="{FF2B5EF4-FFF2-40B4-BE49-F238E27FC236}">
                <a16:creationId xmlns:a16="http://schemas.microsoft.com/office/drawing/2014/main" id="{70EABD43-160D-27EF-4742-9AF48E8A5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31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EBD5E-4BC5-E06A-5E13-760DAD8F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Emotional Needs</a:t>
            </a:r>
          </a:p>
        </p:txBody>
      </p:sp>
      <p:pic>
        <p:nvPicPr>
          <p:cNvPr id="9" name="Graphic 8" descr="Board Room">
            <a:extLst>
              <a:ext uri="{FF2B5EF4-FFF2-40B4-BE49-F238E27FC236}">
                <a16:creationId xmlns:a16="http://schemas.microsoft.com/office/drawing/2014/main" id="{F2724077-BCB5-6E98-2CCD-2186EFFA1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818C1-FF30-9DE1-E63B-76F18145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Sharing of emotional needs by staff was only occurred in 6 clinical debrief events (35.6%).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ability of the facilitator to address emotional well-being and support was ranked highest of all key attributes.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“I have not had someone asks me that questions before…I almost didn’t know what it meant”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Only 3 events occurred in which an emotional support resources was utilized.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58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5A70A-9BED-4326-BC6A-6BCFA34671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476BE-73B1-4E2E-B127-5F27650D4E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66E6-800B-5650-3CF3-9D5269AD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Nursing Leadership &amp; Facilitation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784F24-B75B-7206-5C4F-E2D7D4D0E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380021"/>
              </p:ext>
            </p:extLst>
          </p:nvPr>
        </p:nvGraphicFramePr>
        <p:xfrm>
          <a:off x="1096963" y="1849902"/>
          <a:ext cx="10058400" cy="4318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6414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6F6D6D-68C7-4DE7-BCC8-49EDF0B35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13C00-9A47-6065-263F-63B70EEB3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Clinical Questions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2ABB72-FC8B-4840-AD94-069919323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DB0E252-C782-4F12-9522-B29D4B7D4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A9B9E4-D842-4215-A86C-FA3FE90EF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EAE276-3FE5-06FD-8527-41B43CE21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667606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504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31DC-D9DA-6799-F28F-B086523A9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Program Modifications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58A1D1-90A3-96FB-B205-C972990846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91114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6876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6E585-4C6E-998C-053F-9CD2757A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Sustainability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46585F-8B64-8350-30A5-C6AFAF4D0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22043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15079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34620-17FD-03D8-56DF-3891F476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to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36C9A-E2A0-40F6-A396-ACA2CEE8A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Enhance and complement existing literature and knowledge of promoting and implementing a clinical debrief process.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know study to examine nursing leadership as an experience facilitator.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Nursing leaders can be considered as an experienced facilitator but do not inherently increase utilization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Selection of a specific facilitator may limit utilization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E8A41-C780-6FF8-6351-015AC066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Local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9488D11-0CA7-DD7F-E9B4-20608DD20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16517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13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86"/>
    </mc:Choice>
    <mc:Fallback xmlns="">
      <p:transition spd="slow" advTm="101186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6DA8C-7E9E-FC93-178B-B769B98A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pic>
        <p:nvPicPr>
          <p:cNvPr id="7" name="Graphic 6" descr="Meeting">
            <a:extLst>
              <a:ext uri="{FF2B5EF4-FFF2-40B4-BE49-F238E27FC236}">
                <a16:creationId xmlns:a16="http://schemas.microsoft.com/office/drawing/2014/main" id="{A0AE4DAA-B7FB-6D71-6B2F-D3CCA9E29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9D239-CA1D-CA8D-7BA5-908ACEE05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Faculty Chair: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Dr. Karen Mihelich DNP, ACCNS-AG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Organizational Chair: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Laurie O’Dell MSN, RN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Multidisciplinary Committee: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Anna Reseigh BSN, 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Garrett Hartinger DNP, APRN, AGCNS-AG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Kathy Scarpa BSN, RN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Paige Harris BSN, RN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Ronny Hadid M.D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Amar Charugundla D.O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Meaghan Shaum RRT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98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61B4-93A7-CEBD-D8C8-80CA3395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96C0-A9C2-4415-793C-AB96A099E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60045" marR="0" indent="-360045">
              <a:lnSpc>
                <a:spcPct val="200000"/>
              </a:lnSpc>
            </a:pPr>
            <a:r>
              <a:rPr lang="en-US" sz="1800" dirty="0">
                <a:effectLst/>
                <a:ea typeface="Times New Roman" panose="02020603050405020304" pitchFamily="18" charset="0"/>
              </a:rPr>
              <a:t>Al-Majid, S., Carlson, N., Kiyohara, M., Faith, M., &amp; Rakovski, C. (2018). Assessing the degree of Compassion Satisfaction and compassion fatigue among critical care, oncology, and Charge Nurses.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Journal of Nursing Administration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48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(6), 310–315. https://doi.org/10.1097/nna.0000000000000620 </a:t>
            </a:r>
          </a:p>
          <a:p>
            <a:pPr marL="360045" marR="0" indent="-360045">
              <a:lnSpc>
                <a:spcPct val="200000"/>
              </a:lnSpc>
            </a:pPr>
            <a:r>
              <a:rPr lang="en-US" sz="1800" dirty="0">
                <a:effectLst/>
                <a:ea typeface="Times New Roman" panose="02020603050405020304" pitchFamily="18" charset="0"/>
              </a:rPr>
              <a:t>Coggins, A., Santos, A. D., Zaklama, R., &amp; Murphy, M. (2020). Interdisciplinary clinical debriefing in the emergency department: An observational study of learning topics and outcomes.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BMC Emergency Medicine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20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(1). https://doi.org/10.1186/s12873-020-00370-7 </a:t>
            </a:r>
          </a:p>
          <a:p>
            <a:pPr marL="360045" marR="0" indent="-360045">
              <a:lnSpc>
                <a:spcPct val="200000"/>
              </a:lnSpc>
            </a:pPr>
            <a:r>
              <a:rPr lang="en-US" sz="1800" dirty="0">
                <a:effectLst/>
                <a:ea typeface="Times New Roman" panose="02020603050405020304" pitchFamily="18" charset="0"/>
              </a:rPr>
              <a:t>Conoscenti, E., Martucci, G., Piazza, M., Tuzzolino, F., Ragonese, B., Burgio, G., Arena, G., Blot, S., Luca, A., Arcadipane, A., &amp; Chiaramonte, G. (2021). Post-crisis debriefing: A tool for improving quality in the Medical Emergency Team System.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Intensive and Critical Care Nursing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63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. https://doi.org/10.1016/j.iccn.2020.102977 </a:t>
            </a:r>
          </a:p>
          <a:p>
            <a:pPr marL="360045" marR="0" indent="-360045">
              <a:lnSpc>
                <a:spcPct val="200000"/>
              </a:lnSpc>
            </a:pPr>
            <a:r>
              <a:rPr lang="en-US" sz="1800" dirty="0">
                <a:effectLst/>
                <a:ea typeface="Times New Roman" panose="02020603050405020304" pitchFamily="18" charset="0"/>
              </a:rPr>
              <a:t>Galutira, G. D. (2018). Theory of Reflective Practice in Nursing Gemma.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International Journal of Nursing Science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8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(3), 51–56. https://doi.org/10.5923/j.nursing.20180803.02 </a:t>
            </a:r>
          </a:p>
          <a:p>
            <a:pPr marL="360045" marR="0" indent="-360045">
              <a:lnSpc>
                <a:spcPct val="200000"/>
              </a:lnSpc>
            </a:pPr>
            <a:r>
              <a:rPr lang="en-US" sz="1800" dirty="0">
                <a:effectLst/>
                <a:ea typeface="Times New Roman" panose="02020603050405020304" pitchFamily="18" charset="0"/>
              </a:rPr>
              <a:t>Hale, S. J., Parker, M. J., Cupido, C., &amp; Kam, A. J. (2020). Applications of postresuscitation debriefing frameworks in emergency settings: A systematic review.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AEM Education and Training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(3), 223–230. https://doi.org/10.1002/aet2.10444 </a:t>
            </a:r>
          </a:p>
          <a:p>
            <a:pPr marL="360045" marR="0" indent="-360045">
              <a:lnSpc>
                <a:spcPct val="200000"/>
              </a:lnSpc>
            </a:pPr>
            <a:r>
              <a:rPr lang="en-US" sz="1800" dirty="0">
                <a:effectLst/>
                <a:ea typeface="Times New Roman" panose="02020603050405020304" pitchFamily="18" charset="0"/>
              </a:rPr>
              <a:t>Jiffry, A. J., Cho, C. S., Schmidt, A. R., Pham, P. K., &amp; Nager, A. L. (2023). A mixed methods needs assessment for a debriefing intervention following critical cases.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Academic Pediatrics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23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(1), 85–92. https://doi.org/10.1016/j.acap.2022.05.015 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2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8"/>
    </mc:Choice>
    <mc:Fallback xmlns="">
      <p:transition spd="slow" advTm="9158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61B4-93A7-CEBD-D8C8-80CA3395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96C0-A9C2-4415-793C-AB96A099E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0045" marR="0" indent="-360045">
              <a:lnSpc>
                <a:spcPct val="200000"/>
              </a:lnSpc>
            </a:pPr>
            <a:r>
              <a:rPr lang="en-US" sz="1000" dirty="0">
                <a:effectLst/>
                <a:ea typeface="Times New Roman" panose="02020603050405020304" pitchFamily="18" charset="0"/>
              </a:rPr>
              <a:t>Intellectus Statistics [Online computer software]. (2024). Intellectus Statistics. https://statistics.intellectus360.com/</a:t>
            </a:r>
          </a:p>
          <a:p>
            <a:pPr marL="360045" marR="0" indent="-360045">
              <a:lnSpc>
                <a:spcPct val="200000"/>
              </a:lnSpc>
            </a:pPr>
            <a:r>
              <a:rPr lang="en-US" sz="1000" dirty="0">
                <a:effectLst/>
                <a:ea typeface="Times New Roman" panose="02020603050405020304" pitchFamily="18" charset="0"/>
              </a:rPr>
              <a:t>Nerovich, C., Derrington, S. F., Sorce, L. R., Manzardo, J., &amp; Manworren, R. C. (2023). Debriefing after critical events is feasible and associated with increased compassion satisfaction in the Pediatric Intensive Care Unit.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Critical Care Nurse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43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(3), 19–27. https://doi.org/10.4037/ccn2023842 </a:t>
            </a:r>
          </a:p>
          <a:p>
            <a:pPr marL="360045" marR="0" indent="-360045">
              <a:lnSpc>
                <a:spcPct val="200000"/>
              </a:lnSpc>
            </a:pPr>
            <a:r>
              <a:rPr lang="en-US" sz="1000" dirty="0">
                <a:effectLst/>
                <a:ea typeface="Times New Roman" panose="02020603050405020304" pitchFamily="18" charset="0"/>
              </a:rPr>
              <a:t>Phillips, E. C., Smith, S. E., Tallentire, V., &amp; Blair, S. (2023). Systematic Review of Clinical Debriefing Tools: Attributes and evidence for use.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BMJ Quality &amp; Safety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. https://doi.org/10.1136/bmjqs-2022-015464 </a:t>
            </a:r>
          </a:p>
          <a:p>
            <a:pPr marL="360045" marR="0" indent="-360045">
              <a:lnSpc>
                <a:spcPct val="200000"/>
              </a:lnSpc>
            </a:pPr>
            <a:r>
              <a:rPr lang="en-US" sz="1000" dirty="0">
                <a:effectLst/>
                <a:ea typeface="Times New Roman" panose="02020603050405020304" pitchFamily="18" charset="0"/>
              </a:rPr>
              <a:t>Polit, D., &amp; Beck, C. (2020).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Nursing research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. Wolters Kluwer Health. </a:t>
            </a:r>
          </a:p>
          <a:p>
            <a:pPr marL="360045" marR="0" indent="-360045">
              <a:lnSpc>
                <a:spcPct val="200000"/>
              </a:lnSpc>
            </a:pPr>
            <a:r>
              <a:rPr lang="en-US" sz="1000" dirty="0">
                <a:effectLst/>
                <a:ea typeface="Times New Roman" panose="02020603050405020304" pitchFamily="18" charset="0"/>
              </a:rPr>
              <a:t>Rose, S., &amp; Cheng, A. (2018). Charge nurse facilitated clinical debriefing in the emergency department.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Canadian Journal of Emergency Medicine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20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(5), 781–785. </a:t>
            </a:r>
            <a:r>
              <a:rPr lang="en-US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2"/>
              </a:rPr>
              <a:t>https://doi.org/10.1017/cem.2018.369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360045" marR="0" indent="-360045">
              <a:lnSpc>
                <a:spcPct val="200000"/>
              </a:lnSpc>
            </a:pPr>
            <a:r>
              <a:rPr lang="en-US" sz="1000" dirty="0">
                <a:effectLst/>
                <a:ea typeface="Times New Roman" panose="02020603050405020304" pitchFamily="18" charset="0"/>
              </a:rPr>
              <a:t>Sandhu, N., Eppich, W., Mikrogianakis, A., Grant, V., Robinson, T., Cheng, A., &amp; Canadian Pediatric Simulation Network (CPSN) Debriefing Consensus Group (2014). Postresuscitation debriefing in the pediatric emergency department: a national needs assessment. 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CJEM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 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16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(5), 383–392.</a:t>
            </a:r>
          </a:p>
        </p:txBody>
      </p:sp>
    </p:spTree>
    <p:extLst>
      <p:ext uri="{BB962C8B-B14F-4D97-AF65-F5344CB8AC3E}">
        <p14:creationId xmlns:p14="http://schemas.microsoft.com/office/powerpoint/2010/main" val="37296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8"/>
    </mc:Choice>
    <mc:Fallback xmlns="">
      <p:transition spd="slow" advTm="9158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61B4-93A7-CEBD-D8C8-80CA3395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96C0-A9C2-4415-793C-AB96A099E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60045" indent="-360045">
              <a:lnSpc>
                <a:spcPct val="200000"/>
              </a:lnSpc>
            </a:pPr>
            <a:r>
              <a:rPr lang="en-US" sz="1800" dirty="0">
                <a:effectLst/>
                <a:ea typeface="Times New Roman" panose="02020603050405020304" pitchFamily="18" charset="0"/>
              </a:rPr>
              <a:t>Schmutz, J. B., &amp; Eppich, W. J. (2017). Promoting learning and patient care through shared reflection.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Academic Medicine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92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(11), 1555–1563. </a:t>
            </a:r>
            <a:r>
              <a:rPr lang="en-US" sz="1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2"/>
              </a:rPr>
              <a:t>https://doi.org/10.1097/acm.0000000000001688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360045" marR="0" indent="-360045">
              <a:lnSpc>
                <a:spcPct val="200000"/>
              </a:lnSpc>
            </a:pPr>
            <a:r>
              <a:rPr lang="en-US" sz="1800" dirty="0">
                <a:effectLst/>
                <a:ea typeface="Times New Roman" panose="02020603050405020304" pitchFamily="18" charset="0"/>
              </a:rPr>
              <a:t>Scott, Z., O’ Curry, S., &amp; Mastroyannopoulous, K. (2022). The impact and experience of debriefing for clinical staff following traumatic events in clinical setting: A systematic review.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Journal of Traumatic Stress, 35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278-287. </a:t>
            </a:r>
            <a:r>
              <a:rPr lang="en-US" sz="1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3"/>
              </a:rPr>
              <a:t>https://doi.org/10.1002/jts.22736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360045" marR="0" indent="-360045">
              <a:lnSpc>
                <a:spcPct val="200000"/>
              </a:lnSpc>
            </a:pPr>
            <a:r>
              <a:rPr lang="en-US" sz="1800" dirty="0">
                <a:effectLst/>
                <a:ea typeface="Times New Roman" panose="02020603050405020304" pitchFamily="18" charset="0"/>
              </a:rPr>
              <a:t>Sugarman, M., Graham, B., Langston, S., Nelmes, P., &amp; Matthews, J. (2021). Implementation of the ‘take stock’ hot debrief tool in the ED: A quality improvement project.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Emergency Medicine Journal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38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(8), 579–584. https://doi.org/10.1136/emermed-2019-208830 </a:t>
            </a:r>
          </a:p>
          <a:p>
            <a:pPr marL="360045" marR="0" indent="-360045">
              <a:lnSpc>
                <a:spcPct val="200000"/>
              </a:lnSpc>
            </a:pPr>
            <a:r>
              <a:rPr lang="en-US" sz="1800" dirty="0">
                <a:effectLst/>
                <a:ea typeface="Times New Roman" panose="02020603050405020304" pitchFamily="18" charset="0"/>
              </a:rPr>
              <a:t>Toews, A. J., Martin, D. E., &amp; Chernomas, W. M. (2021). Clinical debriefing: A concept analysis.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Journal of Clinical Nursing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30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(11–12), 1491–1501. https://doi.org/10.1111/jocn.15636 </a:t>
            </a:r>
          </a:p>
          <a:p>
            <a:pPr marL="360045" marR="0" indent="-360045">
              <a:lnSpc>
                <a:spcPct val="200000"/>
              </a:lnSpc>
            </a:pPr>
            <a:r>
              <a:rPr lang="en-US" sz="1800" dirty="0">
                <a:effectLst/>
                <a:ea typeface="Times New Roman" panose="02020603050405020304" pitchFamily="18" charset="0"/>
              </a:rPr>
              <a:t>Welch-Horan, T. B., Mullan, P. C., Momin, Z., Eggers, J., Lawrence, J. B., Lichliter, R. L., &amp; Doughty, C. B. (2022). Team debriefing in the covid-19 pandemic: A qualitative study of a hospital-wide clinical event debriefing program and a novel qualitative model to analyze debriefing content.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Advances in Simulation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7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(1). https://doi.org/10.1186/s41077-022-00226-z </a:t>
            </a:r>
          </a:p>
          <a:p>
            <a:pPr marL="360045" marR="0" indent="-360045">
              <a:lnSpc>
                <a:spcPct val="200000"/>
              </a:lnSpc>
            </a:pPr>
            <a:r>
              <a:rPr lang="en-US" sz="1800" dirty="0">
                <a:solidFill>
                  <a:srgbClr val="212121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Zinns, L. E., Mullan, P. C., OʼConnell, K. J., Ryan, L. M., &amp; Wratney, A. T. (2020). An Evaluation of a New Debriefing Framework: REFLECT. </a:t>
            </a:r>
            <a:r>
              <a:rPr lang="en-US" sz="180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Pediatric emergency care</a:t>
            </a:r>
            <a:r>
              <a:rPr lang="en-US" sz="1800" dirty="0">
                <a:solidFill>
                  <a:srgbClr val="212121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, </a:t>
            </a:r>
            <a:r>
              <a:rPr lang="en-US" sz="180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36</a:t>
            </a:r>
            <a:r>
              <a:rPr lang="en-US" sz="1800" dirty="0">
                <a:solidFill>
                  <a:srgbClr val="212121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(3), 147–152. https://doi.org/10.1097/PEC.000000000000111</a:t>
            </a: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8"/>
    </mc:Choice>
    <mc:Fallback xmlns="">
      <p:transition spd="slow" advTm="915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4D174-92CB-1B08-8D85-D7B6D3AD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4400" dirty="0"/>
              <a:t>Problem Statement/Clinical Question</a:t>
            </a:r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7878E5B0-6D82-1D59-2D2E-4B8313C04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79" r="1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679DC-7493-AB14-64A6-D01B875AB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The organization recently implemented a new clinical debrief process and organizational leadership lack a clear understanding of impact of this new debrief process.</a:t>
            </a:r>
          </a:p>
          <a:p>
            <a:pPr marL="0" indent="0">
              <a:buNone/>
            </a:pPr>
            <a:r>
              <a:rPr lang="en-US" sz="1400" dirty="0"/>
              <a:t>Clinical Questions: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Is the clinical debrief process being utilized?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Are nursing leaders actively participating in the debrief of clinical events and can they be considered an experienced facilitator?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What is nursing staff’s perception of clinical debriefing?</a:t>
            </a:r>
          </a:p>
          <a:p>
            <a:pPr marL="0" indent="0">
              <a:buNone/>
            </a:pPr>
            <a:r>
              <a:rPr lang="en-US" sz="1400" dirty="0"/>
              <a:t>The organization must evaluate the clinical debriefing structure to optimize the process and maximize the potential benefits for the individual staff, teams, systems, and patients. 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610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21"/>
    </mc:Choice>
    <mc:Fallback xmlns="">
      <p:transition spd="slow" advTm="6662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8590-1B60-69C2-E5FF-6B834A91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E6158-AAB3-B162-DEFF-CDC548B32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Debrief framework and tools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02195D-2625-278D-552E-3D1CD3D152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24 different frameworks and tools identified.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Frameworks identified the five E’s model as effective attribute to include in the debrief process.</a:t>
            </a:r>
          </a:p>
          <a:p>
            <a:pPr lvl="1">
              <a:lnSpc>
                <a:spcPct val="50000"/>
              </a:lnSpc>
              <a:buFont typeface="Wingdings" panose="05000000000000000000" pitchFamily="2" charset="2"/>
              <a:buChar char="§"/>
            </a:pPr>
            <a:r>
              <a:rPr lang="en-US" dirty="0"/>
              <a:t>Experience Facilitator</a:t>
            </a:r>
          </a:p>
          <a:p>
            <a:pPr lvl="1">
              <a:lnSpc>
                <a:spcPct val="50000"/>
              </a:lnSpc>
              <a:buFont typeface="Wingdings" panose="05000000000000000000" pitchFamily="2" charset="2"/>
              <a:buChar char="§"/>
            </a:pPr>
            <a:r>
              <a:rPr lang="en-US" dirty="0"/>
              <a:t>Environment</a:t>
            </a:r>
          </a:p>
          <a:p>
            <a:pPr lvl="1">
              <a:lnSpc>
                <a:spcPct val="50000"/>
              </a:lnSpc>
              <a:buFont typeface="Wingdings" panose="05000000000000000000" pitchFamily="2" charset="2"/>
              <a:buChar char="§"/>
            </a:pPr>
            <a:r>
              <a:rPr lang="en-US" dirty="0"/>
              <a:t>Education</a:t>
            </a:r>
          </a:p>
          <a:p>
            <a:pPr lvl="1">
              <a:lnSpc>
                <a:spcPct val="50000"/>
              </a:lnSpc>
              <a:buFont typeface="Wingdings" panose="05000000000000000000" pitchFamily="2" charset="2"/>
              <a:buChar char="§"/>
            </a:pPr>
            <a:r>
              <a:rPr lang="en-US" dirty="0"/>
              <a:t>Evaluation</a:t>
            </a:r>
          </a:p>
          <a:p>
            <a:pPr lvl="1">
              <a:lnSpc>
                <a:spcPct val="50000"/>
              </a:lnSpc>
              <a:buFont typeface="Wingdings" panose="05000000000000000000" pitchFamily="2" charset="2"/>
              <a:buChar char="§"/>
            </a:pPr>
            <a:r>
              <a:rPr lang="en-US" dirty="0"/>
              <a:t>Emotions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Framework needs to meet the unique needs of the organization.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83EFAB-8C63-D984-4BCF-9B0D868CE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Debriefing inclusion criteria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05D294-9C47-FB0C-53F2-98E99DEFE2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“Major clinical events” was the primary indication for conducting a debrief.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Cardiac arrest, intubation, or adverse outcomes.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“Staff request”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staff member asking for a debrief was an acceptable criterion for the initiation of a debriefing.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8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10"/>
    </mc:Choice>
    <mc:Fallback xmlns="">
      <p:transition spd="slow" advTm="856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8590-1B60-69C2-E5FF-6B834A91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E6158-AAB3-B162-DEFF-CDC548B32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Barriers to clinical debriefing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02195D-2625-278D-552E-3D1CD3D152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Absence of a clear protocol and structure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Lack of a trained facilitator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Lack of Time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83EFAB-8C63-D984-4BCF-9B0D868CE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Emotions and Well-being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05D294-9C47-FB0C-53F2-98E99DEFE2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Well-being of staff is not always considered with debriefing.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Neglecting to address emotions may lead to higher incidences of work-related stress, leading to occupation burnout and affecting patient care</a:t>
            </a:r>
          </a:p>
        </p:txBody>
      </p:sp>
    </p:spTree>
    <p:extLst>
      <p:ext uri="{BB962C8B-B14F-4D97-AF65-F5344CB8AC3E}">
        <p14:creationId xmlns:p14="http://schemas.microsoft.com/office/powerpoint/2010/main" val="35108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93"/>
    </mc:Choice>
    <mc:Fallback xmlns="">
      <p:transition spd="slow" advTm="12229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oks on a table">
            <a:extLst>
              <a:ext uri="{FF2B5EF4-FFF2-40B4-BE49-F238E27FC236}">
                <a16:creationId xmlns:a16="http://schemas.microsoft.com/office/drawing/2014/main" id="{F43EAE0A-81CD-3A76-82DB-11E8FE6DE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t="15730"/>
          <a:stretch/>
        </p:blipFill>
        <p:spPr>
          <a:xfrm>
            <a:off x="1" y="10"/>
            <a:ext cx="12192000" cy="685799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718278-1EF1-4B6F-8AF2-349D45340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A074FBF-370C-F7A8-31CC-375E4F94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Gaps in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8AC7-6620-6069-4790-EB3A3C432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Limited validation and comparison between frameworks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Little validation or generalization within these frameworks to suggest sustainability outside of the organization of which it was created.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Data cannot be generalizable to other populations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gold standard of debrief facilitation education or experience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Frameworks failed to depict the required education to become a facilitator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Inconsistency within the chosen experience facilitator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5EA98E-85BF-4FFF-997C-A191798B2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FB023B-B8E5-4EFF-AC8E-79058F44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8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7944"/>
    </mc:Choice>
    <mc:Fallback xmlns="">
      <p:transition spd="slow" advTm="9794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191E-458F-D259-1E68-30CDAA09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Purpose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B550A-0C2F-0D34-0095-38F117D59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Considering the importance of continuously monitoring the debrief process, this program evaluation seeks to appraise the utilization and feasibility of the newly implemented framework for facilitating a clinical debrief.</a:t>
            </a:r>
          </a:p>
          <a:p>
            <a:pPr marL="0" indent="0">
              <a:buNone/>
            </a:pPr>
            <a:r>
              <a:rPr lang="en-US" dirty="0"/>
              <a:t>The purpose is to evaluate: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kern="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kern="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easibility of conducting a clinical debrief after a high-stressed clinical event through peer surveys.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kern="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800" kern="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tilization of the clinical debrief tool by examining the number of documented debrief sessions with the total number of clinical events such as cardiopulmonary arrest, rapid response, or code stroke. 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kern="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kern="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bility of the clinical debrief session and tool to address the associate's well-being and the use of emotional support resources.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kern="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kern="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bility of the clinical debrief session and tool to identify opportunities for practice changes through the reported strengths and weaknesses within the completed documents.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kern="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kern="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rganizational barriers to conducting a clinical debrief.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Nursing Leadership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most appropriate to facilitate clinical debriefing.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debriefing process meets the five E’s model’s key attributes of clinical debriefing.</a:t>
            </a:r>
          </a:p>
        </p:txBody>
      </p:sp>
    </p:spTree>
    <p:extLst>
      <p:ext uri="{BB962C8B-B14F-4D97-AF65-F5344CB8AC3E}">
        <p14:creationId xmlns:p14="http://schemas.microsoft.com/office/powerpoint/2010/main" val="37695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91"/>
    </mc:Choice>
    <mc:Fallback xmlns="">
      <p:transition spd="slow" advTm="141091"/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3469</TotalTime>
  <Words>4104</Words>
  <Application>Microsoft Office PowerPoint</Application>
  <PresentationFormat>Widescreen</PresentationFormat>
  <Paragraphs>478</Paragraphs>
  <Slides>43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Segoe UI</vt:lpstr>
      <vt:lpstr>Times New Roman</vt:lpstr>
      <vt:lpstr>Wingdings</vt:lpstr>
      <vt:lpstr>Retrospect</vt:lpstr>
      <vt:lpstr>Assessing the Impact:  A Program Evaluation of a Nursing Leadership-Led Clinical Debrief</vt:lpstr>
      <vt:lpstr>Introduction</vt:lpstr>
      <vt:lpstr>Background &amp; Significance of Clinical Debriefing</vt:lpstr>
      <vt:lpstr>Local Problem</vt:lpstr>
      <vt:lpstr>Problem Statement/Clinical Question</vt:lpstr>
      <vt:lpstr>Literature Review</vt:lpstr>
      <vt:lpstr>Literature Review</vt:lpstr>
      <vt:lpstr>Gaps in Literature</vt:lpstr>
      <vt:lpstr>Project Purpose and Objectives</vt:lpstr>
      <vt:lpstr>PowerPoint Presentation</vt:lpstr>
      <vt:lpstr>Theoretical and Conceptual Framework</vt:lpstr>
      <vt:lpstr>PowerPoint Presentation</vt:lpstr>
      <vt:lpstr>Organization Assessment</vt:lpstr>
      <vt:lpstr>Methodology</vt:lpstr>
      <vt:lpstr>Method &amp; Design</vt:lpstr>
      <vt:lpstr>Method &amp; Design</vt:lpstr>
      <vt:lpstr>PowerPoint Presentation</vt:lpstr>
      <vt:lpstr>Outcome Measures</vt:lpstr>
      <vt:lpstr>Method &amp; Design</vt:lpstr>
      <vt:lpstr>Results</vt:lpstr>
      <vt:lpstr>Clinical Debrief Sessions</vt:lpstr>
      <vt:lpstr>Nursing and Nursing Support Evaluations</vt:lpstr>
      <vt:lpstr>Crosstabulation of unit populations with position and barriers to participation (Table A)</vt:lpstr>
      <vt:lpstr>Nursing and Nursing Support Evaluations</vt:lpstr>
      <vt:lpstr>Crosstabulation of unit populations with satisfaction and facilitator performance (Table B)</vt:lpstr>
      <vt:lpstr>Survey Questions and the 5 E’s key attributes (Figure A)</vt:lpstr>
      <vt:lpstr>Satisfaction</vt:lpstr>
      <vt:lpstr>Frequency table for years of experience and satisfaction (Table 3)</vt:lpstr>
      <vt:lpstr>Nursing Leadership Evaluations</vt:lpstr>
      <vt:lpstr>Discussion</vt:lpstr>
      <vt:lpstr>Associate’s Experience</vt:lpstr>
      <vt:lpstr>Associate’s Experience</vt:lpstr>
      <vt:lpstr>Emotional Needs</vt:lpstr>
      <vt:lpstr>PowerPoint Presentation</vt:lpstr>
      <vt:lpstr>Nursing Leadership &amp; Facilitation</vt:lpstr>
      <vt:lpstr>Clinical Questions</vt:lpstr>
      <vt:lpstr>Program Modifications</vt:lpstr>
      <vt:lpstr>Sustainability</vt:lpstr>
      <vt:lpstr>Implications to Practice</vt:lpstr>
      <vt:lpstr>Thank You!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Program Evaluation of a Nursing Leadership-Driven Clinical Debriefing Structure</dc:title>
  <dc:creator>Brandon Tatar</dc:creator>
  <cp:lastModifiedBy>Sara Armstrong</cp:lastModifiedBy>
  <cp:revision>3</cp:revision>
  <dcterms:created xsi:type="dcterms:W3CDTF">2023-11-25T23:13:45Z</dcterms:created>
  <dcterms:modified xsi:type="dcterms:W3CDTF">2025-03-11T19:04:01Z</dcterms:modified>
</cp:coreProperties>
</file>